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62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815" r:id="rId2"/>
    <p:sldMasterId id="2147483803" r:id="rId3"/>
    <p:sldMasterId id="2147483791" r:id="rId4"/>
    <p:sldMasterId id="2147483779" r:id="rId5"/>
    <p:sldMasterId id="2147483767" r:id="rId6"/>
  </p:sldMasterIdLst>
  <p:notesMasterIdLst>
    <p:notesMasterId r:id="rId45"/>
  </p:notesMasterIdLst>
  <p:sldIdLst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5" r:id="rId43"/>
    <p:sldId id="29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4F8"/>
    <a:srgbClr val="FCEDE1"/>
    <a:srgbClr val="FAF5E3"/>
    <a:srgbClr val="F0F4E6"/>
    <a:srgbClr val="E7F5F3"/>
    <a:srgbClr val="20552D"/>
    <a:srgbClr val="AC471A"/>
    <a:srgbClr val="5D0541"/>
    <a:srgbClr val="926700"/>
    <a:srgbClr val="754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41" autoAdjust="0"/>
  </p:normalViewPr>
  <p:slideViewPr>
    <p:cSldViewPr snapToGrid="0">
      <p:cViewPr varScale="1">
        <p:scale>
          <a:sx n="81" d="100"/>
          <a:sy n="81" d="100"/>
        </p:scale>
        <p:origin x="12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DED8-CA54-42CE-AED5-48AF1E60C0F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42C83-F474-4689-992F-13406430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6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Date</a:t>
            </a:r>
            <a:r>
              <a:rPr lang="en-US" baseline="0" dirty="0"/>
              <a:t> of enrollment is to determine if the student has had 3 cumulative years of schooling within the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29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district does not know the status of the student, the district cannot report the student as a recent arriver.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district cannot report what it does not have.</a:t>
            </a:r>
          </a:p>
          <a:p>
            <a:endParaRPr lang="en-US" dirty="0"/>
          </a:p>
          <a:p>
            <a:r>
              <a:rPr lang="en-US" dirty="0"/>
              <a:t>In other words, if you didn’t receive the information,</a:t>
            </a:r>
            <a:r>
              <a:rPr lang="en-US" baseline="0" dirty="0"/>
              <a:t> and no students meet the definition of a Recent Arriver in the information you did receive, then your district just needs to verify the data collection, indicating to me your district has “zero” Recent Arrivers to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5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information is needed for many</a:t>
            </a:r>
            <a:r>
              <a:rPr lang="en-US" baseline="0" dirty="0"/>
              <a:t> reasons, including this data collection, but cannot be required to enroll a student.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Keep in mind: Any student born outside the US/US</a:t>
            </a:r>
            <a:r>
              <a:rPr lang="en-US" baseline="0" dirty="0"/>
              <a:t> Territories, </a:t>
            </a:r>
            <a:r>
              <a:rPr lang="en-US" dirty="0"/>
              <a:t>regardless of language of origin, may be a Recent Arriver based on the federal definition.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6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20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09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33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18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5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95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2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44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69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63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89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0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80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1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04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2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05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8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11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93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85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18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6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9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5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other words, it cannot be required for enrollment.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determine whether a student qualifies</a:t>
            </a:r>
            <a:r>
              <a:rPr lang="en-US" baseline="0" dirty="0"/>
              <a:t> as a Recent Arriver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1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1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3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6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5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16154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42395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7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3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9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56129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7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3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86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56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68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6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936730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38201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40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8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8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8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1207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77014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06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08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1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6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82686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340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92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2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3861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44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73278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13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36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98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99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26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4564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57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6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3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46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97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98166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196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20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73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927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12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31344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2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13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69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0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30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208071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47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9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2157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5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7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5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rict.ode.state.or.us/hom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ESEA/EL/Pages/Data-Collections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https://odedistrict.oregon.gov/CollectionsValidations/FileFormats/Documents/rcntarvrfileformat.xls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Kim.a.Miller@ode.Oregon.gov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ode.helpdesk@state.or.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9734" y="1982368"/>
            <a:ext cx="8034867" cy="2274477"/>
          </a:xfrm>
        </p:spPr>
        <p:txBody>
          <a:bodyPr anchor="ctr"/>
          <a:lstStyle/>
          <a:p>
            <a:r>
              <a:rPr lang="en-US" dirty="0"/>
              <a:t>Data Collection Window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699933"/>
            <a:ext cx="6858000" cy="2304744"/>
          </a:xfrm>
        </p:spPr>
        <p:txBody>
          <a:bodyPr/>
          <a:lstStyle/>
          <a:p>
            <a:r>
              <a:rPr lang="en-US" sz="3600" dirty="0"/>
              <a:t>ESEA Title III Recent Arrivers 23-24</a:t>
            </a:r>
          </a:p>
          <a:p>
            <a:r>
              <a:rPr lang="en-US" dirty="0"/>
              <a:t>Opens: Sept 21, 2023</a:t>
            </a:r>
          </a:p>
          <a:p>
            <a:r>
              <a:rPr lang="en-US" dirty="0"/>
              <a:t>Closes: October 27, 2023</a:t>
            </a:r>
          </a:p>
        </p:txBody>
      </p:sp>
    </p:spTree>
    <p:extLst>
      <p:ext uri="{BB962C8B-B14F-4D97-AF65-F5344CB8AC3E}">
        <p14:creationId xmlns:p14="http://schemas.microsoft.com/office/powerpoint/2010/main" val="211744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Whether the student was born outside the U.S. or Puerto Rico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Date of U.S. school enrollment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Should only be requested once the following is known: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Student is between the ages of 3-21</a:t>
            </a:r>
          </a:p>
          <a:p>
            <a:r>
              <a:rPr lang="en-US" dirty="0"/>
              <a:t>Student was born outside the U.S./or Puerto Rico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Optional Information Needed</a:t>
            </a:r>
          </a:p>
        </p:txBody>
      </p:sp>
    </p:spTree>
    <p:extLst>
      <p:ext uri="{BB962C8B-B14F-4D97-AF65-F5344CB8AC3E}">
        <p14:creationId xmlns:p14="http://schemas.microsoft.com/office/powerpoint/2010/main" val="233822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the information of ALL students (Civil Rights)</a:t>
            </a:r>
          </a:p>
          <a:p>
            <a:r>
              <a:rPr lang="en-US" dirty="0"/>
              <a:t>State the information is optional (in writing/on form)</a:t>
            </a:r>
          </a:p>
          <a:p>
            <a:r>
              <a:rPr lang="en-US" dirty="0"/>
              <a:t>State why the information is being requested</a:t>
            </a:r>
          </a:p>
          <a:p>
            <a:r>
              <a:rPr lang="en-US" dirty="0"/>
              <a:t>State what the information will be used for</a:t>
            </a:r>
          </a:p>
          <a:p>
            <a:r>
              <a:rPr lang="en-US" dirty="0"/>
              <a:t>State how the information may help the student(s)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/>
              <a:t>When requesting the “optional” information, you must:</a:t>
            </a:r>
          </a:p>
        </p:txBody>
      </p:sp>
    </p:spTree>
    <p:extLst>
      <p:ext uri="{BB962C8B-B14F-4D97-AF65-F5344CB8AC3E}">
        <p14:creationId xmlns:p14="http://schemas.microsoft.com/office/powerpoint/2010/main" val="223131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information is being requested: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422" y="2655468"/>
            <a:ext cx="7886700" cy="1577514"/>
          </a:xfrm>
        </p:spPr>
        <p:txBody>
          <a:bodyPr>
            <a:normAutofit/>
          </a:bodyPr>
          <a:lstStyle/>
          <a:p>
            <a:r>
              <a:rPr lang="en-US" sz="3200" dirty="0"/>
              <a:t>To determine whether or not a student meets the Title III definition of an immigrant child and youth</a:t>
            </a:r>
          </a:p>
        </p:txBody>
      </p:sp>
    </p:spTree>
    <p:extLst>
      <p:ext uri="{BB962C8B-B14F-4D97-AF65-F5344CB8AC3E}">
        <p14:creationId xmlns:p14="http://schemas.microsoft.com/office/powerpoint/2010/main" val="47879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information will be used 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2625753"/>
            <a:ext cx="10784542" cy="3308881"/>
          </a:xfrm>
        </p:spPr>
        <p:txBody>
          <a:bodyPr/>
          <a:lstStyle/>
          <a:p>
            <a:r>
              <a:rPr lang="en-US" dirty="0"/>
              <a:t>To calculate and disperse additional funds to qualifying districts (LEAs)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meet annual 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3895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information may help the student: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2793533"/>
            <a:ext cx="10784542" cy="3141101"/>
          </a:xfrm>
        </p:spPr>
        <p:txBody>
          <a:bodyPr/>
          <a:lstStyle/>
          <a:p>
            <a:r>
              <a:rPr lang="en-US" dirty="0"/>
              <a:t>This information may provide additional funds to the district for aiding the education of recently arrived/Immigrant students .</a:t>
            </a:r>
          </a:p>
        </p:txBody>
      </p:sp>
    </p:spTree>
    <p:extLst>
      <p:ext uri="{BB962C8B-B14F-4D97-AF65-F5344CB8AC3E}">
        <p14:creationId xmlns:p14="http://schemas.microsoft.com/office/powerpoint/2010/main" val="76945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2130804"/>
            <a:ext cx="10784542" cy="3803831"/>
          </a:xfrm>
        </p:spPr>
        <p:txBody>
          <a:bodyPr>
            <a:normAutofit/>
          </a:bodyPr>
          <a:lstStyle/>
          <a:p>
            <a:r>
              <a:rPr lang="en-US" dirty="0"/>
              <a:t>Then the district does not report the student in the Recent Arrivers data collection.</a:t>
            </a:r>
          </a:p>
          <a:p>
            <a:r>
              <a:rPr lang="en-US" dirty="0"/>
              <a:t>The only consequence of not reporting a potential Recent Arriver is that it lessens the district’s possibility of receiving an Immigrant subgrant.</a:t>
            </a:r>
          </a:p>
          <a:p>
            <a:r>
              <a:rPr lang="en-US" b="1" u="sng" dirty="0"/>
              <a:t>Submitting</a:t>
            </a:r>
            <a:r>
              <a:rPr lang="en-US" b="1" dirty="0"/>
              <a:t> the Data Collection is required, having the data is not.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if the needed “optional” information is not provided?</a:t>
            </a:r>
          </a:p>
        </p:txBody>
      </p:sp>
    </p:spTree>
    <p:extLst>
      <p:ext uri="{BB962C8B-B14F-4D97-AF65-F5344CB8AC3E}">
        <p14:creationId xmlns:p14="http://schemas.microsoft.com/office/powerpoint/2010/main" val="182124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2139193"/>
            <a:ext cx="10784542" cy="3795442"/>
          </a:xfrm>
        </p:spPr>
        <p:txBody>
          <a:bodyPr/>
          <a:lstStyle/>
          <a:p>
            <a:r>
              <a:rPr lang="en-US" dirty="0"/>
              <a:t>Date of Birth (to determine age)</a:t>
            </a:r>
          </a:p>
          <a:p>
            <a:r>
              <a:rPr lang="en-US" dirty="0"/>
              <a:t>Language of Origin</a:t>
            </a:r>
          </a:p>
          <a:p>
            <a:r>
              <a:rPr lang="en-US" dirty="0"/>
              <a:t>Whether the student is EL/ML</a:t>
            </a:r>
          </a:p>
          <a:p>
            <a:r>
              <a:rPr lang="en-US" dirty="0"/>
              <a:t>Whether the student is a Foreign Exchange student</a:t>
            </a:r>
          </a:p>
          <a:p>
            <a:r>
              <a:rPr lang="en-US" dirty="0"/>
              <a:t>Whether the student has Interrupted Formal Education (SIFE)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Additional Information Needed</a:t>
            </a:r>
          </a:p>
        </p:txBody>
      </p:sp>
    </p:spTree>
    <p:extLst>
      <p:ext uri="{BB962C8B-B14F-4D97-AF65-F5344CB8AC3E}">
        <p14:creationId xmlns:p14="http://schemas.microsoft.com/office/powerpoint/2010/main" val="32927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94" y="1825625"/>
            <a:ext cx="11115824" cy="45500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Please make sure that the registrar understands the possible “chilling effect” questions like these could create for families.</a:t>
            </a:r>
          </a:p>
          <a:p>
            <a:pPr>
              <a:lnSpc>
                <a:spcPct val="110000"/>
              </a:lnSpc>
            </a:pPr>
            <a:r>
              <a:rPr lang="en-US" dirty="0"/>
              <a:t>Again, the optional information MUST be labelled as “Optional” and none of the information requested may hinder a student being enrolled if not provided.</a:t>
            </a:r>
          </a:p>
          <a:p>
            <a:pPr>
              <a:lnSpc>
                <a:spcPct val="110000"/>
              </a:lnSpc>
            </a:pPr>
            <a:r>
              <a:rPr lang="en-US" dirty="0"/>
              <a:t>Students, parents, guardians, etc. should NEVER be asked about their immigration status or date of entry into the United States.</a:t>
            </a:r>
          </a:p>
          <a:p>
            <a:pPr>
              <a:lnSpc>
                <a:spcPct val="110000"/>
              </a:lnSpc>
            </a:pPr>
            <a:r>
              <a:rPr lang="en-US" dirty="0"/>
              <a:t>Consider how the district will handle the situation if this information is requested during enrollment and it causes any discomfort to the enrolling party.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“Chilling Effect”</a:t>
            </a:r>
          </a:p>
        </p:txBody>
      </p:sp>
    </p:spTree>
    <p:extLst>
      <p:ext uri="{BB962C8B-B14F-4D97-AF65-F5344CB8AC3E}">
        <p14:creationId xmlns:p14="http://schemas.microsoft.com/office/powerpoint/2010/main" val="73042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Login to the </a:t>
            </a:r>
            <a:r>
              <a:rPr lang="en-US" altLang="en-US" dirty="0">
                <a:hlinkClick r:id="rId3"/>
              </a:rPr>
              <a:t>ODE District webpage</a:t>
            </a:r>
            <a:r>
              <a:rPr lang="en-US" altLang="en-US" dirty="0"/>
              <a:t>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Choose “Consolidated Collections” from the Applications list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Hover over the “Student Collections” tab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Hover over “</a:t>
            </a:r>
            <a:r>
              <a:rPr lang="en-US" dirty="0"/>
              <a:t>ESEA Title III Recent Arrivers 2023-24”</a:t>
            </a:r>
            <a:endParaRPr lang="en-US" altLang="en-US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Hover over “Data Submission”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Choose “File Upload” or “Web Submission”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submit the data</a:t>
            </a:r>
          </a:p>
        </p:txBody>
      </p:sp>
    </p:spTree>
    <p:extLst>
      <p:ext uri="{BB962C8B-B14F-4D97-AF65-F5344CB8AC3E}">
        <p14:creationId xmlns:p14="http://schemas.microsoft.com/office/powerpoint/2010/main" val="346488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Web Submission (Manual)</a:t>
            </a:r>
          </a:p>
          <a:p>
            <a:pPr lvl="1"/>
            <a:r>
              <a:rPr lang="en-US" dirty="0"/>
              <a:t>Suggested if you have 1-50 students to report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File Upload (File Template)</a:t>
            </a:r>
          </a:p>
          <a:p>
            <a:pPr lvl="1"/>
            <a:r>
              <a:rPr lang="en-US" dirty="0"/>
              <a:t>Suggested if you have 51+ students to report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Two Ways to Submit the Data</a:t>
            </a:r>
          </a:p>
        </p:txBody>
      </p:sp>
    </p:spTree>
    <p:extLst>
      <p:ext uri="{BB962C8B-B14F-4D97-AF65-F5344CB8AC3E}">
        <p14:creationId xmlns:p14="http://schemas.microsoft.com/office/powerpoint/2010/main" val="331919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2023-24 Recent Arrivers PPT</a:t>
            </a:r>
          </a:p>
          <a:p>
            <a:r>
              <a:rPr lang="en-US" dirty="0"/>
              <a:t>Recent Arrivers FAQ</a:t>
            </a:r>
          </a:p>
          <a:p>
            <a:r>
              <a:rPr lang="en-US" dirty="0"/>
              <a:t>File Format</a:t>
            </a:r>
          </a:p>
          <a:p>
            <a:r>
              <a:rPr lang="en-US" dirty="0"/>
              <a:t>File Format User Guide</a:t>
            </a:r>
          </a:p>
          <a:p>
            <a:r>
              <a:rPr lang="en-US" dirty="0"/>
              <a:t>Consolidated Collections Student Collections User Guide</a:t>
            </a:r>
          </a:p>
          <a:p>
            <a:r>
              <a:rPr lang="en-US" dirty="0"/>
              <a:t>Common Student Collection Errors</a:t>
            </a:r>
          </a:p>
          <a:p>
            <a:r>
              <a:rPr lang="en-US" dirty="0">
                <a:hlinkClick r:id="rId3"/>
              </a:rPr>
              <a:t>Link</a:t>
            </a:r>
            <a:r>
              <a:rPr lang="en-US" dirty="0"/>
              <a:t> to resource Materials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3541023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-Student Collections</a:t>
            </a:r>
          </a:p>
          <a:p>
            <a:pPr marL="0" indent="0">
              <a:buNone/>
            </a:pPr>
            <a:r>
              <a:rPr lang="en-US" dirty="0"/>
              <a:t>	-ESEA Title III: Recent Arrivers 23-24</a:t>
            </a:r>
          </a:p>
          <a:p>
            <a:pPr marL="0" indent="0">
              <a:buNone/>
            </a:pPr>
            <a:r>
              <a:rPr lang="en-US" dirty="0"/>
              <a:t>		-Data Submission</a:t>
            </a:r>
          </a:p>
          <a:p>
            <a:pPr marL="0" indent="0">
              <a:buNone/>
            </a:pPr>
            <a:r>
              <a:rPr lang="en-US" dirty="0"/>
              <a:t>			-Web Submission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Submitting by Web Submission</a:t>
            </a:r>
          </a:p>
        </p:txBody>
      </p:sp>
      <p:pic>
        <p:nvPicPr>
          <p:cNvPr id="7" name="Picture 6" descr="snippet of screen when selecting Web Submission for the Recent Arriver data collec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86" y="3784550"/>
            <a:ext cx="6029983" cy="1988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3016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Web Submission Search Screen</a:t>
            </a:r>
          </a:p>
        </p:txBody>
      </p:sp>
      <p:pic>
        <p:nvPicPr>
          <p:cNvPr id="3" name="Picture 2" descr="snippet of the Web Submission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90" y="1905582"/>
            <a:ext cx="5392411" cy="4516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2951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/>
              <a:t>Select your School District</a:t>
            </a:r>
          </a:p>
          <a:p>
            <a:pPr lvl="1"/>
            <a:r>
              <a:rPr lang="en-US" sz="4000" dirty="0"/>
              <a:t>Type in student’s SSID#</a:t>
            </a:r>
          </a:p>
          <a:p>
            <a:pPr lvl="1"/>
            <a:r>
              <a:rPr lang="en-US" sz="4000" dirty="0"/>
              <a:t>Click “Search”</a:t>
            </a:r>
          </a:p>
          <a:p>
            <a:pPr lvl="1"/>
            <a:r>
              <a:rPr lang="en-US" sz="4000" dirty="0"/>
              <a:t>The Student’s record will show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Searching by Web Submission</a:t>
            </a:r>
          </a:p>
        </p:txBody>
      </p:sp>
    </p:spTree>
    <p:extLst>
      <p:ext uri="{BB962C8B-B14F-4D97-AF65-F5344CB8AC3E}">
        <p14:creationId xmlns:p14="http://schemas.microsoft.com/office/powerpoint/2010/main" val="390331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Web Submission Search Example</a:t>
            </a:r>
          </a:p>
        </p:txBody>
      </p:sp>
      <p:pic>
        <p:nvPicPr>
          <p:cNvPr id="7" name="Picture 6" descr="xample of Web Submission Panel search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6"/>
          <a:stretch/>
        </p:blipFill>
        <p:spPr>
          <a:xfrm>
            <a:off x="2438401" y="1877518"/>
            <a:ext cx="7253856" cy="457375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 descr="arrow pointing to the school district chosen" title="arrow 1"/>
          <p:cNvCxnSpPr/>
          <p:nvPr/>
        </p:nvCxnSpPr>
        <p:spPr>
          <a:xfrm>
            <a:off x="3514054" y="1939706"/>
            <a:ext cx="1219200" cy="56592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 descr="arrow pointing to where the SSID # should be entered" title="arrow 2"/>
          <p:cNvCxnSpPr/>
          <p:nvPr/>
        </p:nvCxnSpPr>
        <p:spPr>
          <a:xfrm flipH="1">
            <a:off x="9482666" y="3700167"/>
            <a:ext cx="1185334" cy="67749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descr="arrow pointing to the Search button" title="arrow 3"/>
          <p:cNvCxnSpPr/>
          <p:nvPr/>
        </p:nvCxnSpPr>
        <p:spPr>
          <a:xfrm>
            <a:off x="2523035" y="5244089"/>
            <a:ext cx="1261533" cy="90601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246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725648"/>
          </a:xfrm>
        </p:spPr>
        <p:txBody>
          <a:bodyPr>
            <a:noAutofit/>
          </a:bodyPr>
          <a:lstStyle/>
          <a:p>
            <a:r>
              <a:rPr lang="en-US" sz="3600" dirty="0"/>
              <a:t>Web Submission Student Screen</a:t>
            </a:r>
          </a:p>
        </p:txBody>
      </p:sp>
      <p:pic>
        <p:nvPicPr>
          <p:cNvPr id="4" name="Picture 3" descr="Web Submission Student Screen Snipp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715" y="1277367"/>
            <a:ext cx="6724208" cy="5172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3023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“Yes” or “No” (can’t leave blank) for the following:</a:t>
            </a:r>
          </a:p>
          <a:p>
            <a:pPr lvl="1"/>
            <a:r>
              <a:rPr lang="en-US" dirty="0"/>
              <a:t>Students with Interrupted Formal Education (SIFE)</a:t>
            </a:r>
          </a:p>
          <a:p>
            <a:pPr lvl="1"/>
            <a:r>
              <a:rPr lang="en-US" dirty="0"/>
              <a:t>Foreign Exchange Student</a:t>
            </a:r>
          </a:p>
          <a:p>
            <a:pPr lvl="1"/>
            <a:r>
              <a:rPr lang="en-US" dirty="0"/>
              <a:t>English Learner (whether the student is considered EL or not)</a:t>
            </a:r>
          </a:p>
          <a:p>
            <a:r>
              <a:rPr lang="en-US" dirty="0"/>
              <a:t>Select the student’s Language of Origin</a:t>
            </a:r>
          </a:p>
          <a:p>
            <a:r>
              <a:rPr lang="en-US" dirty="0"/>
              <a:t>Click “Save”</a:t>
            </a:r>
          </a:p>
          <a:p>
            <a:r>
              <a:rPr lang="en-US" dirty="0"/>
              <a:t>Continue the process for every Recent Arriver student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Elements to Submit Record</a:t>
            </a:r>
          </a:p>
        </p:txBody>
      </p:sp>
    </p:spTree>
    <p:extLst>
      <p:ext uri="{BB962C8B-B14F-4D97-AF65-F5344CB8AC3E}">
        <p14:creationId xmlns:p14="http://schemas.microsoft.com/office/powerpoint/2010/main" val="1409914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the </a:t>
            </a:r>
            <a:r>
              <a:rPr lang="en-US" dirty="0">
                <a:hlinkClick r:id="rId3"/>
              </a:rPr>
              <a:t>File Format </a:t>
            </a:r>
            <a:endParaRPr lang="en-US" dirty="0"/>
          </a:p>
          <a:p>
            <a:r>
              <a:rPr lang="en-US" dirty="0"/>
              <a:t>Populate the template as the file format indicates</a:t>
            </a:r>
          </a:p>
          <a:p>
            <a:pPr lvl="2"/>
            <a:r>
              <a:rPr lang="en-US" dirty="0"/>
              <a:t>Use the Codes Table tab for the Language of Origin Code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Note: since there were no changes to the file format for 2023-24, the 2022-23 file format is still </a:t>
            </a:r>
            <a:r>
              <a:rPr lang="en-US" b="1"/>
              <a:t>valid for use.</a:t>
            </a:r>
            <a:endParaRPr lang="en-US" b="1" dirty="0"/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by File Upload</a:t>
            </a:r>
          </a:p>
        </p:txBody>
      </p:sp>
    </p:spTree>
    <p:extLst>
      <p:ext uri="{BB962C8B-B14F-4D97-AF65-F5344CB8AC3E}">
        <p14:creationId xmlns:p14="http://schemas.microsoft.com/office/powerpoint/2010/main" val="2376037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-Student Collections</a:t>
            </a:r>
          </a:p>
          <a:p>
            <a:pPr marL="0" indent="0">
              <a:buNone/>
            </a:pPr>
            <a:r>
              <a:rPr lang="en-US" dirty="0"/>
              <a:t>	-ESEA Title III: Recent Arrivers 23-24</a:t>
            </a:r>
          </a:p>
          <a:p>
            <a:pPr marL="0" indent="0">
              <a:buNone/>
            </a:pPr>
            <a:r>
              <a:rPr lang="en-US" dirty="0"/>
              <a:t>		-Data Submission</a:t>
            </a:r>
          </a:p>
          <a:p>
            <a:pPr marL="0" indent="0">
              <a:buNone/>
            </a:pPr>
            <a:r>
              <a:rPr lang="en-US" dirty="0"/>
              <a:t>			-File Upload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Upload Process</a:t>
            </a:r>
          </a:p>
        </p:txBody>
      </p:sp>
      <p:pic>
        <p:nvPicPr>
          <p:cNvPr id="5" name="Picture 4" descr="snippet of screen when selecting File Upload for the Recent Arriver data collec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17" y="3977746"/>
            <a:ext cx="6134100" cy="2026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6612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Upload Screen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1419" y="2087609"/>
            <a:ext cx="7018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Select “Choose File”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Navigate and select where the file was saved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Click “Upload”</a:t>
            </a:r>
          </a:p>
        </p:txBody>
      </p:sp>
      <p:pic>
        <p:nvPicPr>
          <p:cNvPr id="5" name="Picture 4" descr="snippet of the File Upload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1" y="3472603"/>
            <a:ext cx="6565689" cy="29146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4762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Yes or No is not answered for the following:</a:t>
            </a:r>
          </a:p>
          <a:p>
            <a:pPr lvl="1"/>
            <a:r>
              <a:rPr lang="en-US" dirty="0"/>
              <a:t>Students with Interrupted Formal Education (SIFE)</a:t>
            </a:r>
          </a:p>
          <a:p>
            <a:pPr lvl="1"/>
            <a:r>
              <a:rPr lang="en-US" dirty="0"/>
              <a:t>Foreign Exchange Student</a:t>
            </a:r>
          </a:p>
          <a:p>
            <a:pPr lvl="1"/>
            <a:r>
              <a:rPr lang="en-US" dirty="0"/>
              <a:t>English Learners (EL Flag)</a:t>
            </a:r>
          </a:p>
          <a:p>
            <a:r>
              <a:rPr lang="en-US" dirty="0"/>
              <a:t>A Language of Origin was not selected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</a:t>
            </a:r>
            <a:r>
              <a:rPr lang="en-US" dirty="0">
                <a:solidFill>
                  <a:srgbClr val="FF0000"/>
                </a:solidFill>
              </a:rPr>
              <a:t>Errors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204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6430" indent="-236220">
              <a:lnSpc>
                <a:spcPct val="100000"/>
              </a:lnSpc>
              <a:spcBef>
                <a:spcPts val="615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dirty="0">
                <a:latin typeface="Gill Sans MT"/>
                <a:cs typeface="Gill Sans MT"/>
              </a:rPr>
              <a:t>Aged</a:t>
            </a:r>
            <a:r>
              <a:rPr lang="en-US" spc="-80" dirty="0">
                <a:latin typeface="Gill Sans MT"/>
                <a:cs typeface="Gill Sans MT"/>
              </a:rPr>
              <a:t> </a:t>
            </a:r>
            <a:r>
              <a:rPr lang="en-US" spc="-5" dirty="0">
                <a:latin typeface="Gill Sans MT"/>
                <a:cs typeface="Gill Sans MT"/>
              </a:rPr>
              <a:t>3-21;</a:t>
            </a:r>
            <a:endParaRPr lang="en-US" dirty="0">
              <a:latin typeface="Gill Sans MT"/>
              <a:cs typeface="Gill Sans MT"/>
            </a:endParaRPr>
          </a:p>
          <a:p>
            <a:pPr marL="646430" indent="-2362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spc="-55" dirty="0">
                <a:latin typeface="Gill Sans MT"/>
                <a:cs typeface="Gill Sans MT"/>
              </a:rPr>
              <a:t>NOT </a:t>
            </a:r>
            <a:r>
              <a:rPr lang="en-US" spc="-5" dirty="0">
                <a:latin typeface="Gill Sans MT"/>
                <a:cs typeface="Gill Sans MT"/>
              </a:rPr>
              <a:t>born in </a:t>
            </a:r>
            <a:r>
              <a:rPr lang="en-US" spc="-20" dirty="0">
                <a:latin typeface="Gill Sans MT"/>
                <a:cs typeface="Gill Sans MT"/>
              </a:rPr>
              <a:t>any </a:t>
            </a:r>
            <a:r>
              <a:rPr lang="en-US" dirty="0">
                <a:latin typeface="Gill Sans MT"/>
                <a:cs typeface="Gill Sans MT"/>
              </a:rPr>
              <a:t>US </a:t>
            </a:r>
            <a:r>
              <a:rPr lang="en-US" spc="-5" dirty="0">
                <a:latin typeface="Gill Sans MT"/>
                <a:cs typeface="Gill Sans MT"/>
              </a:rPr>
              <a:t>state </a:t>
            </a:r>
            <a:r>
              <a:rPr lang="en-US" spc="-10" dirty="0">
                <a:latin typeface="Gill Sans MT"/>
                <a:cs typeface="Gill Sans MT"/>
              </a:rPr>
              <a:t>or </a:t>
            </a:r>
            <a:r>
              <a:rPr lang="en-US" spc="5" dirty="0">
                <a:latin typeface="Gill Sans MT"/>
                <a:cs typeface="Gill Sans MT"/>
              </a:rPr>
              <a:t>Puerto Rico</a:t>
            </a:r>
            <a:r>
              <a:rPr lang="en-US" spc="-5" dirty="0">
                <a:latin typeface="Gill Sans MT"/>
                <a:cs typeface="Gill Sans MT"/>
              </a:rPr>
              <a:t>;</a:t>
            </a:r>
            <a:r>
              <a:rPr lang="en-US" spc="-130" dirty="0">
                <a:latin typeface="Gill Sans MT"/>
                <a:cs typeface="Gill Sans MT"/>
              </a:rPr>
              <a:t>  </a:t>
            </a:r>
            <a:r>
              <a:rPr lang="en-US" dirty="0">
                <a:latin typeface="Gill Sans MT"/>
                <a:cs typeface="Gill Sans MT"/>
              </a:rPr>
              <a:t>and</a:t>
            </a:r>
          </a:p>
          <a:p>
            <a:pPr marL="646430" marR="302260" indent="-2362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spc="-35" dirty="0">
                <a:latin typeface="Gill Sans MT"/>
                <a:cs typeface="Gill Sans MT"/>
              </a:rPr>
              <a:t>Has </a:t>
            </a:r>
            <a:r>
              <a:rPr lang="en-US" spc="-55" dirty="0">
                <a:latin typeface="Gill Sans MT"/>
                <a:cs typeface="Gill Sans MT"/>
              </a:rPr>
              <a:t>NOT </a:t>
            </a:r>
            <a:r>
              <a:rPr lang="en-US" dirty="0">
                <a:latin typeface="Gill Sans MT"/>
                <a:cs typeface="Gill Sans MT"/>
              </a:rPr>
              <a:t>been </a:t>
            </a:r>
            <a:r>
              <a:rPr lang="en-US" spc="-5" dirty="0">
                <a:latin typeface="Gill Sans MT"/>
                <a:cs typeface="Gill Sans MT"/>
              </a:rPr>
              <a:t>attending </a:t>
            </a:r>
            <a:r>
              <a:rPr lang="en-US" dirty="0">
                <a:latin typeface="Gill Sans MT"/>
                <a:cs typeface="Gill Sans MT"/>
              </a:rPr>
              <a:t>one or </a:t>
            </a:r>
            <a:r>
              <a:rPr lang="en-US" spc="-20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schools </a:t>
            </a:r>
            <a:r>
              <a:rPr lang="en-US" spc="-5" dirty="0">
                <a:latin typeface="Gill Sans MT"/>
                <a:cs typeface="Gill Sans MT"/>
              </a:rPr>
              <a:t>in </a:t>
            </a:r>
            <a:r>
              <a:rPr lang="en-US" spc="-540" dirty="0">
                <a:latin typeface="Gill Sans MT"/>
                <a:cs typeface="Gill Sans MT"/>
              </a:rPr>
              <a:t> </a:t>
            </a:r>
            <a:r>
              <a:rPr lang="en-US" spc="-20" dirty="0">
                <a:latin typeface="Gill Sans MT"/>
                <a:cs typeface="Gill Sans MT"/>
              </a:rPr>
              <a:t>any </a:t>
            </a:r>
            <a:r>
              <a:rPr lang="en-US" spc="-5" dirty="0">
                <a:latin typeface="Gill Sans MT"/>
                <a:cs typeface="Gill Sans MT"/>
              </a:rPr>
              <a:t>one </a:t>
            </a:r>
            <a:r>
              <a:rPr lang="en-US" dirty="0">
                <a:latin typeface="Gill Sans MT"/>
                <a:cs typeface="Gill Sans MT"/>
              </a:rPr>
              <a:t>or </a:t>
            </a:r>
            <a:r>
              <a:rPr lang="en-US" spc="-15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states </a:t>
            </a:r>
            <a:r>
              <a:rPr lang="en-US" spc="-10" dirty="0">
                <a:latin typeface="Gill Sans MT"/>
                <a:cs typeface="Gill Sans MT"/>
              </a:rPr>
              <a:t>for </a:t>
            </a:r>
            <a:r>
              <a:rPr lang="en-US" spc="-15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than </a:t>
            </a:r>
            <a:r>
              <a:rPr lang="en-US" spc="-10" dirty="0">
                <a:latin typeface="Gill Sans MT"/>
                <a:cs typeface="Gill Sans MT"/>
              </a:rPr>
              <a:t>three </a:t>
            </a:r>
            <a:r>
              <a:rPr lang="en-US" dirty="0">
                <a:latin typeface="Gill Sans MT"/>
                <a:cs typeface="Gill Sans MT"/>
              </a:rPr>
              <a:t>full (cumulative) </a:t>
            </a:r>
            <a:r>
              <a:rPr lang="en-US" spc="-595" dirty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academic</a:t>
            </a:r>
            <a:r>
              <a:rPr lang="en-US" spc="-100" dirty="0">
                <a:latin typeface="Gill Sans MT"/>
                <a:cs typeface="Gill Sans MT"/>
              </a:rPr>
              <a:t> </a:t>
            </a:r>
            <a:r>
              <a:rPr lang="en-US" spc="-10" dirty="0">
                <a:latin typeface="Gill Sans MT"/>
                <a:cs typeface="Gill Sans MT"/>
              </a:rPr>
              <a:t>years.</a:t>
            </a:r>
            <a:endParaRPr lang="en-US" dirty="0">
              <a:latin typeface="Gill Sans MT"/>
              <a:cs typeface="Gill Sans M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ESSA Title III  this is the same definition of “immigrant”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“Recent Arriver”?</a:t>
            </a:r>
          </a:p>
        </p:txBody>
      </p:sp>
    </p:spTree>
    <p:extLst>
      <p:ext uri="{BB962C8B-B14F-4D97-AF65-F5344CB8AC3E}">
        <p14:creationId xmlns:p14="http://schemas.microsoft.com/office/powerpoint/2010/main" val="2952894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Submission</a:t>
            </a:r>
          </a:p>
          <a:p>
            <a:pPr lvl="1"/>
            <a:r>
              <a:rPr lang="en-US" dirty="0"/>
              <a:t>You will not be able to save a record if there are errors. Follow the error prompt to correct the error then save</a:t>
            </a:r>
          </a:p>
          <a:p>
            <a:r>
              <a:rPr lang="en-US" dirty="0"/>
              <a:t>File Upload</a:t>
            </a:r>
          </a:p>
          <a:p>
            <a:pPr lvl="1"/>
            <a:r>
              <a:rPr lang="en-US" dirty="0"/>
              <a:t>Error Management / Review Errors</a:t>
            </a:r>
          </a:p>
          <a:p>
            <a:pPr lvl="1"/>
            <a:r>
              <a:rPr lang="en-US" dirty="0"/>
              <a:t>Either:</a:t>
            </a:r>
          </a:p>
          <a:p>
            <a:pPr lvl="2"/>
            <a:r>
              <a:rPr lang="en-US" dirty="0"/>
              <a:t>“Fix Errors”: Review each record, fix and save</a:t>
            </a:r>
          </a:p>
          <a:p>
            <a:pPr lvl="2"/>
            <a:r>
              <a:rPr lang="en-US" dirty="0"/>
              <a:t>“Download Errors”: Fix records, re-upload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Clearing </a:t>
            </a:r>
            <a:r>
              <a:rPr lang="en-US" dirty="0">
                <a:solidFill>
                  <a:srgbClr val="FF0000"/>
                </a:solidFill>
              </a:rPr>
              <a:t>Errors</a:t>
            </a:r>
          </a:p>
        </p:txBody>
      </p:sp>
    </p:spTree>
    <p:extLst>
      <p:ext uri="{BB962C8B-B14F-4D97-AF65-F5344CB8AC3E}">
        <p14:creationId xmlns:p14="http://schemas.microsoft.com/office/powerpoint/2010/main" val="2945550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do a Production Download Report</a:t>
            </a:r>
          </a:p>
          <a:p>
            <a:r>
              <a:rPr lang="en-US" dirty="0"/>
              <a:t>Use this to verify that the records ODE accepted for your submission match your report(s).</a:t>
            </a:r>
          </a:p>
          <a:p>
            <a:r>
              <a:rPr lang="en-US" dirty="0"/>
              <a:t>If a student’s record isn’t listed:</a:t>
            </a:r>
          </a:p>
          <a:p>
            <a:pPr lvl="1"/>
            <a:r>
              <a:rPr lang="en-US" dirty="0"/>
              <a:t>There was an error with that record; this means it was not accepted by the ODE server system      or</a:t>
            </a:r>
          </a:p>
          <a:p>
            <a:pPr lvl="1"/>
            <a:r>
              <a:rPr lang="en-US" dirty="0"/>
              <a:t>The record wasn’t submitted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Production Download</a:t>
            </a:r>
          </a:p>
        </p:txBody>
      </p:sp>
    </p:spTree>
    <p:extLst>
      <p:ext uri="{BB962C8B-B14F-4D97-AF65-F5344CB8AC3E}">
        <p14:creationId xmlns:p14="http://schemas.microsoft.com/office/powerpoint/2010/main" val="2118436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Production Download Example</a:t>
            </a:r>
          </a:p>
        </p:txBody>
      </p:sp>
      <p:pic>
        <p:nvPicPr>
          <p:cNvPr id="4" name="Picture 3" descr="Snippet of a Production Download Report screen exam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28" y="2466111"/>
            <a:ext cx="8828932" cy="3411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8682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91210" marR="5080" lvl="1" indent="-457200">
              <a:lnSpc>
                <a:spcPct val="100000"/>
              </a:lnSpc>
              <a:spcBef>
                <a:spcPts val="615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5" dirty="0">
                <a:latin typeface="+mj-lt"/>
                <a:cs typeface="Gill Sans MT"/>
              </a:rPr>
              <a:t>The</a:t>
            </a:r>
            <a:r>
              <a:rPr lang="en-US" sz="2800" spc="-20" dirty="0">
                <a:latin typeface="+mj-lt"/>
                <a:cs typeface="Gill Sans MT"/>
              </a:rPr>
              <a:t> </a:t>
            </a:r>
            <a:r>
              <a:rPr lang="en-US" sz="2800" spc="-5" dirty="0">
                <a:latin typeface="+mj-lt"/>
                <a:cs typeface="Gill Sans MT"/>
              </a:rPr>
              <a:t>district must verify the data collection, does not need to submit records. </a:t>
            </a:r>
          </a:p>
          <a:p>
            <a:pPr marL="791210" marR="5080" lvl="1" indent="-457200">
              <a:lnSpc>
                <a:spcPct val="100000"/>
              </a:lnSpc>
              <a:spcBef>
                <a:spcPts val="615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5" dirty="0">
                <a:latin typeface="+mj-lt"/>
                <a:cs typeface="Gill Sans MT"/>
              </a:rPr>
              <a:t>This </a:t>
            </a:r>
            <a:r>
              <a:rPr lang="en-US" sz="2800" spc="-10" dirty="0">
                <a:latin typeface="+mj-lt"/>
                <a:cs typeface="Gill Sans MT"/>
              </a:rPr>
              <a:t>verification will </a:t>
            </a:r>
            <a:r>
              <a:rPr lang="en-US" sz="2800" spc="-5" dirty="0">
                <a:latin typeface="+mj-lt"/>
                <a:cs typeface="Gill Sans MT"/>
              </a:rPr>
              <a:t>notify </a:t>
            </a:r>
            <a:r>
              <a:rPr lang="en-US" sz="2800" spc="-10" dirty="0">
                <a:latin typeface="+mj-lt"/>
                <a:cs typeface="Gill Sans MT"/>
              </a:rPr>
              <a:t>ODE </a:t>
            </a:r>
            <a:r>
              <a:rPr lang="en-US" sz="2800" spc="-5" dirty="0">
                <a:latin typeface="+mj-lt"/>
                <a:cs typeface="Gill Sans MT"/>
              </a:rPr>
              <a:t>staff that </a:t>
            </a:r>
            <a:r>
              <a:rPr lang="en-US" sz="2800" spc="-595" dirty="0">
                <a:latin typeface="+mj-lt"/>
                <a:cs typeface="Gill Sans MT"/>
              </a:rPr>
              <a:t> </a:t>
            </a:r>
            <a:r>
              <a:rPr lang="en-US" sz="2800" dirty="0">
                <a:latin typeface="+mj-lt"/>
                <a:cs typeface="Gill Sans MT"/>
              </a:rPr>
              <a:t>the </a:t>
            </a:r>
            <a:r>
              <a:rPr lang="en-US" sz="2800" spc="-5" dirty="0">
                <a:latin typeface="+mj-lt"/>
                <a:cs typeface="Gill Sans MT"/>
              </a:rPr>
              <a:t>district has </a:t>
            </a:r>
            <a:r>
              <a:rPr lang="en-US" sz="2800" dirty="0">
                <a:latin typeface="+mj-lt"/>
                <a:cs typeface="Gill Sans MT"/>
              </a:rPr>
              <a:t>no students </a:t>
            </a:r>
            <a:r>
              <a:rPr lang="en-US" sz="2800" spc="-5" dirty="0">
                <a:latin typeface="+mj-lt"/>
                <a:cs typeface="Gill Sans MT"/>
              </a:rPr>
              <a:t>to</a:t>
            </a:r>
            <a:r>
              <a:rPr lang="en-US" sz="2800" spc="-50" dirty="0">
                <a:latin typeface="+mj-lt"/>
                <a:cs typeface="Gill Sans MT"/>
              </a:rPr>
              <a:t> </a:t>
            </a:r>
            <a:r>
              <a:rPr lang="en-US" sz="2800" spc="-5" dirty="0">
                <a:latin typeface="+mj-lt"/>
                <a:cs typeface="Gill Sans MT"/>
              </a:rPr>
              <a:t>report.</a:t>
            </a:r>
            <a:endParaRPr lang="en-US" sz="2800" dirty="0">
              <a:latin typeface="+mj-lt"/>
              <a:cs typeface="Gill Sans MT"/>
            </a:endParaRPr>
          </a:p>
          <a:p>
            <a:pPr marL="791210" lvl="1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10" dirty="0">
                <a:latin typeface="+mj-lt"/>
                <a:cs typeface="Gill Sans MT"/>
              </a:rPr>
              <a:t>ODE </a:t>
            </a:r>
            <a:r>
              <a:rPr lang="en-US" sz="2800" spc="-5" dirty="0">
                <a:latin typeface="+mj-lt"/>
                <a:cs typeface="Gill Sans MT"/>
              </a:rPr>
              <a:t>staff </a:t>
            </a:r>
            <a:r>
              <a:rPr lang="en-US" sz="2800" spc="-45" dirty="0">
                <a:latin typeface="+mj-lt"/>
                <a:cs typeface="Gill Sans MT"/>
              </a:rPr>
              <a:t>may </a:t>
            </a:r>
            <a:r>
              <a:rPr lang="en-US" sz="2800" spc="-5" dirty="0">
                <a:latin typeface="+mj-lt"/>
                <a:cs typeface="Gill Sans MT"/>
              </a:rPr>
              <a:t>contact </a:t>
            </a:r>
            <a:r>
              <a:rPr lang="en-US" sz="2800" dirty="0">
                <a:latin typeface="+mj-lt"/>
                <a:cs typeface="Gill Sans MT"/>
              </a:rPr>
              <a:t>the </a:t>
            </a:r>
            <a:r>
              <a:rPr lang="en-US" sz="2800" spc="-5" dirty="0">
                <a:latin typeface="+mj-lt"/>
                <a:cs typeface="Gill Sans MT"/>
              </a:rPr>
              <a:t>district</a:t>
            </a:r>
            <a:r>
              <a:rPr lang="en-US" sz="2800" spc="70" dirty="0">
                <a:latin typeface="+mj-lt"/>
                <a:cs typeface="Gill Sans MT"/>
              </a:rPr>
              <a:t> </a:t>
            </a:r>
            <a:r>
              <a:rPr lang="en-US" sz="2800" spc="-5" dirty="0">
                <a:latin typeface="+mj-lt"/>
                <a:cs typeface="Gill Sans MT"/>
              </a:rPr>
              <a:t>to confirm this information at a later</a:t>
            </a:r>
            <a:r>
              <a:rPr lang="en-US" sz="2800" spc="30" dirty="0">
                <a:latin typeface="+mj-lt"/>
                <a:cs typeface="Gill Sans MT"/>
              </a:rPr>
              <a:t> </a:t>
            </a:r>
            <a:r>
              <a:rPr lang="en-US" sz="2800" spc="10" dirty="0">
                <a:latin typeface="+mj-lt"/>
                <a:cs typeface="Gill Sans MT"/>
              </a:rPr>
              <a:t>date.</a:t>
            </a:r>
            <a:endParaRPr lang="en-US" sz="2800" dirty="0">
              <a:latin typeface="+mj-lt"/>
              <a:cs typeface="Gill Sans MT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District has no Recent Arrivers to report</a:t>
            </a:r>
          </a:p>
        </p:txBody>
      </p:sp>
    </p:spTree>
    <p:extLst>
      <p:ext uri="{BB962C8B-B14F-4D97-AF65-F5344CB8AC3E}">
        <p14:creationId xmlns:p14="http://schemas.microsoft.com/office/powerpoint/2010/main" val="1899393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Consolidated Collections home page</a:t>
            </a:r>
          </a:p>
          <a:p>
            <a:r>
              <a:rPr lang="en-US" dirty="0"/>
              <a:t>Click on “Status Tracking” tab (default)</a:t>
            </a:r>
          </a:p>
          <a:p>
            <a:r>
              <a:rPr lang="en-US" dirty="0"/>
              <a:t>Click the drop-down arrow to the left of “ESEA Title III: Recent Arrivers 23-24”</a:t>
            </a:r>
          </a:p>
          <a:p>
            <a:r>
              <a:rPr lang="en-US" dirty="0"/>
              <a:t>Once the collection drops down</a:t>
            </a:r>
          </a:p>
          <a:p>
            <a:r>
              <a:rPr lang="en-US" dirty="0"/>
              <a:t>Click on the “Verify Submission”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to Verify the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422980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Tracking and “drop-down arrow”</a:t>
            </a:r>
          </a:p>
        </p:txBody>
      </p:sp>
      <p:pic>
        <p:nvPicPr>
          <p:cNvPr id="3" name="Picture 2" descr="This shows the Status Tracking screen and an arrow pointing to the drop down arrow for the data collection" title="Status Tracking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21" y="2592932"/>
            <a:ext cx="8788400" cy="2144625"/>
          </a:xfrm>
          <a:prstGeom prst="rect">
            <a:avLst/>
          </a:prstGeom>
        </p:spPr>
      </p:pic>
      <p:sp>
        <p:nvSpPr>
          <p:cNvPr id="4" name="Down Arrow 3" descr="this arrow points to the drop down arrow for the recent arrivers data collection" title="arrow to collection drop down arrow"/>
          <p:cNvSpPr/>
          <p:nvPr/>
        </p:nvSpPr>
        <p:spPr>
          <a:xfrm rot="3550239">
            <a:off x="2203853" y="3233362"/>
            <a:ext cx="304800" cy="9736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49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“Verify Submission”</a:t>
            </a:r>
          </a:p>
        </p:txBody>
      </p:sp>
      <p:pic>
        <p:nvPicPr>
          <p:cNvPr id="3" name="Picture 2" descr="this shows the screen once the collection's drop down arrow has been clicked, an arrow is pointing to the &quot;Verify Submission&quot; button" title="Dropped down data collection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3" y="2255610"/>
            <a:ext cx="9025467" cy="3164047"/>
          </a:xfrm>
          <a:prstGeom prst="rect">
            <a:avLst/>
          </a:prstGeom>
        </p:spPr>
      </p:pic>
      <p:sp>
        <p:nvSpPr>
          <p:cNvPr id="4" name="Down Arrow 3" descr="the arrow is pointing to the &quot;Verify Submission&quot; button for districts to indicate they do not have any Recent Arriver students to report" title="arrow pointing to the &quot;Verify Submission&quot; button"/>
          <p:cNvSpPr/>
          <p:nvPr/>
        </p:nvSpPr>
        <p:spPr>
          <a:xfrm rot="2590516">
            <a:off x="2855590" y="2949049"/>
            <a:ext cx="431800" cy="114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12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Use Timeline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37</a:t>
            </a:fld>
            <a:endParaRPr lang="en-US" dirty="0"/>
          </a:p>
        </p:txBody>
      </p:sp>
      <p:sp>
        <p:nvSpPr>
          <p:cNvPr id="22" name="Rectangle 21" descr="Decorative line"/>
          <p:cNvSpPr/>
          <p:nvPr/>
        </p:nvSpPr>
        <p:spPr>
          <a:xfrm>
            <a:off x="206188" y="3841379"/>
            <a:ext cx="11775141" cy="717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oup 3" descr="timeline box" title="timeline box"/>
          <p:cNvGrpSpPr/>
          <p:nvPr/>
        </p:nvGrpSpPr>
        <p:grpSpPr>
          <a:xfrm>
            <a:off x="439272" y="1658465"/>
            <a:ext cx="2752483" cy="1914490"/>
            <a:chOff x="439272" y="1658465"/>
            <a:chExt cx="2752483" cy="1914490"/>
          </a:xfrm>
        </p:grpSpPr>
        <p:sp>
          <p:nvSpPr>
            <p:cNvPr id="23" name="Rectangular Callout 22" descr="Decorative box"/>
            <p:cNvSpPr/>
            <p:nvPr/>
          </p:nvSpPr>
          <p:spPr>
            <a:xfrm>
              <a:off x="439272" y="2970664"/>
              <a:ext cx="2752482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 Placeholder 18" descr="Decorative box"/>
            <p:cNvSpPr txBox="1">
              <a:spLocks/>
            </p:cNvSpPr>
            <p:nvPr/>
          </p:nvSpPr>
          <p:spPr>
            <a:xfrm>
              <a:off x="439272" y="1658465"/>
              <a:ext cx="2752482" cy="1316129"/>
            </a:xfrm>
            <a:prstGeom prst="rect">
              <a:avLst/>
            </a:prstGeom>
            <a:solidFill>
              <a:schemeClr val="bg2"/>
            </a:solidFill>
          </p:spPr>
          <p:txBody>
            <a:bodyPr anchor="b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September 21, 2023 </a:t>
              </a:r>
            </a:p>
          </p:txBody>
        </p:sp>
        <p:sp>
          <p:nvSpPr>
            <p:cNvPr id="25" name="Text Placeholder 2"/>
            <p:cNvSpPr txBox="1">
              <a:spLocks/>
            </p:cNvSpPr>
            <p:nvPr/>
          </p:nvSpPr>
          <p:spPr>
            <a:xfrm>
              <a:off x="439273" y="2970665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Collection Opens</a:t>
              </a:r>
            </a:p>
          </p:txBody>
        </p:sp>
      </p:grpSp>
      <p:sp>
        <p:nvSpPr>
          <p:cNvPr id="44" name="Oval 43" title="&quot;&quot;"/>
          <p:cNvSpPr/>
          <p:nvPr/>
        </p:nvSpPr>
        <p:spPr>
          <a:xfrm>
            <a:off x="1192313" y="3812290"/>
            <a:ext cx="134458" cy="134458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 descr="timeline box" title="timeline box"/>
          <p:cNvGrpSpPr/>
          <p:nvPr/>
        </p:nvGrpSpPr>
        <p:grpSpPr>
          <a:xfrm>
            <a:off x="1812651" y="4172856"/>
            <a:ext cx="2752483" cy="1910812"/>
            <a:chOff x="1812651" y="4172856"/>
            <a:chExt cx="2752483" cy="1910812"/>
          </a:xfrm>
        </p:grpSpPr>
        <p:sp>
          <p:nvSpPr>
            <p:cNvPr id="29" name="Rectangular Callout 28" descr="Decorative box"/>
            <p:cNvSpPr/>
            <p:nvPr/>
          </p:nvSpPr>
          <p:spPr>
            <a:xfrm rot="10800000" flipH="1">
              <a:off x="1812651" y="4172856"/>
              <a:ext cx="2746754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 Placeholder 18" descr="Decorative box"/>
            <p:cNvSpPr txBox="1">
              <a:spLocks/>
            </p:cNvSpPr>
            <p:nvPr/>
          </p:nvSpPr>
          <p:spPr>
            <a:xfrm>
              <a:off x="1812651" y="4767538"/>
              <a:ext cx="2746754" cy="1316130"/>
            </a:xfrm>
            <a:prstGeom prst="rect">
              <a:avLst/>
            </a:prstGeom>
            <a:solidFill>
              <a:srgbClr val="FCEDE1"/>
            </a:solidFill>
          </p:spPr>
          <p:txBody>
            <a:bodyPr anchor="t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October 27, 2023</a:t>
              </a:r>
            </a:p>
          </p:txBody>
        </p:sp>
        <p:sp>
          <p:nvSpPr>
            <p:cNvPr id="31" name="Text Placeholder 2"/>
            <p:cNvSpPr txBox="1">
              <a:spLocks/>
            </p:cNvSpPr>
            <p:nvPr/>
          </p:nvSpPr>
          <p:spPr>
            <a:xfrm>
              <a:off x="1812652" y="4190382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Collection Closes</a:t>
              </a:r>
            </a:p>
          </p:txBody>
        </p:sp>
      </p:grpSp>
      <p:sp>
        <p:nvSpPr>
          <p:cNvPr id="45" name="Oval 44" title="&quot;&quot;"/>
          <p:cNvSpPr/>
          <p:nvPr/>
        </p:nvSpPr>
        <p:spPr>
          <a:xfrm>
            <a:off x="2554951" y="3805521"/>
            <a:ext cx="134458" cy="134458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 descr="timeline box" title="timeline box"/>
          <p:cNvGrpSpPr/>
          <p:nvPr/>
        </p:nvGrpSpPr>
        <p:grpSpPr>
          <a:xfrm>
            <a:off x="3294533" y="1658468"/>
            <a:ext cx="2752483" cy="1914490"/>
            <a:chOff x="3294533" y="1658468"/>
            <a:chExt cx="2752483" cy="1914490"/>
          </a:xfrm>
        </p:grpSpPr>
        <p:sp>
          <p:nvSpPr>
            <p:cNvPr id="26" name="Rectangular Callout 25" descr="Decorative box"/>
            <p:cNvSpPr/>
            <p:nvPr/>
          </p:nvSpPr>
          <p:spPr>
            <a:xfrm>
              <a:off x="3294533" y="2970667"/>
              <a:ext cx="2752482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 Placeholder 18" descr="Decorative box"/>
            <p:cNvSpPr txBox="1">
              <a:spLocks/>
            </p:cNvSpPr>
            <p:nvPr/>
          </p:nvSpPr>
          <p:spPr>
            <a:xfrm>
              <a:off x="3294533" y="1658468"/>
              <a:ext cx="2752482" cy="1316129"/>
            </a:xfrm>
            <a:prstGeom prst="rect">
              <a:avLst/>
            </a:prstGeom>
            <a:solidFill>
              <a:srgbClr val="FCF4F8"/>
            </a:solidFill>
          </p:spPr>
          <p:txBody>
            <a:bodyPr anchor="b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First week of November</a:t>
              </a:r>
            </a:p>
          </p:txBody>
        </p:sp>
        <p:sp>
          <p:nvSpPr>
            <p:cNvPr id="28" name="Text Placeholder 2"/>
            <p:cNvSpPr txBox="1">
              <a:spLocks/>
            </p:cNvSpPr>
            <p:nvPr/>
          </p:nvSpPr>
          <p:spPr>
            <a:xfrm>
              <a:off x="3294534" y="2970668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ODE Data Review</a:t>
              </a:r>
            </a:p>
          </p:txBody>
        </p:sp>
      </p:grpSp>
      <p:sp>
        <p:nvSpPr>
          <p:cNvPr id="46" name="Oval 45" title="&quot;&quot;"/>
          <p:cNvSpPr/>
          <p:nvPr/>
        </p:nvSpPr>
        <p:spPr>
          <a:xfrm>
            <a:off x="4047574" y="3812293"/>
            <a:ext cx="134458" cy="13445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 descr="timeline box" title="timeline box"/>
          <p:cNvGrpSpPr/>
          <p:nvPr/>
        </p:nvGrpSpPr>
        <p:grpSpPr>
          <a:xfrm>
            <a:off x="4717517" y="4172856"/>
            <a:ext cx="2752483" cy="1910812"/>
            <a:chOff x="4717517" y="4172856"/>
            <a:chExt cx="2752483" cy="1910812"/>
          </a:xfrm>
        </p:grpSpPr>
        <p:sp>
          <p:nvSpPr>
            <p:cNvPr id="38" name="Rectangular Callout 37" descr="Decorative box"/>
            <p:cNvSpPr/>
            <p:nvPr/>
          </p:nvSpPr>
          <p:spPr>
            <a:xfrm rot="10800000" flipH="1">
              <a:off x="4717517" y="4172856"/>
              <a:ext cx="2746754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 Placeholder 18" descr="Decorative box"/>
            <p:cNvSpPr txBox="1">
              <a:spLocks/>
            </p:cNvSpPr>
            <p:nvPr/>
          </p:nvSpPr>
          <p:spPr>
            <a:xfrm>
              <a:off x="4717517" y="4767538"/>
              <a:ext cx="2746754" cy="1316130"/>
            </a:xfrm>
            <a:prstGeom prst="rect">
              <a:avLst/>
            </a:prstGeom>
            <a:solidFill>
              <a:srgbClr val="FAF5E3"/>
            </a:solidFill>
          </p:spPr>
          <p:txBody>
            <a:bodyPr anchor="t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First week of November</a:t>
              </a:r>
            </a:p>
          </p:txBody>
        </p:sp>
        <p:sp>
          <p:nvSpPr>
            <p:cNvPr id="40" name="Text Placeholder 2"/>
            <p:cNvSpPr txBox="1">
              <a:spLocks/>
            </p:cNvSpPr>
            <p:nvPr/>
          </p:nvSpPr>
          <p:spPr>
            <a:xfrm>
              <a:off x="4717518" y="4190382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District Data Clean-up</a:t>
              </a:r>
            </a:p>
          </p:txBody>
        </p:sp>
      </p:grpSp>
      <p:sp>
        <p:nvSpPr>
          <p:cNvPr id="47" name="Oval 46" title="&quot;&quot;"/>
          <p:cNvSpPr/>
          <p:nvPr/>
        </p:nvSpPr>
        <p:spPr>
          <a:xfrm>
            <a:off x="5465233" y="3805521"/>
            <a:ext cx="134458" cy="134458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 descr="timeline box" title="timeline box"/>
          <p:cNvGrpSpPr/>
          <p:nvPr/>
        </p:nvGrpSpPr>
        <p:grpSpPr>
          <a:xfrm>
            <a:off x="7614196" y="4172859"/>
            <a:ext cx="2752483" cy="1910811"/>
            <a:chOff x="7614196" y="4172859"/>
            <a:chExt cx="2752483" cy="1910811"/>
          </a:xfrm>
        </p:grpSpPr>
        <p:sp>
          <p:nvSpPr>
            <p:cNvPr id="41" name="Rectangular Callout 40" descr="Decorative box"/>
            <p:cNvSpPr/>
            <p:nvPr/>
          </p:nvSpPr>
          <p:spPr>
            <a:xfrm rot="10800000" flipH="1">
              <a:off x="7614196" y="4172859"/>
              <a:ext cx="2746754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 Placeholder 18" descr="Decorative box"/>
            <p:cNvSpPr txBox="1">
              <a:spLocks/>
            </p:cNvSpPr>
            <p:nvPr/>
          </p:nvSpPr>
          <p:spPr>
            <a:xfrm>
              <a:off x="7614196" y="4767541"/>
              <a:ext cx="2746754" cy="1316129"/>
            </a:xfrm>
            <a:prstGeom prst="rect">
              <a:avLst/>
            </a:prstGeom>
            <a:solidFill>
              <a:schemeClr val="bg2"/>
            </a:solidFill>
          </p:spPr>
          <p:txBody>
            <a:bodyPr anchor="t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During December 2023 </a:t>
              </a:r>
            </a:p>
          </p:txBody>
        </p:sp>
        <p:sp>
          <p:nvSpPr>
            <p:cNvPr id="43" name="Text Placeholder 2"/>
            <p:cNvSpPr txBox="1">
              <a:spLocks/>
            </p:cNvSpPr>
            <p:nvPr/>
          </p:nvSpPr>
          <p:spPr>
            <a:xfrm>
              <a:off x="7614197" y="4190385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 fontScale="925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Immigrant Grant disseminated</a:t>
              </a:r>
            </a:p>
          </p:txBody>
        </p:sp>
      </p:grpSp>
      <p:sp>
        <p:nvSpPr>
          <p:cNvPr id="48" name="Oval 47" title="&quot;&quot;"/>
          <p:cNvSpPr/>
          <p:nvPr/>
        </p:nvSpPr>
        <p:spPr>
          <a:xfrm>
            <a:off x="8359598" y="3805525"/>
            <a:ext cx="134458" cy="134458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 descr="timeline box" title="timeline box"/>
          <p:cNvGrpSpPr/>
          <p:nvPr/>
        </p:nvGrpSpPr>
        <p:grpSpPr>
          <a:xfrm>
            <a:off x="6144063" y="1658468"/>
            <a:ext cx="2752483" cy="1914490"/>
            <a:chOff x="6144063" y="1658468"/>
            <a:chExt cx="2752483" cy="1914490"/>
          </a:xfrm>
        </p:grpSpPr>
        <p:sp>
          <p:nvSpPr>
            <p:cNvPr id="32" name="Rectangular Callout 31" descr="Decorative box"/>
            <p:cNvSpPr/>
            <p:nvPr/>
          </p:nvSpPr>
          <p:spPr>
            <a:xfrm>
              <a:off x="6144063" y="2970667"/>
              <a:ext cx="2752482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 Placeholder 18" descr="Decorative box"/>
            <p:cNvSpPr txBox="1">
              <a:spLocks/>
            </p:cNvSpPr>
            <p:nvPr/>
          </p:nvSpPr>
          <p:spPr>
            <a:xfrm>
              <a:off x="6144063" y="1658468"/>
              <a:ext cx="2752482" cy="1316129"/>
            </a:xfrm>
            <a:prstGeom prst="rect">
              <a:avLst/>
            </a:prstGeom>
            <a:solidFill>
              <a:srgbClr val="F0F4E6"/>
            </a:solidFill>
          </p:spPr>
          <p:txBody>
            <a:bodyPr anchor="b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Qualification during November, districts notified to “opt-in”</a:t>
              </a:r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>
            <a:xfrm>
              <a:off x="6144064" y="2970668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 fontScale="925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Title III Immigrant Calculations</a:t>
              </a:r>
            </a:p>
          </p:txBody>
        </p:sp>
      </p:grpSp>
      <p:sp>
        <p:nvSpPr>
          <p:cNvPr id="49" name="Oval 48" title="&quot;&quot;"/>
          <p:cNvSpPr/>
          <p:nvPr/>
        </p:nvSpPr>
        <p:spPr>
          <a:xfrm>
            <a:off x="6902833" y="3812293"/>
            <a:ext cx="134458" cy="134458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 descr="timeline box" title="timeline box"/>
          <p:cNvGrpSpPr/>
          <p:nvPr/>
        </p:nvGrpSpPr>
        <p:grpSpPr>
          <a:xfrm>
            <a:off x="8987864" y="1657129"/>
            <a:ext cx="2752483" cy="1914490"/>
            <a:chOff x="8987864" y="1657129"/>
            <a:chExt cx="2752483" cy="1914490"/>
          </a:xfrm>
        </p:grpSpPr>
        <p:sp>
          <p:nvSpPr>
            <p:cNvPr id="35" name="Rectangular Callout 34" descr="Decorative box"/>
            <p:cNvSpPr/>
            <p:nvPr/>
          </p:nvSpPr>
          <p:spPr>
            <a:xfrm>
              <a:off x="8987864" y="2969328"/>
              <a:ext cx="2752482" cy="602291"/>
            </a:xfrm>
            <a:prstGeom prst="wedgeRectCallout">
              <a:avLst>
                <a:gd name="adj1" fmla="val -20344"/>
                <a:gd name="adj2" fmla="val 85571"/>
              </a:avLst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Text Placeholder 18" descr="Decorative box"/>
            <p:cNvSpPr txBox="1">
              <a:spLocks/>
            </p:cNvSpPr>
            <p:nvPr/>
          </p:nvSpPr>
          <p:spPr>
            <a:xfrm>
              <a:off x="8987864" y="1657129"/>
              <a:ext cx="2752482" cy="1316129"/>
            </a:xfrm>
            <a:prstGeom prst="rect">
              <a:avLst/>
            </a:prstGeom>
            <a:solidFill>
              <a:srgbClr val="E7F5F3"/>
            </a:solidFill>
          </p:spPr>
          <p:txBody>
            <a:bodyPr anchor="b" anchorCtr="0">
              <a:normAutofit/>
            </a:bodyPr>
            <a:lstStyle>
              <a:lvl1pPr marL="1188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2286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34747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438912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457200" indent="-118872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chemeClr val="tx2"/>
                  </a:solidFill>
                </a:rPr>
                <a:t>January 30, 2024</a:t>
              </a:r>
            </a:p>
          </p:txBody>
        </p:sp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8987865" y="2969329"/>
              <a:ext cx="2752482" cy="586760"/>
            </a:xfrm>
            <a:prstGeom prst="rect">
              <a:avLst/>
            </a:prstGeom>
          </p:spPr>
          <p:txBody>
            <a:bodyPr anchor="ctr" anchorCtr="1">
              <a:normAutofit fontScale="925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Immigrant Budget Narrative Due</a:t>
              </a:r>
            </a:p>
          </p:txBody>
        </p:sp>
      </p:grpSp>
      <p:sp>
        <p:nvSpPr>
          <p:cNvPr id="50" name="Oval 49" title="&quot;&quot;"/>
          <p:cNvSpPr/>
          <p:nvPr/>
        </p:nvSpPr>
        <p:spPr>
          <a:xfrm>
            <a:off x="9735682" y="3812294"/>
            <a:ext cx="134458" cy="134458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26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Arrivers Data Collection questions: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Kim Miller (</a:t>
            </a:r>
            <a:r>
              <a:rPr lang="en-US" sz="2000" dirty="0">
                <a:hlinkClick r:id="rId3"/>
              </a:rPr>
              <a:t>Kim.a.Miller@ode.Oregon.gov</a:t>
            </a:r>
            <a:r>
              <a:rPr lang="en-US" sz="2000" dirty="0"/>
              <a:t> </a:t>
            </a:r>
            <a:r>
              <a:rPr lang="en-US" sz="1800" dirty="0"/>
              <a:t>(</a:t>
            </a:r>
            <a:r>
              <a:rPr lang="en-US" sz="2000" dirty="0"/>
              <a:t>971)-239-9681</a:t>
            </a:r>
            <a:r>
              <a:rPr lang="en-US" sz="1800" dirty="0"/>
              <a:t>)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Assistance with uploading or general collection questions: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ODE HelpDesk (</a:t>
            </a:r>
            <a:r>
              <a:rPr lang="en-US" sz="2000" dirty="0">
                <a:hlinkClick r:id="rId4"/>
              </a:rPr>
              <a:t>ode.helpdesk@state.or.us</a:t>
            </a:r>
            <a:r>
              <a:rPr lang="en-US" sz="2000" dirty="0"/>
              <a:t>, (503)947-5715)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82790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students, age 3-21, who were not born in the US or Puerto Rico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AND</a:t>
            </a:r>
          </a:p>
          <a:p>
            <a:r>
              <a:rPr lang="en-US" dirty="0"/>
              <a:t>Have been educated in the US for less than three (3) cumulative years (or 540 days).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809538"/>
          </a:xfrm>
        </p:spPr>
        <p:txBody>
          <a:bodyPr/>
          <a:lstStyle/>
          <a:p>
            <a:r>
              <a:rPr lang="en-US" dirty="0"/>
              <a:t>Who should be reported?</a:t>
            </a:r>
          </a:p>
        </p:txBody>
      </p:sp>
    </p:spTree>
    <p:extLst>
      <p:ext uri="{BB962C8B-B14F-4D97-AF65-F5344CB8AC3E}">
        <p14:creationId xmlns:p14="http://schemas.microsoft.com/office/powerpoint/2010/main" val="30781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SSID#</a:t>
            </a:r>
          </a:p>
          <a:p>
            <a:r>
              <a:rPr lang="en-US" dirty="0"/>
              <a:t>Language of Origin</a:t>
            </a:r>
          </a:p>
          <a:p>
            <a:r>
              <a:rPr lang="en-US" dirty="0"/>
              <a:t>English Learner (EL) - Yes/No (</a:t>
            </a:r>
            <a:r>
              <a:rPr lang="en-US" u="sng" dirty="0"/>
              <a:t>cannot</a:t>
            </a:r>
            <a:r>
              <a:rPr lang="en-US" dirty="0"/>
              <a:t> be blank)</a:t>
            </a:r>
          </a:p>
          <a:p>
            <a:r>
              <a:rPr lang="en-US" dirty="0"/>
              <a:t>Students with Interrupted Formal Education (SIFE) - Yes/No (</a:t>
            </a:r>
            <a:r>
              <a:rPr lang="en-US" u="sng" dirty="0"/>
              <a:t>cannot</a:t>
            </a:r>
            <a:r>
              <a:rPr lang="en-US" dirty="0"/>
              <a:t> be blank)</a:t>
            </a:r>
          </a:p>
          <a:p>
            <a:r>
              <a:rPr lang="en-US" dirty="0"/>
              <a:t>Foreign Exchange Student - Yes/No (</a:t>
            </a:r>
            <a:r>
              <a:rPr lang="en-US" u="sng" dirty="0"/>
              <a:t>cannot</a:t>
            </a:r>
            <a:r>
              <a:rPr lang="en-US" dirty="0"/>
              <a:t> be blank)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708870"/>
          </a:xfrm>
        </p:spPr>
        <p:txBody>
          <a:bodyPr>
            <a:normAutofit/>
          </a:bodyPr>
          <a:lstStyle/>
          <a:p>
            <a:r>
              <a:rPr lang="en-US" sz="3200" dirty="0"/>
              <a:t>Required Data to report a Recent Arriver student</a:t>
            </a:r>
          </a:p>
        </p:txBody>
      </p:sp>
    </p:spTree>
    <p:extLst>
      <p:ext uri="{BB962C8B-B14F-4D97-AF65-F5344CB8AC3E}">
        <p14:creationId xmlns:p14="http://schemas.microsoft.com/office/powerpoint/2010/main" val="55062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SIFE students meet at least one of the following 2 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Come from a home where a language other than English is spoken and enter a school in the US after grade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immigrant students who enter a school in the United States after grade 2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AND</a:t>
            </a:r>
            <a:r>
              <a:rPr lang="en-US" dirty="0"/>
              <a:t> meet the following conditions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Have had at least 2 years less schooling than their peers</a:t>
            </a:r>
          </a:p>
          <a:p>
            <a:pPr marL="514350" indent="-514350">
              <a:buAutoNum type="alphaLcParenR"/>
            </a:pPr>
            <a:r>
              <a:rPr lang="en-US" dirty="0"/>
              <a:t>Function at least 2 years below expected grade level in reading and in math</a:t>
            </a:r>
          </a:p>
          <a:p>
            <a:pPr marL="514350" indent="-514350">
              <a:buAutoNum type="alphaLcParenR"/>
            </a:pPr>
            <a:r>
              <a:rPr lang="en-US" dirty="0"/>
              <a:t>(May be pre-literate in their native language)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666925"/>
          </a:xfrm>
        </p:spPr>
        <p:txBody>
          <a:bodyPr>
            <a:normAutofit/>
          </a:bodyPr>
          <a:lstStyle/>
          <a:p>
            <a:r>
              <a:rPr lang="en-US" sz="3100" dirty="0"/>
              <a:t>Student with Interrupted Formal Education</a:t>
            </a:r>
            <a:r>
              <a:rPr lang="en-US" sz="3200" dirty="0"/>
              <a:t> (SIFE)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83664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Should Foreign Exchange students be reported?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978" y="2763693"/>
            <a:ext cx="7886700" cy="1054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YES – if they meet the criteria of a “Recent Arriver”</a:t>
            </a:r>
          </a:p>
        </p:txBody>
      </p:sp>
    </p:spTree>
    <p:extLst>
      <p:ext uri="{BB962C8B-B14F-4D97-AF65-F5344CB8AC3E}">
        <p14:creationId xmlns:p14="http://schemas.microsoft.com/office/powerpoint/2010/main" val="220924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It is recommended that the information be requested </a:t>
            </a:r>
            <a:r>
              <a:rPr lang="en-US" u="sng" dirty="0"/>
              <a:t>after</a:t>
            </a:r>
            <a:r>
              <a:rPr lang="en-US" dirty="0"/>
              <a:t> student enrollment</a:t>
            </a:r>
          </a:p>
          <a:p>
            <a:pPr>
              <a:spcAft>
                <a:spcPts val="600"/>
              </a:spcAft>
            </a:pPr>
            <a:r>
              <a:rPr lang="en-US" dirty="0"/>
              <a:t>If this information is not provided by the student/parent, it can in NO WAY hinder the enrollment of the student</a:t>
            </a:r>
          </a:p>
          <a:p>
            <a:pPr>
              <a:spcAft>
                <a:spcPts val="600"/>
              </a:spcAft>
            </a:pPr>
            <a:r>
              <a:rPr lang="en-US" dirty="0"/>
              <a:t>If this information is not provided by the student/parent, the student cannot be counted as a Recent Arriver.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the Data</a:t>
            </a:r>
          </a:p>
        </p:txBody>
      </p:sp>
    </p:spTree>
    <p:extLst>
      <p:ext uri="{BB962C8B-B14F-4D97-AF65-F5344CB8AC3E}">
        <p14:creationId xmlns:p14="http://schemas.microsoft.com/office/powerpoint/2010/main" val="162495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u="sng" dirty="0"/>
              <a:t>Optional</a:t>
            </a:r>
            <a:r>
              <a:rPr lang="en-US" dirty="0"/>
              <a:t>: Not Required from the student/parent upon enrollment. May be requested </a:t>
            </a:r>
            <a:r>
              <a:rPr lang="en-US" u="sng" dirty="0"/>
              <a:t>as optional </a:t>
            </a:r>
            <a:r>
              <a:rPr lang="en-US" dirty="0"/>
              <a:t>at the time of or after (preferably) enrollment</a:t>
            </a:r>
          </a:p>
          <a:p>
            <a:r>
              <a:rPr lang="en-US" u="sng" dirty="0"/>
              <a:t>Additional</a:t>
            </a:r>
            <a:r>
              <a:rPr lang="en-US" dirty="0"/>
              <a:t>: Not Required from the student/parent upon enrollment.</a:t>
            </a:r>
          </a:p>
          <a:p>
            <a:pPr lvl="1"/>
            <a:r>
              <a:rPr lang="en-US" dirty="0"/>
              <a:t>May be requested at the time of enrollment but may not hinder in any way the enrollment of the student. </a:t>
            </a:r>
          </a:p>
          <a:p>
            <a:pPr lvl="1"/>
            <a:r>
              <a:rPr lang="en-US" dirty="0"/>
              <a:t>Information will be required at some point (from student, parent, and/or school personnel determination)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Optional vs. Additional  </a:t>
            </a:r>
            <a:r>
              <a:rPr lang="en-US" sz="3600" dirty="0"/>
              <a:t>Information</a:t>
            </a:r>
            <a:r>
              <a:rPr lang="en-US" sz="4000" dirty="0"/>
              <a:t> Needed</a:t>
            </a:r>
          </a:p>
        </p:txBody>
      </p:sp>
    </p:spTree>
    <p:extLst>
      <p:ext uri="{BB962C8B-B14F-4D97-AF65-F5344CB8AC3E}">
        <p14:creationId xmlns:p14="http://schemas.microsoft.com/office/powerpoint/2010/main" val="2529855952"/>
      </p:ext>
    </p:extLst>
  </p:cSld>
  <p:clrMapOvr>
    <a:masterClrMapping/>
  </p:clrMapOvr>
</p:sld>
</file>

<file path=ppt/theme/theme1.xml><?xml version="1.0" encoding="utf-8"?>
<a:theme xmlns:a="http://schemas.openxmlformats.org/drawingml/2006/main" name="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A1659452-F499-4686-9052-38F48D83C4D5}"/>
    </a:ext>
  </a:extLst>
</a:theme>
</file>

<file path=ppt/theme/theme2.xml><?xml version="1.0" encoding="utf-8"?>
<a:theme xmlns:a="http://schemas.openxmlformats.org/drawingml/2006/main" name="Green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6BADFB7F-E76B-47E5-9A5F-C514E20AFE45}"/>
    </a:ext>
  </a:extLst>
</a:theme>
</file>

<file path=ppt/theme/theme3.xml><?xml version="1.0" encoding="utf-8"?>
<a:theme xmlns:a="http://schemas.openxmlformats.org/drawingml/2006/main" name="Gol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74D8D87B-5BDF-4254-B9AE-89E014969D86}"/>
    </a:ext>
  </a:extLst>
</a:theme>
</file>

<file path=ppt/theme/theme4.xml><?xml version="1.0" encoding="utf-8"?>
<a:theme xmlns:a="http://schemas.openxmlformats.org/drawingml/2006/main" name="Orange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75F84094-1592-41EE-8B9C-0F531244619D}"/>
    </a:ext>
  </a:extLst>
</a:theme>
</file>

<file path=ppt/theme/theme5.xml><?xml version="1.0" encoding="utf-8"?>
<a:theme xmlns:a="http://schemas.openxmlformats.org/drawingml/2006/main" name="Re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01D7296E-0B2D-4566-8FEF-4B65AC847ECE}"/>
    </a:ext>
  </a:extLst>
</a:theme>
</file>

<file path=ppt/theme/theme6.xml><?xml version="1.0" encoding="utf-8"?>
<a:theme xmlns:a="http://schemas.openxmlformats.org/drawingml/2006/main" name="Teal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01DE0A30-143B-4B5C-A0FD-4B3A47DCFB6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6CF85CBC40B4581C0B10A01367899" ma:contentTypeVersion="7" ma:contentTypeDescription="Create a new document." ma:contentTypeScope="" ma:versionID="501ce3b6e4891820316d9ddfc810913b">
  <xsd:schema xmlns:xsd="http://www.w3.org/2001/XMLSchema" xmlns:xs="http://www.w3.org/2001/XMLSchema" xmlns:p="http://schemas.microsoft.com/office/2006/metadata/properties" xmlns:ns1="http://schemas.microsoft.com/sharepoint/v3" xmlns:ns2="14007aae-f337-4414-b2f6-4f7e3ca77c60" xmlns:ns3="3a888146-b957-4f2c-b4cf-d03685ac217e" targetNamespace="http://schemas.microsoft.com/office/2006/metadata/properties" ma:root="true" ma:fieldsID="75d108fc9d54f628e9e35f9ecf95f665" ns1:_="" ns2:_="" ns3:_="">
    <xsd:import namespace="http://schemas.microsoft.com/sharepoint/v3"/>
    <xsd:import namespace="14007aae-f337-4414-b2f6-4f7e3ca77c60"/>
    <xsd:import namespace="3a888146-b957-4f2c-b4cf-d03685ac21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7aae-f337-4414-b2f6-4f7e3ca77c6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internalName="Estimated_x0020_Creation_x0020_Date" ma:readOnly="false">
      <xsd:simpleType>
        <xsd:restriction base="dms:Text">
          <xsd:maxLength value="255"/>
        </xsd:restriction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8146-b957-4f2c-b4cf-d03685ac2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14007aae-f337-4414-b2f6-4f7e3ca77c60">2023-09-22T15:00:53+00:00</Remediation_x0020_Date>
    <Estimated_x0020_Creation_x0020_Date xmlns="14007aae-f337-4414-b2f6-4f7e3ca77c60" xsi:nil="true"/>
    <PublishingExpirationDate xmlns="http://schemas.microsoft.com/sharepoint/v3" xsi:nil="true"/>
    <Priority xmlns="14007aae-f337-4414-b2f6-4f7e3ca77c60">New</Priorit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EB3904F-5590-4810-97A7-A078E2A87DB2}"/>
</file>

<file path=customXml/itemProps2.xml><?xml version="1.0" encoding="utf-8"?>
<ds:datastoreItem xmlns:ds="http://schemas.openxmlformats.org/officeDocument/2006/customXml" ds:itemID="{D57FA8FD-90FF-4643-9879-A29F713FCA5A}"/>
</file>

<file path=customXml/itemProps3.xml><?xml version="1.0" encoding="utf-8"?>
<ds:datastoreItem xmlns:ds="http://schemas.openxmlformats.org/officeDocument/2006/customXml" ds:itemID="{2823612B-B4B1-4F8F-912E-76A723ABDD1A}"/>
</file>

<file path=docProps/app.xml><?xml version="1.0" encoding="utf-8"?>
<Properties xmlns="http://schemas.openxmlformats.org/officeDocument/2006/extended-properties" xmlns:vt="http://schemas.openxmlformats.org/officeDocument/2006/docPropsVTypes">
  <Template>ODE PowerPoint Template</Template>
  <TotalTime>99</TotalTime>
  <Words>1773</Words>
  <Application>Microsoft Office PowerPoint</Application>
  <PresentationFormat>Widescreen</PresentationFormat>
  <Paragraphs>233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Calibri</vt:lpstr>
      <vt:lpstr>Courier New</vt:lpstr>
      <vt:lpstr>Gill Sans MT</vt:lpstr>
      <vt:lpstr>Verdana</vt:lpstr>
      <vt:lpstr>Wingdings</vt:lpstr>
      <vt:lpstr>2021ODE</vt:lpstr>
      <vt:lpstr>Green_2021ODE</vt:lpstr>
      <vt:lpstr>Gold_2021ODE</vt:lpstr>
      <vt:lpstr>Orange_2021ODE</vt:lpstr>
      <vt:lpstr>Red_2021ODE</vt:lpstr>
      <vt:lpstr>Teal_2021ODE</vt:lpstr>
      <vt:lpstr>Data Collection Window</vt:lpstr>
      <vt:lpstr>Support Materials</vt:lpstr>
      <vt:lpstr>What is a “Recent Arriver”?</vt:lpstr>
      <vt:lpstr>Who should be reported?</vt:lpstr>
      <vt:lpstr>Required Data to report a Recent Arriver student</vt:lpstr>
      <vt:lpstr>Student with Interrupted Formal Education (SIFE)</vt:lpstr>
      <vt:lpstr>Should Foreign Exchange students be reported?</vt:lpstr>
      <vt:lpstr>Collecting the Data</vt:lpstr>
      <vt:lpstr>Optional vs. Additional  Information Needed</vt:lpstr>
      <vt:lpstr>Optional Information Needed</vt:lpstr>
      <vt:lpstr>When requesting the “optional” information, you must:</vt:lpstr>
      <vt:lpstr>Why the information is being requested:</vt:lpstr>
      <vt:lpstr>What the information will be used for:</vt:lpstr>
      <vt:lpstr>How the information may help the student:</vt:lpstr>
      <vt:lpstr>What if the needed “optional” information is not provided?</vt:lpstr>
      <vt:lpstr>Additional Information Needed</vt:lpstr>
      <vt:lpstr>“Chilling Effect”</vt:lpstr>
      <vt:lpstr>Where to submit the data</vt:lpstr>
      <vt:lpstr>Two Ways to Submit the Data</vt:lpstr>
      <vt:lpstr>Submitting by Web Submission</vt:lpstr>
      <vt:lpstr>Web Submission Search Screen</vt:lpstr>
      <vt:lpstr>Searching by Web Submission</vt:lpstr>
      <vt:lpstr>Web Submission Search Example</vt:lpstr>
      <vt:lpstr>Web Submission Student Screen</vt:lpstr>
      <vt:lpstr>Data Elements to Submit Record</vt:lpstr>
      <vt:lpstr>Submitting by File Upload</vt:lpstr>
      <vt:lpstr>File Upload Process</vt:lpstr>
      <vt:lpstr>File Upload Screen</vt:lpstr>
      <vt:lpstr>What causes Errors?</vt:lpstr>
      <vt:lpstr>Clearing Errors</vt:lpstr>
      <vt:lpstr>Production Download</vt:lpstr>
      <vt:lpstr>Production Download Example</vt:lpstr>
      <vt:lpstr>District has no Recent Arrivers to report</vt:lpstr>
      <vt:lpstr>How to Verify the Data Collection</vt:lpstr>
      <vt:lpstr>Status Tracking and “drop-down arrow”</vt:lpstr>
      <vt:lpstr>“Verify Submission”</vt:lpstr>
      <vt:lpstr>Data Use Timeline</vt:lpstr>
      <vt:lpstr>Contact Information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tap to add title</dc:title>
  <dc:creator>MILLER Kim A - ODE</dc:creator>
  <cp:lastModifiedBy>MILLER Kim A * ODE</cp:lastModifiedBy>
  <cp:revision>14</cp:revision>
  <dcterms:created xsi:type="dcterms:W3CDTF">2022-08-24T15:00:47Z</dcterms:created>
  <dcterms:modified xsi:type="dcterms:W3CDTF">2023-09-14T17:26:18Z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0x01010022F6CF85CBC40B4581C0B10A01367899</vt:lpwstr>
  </property>
</Properties>
</file>