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3"/>
  </p:notesMasterIdLst>
  <p:sldIdLst>
    <p:sldId id="257" r:id="rId2"/>
    <p:sldId id="266" r:id="rId3"/>
    <p:sldId id="258" r:id="rId4"/>
    <p:sldId id="259" r:id="rId5"/>
    <p:sldId id="260" r:id="rId6"/>
    <p:sldId id="261" r:id="rId7"/>
    <p:sldId id="262" r:id="rId8"/>
    <p:sldId id="263" r:id="rId9"/>
    <p:sldId id="264" r:id="rId10"/>
    <p:sldId id="265" r:id="rId11"/>
    <p:sldId id="267" r:id="rId12"/>
    <p:sldId id="268" r:id="rId13"/>
    <p:sldId id="270" r:id="rId14"/>
    <p:sldId id="280" r:id="rId15"/>
    <p:sldId id="272" r:id="rId16"/>
    <p:sldId id="273" r:id="rId17"/>
    <p:sldId id="275" r:id="rId18"/>
    <p:sldId id="274" r:id="rId19"/>
    <p:sldId id="276" r:id="rId20"/>
    <p:sldId id="277" r:id="rId21"/>
    <p:sldId id="278"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1/16/2018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district.ode.state.or.u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district.ode.state.or.us/apps/xfer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taffy.carlisle@state.or.us" TargetMode="External"/><Relationship Id="rId2" Type="http://schemas.openxmlformats.org/officeDocument/2006/relationships/hyperlink" Target="mailto:kim.a.miller@state.or.us" TargetMode="External"/><Relationship Id="rId1" Type="http://schemas.openxmlformats.org/officeDocument/2006/relationships/slideLayout" Target="../slideLayouts/slideLayout4.xml"/><Relationship Id="rId4" Type="http://schemas.openxmlformats.org/officeDocument/2006/relationships/hyperlink" Target="mailto:Leslie.casebeer@state.or.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oregon.gov/ode/about-us/Documents/Executive%20Numbered%20Memo%20005-2017-18%20Identification%20of%20ELs%20under%20ESSA.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80"/>
            <a:ext cx="7886700" cy="1716939"/>
          </a:xfrm>
        </p:spPr>
        <p:txBody>
          <a:bodyPr>
            <a:normAutofit/>
          </a:bodyPr>
          <a:lstStyle/>
          <a:p>
            <a:r>
              <a:rPr lang="en-US" dirty="0" smtClean="0"/>
              <a:t>EL Plan:  FAQ and TA</a:t>
            </a:r>
            <a:br>
              <a:rPr lang="en-US" dirty="0" smtClean="0"/>
            </a:br>
            <a:r>
              <a:rPr lang="en-US" sz="3600" dirty="0" smtClean="0"/>
              <a:t>January 17, 2018</a:t>
            </a:r>
            <a:endParaRPr lang="en-US" sz="3600" dirty="0"/>
          </a:p>
        </p:txBody>
      </p:sp>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2050181"/>
            <a:ext cx="8239225" cy="712270"/>
          </a:xfrm>
        </p:spPr>
        <p:txBody>
          <a:bodyPr>
            <a:normAutofit/>
          </a:bodyPr>
          <a:lstStyle/>
          <a:p>
            <a:r>
              <a:rPr lang="en-US" dirty="0" smtClean="0"/>
              <a:t>What is ADI?</a:t>
            </a:r>
            <a:endParaRPr lang="en-US" dirty="0"/>
          </a:p>
        </p:txBody>
      </p:sp>
      <p:sp>
        <p:nvSpPr>
          <p:cNvPr id="3" name="Content Placeholder 2"/>
          <p:cNvSpPr>
            <a:spLocks noGrp="1"/>
          </p:cNvSpPr>
          <p:nvPr>
            <p:ph idx="1"/>
          </p:nvPr>
        </p:nvSpPr>
        <p:spPr>
          <a:xfrm>
            <a:off x="462013" y="2974206"/>
            <a:ext cx="8239225" cy="3202757"/>
          </a:xfrm>
        </p:spPr>
        <p:txBody>
          <a:bodyPr/>
          <a:lstStyle/>
          <a:p>
            <a:pPr>
              <a:spcAft>
                <a:spcPts val="600"/>
              </a:spcAft>
            </a:pPr>
            <a:r>
              <a:rPr lang="en-US" dirty="0" smtClean="0"/>
              <a:t>It is an ODE district secure application that has tons of student level data.</a:t>
            </a:r>
          </a:p>
          <a:p>
            <a:r>
              <a:rPr lang="en-US" dirty="0" smtClean="0"/>
              <a:t>It is restricted by permission from your district security officer.</a:t>
            </a:r>
          </a:p>
          <a:p>
            <a:endParaRPr lang="en-US" dirty="0"/>
          </a:p>
        </p:txBody>
      </p:sp>
    </p:spTree>
    <p:extLst>
      <p:ext uri="{BB962C8B-B14F-4D97-AF65-F5344CB8AC3E}">
        <p14:creationId xmlns:p14="http://schemas.microsoft.com/office/powerpoint/2010/main" val="307438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7" y="2050182"/>
            <a:ext cx="8258476" cy="702644"/>
          </a:xfrm>
        </p:spPr>
        <p:txBody>
          <a:bodyPr>
            <a:normAutofit/>
          </a:bodyPr>
          <a:lstStyle/>
          <a:p>
            <a:r>
              <a:rPr lang="en-US" dirty="0" smtClean="0"/>
              <a:t>How do I find it?</a:t>
            </a:r>
            <a:endParaRPr lang="en-US" dirty="0"/>
          </a:p>
        </p:txBody>
      </p:sp>
      <p:sp>
        <p:nvSpPr>
          <p:cNvPr id="3" name="Content Placeholder 2"/>
          <p:cNvSpPr>
            <a:spLocks noGrp="1"/>
          </p:cNvSpPr>
          <p:nvPr>
            <p:ph idx="1"/>
          </p:nvPr>
        </p:nvSpPr>
        <p:spPr>
          <a:xfrm>
            <a:off x="452387" y="2964581"/>
            <a:ext cx="8258476" cy="3212382"/>
          </a:xfrm>
        </p:spPr>
        <p:txBody>
          <a:bodyPr/>
          <a:lstStyle/>
          <a:p>
            <a:r>
              <a:rPr lang="en-US" dirty="0" smtClean="0">
                <a:hlinkClick r:id="rId2"/>
              </a:rPr>
              <a:t>ODE District web page</a:t>
            </a:r>
            <a:endParaRPr lang="en-US" dirty="0" smtClean="0"/>
          </a:p>
          <a:p>
            <a:r>
              <a:rPr lang="en-US" dirty="0" smtClean="0"/>
              <a:t>Login</a:t>
            </a:r>
          </a:p>
          <a:p>
            <a:r>
              <a:rPr lang="en-US" dirty="0" smtClean="0"/>
              <a:t>Look at your applications list</a:t>
            </a:r>
            <a:endParaRPr lang="en-US" dirty="0"/>
          </a:p>
        </p:txBody>
      </p:sp>
    </p:spTree>
    <p:extLst>
      <p:ext uri="{BB962C8B-B14F-4D97-AF65-F5344CB8AC3E}">
        <p14:creationId xmlns:p14="http://schemas.microsoft.com/office/powerpoint/2010/main" val="59576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2069432"/>
            <a:ext cx="8229600" cy="664143"/>
          </a:xfrm>
        </p:spPr>
        <p:txBody>
          <a:bodyPr>
            <a:normAutofit fontScale="90000"/>
          </a:bodyPr>
          <a:lstStyle/>
          <a:p>
            <a:r>
              <a:rPr lang="en-US" dirty="0" smtClean="0"/>
              <a:t>Suggestions for Submission</a:t>
            </a:r>
            <a:endParaRPr lang="en-US" dirty="0"/>
          </a:p>
        </p:txBody>
      </p:sp>
      <p:sp>
        <p:nvSpPr>
          <p:cNvPr id="3" name="Content Placeholder 2"/>
          <p:cNvSpPr>
            <a:spLocks noGrp="1"/>
          </p:cNvSpPr>
          <p:nvPr>
            <p:ph idx="1"/>
          </p:nvPr>
        </p:nvSpPr>
        <p:spPr>
          <a:xfrm>
            <a:off x="628650" y="2983832"/>
            <a:ext cx="7886700" cy="3193131"/>
          </a:xfrm>
        </p:spPr>
        <p:txBody>
          <a:bodyPr/>
          <a:lstStyle/>
          <a:p>
            <a:r>
              <a:rPr lang="en-US" dirty="0" smtClean="0"/>
              <a:t>Chart your data</a:t>
            </a:r>
            <a:endParaRPr lang="en-US" dirty="0"/>
          </a:p>
        </p:txBody>
      </p:sp>
    </p:spTree>
    <p:extLst>
      <p:ext uri="{BB962C8B-B14F-4D97-AF65-F5344CB8AC3E}">
        <p14:creationId xmlns:p14="http://schemas.microsoft.com/office/powerpoint/2010/main" val="352581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smtClean="0">
                <a:solidFill>
                  <a:schemeClr val="bg1"/>
                </a:solidFill>
              </a:rPr>
              <a:t>2015-16 District Membership</a:t>
            </a:r>
            <a:endParaRPr lang="en-US" sz="1200" dirty="0">
              <a:solidFill>
                <a:schemeClr val="bg1"/>
              </a:solidFill>
            </a:endParaRPr>
          </a:p>
        </p:txBody>
      </p:sp>
      <p:sp>
        <p:nvSpPr>
          <p:cNvPr id="5" name="Text Placeholder 4"/>
          <p:cNvSpPr>
            <a:spLocks noGrp="1"/>
          </p:cNvSpPr>
          <p:nvPr>
            <p:ph type="body" idx="1"/>
          </p:nvPr>
        </p:nvSpPr>
        <p:spPr>
          <a:xfrm>
            <a:off x="623888" y="2589196"/>
            <a:ext cx="7886700" cy="3500459"/>
          </a:xfrm>
        </p:spPr>
        <p:txBody>
          <a:bodyPr/>
          <a:lstStyle/>
          <a:p>
            <a:r>
              <a:rPr lang="en-US" dirty="0" smtClean="0"/>
              <a:t>   </a:t>
            </a:r>
            <a:endParaRPr lang="en-US" dirty="0"/>
          </a:p>
        </p:txBody>
      </p:sp>
      <p:pic>
        <p:nvPicPr>
          <p:cNvPr id="7" name="Picture 2" descr="2015-16 District Membership" title="2015-16 District Memb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12" y="2281187"/>
            <a:ext cx="8277725" cy="41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35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496025" y="1588169"/>
            <a:ext cx="2714324" cy="471638"/>
          </a:xfrm>
        </p:spPr>
        <p:txBody>
          <a:bodyPr>
            <a:normAutofit/>
          </a:bodyPr>
          <a:lstStyle/>
          <a:p>
            <a:r>
              <a:rPr lang="en-US" sz="1200" dirty="0" smtClean="0">
                <a:solidFill>
                  <a:schemeClr val="bg1"/>
                </a:solidFill>
              </a:rPr>
              <a:t>Slide 14</a:t>
            </a:r>
            <a:endParaRPr lang="en-US" sz="1200" dirty="0">
              <a:solidFill>
                <a:schemeClr val="bg1"/>
              </a:solidFill>
            </a:endParaRPr>
          </a:p>
        </p:txBody>
      </p:sp>
      <p:sp>
        <p:nvSpPr>
          <p:cNvPr id="6" name="Subtitle 5"/>
          <p:cNvSpPr>
            <a:spLocks noGrp="1"/>
          </p:cNvSpPr>
          <p:nvPr>
            <p:ph type="subTitle" idx="1"/>
          </p:nvPr>
        </p:nvSpPr>
        <p:spPr>
          <a:xfrm>
            <a:off x="577515" y="2502568"/>
            <a:ext cx="7998593" cy="3686476"/>
          </a:xfrm>
        </p:spPr>
        <p:txBody>
          <a:bodyPr/>
          <a:lstStyle/>
          <a:p>
            <a:pPr algn="l"/>
            <a:endParaRPr lang="en-US" dirty="0"/>
          </a:p>
        </p:txBody>
      </p:sp>
      <p:graphicFrame>
        <p:nvGraphicFramePr>
          <p:cNvPr id="7" name="Table 6" descr="Students on waiver" title="Students on waiver"/>
          <p:cNvGraphicFramePr>
            <a:graphicFrameLocks noGrp="1"/>
          </p:cNvGraphicFramePr>
          <p:nvPr>
            <p:extLst>
              <p:ext uri="{D42A27DB-BD31-4B8C-83A1-F6EECF244321}">
                <p14:modId xmlns:p14="http://schemas.microsoft.com/office/powerpoint/2010/main" val="913120069"/>
              </p:ext>
            </p:extLst>
          </p:nvPr>
        </p:nvGraphicFramePr>
        <p:xfrm>
          <a:off x="462011" y="2059806"/>
          <a:ext cx="8229600" cy="2485342"/>
        </p:xfrm>
        <a:graphic>
          <a:graphicData uri="http://schemas.openxmlformats.org/drawingml/2006/table">
            <a:tbl>
              <a:tblPr firstRow="1">
                <a:tableStyleId>{5C22544A-7EE6-4342-B048-85BDC9FD1C3A}</a:tableStyleId>
              </a:tblPr>
              <a:tblGrid>
                <a:gridCol w="2042676">
                  <a:extLst>
                    <a:ext uri="{9D8B030D-6E8A-4147-A177-3AD203B41FA5}">
                      <a16:colId xmlns:a16="http://schemas.microsoft.com/office/drawing/2014/main" val="876502894"/>
                    </a:ext>
                  </a:extLst>
                </a:gridCol>
                <a:gridCol w="809972">
                  <a:extLst>
                    <a:ext uri="{9D8B030D-6E8A-4147-A177-3AD203B41FA5}">
                      <a16:colId xmlns:a16="http://schemas.microsoft.com/office/drawing/2014/main" val="2183559619"/>
                    </a:ext>
                  </a:extLst>
                </a:gridCol>
                <a:gridCol w="1306261">
                  <a:extLst>
                    <a:ext uri="{9D8B030D-6E8A-4147-A177-3AD203B41FA5}">
                      <a16:colId xmlns:a16="http://schemas.microsoft.com/office/drawing/2014/main" val="4123805540"/>
                    </a:ext>
                  </a:extLst>
                </a:gridCol>
                <a:gridCol w="642833">
                  <a:extLst>
                    <a:ext uri="{9D8B030D-6E8A-4147-A177-3AD203B41FA5}">
                      <a16:colId xmlns:a16="http://schemas.microsoft.com/office/drawing/2014/main" val="2336439241"/>
                    </a:ext>
                  </a:extLst>
                </a:gridCol>
                <a:gridCol w="871283">
                  <a:extLst>
                    <a:ext uri="{9D8B030D-6E8A-4147-A177-3AD203B41FA5}">
                      <a16:colId xmlns:a16="http://schemas.microsoft.com/office/drawing/2014/main" val="2333240196"/>
                    </a:ext>
                  </a:extLst>
                </a:gridCol>
                <a:gridCol w="1016499">
                  <a:extLst>
                    <a:ext uri="{9D8B030D-6E8A-4147-A177-3AD203B41FA5}">
                      <a16:colId xmlns:a16="http://schemas.microsoft.com/office/drawing/2014/main" val="1709489593"/>
                    </a:ext>
                  </a:extLst>
                </a:gridCol>
                <a:gridCol w="816426">
                  <a:extLst>
                    <a:ext uri="{9D8B030D-6E8A-4147-A177-3AD203B41FA5}">
                      <a16:colId xmlns:a16="http://schemas.microsoft.com/office/drawing/2014/main" val="521831552"/>
                    </a:ext>
                  </a:extLst>
                </a:gridCol>
                <a:gridCol w="723650">
                  <a:extLst>
                    <a:ext uri="{9D8B030D-6E8A-4147-A177-3AD203B41FA5}">
                      <a16:colId xmlns:a16="http://schemas.microsoft.com/office/drawing/2014/main" val="522906328"/>
                    </a:ext>
                  </a:extLst>
                </a:gridCol>
              </a:tblGrid>
              <a:tr h="665106">
                <a:tc>
                  <a:txBody>
                    <a:bodyPr/>
                    <a:lstStyle/>
                    <a:p>
                      <a:pPr marL="0" marR="0">
                        <a:spcBef>
                          <a:spcPts val="0"/>
                        </a:spcBef>
                        <a:spcAft>
                          <a:spcPts val="0"/>
                        </a:spcAft>
                      </a:pPr>
                      <a:r>
                        <a:rPr lang="en-US" sz="1200" b="1" dirty="0">
                          <a:effectLst/>
                        </a:rPr>
                        <a:t>Building (as of 10-01-15)</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Grades</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Enrollment</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of LEP</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of LEP</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a:t>
                      </a:r>
                    </a:p>
                    <a:p>
                      <a:pPr marL="0" marR="0" algn="ctr">
                        <a:spcBef>
                          <a:spcPts val="0"/>
                        </a:spcBef>
                        <a:spcAft>
                          <a:spcPts val="0"/>
                        </a:spcAft>
                      </a:pPr>
                      <a:r>
                        <a:rPr lang="en-US" sz="1200" b="1" dirty="0">
                          <a:effectLst/>
                        </a:rPr>
                        <a:t>Students on waiver</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a:t>
                      </a:r>
                    </a:p>
                    <a:p>
                      <a:pPr marL="0" marR="0" algn="ctr">
                        <a:spcBef>
                          <a:spcPts val="0"/>
                        </a:spcBef>
                        <a:spcAft>
                          <a:spcPts val="0"/>
                        </a:spcAft>
                      </a:pPr>
                      <a:r>
                        <a:rPr lang="en-US" sz="1200" b="1" dirty="0">
                          <a:effectLst/>
                        </a:rPr>
                        <a:t>Title IA</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a:t>
                      </a:r>
                    </a:p>
                    <a:p>
                      <a:pPr marL="0" marR="0" algn="ctr">
                        <a:spcBef>
                          <a:spcPts val="0"/>
                        </a:spcBef>
                        <a:spcAft>
                          <a:spcPts val="0"/>
                        </a:spcAft>
                      </a:pPr>
                      <a:r>
                        <a:rPr lang="en-US" sz="1200" b="1" dirty="0">
                          <a:effectLst/>
                        </a:rPr>
                        <a:t>Status</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798678103"/>
                  </a:ext>
                </a:extLst>
              </a:tr>
              <a:tr h="338481">
                <a:tc>
                  <a:txBody>
                    <a:bodyPr/>
                    <a:lstStyle/>
                    <a:p>
                      <a:pPr marL="0" marR="0">
                        <a:spcBef>
                          <a:spcPts val="0"/>
                        </a:spcBef>
                        <a:spcAft>
                          <a:spcPts val="0"/>
                        </a:spcAft>
                      </a:pPr>
                      <a:r>
                        <a:rPr lang="en-US" sz="1200" dirty="0">
                          <a:solidFill>
                            <a:schemeClr val="accent5">
                              <a:lumMod val="20000"/>
                              <a:lumOff val="80000"/>
                            </a:schemeClr>
                          </a:solidFill>
                          <a:effectLst/>
                        </a:rPr>
                        <a:t>Gervais Elementary</a:t>
                      </a:r>
                      <a:endParaRPr lang="en-US" sz="1200" dirty="0">
                        <a:solidFill>
                          <a:schemeClr val="accent5">
                            <a:lumMod val="20000"/>
                            <a:lumOff val="80000"/>
                          </a:schemeClr>
                        </a:solidFill>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K-5</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453</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185 </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41% </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SW</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Focus</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573531244"/>
                  </a:ext>
                </a:extLst>
              </a:tr>
              <a:tr h="386019">
                <a:tc>
                  <a:txBody>
                    <a:bodyPr/>
                    <a:lstStyle/>
                    <a:p>
                      <a:pPr marL="0" marR="0">
                        <a:spcBef>
                          <a:spcPts val="0"/>
                        </a:spcBef>
                        <a:spcAft>
                          <a:spcPts val="0"/>
                        </a:spcAft>
                      </a:pPr>
                      <a:r>
                        <a:rPr lang="en-US" sz="1200" dirty="0">
                          <a:solidFill>
                            <a:schemeClr val="accent5">
                              <a:lumMod val="20000"/>
                              <a:lumOff val="80000"/>
                            </a:schemeClr>
                          </a:solidFill>
                          <a:effectLst/>
                        </a:rPr>
                        <a:t>Gervais Middle School</a:t>
                      </a:r>
                      <a:endParaRPr lang="en-US" sz="1200" dirty="0">
                        <a:solidFill>
                          <a:schemeClr val="accent5">
                            <a:lumMod val="20000"/>
                            <a:lumOff val="80000"/>
                          </a:schemeClr>
                        </a:solidFill>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6-8</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218</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28</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13% </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SW</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3742938"/>
                  </a:ext>
                </a:extLst>
              </a:tr>
              <a:tr h="364216">
                <a:tc>
                  <a:txBody>
                    <a:bodyPr/>
                    <a:lstStyle/>
                    <a:p>
                      <a:pPr marL="0" marR="0">
                        <a:spcBef>
                          <a:spcPts val="0"/>
                        </a:spcBef>
                        <a:spcAft>
                          <a:spcPts val="0"/>
                        </a:spcAft>
                      </a:pPr>
                      <a:r>
                        <a:rPr lang="en-US" sz="1200" dirty="0">
                          <a:solidFill>
                            <a:schemeClr val="accent5">
                              <a:lumMod val="20000"/>
                              <a:lumOff val="80000"/>
                            </a:schemeClr>
                          </a:solidFill>
                          <a:effectLst/>
                        </a:rPr>
                        <a:t>Gervais High School</a:t>
                      </a:r>
                      <a:endParaRPr lang="en-US" sz="1200" dirty="0">
                        <a:solidFill>
                          <a:schemeClr val="accent5">
                            <a:lumMod val="20000"/>
                            <a:lumOff val="80000"/>
                          </a:schemeClr>
                        </a:solidFill>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9-12</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313</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11</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3.5% </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SW</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97940689"/>
                  </a:ext>
                </a:extLst>
              </a:tr>
              <a:tr h="350048">
                <a:tc>
                  <a:txBody>
                    <a:bodyPr/>
                    <a:lstStyle/>
                    <a:p>
                      <a:pPr marL="0" marR="0" defTabSz="914400">
                        <a:spcBef>
                          <a:spcPts val="0"/>
                        </a:spcBef>
                        <a:spcAft>
                          <a:spcPts val="0"/>
                        </a:spcAft>
                      </a:pPr>
                      <a:r>
                        <a:rPr lang="en-US" sz="1200" dirty="0" smtClean="0">
                          <a:solidFill>
                            <a:schemeClr val="accent5">
                              <a:lumMod val="20000"/>
                              <a:lumOff val="80000"/>
                            </a:schemeClr>
                          </a:solidFill>
                          <a:effectLst/>
                        </a:rPr>
                        <a:t> </a:t>
                      </a:r>
                      <a:r>
                        <a:rPr lang="en-US" sz="1200" dirty="0">
                          <a:effectLst/>
                        </a:rPr>
                        <a:t>Alternative </a:t>
                      </a:r>
                      <a:r>
                        <a:rPr lang="en-US" sz="1200" dirty="0" smtClean="0">
                          <a:effectLst/>
                        </a:rPr>
                        <a:t>School</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6-12</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48</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7 </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23% </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SW</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Focus</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889963560"/>
                  </a:ext>
                </a:extLst>
              </a:tr>
              <a:tr h="339213">
                <a:tc>
                  <a:txBody>
                    <a:bodyPr/>
                    <a:lstStyle/>
                    <a:p>
                      <a:pPr marL="0" marR="0">
                        <a:spcBef>
                          <a:spcPts val="0"/>
                        </a:spcBef>
                        <a:spcAft>
                          <a:spcPts val="0"/>
                        </a:spcAft>
                      </a:pPr>
                      <a:r>
                        <a:rPr lang="en-US" sz="1200" dirty="0">
                          <a:effectLst/>
                        </a:rPr>
                        <a:t>District Total  </a:t>
                      </a:r>
                      <a:r>
                        <a:rPr lang="en-US" sz="1200" dirty="0" smtClean="0">
                          <a:effectLst/>
                        </a:rPr>
                        <a:t>(</a:t>
                      </a:r>
                      <a:r>
                        <a:rPr lang="en-US" sz="1200" dirty="0">
                          <a:effectLst/>
                        </a:rPr>
                        <a:t>data as of 10/1/12)</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K-12</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 1032</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231</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22% </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157545106"/>
                  </a:ext>
                </a:extLst>
              </a:tr>
            </a:tbl>
          </a:graphicData>
        </a:graphic>
      </p:graphicFrame>
      <p:graphicFrame>
        <p:nvGraphicFramePr>
          <p:cNvPr id="8" name="Table 7" descr="Percentage of LEP Students in Special Programs" title="LEP Students in Special Programs"/>
          <p:cNvGraphicFramePr>
            <a:graphicFrameLocks noGrp="1"/>
          </p:cNvGraphicFramePr>
          <p:nvPr>
            <p:extLst>
              <p:ext uri="{D42A27DB-BD31-4B8C-83A1-F6EECF244321}">
                <p14:modId xmlns:p14="http://schemas.microsoft.com/office/powerpoint/2010/main" val="2479509936"/>
              </p:ext>
            </p:extLst>
          </p:nvPr>
        </p:nvGraphicFramePr>
        <p:xfrm>
          <a:off x="474327" y="4806778"/>
          <a:ext cx="8229601" cy="1422652"/>
        </p:xfrm>
        <a:graphic>
          <a:graphicData uri="http://schemas.openxmlformats.org/drawingml/2006/table">
            <a:tbl>
              <a:tblPr firstRow="1">
                <a:tableStyleId>{5C22544A-7EE6-4342-B048-85BDC9FD1C3A}</a:tableStyleId>
              </a:tblPr>
              <a:tblGrid>
                <a:gridCol w="1656272">
                  <a:extLst>
                    <a:ext uri="{9D8B030D-6E8A-4147-A177-3AD203B41FA5}">
                      <a16:colId xmlns:a16="http://schemas.microsoft.com/office/drawing/2014/main" val="351214160"/>
                    </a:ext>
                  </a:extLst>
                </a:gridCol>
                <a:gridCol w="1656272">
                  <a:extLst>
                    <a:ext uri="{9D8B030D-6E8A-4147-A177-3AD203B41FA5}">
                      <a16:colId xmlns:a16="http://schemas.microsoft.com/office/drawing/2014/main" val="1299590627"/>
                    </a:ext>
                  </a:extLst>
                </a:gridCol>
                <a:gridCol w="1639019">
                  <a:extLst>
                    <a:ext uri="{9D8B030D-6E8A-4147-A177-3AD203B41FA5}">
                      <a16:colId xmlns:a16="http://schemas.microsoft.com/office/drawing/2014/main" val="1728921555"/>
                    </a:ext>
                  </a:extLst>
                </a:gridCol>
                <a:gridCol w="1639019">
                  <a:extLst>
                    <a:ext uri="{9D8B030D-6E8A-4147-A177-3AD203B41FA5}">
                      <a16:colId xmlns:a16="http://schemas.microsoft.com/office/drawing/2014/main" val="279958396"/>
                    </a:ext>
                  </a:extLst>
                </a:gridCol>
                <a:gridCol w="1639019">
                  <a:extLst>
                    <a:ext uri="{9D8B030D-6E8A-4147-A177-3AD203B41FA5}">
                      <a16:colId xmlns:a16="http://schemas.microsoft.com/office/drawing/2014/main" val="2264426815"/>
                    </a:ext>
                  </a:extLst>
                </a:gridCol>
              </a:tblGrid>
              <a:tr h="691132">
                <a:tc>
                  <a:txBody>
                    <a:bodyPr/>
                    <a:lstStyle/>
                    <a:p>
                      <a:pPr marL="0" marR="0">
                        <a:spcBef>
                          <a:spcPts val="0"/>
                        </a:spcBef>
                        <a:spcAft>
                          <a:spcPts val="0"/>
                        </a:spcAft>
                      </a:pPr>
                      <a:r>
                        <a:rPr lang="en-US" sz="1200" b="1" dirty="0">
                          <a:effectLst/>
                        </a:rPr>
                        <a:t>Special programs</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200" b="1" dirty="0">
                          <a:effectLst/>
                        </a:rPr>
                        <a:t># of dist. students</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a:t>
                      </a:r>
                    </a:p>
                    <a:p>
                      <a:pPr marL="0" marR="0" algn="ctr">
                        <a:spcBef>
                          <a:spcPts val="0"/>
                        </a:spcBef>
                        <a:spcAft>
                          <a:spcPts val="0"/>
                        </a:spcAft>
                      </a:pPr>
                      <a:r>
                        <a:rPr lang="en-US" sz="1200" b="1" dirty="0">
                          <a:effectLst/>
                        </a:rPr>
                        <a:t> </a:t>
                      </a:r>
                    </a:p>
                    <a:p>
                      <a:pPr marL="0" marR="0" algn="ctr">
                        <a:spcBef>
                          <a:spcPts val="0"/>
                        </a:spcBef>
                        <a:spcAft>
                          <a:spcPts val="0"/>
                        </a:spcAft>
                      </a:pPr>
                      <a:r>
                        <a:rPr lang="en-US" sz="1200" b="1" dirty="0">
                          <a:effectLst/>
                        </a:rPr>
                        <a:t># of LEP </a:t>
                      </a:r>
                      <a:r>
                        <a:rPr lang="en-US" sz="1200" b="1" dirty="0" err="1" smtClean="0">
                          <a:effectLst/>
                        </a:rPr>
                        <a:t>studentsPer</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200" b="1" dirty="0">
                          <a:effectLst/>
                        </a:rPr>
                        <a:t> </a:t>
                      </a:r>
                    </a:p>
                    <a:p>
                      <a:pPr marL="0" marR="0" algn="ctr">
                        <a:spcBef>
                          <a:spcPts val="0"/>
                        </a:spcBef>
                        <a:spcAft>
                          <a:spcPts val="0"/>
                        </a:spcAft>
                      </a:pPr>
                      <a:r>
                        <a:rPr lang="en-US" sz="1200" b="1" dirty="0">
                          <a:effectLst/>
                        </a:rPr>
                        <a:t>% of LEP students in program</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b="1" dirty="0">
                          <a:effectLst/>
                        </a:rPr>
                        <a:t>% of district students in program</a:t>
                      </a:r>
                    </a:p>
                    <a:p>
                      <a:pPr marL="0" marR="0" algn="ctr">
                        <a:spcBef>
                          <a:spcPts val="0"/>
                        </a:spcBef>
                        <a:spcAft>
                          <a:spcPts val="0"/>
                        </a:spcAft>
                      </a:pPr>
                      <a:r>
                        <a:rPr lang="en-US" sz="1200" b="1" dirty="0">
                          <a:effectLst/>
                        </a:rPr>
                        <a:t>(1077 on 10/1/12)</a:t>
                      </a:r>
                      <a:endParaRPr lang="en-US" sz="12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3285175725"/>
                  </a:ext>
                </a:extLst>
              </a:tr>
              <a:tr h="345567">
                <a:tc>
                  <a:txBody>
                    <a:bodyPr/>
                    <a:lstStyle/>
                    <a:p>
                      <a:pPr marL="0" marR="0">
                        <a:spcBef>
                          <a:spcPts val="0"/>
                        </a:spcBef>
                        <a:spcAft>
                          <a:spcPts val="0"/>
                        </a:spcAft>
                      </a:pPr>
                      <a:r>
                        <a:rPr lang="en-US" sz="1200" dirty="0">
                          <a:effectLst/>
                        </a:rPr>
                        <a:t>Talented and Gifted</a:t>
                      </a:r>
                      <a:endParaRPr lang="en-US" sz="12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 18</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1.7%</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8907081"/>
                  </a:ext>
                </a:extLst>
              </a:tr>
              <a:tr h="345567">
                <a:tc>
                  <a:txBody>
                    <a:bodyPr/>
                    <a:lstStyle/>
                    <a:p>
                      <a:pPr marL="0" marR="0">
                        <a:spcBef>
                          <a:spcPts val="0"/>
                        </a:spcBef>
                        <a:spcAft>
                          <a:spcPts val="0"/>
                        </a:spcAft>
                      </a:pPr>
                      <a:r>
                        <a:rPr lang="en-US" sz="1200">
                          <a:effectLst/>
                        </a:rPr>
                        <a:t>Special Education</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146</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22</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15.1%</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13.6%</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214221587"/>
                  </a:ext>
                </a:extLst>
              </a:tr>
            </a:tbl>
          </a:graphicData>
        </a:graphic>
      </p:graphicFrame>
    </p:spTree>
    <p:extLst>
      <p:ext uri="{BB962C8B-B14F-4D97-AF65-F5344CB8AC3E}">
        <p14:creationId xmlns:p14="http://schemas.microsoft.com/office/powerpoint/2010/main" val="2289322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7" y="2069432"/>
            <a:ext cx="8062963" cy="683393"/>
          </a:xfrm>
        </p:spPr>
        <p:txBody>
          <a:bodyPr>
            <a:normAutofit fontScale="90000"/>
          </a:bodyPr>
          <a:lstStyle/>
          <a:p>
            <a:r>
              <a:rPr lang="en-US" dirty="0" smtClean="0"/>
              <a:t>Program Type Chart Example</a:t>
            </a:r>
            <a:endParaRPr lang="en-US" dirty="0"/>
          </a:p>
        </p:txBody>
      </p:sp>
      <p:graphicFrame>
        <p:nvGraphicFramePr>
          <p:cNvPr id="4" name="Content Placeholder 3" descr="Program Type Chart Example" title="Program Type Chart Example"/>
          <p:cNvGraphicFramePr>
            <a:graphicFrameLocks noGrp="1"/>
          </p:cNvGraphicFramePr>
          <p:nvPr>
            <p:ph idx="1"/>
            <p:extLst>
              <p:ext uri="{D42A27DB-BD31-4B8C-83A1-F6EECF244321}">
                <p14:modId xmlns:p14="http://schemas.microsoft.com/office/powerpoint/2010/main" val="397314114"/>
              </p:ext>
            </p:extLst>
          </p:nvPr>
        </p:nvGraphicFramePr>
        <p:xfrm>
          <a:off x="452386" y="2993455"/>
          <a:ext cx="8239226" cy="3313951"/>
        </p:xfrm>
        <a:graphic>
          <a:graphicData uri="http://schemas.openxmlformats.org/drawingml/2006/table">
            <a:tbl>
              <a:tblPr firstRow="1" bandRow="1">
                <a:tableStyleId>{5C22544A-7EE6-4342-B048-85BDC9FD1C3A}</a:tableStyleId>
              </a:tblPr>
              <a:tblGrid>
                <a:gridCol w="2059806">
                  <a:extLst>
                    <a:ext uri="{9D8B030D-6E8A-4147-A177-3AD203B41FA5}">
                      <a16:colId xmlns:a16="http://schemas.microsoft.com/office/drawing/2014/main" val="716204926"/>
                    </a:ext>
                  </a:extLst>
                </a:gridCol>
                <a:gridCol w="1610688">
                  <a:extLst>
                    <a:ext uri="{9D8B030D-6E8A-4147-A177-3AD203B41FA5}">
                      <a16:colId xmlns:a16="http://schemas.microsoft.com/office/drawing/2014/main" val="2781953658"/>
                    </a:ext>
                  </a:extLst>
                </a:gridCol>
                <a:gridCol w="2508926">
                  <a:extLst>
                    <a:ext uri="{9D8B030D-6E8A-4147-A177-3AD203B41FA5}">
                      <a16:colId xmlns:a16="http://schemas.microsoft.com/office/drawing/2014/main" val="3602046902"/>
                    </a:ext>
                  </a:extLst>
                </a:gridCol>
                <a:gridCol w="2059806">
                  <a:extLst>
                    <a:ext uri="{9D8B030D-6E8A-4147-A177-3AD203B41FA5}">
                      <a16:colId xmlns:a16="http://schemas.microsoft.com/office/drawing/2014/main" val="2836870713"/>
                    </a:ext>
                  </a:extLst>
                </a:gridCol>
              </a:tblGrid>
              <a:tr h="333927">
                <a:tc>
                  <a:txBody>
                    <a:bodyPr/>
                    <a:lstStyle/>
                    <a:p>
                      <a:r>
                        <a:rPr lang="en-US" sz="1400" dirty="0" smtClean="0"/>
                        <a:t>School</a:t>
                      </a:r>
                      <a:endParaRPr lang="en-US" sz="1400" dirty="0"/>
                    </a:p>
                  </a:txBody>
                  <a:tcPr marL="73128" marR="73128" marT="34290" marB="34290"/>
                </a:tc>
                <a:tc>
                  <a:txBody>
                    <a:bodyPr/>
                    <a:lstStyle/>
                    <a:p>
                      <a:r>
                        <a:rPr lang="en-US" sz="1400" dirty="0" smtClean="0"/>
                        <a:t>Grade Level</a:t>
                      </a:r>
                      <a:endParaRPr lang="en-US" sz="1400" dirty="0"/>
                    </a:p>
                  </a:txBody>
                  <a:tcPr marL="73128" marR="73128" marT="34290" marB="34290"/>
                </a:tc>
                <a:tc>
                  <a:txBody>
                    <a:bodyPr/>
                    <a:lstStyle/>
                    <a:p>
                      <a:r>
                        <a:rPr lang="en-US" sz="1400" dirty="0" smtClean="0"/>
                        <a:t>Program Type</a:t>
                      </a:r>
                      <a:endParaRPr lang="en-US" sz="1400" dirty="0"/>
                    </a:p>
                  </a:txBody>
                  <a:tcPr marL="73128" marR="73128" marT="34290" marB="34290"/>
                </a:tc>
                <a:tc>
                  <a:txBody>
                    <a:bodyPr/>
                    <a:lstStyle/>
                    <a:p>
                      <a:r>
                        <a:rPr lang="en-US" sz="1400" dirty="0" smtClean="0"/>
                        <a:t>Frequency</a:t>
                      </a:r>
                      <a:endParaRPr lang="en-US" sz="1400" dirty="0"/>
                    </a:p>
                  </a:txBody>
                  <a:tcPr marL="73128" marR="73128" marT="34290" marB="34290"/>
                </a:tc>
                <a:extLst>
                  <a:ext uri="{0D108BD9-81ED-4DB2-BD59-A6C34878D82A}">
                    <a16:rowId xmlns:a16="http://schemas.microsoft.com/office/drawing/2014/main" val="4059492807"/>
                  </a:ext>
                </a:extLst>
              </a:tr>
              <a:tr h="308608">
                <a:tc>
                  <a:txBody>
                    <a:bodyPr/>
                    <a:lstStyle/>
                    <a:p>
                      <a:r>
                        <a:rPr lang="en-US" sz="1400" dirty="0" smtClean="0"/>
                        <a:t>Elementary 1</a:t>
                      </a:r>
                      <a:endParaRPr lang="en-US" sz="1400" dirty="0"/>
                    </a:p>
                  </a:txBody>
                  <a:tcPr marL="73128" marR="73128" marT="34290" marB="34290"/>
                </a:tc>
                <a:tc>
                  <a:txBody>
                    <a:bodyPr/>
                    <a:lstStyle/>
                    <a:p>
                      <a:r>
                        <a:rPr lang="en-US" sz="1400" dirty="0" smtClean="0"/>
                        <a:t>K-5</a:t>
                      </a:r>
                      <a:endParaRPr lang="en-US" sz="1400" dirty="0"/>
                    </a:p>
                  </a:txBody>
                  <a:tcPr marL="73128" marR="73128" marT="34290" marB="34290"/>
                </a:tc>
                <a:tc>
                  <a:txBody>
                    <a:bodyPr/>
                    <a:lstStyle/>
                    <a:p>
                      <a:r>
                        <a:rPr lang="en-US" sz="1400" dirty="0" smtClean="0"/>
                        <a:t>Pull-Out</a:t>
                      </a:r>
                      <a:endParaRPr lang="en-US" sz="1400" dirty="0"/>
                    </a:p>
                  </a:txBody>
                  <a:tcPr marL="73128" marR="73128" marT="34290" marB="34290"/>
                </a:tc>
                <a:tc>
                  <a:txBody>
                    <a:bodyPr/>
                    <a:lstStyle/>
                    <a:p>
                      <a:r>
                        <a:rPr lang="en-US" sz="1400" dirty="0" smtClean="0"/>
                        <a:t>:30 daily</a:t>
                      </a:r>
                      <a:endParaRPr lang="en-US" sz="1400" dirty="0"/>
                    </a:p>
                  </a:txBody>
                  <a:tcPr marL="73128" marR="73128" marT="34290" marB="34290"/>
                </a:tc>
                <a:extLst>
                  <a:ext uri="{0D108BD9-81ED-4DB2-BD59-A6C34878D82A}">
                    <a16:rowId xmlns:a16="http://schemas.microsoft.com/office/drawing/2014/main" val="2036067091"/>
                  </a:ext>
                </a:extLst>
              </a:tr>
              <a:tr h="333927">
                <a:tc>
                  <a:txBody>
                    <a:bodyPr/>
                    <a:lstStyle/>
                    <a:p>
                      <a:r>
                        <a:rPr lang="en-US" sz="1400" dirty="0" smtClean="0"/>
                        <a:t>Elementary 2</a:t>
                      </a:r>
                      <a:endParaRPr lang="en-US" sz="1400" dirty="0"/>
                    </a:p>
                  </a:txBody>
                  <a:tcPr marL="73128" marR="73128" marT="34290" marB="34290"/>
                </a:tc>
                <a:tc>
                  <a:txBody>
                    <a:bodyPr/>
                    <a:lstStyle/>
                    <a:p>
                      <a:r>
                        <a:rPr lang="en-US" sz="1400" dirty="0" smtClean="0"/>
                        <a:t>K-5</a:t>
                      </a:r>
                      <a:endParaRPr lang="en-US" sz="1400" dirty="0"/>
                    </a:p>
                  </a:txBody>
                  <a:tcPr marL="73128" marR="73128" marT="34290" marB="34290"/>
                </a:tc>
                <a:tc>
                  <a:txBody>
                    <a:bodyPr/>
                    <a:lstStyle/>
                    <a:p>
                      <a:r>
                        <a:rPr lang="en-US" sz="1400" dirty="0" smtClean="0"/>
                        <a:t>Push-in</a:t>
                      </a:r>
                      <a:endParaRPr lang="en-US" sz="1400" dirty="0"/>
                    </a:p>
                  </a:txBody>
                  <a:tcPr marL="73128" marR="73128" marT="34290" marB="34290"/>
                </a:tc>
                <a:tc>
                  <a:txBody>
                    <a:bodyPr/>
                    <a:lstStyle/>
                    <a:p>
                      <a:r>
                        <a:rPr lang="en-US" sz="1400" dirty="0" smtClean="0"/>
                        <a:t>:30 daily</a:t>
                      </a:r>
                      <a:endParaRPr lang="en-US" sz="1400" dirty="0"/>
                    </a:p>
                  </a:txBody>
                  <a:tcPr marL="73128" marR="73128" marT="34290" marB="34290"/>
                </a:tc>
                <a:extLst>
                  <a:ext uri="{0D108BD9-81ED-4DB2-BD59-A6C34878D82A}">
                    <a16:rowId xmlns:a16="http://schemas.microsoft.com/office/drawing/2014/main" val="1726443627"/>
                  </a:ext>
                </a:extLst>
              </a:tr>
              <a:tr h="333927">
                <a:tc>
                  <a:txBody>
                    <a:bodyPr/>
                    <a:lstStyle/>
                    <a:p>
                      <a:r>
                        <a:rPr lang="en-US" sz="1400" dirty="0" smtClean="0"/>
                        <a:t>Middle School</a:t>
                      </a:r>
                      <a:endParaRPr lang="en-US" sz="1400" dirty="0"/>
                    </a:p>
                  </a:txBody>
                  <a:tcPr marL="73128" marR="73128" marT="34290" marB="34290"/>
                </a:tc>
                <a:tc>
                  <a:txBody>
                    <a:bodyPr/>
                    <a:lstStyle/>
                    <a:p>
                      <a:r>
                        <a:rPr lang="en-US" sz="1400" dirty="0" smtClean="0"/>
                        <a:t>6-8</a:t>
                      </a:r>
                      <a:endParaRPr lang="en-US" sz="1400" dirty="0"/>
                    </a:p>
                  </a:txBody>
                  <a:tcPr marL="73128" marR="73128" marT="34290" marB="34290"/>
                </a:tc>
                <a:tc>
                  <a:txBody>
                    <a:bodyPr/>
                    <a:lstStyle/>
                    <a:p>
                      <a:r>
                        <a:rPr lang="en-US" sz="1400" dirty="0" smtClean="0"/>
                        <a:t>Class Period</a:t>
                      </a:r>
                      <a:endParaRPr lang="en-US" sz="1400" dirty="0"/>
                    </a:p>
                  </a:txBody>
                  <a:tcPr marL="73128" marR="73128" marT="34290" marB="34290"/>
                </a:tc>
                <a:tc>
                  <a:txBody>
                    <a:bodyPr/>
                    <a:lstStyle/>
                    <a:p>
                      <a:r>
                        <a:rPr lang="en-US" sz="1400" dirty="0" smtClean="0"/>
                        <a:t>:55 daily</a:t>
                      </a:r>
                    </a:p>
                  </a:txBody>
                  <a:tcPr marL="73128" marR="73128" marT="34290" marB="34290"/>
                </a:tc>
                <a:extLst>
                  <a:ext uri="{0D108BD9-81ED-4DB2-BD59-A6C34878D82A}">
                    <a16:rowId xmlns:a16="http://schemas.microsoft.com/office/drawing/2014/main" val="583757436"/>
                  </a:ext>
                </a:extLst>
              </a:tr>
              <a:tr h="333927">
                <a:tc>
                  <a:txBody>
                    <a:bodyPr/>
                    <a:lstStyle/>
                    <a:p>
                      <a:r>
                        <a:rPr lang="en-US" sz="1400" dirty="0" smtClean="0"/>
                        <a:t>High School</a:t>
                      </a:r>
                      <a:endParaRPr lang="en-US" sz="1400" dirty="0"/>
                    </a:p>
                  </a:txBody>
                  <a:tcPr marL="73128" marR="73128" marT="34290" marB="34290"/>
                </a:tc>
                <a:tc>
                  <a:txBody>
                    <a:bodyPr/>
                    <a:lstStyle/>
                    <a:p>
                      <a:r>
                        <a:rPr lang="en-US" sz="1400" dirty="0" smtClean="0"/>
                        <a:t>9-12</a:t>
                      </a:r>
                      <a:endParaRPr lang="en-US" sz="1400" dirty="0"/>
                    </a:p>
                  </a:txBody>
                  <a:tcPr marL="73128" marR="73128" marT="34290" marB="34290"/>
                </a:tc>
                <a:tc>
                  <a:txBody>
                    <a:bodyPr/>
                    <a:lstStyle/>
                    <a:p>
                      <a:r>
                        <a:rPr lang="en-US" sz="1400" dirty="0" smtClean="0"/>
                        <a:t>Class Period</a:t>
                      </a:r>
                      <a:endParaRPr lang="en-US" sz="1400" dirty="0"/>
                    </a:p>
                  </a:txBody>
                  <a:tcPr marL="73128" marR="73128" marT="34290" marB="34290"/>
                </a:tc>
                <a:tc>
                  <a:txBody>
                    <a:bodyPr/>
                    <a:lstStyle/>
                    <a:p>
                      <a:r>
                        <a:rPr lang="en-US" sz="1400" dirty="0" smtClean="0"/>
                        <a:t>:57 daily</a:t>
                      </a:r>
                    </a:p>
                  </a:txBody>
                  <a:tcPr marL="73128" marR="73128" marT="34290" marB="34290"/>
                </a:tc>
                <a:extLst>
                  <a:ext uri="{0D108BD9-81ED-4DB2-BD59-A6C34878D82A}">
                    <a16:rowId xmlns:a16="http://schemas.microsoft.com/office/drawing/2014/main" val="3920840941"/>
                  </a:ext>
                </a:extLst>
              </a:tr>
              <a:tr h="333927">
                <a:tc>
                  <a:txBody>
                    <a:bodyPr/>
                    <a:lstStyle/>
                    <a:p>
                      <a:r>
                        <a:rPr lang="en-US" sz="1400" dirty="0" smtClean="0"/>
                        <a:t>Private School</a:t>
                      </a:r>
                      <a:endParaRPr lang="en-US" sz="1400" dirty="0"/>
                    </a:p>
                  </a:txBody>
                  <a:tcPr marL="73128" marR="73128" marT="34290" marB="34290"/>
                </a:tc>
                <a:tc>
                  <a:txBody>
                    <a:bodyPr/>
                    <a:lstStyle/>
                    <a:p>
                      <a:r>
                        <a:rPr lang="en-US" sz="1400" dirty="0" smtClean="0"/>
                        <a:t>---</a:t>
                      </a:r>
                      <a:endParaRPr lang="en-US" sz="1400" dirty="0"/>
                    </a:p>
                  </a:txBody>
                  <a:tcPr marL="73128" marR="73128" marT="34290" marB="34290"/>
                </a:tc>
                <a:tc>
                  <a:txBody>
                    <a:bodyPr/>
                    <a:lstStyle/>
                    <a:p>
                      <a:r>
                        <a:rPr lang="en-US" sz="1400" dirty="0" smtClean="0"/>
                        <a:t>---</a:t>
                      </a:r>
                      <a:endParaRPr lang="en-US" sz="1400" dirty="0"/>
                    </a:p>
                  </a:txBody>
                  <a:tcPr marL="73128" marR="73128" marT="34290" marB="34290"/>
                </a:tc>
                <a:tc>
                  <a:txBody>
                    <a:bodyPr/>
                    <a:lstStyle/>
                    <a:p>
                      <a:r>
                        <a:rPr lang="en-US" sz="1400" dirty="0" smtClean="0"/>
                        <a:t>---</a:t>
                      </a:r>
                    </a:p>
                  </a:txBody>
                  <a:tcPr marL="73128" marR="73128" marT="34290" marB="34290"/>
                </a:tc>
                <a:extLst>
                  <a:ext uri="{0D108BD9-81ED-4DB2-BD59-A6C34878D82A}">
                    <a16:rowId xmlns:a16="http://schemas.microsoft.com/office/drawing/2014/main" val="1659137177"/>
                  </a:ext>
                </a:extLst>
              </a:tr>
              <a:tr h="333927">
                <a:tc>
                  <a:txBody>
                    <a:bodyPr/>
                    <a:lstStyle/>
                    <a:p>
                      <a:r>
                        <a:rPr lang="en-US" sz="1400" dirty="0" smtClean="0"/>
                        <a:t>Charter School</a:t>
                      </a:r>
                      <a:endParaRPr lang="en-US" sz="1400" dirty="0"/>
                    </a:p>
                  </a:txBody>
                  <a:tcPr marL="73128" marR="73128" marT="34290" marB="34290"/>
                </a:tc>
                <a:tc>
                  <a:txBody>
                    <a:bodyPr/>
                    <a:lstStyle/>
                    <a:p>
                      <a:r>
                        <a:rPr lang="en-US" sz="1400" dirty="0" smtClean="0"/>
                        <a:t>---</a:t>
                      </a:r>
                      <a:endParaRPr lang="en-US" sz="1400" dirty="0"/>
                    </a:p>
                  </a:txBody>
                  <a:tcPr marL="73128" marR="73128" marT="34290" marB="34290"/>
                </a:tc>
                <a:tc>
                  <a:txBody>
                    <a:bodyPr/>
                    <a:lstStyle/>
                    <a:p>
                      <a:r>
                        <a:rPr lang="en-US" sz="1400" dirty="0" smtClean="0"/>
                        <a:t>---</a:t>
                      </a:r>
                      <a:endParaRPr lang="en-US" sz="1400" dirty="0"/>
                    </a:p>
                  </a:txBody>
                  <a:tcPr marL="73128" marR="73128" marT="34290" marB="34290"/>
                </a:tc>
                <a:tc>
                  <a:txBody>
                    <a:bodyPr/>
                    <a:lstStyle/>
                    <a:p>
                      <a:r>
                        <a:rPr lang="en-US" sz="1400" dirty="0" smtClean="0"/>
                        <a:t>---</a:t>
                      </a:r>
                    </a:p>
                  </a:txBody>
                  <a:tcPr marL="73128" marR="73128" marT="34290" marB="34290"/>
                </a:tc>
                <a:extLst>
                  <a:ext uri="{0D108BD9-81ED-4DB2-BD59-A6C34878D82A}">
                    <a16:rowId xmlns:a16="http://schemas.microsoft.com/office/drawing/2014/main" val="53508722"/>
                  </a:ext>
                </a:extLst>
              </a:tr>
              <a:tr h="333927">
                <a:tc>
                  <a:txBody>
                    <a:bodyPr/>
                    <a:lstStyle/>
                    <a:p>
                      <a:r>
                        <a:rPr lang="en-US" sz="1400" dirty="0" smtClean="0"/>
                        <a:t>RAEL</a:t>
                      </a:r>
                      <a:r>
                        <a:rPr lang="en-US" sz="1400" baseline="0" dirty="0" smtClean="0"/>
                        <a:t> Students</a:t>
                      </a:r>
                      <a:endParaRPr lang="en-US" sz="1400" dirty="0"/>
                    </a:p>
                  </a:txBody>
                  <a:tcPr marL="73128" marR="73128" marT="34290" marB="34290"/>
                </a:tc>
                <a:tc>
                  <a:txBody>
                    <a:bodyPr/>
                    <a:lstStyle/>
                    <a:p>
                      <a:r>
                        <a:rPr lang="en-US" sz="1400" dirty="0" smtClean="0"/>
                        <a:t>K-12</a:t>
                      </a:r>
                      <a:endParaRPr lang="en-US" sz="1400" dirty="0"/>
                    </a:p>
                  </a:txBody>
                  <a:tcPr marL="73128" marR="73128" marT="34290" marB="34290"/>
                </a:tc>
                <a:tc>
                  <a:txBody>
                    <a:bodyPr/>
                    <a:lstStyle/>
                    <a:p>
                      <a:r>
                        <a:rPr lang="en-US" sz="1400" dirty="0" smtClean="0"/>
                        <a:t>Newcomer’s</a:t>
                      </a:r>
                      <a:endParaRPr lang="en-US" sz="1400" dirty="0"/>
                    </a:p>
                  </a:txBody>
                  <a:tcPr marL="73128" marR="73128" marT="34290" marB="34290"/>
                </a:tc>
                <a:tc>
                  <a:txBody>
                    <a:bodyPr/>
                    <a:lstStyle/>
                    <a:p>
                      <a:r>
                        <a:rPr lang="en-US" sz="1400" dirty="0" smtClean="0"/>
                        <a:t>Additional</a:t>
                      </a:r>
                      <a:r>
                        <a:rPr lang="en-US" sz="1400" baseline="0" dirty="0" smtClean="0"/>
                        <a:t> </a:t>
                      </a:r>
                      <a:r>
                        <a:rPr lang="en-US" sz="1400" dirty="0" smtClean="0"/>
                        <a:t>:30 daily</a:t>
                      </a:r>
                    </a:p>
                  </a:txBody>
                  <a:tcPr marL="73128" marR="73128" marT="34290" marB="34290"/>
                </a:tc>
                <a:extLst>
                  <a:ext uri="{0D108BD9-81ED-4DB2-BD59-A6C34878D82A}">
                    <a16:rowId xmlns:a16="http://schemas.microsoft.com/office/drawing/2014/main" val="1495956187"/>
                  </a:ext>
                </a:extLst>
              </a:tr>
              <a:tr h="333927">
                <a:tc>
                  <a:txBody>
                    <a:bodyPr/>
                    <a:lstStyle/>
                    <a:p>
                      <a:r>
                        <a:rPr lang="en-US" sz="1400" dirty="0" smtClean="0"/>
                        <a:t>SIFE Students</a:t>
                      </a:r>
                      <a:endParaRPr lang="en-US" sz="1400" dirty="0"/>
                    </a:p>
                  </a:txBody>
                  <a:tcPr marL="73128" marR="73128" marT="34290" marB="34290"/>
                </a:tc>
                <a:tc>
                  <a:txBody>
                    <a:bodyPr/>
                    <a:lstStyle/>
                    <a:p>
                      <a:r>
                        <a:rPr lang="en-US" sz="1400" dirty="0" smtClean="0"/>
                        <a:t>K-12</a:t>
                      </a:r>
                      <a:endParaRPr lang="en-US" sz="1400" dirty="0"/>
                    </a:p>
                  </a:txBody>
                  <a:tcPr marL="73128" marR="73128" marT="34290" marB="34290"/>
                </a:tc>
                <a:tc>
                  <a:txBody>
                    <a:bodyPr/>
                    <a:lstStyle/>
                    <a:p>
                      <a:r>
                        <a:rPr lang="en-US" sz="1400" dirty="0" smtClean="0"/>
                        <a:t>Focused Afterschool Support</a:t>
                      </a:r>
                      <a:endParaRPr lang="en-US" sz="1400" dirty="0"/>
                    </a:p>
                  </a:txBody>
                  <a:tcPr marL="73128" marR="73128" marT="34290" marB="34290"/>
                </a:tc>
                <a:tc>
                  <a:txBody>
                    <a:bodyPr/>
                    <a:lstStyle/>
                    <a:p>
                      <a:r>
                        <a:rPr lang="en-US" sz="1400" dirty="0" smtClean="0"/>
                        <a:t>Additional :30 2/</a:t>
                      </a:r>
                      <a:r>
                        <a:rPr lang="en-US" sz="1400" dirty="0" err="1" smtClean="0"/>
                        <a:t>wk</a:t>
                      </a:r>
                      <a:endParaRPr lang="en-US" sz="1400" dirty="0" smtClean="0"/>
                    </a:p>
                  </a:txBody>
                  <a:tcPr marL="73128" marR="73128" marT="34290" marB="34290"/>
                </a:tc>
                <a:extLst>
                  <a:ext uri="{0D108BD9-81ED-4DB2-BD59-A6C34878D82A}">
                    <a16:rowId xmlns:a16="http://schemas.microsoft.com/office/drawing/2014/main" val="2774399370"/>
                  </a:ext>
                </a:extLst>
              </a:tr>
              <a:tr h="333927">
                <a:tc>
                  <a:txBody>
                    <a:bodyPr/>
                    <a:lstStyle/>
                    <a:p>
                      <a:r>
                        <a:rPr lang="en-US" sz="1400" dirty="0" smtClean="0"/>
                        <a:t>ELSWD</a:t>
                      </a:r>
                      <a:endParaRPr lang="en-US" sz="1400" dirty="0"/>
                    </a:p>
                  </a:txBody>
                  <a:tcPr marL="73128" marR="73128" marT="34290" marB="34290"/>
                </a:tc>
                <a:tc>
                  <a:txBody>
                    <a:bodyPr/>
                    <a:lstStyle/>
                    <a:p>
                      <a:r>
                        <a:rPr lang="en-US" sz="1400" dirty="0" smtClean="0"/>
                        <a:t>K-12</a:t>
                      </a:r>
                      <a:endParaRPr lang="en-US" sz="1400" dirty="0"/>
                    </a:p>
                  </a:txBody>
                  <a:tcPr marL="73128" marR="73128" marT="34290" marB="34290"/>
                </a:tc>
                <a:tc>
                  <a:txBody>
                    <a:bodyPr/>
                    <a:lstStyle/>
                    <a:p>
                      <a:r>
                        <a:rPr lang="en-US" sz="1400" dirty="0" smtClean="0"/>
                        <a:t>----</a:t>
                      </a:r>
                      <a:endParaRPr lang="en-US" sz="1400" dirty="0"/>
                    </a:p>
                  </a:txBody>
                  <a:tcPr marL="73128" marR="73128" marT="34290" marB="34290"/>
                </a:tc>
                <a:tc>
                  <a:txBody>
                    <a:bodyPr/>
                    <a:lstStyle/>
                    <a:p>
                      <a:r>
                        <a:rPr lang="en-US" sz="1400" dirty="0" smtClean="0"/>
                        <a:t>----</a:t>
                      </a:r>
                    </a:p>
                  </a:txBody>
                  <a:tcPr marL="73128" marR="73128" marT="34290" marB="34290"/>
                </a:tc>
                <a:extLst>
                  <a:ext uri="{0D108BD9-81ED-4DB2-BD59-A6C34878D82A}">
                    <a16:rowId xmlns:a16="http://schemas.microsoft.com/office/drawing/2014/main" val="886948099"/>
                  </a:ext>
                </a:extLst>
              </a:tr>
            </a:tbl>
          </a:graphicData>
        </a:graphic>
      </p:graphicFrame>
    </p:spTree>
    <p:extLst>
      <p:ext uri="{BB962C8B-B14F-4D97-AF65-F5344CB8AC3E}">
        <p14:creationId xmlns:p14="http://schemas.microsoft.com/office/powerpoint/2010/main" val="334773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38" y="2059806"/>
            <a:ext cx="8043712" cy="702645"/>
          </a:xfrm>
        </p:spPr>
        <p:txBody>
          <a:bodyPr/>
          <a:lstStyle/>
          <a:p>
            <a:r>
              <a:rPr lang="en-US" dirty="0" smtClean="0"/>
              <a:t>Due Date and Submission </a:t>
            </a:r>
            <a:endParaRPr lang="en-US" dirty="0"/>
          </a:p>
        </p:txBody>
      </p:sp>
      <p:sp>
        <p:nvSpPr>
          <p:cNvPr id="3" name="Content Placeholder 2"/>
          <p:cNvSpPr>
            <a:spLocks noGrp="1"/>
          </p:cNvSpPr>
          <p:nvPr>
            <p:ph idx="1"/>
          </p:nvPr>
        </p:nvSpPr>
        <p:spPr>
          <a:xfrm>
            <a:off x="471638" y="2983832"/>
            <a:ext cx="8043712" cy="3193131"/>
          </a:xfrm>
        </p:spPr>
        <p:txBody>
          <a:bodyPr/>
          <a:lstStyle/>
          <a:p>
            <a:pPr>
              <a:spcAft>
                <a:spcPts val="1200"/>
              </a:spcAft>
            </a:pPr>
            <a:r>
              <a:rPr lang="en-US" dirty="0" smtClean="0"/>
              <a:t>Due February 15, 2018</a:t>
            </a:r>
          </a:p>
          <a:p>
            <a:pPr>
              <a:spcAft>
                <a:spcPts val="1200"/>
              </a:spcAft>
            </a:pPr>
            <a:r>
              <a:rPr lang="en-US" dirty="0" smtClean="0"/>
              <a:t>Submit via the </a:t>
            </a:r>
            <a:r>
              <a:rPr lang="en-US" dirty="0" smtClean="0">
                <a:hlinkClick r:id="rId2"/>
              </a:rPr>
              <a:t>ODE Secure File Transfer</a:t>
            </a:r>
            <a:endParaRPr lang="en-US" dirty="0" smtClean="0"/>
          </a:p>
          <a:p>
            <a:r>
              <a:rPr lang="en-US" dirty="0" smtClean="0"/>
              <a:t>Send to Leslie Casebeer</a:t>
            </a:r>
            <a:endParaRPr lang="en-US" dirty="0"/>
          </a:p>
        </p:txBody>
      </p:sp>
    </p:spTree>
    <p:extLst>
      <p:ext uri="{BB962C8B-B14F-4D97-AF65-F5344CB8AC3E}">
        <p14:creationId xmlns:p14="http://schemas.microsoft.com/office/powerpoint/2010/main" val="260728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059805"/>
            <a:ext cx="8034087" cy="683395"/>
          </a:xfrm>
        </p:spPr>
        <p:txBody>
          <a:bodyPr>
            <a:normAutofit fontScale="90000"/>
          </a:bodyPr>
          <a:lstStyle/>
          <a:p>
            <a:r>
              <a:rPr lang="en-US" dirty="0" smtClean="0"/>
              <a:t>Why Secure File Transfer?</a:t>
            </a:r>
            <a:endParaRPr lang="en-US" dirty="0"/>
          </a:p>
        </p:txBody>
      </p:sp>
      <p:sp>
        <p:nvSpPr>
          <p:cNvPr id="3" name="Content Placeholder 2"/>
          <p:cNvSpPr>
            <a:spLocks noGrp="1"/>
          </p:cNvSpPr>
          <p:nvPr>
            <p:ph idx="1"/>
          </p:nvPr>
        </p:nvSpPr>
        <p:spPr>
          <a:xfrm>
            <a:off x="481263" y="2964581"/>
            <a:ext cx="8210350" cy="3212382"/>
          </a:xfrm>
        </p:spPr>
        <p:txBody>
          <a:bodyPr/>
          <a:lstStyle/>
          <a:p>
            <a:pPr>
              <a:spcAft>
                <a:spcPts val="600"/>
              </a:spcAft>
            </a:pPr>
            <a:r>
              <a:rPr lang="en-US" dirty="0" smtClean="0"/>
              <a:t>ODE’s standard email system will not accept large files; ODE staff will not receive notice of a failed email attempt, and you also will not receive notice that the email did not go through.</a:t>
            </a:r>
          </a:p>
          <a:p>
            <a:r>
              <a:rPr lang="en-US" dirty="0" smtClean="0"/>
              <a:t>Secure file system will let you know a file was sent to ODE staff.</a:t>
            </a:r>
            <a:endParaRPr lang="en-US" dirty="0"/>
          </a:p>
        </p:txBody>
      </p:sp>
    </p:spTree>
    <p:extLst>
      <p:ext uri="{BB962C8B-B14F-4D97-AF65-F5344CB8AC3E}">
        <p14:creationId xmlns:p14="http://schemas.microsoft.com/office/powerpoint/2010/main" val="232162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37" y="2050181"/>
            <a:ext cx="8219975" cy="712270"/>
          </a:xfrm>
        </p:spPr>
        <p:txBody>
          <a:bodyPr/>
          <a:lstStyle/>
          <a:p>
            <a:r>
              <a:rPr lang="en-US" dirty="0" smtClean="0"/>
              <a:t>Include . . .</a:t>
            </a:r>
            <a:endParaRPr lang="en-US" dirty="0"/>
          </a:p>
        </p:txBody>
      </p:sp>
      <p:sp>
        <p:nvSpPr>
          <p:cNvPr id="3" name="Content Placeholder 2"/>
          <p:cNvSpPr>
            <a:spLocks noGrp="1"/>
          </p:cNvSpPr>
          <p:nvPr>
            <p:ph idx="1"/>
          </p:nvPr>
        </p:nvSpPr>
        <p:spPr>
          <a:xfrm>
            <a:off x="471637" y="2974206"/>
            <a:ext cx="8043713" cy="3202757"/>
          </a:xfrm>
        </p:spPr>
        <p:txBody>
          <a:bodyPr/>
          <a:lstStyle/>
          <a:p>
            <a:r>
              <a:rPr lang="en-US" dirty="0" smtClean="0"/>
              <a:t>EL Plan</a:t>
            </a:r>
          </a:p>
          <a:p>
            <a:r>
              <a:rPr lang="en-US" dirty="0" smtClean="0"/>
              <a:t>EL Plan Participants List</a:t>
            </a:r>
          </a:p>
          <a:p>
            <a:r>
              <a:rPr lang="en-US" dirty="0" smtClean="0"/>
              <a:t>Signature Page</a:t>
            </a:r>
          </a:p>
          <a:p>
            <a:r>
              <a:rPr lang="en-US" dirty="0" smtClean="0"/>
              <a:t>Statement of Assurances</a:t>
            </a:r>
          </a:p>
          <a:p>
            <a:pPr marL="0" indent="0">
              <a:buNone/>
            </a:pPr>
            <a:endParaRPr lang="en-US" dirty="0"/>
          </a:p>
        </p:txBody>
      </p:sp>
    </p:spTree>
    <p:extLst>
      <p:ext uri="{BB962C8B-B14F-4D97-AF65-F5344CB8AC3E}">
        <p14:creationId xmlns:p14="http://schemas.microsoft.com/office/powerpoint/2010/main" val="367382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38" y="2059807"/>
            <a:ext cx="8043712" cy="924026"/>
          </a:xfrm>
        </p:spPr>
        <p:txBody>
          <a:bodyPr/>
          <a:lstStyle/>
          <a:p>
            <a:r>
              <a:rPr lang="en-US" dirty="0" smtClean="0"/>
              <a:t>If something is missing?</a:t>
            </a:r>
            <a:endParaRPr lang="en-US" dirty="0"/>
          </a:p>
        </p:txBody>
      </p:sp>
      <p:sp>
        <p:nvSpPr>
          <p:cNvPr id="3" name="Content Placeholder 2"/>
          <p:cNvSpPr>
            <a:spLocks noGrp="1"/>
          </p:cNvSpPr>
          <p:nvPr>
            <p:ph idx="1"/>
          </p:nvPr>
        </p:nvSpPr>
        <p:spPr>
          <a:xfrm>
            <a:off x="471638" y="2983833"/>
            <a:ext cx="8248850" cy="3193130"/>
          </a:xfrm>
        </p:spPr>
        <p:txBody>
          <a:bodyPr/>
          <a:lstStyle/>
          <a:p>
            <a:r>
              <a:rPr lang="en-US" dirty="0" smtClean="0"/>
              <a:t>ODE staff will read your plan even if the:</a:t>
            </a:r>
          </a:p>
          <a:p>
            <a:pPr lvl="1"/>
            <a:r>
              <a:rPr lang="en-US" dirty="0" smtClean="0"/>
              <a:t>EL Plan Participants list </a:t>
            </a:r>
          </a:p>
          <a:p>
            <a:pPr lvl="1"/>
            <a:r>
              <a:rPr lang="en-US" dirty="0" smtClean="0"/>
              <a:t>Statement of Assurances</a:t>
            </a:r>
          </a:p>
          <a:p>
            <a:pPr lvl="1">
              <a:spcAft>
                <a:spcPts val="1200"/>
              </a:spcAft>
            </a:pPr>
            <a:r>
              <a:rPr lang="en-US" dirty="0" smtClean="0"/>
              <a:t>Signature Page</a:t>
            </a:r>
          </a:p>
          <a:p>
            <a:pPr marL="0" indent="0">
              <a:buNone/>
            </a:pPr>
            <a:r>
              <a:rPr lang="en-US" dirty="0" smtClean="0"/>
              <a:t>Are not included, but the plan will not be approved until all documents are submitted.</a:t>
            </a:r>
          </a:p>
        </p:txBody>
      </p:sp>
    </p:spTree>
    <p:extLst>
      <p:ext uri="{BB962C8B-B14F-4D97-AF65-F5344CB8AC3E}">
        <p14:creationId xmlns:p14="http://schemas.microsoft.com/office/powerpoint/2010/main" val="20062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38" y="2050181"/>
            <a:ext cx="8043712" cy="712270"/>
          </a:xfrm>
        </p:spPr>
        <p:txBody>
          <a:bodyPr/>
          <a:lstStyle/>
          <a:p>
            <a:r>
              <a:rPr lang="en-US" dirty="0" smtClean="0"/>
              <a:t>Purpose</a:t>
            </a:r>
            <a:endParaRPr lang="en-US" dirty="0"/>
          </a:p>
        </p:txBody>
      </p:sp>
      <p:sp>
        <p:nvSpPr>
          <p:cNvPr id="3" name="Content Placeholder 2"/>
          <p:cNvSpPr>
            <a:spLocks noGrp="1"/>
          </p:cNvSpPr>
          <p:nvPr>
            <p:ph idx="1"/>
          </p:nvPr>
        </p:nvSpPr>
        <p:spPr>
          <a:xfrm>
            <a:off x="628650" y="2964581"/>
            <a:ext cx="7886700" cy="3212382"/>
          </a:xfrm>
        </p:spPr>
        <p:txBody>
          <a:bodyPr>
            <a:normAutofit/>
          </a:bodyPr>
          <a:lstStyle/>
          <a:p>
            <a:r>
              <a:rPr lang="en-US" dirty="0" smtClean="0"/>
              <a:t>To provide a comprehensive group of all the questions and answers provided for the EL plans</a:t>
            </a:r>
          </a:p>
          <a:p>
            <a:r>
              <a:rPr lang="en-US" dirty="0" smtClean="0"/>
              <a:t>Highlight EL plan submission guidance</a:t>
            </a:r>
          </a:p>
          <a:p>
            <a:r>
              <a:rPr lang="en-US" dirty="0" smtClean="0"/>
              <a:t>Review data tools available to assist you in submitting your plan</a:t>
            </a:r>
          </a:p>
          <a:p>
            <a:r>
              <a:rPr lang="en-US" dirty="0" smtClean="0"/>
              <a:t>Answer any additional questions </a:t>
            </a:r>
            <a:endParaRPr lang="en-US" dirty="0"/>
          </a:p>
        </p:txBody>
      </p:sp>
    </p:spTree>
    <p:extLst>
      <p:ext uri="{BB962C8B-B14F-4D97-AF65-F5344CB8AC3E}">
        <p14:creationId xmlns:p14="http://schemas.microsoft.com/office/powerpoint/2010/main" val="48811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2050181"/>
            <a:ext cx="8053337" cy="702644"/>
          </a:xfrm>
        </p:spPr>
        <p:txBody>
          <a:bodyPr/>
          <a:lstStyle/>
          <a:p>
            <a:r>
              <a:rPr lang="en-US" dirty="0" smtClean="0"/>
              <a:t>Extensions?</a:t>
            </a:r>
            <a:endParaRPr lang="en-US" dirty="0"/>
          </a:p>
        </p:txBody>
      </p:sp>
      <p:sp>
        <p:nvSpPr>
          <p:cNvPr id="3" name="Content Placeholder 2"/>
          <p:cNvSpPr>
            <a:spLocks noGrp="1"/>
          </p:cNvSpPr>
          <p:nvPr>
            <p:ph idx="1"/>
          </p:nvPr>
        </p:nvSpPr>
        <p:spPr>
          <a:xfrm>
            <a:off x="462013" y="2964581"/>
            <a:ext cx="8229600" cy="3212382"/>
          </a:xfrm>
        </p:spPr>
        <p:txBody>
          <a:bodyPr>
            <a:normAutofit/>
          </a:bodyPr>
          <a:lstStyle/>
          <a:p>
            <a:pPr>
              <a:spcAft>
                <a:spcPts val="600"/>
              </a:spcAft>
            </a:pPr>
            <a:r>
              <a:rPr lang="en-US" dirty="0" smtClean="0"/>
              <a:t>You can email a formal request to extend your submission date.  ODE staff will consider each request individually; there is no guarantee if you request an extension it will be granted.</a:t>
            </a:r>
          </a:p>
          <a:p>
            <a:r>
              <a:rPr lang="en-US" dirty="0" smtClean="0"/>
              <a:t>It is strongly recommended that you make these requests earlier rather than closer to the due date.</a:t>
            </a:r>
            <a:endParaRPr lang="en-US" dirty="0"/>
          </a:p>
        </p:txBody>
      </p:sp>
    </p:spTree>
    <p:extLst>
      <p:ext uri="{BB962C8B-B14F-4D97-AF65-F5344CB8AC3E}">
        <p14:creationId xmlns:p14="http://schemas.microsoft.com/office/powerpoint/2010/main" val="62177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2059806"/>
            <a:ext cx="8053337" cy="673769"/>
          </a:xfrm>
        </p:spPr>
        <p:txBody>
          <a:bodyPr>
            <a:normAutofit fontScale="90000"/>
          </a:bodyPr>
          <a:lstStyle/>
          <a:p>
            <a:r>
              <a:rPr lang="en-US" dirty="0" smtClean="0"/>
              <a:t>HELP	</a:t>
            </a:r>
            <a:endParaRPr lang="en-US" dirty="0"/>
          </a:p>
        </p:txBody>
      </p:sp>
      <p:sp>
        <p:nvSpPr>
          <p:cNvPr id="3" name="Content Placeholder 2"/>
          <p:cNvSpPr>
            <a:spLocks noGrp="1"/>
          </p:cNvSpPr>
          <p:nvPr>
            <p:ph idx="1"/>
          </p:nvPr>
        </p:nvSpPr>
        <p:spPr>
          <a:xfrm>
            <a:off x="628650" y="2974206"/>
            <a:ext cx="7886700" cy="3202757"/>
          </a:xfrm>
        </p:spPr>
        <p:txBody>
          <a:bodyPr/>
          <a:lstStyle/>
          <a:p>
            <a:r>
              <a:rPr lang="en-US" dirty="0" smtClean="0"/>
              <a:t>Contact </a:t>
            </a:r>
            <a:r>
              <a:rPr lang="en-US" dirty="0" smtClean="0">
                <a:hlinkClick r:id="rId2"/>
              </a:rPr>
              <a:t>Kim</a:t>
            </a:r>
            <a:r>
              <a:rPr lang="en-US" dirty="0" smtClean="0"/>
              <a:t> or </a:t>
            </a:r>
            <a:r>
              <a:rPr lang="en-US" dirty="0" smtClean="0">
                <a:hlinkClick r:id="rId3"/>
              </a:rPr>
              <a:t>Taffy</a:t>
            </a:r>
            <a:r>
              <a:rPr lang="en-US" dirty="0" smtClean="0"/>
              <a:t> for EL Plan content help</a:t>
            </a:r>
          </a:p>
          <a:p>
            <a:pPr marL="0" indent="0">
              <a:buNone/>
            </a:pPr>
            <a:endParaRPr lang="en-US" dirty="0" smtClean="0"/>
          </a:p>
          <a:p>
            <a:r>
              <a:rPr lang="en-US" dirty="0" smtClean="0"/>
              <a:t>Contact</a:t>
            </a:r>
            <a:r>
              <a:rPr lang="en-US" dirty="0" smtClean="0">
                <a:hlinkClick r:id="rId4"/>
              </a:rPr>
              <a:t> Leslie </a:t>
            </a:r>
            <a:r>
              <a:rPr lang="en-US" dirty="0" smtClean="0"/>
              <a:t>for help submitting your plan</a:t>
            </a:r>
            <a:endParaRPr lang="en-US" dirty="0"/>
          </a:p>
        </p:txBody>
      </p:sp>
    </p:spTree>
    <p:extLst>
      <p:ext uri="{BB962C8B-B14F-4D97-AF65-F5344CB8AC3E}">
        <p14:creationId xmlns:p14="http://schemas.microsoft.com/office/powerpoint/2010/main" val="265082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2069432"/>
            <a:ext cx="8701237" cy="779646"/>
          </a:xfrm>
        </p:spPr>
        <p:txBody>
          <a:bodyPr>
            <a:normAutofit/>
          </a:bodyPr>
          <a:lstStyle/>
          <a:p>
            <a:r>
              <a:rPr lang="en-US" dirty="0" smtClean="0"/>
              <a:t>What student data should I include?</a:t>
            </a:r>
            <a:endParaRPr lang="en-US" dirty="0"/>
          </a:p>
        </p:txBody>
      </p:sp>
      <p:sp>
        <p:nvSpPr>
          <p:cNvPr id="3" name="Content Placeholder 2"/>
          <p:cNvSpPr>
            <a:spLocks noGrp="1"/>
          </p:cNvSpPr>
          <p:nvPr>
            <p:ph idx="1"/>
          </p:nvPr>
        </p:nvSpPr>
        <p:spPr>
          <a:xfrm>
            <a:off x="462013" y="2974206"/>
            <a:ext cx="8239225" cy="3202757"/>
          </a:xfrm>
        </p:spPr>
        <p:txBody>
          <a:bodyPr>
            <a:normAutofit/>
          </a:bodyPr>
          <a:lstStyle/>
          <a:p>
            <a:r>
              <a:rPr lang="en-US" dirty="0" smtClean="0"/>
              <a:t>For enrollment data, it is preferred that you use the most recent data.</a:t>
            </a:r>
          </a:p>
          <a:p>
            <a:r>
              <a:rPr lang="en-US" dirty="0" smtClean="0"/>
              <a:t>For evaluation of your program, please use 2016-17 data as this will include all the currently published accountability.</a:t>
            </a:r>
          </a:p>
          <a:p>
            <a:r>
              <a:rPr lang="en-US" dirty="0" smtClean="0"/>
              <a:t>Include the date the data is from with your submission.</a:t>
            </a:r>
            <a:endParaRPr lang="en-US" dirty="0"/>
          </a:p>
        </p:txBody>
      </p:sp>
    </p:spTree>
    <p:extLst>
      <p:ext uri="{BB962C8B-B14F-4D97-AF65-F5344CB8AC3E}">
        <p14:creationId xmlns:p14="http://schemas.microsoft.com/office/powerpoint/2010/main" val="118369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66787"/>
            <a:ext cx="4369869" cy="712270"/>
          </a:xfrm>
        </p:spPr>
        <p:txBody>
          <a:bodyPr>
            <a:normAutofit/>
          </a:bodyPr>
          <a:lstStyle/>
          <a:p>
            <a:pPr algn="ctr"/>
            <a:r>
              <a:rPr lang="en-US" dirty="0" smtClean="0"/>
              <a:t>Question 33</a:t>
            </a:r>
            <a:endParaRPr lang="en-US" dirty="0"/>
          </a:p>
        </p:txBody>
      </p:sp>
      <p:sp>
        <p:nvSpPr>
          <p:cNvPr id="3" name="Content Placeholder 2"/>
          <p:cNvSpPr>
            <a:spLocks noGrp="1"/>
          </p:cNvSpPr>
          <p:nvPr>
            <p:ph idx="1"/>
          </p:nvPr>
        </p:nvSpPr>
        <p:spPr>
          <a:xfrm>
            <a:off x="356135" y="2492942"/>
            <a:ext cx="8460605" cy="3927109"/>
          </a:xfrm>
        </p:spPr>
        <p:txBody>
          <a:bodyPr>
            <a:normAutofit/>
          </a:bodyPr>
          <a:lstStyle/>
          <a:p>
            <a:pPr>
              <a:spcAft>
                <a:spcPts val="300"/>
              </a:spcAft>
            </a:pPr>
            <a:r>
              <a:rPr lang="en-US" dirty="0"/>
              <a:t>Describe the district’s plan using one of the State’s approved assessments for identifying ELs; include what sections are used to ensure all domains of the English language are assessed.  Include the agreement to use the state approved fluency scores at each grade level</a:t>
            </a:r>
            <a:r>
              <a:rPr lang="en-US" b="1" dirty="0" smtClean="0"/>
              <a:t>.</a:t>
            </a:r>
          </a:p>
          <a:p>
            <a:pPr lvl="1">
              <a:spcAft>
                <a:spcPts val="300"/>
              </a:spcAft>
            </a:pPr>
            <a:r>
              <a:rPr lang="en-US" b="1" dirty="0" smtClean="0"/>
              <a:t>This is merely a statement that the district will follow the identification numbered memo with the specific fluent scores by state approved assessment</a:t>
            </a:r>
          </a:p>
          <a:p>
            <a:pPr lvl="1"/>
            <a:r>
              <a:rPr lang="en-US" b="1" dirty="0" smtClean="0">
                <a:hlinkClick r:id="rId2"/>
              </a:rPr>
              <a:t>2017-18  Identification Memo</a:t>
            </a:r>
            <a:endParaRPr lang="en-US" b="1" dirty="0" smtClean="0"/>
          </a:p>
        </p:txBody>
      </p:sp>
    </p:spTree>
    <p:extLst>
      <p:ext uri="{BB962C8B-B14F-4D97-AF65-F5344CB8AC3E}">
        <p14:creationId xmlns:p14="http://schemas.microsoft.com/office/powerpoint/2010/main" val="139977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625" y="1366786"/>
            <a:ext cx="4340994" cy="686801"/>
          </a:xfrm>
        </p:spPr>
        <p:txBody>
          <a:bodyPr>
            <a:normAutofit fontScale="90000"/>
          </a:bodyPr>
          <a:lstStyle/>
          <a:p>
            <a:r>
              <a:rPr lang="en-US" dirty="0" smtClean="0"/>
              <a:t>Questions 17 &amp; 18</a:t>
            </a:r>
            <a:endParaRPr lang="en-US" dirty="0"/>
          </a:p>
        </p:txBody>
      </p:sp>
      <p:graphicFrame>
        <p:nvGraphicFramePr>
          <p:cNvPr id="5" name="Content Placeholder 4" descr="Questions 17 and 18" title="Questions 17 and 18"/>
          <p:cNvGraphicFramePr>
            <a:graphicFrameLocks noGrp="1"/>
          </p:cNvGraphicFramePr>
          <p:nvPr>
            <p:ph idx="1"/>
            <p:extLst>
              <p:ext uri="{D42A27DB-BD31-4B8C-83A1-F6EECF244321}">
                <p14:modId xmlns:p14="http://schemas.microsoft.com/office/powerpoint/2010/main" val="3846827059"/>
              </p:ext>
            </p:extLst>
          </p:nvPr>
        </p:nvGraphicFramePr>
        <p:xfrm>
          <a:off x="190500" y="2403107"/>
          <a:ext cx="8648700" cy="1920240"/>
        </p:xfrm>
        <a:graphic>
          <a:graphicData uri="http://schemas.openxmlformats.org/drawingml/2006/table">
            <a:tbl>
              <a:tblPr firstRow="1" firstCol="1" bandRow="1">
                <a:tableStyleId>{5C22544A-7EE6-4342-B048-85BDC9FD1C3A}</a:tableStyleId>
              </a:tblPr>
              <a:tblGrid>
                <a:gridCol w="1317897">
                  <a:extLst>
                    <a:ext uri="{9D8B030D-6E8A-4147-A177-3AD203B41FA5}">
                      <a16:colId xmlns:a16="http://schemas.microsoft.com/office/drawing/2014/main" val="3815420212"/>
                    </a:ext>
                  </a:extLst>
                </a:gridCol>
                <a:gridCol w="7330803">
                  <a:extLst>
                    <a:ext uri="{9D8B030D-6E8A-4147-A177-3AD203B41FA5}">
                      <a16:colId xmlns:a16="http://schemas.microsoft.com/office/drawing/2014/main" val="3671673151"/>
                    </a:ext>
                  </a:extLst>
                </a:gridCol>
              </a:tblGrid>
              <a:tr h="827315">
                <a:tc>
                  <a:txBody>
                    <a:bodyPr/>
                    <a:lstStyle/>
                    <a:p>
                      <a:pPr marL="0" marR="0" algn="ctr">
                        <a:spcBef>
                          <a:spcPts val="0"/>
                        </a:spcBef>
                        <a:spcAft>
                          <a:spcPts val="0"/>
                        </a:spcAft>
                      </a:pPr>
                      <a:r>
                        <a:rPr lang="en-US" sz="1800" dirty="0">
                          <a:effectLst/>
                        </a:rPr>
                        <a:t>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The number and percentage of monitored students meeting/exceeding state academic assessments for each of the four years of monitoring (disaggregated by each year of monitoring for all monitored students and for ELSWDs in monitor status).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501546"/>
                  </a:ext>
                </a:extLst>
              </a:tr>
              <a:tr h="620486">
                <a:tc>
                  <a:txBody>
                    <a:bodyPr/>
                    <a:lstStyle/>
                    <a:p>
                      <a:pPr marL="0" marR="0" algn="ctr">
                        <a:spcBef>
                          <a:spcPts val="0"/>
                        </a:spcBef>
                        <a:spcAft>
                          <a:spcPts val="0"/>
                        </a:spcAft>
                      </a:pPr>
                      <a:r>
                        <a:rPr lang="en-US" sz="1800">
                          <a:effectLst/>
                        </a:rPr>
                        <a:t>18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The number and percentage of ELs who have not reached English proficiency having been identified for 5 years or more year (disaggregated by all ELs and ELSWD for each year 5, 6, 7, 8, 9, etc.).</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1446183"/>
                  </a:ext>
                </a:extLst>
              </a:tr>
            </a:tbl>
          </a:graphicData>
        </a:graphic>
      </p:graphicFrame>
      <p:sp>
        <p:nvSpPr>
          <p:cNvPr id="6" name="TextBox 5"/>
          <p:cNvSpPr txBox="1"/>
          <p:nvPr/>
        </p:nvSpPr>
        <p:spPr>
          <a:xfrm>
            <a:off x="356136" y="4403357"/>
            <a:ext cx="8483064" cy="2031325"/>
          </a:xfrm>
          <a:prstGeom prst="rect">
            <a:avLst/>
          </a:prstGeom>
          <a:noFill/>
        </p:spPr>
        <p:txBody>
          <a:bodyPr wrap="square" rtlCol="0">
            <a:spAutoFit/>
          </a:bodyPr>
          <a:lstStyle/>
          <a:p>
            <a:pPr marL="231775" indent="-231775">
              <a:buFont typeface="Arial" panose="020B0604020202020204" pitchFamily="34" charset="0"/>
              <a:buChar char="•"/>
            </a:pPr>
            <a:r>
              <a:rPr lang="en-US" dirty="0" smtClean="0"/>
              <a:t>You can find all this data in the Achievement Data Insight (ADI) application AMAO validation tab.  Download the detailed sheet that includes the student level data and then you can filter on AMAO 2B for question 18 and filter on the LEP program years.</a:t>
            </a:r>
          </a:p>
          <a:p>
            <a:pPr marL="231775" indent="-231775">
              <a:buFont typeface="Arial" panose="020B0604020202020204" pitchFamily="34" charset="0"/>
              <a:buChar char="•"/>
            </a:pPr>
            <a:r>
              <a:rPr lang="en-US" dirty="0" smtClean="0"/>
              <a:t>For question 17 – you can start with the ADI application and look at the LEP subgroup – grab the filter and remove the current ELs from the list- this will give you monitor year 1 and year 2 students.  You will have to use your data system to track monitor years 3 and 4.</a:t>
            </a:r>
            <a:endParaRPr lang="en-US" dirty="0"/>
          </a:p>
        </p:txBody>
      </p:sp>
    </p:spTree>
    <p:extLst>
      <p:ext uri="{BB962C8B-B14F-4D97-AF65-F5344CB8AC3E}">
        <p14:creationId xmlns:p14="http://schemas.microsoft.com/office/powerpoint/2010/main" val="18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76413"/>
            <a:ext cx="4360244" cy="673768"/>
          </a:xfrm>
        </p:spPr>
        <p:txBody>
          <a:bodyPr>
            <a:normAutofit fontScale="90000"/>
          </a:bodyPr>
          <a:lstStyle/>
          <a:p>
            <a:pPr algn="ctr"/>
            <a:r>
              <a:rPr lang="en-US" dirty="0" smtClean="0"/>
              <a:t>Question 9</a:t>
            </a:r>
            <a:endParaRPr lang="en-US" dirty="0"/>
          </a:p>
        </p:txBody>
      </p:sp>
      <p:graphicFrame>
        <p:nvGraphicFramePr>
          <p:cNvPr id="4" name="Content Placeholder 3" descr="Question 9" title="Question 9"/>
          <p:cNvGraphicFramePr>
            <a:graphicFrameLocks noGrp="1"/>
          </p:cNvGraphicFramePr>
          <p:nvPr>
            <p:ph idx="1"/>
            <p:extLst>
              <p:ext uri="{D42A27DB-BD31-4B8C-83A1-F6EECF244321}">
                <p14:modId xmlns:p14="http://schemas.microsoft.com/office/powerpoint/2010/main" val="669392143"/>
              </p:ext>
            </p:extLst>
          </p:nvPr>
        </p:nvGraphicFramePr>
        <p:xfrm>
          <a:off x="784459" y="2509511"/>
          <a:ext cx="7575082" cy="801580"/>
        </p:xfrm>
        <a:graphic>
          <a:graphicData uri="http://schemas.openxmlformats.org/drawingml/2006/table">
            <a:tbl>
              <a:tblPr firstRow="1" firstCol="1" bandRow="1">
                <a:tableStyleId>{5C22544A-7EE6-4342-B048-85BDC9FD1C3A}</a:tableStyleId>
              </a:tblPr>
              <a:tblGrid>
                <a:gridCol w="1154298">
                  <a:extLst>
                    <a:ext uri="{9D8B030D-6E8A-4147-A177-3AD203B41FA5}">
                      <a16:colId xmlns:a16="http://schemas.microsoft.com/office/drawing/2014/main" val="1358166634"/>
                    </a:ext>
                  </a:extLst>
                </a:gridCol>
                <a:gridCol w="6420784">
                  <a:extLst>
                    <a:ext uri="{9D8B030D-6E8A-4147-A177-3AD203B41FA5}">
                      <a16:colId xmlns:a16="http://schemas.microsoft.com/office/drawing/2014/main" val="215036639"/>
                    </a:ext>
                  </a:extLst>
                </a:gridCol>
              </a:tblGrid>
              <a:tr h="801580">
                <a:tc>
                  <a:txBody>
                    <a:bodyPr/>
                    <a:lstStyle/>
                    <a:p>
                      <a:pPr marL="0" marR="0" algn="ctr">
                        <a:spcBef>
                          <a:spcPts val="0"/>
                        </a:spcBef>
                        <a:spcAft>
                          <a:spcPts val="0"/>
                        </a:spcAft>
                      </a:pPr>
                      <a:r>
                        <a:rPr lang="en-US" sz="1600" dirty="0">
                          <a:effectLst/>
                        </a:rPr>
                        <a:t>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The number and percentage of ELs showing growth on ELPA21 from 2015-16 to 2016-17 (disaggregate by all ELs, ELSWD, and ELs identified for 5 or more years.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341896"/>
                  </a:ext>
                </a:extLst>
              </a:tr>
            </a:tbl>
          </a:graphicData>
        </a:graphic>
      </p:graphicFrame>
      <p:sp>
        <p:nvSpPr>
          <p:cNvPr id="5" name="TextBox 4"/>
          <p:cNvSpPr txBox="1"/>
          <p:nvPr/>
        </p:nvSpPr>
        <p:spPr>
          <a:xfrm>
            <a:off x="462012" y="3872965"/>
            <a:ext cx="8219975" cy="1477328"/>
          </a:xfrm>
          <a:prstGeom prst="rect">
            <a:avLst/>
          </a:prstGeom>
          <a:noFill/>
        </p:spPr>
        <p:txBody>
          <a:bodyPr wrap="square" rtlCol="0">
            <a:spAutoFit/>
          </a:bodyPr>
          <a:lstStyle/>
          <a:p>
            <a:r>
              <a:rPr lang="en-US" dirty="0" smtClean="0"/>
              <a:t>Use the Achievement Data Insight (ADI) to look at AMAO1 growth for 2016-17.  You can download the detailed data set (student level) to look at the AMAO 1 inclusion (denominator) Y/N and AMAO 1 gain (numerator) Y/N to determine which students are included in this gain calculation.  There are also SPED flags and LEP program year columns to help filter to the specifics requested.</a:t>
            </a:r>
            <a:endParaRPr lang="en-US" dirty="0"/>
          </a:p>
        </p:txBody>
      </p:sp>
    </p:spTree>
    <p:extLst>
      <p:ext uri="{BB962C8B-B14F-4D97-AF65-F5344CB8AC3E}">
        <p14:creationId xmlns:p14="http://schemas.microsoft.com/office/powerpoint/2010/main" val="24091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66787"/>
            <a:ext cx="4340994" cy="693019"/>
          </a:xfrm>
        </p:spPr>
        <p:txBody>
          <a:bodyPr>
            <a:normAutofit fontScale="90000"/>
          </a:bodyPr>
          <a:lstStyle/>
          <a:p>
            <a:pPr algn="ctr"/>
            <a:r>
              <a:rPr lang="en-US" dirty="0" smtClean="0"/>
              <a:t>Question 10</a:t>
            </a:r>
            <a:endParaRPr lang="en-US" dirty="0"/>
          </a:p>
        </p:txBody>
      </p:sp>
      <p:graphicFrame>
        <p:nvGraphicFramePr>
          <p:cNvPr id="4" name="Content Placeholder 3" descr="Question 10" title="Question 10"/>
          <p:cNvGraphicFramePr>
            <a:graphicFrameLocks noGrp="1"/>
          </p:cNvGraphicFramePr>
          <p:nvPr>
            <p:ph idx="1"/>
            <p:extLst>
              <p:ext uri="{D42A27DB-BD31-4B8C-83A1-F6EECF244321}">
                <p14:modId xmlns:p14="http://schemas.microsoft.com/office/powerpoint/2010/main" val="2082777949"/>
              </p:ext>
            </p:extLst>
          </p:nvPr>
        </p:nvGraphicFramePr>
        <p:xfrm>
          <a:off x="578769" y="2530324"/>
          <a:ext cx="7986462" cy="609918"/>
        </p:xfrm>
        <a:graphic>
          <a:graphicData uri="http://schemas.openxmlformats.org/drawingml/2006/table">
            <a:tbl>
              <a:tblPr firstRow="1" firstCol="1" bandRow="1">
                <a:tableStyleId>{5C22544A-7EE6-4342-B048-85BDC9FD1C3A}</a:tableStyleId>
              </a:tblPr>
              <a:tblGrid>
                <a:gridCol w="1216985">
                  <a:extLst>
                    <a:ext uri="{9D8B030D-6E8A-4147-A177-3AD203B41FA5}">
                      <a16:colId xmlns:a16="http://schemas.microsoft.com/office/drawing/2014/main" val="2782158771"/>
                    </a:ext>
                  </a:extLst>
                </a:gridCol>
                <a:gridCol w="6769477">
                  <a:extLst>
                    <a:ext uri="{9D8B030D-6E8A-4147-A177-3AD203B41FA5}">
                      <a16:colId xmlns:a16="http://schemas.microsoft.com/office/drawing/2014/main" val="3249634865"/>
                    </a:ext>
                  </a:extLst>
                </a:gridCol>
              </a:tblGrid>
              <a:tr h="609918">
                <a:tc>
                  <a:txBody>
                    <a:bodyPr/>
                    <a:lstStyle/>
                    <a:p>
                      <a:pPr marL="0" marR="0" algn="ctr">
                        <a:spcBef>
                          <a:spcPts val="0"/>
                        </a:spcBef>
                        <a:spcAft>
                          <a:spcPts val="0"/>
                        </a:spcAft>
                      </a:pPr>
                      <a:r>
                        <a:rPr lang="en-US" sz="1600" dirty="0">
                          <a:effectLst/>
                        </a:rPr>
                        <a:t>10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The number and percentage of ELs exiting as proficient in 2016-17 (disaggregate by all ELs, </a:t>
                      </a:r>
                      <a:r>
                        <a:rPr lang="en-US" sz="1600" dirty="0" smtClean="0">
                          <a:effectLst/>
                        </a:rPr>
                        <a:t>ELSWD)Qu</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137208"/>
                  </a:ext>
                </a:extLst>
              </a:tr>
            </a:tbl>
          </a:graphicData>
        </a:graphic>
      </p:graphicFrame>
      <p:sp>
        <p:nvSpPr>
          <p:cNvPr id="5" name="TextBox 4"/>
          <p:cNvSpPr txBox="1"/>
          <p:nvPr/>
        </p:nvSpPr>
        <p:spPr>
          <a:xfrm>
            <a:off x="500514" y="3413659"/>
            <a:ext cx="8200723" cy="1477328"/>
          </a:xfrm>
          <a:prstGeom prst="rect">
            <a:avLst/>
          </a:prstGeom>
          <a:noFill/>
        </p:spPr>
        <p:txBody>
          <a:bodyPr wrap="square" rtlCol="0">
            <a:spAutoFit/>
          </a:bodyPr>
          <a:lstStyle/>
          <a:p>
            <a:r>
              <a:rPr lang="en-US" dirty="0" smtClean="0"/>
              <a:t>In the ADI ( Achievement Data Insight) application you can see the AMAO results for 16-17.  There is a detail data sheet that is student level.  If you download that data set you can filter on the AMAO 2B inclusion (denominator) and AMAO 2B exiting (which students exited as proficient).  There are other columns that have SPED flags (Y/N) and LEP program years for the length of time.  </a:t>
            </a:r>
            <a:endParaRPr lang="en-US" dirty="0"/>
          </a:p>
        </p:txBody>
      </p:sp>
    </p:spTree>
    <p:extLst>
      <p:ext uri="{BB962C8B-B14F-4D97-AF65-F5344CB8AC3E}">
        <p14:creationId xmlns:p14="http://schemas.microsoft.com/office/powerpoint/2010/main" val="346002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625" y="1366787"/>
            <a:ext cx="4360244" cy="702645"/>
          </a:xfrm>
        </p:spPr>
        <p:txBody>
          <a:bodyPr/>
          <a:lstStyle/>
          <a:p>
            <a:pPr algn="ctr"/>
            <a:r>
              <a:rPr lang="en-US" dirty="0" smtClean="0"/>
              <a:t>Question 11</a:t>
            </a:r>
            <a:endParaRPr lang="en-US" dirty="0"/>
          </a:p>
        </p:txBody>
      </p:sp>
      <p:sp>
        <p:nvSpPr>
          <p:cNvPr id="3" name="Content Placeholder 2"/>
          <p:cNvSpPr>
            <a:spLocks noGrp="1"/>
          </p:cNvSpPr>
          <p:nvPr>
            <p:ph idx="1"/>
          </p:nvPr>
        </p:nvSpPr>
        <p:spPr>
          <a:xfrm>
            <a:off x="638275" y="2522481"/>
            <a:ext cx="7886700" cy="2749708"/>
          </a:xfrm>
        </p:spPr>
        <p:txBody>
          <a:bodyPr/>
          <a:lstStyle/>
          <a:p>
            <a:pPr>
              <a:spcAft>
                <a:spcPts val="1200"/>
              </a:spcAft>
            </a:pPr>
            <a:r>
              <a:rPr lang="en-US" dirty="0" smtClean="0"/>
              <a:t>Do we include exited in 2016-17 as monitor year 1 or exited 2015-16 as monitor year 1?</a:t>
            </a:r>
          </a:p>
          <a:p>
            <a:pPr lvl="1"/>
            <a:r>
              <a:rPr lang="en-US" dirty="0" smtClean="0"/>
              <a:t>Include exited 2015-16 as monitor year 1 for this question.</a:t>
            </a:r>
            <a:endParaRPr lang="en-US" dirty="0"/>
          </a:p>
        </p:txBody>
      </p:sp>
    </p:spTree>
    <p:extLst>
      <p:ext uri="{BB962C8B-B14F-4D97-AF65-F5344CB8AC3E}">
        <p14:creationId xmlns:p14="http://schemas.microsoft.com/office/powerpoint/2010/main" val="181825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838426"/>
            <a:ext cx="8694019" cy="924025"/>
          </a:xfrm>
        </p:spPr>
        <p:txBody>
          <a:bodyPr>
            <a:normAutofit fontScale="90000"/>
          </a:bodyPr>
          <a:lstStyle/>
          <a:p>
            <a:r>
              <a:rPr lang="en-US" sz="4000" dirty="0" smtClean="0"/>
              <a:t>Questions 32 and 63:  How are they different</a:t>
            </a:r>
            <a:endParaRPr lang="en-US" sz="4000" dirty="0"/>
          </a:p>
        </p:txBody>
      </p:sp>
      <p:sp>
        <p:nvSpPr>
          <p:cNvPr id="3" name="Content Placeholder 2"/>
          <p:cNvSpPr>
            <a:spLocks noGrp="1"/>
          </p:cNvSpPr>
          <p:nvPr>
            <p:ph idx="1"/>
          </p:nvPr>
        </p:nvSpPr>
        <p:spPr>
          <a:xfrm>
            <a:off x="228600" y="2974206"/>
            <a:ext cx="8578516" cy="3436219"/>
          </a:xfrm>
        </p:spPr>
        <p:txBody>
          <a:bodyPr>
            <a:normAutofit fontScale="77500" lnSpcReduction="20000"/>
          </a:bodyPr>
          <a:lstStyle/>
          <a:p>
            <a:pPr>
              <a:lnSpc>
                <a:spcPct val="110000"/>
              </a:lnSpc>
              <a:spcAft>
                <a:spcPts val="600"/>
              </a:spcAft>
            </a:pPr>
            <a:r>
              <a:rPr lang="en-US" dirty="0"/>
              <a:t>Question #32 asks for identification of an EL with a disability and what procedures, people involved, and ways to qualify does the district implement when an EL might have a learning disability</a:t>
            </a:r>
            <a:r>
              <a:rPr lang="en-US" dirty="0" smtClean="0"/>
              <a:t>.</a:t>
            </a:r>
            <a:endParaRPr lang="en-US" dirty="0"/>
          </a:p>
          <a:p>
            <a:pPr>
              <a:lnSpc>
                <a:spcPct val="110000"/>
              </a:lnSpc>
            </a:pPr>
            <a:r>
              <a:rPr lang="en-US" dirty="0"/>
              <a:t>Question #63 asks for any EL student who may have other academic needs, which might include ELSWD, and how does the district use to document the needs, how is additional academic assistance offered (i.e</a:t>
            </a:r>
            <a:r>
              <a:rPr lang="en-US" dirty="0" smtClean="0"/>
              <a:t>., </a:t>
            </a:r>
            <a:r>
              <a:rPr lang="en-US" dirty="0"/>
              <a:t>interventions, after school or instructional assistant support, native language support, timeline for knowing the need exists – people responsible – assessments analyzed to reveal need/find supports, timeframe for the intervention process, etc</a:t>
            </a:r>
            <a:r>
              <a:rPr lang="en-US" dirty="0" smtClean="0"/>
              <a:t>.)</a:t>
            </a:r>
            <a:endParaRPr lang="en-US" dirty="0">
              <a:solidFill>
                <a:srgbClr val="FF0000"/>
              </a:solidFill>
            </a:endParaRPr>
          </a:p>
        </p:txBody>
      </p:sp>
    </p:spTree>
    <p:extLst>
      <p:ext uri="{BB962C8B-B14F-4D97-AF65-F5344CB8AC3E}">
        <p14:creationId xmlns:p14="http://schemas.microsoft.com/office/powerpoint/2010/main" val="375749496"/>
      </p:ext>
    </p:extLst>
  </p:cSld>
  <p:clrMapOvr>
    <a:masterClrMapping/>
  </p:clrMapOvr>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owerpoint Template B.PPTX" id="{96F27AB4-AF82-42E6-A316-4ECB30EF5FF2}" vid="{15248127-89CE-43BA-8A2F-46967EC84D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14007aae-f337-4414-b2f6-4f7e3ca77c60" xsi:nil="true"/>
    <Remediation_x0020_Date xmlns="14007aae-f337-4414-b2f6-4f7e3ca77c60">2018-06-29T11:37:24+00:00</Remediation_x0020_Date>
    <Priority xmlns="14007aae-f337-4414-b2f6-4f7e3ca77c60">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FE5F8E-6BDF-4749-8E73-68E915BB8EC4}"/>
</file>

<file path=customXml/itemProps2.xml><?xml version="1.0" encoding="utf-8"?>
<ds:datastoreItem xmlns:ds="http://schemas.openxmlformats.org/officeDocument/2006/customXml" ds:itemID="{FE0E76F8-1D70-4FEF-A2AC-A5E1C16FE402}"/>
</file>

<file path=customXml/itemProps3.xml><?xml version="1.0" encoding="utf-8"?>
<ds:datastoreItem xmlns:ds="http://schemas.openxmlformats.org/officeDocument/2006/customXml" ds:itemID="{730F7024-3496-4CBA-9479-94AD909DF174}"/>
</file>

<file path=docProps/app.xml><?xml version="1.0" encoding="utf-8"?>
<Properties xmlns="http://schemas.openxmlformats.org/officeDocument/2006/extended-properties" xmlns:vt="http://schemas.openxmlformats.org/officeDocument/2006/docPropsVTypes">
  <Template>ODE_Powerpoint Template B</Template>
  <TotalTime>175</TotalTime>
  <Words>1140</Words>
  <Application>Microsoft Office PowerPoint</Application>
  <PresentationFormat>On-screen Show (4:3)</PresentationFormat>
  <Paragraphs>196</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ODE_Powerpoint Template B</vt:lpstr>
      <vt:lpstr>EL Plan:  FAQ and TA January 17, 2018</vt:lpstr>
      <vt:lpstr>Purpose</vt:lpstr>
      <vt:lpstr>What student data should I include?</vt:lpstr>
      <vt:lpstr>Question 33</vt:lpstr>
      <vt:lpstr>Questions 17 &amp; 18</vt:lpstr>
      <vt:lpstr>Question 9</vt:lpstr>
      <vt:lpstr>Question 10</vt:lpstr>
      <vt:lpstr>Question 11</vt:lpstr>
      <vt:lpstr>Questions 32 and 63:  How are they different</vt:lpstr>
      <vt:lpstr>What is ADI?</vt:lpstr>
      <vt:lpstr>How do I find it?</vt:lpstr>
      <vt:lpstr>Suggestions for Submission</vt:lpstr>
      <vt:lpstr>2015-16 District Membership</vt:lpstr>
      <vt:lpstr>Slide 14</vt:lpstr>
      <vt:lpstr>Program Type Chart Example</vt:lpstr>
      <vt:lpstr>Due Date and Submission </vt:lpstr>
      <vt:lpstr>Why Secure File Transfer?</vt:lpstr>
      <vt:lpstr>Include . . .</vt:lpstr>
      <vt:lpstr>If something is missing?</vt:lpstr>
      <vt:lpstr>Extensions?</vt:lpstr>
      <vt:lpstr>HELP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Plan  FAQ and TA January 17, 201</dc:title>
  <dc:creator>MILLER Kim A - ODE</dc:creator>
  <cp:lastModifiedBy>MILLER Kim A - ODE</cp:lastModifiedBy>
  <cp:revision>18</cp:revision>
  <cp:lastPrinted>2017-08-28T18:38:33Z</cp:lastPrinted>
  <dcterms:created xsi:type="dcterms:W3CDTF">2018-01-16T16:24:47Z</dcterms:created>
  <dcterms:modified xsi:type="dcterms:W3CDTF">2018-01-16T21:09:03Z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