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notesSlides/notesSlide6.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28" r:id="rId4"/>
    <p:sldMasterId id="2147483730" r:id="rId5"/>
    <p:sldMasterId id="2147483707" r:id="rId6"/>
  </p:sldMasterIdLst>
  <p:notesMasterIdLst>
    <p:notesMasterId r:id="rId35"/>
  </p:notesMasterIdLst>
  <p:sldIdLst>
    <p:sldId id="270" r:id="rId7"/>
    <p:sldId id="256" r:id="rId8"/>
    <p:sldId id="257" r:id="rId9"/>
    <p:sldId id="259" r:id="rId10"/>
    <p:sldId id="261" r:id="rId11"/>
    <p:sldId id="273" r:id="rId12"/>
    <p:sldId id="276" r:id="rId13"/>
    <p:sldId id="260" r:id="rId14"/>
    <p:sldId id="295" r:id="rId15"/>
    <p:sldId id="289" r:id="rId16"/>
    <p:sldId id="290" r:id="rId17"/>
    <p:sldId id="291" r:id="rId18"/>
    <p:sldId id="292" r:id="rId19"/>
    <p:sldId id="293" r:id="rId20"/>
    <p:sldId id="294" r:id="rId21"/>
    <p:sldId id="288" r:id="rId22"/>
    <p:sldId id="277" r:id="rId23"/>
    <p:sldId id="272" r:id="rId24"/>
    <p:sldId id="275" r:id="rId25"/>
    <p:sldId id="281" r:id="rId26"/>
    <p:sldId id="274" r:id="rId27"/>
    <p:sldId id="282" r:id="rId28"/>
    <p:sldId id="283" r:id="rId29"/>
    <p:sldId id="284" r:id="rId30"/>
    <p:sldId id="285" r:id="rId31"/>
    <p:sldId id="286" r:id="rId32"/>
    <p:sldId id="263" r:id="rId33"/>
    <p:sldId id="264" r:id="rId3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2" autoAdjust="0"/>
    <p:restoredTop sz="94641" autoAdjust="0"/>
  </p:normalViewPr>
  <p:slideViewPr>
    <p:cSldViewPr snapToGrid="0">
      <p:cViewPr varScale="1">
        <p:scale>
          <a:sx n="81" d="100"/>
          <a:sy n="81" d="100"/>
        </p:scale>
        <p:origin x="41"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EL Counts Last 5 school years</a:t>
            </a:r>
          </a:p>
        </c:rich>
      </c:tx>
      <c:layout>
        <c:manualLayout>
          <c:xMode val="edge"/>
          <c:yMode val="edge"/>
          <c:x val="0.45229517727613505"/>
          <c:y val="1.0094925686244304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0979536490317232E-2"/>
          <c:y val="1.4314604623094423E-2"/>
          <c:w val="0.92877158878194377"/>
          <c:h val="0.87827888352983463"/>
        </c:manualLayout>
      </c:layout>
      <c:barChart>
        <c:barDir val="col"/>
        <c:grouping val="clustered"/>
        <c:varyColors val="0"/>
        <c:ser>
          <c:idx val="4"/>
          <c:order val="0"/>
          <c:tx>
            <c:strRef>
              <c:f>'EL Counts'!$E$1</c:f>
              <c:strCache>
                <c:ptCount val="1"/>
                <c:pt idx="0">
                  <c:v>18/19 EL Count</c:v>
                </c:pt>
              </c:strCache>
            </c:strRef>
          </c:tx>
          <c:spPr>
            <a:solidFill>
              <a:schemeClr val="accent5">
                <a:lumMod val="60000"/>
              </a:scheme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Lit>
              <c:ptCount val="1"/>
              <c:pt idx="0">
                <c:v>years 2018-19 to 2022-23</c:v>
              </c:pt>
            </c:strLit>
          </c:cat>
          <c:val>
            <c:numRef>
              <c:f>'EL Counts'!$E$2</c:f>
              <c:numCache>
                <c:formatCode>General</c:formatCode>
                <c:ptCount val="1"/>
                <c:pt idx="0">
                  <c:v>53568</c:v>
                </c:pt>
              </c:numCache>
            </c:numRef>
          </c:val>
          <c:extLst>
            <c:ext xmlns:c16="http://schemas.microsoft.com/office/drawing/2014/chart" uri="{C3380CC4-5D6E-409C-BE32-E72D297353CC}">
              <c16:uniqueId val="{00000000-4F84-4CA3-A46E-9F0A674026AB}"/>
            </c:ext>
          </c:extLst>
        </c:ser>
        <c:ser>
          <c:idx val="3"/>
          <c:order val="1"/>
          <c:tx>
            <c:strRef>
              <c:f>'EL Counts'!$D$1</c:f>
              <c:strCache>
                <c:ptCount val="1"/>
                <c:pt idx="0">
                  <c:v>19/20 EL Count</c:v>
                </c:pt>
              </c:strCache>
            </c:strRef>
          </c:tx>
          <c:spPr>
            <a:solidFill>
              <a:schemeClr val="accent6">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Lit>
              <c:ptCount val="1"/>
              <c:pt idx="0">
                <c:v>years 2018-19 to 2022-23</c:v>
              </c:pt>
            </c:strLit>
          </c:cat>
          <c:val>
            <c:numRef>
              <c:f>'EL Counts'!$D$2</c:f>
              <c:numCache>
                <c:formatCode>General</c:formatCode>
                <c:ptCount val="1"/>
                <c:pt idx="0">
                  <c:v>55478</c:v>
                </c:pt>
              </c:numCache>
            </c:numRef>
          </c:val>
          <c:extLst>
            <c:ext xmlns:c16="http://schemas.microsoft.com/office/drawing/2014/chart" uri="{C3380CC4-5D6E-409C-BE32-E72D297353CC}">
              <c16:uniqueId val="{00000001-4F84-4CA3-A46E-9F0A674026AB}"/>
            </c:ext>
          </c:extLst>
        </c:ser>
        <c:ser>
          <c:idx val="2"/>
          <c:order val="2"/>
          <c:tx>
            <c:strRef>
              <c:f>'EL Counts'!$C$1</c:f>
              <c:strCache>
                <c:ptCount val="1"/>
                <c:pt idx="0">
                  <c:v>20/21 EL Count</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Lit>
              <c:ptCount val="1"/>
              <c:pt idx="0">
                <c:v>years 2018-19 to 2022-23</c:v>
              </c:pt>
            </c:strLit>
          </c:cat>
          <c:val>
            <c:numRef>
              <c:f>'EL Counts'!$C$2</c:f>
              <c:numCache>
                <c:formatCode>General</c:formatCode>
                <c:ptCount val="1"/>
                <c:pt idx="0">
                  <c:v>53692</c:v>
                </c:pt>
              </c:numCache>
            </c:numRef>
          </c:val>
          <c:extLst>
            <c:ext xmlns:c16="http://schemas.microsoft.com/office/drawing/2014/chart" uri="{C3380CC4-5D6E-409C-BE32-E72D297353CC}">
              <c16:uniqueId val="{00000002-4F84-4CA3-A46E-9F0A674026AB}"/>
            </c:ext>
          </c:extLst>
        </c:ser>
        <c:ser>
          <c:idx val="1"/>
          <c:order val="3"/>
          <c:tx>
            <c:strRef>
              <c:f>'EL Counts'!$B$1</c:f>
              <c:strCache>
                <c:ptCount val="1"/>
                <c:pt idx="0">
                  <c:v>21/22 EL Count</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Lit>
              <c:ptCount val="1"/>
              <c:pt idx="0">
                <c:v>years 2018-19 to 2022-23</c:v>
              </c:pt>
            </c:strLit>
          </c:cat>
          <c:val>
            <c:numRef>
              <c:f>'EL Counts'!$B$2</c:f>
              <c:numCache>
                <c:formatCode>General</c:formatCode>
                <c:ptCount val="1"/>
                <c:pt idx="0">
                  <c:v>59338</c:v>
                </c:pt>
              </c:numCache>
            </c:numRef>
          </c:val>
          <c:extLst>
            <c:ext xmlns:c16="http://schemas.microsoft.com/office/drawing/2014/chart" uri="{C3380CC4-5D6E-409C-BE32-E72D297353CC}">
              <c16:uniqueId val="{00000003-4F84-4CA3-A46E-9F0A674026AB}"/>
            </c:ext>
          </c:extLst>
        </c:ser>
        <c:ser>
          <c:idx val="0"/>
          <c:order val="4"/>
          <c:tx>
            <c:strRef>
              <c:f>'EL Counts'!$A$1</c:f>
              <c:strCache>
                <c:ptCount val="1"/>
                <c:pt idx="0">
                  <c:v>22/23 EL Count</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Lit>
              <c:ptCount val="1"/>
              <c:pt idx="0">
                <c:v>years 2018-19 to 2022-23</c:v>
              </c:pt>
            </c:strLit>
          </c:cat>
          <c:val>
            <c:numRef>
              <c:f>'EL Counts'!$A$2</c:f>
              <c:numCache>
                <c:formatCode>General</c:formatCode>
                <c:ptCount val="1"/>
                <c:pt idx="0">
                  <c:v>62390</c:v>
                </c:pt>
              </c:numCache>
            </c:numRef>
          </c:val>
          <c:extLst>
            <c:ext xmlns:c16="http://schemas.microsoft.com/office/drawing/2014/chart" uri="{C3380CC4-5D6E-409C-BE32-E72D297353CC}">
              <c16:uniqueId val="{00000004-4F84-4CA3-A46E-9F0A674026AB}"/>
            </c:ext>
          </c:extLst>
        </c:ser>
        <c:dLbls>
          <c:showLegendKey val="0"/>
          <c:showVal val="0"/>
          <c:showCatName val="0"/>
          <c:showSerName val="0"/>
          <c:showPercent val="0"/>
          <c:showBubbleSize val="0"/>
        </c:dLbls>
        <c:gapWidth val="219"/>
        <c:overlap val="-27"/>
        <c:axId val="363664144"/>
        <c:axId val="363664864"/>
        <c:extLst>
          <c:ext xmlns:c15="http://schemas.microsoft.com/office/drawing/2012/chart" uri="{02D57815-91ED-43cb-92C2-25804820EDAC}">
            <c15:filteredBarSeries>
              <c15:ser>
                <c:idx val="5"/>
                <c:order val="5"/>
                <c:spPr>
                  <a:solidFill>
                    <a:schemeClr val="accent4">
                      <a:lumMod val="60000"/>
                    </a:schemeClr>
                  </a:solidFill>
                  <a:ln>
                    <a:noFill/>
                  </a:ln>
                  <a:effectLst/>
                </c:spPr>
                <c:invertIfNegative val="0"/>
                <c:cat>
                  <c:strLit>
                    <c:ptCount val="1"/>
                    <c:pt idx="0">
                      <c:v>years 2018-19 to 2022-23</c:v>
                    </c:pt>
                  </c:strLit>
                </c:cat>
                <c:val>
                  <c:numLit>
                    <c:formatCode>General</c:formatCode>
                    <c:ptCount val="1"/>
                    <c:pt idx="0">
                      <c:v>1</c:v>
                    </c:pt>
                  </c:numLit>
                </c:val>
                <c:extLst>
                  <c:ext xmlns:c16="http://schemas.microsoft.com/office/drawing/2014/chart" uri="{C3380CC4-5D6E-409C-BE32-E72D297353CC}">
                    <c16:uniqueId val="{00000005-4F84-4CA3-A46E-9F0A674026AB}"/>
                  </c:ext>
                </c:extLst>
              </c15:ser>
            </c15:filteredBarSeries>
          </c:ext>
        </c:extLst>
      </c:barChart>
      <c:catAx>
        <c:axId val="363664144"/>
        <c:scaling>
          <c:orientation val="minMax"/>
        </c:scaling>
        <c:delete val="1"/>
        <c:axPos val="b"/>
        <c:numFmt formatCode="General" sourceLinked="1"/>
        <c:majorTickMark val="none"/>
        <c:minorTickMark val="none"/>
        <c:tickLblPos val="nextTo"/>
        <c:crossAx val="363664864"/>
        <c:crosses val="autoZero"/>
        <c:auto val="1"/>
        <c:lblAlgn val="ctr"/>
        <c:lblOffset val="100"/>
        <c:noMultiLvlLbl val="0"/>
      </c:catAx>
      <c:valAx>
        <c:axId val="363664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3664144"/>
        <c:crosses val="autoZero"/>
        <c:crossBetween val="between"/>
      </c:valAx>
      <c:spPr>
        <a:noFill/>
        <a:ln>
          <a:noFill/>
        </a:ln>
        <a:effectLst/>
      </c:spPr>
    </c:plotArea>
    <c:legend>
      <c:legendPos val="b"/>
      <c:layout>
        <c:manualLayout>
          <c:xMode val="edge"/>
          <c:yMode val="edge"/>
          <c:x val="0.14185238092657898"/>
          <c:y val="0.89930287781690155"/>
          <c:w val="0.7543623718501572"/>
          <c:h val="3.4070612653886022E-2"/>
        </c:manualLayout>
      </c:layout>
      <c:overlay val="0"/>
      <c:spPr>
        <a:noFill/>
        <a:ln>
          <a:solidFill>
            <a:schemeClr val="tx1">
              <a:lumMod val="50000"/>
              <a:lumOff val="50000"/>
            </a:schemeClr>
          </a:solid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K-5</a:t>
            </a:r>
            <a:r>
              <a:rPr lang="en-US" b="1" baseline="0"/>
              <a:t> EL Student Counts</a:t>
            </a:r>
            <a:endParaRPr lang="en-US" b="1"/>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4"/>
          <c:order val="0"/>
          <c:tx>
            <c:strRef>
              <c:f>'K-5 EL counts'!$E$1</c:f>
              <c:strCache>
                <c:ptCount val="1"/>
                <c:pt idx="0">
                  <c:v>18/19 K-5 EL Count</c:v>
                </c:pt>
              </c:strCache>
            </c:strRef>
          </c:tx>
          <c:spPr>
            <a:solidFill>
              <a:schemeClr val="accent5">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'K-5 EL counts'!$E$2</c:f>
              <c:numCache>
                <c:formatCode>General</c:formatCode>
                <c:ptCount val="1"/>
                <c:pt idx="0">
                  <c:v>35729</c:v>
                </c:pt>
              </c:numCache>
            </c:numRef>
          </c:val>
          <c:extLst>
            <c:ext xmlns:c16="http://schemas.microsoft.com/office/drawing/2014/chart" uri="{C3380CC4-5D6E-409C-BE32-E72D297353CC}">
              <c16:uniqueId val="{00000000-76BD-4767-AE63-17159C1C9766}"/>
            </c:ext>
          </c:extLst>
        </c:ser>
        <c:ser>
          <c:idx val="3"/>
          <c:order val="1"/>
          <c:tx>
            <c:strRef>
              <c:f>'K-5 EL counts'!$D$1</c:f>
              <c:strCache>
                <c:ptCount val="1"/>
                <c:pt idx="0">
                  <c:v>19/20 K-5 EL Count</c:v>
                </c:pt>
              </c:strCache>
            </c:strRef>
          </c:tx>
          <c:spPr>
            <a:solidFill>
              <a:schemeClr val="accent6">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'K-5 EL counts'!$D$2</c:f>
              <c:numCache>
                <c:formatCode>General</c:formatCode>
                <c:ptCount val="1"/>
                <c:pt idx="0">
                  <c:v>36045</c:v>
                </c:pt>
              </c:numCache>
            </c:numRef>
          </c:val>
          <c:extLst>
            <c:ext xmlns:c16="http://schemas.microsoft.com/office/drawing/2014/chart" uri="{C3380CC4-5D6E-409C-BE32-E72D297353CC}">
              <c16:uniqueId val="{00000001-76BD-4767-AE63-17159C1C9766}"/>
            </c:ext>
          </c:extLst>
        </c:ser>
        <c:ser>
          <c:idx val="2"/>
          <c:order val="2"/>
          <c:tx>
            <c:strRef>
              <c:f>'K-5 EL counts'!$C$1</c:f>
              <c:strCache>
                <c:ptCount val="1"/>
                <c:pt idx="0">
                  <c:v>20/21 K-5 EL Count</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'K-5 EL counts'!$C$2</c:f>
              <c:numCache>
                <c:formatCode>General</c:formatCode>
                <c:ptCount val="1"/>
                <c:pt idx="0">
                  <c:v>33398</c:v>
                </c:pt>
              </c:numCache>
            </c:numRef>
          </c:val>
          <c:extLst>
            <c:ext xmlns:c16="http://schemas.microsoft.com/office/drawing/2014/chart" uri="{C3380CC4-5D6E-409C-BE32-E72D297353CC}">
              <c16:uniqueId val="{00000002-76BD-4767-AE63-17159C1C9766}"/>
            </c:ext>
          </c:extLst>
        </c:ser>
        <c:ser>
          <c:idx val="1"/>
          <c:order val="3"/>
          <c:tx>
            <c:strRef>
              <c:f>'K-5 EL counts'!$B$1</c:f>
              <c:strCache>
                <c:ptCount val="1"/>
                <c:pt idx="0">
                  <c:v>21/22 K-5 EL Count</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'K-5 EL counts'!$B$2</c:f>
              <c:numCache>
                <c:formatCode>General</c:formatCode>
                <c:ptCount val="1"/>
                <c:pt idx="0">
                  <c:v>35605</c:v>
                </c:pt>
              </c:numCache>
            </c:numRef>
          </c:val>
          <c:extLst>
            <c:ext xmlns:c16="http://schemas.microsoft.com/office/drawing/2014/chart" uri="{C3380CC4-5D6E-409C-BE32-E72D297353CC}">
              <c16:uniqueId val="{00000003-76BD-4767-AE63-17159C1C9766}"/>
            </c:ext>
          </c:extLst>
        </c:ser>
        <c:ser>
          <c:idx val="0"/>
          <c:order val="4"/>
          <c:tx>
            <c:strRef>
              <c:f>'K-5 EL counts'!$A$1</c:f>
              <c:strCache>
                <c:ptCount val="1"/>
                <c:pt idx="0">
                  <c:v>22/23 K-5 EL Count</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'K-5 EL counts'!$A$2</c:f>
              <c:numCache>
                <c:formatCode>General</c:formatCode>
                <c:ptCount val="1"/>
                <c:pt idx="0">
                  <c:v>36241</c:v>
                </c:pt>
              </c:numCache>
            </c:numRef>
          </c:val>
          <c:extLst>
            <c:ext xmlns:c16="http://schemas.microsoft.com/office/drawing/2014/chart" uri="{C3380CC4-5D6E-409C-BE32-E72D297353CC}">
              <c16:uniqueId val="{00000004-76BD-4767-AE63-17159C1C9766}"/>
            </c:ext>
          </c:extLst>
        </c:ser>
        <c:dLbls>
          <c:dLblPos val="outEnd"/>
          <c:showLegendKey val="0"/>
          <c:showVal val="1"/>
          <c:showCatName val="0"/>
          <c:showSerName val="0"/>
          <c:showPercent val="0"/>
          <c:showBubbleSize val="0"/>
        </c:dLbls>
        <c:gapWidth val="219"/>
        <c:overlap val="-27"/>
        <c:axId val="855332152"/>
        <c:axId val="855329632"/>
      </c:barChart>
      <c:catAx>
        <c:axId val="855332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55329632"/>
        <c:crosses val="autoZero"/>
        <c:auto val="1"/>
        <c:lblAlgn val="ctr"/>
        <c:lblOffset val="100"/>
        <c:noMultiLvlLbl val="0"/>
      </c:catAx>
      <c:valAx>
        <c:axId val="8553296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55332152"/>
        <c:crosses val="autoZero"/>
        <c:crossBetween val="between"/>
      </c:valAx>
      <c:spPr>
        <a:noFill/>
        <a:ln>
          <a:noFill/>
        </a:ln>
        <a:effectLst/>
      </c:spPr>
    </c:plotArea>
    <c:legend>
      <c:legendPos val="b"/>
      <c:layout>
        <c:manualLayout>
          <c:xMode val="edge"/>
          <c:yMode val="edge"/>
          <c:x val="0.1497138392675719"/>
          <c:y val="0.93467173736470621"/>
          <c:w val="0.76954080056579566"/>
          <c:h val="4.8193069106550322E-2"/>
        </c:manualLayout>
      </c:layout>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6-12 EL</a:t>
            </a:r>
            <a:r>
              <a:rPr lang="en-US" b="1" baseline="0"/>
              <a:t> Student Counts</a:t>
            </a:r>
            <a:endParaRPr lang="en-US" b="1"/>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4"/>
          <c:order val="0"/>
          <c:tx>
            <c:strRef>
              <c:f>'6-12 EL Counts'!$E$1</c:f>
              <c:strCache>
                <c:ptCount val="1"/>
                <c:pt idx="0">
                  <c:v>18/19 6-12 EL Count</c:v>
                </c:pt>
              </c:strCache>
            </c:strRef>
          </c:tx>
          <c:spPr>
            <a:solidFill>
              <a:schemeClr val="accent5">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'6-12 EL Counts'!$E$2</c:f>
              <c:numCache>
                <c:formatCode>General</c:formatCode>
                <c:ptCount val="1"/>
                <c:pt idx="0">
                  <c:v>17839</c:v>
                </c:pt>
              </c:numCache>
            </c:numRef>
          </c:val>
          <c:extLst>
            <c:ext xmlns:c16="http://schemas.microsoft.com/office/drawing/2014/chart" uri="{C3380CC4-5D6E-409C-BE32-E72D297353CC}">
              <c16:uniqueId val="{00000000-6AD9-47FC-A854-4225A18D8AB6}"/>
            </c:ext>
          </c:extLst>
        </c:ser>
        <c:ser>
          <c:idx val="3"/>
          <c:order val="1"/>
          <c:tx>
            <c:strRef>
              <c:f>'6-12 EL Counts'!$D$1</c:f>
              <c:strCache>
                <c:ptCount val="1"/>
                <c:pt idx="0">
                  <c:v>19/20 6-12 EL Count</c:v>
                </c:pt>
              </c:strCache>
            </c:strRef>
          </c:tx>
          <c:spPr>
            <a:solidFill>
              <a:schemeClr val="accent6">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'6-12 EL Counts'!$D$2</c:f>
              <c:numCache>
                <c:formatCode>General</c:formatCode>
                <c:ptCount val="1"/>
                <c:pt idx="0">
                  <c:v>19433</c:v>
                </c:pt>
              </c:numCache>
            </c:numRef>
          </c:val>
          <c:extLst>
            <c:ext xmlns:c16="http://schemas.microsoft.com/office/drawing/2014/chart" uri="{C3380CC4-5D6E-409C-BE32-E72D297353CC}">
              <c16:uniqueId val="{00000001-6AD9-47FC-A854-4225A18D8AB6}"/>
            </c:ext>
          </c:extLst>
        </c:ser>
        <c:ser>
          <c:idx val="2"/>
          <c:order val="2"/>
          <c:tx>
            <c:strRef>
              <c:f>'6-12 EL Counts'!$C$1</c:f>
              <c:strCache>
                <c:ptCount val="1"/>
                <c:pt idx="0">
                  <c:v>20/21 6-12 EL Count</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'6-12 EL Counts'!$C$2</c:f>
              <c:numCache>
                <c:formatCode>General</c:formatCode>
                <c:ptCount val="1"/>
                <c:pt idx="0">
                  <c:v>20294</c:v>
                </c:pt>
              </c:numCache>
            </c:numRef>
          </c:val>
          <c:extLst>
            <c:ext xmlns:c16="http://schemas.microsoft.com/office/drawing/2014/chart" uri="{C3380CC4-5D6E-409C-BE32-E72D297353CC}">
              <c16:uniqueId val="{00000002-6AD9-47FC-A854-4225A18D8AB6}"/>
            </c:ext>
          </c:extLst>
        </c:ser>
        <c:ser>
          <c:idx val="1"/>
          <c:order val="3"/>
          <c:tx>
            <c:strRef>
              <c:f>'6-12 EL Counts'!$B$1</c:f>
              <c:strCache>
                <c:ptCount val="1"/>
                <c:pt idx="0">
                  <c:v>21/22 6-12 EL Count</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'6-12 EL Counts'!$B$2</c:f>
              <c:numCache>
                <c:formatCode>General</c:formatCode>
                <c:ptCount val="1"/>
                <c:pt idx="0">
                  <c:v>23733</c:v>
                </c:pt>
              </c:numCache>
            </c:numRef>
          </c:val>
          <c:extLst>
            <c:ext xmlns:c16="http://schemas.microsoft.com/office/drawing/2014/chart" uri="{C3380CC4-5D6E-409C-BE32-E72D297353CC}">
              <c16:uniqueId val="{00000003-6AD9-47FC-A854-4225A18D8AB6}"/>
            </c:ext>
          </c:extLst>
        </c:ser>
        <c:ser>
          <c:idx val="0"/>
          <c:order val="4"/>
          <c:tx>
            <c:strRef>
              <c:f>'6-12 EL Counts'!$A$1</c:f>
              <c:strCache>
                <c:ptCount val="1"/>
                <c:pt idx="0">
                  <c:v>22/23 6-12 EL Count</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'6-12 EL Counts'!$A$2</c:f>
              <c:numCache>
                <c:formatCode>General</c:formatCode>
                <c:ptCount val="1"/>
                <c:pt idx="0">
                  <c:v>26149</c:v>
                </c:pt>
              </c:numCache>
            </c:numRef>
          </c:val>
          <c:extLst>
            <c:ext xmlns:c16="http://schemas.microsoft.com/office/drawing/2014/chart" uri="{C3380CC4-5D6E-409C-BE32-E72D297353CC}">
              <c16:uniqueId val="{00000004-6AD9-47FC-A854-4225A18D8AB6}"/>
            </c:ext>
          </c:extLst>
        </c:ser>
        <c:dLbls>
          <c:dLblPos val="outEnd"/>
          <c:showLegendKey val="0"/>
          <c:showVal val="1"/>
          <c:showCatName val="0"/>
          <c:showSerName val="0"/>
          <c:showPercent val="0"/>
          <c:showBubbleSize val="0"/>
        </c:dLbls>
        <c:gapWidth val="219"/>
        <c:overlap val="-27"/>
        <c:axId val="540008656"/>
        <c:axId val="540009016"/>
      </c:barChart>
      <c:catAx>
        <c:axId val="540008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0009016"/>
        <c:crosses val="autoZero"/>
        <c:auto val="1"/>
        <c:lblAlgn val="ctr"/>
        <c:lblOffset val="100"/>
        <c:noMultiLvlLbl val="0"/>
      </c:catAx>
      <c:valAx>
        <c:axId val="5400090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0008656"/>
        <c:crosses val="autoZero"/>
        <c:crossBetween val="between"/>
      </c:valAx>
      <c:spPr>
        <a:noFill/>
        <a:ln>
          <a:noFill/>
        </a:ln>
        <a:effectLst/>
      </c:spPr>
    </c:plotArea>
    <c:legend>
      <c:legendPos val="b"/>
      <c:layout>
        <c:manualLayout>
          <c:xMode val="edge"/>
          <c:yMode val="edge"/>
          <c:x val="0.11424148536702788"/>
          <c:y val="0.93390969792613854"/>
          <c:w val="0.85319292226017018"/>
          <c:h val="4.8755230380145384E-2"/>
        </c:manualLayout>
      </c:layout>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a:t>ELs with Waiver Trend</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4"/>
          <c:order val="0"/>
          <c:tx>
            <c:strRef>
              <c:f>'Waiver Counts'!$E$1</c:f>
              <c:strCache>
                <c:ptCount val="1"/>
                <c:pt idx="0">
                  <c:v>18/19 </c:v>
                </c:pt>
              </c:strCache>
            </c:strRef>
          </c:tx>
          <c:spPr>
            <a:solidFill>
              <a:schemeClr val="accent5">
                <a:lumMod val="60000"/>
              </a:schemeClr>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'Waiver Counts'!$E$2</c:f>
              <c:numCache>
                <c:formatCode>General</c:formatCode>
                <c:ptCount val="1"/>
                <c:pt idx="0">
                  <c:v>2376</c:v>
                </c:pt>
              </c:numCache>
            </c:numRef>
          </c:val>
          <c:extLst>
            <c:ext xmlns:c16="http://schemas.microsoft.com/office/drawing/2014/chart" uri="{C3380CC4-5D6E-409C-BE32-E72D297353CC}">
              <c16:uniqueId val="{00000000-9958-4BD6-90DE-74C7296FEC29}"/>
            </c:ext>
          </c:extLst>
        </c:ser>
        <c:ser>
          <c:idx val="3"/>
          <c:order val="1"/>
          <c:tx>
            <c:strRef>
              <c:f>'Waiver Counts'!$D$1</c:f>
              <c:strCache>
                <c:ptCount val="1"/>
                <c:pt idx="0">
                  <c:v>19/20 </c:v>
                </c:pt>
              </c:strCache>
            </c:strRef>
          </c:tx>
          <c:spPr>
            <a:solidFill>
              <a:schemeClr val="accent6">
                <a:lumMod val="60000"/>
              </a:schemeClr>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'Waiver Counts'!$D$2</c:f>
              <c:numCache>
                <c:formatCode>General</c:formatCode>
                <c:ptCount val="1"/>
                <c:pt idx="0">
                  <c:v>2738</c:v>
                </c:pt>
              </c:numCache>
            </c:numRef>
          </c:val>
          <c:extLst>
            <c:ext xmlns:c16="http://schemas.microsoft.com/office/drawing/2014/chart" uri="{C3380CC4-5D6E-409C-BE32-E72D297353CC}">
              <c16:uniqueId val="{00000001-9958-4BD6-90DE-74C7296FEC29}"/>
            </c:ext>
          </c:extLst>
        </c:ser>
        <c:ser>
          <c:idx val="2"/>
          <c:order val="2"/>
          <c:tx>
            <c:strRef>
              <c:f>'Waiver Counts'!$C$1</c:f>
              <c:strCache>
                <c:ptCount val="1"/>
                <c:pt idx="0">
                  <c:v>20/21</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'Waiver Counts'!$C$2</c:f>
              <c:numCache>
                <c:formatCode>General</c:formatCode>
                <c:ptCount val="1"/>
                <c:pt idx="0">
                  <c:v>2923</c:v>
                </c:pt>
              </c:numCache>
            </c:numRef>
          </c:val>
          <c:extLst>
            <c:ext xmlns:c16="http://schemas.microsoft.com/office/drawing/2014/chart" uri="{C3380CC4-5D6E-409C-BE32-E72D297353CC}">
              <c16:uniqueId val="{00000002-9958-4BD6-90DE-74C7296FEC29}"/>
            </c:ext>
          </c:extLst>
        </c:ser>
        <c:ser>
          <c:idx val="1"/>
          <c:order val="3"/>
          <c:tx>
            <c:strRef>
              <c:f>'Waiver Counts'!$B$1</c:f>
              <c:strCache>
                <c:ptCount val="1"/>
                <c:pt idx="0">
                  <c:v>21/22 </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'Waiver Counts'!$B$2</c:f>
              <c:numCache>
                <c:formatCode>General</c:formatCode>
                <c:ptCount val="1"/>
                <c:pt idx="0">
                  <c:v>3055</c:v>
                </c:pt>
              </c:numCache>
            </c:numRef>
          </c:val>
          <c:extLst>
            <c:ext xmlns:c16="http://schemas.microsoft.com/office/drawing/2014/chart" uri="{C3380CC4-5D6E-409C-BE32-E72D297353CC}">
              <c16:uniqueId val="{00000003-9958-4BD6-90DE-74C7296FEC29}"/>
            </c:ext>
          </c:extLst>
        </c:ser>
        <c:ser>
          <c:idx val="0"/>
          <c:order val="4"/>
          <c:tx>
            <c:strRef>
              <c:f>'Waiver Counts'!$A$1</c:f>
              <c:strCache>
                <c:ptCount val="1"/>
                <c:pt idx="0">
                  <c:v>22/23 </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'Waiver Counts'!$A$2</c:f>
              <c:numCache>
                <c:formatCode>General</c:formatCode>
                <c:ptCount val="1"/>
                <c:pt idx="0">
                  <c:v>3286</c:v>
                </c:pt>
              </c:numCache>
            </c:numRef>
          </c:val>
          <c:extLst>
            <c:ext xmlns:c16="http://schemas.microsoft.com/office/drawing/2014/chart" uri="{C3380CC4-5D6E-409C-BE32-E72D297353CC}">
              <c16:uniqueId val="{00000004-9958-4BD6-90DE-74C7296FEC29}"/>
            </c:ext>
          </c:extLst>
        </c:ser>
        <c:dLbls>
          <c:dLblPos val="outEnd"/>
          <c:showLegendKey val="0"/>
          <c:showVal val="1"/>
          <c:showCatName val="0"/>
          <c:showSerName val="0"/>
          <c:showPercent val="0"/>
          <c:showBubbleSize val="0"/>
        </c:dLbls>
        <c:gapWidth val="219"/>
        <c:overlap val="-27"/>
        <c:axId val="831469328"/>
        <c:axId val="831470048"/>
      </c:barChart>
      <c:catAx>
        <c:axId val="831469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831470048"/>
        <c:crosses val="autoZero"/>
        <c:auto val="1"/>
        <c:lblAlgn val="ctr"/>
        <c:lblOffset val="100"/>
        <c:noMultiLvlLbl val="0"/>
      </c:catAx>
      <c:valAx>
        <c:axId val="8314700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831469328"/>
        <c:crosses val="autoZero"/>
        <c:crossBetween val="between"/>
      </c:valAx>
      <c:spPr>
        <a:noFill/>
        <a:ln>
          <a:noFill/>
        </a:ln>
        <a:effectLst/>
      </c:spPr>
    </c:plotArea>
    <c:legend>
      <c:legendPos val="b"/>
      <c:layout>
        <c:manualLayout>
          <c:xMode val="edge"/>
          <c:yMode val="edge"/>
          <c:x val="0.10636373510412071"/>
          <c:y val="0.94573953597362537"/>
          <c:w val="0.81847912172240767"/>
          <c:h val="3.4070612653886022E-2"/>
        </c:manualLayout>
      </c:layout>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1"/>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ELs with IEPs K-12 Trend</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4"/>
          <c:order val="0"/>
          <c:tx>
            <c:strRef>
              <c:f>'IEP counts'!$E$1</c:f>
              <c:strCache>
                <c:ptCount val="1"/>
                <c:pt idx="0">
                  <c:v>18/19 EL IEP Count</c:v>
                </c:pt>
              </c:strCache>
            </c:strRef>
          </c:tx>
          <c:spPr>
            <a:solidFill>
              <a:schemeClr val="accent5">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'IEP counts'!$E$2</c:f>
              <c:numCache>
                <c:formatCode>General</c:formatCode>
                <c:ptCount val="1"/>
                <c:pt idx="0">
                  <c:v>11107</c:v>
                </c:pt>
              </c:numCache>
            </c:numRef>
          </c:val>
          <c:extLst>
            <c:ext xmlns:c16="http://schemas.microsoft.com/office/drawing/2014/chart" uri="{C3380CC4-5D6E-409C-BE32-E72D297353CC}">
              <c16:uniqueId val="{00000000-545D-48C5-80B7-8A1DF6CFF216}"/>
            </c:ext>
          </c:extLst>
        </c:ser>
        <c:ser>
          <c:idx val="3"/>
          <c:order val="1"/>
          <c:tx>
            <c:strRef>
              <c:f>'IEP counts'!$D$1</c:f>
              <c:strCache>
                <c:ptCount val="1"/>
                <c:pt idx="0">
                  <c:v>19/20 EL IEP Count</c:v>
                </c:pt>
              </c:strCache>
            </c:strRef>
          </c:tx>
          <c:spPr>
            <a:solidFill>
              <a:schemeClr val="accent6">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'IEP counts'!$D$2</c:f>
              <c:numCache>
                <c:formatCode>General</c:formatCode>
                <c:ptCount val="1"/>
                <c:pt idx="0">
                  <c:v>11391</c:v>
                </c:pt>
              </c:numCache>
            </c:numRef>
          </c:val>
          <c:extLst>
            <c:ext xmlns:c16="http://schemas.microsoft.com/office/drawing/2014/chart" uri="{C3380CC4-5D6E-409C-BE32-E72D297353CC}">
              <c16:uniqueId val="{00000001-545D-48C5-80B7-8A1DF6CFF216}"/>
            </c:ext>
          </c:extLst>
        </c:ser>
        <c:ser>
          <c:idx val="2"/>
          <c:order val="2"/>
          <c:tx>
            <c:strRef>
              <c:f>'IEP counts'!$C$1</c:f>
              <c:strCache>
                <c:ptCount val="1"/>
                <c:pt idx="0">
                  <c:v>20/21 EL IEP Count</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'IEP counts'!$C$2</c:f>
              <c:numCache>
                <c:formatCode>General</c:formatCode>
                <c:ptCount val="1"/>
                <c:pt idx="0">
                  <c:v>11260</c:v>
                </c:pt>
              </c:numCache>
            </c:numRef>
          </c:val>
          <c:extLst>
            <c:ext xmlns:c16="http://schemas.microsoft.com/office/drawing/2014/chart" uri="{C3380CC4-5D6E-409C-BE32-E72D297353CC}">
              <c16:uniqueId val="{00000002-545D-48C5-80B7-8A1DF6CFF216}"/>
            </c:ext>
          </c:extLst>
        </c:ser>
        <c:ser>
          <c:idx val="1"/>
          <c:order val="3"/>
          <c:tx>
            <c:strRef>
              <c:f>'IEP counts'!$B$1</c:f>
              <c:strCache>
                <c:ptCount val="1"/>
                <c:pt idx="0">
                  <c:v>21/22 EL IEP Count</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'IEP counts'!$B$2</c:f>
              <c:numCache>
                <c:formatCode>General</c:formatCode>
                <c:ptCount val="1"/>
                <c:pt idx="0">
                  <c:v>11811</c:v>
                </c:pt>
              </c:numCache>
            </c:numRef>
          </c:val>
          <c:extLst>
            <c:ext xmlns:c16="http://schemas.microsoft.com/office/drawing/2014/chart" uri="{C3380CC4-5D6E-409C-BE32-E72D297353CC}">
              <c16:uniqueId val="{00000003-545D-48C5-80B7-8A1DF6CFF216}"/>
            </c:ext>
          </c:extLst>
        </c:ser>
        <c:ser>
          <c:idx val="0"/>
          <c:order val="4"/>
          <c:tx>
            <c:strRef>
              <c:f>'IEP counts'!$A$1</c:f>
              <c:strCache>
                <c:ptCount val="1"/>
                <c:pt idx="0">
                  <c:v>22/23 EL IEP Count</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'IEP counts'!$A$2</c:f>
              <c:numCache>
                <c:formatCode>General</c:formatCode>
                <c:ptCount val="1"/>
                <c:pt idx="0">
                  <c:v>11989</c:v>
                </c:pt>
              </c:numCache>
            </c:numRef>
          </c:val>
          <c:extLst>
            <c:ext xmlns:c16="http://schemas.microsoft.com/office/drawing/2014/chart" uri="{C3380CC4-5D6E-409C-BE32-E72D297353CC}">
              <c16:uniqueId val="{00000004-545D-48C5-80B7-8A1DF6CFF216}"/>
            </c:ext>
          </c:extLst>
        </c:ser>
        <c:dLbls>
          <c:dLblPos val="outEnd"/>
          <c:showLegendKey val="0"/>
          <c:showVal val="1"/>
          <c:showCatName val="0"/>
          <c:showSerName val="0"/>
          <c:showPercent val="0"/>
          <c:showBubbleSize val="0"/>
        </c:dLbls>
        <c:gapWidth val="219"/>
        <c:overlap val="-27"/>
        <c:axId val="540539840"/>
        <c:axId val="540540560"/>
      </c:barChart>
      <c:catAx>
        <c:axId val="540539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0540560"/>
        <c:crosses val="autoZero"/>
        <c:auto val="1"/>
        <c:lblAlgn val="ctr"/>
        <c:lblOffset val="100"/>
        <c:noMultiLvlLbl val="0"/>
      </c:catAx>
      <c:valAx>
        <c:axId val="5405405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0539840"/>
        <c:crosses val="autoZero"/>
        <c:crossBetween val="between"/>
      </c:valAx>
      <c:spPr>
        <a:noFill/>
        <a:ln>
          <a:noFill/>
        </a:ln>
        <a:effectLst/>
      </c:spPr>
    </c:plotArea>
    <c:legend>
      <c:legendPos val="b"/>
      <c:layout>
        <c:manualLayout>
          <c:xMode val="edge"/>
          <c:yMode val="edge"/>
          <c:x val="0.13544698506912739"/>
          <c:y val="0.93365172878590574"/>
          <c:w val="0.76964056199850928"/>
          <c:h val="4.8945535832962975E-2"/>
        </c:manualLayout>
      </c:layout>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K-5</a:t>
            </a:r>
            <a:r>
              <a:rPr lang="en-US" b="1" baseline="0"/>
              <a:t> ELs with IEPs Tend</a:t>
            </a:r>
            <a:endParaRPr lang="en-US" b="1"/>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8446610842329402E-2"/>
          <c:y val="5.1867580856547663E-2"/>
          <c:w val="0.93544799860458516"/>
          <c:h val="0.87827888352983463"/>
        </c:manualLayout>
      </c:layout>
      <c:barChart>
        <c:barDir val="col"/>
        <c:grouping val="clustered"/>
        <c:varyColors val="0"/>
        <c:ser>
          <c:idx val="4"/>
          <c:order val="0"/>
          <c:tx>
            <c:strRef>
              <c:f>'IEP K-5 Counts'!$E$1</c:f>
              <c:strCache>
                <c:ptCount val="1"/>
                <c:pt idx="0">
                  <c:v>18/19 EL IEP K-5 Count</c:v>
                </c:pt>
              </c:strCache>
            </c:strRef>
          </c:tx>
          <c:spPr>
            <a:solidFill>
              <a:schemeClr val="accent5">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'IEP K-5 Counts'!$E$2</c:f>
              <c:numCache>
                <c:formatCode>General</c:formatCode>
                <c:ptCount val="1"/>
                <c:pt idx="0">
                  <c:v>6093</c:v>
                </c:pt>
              </c:numCache>
            </c:numRef>
          </c:val>
          <c:extLst>
            <c:ext xmlns:c16="http://schemas.microsoft.com/office/drawing/2014/chart" uri="{C3380CC4-5D6E-409C-BE32-E72D297353CC}">
              <c16:uniqueId val="{00000000-A849-4168-9E0A-34B6072F60A0}"/>
            </c:ext>
          </c:extLst>
        </c:ser>
        <c:ser>
          <c:idx val="3"/>
          <c:order val="1"/>
          <c:tx>
            <c:strRef>
              <c:f>'IEP K-5 Counts'!$D$1</c:f>
              <c:strCache>
                <c:ptCount val="1"/>
                <c:pt idx="0">
                  <c:v>19/20 EL IEP K-5 Count</c:v>
                </c:pt>
              </c:strCache>
            </c:strRef>
          </c:tx>
          <c:spPr>
            <a:solidFill>
              <a:schemeClr val="accent6">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'IEP K-5 Counts'!$D$2</c:f>
              <c:numCache>
                <c:formatCode>General</c:formatCode>
                <c:ptCount val="1"/>
                <c:pt idx="0">
                  <c:v>5900</c:v>
                </c:pt>
              </c:numCache>
            </c:numRef>
          </c:val>
          <c:extLst>
            <c:ext xmlns:c16="http://schemas.microsoft.com/office/drawing/2014/chart" uri="{C3380CC4-5D6E-409C-BE32-E72D297353CC}">
              <c16:uniqueId val="{00000001-A849-4168-9E0A-34B6072F60A0}"/>
            </c:ext>
          </c:extLst>
        </c:ser>
        <c:ser>
          <c:idx val="2"/>
          <c:order val="2"/>
          <c:tx>
            <c:strRef>
              <c:f>'IEP K-5 Counts'!$C$1</c:f>
              <c:strCache>
                <c:ptCount val="1"/>
                <c:pt idx="0">
                  <c:v>20/21 EL IEP K-5 Count</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'IEP K-5 Counts'!$C$2</c:f>
              <c:numCache>
                <c:formatCode>General</c:formatCode>
                <c:ptCount val="1"/>
                <c:pt idx="0">
                  <c:v>5435</c:v>
                </c:pt>
              </c:numCache>
            </c:numRef>
          </c:val>
          <c:extLst>
            <c:ext xmlns:c16="http://schemas.microsoft.com/office/drawing/2014/chart" uri="{C3380CC4-5D6E-409C-BE32-E72D297353CC}">
              <c16:uniqueId val="{00000002-A849-4168-9E0A-34B6072F60A0}"/>
            </c:ext>
          </c:extLst>
        </c:ser>
        <c:ser>
          <c:idx val="1"/>
          <c:order val="3"/>
          <c:tx>
            <c:strRef>
              <c:f>'IEP K-5 Counts'!$B$1</c:f>
              <c:strCache>
                <c:ptCount val="1"/>
                <c:pt idx="0">
                  <c:v>21/22 EL IEP K-5 Count</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'IEP K-5 Counts'!$B$2</c:f>
              <c:numCache>
                <c:formatCode>General</c:formatCode>
                <c:ptCount val="1"/>
                <c:pt idx="0">
                  <c:v>5478</c:v>
                </c:pt>
              </c:numCache>
            </c:numRef>
          </c:val>
          <c:extLst>
            <c:ext xmlns:c16="http://schemas.microsoft.com/office/drawing/2014/chart" uri="{C3380CC4-5D6E-409C-BE32-E72D297353CC}">
              <c16:uniqueId val="{00000003-A849-4168-9E0A-34B6072F60A0}"/>
            </c:ext>
          </c:extLst>
        </c:ser>
        <c:ser>
          <c:idx val="0"/>
          <c:order val="4"/>
          <c:tx>
            <c:strRef>
              <c:f>'IEP K-5 Counts'!$A$1</c:f>
              <c:strCache>
                <c:ptCount val="1"/>
                <c:pt idx="0">
                  <c:v>22/23 EL IEP K-5 Count</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'IEP K-5 Counts'!$A$2</c:f>
              <c:numCache>
                <c:formatCode>General</c:formatCode>
                <c:ptCount val="1"/>
                <c:pt idx="0">
                  <c:v>5493</c:v>
                </c:pt>
              </c:numCache>
            </c:numRef>
          </c:val>
          <c:extLst>
            <c:ext xmlns:c16="http://schemas.microsoft.com/office/drawing/2014/chart" uri="{C3380CC4-5D6E-409C-BE32-E72D297353CC}">
              <c16:uniqueId val="{00000004-A849-4168-9E0A-34B6072F60A0}"/>
            </c:ext>
          </c:extLst>
        </c:ser>
        <c:dLbls>
          <c:dLblPos val="outEnd"/>
          <c:showLegendKey val="0"/>
          <c:showVal val="1"/>
          <c:showCatName val="0"/>
          <c:showSerName val="0"/>
          <c:showPercent val="0"/>
          <c:showBubbleSize val="0"/>
        </c:dLbls>
        <c:gapWidth val="219"/>
        <c:overlap val="-27"/>
        <c:axId val="366581224"/>
        <c:axId val="366571504"/>
      </c:barChart>
      <c:catAx>
        <c:axId val="366581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6571504"/>
        <c:crosses val="autoZero"/>
        <c:auto val="1"/>
        <c:lblAlgn val="ctr"/>
        <c:lblOffset val="100"/>
        <c:noMultiLvlLbl val="0"/>
      </c:catAx>
      <c:valAx>
        <c:axId val="3665715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6581224"/>
        <c:crosses val="autoZero"/>
        <c:crossBetween val="between"/>
      </c:valAx>
      <c:spPr>
        <a:noFill/>
        <a:ln>
          <a:noFill/>
        </a:ln>
        <a:effectLst/>
      </c:spPr>
    </c:plotArea>
    <c:legend>
      <c:legendPos val="b"/>
      <c:layout>
        <c:manualLayout>
          <c:xMode val="edge"/>
          <c:yMode val="edge"/>
          <c:x val="8.7469016109028699E-2"/>
          <c:y val="0.94626629397814854"/>
          <c:w val="0.82506196778194263"/>
          <c:h val="5.0727644428832909E-2"/>
        </c:manualLayout>
      </c:layout>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6</a:t>
            </a:r>
            <a:r>
              <a:rPr lang="en-US" b="1" baseline="0"/>
              <a:t> - 12th grade ELs w/ IEPs </a:t>
            </a:r>
            <a:endParaRPr lang="en-US" b="1"/>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4"/>
          <c:order val="0"/>
          <c:tx>
            <c:strRef>
              <c:f>'IEP 6-12 counts'!$E$1</c:f>
              <c:strCache>
                <c:ptCount val="1"/>
                <c:pt idx="0">
                  <c:v>18/19 EL IEP 6-12 Count</c:v>
                </c:pt>
              </c:strCache>
            </c:strRef>
          </c:tx>
          <c:spPr>
            <a:solidFill>
              <a:schemeClr val="accent5">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'IEP 6-12 counts'!$E$2</c:f>
              <c:numCache>
                <c:formatCode>General</c:formatCode>
                <c:ptCount val="1"/>
                <c:pt idx="0">
                  <c:v>5014</c:v>
                </c:pt>
              </c:numCache>
            </c:numRef>
          </c:val>
          <c:extLst>
            <c:ext xmlns:c16="http://schemas.microsoft.com/office/drawing/2014/chart" uri="{C3380CC4-5D6E-409C-BE32-E72D297353CC}">
              <c16:uniqueId val="{00000000-4288-464B-801F-632BE483CEC3}"/>
            </c:ext>
          </c:extLst>
        </c:ser>
        <c:ser>
          <c:idx val="3"/>
          <c:order val="1"/>
          <c:tx>
            <c:strRef>
              <c:f>'IEP 6-12 counts'!$D$1</c:f>
              <c:strCache>
                <c:ptCount val="1"/>
                <c:pt idx="0">
                  <c:v>19/20 EL IEP 6-12 Count</c:v>
                </c:pt>
              </c:strCache>
            </c:strRef>
          </c:tx>
          <c:spPr>
            <a:solidFill>
              <a:schemeClr val="accent6">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'IEP 6-12 counts'!$D$2</c:f>
              <c:numCache>
                <c:formatCode>General</c:formatCode>
                <c:ptCount val="1"/>
                <c:pt idx="0">
                  <c:v>5491</c:v>
                </c:pt>
              </c:numCache>
            </c:numRef>
          </c:val>
          <c:extLst>
            <c:ext xmlns:c16="http://schemas.microsoft.com/office/drawing/2014/chart" uri="{C3380CC4-5D6E-409C-BE32-E72D297353CC}">
              <c16:uniqueId val="{00000001-4288-464B-801F-632BE483CEC3}"/>
            </c:ext>
          </c:extLst>
        </c:ser>
        <c:ser>
          <c:idx val="2"/>
          <c:order val="2"/>
          <c:tx>
            <c:strRef>
              <c:f>'IEP 6-12 counts'!$C$1</c:f>
              <c:strCache>
                <c:ptCount val="1"/>
                <c:pt idx="0">
                  <c:v>20/21 EL IEP 6-12 Count</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'IEP 6-12 counts'!$C$2</c:f>
              <c:numCache>
                <c:formatCode>General</c:formatCode>
                <c:ptCount val="1"/>
                <c:pt idx="0">
                  <c:v>5825</c:v>
                </c:pt>
              </c:numCache>
            </c:numRef>
          </c:val>
          <c:extLst>
            <c:ext xmlns:c16="http://schemas.microsoft.com/office/drawing/2014/chart" uri="{C3380CC4-5D6E-409C-BE32-E72D297353CC}">
              <c16:uniqueId val="{00000002-4288-464B-801F-632BE483CEC3}"/>
            </c:ext>
          </c:extLst>
        </c:ser>
        <c:ser>
          <c:idx val="1"/>
          <c:order val="3"/>
          <c:tx>
            <c:strRef>
              <c:f>'IEP 6-12 counts'!$B$1</c:f>
              <c:strCache>
                <c:ptCount val="1"/>
                <c:pt idx="0">
                  <c:v>21/22 EL IEP 6-12 Count</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'IEP 6-12 counts'!$B$2</c:f>
              <c:numCache>
                <c:formatCode>General</c:formatCode>
                <c:ptCount val="1"/>
                <c:pt idx="0">
                  <c:v>6333</c:v>
                </c:pt>
              </c:numCache>
            </c:numRef>
          </c:val>
          <c:extLst>
            <c:ext xmlns:c16="http://schemas.microsoft.com/office/drawing/2014/chart" uri="{C3380CC4-5D6E-409C-BE32-E72D297353CC}">
              <c16:uniqueId val="{00000003-4288-464B-801F-632BE483CEC3}"/>
            </c:ext>
          </c:extLst>
        </c:ser>
        <c:ser>
          <c:idx val="0"/>
          <c:order val="4"/>
          <c:tx>
            <c:strRef>
              <c:f>'IEP 6-12 counts'!$A$1</c:f>
              <c:strCache>
                <c:ptCount val="1"/>
                <c:pt idx="0">
                  <c:v>22/23 EL IEP 6-12 Count</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'IEP 6-12 counts'!$A$2</c:f>
              <c:numCache>
                <c:formatCode>General</c:formatCode>
                <c:ptCount val="1"/>
                <c:pt idx="0">
                  <c:v>6496</c:v>
                </c:pt>
              </c:numCache>
            </c:numRef>
          </c:val>
          <c:extLst>
            <c:ext xmlns:c16="http://schemas.microsoft.com/office/drawing/2014/chart" uri="{C3380CC4-5D6E-409C-BE32-E72D297353CC}">
              <c16:uniqueId val="{00000004-4288-464B-801F-632BE483CEC3}"/>
            </c:ext>
          </c:extLst>
        </c:ser>
        <c:dLbls>
          <c:dLblPos val="outEnd"/>
          <c:showLegendKey val="0"/>
          <c:showVal val="1"/>
          <c:showCatName val="0"/>
          <c:showSerName val="0"/>
          <c:showPercent val="0"/>
          <c:showBubbleSize val="0"/>
        </c:dLbls>
        <c:gapWidth val="219"/>
        <c:overlap val="-27"/>
        <c:axId val="850687032"/>
        <c:axId val="618630160"/>
      </c:barChart>
      <c:catAx>
        <c:axId val="850687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8630160"/>
        <c:crosses val="autoZero"/>
        <c:auto val="1"/>
        <c:lblAlgn val="ctr"/>
        <c:lblOffset val="100"/>
        <c:noMultiLvlLbl val="0"/>
      </c:catAx>
      <c:valAx>
        <c:axId val="6186301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50687032"/>
        <c:crosses val="autoZero"/>
        <c:crossBetween val="between"/>
      </c:valAx>
      <c:spPr>
        <a:noFill/>
        <a:ln>
          <a:noFill/>
        </a:ln>
        <a:effectLst/>
      </c:spPr>
    </c:plotArea>
    <c:legend>
      <c:legendPos val="b"/>
      <c:layout>
        <c:manualLayout>
          <c:xMode val="edge"/>
          <c:yMode val="edge"/>
          <c:x val="0.13849678035424187"/>
          <c:y val="0.93364155971594931"/>
          <c:w val="0.76693399983449306"/>
          <c:h val="4.8953037619653576E-2"/>
        </c:manualLayout>
      </c:layout>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8"/>
        <p:cNvGrpSpPr/>
        <p:nvPr/>
      </p:nvGrpSpPr>
      <p:grpSpPr>
        <a:xfrm>
          <a:off x="0" y="0"/>
          <a:ext cx="0" cy="0"/>
          <a:chOff x="0" y="0"/>
          <a:chExt cx="0" cy="0"/>
        </a:xfrm>
      </p:grpSpPr>
      <p:sp>
        <p:nvSpPr>
          <p:cNvPr id="579" name="Google Shape;579;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80" name="Google Shape;580;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6"/>
        <p:cNvGrpSpPr/>
        <p:nvPr/>
      </p:nvGrpSpPr>
      <p:grpSpPr>
        <a:xfrm>
          <a:off x="0" y="0"/>
          <a:ext cx="0" cy="0"/>
          <a:chOff x="0" y="0"/>
          <a:chExt cx="0" cy="0"/>
        </a:xfrm>
      </p:grpSpPr>
      <p:sp>
        <p:nvSpPr>
          <p:cNvPr id="587" name="Google Shape;587;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88" name="Google Shape;588;p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589" name="Google Shape;589;p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3</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1"/>
        <p:cNvGrpSpPr/>
        <p:nvPr/>
      </p:nvGrpSpPr>
      <p:grpSpPr>
        <a:xfrm>
          <a:off x="0" y="0"/>
          <a:ext cx="0" cy="0"/>
          <a:chOff x="0" y="0"/>
          <a:chExt cx="0" cy="0"/>
        </a:xfrm>
      </p:grpSpPr>
      <p:sp>
        <p:nvSpPr>
          <p:cNvPr id="622" name="Google Shape;622;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3" name="Google Shape;623;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74" name="Google Shape;674;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9"/>
        <p:cNvGrpSpPr/>
        <p:nvPr/>
      </p:nvGrpSpPr>
      <p:grpSpPr>
        <a:xfrm>
          <a:off x="0" y="0"/>
          <a:ext cx="0" cy="0"/>
          <a:chOff x="0" y="0"/>
          <a:chExt cx="0" cy="0"/>
        </a:xfrm>
      </p:grpSpPr>
      <p:sp>
        <p:nvSpPr>
          <p:cNvPr id="630" name="Google Shape;630;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31" name="Google Shape;631;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68352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8"/>
        <p:cNvGrpSpPr/>
        <p:nvPr/>
      </p:nvGrpSpPr>
      <p:grpSpPr>
        <a:xfrm>
          <a:off x="0" y="0"/>
          <a:ext cx="0" cy="0"/>
          <a:chOff x="0" y="0"/>
          <a:chExt cx="0" cy="0"/>
        </a:xfrm>
      </p:grpSpPr>
      <p:sp>
        <p:nvSpPr>
          <p:cNvPr id="689" name="Google Shape;689;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90" name="Google Shape;690;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6"/>
        <p:cNvGrpSpPr/>
        <p:nvPr/>
      </p:nvGrpSpPr>
      <p:grpSpPr>
        <a:xfrm>
          <a:off x="0" y="0"/>
          <a:ext cx="0" cy="0"/>
          <a:chOff x="0" y="0"/>
          <a:chExt cx="0" cy="0"/>
        </a:xfrm>
      </p:grpSpPr>
      <p:sp>
        <p:nvSpPr>
          <p:cNvPr id="697" name="Google Shape;697;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98" name="Google Shape;698;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Large Type">
  <p:cSld name="Large Type">
    <p:bg>
      <p:bgPr>
        <a:solidFill>
          <a:schemeClr val="accent3"/>
        </a:solidFill>
        <a:effectLst/>
      </p:bgPr>
    </p:bg>
    <p:spTree>
      <p:nvGrpSpPr>
        <p:cNvPr id="1" name="Shape 112"/>
        <p:cNvGrpSpPr/>
        <p:nvPr/>
      </p:nvGrpSpPr>
      <p:grpSpPr>
        <a:xfrm>
          <a:off x="0" y="0"/>
          <a:ext cx="0" cy="0"/>
          <a:chOff x="0" y="0"/>
          <a:chExt cx="0" cy="0"/>
        </a:xfrm>
      </p:grpSpPr>
      <p:sp>
        <p:nvSpPr>
          <p:cNvPr id="113" name="Google Shape;113;p14"/>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14" name="Google Shape;114;p14" descr="Decorative line break"/>
          <p:cNvPicPr preferRelativeResize="0"/>
          <p:nvPr/>
        </p:nvPicPr>
        <p:blipFill rotWithShape="1">
          <a:blip r:embed="rId2">
            <a:alphaModFix/>
          </a:blip>
          <a:srcRect/>
          <a:stretch/>
        </p:blipFill>
        <p:spPr>
          <a:xfrm>
            <a:off x="5452870" y="3848895"/>
            <a:ext cx="1286259" cy="24384"/>
          </a:xfrm>
          <a:prstGeom prst="rect">
            <a:avLst/>
          </a:prstGeom>
          <a:noFill/>
          <a:ln>
            <a:noFill/>
          </a:ln>
        </p:spPr>
      </p:pic>
      <p:sp>
        <p:nvSpPr>
          <p:cNvPr id="115" name="Google Shape;115;p14"/>
          <p:cNvSpPr txBox="1">
            <a:spLocks noGrp="1"/>
          </p:cNvSpPr>
          <p:nvPr>
            <p:ph type="ctrTitle"/>
          </p:nvPr>
        </p:nvSpPr>
        <p:spPr>
          <a:xfrm>
            <a:off x="1524000" y="1499125"/>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3"/>
              </a:buClr>
              <a:buSzPts val="12000"/>
              <a:buFont typeface="Calibri"/>
              <a:buNone/>
              <a:defRPr sz="12000">
                <a:solidFill>
                  <a:schemeClr val="accent3"/>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6" name="Google Shape;116;p14"/>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14"/>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8" name="Google Shape;118;p14"/>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19" name="Google Shape;119;p14"/>
          <p:cNvSpPr txBox="1">
            <a:spLocks noGrp="1"/>
          </p:cNvSpPr>
          <p:nvPr>
            <p:ph type="subTitle" idx="1"/>
          </p:nvPr>
        </p:nvSpPr>
        <p:spPr>
          <a:xfrm>
            <a:off x="1524000" y="4003184"/>
            <a:ext cx="9144000" cy="880607"/>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accent3"/>
              </a:buClr>
              <a:buSzPts val="2400"/>
              <a:buNone/>
              <a:defRPr sz="2400">
                <a:solidFill>
                  <a:schemeClr val="accent3"/>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Blank">
  <p:cSld name="Blank">
    <p:bg>
      <p:bgPr>
        <a:solidFill>
          <a:schemeClr val="accent3"/>
        </a:solidFill>
        <a:effectLst/>
      </p:bgPr>
    </p:bg>
    <p:spTree>
      <p:nvGrpSpPr>
        <p:cNvPr id="1" name="Shape 183"/>
        <p:cNvGrpSpPr/>
        <p:nvPr/>
      </p:nvGrpSpPr>
      <p:grpSpPr>
        <a:xfrm>
          <a:off x="0" y="0"/>
          <a:ext cx="0" cy="0"/>
          <a:chOff x="0" y="0"/>
          <a:chExt cx="0" cy="0"/>
        </a:xfrm>
      </p:grpSpPr>
      <p:sp>
        <p:nvSpPr>
          <p:cNvPr id="184" name="Google Shape;184;p23"/>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Calibri"/>
                <a:ea typeface="Calibri"/>
                <a:cs typeface="Calibri"/>
                <a:sym typeface="Calibri"/>
              </a:rPr>
              <a:t>v</a:t>
            </a:r>
            <a:endParaRPr sz="1800" b="0" i="0" u="none" strike="noStrike" cap="none">
              <a:solidFill>
                <a:schemeClr val="lt1"/>
              </a:solidFill>
              <a:latin typeface="Calibri"/>
              <a:ea typeface="Calibri"/>
              <a:cs typeface="Calibri"/>
              <a:sym typeface="Calibri"/>
            </a:endParaRPr>
          </a:p>
        </p:txBody>
      </p:sp>
      <p:sp>
        <p:nvSpPr>
          <p:cNvPr id="185" name="Google Shape;185;p23"/>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6" name="Google Shape;186;p23"/>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7" name="Google Shape;187;p23"/>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88" name="Google Shape;188;p23"/>
          <p:cNvSpPr txBox="1">
            <a:spLocks noGrp="1"/>
          </p:cNvSpPr>
          <p:nvPr>
            <p:ph type="body" idx="1"/>
          </p:nvPr>
        </p:nvSpPr>
        <p:spPr>
          <a:xfrm>
            <a:off x="717176" y="659958"/>
            <a:ext cx="10784542" cy="539893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Follow Us">
  <p:cSld name="Follow Us">
    <p:bg>
      <p:bgPr>
        <a:solidFill>
          <a:schemeClr val="accent3"/>
        </a:solidFill>
        <a:effectLst/>
      </p:bgPr>
    </p:bg>
    <p:spTree>
      <p:nvGrpSpPr>
        <p:cNvPr id="1" name="Shape 189"/>
        <p:cNvGrpSpPr/>
        <p:nvPr/>
      </p:nvGrpSpPr>
      <p:grpSpPr>
        <a:xfrm>
          <a:off x="0" y="0"/>
          <a:ext cx="0" cy="0"/>
          <a:chOff x="0" y="0"/>
          <a:chExt cx="0" cy="0"/>
        </a:xfrm>
      </p:grpSpPr>
      <p:sp>
        <p:nvSpPr>
          <p:cNvPr id="190" name="Google Shape;190;p24"/>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91" name="Google Shape;191;p24" descr="Decorative line break"/>
          <p:cNvPicPr preferRelativeResize="0"/>
          <p:nvPr/>
        </p:nvPicPr>
        <p:blipFill rotWithShape="1">
          <a:blip r:embed="rId2">
            <a:alphaModFix/>
          </a:blip>
          <a:srcRect/>
          <a:stretch/>
        </p:blipFill>
        <p:spPr>
          <a:xfrm>
            <a:off x="5452870" y="3848895"/>
            <a:ext cx="1286259" cy="24384"/>
          </a:xfrm>
          <a:prstGeom prst="rect">
            <a:avLst/>
          </a:prstGeom>
          <a:noFill/>
          <a:ln>
            <a:noFill/>
          </a:ln>
        </p:spPr>
      </p:pic>
      <p:sp>
        <p:nvSpPr>
          <p:cNvPr id="192" name="Google Shape;192;p24"/>
          <p:cNvSpPr txBox="1">
            <a:spLocks noGrp="1"/>
          </p:cNvSpPr>
          <p:nvPr>
            <p:ph type="ctrTitle"/>
          </p:nvPr>
        </p:nvSpPr>
        <p:spPr>
          <a:xfrm>
            <a:off x="1524000" y="1499125"/>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3"/>
              </a:buClr>
              <a:buSzPts val="12000"/>
              <a:buFont typeface="Calibri"/>
              <a:buNone/>
              <a:defRPr sz="12000">
                <a:solidFill>
                  <a:schemeClr val="accent3"/>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3" name="Google Shape;193;p24"/>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4" name="Google Shape;194;p24"/>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5" name="Google Shape;195;p24"/>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196" name="Google Shape;196;p24" descr="Twitter icon"/>
          <p:cNvPicPr preferRelativeResize="0"/>
          <p:nvPr/>
        </p:nvPicPr>
        <p:blipFill rotWithShape="1">
          <a:blip r:embed="rId3">
            <a:alphaModFix/>
          </a:blip>
          <a:srcRect/>
          <a:stretch/>
        </p:blipFill>
        <p:spPr>
          <a:xfrm>
            <a:off x="2718290" y="4043402"/>
            <a:ext cx="500040" cy="500040"/>
          </a:xfrm>
          <a:prstGeom prst="rect">
            <a:avLst/>
          </a:prstGeom>
          <a:noFill/>
          <a:ln>
            <a:noFill/>
          </a:ln>
        </p:spPr>
      </p:pic>
      <p:pic>
        <p:nvPicPr>
          <p:cNvPr id="197" name="Google Shape;197;p24" descr="Facebook icon"/>
          <p:cNvPicPr preferRelativeResize="0"/>
          <p:nvPr/>
        </p:nvPicPr>
        <p:blipFill rotWithShape="1">
          <a:blip r:embed="rId4">
            <a:alphaModFix/>
          </a:blip>
          <a:srcRect/>
          <a:stretch/>
        </p:blipFill>
        <p:spPr>
          <a:xfrm>
            <a:off x="9024960" y="4043402"/>
            <a:ext cx="500040" cy="500040"/>
          </a:xfrm>
          <a:prstGeom prst="rect">
            <a:avLst/>
          </a:prstGeom>
          <a:noFill/>
          <a:ln>
            <a:noFill/>
          </a:ln>
        </p:spPr>
      </p:pic>
      <p:sp>
        <p:nvSpPr>
          <p:cNvPr id="198" name="Google Shape;198;p24"/>
          <p:cNvSpPr txBox="1"/>
          <p:nvPr/>
        </p:nvSpPr>
        <p:spPr>
          <a:xfrm>
            <a:off x="2718290" y="4043402"/>
            <a:ext cx="6806709" cy="46166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accent1"/>
              </a:buClr>
              <a:buSzPts val="2400"/>
              <a:buFont typeface="Calibri"/>
              <a:buNone/>
            </a:pPr>
            <a:r>
              <a:rPr lang="en-US" sz="2400" b="0" i="0" u="none" strike="noStrike" cap="none">
                <a:solidFill>
                  <a:schemeClr val="accent1"/>
                </a:solidFill>
                <a:latin typeface="Calibri"/>
                <a:ea typeface="Calibri"/>
                <a:cs typeface="Calibri"/>
                <a:sym typeface="Calibri"/>
              </a:rPr>
              <a:t>twitter.com/ORDeptEd | fb.com/ORDeptEd</a:t>
            </a:r>
            <a:endParaRPr sz="2400" b="0" i="0" u="none" strike="noStrike" cap="none">
              <a:solidFill>
                <a:schemeClr val="accent1"/>
              </a:solidFill>
              <a:latin typeface="Calibri"/>
              <a:ea typeface="Calibri"/>
              <a:cs typeface="Calibri"/>
              <a:sym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Large Type">
  <p:cSld name="Large Type">
    <p:bg>
      <p:bgPr>
        <a:solidFill>
          <a:schemeClr val="dk2"/>
        </a:solidFill>
        <a:effectLst/>
      </p:bgPr>
    </p:bg>
    <p:spTree>
      <p:nvGrpSpPr>
        <p:cNvPr id="1" name="Shape 301"/>
        <p:cNvGrpSpPr/>
        <p:nvPr/>
      </p:nvGrpSpPr>
      <p:grpSpPr>
        <a:xfrm>
          <a:off x="0" y="0"/>
          <a:ext cx="0" cy="0"/>
          <a:chOff x="0" y="0"/>
          <a:chExt cx="0" cy="0"/>
        </a:xfrm>
      </p:grpSpPr>
      <p:sp>
        <p:nvSpPr>
          <p:cNvPr id="302" name="Google Shape;302;p38"/>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303" name="Google Shape;303;p38" descr="Decorative line break"/>
          <p:cNvPicPr preferRelativeResize="0"/>
          <p:nvPr/>
        </p:nvPicPr>
        <p:blipFill rotWithShape="1">
          <a:blip r:embed="rId2">
            <a:alphaModFix/>
          </a:blip>
          <a:srcRect/>
          <a:stretch/>
        </p:blipFill>
        <p:spPr>
          <a:xfrm>
            <a:off x="5452870" y="3848895"/>
            <a:ext cx="1286259" cy="24384"/>
          </a:xfrm>
          <a:prstGeom prst="rect">
            <a:avLst/>
          </a:prstGeom>
          <a:noFill/>
          <a:ln>
            <a:noFill/>
          </a:ln>
        </p:spPr>
      </p:pic>
      <p:sp>
        <p:nvSpPr>
          <p:cNvPr id="304" name="Google Shape;304;p38"/>
          <p:cNvSpPr txBox="1">
            <a:spLocks noGrp="1"/>
          </p:cNvSpPr>
          <p:nvPr>
            <p:ph type="ctrTitle"/>
          </p:nvPr>
        </p:nvSpPr>
        <p:spPr>
          <a:xfrm>
            <a:off x="1524000" y="1499125"/>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2"/>
              </a:buClr>
              <a:buSzPts val="12000"/>
              <a:buFont typeface="Calibri"/>
              <a:buNone/>
              <a:defRPr sz="120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5" name="Google Shape;305;p38"/>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6" name="Google Shape;306;p38"/>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7" name="Google Shape;307;p38"/>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08" name="Google Shape;308;p38"/>
          <p:cNvSpPr txBox="1">
            <a:spLocks noGrp="1"/>
          </p:cNvSpPr>
          <p:nvPr>
            <p:ph type="subTitle" idx="1"/>
          </p:nvPr>
        </p:nvSpPr>
        <p:spPr>
          <a:xfrm>
            <a:off x="1524000" y="4003184"/>
            <a:ext cx="9144000" cy="880607"/>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2"/>
              </a:buClr>
              <a:buSzPts val="2400"/>
              <a:buNone/>
              <a:defRPr sz="2400">
                <a:solidFill>
                  <a:schemeClr val="dk2"/>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dk2"/>
        </a:solidFill>
        <a:effectLst/>
      </p:bgPr>
    </p:bg>
    <p:spTree>
      <p:nvGrpSpPr>
        <p:cNvPr id="1" name="Shape 309"/>
        <p:cNvGrpSpPr/>
        <p:nvPr/>
      </p:nvGrpSpPr>
      <p:grpSpPr>
        <a:xfrm>
          <a:off x="0" y="0"/>
          <a:ext cx="0" cy="0"/>
          <a:chOff x="0" y="0"/>
          <a:chExt cx="0" cy="0"/>
        </a:xfrm>
      </p:grpSpPr>
      <p:sp>
        <p:nvSpPr>
          <p:cNvPr id="310" name="Google Shape;310;p39"/>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11" name="Google Shape;311;p39"/>
          <p:cNvSpPr/>
          <p:nvPr/>
        </p:nvSpPr>
        <p:spPr>
          <a:xfrm>
            <a:off x="206188" y="5948082"/>
            <a:ext cx="11775141" cy="699247"/>
          </a:xfrm>
          <a:prstGeom prst="rect">
            <a:avLst/>
          </a:prstGeom>
          <a:solidFill>
            <a:srgbClr val="E7F5F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312" name="Google Shape;312;p39" descr="Decorative line break"/>
          <p:cNvPicPr preferRelativeResize="0"/>
          <p:nvPr/>
        </p:nvPicPr>
        <p:blipFill rotWithShape="1">
          <a:blip r:embed="rId2">
            <a:alphaModFix/>
          </a:blip>
          <a:srcRect/>
          <a:stretch/>
        </p:blipFill>
        <p:spPr>
          <a:xfrm>
            <a:off x="5452870" y="3472133"/>
            <a:ext cx="1286259" cy="24384"/>
          </a:xfrm>
          <a:prstGeom prst="rect">
            <a:avLst/>
          </a:prstGeom>
          <a:noFill/>
          <a:ln>
            <a:noFill/>
          </a:ln>
        </p:spPr>
      </p:pic>
      <p:sp>
        <p:nvSpPr>
          <p:cNvPr id="313" name="Google Shape;313;p39"/>
          <p:cNvSpPr txBox="1">
            <a:spLocks noGrp="1"/>
          </p:cNvSpPr>
          <p:nvPr>
            <p:ph type="ctrTitle"/>
          </p:nvPr>
        </p:nvSpPr>
        <p:spPr>
          <a:xfrm>
            <a:off x="1524000" y="2486701"/>
            <a:ext cx="9144000" cy="1023261"/>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2"/>
              </a:buClr>
              <a:buSzPts val="5400"/>
              <a:buFont typeface="Calibri"/>
              <a:buNone/>
              <a:defRPr sz="54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4" name="Google Shape;314;p39"/>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2"/>
              </a:buClr>
              <a:buSzPts val="2400"/>
              <a:buNone/>
              <a:defRPr sz="2400">
                <a:solidFill>
                  <a:schemeClr val="dk2"/>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315" name="Google Shape;315;p39"/>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6" name="Google Shape;316;p39"/>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7" name="Google Shape;317;p39"/>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318" name="Google Shape;318;p39" descr="Oregon Department of Education Logo"/>
          <p:cNvPicPr preferRelativeResize="0"/>
          <p:nvPr/>
        </p:nvPicPr>
        <p:blipFill rotWithShape="1">
          <a:blip r:embed="rId3">
            <a:alphaModFix/>
          </a:blip>
          <a:srcRect/>
          <a:stretch/>
        </p:blipFill>
        <p:spPr>
          <a:xfrm>
            <a:off x="5033770" y="214049"/>
            <a:ext cx="2124460" cy="2167132"/>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Section Header">
  <p:cSld name="Section Header">
    <p:bg>
      <p:bgPr>
        <a:solidFill>
          <a:schemeClr val="dk2"/>
        </a:solidFill>
        <a:effectLst/>
      </p:bgPr>
    </p:bg>
    <p:spTree>
      <p:nvGrpSpPr>
        <p:cNvPr id="1" name="Shape 319"/>
        <p:cNvGrpSpPr/>
        <p:nvPr/>
      </p:nvGrpSpPr>
      <p:grpSpPr>
        <a:xfrm>
          <a:off x="0" y="0"/>
          <a:ext cx="0" cy="0"/>
          <a:chOff x="0" y="0"/>
          <a:chExt cx="0" cy="0"/>
        </a:xfrm>
      </p:grpSpPr>
      <p:sp>
        <p:nvSpPr>
          <p:cNvPr id="320" name="Google Shape;320;p40"/>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21" name="Google Shape;321;p40"/>
          <p:cNvSpPr/>
          <p:nvPr/>
        </p:nvSpPr>
        <p:spPr>
          <a:xfrm>
            <a:off x="206187" y="2488757"/>
            <a:ext cx="11775141" cy="1900363"/>
          </a:xfrm>
          <a:prstGeom prst="rect">
            <a:avLst/>
          </a:prstGeom>
          <a:solidFill>
            <a:srgbClr val="E7F5F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b="0" i="0" u="none" strike="noStrike" cap="none">
              <a:solidFill>
                <a:schemeClr val="lt1"/>
              </a:solidFill>
              <a:latin typeface="Calibri"/>
              <a:ea typeface="Calibri"/>
              <a:cs typeface="Calibri"/>
              <a:sym typeface="Calibri"/>
            </a:endParaRPr>
          </a:p>
        </p:txBody>
      </p:sp>
      <p:sp>
        <p:nvSpPr>
          <p:cNvPr id="322" name="Google Shape;322;p40"/>
          <p:cNvSpPr txBox="1">
            <a:spLocks noGrp="1"/>
          </p:cNvSpPr>
          <p:nvPr>
            <p:ph type="ctrTitle"/>
          </p:nvPr>
        </p:nvSpPr>
        <p:spPr>
          <a:xfrm>
            <a:off x="717177" y="2488757"/>
            <a:ext cx="10784542" cy="1900363"/>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dk2"/>
              </a:buClr>
              <a:buSzPts val="6800"/>
              <a:buFont typeface="Calibri"/>
              <a:buNone/>
              <a:defRPr sz="68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3" name="Google Shape;323;p40"/>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4" name="Google Shape;324;p40"/>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5" name="Google Shape;325;p40"/>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326" name="Google Shape;326;p40" descr="Oregon Department of Education Logo"/>
          <p:cNvPicPr preferRelativeResize="0"/>
          <p:nvPr/>
        </p:nvPicPr>
        <p:blipFill rotWithShape="1">
          <a:blip r:embed="rId2">
            <a:alphaModFix/>
          </a:blip>
          <a:srcRect/>
          <a:stretch/>
        </p:blipFill>
        <p:spPr>
          <a:xfrm>
            <a:off x="5033770" y="214049"/>
            <a:ext cx="2124460" cy="2167132"/>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Title Bar and Content">
  <p:cSld name="Title Bar and Content">
    <p:bg>
      <p:bgPr>
        <a:solidFill>
          <a:schemeClr val="dk2"/>
        </a:solidFill>
        <a:effectLst/>
      </p:bgPr>
    </p:bg>
    <p:spTree>
      <p:nvGrpSpPr>
        <p:cNvPr id="1" name="Shape 327"/>
        <p:cNvGrpSpPr/>
        <p:nvPr/>
      </p:nvGrpSpPr>
      <p:grpSpPr>
        <a:xfrm>
          <a:off x="0" y="0"/>
          <a:ext cx="0" cy="0"/>
          <a:chOff x="0" y="0"/>
          <a:chExt cx="0" cy="0"/>
        </a:xfrm>
      </p:grpSpPr>
      <p:sp>
        <p:nvSpPr>
          <p:cNvPr id="328" name="Google Shape;328;p41"/>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29" name="Google Shape;329;p41"/>
          <p:cNvSpPr/>
          <p:nvPr/>
        </p:nvSpPr>
        <p:spPr>
          <a:xfrm>
            <a:off x="206188" y="215153"/>
            <a:ext cx="11775141" cy="1397364"/>
          </a:xfrm>
          <a:prstGeom prst="rect">
            <a:avLst/>
          </a:prstGeom>
          <a:solidFill>
            <a:srgbClr val="E7F5F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30" name="Google Shape;330;p41"/>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1" name="Google Shape;331;p41"/>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2" name="Google Shape;332;p41"/>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3" name="Google Shape;333;p41"/>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34" name="Google Shape;334;p41"/>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matchingName="Content with Caption">
  <p:cSld name="Content with Caption">
    <p:bg>
      <p:bgPr>
        <a:solidFill>
          <a:schemeClr val="dk2"/>
        </a:solidFill>
        <a:effectLst/>
      </p:bgPr>
    </p:bg>
    <p:spTree>
      <p:nvGrpSpPr>
        <p:cNvPr id="1" name="Shape 335"/>
        <p:cNvGrpSpPr/>
        <p:nvPr/>
      </p:nvGrpSpPr>
      <p:grpSpPr>
        <a:xfrm>
          <a:off x="0" y="0"/>
          <a:ext cx="0" cy="0"/>
          <a:chOff x="0" y="0"/>
          <a:chExt cx="0" cy="0"/>
        </a:xfrm>
      </p:grpSpPr>
      <p:sp>
        <p:nvSpPr>
          <p:cNvPr id="336" name="Google Shape;336;p42"/>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37" name="Google Shape;337;p42"/>
          <p:cNvSpPr/>
          <p:nvPr/>
        </p:nvSpPr>
        <p:spPr>
          <a:xfrm>
            <a:off x="206189" y="215153"/>
            <a:ext cx="4730470" cy="6432176"/>
          </a:xfrm>
          <a:prstGeom prst="rect">
            <a:avLst/>
          </a:prstGeom>
          <a:solidFill>
            <a:srgbClr val="E7F5F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38" name="Google Shape;338;p42"/>
          <p:cNvSpPr txBox="1">
            <a:spLocks noGrp="1"/>
          </p:cNvSpPr>
          <p:nvPr>
            <p:ph type="title"/>
          </p:nvPr>
        </p:nvSpPr>
        <p:spPr>
          <a:xfrm>
            <a:off x="717177" y="779646"/>
            <a:ext cx="3931826" cy="2529812"/>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2"/>
              </a:buClr>
              <a:buSzPts val="4400"/>
              <a:buFont typeface="Calibri"/>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9" name="Google Shape;339;p42"/>
          <p:cNvSpPr txBox="1">
            <a:spLocks noGrp="1"/>
          </p:cNvSpPr>
          <p:nvPr>
            <p:ph type="body" idx="1"/>
          </p:nvPr>
        </p:nvSpPr>
        <p:spPr>
          <a:xfrm>
            <a:off x="5183188" y="779647"/>
            <a:ext cx="6172200" cy="5081404"/>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81000" algn="l">
              <a:lnSpc>
                <a:spcPct val="90000"/>
              </a:lnSpc>
              <a:spcBef>
                <a:spcPts val="500"/>
              </a:spcBef>
              <a:spcAft>
                <a:spcPts val="0"/>
              </a:spcAft>
              <a:buClr>
                <a:schemeClr val="dk1"/>
              </a:buClr>
              <a:buSzPts val="2400"/>
              <a:buChar char="•"/>
              <a:defRPr sz="2400"/>
            </a:lvl2pPr>
            <a:lvl3pPr marL="1371600" lvl="2" indent="-381000" algn="l">
              <a:lnSpc>
                <a:spcPct val="90000"/>
              </a:lnSpc>
              <a:spcBef>
                <a:spcPts val="500"/>
              </a:spcBef>
              <a:spcAft>
                <a:spcPts val="0"/>
              </a:spcAft>
              <a:buClr>
                <a:schemeClr val="dk1"/>
              </a:buClr>
              <a:buSzPts val="2400"/>
              <a:buChar char="•"/>
              <a:defRPr sz="2400"/>
            </a:lvl3pPr>
            <a:lvl4pPr marL="1828800" lvl="3" indent="-381000" algn="l">
              <a:lnSpc>
                <a:spcPct val="90000"/>
              </a:lnSpc>
              <a:spcBef>
                <a:spcPts val="500"/>
              </a:spcBef>
              <a:spcAft>
                <a:spcPts val="0"/>
              </a:spcAft>
              <a:buClr>
                <a:schemeClr val="dk1"/>
              </a:buClr>
              <a:buSzPts val="2400"/>
              <a:buChar char="•"/>
              <a:defRPr sz="2400"/>
            </a:lvl4pPr>
            <a:lvl5pPr marL="2286000" lvl="4" indent="-381000" algn="l">
              <a:lnSpc>
                <a:spcPct val="90000"/>
              </a:lnSpc>
              <a:spcBef>
                <a:spcPts val="500"/>
              </a:spcBef>
              <a:spcAft>
                <a:spcPts val="0"/>
              </a:spcAft>
              <a:buClr>
                <a:schemeClr val="dk1"/>
              </a:buClr>
              <a:buSzPts val="2400"/>
              <a:buChar char="•"/>
              <a:defRPr sz="24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340" name="Google Shape;340;p42"/>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1" name="Google Shape;341;p42"/>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2" name="Google Shape;342;p42"/>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43" name="Google Shape;343;p42"/>
          <p:cNvSpPr>
            <a:spLocks noGrp="1"/>
          </p:cNvSpPr>
          <p:nvPr>
            <p:ph type="pic" idx="2"/>
          </p:nvPr>
        </p:nvSpPr>
        <p:spPr>
          <a:xfrm>
            <a:off x="717177" y="3540125"/>
            <a:ext cx="3931826" cy="2320926"/>
          </a:xfrm>
          <a:prstGeom prst="rect">
            <a:avLst/>
          </a:prstGeom>
          <a:noFill/>
          <a:ln>
            <a:noFill/>
          </a:ln>
        </p:spPr>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solidFill>
          <a:schemeClr val="dk2"/>
        </a:solidFill>
        <a:effectLst/>
      </p:bgPr>
    </p:bg>
    <p:spTree>
      <p:nvGrpSpPr>
        <p:cNvPr id="1" name="Shape 344"/>
        <p:cNvGrpSpPr/>
        <p:nvPr/>
      </p:nvGrpSpPr>
      <p:grpSpPr>
        <a:xfrm>
          <a:off x="0" y="0"/>
          <a:ext cx="0" cy="0"/>
          <a:chOff x="0" y="0"/>
          <a:chExt cx="0" cy="0"/>
        </a:xfrm>
      </p:grpSpPr>
      <p:sp>
        <p:nvSpPr>
          <p:cNvPr id="345" name="Google Shape;345;p43"/>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6" name="Google Shape;346;p43"/>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7" name="Google Shape;347;p43"/>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8" name="Google Shape;348;p43"/>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9" name="Google Shape;349;p43"/>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wo Content" type="twoObj">
  <p:cSld name="TWO_OBJECTS">
    <p:bg>
      <p:bgPr>
        <a:solidFill>
          <a:schemeClr val="dk2"/>
        </a:solidFill>
        <a:effectLst/>
      </p:bgPr>
    </p:bg>
    <p:spTree>
      <p:nvGrpSpPr>
        <p:cNvPr id="1" name="Shape 350"/>
        <p:cNvGrpSpPr/>
        <p:nvPr/>
      </p:nvGrpSpPr>
      <p:grpSpPr>
        <a:xfrm>
          <a:off x="0" y="0"/>
          <a:ext cx="0" cy="0"/>
          <a:chOff x="0" y="0"/>
          <a:chExt cx="0" cy="0"/>
        </a:xfrm>
      </p:grpSpPr>
      <p:sp>
        <p:nvSpPr>
          <p:cNvPr id="351" name="Google Shape;351;p44"/>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2" name="Google Shape;352;p44"/>
          <p:cNvSpPr txBox="1">
            <a:spLocks noGrp="1"/>
          </p:cNvSpPr>
          <p:nvPr>
            <p:ph type="body" idx="1"/>
          </p:nvPr>
        </p:nvSpPr>
        <p:spPr>
          <a:xfrm>
            <a:off x="717176" y="1825625"/>
            <a:ext cx="5302624" cy="410604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3" name="Google Shape;353;p44"/>
          <p:cNvSpPr txBox="1">
            <a:spLocks noGrp="1"/>
          </p:cNvSpPr>
          <p:nvPr>
            <p:ph type="body" idx="2"/>
          </p:nvPr>
        </p:nvSpPr>
        <p:spPr>
          <a:xfrm>
            <a:off x="6172200" y="1825625"/>
            <a:ext cx="5329518" cy="410604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4" name="Google Shape;354;p44"/>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5" name="Google Shape;355;p44"/>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6" name="Google Shape;356;p44"/>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mparison">
  <p:cSld name="Comparison">
    <p:bg>
      <p:bgPr>
        <a:solidFill>
          <a:schemeClr val="dk2"/>
        </a:solidFill>
        <a:effectLst/>
      </p:bgPr>
    </p:bg>
    <p:spTree>
      <p:nvGrpSpPr>
        <p:cNvPr id="1" name="Shape 357"/>
        <p:cNvGrpSpPr/>
        <p:nvPr/>
      </p:nvGrpSpPr>
      <p:grpSpPr>
        <a:xfrm>
          <a:off x="0" y="0"/>
          <a:ext cx="0" cy="0"/>
          <a:chOff x="0" y="0"/>
          <a:chExt cx="0" cy="0"/>
        </a:xfrm>
      </p:grpSpPr>
      <p:sp>
        <p:nvSpPr>
          <p:cNvPr id="358" name="Google Shape;358;p45"/>
          <p:cNvSpPr txBox="1">
            <a:spLocks noGrp="1"/>
          </p:cNvSpPr>
          <p:nvPr>
            <p:ph type="body" idx="1"/>
          </p:nvPr>
        </p:nvSpPr>
        <p:spPr>
          <a:xfrm>
            <a:off x="717176" y="1681163"/>
            <a:ext cx="5280399" cy="8239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2"/>
              </a:buClr>
              <a:buSzPts val="3200"/>
              <a:buNone/>
              <a:defRPr sz="3200" b="0">
                <a:solidFill>
                  <a:schemeClr val="dk2"/>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9" name="Google Shape;359;p45"/>
          <p:cNvSpPr txBox="1">
            <a:spLocks noGrp="1"/>
          </p:cNvSpPr>
          <p:nvPr>
            <p:ph type="body" idx="2"/>
          </p:nvPr>
        </p:nvSpPr>
        <p:spPr>
          <a:xfrm>
            <a:off x="717176" y="2505075"/>
            <a:ext cx="5280399" cy="343454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0" name="Google Shape;360;p45"/>
          <p:cNvSpPr txBox="1">
            <a:spLocks noGrp="1"/>
          </p:cNvSpPr>
          <p:nvPr>
            <p:ph type="body" idx="3"/>
          </p:nvPr>
        </p:nvSpPr>
        <p:spPr>
          <a:xfrm>
            <a:off x="6172200" y="1681163"/>
            <a:ext cx="5329518" cy="8239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2"/>
              </a:buClr>
              <a:buSzPts val="3200"/>
              <a:buNone/>
              <a:defRPr sz="3200" b="0">
                <a:solidFill>
                  <a:schemeClr val="dk2"/>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61" name="Google Shape;361;p45"/>
          <p:cNvSpPr txBox="1">
            <a:spLocks noGrp="1"/>
          </p:cNvSpPr>
          <p:nvPr>
            <p:ph type="body" idx="4"/>
          </p:nvPr>
        </p:nvSpPr>
        <p:spPr>
          <a:xfrm>
            <a:off x="6172200" y="2505075"/>
            <a:ext cx="5329518" cy="343454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2" name="Google Shape;362;p45"/>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3" name="Google Shape;363;p45"/>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4" name="Google Shape;364;p45"/>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65" name="Google Shape;365;p45"/>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2"/>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accent3"/>
        </a:solidFill>
        <a:effectLst/>
      </p:bgPr>
    </p:bg>
    <p:spTree>
      <p:nvGrpSpPr>
        <p:cNvPr id="1" name="Shape 120"/>
        <p:cNvGrpSpPr/>
        <p:nvPr/>
      </p:nvGrpSpPr>
      <p:grpSpPr>
        <a:xfrm>
          <a:off x="0" y="0"/>
          <a:ext cx="0" cy="0"/>
          <a:chOff x="0" y="0"/>
          <a:chExt cx="0" cy="0"/>
        </a:xfrm>
      </p:grpSpPr>
      <p:sp>
        <p:nvSpPr>
          <p:cNvPr id="121" name="Google Shape;121;p15"/>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2" name="Google Shape;122;p15"/>
          <p:cNvSpPr/>
          <p:nvPr/>
        </p:nvSpPr>
        <p:spPr>
          <a:xfrm>
            <a:off x="206188" y="5948082"/>
            <a:ext cx="11775141" cy="699247"/>
          </a:xfrm>
          <a:prstGeom prst="rect">
            <a:avLst/>
          </a:prstGeom>
          <a:solidFill>
            <a:srgbClr val="FCEDE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23" name="Google Shape;123;p15" descr="Decorative line break"/>
          <p:cNvPicPr preferRelativeResize="0"/>
          <p:nvPr/>
        </p:nvPicPr>
        <p:blipFill rotWithShape="1">
          <a:blip r:embed="rId2">
            <a:alphaModFix/>
          </a:blip>
          <a:srcRect/>
          <a:stretch/>
        </p:blipFill>
        <p:spPr>
          <a:xfrm>
            <a:off x="5452870" y="3472133"/>
            <a:ext cx="1286259" cy="24384"/>
          </a:xfrm>
          <a:prstGeom prst="rect">
            <a:avLst/>
          </a:prstGeom>
          <a:noFill/>
          <a:ln>
            <a:noFill/>
          </a:ln>
        </p:spPr>
      </p:pic>
      <p:sp>
        <p:nvSpPr>
          <p:cNvPr id="124" name="Google Shape;124;p15"/>
          <p:cNvSpPr txBox="1">
            <a:spLocks noGrp="1"/>
          </p:cNvSpPr>
          <p:nvPr>
            <p:ph type="ctrTitle"/>
          </p:nvPr>
        </p:nvSpPr>
        <p:spPr>
          <a:xfrm>
            <a:off x="1524000" y="2486701"/>
            <a:ext cx="9144000" cy="1023261"/>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accent3"/>
              </a:buClr>
              <a:buSzPts val="5400"/>
              <a:buFont typeface="Calibri"/>
              <a:buNone/>
              <a:defRPr sz="5400">
                <a:solidFill>
                  <a:schemeClr val="accent3"/>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5" name="Google Shape;125;p1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accent3"/>
              </a:buClr>
              <a:buSzPts val="2400"/>
              <a:buNone/>
              <a:defRPr sz="2400">
                <a:solidFill>
                  <a:schemeClr val="accent3"/>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26" name="Google Shape;126;p15"/>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7" name="Google Shape;127;p15"/>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8" name="Google Shape;128;p15"/>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129" name="Google Shape;129;p15" descr="Oregon Department of Education Logo"/>
          <p:cNvPicPr preferRelativeResize="0"/>
          <p:nvPr/>
        </p:nvPicPr>
        <p:blipFill rotWithShape="1">
          <a:blip r:embed="rId3">
            <a:alphaModFix/>
          </a:blip>
          <a:srcRect/>
          <a:stretch/>
        </p:blipFill>
        <p:spPr>
          <a:xfrm>
            <a:off x="5033770" y="214049"/>
            <a:ext cx="2124460" cy="2167132"/>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Title Only">
  <p:cSld name="Title Only">
    <p:bg>
      <p:bgPr>
        <a:solidFill>
          <a:schemeClr val="dk2"/>
        </a:solidFill>
        <a:effectLst/>
      </p:bgPr>
    </p:bg>
    <p:spTree>
      <p:nvGrpSpPr>
        <p:cNvPr id="1" name="Shape 366"/>
        <p:cNvGrpSpPr/>
        <p:nvPr/>
      </p:nvGrpSpPr>
      <p:grpSpPr>
        <a:xfrm>
          <a:off x="0" y="0"/>
          <a:ext cx="0" cy="0"/>
          <a:chOff x="0" y="0"/>
          <a:chExt cx="0" cy="0"/>
        </a:xfrm>
      </p:grpSpPr>
      <p:sp>
        <p:nvSpPr>
          <p:cNvPr id="367" name="Google Shape;367;p46"/>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68" name="Google Shape;368;p46"/>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9" name="Google Shape;369;p46"/>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0" name="Google Shape;370;p46"/>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71" name="Google Shape;371;p46"/>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matchingName="Blank">
  <p:cSld name="Blank">
    <p:bg>
      <p:bgPr>
        <a:solidFill>
          <a:schemeClr val="dk2"/>
        </a:solidFill>
        <a:effectLst/>
      </p:bgPr>
    </p:bg>
    <p:spTree>
      <p:nvGrpSpPr>
        <p:cNvPr id="1" name="Shape 372"/>
        <p:cNvGrpSpPr/>
        <p:nvPr/>
      </p:nvGrpSpPr>
      <p:grpSpPr>
        <a:xfrm>
          <a:off x="0" y="0"/>
          <a:ext cx="0" cy="0"/>
          <a:chOff x="0" y="0"/>
          <a:chExt cx="0" cy="0"/>
        </a:xfrm>
      </p:grpSpPr>
      <p:sp>
        <p:nvSpPr>
          <p:cNvPr id="373" name="Google Shape;373;p47"/>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Calibri"/>
                <a:ea typeface="Calibri"/>
                <a:cs typeface="Calibri"/>
                <a:sym typeface="Calibri"/>
              </a:rPr>
              <a:t>v</a:t>
            </a:r>
            <a:endParaRPr sz="1800" b="0" i="0" u="none" strike="noStrike" cap="none">
              <a:solidFill>
                <a:schemeClr val="lt1"/>
              </a:solidFill>
              <a:latin typeface="Calibri"/>
              <a:ea typeface="Calibri"/>
              <a:cs typeface="Calibri"/>
              <a:sym typeface="Calibri"/>
            </a:endParaRPr>
          </a:p>
        </p:txBody>
      </p:sp>
      <p:sp>
        <p:nvSpPr>
          <p:cNvPr id="374" name="Google Shape;374;p47"/>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5" name="Google Shape;375;p47"/>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6" name="Google Shape;376;p47"/>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77" name="Google Shape;377;p47"/>
          <p:cNvSpPr txBox="1">
            <a:spLocks noGrp="1"/>
          </p:cNvSpPr>
          <p:nvPr>
            <p:ph type="body" idx="1"/>
          </p:nvPr>
        </p:nvSpPr>
        <p:spPr>
          <a:xfrm>
            <a:off x="717176" y="659958"/>
            <a:ext cx="10784542" cy="539893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matchingName="Follow Us">
  <p:cSld name="Follow Us">
    <p:bg>
      <p:bgPr>
        <a:solidFill>
          <a:schemeClr val="dk2"/>
        </a:solidFill>
        <a:effectLst/>
      </p:bgPr>
    </p:bg>
    <p:spTree>
      <p:nvGrpSpPr>
        <p:cNvPr id="1" name="Shape 378"/>
        <p:cNvGrpSpPr/>
        <p:nvPr/>
      </p:nvGrpSpPr>
      <p:grpSpPr>
        <a:xfrm>
          <a:off x="0" y="0"/>
          <a:ext cx="0" cy="0"/>
          <a:chOff x="0" y="0"/>
          <a:chExt cx="0" cy="0"/>
        </a:xfrm>
      </p:grpSpPr>
      <p:sp>
        <p:nvSpPr>
          <p:cNvPr id="379" name="Google Shape;379;p48"/>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380" name="Google Shape;380;p48" descr="Decorative line break"/>
          <p:cNvPicPr preferRelativeResize="0"/>
          <p:nvPr/>
        </p:nvPicPr>
        <p:blipFill rotWithShape="1">
          <a:blip r:embed="rId2">
            <a:alphaModFix/>
          </a:blip>
          <a:srcRect/>
          <a:stretch/>
        </p:blipFill>
        <p:spPr>
          <a:xfrm>
            <a:off x="5452870" y="3848895"/>
            <a:ext cx="1286259" cy="24384"/>
          </a:xfrm>
          <a:prstGeom prst="rect">
            <a:avLst/>
          </a:prstGeom>
          <a:noFill/>
          <a:ln>
            <a:noFill/>
          </a:ln>
        </p:spPr>
      </p:pic>
      <p:sp>
        <p:nvSpPr>
          <p:cNvPr id="381" name="Google Shape;381;p48"/>
          <p:cNvSpPr txBox="1">
            <a:spLocks noGrp="1"/>
          </p:cNvSpPr>
          <p:nvPr>
            <p:ph type="ctrTitle"/>
          </p:nvPr>
        </p:nvSpPr>
        <p:spPr>
          <a:xfrm>
            <a:off x="1524000" y="1499125"/>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2"/>
              </a:buClr>
              <a:buSzPts val="12000"/>
              <a:buFont typeface="Calibri"/>
              <a:buNone/>
              <a:defRPr sz="120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2" name="Google Shape;382;p48"/>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3" name="Google Shape;383;p48"/>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4" name="Google Shape;384;p48"/>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385" name="Google Shape;385;p48" descr="Twitter icon"/>
          <p:cNvPicPr preferRelativeResize="0"/>
          <p:nvPr/>
        </p:nvPicPr>
        <p:blipFill rotWithShape="1">
          <a:blip r:embed="rId3">
            <a:alphaModFix/>
          </a:blip>
          <a:srcRect/>
          <a:stretch/>
        </p:blipFill>
        <p:spPr>
          <a:xfrm>
            <a:off x="2718290" y="4043402"/>
            <a:ext cx="500040" cy="500040"/>
          </a:xfrm>
          <a:prstGeom prst="rect">
            <a:avLst/>
          </a:prstGeom>
          <a:noFill/>
          <a:ln>
            <a:noFill/>
          </a:ln>
        </p:spPr>
      </p:pic>
      <p:pic>
        <p:nvPicPr>
          <p:cNvPr id="386" name="Google Shape;386;p48" descr="Facebook icon"/>
          <p:cNvPicPr preferRelativeResize="0"/>
          <p:nvPr/>
        </p:nvPicPr>
        <p:blipFill rotWithShape="1">
          <a:blip r:embed="rId4">
            <a:alphaModFix/>
          </a:blip>
          <a:srcRect/>
          <a:stretch/>
        </p:blipFill>
        <p:spPr>
          <a:xfrm>
            <a:off x="9024960" y="4043402"/>
            <a:ext cx="500040" cy="500040"/>
          </a:xfrm>
          <a:prstGeom prst="rect">
            <a:avLst/>
          </a:prstGeom>
          <a:noFill/>
          <a:ln>
            <a:noFill/>
          </a:ln>
        </p:spPr>
      </p:pic>
      <p:sp>
        <p:nvSpPr>
          <p:cNvPr id="387" name="Google Shape;387;p48"/>
          <p:cNvSpPr txBox="1"/>
          <p:nvPr/>
        </p:nvSpPr>
        <p:spPr>
          <a:xfrm>
            <a:off x="2718290" y="4043402"/>
            <a:ext cx="6806709" cy="46166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accent1"/>
              </a:buClr>
              <a:buSzPts val="2400"/>
              <a:buFont typeface="Calibri"/>
              <a:buNone/>
            </a:pPr>
            <a:r>
              <a:rPr lang="en-US" sz="2400" b="0" i="0" u="none" strike="noStrike" cap="none">
                <a:solidFill>
                  <a:schemeClr val="accent1"/>
                </a:solidFill>
                <a:latin typeface="Calibri"/>
                <a:ea typeface="Calibri"/>
                <a:cs typeface="Calibri"/>
                <a:sym typeface="Calibri"/>
              </a:rPr>
              <a:t>twitter.com/ORDeptEd | fb.com/ORDeptEd</a:t>
            </a:r>
            <a:endParaRPr sz="2400" b="0" i="0" u="none" strike="noStrike" cap="none">
              <a:solidFill>
                <a:schemeClr val="accent1"/>
              </a:solidFill>
              <a:latin typeface="Calibri"/>
              <a:ea typeface="Calibri"/>
              <a:cs typeface="Calibri"/>
              <a:sym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p:cNvSpPr/>
          <p:nvPr/>
        </p:nvSpPr>
        <p:spPr>
          <a:xfrm>
            <a:off x="206188" y="5948082"/>
            <a:ext cx="11775141" cy="6992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829B781-A755-4819-BC29-540BFF075356}" type="datetime1">
              <a:rPr lang="en-US" smtClean="0"/>
              <a:t>9/19/2023</a:t>
            </a:fld>
            <a:endParaRPr lang="en-US"/>
          </a:p>
        </p:txBody>
      </p:sp>
      <p:sp>
        <p:nvSpPr>
          <p:cNvPr id="5" name="Footer Placeholder 4"/>
          <p:cNvSpPr>
            <a:spLocks noGrp="1"/>
          </p:cNvSpPr>
          <p:nvPr>
            <p:ph type="ftr" sz="quarter" idx="11"/>
          </p:nvPr>
        </p:nvSpPr>
        <p:spPr/>
        <p:txBody>
          <a:bodyPr/>
          <a:lstStyle/>
          <a:p>
            <a:r>
              <a:rPr lang="en-US"/>
              <a:t>Oregon Department of Education</a:t>
            </a:r>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8684117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1"/>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ectangle 16"/>
          <p:cNvSpPr/>
          <p:nvPr/>
        </p:nvSpPr>
        <p:spPr>
          <a:xfrm>
            <a:off x="206187" y="2488757"/>
            <a:ext cx="11775141" cy="19003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1"/>
                </a:solidFill>
              </a:defRPr>
            </a:lvl1pPr>
          </a:lstStyle>
          <a:p>
            <a:r>
              <a:rPr lang="en-US"/>
              <a:t>Click to edit Master title style</a:t>
            </a:r>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9/19/2023</a:t>
            </a:fld>
            <a:endParaRPr lang="en-US"/>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7119679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 name="Rectangle 7"/>
          <p:cNvSpPr/>
          <p:nvPr/>
        </p:nvSpPr>
        <p:spPr>
          <a:xfrm>
            <a:off x="206188" y="215153"/>
            <a:ext cx="11775141" cy="139736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9103-F9E0-4F46-ADC2-B8CD67C56AE7}" type="datetime1">
              <a:rPr lang="en-US" smtClean="0"/>
              <a:pPr/>
              <a:t>9/19/2023</a:t>
            </a:fld>
            <a:endParaRPr lang="en-US"/>
          </a:p>
        </p:txBody>
      </p:sp>
      <p:sp>
        <p:nvSpPr>
          <p:cNvPr id="5" name="Footer Placeholder 4"/>
          <p:cNvSpPr>
            <a:spLocks noGrp="1"/>
          </p:cNvSpPr>
          <p:nvPr>
            <p:ph type="ftr" sz="quarter" idx="11"/>
          </p:nvPr>
        </p:nvSpPr>
        <p:spPr/>
        <p:txBody>
          <a:bodyPr/>
          <a:lstStyle/>
          <a:p>
            <a:r>
              <a:rPr lang="en-US"/>
              <a:t>Oregon Department of Education</a:t>
            </a:r>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2522581207"/>
      </p:ext>
    </p:extLst>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 name="Rectangle 7"/>
          <p:cNvSpPr/>
          <p:nvPr/>
        </p:nvSpPr>
        <p:spPr>
          <a:xfrm>
            <a:off x="206189" y="215153"/>
            <a:ext cx="4730470" cy="64321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17177" y="779645"/>
            <a:ext cx="3931826" cy="2525617"/>
          </a:xfrm>
        </p:spPr>
        <p:txBody>
          <a:bodyPr anchor="t" anchorCtr="0">
            <a:normAutofit/>
          </a:bodyPr>
          <a:lstStyle>
            <a:lvl1pPr>
              <a:defRPr sz="4400"/>
            </a:lvl1pPr>
          </a:lstStyle>
          <a:p>
            <a:r>
              <a:rPr lang="en-US"/>
              <a:t>Click to edit Master title style</a:t>
            </a:r>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EB4264E-747B-4A66-8046-612678D808F9}" type="datetime1">
              <a:rPr lang="en-US" smtClean="0"/>
              <a:t>9/19/2023</a:t>
            </a:fld>
            <a:endParaRPr lang="en-US"/>
          </a:p>
        </p:txBody>
      </p:sp>
      <p:sp>
        <p:nvSpPr>
          <p:cNvPr id="6" name="Footer Placeholder 5"/>
          <p:cNvSpPr>
            <a:spLocks noGrp="1"/>
          </p:cNvSpPr>
          <p:nvPr>
            <p:ph type="ftr" sz="quarter" idx="11"/>
          </p:nvPr>
        </p:nvSpPr>
        <p:spPr/>
        <p:txBody>
          <a:bodyPr/>
          <a:lstStyle/>
          <a:p>
            <a:r>
              <a:rPr lang="en-US"/>
              <a:t>Oregon Department of Education</a:t>
            </a:r>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r>
              <a:rPr lang="en-US"/>
              <a:t>Click icon to add picture</a:t>
            </a:r>
          </a:p>
        </p:txBody>
      </p:sp>
    </p:spTree>
    <p:extLst>
      <p:ext uri="{BB962C8B-B14F-4D97-AF65-F5344CB8AC3E}">
        <p14:creationId xmlns:p14="http://schemas.microsoft.com/office/powerpoint/2010/main" val="16338616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E4CE9B-FC86-4B75-8677-1AF147A5D684}" type="datetime1">
              <a:rPr lang="en-US" smtClean="0"/>
              <a:t>9/19/2023</a:t>
            </a:fld>
            <a:endParaRPr lang="en-US"/>
          </a:p>
        </p:txBody>
      </p:sp>
      <p:sp>
        <p:nvSpPr>
          <p:cNvPr id="5" name="Footer Placeholder 4"/>
          <p:cNvSpPr>
            <a:spLocks noGrp="1"/>
          </p:cNvSpPr>
          <p:nvPr>
            <p:ph type="ftr" sz="quarter" idx="11"/>
          </p:nvPr>
        </p:nvSpPr>
        <p:spPr/>
        <p:txBody>
          <a:bodyPr/>
          <a:lstStyle/>
          <a:p>
            <a:r>
              <a:rPr lang="en-US"/>
              <a:t>Oregon Department of Education</a:t>
            </a:r>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a:p>
        </p:txBody>
      </p:sp>
    </p:spTree>
    <p:extLst>
      <p:ext uri="{BB962C8B-B14F-4D97-AF65-F5344CB8AC3E}">
        <p14:creationId xmlns:p14="http://schemas.microsoft.com/office/powerpoint/2010/main" val="25285395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591D8-9B02-4B28-8EF4-3003DE7E4109}" type="datetime1">
              <a:rPr lang="en-US" smtClean="0"/>
              <a:t>9/19/2023</a:t>
            </a:fld>
            <a:endParaRPr lang="en-US"/>
          </a:p>
        </p:txBody>
      </p:sp>
      <p:sp>
        <p:nvSpPr>
          <p:cNvPr id="6" name="Footer Placeholder 5"/>
          <p:cNvSpPr>
            <a:spLocks noGrp="1"/>
          </p:cNvSpPr>
          <p:nvPr>
            <p:ph type="ftr" sz="quarter" idx="11"/>
          </p:nvPr>
        </p:nvSpPr>
        <p:spPr/>
        <p:txBody>
          <a:bodyPr/>
          <a:lstStyle/>
          <a:p>
            <a:r>
              <a:rPr lang="en-US"/>
              <a:t>Oregon Department of Education</a:t>
            </a:r>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a:p>
        </p:txBody>
      </p:sp>
    </p:spTree>
    <p:extLst>
      <p:ext uri="{BB962C8B-B14F-4D97-AF65-F5344CB8AC3E}">
        <p14:creationId xmlns:p14="http://schemas.microsoft.com/office/powerpoint/2010/main" val="4318132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E9AC3-29A7-447C-985A-56B968AD79CC}" type="datetime1">
              <a:rPr lang="en-US" smtClean="0"/>
              <a:t>9/19/2023</a:t>
            </a:fld>
            <a:endParaRPr lang="en-US"/>
          </a:p>
        </p:txBody>
      </p:sp>
      <p:sp>
        <p:nvSpPr>
          <p:cNvPr id="8" name="Footer Placeholder 7"/>
          <p:cNvSpPr>
            <a:spLocks noGrp="1"/>
          </p:cNvSpPr>
          <p:nvPr>
            <p:ph type="ftr" sz="quarter" idx="11"/>
          </p:nvPr>
        </p:nvSpPr>
        <p:spPr/>
        <p:txBody>
          <a:bodyPr/>
          <a:lstStyle/>
          <a:p>
            <a:r>
              <a:rPr lang="en-US"/>
              <a:t>Oregon Department of Education</a:t>
            </a:r>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642731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p:cSld name="Section Header">
    <p:bg>
      <p:bgPr>
        <a:solidFill>
          <a:schemeClr val="accent3"/>
        </a:solidFill>
        <a:effectLst/>
      </p:bgPr>
    </p:bg>
    <p:spTree>
      <p:nvGrpSpPr>
        <p:cNvPr id="1" name="Shape 130"/>
        <p:cNvGrpSpPr/>
        <p:nvPr/>
      </p:nvGrpSpPr>
      <p:grpSpPr>
        <a:xfrm>
          <a:off x="0" y="0"/>
          <a:ext cx="0" cy="0"/>
          <a:chOff x="0" y="0"/>
          <a:chExt cx="0" cy="0"/>
        </a:xfrm>
      </p:grpSpPr>
      <p:sp>
        <p:nvSpPr>
          <p:cNvPr id="131" name="Google Shape;131;p16"/>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2" name="Google Shape;132;p16"/>
          <p:cNvSpPr/>
          <p:nvPr/>
        </p:nvSpPr>
        <p:spPr>
          <a:xfrm>
            <a:off x="206187" y="2488757"/>
            <a:ext cx="11775141" cy="1900363"/>
          </a:xfrm>
          <a:prstGeom prst="rect">
            <a:avLst/>
          </a:prstGeom>
          <a:solidFill>
            <a:srgbClr val="FCEDE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b="0" i="0" u="none" strike="noStrike" cap="none">
              <a:solidFill>
                <a:schemeClr val="lt1"/>
              </a:solidFill>
              <a:latin typeface="Calibri"/>
              <a:ea typeface="Calibri"/>
              <a:cs typeface="Calibri"/>
              <a:sym typeface="Calibri"/>
            </a:endParaRPr>
          </a:p>
        </p:txBody>
      </p:sp>
      <p:sp>
        <p:nvSpPr>
          <p:cNvPr id="133" name="Google Shape;133;p16"/>
          <p:cNvSpPr txBox="1">
            <a:spLocks noGrp="1"/>
          </p:cNvSpPr>
          <p:nvPr>
            <p:ph type="ctrTitle"/>
          </p:nvPr>
        </p:nvSpPr>
        <p:spPr>
          <a:xfrm>
            <a:off x="717177" y="2488757"/>
            <a:ext cx="10784542" cy="1900363"/>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accent3"/>
              </a:buClr>
              <a:buSzPts val="6800"/>
              <a:buFont typeface="Calibri"/>
              <a:buNone/>
              <a:defRPr sz="6800">
                <a:solidFill>
                  <a:schemeClr val="accent3"/>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4" name="Google Shape;134;p16"/>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5" name="Google Shape;135;p16"/>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6" name="Google Shape;136;p16"/>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137" name="Google Shape;137;p16" descr="Oregon Department of Education Logo"/>
          <p:cNvPicPr preferRelativeResize="0"/>
          <p:nvPr/>
        </p:nvPicPr>
        <p:blipFill rotWithShape="1">
          <a:blip r:embed="rId2">
            <a:alphaModFix/>
          </a:blip>
          <a:srcRect/>
          <a:stretch/>
        </p:blipFill>
        <p:spPr>
          <a:xfrm>
            <a:off x="5033770" y="214049"/>
            <a:ext cx="2124460" cy="2167132"/>
          </a:xfrm>
          <a:prstGeom prst="rect">
            <a:avLst/>
          </a:prstGeom>
          <a:noFill/>
          <a:ln>
            <a:noFill/>
          </a:ln>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9/19/2023</a:t>
            </a:fld>
            <a:endParaRPr lang="en-US"/>
          </a:p>
        </p:txBody>
      </p:sp>
      <p:sp>
        <p:nvSpPr>
          <p:cNvPr id="4" name="Footer Placeholder 3"/>
          <p:cNvSpPr>
            <a:spLocks noGrp="1"/>
          </p:cNvSpPr>
          <p:nvPr>
            <p:ph type="ftr" sz="quarter" idx="11"/>
          </p:nvPr>
        </p:nvSpPr>
        <p:spPr/>
        <p:txBody>
          <a:bodyPr/>
          <a:lstStyle/>
          <a:p>
            <a:r>
              <a:rPr lang="en-US"/>
              <a:t>Oregon Department of Education</a:t>
            </a:r>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3752021579"/>
      </p:ext>
    </p:extLst>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v</a:t>
            </a:r>
          </a:p>
        </p:txBody>
      </p:sp>
      <p:sp>
        <p:nvSpPr>
          <p:cNvPr id="2" name="Date Placeholder 1"/>
          <p:cNvSpPr>
            <a:spLocks noGrp="1"/>
          </p:cNvSpPr>
          <p:nvPr>
            <p:ph type="dt" sz="half" idx="10"/>
          </p:nvPr>
        </p:nvSpPr>
        <p:spPr/>
        <p:txBody>
          <a:bodyPr/>
          <a:lstStyle/>
          <a:p>
            <a:fld id="{80DF8147-9298-48DB-8898-31538F48B62E}" type="datetime1">
              <a:rPr lang="en-US" smtClean="0"/>
              <a:t>9/19/2023</a:t>
            </a:fld>
            <a:endParaRPr lang="en-US"/>
          </a:p>
        </p:txBody>
      </p:sp>
      <p:sp>
        <p:nvSpPr>
          <p:cNvPr id="3" name="Footer Placeholder 2"/>
          <p:cNvSpPr>
            <a:spLocks noGrp="1"/>
          </p:cNvSpPr>
          <p:nvPr>
            <p:ph type="ftr" sz="quarter" idx="11"/>
          </p:nvPr>
        </p:nvSpPr>
        <p:spPr/>
        <p:txBody>
          <a:bodyPr/>
          <a:lstStyle/>
          <a:p>
            <a:r>
              <a:rPr lang="en-US"/>
              <a:t>Oregon Department of Education</a:t>
            </a:r>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3945951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a:t>Text here</a:t>
            </a:r>
          </a:p>
        </p:txBody>
      </p:sp>
      <p:sp>
        <p:nvSpPr>
          <p:cNvPr id="4" name="Date Placeholder 3"/>
          <p:cNvSpPr>
            <a:spLocks noGrp="1"/>
          </p:cNvSpPr>
          <p:nvPr>
            <p:ph type="dt" sz="half" idx="10"/>
          </p:nvPr>
        </p:nvSpPr>
        <p:spPr/>
        <p:txBody>
          <a:bodyPr/>
          <a:lstStyle/>
          <a:p>
            <a:fld id="{7829B781-A755-4819-BC29-540BFF075356}" type="datetime1">
              <a:rPr lang="en-US" smtClean="0"/>
              <a:t>9/19/2023</a:t>
            </a:fld>
            <a:endParaRPr lang="en-US"/>
          </a:p>
        </p:txBody>
      </p:sp>
      <p:sp>
        <p:nvSpPr>
          <p:cNvPr id="5" name="Footer Placeholder 4"/>
          <p:cNvSpPr>
            <a:spLocks noGrp="1"/>
          </p:cNvSpPr>
          <p:nvPr>
            <p:ph type="ftr" sz="quarter" idx="11"/>
          </p:nvPr>
        </p:nvSpPr>
        <p:spPr/>
        <p:txBody>
          <a:bodyPr/>
          <a:lstStyle/>
          <a:p>
            <a:r>
              <a:rPr lang="en-US"/>
              <a:t>Oregon Department of Education</a:t>
            </a:r>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05103458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a:t>Text here</a:t>
            </a:r>
          </a:p>
        </p:txBody>
      </p:sp>
      <p:sp>
        <p:nvSpPr>
          <p:cNvPr id="4" name="Date Placeholder 3"/>
          <p:cNvSpPr>
            <a:spLocks noGrp="1"/>
          </p:cNvSpPr>
          <p:nvPr>
            <p:ph type="dt" sz="half" idx="10"/>
          </p:nvPr>
        </p:nvSpPr>
        <p:spPr/>
        <p:txBody>
          <a:bodyPr/>
          <a:lstStyle/>
          <a:p>
            <a:fld id="{7829B781-A755-4819-BC29-540BFF075356}" type="datetime1">
              <a:rPr lang="en-US" smtClean="0"/>
              <a:t>9/19/2023</a:t>
            </a:fld>
            <a:endParaRPr lang="en-US"/>
          </a:p>
        </p:txBody>
      </p:sp>
      <p:sp>
        <p:nvSpPr>
          <p:cNvPr id="5" name="Footer Placeholder 4"/>
          <p:cNvSpPr>
            <a:spLocks noGrp="1"/>
          </p:cNvSpPr>
          <p:nvPr>
            <p:ph type="ftr" sz="quarter" idx="11"/>
          </p:nvPr>
        </p:nvSpPr>
        <p:spPr/>
        <p:txBody>
          <a:bodyPr/>
          <a:lstStyle/>
          <a:p>
            <a:r>
              <a:rPr lang="en-US"/>
              <a:t>Oregon Department of Education</a:t>
            </a:r>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a:solidFill>
                  <a:schemeClr val="accent1"/>
                </a:solidFill>
              </a:rPr>
              <a:t>twitter.com/</a:t>
            </a:r>
            <a:r>
              <a:rPr lang="en-US" sz="2400" err="1">
                <a:solidFill>
                  <a:schemeClr val="accent1"/>
                </a:solidFill>
              </a:rPr>
              <a:t>ORDeptEd</a:t>
            </a:r>
            <a:r>
              <a:rPr lang="en-US" sz="2400">
                <a:solidFill>
                  <a:schemeClr val="accent1"/>
                </a:solidFill>
              </a:rPr>
              <a:t> | fb.com/</a:t>
            </a:r>
            <a:r>
              <a:rPr lang="en-US" sz="2400" err="1">
                <a:solidFill>
                  <a:schemeClr val="accent1"/>
                </a:solidFill>
              </a:rPr>
              <a:t>ORDeptEd</a:t>
            </a:r>
            <a:endParaRPr lang="en-US" sz="2400">
              <a:solidFill>
                <a:schemeClr val="accent1"/>
              </a:solidFill>
            </a:endParaRPr>
          </a:p>
        </p:txBody>
      </p:sp>
    </p:spTree>
    <p:extLst>
      <p:ext uri="{BB962C8B-B14F-4D97-AF65-F5344CB8AC3E}">
        <p14:creationId xmlns:p14="http://schemas.microsoft.com/office/powerpoint/2010/main" val="4195460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Title Bar and Content">
  <p:cSld name="Title Bar and Content">
    <p:bg>
      <p:bgPr>
        <a:solidFill>
          <a:schemeClr val="accent3"/>
        </a:solidFill>
        <a:effectLst/>
      </p:bgPr>
    </p:bg>
    <p:spTree>
      <p:nvGrpSpPr>
        <p:cNvPr id="1" name="Shape 138"/>
        <p:cNvGrpSpPr/>
        <p:nvPr/>
      </p:nvGrpSpPr>
      <p:grpSpPr>
        <a:xfrm>
          <a:off x="0" y="0"/>
          <a:ext cx="0" cy="0"/>
          <a:chOff x="0" y="0"/>
          <a:chExt cx="0" cy="0"/>
        </a:xfrm>
      </p:grpSpPr>
      <p:sp>
        <p:nvSpPr>
          <p:cNvPr id="139" name="Google Shape;139;p17"/>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0" name="Google Shape;140;p17"/>
          <p:cNvSpPr/>
          <p:nvPr/>
        </p:nvSpPr>
        <p:spPr>
          <a:xfrm>
            <a:off x="206188" y="215153"/>
            <a:ext cx="11775141" cy="1397364"/>
          </a:xfrm>
          <a:prstGeom prst="rect">
            <a:avLst/>
          </a:prstGeom>
          <a:solidFill>
            <a:srgbClr val="FCEDE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1" name="Google Shape;141;p17"/>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2" name="Google Shape;142;p17"/>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3" name="Google Shape;143;p17"/>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4" name="Google Shape;144;p17"/>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45" name="Google Shape;145;p17"/>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Content with Caption">
  <p:cSld name="Content with Caption">
    <p:bg>
      <p:bgPr>
        <a:solidFill>
          <a:schemeClr val="accent3"/>
        </a:solidFill>
        <a:effectLst/>
      </p:bgPr>
    </p:bg>
    <p:spTree>
      <p:nvGrpSpPr>
        <p:cNvPr id="1" name="Shape 146"/>
        <p:cNvGrpSpPr/>
        <p:nvPr/>
      </p:nvGrpSpPr>
      <p:grpSpPr>
        <a:xfrm>
          <a:off x="0" y="0"/>
          <a:ext cx="0" cy="0"/>
          <a:chOff x="0" y="0"/>
          <a:chExt cx="0" cy="0"/>
        </a:xfrm>
      </p:grpSpPr>
      <p:sp>
        <p:nvSpPr>
          <p:cNvPr id="147" name="Google Shape;147;p18"/>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8" name="Google Shape;148;p18"/>
          <p:cNvSpPr/>
          <p:nvPr/>
        </p:nvSpPr>
        <p:spPr>
          <a:xfrm>
            <a:off x="206189" y="215153"/>
            <a:ext cx="4730470" cy="6432176"/>
          </a:xfrm>
          <a:prstGeom prst="rect">
            <a:avLst/>
          </a:prstGeom>
          <a:solidFill>
            <a:srgbClr val="FCEDE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9" name="Google Shape;149;p18"/>
          <p:cNvSpPr txBox="1">
            <a:spLocks noGrp="1"/>
          </p:cNvSpPr>
          <p:nvPr>
            <p:ph type="title"/>
          </p:nvPr>
        </p:nvSpPr>
        <p:spPr>
          <a:xfrm>
            <a:off x="717177" y="779646"/>
            <a:ext cx="3931826" cy="2534006"/>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accent3"/>
              </a:buClr>
              <a:buSzPts val="4400"/>
              <a:buFont typeface="Calibri"/>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0" name="Google Shape;150;p18"/>
          <p:cNvSpPr txBox="1">
            <a:spLocks noGrp="1"/>
          </p:cNvSpPr>
          <p:nvPr>
            <p:ph type="body" idx="1"/>
          </p:nvPr>
        </p:nvSpPr>
        <p:spPr>
          <a:xfrm>
            <a:off x="5183188" y="779647"/>
            <a:ext cx="6172200" cy="5081404"/>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81000" algn="l">
              <a:lnSpc>
                <a:spcPct val="90000"/>
              </a:lnSpc>
              <a:spcBef>
                <a:spcPts val="500"/>
              </a:spcBef>
              <a:spcAft>
                <a:spcPts val="0"/>
              </a:spcAft>
              <a:buClr>
                <a:schemeClr val="dk1"/>
              </a:buClr>
              <a:buSzPts val="2400"/>
              <a:buChar char="•"/>
              <a:defRPr sz="2400"/>
            </a:lvl2pPr>
            <a:lvl3pPr marL="1371600" lvl="2" indent="-381000" algn="l">
              <a:lnSpc>
                <a:spcPct val="90000"/>
              </a:lnSpc>
              <a:spcBef>
                <a:spcPts val="500"/>
              </a:spcBef>
              <a:spcAft>
                <a:spcPts val="0"/>
              </a:spcAft>
              <a:buClr>
                <a:schemeClr val="dk1"/>
              </a:buClr>
              <a:buSzPts val="2400"/>
              <a:buChar char="•"/>
              <a:defRPr sz="2400"/>
            </a:lvl3pPr>
            <a:lvl4pPr marL="1828800" lvl="3" indent="-381000" algn="l">
              <a:lnSpc>
                <a:spcPct val="90000"/>
              </a:lnSpc>
              <a:spcBef>
                <a:spcPts val="500"/>
              </a:spcBef>
              <a:spcAft>
                <a:spcPts val="0"/>
              </a:spcAft>
              <a:buClr>
                <a:schemeClr val="dk1"/>
              </a:buClr>
              <a:buSzPts val="2400"/>
              <a:buChar char="•"/>
              <a:defRPr sz="2400"/>
            </a:lvl4pPr>
            <a:lvl5pPr marL="2286000" lvl="4" indent="-381000" algn="l">
              <a:lnSpc>
                <a:spcPct val="90000"/>
              </a:lnSpc>
              <a:spcBef>
                <a:spcPts val="500"/>
              </a:spcBef>
              <a:spcAft>
                <a:spcPts val="0"/>
              </a:spcAft>
              <a:buClr>
                <a:schemeClr val="dk1"/>
              </a:buClr>
              <a:buSzPts val="2400"/>
              <a:buChar char="•"/>
              <a:defRPr sz="24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151" name="Google Shape;151;p18"/>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2" name="Google Shape;152;p18"/>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3" name="Google Shape;153;p18"/>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54" name="Google Shape;154;p18"/>
          <p:cNvSpPr>
            <a:spLocks noGrp="1"/>
          </p:cNvSpPr>
          <p:nvPr>
            <p:ph type="pic" idx="2"/>
          </p:nvPr>
        </p:nvSpPr>
        <p:spPr>
          <a:xfrm>
            <a:off x="717177" y="3540125"/>
            <a:ext cx="3931826" cy="2320926"/>
          </a:xfrm>
          <a:prstGeom prst="rect">
            <a:avLst/>
          </a:prstGeom>
          <a:noFill/>
          <a:ln>
            <a:noFill/>
          </a:ln>
        </p:spPr>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solidFill>
          <a:schemeClr val="accent3"/>
        </a:solidFill>
        <a:effectLst/>
      </p:bgPr>
    </p:bg>
    <p:spTree>
      <p:nvGrpSpPr>
        <p:cNvPr id="1" name="Shape 155"/>
        <p:cNvGrpSpPr/>
        <p:nvPr/>
      </p:nvGrpSpPr>
      <p:grpSpPr>
        <a:xfrm>
          <a:off x="0" y="0"/>
          <a:ext cx="0" cy="0"/>
          <a:chOff x="0" y="0"/>
          <a:chExt cx="0" cy="0"/>
        </a:xfrm>
      </p:grpSpPr>
      <p:sp>
        <p:nvSpPr>
          <p:cNvPr id="156" name="Google Shape;156;p19"/>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7" name="Google Shape;157;p19"/>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8" name="Google Shape;158;p19"/>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9" name="Google Shape;159;p19"/>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0" name="Google Shape;160;p19"/>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type="twoObj">
  <p:cSld name="TWO_OBJECTS">
    <p:bg>
      <p:bgPr>
        <a:solidFill>
          <a:schemeClr val="accent3"/>
        </a:solidFill>
        <a:effectLst/>
      </p:bgPr>
    </p:bg>
    <p:spTree>
      <p:nvGrpSpPr>
        <p:cNvPr id="1" name="Shape 161"/>
        <p:cNvGrpSpPr/>
        <p:nvPr/>
      </p:nvGrpSpPr>
      <p:grpSpPr>
        <a:xfrm>
          <a:off x="0" y="0"/>
          <a:ext cx="0" cy="0"/>
          <a:chOff x="0" y="0"/>
          <a:chExt cx="0" cy="0"/>
        </a:xfrm>
      </p:grpSpPr>
      <p:sp>
        <p:nvSpPr>
          <p:cNvPr id="162" name="Google Shape;162;p20"/>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3" name="Google Shape;163;p20"/>
          <p:cNvSpPr txBox="1">
            <a:spLocks noGrp="1"/>
          </p:cNvSpPr>
          <p:nvPr>
            <p:ph type="body" idx="1"/>
          </p:nvPr>
        </p:nvSpPr>
        <p:spPr>
          <a:xfrm>
            <a:off x="717176" y="1825625"/>
            <a:ext cx="5302624" cy="410604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4" name="Google Shape;164;p20"/>
          <p:cNvSpPr txBox="1">
            <a:spLocks noGrp="1"/>
          </p:cNvSpPr>
          <p:nvPr>
            <p:ph type="body" idx="2"/>
          </p:nvPr>
        </p:nvSpPr>
        <p:spPr>
          <a:xfrm>
            <a:off x="6172200" y="1825625"/>
            <a:ext cx="5329518" cy="410604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5" name="Google Shape;165;p20"/>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6" name="Google Shape;166;p20"/>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7" name="Google Shape;167;p20"/>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p:cSld name="Comparison">
    <p:bg>
      <p:bgPr>
        <a:solidFill>
          <a:schemeClr val="accent3"/>
        </a:solidFill>
        <a:effectLst/>
      </p:bgPr>
    </p:bg>
    <p:spTree>
      <p:nvGrpSpPr>
        <p:cNvPr id="1" name="Shape 168"/>
        <p:cNvGrpSpPr/>
        <p:nvPr/>
      </p:nvGrpSpPr>
      <p:grpSpPr>
        <a:xfrm>
          <a:off x="0" y="0"/>
          <a:ext cx="0" cy="0"/>
          <a:chOff x="0" y="0"/>
          <a:chExt cx="0" cy="0"/>
        </a:xfrm>
      </p:grpSpPr>
      <p:sp>
        <p:nvSpPr>
          <p:cNvPr id="169" name="Google Shape;169;p21"/>
          <p:cNvSpPr txBox="1">
            <a:spLocks noGrp="1"/>
          </p:cNvSpPr>
          <p:nvPr>
            <p:ph type="body" idx="1"/>
          </p:nvPr>
        </p:nvSpPr>
        <p:spPr>
          <a:xfrm>
            <a:off x="717176" y="1681163"/>
            <a:ext cx="5280399" cy="8239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accent3"/>
              </a:buClr>
              <a:buSzPts val="3200"/>
              <a:buNone/>
              <a:defRPr sz="3200" b="0">
                <a:solidFill>
                  <a:schemeClr val="accent3"/>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70" name="Google Shape;170;p21"/>
          <p:cNvSpPr txBox="1">
            <a:spLocks noGrp="1"/>
          </p:cNvSpPr>
          <p:nvPr>
            <p:ph type="body" idx="2"/>
          </p:nvPr>
        </p:nvSpPr>
        <p:spPr>
          <a:xfrm>
            <a:off x="717176" y="2505075"/>
            <a:ext cx="5280399" cy="343454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71" name="Google Shape;171;p21"/>
          <p:cNvSpPr txBox="1">
            <a:spLocks noGrp="1"/>
          </p:cNvSpPr>
          <p:nvPr>
            <p:ph type="body" idx="3"/>
          </p:nvPr>
        </p:nvSpPr>
        <p:spPr>
          <a:xfrm>
            <a:off x="6172200" y="1681163"/>
            <a:ext cx="5329518" cy="8239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accent3"/>
              </a:buClr>
              <a:buSzPts val="3200"/>
              <a:buNone/>
              <a:defRPr sz="3200" b="0">
                <a:solidFill>
                  <a:schemeClr val="accent3"/>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72" name="Google Shape;172;p21"/>
          <p:cNvSpPr txBox="1">
            <a:spLocks noGrp="1"/>
          </p:cNvSpPr>
          <p:nvPr>
            <p:ph type="body" idx="4"/>
          </p:nvPr>
        </p:nvSpPr>
        <p:spPr>
          <a:xfrm>
            <a:off x="6172200" y="2505075"/>
            <a:ext cx="5329518" cy="343454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73" name="Google Shape;173;p21"/>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4" name="Google Shape;174;p21"/>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5" name="Google Shape;175;p21"/>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76" name="Google Shape;176;p21"/>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3"/>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Title Only">
  <p:cSld name="Title Only">
    <p:bg>
      <p:bgPr>
        <a:solidFill>
          <a:schemeClr val="accent3"/>
        </a:solidFill>
        <a:effectLst/>
      </p:bgPr>
    </p:bg>
    <p:spTree>
      <p:nvGrpSpPr>
        <p:cNvPr id="1" name="Shape 177"/>
        <p:cNvGrpSpPr/>
        <p:nvPr/>
      </p:nvGrpSpPr>
      <p:grpSpPr>
        <a:xfrm>
          <a:off x="0" y="0"/>
          <a:ext cx="0" cy="0"/>
          <a:chOff x="0" y="0"/>
          <a:chExt cx="0" cy="0"/>
        </a:xfrm>
      </p:grpSpPr>
      <p:sp>
        <p:nvSpPr>
          <p:cNvPr id="178" name="Google Shape;178;p22"/>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79" name="Google Shape;179;p22"/>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0" name="Google Shape;180;p22"/>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1" name="Google Shape;181;p22"/>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82" name="Google Shape;182;p22"/>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104"/>
        <p:cNvGrpSpPr/>
        <p:nvPr/>
      </p:nvGrpSpPr>
      <p:grpSpPr>
        <a:xfrm>
          <a:off x="0" y="0"/>
          <a:ext cx="0" cy="0"/>
          <a:chOff x="0" y="0"/>
          <a:chExt cx="0" cy="0"/>
        </a:xfrm>
      </p:grpSpPr>
      <p:sp>
        <p:nvSpPr>
          <p:cNvPr id="105" name="Google Shape;105;p13"/>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6" name="Google Shape;106;p13"/>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marR="0" lvl="0" algn="l" rtl="0">
              <a:lnSpc>
                <a:spcPct val="90000"/>
              </a:lnSpc>
              <a:spcBef>
                <a:spcPts val="0"/>
              </a:spcBef>
              <a:spcAft>
                <a:spcPts val="0"/>
              </a:spcAft>
              <a:buClr>
                <a:schemeClr val="accent3"/>
              </a:buClr>
              <a:buSzPts val="4400"/>
              <a:buFont typeface="Calibri"/>
              <a:buNone/>
              <a:defRPr sz="4400" b="0" i="0" u="none" strike="noStrike" cap="none">
                <a:solidFill>
                  <a:schemeClr val="accent3"/>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7" name="Google Shape;107;p13"/>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marR="0" lvl="0" indent="-381000" algn="l" rtl="0">
              <a:lnSpc>
                <a:spcPct val="90000"/>
              </a:lnSpc>
              <a:spcBef>
                <a:spcPts val="10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4pPr>
            <a:lvl5pPr marL="2286000" marR="0" lvl="4"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08" name="Google Shape;108;p13"/>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59595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9" name="Google Shape;109;p13"/>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59595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0" name="Google Shape;110;p13"/>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595959"/>
                </a:solidFill>
                <a:latin typeface="Calibri"/>
                <a:ea typeface="Calibri"/>
                <a:cs typeface="Calibri"/>
                <a:sym typeface="Calibri"/>
              </a:defRPr>
            </a:lvl1pPr>
            <a:lvl2pPr marL="0" marR="0" lvl="1" indent="0" algn="r" rtl="0">
              <a:spcBef>
                <a:spcPts val="0"/>
              </a:spcBef>
              <a:buNone/>
              <a:defRPr sz="1200" b="0" i="0" u="none" strike="noStrike" cap="none">
                <a:solidFill>
                  <a:srgbClr val="595959"/>
                </a:solidFill>
                <a:latin typeface="Calibri"/>
                <a:ea typeface="Calibri"/>
                <a:cs typeface="Calibri"/>
                <a:sym typeface="Calibri"/>
              </a:defRPr>
            </a:lvl2pPr>
            <a:lvl3pPr marL="0" marR="0" lvl="2" indent="0" algn="r" rtl="0">
              <a:spcBef>
                <a:spcPts val="0"/>
              </a:spcBef>
              <a:buNone/>
              <a:defRPr sz="1200" b="0" i="0" u="none" strike="noStrike" cap="none">
                <a:solidFill>
                  <a:srgbClr val="595959"/>
                </a:solidFill>
                <a:latin typeface="Calibri"/>
                <a:ea typeface="Calibri"/>
                <a:cs typeface="Calibri"/>
                <a:sym typeface="Calibri"/>
              </a:defRPr>
            </a:lvl3pPr>
            <a:lvl4pPr marL="0" marR="0" lvl="3" indent="0" algn="r" rtl="0">
              <a:spcBef>
                <a:spcPts val="0"/>
              </a:spcBef>
              <a:buNone/>
              <a:defRPr sz="1200" b="0" i="0" u="none" strike="noStrike" cap="none">
                <a:solidFill>
                  <a:srgbClr val="595959"/>
                </a:solidFill>
                <a:latin typeface="Calibri"/>
                <a:ea typeface="Calibri"/>
                <a:cs typeface="Calibri"/>
                <a:sym typeface="Calibri"/>
              </a:defRPr>
            </a:lvl4pPr>
            <a:lvl5pPr marL="0" marR="0" lvl="4" indent="0" algn="r" rtl="0">
              <a:spcBef>
                <a:spcPts val="0"/>
              </a:spcBef>
              <a:buNone/>
              <a:defRPr sz="1200" b="0" i="0" u="none" strike="noStrike" cap="none">
                <a:solidFill>
                  <a:srgbClr val="595959"/>
                </a:solidFill>
                <a:latin typeface="Calibri"/>
                <a:ea typeface="Calibri"/>
                <a:cs typeface="Calibri"/>
                <a:sym typeface="Calibri"/>
              </a:defRPr>
            </a:lvl5pPr>
            <a:lvl6pPr marL="0" marR="0" lvl="5" indent="0" algn="r" rtl="0">
              <a:spcBef>
                <a:spcPts val="0"/>
              </a:spcBef>
              <a:buNone/>
              <a:defRPr sz="1200" b="0" i="0" u="none" strike="noStrike" cap="none">
                <a:solidFill>
                  <a:srgbClr val="595959"/>
                </a:solidFill>
                <a:latin typeface="Calibri"/>
                <a:ea typeface="Calibri"/>
                <a:cs typeface="Calibri"/>
                <a:sym typeface="Calibri"/>
              </a:defRPr>
            </a:lvl6pPr>
            <a:lvl7pPr marL="0" marR="0" lvl="6" indent="0" algn="r" rtl="0">
              <a:spcBef>
                <a:spcPts val="0"/>
              </a:spcBef>
              <a:buNone/>
              <a:defRPr sz="1200" b="0" i="0" u="none" strike="noStrike" cap="none">
                <a:solidFill>
                  <a:srgbClr val="595959"/>
                </a:solidFill>
                <a:latin typeface="Calibri"/>
                <a:ea typeface="Calibri"/>
                <a:cs typeface="Calibri"/>
                <a:sym typeface="Calibri"/>
              </a:defRPr>
            </a:lvl7pPr>
            <a:lvl8pPr marL="0" marR="0" lvl="7" indent="0" algn="r" rtl="0">
              <a:spcBef>
                <a:spcPts val="0"/>
              </a:spcBef>
              <a:buNone/>
              <a:defRPr sz="1200" b="0" i="0" u="none" strike="noStrike" cap="none">
                <a:solidFill>
                  <a:srgbClr val="595959"/>
                </a:solidFill>
                <a:latin typeface="Calibri"/>
                <a:ea typeface="Calibri"/>
                <a:cs typeface="Calibri"/>
                <a:sym typeface="Calibri"/>
              </a:defRPr>
            </a:lvl8pPr>
            <a:lvl9pPr marL="0" marR="0" lvl="8" indent="0" algn="r" rtl="0">
              <a:spcBef>
                <a:spcPts val="0"/>
              </a:spcBef>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11" name="Google Shape;111;p13" descr="Decorative line break"/>
          <p:cNvPicPr preferRelativeResize="0"/>
          <p:nvPr/>
        </p:nvPicPr>
        <p:blipFill rotWithShape="1">
          <a:blip r:embed="rId13">
            <a:alphaModFix/>
          </a:blip>
          <a:srcRect/>
          <a:stretch/>
        </p:blipFill>
        <p:spPr>
          <a:xfrm>
            <a:off x="804670" y="1558360"/>
            <a:ext cx="1286259" cy="2438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293"/>
        <p:cNvGrpSpPr/>
        <p:nvPr/>
      </p:nvGrpSpPr>
      <p:grpSpPr>
        <a:xfrm>
          <a:off x="0" y="0"/>
          <a:ext cx="0" cy="0"/>
          <a:chOff x="0" y="0"/>
          <a:chExt cx="0" cy="0"/>
        </a:xfrm>
      </p:grpSpPr>
      <p:sp>
        <p:nvSpPr>
          <p:cNvPr id="294" name="Google Shape;294;p37"/>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95" name="Google Shape;295;p37"/>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marR="0" lvl="0" algn="l" rtl="0">
              <a:lnSpc>
                <a:spcPct val="90000"/>
              </a:lnSpc>
              <a:spcBef>
                <a:spcPts val="0"/>
              </a:spcBef>
              <a:spcAft>
                <a:spcPts val="0"/>
              </a:spcAft>
              <a:buClr>
                <a:schemeClr val="dk2"/>
              </a:buClr>
              <a:buSzPts val="4400"/>
              <a:buFont typeface="Calibri"/>
              <a:buNone/>
              <a:defRPr sz="4400" b="0" i="0" u="none" strike="noStrike" cap="none">
                <a:solidFill>
                  <a:schemeClr val="dk2"/>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96" name="Google Shape;296;p37"/>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marR="0" lvl="0" indent="-381000" algn="l" rtl="0">
              <a:lnSpc>
                <a:spcPct val="90000"/>
              </a:lnSpc>
              <a:spcBef>
                <a:spcPts val="10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4pPr>
            <a:lvl5pPr marL="2286000" marR="0" lvl="4"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97" name="Google Shape;297;p37"/>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59595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98" name="Google Shape;298;p37"/>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59595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99" name="Google Shape;299;p37"/>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595959"/>
                </a:solidFill>
                <a:latin typeface="Calibri"/>
                <a:ea typeface="Calibri"/>
                <a:cs typeface="Calibri"/>
                <a:sym typeface="Calibri"/>
              </a:defRPr>
            </a:lvl1pPr>
            <a:lvl2pPr marL="0" marR="0" lvl="1" indent="0" algn="r" rtl="0">
              <a:spcBef>
                <a:spcPts val="0"/>
              </a:spcBef>
              <a:buNone/>
              <a:defRPr sz="1200" b="0" i="0" u="none" strike="noStrike" cap="none">
                <a:solidFill>
                  <a:srgbClr val="595959"/>
                </a:solidFill>
                <a:latin typeface="Calibri"/>
                <a:ea typeface="Calibri"/>
                <a:cs typeface="Calibri"/>
                <a:sym typeface="Calibri"/>
              </a:defRPr>
            </a:lvl2pPr>
            <a:lvl3pPr marL="0" marR="0" lvl="2" indent="0" algn="r" rtl="0">
              <a:spcBef>
                <a:spcPts val="0"/>
              </a:spcBef>
              <a:buNone/>
              <a:defRPr sz="1200" b="0" i="0" u="none" strike="noStrike" cap="none">
                <a:solidFill>
                  <a:srgbClr val="595959"/>
                </a:solidFill>
                <a:latin typeface="Calibri"/>
                <a:ea typeface="Calibri"/>
                <a:cs typeface="Calibri"/>
                <a:sym typeface="Calibri"/>
              </a:defRPr>
            </a:lvl3pPr>
            <a:lvl4pPr marL="0" marR="0" lvl="3" indent="0" algn="r" rtl="0">
              <a:spcBef>
                <a:spcPts val="0"/>
              </a:spcBef>
              <a:buNone/>
              <a:defRPr sz="1200" b="0" i="0" u="none" strike="noStrike" cap="none">
                <a:solidFill>
                  <a:srgbClr val="595959"/>
                </a:solidFill>
                <a:latin typeface="Calibri"/>
                <a:ea typeface="Calibri"/>
                <a:cs typeface="Calibri"/>
                <a:sym typeface="Calibri"/>
              </a:defRPr>
            </a:lvl4pPr>
            <a:lvl5pPr marL="0" marR="0" lvl="4" indent="0" algn="r" rtl="0">
              <a:spcBef>
                <a:spcPts val="0"/>
              </a:spcBef>
              <a:buNone/>
              <a:defRPr sz="1200" b="0" i="0" u="none" strike="noStrike" cap="none">
                <a:solidFill>
                  <a:srgbClr val="595959"/>
                </a:solidFill>
                <a:latin typeface="Calibri"/>
                <a:ea typeface="Calibri"/>
                <a:cs typeface="Calibri"/>
                <a:sym typeface="Calibri"/>
              </a:defRPr>
            </a:lvl5pPr>
            <a:lvl6pPr marL="0" marR="0" lvl="5" indent="0" algn="r" rtl="0">
              <a:spcBef>
                <a:spcPts val="0"/>
              </a:spcBef>
              <a:buNone/>
              <a:defRPr sz="1200" b="0" i="0" u="none" strike="noStrike" cap="none">
                <a:solidFill>
                  <a:srgbClr val="595959"/>
                </a:solidFill>
                <a:latin typeface="Calibri"/>
                <a:ea typeface="Calibri"/>
                <a:cs typeface="Calibri"/>
                <a:sym typeface="Calibri"/>
              </a:defRPr>
            </a:lvl6pPr>
            <a:lvl7pPr marL="0" marR="0" lvl="6" indent="0" algn="r" rtl="0">
              <a:spcBef>
                <a:spcPts val="0"/>
              </a:spcBef>
              <a:buNone/>
              <a:defRPr sz="1200" b="0" i="0" u="none" strike="noStrike" cap="none">
                <a:solidFill>
                  <a:srgbClr val="595959"/>
                </a:solidFill>
                <a:latin typeface="Calibri"/>
                <a:ea typeface="Calibri"/>
                <a:cs typeface="Calibri"/>
                <a:sym typeface="Calibri"/>
              </a:defRPr>
            </a:lvl7pPr>
            <a:lvl8pPr marL="0" marR="0" lvl="7" indent="0" algn="r" rtl="0">
              <a:spcBef>
                <a:spcPts val="0"/>
              </a:spcBef>
              <a:buNone/>
              <a:defRPr sz="1200" b="0" i="0" u="none" strike="noStrike" cap="none">
                <a:solidFill>
                  <a:srgbClr val="595959"/>
                </a:solidFill>
                <a:latin typeface="Calibri"/>
                <a:ea typeface="Calibri"/>
                <a:cs typeface="Calibri"/>
                <a:sym typeface="Calibri"/>
              </a:defRPr>
            </a:lvl8pPr>
            <a:lvl9pPr marL="0" marR="0" lvl="8" indent="0" algn="r" rtl="0">
              <a:spcBef>
                <a:spcPts val="0"/>
              </a:spcBef>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300" name="Google Shape;300;p37" descr="Decorative line break"/>
          <p:cNvPicPr preferRelativeResize="0"/>
          <p:nvPr/>
        </p:nvPicPr>
        <p:blipFill rotWithShape="1">
          <a:blip r:embed="rId13">
            <a:alphaModFix/>
          </a:blip>
          <a:srcRect/>
          <a:stretch/>
        </p:blipFill>
        <p:spPr>
          <a:xfrm>
            <a:off x="804670" y="1558360"/>
            <a:ext cx="1286259" cy="2438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9/19/2023</a:t>
            </a:fld>
            <a:endParaRPr lang="en-US"/>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107541647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hd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hyperlink" Target="mailto:Leslie.casebeer@ode.Oregon.gov" TargetMode="Externa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oregon.gov/ode/schools-and-districts/grants/ESEA/EL/Pages/LanguageUseSurvey.aspx" TargetMode="External"/><Relationship Id="rId2" Type="http://schemas.openxmlformats.org/officeDocument/2006/relationships/hyperlink" Target="https://www.oregon.gov/ode/schools-and-districts/grants/ESEA/EL/Pages/default.aspx" TargetMode="External"/><Relationship Id="rId1" Type="http://schemas.openxmlformats.org/officeDocument/2006/relationships/slideLayout" Target="../slideLayouts/slideLayout4.xml"/><Relationship Id="rId4" Type="http://schemas.openxmlformats.org/officeDocument/2006/relationships/hyperlink" Target="https://www.oregon.gov/ode/schools-and-districts/grants/ESEA/EL/Pages/Guidance-and-Research.asp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oregon.gov/ode/schools-and-districts/grants/ESEA/EL/Pages/Monitoring.aspx" TargetMode="External"/><Relationship Id="rId2" Type="http://schemas.openxmlformats.org/officeDocument/2006/relationships/hyperlink" Target="https://www.oregon.gov/ode/schools-and-districts/grants/ESEA/EL/Pages/Directors.aspx" TargetMode="External"/><Relationship Id="rId1" Type="http://schemas.openxmlformats.org/officeDocument/2006/relationships/slideLayout" Target="../slideLayouts/slideLayout4.xml"/><Relationship Id="rId5" Type="http://schemas.openxmlformats.org/officeDocument/2006/relationships/hyperlink" Target="https://www.oregon.gov/ode/schools-and-districts/grants/ESEA/EL/Pages/Data-Collections.aspx" TargetMode="External"/><Relationship Id="rId4" Type="http://schemas.openxmlformats.org/officeDocument/2006/relationships/hyperlink" Target="https://www.oregon.gov/ode/schools-and-districts/grants/ESEA/EL/Pages/Funding-Grant-Information.asp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oregon.gov/ode/schools-and-districts/grants/ESEA/EL/Pages/District-Local-Plans.aspx" TargetMode="External"/><Relationship Id="rId2" Type="http://schemas.openxmlformats.org/officeDocument/2006/relationships/hyperlink" Target="https://www.oregon.gov/ode/schools-and-districts/grants/ESEA/EL/Pages/ELSWD.aspx" TargetMode="External"/><Relationship Id="rId1" Type="http://schemas.openxmlformats.org/officeDocument/2006/relationships/slideLayout" Target="../slideLayouts/slideLayout4.xml"/><Relationship Id="rId6" Type="http://schemas.openxmlformats.org/officeDocument/2006/relationships/hyperlink" Target="https://www.oregon.gov/ode/students-and-family/equity/EngLearners/Pages/BiliteracyInitiatives.aspx" TargetMode="External"/><Relationship Id="rId5" Type="http://schemas.openxmlformats.org/officeDocument/2006/relationships/hyperlink" Target="https://www.oregon.gov/ode/students-and-family/equity/EngLearners/Pages/EnglishLanguageProficiencyStandards.aspx" TargetMode="External"/><Relationship Id="rId4" Type="http://schemas.openxmlformats.org/officeDocument/2006/relationships/hyperlink" Target="https://www.oregon.gov/ode/educator-resources/assessment/Pages/English-Language-Proficiency.aspx"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odedistrict.oregon.gov/Pages/default.aspx"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hyperlink" Target="https://lnks.gd/l/eyJhbGciOiJIUzI1NiJ9.eyJidWxsZXRpbl9saW5rX2lkIjoxMDIsInVyaSI6ImJwMjpjbGljayIsInVybCI6Imh0dHBzOi8vb2RlZGlzdHJpY3Qub3JlZ29uLmdvdi9BcHBsaWNhdGlvbnMvRG9jdW1lbnRzL05ldyUyMFNlY3VyZSUyMEZpbGUlMjBUcmFuc2ZlciUyMEhvdyUyMFRvLnBkZj91dG1fbWVkaXVtPWVtYWlsJnV0bV9zb3VyY2U9Z292ZGVsaXZlcnkiLCJidWxsZXRpbl9pZCI6IjIwMjMwOTAxLjgyMDAzODYxIn0.vwr1MGIyGdx_2KiHTKb5VC9fzhBfjT2d3eV_e5Gw0Dg/s/2138761905/br/225211203914-l"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7.xml"/></Relationships>
</file>

<file path=ppt/slides/_rels/slide2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7.xml"/></Relationships>
</file>

<file path=ppt/slides/_rels/slide2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7.xml"/></Relationships>
</file>

<file path=ppt/slides/_rels/slide2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7.xml"/></Relationships>
</file>

<file path=ppt/slides/_rels/slide2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7.xml"/></Relationships>
</file>

<file path=ppt/slides/_rels/slide2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2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7.xml.rels><?xml version="1.0" encoding="UTF-8" standalone="yes"?>
<Relationships xmlns="http://schemas.openxmlformats.org/package/2006/relationships"><Relationship Id="rId3" Type="http://schemas.openxmlformats.org/officeDocument/2006/relationships/hyperlink" Target="mailto:kim.a.miller@ode.Oregon.gov"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hyperlink" Target="mailto:Tiffany.palaniuk@ode.Oregon.gov"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ML/EL September Webinar</a:t>
            </a:r>
          </a:p>
        </p:txBody>
      </p:sp>
      <p:sp>
        <p:nvSpPr>
          <p:cNvPr id="3" name="Subtitle 2"/>
          <p:cNvSpPr>
            <a:spLocks noGrp="1"/>
          </p:cNvSpPr>
          <p:nvPr>
            <p:ph type="subTitle" idx="1"/>
          </p:nvPr>
        </p:nvSpPr>
        <p:spPr/>
        <p:txBody>
          <a:bodyPr vert="horz" lIns="91440" tIns="45720" rIns="91440" bIns="45720" rtlCol="0" anchor="t">
            <a:normAutofit/>
          </a:bodyPr>
          <a:lstStyle/>
          <a:p>
            <a:r>
              <a:rPr lang="en-US" dirty="0">
                <a:ea typeface="Calibri"/>
                <a:cs typeface="Calibri"/>
              </a:rPr>
              <a:t>September 21, 2023</a:t>
            </a:r>
            <a:endParaRPr lang="en-US" dirty="0"/>
          </a:p>
        </p:txBody>
      </p:sp>
      <p:sp>
        <p:nvSpPr>
          <p:cNvPr id="4" name="Footer Placeholder 3"/>
          <p:cNvSpPr>
            <a:spLocks noGrp="1"/>
          </p:cNvSpPr>
          <p:nvPr>
            <p:ph type="ftr" sz="quarter" idx="11"/>
          </p:nvPr>
        </p:nvSpPr>
        <p:spPr/>
        <p:txBody>
          <a:bodyPr/>
          <a:lstStyle/>
          <a:p>
            <a:r>
              <a:rPr lang="en-US"/>
              <a:t>Oregon Department of Education</a:t>
            </a:r>
          </a:p>
        </p:txBody>
      </p:sp>
      <p:sp>
        <p:nvSpPr>
          <p:cNvPr id="5" name="Slide Number Placeholder 4"/>
          <p:cNvSpPr>
            <a:spLocks noGrp="1"/>
          </p:cNvSpPr>
          <p:nvPr>
            <p:ph type="sldNum" sz="quarter" idx="12"/>
          </p:nvPr>
        </p:nvSpPr>
        <p:spPr/>
        <p:txBody>
          <a:bodyPr/>
          <a:lstStyle/>
          <a:p>
            <a:fld id="{357F5B69-6281-4C1F-8C38-6DA0F56DA430}" type="slidenum">
              <a:rPr lang="en-US" smtClean="0"/>
              <a:t>1</a:t>
            </a:fld>
            <a:endParaRPr lang="en-US"/>
          </a:p>
        </p:txBody>
      </p:sp>
    </p:spTree>
    <p:extLst>
      <p:ext uri="{BB962C8B-B14F-4D97-AF65-F5344CB8AC3E}">
        <p14:creationId xmlns:p14="http://schemas.microsoft.com/office/powerpoint/2010/main" val="3503007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9FB26A4-BAFC-857F-D32A-88E5AEB784A9}"/>
              </a:ext>
            </a:extLst>
          </p:cNvPr>
          <p:cNvSpPr>
            <a:spLocks noGrp="1"/>
          </p:cNvSpPr>
          <p:nvPr>
            <p:ph type="body" idx="1"/>
          </p:nvPr>
        </p:nvSpPr>
        <p:spPr/>
        <p:txBody>
          <a:bodyPr/>
          <a:lstStyle/>
          <a:p>
            <a:r>
              <a:rPr lang="en-US" dirty="0"/>
              <a:t>Leslie Casebeer, Title III Office Specialist, keeps a contact list for district staff supporting ML/EL programs.</a:t>
            </a:r>
          </a:p>
          <a:p>
            <a:pPr lvl="1"/>
            <a:r>
              <a:rPr lang="en-US" dirty="0"/>
              <a:t>If your district has had staffing changes – Please email that information to Leslie</a:t>
            </a:r>
          </a:p>
          <a:p>
            <a:pPr lvl="2"/>
            <a:r>
              <a:rPr lang="en-US" dirty="0">
                <a:hlinkClick r:id="rId2"/>
              </a:rPr>
              <a:t>Leslie.casebeer@ode.Oregon.gov</a:t>
            </a:r>
            <a:r>
              <a:rPr lang="en-US" dirty="0"/>
              <a:t> </a:t>
            </a:r>
          </a:p>
        </p:txBody>
      </p:sp>
      <p:sp>
        <p:nvSpPr>
          <p:cNvPr id="3" name="Slide Number Placeholder 2">
            <a:extLst>
              <a:ext uri="{FF2B5EF4-FFF2-40B4-BE49-F238E27FC236}">
                <a16:creationId xmlns:a16="http://schemas.microsoft.com/office/drawing/2014/main" id="{0ACE1ADF-BD6D-30A5-31BD-331EC854CBF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10</a:t>
            </a:fld>
            <a:endParaRPr lang="en-US"/>
          </a:p>
        </p:txBody>
      </p:sp>
      <p:sp>
        <p:nvSpPr>
          <p:cNvPr id="4" name="Title 3">
            <a:extLst>
              <a:ext uri="{FF2B5EF4-FFF2-40B4-BE49-F238E27FC236}">
                <a16:creationId xmlns:a16="http://schemas.microsoft.com/office/drawing/2014/main" id="{ACC23067-D5A1-CA39-A486-ABE8D4CD0C83}"/>
              </a:ext>
            </a:extLst>
          </p:cNvPr>
          <p:cNvSpPr>
            <a:spLocks noGrp="1"/>
          </p:cNvSpPr>
          <p:nvPr>
            <p:ph type="title"/>
          </p:nvPr>
        </p:nvSpPr>
        <p:spPr/>
        <p:txBody>
          <a:bodyPr/>
          <a:lstStyle/>
          <a:p>
            <a:r>
              <a:rPr lang="en-US" dirty="0"/>
              <a:t>Updates</a:t>
            </a:r>
          </a:p>
        </p:txBody>
      </p:sp>
    </p:spTree>
    <p:extLst>
      <p:ext uri="{BB962C8B-B14F-4D97-AF65-F5344CB8AC3E}">
        <p14:creationId xmlns:p14="http://schemas.microsoft.com/office/powerpoint/2010/main" val="1560885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68144-67DB-5C2C-8ADF-1B3BCE41DF8C}"/>
              </a:ext>
            </a:extLst>
          </p:cNvPr>
          <p:cNvSpPr>
            <a:spLocks noGrp="1"/>
          </p:cNvSpPr>
          <p:nvPr>
            <p:ph type="ctrTitle"/>
          </p:nvPr>
        </p:nvSpPr>
        <p:spPr/>
        <p:txBody>
          <a:bodyPr/>
          <a:lstStyle/>
          <a:p>
            <a:r>
              <a:rPr lang="en-US" dirty="0"/>
              <a:t>Links to support educators</a:t>
            </a:r>
          </a:p>
        </p:txBody>
      </p:sp>
      <p:sp>
        <p:nvSpPr>
          <p:cNvPr id="4" name="Slide Number Placeholder 3">
            <a:extLst>
              <a:ext uri="{FF2B5EF4-FFF2-40B4-BE49-F238E27FC236}">
                <a16:creationId xmlns:a16="http://schemas.microsoft.com/office/drawing/2014/main" id="{A11123A1-5556-CF9A-6925-219531624EE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11</a:t>
            </a:fld>
            <a:endParaRPr lang="en-US"/>
          </a:p>
        </p:txBody>
      </p:sp>
    </p:spTree>
    <p:extLst>
      <p:ext uri="{BB962C8B-B14F-4D97-AF65-F5344CB8AC3E}">
        <p14:creationId xmlns:p14="http://schemas.microsoft.com/office/powerpoint/2010/main" val="531480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7E40B31-A1B0-8A10-205E-E951A93C57D0}"/>
              </a:ext>
            </a:extLst>
          </p:cNvPr>
          <p:cNvSpPr>
            <a:spLocks noGrp="1"/>
          </p:cNvSpPr>
          <p:nvPr>
            <p:ph type="body" idx="1"/>
          </p:nvPr>
        </p:nvSpPr>
        <p:spPr/>
        <p:txBody>
          <a:bodyPr/>
          <a:lstStyle/>
          <a:p>
            <a:r>
              <a:rPr lang="en-US" dirty="0">
                <a:hlinkClick r:id="rId2"/>
              </a:rPr>
              <a:t>Title III main web page </a:t>
            </a:r>
            <a:endParaRPr lang="en-US" dirty="0"/>
          </a:p>
          <a:p>
            <a:pPr lvl="1"/>
            <a:r>
              <a:rPr lang="en-US" dirty="0"/>
              <a:t>This page provides links to other support web pages for educators</a:t>
            </a:r>
          </a:p>
          <a:p>
            <a:r>
              <a:rPr lang="en-US" dirty="0">
                <a:hlinkClick r:id="rId3"/>
              </a:rPr>
              <a:t>Language Use Survey</a:t>
            </a:r>
            <a:endParaRPr lang="en-US" dirty="0"/>
          </a:p>
          <a:p>
            <a:pPr lvl="1"/>
            <a:r>
              <a:rPr lang="en-US" dirty="0"/>
              <a:t>This page includes Oregon’s Language Use Survey required to be used by all districts beginning 1/1/2023.   Included on the page is the survey in different languages and the rubric to assist districts in determining which students need to have the ELPA screener administered.</a:t>
            </a:r>
          </a:p>
          <a:p>
            <a:r>
              <a:rPr lang="en-US" dirty="0">
                <a:hlinkClick r:id="rId4"/>
              </a:rPr>
              <a:t>Guidance and Research</a:t>
            </a:r>
            <a:endParaRPr lang="en-US" dirty="0"/>
          </a:p>
          <a:p>
            <a:pPr lvl="1"/>
            <a:r>
              <a:rPr lang="en-US" dirty="0"/>
              <a:t>This page includes recent guidance from US ED.   Additional items are added</a:t>
            </a:r>
          </a:p>
        </p:txBody>
      </p:sp>
      <p:sp>
        <p:nvSpPr>
          <p:cNvPr id="3" name="Slide Number Placeholder 2">
            <a:extLst>
              <a:ext uri="{FF2B5EF4-FFF2-40B4-BE49-F238E27FC236}">
                <a16:creationId xmlns:a16="http://schemas.microsoft.com/office/drawing/2014/main" id="{31B708A6-994E-620F-E0D0-B64E425265C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a:p>
        </p:txBody>
      </p:sp>
      <p:sp>
        <p:nvSpPr>
          <p:cNvPr id="4" name="Title 3">
            <a:extLst>
              <a:ext uri="{FF2B5EF4-FFF2-40B4-BE49-F238E27FC236}">
                <a16:creationId xmlns:a16="http://schemas.microsoft.com/office/drawing/2014/main" id="{B3A1378A-FD19-49F9-8C12-7B63F7A2DA25}"/>
              </a:ext>
            </a:extLst>
          </p:cNvPr>
          <p:cNvSpPr>
            <a:spLocks noGrp="1"/>
          </p:cNvSpPr>
          <p:nvPr>
            <p:ph type="title"/>
          </p:nvPr>
        </p:nvSpPr>
        <p:spPr/>
        <p:txBody>
          <a:bodyPr/>
          <a:lstStyle/>
          <a:p>
            <a:r>
              <a:rPr lang="en-US" dirty="0"/>
              <a:t>Web pages – EL/ML/Title III</a:t>
            </a:r>
          </a:p>
        </p:txBody>
      </p:sp>
    </p:spTree>
    <p:extLst>
      <p:ext uri="{BB962C8B-B14F-4D97-AF65-F5344CB8AC3E}">
        <p14:creationId xmlns:p14="http://schemas.microsoft.com/office/powerpoint/2010/main" val="3277934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B0406C-D3E3-B03F-04E5-F27CB65899D2}"/>
              </a:ext>
            </a:extLst>
          </p:cNvPr>
          <p:cNvSpPr>
            <a:spLocks noGrp="1"/>
          </p:cNvSpPr>
          <p:nvPr>
            <p:ph type="body" idx="1"/>
          </p:nvPr>
        </p:nvSpPr>
        <p:spPr>
          <a:xfrm>
            <a:off x="717176" y="1825624"/>
            <a:ext cx="10784542" cy="4679293"/>
          </a:xfrm>
        </p:spPr>
        <p:txBody>
          <a:bodyPr>
            <a:normAutofit/>
          </a:bodyPr>
          <a:lstStyle/>
          <a:p>
            <a:r>
              <a:rPr lang="en-US" dirty="0">
                <a:hlinkClick r:id="rId2"/>
              </a:rPr>
              <a:t>Directors Meetings and Events</a:t>
            </a:r>
            <a:endParaRPr lang="en-US" dirty="0"/>
          </a:p>
          <a:p>
            <a:pPr lvl="1"/>
            <a:r>
              <a:rPr lang="en-US" dirty="0"/>
              <a:t>This is the page where the calendar of events is posted.   This page also is where presentations shared with districts will be posted.</a:t>
            </a:r>
          </a:p>
          <a:p>
            <a:r>
              <a:rPr lang="en-US" dirty="0">
                <a:hlinkClick r:id="rId3"/>
              </a:rPr>
              <a:t>Title III Monitoring</a:t>
            </a:r>
            <a:endParaRPr lang="en-US" dirty="0"/>
          </a:p>
          <a:p>
            <a:pPr lvl="1"/>
            <a:r>
              <a:rPr lang="en-US" dirty="0"/>
              <a:t>This is the page where resources supporting monitoring for the current school year are posted</a:t>
            </a:r>
          </a:p>
          <a:p>
            <a:r>
              <a:rPr lang="en-US" dirty="0">
                <a:hlinkClick r:id="rId4"/>
              </a:rPr>
              <a:t>Funding &amp; Grant Information</a:t>
            </a:r>
            <a:endParaRPr lang="en-US" dirty="0"/>
          </a:p>
          <a:p>
            <a:pPr lvl="1"/>
            <a:r>
              <a:rPr lang="en-US" dirty="0"/>
              <a:t>This is the page where the current year’s Title III allocations are posted</a:t>
            </a:r>
          </a:p>
          <a:p>
            <a:r>
              <a:rPr lang="en-US" dirty="0">
                <a:hlinkClick r:id="rId5"/>
              </a:rPr>
              <a:t>Data collections</a:t>
            </a:r>
            <a:endParaRPr lang="en-US" dirty="0"/>
          </a:p>
          <a:p>
            <a:pPr lvl="1"/>
            <a:r>
              <a:rPr lang="en-US" dirty="0"/>
              <a:t>This is the page where support documents for the Title III data collections are posted.  These documents are also posted on the collection help pages.</a:t>
            </a:r>
          </a:p>
          <a:p>
            <a:pPr marL="114300" indent="0">
              <a:buNone/>
            </a:pPr>
            <a:endParaRPr lang="en-US" dirty="0"/>
          </a:p>
        </p:txBody>
      </p:sp>
      <p:sp>
        <p:nvSpPr>
          <p:cNvPr id="3" name="Slide Number Placeholder 2">
            <a:extLst>
              <a:ext uri="{FF2B5EF4-FFF2-40B4-BE49-F238E27FC236}">
                <a16:creationId xmlns:a16="http://schemas.microsoft.com/office/drawing/2014/main" id="{DE9FE574-3616-099A-6A01-588E02BA9C8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13</a:t>
            </a:fld>
            <a:endParaRPr lang="en-US"/>
          </a:p>
        </p:txBody>
      </p:sp>
      <p:sp>
        <p:nvSpPr>
          <p:cNvPr id="4" name="Title 3">
            <a:extLst>
              <a:ext uri="{FF2B5EF4-FFF2-40B4-BE49-F238E27FC236}">
                <a16:creationId xmlns:a16="http://schemas.microsoft.com/office/drawing/2014/main" id="{D9F721C9-7FFF-6B32-2BBD-136384C3CC92}"/>
              </a:ext>
            </a:extLst>
          </p:cNvPr>
          <p:cNvSpPr>
            <a:spLocks noGrp="1"/>
          </p:cNvSpPr>
          <p:nvPr>
            <p:ph type="title"/>
          </p:nvPr>
        </p:nvSpPr>
        <p:spPr/>
        <p:txBody>
          <a:bodyPr/>
          <a:lstStyle/>
          <a:p>
            <a:r>
              <a:rPr lang="en-US" dirty="0"/>
              <a:t>More ML/EL/Title III web pages</a:t>
            </a:r>
          </a:p>
        </p:txBody>
      </p:sp>
    </p:spTree>
    <p:extLst>
      <p:ext uri="{BB962C8B-B14F-4D97-AF65-F5344CB8AC3E}">
        <p14:creationId xmlns:p14="http://schemas.microsoft.com/office/powerpoint/2010/main" val="2428249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66F2F22-BF08-B238-9E71-D5D19B23B21F}"/>
              </a:ext>
            </a:extLst>
          </p:cNvPr>
          <p:cNvSpPr>
            <a:spLocks noGrp="1"/>
          </p:cNvSpPr>
          <p:nvPr>
            <p:ph type="body" idx="1"/>
          </p:nvPr>
        </p:nvSpPr>
        <p:spPr/>
        <p:txBody>
          <a:bodyPr/>
          <a:lstStyle/>
          <a:p>
            <a:r>
              <a:rPr lang="en-US" dirty="0">
                <a:hlinkClick r:id="rId2"/>
              </a:rPr>
              <a:t>EL students with disabilities (ELSWD)</a:t>
            </a:r>
            <a:endParaRPr lang="en-US" dirty="0"/>
          </a:p>
          <a:p>
            <a:r>
              <a:rPr lang="en-US" dirty="0">
                <a:hlinkClick r:id="rId3"/>
              </a:rPr>
              <a:t>District local plans</a:t>
            </a:r>
            <a:endParaRPr lang="en-US" dirty="0"/>
          </a:p>
          <a:p>
            <a:pPr lvl="1"/>
            <a:r>
              <a:rPr lang="en-US" dirty="0"/>
              <a:t>This page is where guidance on EL plan from 2017-18 is posted</a:t>
            </a:r>
          </a:p>
          <a:p>
            <a:r>
              <a:rPr lang="en-US" dirty="0">
                <a:hlinkClick r:id="rId4"/>
              </a:rPr>
              <a:t>ELPA Assessment</a:t>
            </a:r>
            <a:endParaRPr lang="en-US" dirty="0"/>
          </a:p>
          <a:p>
            <a:pPr lvl="1"/>
            <a:r>
              <a:rPr lang="en-US" dirty="0"/>
              <a:t>This page is where documents to support the ELPA assessment is located.</a:t>
            </a:r>
          </a:p>
          <a:p>
            <a:r>
              <a:rPr lang="en-US" dirty="0">
                <a:hlinkClick r:id="rId5"/>
              </a:rPr>
              <a:t>English language proficiency standards</a:t>
            </a:r>
            <a:endParaRPr lang="en-US" dirty="0"/>
          </a:p>
          <a:p>
            <a:r>
              <a:rPr lang="en-US" dirty="0">
                <a:hlinkClick r:id="rId6"/>
              </a:rPr>
              <a:t>Biliteracy </a:t>
            </a:r>
            <a:endParaRPr lang="en-US" dirty="0"/>
          </a:p>
        </p:txBody>
      </p:sp>
      <p:sp>
        <p:nvSpPr>
          <p:cNvPr id="3" name="Slide Number Placeholder 2">
            <a:extLst>
              <a:ext uri="{FF2B5EF4-FFF2-40B4-BE49-F238E27FC236}">
                <a16:creationId xmlns:a16="http://schemas.microsoft.com/office/drawing/2014/main" id="{00E8A53D-7CB7-46A0-DAAD-19370C402BA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14</a:t>
            </a:fld>
            <a:endParaRPr lang="en-US"/>
          </a:p>
        </p:txBody>
      </p:sp>
      <p:sp>
        <p:nvSpPr>
          <p:cNvPr id="4" name="Title 3">
            <a:extLst>
              <a:ext uri="{FF2B5EF4-FFF2-40B4-BE49-F238E27FC236}">
                <a16:creationId xmlns:a16="http://schemas.microsoft.com/office/drawing/2014/main" id="{F66DFB6F-1452-D8AB-1C80-A2175BDBE11C}"/>
              </a:ext>
            </a:extLst>
          </p:cNvPr>
          <p:cNvSpPr>
            <a:spLocks noGrp="1"/>
          </p:cNvSpPr>
          <p:nvPr>
            <p:ph type="title"/>
          </p:nvPr>
        </p:nvSpPr>
        <p:spPr/>
        <p:txBody>
          <a:bodyPr>
            <a:normAutofit/>
          </a:bodyPr>
          <a:lstStyle/>
          <a:p>
            <a:r>
              <a:rPr lang="en-US" dirty="0"/>
              <a:t>Additional web pages for support</a:t>
            </a:r>
          </a:p>
        </p:txBody>
      </p:sp>
    </p:spTree>
    <p:extLst>
      <p:ext uri="{BB962C8B-B14F-4D97-AF65-F5344CB8AC3E}">
        <p14:creationId xmlns:p14="http://schemas.microsoft.com/office/powerpoint/2010/main" val="2806415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74A952E-7CBB-DC0B-20AF-40961D0A81EB}"/>
              </a:ext>
            </a:extLst>
          </p:cNvPr>
          <p:cNvSpPr>
            <a:spLocks noGrp="1"/>
          </p:cNvSpPr>
          <p:nvPr>
            <p:ph type="body" idx="1"/>
          </p:nvPr>
        </p:nvSpPr>
        <p:spPr>
          <a:xfrm>
            <a:off x="649940" y="1812178"/>
            <a:ext cx="10784542" cy="4109010"/>
          </a:xfrm>
        </p:spPr>
        <p:txBody>
          <a:bodyPr/>
          <a:lstStyle/>
          <a:p>
            <a:pPr marL="114300" indent="0">
              <a:buNone/>
            </a:pPr>
            <a:r>
              <a:rPr lang="en-US" dirty="0">
                <a:hlinkClick r:id="rId2"/>
              </a:rPr>
              <a:t>ODE District secure web page</a:t>
            </a:r>
            <a:endParaRPr lang="en-US" dirty="0"/>
          </a:p>
          <a:p>
            <a:r>
              <a:rPr lang="en-US" dirty="0"/>
              <a:t>CIP Budget Narrative</a:t>
            </a:r>
          </a:p>
          <a:p>
            <a:r>
              <a:rPr lang="en-US" dirty="0"/>
              <a:t>Achievement Data Insight</a:t>
            </a:r>
          </a:p>
          <a:p>
            <a:r>
              <a:rPr lang="en-US" dirty="0"/>
              <a:t>Consolidated Collections</a:t>
            </a:r>
          </a:p>
          <a:p>
            <a:pPr lvl="1"/>
            <a:r>
              <a:rPr lang="en-US" dirty="0"/>
              <a:t>EL data collection</a:t>
            </a:r>
          </a:p>
          <a:p>
            <a:pPr lvl="1"/>
            <a:r>
              <a:rPr lang="en-US" dirty="0"/>
              <a:t>Recent Arrivers data collection</a:t>
            </a:r>
          </a:p>
          <a:p>
            <a:r>
              <a:rPr lang="en-US" dirty="0"/>
              <a:t>Secure File Transfer</a:t>
            </a:r>
          </a:p>
        </p:txBody>
      </p:sp>
      <p:sp>
        <p:nvSpPr>
          <p:cNvPr id="3" name="Slide Number Placeholder 2">
            <a:extLst>
              <a:ext uri="{FF2B5EF4-FFF2-40B4-BE49-F238E27FC236}">
                <a16:creationId xmlns:a16="http://schemas.microsoft.com/office/drawing/2014/main" id="{A6ACAB16-73EC-9897-2B59-BFFCFA81F50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15</a:t>
            </a:fld>
            <a:endParaRPr lang="en-US"/>
          </a:p>
        </p:txBody>
      </p:sp>
      <p:sp>
        <p:nvSpPr>
          <p:cNvPr id="4" name="Title 3">
            <a:extLst>
              <a:ext uri="{FF2B5EF4-FFF2-40B4-BE49-F238E27FC236}">
                <a16:creationId xmlns:a16="http://schemas.microsoft.com/office/drawing/2014/main" id="{58CEF3B6-A823-0F5C-55EB-B3822B815024}"/>
              </a:ext>
            </a:extLst>
          </p:cNvPr>
          <p:cNvSpPr>
            <a:spLocks noGrp="1"/>
          </p:cNvSpPr>
          <p:nvPr>
            <p:ph type="title"/>
          </p:nvPr>
        </p:nvSpPr>
        <p:spPr/>
        <p:txBody>
          <a:bodyPr/>
          <a:lstStyle/>
          <a:p>
            <a:r>
              <a:rPr lang="en-US" dirty="0"/>
              <a:t>District secure applications </a:t>
            </a:r>
          </a:p>
        </p:txBody>
      </p:sp>
    </p:spTree>
    <p:extLst>
      <p:ext uri="{BB962C8B-B14F-4D97-AF65-F5344CB8AC3E}">
        <p14:creationId xmlns:p14="http://schemas.microsoft.com/office/powerpoint/2010/main" val="838627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292ED49-9D98-73F7-16A8-8F0EEF75F06B}"/>
              </a:ext>
            </a:extLst>
          </p:cNvPr>
          <p:cNvSpPr>
            <a:spLocks noGrp="1"/>
          </p:cNvSpPr>
          <p:nvPr>
            <p:ph type="body" idx="1"/>
          </p:nvPr>
        </p:nvSpPr>
        <p:spPr/>
        <p:txBody>
          <a:bodyPr>
            <a:normAutofit fontScale="92500" lnSpcReduction="20000"/>
          </a:bodyPr>
          <a:lstStyle/>
          <a:p>
            <a:pPr algn="l"/>
            <a:r>
              <a:rPr lang="en-US" b="1" i="0" dirty="0">
                <a:solidFill>
                  <a:srgbClr val="1B75BC"/>
                </a:solidFill>
                <a:effectLst/>
                <a:latin typeface="arial" panose="020B0604020202020204" pitchFamily="34" charset="0"/>
              </a:rPr>
              <a:t>ODE Secure File Transfer (New Application)</a:t>
            </a:r>
          </a:p>
          <a:p>
            <a:pPr algn="l"/>
            <a:r>
              <a:rPr lang="en-US" b="0" i="0" dirty="0">
                <a:solidFill>
                  <a:srgbClr val="000000"/>
                </a:solidFill>
                <a:effectLst/>
                <a:latin typeface="arial" panose="020B0604020202020204" pitchFamily="34" charset="0"/>
              </a:rPr>
              <a:t>ODE will be releasing the "NEW" Secure File Transfer application next week (Wednesday or Thursday). This new application is located behind Central Login (CL) to allow secure files to be sent district to district, school to school and to outside agencies without including ODE staff members. </a:t>
            </a:r>
          </a:p>
          <a:p>
            <a:pPr algn="l"/>
            <a:r>
              <a:rPr lang="en-US" b="0" i="0" dirty="0">
                <a:solidFill>
                  <a:srgbClr val="000000"/>
                </a:solidFill>
                <a:effectLst/>
                <a:latin typeface="arial" panose="020B0604020202020204" pitchFamily="34" charset="0"/>
              </a:rPr>
              <a:t>District Security Administrators (DSAs) will NOT need to give access to this new application for current CL users; ODE is deploying to all CL accounts and therefore you will see this application when you login. If there are individuals without Central Login accounts that need access, DSA's will need to handle these as they would for new staff needing access to any ODE secured applications.</a:t>
            </a:r>
          </a:p>
          <a:p>
            <a:pPr algn="l"/>
            <a:r>
              <a:rPr lang="en-US" b="0" i="0" dirty="0">
                <a:solidFill>
                  <a:srgbClr val="000000"/>
                </a:solidFill>
                <a:effectLst/>
                <a:latin typeface="arial" panose="020B0604020202020204" pitchFamily="34" charset="0"/>
              </a:rPr>
              <a:t>The URL will </a:t>
            </a:r>
            <a:r>
              <a:rPr lang="en-US" b="0" i="0" u="sng" dirty="0">
                <a:solidFill>
                  <a:srgbClr val="000000"/>
                </a:solidFill>
                <a:effectLst/>
                <a:latin typeface="inherit"/>
              </a:rPr>
              <a:t>not</a:t>
            </a:r>
            <a:r>
              <a:rPr lang="en-US" b="0" i="0" dirty="0">
                <a:solidFill>
                  <a:srgbClr val="000000"/>
                </a:solidFill>
                <a:effectLst/>
                <a:latin typeface="arial" panose="020B0604020202020204" pitchFamily="34" charset="0"/>
              </a:rPr>
              <a:t> be changing, so you can keep your bookmarks if you have them, however you will be asked to login.</a:t>
            </a:r>
          </a:p>
          <a:p>
            <a:pPr algn="l"/>
            <a:r>
              <a:rPr lang="en-US" b="0" i="0" dirty="0">
                <a:solidFill>
                  <a:srgbClr val="000000"/>
                </a:solidFill>
                <a:effectLst/>
                <a:latin typeface="arial" panose="020B0604020202020204" pitchFamily="34" charset="0"/>
              </a:rPr>
              <a:t>We have published a </a:t>
            </a:r>
            <a:r>
              <a:rPr lang="en-US" b="0" i="0" u="sng" dirty="0">
                <a:solidFill>
                  <a:srgbClr val="2176AE"/>
                </a:solidFill>
                <a:effectLst/>
                <a:latin typeface="arial" panose="020B0604020202020204" pitchFamily="34" charset="0"/>
                <a:hlinkClick r:id="rId2" tooltip="Link to the New Secure File Transfer How To Document"/>
              </a:rPr>
              <a:t>How To</a:t>
            </a:r>
            <a:r>
              <a:rPr lang="en-US" b="0" i="0" dirty="0">
                <a:solidFill>
                  <a:srgbClr val="000000"/>
                </a:solidFill>
                <a:effectLst/>
                <a:latin typeface="arial" panose="020B0604020202020204" pitchFamily="34" charset="0"/>
              </a:rPr>
              <a:t> document and posted to the district site.</a:t>
            </a:r>
          </a:p>
        </p:txBody>
      </p:sp>
      <p:sp>
        <p:nvSpPr>
          <p:cNvPr id="3" name="Slide Number Placeholder 2">
            <a:extLst>
              <a:ext uri="{FF2B5EF4-FFF2-40B4-BE49-F238E27FC236}">
                <a16:creationId xmlns:a16="http://schemas.microsoft.com/office/drawing/2014/main" id="{98A406FF-5F66-B284-5EF7-F035E3A672E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16</a:t>
            </a:fld>
            <a:endParaRPr lang="en-US"/>
          </a:p>
        </p:txBody>
      </p:sp>
      <p:sp>
        <p:nvSpPr>
          <p:cNvPr id="4" name="Title 3">
            <a:extLst>
              <a:ext uri="{FF2B5EF4-FFF2-40B4-BE49-F238E27FC236}">
                <a16:creationId xmlns:a16="http://schemas.microsoft.com/office/drawing/2014/main" id="{E78AC93C-0706-B22F-02E7-D5A0D157819B}"/>
              </a:ext>
            </a:extLst>
          </p:cNvPr>
          <p:cNvSpPr>
            <a:spLocks noGrp="1"/>
          </p:cNvSpPr>
          <p:nvPr>
            <p:ph type="title"/>
          </p:nvPr>
        </p:nvSpPr>
        <p:spPr/>
        <p:txBody>
          <a:bodyPr/>
          <a:lstStyle/>
          <a:p>
            <a:r>
              <a:rPr lang="en-US" dirty="0"/>
              <a:t>FYI – ODE Secure File Transfer</a:t>
            </a:r>
          </a:p>
        </p:txBody>
      </p:sp>
    </p:spTree>
    <p:extLst>
      <p:ext uri="{BB962C8B-B14F-4D97-AF65-F5344CB8AC3E}">
        <p14:creationId xmlns:p14="http://schemas.microsoft.com/office/powerpoint/2010/main" val="27872576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E71BC980-514B-A64D-48EB-996CBFF88988}"/>
              </a:ext>
            </a:extLst>
          </p:cNvPr>
          <p:cNvSpPr>
            <a:spLocks noGrp="1"/>
          </p:cNvSpPr>
          <p:nvPr>
            <p:ph type="ctrTitle"/>
          </p:nvPr>
        </p:nvSpPr>
        <p:spPr/>
        <p:txBody>
          <a:bodyPr/>
          <a:lstStyle/>
          <a:p>
            <a:r>
              <a:rPr lang="en-US" dirty="0"/>
              <a:t>EL trends</a:t>
            </a:r>
          </a:p>
        </p:txBody>
      </p:sp>
      <p:sp>
        <p:nvSpPr>
          <p:cNvPr id="3" name="Slide Number Placeholder 2">
            <a:extLst>
              <a:ext uri="{FF2B5EF4-FFF2-40B4-BE49-F238E27FC236}">
                <a16:creationId xmlns:a16="http://schemas.microsoft.com/office/drawing/2014/main" id="{445E1E2E-2B3C-A111-2E4B-BCB32351E2E3}"/>
              </a:ext>
            </a:extLst>
          </p:cNvPr>
          <p:cNvSpPr>
            <a:spLocks noGrp="1"/>
          </p:cNvSpPr>
          <p:nvPr>
            <p:ph type="sldNum" sz="quarter" idx="12"/>
          </p:nvPr>
        </p:nvSpPr>
        <p:spPr/>
        <p:txBody>
          <a:bodyPr wrap="square" anchor="ctr">
            <a:normAutofit/>
          </a:bodyPr>
          <a:lstStyle/>
          <a:p>
            <a:pPr marL="0" lvl="0" indent="0" rtl="0">
              <a:spcBef>
                <a:spcPts val="0"/>
              </a:spcBef>
              <a:spcAft>
                <a:spcPts val="600"/>
              </a:spcAft>
              <a:buNone/>
            </a:pPr>
            <a:fld id="{00000000-1234-1234-1234-123412341234}" type="slidenum">
              <a:rPr lang="en-US" smtClean="0"/>
              <a:pPr marL="0" lvl="0" indent="0" rtl="0">
                <a:spcBef>
                  <a:spcPts val="0"/>
                </a:spcBef>
                <a:spcAft>
                  <a:spcPts val="600"/>
                </a:spcAft>
                <a:buNone/>
              </a:pPr>
              <a:t>17</a:t>
            </a:fld>
            <a:endParaRPr lang="en-US"/>
          </a:p>
        </p:txBody>
      </p:sp>
    </p:spTree>
    <p:extLst>
      <p:ext uri="{BB962C8B-B14F-4D97-AF65-F5344CB8AC3E}">
        <p14:creationId xmlns:p14="http://schemas.microsoft.com/office/powerpoint/2010/main" val="2457227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4D00E-6928-AAFB-5EC9-0FCB3D0C183A}"/>
              </a:ext>
            </a:extLst>
          </p:cNvPr>
          <p:cNvSpPr>
            <a:spLocks noGrp="1"/>
          </p:cNvSpPr>
          <p:nvPr>
            <p:ph type="title"/>
          </p:nvPr>
        </p:nvSpPr>
        <p:spPr/>
        <p:txBody>
          <a:bodyPr/>
          <a:lstStyle/>
          <a:p>
            <a:r>
              <a:rPr lang="en-US" dirty="0"/>
              <a:t>Purpose</a:t>
            </a:r>
          </a:p>
        </p:txBody>
      </p:sp>
      <p:sp>
        <p:nvSpPr>
          <p:cNvPr id="3" name="Content Placeholder 2">
            <a:extLst>
              <a:ext uri="{FF2B5EF4-FFF2-40B4-BE49-F238E27FC236}">
                <a16:creationId xmlns:a16="http://schemas.microsoft.com/office/drawing/2014/main" id="{CEC8114F-BED1-9183-E5B0-0C7D4B2BB500}"/>
              </a:ext>
            </a:extLst>
          </p:cNvPr>
          <p:cNvSpPr>
            <a:spLocks noGrp="1"/>
          </p:cNvSpPr>
          <p:nvPr>
            <p:ph idx="1"/>
          </p:nvPr>
        </p:nvSpPr>
        <p:spPr/>
        <p:txBody>
          <a:bodyPr/>
          <a:lstStyle/>
          <a:p>
            <a:r>
              <a:rPr lang="en-US" dirty="0"/>
              <a:t>Review trends in student population growth over the past 5 school years.</a:t>
            </a:r>
          </a:p>
          <a:p>
            <a:pPr marL="0" indent="0">
              <a:buNone/>
            </a:pPr>
            <a:endParaRPr lang="en-US" dirty="0"/>
          </a:p>
          <a:p>
            <a:r>
              <a:rPr lang="en-US" dirty="0"/>
              <a:t>Notice significant increase in students having EL status in 2022-23 compared to previous year.</a:t>
            </a:r>
          </a:p>
          <a:p>
            <a:pPr marL="0" indent="0">
              <a:buNone/>
            </a:pPr>
            <a:endParaRPr lang="en-US" dirty="0"/>
          </a:p>
          <a:p>
            <a:r>
              <a:rPr lang="en-US" dirty="0"/>
              <a:t>Consider instructional program needs due to population shifts.</a:t>
            </a:r>
          </a:p>
        </p:txBody>
      </p:sp>
      <p:sp>
        <p:nvSpPr>
          <p:cNvPr id="4" name="Footer Placeholder 3">
            <a:extLst>
              <a:ext uri="{FF2B5EF4-FFF2-40B4-BE49-F238E27FC236}">
                <a16:creationId xmlns:a16="http://schemas.microsoft.com/office/drawing/2014/main" id="{7E2F3F29-3157-4346-B2FA-35D86B08CCF6}"/>
              </a:ext>
            </a:extLst>
          </p:cNvPr>
          <p:cNvSpPr>
            <a:spLocks noGrp="1"/>
          </p:cNvSpPr>
          <p:nvPr>
            <p:ph type="ftr" sz="quarter" idx="11"/>
          </p:nvPr>
        </p:nvSpPr>
        <p:spPr/>
        <p:txBody>
          <a:bodyPr/>
          <a:lstStyle/>
          <a:p>
            <a:r>
              <a:rPr lang="en-US"/>
              <a:t>Oregon Department of Education</a:t>
            </a:r>
          </a:p>
        </p:txBody>
      </p:sp>
      <p:sp>
        <p:nvSpPr>
          <p:cNvPr id="5" name="Slide Number Placeholder 4">
            <a:extLst>
              <a:ext uri="{FF2B5EF4-FFF2-40B4-BE49-F238E27FC236}">
                <a16:creationId xmlns:a16="http://schemas.microsoft.com/office/drawing/2014/main" id="{782C11CE-14B5-4505-F43F-C9104063A32F}"/>
              </a:ext>
            </a:extLst>
          </p:cNvPr>
          <p:cNvSpPr>
            <a:spLocks noGrp="1"/>
          </p:cNvSpPr>
          <p:nvPr>
            <p:ph type="sldNum" sz="quarter" idx="12"/>
          </p:nvPr>
        </p:nvSpPr>
        <p:spPr/>
        <p:txBody>
          <a:bodyPr/>
          <a:lstStyle/>
          <a:p>
            <a:fld id="{357F5B69-6281-4C1F-8C38-6DA0F56DA430}" type="slidenum">
              <a:rPr lang="en-US" smtClean="0"/>
              <a:t>18</a:t>
            </a:fld>
            <a:endParaRPr lang="en-US"/>
          </a:p>
        </p:txBody>
      </p:sp>
    </p:spTree>
    <p:extLst>
      <p:ext uri="{BB962C8B-B14F-4D97-AF65-F5344CB8AC3E}">
        <p14:creationId xmlns:p14="http://schemas.microsoft.com/office/powerpoint/2010/main" val="13142494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A1F0E-7E39-6FAE-6D20-ECFB4126807F}"/>
              </a:ext>
            </a:extLst>
          </p:cNvPr>
          <p:cNvSpPr>
            <a:spLocks noGrp="1"/>
          </p:cNvSpPr>
          <p:nvPr>
            <p:ph type="title"/>
          </p:nvPr>
        </p:nvSpPr>
        <p:spPr/>
        <p:txBody>
          <a:bodyPr/>
          <a:lstStyle/>
          <a:p>
            <a:r>
              <a:rPr lang="en-US" dirty="0"/>
              <a:t>Population trend all students having EL status</a:t>
            </a:r>
          </a:p>
        </p:txBody>
      </p:sp>
      <p:graphicFrame>
        <p:nvGraphicFramePr>
          <p:cNvPr id="6" name="Content Placeholder 5" descr="Bar graph depicting the growth in students with EL status over 5 years">
            <a:extLst>
              <a:ext uri="{FF2B5EF4-FFF2-40B4-BE49-F238E27FC236}">
                <a16:creationId xmlns:a16="http://schemas.microsoft.com/office/drawing/2014/main" id="{F1D5559A-9F27-9B7E-5306-278D79E6634B}"/>
              </a:ext>
            </a:extLst>
          </p:cNvPr>
          <p:cNvGraphicFramePr>
            <a:graphicFrameLocks noGrp="1"/>
          </p:cNvGraphicFramePr>
          <p:nvPr>
            <p:ph idx="1"/>
            <p:extLst>
              <p:ext uri="{D42A27DB-BD31-4B8C-83A1-F6EECF244321}">
                <p14:modId xmlns:p14="http://schemas.microsoft.com/office/powerpoint/2010/main" val="2407437122"/>
              </p:ext>
            </p:extLst>
          </p:nvPr>
        </p:nvGraphicFramePr>
        <p:xfrm>
          <a:off x="452927" y="1825624"/>
          <a:ext cx="11425727" cy="4679293"/>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a:extLst>
              <a:ext uri="{FF2B5EF4-FFF2-40B4-BE49-F238E27FC236}">
                <a16:creationId xmlns:a16="http://schemas.microsoft.com/office/drawing/2014/main" id="{0110646A-1D75-8000-03DC-16364EA9656D}"/>
              </a:ext>
            </a:extLst>
          </p:cNvPr>
          <p:cNvSpPr>
            <a:spLocks noGrp="1"/>
          </p:cNvSpPr>
          <p:nvPr>
            <p:ph type="ftr" sz="quarter" idx="11"/>
          </p:nvPr>
        </p:nvSpPr>
        <p:spPr/>
        <p:txBody>
          <a:bodyPr/>
          <a:lstStyle/>
          <a:p>
            <a:r>
              <a:rPr lang="en-US"/>
              <a:t>Oregon Department of Education</a:t>
            </a:r>
          </a:p>
        </p:txBody>
      </p:sp>
      <p:sp>
        <p:nvSpPr>
          <p:cNvPr id="5" name="Slide Number Placeholder 4">
            <a:extLst>
              <a:ext uri="{FF2B5EF4-FFF2-40B4-BE49-F238E27FC236}">
                <a16:creationId xmlns:a16="http://schemas.microsoft.com/office/drawing/2014/main" id="{E0C33F0A-B5F7-B8DF-223C-CDAEBCB9DE64}"/>
              </a:ext>
            </a:extLst>
          </p:cNvPr>
          <p:cNvSpPr>
            <a:spLocks noGrp="1"/>
          </p:cNvSpPr>
          <p:nvPr>
            <p:ph type="sldNum" sz="quarter" idx="12"/>
          </p:nvPr>
        </p:nvSpPr>
        <p:spPr/>
        <p:txBody>
          <a:bodyPr/>
          <a:lstStyle/>
          <a:p>
            <a:fld id="{357F5B69-6281-4C1F-8C38-6DA0F56DA430}" type="slidenum">
              <a:rPr lang="en-US" smtClean="0"/>
              <a:t>19</a:t>
            </a:fld>
            <a:endParaRPr lang="en-US"/>
          </a:p>
        </p:txBody>
      </p:sp>
    </p:spTree>
    <p:extLst>
      <p:ext uri="{BB962C8B-B14F-4D97-AF65-F5344CB8AC3E}">
        <p14:creationId xmlns:p14="http://schemas.microsoft.com/office/powerpoint/2010/main" val="3577549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1"/>
        <p:cNvGrpSpPr/>
        <p:nvPr/>
      </p:nvGrpSpPr>
      <p:grpSpPr>
        <a:xfrm>
          <a:off x="0" y="0"/>
          <a:ext cx="0" cy="0"/>
          <a:chOff x="0" y="0"/>
          <a:chExt cx="0" cy="0"/>
        </a:xfrm>
      </p:grpSpPr>
      <p:sp>
        <p:nvSpPr>
          <p:cNvPr id="583" name="Google Shape;583;p73"/>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400"/>
              <a:buChar char="•"/>
            </a:pPr>
            <a:r>
              <a:rPr lang="en-US"/>
              <a:t>The Oregon Department of Education works in partnership with school districts, education service districts and community partners to foster equity and excellence for every learner;</a:t>
            </a:r>
            <a:endParaRPr/>
          </a:p>
          <a:p>
            <a:pPr marL="228600" lvl="0" indent="-228600" algn="l" rtl="0">
              <a:lnSpc>
                <a:spcPct val="90000"/>
              </a:lnSpc>
              <a:spcBef>
                <a:spcPts val="1000"/>
              </a:spcBef>
              <a:spcAft>
                <a:spcPts val="0"/>
              </a:spcAft>
              <a:buClr>
                <a:schemeClr val="dk1"/>
              </a:buClr>
              <a:buSzPts val="2400"/>
              <a:buChar char="•"/>
            </a:pPr>
            <a:r>
              <a:rPr lang="en-US"/>
              <a:t>Together, we serve over 553,012* K-12 students and support 81,826* school employees, including teachers, administrators and classified staff;</a:t>
            </a:r>
            <a:endParaRPr/>
          </a:p>
          <a:p>
            <a:pPr marL="228600" lvl="0" indent="-228600" algn="l" rtl="0">
              <a:lnSpc>
                <a:spcPct val="90000"/>
              </a:lnSpc>
              <a:spcBef>
                <a:spcPts val="1000"/>
              </a:spcBef>
              <a:spcAft>
                <a:spcPts val="0"/>
              </a:spcAft>
              <a:buClr>
                <a:schemeClr val="dk1"/>
              </a:buClr>
              <a:buSzPts val="2400"/>
              <a:buChar char="•"/>
            </a:pPr>
            <a:r>
              <a:rPr lang="en-US"/>
              <a:t>We believe every student should have access to a high-quality, well-rounded learning experience; and</a:t>
            </a:r>
            <a:endParaRPr/>
          </a:p>
          <a:p>
            <a:pPr marL="228600" lvl="0" indent="-228600" algn="l" rtl="0">
              <a:lnSpc>
                <a:spcPct val="90000"/>
              </a:lnSpc>
              <a:spcBef>
                <a:spcPts val="1000"/>
              </a:spcBef>
              <a:spcAft>
                <a:spcPts val="0"/>
              </a:spcAft>
              <a:buClr>
                <a:schemeClr val="dk1"/>
              </a:buClr>
              <a:buSzPts val="2400"/>
              <a:buChar char="•"/>
            </a:pPr>
            <a:r>
              <a:rPr lang="en-US"/>
              <a:t>We work to ensure every student in Oregon graduates with a plan for their future.</a:t>
            </a:r>
            <a:endParaRPr/>
          </a:p>
          <a:p>
            <a:pPr marL="0" lvl="0" indent="0" algn="l" rtl="0">
              <a:lnSpc>
                <a:spcPct val="90000"/>
              </a:lnSpc>
              <a:spcBef>
                <a:spcPts val="1000"/>
              </a:spcBef>
              <a:spcAft>
                <a:spcPts val="0"/>
              </a:spcAft>
              <a:buClr>
                <a:schemeClr val="dk1"/>
              </a:buClr>
              <a:buSzPts val="2400"/>
              <a:buNone/>
            </a:pPr>
            <a:br>
              <a:rPr lang="en-US"/>
            </a:br>
            <a:r>
              <a:rPr lang="en-US" sz="1600"/>
              <a:t>*Data from October 2022</a:t>
            </a:r>
            <a:endParaRPr/>
          </a:p>
          <a:p>
            <a:pPr marL="228600" lvl="0" indent="-76200" algn="l" rtl="0">
              <a:lnSpc>
                <a:spcPct val="90000"/>
              </a:lnSpc>
              <a:spcBef>
                <a:spcPts val="1000"/>
              </a:spcBef>
              <a:spcAft>
                <a:spcPts val="0"/>
              </a:spcAft>
              <a:buClr>
                <a:schemeClr val="dk1"/>
              </a:buClr>
              <a:buSzPts val="2400"/>
              <a:buNone/>
            </a:pPr>
            <a:endParaRPr/>
          </a:p>
        </p:txBody>
      </p:sp>
      <p:sp>
        <p:nvSpPr>
          <p:cNvPr id="584" name="Google Shape;584;p73"/>
          <p:cNvSpPr txBox="1">
            <a:spLocks noGrp="1"/>
          </p:cNvSpPr>
          <p:nvPr>
            <p:ph type="ftr" sz="quarter" idx="11"/>
          </p:nvPr>
        </p:nvSpPr>
        <p:spPr>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585" name="Google Shape;585;p73"/>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a:t>
            </a:fld>
            <a:endParaRPr/>
          </a:p>
        </p:txBody>
      </p:sp>
      <p:sp>
        <p:nvSpPr>
          <p:cNvPr id="582" name="Google Shape;582;p73"/>
          <p:cNvSpPr txBox="1">
            <a:spLocks noGrp="1"/>
          </p:cNvSpPr>
          <p:nvPr>
            <p:ph type="title"/>
          </p:nvPr>
        </p:nvSpPr>
        <p:spPr>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1"/>
              </a:buClr>
              <a:buSzPts val="4400"/>
              <a:buFont typeface="Calibri"/>
              <a:buNone/>
            </a:pPr>
            <a:r>
              <a:rPr lang="en-US"/>
              <a:t>About Us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B6DE6-E9B6-28A9-B2A3-8C077863D44A}"/>
              </a:ext>
            </a:extLst>
          </p:cNvPr>
          <p:cNvSpPr>
            <a:spLocks noGrp="1"/>
          </p:cNvSpPr>
          <p:nvPr>
            <p:ph type="title"/>
          </p:nvPr>
        </p:nvSpPr>
        <p:spPr/>
        <p:txBody>
          <a:bodyPr/>
          <a:lstStyle/>
          <a:p>
            <a:r>
              <a:rPr lang="en-US" dirty="0"/>
              <a:t>Population trend K-5 students with EL status</a:t>
            </a:r>
          </a:p>
        </p:txBody>
      </p:sp>
      <p:graphicFrame>
        <p:nvGraphicFramePr>
          <p:cNvPr id="6" name="Content Placeholder 5" descr="bar graph showing the change in K-5 EL student counts over part 5 years&#10;">
            <a:extLst>
              <a:ext uri="{FF2B5EF4-FFF2-40B4-BE49-F238E27FC236}">
                <a16:creationId xmlns:a16="http://schemas.microsoft.com/office/drawing/2014/main" id="{0E5F3D63-85AF-0802-9343-32072E6D9D4E}"/>
              </a:ext>
            </a:extLst>
          </p:cNvPr>
          <p:cNvGraphicFramePr>
            <a:graphicFrameLocks noGrp="1"/>
          </p:cNvGraphicFramePr>
          <p:nvPr>
            <p:ph idx="1"/>
            <p:extLst>
              <p:ext uri="{D42A27DB-BD31-4B8C-83A1-F6EECF244321}">
                <p14:modId xmlns:p14="http://schemas.microsoft.com/office/powerpoint/2010/main" val="189225378"/>
              </p:ext>
            </p:extLst>
          </p:nvPr>
        </p:nvGraphicFramePr>
        <p:xfrm>
          <a:off x="452927" y="1825625"/>
          <a:ext cx="11048511" cy="4446988"/>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a:extLst>
              <a:ext uri="{FF2B5EF4-FFF2-40B4-BE49-F238E27FC236}">
                <a16:creationId xmlns:a16="http://schemas.microsoft.com/office/drawing/2014/main" id="{11764AAC-E107-3FF9-00EE-7180DF4B639D}"/>
              </a:ext>
            </a:extLst>
          </p:cNvPr>
          <p:cNvSpPr>
            <a:spLocks noGrp="1"/>
          </p:cNvSpPr>
          <p:nvPr>
            <p:ph type="ftr" sz="quarter" idx="11"/>
          </p:nvPr>
        </p:nvSpPr>
        <p:spPr/>
        <p:txBody>
          <a:bodyPr/>
          <a:lstStyle/>
          <a:p>
            <a:r>
              <a:rPr lang="en-US"/>
              <a:t>Oregon Department of Education</a:t>
            </a:r>
          </a:p>
        </p:txBody>
      </p:sp>
      <p:sp>
        <p:nvSpPr>
          <p:cNvPr id="5" name="Slide Number Placeholder 4">
            <a:extLst>
              <a:ext uri="{FF2B5EF4-FFF2-40B4-BE49-F238E27FC236}">
                <a16:creationId xmlns:a16="http://schemas.microsoft.com/office/drawing/2014/main" id="{CE983106-4795-B5C3-BFA0-2DF4C0B0F206}"/>
              </a:ext>
            </a:extLst>
          </p:cNvPr>
          <p:cNvSpPr>
            <a:spLocks noGrp="1"/>
          </p:cNvSpPr>
          <p:nvPr>
            <p:ph type="sldNum" sz="quarter" idx="12"/>
          </p:nvPr>
        </p:nvSpPr>
        <p:spPr/>
        <p:txBody>
          <a:bodyPr/>
          <a:lstStyle/>
          <a:p>
            <a:fld id="{357F5B69-6281-4C1F-8C38-6DA0F56DA430}" type="slidenum">
              <a:rPr lang="en-US" smtClean="0"/>
              <a:t>20</a:t>
            </a:fld>
            <a:endParaRPr lang="en-US"/>
          </a:p>
        </p:txBody>
      </p:sp>
    </p:spTree>
    <p:extLst>
      <p:ext uri="{BB962C8B-B14F-4D97-AF65-F5344CB8AC3E}">
        <p14:creationId xmlns:p14="http://schemas.microsoft.com/office/powerpoint/2010/main" val="29303065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C3E25-9663-F268-1F6E-01C33902AA72}"/>
              </a:ext>
            </a:extLst>
          </p:cNvPr>
          <p:cNvSpPr>
            <a:spLocks noGrp="1"/>
          </p:cNvSpPr>
          <p:nvPr>
            <p:ph type="title"/>
          </p:nvPr>
        </p:nvSpPr>
        <p:spPr/>
        <p:txBody>
          <a:bodyPr/>
          <a:lstStyle/>
          <a:p>
            <a:r>
              <a:rPr lang="en-US" dirty="0"/>
              <a:t>Population trend 6-12 students with EL status</a:t>
            </a:r>
          </a:p>
        </p:txBody>
      </p:sp>
      <p:graphicFrame>
        <p:nvGraphicFramePr>
          <p:cNvPr id="6" name="Content Placeholder 5" descr="Bar graph showing the growth in 6-12 students with EL status">
            <a:extLst>
              <a:ext uri="{FF2B5EF4-FFF2-40B4-BE49-F238E27FC236}">
                <a16:creationId xmlns:a16="http://schemas.microsoft.com/office/drawing/2014/main" id="{100EA6EE-DC89-CE6B-402D-980F14F523BF}"/>
              </a:ext>
            </a:extLst>
          </p:cNvPr>
          <p:cNvGraphicFramePr>
            <a:graphicFrameLocks noGrp="1"/>
          </p:cNvGraphicFramePr>
          <p:nvPr>
            <p:ph idx="1"/>
            <p:extLst>
              <p:ext uri="{D42A27DB-BD31-4B8C-83A1-F6EECF244321}">
                <p14:modId xmlns:p14="http://schemas.microsoft.com/office/powerpoint/2010/main" val="726299561"/>
              </p:ext>
            </p:extLst>
          </p:nvPr>
        </p:nvGraphicFramePr>
        <p:xfrm>
          <a:off x="717176" y="1834170"/>
          <a:ext cx="11039965" cy="4395713"/>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a:extLst>
              <a:ext uri="{FF2B5EF4-FFF2-40B4-BE49-F238E27FC236}">
                <a16:creationId xmlns:a16="http://schemas.microsoft.com/office/drawing/2014/main" id="{3C668EFE-BB2D-0087-440C-12C73743CFE2}"/>
              </a:ext>
            </a:extLst>
          </p:cNvPr>
          <p:cNvSpPr>
            <a:spLocks noGrp="1"/>
          </p:cNvSpPr>
          <p:nvPr>
            <p:ph type="ftr" sz="quarter" idx="11"/>
          </p:nvPr>
        </p:nvSpPr>
        <p:spPr/>
        <p:txBody>
          <a:bodyPr/>
          <a:lstStyle/>
          <a:p>
            <a:r>
              <a:rPr lang="en-US"/>
              <a:t>Oregon Department of Education</a:t>
            </a:r>
          </a:p>
        </p:txBody>
      </p:sp>
      <p:sp>
        <p:nvSpPr>
          <p:cNvPr id="5" name="Slide Number Placeholder 4">
            <a:extLst>
              <a:ext uri="{FF2B5EF4-FFF2-40B4-BE49-F238E27FC236}">
                <a16:creationId xmlns:a16="http://schemas.microsoft.com/office/drawing/2014/main" id="{C73B72F0-666C-2E03-F947-216AA8B7D8A3}"/>
              </a:ext>
            </a:extLst>
          </p:cNvPr>
          <p:cNvSpPr>
            <a:spLocks noGrp="1"/>
          </p:cNvSpPr>
          <p:nvPr>
            <p:ph type="sldNum" sz="quarter" idx="12"/>
          </p:nvPr>
        </p:nvSpPr>
        <p:spPr/>
        <p:txBody>
          <a:bodyPr/>
          <a:lstStyle/>
          <a:p>
            <a:fld id="{357F5B69-6281-4C1F-8C38-6DA0F56DA430}" type="slidenum">
              <a:rPr lang="en-US" smtClean="0"/>
              <a:t>21</a:t>
            </a:fld>
            <a:endParaRPr lang="en-US"/>
          </a:p>
        </p:txBody>
      </p:sp>
    </p:spTree>
    <p:extLst>
      <p:ext uri="{BB962C8B-B14F-4D97-AF65-F5344CB8AC3E}">
        <p14:creationId xmlns:p14="http://schemas.microsoft.com/office/powerpoint/2010/main" val="30186658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8AE2-EC42-69A7-3267-DD782819CAA0}"/>
              </a:ext>
            </a:extLst>
          </p:cNvPr>
          <p:cNvSpPr>
            <a:spLocks noGrp="1"/>
          </p:cNvSpPr>
          <p:nvPr>
            <p:ph type="title"/>
          </p:nvPr>
        </p:nvSpPr>
        <p:spPr/>
        <p:txBody>
          <a:bodyPr>
            <a:normAutofit fontScale="90000"/>
          </a:bodyPr>
          <a:lstStyle/>
          <a:p>
            <a:r>
              <a:rPr lang="en-US" dirty="0"/>
              <a:t>Students with parent waivers for EL instruction participation</a:t>
            </a:r>
          </a:p>
        </p:txBody>
      </p:sp>
      <p:graphicFrame>
        <p:nvGraphicFramePr>
          <p:cNvPr id="6" name="Content Placeholder 5" descr="bar graph showing the change in waivers for service over the past 5 years">
            <a:extLst>
              <a:ext uri="{FF2B5EF4-FFF2-40B4-BE49-F238E27FC236}">
                <a16:creationId xmlns:a16="http://schemas.microsoft.com/office/drawing/2014/main" id="{0D1911B6-57FF-EA03-4DED-DE192411D642}"/>
              </a:ext>
            </a:extLst>
          </p:cNvPr>
          <p:cNvGraphicFramePr>
            <a:graphicFrameLocks noGrp="1"/>
          </p:cNvGraphicFramePr>
          <p:nvPr>
            <p:ph idx="1"/>
            <p:extLst>
              <p:ext uri="{D42A27DB-BD31-4B8C-83A1-F6EECF244321}">
                <p14:modId xmlns:p14="http://schemas.microsoft.com/office/powerpoint/2010/main" val="2345993505"/>
              </p:ext>
            </p:extLst>
          </p:nvPr>
        </p:nvGraphicFramePr>
        <p:xfrm>
          <a:off x="393107" y="1483660"/>
          <a:ext cx="11425727" cy="4806045"/>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a:extLst>
              <a:ext uri="{FF2B5EF4-FFF2-40B4-BE49-F238E27FC236}">
                <a16:creationId xmlns:a16="http://schemas.microsoft.com/office/drawing/2014/main" id="{F8A3C655-2292-3E46-E6C9-44BD90E3B7B0}"/>
              </a:ext>
            </a:extLst>
          </p:cNvPr>
          <p:cNvSpPr>
            <a:spLocks noGrp="1"/>
          </p:cNvSpPr>
          <p:nvPr>
            <p:ph type="ftr" sz="quarter" idx="11"/>
          </p:nvPr>
        </p:nvSpPr>
        <p:spPr/>
        <p:txBody>
          <a:bodyPr/>
          <a:lstStyle/>
          <a:p>
            <a:r>
              <a:rPr lang="en-US"/>
              <a:t>Oregon Department of Education</a:t>
            </a:r>
          </a:p>
        </p:txBody>
      </p:sp>
      <p:sp>
        <p:nvSpPr>
          <p:cNvPr id="5" name="Slide Number Placeholder 4">
            <a:extLst>
              <a:ext uri="{FF2B5EF4-FFF2-40B4-BE49-F238E27FC236}">
                <a16:creationId xmlns:a16="http://schemas.microsoft.com/office/drawing/2014/main" id="{812F2930-FDBF-2FD4-4014-24C497D2A27A}"/>
              </a:ext>
            </a:extLst>
          </p:cNvPr>
          <p:cNvSpPr>
            <a:spLocks noGrp="1"/>
          </p:cNvSpPr>
          <p:nvPr>
            <p:ph type="sldNum" sz="quarter" idx="12"/>
          </p:nvPr>
        </p:nvSpPr>
        <p:spPr/>
        <p:txBody>
          <a:bodyPr/>
          <a:lstStyle/>
          <a:p>
            <a:fld id="{357F5B69-6281-4C1F-8C38-6DA0F56DA430}" type="slidenum">
              <a:rPr lang="en-US" smtClean="0"/>
              <a:t>22</a:t>
            </a:fld>
            <a:endParaRPr lang="en-US"/>
          </a:p>
        </p:txBody>
      </p:sp>
    </p:spTree>
    <p:extLst>
      <p:ext uri="{BB962C8B-B14F-4D97-AF65-F5344CB8AC3E}">
        <p14:creationId xmlns:p14="http://schemas.microsoft.com/office/powerpoint/2010/main" val="14159385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587FD-33ED-0B3F-7770-6F2FA5B4511A}"/>
              </a:ext>
            </a:extLst>
          </p:cNvPr>
          <p:cNvSpPr>
            <a:spLocks noGrp="1"/>
          </p:cNvSpPr>
          <p:nvPr>
            <p:ph type="title"/>
          </p:nvPr>
        </p:nvSpPr>
        <p:spPr/>
        <p:txBody>
          <a:bodyPr>
            <a:normAutofit fontScale="90000"/>
          </a:bodyPr>
          <a:lstStyle/>
          <a:p>
            <a:r>
              <a:rPr lang="en-US" dirty="0"/>
              <a:t>Students having both EL status and an IEP (K-12)</a:t>
            </a:r>
          </a:p>
        </p:txBody>
      </p:sp>
      <p:graphicFrame>
        <p:nvGraphicFramePr>
          <p:cNvPr id="10" name="Content Placeholder 9" descr="bar graph of students with IEPs over the past 5 years - data from EL data collection">
            <a:extLst>
              <a:ext uri="{FF2B5EF4-FFF2-40B4-BE49-F238E27FC236}">
                <a16:creationId xmlns:a16="http://schemas.microsoft.com/office/drawing/2014/main" id="{7B613B30-3D9F-1698-6200-B3F638A6AADE}"/>
              </a:ext>
            </a:extLst>
          </p:cNvPr>
          <p:cNvGraphicFramePr>
            <a:graphicFrameLocks noGrp="1"/>
          </p:cNvGraphicFramePr>
          <p:nvPr>
            <p:ph idx="1"/>
            <p:extLst>
              <p:ext uri="{D42A27DB-BD31-4B8C-83A1-F6EECF244321}">
                <p14:modId xmlns:p14="http://schemas.microsoft.com/office/powerpoint/2010/main" val="1707242938"/>
              </p:ext>
            </p:extLst>
          </p:nvPr>
        </p:nvGraphicFramePr>
        <p:xfrm>
          <a:off x="222191" y="1825625"/>
          <a:ext cx="11279247" cy="4378622"/>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a:extLst>
              <a:ext uri="{FF2B5EF4-FFF2-40B4-BE49-F238E27FC236}">
                <a16:creationId xmlns:a16="http://schemas.microsoft.com/office/drawing/2014/main" id="{AE158AE3-86D3-C226-6561-F63B4AF0D550}"/>
              </a:ext>
            </a:extLst>
          </p:cNvPr>
          <p:cNvSpPr>
            <a:spLocks noGrp="1"/>
          </p:cNvSpPr>
          <p:nvPr>
            <p:ph type="ftr" sz="quarter" idx="11"/>
          </p:nvPr>
        </p:nvSpPr>
        <p:spPr/>
        <p:txBody>
          <a:bodyPr/>
          <a:lstStyle/>
          <a:p>
            <a:r>
              <a:rPr lang="en-US"/>
              <a:t>Oregon Department of Education</a:t>
            </a:r>
          </a:p>
        </p:txBody>
      </p:sp>
      <p:sp>
        <p:nvSpPr>
          <p:cNvPr id="5" name="Slide Number Placeholder 4">
            <a:extLst>
              <a:ext uri="{FF2B5EF4-FFF2-40B4-BE49-F238E27FC236}">
                <a16:creationId xmlns:a16="http://schemas.microsoft.com/office/drawing/2014/main" id="{D983E5F6-7BA7-5131-4E3B-104E0520F5A6}"/>
              </a:ext>
            </a:extLst>
          </p:cNvPr>
          <p:cNvSpPr>
            <a:spLocks noGrp="1"/>
          </p:cNvSpPr>
          <p:nvPr>
            <p:ph type="sldNum" sz="quarter" idx="12"/>
          </p:nvPr>
        </p:nvSpPr>
        <p:spPr/>
        <p:txBody>
          <a:bodyPr/>
          <a:lstStyle/>
          <a:p>
            <a:fld id="{357F5B69-6281-4C1F-8C38-6DA0F56DA430}" type="slidenum">
              <a:rPr lang="en-US" smtClean="0"/>
              <a:t>23</a:t>
            </a:fld>
            <a:endParaRPr lang="en-US"/>
          </a:p>
        </p:txBody>
      </p:sp>
    </p:spTree>
    <p:extLst>
      <p:ext uri="{BB962C8B-B14F-4D97-AF65-F5344CB8AC3E}">
        <p14:creationId xmlns:p14="http://schemas.microsoft.com/office/powerpoint/2010/main" val="33986037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78CEA-8C1F-B3B8-16BB-C3428CB84A76}"/>
              </a:ext>
            </a:extLst>
          </p:cNvPr>
          <p:cNvSpPr>
            <a:spLocks noGrp="1"/>
          </p:cNvSpPr>
          <p:nvPr>
            <p:ph type="title"/>
          </p:nvPr>
        </p:nvSpPr>
        <p:spPr/>
        <p:txBody>
          <a:bodyPr/>
          <a:lstStyle/>
          <a:p>
            <a:r>
              <a:rPr lang="en-US" dirty="0"/>
              <a:t>K-5 Students with EL status and an IEP</a:t>
            </a:r>
          </a:p>
        </p:txBody>
      </p:sp>
      <p:graphicFrame>
        <p:nvGraphicFramePr>
          <p:cNvPr id="6" name="Content Placeholder 5" descr="bar graph showing the decrease in k-5 ELs with IEPs - data from EL data collection">
            <a:extLst>
              <a:ext uri="{FF2B5EF4-FFF2-40B4-BE49-F238E27FC236}">
                <a16:creationId xmlns:a16="http://schemas.microsoft.com/office/drawing/2014/main" id="{3CFBD0AC-5EE5-1D60-D2C4-F94B462EE589}"/>
              </a:ext>
            </a:extLst>
          </p:cNvPr>
          <p:cNvGraphicFramePr>
            <a:graphicFrameLocks noGrp="1"/>
          </p:cNvGraphicFramePr>
          <p:nvPr>
            <p:ph idx="1"/>
            <p:extLst>
              <p:ext uri="{D42A27DB-BD31-4B8C-83A1-F6EECF244321}">
                <p14:modId xmlns:p14="http://schemas.microsoft.com/office/powerpoint/2010/main" val="1153967798"/>
              </p:ext>
            </p:extLst>
          </p:nvPr>
        </p:nvGraphicFramePr>
        <p:xfrm>
          <a:off x="273465" y="1825624"/>
          <a:ext cx="11562460" cy="4224797"/>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a:extLst>
              <a:ext uri="{FF2B5EF4-FFF2-40B4-BE49-F238E27FC236}">
                <a16:creationId xmlns:a16="http://schemas.microsoft.com/office/drawing/2014/main" id="{7A9A8D1D-49AB-8760-9FDD-507AFC699420}"/>
              </a:ext>
            </a:extLst>
          </p:cNvPr>
          <p:cNvSpPr>
            <a:spLocks noGrp="1"/>
          </p:cNvSpPr>
          <p:nvPr>
            <p:ph type="ftr" sz="quarter" idx="11"/>
          </p:nvPr>
        </p:nvSpPr>
        <p:spPr/>
        <p:txBody>
          <a:bodyPr/>
          <a:lstStyle/>
          <a:p>
            <a:r>
              <a:rPr lang="en-US"/>
              <a:t>Oregon Department of Education</a:t>
            </a:r>
          </a:p>
        </p:txBody>
      </p:sp>
      <p:sp>
        <p:nvSpPr>
          <p:cNvPr id="5" name="Slide Number Placeholder 4">
            <a:extLst>
              <a:ext uri="{FF2B5EF4-FFF2-40B4-BE49-F238E27FC236}">
                <a16:creationId xmlns:a16="http://schemas.microsoft.com/office/drawing/2014/main" id="{3000060C-80CC-24A4-02EA-3F81F57A5C8E}"/>
              </a:ext>
            </a:extLst>
          </p:cNvPr>
          <p:cNvSpPr>
            <a:spLocks noGrp="1"/>
          </p:cNvSpPr>
          <p:nvPr>
            <p:ph type="sldNum" sz="quarter" idx="12"/>
          </p:nvPr>
        </p:nvSpPr>
        <p:spPr/>
        <p:txBody>
          <a:bodyPr/>
          <a:lstStyle/>
          <a:p>
            <a:fld id="{357F5B69-6281-4C1F-8C38-6DA0F56DA430}" type="slidenum">
              <a:rPr lang="en-US" smtClean="0"/>
              <a:t>24</a:t>
            </a:fld>
            <a:endParaRPr lang="en-US"/>
          </a:p>
        </p:txBody>
      </p:sp>
    </p:spTree>
    <p:extLst>
      <p:ext uri="{BB962C8B-B14F-4D97-AF65-F5344CB8AC3E}">
        <p14:creationId xmlns:p14="http://schemas.microsoft.com/office/powerpoint/2010/main" val="23525990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7183A-4E94-B4BB-6084-E3B626EC0B62}"/>
              </a:ext>
            </a:extLst>
          </p:cNvPr>
          <p:cNvSpPr>
            <a:spLocks noGrp="1"/>
          </p:cNvSpPr>
          <p:nvPr>
            <p:ph type="title"/>
          </p:nvPr>
        </p:nvSpPr>
        <p:spPr/>
        <p:txBody>
          <a:bodyPr/>
          <a:lstStyle/>
          <a:p>
            <a:r>
              <a:rPr lang="en-US" dirty="0"/>
              <a:t>6-12 Student with EL status and IEP</a:t>
            </a:r>
          </a:p>
        </p:txBody>
      </p:sp>
      <p:graphicFrame>
        <p:nvGraphicFramePr>
          <p:cNvPr id="6" name="Content Placeholder 5" descr="bar graph showing the 6-12 EL students with IEPs - data from EL data colleciton">
            <a:extLst>
              <a:ext uri="{FF2B5EF4-FFF2-40B4-BE49-F238E27FC236}">
                <a16:creationId xmlns:a16="http://schemas.microsoft.com/office/drawing/2014/main" id="{16FEC4B6-5FD8-3FCF-B7EF-644721C9313F}"/>
              </a:ext>
            </a:extLst>
          </p:cNvPr>
          <p:cNvGraphicFramePr>
            <a:graphicFrameLocks noGrp="1"/>
          </p:cNvGraphicFramePr>
          <p:nvPr>
            <p:ph idx="1"/>
            <p:extLst>
              <p:ext uri="{D42A27DB-BD31-4B8C-83A1-F6EECF244321}">
                <p14:modId xmlns:p14="http://schemas.microsoft.com/office/powerpoint/2010/main" val="3686432905"/>
              </p:ext>
            </p:extLst>
          </p:nvPr>
        </p:nvGraphicFramePr>
        <p:xfrm>
          <a:off x="322729" y="1825625"/>
          <a:ext cx="11564471" cy="4377951"/>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a:extLst>
              <a:ext uri="{FF2B5EF4-FFF2-40B4-BE49-F238E27FC236}">
                <a16:creationId xmlns:a16="http://schemas.microsoft.com/office/drawing/2014/main" id="{34DC15CD-FD81-B056-F110-06BD1CBEC5E1}"/>
              </a:ext>
            </a:extLst>
          </p:cNvPr>
          <p:cNvSpPr>
            <a:spLocks noGrp="1"/>
          </p:cNvSpPr>
          <p:nvPr>
            <p:ph type="ftr" sz="quarter" idx="11"/>
          </p:nvPr>
        </p:nvSpPr>
        <p:spPr/>
        <p:txBody>
          <a:bodyPr/>
          <a:lstStyle/>
          <a:p>
            <a:r>
              <a:rPr lang="en-US"/>
              <a:t>Oregon Department of Education</a:t>
            </a:r>
          </a:p>
        </p:txBody>
      </p:sp>
      <p:sp>
        <p:nvSpPr>
          <p:cNvPr id="5" name="Slide Number Placeholder 4">
            <a:extLst>
              <a:ext uri="{FF2B5EF4-FFF2-40B4-BE49-F238E27FC236}">
                <a16:creationId xmlns:a16="http://schemas.microsoft.com/office/drawing/2014/main" id="{13B589CB-0B05-D34D-B61D-A43FE9E49B48}"/>
              </a:ext>
            </a:extLst>
          </p:cNvPr>
          <p:cNvSpPr>
            <a:spLocks noGrp="1"/>
          </p:cNvSpPr>
          <p:nvPr>
            <p:ph type="sldNum" sz="quarter" idx="12"/>
          </p:nvPr>
        </p:nvSpPr>
        <p:spPr/>
        <p:txBody>
          <a:bodyPr/>
          <a:lstStyle/>
          <a:p>
            <a:fld id="{357F5B69-6281-4C1F-8C38-6DA0F56DA430}" type="slidenum">
              <a:rPr lang="en-US" smtClean="0"/>
              <a:t>25</a:t>
            </a:fld>
            <a:endParaRPr lang="en-US"/>
          </a:p>
        </p:txBody>
      </p:sp>
    </p:spTree>
    <p:extLst>
      <p:ext uri="{BB962C8B-B14F-4D97-AF65-F5344CB8AC3E}">
        <p14:creationId xmlns:p14="http://schemas.microsoft.com/office/powerpoint/2010/main" val="15982710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97090-66E1-D044-D3E6-236010EF2EB8}"/>
              </a:ext>
            </a:extLst>
          </p:cNvPr>
          <p:cNvSpPr>
            <a:spLocks noGrp="1"/>
          </p:cNvSpPr>
          <p:nvPr>
            <p:ph type="title"/>
          </p:nvPr>
        </p:nvSpPr>
        <p:spPr/>
        <p:txBody>
          <a:bodyPr/>
          <a:lstStyle/>
          <a:p>
            <a:r>
              <a:rPr lang="en-US" dirty="0"/>
              <a:t>Data Sources</a:t>
            </a:r>
          </a:p>
        </p:txBody>
      </p:sp>
      <p:sp>
        <p:nvSpPr>
          <p:cNvPr id="3" name="Content Placeholder 2">
            <a:extLst>
              <a:ext uri="{FF2B5EF4-FFF2-40B4-BE49-F238E27FC236}">
                <a16:creationId xmlns:a16="http://schemas.microsoft.com/office/drawing/2014/main" id="{1F120557-6301-F88A-FC09-7ECD767C961B}"/>
              </a:ext>
            </a:extLst>
          </p:cNvPr>
          <p:cNvSpPr>
            <a:spLocks noGrp="1"/>
          </p:cNvSpPr>
          <p:nvPr>
            <p:ph idx="1"/>
          </p:nvPr>
        </p:nvSpPr>
        <p:spPr/>
        <p:txBody>
          <a:bodyPr>
            <a:normAutofit/>
          </a:bodyPr>
          <a:lstStyle/>
          <a:p>
            <a:r>
              <a:rPr lang="en-US" dirty="0"/>
              <a:t>Unduplicated Spring EL data collections</a:t>
            </a:r>
          </a:p>
          <a:p>
            <a:pPr lvl="1"/>
            <a:r>
              <a:rPr lang="en-US" dirty="0"/>
              <a:t>2018-19</a:t>
            </a:r>
          </a:p>
          <a:p>
            <a:pPr lvl="1"/>
            <a:r>
              <a:rPr lang="en-US" dirty="0"/>
              <a:t>2019-20</a:t>
            </a:r>
          </a:p>
          <a:p>
            <a:pPr lvl="1"/>
            <a:r>
              <a:rPr lang="en-US" dirty="0"/>
              <a:t>2020-21</a:t>
            </a:r>
          </a:p>
          <a:p>
            <a:pPr lvl="1"/>
            <a:r>
              <a:rPr lang="en-US" dirty="0"/>
              <a:t>2021-22</a:t>
            </a:r>
          </a:p>
          <a:p>
            <a:pPr lvl="1"/>
            <a:r>
              <a:rPr lang="en-US" dirty="0"/>
              <a:t>2022-23</a:t>
            </a:r>
          </a:p>
          <a:p>
            <a:r>
              <a:rPr lang="en-US" dirty="0"/>
              <a:t>IEP status from IEP flag in EL data collection</a:t>
            </a:r>
          </a:p>
          <a:p>
            <a:r>
              <a:rPr lang="en-US" dirty="0"/>
              <a:t>Waiver status from EL Record Type code in EL data collection</a:t>
            </a:r>
          </a:p>
          <a:p>
            <a:r>
              <a:rPr lang="en-US" dirty="0"/>
              <a:t>All student data includes </a:t>
            </a:r>
            <a:r>
              <a:rPr lang="en-US"/>
              <a:t>any student holding </a:t>
            </a:r>
            <a:r>
              <a:rPr lang="en-US" dirty="0"/>
              <a:t>EL status regardless of participation in the district EL instructional program</a:t>
            </a:r>
          </a:p>
        </p:txBody>
      </p:sp>
      <p:sp>
        <p:nvSpPr>
          <p:cNvPr id="4" name="Footer Placeholder 3">
            <a:extLst>
              <a:ext uri="{FF2B5EF4-FFF2-40B4-BE49-F238E27FC236}">
                <a16:creationId xmlns:a16="http://schemas.microsoft.com/office/drawing/2014/main" id="{6730EFD7-093F-44AC-E705-0A79F05C0ABA}"/>
              </a:ext>
            </a:extLst>
          </p:cNvPr>
          <p:cNvSpPr>
            <a:spLocks noGrp="1"/>
          </p:cNvSpPr>
          <p:nvPr>
            <p:ph type="ftr" sz="quarter" idx="11"/>
          </p:nvPr>
        </p:nvSpPr>
        <p:spPr/>
        <p:txBody>
          <a:bodyPr/>
          <a:lstStyle/>
          <a:p>
            <a:r>
              <a:rPr lang="en-US"/>
              <a:t>Oregon Department of Education</a:t>
            </a:r>
          </a:p>
        </p:txBody>
      </p:sp>
      <p:sp>
        <p:nvSpPr>
          <p:cNvPr id="5" name="Slide Number Placeholder 4">
            <a:extLst>
              <a:ext uri="{FF2B5EF4-FFF2-40B4-BE49-F238E27FC236}">
                <a16:creationId xmlns:a16="http://schemas.microsoft.com/office/drawing/2014/main" id="{42C57939-8C1E-2AD4-6EB1-F413ED479B10}"/>
              </a:ext>
            </a:extLst>
          </p:cNvPr>
          <p:cNvSpPr>
            <a:spLocks noGrp="1"/>
          </p:cNvSpPr>
          <p:nvPr>
            <p:ph type="sldNum" sz="quarter" idx="12"/>
          </p:nvPr>
        </p:nvSpPr>
        <p:spPr/>
        <p:txBody>
          <a:bodyPr/>
          <a:lstStyle/>
          <a:p>
            <a:fld id="{357F5B69-6281-4C1F-8C38-6DA0F56DA430}" type="slidenum">
              <a:rPr lang="en-US" smtClean="0"/>
              <a:t>26</a:t>
            </a:fld>
            <a:endParaRPr lang="en-US"/>
          </a:p>
        </p:txBody>
      </p:sp>
    </p:spTree>
    <p:extLst>
      <p:ext uri="{BB962C8B-B14F-4D97-AF65-F5344CB8AC3E}">
        <p14:creationId xmlns:p14="http://schemas.microsoft.com/office/powerpoint/2010/main" val="17466921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691"/>
        <p:cNvGrpSpPr/>
        <p:nvPr/>
      </p:nvGrpSpPr>
      <p:grpSpPr>
        <a:xfrm>
          <a:off x="0" y="0"/>
          <a:ext cx="0" cy="0"/>
          <a:chOff x="0" y="0"/>
          <a:chExt cx="0" cy="0"/>
        </a:xfrm>
      </p:grpSpPr>
      <p:sp>
        <p:nvSpPr>
          <p:cNvPr id="692" name="Google Shape;692;p80"/>
          <p:cNvSpPr txBox="1">
            <a:spLocks noGrp="1"/>
          </p:cNvSpPr>
          <p:nvPr>
            <p:ph type="ctrTitle"/>
          </p:nvPr>
        </p:nvSpPr>
        <p:spPr>
          <a:xfrm>
            <a:off x="1524000" y="1499125"/>
            <a:ext cx="9144000" cy="23876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2"/>
              </a:buClr>
              <a:buSzPts val="12000"/>
              <a:buFont typeface="Calibri"/>
              <a:buNone/>
            </a:pPr>
            <a:r>
              <a:rPr lang="en-US"/>
              <a:t>Here to Help</a:t>
            </a:r>
            <a:endParaRPr/>
          </a:p>
        </p:txBody>
      </p:sp>
      <p:sp>
        <p:nvSpPr>
          <p:cNvPr id="693" name="Google Shape;693;p80"/>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694" name="Google Shape;694;p80"/>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27</a:t>
            </a:fld>
            <a:endParaRPr/>
          </a:p>
        </p:txBody>
      </p:sp>
      <p:sp>
        <p:nvSpPr>
          <p:cNvPr id="695" name="Google Shape;695;p80"/>
          <p:cNvSpPr txBox="1">
            <a:spLocks noGrp="1"/>
          </p:cNvSpPr>
          <p:nvPr>
            <p:ph type="subTitle" idx="1"/>
          </p:nvPr>
        </p:nvSpPr>
        <p:spPr>
          <a:xfrm>
            <a:off x="1524000" y="4003184"/>
            <a:ext cx="9144000" cy="1604240"/>
          </a:xfrm>
          <a:prstGeom prst="rect">
            <a:avLst/>
          </a:prstGeom>
          <a:noFill/>
          <a:ln>
            <a:noFill/>
          </a:ln>
        </p:spPr>
        <p:txBody>
          <a:bodyPr spcFirstLastPara="1" wrap="square" lIns="91425" tIns="45700" rIns="91425" bIns="45700" anchor="t" anchorCtr="0">
            <a:normAutofit lnSpcReduction="10000"/>
          </a:bodyPr>
          <a:lstStyle/>
          <a:p>
            <a:pPr marL="0" lvl="0" indent="0" algn="ctr" rtl="0">
              <a:lnSpc>
                <a:spcPct val="90000"/>
              </a:lnSpc>
              <a:spcBef>
                <a:spcPts val="0"/>
              </a:spcBef>
              <a:spcAft>
                <a:spcPts val="0"/>
              </a:spcAft>
              <a:buClr>
                <a:schemeClr val="dk2"/>
              </a:buClr>
              <a:buSzPts val="2400"/>
              <a:buNone/>
            </a:pPr>
            <a:r>
              <a:rPr lang="en-US" dirty="0"/>
              <a:t>Kim Miller</a:t>
            </a:r>
            <a:br>
              <a:rPr lang="en-US" dirty="0"/>
            </a:br>
            <a:r>
              <a:rPr lang="en-US" dirty="0">
                <a:hlinkClick r:id="rId3"/>
              </a:rPr>
              <a:t>kim.a.miller@ode.Oregon.gov</a:t>
            </a:r>
            <a:r>
              <a:rPr lang="en-US" dirty="0"/>
              <a:t> </a:t>
            </a:r>
          </a:p>
          <a:p>
            <a:pPr marL="0" lvl="0" indent="0" algn="ctr" rtl="0">
              <a:lnSpc>
                <a:spcPct val="90000"/>
              </a:lnSpc>
              <a:spcBef>
                <a:spcPts val="0"/>
              </a:spcBef>
              <a:spcAft>
                <a:spcPts val="0"/>
              </a:spcAft>
              <a:buClr>
                <a:schemeClr val="dk2"/>
              </a:buClr>
              <a:buSzPts val="2400"/>
              <a:buNone/>
            </a:pPr>
            <a:endParaRPr lang="en-US" dirty="0"/>
          </a:p>
          <a:p>
            <a:pPr marL="0" lvl="0" indent="0" algn="ctr" rtl="0">
              <a:lnSpc>
                <a:spcPct val="90000"/>
              </a:lnSpc>
              <a:spcBef>
                <a:spcPts val="0"/>
              </a:spcBef>
              <a:spcAft>
                <a:spcPts val="0"/>
              </a:spcAft>
              <a:buClr>
                <a:schemeClr val="dk2"/>
              </a:buClr>
              <a:buSzPts val="2400"/>
              <a:buNone/>
            </a:pPr>
            <a:r>
              <a:rPr lang="en-US" dirty="0"/>
              <a:t>Tiffany Palaniuk</a:t>
            </a:r>
          </a:p>
          <a:p>
            <a:pPr marL="0" lvl="0" indent="0" algn="ctr" rtl="0">
              <a:lnSpc>
                <a:spcPct val="90000"/>
              </a:lnSpc>
              <a:spcBef>
                <a:spcPts val="0"/>
              </a:spcBef>
              <a:spcAft>
                <a:spcPts val="0"/>
              </a:spcAft>
              <a:buClr>
                <a:schemeClr val="dk2"/>
              </a:buClr>
              <a:buSzPts val="2400"/>
              <a:buNone/>
            </a:pPr>
            <a:r>
              <a:rPr lang="en-US" dirty="0">
                <a:hlinkClick r:id="rId4"/>
              </a:rPr>
              <a:t>Tiffany.palaniuk@ode.Oregon.gov</a:t>
            </a:r>
            <a:r>
              <a:rPr lang="en-US" dirty="0"/>
              <a:t> </a:t>
            </a:r>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699"/>
        <p:cNvGrpSpPr/>
        <p:nvPr/>
      </p:nvGrpSpPr>
      <p:grpSpPr>
        <a:xfrm>
          <a:off x="0" y="0"/>
          <a:ext cx="0" cy="0"/>
          <a:chOff x="0" y="0"/>
          <a:chExt cx="0" cy="0"/>
        </a:xfrm>
      </p:grpSpPr>
      <p:sp>
        <p:nvSpPr>
          <p:cNvPr id="700" name="Google Shape;700;p81"/>
          <p:cNvSpPr txBox="1">
            <a:spLocks noGrp="1"/>
          </p:cNvSpPr>
          <p:nvPr>
            <p:ph type="ctrTitle"/>
          </p:nvPr>
        </p:nvSpPr>
        <p:spPr>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accent5"/>
              </a:buClr>
              <a:buSzPts val="12000"/>
              <a:buFont typeface="Calibri"/>
              <a:buNone/>
            </a:pPr>
            <a:r>
              <a:rPr lang="en-US"/>
              <a:t>Thank You</a:t>
            </a:r>
            <a:endParaRPr/>
          </a:p>
        </p:txBody>
      </p:sp>
      <p:sp>
        <p:nvSpPr>
          <p:cNvPr id="701" name="Google Shape;701;p81"/>
          <p:cNvSpPr txBox="1">
            <a:spLocks noGrp="1"/>
          </p:cNvSpPr>
          <p:nvPr>
            <p:ph type="ftr" sz="quarter" idx="11"/>
          </p:nvPr>
        </p:nvSpPr>
        <p:spPr>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702" name="Google Shape;702;p81"/>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28</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90"/>
        <p:cNvGrpSpPr/>
        <p:nvPr/>
      </p:nvGrpSpPr>
      <p:grpSpPr>
        <a:xfrm>
          <a:off x="0" y="0"/>
          <a:ext cx="0" cy="0"/>
          <a:chOff x="0" y="0"/>
          <a:chExt cx="0" cy="0"/>
        </a:xfrm>
      </p:grpSpPr>
      <p:sp>
        <p:nvSpPr>
          <p:cNvPr id="593" name="Google Shape;593;p74"/>
          <p:cNvSpPr txBox="1">
            <a:spLocks noGrp="1"/>
          </p:cNvSpPr>
          <p:nvPr>
            <p:ph type="title"/>
          </p:nvPr>
        </p:nvSpPr>
        <p:spPr>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SzPts val="1800"/>
              <a:buNone/>
            </a:pPr>
            <a:r>
              <a:rPr lang="en-US"/>
              <a:t>Who We Serve</a:t>
            </a:r>
            <a:endParaRPr/>
          </a:p>
        </p:txBody>
      </p:sp>
      <p:sp>
        <p:nvSpPr>
          <p:cNvPr id="599" name="Google Shape;599;p74"/>
          <p:cNvSpPr txBox="1">
            <a:spLocks noGrp="1"/>
          </p:cNvSpPr>
          <p:nvPr>
            <p:ph type="dt" sz="half" idx="10"/>
          </p:nvPr>
        </p:nvSpPr>
        <p:spPr>
          <a:xfrm>
            <a:off x="452394" y="5774700"/>
            <a:ext cx="1745700" cy="365100"/>
          </a:xfrm>
          <a:prstGeom prst="rect">
            <a:avLst/>
          </a:prstGeom>
          <a:noFill/>
          <a:ln>
            <a:noFill/>
          </a:ln>
        </p:spPr>
        <p:txBody>
          <a:bodyPr spcFirstLastPara="1" wrap="square" lIns="91425" tIns="45700" rIns="91425" bIns="45700" anchor="ctr" anchorCtr="0">
            <a:noAutofit/>
          </a:bodyPr>
          <a:lstStyle/>
          <a:p>
            <a:pPr marL="0" lvl="0" indent="0" algn="l" rtl="0">
              <a:lnSpc>
                <a:spcPct val="80000"/>
              </a:lnSpc>
              <a:spcBef>
                <a:spcPts val="0"/>
              </a:spcBef>
              <a:spcAft>
                <a:spcPts val="0"/>
              </a:spcAft>
              <a:buClr>
                <a:schemeClr val="dk1"/>
              </a:buClr>
              <a:buSzPts val="1400"/>
              <a:buFont typeface="Arial"/>
              <a:buNone/>
            </a:pPr>
            <a:r>
              <a:rPr lang="en-US" sz="2000" b="1">
                <a:solidFill>
                  <a:schemeClr val="accent1"/>
                </a:solidFill>
              </a:rPr>
              <a:t>2022-23 Data</a:t>
            </a:r>
            <a:endParaRPr sz="2000" b="1">
              <a:solidFill>
                <a:schemeClr val="accent1"/>
              </a:solidFill>
            </a:endParaRPr>
          </a:p>
        </p:txBody>
      </p:sp>
      <p:sp>
        <p:nvSpPr>
          <p:cNvPr id="594" name="Google Shape;594;p74"/>
          <p:cNvSpPr txBox="1">
            <a:spLocks noGrp="1"/>
          </p:cNvSpPr>
          <p:nvPr>
            <p:ph type="ftr" sz="quarter" idx="11"/>
          </p:nvPr>
        </p:nvSpPr>
        <p:spPr>
          <a:xfrm>
            <a:off x="452400" y="6127550"/>
            <a:ext cx="3685200" cy="3651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200" b="0" i="0" u="none" strike="noStrike" cap="none">
              <a:solidFill>
                <a:srgbClr val="595959"/>
              </a:solidFill>
              <a:latin typeface="Calibri"/>
              <a:ea typeface="Calibri"/>
              <a:cs typeface="Calibri"/>
              <a:sym typeface="Calibri"/>
            </a:endParaRPr>
          </a:p>
        </p:txBody>
      </p:sp>
      <p:sp>
        <p:nvSpPr>
          <p:cNvPr id="591" name="Google Shape;591;p7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595959"/>
                </a:solidFill>
                <a:latin typeface="Calibri"/>
                <a:ea typeface="Calibri"/>
                <a:cs typeface="Calibri"/>
                <a:sym typeface="Calibri"/>
              </a:rPr>
              <a:t>3</a:t>
            </a:fld>
            <a:endParaRPr sz="1200" b="0" i="0" u="none" strike="noStrike" cap="none">
              <a:solidFill>
                <a:srgbClr val="595959"/>
              </a:solidFill>
              <a:latin typeface="Calibri"/>
              <a:ea typeface="Calibri"/>
              <a:cs typeface="Calibri"/>
              <a:sym typeface="Calibri"/>
            </a:endParaRPr>
          </a:p>
        </p:txBody>
      </p:sp>
      <p:pic>
        <p:nvPicPr>
          <p:cNvPr id="592" name="Google Shape;592;p74" descr="Image result for oregon outline"/>
          <p:cNvPicPr preferRelativeResize="0"/>
          <p:nvPr/>
        </p:nvPicPr>
        <p:blipFill rotWithShape="1">
          <a:blip r:embed="rId3">
            <a:alphaModFix/>
          </a:blip>
          <a:srcRect/>
          <a:stretch/>
        </p:blipFill>
        <p:spPr>
          <a:xfrm>
            <a:off x="4594325" y="582350"/>
            <a:ext cx="7129399" cy="5501650"/>
          </a:xfrm>
          <a:prstGeom prst="rect">
            <a:avLst/>
          </a:prstGeom>
          <a:noFill/>
          <a:ln>
            <a:noFill/>
          </a:ln>
        </p:spPr>
      </p:pic>
      <p:sp>
        <p:nvSpPr>
          <p:cNvPr id="595" name="Google Shape;595;p74"/>
          <p:cNvSpPr txBox="1"/>
          <p:nvPr/>
        </p:nvSpPr>
        <p:spPr>
          <a:xfrm>
            <a:off x="5756636" y="4461889"/>
            <a:ext cx="4804800" cy="2043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F75BC"/>
              </a:buClr>
              <a:buSzPts val="3600"/>
              <a:buFont typeface="Arial"/>
              <a:buNone/>
            </a:pPr>
            <a:r>
              <a:rPr lang="en-US" sz="3000" b="1" i="0" u="none" strike="noStrike" cap="none">
                <a:solidFill>
                  <a:srgbClr val="006CAD"/>
                </a:solidFill>
                <a:latin typeface="Calibri"/>
                <a:ea typeface="Calibri"/>
                <a:cs typeface="Calibri"/>
                <a:sym typeface="Calibri"/>
              </a:rPr>
              <a:t>197 Districts</a:t>
            </a:r>
            <a:endParaRPr sz="3000" b="0" i="0" u="none" strike="noStrike" cap="none">
              <a:solidFill>
                <a:srgbClr val="006CAD"/>
              </a:solidFill>
              <a:latin typeface="Arial"/>
              <a:ea typeface="Arial"/>
              <a:cs typeface="Arial"/>
              <a:sym typeface="Arial"/>
            </a:endParaRPr>
          </a:p>
          <a:p>
            <a:pPr marL="0" marR="0" lvl="0" indent="0" algn="ctr" rtl="0">
              <a:lnSpc>
                <a:spcPct val="100000"/>
              </a:lnSpc>
              <a:spcBef>
                <a:spcPts val="0"/>
              </a:spcBef>
              <a:spcAft>
                <a:spcPts val="0"/>
              </a:spcAft>
              <a:buClr>
                <a:srgbClr val="0F75BC"/>
              </a:buClr>
              <a:buSzPts val="3200"/>
              <a:buFont typeface="Arial"/>
              <a:buNone/>
            </a:pPr>
            <a:r>
              <a:rPr lang="en-US" sz="1800" b="0" i="0" u="none" strike="noStrike" cap="none">
                <a:solidFill>
                  <a:srgbClr val="0F75BC"/>
                </a:solidFill>
                <a:latin typeface="Calibri"/>
                <a:ea typeface="Calibri"/>
                <a:cs typeface="Calibri"/>
                <a:sym typeface="Calibri"/>
              </a:rPr>
              <a:t>1,270 Schools</a:t>
            </a:r>
            <a:endParaRPr sz="1800" b="0" i="0" u="none" strike="noStrike" cap="none">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2200"/>
              <a:buFont typeface="Arial"/>
              <a:buNone/>
            </a:pPr>
            <a:r>
              <a:rPr lang="en-US" sz="1800" b="0" i="0" u="none" strike="noStrike" cap="none">
                <a:solidFill>
                  <a:srgbClr val="006CAD"/>
                </a:solidFill>
                <a:latin typeface="Calibri"/>
                <a:ea typeface="Calibri"/>
                <a:cs typeface="Calibri"/>
                <a:sym typeface="Calibri"/>
              </a:rPr>
              <a:t>13</a:t>
            </a:r>
            <a:r>
              <a:rPr lang="en-US" sz="1800">
                <a:solidFill>
                  <a:srgbClr val="006CAD"/>
                </a:solidFill>
                <a:latin typeface="Calibri"/>
                <a:ea typeface="Calibri"/>
                <a:cs typeface="Calibri"/>
                <a:sym typeface="Calibri"/>
              </a:rPr>
              <a:t>1</a:t>
            </a:r>
            <a:r>
              <a:rPr lang="en-US" sz="1800" b="0" i="0" u="none" strike="noStrike" cap="none">
                <a:solidFill>
                  <a:srgbClr val="006CAD"/>
                </a:solidFill>
                <a:latin typeface="Calibri"/>
                <a:ea typeface="Calibri"/>
                <a:cs typeface="Calibri"/>
                <a:sym typeface="Calibri"/>
              </a:rPr>
              <a:t> Charter Schools</a:t>
            </a:r>
            <a:endParaRPr sz="1800" b="0" i="0" u="none" strike="noStrike" cap="none">
              <a:solidFill>
                <a:srgbClr val="006CAD"/>
              </a:solidFill>
              <a:latin typeface="Calibri"/>
              <a:ea typeface="Calibri"/>
              <a:cs typeface="Calibri"/>
              <a:sym typeface="Calibri"/>
            </a:endParaRPr>
          </a:p>
          <a:p>
            <a:pPr marL="0" marR="0" lvl="0" indent="0" algn="ctr" rtl="0">
              <a:lnSpc>
                <a:spcPct val="100000"/>
              </a:lnSpc>
              <a:spcBef>
                <a:spcPts val="0"/>
              </a:spcBef>
              <a:spcAft>
                <a:spcPts val="0"/>
              </a:spcAft>
              <a:buClr>
                <a:srgbClr val="0F75BC"/>
              </a:buClr>
              <a:buSzPts val="1400"/>
              <a:buFont typeface="Arial"/>
              <a:buNone/>
            </a:pPr>
            <a:r>
              <a:rPr lang="en-US" sz="1800" b="0" i="0" u="none" strike="noStrike" cap="none">
                <a:solidFill>
                  <a:srgbClr val="006CAD"/>
                </a:solidFill>
                <a:latin typeface="Calibri"/>
                <a:ea typeface="Calibri"/>
                <a:cs typeface="Calibri"/>
                <a:sym typeface="Calibri"/>
              </a:rPr>
              <a:t>19 Education Service Districts</a:t>
            </a:r>
            <a:endParaRPr sz="1800" b="0" i="0" u="none" strike="noStrike" cap="none">
              <a:solidFill>
                <a:srgbClr val="000000"/>
              </a:solidFill>
              <a:latin typeface="Calibri"/>
              <a:ea typeface="Calibri"/>
              <a:cs typeface="Calibri"/>
              <a:sym typeface="Calibri"/>
            </a:endParaRPr>
          </a:p>
        </p:txBody>
      </p:sp>
      <p:sp>
        <p:nvSpPr>
          <p:cNvPr id="596" name="Google Shape;596;p74"/>
          <p:cNvSpPr txBox="1"/>
          <p:nvPr/>
        </p:nvSpPr>
        <p:spPr>
          <a:xfrm>
            <a:off x="5801625" y="2466575"/>
            <a:ext cx="4714800" cy="22962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F75BC"/>
              </a:buClr>
              <a:buSzPts val="2800"/>
              <a:buFont typeface="Arial"/>
              <a:buNone/>
            </a:pPr>
            <a:r>
              <a:rPr lang="en-US" sz="3000" b="1">
                <a:solidFill>
                  <a:srgbClr val="9F2065"/>
                </a:solidFill>
                <a:latin typeface="Calibri"/>
                <a:ea typeface="Calibri"/>
                <a:cs typeface="Calibri"/>
                <a:sym typeface="Calibri"/>
              </a:rPr>
              <a:t>81,826</a:t>
            </a:r>
            <a:r>
              <a:rPr lang="en-US" sz="3000" b="1" i="0" u="none" strike="noStrike" cap="none">
                <a:solidFill>
                  <a:srgbClr val="9F2065"/>
                </a:solidFill>
                <a:latin typeface="Calibri"/>
                <a:ea typeface="Calibri"/>
                <a:cs typeface="Calibri"/>
                <a:sym typeface="Calibri"/>
              </a:rPr>
              <a:t> Educators</a:t>
            </a:r>
            <a:endParaRPr sz="3000" b="0" i="0" u="none" strike="noStrike" cap="none">
              <a:solidFill>
                <a:srgbClr val="9F2065"/>
              </a:solidFill>
              <a:latin typeface="Calibri"/>
              <a:ea typeface="Calibri"/>
              <a:cs typeface="Calibri"/>
              <a:sym typeface="Calibri"/>
            </a:endParaRPr>
          </a:p>
          <a:p>
            <a:pPr marL="0" marR="0" lvl="0" indent="0" algn="ctr" rtl="0">
              <a:lnSpc>
                <a:spcPct val="100000"/>
              </a:lnSpc>
              <a:spcBef>
                <a:spcPts val="0"/>
              </a:spcBef>
              <a:spcAft>
                <a:spcPts val="0"/>
              </a:spcAft>
              <a:buClr>
                <a:srgbClr val="0F75BC"/>
              </a:buClr>
              <a:buSzPts val="2400"/>
              <a:buFont typeface="Arial"/>
              <a:buNone/>
            </a:pPr>
            <a:r>
              <a:rPr lang="en-US" sz="2400" b="0" i="0" u="none" strike="noStrike" cap="none">
                <a:solidFill>
                  <a:srgbClr val="9F2065"/>
                </a:solidFill>
                <a:latin typeface="Calibri"/>
                <a:ea typeface="Calibri"/>
                <a:cs typeface="Calibri"/>
                <a:sym typeface="Calibri"/>
              </a:rPr>
              <a:t>Staff of Color</a:t>
            </a:r>
            <a:endParaRPr sz="1200" b="0" i="0" u="none" strike="noStrike" cap="none">
              <a:solidFill>
                <a:srgbClr val="9F2065"/>
              </a:solidFill>
              <a:latin typeface="Calibri"/>
              <a:ea typeface="Calibri"/>
              <a:cs typeface="Calibri"/>
              <a:sym typeface="Calibri"/>
            </a:endParaRPr>
          </a:p>
          <a:p>
            <a:pPr marL="285750" marR="0" lvl="0" indent="-228600" algn="ctr" rtl="0">
              <a:lnSpc>
                <a:spcPct val="100000"/>
              </a:lnSpc>
              <a:spcBef>
                <a:spcPts val="0"/>
              </a:spcBef>
              <a:spcAft>
                <a:spcPts val="0"/>
              </a:spcAft>
              <a:buClr>
                <a:srgbClr val="000000"/>
              </a:buClr>
              <a:buSzPts val="1800"/>
              <a:buFont typeface="Calibri"/>
              <a:buChar char="•"/>
            </a:pPr>
            <a:r>
              <a:rPr lang="en-US" sz="1800" b="0" i="0" u="none" strike="noStrike" cap="none">
                <a:solidFill>
                  <a:srgbClr val="000000"/>
                </a:solidFill>
                <a:latin typeface="Calibri"/>
                <a:ea typeface="Calibri"/>
                <a:cs typeface="Calibri"/>
                <a:sym typeface="Calibri"/>
              </a:rPr>
              <a:t>1</a:t>
            </a:r>
            <a:r>
              <a:rPr lang="en-US" sz="1800">
                <a:latin typeface="Calibri"/>
                <a:ea typeface="Calibri"/>
                <a:cs typeface="Calibri"/>
                <a:sym typeface="Calibri"/>
              </a:rPr>
              <a:t>2.2</a:t>
            </a:r>
            <a:r>
              <a:rPr lang="en-US" sz="1800" b="0" i="0" u="none" strike="noStrike" cap="none">
                <a:solidFill>
                  <a:srgbClr val="000000"/>
                </a:solidFill>
                <a:latin typeface="Calibri"/>
                <a:ea typeface="Calibri"/>
                <a:cs typeface="Calibri"/>
                <a:sym typeface="Calibri"/>
              </a:rPr>
              <a:t>% of Teachers</a:t>
            </a:r>
            <a:endParaRPr sz="1800" b="0" i="0" u="none" strike="noStrike" cap="none">
              <a:solidFill>
                <a:srgbClr val="000000"/>
              </a:solidFill>
              <a:latin typeface="Calibri"/>
              <a:ea typeface="Calibri"/>
              <a:cs typeface="Calibri"/>
              <a:sym typeface="Calibri"/>
            </a:endParaRPr>
          </a:p>
          <a:p>
            <a:pPr marL="285750" marR="0" lvl="0" indent="-228600" algn="ctr" rtl="0">
              <a:lnSpc>
                <a:spcPct val="100000"/>
              </a:lnSpc>
              <a:spcBef>
                <a:spcPts val="0"/>
              </a:spcBef>
              <a:spcAft>
                <a:spcPts val="0"/>
              </a:spcAft>
              <a:buClr>
                <a:srgbClr val="000000"/>
              </a:buClr>
              <a:buSzPts val="1800"/>
              <a:buFont typeface="Calibri"/>
              <a:buChar char="•"/>
            </a:pPr>
            <a:r>
              <a:rPr lang="en-US" sz="1800" b="0" i="0" u="none" strike="noStrike" cap="none">
                <a:solidFill>
                  <a:srgbClr val="000000"/>
                </a:solidFill>
                <a:latin typeface="Calibri"/>
                <a:ea typeface="Calibri"/>
                <a:cs typeface="Calibri"/>
                <a:sym typeface="Calibri"/>
              </a:rPr>
              <a:t>12.</a:t>
            </a:r>
            <a:r>
              <a:rPr lang="en-US" sz="1800">
                <a:latin typeface="Calibri"/>
                <a:ea typeface="Calibri"/>
                <a:cs typeface="Calibri"/>
                <a:sym typeface="Calibri"/>
              </a:rPr>
              <a:t>8</a:t>
            </a:r>
            <a:r>
              <a:rPr lang="en-US" sz="1800" b="0" i="0" u="none" strike="noStrike" cap="none">
                <a:solidFill>
                  <a:srgbClr val="000000"/>
                </a:solidFill>
                <a:latin typeface="Calibri"/>
                <a:ea typeface="Calibri"/>
                <a:cs typeface="Calibri"/>
                <a:sym typeface="Calibri"/>
              </a:rPr>
              <a:t>% of Administrators</a:t>
            </a:r>
            <a:endParaRPr sz="1800" b="0" i="0" u="none" strike="noStrike" cap="none">
              <a:solidFill>
                <a:srgbClr val="000000"/>
              </a:solidFill>
              <a:latin typeface="Calibri"/>
              <a:ea typeface="Calibri"/>
              <a:cs typeface="Calibri"/>
              <a:sym typeface="Calibri"/>
            </a:endParaRPr>
          </a:p>
          <a:p>
            <a:pPr marL="285750" marR="0" lvl="0" indent="-228600" algn="ctr" rtl="0">
              <a:lnSpc>
                <a:spcPct val="100000"/>
              </a:lnSpc>
              <a:spcBef>
                <a:spcPts val="0"/>
              </a:spcBef>
              <a:spcAft>
                <a:spcPts val="0"/>
              </a:spcAft>
              <a:buClr>
                <a:srgbClr val="000000"/>
              </a:buClr>
              <a:buSzPts val="1800"/>
              <a:buFont typeface="Calibri"/>
              <a:buChar char="•"/>
            </a:pPr>
            <a:r>
              <a:rPr lang="en-US" sz="1800" b="0" i="0" u="none" strike="noStrike" cap="none">
                <a:solidFill>
                  <a:srgbClr val="000000"/>
                </a:solidFill>
                <a:latin typeface="Calibri"/>
                <a:ea typeface="Calibri"/>
                <a:cs typeface="Calibri"/>
                <a:sym typeface="Calibri"/>
              </a:rPr>
              <a:t>1</a:t>
            </a:r>
            <a:r>
              <a:rPr lang="en-US" sz="1800">
                <a:latin typeface="Calibri"/>
                <a:ea typeface="Calibri"/>
                <a:cs typeface="Calibri"/>
                <a:sym typeface="Calibri"/>
              </a:rPr>
              <a:t>7.5</a:t>
            </a:r>
            <a:r>
              <a:rPr lang="en-US" sz="1800" b="0" i="0" u="none" strike="noStrike" cap="none">
                <a:solidFill>
                  <a:srgbClr val="000000"/>
                </a:solidFill>
                <a:latin typeface="Calibri"/>
                <a:ea typeface="Calibri"/>
                <a:cs typeface="Calibri"/>
                <a:sym typeface="Calibri"/>
              </a:rPr>
              <a:t>% of Counselors</a:t>
            </a:r>
            <a:endParaRPr sz="1800" b="0" i="0" u="none" strike="noStrike" cap="none">
              <a:solidFill>
                <a:srgbClr val="000000"/>
              </a:solidFill>
              <a:latin typeface="Calibri"/>
              <a:ea typeface="Calibri"/>
              <a:cs typeface="Calibri"/>
              <a:sym typeface="Calibri"/>
            </a:endParaRPr>
          </a:p>
          <a:p>
            <a:pPr marL="285750" marR="0" lvl="0" indent="-228600" algn="ctr" rtl="0">
              <a:lnSpc>
                <a:spcPct val="100000"/>
              </a:lnSpc>
              <a:spcBef>
                <a:spcPts val="0"/>
              </a:spcBef>
              <a:spcAft>
                <a:spcPts val="0"/>
              </a:spcAft>
              <a:buClr>
                <a:srgbClr val="000000"/>
              </a:buClr>
              <a:buSzPts val="1800"/>
              <a:buFont typeface="Calibri"/>
              <a:buChar char="•"/>
            </a:pPr>
            <a:r>
              <a:rPr lang="en-US" sz="1800" b="0" i="0" u="none" strike="noStrike" cap="none">
                <a:solidFill>
                  <a:srgbClr val="000000"/>
                </a:solidFill>
                <a:latin typeface="Calibri"/>
                <a:ea typeface="Calibri"/>
                <a:cs typeface="Calibri"/>
                <a:sym typeface="Calibri"/>
              </a:rPr>
              <a:t>2</a:t>
            </a:r>
            <a:r>
              <a:rPr lang="en-US" sz="1800">
                <a:latin typeface="Calibri"/>
                <a:ea typeface="Calibri"/>
                <a:cs typeface="Calibri"/>
                <a:sym typeface="Calibri"/>
              </a:rPr>
              <a:t>2.3</a:t>
            </a:r>
            <a:r>
              <a:rPr lang="en-US" sz="1800" b="0" i="0" u="none" strike="noStrike" cap="none">
                <a:solidFill>
                  <a:srgbClr val="000000"/>
                </a:solidFill>
                <a:latin typeface="Calibri"/>
                <a:ea typeface="Calibri"/>
                <a:cs typeface="Calibri"/>
                <a:sym typeface="Calibri"/>
              </a:rPr>
              <a:t>% of Educational Assistants</a:t>
            </a:r>
            <a:endParaRPr sz="1800" b="0" i="0" u="none" strike="noStrike" cap="none">
              <a:solidFill>
                <a:srgbClr val="000000"/>
              </a:solidFill>
              <a:latin typeface="Calibri"/>
              <a:ea typeface="Calibri"/>
              <a:cs typeface="Calibri"/>
              <a:sym typeface="Calibri"/>
            </a:endParaRPr>
          </a:p>
        </p:txBody>
      </p:sp>
      <p:sp>
        <p:nvSpPr>
          <p:cNvPr id="597" name="Google Shape;597;p74"/>
          <p:cNvSpPr txBox="1"/>
          <p:nvPr/>
        </p:nvSpPr>
        <p:spPr>
          <a:xfrm>
            <a:off x="6542313" y="1371102"/>
            <a:ext cx="3233400" cy="7722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F75BC"/>
              </a:buClr>
              <a:buSzPts val="5400"/>
              <a:buFont typeface="Arial"/>
              <a:buNone/>
            </a:pPr>
            <a:r>
              <a:rPr lang="en-US" sz="3000" b="1" i="0" u="none" strike="noStrike" cap="none">
                <a:solidFill>
                  <a:srgbClr val="DC5626"/>
                </a:solidFill>
                <a:latin typeface="Calibri"/>
                <a:ea typeface="Calibri"/>
                <a:cs typeface="Calibri"/>
                <a:sym typeface="Calibri"/>
              </a:rPr>
              <a:t>5</a:t>
            </a:r>
            <a:r>
              <a:rPr lang="en-US" sz="3000" b="1">
                <a:solidFill>
                  <a:srgbClr val="DC5626"/>
                </a:solidFill>
                <a:latin typeface="Calibri"/>
                <a:ea typeface="Calibri"/>
                <a:cs typeface="Calibri"/>
                <a:sym typeface="Calibri"/>
              </a:rPr>
              <a:t>53</a:t>
            </a:r>
            <a:r>
              <a:rPr lang="en-US" sz="3000" b="1" i="0" u="none" strike="noStrike" cap="none">
                <a:solidFill>
                  <a:srgbClr val="DC5626"/>
                </a:solidFill>
                <a:latin typeface="Calibri"/>
                <a:ea typeface="Calibri"/>
                <a:cs typeface="Calibri"/>
                <a:sym typeface="Calibri"/>
              </a:rPr>
              <a:t>,0</a:t>
            </a:r>
            <a:r>
              <a:rPr lang="en-US" sz="3000" b="1">
                <a:solidFill>
                  <a:srgbClr val="DC5626"/>
                </a:solidFill>
                <a:latin typeface="Calibri"/>
                <a:ea typeface="Calibri"/>
                <a:cs typeface="Calibri"/>
                <a:sym typeface="Calibri"/>
              </a:rPr>
              <a:t>12</a:t>
            </a:r>
            <a:r>
              <a:rPr lang="en-US" sz="3000" b="1" i="0" u="none" strike="noStrike" cap="none">
                <a:solidFill>
                  <a:srgbClr val="DC5626"/>
                </a:solidFill>
                <a:latin typeface="Calibri"/>
                <a:ea typeface="Calibri"/>
                <a:cs typeface="Calibri"/>
                <a:sym typeface="Calibri"/>
              </a:rPr>
              <a:t> Students</a:t>
            </a:r>
            <a:r>
              <a:rPr lang="en-US" sz="4600" b="0" i="1" u="none" strike="noStrike" cap="none">
                <a:solidFill>
                  <a:srgbClr val="0F75BC"/>
                </a:solidFill>
                <a:latin typeface="Calibri"/>
                <a:ea typeface="Calibri"/>
                <a:cs typeface="Calibri"/>
                <a:sym typeface="Calibri"/>
              </a:rPr>
              <a:t> </a:t>
            </a:r>
            <a:endParaRPr sz="4600" b="0" i="0" u="none" strike="noStrike" cap="none">
              <a:solidFill>
                <a:srgbClr val="000000"/>
              </a:solidFill>
              <a:latin typeface="Calibri"/>
              <a:ea typeface="Calibri"/>
              <a:cs typeface="Calibri"/>
              <a:sym typeface="Calibri"/>
            </a:endParaRPr>
          </a:p>
        </p:txBody>
      </p:sp>
      <p:sp>
        <p:nvSpPr>
          <p:cNvPr id="598" name="Google Shape;598;p74"/>
          <p:cNvSpPr txBox="1"/>
          <p:nvPr/>
        </p:nvSpPr>
        <p:spPr>
          <a:xfrm>
            <a:off x="6276963" y="2013439"/>
            <a:ext cx="3764100" cy="4617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F75BC"/>
              </a:buClr>
              <a:buSzPts val="5400"/>
              <a:buFont typeface="Arial"/>
              <a:buNone/>
            </a:pPr>
            <a:r>
              <a:rPr lang="en-US" sz="1800" b="0" i="0" u="none" strike="noStrike" cap="none">
                <a:solidFill>
                  <a:srgbClr val="000000"/>
                </a:solidFill>
                <a:latin typeface="Calibri"/>
                <a:ea typeface="Calibri"/>
                <a:cs typeface="Calibri"/>
                <a:sym typeface="Calibri"/>
              </a:rPr>
              <a:t>More than </a:t>
            </a:r>
            <a:r>
              <a:rPr lang="en-US" sz="1800">
                <a:latin typeface="Calibri"/>
                <a:ea typeface="Calibri"/>
                <a:cs typeface="Calibri"/>
                <a:sym typeface="Calibri"/>
              </a:rPr>
              <a:t>3</a:t>
            </a:r>
            <a:r>
              <a:rPr lang="en-US" sz="1800" b="0" i="0" u="none" strike="noStrike" cap="none">
                <a:solidFill>
                  <a:srgbClr val="000000"/>
                </a:solidFill>
                <a:latin typeface="Calibri"/>
                <a:ea typeface="Calibri"/>
                <a:cs typeface="Calibri"/>
                <a:sym typeface="Calibri"/>
              </a:rPr>
              <a:t>00 languages spoken</a:t>
            </a:r>
            <a:endParaRPr sz="1800" b="0" i="0" u="none" strike="noStrike" cap="none">
              <a:solidFill>
                <a:srgbClr val="000000"/>
              </a:solidFill>
              <a:latin typeface="Calibri"/>
              <a:ea typeface="Calibri"/>
              <a:cs typeface="Calibri"/>
              <a:sym typeface="Calibri"/>
            </a:endParaRPr>
          </a:p>
        </p:txBody>
      </p:sp>
      <p:sp>
        <p:nvSpPr>
          <p:cNvPr id="600" name="Google Shape;600;p74"/>
          <p:cNvSpPr txBox="1"/>
          <p:nvPr/>
        </p:nvSpPr>
        <p:spPr>
          <a:xfrm>
            <a:off x="323166" y="1716092"/>
            <a:ext cx="4277648" cy="4062620"/>
          </a:xfrm>
          <a:prstGeom prst="rect">
            <a:avLst/>
          </a:prstGeom>
          <a:noFill/>
          <a:ln>
            <a:noFill/>
          </a:ln>
        </p:spPr>
        <p:txBody>
          <a:bodyPr spcFirstLastPara="1" wrap="square" lIns="91425" tIns="91425" rIns="91425" bIns="91425" anchor="t" anchorCtr="0">
            <a:spAutoFit/>
          </a:bodyPr>
          <a:lstStyle/>
          <a:p>
            <a:r>
              <a:rPr lang="en-US" sz="2100" dirty="0">
                <a:latin typeface="Calibri"/>
                <a:ea typeface="Calibri"/>
                <a:cs typeface="Calibri"/>
              </a:rPr>
              <a:t>“My vision is to make sure every child in Oregon is successful and has a safe place to receive a high-quality public education. I’ve seen firsthand how a positive student-teacher relationship can set a child on a successful path for the rest of their life. When we collaborate and build partnerships with students, educators and families we can advance equity and lead all students toward success.”</a:t>
            </a:r>
            <a:endParaRPr lang="en-US" dirty="0"/>
          </a:p>
          <a:p>
            <a:r>
              <a:rPr lang="en-US" sz="2100" dirty="0">
                <a:latin typeface="Calibri"/>
                <a:cs typeface="Calibri"/>
              </a:rPr>
              <a:t>                       </a:t>
            </a:r>
            <a:r>
              <a:rPr lang="en-US" sz="2100" i="1" dirty="0">
                <a:latin typeface="Calibri"/>
                <a:cs typeface="Calibri"/>
              </a:rPr>
              <a:t>- Dr. Charlene Williams</a:t>
            </a:r>
            <a:endParaRPr lang="en-US" i="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24"/>
        <p:cNvGrpSpPr/>
        <p:nvPr/>
      </p:nvGrpSpPr>
      <p:grpSpPr>
        <a:xfrm>
          <a:off x="0" y="0"/>
          <a:ext cx="0" cy="0"/>
          <a:chOff x="0" y="0"/>
          <a:chExt cx="0" cy="0"/>
        </a:xfrm>
      </p:grpSpPr>
      <p:sp>
        <p:nvSpPr>
          <p:cNvPr id="625" name="Google Shape;625;p76"/>
          <p:cNvSpPr txBox="1">
            <a:spLocks noGrp="1"/>
          </p:cNvSpPr>
          <p:nvPr>
            <p:ph type="ctrTitle"/>
          </p:nvPr>
        </p:nvSpPr>
        <p:spPr/>
        <p:txBody>
          <a:bodyPr spcFirstLastPara="1" wrap="square" lIns="91425" tIns="45700" rIns="91425" bIns="45700" anchor="b" anchorCtr="0">
            <a:normAutofit/>
          </a:bodyPr>
          <a:lstStyle/>
          <a:p>
            <a:pPr marL="0" lvl="0" indent="0" rtl="0">
              <a:spcBef>
                <a:spcPts val="0"/>
              </a:spcBef>
              <a:spcAft>
                <a:spcPts val="0"/>
              </a:spcAft>
              <a:buClr>
                <a:schemeClr val="accent1"/>
              </a:buClr>
              <a:buSzPts val="4400"/>
              <a:buFont typeface="Calibri"/>
              <a:buNone/>
            </a:pPr>
            <a:r>
              <a:rPr lang="en-US" dirty="0"/>
              <a:t>Equity</a:t>
            </a:r>
          </a:p>
        </p:txBody>
      </p:sp>
      <p:sp>
        <p:nvSpPr>
          <p:cNvPr id="626" name="Google Shape;626;p76"/>
          <p:cNvSpPr txBox="1">
            <a:spLocks noGrp="1"/>
          </p:cNvSpPr>
          <p:nvPr>
            <p:ph type="subTitle" idx="1"/>
          </p:nvPr>
        </p:nvSpPr>
        <p:spPr>
          <a:xfrm>
            <a:off x="1523999" y="4066902"/>
            <a:ext cx="9518469" cy="1820091"/>
          </a:xfrm>
        </p:spPr>
        <p:txBody>
          <a:bodyPr spcFirstLastPara="1" wrap="square" lIns="91425" tIns="45700" rIns="91425" bIns="45700" anchor="t" anchorCtr="0">
            <a:normAutofit/>
          </a:bodyPr>
          <a:lstStyle/>
          <a:p>
            <a:pPr marL="0" lvl="0" indent="0" rtl="0">
              <a:spcBef>
                <a:spcPts val="0"/>
              </a:spcBef>
              <a:spcAft>
                <a:spcPts val="0"/>
              </a:spcAft>
              <a:buClr>
                <a:schemeClr val="dk1"/>
              </a:buClr>
              <a:buSzPts val="2400"/>
              <a:buNone/>
            </a:pPr>
            <a:r>
              <a:rPr lang="en-US" sz="1900" dirty="0"/>
              <a:t>Education equity is the equitable implementation of policy, practices, procedures, and legislation that translates into resource allocation, education rigor, and opportunities for historically and currently marginalized youth, students, and families including civil rights protected classes. This means the restructuring and dismantling of systems and institutions that create the dichotomy of beneficiaries and the oppressed and marginalized.</a:t>
            </a:r>
          </a:p>
          <a:p>
            <a:pPr marL="228600" lvl="0" indent="-76200" rtl="0">
              <a:spcBef>
                <a:spcPts val="1000"/>
              </a:spcBef>
              <a:spcAft>
                <a:spcPts val="0"/>
              </a:spcAft>
              <a:buClr>
                <a:schemeClr val="dk1"/>
              </a:buClr>
              <a:buSzPts val="2400"/>
              <a:buNone/>
            </a:pPr>
            <a:endParaRPr lang="en-US" sz="1900" dirty="0"/>
          </a:p>
        </p:txBody>
      </p:sp>
      <p:sp>
        <p:nvSpPr>
          <p:cNvPr id="627" name="Google Shape;627;p76"/>
          <p:cNvSpPr txBox="1">
            <a:spLocks noGrp="1"/>
          </p:cNvSpPr>
          <p:nvPr>
            <p:ph type="ftr" sz="quarter" idx="11"/>
          </p:nvPr>
        </p:nvSpPr>
        <p:spPr>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600"/>
              </a:spcAft>
              <a:buNone/>
            </a:pPr>
            <a:r>
              <a:rPr lang="en-US"/>
              <a:t>Oregon Department of Education</a:t>
            </a:r>
          </a:p>
        </p:txBody>
      </p:sp>
      <p:sp>
        <p:nvSpPr>
          <p:cNvPr id="628" name="Google Shape;628;p76"/>
          <p:cNvSpPr txBox="1">
            <a:spLocks noGrp="1"/>
          </p:cNvSpPr>
          <p:nvPr>
            <p:ph type="sldNum" sz="quarter" idx="12"/>
          </p:nvPr>
        </p:nvSpPr>
        <p:spPr/>
        <p:txBody>
          <a:bodyPr spcFirstLastPara="1" wrap="square" lIns="91425" tIns="45700" rIns="91425" bIns="45700" anchor="ctr" anchorCtr="0">
            <a:normAutofit/>
          </a:bodyPr>
          <a:lstStyle/>
          <a:p>
            <a:pPr marL="0" lvl="0" indent="0" rtl="0">
              <a:spcBef>
                <a:spcPts val="0"/>
              </a:spcBef>
              <a:spcAft>
                <a:spcPts val="600"/>
              </a:spcAft>
              <a:buNone/>
            </a:pPr>
            <a:fld id="{00000000-1234-1234-1234-123412341234}" type="slidenum">
              <a:rPr lang="en-US"/>
              <a:pPr marL="0" lvl="0" indent="0" rtl="0">
                <a:spcBef>
                  <a:spcPts val="0"/>
                </a:spcBef>
                <a:spcAft>
                  <a:spcPts val="600"/>
                </a:spcAft>
                <a:buNone/>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75"/>
        <p:cNvGrpSpPr/>
        <p:nvPr/>
      </p:nvGrpSpPr>
      <p:grpSpPr>
        <a:xfrm>
          <a:off x="0" y="0"/>
          <a:ext cx="0" cy="0"/>
          <a:chOff x="0" y="0"/>
          <a:chExt cx="0" cy="0"/>
        </a:xfrm>
      </p:grpSpPr>
      <p:sp>
        <p:nvSpPr>
          <p:cNvPr id="676" name="Google Shape;676;p78"/>
          <p:cNvSpPr txBox="1">
            <a:spLocks noGrp="1"/>
          </p:cNvSpPr>
          <p:nvPr>
            <p:ph type="ctrTitle"/>
          </p:nvPr>
        </p:nvSpPr>
        <p:spPr>
          <a:xfrm>
            <a:off x="1524000" y="2486701"/>
            <a:ext cx="9144000" cy="1023261"/>
          </a:xfrm>
        </p:spPr>
        <p:txBody>
          <a:bodyPr spcFirstLastPara="1" wrap="square" lIns="91425" tIns="45700" rIns="91425" bIns="45700" anchor="b" anchorCtr="0">
            <a:normAutofit/>
          </a:bodyPr>
          <a:lstStyle/>
          <a:p>
            <a:pPr marL="0" lvl="0" indent="0" rtl="0">
              <a:spcBef>
                <a:spcPts val="0"/>
              </a:spcBef>
              <a:spcAft>
                <a:spcPts val="0"/>
              </a:spcAft>
              <a:buClr>
                <a:schemeClr val="accent3"/>
              </a:buClr>
              <a:buSzPts val="12000"/>
              <a:buFont typeface="Calibri"/>
              <a:buNone/>
            </a:pPr>
            <a:r>
              <a:rPr lang="en-US"/>
              <a:t>Questions</a:t>
            </a:r>
          </a:p>
        </p:txBody>
      </p:sp>
      <p:sp>
        <p:nvSpPr>
          <p:cNvPr id="683" name="Subtitle 2">
            <a:extLst>
              <a:ext uri="{FF2B5EF4-FFF2-40B4-BE49-F238E27FC236}">
                <a16:creationId xmlns:a16="http://schemas.microsoft.com/office/drawing/2014/main" id="{A7B22E57-1AFF-2464-F4A0-44B64778C5A3}"/>
              </a:ext>
            </a:extLst>
          </p:cNvPr>
          <p:cNvSpPr>
            <a:spLocks noGrp="1"/>
          </p:cNvSpPr>
          <p:nvPr>
            <p:ph type="subTitle" idx="1"/>
          </p:nvPr>
        </p:nvSpPr>
        <p:spPr>
          <a:xfrm>
            <a:off x="1524000" y="3602038"/>
            <a:ext cx="9144000" cy="1655762"/>
          </a:xfrm>
        </p:spPr>
        <p:txBody>
          <a:bodyPr>
            <a:normAutofit fontScale="92500" lnSpcReduction="10000"/>
          </a:bodyPr>
          <a:lstStyle/>
          <a:p>
            <a:r>
              <a:rPr lang="en-US" dirty="0"/>
              <a:t>We have enabled the Q &amp; A box for our meetings.  Please use this feature for your questions so we can use them to provide additional support.</a:t>
            </a:r>
          </a:p>
          <a:p>
            <a:endParaRPr lang="en-US" dirty="0"/>
          </a:p>
          <a:p>
            <a:r>
              <a:rPr lang="en-US" dirty="0"/>
              <a:t>Thank you.</a:t>
            </a:r>
          </a:p>
        </p:txBody>
      </p:sp>
      <p:sp>
        <p:nvSpPr>
          <p:cNvPr id="678" name="Google Shape;678;p78"/>
          <p:cNvSpPr txBox="1">
            <a:spLocks noGrp="1"/>
          </p:cNvSpPr>
          <p:nvPr>
            <p:ph type="sldNum" idx="12"/>
          </p:nvPr>
        </p:nvSpPr>
        <p:spPr>
          <a:xfrm>
            <a:off x="8610600" y="6139793"/>
            <a:ext cx="2891118" cy="365125"/>
          </a:xfrm>
        </p:spPr>
        <p:txBody>
          <a:bodyPr spcFirstLastPara="1" wrap="square" lIns="91425" tIns="45700" rIns="91425" bIns="45700" anchor="ctr" anchorCtr="0">
            <a:normAutofit/>
          </a:bodyPr>
          <a:lstStyle/>
          <a:p>
            <a:pPr marL="0" lvl="0" indent="0" rtl="0">
              <a:spcBef>
                <a:spcPts val="0"/>
              </a:spcBef>
              <a:spcAft>
                <a:spcPts val="600"/>
              </a:spcAft>
              <a:buNone/>
            </a:pPr>
            <a:fld id="{00000000-1234-1234-1234-123412341234}" type="slidenum">
              <a:rPr lang="en-US"/>
              <a:pPr marL="0" lvl="0" indent="0" rtl="0">
                <a:spcBef>
                  <a:spcPts val="0"/>
                </a:spcBef>
                <a:spcAft>
                  <a:spcPts val="600"/>
                </a:spcAft>
                <a:buNone/>
              </a:pPr>
              <a:t>5</a:t>
            </a:fld>
            <a:endParaRPr lang="en-US"/>
          </a:p>
        </p:txBody>
      </p:sp>
      <p:sp>
        <p:nvSpPr>
          <p:cNvPr id="677" name="Google Shape;677;p78"/>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600"/>
              </a:spcAft>
              <a:buNone/>
            </a:pPr>
            <a:r>
              <a:rPr lang="en-US"/>
              <a:t>Oregon Department of Education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B9571-7118-EDD1-3B6F-6E01F6934281}"/>
              </a:ext>
            </a:extLst>
          </p:cNvPr>
          <p:cNvSpPr>
            <a:spLocks noGrp="1"/>
          </p:cNvSpPr>
          <p:nvPr>
            <p:ph type="ctrTitle"/>
          </p:nvPr>
        </p:nvSpPr>
        <p:spPr/>
        <p:txBody>
          <a:bodyPr/>
          <a:lstStyle/>
          <a:p>
            <a:r>
              <a:rPr lang="en-US" dirty="0"/>
              <a:t>Calendar updates</a:t>
            </a:r>
          </a:p>
        </p:txBody>
      </p:sp>
      <p:sp>
        <p:nvSpPr>
          <p:cNvPr id="3" name="Slide Number Placeholder 2">
            <a:extLst>
              <a:ext uri="{FF2B5EF4-FFF2-40B4-BE49-F238E27FC236}">
                <a16:creationId xmlns:a16="http://schemas.microsoft.com/office/drawing/2014/main" id="{52224181-53A1-D8EC-59CA-EF04D70B05F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6</a:t>
            </a:fld>
            <a:endParaRPr lang="en-US"/>
          </a:p>
        </p:txBody>
      </p:sp>
    </p:spTree>
    <p:extLst>
      <p:ext uri="{BB962C8B-B14F-4D97-AF65-F5344CB8AC3E}">
        <p14:creationId xmlns:p14="http://schemas.microsoft.com/office/powerpoint/2010/main" val="2017599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5103A-332E-3D8A-37DC-547E9625E425}"/>
              </a:ext>
            </a:extLst>
          </p:cNvPr>
          <p:cNvSpPr>
            <a:spLocks noGrp="1"/>
          </p:cNvSpPr>
          <p:nvPr>
            <p:ph type="title"/>
          </p:nvPr>
        </p:nvSpPr>
        <p:spPr/>
        <p:txBody>
          <a:bodyPr/>
          <a:lstStyle/>
          <a:p>
            <a:r>
              <a:rPr lang="en-US" dirty="0"/>
              <a:t>September and October</a:t>
            </a:r>
          </a:p>
        </p:txBody>
      </p:sp>
      <p:sp>
        <p:nvSpPr>
          <p:cNvPr id="3" name="Text Placeholder 2">
            <a:extLst>
              <a:ext uri="{FF2B5EF4-FFF2-40B4-BE49-F238E27FC236}">
                <a16:creationId xmlns:a16="http://schemas.microsoft.com/office/drawing/2014/main" id="{CB8EE9F9-AFA7-745D-2154-B7932E617F5D}"/>
              </a:ext>
            </a:extLst>
          </p:cNvPr>
          <p:cNvSpPr>
            <a:spLocks noGrp="1"/>
          </p:cNvSpPr>
          <p:nvPr>
            <p:ph type="body" idx="1"/>
          </p:nvPr>
        </p:nvSpPr>
        <p:spPr/>
        <p:txBody>
          <a:bodyPr>
            <a:normAutofit/>
          </a:bodyPr>
          <a:lstStyle/>
          <a:p>
            <a:pPr marL="114300" indent="0">
              <a:buNone/>
            </a:pPr>
            <a:r>
              <a:rPr lang="en-US" dirty="0"/>
              <a:t>September</a:t>
            </a:r>
          </a:p>
          <a:p>
            <a:pPr marL="114300" indent="0">
              <a:buNone/>
            </a:pPr>
            <a:r>
              <a:rPr lang="en-US" dirty="0"/>
              <a:t>21</a:t>
            </a:r>
            <a:r>
              <a:rPr lang="en-US" baseline="30000" dirty="0"/>
              <a:t>st</a:t>
            </a:r>
            <a:r>
              <a:rPr lang="en-US" dirty="0"/>
              <a:t> </a:t>
            </a:r>
          </a:p>
          <a:p>
            <a:r>
              <a:rPr lang="en-US" dirty="0">
                <a:solidFill>
                  <a:srgbClr val="424242"/>
                </a:solidFill>
                <a:latin typeface="Segoe UI" panose="020B0502040204020203" pitchFamily="34" charset="0"/>
              </a:rPr>
              <a:t>1 pm Recent Arrivers Data collection opens</a:t>
            </a:r>
          </a:p>
          <a:p>
            <a:pPr marL="114300" indent="0">
              <a:buNone/>
            </a:pPr>
            <a:r>
              <a:rPr lang="en-US" dirty="0">
                <a:solidFill>
                  <a:srgbClr val="424242"/>
                </a:solidFill>
                <a:latin typeface="Segoe UI" panose="020B0502040204020203" pitchFamily="34" charset="0"/>
              </a:rPr>
              <a:t>25</a:t>
            </a:r>
            <a:r>
              <a:rPr lang="en-US" baseline="30000" dirty="0">
                <a:solidFill>
                  <a:srgbClr val="424242"/>
                </a:solidFill>
                <a:latin typeface="Segoe UI" panose="020B0502040204020203" pitchFamily="34" charset="0"/>
              </a:rPr>
              <a:t>th</a:t>
            </a:r>
            <a:r>
              <a:rPr lang="en-US" dirty="0">
                <a:solidFill>
                  <a:srgbClr val="424242"/>
                </a:solidFill>
                <a:latin typeface="Segoe UI" panose="020B0502040204020203" pitchFamily="34" charset="0"/>
              </a:rPr>
              <a:t> – Office hours with ODE Private school presentation (new federal guidance)</a:t>
            </a:r>
          </a:p>
          <a:p>
            <a:pPr marL="114300" indent="0">
              <a:buNone/>
            </a:pPr>
            <a:r>
              <a:rPr lang="en-US" dirty="0">
                <a:solidFill>
                  <a:srgbClr val="424242"/>
                </a:solidFill>
                <a:latin typeface="Segoe UI" panose="020B0502040204020203" pitchFamily="34" charset="0"/>
              </a:rPr>
              <a:t>28-29 Oregon Educator Equity Summit</a:t>
            </a:r>
            <a:endParaRPr lang="en-US" dirty="0"/>
          </a:p>
          <a:p>
            <a:pPr marL="114300" indent="0">
              <a:buNone/>
            </a:pPr>
            <a:endParaRPr lang="en-US" sz="1800" b="0" i="0" dirty="0">
              <a:solidFill>
                <a:srgbClr val="000000"/>
              </a:solidFill>
              <a:effectLst/>
              <a:latin typeface="Calibri" panose="020F0502020204030204" pitchFamily="34" charset="0"/>
            </a:endParaRPr>
          </a:p>
          <a:p>
            <a:endParaRPr lang="en-US" dirty="0"/>
          </a:p>
        </p:txBody>
      </p:sp>
      <p:sp>
        <p:nvSpPr>
          <p:cNvPr id="4" name="Text Placeholder 3">
            <a:extLst>
              <a:ext uri="{FF2B5EF4-FFF2-40B4-BE49-F238E27FC236}">
                <a16:creationId xmlns:a16="http://schemas.microsoft.com/office/drawing/2014/main" id="{D8D25D84-3D75-507F-A0AF-D41B486C1195}"/>
              </a:ext>
            </a:extLst>
          </p:cNvPr>
          <p:cNvSpPr>
            <a:spLocks noGrp="1"/>
          </p:cNvSpPr>
          <p:nvPr>
            <p:ph type="body" idx="2"/>
          </p:nvPr>
        </p:nvSpPr>
        <p:spPr/>
        <p:txBody>
          <a:bodyPr>
            <a:normAutofit/>
          </a:bodyPr>
          <a:lstStyle/>
          <a:p>
            <a:pPr marL="114300" indent="0">
              <a:buNone/>
            </a:pPr>
            <a:r>
              <a:rPr lang="en-US" dirty="0"/>
              <a:t>October</a:t>
            </a:r>
          </a:p>
          <a:p>
            <a:r>
              <a:rPr lang="en-US" dirty="0"/>
              <a:t>2 – Budget Narrative prerequisites due</a:t>
            </a:r>
          </a:p>
          <a:p>
            <a:r>
              <a:rPr lang="en-US" dirty="0"/>
              <a:t>4-6 – COSA SPED conference</a:t>
            </a:r>
          </a:p>
          <a:p>
            <a:r>
              <a:rPr lang="en-US" dirty="0"/>
              <a:t>5 – EL Advisory group meeting</a:t>
            </a:r>
          </a:p>
          <a:p>
            <a:r>
              <a:rPr lang="en-US" dirty="0"/>
              <a:t>12 – EL fall data collection opens</a:t>
            </a:r>
          </a:p>
          <a:p>
            <a:r>
              <a:rPr lang="en-US" dirty="0"/>
              <a:t>27 – Recent Arrivers data collection closes</a:t>
            </a:r>
          </a:p>
          <a:p>
            <a:endParaRPr lang="en-US" dirty="0"/>
          </a:p>
        </p:txBody>
      </p:sp>
      <p:sp>
        <p:nvSpPr>
          <p:cNvPr id="5" name="Slide Number Placeholder 4">
            <a:extLst>
              <a:ext uri="{FF2B5EF4-FFF2-40B4-BE49-F238E27FC236}">
                <a16:creationId xmlns:a16="http://schemas.microsoft.com/office/drawing/2014/main" id="{3FC3851C-CA0D-80C3-8119-CB7FDDC6BFC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7</a:t>
            </a:fld>
            <a:endParaRPr lang="en-US"/>
          </a:p>
        </p:txBody>
      </p:sp>
    </p:spTree>
    <p:extLst>
      <p:ext uri="{BB962C8B-B14F-4D97-AF65-F5344CB8AC3E}">
        <p14:creationId xmlns:p14="http://schemas.microsoft.com/office/powerpoint/2010/main" val="3691563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32"/>
        <p:cNvGrpSpPr/>
        <p:nvPr/>
      </p:nvGrpSpPr>
      <p:grpSpPr>
        <a:xfrm>
          <a:off x="0" y="0"/>
          <a:ext cx="0" cy="0"/>
          <a:chOff x="0" y="0"/>
          <a:chExt cx="0" cy="0"/>
        </a:xfrm>
      </p:grpSpPr>
      <p:sp>
        <p:nvSpPr>
          <p:cNvPr id="634" name="Google Shape;634;p77"/>
          <p:cNvSpPr txBox="1">
            <a:spLocks noGrp="1"/>
          </p:cNvSpPr>
          <p:nvPr>
            <p:ph type="ftr" idx="11"/>
          </p:nvPr>
        </p:nvSpPr>
        <p:spPr>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635" name="Google Shape;635;p77"/>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8</a:t>
            </a:fld>
            <a:endParaRPr/>
          </a:p>
        </p:txBody>
      </p:sp>
      <p:sp>
        <p:nvSpPr>
          <p:cNvPr id="633" name="Google Shape;633;p77"/>
          <p:cNvSpPr txBox="1">
            <a:spLocks noGrp="1"/>
          </p:cNvSpPr>
          <p:nvPr>
            <p:ph type="title"/>
          </p:nvPr>
        </p:nvSpPr>
        <p:spPr>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1"/>
              </a:buClr>
              <a:buSzPts val="4400"/>
              <a:buFont typeface="Calibri"/>
              <a:buNone/>
            </a:pPr>
            <a:r>
              <a:rPr lang="en-US" dirty="0"/>
              <a:t>Budget Narrative (BN) timelines</a:t>
            </a:r>
            <a:endParaRPr dirty="0"/>
          </a:p>
        </p:txBody>
      </p:sp>
      <p:sp>
        <p:nvSpPr>
          <p:cNvPr id="636" name="Google Shape;636;p77" descr="Decorative line"/>
          <p:cNvSpPr/>
          <p:nvPr/>
        </p:nvSpPr>
        <p:spPr>
          <a:xfrm>
            <a:off x="206188" y="3841379"/>
            <a:ext cx="11775141" cy="71709"/>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nvGrpSpPr>
          <p:cNvPr id="637" name="Google Shape;637;p77" descr="timeline box" title="timeline box"/>
          <p:cNvGrpSpPr/>
          <p:nvPr/>
        </p:nvGrpSpPr>
        <p:grpSpPr>
          <a:xfrm>
            <a:off x="439272" y="1658465"/>
            <a:ext cx="2752483" cy="1914490"/>
            <a:chOff x="439272" y="1658465"/>
            <a:chExt cx="2752483" cy="1914490"/>
          </a:xfrm>
        </p:grpSpPr>
        <p:sp>
          <p:nvSpPr>
            <p:cNvPr id="638" name="Google Shape;638;p77" descr="Decorative box"/>
            <p:cNvSpPr/>
            <p:nvPr/>
          </p:nvSpPr>
          <p:spPr>
            <a:xfrm>
              <a:off x="439272" y="2970664"/>
              <a:ext cx="2752482" cy="602291"/>
            </a:xfrm>
            <a:prstGeom prst="wedgeRectCallout">
              <a:avLst>
                <a:gd name="adj1" fmla="val -20344"/>
                <a:gd name="adj2" fmla="val 85571"/>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39" name="Google Shape;639;p77" descr="Decorative box"/>
            <p:cNvSpPr txBox="1"/>
            <p:nvPr/>
          </p:nvSpPr>
          <p:spPr>
            <a:xfrm>
              <a:off x="439272" y="1658465"/>
              <a:ext cx="2752482" cy="1316129"/>
            </a:xfrm>
            <a:prstGeom prst="rect">
              <a:avLst/>
            </a:prstGeom>
            <a:solidFill>
              <a:schemeClr val="lt2"/>
            </a:solidFill>
            <a:ln>
              <a:noFill/>
            </a:ln>
          </p:spPr>
          <p:txBody>
            <a:bodyPr spcFirstLastPara="1" wrap="square" lIns="91425" tIns="45700" rIns="91425" bIns="45700" anchor="b" anchorCtr="0">
              <a:normAutofit/>
            </a:bodyPr>
            <a:lstStyle/>
            <a:p>
              <a:pPr marL="0" marR="0" lvl="0" indent="0" algn="ctr" rtl="0">
                <a:lnSpc>
                  <a:spcPct val="90000"/>
                </a:lnSpc>
                <a:spcBef>
                  <a:spcPts val="0"/>
                </a:spcBef>
                <a:spcAft>
                  <a:spcPts val="0"/>
                </a:spcAft>
                <a:buClr>
                  <a:schemeClr val="accent1"/>
                </a:buClr>
                <a:buSzPts val="2000"/>
                <a:buFont typeface="Arial"/>
                <a:buNone/>
              </a:pPr>
              <a:r>
                <a:rPr lang="en-US" sz="2000" dirty="0">
                  <a:solidFill>
                    <a:schemeClr val="accent1"/>
                  </a:solidFill>
                  <a:latin typeface="Calibri"/>
                  <a:cs typeface="Calibri"/>
                  <a:sym typeface="Calibri"/>
                </a:rPr>
                <a:t>All remaining 2020-21 funds must be spent</a:t>
              </a:r>
              <a:endParaRPr dirty="0"/>
            </a:p>
          </p:txBody>
        </p:sp>
        <p:sp>
          <p:nvSpPr>
            <p:cNvPr id="640" name="Google Shape;640;p77"/>
            <p:cNvSpPr txBox="1"/>
            <p:nvPr/>
          </p:nvSpPr>
          <p:spPr>
            <a:xfrm>
              <a:off x="439273" y="2970665"/>
              <a:ext cx="2752482" cy="586760"/>
            </a:xfrm>
            <a:prstGeom prst="rect">
              <a:avLst/>
            </a:prstGeom>
            <a:noFill/>
            <a:ln>
              <a:noFill/>
            </a:ln>
          </p:spPr>
          <p:txBody>
            <a:bodyPr spcFirstLastPara="1" wrap="square" lIns="91425" tIns="45700" rIns="91425" bIns="45700" anchor="ctr" anchorCtr="1">
              <a:normAutofit/>
            </a:bodyPr>
            <a:lstStyle/>
            <a:p>
              <a:pPr marL="0" marR="0" lvl="0" indent="0" algn="ctr" rtl="0">
                <a:lnSpc>
                  <a:spcPct val="90000"/>
                </a:lnSpc>
                <a:spcBef>
                  <a:spcPts val="0"/>
                </a:spcBef>
                <a:spcAft>
                  <a:spcPts val="0"/>
                </a:spcAft>
                <a:buClr>
                  <a:schemeClr val="lt1"/>
                </a:buClr>
                <a:buSzPts val="2400"/>
                <a:buFont typeface="Arial"/>
                <a:buNone/>
              </a:pPr>
              <a:r>
                <a:rPr lang="en-US" sz="2400" b="0" i="0" u="none" strike="noStrike" cap="none" dirty="0">
                  <a:solidFill>
                    <a:schemeClr val="lt1"/>
                  </a:solidFill>
                  <a:latin typeface="Calibri"/>
                  <a:ea typeface="Calibri"/>
                  <a:cs typeface="Calibri"/>
                  <a:sym typeface="Calibri"/>
                </a:rPr>
                <a:t>Sept. </a:t>
              </a:r>
              <a:r>
                <a:rPr lang="en-US" sz="2400" dirty="0">
                  <a:solidFill>
                    <a:schemeClr val="lt1"/>
                  </a:solidFill>
                  <a:latin typeface="Calibri"/>
                  <a:ea typeface="Calibri"/>
                  <a:cs typeface="Calibri"/>
                  <a:sym typeface="Calibri"/>
                </a:rPr>
                <a:t>30, 2023</a:t>
              </a:r>
              <a:endParaRPr dirty="0"/>
            </a:p>
          </p:txBody>
        </p:sp>
      </p:grpSp>
      <p:sp>
        <p:nvSpPr>
          <p:cNvPr id="641" name="Google Shape;641;p77" title="&quot;&quot;"/>
          <p:cNvSpPr/>
          <p:nvPr/>
        </p:nvSpPr>
        <p:spPr>
          <a:xfrm>
            <a:off x="1192313" y="3812290"/>
            <a:ext cx="134458" cy="134458"/>
          </a:xfrm>
          <a:prstGeom prst="ellipse">
            <a:avLst/>
          </a:prstGeom>
          <a:solidFill>
            <a:schemeClr val="accent1"/>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nvGrpSpPr>
          <p:cNvPr id="642" name="Google Shape;642;p77" descr="timeline box" title="timeline box"/>
          <p:cNvGrpSpPr/>
          <p:nvPr/>
        </p:nvGrpSpPr>
        <p:grpSpPr>
          <a:xfrm>
            <a:off x="1812651" y="4172856"/>
            <a:ext cx="2752483" cy="1910812"/>
            <a:chOff x="1812651" y="4172856"/>
            <a:chExt cx="2752483" cy="1910812"/>
          </a:xfrm>
        </p:grpSpPr>
        <p:sp>
          <p:nvSpPr>
            <p:cNvPr id="643" name="Google Shape;643;p77" descr="Decorative box"/>
            <p:cNvSpPr/>
            <p:nvPr/>
          </p:nvSpPr>
          <p:spPr>
            <a:xfrm rot="10800000" flipH="1">
              <a:off x="1812651" y="4172856"/>
              <a:ext cx="2746754" cy="602291"/>
            </a:xfrm>
            <a:prstGeom prst="wedgeRectCallout">
              <a:avLst>
                <a:gd name="adj1" fmla="val -20344"/>
                <a:gd name="adj2" fmla="val 85571"/>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44" name="Google Shape;644;p77" descr="Decorative box"/>
            <p:cNvSpPr txBox="1"/>
            <p:nvPr/>
          </p:nvSpPr>
          <p:spPr>
            <a:xfrm>
              <a:off x="1812651" y="4767538"/>
              <a:ext cx="2746754" cy="1316130"/>
            </a:xfrm>
            <a:prstGeom prst="rect">
              <a:avLst/>
            </a:prstGeom>
            <a:solidFill>
              <a:srgbClr val="FCEDE1"/>
            </a:solid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chemeClr val="accent3"/>
                </a:buClr>
                <a:buSzPts val="2000"/>
                <a:buFont typeface="Arial"/>
                <a:buNone/>
              </a:pPr>
              <a:r>
                <a:rPr lang="en-US" sz="2000" b="0" i="0" u="none" strike="noStrike" cap="none" dirty="0">
                  <a:solidFill>
                    <a:schemeClr val="accent3"/>
                  </a:solidFill>
                  <a:latin typeface="Calibri"/>
                  <a:ea typeface="Calibri"/>
                  <a:cs typeface="Calibri"/>
                  <a:sym typeface="Calibri"/>
                </a:rPr>
                <a:t>All 23-24 BN Prerequisites are due</a:t>
              </a:r>
              <a:endParaRPr dirty="0"/>
            </a:p>
          </p:txBody>
        </p:sp>
        <p:sp>
          <p:nvSpPr>
            <p:cNvPr id="645" name="Google Shape;645;p77"/>
            <p:cNvSpPr txBox="1"/>
            <p:nvPr/>
          </p:nvSpPr>
          <p:spPr>
            <a:xfrm>
              <a:off x="1812652" y="4190382"/>
              <a:ext cx="2752482" cy="586760"/>
            </a:xfrm>
            <a:prstGeom prst="rect">
              <a:avLst/>
            </a:prstGeom>
            <a:noFill/>
            <a:ln>
              <a:noFill/>
            </a:ln>
          </p:spPr>
          <p:txBody>
            <a:bodyPr spcFirstLastPara="1" wrap="square" lIns="91425" tIns="45700" rIns="91425" bIns="45700" anchor="ctr" anchorCtr="1">
              <a:normAutofit/>
            </a:bodyPr>
            <a:lstStyle/>
            <a:p>
              <a:pPr marL="0" marR="0" lvl="0" indent="0" algn="l" rtl="0">
                <a:lnSpc>
                  <a:spcPct val="90000"/>
                </a:lnSpc>
                <a:spcBef>
                  <a:spcPts val="0"/>
                </a:spcBef>
                <a:spcAft>
                  <a:spcPts val="0"/>
                </a:spcAft>
                <a:buClr>
                  <a:schemeClr val="lt1"/>
                </a:buClr>
                <a:buSzPts val="2400"/>
                <a:buFont typeface="Arial"/>
                <a:buNone/>
              </a:pPr>
              <a:r>
                <a:rPr lang="en-US" sz="2400" b="0" i="0" u="none" strike="noStrike" cap="none" dirty="0">
                  <a:solidFill>
                    <a:schemeClr val="lt1"/>
                  </a:solidFill>
                  <a:latin typeface="Calibri"/>
                  <a:ea typeface="Calibri"/>
                  <a:cs typeface="Calibri"/>
                  <a:sym typeface="Calibri"/>
                </a:rPr>
                <a:t>Oct. 2, 2023</a:t>
              </a:r>
              <a:endParaRPr dirty="0"/>
            </a:p>
          </p:txBody>
        </p:sp>
      </p:grpSp>
      <p:sp>
        <p:nvSpPr>
          <p:cNvPr id="646" name="Google Shape;646;p77" title="&quot;&quot;"/>
          <p:cNvSpPr/>
          <p:nvPr/>
        </p:nvSpPr>
        <p:spPr>
          <a:xfrm>
            <a:off x="2554951" y="3805521"/>
            <a:ext cx="134458" cy="134458"/>
          </a:xfrm>
          <a:prstGeom prst="ellipse">
            <a:avLst/>
          </a:prstGeom>
          <a:solidFill>
            <a:schemeClr val="accent3"/>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nvGrpSpPr>
          <p:cNvPr id="647" name="Google Shape;647;p77" descr="timeline box" title="timeline box"/>
          <p:cNvGrpSpPr/>
          <p:nvPr/>
        </p:nvGrpSpPr>
        <p:grpSpPr>
          <a:xfrm>
            <a:off x="3294533" y="1658468"/>
            <a:ext cx="2752483" cy="1914490"/>
            <a:chOff x="3294533" y="1658468"/>
            <a:chExt cx="2752483" cy="1914490"/>
          </a:xfrm>
        </p:grpSpPr>
        <p:sp>
          <p:nvSpPr>
            <p:cNvPr id="648" name="Google Shape;648;p77" descr="Decorative box"/>
            <p:cNvSpPr/>
            <p:nvPr/>
          </p:nvSpPr>
          <p:spPr>
            <a:xfrm>
              <a:off x="3294533" y="2970667"/>
              <a:ext cx="2752482" cy="602291"/>
            </a:xfrm>
            <a:prstGeom prst="wedgeRectCallout">
              <a:avLst>
                <a:gd name="adj1" fmla="val -20344"/>
                <a:gd name="adj2" fmla="val 85571"/>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49" name="Google Shape;649;p77" descr="Decorative box"/>
            <p:cNvSpPr txBox="1"/>
            <p:nvPr/>
          </p:nvSpPr>
          <p:spPr>
            <a:xfrm>
              <a:off x="3294533" y="1658468"/>
              <a:ext cx="2752482" cy="1316129"/>
            </a:xfrm>
            <a:prstGeom prst="rect">
              <a:avLst/>
            </a:prstGeom>
            <a:solidFill>
              <a:srgbClr val="FCF4F8"/>
            </a:solidFill>
            <a:ln>
              <a:noFill/>
            </a:ln>
          </p:spPr>
          <p:txBody>
            <a:bodyPr spcFirstLastPara="1" wrap="square" lIns="91425" tIns="45700" rIns="91425" bIns="45700" anchor="b" anchorCtr="0">
              <a:normAutofit lnSpcReduction="10000"/>
            </a:bodyPr>
            <a:lstStyle/>
            <a:p>
              <a:pPr marL="0" marR="0" lvl="0" indent="0" algn="ctr" rtl="0">
                <a:lnSpc>
                  <a:spcPct val="90000"/>
                </a:lnSpc>
                <a:spcBef>
                  <a:spcPts val="0"/>
                </a:spcBef>
                <a:spcAft>
                  <a:spcPts val="0"/>
                </a:spcAft>
                <a:buClr>
                  <a:schemeClr val="accent2"/>
                </a:buClr>
                <a:buSzPts val="2000"/>
                <a:buFont typeface="Arial"/>
                <a:buNone/>
              </a:pPr>
              <a:r>
                <a:rPr lang="en-US" sz="2000" b="0" i="0" u="none" strike="noStrike" cap="none" dirty="0">
                  <a:solidFill>
                    <a:schemeClr val="accent2"/>
                  </a:solidFill>
                  <a:latin typeface="Calibri"/>
                  <a:ea typeface="Calibri"/>
                  <a:cs typeface="Calibri"/>
                  <a:sym typeface="Calibri"/>
                </a:rPr>
                <a:t>All 2023-24 BN applications Due  &amp; Claims for grants moving to carryover (21-22, 22-23)</a:t>
              </a:r>
              <a:endParaRPr dirty="0"/>
            </a:p>
          </p:txBody>
        </p:sp>
        <p:sp>
          <p:nvSpPr>
            <p:cNvPr id="650" name="Google Shape;650;p77"/>
            <p:cNvSpPr txBox="1"/>
            <p:nvPr/>
          </p:nvSpPr>
          <p:spPr>
            <a:xfrm>
              <a:off x="3294534" y="2970668"/>
              <a:ext cx="2752482" cy="586760"/>
            </a:xfrm>
            <a:prstGeom prst="rect">
              <a:avLst/>
            </a:prstGeom>
            <a:noFill/>
            <a:ln>
              <a:noFill/>
            </a:ln>
          </p:spPr>
          <p:txBody>
            <a:bodyPr spcFirstLastPara="1" wrap="square" lIns="91425" tIns="45700" rIns="91425" bIns="45700" anchor="ctr" anchorCtr="1">
              <a:normAutofit/>
            </a:bodyPr>
            <a:lstStyle/>
            <a:p>
              <a:pPr marL="0" marR="0" lvl="0" indent="0" algn="l" rtl="0">
                <a:lnSpc>
                  <a:spcPct val="90000"/>
                </a:lnSpc>
                <a:spcBef>
                  <a:spcPts val="0"/>
                </a:spcBef>
                <a:spcAft>
                  <a:spcPts val="0"/>
                </a:spcAft>
                <a:buClr>
                  <a:schemeClr val="lt1"/>
                </a:buClr>
                <a:buSzPts val="2400"/>
                <a:buFont typeface="Arial"/>
                <a:buNone/>
              </a:pPr>
              <a:r>
                <a:rPr lang="en-US" sz="2400" b="0" i="0" u="none" strike="noStrike" cap="none" dirty="0">
                  <a:solidFill>
                    <a:schemeClr val="lt1"/>
                  </a:solidFill>
                  <a:latin typeface="Calibri"/>
                  <a:ea typeface="Calibri"/>
                  <a:cs typeface="Calibri"/>
                  <a:sym typeface="Calibri"/>
                </a:rPr>
                <a:t>Nov. 1, 2023</a:t>
              </a:r>
              <a:endParaRPr dirty="0"/>
            </a:p>
          </p:txBody>
        </p:sp>
      </p:grpSp>
      <p:sp>
        <p:nvSpPr>
          <p:cNvPr id="651" name="Google Shape;651;p77" title="&quot;&quot;"/>
          <p:cNvSpPr/>
          <p:nvPr/>
        </p:nvSpPr>
        <p:spPr>
          <a:xfrm>
            <a:off x="4047574" y="3812293"/>
            <a:ext cx="134458" cy="134458"/>
          </a:xfrm>
          <a:prstGeom prst="ellipse">
            <a:avLst/>
          </a:prstGeom>
          <a:solidFill>
            <a:schemeClr val="accent2"/>
          </a:solidFill>
          <a:ln w="2857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nvGrpSpPr>
          <p:cNvPr id="652" name="Google Shape;652;p77" descr="timeline box" title="timeline box"/>
          <p:cNvGrpSpPr/>
          <p:nvPr/>
        </p:nvGrpSpPr>
        <p:grpSpPr>
          <a:xfrm>
            <a:off x="4713423" y="4172856"/>
            <a:ext cx="2756574" cy="2002189"/>
            <a:chOff x="4713423" y="4172856"/>
            <a:chExt cx="2756574" cy="2002189"/>
          </a:xfrm>
        </p:grpSpPr>
        <p:sp>
          <p:nvSpPr>
            <p:cNvPr id="653" name="Google Shape;653;p77" descr="Decorative box"/>
            <p:cNvSpPr/>
            <p:nvPr/>
          </p:nvSpPr>
          <p:spPr>
            <a:xfrm rot="10800000" flipH="1">
              <a:off x="4717517" y="4172856"/>
              <a:ext cx="2746754" cy="602291"/>
            </a:xfrm>
            <a:prstGeom prst="wedgeRectCallout">
              <a:avLst>
                <a:gd name="adj1" fmla="val -20344"/>
                <a:gd name="adj2" fmla="val 85571"/>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54" name="Google Shape;654;p77" descr="Decorative box"/>
            <p:cNvSpPr txBox="1"/>
            <p:nvPr/>
          </p:nvSpPr>
          <p:spPr>
            <a:xfrm>
              <a:off x="4713423" y="4858915"/>
              <a:ext cx="2746754" cy="1316130"/>
            </a:xfrm>
            <a:prstGeom prst="rect">
              <a:avLst/>
            </a:prstGeom>
            <a:solidFill>
              <a:srgbClr val="FAF5E3"/>
            </a:solid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chemeClr val="accent4"/>
                </a:buClr>
                <a:buSzPts val="2000"/>
                <a:buFont typeface="Arial"/>
                <a:buNone/>
              </a:pPr>
              <a:r>
                <a:rPr lang="en-US" sz="2000" dirty="0">
                  <a:solidFill>
                    <a:schemeClr val="accent4"/>
                  </a:solidFill>
                  <a:latin typeface="Calibri"/>
                  <a:cs typeface="Calibri"/>
                  <a:sym typeface="Calibri"/>
                </a:rPr>
                <a:t>22-23 Carryover Budget Narrative application opens</a:t>
              </a:r>
              <a:endParaRPr dirty="0"/>
            </a:p>
          </p:txBody>
        </p:sp>
        <p:sp>
          <p:nvSpPr>
            <p:cNvPr id="655" name="Google Shape;655;p77"/>
            <p:cNvSpPr txBox="1"/>
            <p:nvPr/>
          </p:nvSpPr>
          <p:spPr>
            <a:xfrm>
              <a:off x="4717515" y="4223930"/>
              <a:ext cx="2752482" cy="586760"/>
            </a:xfrm>
            <a:prstGeom prst="rect">
              <a:avLst/>
            </a:prstGeom>
            <a:noFill/>
            <a:ln>
              <a:noFill/>
            </a:ln>
          </p:spPr>
          <p:txBody>
            <a:bodyPr spcFirstLastPara="1" wrap="square" lIns="91425" tIns="45700" rIns="91425" bIns="45700" anchor="ctr" anchorCtr="1">
              <a:normAutofit/>
            </a:bodyPr>
            <a:lstStyle/>
            <a:p>
              <a:pPr marL="0" marR="0" lvl="0" indent="0" algn="l" rtl="0">
                <a:lnSpc>
                  <a:spcPct val="90000"/>
                </a:lnSpc>
                <a:spcBef>
                  <a:spcPts val="0"/>
                </a:spcBef>
                <a:spcAft>
                  <a:spcPts val="0"/>
                </a:spcAft>
                <a:buClr>
                  <a:schemeClr val="lt1"/>
                </a:buClr>
                <a:buSzPts val="2400"/>
                <a:buFont typeface="Arial"/>
                <a:buNone/>
              </a:pPr>
              <a:r>
                <a:rPr lang="en-US" sz="2400" b="0" i="0" u="none" strike="noStrike" cap="none" dirty="0">
                  <a:solidFill>
                    <a:schemeClr val="lt1"/>
                  </a:solidFill>
                  <a:latin typeface="Calibri"/>
                  <a:ea typeface="Calibri"/>
                  <a:cs typeface="Calibri"/>
                  <a:sym typeface="Calibri"/>
                </a:rPr>
                <a:t>Mid – Nov.</a:t>
              </a:r>
              <a:endParaRPr dirty="0"/>
            </a:p>
          </p:txBody>
        </p:sp>
      </p:grpSp>
      <p:sp>
        <p:nvSpPr>
          <p:cNvPr id="656" name="Google Shape;656;p77" title="&quot;&quot;"/>
          <p:cNvSpPr/>
          <p:nvPr/>
        </p:nvSpPr>
        <p:spPr>
          <a:xfrm>
            <a:off x="5465233" y="3805521"/>
            <a:ext cx="134458" cy="134458"/>
          </a:xfrm>
          <a:prstGeom prst="ellipse">
            <a:avLst/>
          </a:prstGeom>
          <a:solidFill>
            <a:schemeClr val="accent4"/>
          </a:solidFill>
          <a:ln w="2857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nvGrpSpPr>
          <p:cNvPr id="657" name="Google Shape;657;p77" descr="timeline box" title="timeline box"/>
          <p:cNvGrpSpPr/>
          <p:nvPr/>
        </p:nvGrpSpPr>
        <p:grpSpPr>
          <a:xfrm>
            <a:off x="7614196" y="4172859"/>
            <a:ext cx="2752483" cy="1910811"/>
            <a:chOff x="7614196" y="4172859"/>
            <a:chExt cx="2752483" cy="1910811"/>
          </a:xfrm>
        </p:grpSpPr>
        <p:sp>
          <p:nvSpPr>
            <p:cNvPr id="658" name="Google Shape;658;p77" descr="Decorative box"/>
            <p:cNvSpPr/>
            <p:nvPr/>
          </p:nvSpPr>
          <p:spPr>
            <a:xfrm rot="10800000" flipH="1">
              <a:off x="7614196" y="4172859"/>
              <a:ext cx="2746754" cy="602291"/>
            </a:xfrm>
            <a:prstGeom prst="wedgeRectCallout">
              <a:avLst>
                <a:gd name="adj1" fmla="val -20344"/>
                <a:gd name="adj2" fmla="val 85571"/>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59" name="Google Shape;659;p77" descr="Decorative box"/>
            <p:cNvSpPr txBox="1"/>
            <p:nvPr/>
          </p:nvSpPr>
          <p:spPr>
            <a:xfrm>
              <a:off x="7614196" y="4767541"/>
              <a:ext cx="2746754" cy="1316129"/>
            </a:xfrm>
            <a:prstGeom prst="rect">
              <a:avLst/>
            </a:prstGeom>
            <a:solidFill>
              <a:schemeClr val="lt2"/>
            </a:solid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chemeClr val="accent1"/>
                </a:buClr>
                <a:buSzPts val="2000"/>
                <a:buFont typeface="Arial"/>
                <a:buNone/>
              </a:pPr>
              <a:r>
                <a:rPr lang="en-US" sz="2000" dirty="0">
                  <a:solidFill>
                    <a:schemeClr val="accent1"/>
                  </a:solidFill>
                  <a:latin typeface="Calibri"/>
                  <a:cs typeface="Calibri"/>
                  <a:sym typeface="Calibri"/>
                </a:rPr>
                <a:t>Any not submitted 23-24 BN will have a hold in EGMS (freeze funds)</a:t>
              </a:r>
              <a:endParaRPr dirty="0"/>
            </a:p>
          </p:txBody>
        </p:sp>
        <p:sp>
          <p:nvSpPr>
            <p:cNvPr id="660" name="Google Shape;660;p77"/>
            <p:cNvSpPr txBox="1"/>
            <p:nvPr/>
          </p:nvSpPr>
          <p:spPr>
            <a:xfrm>
              <a:off x="7614197" y="4190385"/>
              <a:ext cx="2752482" cy="586760"/>
            </a:xfrm>
            <a:prstGeom prst="rect">
              <a:avLst/>
            </a:prstGeom>
            <a:noFill/>
            <a:ln>
              <a:noFill/>
            </a:ln>
          </p:spPr>
          <p:txBody>
            <a:bodyPr spcFirstLastPara="1" wrap="square" lIns="91425" tIns="45700" rIns="91425" bIns="45700" anchor="ctr" anchorCtr="1">
              <a:normAutofit/>
            </a:bodyPr>
            <a:lstStyle/>
            <a:p>
              <a:pPr>
                <a:lnSpc>
                  <a:spcPct val="90000"/>
                </a:lnSpc>
                <a:buClr>
                  <a:schemeClr val="lt1"/>
                </a:buClr>
                <a:buSzPts val="2400"/>
              </a:pPr>
              <a:r>
                <a:rPr lang="en-US" sz="2400" b="0" i="0" u="none" strike="noStrike" cap="none" dirty="0">
                  <a:solidFill>
                    <a:schemeClr val="lt1"/>
                  </a:solidFill>
                  <a:latin typeface="Calibri"/>
                  <a:ea typeface="Calibri"/>
                  <a:cs typeface="Calibri"/>
                  <a:sym typeface="Calibri"/>
                </a:rPr>
                <a:t>Feb. 1, 2024</a:t>
              </a:r>
              <a:endParaRPr lang="en-US" sz="2400" dirty="0"/>
            </a:p>
            <a:p>
              <a:pPr marL="0" marR="0" lvl="0" indent="0" algn="l" rtl="0">
                <a:lnSpc>
                  <a:spcPct val="90000"/>
                </a:lnSpc>
                <a:spcBef>
                  <a:spcPts val="0"/>
                </a:spcBef>
                <a:spcAft>
                  <a:spcPts val="0"/>
                </a:spcAft>
                <a:buClr>
                  <a:schemeClr val="lt1"/>
                </a:buClr>
                <a:buSzPts val="2400"/>
                <a:buFont typeface="Arial"/>
                <a:buNone/>
              </a:pPr>
              <a:endParaRPr dirty="0"/>
            </a:p>
          </p:txBody>
        </p:sp>
      </p:grpSp>
      <p:sp>
        <p:nvSpPr>
          <p:cNvPr id="661" name="Google Shape;661;p77" title="&quot;&quot;"/>
          <p:cNvSpPr/>
          <p:nvPr/>
        </p:nvSpPr>
        <p:spPr>
          <a:xfrm>
            <a:off x="8359598" y="3805525"/>
            <a:ext cx="134458" cy="134458"/>
          </a:xfrm>
          <a:prstGeom prst="ellipse">
            <a:avLst/>
          </a:prstGeom>
          <a:solidFill>
            <a:schemeClr val="accent1"/>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nvGrpSpPr>
          <p:cNvPr id="662" name="Google Shape;662;p77" descr="timeline box" title="timeline box"/>
          <p:cNvGrpSpPr/>
          <p:nvPr/>
        </p:nvGrpSpPr>
        <p:grpSpPr>
          <a:xfrm>
            <a:off x="6149793" y="1640768"/>
            <a:ext cx="2752483" cy="1914490"/>
            <a:chOff x="6144063" y="1658468"/>
            <a:chExt cx="2752483" cy="1914490"/>
          </a:xfrm>
        </p:grpSpPr>
        <p:sp>
          <p:nvSpPr>
            <p:cNvPr id="663" name="Google Shape;663;p77" descr="Decorative box"/>
            <p:cNvSpPr/>
            <p:nvPr/>
          </p:nvSpPr>
          <p:spPr>
            <a:xfrm>
              <a:off x="6144063" y="2970667"/>
              <a:ext cx="2752482" cy="602291"/>
            </a:xfrm>
            <a:prstGeom prst="wedgeRectCallout">
              <a:avLst>
                <a:gd name="adj1" fmla="val -20344"/>
                <a:gd name="adj2" fmla="val 85571"/>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64" name="Google Shape;664;p77" descr="Decorative box"/>
            <p:cNvSpPr txBox="1"/>
            <p:nvPr/>
          </p:nvSpPr>
          <p:spPr>
            <a:xfrm>
              <a:off x="6144063" y="1658468"/>
              <a:ext cx="2752482" cy="1316129"/>
            </a:xfrm>
            <a:prstGeom prst="rect">
              <a:avLst/>
            </a:prstGeom>
            <a:solidFill>
              <a:srgbClr val="F0F4E6"/>
            </a:solidFill>
            <a:ln>
              <a:noFill/>
            </a:ln>
          </p:spPr>
          <p:txBody>
            <a:bodyPr spcFirstLastPara="1" wrap="square" lIns="91425" tIns="45700" rIns="91425" bIns="45700" anchor="b" anchorCtr="0">
              <a:normAutofit/>
            </a:bodyPr>
            <a:lstStyle/>
            <a:p>
              <a:pPr marL="0" marR="0" lvl="0" indent="0" algn="ctr" rtl="0">
                <a:lnSpc>
                  <a:spcPct val="90000"/>
                </a:lnSpc>
                <a:spcBef>
                  <a:spcPts val="0"/>
                </a:spcBef>
                <a:spcAft>
                  <a:spcPts val="0"/>
                </a:spcAft>
                <a:buClr>
                  <a:schemeClr val="accent5"/>
                </a:buClr>
                <a:buSzPts val="2000"/>
                <a:buFont typeface="Arial"/>
                <a:buNone/>
              </a:pPr>
              <a:r>
                <a:rPr lang="en-US" sz="2000" dirty="0">
                  <a:solidFill>
                    <a:schemeClr val="accent5"/>
                  </a:solidFill>
                  <a:latin typeface="Calibri"/>
                  <a:cs typeface="Calibri"/>
                  <a:sym typeface="Calibri"/>
                </a:rPr>
                <a:t>TIII Immigrant Grant awarded</a:t>
              </a:r>
              <a:endParaRPr dirty="0"/>
            </a:p>
          </p:txBody>
        </p:sp>
        <p:sp>
          <p:nvSpPr>
            <p:cNvPr id="665" name="Google Shape;665;p77"/>
            <p:cNvSpPr txBox="1"/>
            <p:nvPr/>
          </p:nvSpPr>
          <p:spPr>
            <a:xfrm>
              <a:off x="6144064" y="2970668"/>
              <a:ext cx="2752482" cy="586760"/>
            </a:xfrm>
            <a:prstGeom prst="rect">
              <a:avLst/>
            </a:prstGeom>
            <a:noFill/>
            <a:ln>
              <a:noFill/>
            </a:ln>
          </p:spPr>
          <p:txBody>
            <a:bodyPr spcFirstLastPara="1" wrap="square" lIns="91425" tIns="45700" rIns="91425" bIns="45700" anchor="ctr" anchorCtr="1">
              <a:normAutofit/>
            </a:bodyPr>
            <a:lstStyle/>
            <a:p>
              <a:pPr marL="0" marR="0" lvl="0" indent="0" algn="l" rtl="0">
                <a:lnSpc>
                  <a:spcPct val="90000"/>
                </a:lnSpc>
                <a:spcBef>
                  <a:spcPts val="0"/>
                </a:spcBef>
                <a:spcAft>
                  <a:spcPts val="0"/>
                </a:spcAft>
                <a:buClr>
                  <a:schemeClr val="lt1"/>
                </a:buClr>
                <a:buSzPts val="2400"/>
                <a:buFont typeface="Arial"/>
                <a:buNone/>
              </a:pPr>
              <a:r>
                <a:rPr lang="en-US" sz="2400" dirty="0">
                  <a:solidFill>
                    <a:schemeClr val="lt1"/>
                  </a:solidFill>
                  <a:latin typeface="Calibri"/>
                  <a:cs typeface="Calibri"/>
                </a:rPr>
                <a:t>Dec. 2023</a:t>
              </a:r>
              <a:endParaRPr sz="2400" dirty="0">
                <a:solidFill>
                  <a:schemeClr val="lt1"/>
                </a:solidFill>
                <a:latin typeface="Calibri"/>
                <a:cs typeface="Calibri"/>
              </a:endParaRPr>
            </a:p>
          </p:txBody>
        </p:sp>
      </p:grpSp>
      <p:sp>
        <p:nvSpPr>
          <p:cNvPr id="666" name="Google Shape;666;p77" title="&quot;&quot;"/>
          <p:cNvSpPr/>
          <p:nvPr/>
        </p:nvSpPr>
        <p:spPr>
          <a:xfrm>
            <a:off x="6902833" y="3812293"/>
            <a:ext cx="134458" cy="134458"/>
          </a:xfrm>
          <a:prstGeom prst="ellipse">
            <a:avLst/>
          </a:prstGeom>
          <a:solidFill>
            <a:schemeClr val="accent5"/>
          </a:solidFill>
          <a:ln w="2857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nvGrpSpPr>
          <p:cNvPr id="667" name="Google Shape;667;p77" descr="timeline box" title="timeline box"/>
          <p:cNvGrpSpPr/>
          <p:nvPr/>
        </p:nvGrpSpPr>
        <p:grpSpPr>
          <a:xfrm>
            <a:off x="8987864" y="1657129"/>
            <a:ext cx="2752483" cy="1914490"/>
            <a:chOff x="8987864" y="1657129"/>
            <a:chExt cx="2752483" cy="1914490"/>
          </a:xfrm>
        </p:grpSpPr>
        <p:sp>
          <p:nvSpPr>
            <p:cNvPr id="668" name="Google Shape;668;p77" descr="Decorative box"/>
            <p:cNvSpPr/>
            <p:nvPr/>
          </p:nvSpPr>
          <p:spPr>
            <a:xfrm>
              <a:off x="8987864" y="2969328"/>
              <a:ext cx="2752482" cy="602291"/>
            </a:xfrm>
            <a:prstGeom prst="wedgeRectCallout">
              <a:avLst>
                <a:gd name="adj1" fmla="val -20344"/>
                <a:gd name="adj2" fmla="val 85571"/>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69" name="Google Shape;669;p77" descr="Decorative box"/>
            <p:cNvSpPr txBox="1"/>
            <p:nvPr/>
          </p:nvSpPr>
          <p:spPr>
            <a:xfrm>
              <a:off x="8987864" y="1657129"/>
              <a:ext cx="2752482" cy="1316129"/>
            </a:xfrm>
            <a:prstGeom prst="rect">
              <a:avLst/>
            </a:prstGeom>
            <a:solidFill>
              <a:srgbClr val="E7F5F3"/>
            </a:solidFill>
            <a:ln>
              <a:noFill/>
            </a:ln>
          </p:spPr>
          <p:txBody>
            <a:bodyPr spcFirstLastPara="1" wrap="square" lIns="91425" tIns="45700" rIns="91425" bIns="45700" anchor="b" anchorCtr="0">
              <a:normAutofit fontScale="92500" lnSpcReduction="10000"/>
            </a:bodyPr>
            <a:lstStyle/>
            <a:p>
              <a:pPr marL="0" marR="0" lvl="0" indent="0" algn="ctr" rtl="0">
                <a:lnSpc>
                  <a:spcPct val="90000"/>
                </a:lnSpc>
                <a:spcBef>
                  <a:spcPts val="0"/>
                </a:spcBef>
                <a:spcAft>
                  <a:spcPts val="0"/>
                </a:spcAft>
                <a:buClr>
                  <a:schemeClr val="dk2"/>
                </a:buClr>
                <a:buSzPts val="2000"/>
                <a:buFont typeface="Arial"/>
                <a:buNone/>
              </a:pPr>
              <a:r>
                <a:rPr lang="en-US" sz="2000" b="0" i="0" u="none" strike="noStrike" cap="none" dirty="0">
                  <a:solidFill>
                    <a:schemeClr val="dk2"/>
                  </a:solidFill>
                  <a:latin typeface="Calibri"/>
                  <a:ea typeface="Calibri"/>
                  <a:cs typeface="Calibri"/>
                  <a:sym typeface="Calibri"/>
                </a:rPr>
                <a:t>April 1 – Any Immigrant BN not submitted – freeze funds</a:t>
              </a:r>
            </a:p>
            <a:p>
              <a:pPr marL="0" marR="0" lvl="0" indent="0" algn="ctr" rtl="0">
                <a:lnSpc>
                  <a:spcPct val="90000"/>
                </a:lnSpc>
                <a:spcBef>
                  <a:spcPts val="0"/>
                </a:spcBef>
                <a:spcAft>
                  <a:spcPts val="0"/>
                </a:spcAft>
                <a:buClr>
                  <a:schemeClr val="dk2"/>
                </a:buClr>
                <a:buSzPts val="2000"/>
                <a:buFont typeface="Arial"/>
                <a:buNone/>
              </a:pPr>
              <a:r>
                <a:rPr lang="en-US" sz="2000" dirty="0">
                  <a:solidFill>
                    <a:schemeClr val="dk2"/>
                  </a:solidFill>
                  <a:latin typeface="Calibri"/>
                  <a:cs typeface="Calibri"/>
                  <a:sym typeface="Calibri"/>
                </a:rPr>
                <a:t>June 1 – any 23-24 BN not approved - liquidated</a:t>
              </a:r>
              <a:endParaRPr dirty="0"/>
            </a:p>
          </p:txBody>
        </p:sp>
        <p:sp>
          <p:nvSpPr>
            <p:cNvPr id="670" name="Google Shape;670;p77"/>
            <p:cNvSpPr txBox="1"/>
            <p:nvPr/>
          </p:nvSpPr>
          <p:spPr>
            <a:xfrm>
              <a:off x="8987865" y="2969329"/>
              <a:ext cx="2752482" cy="586760"/>
            </a:xfrm>
            <a:prstGeom prst="rect">
              <a:avLst/>
            </a:prstGeom>
            <a:noFill/>
            <a:ln>
              <a:noFill/>
            </a:ln>
          </p:spPr>
          <p:txBody>
            <a:bodyPr spcFirstLastPara="1" wrap="square" lIns="91425" tIns="45700" rIns="91425" bIns="45700" anchor="ctr" anchorCtr="1">
              <a:normAutofit/>
            </a:bodyPr>
            <a:lstStyle/>
            <a:p>
              <a:pPr marL="0" marR="0" lvl="0" indent="0" algn="l" rtl="0">
                <a:lnSpc>
                  <a:spcPct val="90000"/>
                </a:lnSpc>
                <a:spcBef>
                  <a:spcPts val="0"/>
                </a:spcBef>
                <a:spcAft>
                  <a:spcPts val="0"/>
                </a:spcAft>
                <a:buClr>
                  <a:schemeClr val="lt1"/>
                </a:buClr>
                <a:buSzPts val="2400"/>
                <a:buFont typeface="Arial"/>
                <a:buNone/>
              </a:pPr>
              <a:r>
                <a:rPr lang="en-US" sz="2400" dirty="0">
                  <a:solidFill>
                    <a:schemeClr val="lt1"/>
                  </a:solidFill>
                  <a:latin typeface="Calibri"/>
                  <a:cs typeface="Calibri"/>
                  <a:sym typeface="Calibri"/>
                </a:rPr>
                <a:t>Spring 2024</a:t>
              </a:r>
              <a:endParaRPr dirty="0"/>
            </a:p>
          </p:txBody>
        </p:sp>
      </p:grpSp>
      <p:sp>
        <p:nvSpPr>
          <p:cNvPr id="671" name="Google Shape;671;p77" title="&quot;&quot;"/>
          <p:cNvSpPr/>
          <p:nvPr/>
        </p:nvSpPr>
        <p:spPr>
          <a:xfrm>
            <a:off x="9735682" y="3812294"/>
            <a:ext cx="134458" cy="134458"/>
          </a:xfrm>
          <a:prstGeom prst="ellipse">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80000"/>
              </a:lnSpc>
              <a:spcBef>
                <a:spcPts val="0"/>
              </a:spcBef>
              <a:spcAft>
                <a:spcPts val="0"/>
              </a:spcAft>
              <a:buNone/>
            </a:pPr>
            <a:endParaRPr sz="450" b="0" i="0" u="none" strike="noStrike" cap="none">
              <a:solidFill>
                <a:schemeClr val="lt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740F884-A15C-8F92-8500-93FDB52906A2}"/>
              </a:ext>
            </a:extLst>
          </p:cNvPr>
          <p:cNvSpPr>
            <a:spLocks noGrp="1"/>
          </p:cNvSpPr>
          <p:nvPr>
            <p:ph type="body" idx="1"/>
          </p:nvPr>
        </p:nvSpPr>
        <p:spPr/>
        <p:txBody>
          <a:bodyPr/>
          <a:lstStyle/>
          <a:p>
            <a:r>
              <a:rPr lang="en-US" dirty="0"/>
              <a:t>ODE has been working on gathering the required data for the budget narrative –section 3 information.</a:t>
            </a:r>
          </a:p>
          <a:p>
            <a:r>
              <a:rPr lang="en-US" dirty="0"/>
              <a:t>We have the data from ODE Accountability and are creating district/consortia specific information to assist with this work.  Currently we are creating files to send securely to you.  </a:t>
            </a:r>
          </a:p>
          <a:p>
            <a:pPr lvl="1"/>
            <a:r>
              <a:rPr lang="en-US" b="1" u="sng" dirty="0"/>
              <a:t>This data is from 22-23 and needs to not be shared publicly until report cards are released, you may use it for budget narrative submission.</a:t>
            </a:r>
          </a:p>
          <a:p>
            <a:pPr lvl="1"/>
            <a:endParaRPr lang="en-US" b="1" u="sng" dirty="0"/>
          </a:p>
          <a:p>
            <a:pPr lvl="1"/>
            <a:r>
              <a:rPr lang="en-US" dirty="0"/>
              <a:t>We are working with ODE Accountability to add this data into the	Achievement Data Insight beginning </a:t>
            </a:r>
            <a:r>
              <a:rPr lang="en-US"/>
              <a:t>next summer.</a:t>
            </a:r>
            <a:endParaRPr lang="en-US" dirty="0"/>
          </a:p>
        </p:txBody>
      </p:sp>
      <p:sp>
        <p:nvSpPr>
          <p:cNvPr id="3" name="Slide Number Placeholder 2">
            <a:extLst>
              <a:ext uri="{FF2B5EF4-FFF2-40B4-BE49-F238E27FC236}">
                <a16:creationId xmlns:a16="http://schemas.microsoft.com/office/drawing/2014/main" id="{2DA4D61C-BF39-0DF6-5C12-5B60318EB17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9</a:t>
            </a:fld>
            <a:endParaRPr lang="en-US"/>
          </a:p>
        </p:txBody>
      </p:sp>
      <p:sp>
        <p:nvSpPr>
          <p:cNvPr id="4" name="Title 3">
            <a:extLst>
              <a:ext uri="{FF2B5EF4-FFF2-40B4-BE49-F238E27FC236}">
                <a16:creationId xmlns:a16="http://schemas.microsoft.com/office/drawing/2014/main" id="{43BD1450-24B6-C92F-20DE-004C530C0A71}"/>
              </a:ext>
            </a:extLst>
          </p:cNvPr>
          <p:cNvSpPr>
            <a:spLocks noGrp="1"/>
          </p:cNvSpPr>
          <p:nvPr>
            <p:ph type="title"/>
          </p:nvPr>
        </p:nvSpPr>
        <p:spPr/>
        <p:txBody>
          <a:bodyPr/>
          <a:lstStyle/>
          <a:p>
            <a:r>
              <a:rPr lang="en-US" dirty="0"/>
              <a:t>Budget Narrative Support</a:t>
            </a:r>
          </a:p>
        </p:txBody>
      </p:sp>
    </p:spTree>
    <p:extLst>
      <p:ext uri="{BB962C8B-B14F-4D97-AF65-F5344CB8AC3E}">
        <p14:creationId xmlns:p14="http://schemas.microsoft.com/office/powerpoint/2010/main" val="3126713372"/>
      </p:ext>
    </p:extLst>
  </p:cSld>
  <p:clrMapOvr>
    <a:masterClrMapping/>
  </p:clrMapOvr>
</p:sld>
</file>

<file path=ppt/theme/theme1.xml><?xml version="1.0" encoding="utf-8"?>
<a:theme xmlns:a="http://schemas.openxmlformats.org/drawingml/2006/main" name="Orange_2021ODE">
  <a:themeElements>
    <a:clrScheme name="ODE2021">
      <a:dk1>
        <a:srgbClr val="000000"/>
      </a:dk1>
      <a:lt1>
        <a:srgbClr val="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al_2021ODE">
  <a:themeElements>
    <a:clrScheme name="ODE2021">
      <a:dk1>
        <a:srgbClr val="000000"/>
      </a:dk1>
      <a:lt1>
        <a:srgbClr val="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PowerPoint-Template" id="{CEF040AC-A138-4BA3-B6BE-255F68BC4D27}" vid="{CA1779EF-404C-40EC-AE1C-4E7CB1FF3341}"/>
    </a:ext>
  </a:extLst>
</a:theme>
</file>

<file path=ppt/theme/theme4.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Remediation_x0020_Date xmlns="14007aae-f337-4414-b2f6-4f7e3ca77c60">2023-09-22T15:02:23+00:00</Remediation_x0020_Date>
    <Estimated_x0020_Creation_x0020_Date xmlns="14007aae-f337-4414-b2f6-4f7e3ca77c60" xsi:nil="true"/>
    <PublishingExpirationDate xmlns="http://schemas.microsoft.com/sharepoint/v3" xsi:nil="true"/>
    <Priority xmlns="14007aae-f337-4414-b2f6-4f7e3ca77c60">New</Priority>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2F6CF85CBC40B4581C0B10A01367899" ma:contentTypeVersion="7" ma:contentTypeDescription="Create a new document." ma:contentTypeScope="" ma:versionID="501ce3b6e4891820316d9ddfc810913b">
  <xsd:schema xmlns:xsd="http://www.w3.org/2001/XMLSchema" xmlns:xs="http://www.w3.org/2001/XMLSchema" xmlns:p="http://schemas.microsoft.com/office/2006/metadata/properties" xmlns:ns1="http://schemas.microsoft.com/sharepoint/v3" xmlns:ns2="14007aae-f337-4414-b2f6-4f7e3ca77c60" xmlns:ns3="3a888146-b957-4f2c-b4cf-d03685ac217e" targetNamespace="http://schemas.microsoft.com/office/2006/metadata/properties" ma:root="true" ma:fieldsID="75d108fc9d54f628e9e35f9ecf95f665" ns1:_="" ns2:_="" ns3:_="">
    <xsd:import namespace="http://schemas.microsoft.com/sharepoint/v3"/>
    <xsd:import namespace="14007aae-f337-4414-b2f6-4f7e3ca77c60"/>
    <xsd:import namespace="3a888146-b957-4f2c-b4cf-d03685ac217e"/>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4007aae-f337-4414-b2f6-4f7e3ca77c60"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internalName="Estimated_x0020_Creation_x0020_Date" ma:readOnly="false">
      <xsd:simpleType>
        <xsd:restriction base="dms:Text">
          <xsd:maxLength value="255"/>
        </xsd:restriction>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3a888146-b957-4f2c-b4cf-d03685ac217e"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C4EA527-A198-4301-BCF4-14EDE0643645}">
  <ds:schemaRefs>
    <ds:schemaRef ds:uri="http://purl.org/dc/term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e10c53f3-1d52-4706-a966-ac9983b29943"/>
    <ds:schemaRef ds:uri="33d0ab3a-ed53-4b26-b374-c651e1521cb8"/>
    <ds:schemaRef ds:uri="http://www.w3.org/XML/1998/namespace"/>
    <ds:schemaRef ds:uri="http://purl.org/dc/dcmitype/"/>
  </ds:schemaRefs>
</ds:datastoreItem>
</file>

<file path=customXml/itemProps2.xml><?xml version="1.0" encoding="utf-8"?>
<ds:datastoreItem xmlns:ds="http://schemas.openxmlformats.org/officeDocument/2006/customXml" ds:itemID="{B6C92138-EF77-4DBA-8B09-6A20B573053C}"/>
</file>

<file path=customXml/itemProps3.xml><?xml version="1.0" encoding="utf-8"?>
<ds:datastoreItem xmlns:ds="http://schemas.openxmlformats.org/officeDocument/2006/customXml" ds:itemID="{FFC1C207-77FC-44F7-AC05-276B3AA371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148</TotalTime>
  <Words>1398</Words>
  <Application>Microsoft Office PowerPoint</Application>
  <PresentationFormat>Widescreen</PresentationFormat>
  <Paragraphs>192</Paragraphs>
  <Slides>28</Slides>
  <Notes>8</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28</vt:i4>
      </vt:variant>
    </vt:vector>
  </HeadingPairs>
  <TitlesOfParts>
    <vt:vector size="36" baseType="lpstr">
      <vt:lpstr>Arial</vt:lpstr>
      <vt:lpstr>Arial</vt:lpstr>
      <vt:lpstr>Calibri</vt:lpstr>
      <vt:lpstr>inherit</vt:lpstr>
      <vt:lpstr>Segoe UI</vt:lpstr>
      <vt:lpstr>Orange_2021ODE</vt:lpstr>
      <vt:lpstr>Teal_2021ODE</vt:lpstr>
      <vt:lpstr>2021ODE</vt:lpstr>
      <vt:lpstr>ML/EL September Webinar</vt:lpstr>
      <vt:lpstr>About Us</vt:lpstr>
      <vt:lpstr>Who We Serve</vt:lpstr>
      <vt:lpstr>Equity</vt:lpstr>
      <vt:lpstr>Questions</vt:lpstr>
      <vt:lpstr>Calendar updates</vt:lpstr>
      <vt:lpstr>September and October</vt:lpstr>
      <vt:lpstr>Budget Narrative (BN) timelines</vt:lpstr>
      <vt:lpstr>Budget Narrative Support</vt:lpstr>
      <vt:lpstr>Updates</vt:lpstr>
      <vt:lpstr>Links to support educators</vt:lpstr>
      <vt:lpstr>Web pages – EL/ML/Title III</vt:lpstr>
      <vt:lpstr>More ML/EL/Title III web pages</vt:lpstr>
      <vt:lpstr>Additional web pages for support</vt:lpstr>
      <vt:lpstr>District secure applications </vt:lpstr>
      <vt:lpstr>FYI – ODE Secure File Transfer</vt:lpstr>
      <vt:lpstr>EL trends</vt:lpstr>
      <vt:lpstr>Purpose</vt:lpstr>
      <vt:lpstr>Population trend all students having EL status</vt:lpstr>
      <vt:lpstr>Population trend K-5 students with EL status</vt:lpstr>
      <vt:lpstr>Population trend 6-12 students with EL status</vt:lpstr>
      <vt:lpstr>Students with parent waivers for EL instruction participation</vt:lpstr>
      <vt:lpstr>Students having both EL status and an IEP (K-12)</vt:lpstr>
      <vt:lpstr>K-5 Students with EL status and an IEP</vt:lpstr>
      <vt:lpstr>6-12 Student with EL status and IEP</vt:lpstr>
      <vt:lpstr>Data Sources</vt:lpstr>
      <vt:lpstr>Here to Help</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Us</dc:title>
  <dc:creator>GOODNESS Michelle * ODE</dc:creator>
  <cp:lastModifiedBy>MILLER Kim A * ODE</cp:lastModifiedBy>
  <cp:revision>28</cp:revision>
  <dcterms:modified xsi:type="dcterms:W3CDTF">2023-09-19T21:27:36Z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0x01010022F6CF85CBC40B4581C0B10A01367899</vt:lpwstr>
  </property>
  <property fmtid="{D5CDD505-2E9C-101B-9397-08002B2CF9AE}" pid="3" name="TaxKeyword">
    <vt:lpwstr/>
  </property>
</Properties>
</file>