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81.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71.xml" ContentType="application/vnd.openxmlformats-officedocument.presentationml.slide+xml"/>
  <Override PartName="/ppt/slides/slide29.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70.xml" ContentType="application/vnd.openxmlformats-officedocument.presentationml.slide+xml"/>
  <Override PartName="/ppt/slides/slide72.xml" ContentType="application/vnd.openxmlformats-officedocument.presentationml.slide+xml"/>
  <Override PartName="/ppt/slides/slide68.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69.xml" ContentType="application/vnd.openxmlformats-officedocument.presentationml.slide+xml"/>
  <Override PartName="/ppt/slides/slide47.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8.xml" ContentType="application/vnd.openxmlformats-officedocument.presentationml.slide+xml"/>
  <Override PartName="/ppt/slides/slide46.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49.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0.xml" ContentType="application/vnd.openxmlformats-officedocument.presentationml.slide+xml"/>
  <Override PartName="/ppt/slides/slide62.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1.xml" ContentType="application/vnd.openxmlformats-officedocument.presentationml.slide+xml"/>
  <Override PartName="/ppt/slides/slide55.xml" ContentType="application/vnd.openxmlformats-officedocument.presentationml.slide+xml"/>
  <Override PartName="/ppt/slides/slide57.xml" ContentType="application/vnd.openxmlformats-officedocument.presentationml.slide+xml"/>
  <Override PartName="/ppt/slides/slide54.xml" ContentType="application/vnd.openxmlformats-officedocument.presentationml.slide+xml"/>
  <Override PartName="/ppt/slides/slide5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8.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38.xml" ContentType="application/vnd.openxmlformats-officedocument.presentationml.notesSlide+xml"/>
  <Override PartName="/ppt/notesSlides/notesSlide29.xml" ContentType="application/vnd.openxmlformats-officedocument.presentationml.notesSlide+xml"/>
  <Override PartName="/ppt/notesSlides/notesSlide40.xml" ContentType="application/vnd.openxmlformats-officedocument.presentationml.notesSlide+xml"/>
  <Override PartName="/ppt/notesSlides/notesSlide69.xml" ContentType="application/vnd.openxmlformats-officedocument.presentationml.notesSlide+xml"/>
  <Override PartName="/ppt/notesSlides/notesSlide68.xml" ContentType="application/vnd.openxmlformats-officedocument.presentationml.notesSlide+xml"/>
  <Override PartName="/ppt/notesSlides/notesSlide67.xml" ContentType="application/vnd.openxmlformats-officedocument.presentationml.notesSlide+xml"/>
  <Override PartName="/ppt/notesSlides/notesSlide66.xml" ContentType="application/vnd.openxmlformats-officedocument.presentationml.notesSlide+xml"/>
  <Override PartName="/ppt/notesSlides/notesSlide65.xml" ContentType="application/vnd.openxmlformats-officedocument.presentationml.notesSlide+xml"/>
  <Override PartName="/ppt/notesSlides/notesSlide64.xml" ContentType="application/vnd.openxmlformats-officedocument.presentationml.notesSlide+xml"/>
  <Override PartName="/ppt/notesSlides/notesSlide63.xml" ContentType="application/vnd.openxmlformats-officedocument.presentationml.notesSlide+xml"/>
  <Override PartName="/ppt/notesSlides/notesSlide62.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80.xml" ContentType="application/vnd.openxmlformats-officedocument.presentationml.notesSlide+xml"/>
  <Override PartName="/ppt/notesSlides/notesSlide79.xml" ContentType="application/vnd.openxmlformats-officedocument.presentationml.notesSlide+xml"/>
  <Override PartName="/ppt/notesSlides/notesSlide78.xml" ContentType="application/vnd.openxmlformats-officedocument.presentationml.notesSlide+xml"/>
  <Override PartName="/ppt/notesSlides/notesSlide77.xml" ContentType="application/vnd.openxmlformats-officedocument.presentationml.notesSlide+xml"/>
  <Override PartName="/ppt/notesSlides/notesSlide76.xml" ContentType="application/vnd.openxmlformats-officedocument.presentationml.notesSlide+xml"/>
  <Override PartName="/ppt/notesSlides/notesSlide75.xml" ContentType="application/vnd.openxmlformats-officedocument.presentationml.notesSlide+xml"/>
  <Override PartName="/ppt/notesSlides/notesSlide74.xml" ContentType="application/vnd.openxmlformats-officedocument.presentationml.notesSlide+xml"/>
  <Override PartName="/ppt/notesSlides/notesSlide73.xml" ContentType="application/vnd.openxmlformats-officedocument.presentationml.notesSlide+xml"/>
  <Override PartName="/ppt/notesSlides/notesSlide61.xml" ContentType="application/vnd.openxmlformats-officedocument.presentationml.notesSlide+xml"/>
  <Override PartName="/ppt/notesSlides/notesSlide39.xml" ContentType="application/vnd.openxmlformats-officedocument.presentationml.notesSlide+xml"/>
  <Override PartName="/ppt/notesSlides/notesSlide41.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60.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47.xml" ContentType="application/vnd.openxmlformats-officedocument.presentationml.notesSlide+xml"/>
  <Override PartName="/ppt/notesSlides/notesSlide59.xml" ContentType="application/vnd.openxmlformats-officedocument.presentationml.notesSlide+xml"/>
  <Override PartName="/ppt/notesSlides/notesSlide57.xml" ContentType="application/vnd.openxmlformats-officedocument.presentationml.notesSlide+xml"/>
  <Override PartName="/ppt/notesSlides/notesSlide52.xml" ContentType="application/vnd.openxmlformats-officedocument.presentationml.notesSlide+xml"/>
  <Override PartName="/ppt/notesSlides/notesSlide58.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4.xml" ContentType="application/vnd.openxmlformats-officedocument.presentationml.notesSlide+xml"/>
  <Override PartName="/ppt/notesSlides/notesSlide53.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3"/>
  </p:notesMasterIdLst>
  <p:sldIdLst>
    <p:sldId id="256" r:id="rId2"/>
    <p:sldId id="335" r:id="rId3"/>
    <p:sldId id="258" r:id="rId4"/>
    <p:sldId id="531" r:id="rId5"/>
    <p:sldId id="515" r:id="rId6"/>
    <p:sldId id="259" r:id="rId7"/>
    <p:sldId id="260" r:id="rId8"/>
    <p:sldId id="261" r:id="rId9"/>
    <p:sldId id="262" r:id="rId10"/>
    <p:sldId id="329"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30" r:id="rId78"/>
    <p:sldId id="331" r:id="rId79"/>
    <p:sldId id="332" r:id="rId80"/>
    <p:sldId id="333" r:id="rId81"/>
    <p:sldId id="334" r:id="rId8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6" roundtripDataSignature="AMtx7mhs7jiXw+mJUhYMYeRqRK4TlNXe8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 Martinez-Wenzl"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489C6D7-9486-4576-9FDD-5C00AE3753CC}">
  <a:tblStyle styleId="{D489C6D7-9486-4576-9FDD-5C00AE3753C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7" autoAdjust="0"/>
    <p:restoredTop sz="86388" autoAdjust="0"/>
  </p:normalViewPr>
  <p:slideViewPr>
    <p:cSldViewPr snapToGrid="0">
      <p:cViewPr varScale="1">
        <p:scale>
          <a:sx n="96" d="100"/>
          <a:sy n="96" d="100"/>
        </p:scale>
        <p:origin x="294"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93"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customschemas.google.com/relationships/presentationmetadata" Target="metadata"/><Relationship Id="rId9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ustomXml" Target="../customXml/item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oregon.gov/ode/schools-and-districts/reportcards/Documents/rptcd2022.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Depending on the identified needs during the desk monitoring, ODE staff may schedule a TA meeting following the monitoring review.  TA could be virtual or in-person.  for 23-24, ODE is using the desk monitoring option.  </a:t>
            </a:r>
            <a:endParaRPr/>
          </a:p>
        </p:txBody>
      </p:sp>
      <p:sp>
        <p:nvSpPr>
          <p:cNvPr id="224" name="Google Shape;22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Kim</a:t>
            </a:r>
            <a:endParaRPr/>
          </a:p>
          <a:p>
            <a:pPr marL="0" lvl="0" indent="0" algn="l" rtl="0">
              <a:spcBef>
                <a:spcPts val="0"/>
              </a:spcBef>
              <a:spcAft>
                <a:spcPts val="0"/>
              </a:spcAft>
              <a:buNone/>
            </a:pPr>
            <a:r>
              <a:rPr lang="en-US"/>
              <a:t>While presenting – open link and share the document with district staff   </a:t>
            </a:r>
            <a:endParaRPr/>
          </a:p>
        </p:txBody>
      </p:sp>
      <p:sp>
        <p:nvSpPr>
          <p:cNvPr id="234" name="Google Shape;23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399c72cec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399c72cec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ODE staff have hidden the specific questions from this virtual presentation, however the posted presentation includes all slides so district/ESD staff have access to all the information shared verbally.   Please take moment to download the monitoring rubric as a tool during the next few slides. </a:t>
            </a:r>
            <a:endParaRPr/>
          </a:p>
          <a:p>
            <a:pPr marL="0" lvl="0" indent="0" algn="l" rtl="0">
              <a:spcBef>
                <a:spcPts val="0"/>
              </a:spcBef>
              <a:spcAft>
                <a:spcPts val="0"/>
              </a:spcAft>
              <a:buNone/>
            </a:pPr>
            <a:endParaRPr/>
          </a:p>
          <a:p>
            <a:pPr marL="0" lvl="0" indent="0" algn="l" rtl="0">
              <a:spcBef>
                <a:spcPts val="0"/>
              </a:spcBef>
              <a:spcAft>
                <a:spcPts val="0"/>
              </a:spcAft>
              <a:buNone/>
            </a:pPr>
            <a:r>
              <a:rPr lang="en-US"/>
              <a:t>Reminder to please put questions in the question/answer option.</a:t>
            </a:r>
            <a:endParaRPr/>
          </a:p>
        </p:txBody>
      </p:sp>
      <p:sp>
        <p:nvSpPr>
          <p:cNvPr id="244" name="Google Shape;244;g2399c72cec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Districts with Title III sub-grants will respond to all 9 sections</a:t>
            </a:r>
            <a:endParaRPr/>
          </a:p>
          <a:p>
            <a:pPr marL="0" lvl="0" indent="0" algn="l" rtl="0">
              <a:spcBef>
                <a:spcPts val="0"/>
              </a:spcBef>
              <a:spcAft>
                <a:spcPts val="0"/>
              </a:spcAft>
              <a:buNone/>
            </a:pPr>
            <a:r>
              <a:rPr lang="en-US"/>
              <a:t>Consortium leads are responsible for the fiscal section for all consortium members.</a:t>
            </a:r>
            <a:endParaRPr/>
          </a:p>
          <a:p>
            <a:pPr marL="0" lvl="0" indent="0" algn="l" rtl="0">
              <a:spcBef>
                <a:spcPts val="0"/>
              </a:spcBef>
              <a:spcAft>
                <a:spcPts val="0"/>
              </a:spcAft>
              <a:buNone/>
            </a:pPr>
            <a:r>
              <a:rPr lang="en-US"/>
              <a:t>Consortium leads that are not districts - will only submit the fiscal review - section 9</a:t>
            </a:r>
            <a:endParaRPr/>
          </a:p>
          <a:p>
            <a:pPr marL="0" lvl="0" indent="0" algn="l" rtl="0">
              <a:spcBef>
                <a:spcPts val="0"/>
              </a:spcBef>
              <a:spcAft>
                <a:spcPts val="0"/>
              </a:spcAft>
              <a:buNone/>
            </a:pPr>
            <a:r>
              <a:rPr lang="en-US"/>
              <a:t>Consortium leads that are districts -will submit all 9 sections, however section 9 is a consortium level review.</a:t>
            </a:r>
            <a:endParaRPr/>
          </a:p>
          <a:p>
            <a:pPr marL="0" lvl="0" indent="0" algn="l" rtl="0">
              <a:spcBef>
                <a:spcPts val="0"/>
              </a:spcBef>
              <a:spcAft>
                <a:spcPts val="0"/>
              </a:spcAft>
              <a:buNone/>
            </a:pPr>
            <a:endParaRPr/>
          </a:p>
          <a:p>
            <a:pPr marL="0" lvl="0" indent="0" algn="l" rtl="0">
              <a:spcBef>
                <a:spcPts val="0"/>
              </a:spcBef>
              <a:spcAft>
                <a:spcPts val="0"/>
              </a:spcAft>
              <a:buNone/>
            </a:pPr>
            <a:r>
              <a:rPr lang="en-US"/>
              <a:t>Districts having charter schools need to include evidence from the charter schools in the submissions.</a:t>
            </a:r>
            <a:endParaRPr/>
          </a:p>
        </p:txBody>
      </p:sp>
      <p:sp>
        <p:nvSpPr>
          <p:cNvPr id="252" name="Google Shape;25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5dc5191c14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5dc5191c14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t>Districts do not have to update their EL plan in order to respond to this question, the district could choose to update any section of the EL plan that requires an update.  (for example - instructional program, instructional materials) If the district chooses to update sections of their EL plan, providing a note to ODE reviewers regarding this update would be helpful.  ODE staff will not evaluate the content of the district’s plan for plan approval.  </a:t>
            </a:r>
            <a:endParaRPr/>
          </a:p>
          <a:p>
            <a:pPr marL="0" lvl="0" indent="0" algn="l" rtl="0">
              <a:spcBef>
                <a:spcPts val="0"/>
              </a:spcBef>
              <a:spcAft>
                <a:spcPts val="0"/>
              </a:spcAft>
              <a:buNone/>
            </a:pPr>
            <a:endParaRPr/>
          </a:p>
          <a:p>
            <a:pPr marL="0" lvl="0" indent="0" algn="l" rtl="0">
              <a:spcBef>
                <a:spcPts val="0"/>
              </a:spcBef>
              <a:spcAft>
                <a:spcPts val="0"/>
              </a:spcAft>
              <a:buNone/>
            </a:pPr>
            <a:r>
              <a:rPr lang="en-US"/>
              <a:t>Adding in sections of the plan pertaining to rubric questions in the evidence for that question is helpful.</a:t>
            </a:r>
            <a:endParaRPr/>
          </a:p>
        </p:txBody>
      </p:sp>
      <p:sp>
        <p:nvSpPr>
          <p:cNvPr id="261" name="Google Shape;261;g25dc5191c14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399c72cec4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2399c72cec4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seven questions in section 2 are related to identification of students for EL support.   Each question has certain criteria for evidence to be submitted.  If the district does not have any students meeting this question, please include a statement to that fact in the submission.   </a:t>
            </a:r>
            <a:endParaRPr/>
          </a:p>
        </p:txBody>
      </p:sp>
      <p:sp>
        <p:nvSpPr>
          <p:cNvPr id="269" name="Google Shape;269;g2399c72cec4_0_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5dc5191c14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5dc5191c14_0_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 the 22-23 monitoring, the following PNL trends were observed:</a:t>
            </a:r>
            <a:endParaRPr/>
          </a:p>
          <a:p>
            <a:pPr marL="457200" lvl="0" indent="-317500" algn="l" rtl="0">
              <a:spcBef>
                <a:spcPts val="0"/>
              </a:spcBef>
              <a:spcAft>
                <a:spcPts val="0"/>
              </a:spcAft>
              <a:buSzPts val="1400"/>
              <a:buChar char="●"/>
            </a:pPr>
            <a:r>
              <a:rPr lang="en-US"/>
              <a:t>ELPA language domains were not included in the letter only the ELPA language level was provided</a:t>
            </a:r>
            <a:endParaRPr/>
          </a:p>
          <a:p>
            <a:pPr marL="457200" lvl="0" indent="-317500" algn="l" rtl="0">
              <a:spcBef>
                <a:spcPts val="0"/>
              </a:spcBef>
              <a:spcAft>
                <a:spcPts val="0"/>
              </a:spcAft>
              <a:buSzPts val="1400"/>
              <a:buChar char="●"/>
            </a:pPr>
            <a:r>
              <a:rPr lang="en-US"/>
              <a:t>Academic achievement information was not included for all students, frequently only “state content assessments” or “no assessment information” was included.</a:t>
            </a:r>
            <a:endParaRPr/>
          </a:p>
          <a:p>
            <a:pPr marL="457200" lvl="0" indent="-317500" algn="l" rtl="0">
              <a:spcBef>
                <a:spcPts val="0"/>
              </a:spcBef>
              <a:spcAft>
                <a:spcPts val="0"/>
              </a:spcAft>
              <a:buSzPts val="1400"/>
              <a:buChar char="●"/>
            </a:pPr>
            <a:r>
              <a:rPr lang="en-US"/>
              <a:t>Graduation 4 year cohort rate was not included</a:t>
            </a:r>
            <a:endParaRPr/>
          </a:p>
          <a:p>
            <a:pPr marL="457200" lvl="0" indent="-317500" algn="l" rtl="0">
              <a:spcBef>
                <a:spcPts val="0"/>
              </a:spcBef>
              <a:spcAft>
                <a:spcPts val="0"/>
              </a:spcAft>
              <a:buSzPts val="1400"/>
              <a:buChar char="●"/>
            </a:pPr>
            <a:r>
              <a:rPr lang="en-US"/>
              <a:t>Program instruction and how this will assist the student was not included.</a:t>
            </a:r>
            <a:endParaRPr/>
          </a:p>
          <a:p>
            <a:pPr marL="457200" lvl="0" indent="-317500" algn="l" rtl="0">
              <a:spcBef>
                <a:spcPts val="0"/>
              </a:spcBef>
              <a:spcAft>
                <a:spcPts val="0"/>
              </a:spcAft>
              <a:buSzPts val="1400"/>
              <a:buChar char="●"/>
            </a:pPr>
            <a:r>
              <a:rPr lang="en-US"/>
              <a:t>Timeliness of PNL letters to parents did not meet the federal requirements</a:t>
            </a:r>
            <a:endParaRPr/>
          </a:p>
          <a:p>
            <a:pPr marL="0" lvl="0" indent="0" algn="l" rtl="0">
              <a:spcBef>
                <a:spcPts val="0"/>
              </a:spcBef>
              <a:spcAft>
                <a:spcPts val="0"/>
              </a:spcAft>
              <a:buNone/>
            </a:pPr>
            <a:endParaRPr/>
          </a:p>
          <a:p>
            <a:pPr marL="0" lvl="0" indent="0" algn="l" rtl="0">
              <a:spcBef>
                <a:spcPts val="0"/>
              </a:spcBef>
              <a:spcAft>
                <a:spcPts val="0"/>
              </a:spcAft>
              <a:buNone/>
            </a:pPr>
            <a:r>
              <a:rPr lang="en-US"/>
              <a:t>The purpose of these letters is to provide comprehensive information to parents/guardians regarding their child’s academic and linguistic skills, as a tool for the informed decision for waiving participation in the ELP instructional program.</a:t>
            </a:r>
            <a:endParaRPr/>
          </a:p>
        </p:txBody>
      </p:sp>
      <p:sp>
        <p:nvSpPr>
          <p:cNvPr id="277" name="Google Shape;277;g25dc5191c14_0_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399c72cec4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399c72cec4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g2399c72cec4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399c72cec4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2399c72cec4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Observed findings in 22-23</a:t>
            </a:r>
            <a:endParaRPr/>
          </a:p>
          <a:p>
            <a:pPr marL="457200" lvl="0" indent="-317500" algn="l" rtl="0">
              <a:spcBef>
                <a:spcPts val="0"/>
              </a:spcBef>
              <a:spcAft>
                <a:spcPts val="0"/>
              </a:spcAft>
              <a:buSzPts val="1400"/>
              <a:buChar char="●"/>
            </a:pPr>
            <a:r>
              <a:rPr lang="en-US"/>
              <a:t>Not providing the LUS forms - in 22-23 this requirement was included in question 2, it was separated in 23-24 to clarify the submission requirements.</a:t>
            </a:r>
            <a:endParaRPr/>
          </a:p>
          <a:p>
            <a:pPr marL="457200" lvl="0" indent="-317500" algn="l" rtl="0">
              <a:spcBef>
                <a:spcPts val="0"/>
              </a:spcBef>
              <a:spcAft>
                <a:spcPts val="0"/>
              </a:spcAft>
              <a:buSzPts val="1400"/>
              <a:buChar char="●"/>
            </a:pPr>
            <a:r>
              <a:rPr lang="en-US"/>
              <a:t>Not providing LUS forms in more than one language</a:t>
            </a:r>
            <a:endParaRPr/>
          </a:p>
          <a:p>
            <a:pPr marL="457200" lvl="0" indent="0" algn="l" rtl="0">
              <a:spcBef>
                <a:spcPts val="0"/>
              </a:spcBef>
              <a:spcAft>
                <a:spcPts val="0"/>
              </a:spcAft>
              <a:buNone/>
            </a:pPr>
            <a:endParaRPr/>
          </a:p>
        </p:txBody>
      </p:sp>
      <p:sp>
        <p:nvSpPr>
          <p:cNvPr id="293" name="Google Shape;293;g2399c72cec4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Kim</a:t>
            </a:r>
            <a:endParaRPr/>
          </a:p>
        </p:txBody>
      </p:sp>
      <p:sp>
        <p:nvSpPr>
          <p:cNvPr id="125" name="Google Shape;125;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399c72cec4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399c72cec4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g2399c72cec4_0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399c72cec4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2399c72cec4_0_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Common findings in 22-23</a:t>
            </a:r>
            <a:endParaRPr/>
          </a:p>
          <a:p>
            <a:pPr marL="457200" lvl="0" indent="-317500" algn="l" rtl="0">
              <a:spcBef>
                <a:spcPts val="0"/>
              </a:spcBef>
              <a:spcAft>
                <a:spcPts val="0"/>
              </a:spcAft>
              <a:buSzPts val="1400"/>
              <a:buChar char="●"/>
            </a:pPr>
            <a:r>
              <a:rPr lang="en-US"/>
              <a:t>Districts did not include this information, this question was part of question 2 in the 22-23 school year, this was moved to a separate question in 23-24.</a:t>
            </a:r>
            <a:endParaRPr/>
          </a:p>
          <a:p>
            <a:pPr marL="457200" lvl="0" indent="-317500" algn="l" rtl="0">
              <a:spcBef>
                <a:spcPts val="0"/>
              </a:spcBef>
              <a:spcAft>
                <a:spcPts val="0"/>
              </a:spcAft>
              <a:buSzPts val="1400"/>
              <a:buChar char="●"/>
            </a:pPr>
            <a:r>
              <a:rPr lang="en-US"/>
              <a:t>District evidence submitted demonstrated that the district did not meet federal identification timeline requirements.</a:t>
            </a:r>
            <a:endParaRPr/>
          </a:p>
        </p:txBody>
      </p:sp>
      <p:sp>
        <p:nvSpPr>
          <p:cNvPr id="309" name="Google Shape;309;g2399c72cec4_0_4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399c72cec4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2399c72cec4_0_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Common findings in 22-23:</a:t>
            </a:r>
            <a:endParaRPr/>
          </a:p>
          <a:p>
            <a:pPr marL="457200" lvl="0" indent="-317500" algn="l" rtl="0">
              <a:spcBef>
                <a:spcPts val="0"/>
              </a:spcBef>
              <a:spcAft>
                <a:spcPts val="0"/>
              </a:spcAft>
              <a:buSzPts val="1400"/>
              <a:buChar char="●"/>
            </a:pPr>
            <a:r>
              <a:rPr lang="en-US"/>
              <a:t>IEPs did not include EL specialist in the meeting attendees</a:t>
            </a:r>
            <a:endParaRPr/>
          </a:p>
          <a:p>
            <a:pPr marL="457200" lvl="0" indent="-317500" algn="l" rtl="0">
              <a:spcBef>
                <a:spcPts val="0"/>
              </a:spcBef>
              <a:spcAft>
                <a:spcPts val="0"/>
              </a:spcAft>
              <a:buSzPts val="1400"/>
              <a:buChar char="●"/>
            </a:pPr>
            <a:r>
              <a:rPr lang="en-US"/>
              <a:t>IEPS were inconsistent in identifying EL students and required assessments for identified ELs</a:t>
            </a:r>
            <a:endParaRPr/>
          </a:p>
          <a:p>
            <a:pPr marL="457200" lvl="0" indent="-317500" algn="l" rtl="0">
              <a:spcBef>
                <a:spcPts val="0"/>
              </a:spcBef>
              <a:spcAft>
                <a:spcPts val="0"/>
              </a:spcAft>
              <a:buSzPts val="1400"/>
              <a:buChar char="●"/>
            </a:pPr>
            <a:r>
              <a:rPr lang="en-US"/>
              <a:t>IEPs did not include present levels and support for identified students</a:t>
            </a:r>
            <a:endParaRPr/>
          </a:p>
          <a:p>
            <a:pPr marL="457200" lvl="0" indent="-317500" algn="l" rtl="0">
              <a:spcBef>
                <a:spcPts val="0"/>
              </a:spcBef>
              <a:spcAft>
                <a:spcPts val="0"/>
              </a:spcAft>
              <a:buSzPts val="1400"/>
              <a:buChar char="●"/>
            </a:pPr>
            <a:r>
              <a:rPr lang="en-US"/>
              <a:t>Preferral process was not included in the submission</a:t>
            </a:r>
            <a:endParaRPr/>
          </a:p>
        </p:txBody>
      </p:sp>
      <p:sp>
        <p:nvSpPr>
          <p:cNvPr id="317" name="Google Shape;317;g2399c72cec4_0_5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399c72cec4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2399c72cec4_0_6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district could choose to redact names on the student documents, however as this monitoring is using the SFT system the files are encrypted for privacy.    If the district chooses to redact names, please include SSID number for ODE staff to reference the document if needed.</a:t>
            </a:r>
            <a:endParaRPr/>
          </a:p>
        </p:txBody>
      </p:sp>
      <p:sp>
        <p:nvSpPr>
          <p:cNvPr id="325" name="Google Shape;325;g2399c72cec4_0_6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399c72cec4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2399c72cec4_0_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question was modified for the 23-24 school year due to the district updates to TAG plans.  </a:t>
            </a:r>
            <a:endParaRPr/>
          </a:p>
        </p:txBody>
      </p:sp>
      <p:sp>
        <p:nvSpPr>
          <p:cNvPr id="333" name="Google Shape;333;g2399c72cec4_0_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399c72cec4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2399c72cec4_0_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Common findings in 22-23</a:t>
            </a:r>
            <a:endParaRPr/>
          </a:p>
          <a:p>
            <a:pPr marL="457200" lvl="0" indent="-317500" algn="l" rtl="0">
              <a:spcBef>
                <a:spcPts val="0"/>
              </a:spcBef>
              <a:spcAft>
                <a:spcPts val="0"/>
              </a:spcAft>
              <a:buSzPts val="1400"/>
              <a:buChar char="●"/>
            </a:pPr>
            <a:r>
              <a:rPr lang="en-US"/>
              <a:t>confusion between regular identification processes that include the ELPA screener and the code 2-J</a:t>
            </a:r>
            <a:endParaRPr/>
          </a:p>
          <a:p>
            <a:pPr marL="457200" lvl="0" indent="-317500" algn="l" rtl="0">
              <a:spcBef>
                <a:spcPts val="0"/>
              </a:spcBef>
              <a:spcAft>
                <a:spcPts val="0"/>
              </a:spcAft>
              <a:buSzPts val="1400"/>
              <a:buChar char="●"/>
            </a:pPr>
            <a:r>
              <a:rPr lang="en-US"/>
              <a:t>Lack of process for this coding</a:t>
            </a:r>
            <a:endParaRPr/>
          </a:p>
          <a:p>
            <a:pPr marL="457200" lvl="0" indent="-317500" algn="l" rtl="0">
              <a:spcBef>
                <a:spcPts val="0"/>
              </a:spcBef>
              <a:spcAft>
                <a:spcPts val="0"/>
              </a:spcAft>
              <a:buSzPts val="1400"/>
              <a:buChar char="●"/>
            </a:pPr>
            <a:r>
              <a:rPr lang="en-US"/>
              <a:t>Lack of including IEPs or a statement that the district does not have any currently identified 2-J students.</a:t>
            </a:r>
            <a:endParaRPr/>
          </a:p>
        </p:txBody>
      </p:sp>
      <p:sp>
        <p:nvSpPr>
          <p:cNvPr id="341" name="Google Shape;341;g2399c72cec4_0_7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399c72cec4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399c72cec4_0_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g2399c72cec4_0_8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399c72cec4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2399c72cec4_0_8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no common findings for this question - ODE will have TransAct provide training in Oct on the forms available or will include this as information on the all meeting 9/21</a:t>
            </a:r>
            <a:endParaRPr/>
          </a:p>
        </p:txBody>
      </p:sp>
      <p:sp>
        <p:nvSpPr>
          <p:cNvPr id="357" name="Google Shape;357;g2399c72cec4_0_8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399c72cec4_0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2399c72cec4_0_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g2399c72cec4_0_9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5dc5191c14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25dc5191c14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No typical findings in 22-23 - areas to include</a:t>
            </a:r>
            <a:endParaRPr/>
          </a:p>
          <a:p>
            <a:pPr marL="457200" lvl="0" indent="-317500" algn="l" rtl="0">
              <a:spcBef>
                <a:spcPts val="0"/>
              </a:spcBef>
              <a:spcAft>
                <a:spcPts val="0"/>
              </a:spcAft>
              <a:buSzPts val="1400"/>
              <a:buChar char="●"/>
            </a:pPr>
            <a:r>
              <a:rPr lang="en-US"/>
              <a:t>ensure charter schools in this submission if appropriate</a:t>
            </a:r>
            <a:endParaRPr/>
          </a:p>
          <a:p>
            <a:pPr marL="457200" lvl="0" indent="-317500" algn="l" rtl="0">
              <a:spcBef>
                <a:spcPts val="0"/>
              </a:spcBef>
              <a:spcAft>
                <a:spcPts val="0"/>
              </a:spcAft>
              <a:buSzPts val="1400"/>
              <a:buChar char="●"/>
            </a:pPr>
            <a:r>
              <a:rPr lang="en-US"/>
              <a:t>ensure that there are languages parents can understand in the submission</a:t>
            </a:r>
            <a:endParaRPr/>
          </a:p>
          <a:p>
            <a:pPr marL="457200" lvl="0" indent="0" algn="l" rtl="0">
              <a:spcBef>
                <a:spcPts val="0"/>
              </a:spcBef>
              <a:spcAft>
                <a:spcPts val="0"/>
              </a:spcAft>
              <a:buNone/>
            </a:pPr>
            <a:endParaRPr/>
          </a:p>
        </p:txBody>
      </p:sp>
      <p:sp>
        <p:nvSpPr>
          <p:cNvPr id="373" name="Google Shape;373;g25dc5191c14_0_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a:cs typeface="Times New Roman"/>
            </a:endParaRPr>
          </a:p>
          <a:p>
            <a:r>
              <a:rPr lang="en-US" dirty="0">
                <a:latin typeface="Times New Roman"/>
                <a:cs typeface="Times New Roman"/>
              </a:rPr>
              <a:t>As of May 1, 2022, 546,726 students enrolled in Oregon public schools and districts. </a:t>
            </a:r>
            <a:endParaRPr lang="en-US" dirty="0">
              <a:cs typeface="Times New Roman"/>
            </a:endParaRPr>
          </a:p>
          <a:p>
            <a:endParaRPr lang="en-US" dirty="0">
              <a:latin typeface="Times New Roman"/>
              <a:cs typeface="Times New Roman"/>
            </a:endParaRPr>
          </a:p>
          <a:p>
            <a:r>
              <a:rPr lang="en-US" dirty="0">
                <a:latin typeface="Times New Roman"/>
                <a:cs typeface="Times New Roman"/>
              </a:rPr>
              <a:t>1/5 of our students are multilingual learners either qualifying as former MLs having demonstrated English proficiency and having exited from Title 3 services or current MLs currently receiving Title 3 English language development services... our multilingual learners are significant and steady group of our students in Oregon</a:t>
            </a:r>
          </a:p>
          <a:p>
            <a:endParaRPr lang="en-US" dirty="0">
              <a:latin typeface="Times New Roman"/>
              <a:cs typeface="Times New Roman"/>
            </a:endParaRPr>
          </a:p>
          <a:p>
            <a:r>
              <a:rPr lang="en-US" dirty="0">
                <a:latin typeface="Times New Roman"/>
                <a:cs typeface="Times New Roman"/>
              </a:rPr>
              <a:t>Serving and elevating outcomes for our multilingual learners is an important why for our work and leads the importance of centering educational equity and getting very strategic in the supports and instructional practices we implement, we also know that the strategies and practices that elevate outcomes for multilingual learners are also best practices for all students, </a:t>
            </a:r>
            <a:endParaRPr lang="en-US" dirty="0">
              <a:cs typeface="Times New Roman" pitchFamily="18" charset="0"/>
            </a:endParaRPr>
          </a:p>
          <a:p>
            <a:endParaRPr lang="en-US" dirty="0">
              <a:latin typeface="Times New Roman"/>
              <a:cs typeface="Times New Roman"/>
            </a:endParaRPr>
          </a:p>
          <a:p>
            <a:r>
              <a:rPr lang="en-US" dirty="0">
                <a:latin typeface="Times New Roman"/>
                <a:cs typeface="Times New Roman"/>
              </a:rPr>
              <a:t>This is important considering that 67% of our districts do not currently have multilingual learners in their care, but if we work to provide all educators and schools with the professional development and curricular resources with these best practices embedded so that all students benefit and whenever there are MLs that join those classrooms, they are entering into supportive and affirming instructional environments</a:t>
            </a:r>
            <a:endParaRPr lang="en-US" dirty="0">
              <a:cs typeface="Times New Roman"/>
            </a:endParaRPr>
          </a:p>
          <a:p>
            <a:endParaRPr lang="en-US" dirty="0">
              <a:latin typeface="Times New Roman"/>
              <a:cs typeface="Times New Roman"/>
            </a:endParaRPr>
          </a:p>
          <a:p>
            <a:r>
              <a:rPr lang="en-US" dirty="0">
                <a:latin typeface="Times New Roman"/>
                <a:cs typeface="Times New Roman"/>
              </a:rPr>
              <a:t>National context – Relative to other states, the size of our EL population places us at #23. Our EL population is much smaller than our neighboring states (WA is 125k and CA is 1 mil.). </a:t>
            </a:r>
          </a:p>
          <a:p>
            <a:endParaRPr lang="en-US" dirty="0">
              <a:latin typeface="Times New Roman"/>
              <a:cs typeface="Times New Roman"/>
            </a:endParaRPr>
          </a:p>
          <a:p>
            <a:endParaRPr lang="en-US" dirty="0">
              <a:latin typeface="Times New Roman"/>
              <a:cs typeface="Times New Roman"/>
            </a:endParaRPr>
          </a:p>
          <a:p>
            <a:r>
              <a:rPr lang="en-US" dirty="0">
                <a:latin typeface="Times New Roman"/>
                <a:cs typeface="Times New Roman"/>
              </a:rPr>
              <a:t>Both current and former English learners (i.e., ever English learners constituting 18.2 percent of students) were an incredibly diverse student population in 2021-22.</a:t>
            </a:r>
            <a:endParaRPr lang="en-US" dirty="0">
              <a:cs typeface="Times New Roman"/>
            </a:endParaRPr>
          </a:p>
          <a:p>
            <a:r>
              <a:rPr lang="en-US" dirty="0">
                <a:latin typeface="Times New Roman"/>
                <a:cs typeface="Times New Roman"/>
              </a:rPr>
              <a:t>The distribution of current English learners varied across grade levels and districts in Oregon during the 2021-22 school year. Woodburn School district served the highest percentage of current English learners, with 41.5 percent of students learning English in an ELD program as of May 1, 2022. On the other hand, 67.5 percent of Oregon districts either had no current English learners or very few (i.e., less than 5 percent of all students).</a:t>
            </a:r>
          </a:p>
          <a:p>
            <a:r>
              <a:rPr lang="en-US" dirty="0">
                <a:latin typeface="Times New Roman"/>
                <a:cs typeface="Times New Roman"/>
              </a:rPr>
              <a:t>Other key features of the English learner student population in the 2021-22 school year include the following:</a:t>
            </a:r>
          </a:p>
          <a:p>
            <a:pPr marL="171450" indent="-171450">
              <a:buFont typeface="Arial"/>
              <a:buChar char="•"/>
            </a:pPr>
            <a:r>
              <a:rPr lang="en-US" dirty="0">
                <a:latin typeface="Times New Roman"/>
                <a:cs typeface="Times New Roman"/>
              </a:rPr>
              <a:t>The majority of current English learners were in elementary grades (61.1 percent), while the majority of former English learners were in high school grades.</a:t>
            </a:r>
          </a:p>
          <a:p>
            <a:pPr marL="171450" indent="-171450">
              <a:buFont typeface="Arial"/>
              <a:buChar char="•"/>
            </a:pPr>
            <a:r>
              <a:rPr lang="en-US" dirty="0">
                <a:latin typeface="Times New Roman"/>
                <a:cs typeface="Times New Roman"/>
              </a:rPr>
              <a:t>The number of recently arrived current English learners (i.e., new immigrant students) declined from 4,373 in 2020-21 to 4,145 students in 2021-22. </a:t>
            </a:r>
            <a:endParaRPr lang="en-US" dirty="0">
              <a:cs typeface="Times New Roman"/>
            </a:endParaRPr>
          </a:p>
          <a:p>
            <a:pPr marL="171450" indent="-171450">
              <a:buFont typeface="Arial"/>
              <a:buChar char="•"/>
            </a:pPr>
            <a:r>
              <a:rPr lang="en-US" dirty="0">
                <a:latin typeface="Times New Roman"/>
                <a:cs typeface="Times New Roman"/>
              </a:rPr>
              <a:t>Spanish was the predominant home language of current English learners (76.6 percent), but overall there were 199 documented unique home languages (an increase of 18 languages from 2020-21) spoken by current English learners. Other prevalent languages include Russian, Vietnamese, Chinese, Arabic, </a:t>
            </a:r>
            <a:r>
              <a:rPr lang="en-US" dirty="0" err="1">
                <a:latin typeface="Times New Roman"/>
                <a:cs typeface="Times New Roman"/>
              </a:rPr>
              <a:t>Chuukese</a:t>
            </a:r>
            <a:r>
              <a:rPr lang="en-US" dirty="0">
                <a:latin typeface="Times New Roman"/>
                <a:cs typeface="Times New Roman"/>
              </a:rPr>
              <a:t>, and Somali; each being the home language of about 2 percent of current English learners.</a:t>
            </a:r>
          </a:p>
          <a:p>
            <a:pPr marL="171450" indent="-171450">
              <a:buFont typeface="Arial"/>
              <a:buChar char="•"/>
            </a:pPr>
            <a:r>
              <a:rPr lang="en-US" dirty="0">
                <a:latin typeface="Times New Roman"/>
                <a:cs typeface="Times New Roman"/>
              </a:rPr>
              <a:t>Approximately 77 percent of current English learners were Latino/a/x, and 31.7 percent of Latino/a/x students were current English learners. A similar percentage of Native Hawaiian/Pacific Islander students (30.3 percent) were current English learners.</a:t>
            </a:r>
          </a:p>
          <a:p>
            <a:r>
              <a:rPr lang="en-US" dirty="0">
                <a:cs typeface="Times New Roman"/>
              </a:rPr>
              <a:t/>
            </a:r>
            <a:br>
              <a:rPr lang="en-US" dirty="0">
                <a:cs typeface="Times New Roman"/>
              </a:rPr>
            </a:br>
            <a:endParaRPr lang="en-US" dirty="0"/>
          </a:p>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C67B1E1D-D3C3-4691-8C34-51F8AFDE2CDE}" type="slidenum">
              <a:rPr lang="en-US" altLang="en-US"/>
              <a:pPr>
                <a:defRPr/>
              </a:pPr>
              <a:t>4</a:t>
            </a:fld>
            <a:endParaRPr lang="en-US" altLang="en-US"/>
          </a:p>
        </p:txBody>
      </p:sp>
    </p:spTree>
    <p:extLst>
      <p:ext uri="{BB962C8B-B14F-4D97-AF65-F5344CB8AC3E}">
        <p14:creationId xmlns:p14="http://schemas.microsoft.com/office/powerpoint/2010/main" val="37522234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2399c72cec4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2399c72cec4_0_10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g2399c72cec4_0_10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5dc5191c14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25dc5191c14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Section 4 is about assessment requirements.  ODE staff are required to monitor these items per ESSA and provide communication regarding this monitoring to the US Dept. of Education.    The district can include a page with links to the ODE materials as needed.   An assessment tracking sheet template will be available on the monitoring web page - this is being updated for the 23-24 school year based on the OAM.</a:t>
            </a:r>
            <a:endParaRPr/>
          </a:p>
          <a:p>
            <a:pPr marL="0" lvl="0" indent="0" algn="l" rtl="0">
              <a:spcBef>
                <a:spcPts val="0"/>
              </a:spcBef>
              <a:spcAft>
                <a:spcPts val="0"/>
              </a:spcAft>
              <a:buNone/>
            </a:pPr>
            <a:endParaRPr/>
          </a:p>
          <a:p>
            <a:pPr marL="0" lvl="0" indent="0" algn="l" rtl="0">
              <a:spcBef>
                <a:spcPts val="0"/>
              </a:spcBef>
              <a:spcAft>
                <a:spcPts val="0"/>
              </a:spcAft>
              <a:buNone/>
            </a:pPr>
            <a:r>
              <a:rPr lang="en-US"/>
              <a:t>There are 7 questions for this section.</a:t>
            </a:r>
            <a:endParaRPr/>
          </a:p>
        </p:txBody>
      </p:sp>
      <p:sp>
        <p:nvSpPr>
          <p:cNvPr id="389" name="Google Shape;389;g25dc5191c14_0_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399c72cec4_0_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2399c72cec4_0_1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Common finding from 22-23</a:t>
            </a:r>
            <a:endParaRPr/>
          </a:p>
          <a:p>
            <a:pPr marL="457200" lvl="0" indent="-317500" algn="l" rtl="0">
              <a:spcBef>
                <a:spcPts val="0"/>
              </a:spcBef>
              <a:spcAft>
                <a:spcPts val="0"/>
              </a:spcAft>
              <a:buSzPts val="1400"/>
              <a:buChar char="●"/>
            </a:pPr>
            <a:r>
              <a:rPr lang="en-US"/>
              <a:t>missing the prioritization of the students to be assessed - if there isn’t a prioritization please state this in the response</a:t>
            </a:r>
            <a:endParaRPr/>
          </a:p>
        </p:txBody>
      </p:sp>
      <p:sp>
        <p:nvSpPr>
          <p:cNvPr id="397" name="Google Shape;397;g2399c72cec4_0_1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2399c72cec4_0_2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2399c72cec4_0_2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Common findings for 22-23</a:t>
            </a:r>
            <a:endParaRPr/>
          </a:p>
          <a:p>
            <a:pPr marL="457200" lvl="0" indent="-317500" algn="l" rtl="0">
              <a:spcBef>
                <a:spcPts val="0"/>
              </a:spcBef>
              <a:spcAft>
                <a:spcPts val="0"/>
              </a:spcAft>
              <a:buSzPts val="1400"/>
              <a:buChar char="●"/>
            </a:pPr>
            <a:r>
              <a:rPr lang="en-US"/>
              <a:t>not including the training materials in the submission - this information could be a page with the links to the ODE ELPA training modules web pages.</a:t>
            </a:r>
            <a:endParaRPr/>
          </a:p>
        </p:txBody>
      </p:sp>
      <p:sp>
        <p:nvSpPr>
          <p:cNvPr id="405" name="Google Shape;405;g2399c72cec4_0_2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399c72cec4_0_2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2399c72cec4_0_2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common issues in 22-23</a:t>
            </a:r>
            <a:endParaRPr/>
          </a:p>
          <a:p>
            <a:pPr marL="0" lvl="0" indent="0" algn="l" rtl="0">
              <a:spcBef>
                <a:spcPts val="0"/>
              </a:spcBef>
              <a:spcAft>
                <a:spcPts val="0"/>
              </a:spcAft>
              <a:buNone/>
            </a:pPr>
            <a:endParaRPr/>
          </a:p>
          <a:p>
            <a:pPr marL="0" lvl="0" indent="0" algn="l" rtl="0">
              <a:spcBef>
                <a:spcPts val="0"/>
              </a:spcBef>
              <a:spcAft>
                <a:spcPts val="0"/>
              </a:spcAft>
              <a:buNone/>
            </a:pPr>
            <a:r>
              <a:rPr lang="en-US"/>
              <a:t>not including the required information -  please make sure to include charter schools is applicable</a:t>
            </a:r>
            <a:endParaRPr/>
          </a:p>
          <a:p>
            <a:pPr marL="0" lvl="0" indent="0" algn="l" rtl="0">
              <a:spcBef>
                <a:spcPts val="0"/>
              </a:spcBef>
              <a:spcAft>
                <a:spcPts val="0"/>
              </a:spcAft>
              <a:buNone/>
            </a:pPr>
            <a:endParaRPr/>
          </a:p>
        </p:txBody>
      </p:sp>
      <p:sp>
        <p:nvSpPr>
          <p:cNvPr id="413" name="Google Shape;413;g2399c72cec4_0_2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399c72cec4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2399c72cec4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g2399c72cec4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399c72cec4_0_2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2399c72cec4_0_2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question has been added to the 23-24 monitoring as this is a requirement under ESSA</a:t>
            </a:r>
            <a:endParaRPr/>
          </a:p>
        </p:txBody>
      </p:sp>
      <p:sp>
        <p:nvSpPr>
          <p:cNvPr id="429" name="Google Shape;429;g2399c72cec4_0_2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2399c72cec4_0_2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2399c72cec4_0_2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 name="Google Shape;437;g2399c72cec4_0_2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2399c72cec4_0_2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2399c72cec4_0_2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common monitoring issues</a:t>
            </a:r>
            <a:endParaRPr/>
          </a:p>
          <a:p>
            <a:pPr marL="457200" lvl="0" indent="-317500" algn="l" rtl="0">
              <a:spcBef>
                <a:spcPts val="0"/>
              </a:spcBef>
              <a:spcAft>
                <a:spcPts val="0"/>
              </a:spcAft>
              <a:buSzPts val="1400"/>
              <a:buChar char="●"/>
            </a:pPr>
            <a:r>
              <a:rPr lang="en-US"/>
              <a:t>not including IEPs as requested or not including a statement that the district does not have students with domain exemptions</a:t>
            </a:r>
            <a:endParaRPr/>
          </a:p>
        </p:txBody>
      </p:sp>
      <p:sp>
        <p:nvSpPr>
          <p:cNvPr id="445" name="Google Shape;445;g2399c72cec4_0_2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399c72cec4_0_2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2399c72cec4_0_2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g2399c72cec4_0_2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a:p>
            <a:r>
              <a:rPr lang="en-US" dirty="0">
                <a:latin typeface="Calibri"/>
                <a:ea typeface="Calibri"/>
                <a:cs typeface="Calibri"/>
              </a:rPr>
              <a:t>As a department and team we believe navigating the world in more than one language is a gift, as a result, the work to do in Oregon helps steward asset-based language, honoring the role that language plays, in our instructional and program practices affirming the identities of our students and providing mirrors, windows and doors for all students in our care.</a:t>
            </a:r>
          </a:p>
          <a:p>
            <a:endParaRPr lang="en-US" dirty="0">
              <a:latin typeface="Calibri"/>
              <a:ea typeface="Calibri"/>
              <a:cs typeface="Calibri"/>
            </a:endParaRPr>
          </a:p>
          <a:p>
            <a:r>
              <a:rPr lang="en-US" dirty="0">
                <a:latin typeface="Calibri"/>
                <a:ea typeface="Calibri"/>
                <a:cs typeface="Calibri"/>
              </a:rPr>
              <a:t>We recognized there is beautiful diversity of language in our State with Spanish being the predominant language spoken by our students. Russian, Vietnamese, Chinese, Arabic, Chuukese, Somali showing up in prevalent numbers and recognizing that there are many languages that are not acknowledge in our current reporting practices. </a:t>
            </a:r>
            <a:endParaRPr lang="en-US" dirty="0">
              <a:ea typeface="Calibri"/>
              <a:cs typeface="Times New Roman"/>
            </a:endParaRPr>
          </a:p>
          <a:p>
            <a:endParaRPr lang="en-US" dirty="0">
              <a:latin typeface="Calibri"/>
              <a:ea typeface="Calibri"/>
              <a:cs typeface="Calibri"/>
            </a:endParaRPr>
          </a:p>
          <a:p>
            <a:r>
              <a:rPr lang="en-US" dirty="0">
                <a:latin typeface="Calibri"/>
                <a:ea typeface="Calibri"/>
                <a:cs typeface="Calibri"/>
              </a:rPr>
              <a:t>This highlights the importance of our work as it pertains to expanding the language codes districts use to identify the home languages of our students including Mesoamerican and indigenous tribal languages.</a:t>
            </a:r>
            <a:endParaRPr lang="en-US" dirty="0">
              <a:ea typeface="Calibri"/>
              <a:cs typeface="Times New Roman"/>
            </a:endParaRPr>
          </a:p>
          <a:p>
            <a:endParaRPr lang="en-US" dirty="0">
              <a:ea typeface="Calibri"/>
              <a:cs typeface="Times New Roman"/>
            </a:endParaRPr>
          </a:p>
          <a:p>
            <a:r>
              <a:rPr lang="en-US" dirty="0">
                <a:latin typeface="Times New Roman"/>
                <a:cs typeface="Times New Roman"/>
              </a:rPr>
              <a:t>Many of our schools serve students who are speakers of Mesoamerican indigenous languages such as Mam, </a:t>
            </a:r>
            <a:r>
              <a:rPr lang="en-US" dirty="0" err="1">
                <a:latin typeface="Times New Roman"/>
                <a:cs typeface="Times New Roman"/>
              </a:rPr>
              <a:t>Q'anobal</a:t>
            </a:r>
            <a:r>
              <a:rPr lang="en-US" dirty="0">
                <a:latin typeface="Times New Roman"/>
                <a:cs typeface="Times New Roman"/>
              </a:rPr>
              <a:t>, and K'iche. While ODE significantly expanded the language of origin reporting categories to include these languages in 2020, use to date at the building level has remained limited. Moreover, some schools continue to use the "Mayan languages" category, which is an umbrella category that does not describe a specific language. </a:t>
            </a:r>
          </a:p>
          <a:p>
            <a:endParaRPr lang="en-US" dirty="0">
              <a:cs typeface="Times New Roman"/>
            </a:endParaRPr>
          </a:p>
          <a:p>
            <a:r>
              <a:rPr lang="en-US" dirty="0">
                <a:latin typeface="Times New Roman"/>
                <a:cs typeface="Times New Roman"/>
              </a:rPr>
              <a:t>See </a:t>
            </a:r>
            <a:r>
              <a:rPr lang="en-US" dirty="0">
                <a:latin typeface="Times New Roman"/>
                <a:cs typeface="Times New Roman"/>
                <a:hlinkClick r:id="rId3"/>
              </a:rPr>
              <a:t>https://www.oregon.gov/ode/schools-and-districts/reportcards/Documents/rptcd2022.pdf</a:t>
            </a:r>
            <a:r>
              <a:rPr lang="en-US" dirty="0">
                <a:latin typeface="Times New Roman"/>
                <a:cs typeface="Times New Roman"/>
              </a:rPr>
              <a:t> </a:t>
            </a:r>
          </a:p>
        </p:txBody>
      </p:sp>
      <p:sp>
        <p:nvSpPr>
          <p:cNvPr id="4" name="Slide Number Placeholder 3"/>
          <p:cNvSpPr>
            <a:spLocks noGrp="1"/>
          </p:cNvSpPr>
          <p:nvPr>
            <p:ph type="sldNum" sz="quarter" idx="5"/>
          </p:nvPr>
        </p:nvSpPr>
        <p:spPr/>
        <p:txBody>
          <a:bodyPr/>
          <a:lstStyle/>
          <a:p>
            <a:pPr>
              <a:defRPr/>
            </a:pPr>
            <a:fld id="{C67B1E1D-D3C3-4691-8C34-51F8AFDE2CDE}" type="slidenum">
              <a:rPr lang="en-US" altLang="en-US"/>
              <a:pPr>
                <a:defRPr/>
              </a:pPr>
              <a:t>5</a:t>
            </a:fld>
            <a:endParaRPr lang="en-US" altLang="en-US"/>
          </a:p>
        </p:txBody>
      </p:sp>
    </p:spTree>
    <p:extLst>
      <p:ext uri="{BB962C8B-B14F-4D97-AF65-F5344CB8AC3E}">
        <p14:creationId xmlns:p14="http://schemas.microsoft.com/office/powerpoint/2010/main" val="29529247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2399c72cec4_0_2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2399c72cec4_0_2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Reminder about charter school documentation if applicable</a:t>
            </a:r>
            <a:endParaRPr/>
          </a:p>
        </p:txBody>
      </p:sp>
      <p:sp>
        <p:nvSpPr>
          <p:cNvPr id="461" name="Google Shape;461;g2399c72cec4_0_2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2399c72cec4_0_2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2399c72cec4_0_2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question has been added to 23-24 due to requirements under ESSA.</a:t>
            </a:r>
            <a:endParaRPr/>
          </a:p>
        </p:txBody>
      </p:sp>
      <p:sp>
        <p:nvSpPr>
          <p:cNvPr id="469" name="Google Shape;469;g2399c72cec4_0_27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2399c72cec4_0_2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2399c72cec4_0_2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7" name="Google Shape;477;g2399c72cec4_0_28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43</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2399c72cec4_0_2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2399c72cec4_0_2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5" name="Google Shape;485;g2399c72cec4_0_29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23d732e87fa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g23d732e87fa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Just a reminder - please put your questions in the question/answer section  -   Submitted questions will be used to update the Monitoring FAQ document.</a:t>
            </a:r>
            <a:endParaRPr/>
          </a:p>
          <a:p>
            <a:pPr marL="0" lvl="0" indent="0" algn="l" rtl="0">
              <a:spcBef>
                <a:spcPts val="0"/>
              </a:spcBef>
              <a:spcAft>
                <a:spcPts val="0"/>
              </a:spcAft>
              <a:buNone/>
            </a:pPr>
            <a:endParaRPr/>
          </a:p>
          <a:p>
            <a:pPr marL="0" lvl="0" indent="0" algn="l" rtl="0">
              <a:spcBef>
                <a:spcPts val="0"/>
              </a:spcBef>
              <a:spcAft>
                <a:spcPts val="0"/>
              </a:spcAft>
              <a:buNone/>
            </a:pPr>
            <a:r>
              <a:rPr lang="en-US"/>
              <a:t>We will take a moment now to review the question/answer section to address any questions not previously answered</a:t>
            </a:r>
            <a:endParaRPr/>
          </a:p>
        </p:txBody>
      </p:sp>
      <p:sp>
        <p:nvSpPr>
          <p:cNvPr id="493" name="Google Shape;493;g23d732e87fa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25dc5191c14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25dc5191c14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Section 5 addresses how the district is monitoring the academic and linguistic progress of students who have (1) exited the EL instructional program or (2) have a waiver for participation in the EL instructional program. </a:t>
            </a:r>
            <a:endParaRPr/>
          </a:p>
        </p:txBody>
      </p:sp>
      <p:sp>
        <p:nvSpPr>
          <p:cNvPr id="502" name="Google Shape;502;g25dc5191c14_0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2399c72cec4_0_3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2399c72cec4_0_3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Common findings in 22-23</a:t>
            </a:r>
            <a:endParaRPr/>
          </a:p>
          <a:p>
            <a:pPr marL="457200" lvl="0" indent="-317500" algn="l" rtl="0">
              <a:spcBef>
                <a:spcPts val="0"/>
              </a:spcBef>
              <a:spcAft>
                <a:spcPts val="0"/>
              </a:spcAft>
              <a:buSzPts val="1400"/>
              <a:buChar char="●"/>
            </a:pPr>
            <a:r>
              <a:rPr lang="en-US"/>
              <a:t>not have a return to program that explicitly includes parent/guardian consent </a:t>
            </a:r>
            <a:endParaRPr/>
          </a:p>
          <a:p>
            <a:pPr marL="457200" lvl="0" indent="-317500" algn="l" rtl="0">
              <a:spcBef>
                <a:spcPts val="0"/>
              </a:spcBef>
              <a:spcAft>
                <a:spcPts val="0"/>
              </a:spcAft>
              <a:buSzPts val="1400"/>
              <a:buChar char="●"/>
            </a:pPr>
            <a:r>
              <a:rPr lang="en-US"/>
              <a:t>failure to include evidence of interventions (if appropriate) provided to monitored ELs (or statement that no students needed interventions)</a:t>
            </a:r>
            <a:endParaRPr/>
          </a:p>
          <a:p>
            <a:pPr marL="457200" lvl="0" indent="-317500" algn="l" rtl="0">
              <a:spcBef>
                <a:spcPts val="0"/>
              </a:spcBef>
              <a:spcAft>
                <a:spcPts val="0"/>
              </a:spcAft>
              <a:buSzPts val="1400"/>
              <a:buChar char="●"/>
            </a:pPr>
            <a:r>
              <a:rPr lang="en-US"/>
              <a:t>Failure to provide evidence of ongoing monitoring - templates do not demonstrate that monitoring has been implemented.</a:t>
            </a:r>
            <a:endParaRPr/>
          </a:p>
        </p:txBody>
      </p:sp>
      <p:sp>
        <p:nvSpPr>
          <p:cNvPr id="510" name="Google Shape;510;g2399c72cec4_0_3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47</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2399c72cec4_0_3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2399c72cec4_0_30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8" name="Google Shape;518;g2399c72cec4_0_30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48</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2399c72cec4_0_3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2399c72cec4_0_3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6" name="Google Shape;526;g2399c72cec4_0_3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49</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399c72cec4_0_3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399c72cec4_0_3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common 22-23 findings:</a:t>
            </a:r>
            <a:endParaRPr/>
          </a:p>
          <a:p>
            <a:pPr marL="457200" lvl="0" indent="-317500" algn="l" rtl="0">
              <a:spcBef>
                <a:spcPts val="0"/>
              </a:spcBef>
              <a:spcAft>
                <a:spcPts val="0"/>
              </a:spcAft>
              <a:buSzPts val="1400"/>
              <a:buChar char="●"/>
            </a:pPr>
            <a:r>
              <a:rPr lang="en-US"/>
              <a:t>failure to provide evidence of ongoing monitoring of waiver ELs</a:t>
            </a:r>
            <a:endParaRPr/>
          </a:p>
          <a:p>
            <a:pPr marL="457200" lvl="0" indent="-317500" algn="l" rtl="0">
              <a:spcBef>
                <a:spcPts val="0"/>
              </a:spcBef>
              <a:spcAft>
                <a:spcPts val="0"/>
              </a:spcAft>
              <a:buSzPts val="1400"/>
              <a:buChar char="●"/>
            </a:pPr>
            <a:r>
              <a:rPr lang="en-US"/>
              <a:t>failure to include a process</a:t>
            </a:r>
            <a:endParaRPr/>
          </a:p>
        </p:txBody>
      </p:sp>
      <p:sp>
        <p:nvSpPr>
          <p:cNvPr id="534" name="Google Shape;534;g2399c72cec4_0_3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50</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Kim</a:t>
            </a:r>
            <a:endParaRPr/>
          </a:p>
        </p:txBody>
      </p:sp>
      <p:sp>
        <p:nvSpPr>
          <p:cNvPr id="143" name="Google Shape;14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2399c72cec4_0_3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2399c72cec4_0_3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2" name="Google Shape;542;g2399c72cec4_0_3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51</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25dc5191c14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25dc5191c14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Arial"/>
                <a:ea typeface="Arial"/>
                <a:cs typeface="Arial"/>
                <a:sym typeface="Arial"/>
              </a:rPr>
              <a:t>Section 6 address the civil rights access for students instructional program.  There are four questions in this section.</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endParaRPr/>
          </a:p>
        </p:txBody>
      </p:sp>
      <p:sp>
        <p:nvSpPr>
          <p:cNvPr id="550" name="Google Shape;550;g25dc5191c14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2399c72cec4_0_3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2399c72cec4_0_3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Common finding in 22-23</a:t>
            </a:r>
            <a:endParaRPr/>
          </a:p>
          <a:p>
            <a:pPr marL="457200" lvl="0" indent="-317500" algn="l" rtl="0">
              <a:spcBef>
                <a:spcPts val="0"/>
              </a:spcBef>
              <a:spcAft>
                <a:spcPts val="0"/>
              </a:spcAft>
              <a:buSzPts val="1400"/>
              <a:buChar char="●"/>
            </a:pPr>
            <a:r>
              <a:rPr lang="en-US"/>
              <a:t>The district does not clarify how the distinct is monitoring the effectiveness of the language instruction program K-12.</a:t>
            </a:r>
            <a:endParaRPr/>
          </a:p>
          <a:p>
            <a:pPr marL="457200" lvl="0" indent="0" algn="l" rtl="0">
              <a:spcBef>
                <a:spcPts val="0"/>
              </a:spcBef>
              <a:spcAft>
                <a:spcPts val="0"/>
              </a:spcAft>
              <a:buNone/>
            </a:pPr>
            <a:endParaRPr/>
          </a:p>
        </p:txBody>
      </p:sp>
      <p:sp>
        <p:nvSpPr>
          <p:cNvPr id="558" name="Google Shape;558;g2399c72cec4_0_3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53</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2399c72cec4_0_3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2399c72cec4_0_3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6" name="Google Shape;566;g2399c72cec4_0_3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54</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2399c72cec4_0_3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2399c72cec4_0_3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Arial"/>
                <a:ea typeface="Arial"/>
                <a:cs typeface="Arial"/>
                <a:sym typeface="Arial"/>
              </a:rPr>
              <a:t>Common findings and questions from 22-23</a:t>
            </a:r>
            <a:endParaRPr sz="1100">
              <a:latin typeface="Arial"/>
              <a:ea typeface="Arial"/>
              <a:cs typeface="Arial"/>
              <a:sym typeface="Arial"/>
            </a:endParaRPr>
          </a:p>
          <a:p>
            <a:pPr marL="457200" lvl="0" indent="-298450" algn="l" rtl="0">
              <a:spcBef>
                <a:spcPts val="0"/>
              </a:spcBef>
              <a:spcAft>
                <a:spcPts val="0"/>
              </a:spcAft>
              <a:buSzPts val="1100"/>
              <a:buFont typeface="Arial"/>
              <a:buChar char="●"/>
            </a:pPr>
            <a:r>
              <a:rPr lang="en-US" sz="1100">
                <a:latin typeface="Arial"/>
                <a:ea typeface="Arial"/>
                <a:cs typeface="Arial"/>
                <a:sym typeface="Arial"/>
              </a:rPr>
              <a:t>Failure to have evidence of adoption that is compliant with instructional materials OAR - in the building by the fall of the 22-23 school year. </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Common question:</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Districts with integrated ELD programs must:</a:t>
            </a:r>
            <a:endParaRPr sz="1100">
              <a:latin typeface="Arial"/>
              <a:ea typeface="Arial"/>
              <a:cs typeface="Arial"/>
              <a:sym typeface="Arial"/>
            </a:endParaRPr>
          </a:p>
          <a:p>
            <a:pPr marL="4699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Provide evidence of the adoption of the instructional materials for the content area standards </a:t>
            </a:r>
            <a:r>
              <a:rPr lang="en-US" sz="1100" b="1">
                <a:latin typeface="Arial"/>
                <a:ea typeface="Arial"/>
                <a:cs typeface="Arial"/>
                <a:sym typeface="Arial"/>
              </a:rPr>
              <a:t>and</a:t>
            </a:r>
            <a:endParaRPr sz="1100" b="1">
              <a:latin typeface="Arial"/>
              <a:ea typeface="Arial"/>
              <a:cs typeface="Arial"/>
              <a:sym typeface="Arial"/>
            </a:endParaRPr>
          </a:p>
          <a:p>
            <a:pPr marL="4699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Provide evidence that these materials address the ELP standards for all proficiency levels for ML/EL students enrolled in that class.</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marL="45720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Districts can demonstrate the proficiency level requirement by including any of the following:</a:t>
            </a:r>
            <a:endParaRPr sz="1100">
              <a:latin typeface="Arial"/>
              <a:ea typeface="Arial"/>
              <a:cs typeface="Arial"/>
              <a:sym typeface="Arial"/>
            </a:endParaRPr>
          </a:p>
          <a:p>
            <a:pPr marL="469900" lvl="0" indent="-298450" algn="l" rtl="0">
              <a:lnSpc>
                <a:spcPct val="115000"/>
              </a:lnSpc>
              <a:spcBef>
                <a:spcPts val="1200"/>
              </a:spcBef>
              <a:spcAft>
                <a:spcPts val="0"/>
              </a:spcAft>
              <a:buClr>
                <a:schemeClr val="dk1"/>
              </a:buClr>
              <a:buSzPts val="1100"/>
              <a:buChar char="●"/>
            </a:pPr>
            <a:r>
              <a:rPr lang="en-US" sz="1100">
                <a:latin typeface="Arial"/>
                <a:ea typeface="Arial"/>
                <a:cs typeface="Arial"/>
                <a:sym typeface="Arial"/>
              </a:rPr>
              <a:t>Providing evidence of alignment of the ELP standards with the adopted core area standards </a:t>
            </a:r>
            <a:endParaRPr sz="1100">
              <a:latin typeface="Arial"/>
              <a:ea typeface="Arial"/>
              <a:cs typeface="Arial"/>
              <a:sym typeface="Arial"/>
            </a:endParaRPr>
          </a:p>
          <a:p>
            <a:pPr marL="4699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Independently adopt the content area instructional materials as ELP adopted instructional materials.</a:t>
            </a:r>
            <a:endParaRPr sz="1100">
              <a:latin typeface="Arial"/>
              <a:ea typeface="Arial"/>
              <a:cs typeface="Arial"/>
              <a:sym typeface="Arial"/>
            </a:endParaRPr>
          </a:p>
          <a:p>
            <a:pPr marL="4699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Provide evidence of instructional materials or resources that cover the ELP standards for the English language proficiency levels for all students having EL status enrolled in the integrated program.</a:t>
            </a:r>
            <a:endParaRPr sz="1100">
              <a:latin typeface="Arial"/>
              <a:ea typeface="Arial"/>
              <a:cs typeface="Arial"/>
              <a:sym typeface="Arial"/>
            </a:endParaRPr>
          </a:p>
          <a:p>
            <a:pPr marL="0" lvl="0" indent="0" algn="l" rtl="0">
              <a:spcBef>
                <a:spcPts val="120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574" name="Google Shape;574;g2399c72cec4_0_3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55</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2399c72cec4_0_3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2399c72cec4_0_3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compliance issue:  failure to include the requested information</a:t>
            </a:r>
            <a:endParaRPr/>
          </a:p>
        </p:txBody>
      </p:sp>
      <p:sp>
        <p:nvSpPr>
          <p:cNvPr id="582" name="Google Shape;582;g2399c72cec4_0_3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56</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399c72cec4_0_3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2399c72cec4_0_3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g2399c72cec4_0_37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57</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399c72cec4_0_3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2399c72cec4_0_3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Compliance issues in 22-23</a:t>
            </a:r>
            <a:endParaRPr/>
          </a:p>
          <a:p>
            <a:pPr marL="457200" lvl="0" indent="-317500" algn="l" rtl="0">
              <a:spcBef>
                <a:spcPts val="0"/>
              </a:spcBef>
              <a:spcAft>
                <a:spcPts val="0"/>
              </a:spcAft>
              <a:buSzPts val="1400"/>
              <a:buChar char="●"/>
            </a:pPr>
            <a:r>
              <a:rPr lang="en-US"/>
              <a:t>description of differentiation for the various diplomas</a:t>
            </a:r>
            <a:endParaRPr/>
          </a:p>
          <a:p>
            <a:pPr marL="457200" lvl="0" indent="-317500" algn="l" rtl="0">
              <a:spcBef>
                <a:spcPts val="0"/>
              </a:spcBef>
              <a:spcAft>
                <a:spcPts val="0"/>
              </a:spcAft>
              <a:buSzPts val="1400"/>
              <a:buChar char="●"/>
            </a:pPr>
            <a:r>
              <a:rPr lang="en-US"/>
              <a:t>not including IEPs for students with modified diploma plans - (if applicable)</a:t>
            </a:r>
            <a:endParaRPr/>
          </a:p>
        </p:txBody>
      </p:sp>
      <p:sp>
        <p:nvSpPr>
          <p:cNvPr id="598" name="Google Shape;598;g2399c72cec4_0_38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58</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2399c72cec4_0_3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5" name="Google Shape;605;g2399c72cec4_0_3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6" name="Google Shape;606;g2399c72cec4_0_3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59</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25dc5191c14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25dc5191c14_0_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Section 7 </a:t>
            </a:r>
            <a:endParaRPr/>
          </a:p>
        </p:txBody>
      </p:sp>
      <p:sp>
        <p:nvSpPr>
          <p:cNvPr id="614" name="Google Shape;614;g25dc5191c14_0_6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Kim</a:t>
            </a:r>
            <a:endParaRPr/>
          </a:p>
        </p:txBody>
      </p:sp>
      <p:sp>
        <p:nvSpPr>
          <p:cNvPr id="153" name="Google Shape;15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2399c72cec4_0_4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2399c72cec4_0_4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areas to ensure submission includes:</a:t>
            </a:r>
            <a:endParaRPr/>
          </a:p>
          <a:p>
            <a:pPr marL="457200" lvl="0" indent="-317500" algn="l" rtl="0">
              <a:spcBef>
                <a:spcPts val="0"/>
              </a:spcBef>
              <a:spcAft>
                <a:spcPts val="0"/>
              </a:spcAft>
              <a:buSzPts val="1400"/>
              <a:buChar char="●"/>
            </a:pPr>
            <a:r>
              <a:rPr lang="en-US"/>
              <a:t>all valid dates for licenses/endorsements</a:t>
            </a:r>
            <a:endParaRPr/>
          </a:p>
          <a:p>
            <a:pPr marL="457200" lvl="0" indent="-317500" algn="l" rtl="0">
              <a:spcBef>
                <a:spcPts val="0"/>
              </a:spcBef>
              <a:spcAft>
                <a:spcPts val="0"/>
              </a:spcAft>
              <a:buSzPts val="1400"/>
              <a:buChar char="●"/>
            </a:pPr>
            <a:r>
              <a:rPr lang="en-US"/>
              <a:t>if a license is expired include a description of the status.</a:t>
            </a:r>
            <a:endParaRPr/>
          </a:p>
        </p:txBody>
      </p:sp>
      <p:sp>
        <p:nvSpPr>
          <p:cNvPr id="622" name="Google Shape;622;g2399c72cec4_0_4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61</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2399c72cec4_0_4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2399c72cec4_0_4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Compliance issues</a:t>
            </a:r>
            <a:endParaRPr/>
          </a:p>
          <a:p>
            <a:pPr marL="457200" lvl="0" indent="-317500" algn="l" rtl="0">
              <a:spcBef>
                <a:spcPts val="0"/>
              </a:spcBef>
              <a:spcAft>
                <a:spcPts val="0"/>
              </a:spcAft>
              <a:buSzPts val="1400"/>
              <a:buChar char="●"/>
            </a:pPr>
            <a:r>
              <a:rPr lang="en-US"/>
              <a:t>failure to describe the PD</a:t>
            </a:r>
            <a:endParaRPr/>
          </a:p>
          <a:p>
            <a:pPr marL="457200" lvl="0" indent="-317500" algn="l" rtl="0">
              <a:spcBef>
                <a:spcPts val="0"/>
              </a:spcBef>
              <a:spcAft>
                <a:spcPts val="0"/>
              </a:spcAft>
              <a:buSzPts val="1400"/>
              <a:buChar char="●"/>
            </a:pPr>
            <a:r>
              <a:rPr lang="en-US"/>
              <a:t>failure to include requested information</a:t>
            </a:r>
            <a:endParaRPr/>
          </a:p>
          <a:p>
            <a:pPr marL="0" lvl="0" indent="0" algn="l" rtl="0">
              <a:spcBef>
                <a:spcPts val="0"/>
              </a:spcBef>
              <a:spcAft>
                <a:spcPts val="0"/>
              </a:spcAft>
              <a:buNone/>
            </a:pPr>
            <a:endParaRPr/>
          </a:p>
          <a:p>
            <a:pPr marL="0" lvl="0" indent="0" algn="l" rtl="0">
              <a:spcBef>
                <a:spcPts val="0"/>
              </a:spcBef>
              <a:spcAft>
                <a:spcPts val="0"/>
              </a:spcAft>
              <a:buNone/>
            </a:pPr>
            <a:r>
              <a:rPr lang="en-US"/>
              <a:t>This question was updated in 23-24 based on the findings in 22-23 the question needed clarification</a:t>
            </a:r>
            <a:endParaRPr/>
          </a:p>
        </p:txBody>
      </p:sp>
      <p:sp>
        <p:nvSpPr>
          <p:cNvPr id="630" name="Google Shape;630;g2399c72cec4_0_4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62</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2399c72cec4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2399c72cec4_0_4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8" name="Google Shape;638;g2399c72cec4_0_4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63</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25dc5191c14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25dc5191c14_0_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Section 8 addresses the ESSA Title III data and state required data information sharing.   </a:t>
            </a:r>
            <a:endParaRPr/>
          </a:p>
        </p:txBody>
      </p:sp>
      <p:sp>
        <p:nvSpPr>
          <p:cNvPr id="646" name="Google Shape;646;g25dc5191c14_0_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2399c72cec4_0_4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2399c72cec4_0_4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Common issues in 22-23</a:t>
            </a:r>
            <a:endParaRPr/>
          </a:p>
          <a:p>
            <a:pPr marL="0" lvl="0" indent="0" algn="l" rtl="0">
              <a:spcBef>
                <a:spcPts val="0"/>
              </a:spcBef>
              <a:spcAft>
                <a:spcPts val="0"/>
              </a:spcAft>
              <a:buNone/>
            </a:pPr>
            <a:endParaRPr/>
          </a:p>
          <a:p>
            <a:pPr marL="0" lvl="0" indent="0" algn="l" rtl="0">
              <a:spcBef>
                <a:spcPts val="0"/>
              </a:spcBef>
              <a:spcAft>
                <a:spcPts val="0"/>
              </a:spcAft>
              <a:buNone/>
            </a:pPr>
            <a:r>
              <a:rPr lang="en-US"/>
              <a:t>districts did not include a process for determining the students requested. </a:t>
            </a:r>
            <a:endParaRPr/>
          </a:p>
        </p:txBody>
      </p:sp>
      <p:sp>
        <p:nvSpPr>
          <p:cNvPr id="654" name="Google Shape;654;g2399c72cec4_0_4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65</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2399c72cec4_0_4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2399c72cec4_0_4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Common issues in 22-23</a:t>
            </a:r>
            <a:endParaRPr/>
          </a:p>
          <a:p>
            <a:pPr marL="0" lvl="0" indent="0" algn="l" rtl="0">
              <a:spcBef>
                <a:spcPts val="0"/>
              </a:spcBef>
              <a:spcAft>
                <a:spcPts val="0"/>
              </a:spcAft>
              <a:buNone/>
            </a:pPr>
            <a:endParaRPr/>
          </a:p>
          <a:p>
            <a:pPr marL="0" lvl="0" indent="0" algn="l" rtl="0">
              <a:spcBef>
                <a:spcPts val="0"/>
              </a:spcBef>
              <a:spcAft>
                <a:spcPts val="0"/>
              </a:spcAft>
              <a:buNone/>
            </a:pPr>
            <a:r>
              <a:rPr lang="en-US"/>
              <a:t>Districts did not seem to have a way of tracking the progress of students in learning English.</a:t>
            </a:r>
            <a:endParaRPr/>
          </a:p>
        </p:txBody>
      </p:sp>
      <p:sp>
        <p:nvSpPr>
          <p:cNvPr id="662" name="Google Shape;662;g2399c72cec4_0_4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66</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2399c72cec4_0_4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2399c72cec4_0_4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Common findings in 22-23</a:t>
            </a:r>
            <a:endParaRPr/>
          </a:p>
          <a:p>
            <a:pPr marL="457200" lvl="0" indent="-317500" algn="l" rtl="0">
              <a:spcBef>
                <a:spcPts val="0"/>
              </a:spcBef>
              <a:spcAft>
                <a:spcPts val="0"/>
              </a:spcAft>
              <a:buSzPts val="1400"/>
              <a:buChar char="●"/>
            </a:pPr>
            <a:r>
              <a:rPr lang="en-US"/>
              <a:t>failure to provide evidence of school board communication</a:t>
            </a:r>
            <a:endParaRPr/>
          </a:p>
          <a:p>
            <a:pPr marL="457200" lvl="0" indent="-317500" algn="l" rtl="0">
              <a:spcBef>
                <a:spcPts val="0"/>
              </a:spcBef>
              <a:spcAft>
                <a:spcPts val="0"/>
              </a:spcAft>
              <a:buSzPts val="1400"/>
              <a:buChar char="●"/>
            </a:pPr>
            <a:r>
              <a:rPr lang="en-US"/>
              <a:t>failure to provide evidence of web site posting</a:t>
            </a:r>
            <a:endParaRPr/>
          </a:p>
          <a:p>
            <a:pPr marL="457200" lvl="0" indent="-317500" algn="l" rtl="0">
              <a:spcBef>
                <a:spcPts val="0"/>
              </a:spcBef>
              <a:spcAft>
                <a:spcPts val="0"/>
              </a:spcAft>
              <a:buSzPts val="1400"/>
              <a:buChar char="●"/>
            </a:pPr>
            <a:r>
              <a:rPr lang="en-US"/>
              <a:t>timeline requirements were not met based on documents submitted</a:t>
            </a:r>
            <a:endParaRPr/>
          </a:p>
        </p:txBody>
      </p:sp>
      <p:sp>
        <p:nvSpPr>
          <p:cNvPr id="670" name="Google Shape;670;g2399c72cec4_0_4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67</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25dc5191c14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 name="Google Shape;677;g25dc5191c14_0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Section 9 is submitted by all districts/ESDs who have a Title III grant.  Consortium member districts who did not have any Title III grant do not participate in this section.   This section applies to both the regular school year and immigrant grant information.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78" name="Google Shape;678;g25dc5191c14_0_7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68</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2399c72cec4_0_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2399c72cec4_0_4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Common findings:</a:t>
            </a:r>
            <a:endParaRPr/>
          </a:p>
          <a:p>
            <a:pPr marL="457200" lvl="0" indent="-317500" algn="l" rtl="0">
              <a:spcBef>
                <a:spcPts val="0"/>
              </a:spcBef>
              <a:spcAft>
                <a:spcPts val="0"/>
              </a:spcAft>
              <a:buSzPts val="1400"/>
              <a:buChar char="●"/>
            </a:pPr>
            <a:r>
              <a:rPr lang="en-US"/>
              <a:t>failure to submit requested information</a:t>
            </a:r>
            <a:endParaRPr/>
          </a:p>
          <a:p>
            <a:pPr marL="457200" lvl="0" indent="0" algn="l" rtl="0">
              <a:spcBef>
                <a:spcPts val="0"/>
              </a:spcBef>
              <a:spcAft>
                <a:spcPts val="0"/>
              </a:spcAft>
              <a:buNone/>
            </a:pPr>
            <a:endParaRPr/>
          </a:p>
        </p:txBody>
      </p:sp>
      <p:sp>
        <p:nvSpPr>
          <p:cNvPr id="686" name="Google Shape;686;g2399c72cec4_0_4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69</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2399c72cec4_0_4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 name="Google Shape;693;g2399c72cec4_0_4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Please observe that the items on this slide are for all sub-grantees </a:t>
            </a:r>
            <a:endParaRPr dirty="0"/>
          </a:p>
        </p:txBody>
      </p:sp>
      <p:sp>
        <p:nvSpPr>
          <p:cNvPr id="694" name="Google Shape;694;g2399c72cec4_0_4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70</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Touch on the why for monitoring, include that this is the opportunity for ODE staff and monitored programs to collaborate and support the efforts to support students, families and staff.</a:t>
            </a:r>
            <a:endParaRPr/>
          </a:p>
        </p:txBody>
      </p:sp>
      <p:sp>
        <p:nvSpPr>
          <p:cNvPr id="162" name="Google Shape;16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2399c72cec4_0_4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 name="Google Shape;701;g2399c72cec4_0_4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Evidence submitted here is only based on what was included in the sub grantee budget narrative</a:t>
            </a:r>
            <a:endParaRPr/>
          </a:p>
        </p:txBody>
      </p:sp>
      <p:sp>
        <p:nvSpPr>
          <p:cNvPr id="702" name="Google Shape;702;g2399c72cec4_0_4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71</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9" name="Google Shape;70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72</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25dc5191c14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8" name="Google Shape;718;g25dc5191c14_0_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following slides are a recommendation for organization, this is not a requirement.  </a:t>
            </a:r>
            <a:endParaRPr/>
          </a:p>
        </p:txBody>
      </p:sp>
      <p:sp>
        <p:nvSpPr>
          <p:cNvPr id="719" name="Google Shape;719;g25dc5191c14_0_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73</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25dc5191c14_0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7" name="Google Shape;727;g25dc5191c14_0_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8" name="Google Shape;728;g25dc5191c14_0_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74</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25dc5191c14_0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3" name="Google Shape;753;g25dc5191c14_0_1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Caution:  having a lot of folders within folders can create download issues for the ODE secure file application, therefore districts are encouraged to limit the number of folders within folders as well as use shorter file names.</a:t>
            </a:r>
            <a:endParaRPr/>
          </a:p>
          <a:p>
            <a:pPr marL="0" lvl="0" indent="0" algn="l" rtl="0">
              <a:spcBef>
                <a:spcPts val="0"/>
              </a:spcBef>
              <a:spcAft>
                <a:spcPts val="0"/>
              </a:spcAft>
              <a:buNone/>
            </a:pPr>
            <a:endParaRPr/>
          </a:p>
          <a:p>
            <a:pPr marL="0" lvl="0" indent="0" algn="l" rtl="0">
              <a:spcBef>
                <a:spcPts val="0"/>
              </a:spcBef>
              <a:spcAft>
                <a:spcPts val="0"/>
              </a:spcAft>
              <a:buNone/>
            </a:pPr>
            <a:r>
              <a:rPr lang="en-US"/>
              <a:t>When ODE staff are notified of a downloading issue, they reach out to the district/ESD and provide support in resending the information.</a:t>
            </a:r>
            <a:endParaRPr/>
          </a:p>
        </p:txBody>
      </p:sp>
      <p:sp>
        <p:nvSpPr>
          <p:cNvPr id="754" name="Google Shape;754;g25dc5191c14_0_1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75</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3" name="Google Shape;77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4" name="Google Shape;77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76</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g279504ad96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7" name="Google Shape;797;g279504ad96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8" name="Google Shape;798;g279504ad96e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77</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279504ad96e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279504ad96e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6" name="Google Shape;806;g279504ad96e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78</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4" name="Google Shape;81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5" name="Google Shape;81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79</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3" name="Google Shape;82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Take a moment to review the questions and ensure to answer them in the  Q &amp; A</a:t>
            </a:r>
            <a:endParaRPr/>
          </a:p>
          <a:p>
            <a:pPr marL="0" lvl="0" indent="0" algn="l" rtl="0">
              <a:spcBef>
                <a:spcPts val="0"/>
              </a:spcBef>
              <a:spcAft>
                <a:spcPts val="0"/>
              </a:spcAft>
              <a:buNone/>
            </a:pPr>
            <a:endParaRPr/>
          </a:p>
        </p:txBody>
      </p:sp>
      <p:sp>
        <p:nvSpPr>
          <p:cNvPr id="824" name="Google Shape;82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80</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Kim</a:t>
            </a:r>
            <a:endParaRPr/>
          </a:p>
        </p:txBody>
      </p:sp>
      <p:sp>
        <p:nvSpPr>
          <p:cNvPr id="172" name="Google Shape;17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2" name="Google Shape;83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Team – mention  we are </a:t>
            </a:r>
            <a:r>
              <a:rPr lang="en-US" b="1"/>
              <a:t>willing to stay in this meeting for district questions.</a:t>
            </a:r>
            <a:endParaRPr b="1"/>
          </a:p>
          <a:p>
            <a:pPr marL="0" lvl="0" indent="0" algn="l" rtl="0">
              <a:spcBef>
                <a:spcPts val="0"/>
              </a:spcBef>
              <a:spcAft>
                <a:spcPts val="0"/>
              </a:spcAft>
              <a:buNone/>
            </a:pPr>
            <a:endParaRPr b="1"/>
          </a:p>
        </p:txBody>
      </p:sp>
      <p:sp>
        <p:nvSpPr>
          <p:cNvPr id="833" name="Google Shape;83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81</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5" name="Google Shape;78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Just show</a:t>
            </a:r>
            <a:endParaRPr/>
          </a:p>
        </p:txBody>
      </p:sp>
      <p:sp>
        <p:nvSpPr>
          <p:cNvPr id="786" name="Google Shape;78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1"/>
        </a:solidFill>
        <a:effectLst/>
      </p:bgPr>
    </p:bg>
    <p:spTree>
      <p:nvGrpSpPr>
        <p:cNvPr id="1" name="Shape 17"/>
        <p:cNvGrpSpPr/>
        <p:nvPr/>
      </p:nvGrpSpPr>
      <p:grpSpPr>
        <a:xfrm>
          <a:off x="0" y="0"/>
          <a:ext cx="0" cy="0"/>
          <a:chOff x="0" y="0"/>
          <a:chExt cx="0" cy="0"/>
        </a:xfrm>
      </p:grpSpPr>
      <p:sp>
        <p:nvSpPr>
          <p:cNvPr id="18" name="Google Shape;18;p19"/>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19"/>
          <p:cNvSpPr/>
          <p:nvPr/>
        </p:nvSpPr>
        <p:spPr>
          <a:xfrm>
            <a:off x="206188" y="5948082"/>
            <a:ext cx="11775141" cy="69924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 name="Google Shape;20;p19"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21" name="Google Shape;21;p19"/>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5400"/>
              <a:buFont typeface="Calibri"/>
              <a:buNone/>
              <a:defRPr sz="5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 name="Google Shape;23;p19"/>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9"/>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6" name="Google Shape;26;p19"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88"/>
        <p:cNvGrpSpPr/>
        <p:nvPr/>
      </p:nvGrpSpPr>
      <p:grpSpPr>
        <a:xfrm>
          <a:off x="0" y="0"/>
          <a:ext cx="0" cy="0"/>
          <a:chOff x="0" y="0"/>
          <a:chExt cx="0" cy="0"/>
        </a:xfrm>
      </p:grpSpPr>
      <p:sp>
        <p:nvSpPr>
          <p:cNvPr id="89" name="Google Shape;89;p28"/>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90" name="Google Shape;90;p28"/>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8"/>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3" name="Google Shape;93;p28"/>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accent1"/>
        </a:solidFill>
        <a:effectLst/>
      </p:bgPr>
    </p:bg>
    <p:spTree>
      <p:nvGrpSpPr>
        <p:cNvPr id="1" name="Shape 94"/>
        <p:cNvGrpSpPr/>
        <p:nvPr/>
      </p:nvGrpSpPr>
      <p:grpSpPr>
        <a:xfrm>
          <a:off x="0" y="0"/>
          <a:ext cx="0" cy="0"/>
          <a:chOff x="0" y="0"/>
          <a:chExt cx="0" cy="0"/>
        </a:xfrm>
      </p:grpSpPr>
      <p:sp>
        <p:nvSpPr>
          <p:cNvPr id="95" name="Google Shape;95;p29"/>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6" name="Google Shape;96;p29"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97" name="Google Shape;97;p29"/>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29"/>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9"/>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01" name="Google Shape;101;p29"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102" name="Google Shape;102;p29"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103" name="Google Shape;103;p29"/>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37"/>
        <p:cNvGrpSpPr/>
        <p:nvPr/>
      </p:nvGrpSpPr>
      <p:grpSpPr>
        <a:xfrm>
          <a:off x="0" y="0"/>
          <a:ext cx="0" cy="0"/>
          <a:chOff x="0" y="0"/>
          <a:chExt cx="0" cy="0"/>
        </a:xfrm>
      </p:grpSpPr>
      <p:sp>
        <p:nvSpPr>
          <p:cNvPr id="38" name="Google Shape;38;p5"/>
          <p:cNvSpPr/>
          <p:nvPr/>
        </p:nvSpPr>
        <p:spPr>
          <a:xfrm>
            <a:off x="206188" y="215153"/>
            <a:ext cx="117752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 name="Google Shape;39;p5"/>
          <p:cNvSpPr/>
          <p:nvPr/>
        </p:nvSpPr>
        <p:spPr>
          <a:xfrm>
            <a:off x="206188" y="215153"/>
            <a:ext cx="11775200" cy="1397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 name="Google Shape;40;p5"/>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
          <p:cNvSpPr txBox="1"/>
          <p:nvPr/>
        </p:nvSpPr>
        <p:spPr>
          <a:xfrm>
            <a:off x="717176" y="6188049"/>
            <a:ext cx="7646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43" name="Google Shape;43;p5"/>
          <p:cNvSpPr txBox="1">
            <a:spLocks noGrp="1"/>
          </p:cNvSpPr>
          <p:nvPr>
            <p:ph type="sldNum" idx="12"/>
          </p:nvPr>
        </p:nvSpPr>
        <p:spPr>
          <a:xfrm>
            <a:off x="8610600" y="6139793"/>
            <a:ext cx="2891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64232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solidFill>
          <a:schemeClr val="accent1"/>
        </a:solidFill>
        <a:effectLst/>
      </p:bgPr>
    </p:bg>
    <p:spTree>
      <p:nvGrpSpPr>
        <p:cNvPr id="1" name="Shape 27"/>
        <p:cNvGrpSpPr/>
        <p:nvPr/>
      </p:nvGrpSpPr>
      <p:grpSpPr>
        <a:xfrm>
          <a:off x="0" y="0"/>
          <a:ext cx="0" cy="0"/>
          <a:chOff x="0" y="0"/>
          <a:chExt cx="0" cy="0"/>
        </a:xfrm>
      </p:grpSpPr>
      <p:sp>
        <p:nvSpPr>
          <p:cNvPr id="28" name="Google Shape;28;p20"/>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 name="Google Shape;29;p20"/>
          <p:cNvSpPr/>
          <p:nvPr/>
        </p:nvSpPr>
        <p:spPr>
          <a:xfrm>
            <a:off x="206189" y="215153"/>
            <a:ext cx="4730470" cy="643217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 name="Google Shape;30;p20"/>
          <p:cNvSpPr txBox="1">
            <a:spLocks noGrp="1"/>
          </p:cNvSpPr>
          <p:nvPr>
            <p:ph type="title"/>
          </p:nvPr>
        </p:nvSpPr>
        <p:spPr>
          <a:xfrm>
            <a:off x="717177" y="779645"/>
            <a:ext cx="3931826" cy="252561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1"/>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0"/>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2" name="Google Shape;32;p20"/>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0"/>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5" name="Google Shape;35;p20"/>
          <p:cNvSpPr>
            <a:spLocks noGrp="1"/>
          </p:cNvSpPr>
          <p:nvPr>
            <p:ph type="pic" idx="2"/>
          </p:nvPr>
        </p:nvSpPr>
        <p:spPr>
          <a:xfrm>
            <a:off x="717177" y="3540125"/>
            <a:ext cx="3931826" cy="2320926"/>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
        <p:cNvGrpSpPr/>
        <p:nvPr/>
      </p:nvGrpSpPr>
      <p:grpSpPr>
        <a:xfrm>
          <a:off x="0" y="0"/>
          <a:ext cx="0" cy="0"/>
          <a:chOff x="0" y="0"/>
          <a:chExt cx="0" cy="0"/>
        </a:xfrm>
      </p:grpSpPr>
      <p:sp>
        <p:nvSpPr>
          <p:cNvPr id="37" name="Google Shape;37;p2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1"/>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1"/>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1"/>
        </a:solidFill>
        <a:effectLst/>
      </p:bgPr>
    </p:bg>
    <p:spTree>
      <p:nvGrpSpPr>
        <p:cNvPr id="1" name="Shape 42"/>
        <p:cNvGrpSpPr/>
        <p:nvPr/>
      </p:nvGrpSpPr>
      <p:grpSpPr>
        <a:xfrm>
          <a:off x="0" y="0"/>
          <a:ext cx="0" cy="0"/>
          <a:chOff x="0" y="0"/>
          <a:chExt cx="0" cy="0"/>
        </a:xfrm>
      </p:grpSpPr>
      <p:sp>
        <p:nvSpPr>
          <p:cNvPr id="43" name="Google Shape;43;p22"/>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4" name="Google Shape;44;p22"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45" name="Google Shape;45;p22"/>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2"/>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9" name="Google Shape;49;p22"/>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0"/>
        <p:cNvGrpSpPr/>
        <p:nvPr/>
      </p:nvGrpSpPr>
      <p:grpSpPr>
        <a:xfrm>
          <a:off x="0" y="0"/>
          <a:ext cx="0" cy="0"/>
          <a:chOff x="0" y="0"/>
          <a:chExt cx="0" cy="0"/>
        </a:xfrm>
      </p:grpSpPr>
      <p:sp>
        <p:nvSpPr>
          <p:cNvPr id="51" name="Google Shape;51;p23"/>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3"/>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3"/>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3"/>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7"/>
        <p:cNvGrpSpPr/>
        <p:nvPr/>
      </p:nvGrpSpPr>
      <p:grpSpPr>
        <a:xfrm>
          <a:off x="0" y="0"/>
          <a:ext cx="0" cy="0"/>
          <a:chOff x="0" y="0"/>
          <a:chExt cx="0" cy="0"/>
        </a:xfrm>
      </p:grpSpPr>
      <p:sp>
        <p:nvSpPr>
          <p:cNvPr id="58" name="Google Shape;58;p24"/>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24"/>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4"/>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24"/>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4"/>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5" name="Google Shape;65;p24"/>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accent1"/>
        </a:solidFill>
        <a:effectLst/>
      </p:bgPr>
    </p:bg>
    <p:spTree>
      <p:nvGrpSpPr>
        <p:cNvPr id="1" name="Shape 66"/>
        <p:cNvGrpSpPr/>
        <p:nvPr/>
      </p:nvGrpSpPr>
      <p:grpSpPr>
        <a:xfrm>
          <a:off x="0" y="0"/>
          <a:ext cx="0" cy="0"/>
          <a:chOff x="0" y="0"/>
          <a:chExt cx="0" cy="0"/>
        </a:xfrm>
      </p:grpSpPr>
      <p:sp>
        <p:nvSpPr>
          <p:cNvPr id="67" name="Google Shape;67;p2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 name="Google Shape;68;p25"/>
          <p:cNvSpPr/>
          <p:nvPr/>
        </p:nvSpPr>
        <p:spPr>
          <a:xfrm>
            <a:off x="206187" y="2488757"/>
            <a:ext cx="11775141" cy="190036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69" name="Google Shape;69;p25"/>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6800"/>
              <a:buFont typeface="Calibri"/>
              <a:buNone/>
              <a:defRPr sz="68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5"/>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3" name="Google Shape;73;p25"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Bar and Content">
  <p:cSld name="Title Bar and Content">
    <p:bg>
      <p:bgPr>
        <a:solidFill>
          <a:schemeClr val="accent1"/>
        </a:solidFill>
        <a:effectLst/>
      </p:bgPr>
    </p:bg>
    <p:spTree>
      <p:nvGrpSpPr>
        <p:cNvPr id="1" name="Shape 74"/>
        <p:cNvGrpSpPr/>
        <p:nvPr/>
      </p:nvGrpSpPr>
      <p:grpSpPr>
        <a:xfrm>
          <a:off x="0" y="0"/>
          <a:ext cx="0" cy="0"/>
          <a:chOff x="0" y="0"/>
          <a:chExt cx="0" cy="0"/>
        </a:xfrm>
      </p:grpSpPr>
      <p:sp>
        <p:nvSpPr>
          <p:cNvPr id="75" name="Google Shape;75;p2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 name="Google Shape;76;p26"/>
          <p:cNvSpPr/>
          <p:nvPr/>
        </p:nvSpPr>
        <p:spPr>
          <a:xfrm>
            <a:off x="206188" y="215153"/>
            <a:ext cx="11775141" cy="139736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 name="Google Shape;77;p26"/>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6"/>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1" name="Google Shape;81;p26"/>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82"/>
        <p:cNvGrpSpPr/>
        <p:nvPr/>
      </p:nvGrpSpPr>
      <p:grpSpPr>
        <a:xfrm>
          <a:off x="0" y="0"/>
          <a:ext cx="0" cy="0"/>
          <a:chOff x="0" y="0"/>
          <a:chExt cx="0" cy="0"/>
        </a:xfrm>
      </p:grpSpPr>
      <p:sp>
        <p:nvSpPr>
          <p:cNvPr id="83" name="Google Shape;83;p2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 name="Google Shape;84;p27"/>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7"/>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7" name="Google Shape;87;p27"/>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
        <p:cNvGrpSpPr/>
        <p:nvPr/>
      </p:nvGrpSpPr>
      <p:grpSpPr>
        <a:xfrm>
          <a:off x="0" y="0"/>
          <a:ext cx="0" cy="0"/>
          <a:chOff x="0" y="0"/>
          <a:chExt cx="0" cy="0"/>
        </a:xfrm>
      </p:grpSpPr>
      <p:sp>
        <p:nvSpPr>
          <p:cNvPr id="10" name="Google Shape;10;p18"/>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Calibri"/>
              <a:ea typeface="Calibri"/>
              <a:cs typeface="Calibri"/>
              <a:sym typeface="Calibri"/>
            </a:endParaRPr>
          </a:p>
        </p:txBody>
      </p:sp>
      <p:sp>
        <p:nvSpPr>
          <p:cNvPr id="11" name="Google Shape;11;p18"/>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8"/>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95959"/>
                </a:solidFill>
                <a:latin typeface="Calibri"/>
                <a:ea typeface="Calibri"/>
                <a:cs typeface="Calibri"/>
                <a:sym typeface="Calibri"/>
              </a:defRPr>
            </a:lvl1pPr>
            <a:lvl2pPr marL="0" marR="0" lvl="1" indent="0" algn="r" rtl="0">
              <a:spcBef>
                <a:spcPts val="0"/>
              </a:spcBef>
              <a:buNone/>
              <a:defRPr sz="1200" b="0" i="0" u="none" strike="noStrike" cap="none">
                <a:solidFill>
                  <a:srgbClr val="595959"/>
                </a:solidFill>
                <a:latin typeface="Calibri"/>
                <a:ea typeface="Calibri"/>
                <a:cs typeface="Calibri"/>
                <a:sym typeface="Calibri"/>
              </a:defRPr>
            </a:lvl2pPr>
            <a:lvl3pPr marL="0" marR="0" lvl="2" indent="0" algn="r" rtl="0">
              <a:spcBef>
                <a:spcPts val="0"/>
              </a:spcBef>
              <a:buNone/>
              <a:defRPr sz="1200" b="0" i="0" u="none" strike="noStrike" cap="none">
                <a:solidFill>
                  <a:srgbClr val="595959"/>
                </a:solidFill>
                <a:latin typeface="Calibri"/>
                <a:ea typeface="Calibri"/>
                <a:cs typeface="Calibri"/>
                <a:sym typeface="Calibri"/>
              </a:defRPr>
            </a:lvl3pPr>
            <a:lvl4pPr marL="0" marR="0" lvl="3" indent="0" algn="r" rtl="0">
              <a:spcBef>
                <a:spcPts val="0"/>
              </a:spcBef>
              <a:buNone/>
              <a:defRPr sz="1200" b="0" i="0" u="none" strike="noStrike" cap="none">
                <a:solidFill>
                  <a:srgbClr val="595959"/>
                </a:solidFill>
                <a:latin typeface="Calibri"/>
                <a:ea typeface="Calibri"/>
                <a:cs typeface="Calibri"/>
                <a:sym typeface="Calibri"/>
              </a:defRPr>
            </a:lvl4pPr>
            <a:lvl5pPr marL="0" marR="0" lvl="4" indent="0" algn="r" rtl="0">
              <a:spcBef>
                <a:spcPts val="0"/>
              </a:spcBef>
              <a:buNone/>
              <a:defRPr sz="1200" b="0" i="0" u="none" strike="noStrike" cap="none">
                <a:solidFill>
                  <a:srgbClr val="595959"/>
                </a:solidFill>
                <a:latin typeface="Calibri"/>
                <a:ea typeface="Calibri"/>
                <a:cs typeface="Calibri"/>
                <a:sym typeface="Calibri"/>
              </a:defRPr>
            </a:lvl5pPr>
            <a:lvl6pPr marL="0" marR="0" lvl="5" indent="0" algn="r" rtl="0">
              <a:spcBef>
                <a:spcPts val="0"/>
              </a:spcBef>
              <a:buNone/>
              <a:defRPr sz="1200" b="0" i="0" u="none" strike="noStrike" cap="none">
                <a:solidFill>
                  <a:srgbClr val="595959"/>
                </a:solidFill>
                <a:latin typeface="Calibri"/>
                <a:ea typeface="Calibri"/>
                <a:cs typeface="Calibri"/>
                <a:sym typeface="Calibri"/>
              </a:defRPr>
            </a:lvl6pPr>
            <a:lvl7pPr marL="0" marR="0" lvl="6" indent="0" algn="r" rtl="0">
              <a:spcBef>
                <a:spcPts val="0"/>
              </a:spcBef>
              <a:buNone/>
              <a:defRPr sz="1200" b="0" i="0" u="none" strike="noStrike" cap="none">
                <a:solidFill>
                  <a:srgbClr val="595959"/>
                </a:solidFill>
                <a:latin typeface="Calibri"/>
                <a:ea typeface="Calibri"/>
                <a:cs typeface="Calibri"/>
                <a:sym typeface="Calibri"/>
              </a:defRPr>
            </a:lvl7pPr>
            <a:lvl8pPr marL="0" marR="0" lvl="7" indent="0" algn="r" rtl="0">
              <a:spcBef>
                <a:spcPts val="0"/>
              </a:spcBef>
              <a:buNone/>
              <a:defRPr sz="1200" b="0" i="0" u="none" strike="noStrike" cap="none">
                <a:solidFill>
                  <a:srgbClr val="595959"/>
                </a:solidFill>
                <a:latin typeface="Calibri"/>
                <a:ea typeface="Calibri"/>
                <a:cs typeface="Calibri"/>
                <a:sym typeface="Calibri"/>
              </a:defRPr>
            </a:lvl8pPr>
            <a:lvl9pPr marL="0" marR="0" lvl="8" indent="0" algn="r" rtl="0">
              <a:spcBef>
                <a:spcPts val="0"/>
              </a:spcBef>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6" name="Google Shape;16;p18" descr="Decorative line break"/>
          <p:cNvPicPr preferRelativeResize="0"/>
          <p:nvPr/>
        </p:nvPicPr>
        <p:blipFill rotWithShape="1">
          <a:blip r:embed="rId14">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oregon.gov/ode/schools-and-districts/grants/ESEA/EL/Documents/2023-24_District_Monitoring_Rubric.docx/EL/Pages/Monitoring.asp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hyperlink" Target="https://www.oregon.gov/ode/schools-and-districts/grants/ESEA/EL/Documents/2023-24_District_Submission_Template.docxA/EL/Pages/Monitoring.aspx"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oregon.gov/ode/schools-and-districts/grants/ESEA/EL/Documents/2023-24_District_Monitoring_Rubric.docxSEA/EL/Pages/Monitoring.aspx"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congress.gov/114/plaws/publ95/PLAW-114publ95.pdf"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oregon.gov/ode/educator-resources/assessment/Documents/accessibility_manual.pdf"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www.oregon.gov/ode/schools-and-districts/grants/ESEA/EL/Pages/Monitoring.aspx"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hyperlink" Target="https://www.oregon.gov/ode/schools-and-districts/grants/ESEA/EL/Pages/Monitoring.aspx" TargetMode="External"/><Relationship Id="rId7" Type="http://schemas.openxmlformats.org/officeDocument/2006/relationships/hyperlink" Target="https://secure.sos.state.or.us/oard/viewSingleRule.action?ruleVrsnRsn=145514" TargetMode="External"/><Relationship Id="rId2" Type="http://schemas.openxmlformats.org/officeDocument/2006/relationships/notesSlide" Target="../notesSlides/notesSlide75.xml"/><Relationship Id="rId1" Type="http://schemas.openxmlformats.org/officeDocument/2006/relationships/slideLayout" Target="../slideLayouts/slideLayout6.xml"/><Relationship Id="rId6" Type="http://schemas.openxmlformats.org/officeDocument/2006/relationships/hyperlink" Target="https://www2.ed.gov/policy/elsec/leg/essa/essatitleiiiguidenglishlearners10219.pdf" TargetMode="External"/><Relationship Id="rId5" Type="http://schemas.openxmlformats.org/officeDocument/2006/relationships/hyperlink" Target="https://www2.ed.gov/about/offices/list/ocr/letters/colleague-el-201501.pdf" TargetMode="External"/><Relationship Id="rId4" Type="http://schemas.openxmlformats.org/officeDocument/2006/relationships/hyperlink" Target="https://www.congress.gov/114/plaws/publ95/PLAW-114publ95.pdf"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ts val="5400"/>
              <a:buFont typeface="Calibri"/>
              <a:buNone/>
            </a:pPr>
            <a:r>
              <a:rPr lang="en-US" dirty="0"/>
              <a:t>Title III Desk Monitoring</a:t>
            </a:r>
            <a:endParaRPr dirty="0"/>
          </a:p>
        </p:txBody>
      </p:sp>
      <p:sp>
        <p:nvSpPr>
          <p:cNvPr id="110" name="Google Shape;110;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2400"/>
              <a:buNone/>
            </a:pPr>
            <a:endParaRPr/>
          </a:p>
          <a:p>
            <a:pPr marL="0" lvl="0" indent="0" algn="ctr" rtl="0">
              <a:lnSpc>
                <a:spcPct val="90000"/>
              </a:lnSpc>
              <a:spcBef>
                <a:spcPts val="1000"/>
              </a:spcBef>
              <a:spcAft>
                <a:spcPts val="0"/>
              </a:spcAft>
              <a:buClr>
                <a:schemeClr val="accent1"/>
              </a:buClr>
              <a:buSzPts val="2400"/>
              <a:buNone/>
            </a:pPr>
            <a:r>
              <a:rPr lang="en-US"/>
              <a:t>2023-24 </a:t>
            </a:r>
            <a:endParaRPr/>
          </a:p>
        </p:txBody>
      </p:sp>
      <p:sp>
        <p:nvSpPr>
          <p:cNvPr id="111" name="Google Shape;111;p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112" name="Google Shape;112;p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14"/>
          <p:cNvSpPr txBox="1">
            <a:spLocks noGrp="1"/>
          </p:cNvSpPr>
          <p:nvPr>
            <p:ph type="body" idx="1"/>
          </p:nvPr>
        </p:nvSpPr>
        <p:spPr>
          <a:xfrm>
            <a:off x="717176" y="1143000"/>
            <a:ext cx="4019416" cy="45616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200"/>
              <a:buNone/>
            </a:pPr>
            <a:r>
              <a:rPr lang="en-US" sz="2400" b="1" u="sng" dirty="0">
                <a:solidFill>
                  <a:schemeClr val="dk1"/>
                </a:solidFill>
              </a:rPr>
              <a:t>Late Fall</a:t>
            </a:r>
            <a:endParaRPr sz="2400" b="1" u="sng" dirty="0">
              <a:solidFill>
                <a:schemeClr val="dk1"/>
              </a:solidFill>
            </a:endParaRPr>
          </a:p>
        </p:txBody>
      </p:sp>
      <p:sp>
        <p:nvSpPr>
          <p:cNvPr id="789" name="Google Shape;789;p14"/>
          <p:cNvSpPr txBox="1">
            <a:spLocks noGrp="1"/>
          </p:cNvSpPr>
          <p:nvPr>
            <p:ph type="body" idx="2"/>
          </p:nvPr>
        </p:nvSpPr>
        <p:spPr>
          <a:xfrm>
            <a:off x="612648" y="1683143"/>
            <a:ext cx="4782312" cy="4521907"/>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1000"/>
              </a:spcBef>
              <a:spcAft>
                <a:spcPts val="0"/>
              </a:spcAft>
              <a:buClr>
                <a:schemeClr val="dk1"/>
              </a:buClr>
              <a:buSzPct val="100000"/>
              <a:buNone/>
            </a:pPr>
            <a:r>
              <a:rPr lang="en-US" sz="1700" dirty="0"/>
              <a:t>Central Point		Central</a:t>
            </a:r>
            <a:endParaRPr sz="1700" dirty="0"/>
          </a:p>
          <a:p>
            <a:pPr marL="0" lvl="0" indent="0" algn="l" rtl="0">
              <a:lnSpc>
                <a:spcPct val="70000"/>
              </a:lnSpc>
              <a:spcBef>
                <a:spcPts val="1000"/>
              </a:spcBef>
              <a:spcAft>
                <a:spcPts val="0"/>
              </a:spcAft>
              <a:buClr>
                <a:schemeClr val="dk1"/>
              </a:buClr>
              <a:buSzPct val="100000"/>
              <a:buNone/>
            </a:pPr>
            <a:r>
              <a:rPr lang="en-US" sz="1700" dirty="0"/>
              <a:t>Gervais			Grants Pass</a:t>
            </a:r>
            <a:endParaRPr sz="1700" dirty="0"/>
          </a:p>
          <a:p>
            <a:pPr marL="0" lvl="0" indent="0" algn="l" rtl="0">
              <a:lnSpc>
                <a:spcPct val="70000"/>
              </a:lnSpc>
              <a:spcBef>
                <a:spcPts val="1000"/>
              </a:spcBef>
              <a:spcAft>
                <a:spcPts val="0"/>
              </a:spcAft>
              <a:buClr>
                <a:schemeClr val="dk1"/>
              </a:buClr>
              <a:buSzPct val="100000"/>
              <a:buNone/>
            </a:pPr>
            <a:r>
              <a:rPr lang="en-US" sz="1700" dirty="0"/>
              <a:t>Hillsboro			Lebanon</a:t>
            </a:r>
            <a:endParaRPr sz="1700" dirty="0"/>
          </a:p>
          <a:p>
            <a:pPr marL="0" lvl="0" indent="0" algn="l" rtl="0">
              <a:lnSpc>
                <a:spcPct val="70000"/>
              </a:lnSpc>
              <a:spcBef>
                <a:spcPts val="1000"/>
              </a:spcBef>
              <a:spcAft>
                <a:spcPts val="0"/>
              </a:spcAft>
              <a:buClr>
                <a:schemeClr val="dk1"/>
              </a:buClr>
              <a:buSzPct val="100000"/>
              <a:buNone/>
            </a:pPr>
            <a:r>
              <a:rPr lang="en-US" sz="1700" dirty="0"/>
              <a:t>McMinnville		Parkrose</a:t>
            </a:r>
            <a:endParaRPr sz="1700" dirty="0"/>
          </a:p>
          <a:p>
            <a:pPr marL="0" lvl="0" indent="0" algn="l" rtl="0">
              <a:lnSpc>
                <a:spcPct val="70000"/>
              </a:lnSpc>
              <a:spcBef>
                <a:spcPts val="1000"/>
              </a:spcBef>
              <a:spcAft>
                <a:spcPts val="0"/>
              </a:spcAft>
              <a:buClr>
                <a:schemeClr val="dk1"/>
              </a:buClr>
              <a:buSzPct val="100000"/>
              <a:buNone/>
            </a:pPr>
            <a:r>
              <a:rPr lang="en-US" sz="1700" dirty="0"/>
              <a:t>Salem-Keizer		Silver Falls</a:t>
            </a:r>
            <a:endParaRPr sz="1700" dirty="0"/>
          </a:p>
          <a:p>
            <a:pPr marL="0" lvl="0" indent="0" algn="l" rtl="0">
              <a:lnSpc>
                <a:spcPct val="70000"/>
              </a:lnSpc>
              <a:spcBef>
                <a:spcPts val="1000"/>
              </a:spcBef>
              <a:spcAft>
                <a:spcPts val="0"/>
              </a:spcAft>
              <a:buClr>
                <a:schemeClr val="dk1"/>
              </a:buClr>
              <a:buSzPct val="100000"/>
              <a:buNone/>
            </a:pPr>
            <a:r>
              <a:rPr lang="en-US" sz="1700" dirty="0"/>
              <a:t>Tillamook			Cascade </a:t>
            </a:r>
            <a:endParaRPr sz="1700" dirty="0"/>
          </a:p>
          <a:p>
            <a:pPr marL="0" lvl="0" indent="0" algn="l" rtl="0">
              <a:lnSpc>
                <a:spcPct val="70000"/>
              </a:lnSpc>
              <a:spcBef>
                <a:spcPts val="1000"/>
              </a:spcBef>
              <a:spcAft>
                <a:spcPts val="0"/>
              </a:spcAft>
              <a:buClr>
                <a:schemeClr val="dk1"/>
              </a:buClr>
              <a:buSzPct val="100000"/>
              <a:buNone/>
            </a:pPr>
            <a:r>
              <a:rPr lang="en-US" sz="1700" dirty="0"/>
              <a:t>Dallas			Sheridan</a:t>
            </a:r>
            <a:endParaRPr sz="1700" dirty="0"/>
          </a:p>
          <a:p>
            <a:pPr marL="0" lvl="0" indent="0" algn="l" rtl="0">
              <a:lnSpc>
                <a:spcPct val="70000"/>
              </a:lnSpc>
              <a:spcBef>
                <a:spcPts val="1000"/>
              </a:spcBef>
              <a:spcAft>
                <a:spcPts val="0"/>
              </a:spcAft>
              <a:buClr>
                <a:schemeClr val="dk1"/>
              </a:buClr>
              <a:buSzPct val="100000"/>
              <a:buNone/>
            </a:pPr>
            <a:r>
              <a:rPr lang="en-US" sz="1700" dirty="0"/>
              <a:t>St. Paul			North Wasco Co</a:t>
            </a:r>
            <a:endParaRPr sz="1700" dirty="0"/>
          </a:p>
          <a:p>
            <a:pPr marL="0" lvl="0" indent="0" algn="l" rtl="0">
              <a:lnSpc>
                <a:spcPct val="70000"/>
              </a:lnSpc>
              <a:spcBef>
                <a:spcPts val="1000"/>
              </a:spcBef>
              <a:spcAft>
                <a:spcPts val="0"/>
              </a:spcAft>
              <a:buClr>
                <a:schemeClr val="dk1"/>
              </a:buClr>
              <a:buSzPct val="100000"/>
              <a:buNone/>
            </a:pPr>
            <a:r>
              <a:rPr lang="en-US" sz="1700" dirty="0"/>
              <a:t>South Wasco Co		South Coast ESD</a:t>
            </a:r>
            <a:endParaRPr sz="1700" dirty="0"/>
          </a:p>
          <a:p>
            <a:pPr marL="0" lvl="0" indent="0" algn="l" rtl="0">
              <a:lnSpc>
                <a:spcPct val="70000"/>
              </a:lnSpc>
              <a:spcBef>
                <a:spcPts val="1000"/>
              </a:spcBef>
              <a:spcAft>
                <a:spcPts val="0"/>
              </a:spcAft>
              <a:buClr>
                <a:schemeClr val="dk1"/>
              </a:buClr>
              <a:buSzPct val="100000"/>
              <a:buNone/>
            </a:pPr>
            <a:r>
              <a:rPr lang="en-US" sz="1700" dirty="0"/>
              <a:t>Coos Bay			Coquille</a:t>
            </a:r>
            <a:endParaRPr sz="1700" dirty="0"/>
          </a:p>
          <a:p>
            <a:pPr marL="0" lvl="0" indent="0" algn="l" rtl="0">
              <a:lnSpc>
                <a:spcPct val="70000"/>
              </a:lnSpc>
              <a:spcBef>
                <a:spcPts val="1000"/>
              </a:spcBef>
              <a:spcAft>
                <a:spcPts val="0"/>
              </a:spcAft>
              <a:buClr>
                <a:schemeClr val="dk1"/>
              </a:buClr>
              <a:buSzPct val="100000"/>
              <a:buNone/>
            </a:pPr>
            <a:r>
              <a:rPr lang="en-US" sz="1700" dirty="0"/>
              <a:t>North Bend		Reedsport	</a:t>
            </a:r>
            <a:endParaRPr sz="1700" dirty="0"/>
          </a:p>
          <a:p>
            <a:pPr marL="0" lvl="0" indent="0" algn="l" rtl="0">
              <a:lnSpc>
                <a:spcPct val="70000"/>
              </a:lnSpc>
              <a:spcBef>
                <a:spcPts val="1000"/>
              </a:spcBef>
              <a:spcAft>
                <a:spcPts val="0"/>
              </a:spcAft>
              <a:buClr>
                <a:schemeClr val="dk1"/>
              </a:buClr>
              <a:buSzPct val="100000"/>
              <a:buNone/>
            </a:pPr>
            <a:r>
              <a:rPr lang="en-US" sz="1700" dirty="0"/>
              <a:t>Southern Oregon ESD	Brookings Harbor</a:t>
            </a:r>
            <a:endParaRPr sz="1700" dirty="0"/>
          </a:p>
          <a:p>
            <a:pPr marL="0" lvl="0" indent="0" algn="l" rtl="0">
              <a:lnSpc>
                <a:spcPct val="70000"/>
              </a:lnSpc>
              <a:spcBef>
                <a:spcPts val="1000"/>
              </a:spcBef>
              <a:spcAft>
                <a:spcPts val="0"/>
              </a:spcAft>
              <a:buClr>
                <a:schemeClr val="dk1"/>
              </a:buClr>
              <a:buSzPct val="100000"/>
              <a:buNone/>
            </a:pPr>
            <a:r>
              <a:rPr lang="en-US" sz="1700" dirty="0"/>
              <a:t>Lake County		Rogue River</a:t>
            </a:r>
            <a:endParaRPr sz="1700" dirty="0"/>
          </a:p>
          <a:p>
            <a:pPr marL="0" lvl="0" indent="0" algn="l" rtl="0">
              <a:lnSpc>
                <a:spcPct val="70000"/>
              </a:lnSpc>
              <a:spcBef>
                <a:spcPts val="1000"/>
              </a:spcBef>
              <a:spcAft>
                <a:spcPts val="0"/>
              </a:spcAft>
              <a:buClr>
                <a:schemeClr val="dk1"/>
              </a:buClr>
              <a:buSzPct val="100000"/>
              <a:buNone/>
            </a:pPr>
            <a:r>
              <a:rPr lang="en-US" sz="1700" dirty="0"/>
              <a:t>Three Rivers</a:t>
            </a:r>
            <a:endParaRPr sz="1700" dirty="0"/>
          </a:p>
        </p:txBody>
      </p:sp>
      <p:sp>
        <p:nvSpPr>
          <p:cNvPr id="790" name="Google Shape;790;p14"/>
          <p:cNvSpPr txBox="1">
            <a:spLocks noGrp="1"/>
          </p:cNvSpPr>
          <p:nvPr>
            <p:ph type="body" idx="3"/>
          </p:nvPr>
        </p:nvSpPr>
        <p:spPr>
          <a:xfrm>
            <a:off x="7013448" y="1174355"/>
            <a:ext cx="3877056" cy="4561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70C0"/>
              </a:buClr>
              <a:buSzPts val="3200"/>
              <a:buNone/>
            </a:pPr>
            <a:r>
              <a:rPr lang="en-US" sz="2400" b="1" u="sng" dirty="0">
                <a:solidFill>
                  <a:schemeClr val="dk1"/>
                </a:solidFill>
              </a:rPr>
              <a:t>Winter</a:t>
            </a:r>
            <a:endParaRPr sz="2400" b="1" u="sng" dirty="0">
              <a:solidFill>
                <a:schemeClr val="dk1"/>
              </a:solidFill>
            </a:endParaRPr>
          </a:p>
        </p:txBody>
      </p:sp>
      <p:sp>
        <p:nvSpPr>
          <p:cNvPr id="791" name="Google Shape;791;p14"/>
          <p:cNvSpPr txBox="1">
            <a:spLocks noGrp="1"/>
          </p:cNvSpPr>
          <p:nvPr>
            <p:ph type="body" idx="4"/>
          </p:nvPr>
        </p:nvSpPr>
        <p:spPr>
          <a:xfrm>
            <a:off x="6775704" y="1683143"/>
            <a:ext cx="4800600" cy="4770188"/>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1000"/>
              </a:spcBef>
              <a:spcAft>
                <a:spcPts val="0"/>
              </a:spcAft>
              <a:buClr>
                <a:schemeClr val="dk1"/>
              </a:buClr>
              <a:buSzPts val="2400"/>
              <a:buNone/>
            </a:pPr>
            <a:r>
              <a:rPr lang="en-US" sz="1700" dirty="0"/>
              <a:t>Centennial		Forest Grove</a:t>
            </a:r>
            <a:endParaRPr sz="1700" dirty="0"/>
          </a:p>
          <a:p>
            <a:pPr marL="0" lvl="0" indent="0" algn="l" rtl="0">
              <a:lnSpc>
                <a:spcPct val="80000"/>
              </a:lnSpc>
              <a:spcBef>
                <a:spcPts val="1000"/>
              </a:spcBef>
              <a:spcAft>
                <a:spcPts val="0"/>
              </a:spcAft>
              <a:buClr>
                <a:schemeClr val="dk1"/>
              </a:buClr>
              <a:buSzPts val="2400"/>
              <a:buNone/>
            </a:pPr>
            <a:r>
              <a:rPr lang="en-US" sz="1700" dirty="0"/>
              <a:t>Greater Albany		Hermiston</a:t>
            </a:r>
            <a:endParaRPr sz="1700" dirty="0"/>
          </a:p>
          <a:p>
            <a:pPr marL="0" lvl="0" indent="0" algn="l" rtl="0">
              <a:lnSpc>
                <a:spcPct val="80000"/>
              </a:lnSpc>
              <a:spcBef>
                <a:spcPts val="1000"/>
              </a:spcBef>
              <a:spcAft>
                <a:spcPts val="0"/>
              </a:spcAft>
              <a:buClr>
                <a:schemeClr val="dk1"/>
              </a:buClr>
              <a:buSzPts val="2400"/>
              <a:buNone/>
            </a:pPr>
            <a:r>
              <a:rPr lang="en-US" sz="1700" dirty="0"/>
              <a:t>Klamath Co		Klamath Falls City</a:t>
            </a:r>
            <a:endParaRPr sz="1700" dirty="0"/>
          </a:p>
          <a:p>
            <a:pPr marL="0" lvl="0" indent="0" algn="l" rtl="0">
              <a:lnSpc>
                <a:spcPct val="80000"/>
              </a:lnSpc>
              <a:spcBef>
                <a:spcPts val="1000"/>
              </a:spcBef>
              <a:spcAft>
                <a:spcPts val="0"/>
              </a:spcAft>
              <a:buClr>
                <a:schemeClr val="dk1"/>
              </a:buClr>
              <a:buSzPts val="2400"/>
              <a:buNone/>
            </a:pPr>
            <a:r>
              <a:rPr lang="en-US" sz="1700" dirty="0"/>
              <a:t>Milton-</a:t>
            </a:r>
            <a:r>
              <a:rPr lang="en-US" sz="1700" dirty="0" err="1"/>
              <a:t>Freewater</a:t>
            </a:r>
            <a:r>
              <a:rPr lang="en-US" sz="1700" dirty="0"/>
              <a:t>		Mt. Angel</a:t>
            </a:r>
            <a:endParaRPr sz="1700" dirty="0"/>
          </a:p>
          <a:p>
            <a:pPr marL="0" lvl="0" indent="0" algn="l" rtl="0">
              <a:lnSpc>
                <a:spcPct val="80000"/>
              </a:lnSpc>
              <a:spcBef>
                <a:spcPts val="1000"/>
              </a:spcBef>
              <a:spcAft>
                <a:spcPts val="0"/>
              </a:spcAft>
              <a:buClr>
                <a:schemeClr val="dk1"/>
              </a:buClr>
              <a:buSzPts val="2400"/>
              <a:buNone/>
            </a:pPr>
            <a:r>
              <a:rPr lang="en-US" sz="1700" dirty="0"/>
              <a:t>Tigard-Tualatin		Lane ESD	</a:t>
            </a:r>
            <a:endParaRPr sz="1700" dirty="0"/>
          </a:p>
          <a:p>
            <a:pPr marL="0" lvl="0" indent="0" algn="l" rtl="0">
              <a:lnSpc>
                <a:spcPct val="80000"/>
              </a:lnSpc>
              <a:spcBef>
                <a:spcPts val="1000"/>
              </a:spcBef>
              <a:spcAft>
                <a:spcPts val="0"/>
              </a:spcAft>
              <a:buClr>
                <a:schemeClr val="dk1"/>
              </a:buClr>
              <a:buSzPts val="2400"/>
              <a:buNone/>
            </a:pPr>
            <a:r>
              <a:rPr lang="en-US" sz="1700" dirty="0"/>
              <a:t>Alsea			Central Linn</a:t>
            </a:r>
            <a:endParaRPr sz="1700" dirty="0"/>
          </a:p>
          <a:p>
            <a:pPr marL="0" lvl="0" indent="0" algn="l" rtl="0">
              <a:lnSpc>
                <a:spcPct val="80000"/>
              </a:lnSpc>
              <a:spcBef>
                <a:spcPts val="1000"/>
              </a:spcBef>
              <a:spcAft>
                <a:spcPts val="0"/>
              </a:spcAft>
              <a:buClr>
                <a:schemeClr val="dk1"/>
              </a:buClr>
              <a:buSzPts val="2400"/>
              <a:buNone/>
            </a:pPr>
            <a:r>
              <a:rPr lang="en-US" sz="1700" dirty="0"/>
              <a:t>Creswell			Fern Ridge</a:t>
            </a:r>
            <a:endParaRPr sz="1700" dirty="0"/>
          </a:p>
          <a:p>
            <a:pPr marL="0" lvl="0" indent="0" algn="l" rtl="0">
              <a:lnSpc>
                <a:spcPct val="80000"/>
              </a:lnSpc>
              <a:spcBef>
                <a:spcPts val="1000"/>
              </a:spcBef>
              <a:spcAft>
                <a:spcPts val="0"/>
              </a:spcAft>
              <a:buClr>
                <a:schemeClr val="dk1"/>
              </a:buClr>
              <a:buSzPts val="2400"/>
              <a:buNone/>
            </a:pPr>
            <a:r>
              <a:rPr lang="en-US" sz="1700" dirty="0"/>
              <a:t>Harrisburg		Junction City</a:t>
            </a:r>
            <a:endParaRPr sz="1700" dirty="0"/>
          </a:p>
          <a:p>
            <a:pPr marL="0" lvl="0" indent="0" algn="l" rtl="0">
              <a:lnSpc>
                <a:spcPct val="80000"/>
              </a:lnSpc>
              <a:spcBef>
                <a:spcPts val="1000"/>
              </a:spcBef>
              <a:spcAft>
                <a:spcPts val="0"/>
              </a:spcAft>
              <a:buClr>
                <a:schemeClr val="dk1"/>
              </a:buClr>
              <a:buSzPts val="2400"/>
              <a:buNone/>
            </a:pPr>
            <a:r>
              <a:rPr lang="en-US" sz="1700" dirty="0"/>
              <a:t>Lowell			Monroe</a:t>
            </a:r>
            <a:endParaRPr sz="1700" dirty="0"/>
          </a:p>
          <a:p>
            <a:pPr marL="0" lvl="0" indent="0" algn="l" rtl="0">
              <a:lnSpc>
                <a:spcPct val="80000"/>
              </a:lnSpc>
              <a:spcBef>
                <a:spcPts val="1000"/>
              </a:spcBef>
              <a:spcAft>
                <a:spcPts val="0"/>
              </a:spcAft>
              <a:buClr>
                <a:schemeClr val="dk1"/>
              </a:buClr>
              <a:buSzPts val="2400"/>
              <a:buNone/>
            </a:pPr>
            <a:r>
              <a:rPr lang="en-US" sz="1700" dirty="0"/>
              <a:t>Philomath			Santiam Canyon</a:t>
            </a:r>
            <a:endParaRPr sz="1700" dirty="0"/>
          </a:p>
          <a:p>
            <a:pPr marL="0" lvl="0" indent="0" algn="l" rtl="0">
              <a:lnSpc>
                <a:spcPct val="80000"/>
              </a:lnSpc>
              <a:spcBef>
                <a:spcPts val="1000"/>
              </a:spcBef>
              <a:spcAft>
                <a:spcPts val="0"/>
              </a:spcAft>
              <a:buClr>
                <a:schemeClr val="dk1"/>
              </a:buClr>
              <a:buSzPts val="2400"/>
              <a:buNone/>
            </a:pPr>
            <a:r>
              <a:rPr lang="en-US" sz="1700" dirty="0"/>
              <a:t>Siuslaw			South Lane</a:t>
            </a:r>
            <a:endParaRPr sz="1700" dirty="0"/>
          </a:p>
        </p:txBody>
      </p:sp>
      <p:sp>
        <p:nvSpPr>
          <p:cNvPr id="792" name="Google Shape;792;p1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793" name="Google Shape;793;p1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794" name="Google Shape;794;p14"/>
          <p:cNvSpPr txBox="1">
            <a:spLocks noGrp="1"/>
          </p:cNvSpPr>
          <p:nvPr>
            <p:ph type="title"/>
          </p:nvPr>
        </p:nvSpPr>
        <p:spPr>
          <a:xfrm>
            <a:off x="703726" y="260879"/>
            <a:ext cx="10784400" cy="8040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ts val="3200"/>
              <a:buFont typeface="Calibri"/>
              <a:buNone/>
            </a:pPr>
            <a:r>
              <a:rPr lang="en-US" dirty="0"/>
              <a:t>Districts/Consortia  Monitored for 2023-24</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Shape 183"/>
        <p:cNvGrpSpPr/>
        <p:nvPr/>
      </p:nvGrpSpPr>
      <p:grpSpPr>
        <a:xfrm>
          <a:off x="0" y="0"/>
          <a:ext cx="0" cy="0"/>
          <a:chOff x="0" y="0"/>
          <a:chExt cx="0" cy="0"/>
        </a:xfrm>
      </p:grpSpPr>
      <p:sp>
        <p:nvSpPr>
          <p:cNvPr id="184" name="Google Shape;184;p12"/>
          <p:cNvSpPr txBox="1">
            <a:spLocks noGrp="1"/>
          </p:cNvSpPr>
          <p:nvPr>
            <p:ph type="title"/>
          </p:nvPr>
        </p:nvSpPr>
        <p:spPr>
          <a:xfrm>
            <a:off x="612648" y="242849"/>
            <a:ext cx="10889070" cy="11219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dirty="0"/>
              <a:t>Monitoring Timeline</a:t>
            </a:r>
            <a:endParaRPr dirty="0"/>
          </a:p>
        </p:txBody>
      </p:sp>
      <p:sp>
        <p:nvSpPr>
          <p:cNvPr id="185" name="Google Shape;185;p1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186" name="Google Shape;186;p1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187" name="Google Shape;187;p12" descr="Decorative line"/>
          <p:cNvSpPr/>
          <p:nvPr/>
        </p:nvSpPr>
        <p:spPr>
          <a:xfrm>
            <a:off x="206188" y="3841379"/>
            <a:ext cx="11775141" cy="71709"/>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88" name="Google Shape;188;p12" descr="timeline box" title="timeline box"/>
          <p:cNvGrpSpPr/>
          <p:nvPr/>
        </p:nvGrpSpPr>
        <p:grpSpPr>
          <a:xfrm>
            <a:off x="439272" y="1658465"/>
            <a:ext cx="2752483" cy="1914490"/>
            <a:chOff x="439272" y="1658465"/>
            <a:chExt cx="2752483" cy="1914490"/>
          </a:xfrm>
        </p:grpSpPr>
        <p:sp>
          <p:nvSpPr>
            <p:cNvPr id="189" name="Google Shape;189;p12" descr="Decorative box"/>
            <p:cNvSpPr/>
            <p:nvPr/>
          </p:nvSpPr>
          <p:spPr>
            <a:xfrm>
              <a:off x="439272" y="2970664"/>
              <a:ext cx="2752482" cy="602291"/>
            </a:xfrm>
            <a:prstGeom prst="wedgeRectCallout">
              <a:avLst>
                <a:gd name="adj1" fmla="val -20344"/>
                <a:gd name="adj2" fmla="val 85571"/>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0" name="Google Shape;190;p12" descr="timeline - Summer 2021 - ODE updates risk Assessment for monitoring selection" title="Timeline - step 1 - Summer 2021"/>
            <p:cNvSpPr txBox="1"/>
            <p:nvPr/>
          </p:nvSpPr>
          <p:spPr>
            <a:xfrm>
              <a:off x="439272" y="1658465"/>
              <a:ext cx="2752482" cy="1316129"/>
            </a:xfrm>
            <a:prstGeom prst="rect">
              <a:avLst/>
            </a:prstGeom>
            <a:solidFill>
              <a:schemeClr val="lt2"/>
            </a:solid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accent1"/>
                </a:buClr>
                <a:buSzPts val="2000"/>
                <a:buFont typeface="Arial"/>
                <a:buNone/>
              </a:pPr>
              <a:r>
                <a:rPr lang="en-US" sz="2000" b="0" i="0" u="none" strike="noStrike" cap="none" dirty="0">
                  <a:solidFill>
                    <a:schemeClr val="accent1"/>
                  </a:solidFill>
                  <a:latin typeface="Calibri"/>
                  <a:ea typeface="Calibri"/>
                  <a:cs typeface="Calibri"/>
                  <a:sym typeface="Calibri"/>
                </a:rPr>
                <a:t>Districts are notified if they are to be  monitored</a:t>
              </a:r>
              <a:endParaRPr sz="2000" dirty="0"/>
            </a:p>
          </p:txBody>
        </p:sp>
        <p:sp>
          <p:nvSpPr>
            <p:cNvPr id="191" name="Google Shape;191;p12"/>
            <p:cNvSpPr txBox="1"/>
            <p:nvPr/>
          </p:nvSpPr>
          <p:spPr>
            <a:xfrm>
              <a:off x="439273" y="2970665"/>
              <a:ext cx="2752482" cy="586760"/>
            </a:xfrm>
            <a:prstGeom prst="rect">
              <a:avLst/>
            </a:prstGeom>
            <a:noFill/>
            <a:ln>
              <a:noFill/>
            </a:ln>
          </p:spPr>
          <p:txBody>
            <a:bodyPr spcFirstLastPara="1" wrap="square" lIns="91425" tIns="45700" rIns="91425" bIns="45700" anchor="ctr" anchorCtr="1">
              <a:normAutofit/>
            </a:bodyPr>
            <a:lstStyle/>
            <a:p>
              <a:pPr marL="0" marR="0" lvl="0" indent="0" algn="ctr" rtl="0">
                <a:lnSpc>
                  <a:spcPct val="90000"/>
                </a:lnSpc>
                <a:spcBef>
                  <a:spcPts val="0"/>
                </a:spcBef>
                <a:spcAft>
                  <a:spcPts val="0"/>
                </a:spcAft>
                <a:buClr>
                  <a:schemeClr val="lt1"/>
                </a:buClr>
                <a:buSzPts val="2400"/>
                <a:buFont typeface="Arial"/>
                <a:buNone/>
              </a:pPr>
              <a:r>
                <a:rPr lang="en-US" sz="2400" dirty="0">
                  <a:solidFill>
                    <a:schemeClr val="lt1"/>
                  </a:solidFill>
                  <a:latin typeface="Calibri"/>
                  <a:ea typeface="Calibri"/>
                  <a:cs typeface="Calibri"/>
                  <a:sym typeface="Calibri"/>
                </a:rPr>
                <a:t>August 2023</a:t>
              </a:r>
              <a:endParaRPr dirty="0"/>
            </a:p>
          </p:txBody>
        </p:sp>
      </p:grpSp>
      <p:sp>
        <p:nvSpPr>
          <p:cNvPr id="192" name="Google Shape;192;p12" title="&quot;&quot;"/>
          <p:cNvSpPr/>
          <p:nvPr/>
        </p:nvSpPr>
        <p:spPr>
          <a:xfrm>
            <a:off x="1192313" y="3812290"/>
            <a:ext cx="134458" cy="134458"/>
          </a:xfrm>
          <a:prstGeom prst="ellipse">
            <a:avLst/>
          </a:prstGeom>
          <a:solidFill>
            <a:schemeClr val="accen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93" name="Google Shape;193;p12" descr="timeline box" title="timeline box"/>
          <p:cNvGrpSpPr/>
          <p:nvPr/>
        </p:nvGrpSpPr>
        <p:grpSpPr>
          <a:xfrm>
            <a:off x="1815108" y="4138230"/>
            <a:ext cx="2752483" cy="1910812"/>
            <a:chOff x="1812651" y="4172856"/>
            <a:chExt cx="2752483" cy="1910812"/>
          </a:xfrm>
        </p:grpSpPr>
        <p:sp>
          <p:nvSpPr>
            <p:cNvPr id="194" name="Google Shape;194;p12" descr="Decorative box"/>
            <p:cNvSpPr/>
            <p:nvPr/>
          </p:nvSpPr>
          <p:spPr>
            <a:xfrm rot="10800000" flipH="1">
              <a:off x="1812651" y="4172856"/>
              <a:ext cx="2746754" cy="602291"/>
            </a:xfrm>
            <a:prstGeom prst="wedgeRectCallout">
              <a:avLst>
                <a:gd name="adj1" fmla="val -20344"/>
                <a:gd name="adj2" fmla="val 85571"/>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5" name="Google Shape;195;p12" descr="October 2021- ODE staff select disticts to be monitored" title="monitoring timeline - 2"/>
            <p:cNvSpPr txBox="1"/>
            <p:nvPr/>
          </p:nvSpPr>
          <p:spPr>
            <a:xfrm>
              <a:off x="1812651" y="4767538"/>
              <a:ext cx="2746754" cy="1316130"/>
            </a:xfrm>
            <a:prstGeom prst="rect">
              <a:avLst/>
            </a:prstGeom>
            <a:solidFill>
              <a:srgbClr val="FCEDE1"/>
            </a:solid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3"/>
                </a:buClr>
                <a:buSzPts val="2000"/>
                <a:buFont typeface="Arial"/>
                <a:buNone/>
              </a:pPr>
              <a:r>
                <a:rPr lang="en-US" sz="1900" b="0" i="0" u="none" strike="noStrike" cap="none" dirty="0">
                  <a:solidFill>
                    <a:schemeClr val="accent3"/>
                  </a:solidFill>
                  <a:latin typeface="Calibri"/>
                  <a:ea typeface="Calibri"/>
                  <a:cs typeface="Calibri"/>
                  <a:sym typeface="Calibri"/>
                </a:rPr>
                <a:t>ODE holds:</a:t>
              </a:r>
              <a:endParaRPr sz="1900" dirty="0"/>
            </a:p>
            <a:p>
              <a:pPr marL="118871" marR="0" lvl="0" indent="-127000" algn="ctr" rtl="0">
                <a:lnSpc>
                  <a:spcPct val="90000"/>
                </a:lnSpc>
                <a:spcBef>
                  <a:spcPts val="200"/>
                </a:spcBef>
                <a:spcAft>
                  <a:spcPts val="0"/>
                </a:spcAft>
                <a:buClr>
                  <a:schemeClr val="accent3"/>
                </a:buClr>
                <a:buSzPts val="2000"/>
                <a:buFont typeface="Arial"/>
                <a:buChar char="•"/>
              </a:pPr>
              <a:r>
                <a:rPr lang="en-US" sz="1900" b="0" i="0" u="none" strike="noStrike" cap="none" dirty="0">
                  <a:solidFill>
                    <a:schemeClr val="accent3"/>
                  </a:solidFill>
                  <a:latin typeface="Calibri"/>
                  <a:ea typeface="Calibri"/>
                  <a:cs typeface="Calibri"/>
                  <a:sym typeface="Calibri"/>
                </a:rPr>
                <a:t> Monitoring trainings</a:t>
              </a:r>
              <a:endParaRPr sz="1900" dirty="0"/>
            </a:p>
            <a:p>
              <a:pPr marL="118871" marR="0" lvl="0" indent="-127000" algn="ctr" rtl="0">
                <a:lnSpc>
                  <a:spcPct val="90000"/>
                </a:lnSpc>
                <a:spcBef>
                  <a:spcPts val="200"/>
                </a:spcBef>
                <a:spcAft>
                  <a:spcPts val="0"/>
                </a:spcAft>
                <a:buClr>
                  <a:schemeClr val="accent3"/>
                </a:buClr>
                <a:buSzPts val="2000"/>
                <a:buFont typeface="Arial"/>
                <a:buChar char="•"/>
              </a:pPr>
              <a:r>
                <a:rPr lang="en-US" sz="1900" b="0" i="0" u="none" strike="noStrike" cap="none" dirty="0">
                  <a:solidFill>
                    <a:schemeClr val="accent3"/>
                  </a:solidFill>
                  <a:latin typeface="Calibri"/>
                  <a:ea typeface="Calibri"/>
                  <a:cs typeface="Calibri"/>
                  <a:sym typeface="Calibri"/>
                </a:rPr>
                <a:t>Office Hours – Q &amp; A</a:t>
              </a:r>
              <a:endParaRPr sz="1900" dirty="0"/>
            </a:p>
          </p:txBody>
        </p:sp>
        <p:sp>
          <p:nvSpPr>
            <p:cNvPr id="196" name="Google Shape;196;p12"/>
            <p:cNvSpPr txBox="1"/>
            <p:nvPr/>
          </p:nvSpPr>
          <p:spPr>
            <a:xfrm>
              <a:off x="1812652" y="4190382"/>
              <a:ext cx="2752482" cy="586760"/>
            </a:xfrm>
            <a:prstGeom prst="rect">
              <a:avLst/>
            </a:prstGeom>
            <a:noFill/>
            <a:ln>
              <a:noFill/>
            </a:ln>
          </p:spPr>
          <p:txBody>
            <a:bodyPr spcFirstLastPara="1" wrap="square" lIns="91425" tIns="45700" rIns="91425" bIns="45700" anchor="ctr" anchorCtr="1">
              <a:normAutofit/>
            </a:bodyPr>
            <a:lstStyle/>
            <a:p>
              <a:pPr marL="0" marR="0" lvl="0" indent="0" algn="l" rtl="0">
                <a:lnSpc>
                  <a:spcPct val="9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September 2023</a:t>
              </a:r>
              <a:endParaRPr/>
            </a:p>
          </p:txBody>
        </p:sp>
      </p:grpSp>
      <p:sp>
        <p:nvSpPr>
          <p:cNvPr id="197" name="Google Shape;197;p12" title="&quot;&quot;"/>
          <p:cNvSpPr/>
          <p:nvPr/>
        </p:nvSpPr>
        <p:spPr>
          <a:xfrm>
            <a:off x="2554951" y="3805521"/>
            <a:ext cx="134458" cy="134458"/>
          </a:xfrm>
          <a:prstGeom prst="ellipse">
            <a:avLst/>
          </a:prstGeom>
          <a:solidFill>
            <a:schemeClr val="accent3"/>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8" name="Google Shape;198;p12" title="&quot;&quot;"/>
          <p:cNvSpPr/>
          <p:nvPr/>
        </p:nvSpPr>
        <p:spPr>
          <a:xfrm>
            <a:off x="4047574" y="3812293"/>
            <a:ext cx="134458" cy="134458"/>
          </a:xfrm>
          <a:prstGeom prst="ellipse">
            <a:avLst/>
          </a:prstGeom>
          <a:solidFill>
            <a:schemeClr val="accent2"/>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9" name="Google Shape;199;p12" descr="Decorative box"/>
          <p:cNvSpPr/>
          <p:nvPr/>
        </p:nvSpPr>
        <p:spPr>
          <a:xfrm>
            <a:off x="4773549" y="4099978"/>
            <a:ext cx="2741025" cy="602291"/>
          </a:xfrm>
          <a:prstGeom prst="wedgeRectCallout">
            <a:avLst>
              <a:gd name="adj1" fmla="val -20344"/>
              <a:gd name="adj2" fmla="val 85571"/>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Nov/Dec 2023</a:t>
            </a:r>
            <a:endParaRPr/>
          </a:p>
        </p:txBody>
      </p:sp>
      <p:sp>
        <p:nvSpPr>
          <p:cNvPr id="200" name="Google Shape;200;p12" descr="winter 21/22 - ode to provide TA for monitroed districts" title="monitoring timeline - 4"/>
          <p:cNvSpPr txBox="1"/>
          <p:nvPr/>
        </p:nvSpPr>
        <p:spPr>
          <a:xfrm>
            <a:off x="4767821" y="4694661"/>
            <a:ext cx="2746754" cy="1316130"/>
          </a:xfrm>
          <a:prstGeom prst="rect">
            <a:avLst/>
          </a:prstGeom>
          <a:solidFill>
            <a:srgbClr val="FAF5E3"/>
          </a:solid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4"/>
              </a:buClr>
              <a:buSzPts val="2000"/>
              <a:buFont typeface="Arial"/>
              <a:buNone/>
            </a:pPr>
            <a:r>
              <a:rPr lang="en-US" sz="1900" b="0" i="0" u="none" strike="noStrike" cap="none" dirty="0">
                <a:solidFill>
                  <a:schemeClr val="accent4"/>
                </a:solidFill>
                <a:latin typeface="Calibri"/>
                <a:ea typeface="Calibri"/>
                <a:cs typeface="Calibri"/>
                <a:sym typeface="Calibri"/>
              </a:rPr>
              <a:t>ODE reviews </a:t>
            </a:r>
            <a:r>
              <a:rPr lang="en-US" sz="1900" dirty="0">
                <a:solidFill>
                  <a:schemeClr val="accent4"/>
                </a:solidFill>
                <a:latin typeface="Calibri"/>
                <a:ea typeface="Calibri"/>
                <a:cs typeface="Calibri"/>
                <a:sym typeface="Calibri"/>
              </a:rPr>
              <a:t>late Fall monitoring documents and monitoring letters are sent to districts/ESDs</a:t>
            </a:r>
            <a:endParaRPr sz="1900" dirty="0"/>
          </a:p>
        </p:txBody>
      </p:sp>
      <p:sp>
        <p:nvSpPr>
          <p:cNvPr id="201" name="Google Shape;201;p12" title="&quot;&quot;"/>
          <p:cNvSpPr/>
          <p:nvPr/>
        </p:nvSpPr>
        <p:spPr>
          <a:xfrm>
            <a:off x="5465233" y="3805521"/>
            <a:ext cx="134458" cy="134458"/>
          </a:xfrm>
          <a:prstGeom prst="ellipse">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02" name="Google Shape;202;p12" descr="timeline box" title="timeline box"/>
          <p:cNvGrpSpPr/>
          <p:nvPr/>
        </p:nvGrpSpPr>
        <p:grpSpPr>
          <a:xfrm>
            <a:off x="3283072" y="1669417"/>
            <a:ext cx="2752501" cy="1914599"/>
            <a:chOff x="3294533" y="1658468"/>
            <a:chExt cx="2752501" cy="1914599"/>
          </a:xfrm>
        </p:grpSpPr>
        <p:sp>
          <p:nvSpPr>
            <p:cNvPr id="203" name="Google Shape;203;p12" descr="Decorative box"/>
            <p:cNvSpPr/>
            <p:nvPr/>
          </p:nvSpPr>
          <p:spPr>
            <a:xfrm>
              <a:off x="3294533" y="2970667"/>
              <a:ext cx="2752500" cy="602400"/>
            </a:xfrm>
            <a:prstGeom prst="wedgeRectCallout">
              <a:avLst>
                <a:gd name="adj1" fmla="val -20344"/>
                <a:gd name="adj2" fmla="val 85571"/>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4" name="Google Shape;204;p12" descr="November 2021&#10;districts are notified about monitoring" title="monitoring timeline - 3"/>
            <p:cNvSpPr txBox="1"/>
            <p:nvPr/>
          </p:nvSpPr>
          <p:spPr>
            <a:xfrm>
              <a:off x="3294533" y="1658468"/>
              <a:ext cx="2752500" cy="1316100"/>
            </a:xfrm>
            <a:prstGeom prst="rect">
              <a:avLst/>
            </a:prstGeom>
            <a:solidFill>
              <a:srgbClr val="FCF4F8"/>
            </a:solid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accent2"/>
                </a:buClr>
                <a:buSzPts val="2000"/>
                <a:buFont typeface="Arial"/>
                <a:buNone/>
              </a:pPr>
              <a:endParaRPr sz="2000" b="0" i="0" u="none" strike="noStrike" cap="none">
                <a:solidFill>
                  <a:schemeClr val="accent2"/>
                </a:solidFill>
                <a:latin typeface="Calibri"/>
                <a:ea typeface="Calibri"/>
                <a:cs typeface="Calibri"/>
                <a:sym typeface="Calibri"/>
              </a:endParaRPr>
            </a:p>
          </p:txBody>
        </p:sp>
        <p:sp>
          <p:nvSpPr>
            <p:cNvPr id="205" name="Google Shape;205;p12" descr="november - districts are notified that they will be monitored" title="monitoring timelne - 3"/>
            <p:cNvSpPr txBox="1"/>
            <p:nvPr/>
          </p:nvSpPr>
          <p:spPr>
            <a:xfrm>
              <a:off x="3294534" y="2970668"/>
              <a:ext cx="2752500" cy="586800"/>
            </a:xfrm>
            <a:prstGeom prst="rect">
              <a:avLst/>
            </a:prstGeom>
            <a:noFill/>
            <a:ln>
              <a:noFill/>
            </a:ln>
          </p:spPr>
          <p:txBody>
            <a:bodyPr spcFirstLastPara="1" wrap="square" lIns="91425" tIns="45700" rIns="91425" bIns="45700" anchor="ctr" anchorCtr="1">
              <a:normAutofit/>
            </a:bodyPr>
            <a:lstStyle/>
            <a:p>
              <a:pPr marL="0" marR="0" lvl="0" indent="0" algn="l" rtl="0">
                <a:lnSpc>
                  <a:spcPct val="90000"/>
                </a:lnSpc>
                <a:spcBef>
                  <a:spcPts val="0"/>
                </a:spcBef>
                <a:spcAft>
                  <a:spcPts val="0"/>
                </a:spcAft>
                <a:buClr>
                  <a:schemeClr val="lt1"/>
                </a:buClr>
                <a:buSzPts val="2400"/>
                <a:buFont typeface="Arial"/>
                <a:buNone/>
              </a:pPr>
              <a:r>
                <a:rPr lang="en-US" sz="2400" dirty="0">
                  <a:solidFill>
                    <a:schemeClr val="lt1"/>
                  </a:solidFill>
                  <a:latin typeface="Calibri"/>
                  <a:ea typeface="Calibri"/>
                  <a:cs typeface="Calibri"/>
                  <a:sym typeface="Calibri"/>
                </a:rPr>
                <a:t>November 15,</a:t>
              </a:r>
              <a:r>
                <a:rPr lang="en-US" sz="2400" b="0" i="0" u="none" strike="noStrike" cap="none" dirty="0">
                  <a:solidFill>
                    <a:schemeClr val="lt1"/>
                  </a:solidFill>
                  <a:latin typeface="Calibri"/>
                  <a:ea typeface="Calibri"/>
                  <a:cs typeface="Calibri"/>
                  <a:sym typeface="Calibri"/>
                </a:rPr>
                <a:t> 2023</a:t>
              </a:r>
              <a:endParaRPr dirty="0"/>
            </a:p>
          </p:txBody>
        </p:sp>
      </p:grpSp>
      <p:grpSp>
        <p:nvGrpSpPr>
          <p:cNvPr id="206" name="Google Shape;206;p12" descr="march 2022 = ODE staff response to district monitoring submission - review of documents, meet post review with districts, and formal communication" title="monitoring timeline 6"/>
          <p:cNvGrpSpPr/>
          <p:nvPr/>
        </p:nvGrpSpPr>
        <p:grpSpPr>
          <a:xfrm>
            <a:off x="7614196" y="4172859"/>
            <a:ext cx="2752483" cy="1910811"/>
            <a:chOff x="7614196" y="4172859"/>
            <a:chExt cx="2752483" cy="1910811"/>
          </a:xfrm>
        </p:grpSpPr>
        <p:sp>
          <p:nvSpPr>
            <p:cNvPr id="207" name="Google Shape;207;p12" descr="Decorative box"/>
            <p:cNvSpPr/>
            <p:nvPr/>
          </p:nvSpPr>
          <p:spPr>
            <a:xfrm rot="10800000" flipH="1">
              <a:off x="7614196" y="4172859"/>
              <a:ext cx="2746754" cy="602291"/>
            </a:xfrm>
            <a:prstGeom prst="wedgeRectCallout">
              <a:avLst>
                <a:gd name="adj1" fmla="val -20344"/>
                <a:gd name="adj2" fmla="val 85571"/>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8" name="Google Shape;208;p12" descr="Decorative box"/>
            <p:cNvSpPr txBox="1"/>
            <p:nvPr/>
          </p:nvSpPr>
          <p:spPr>
            <a:xfrm>
              <a:off x="7614196" y="4767541"/>
              <a:ext cx="2746754" cy="1316129"/>
            </a:xfrm>
            <a:prstGeom prst="rect">
              <a:avLst/>
            </a:prstGeom>
            <a:solidFill>
              <a:schemeClr val="lt2"/>
            </a:solid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4"/>
                </a:buClr>
                <a:buSzPts val="2000"/>
                <a:buFont typeface="Arial"/>
                <a:buNone/>
              </a:pPr>
              <a:r>
                <a:rPr lang="en-US" sz="1900" dirty="0">
                  <a:solidFill>
                    <a:srgbClr val="0F75BC"/>
                  </a:solidFill>
                  <a:latin typeface="Calibri"/>
                  <a:ea typeface="Calibri"/>
                  <a:cs typeface="Calibri"/>
                  <a:sym typeface="Calibri"/>
                </a:rPr>
                <a:t>ODE reviews Winter monitoring documents and monitoring letters are sent to districts/ESDs</a:t>
              </a:r>
              <a:endParaRPr sz="1900" dirty="0">
                <a:solidFill>
                  <a:srgbClr val="0F75BC"/>
                </a:solidFill>
              </a:endParaRPr>
            </a:p>
          </p:txBody>
        </p:sp>
        <p:sp>
          <p:nvSpPr>
            <p:cNvPr id="209" name="Google Shape;209;p12"/>
            <p:cNvSpPr txBox="1"/>
            <p:nvPr/>
          </p:nvSpPr>
          <p:spPr>
            <a:xfrm>
              <a:off x="7614197" y="4190385"/>
              <a:ext cx="2752482" cy="586760"/>
            </a:xfrm>
            <a:prstGeom prst="rect">
              <a:avLst/>
            </a:prstGeom>
            <a:noFill/>
            <a:ln>
              <a:noFill/>
            </a:ln>
          </p:spPr>
          <p:txBody>
            <a:bodyPr spcFirstLastPara="1" wrap="square" lIns="91425" tIns="45700" rIns="91425" bIns="45700" anchor="ctr" anchorCtr="1">
              <a:normAutofit/>
            </a:bodyPr>
            <a:lstStyle/>
            <a:p>
              <a:pPr marL="0" marR="0" lvl="0" indent="0" algn="l" rtl="0">
                <a:lnSpc>
                  <a:spcPct val="90000"/>
                </a:lnSpc>
                <a:spcBef>
                  <a:spcPts val="0"/>
                </a:spcBef>
                <a:spcAft>
                  <a:spcPts val="0"/>
                </a:spcAft>
                <a:buClr>
                  <a:schemeClr val="lt1"/>
                </a:buClr>
                <a:buSzPts val="2400"/>
                <a:buFont typeface="Arial"/>
                <a:buNone/>
              </a:pPr>
              <a:r>
                <a:rPr lang="en-US" sz="2400" dirty="0">
                  <a:solidFill>
                    <a:schemeClr val="lt1"/>
                  </a:solidFill>
                  <a:latin typeface="Calibri"/>
                  <a:ea typeface="Calibri"/>
                  <a:cs typeface="Calibri"/>
                  <a:sym typeface="Calibri"/>
                </a:rPr>
                <a:t>Feb/Mar 2024</a:t>
              </a:r>
              <a:endParaRPr dirty="0"/>
            </a:p>
          </p:txBody>
        </p:sp>
      </p:grpSp>
      <p:sp>
        <p:nvSpPr>
          <p:cNvPr id="210" name="Google Shape;210;p12" title="&quot;&quot;"/>
          <p:cNvSpPr/>
          <p:nvPr/>
        </p:nvSpPr>
        <p:spPr>
          <a:xfrm>
            <a:off x="8359598" y="3805525"/>
            <a:ext cx="134458" cy="134458"/>
          </a:xfrm>
          <a:prstGeom prst="ellipse">
            <a:avLst/>
          </a:prstGeom>
          <a:solidFill>
            <a:schemeClr val="accen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11" name="Google Shape;211;p12" descr="February Timeline" title="February Timeline"/>
          <p:cNvGrpSpPr/>
          <p:nvPr/>
        </p:nvGrpSpPr>
        <p:grpSpPr>
          <a:xfrm>
            <a:off x="6107467" y="1642121"/>
            <a:ext cx="2808533" cy="2011834"/>
            <a:chOff x="6088030" y="1561233"/>
            <a:chExt cx="2808533" cy="2011834"/>
          </a:xfrm>
        </p:grpSpPr>
        <p:sp>
          <p:nvSpPr>
            <p:cNvPr id="212" name="Google Shape;212;p12" descr="Decorative box"/>
            <p:cNvSpPr/>
            <p:nvPr/>
          </p:nvSpPr>
          <p:spPr>
            <a:xfrm>
              <a:off x="6144063" y="2970667"/>
              <a:ext cx="2752500" cy="602400"/>
            </a:xfrm>
            <a:prstGeom prst="wedgeRectCallout">
              <a:avLst>
                <a:gd name="adj1" fmla="val -20344"/>
                <a:gd name="adj2" fmla="val 85571"/>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chemeClr val="lt1"/>
                  </a:solidFill>
                  <a:latin typeface="Calibri"/>
                  <a:ea typeface="Calibri"/>
                  <a:cs typeface="Calibri"/>
                  <a:sym typeface="Calibri"/>
                </a:rPr>
                <a:t>February 15, 2024</a:t>
              </a:r>
              <a:endParaRPr dirty="0"/>
            </a:p>
          </p:txBody>
        </p:sp>
        <p:sp>
          <p:nvSpPr>
            <p:cNvPr id="213" name="Google Shape;213;p12" descr="February 1 2022 - districts submit monitroing evidence to ODE for review" title="monitoring timeline - 5"/>
            <p:cNvSpPr txBox="1"/>
            <p:nvPr/>
          </p:nvSpPr>
          <p:spPr>
            <a:xfrm>
              <a:off x="6088030" y="1561233"/>
              <a:ext cx="2752500" cy="1316100"/>
            </a:xfrm>
            <a:prstGeom prst="rect">
              <a:avLst/>
            </a:prstGeom>
            <a:solidFill>
              <a:srgbClr val="F0F4E6"/>
            </a:solid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accent5"/>
                </a:buClr>
                <a:buSzPts val="2000"/>
                <a:buFont typeface="Arial"/>
                <a:buNone/>
              </a:pPr>
              <a:r>
                <a:rPr lang="en-US" sz="1900" dirty="0">
                  <a:solidFill>
                    <a:schemeClr val="accent5"/>
                  </a:solidFill>
                  <a:latin typeface="Calibri"/>
                  <a:ea typeface="Calibri"/>
                  <a:cs typeface="Calibri"/>
                  <a:sym typeface="Calibri"/>
                </a:rPr>
                <a:t>Winter</a:t>
              </a:r>
              <a:r>
                <a:rPr lang="en-US" sz="1900" b="0" i="0" u="none" strike="noStrike" cap="none" dirty="0">
                  <a:solidFill>
                    <a:schemeClr val="accent5"/>
                  </a:solidFill>
                  <a:latin typeface="Calibri"/>
                  <a:ea typeface="Calibri"/>
                  <a:cs typeface="Calibri"/>
                  <a:sym typeface="Calibri"/>
                </a:rPr>
                <a:t> districts submit monitoring documentation to ODE for review</a:t>
              </a:r>
              <a:endParaRPr sz="1900" dirty="0"/>
            </a:p>
          </p:txBody>
        </p:sp>
      </p:grpSp>
      <p:sp>
        <p:nvSpPr>
          <p:cNvPr id="214" name="Google Shape;214;p12" title="&quot;&quot;"/>
          <p:cNvSpPr/>
          <p:nvPr/>
        </p:nvSpPr>
        <p:spPr>
          <a:xfrm>
            <a:off x="6902833" y="3812293"/>
            <a:ext cx="134458" cy="134458"/>
          </a:xfrm>
          <a:prstGeom prst="ellipse">
            <a:avLst/>
          </a:prstGeom>
          <a:solidFill>
            <a:schemeClr val="accent5"/>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15" name="Google Shape;215;p12" descr="timeline box" title="timeline box"/>
          <p:cNvGrpSpPr/>
          <p:nvPr/>
        </p:nvGrpSpPr>
        <p:grpSpPr>
          <a:xfrm>
            <a:off x="8987864" y="1657129"/>
            <a:ext cx="2752483" cy="1914490"/>
            <a:chOff x="8987864" y="1657129"/>
            <a:chExt cx="2752483" cy="1914490"/>
          </a:xfrm>
        </p:grpSpPr>
        <p:sp>
          <p:nvSpPr>
            <p:cNvPr id="216" name="Google Shape;216;p12" descr="Decorative box"/>
            <p:cNvSpPr/>
            <p:nvPr/>
          </p:nvSpPr>
          <p:spPr>
            <a:xfrm>
              <a:off x="8987864" y="2969328"/>
              <a:ext cx="2752482" cy="602291"/>
            </a:xfrm>
            <a:prstGeom prst="wedgeRectCallout">
              <a:avLst>
                <a:gd name="adj1" fmla="val -20344"/>
                <a:gd name="adj2" fmla="val 85571"/>
              </a:avLst>
            </a:prstGeom>
            <a:solidFill>
              <a:schemeClr val="dk2"/>
            </a:solidFill>
            <a:ln>
              <a:noFill/>
            </a:ln>
          </p:spPr>
          <p:txBody>
            <a:bodyPr spcFirstLastPara="1" wrap="square" lIns="91425" tIns="45700" rIns="91425" bIns="45700" anchor="ctr" anchorCtr="0">
              <a:norm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7" name="Google Shape;217;p12" descr="timeline for districts needing to submit monitoring responses to ODE  - they respond" title="monitoring timeline 7"/>
            <p:cNvSpPr txBox="1"/>
            <p:nvPr/>
          </p:nvSpPr>
          <p:spPr>
            <a:xfrm>
              <a:off x="8987864" y="1657129"/>
              <a:ext cx="2752482" cy="1316129"/>
            </a:xfrm>
            <a:prstGeom prst="rect">
              <a:avLst/>
            </a:prstGeom>
            <a:solidFill>
              <a:srgbClr val="E7F5F3"/>
            </a:solid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2"/>
                </a:buClr>
                <a:buSzPts val="2000"/>
                <a:buFont typeface="Arial"/>
                <a:buNone/>
              </a:pPr>
              <a:r>
                <a:rPr lang="en-US" sz="1900" b="0" i="0" u="none" strike="noStrike" cap="none" dirty="0">
                  <a:solidFill>
                    <a:schemeClr val="dk2"/>
                  </a:solidFill>
                  <a:latin typeface="Calibri"/>
                  <a:ea typeface="Calibri"/>
                  <a:cs typeface="Calibri"/>
                  <a:sym typeface="Calibri"/>
                </a:rPr>
                <a:t>ODE conducts a second round of review if additional information </a:t>
              </a:r>
              <a:r>
                <a:rPr lang="en-US" sz="1900" b="0" i="0" u="none" strike="noStrike" cap="none">
                  <a:solidFill>
                    <a:schemeClr val="dk2"/>
                  </a:solidFill>
                  <a:latin typeface="Calibri"/>
                  <a:ea typeface="Calibri"/>
                  <a:cs typeface="Calibri"/>
                  <a:sym typeface="Calibri"/>
                </a:rPr>
                <a:t>is required </a:t>
              </a:r>
              <a:r>
                <a:rPr lang="en-US" sz="1900" b="0" i="0" u="none" strike="noStrike" cap="none" dirty="0">
                  <a:solidFill>
                    <a:schemeClr val="dk2"/>
                  </a:solidFill>
                  <a:latin typeface="Calibri"/>
                  <a:ea typeface="Calibri"/>
                  <a:cs typeface="Calibri"/>
                  <a:sym typeface="Calibri"/>
                </a:rPr>
                <a:t>from districts</a:t>
              </a:r>
              <a:endParaRPr sz="1900" dirty="0"/>
            </a:p>
          </p:txBody>
        </p:sp>
        <p:sp>
          <p:nvSpPr>
            <p:cNvPr id="218" name="Google Shape;218;p12"/>
            <p:cNvSpPr txBox="1"/>
            <p:nvPr/>
          </p:nvSpPr>
          <p:spPr>
            <a:xfrm>
              <a:off x="8987865" y="2969329"/>
              <a:ext cx="2752482" cy="586760"/>
            </a:xfrm>
            <a:prstGeom prst="rect">
              <a:avLst/>
            </a:prstGeom>
            <a:noFill/>
            <a:ln>
              <a:noFill/>
            </a:ln>
          </p:spPr>
          <p:txBody>
            <a:bodyPr spcFirstLastPara="1" wrap="square" lIns="91425" tIns="45700" rIns="91425" bIns="45700" anchor="ctr" anchorCtr="1">
              <a:norm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Calibri"/>
                  <a:ea typeface="Calibri"/>
                  <a:cs typeface="Calibri"/>
                  <a:sym typeface="Calibri"/>
                </a:rPr>
                <a:t>Ongoing</a:t>
              </a:r>
              <a:endParaRPr/>
            </a:p>
          </p:txBody>
        </p:sp>
      </p:grpSp>
      <p:sp>
        <p:nvSpPr>
          <p:cNvPr id="219" name="Google Shape;219;p12" title="&quot;&quot;"/>
          <p:cNvSpPr/>
          <p:nvPr/>
        </p:nvSpPr>
        <p:spPr>
          <a:xfrm>
            <a:off x="9735682" y="3812294"/>
            <a:ext cx="134458" cy="134458"/>
          </a:xfrm>
          <a:prstGeom prst="ellipse">
            <a:avLst/>
          </a:prstGeom>
          <a:solidFill>
            <a:schemeClr val="dk2"/>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b="0" i="0" u="none" strike="noStrike" cap="none">
              <a:solidFill>
                <a:schemeClr val="lt1"/>
              </a:solidFill>
              <a:latin typeface="Calibri"/>
              <a:ea typeface="Calibri"/>
              <a:cs typeface="Calibri"/>
              <a:sym typeface="Calibri"/>
            </a:endParaRPr>
          </a:p>
        </p:txBody>
      </p:sp>
      <p:sp>
        <p:nvSpPr>
          <p:cNvPr id="220" name="Google Shape;220;p12"/>
          <p:cNvSpPr txBox="1"/>
          <p:nvPr/>
        </p:nvSpPr>
        <p:spPr>
          <a:xfrm>
            <a:off x="3551656" y="1727316"/>
            <a:ext cx="2331600" cy="12618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900" dirty="0">
                <a:solidFill>
                  <a:schemeClr val="dk1"/>
                </a:solidFill>
                <a:latin typeface="Calibri"/>
                <a:ea typeface="Calibri"/>
                <a:cs typeface="Calibri"/>
                <a:sym typeface="Calibri"/>
              </a:rPr>
              <a:t>Late Fall </a:t>
            </a:r>
            <a:r>
              <a:rPr lang="en-US" sz="1900" b="0" i="0" u="none" strike="noStrike" cap="none" dirty="0">
                <a:solidFill>
                  <a:schemeClr val="dk1"/>
                </a:solidFill>
                <a:latin typeface="Calibri"/>
                <a:ea typeface="Calibri"/>
                <a:cs typeface="Calibri"/>
                <a:sym typeface="Calibri"/>
              </a:rPr>
              <a:t>districts submit monitoring documentations to ODE for review</a:t>
            </a:r>
            <a:endParaRPr sz="1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8"/>
          <p:cNvSpPr txBox="1">
            <a:spLocks noGrp="1"/>
          </p:cNvSpPr>
          <p:nvPr>
            <p:ph type="title"/>
          </p:nvPr>
        </p:nvSpPr>
        <p:spPr>
          <a:xfrm>
            <a:off x="532627" y="694944"/>
            <a:ext cx="3931800" cy="161848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4400"/>
              <a:buFont typeface="Calibri"/>
              <a:buNone/>
            </a:pPr>
            <a:r>
              <a:rPr lang="en-US" b="1" dirty="0"/>
              <a:t>Types of Monitoring</a:t>
            </a:r>
            <a:endParaRPr b="1" dirty="0"/>
          </a:p>
        </p:txBody>
      </p:sp>
      <p:sp>
        <p:nvSpPr>
          <p:cNvPr id="227" name="Google Shape;227;p8"/>
          <p:cNvSpPr txBox="1">
            <a:spLocks noGrp="1"/>
          </p:cNvSpPr>
          <p:nvPr>
            <p:ph type="body" idx="1"/>
          </p:nvPr>
        </p:nvSpPr>
        <p:spPr>
          <a:xfrm>
            <a:off x="5202936" y="374904"/>
            <a:ext cx="6373368" cy="6130014"/>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400"/>
              <a:buChar char="•"/>
            </a:pPr>
            <a:r>
              <a:rPr lang="en-US" dirty="0"/>
              <a:t>Desk Monitoring</a:t>
            </a:r>
            <a:endParaRPr dirty="0"/>
          </a:p>
          <a:p>
            <a:pPr marL="685800" lvl="1" indent="-228600" algn="l" rtl="0">
              <a:lnSpc>
                <a:spcPct val="90000"/>
              </a:lnSpc>
              <a:spcBef>
                <a:spcPts val="500"/>
              </a:spcBef>
              <a:spcAft>
                <a:spcPts val="0"/>
              </a:spcAft>
              <a:buClr>
                <a:schemeClr val="dk1"/>
              </a:buClr>
              <a:buSzPts val="2400"/>
              <a:buChar char="•"/>
            </a:pPr>
            <a:r>
              <a:rPr lang="en-US" dirty="0"/>
              <a:t>Districts submit evidence to ODE based on the monitoring rubric</a:t>
            </a:r>
            <a:endParaRPr dirty="0"/>
          </a:p>
          <a:p>
            <a:pPr marL="685800" lvl="1" indent="-228600" algn="l" rtl="0">
              <a:lnSpc>
                <a:spcPct val="90000"/>
              </a:lnSpc>
              <a:spcBef>
                <a:spcPts val="500"/>
              </a:spcBef>
              <a:spcAft>
                <a:spcPts val="0"/>
              </a:spcAft>
              <a:buClr>
                <a:schemeClr val="dk1"/>
              </a:buClr>
              <a:buSzPts val="2400"/>
              <a:buChar char="•"/>
            </a:pPr>
            <a:r>
              <a:rPr lang="en-US" dirty="0"/>
              <a:t>ODE staff review the submitted evidence</a:t>
            </a:r>
            <a:endParaRPr dirty="0"/>
          </a:p>
          <a:p>
            <a:pPr marL="685800" lvl="1" indent="-228600" algn="l" rtl="0">
              <a:lnSpc>
                <a:spcPct val="90000"/>
              </a:lnSpc>
              <a:spcBef>
                <a:spcPts val="500"/>
              </a:spcBef>
              <a:spcAft>
                <a:spcPts val="0"/>
              </a:spcAft>
              <a:buClr>
                <a:srgbClr val="00B050"/>
              </a:buClr>
              <a:buSzPts val="2400"/>
              <a:buChar char="•"/>
            </a:pPr>
            <a:r>
              <a:rPr lang="en-US" dirty="0">
                <a:solidFill>
                  <a:srgbClr val="00B050"/>
                </a:solidFill>
              </a:rPr>
              <a:t>Compliance</a:t>
            </a:r>
            <a:r>
              <a:rPr lang="en-US" dirty="0"/>
              <a:t> is based on review and approval of the submitted evidence</a:t>
            </a:r>
            <a:endParaRPr dirty="0"/>
          </a:p>
          <a:p>
            <a:pPr marL="685800" lvl="1" indent="-76200" algn="l" rtl="0">
              <a:lnSpc>
                <a:spcPct val="90000"/>
              </a:lnSpc>
              <a:spcBef>
                <a:spcPts val="500"/>
              </a:spcBef>
              <a:spcAft>
                <a:spcPts val="0"/>
              </a:spcAft>
              <a:buClr>
                <a:schemeClr val="dk1"/>
              </a:buClr>
              <a:buSzPts val="2400"/>
              <a:buNone/>
            </a:pPr>
            <a:endParaRPr dirty="0"/>
          </a:p>
          <a:p>
            <a:pPr marL="228600" lvl="0" indent="-228600" algn="l" rtl="0">
              <a:lnSpc>
                <a:spcPct val="90000"/>
              </a:lnSpc>
              <a:spcBef>
                <a:spcPts val="1000"/>
              </a:spcBef>
              <a:spcAft>
                <a:spcPts val="0"/>
              </a:spcAft>
              <a:buClr>
                <a:schemeClr val="dk1"/>
              </a:buClr>
              <a:buSzPts val="2400"/>
              <a:buChar char="•"/>
            </a:pPr>
            <a:r>
              <a:rPr lang="en-US" dirty="0"/>
              <a:t>On-site Monitoring</a:t>
            </a:r>
            <a:endParaRPr dirty="0"/>
          </a:p>
          <a:p>
            <a:pPr marL="685800" lvl="1" indent="-228600" algn="l" rtl="0">
              <a:lnSpc>
                <a:spcPct val="90000"/>
              </a:lnSpc>
              <a:spcBef>
                <a:spcPts val="500"/>
              </a:spcBef>
              <a:spcAft>
                <a:spcPts val="0"/>
              </a:spcAft>
              <a:buClr>
                <a:schemeClr val="dk1"/>
              </a:buClr>
              <a:buSzPts val="2400"/>
              <a:buChar char="•"/>
            </a:pPr>
            <a:r>
              <a:rPr lang="en-US" dirty="0"/>
              <a:t>Districts submit evidence based on the monitoring rubric</a:t>
            </a:r>
            <a:endParaRPr dirty="0"/>
          </a:p>
          <a:p>
            <a:pPr marL="685800" lvl="1" indent="-228600" algn="l" rtl="0">
              <a:lnSpc>
                <a:spcPct val="90000"/>
              </a:lnSpc>
              <a:spcBef>
                <a:spcPts val="500"/>
              </a:spcBef>
              <a:spcAft>
                <a:spcPts val="0"/>
              </a:spcAft>
              <a:buClr>
                <a:schemeClr val="dk1"/>
              </a:buClr>
              <a:buSzPts val="2400"/>
              <a:buChar char="•"/>
            </a:pPr>
            <a:r>
              <a:rPr lang="en-US" dirty="0"/>
              <a:t>ODE staff review the submitted evidence</a:t>
            </a:r>
            <a:endParaRPr dirty="0"/>
          </a:p>
          <a:p>
            <a:pPr marL="685800" lvl="1" indent="-228600" algn="l" rtl="0">
              <a:lnSpc>
                <a:spcPct val="90000"/>
              </a:lnSpc>
              <a:spcBef>
                <a:spcPts val="500"/>
              </a:spcBef>
              <a:spcAft>
                <a:spcPts val="0"/>
              </a:spcAft>
              <a:buClr>
                <a:schemeClr val="dk1"/>
              </a:buClr>
              <a:buSzPts val="2400"/>
              <a:buChar char="•"/>
            </a:pPr>
            <a:r>
              <a:rPr lang="en-US" dirty="0"/>
              <a:t>ODE staff visit the school district</a:t>
            </a:r>
            <a:endParaRPr dirty="0"/>
          </a:p>
          <a:p>
            <a:pPr marL="685800" lvl="1" indent="-228600" algn="l" rtl="0">
              <a:lnSpc>
                <a:spcPct val="90000"/>
              </a:lnSpc>
              <a:spcBef>
                <a:spcPts val="500"/>
              </a:spcBef>
              <a:spcAft>
                <a:spcPts val="0"/>
              </a:spcAft>
              <a:buClr>
                <a:srgbClr val="00B050"/>
              </a:buClr>
              <a:buSzPts val="2400"/>
              <a:buChar char="•"/>
            </a:pPr>
            <a:r>
              <a:rPr lang="en-US" dirty="0">
                <a:solidFill>
                  <a:srgbClr val="00B050"/>
                </a:solidFill>
              </a:rPr>
              <a:t>Compliance</a:t>
            </a:r>
            <a:r>
              <a:rPr lang="en-US" dirty="0"/>
              <a:t> is based on both the submitted evidence and evidence gathered during the on-site visit</a:t>
            </a:r>
            <a:endParaRPr dirty="0"/>
          </a:p>
        </p:txBody>
      </p:sp>
      <p:sp>
        <p:nvSpPr>
          <p:cNvPr id="228" name="Google Shape;228;p8"/>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229" name="Google Shape;229;p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230" name="Google Shape;230;p8" descr="picture of a person making a decision between two paths" title="decision icom"/>
          <p:cNvPicPr preferRelativeResize="0">
            <a:picLocks noGrp="1"/>
          </p:cNvPicPr>
          <p:nvPr>
            <p:ph type="pic" idx="2"/>
          </p:nvPr>
        </p:nvPicPr>
        <p:blipFill rotWithShape="1">
          <a:blip r:embed="rId3">
            <a:alphaModFix/>
          </a:blip>
          <a:srcRect/>
          <a:stretch/>
        </p:blipFill>
        <p:spPr>
          <a:xfrm>
            <a:off x="935349" y="2529325"/>
            <a:ext cx="3126375" cy="3126375"/>
          </a:xfrm>
          <a:prstGeom prst="rect">
            <a:avLst/>
          </a:prstGeom>
          <a:noFill/>
          <a:ln w="38100" cap="flat" cmpd="sng">
            <a:solidFill>
              <a:schemeClr val="accent1"/>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1"/>
          <p:cNvSpPr txBox="1">
            <a:spLocks noGrp="1"/>
          </p:cNvSpPr>
          <p:nvPr>
            <p:ph type="title"/>
          </p:nvPr>
        </p:nvSpPr>
        <p:spPr>
          <a:xfrm>
            <a:off x="717177" y="779645"/>
            <a:ext cx="3931826" cy="252561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4400"/>
              <a:buFont typeface="Calibri"/>
              <a:buNone/>
            </a:pPr>
            <a:r>
              <a:rPr lang="en-US" dirty="0"/>
              <a:t>What resources are available to assist districts?</a:t>
            </a:r>
            <a:endParaRPr dirty="0"/>
          </a:p>
        </p:txBody>
      </p:sp>
      <p:sp>
        <p:nvSpPr>
          <p:cNvPr id="237" name="Google Shape;237;p11"/>
          <p:cNvSpPr txBox="1">
            <a:spLocks noGrp="1"/>
          </p:cNvSpPr>
          <p:nvPr>
            <p:ph type="body" idx="1"/>
          </p:nvPr>
        </p:nvSpPr>
        <p:spPr>
          <a:xfrm>
            <a:off x="5422392" y="779647"/>
            <a:ext cx="5932996" cy="536014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en-US" u="sng" dirty="0">
                <a:solidFill>
                  <a:schemeClr val="hlink"/>
                </a:solidFill>
                <a:hlinkClick r:id="rId3"/>
              </a:rPr>
              <a:t>Monitoring Rubric </a:t>
            </a:r>
            <a:endParaRPr dirty="0"/>
          </a:p>
          <a:p>
            <a:pPr marL="0" lvl="0" indent="0" algn="l" rtl="0">
              <a:lnSpc>
                <a:spcPct val="90000"/>
              </a:lnSpc>
              <a:spcBef>
                <a:spcPts val="1000"/>
              </a:spcBef>
              <a:spcAft>
                <a:spcPts val="0"/>
              </a:spcAft>
              <a:buClr>
                <a:schemeClr val="dk1"/>
              </a:buClr>
              <a:buSzPts val="2400"/>
              <a:buNone/>
            </a:pPr>
            <a:r>
              <a:rPr lang="en-US" dirty="0"/>
              <a:t>This document provides districts the expected evidence to be submitted to ODE for review.  This is the tool that ODE uses during monitoring to evaluate compliance. </a:t>
            </a:r>
            <a:endParaRPr dirty="0"/>
          </a:p>
          <a:p>
            <a:pPr marL="0" lvl="0" indent="0" algn="l" rtl="0">
              <a:lnSpc>
                <a:spcPct val="90000"/>
              </a:lnSpc>
              <a:spcBef>
                <a:spcPts val="1000"/>
              </a:spcBef>
              <a:spcAft>
                <a:spcPts val="0"/>
              </a:spcAft>
              <a:buClr>
                <a:schemeClr val="dk1"/>
              </a:buClr>
              <a:buSzPts val="2400"/>
              <a:buNone/>
            </a:pPr>
            <a:endParaRPr dirty="0"/>
          </a:p>
          <a:p>
            <a:pPr marL="0" lvl="0" indent="0" algn="l" rtl="0">
              <a:lnSpc>
                <a:spcPct val="90000"/>
              </a:lnSpc>
              <a:spcBef>
                <a:spcPts val="1000"/>
              </a:spcBef>
              <a:spcAft>
                <a:spcPts val="0"/>
              </a:spcAft>
              <a:buClr>
                <a:schemeClr val="dk1"/>
              </a:buClr>
              <a:buSzPts val="2400"/>
              <a:buNone/>
            </a:pPr>
            <a:r>
              <a:rPr lang="en-US" u="sng" dirty="0">
                <a:solidFill>
                  <a:schemeClr val="hlink"/>
                </a:solidFill>
                <a:hlinkClick r:id="rId4"/>
              </a:rPr>
              <a:t>Monitoring Template</a:t>
            </a:r>
            <a:endParaRPr dirty="0"/>
          </a:p>
          <a:p>
            <a:pPr marL="0" lvl="0" indent="0" algn="l" rtl="0">
              <a:lnSpc>
                <a:spcPct val="90000"/>
              </a:lnSpc>
              <a:spcBef>
                <a:spcPts val="1000"/>
              </a:spcBef>
              <a:spcAft>
                <a:spcPts val="0"/>
              </a:spcAft>
              <a:buClr>
                <a:schemeClr val="dk1"/>
              </a:buClr>
              <a:buSzPts val="2400"/>
              <a:buNone/>
            </a:pPr>
            <a:r>
              <a:rPr lang="en-US" dirty="0"/>
              <a:t>This document is an optional tool provided to assist districts in preparing documents to submit to ODE.  Checkboxes are included on the template for monitoring items that may not be applicable for every district.</a:t>
            </a:r>
            <a:endParaRPr dirty="0"/>
          </a:p>
        </p:txBody>
      </p:sp>
      <p:sp>
        <p:nvSpPr>
          <p:cNvPr id="238" name="Google Shape;238;p1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239" name="Google Shape;239;p1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240" name="Google Shape;240;p11" descr="picture of students working collaboratively in HS class" title="HS student picture"/>
          <p:cNvPicPr preferRelativeResize="0">
            <a:picLocks noGrp="1"/>
          </p:cNvPicPr>
          <p:nvPr>
            <p:ph type="pic" idx="2"/>
          </p:nvPr>
        </p:nvPicPr>
        <p:blipFill rotWithShape="1">
          <a:blip r:embed="rId5">
            <a:alphaModFix/>
          </a:blip>
          <a:srcRect t="5733" b="5732"/>
          <a:stretch/>
        </p:blipFill>
        <p:spPr>
          <a:xfrm>
            <a:off x="717177" y="3540125"/>
            <a:ext cx="3931826" cy="23209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2399c72cec4_0_0"/>
          <p:cNvSpPr txBox="1">
            <a:spLocks noGrp="1"/>
          </p:cNvSpPr>
          <p:nvPr>
            <p:ph type="title"/>
          </p:nvPr>
        </p:nvSpPr>
        <p:spPr>
          <a:xfrm>
            <a:off x="612648" y="237744"/>
            <a:ext cx="10888928" cy="1133856"/>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Monitoring Rubric Review</a:t>
            </a:r>
            <a:endParaRPr dirty="0"/>
          </a:p>
        </p:txBody>
      </p:sp>
      <p:sp>
        <p:nvSpPr>
          <p:cNvPr id="247" name="Google Shape;247;g2399c72cec4_0_0"/>
          <p:cNvSpPr txBox="1">
            <a:spLocks noGrp="1"/>
          </p:cNvSpPr>
          <p:nvPr>
            <p:ph type="body" idx="1"/>
          </p:nvPr>
        </p:nvSpPr>
        <p:spPr>
          <a:xfrm>
            <a:off x="717176" y="2048255"/>
            <a:ext cx="10784400" cy="3886469"/>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t>The next few slides will address the submission requirements on the monitoring rubric.  Having a copy of the monitoring rubric nearby may help district/ESD staff  consider the submission requirements.</a:t>
            </a:r>
            <a:endParaRPr dirty="0"/>
          </a:p>
          <a:p>
            <a:pPr marL="0" lvl="0" indent="0" algn="l" rtl="0">
              <a:spcBef>
                <a:spcPts val="3000"/>
              </a:spcBef>
              <a:spcAft>
                <a:spcPts val="0"/>
              </a:spcAft>
              <a:buNone/>
            </a:pPr>
            <a:r>
              <a:rPr lang="en-US" dirty="0"/>
              <a:t>Please refer to the monitoring rubric, linked </a:t>
            </a:r>
            <a:r>
              <a:rPr lang="en-US" u="sng" dirty="0">
                <a:solidFill>
                  <a:schemeClr val="hlink"/>
                </a:solidFill>
                <a:hlinkClick r:id="rId3"/>
              </a:rPr>
              <a:t>here</a:t>
            </a:r>
            <a:endParaRPr dirty="0"/>
          </a:p>
          <a:p>
            <a:pPr marL="0" lvl="0" indent="0" algn="l" rtl="0">
              <a:spcBef>
                <a:spcPts val="3000"/>
              </a:spcBef>
              <a:spcAft>
                <a:spcPts val="0"/>
              </a:spcAft>
              <a:buClr>
                <a:schemeClr val="dk1"/>
              </a:buClr>
              <a:buSzPts val="1100"/>
              <a:buFont typeface="Arial"/>
              <a:buNone/>
            </a:pPr>
            <a:r>
              <a:rPr lang="en-US" dirty="0"/>
              <a:t>Feel free to ask questions in the Question/Answer section; ODE staff will use these questions to update the Monitoring Frequently Asked Questions.</a:t>
            </a:r>
            <a:endParaRPr dirty="0"/>
          </a:p>
        </p:txBody>
      </p:sp>
      <p:sp>
        <p:nvSpPr>
          <p:cNvPr id="248" name="Google Shape;248;g2399c72cec4_0_0"/>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9"/>
          <p:cNvSpPr txBox="1">
            <a:spLocks noGrp="1"/>
          </p:cNvSpPr>
          <p:nvPr>
            <p:ph type="title"/>
          </p:nvPr>
        </p:nvSpPr>
        <p:spPr>
          <a:xfrm>
            <a:off x="612648" y="228599"/>
            <a:ext cx="10889227" cy="115138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dirty="0"/>
              <a:t>Rubric Sections</a:t>
            </a:r>
            <a:endParaRPr dirty="0"/>
          </a:p>
        </p:txBody>
      </p:sp>
      <p:sp>
        <p:nvSpPr>
          <p:cNvPr id="255" name="Google Shape;255;p9"/>
          <p:cNvSpPr txBox="1">
            <a:spLocks noGrp="1"/>
          </p:cNvSpPr>
          <p:nvPr>
            <p:ph type="ftr" idx="11"/>
          </p:nvPr>
        </p:nvSpPr>
        <p:spPr>
          <a:xfrm>
            <a:off x="717176" y="6215993"/>
            <a:ext cx="2864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256" name="Google Shape;256;p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graphicFrame>
        <p:nvGraphicFramePr>
          <p:cNvPr id="257" name="Google Shape;257;p9" descr="This is a chart that describes the 9 sections of the monitoring rubric.   This chart includes the section number 1-9, the focus of that section and the number of items included in that section." title="Rubrics Sections"/>
          <p:cNvGraphicFramePr/>
          <p:nvPr>
            <p:extLst>
              <p:ext uri="{D42A27DB-BD31-4B8C-83A1-F6EECF244321}">
                <p14:modId xmlns:p14="http://schemas.microsoft.com/office/powerpoint/2010/main" val="3069587755"/>
              </p:ext>
            </p:extLst>
          </p:nvPr>
        </p:nvGraphicFramePr>
        <p:xfrm>
          <a:off x="837125" y="1379984"/>
          <a:ext cx="10287000" cy="5054044"/>
        </p:xfrm>
        <a:graphic>
          <a:graphicData uri="http://schemas.openxmlformats.org/drawingml/2006/table">
            <a:tbl>
              <a:tblPr firstRow="1">
                <a:noFill/>
                <a:tableStyleId>{D489C6D7-9486-4576-9FDD-5C00AE3753CC}</a:tableStyleId>
              </a:tblPr>
              <a:tblGrid>
                <a:gridCol w="1121525">
                  <a:extLst>
                    <a:ext uri="{9D8B030D-6E8A-4147-A177-3AD203B41FA5}">
                      <a16:colId xmlns:a16="http://schemas.microsoft.com/office/drawing/2014/main" val="20000"/>
                    </a:ext>
                  </a:extLst>
                </a:gridCol>
                <a:gridCol w="7717175">
                  <a:extLst>
                    <a:ext uri="{9D8B030D-6E8A-4147-A177-3AD203B41FA5}">
                      <a16:colId xmlns:a16="http://schemas.microsoft.com/office/drawing/2014/main" val="20001"/>
                    </a:ext>
                  </a:extLst>
                </a:gridCol>
                <a:gridCol w="1448300">
                  <a:extLst>
                    <a:ext uri="{9D8B030D-6E8A-4147-A177-3AD203B41FA5}">
                      <a16:colId xmlns:a16="http://schemas.microsoft.com/office/drawing/2014/main" val="20002"/>
                    </a:ext>
                  </a:extLst>
                </a:gridCol>
              </a:tblGrid>
              <a:tr h="533659">
                <a:tc>
                  <a:txBody>
                    <a:bodyPr/>
                    <a:lstStyle/>
                    <a:p>
                      <a:pPr marL="0" lvl="0" indent="0" algn="ctr" rtl="0">
                        <a:spcBef>
                          <a:spcPts val="0"/>
                        </a:spcBef>
                        <a:spcAft>
                          <a:spcPts val="0"/>
                        </a:spcAft>
                        <a:buNone/>
                      </a:pPr>
                      <a:r>
                        <a:rPr lang="en-US" sz="2200" b="1" dirty="0">
                          <a:latin typeface="Calibri"/>
                          <a:ea typeface="Calibri"/>
                          <a:cs typeface="Calibri"/>
                          <a:sym typeface="Calibri"/>
                        </a:rPr>
                        <a:t>Section</a:t>
                      </a:r>
                      <a:endParaRPr sz="2200" b="1" dirty="0">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r>
                        <a:rPr lang="en-US" sz="2200" b="1" dirty="0">
                          <a:latin typeface="Calibri"/>
                          <a:ea typeface="Calibri"/>
                          <a:cs typeface="Calibri"/>
                          <a:sym typeface="Calibri"/>
                        </a:rPr>
                        <a:t>Focus</a:t>
                      </a:r>
                      <a:endParaRPr sz="2200" b="1" dirty="0">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2200" b="1">
                          <a:latin typeface="Calibri"/>
                          <a:ea typeface="Calibri"/>
                          <a:cs typeface="Calibri"/>
                          <a:sym typeface="Calibri"/>
                        </a:rPr>
                        <a:t>Items</a:t>
                      </a:r>
                      <a:endParaRPr sz="2200" b="1">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r h="502265">
                <a:tc>
                  <a:txBody>
                    <a:bodyPr/>
                    <a:lstStyle/>
                    <a:p>
                      <a:pPr marL="0" lvl="0" indent="0" algn="ctr" rtl="0">
                        <a:spcBef>
                          <a:spcPts val="0"/>
                        </a:spcBef>
                        <a:spcAft>
                          <a:spcPts val="0"/>
                        </a:spcAft>
                        <a:buNone/>
                      </a:pPr>
                      <a:r>
                        <a:rPr lang="en-US" sz="1800">
                          <a:latin typeface="Calibri"/>
                          <a:ea typeface="Calibri"/>
                          <a:cs typeface="Calibri"/>
                          <a:sym typeface="Calibri"/>
                        </a:rPr>
                        <a:t>1</a:t>
                      </a:r>
                      <a:endParaRPr sz="1800">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2000" dirty="0">
                          <a:solidFill>
                            <a:schemeClr val="dk1"/>
                          </a:solidFill>
                          <a:latin typeface="Calibri"/>
                          <a:ea typeface="Calibri"/>
                          <a:cs typeface="Calibri"/>
                          <a:sym typeface="Calibri"/>
                        </a:rPr>
                        <a:t>English Learner Plan</a:t>
                      </a:r>
                      <a:endParaRPr sz="2000" dirty="0">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800">
                          <a:latin typeface="Calibri"/>
                          <a:ea typeface="Calibri"/>
                          <a:cs typeface="Calibri"/>
                          <a:sym typeface="Calibri"/>
                        </a:rPr>
                        <a:t>1</a:t>
                      </a:r>
                      <a:endParaRPr sz="1800">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502265">
                <a:tc>
                  <a:txBody>
                    <a:bodyPr/>
                    <a:lstStyle/>
                    <a:p>
                      <a:pPr marL="0" lvl="0" indent="0" algn="ctr" rtl="0">
                        <a:spcBef>
                          <a:spcPts val="0"/>
                        </a:spcBef>
                        <a:spcAft>
                          <a:spcPts val="0"/>
                        </a:spcAft>
                        <a:buNone/>
                      </a:pPr>
                      <a:r>
                        <a:rPr lang="en-US" sz="1800">
                          <a:latin typeface="Calibri"/>
                          <a:ea typeface="Calibri"/>
                          <a:cs typeface="Calibri"/>
                          <a:sym typeface="Calibri"/>
                        </a:rPr>
                        <a:t>2</a:t>
                      </a:r>
                      <a:endParaRPr sz="1800">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2000" dirty="0">
                          <a:solidFill>
                            <a:schemeClr val="dk1"/>
                          </a:solidFill>
                          <a:latin typeface="Calibri"/>
                          <a:ea typeface="Calibri"/>
                          <a:cs typeface="Calibri"/>
                          <a:sym typeface="Calibri"/>
                        </a:rPr>
                        <a:t>Identification of English Learners</a:t>
                      </a:r>
                      <a:endParaRPr sz="2000" dirty="0">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800">
                          <a:latin typeface="Calibri"/>
                          <a:ea typeface="Calibri"/>
                          <a:cs typeface="Calibri"/>
                          <a:sym typeface="Calibri"/>
                        </a:rPr>
                        <a:t>7</a:t>
                      </a:r>
                      <a:endParaRPr sz="1800">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502265">
                <a:tc>
                  <a:txBody>
                    <a:bodyPr/>
                    <a:lstStyle/>
                    <a:p>
                      <a:pPr marL="0" lvl="0" indent="0" algn="ctr" rtl="0">
                        <a:spcBef>
                          <a:spcPts val="0"/>
                        </a:spcBef>
                        <a:spcAft>
                          <a:spcPts val="0"/>
                        </a:spcAft>
                        <a:buNone/>
                      </a:pPr>
                      <a:r>
                        <a:rPr lang="en-US" sz="1800">
                          <a:latin typeface="Calibri"/>
                          <a:ea typeface="Calibri"/>
                          <a:cs typeface="Calibri"/>
                          <a:sym typeface="Calibri"/>
                        </a:rPr>
                        <a:t>3</a:t>
                      </a:r>
                      <a:endParaRPr sz="1800">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2000">
                          <a:solidFill>
                            <a:schemeClr val="dk1"/>
                          </a:solidFill>
                          <a:latin typeface="Calibri"/>
                          <a:ea typeface="Calibri"/>
                          <a:cs typeface="Calibri"/>
                          <a:sym typeface="Calibri"/>
                        </a:rPr>
                        <a:t>Parent, Family, and Community Engagement</a:t>
                      </a:r>
                      <a:endParaRPr sz="2000">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800">
                          <a:latin typeface="Calibri"/>
                          <a:ea typeface="Calibri"/>
                          <a:cs typeface="Calibri"/>
                          <a:sym typeface="Calibri"/>
                        </a:rPr>
                        <a:t>1</a:t>
                      </a:r>
                      <a:endParaRPr sz="1800">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502265">
                <a:tc>
                  <a:txBody>
                    <a:bodyPr/>
                    <a:lstStyle/>
                    <a:p>
                      <a:pPr marL="0" lvl="0" indent="0" algn="ctr" rtl="0">
                        <a:spcBef>
                          <a:spcPts val="0"/>
                        </a:spcBef>
                        <a:spcAft>
                          <a:spcPts val="0"/>
                        </a:spcAft>
                        <a:buNone/>
                      </a:pPr>
                      <a:r>
                        <a:rPr lang="en-US" sz="1800">
                          <a:latin typeface="Calibri"/>
                          <a:ea typeface="Calibri"/>
                          <a:cs typeface="Calibri"/>
                          <a:sym typeface="Calibri"/>
                        </a:rPr>
                        <a:t>4</a:t>
                      </a:r>
                      <a:endParaRPr sz="1800">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2000" dirty="0">
                          <a:solidFill>
                            <a:schemeClr val="dk1"/>
                          </a:solidFill>
                          <a:latin typeface="Calibri"/>
                          <a:ea typeface="Calibri"/>
                          <a:cs typeface="Calibri"/>
                          <a:sym typeface="Calibri"/>
                        </a:rPr>
                        <a:t>Annual Assessments (ELPA, LA, Math, Science, Ore-Ext)</a:t>
                      </a:r>
                      <a:endParaRPr sz="2000" dirty="0">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800">
                          <a:latin typeface="Calibri"/>
                          <a:ea typeface="Calibri"/>
                          <a:cs typeface="Calibri"/>
                          <a:sym typeface="Calibri"/>
                        </a:rPr>
                        <a:t>7</a:t>
                      </a:r>
                      <a:endParaRPr sz="1800">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502265">
                <a:tc>
                  <a:txBody>
                    <a:bodyPr/>
                    <a:lstStyle/>
                    <a:p>
                      <a:pPr marL="0" lvl="0" indent="0" algn="ctr" rtl="0">
                        <a:spcBef>
                          <a:spcPts val="0"/>
                        </a:spcBef>
                        <a:spcAft>
                          <a:spcPts val="0"/>
                        </a:spcAft>
                        <a:buNone/>
                      </a:pPr>
                      <a:r>
                        <a:rPr lang="en-US" sz="1800">
                          <a:latin typeface="Calibri"/>
                          <a:ea typeface="Calibri"/>
                          <a:cs typeface="Calibri"/>
                          <a:sym typeface="Calibri"/>
                        </a:rPr>
                        <a:t>5</a:t>
                      </a:r>
                      <a:endParaRPr sz="1800">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2000">
                          <a:solidFill>
                            <a:schemeClr val="dk1"/>
                          </a:solidFill>
                          <a:latin typeface="Calibri"/>
                          <a:ea typeface="Calibri"/>
                          <a:cs typeface="Calibri"/>
                          <a:sym typeface="Calibri"/>
                        </a:rPr>
                        <a:t>Exiting/Monitoring English Learners</a:t>
                      </a:r>
                      <a:endParaRPr sz="2000">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800">
                          <a:latin typeface="Calibri"/>
                          <a:ea typeface="Calibri"/>
                          <a:cs typeface="Calibri"/>
                          <a:sym typeface="Calibri"/>
                        </a:rPr>
                        <a:t>2</a:t>
                      </a:r>
                      <a:endParaRPr sz="1800">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502265">
                <a:tc>
                  <a:txBody>
                    <a:bodyPr/>
                    <a:lstStyle/>
                    <a:p>
                      <a:pPr marL="0" lvl="0" indent="0" algn="ctr" rtl="0">
                        <a:spcBef>
                          <a:spcPts val="0"/>
                        </a:spcBef>
                        <a:spcAft>
                          <a:spcPts val="0"/>
                        </a:spcAft>
                        <a:buNone/>
                      </a:pPr>
                      <a:r>
                        <a:rPr lang="en-US" sz="1800">
                          <a:latin typeface="Calibri"/>
                          <a:ea typeface="Calibri"/>
                          <a:cs typeface="Calibri"/>
                          <a:sym typeface="Calibri"/>
                        </a:rPr>
                        <a:t>6</a:t>
                      </a:r>
                      <a:endParaRPr sz="1800">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2000">
                          <a:solidFill>
                            <a:schemeClr val="dk1"/>
                          </a:solidFill>
                          <a:latin typeface="Calibri"/>
                          <a:ea typeface="Calibri"/>
                          <a:cs typeface="Calibri"/>
                          <a:sym typeface="Calibri"/>
                        </a:rPr>
                        <a:t>Access to Instructional Program/Graduation</a:t>
                      </a:r>
                      <a:endParaRPr sz="2000">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800">
                          <a:latin typeface="Calibri"/>
                          <a:ea typeface="Calibri"/>
                          <a:cs typeface="Calibri"/>
                          <a:sym typeface="Calibri"/>
                        </a:rPr>
                        <a:t>4</a:t>
                      </a:r>
                      <a:endParaRPr sz="1800">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502265">
                <a:tc>
                  <a:txBody>
                    <a:bodyPr/>
                    <a:lstStyle/>
                    <a:p>
                      <a:pPr marL="0" lvl="0" indent="0" algn="ctr" rtl="0">
                        <a:spcBef>
                          <a:spcPts val="0"/>
                        </a:spcBef>
                        <a:spcAft>
                          <a:spcPts val="0"/>
                        </a:spcAft>
                        <a:buNone/>
                      </a:pPr>
                      <a:r>
                        <a:rPr lang="en-US" sz="1800">
                          <a:latin typeface="Calibri"/>
                          <a:ea typeface="Calibri"/>
                          <a:cs typeface="Calibri"/>
                          <a:sym typeface="Calibri"/>
                        </a:rPr>
                        <a:t>7</a:t>
                      </a:r>
                      <a:endParaRPr sz="1800">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2000">
                          <a:solidFill>
                            <a:schemeClr val="dk1"/>
                          </a:solidFill>
                          <a:latin typeface="Calibri"/>
                          <a:ea typeface="Calibri"/>
                          <a:cs typeface="Calibri"/>
                          <a:sym typeface="Calibri"/>
                        </a:rPr>
                        <a:t>Staffing for English Learner Programs</a:t>
                      </a:r>
                      <a:endParaRPr sz="2000">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800">
                          <a:latin typeface="Calibri"/>
                          <a:ea typeface="Calibri"/>
                          <a:cs typeface="Calibri"/>
                          <a:sym typeface="Calibri"/>
                        </a:rPr>
                        <a:t>2</a:t>
                      </a:r>
                      <a:endParaRPr sz="1800">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502265">
                <a:tc>
                  <a:txBody>
                    <a:bodyPr/>
                    <a:lstStyle/>
                    <a:p>
                      <a:pPr marL="0" lvl="0" indent="0" algn="ctr" rtl="0">
                        <a:spcBef>
                          <a:spcPts val="0"/>
                        </a:spcBef>
                        <a:spcAft>
                          <a:spcPts val="0"/>
                        </a:spcAft>
                        <a:buNone/>
                      </a:pPr>
                      <a:r>
                        <a:rPr lang="en-US" sz="1800">
                          <a:latin typeface="Calibri"/>
                          <a:ea typeface="Calibri"/>
                          <a:cs typeface="Calibri"/>
                          <a:sym typeface="Calibri"/>
                        </a:rPr>
                        <a:t>8</a:t>
                      </a:r>
                      <a:endParaRPr sz="1800">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2000">
                          <a:solidFill>
                            <a:schemeClr val="dk1"/>
                          </a:solidFill>
                          <a:latin typeface="Calibri"/>
                          <a:ea typeface="Calibri"/>
                          <a:cs typeface="Calibri"/>
                          <a:sym typeface="Calibri"/>
                        </a:rPr>
                        <a:t>English Learner Data</a:t>
                      </a:r>
                      <a:endParaRPr sz="2000">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800">
                          <a:latin typeface="Calibri"/>
                          <a:ea typeface="Calibri"/>
                          <a:cs typeface="Calibri"/>
                          <a:sym typeface="Calibri"/>
                        </a:rPr>
                        <a:t>3</a:t>
                      </a:r>
                      <a:endParaRPr sz="1800">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502265">
                <a:tc>
                  <a:txBody>
                    <a:bodyPr/>
                    <a:lstStyle/>
                    <a:p>
                      <a:pPr marL="0" lvl="0" indent="0" algn="ctr" rtl="0">
                        <a:spcBef>
                          <a:spcPts val="0"/>
                        </a:spcBef>
                        <a:spcAft>
                          <a:spcPts val="0"/>
                        </a:spcAft>
                        <a:buNone/>
                      </a:pPr>
                      <a:r>
                        <a:rPr lang="en-US" sz="1800">
                          <a:latin typeface="Calibri"/>
                          <a:ea typeface="Calibri"/>
                          <a:cs typeface="Calibri"/>
                          <a:sym typeface="Calibri"/>
                        </a:rPr>
                        <a:t>9</a:t>
                      </a:r>
                      <a:endParaRPr sz="1800">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2000">
                          <a:solidFill>
                            <a:schemeClr val="dk1"/>
                          </a:solidFill>
                          <a:latin typeface="Calibri"/>
                          <a:ea typeface="Calibri"/>
                          <a:cs typeface="Calibri"/>
                          <a:sym typeface="Calibri"/>
                        </a:rPr>
                        <a:t>Fiscal Review</a:t>
                      </a:r>
                      <a:endParaRPr sz="2000">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800" dirty="0">
                          <a:latin typeface="Calibri"/>
                          <a:ea typeface="Calibri"/>
                          <a:cs typeface="Calibri"/>
                          <a:sym typeface="Calibri"/>
                        </a:rPr>
                        <a:t>1</a:t>
                      </a:r>
                      <a:endParaRPr sz="1800" dirty="0">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25dc5191c14_0_12"/>
          <p:cNvSpPr txBox="1">
            <a:spLocks noGrp="1"/>
          </p:cNvSpPr>
          <p:nvPr>
            <p:ph type="body" idx="1"/>
          </p:nvPr>
        </p:nvSpPr>
        <p:spPr>
          <a:xfrm>
            <a:off x="832104" y="1828801"/>
            <a:ext cx="10533888" cy="4105924"/>
          </a:xfrm>
          <a:prstGeom prst="rect">
            <a:avLst/>
          </a:prstGeom>
        </p:spPr>
        <p:txBody>
          <a:bodyPr spcFirstLastPara="1" wrap="square" lIns="91425" tIns="45700" rIns="91425" bIns="45700" anchor="t" anchorCtr="0">
            <a:normAutofit/>
          </a:bodyPr>
          <a:lstStyle/>
          <a:p>
            <a:pPr marL="0" lvl="0" indent="0" algn="l" rtl="0">
              <a:lnSpc>
                <a:spcPct val="115000"/>
              </a:lnSpc>
              <a:spcBef>
                <a:spcPts val="600"/>
              </a:spcBef>
              <a:spcAft>
                <a:spcPts val="1200"/>
              </a:spcAft>
              <a:buNone/>
            </a:pPr>
            <a:r>
              <a:rPr lang="en-US" b="1" dirty="0">
                <a:solidFill>
                  <a:srgbClr val="000000"/>
                </a:solidFill>
                <a:latin typeface="Arial"/>
                <a:ea typeface="Arial"/>
                <a:cs typeface="Arial"/>
                <a:sym typeface="Arial"/>
              </a:rPr>
              <a:t>Question 1:</a:t>
            </a:r>
            <a:r>
              <a:rPr lang="en-US" dirty="0">
                <a:solidFill>
                  <a:srgbClr val="000000"/>
                </a:solidFill>
                <a:latin typeface="Arial"/>
                <a:ea typeface="Arial"/>
                <a:cs typeface="Arial"/>
                <a:sym typeface="Arial"/>
              </a:rPr>
              <a:t>  The district has an EL Plan addressing the requirements of </a:t>
            </a:r>
            <a:r>
              <a:rPr lang="en-US" u="sng" dirty="0">
                <a:solidFill>
                  <a:schemeClr val="hlink"/>
                </a:solidFill>
                <a:latin typeface="Arial"/>
                <a:ea typeface="Arial"/>
                <a:cs typeface="Arial"/>
                <a:sym typeface="Arial"/>
                <a:hlinkClick r:id="rId3"/>
              </a:rPr>
              <a:t>Sec 3116</a:t>
            </a:r>
            <a:r>
              <a:rPr lang="en-US" dirty="0">
                <a:solidFill>
                  <a:srgbClr val="000000"/>
                </a:solidFill>
                <a:latin typeface="Arial"/>
                <a:ea typeface="Arial"/>
                <a:cs typeface="Arial"/>
                <a:sym typeface="Arial"/>
              </a:rPr>
              <a:t>.</a:t>
            </a:r>
            <a:endParaRPr dirty="0"/>
          </a:p>
        </p:txBody>
      </p:sp>
      <p:sp>
        <p:nvSpPr>
          <p:cNvPr id="264" name="Google Shape;264;g25dc5191c14_0_12"/>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
        <p:nvSpPr>
          <p:cNvPr id="265" name="Google Shape;265;g25dc5191c14_0_12"/>
          <p:cNvSpPr txBox="1">
            <a:spLocks noGrp="1"/>
          </p:cNvSpPr>
          <p:nvPr>
            <p:ph type="title"/>
          </p:nvPr>
        </p:nvSpPr>
        <p:spPr>
          <a:xfrm>
            <a:off x="603504" y="246888"/>
            <a:ext cx="10898072" cy="1124712"/>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Section 1:  English Learner Plan</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2399c72cec4_0_35"/>
          <p:cNvSpPr txBox="1">
            <a:spLocks noGrp="1"/>
          </p:cNvSpPr>
          <p:nvPr>
            <p:ph type="title"/>
          </p:nvPr>
        </p:nvSpPr>
        <p:spPr>
          <a:xfrm>
            <a:off x="603504" y="246888"/>
            <a:ext cx="10898072" cy="1133856"/>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Section 2:  Identification of English Learners</a:t>
            </a:r>
            <a:endParaRPr dirty="0"/>
          </a:p>
        </p:txBody>
      </p:sp>
      <p:sp>
        <p:nvSpPr>
          <p:cNvPr id="272" name="Google Shape;272;g2399c72cec4_0_35"/>
          <p:cNvSpPr txBox="1">
            <a:spLocks noGrp="1"/>
          </p:cNvSpPr>
          <p:nvPr>
            <p:ph type="body" idx="1"/>
          </p:nvPr>
        </p:nvSpPr>
        <p:spPr>
          <a:xfrm>
            <a:off x="717176" y="1819656"/>
            <a:ext cx="10776832" cy="4115069"/>
          </a:xfrm>
          <a:prstGeom prst="rect">
            <a:avLst/>
          </a:prstGeom>
        </p:spPr>
        <p:txBody>
          <a:bodyPr spcFirstLastPara="1" wrap="square" lIns="91425" tIns="45700" rIns="91425" bIns="45700" anchor="t" anchorCtr="0">
            <a:normAutofit fontScale="92500" lnSpcReduction="10000"/>
          </a:bodyPr>
          <a:lstStyle/>
          <a:p>
            <a:pPr marL="0" lvl="0" indent="0" algn="l" rtl="0">
              <a:spcBef>
                <a:spcPts val="1000"/>
              </a:spcBef>
              <a:spcAft>
                <a:spcPts val="0"/>
              </a:spcAft>
              <a:buNone/>
            </a:pPr>
            <a:r>
              <a:rPr lang="en-US" sz="3000" dirty="0"/>
              <a:t>This section has 7 questions that address:</a:t>
            </a:r>
            <a:endParaRPr sz="3000" dirty="0"/>
          </a:p>
          <a:p>
            <a:pPr marL="2112963" lvl="0" indent="-1884363" algn="l" rtl="0">
              <a:spcBef>
                <a:spcPts val="600"/>
              </a:spcBef>
              <a:spcAft>
                <a:spcPts val="0"/>
              </a:spcAft>
              <a:buNone/>
            </a:pPr>
            <a:r>
              <a:rPr lang="en-US" sz="3000" b="1" dirty="0"/>
              <a:t>Question 2:	</a:t>
            </a:r>
            <a:r>
              <a:rPr lang="en-US" sz="3000" dirty="0"/>
              <a:t>Parent Notification Letters</a:t>
            </a:r>
            <a:endParaRPr sz="3000" dirty="0"/>
          </a:p>
          <a:p>
            <a:pPr marL="2112963" lvl="0" indent="-1884363" algn="l" rtl="0">
              <a:spcBef>
                <a:spcPts val="600"/>
              </a:spcBef>
              <a:spcAft>
                <a:spcPts val="0"/>
              </a:spcAft>
              <a:buNone/>
            </a:pPr>
            <a:r>
              <a:rPr lang="en-US" sz="3000" b="1" dirty="0"/>
              <a:t>Question 3:	</a:t>
            </a:r>
            <a:r>
              <a:rPr lang="en-US" sz="3000" dirty="0"/>
              <a:t>Language Use Surveys</a:t>
            </a:r>
            <a:endParaRPr sz="3000" dirty="0"/>
          </a:p>
          <a:p>
            <a:pPr marL="2112963" lvl="0" indent="-1884363" algn="l" rtl="0">
              <a:spcBef>
                <a:spcPts val="600"/>
              </a:spcBef>
              <a:spcAft>
                <a:spcPts val="0"/>
              </a:spcAft>
              <a:buNone/>
            </a:pPr>
            <a:r>
              <a:rPr lang="en-US" sz="3000" b="1" dirty="0"/>
              <a:t>Question 4:	</a:t>
            </a:r>
            <a:r>
              <a:rPr lang="en-US" sz="3000" dirty="0"/>
              <a:t>Timeline for students to be identified as having EL status</a:t>
            </a:r>
            <a:endParaRPr sz="3000" dirty="0"/>
          </a:p>
          <a:p>
            <a:pPr marL="2112963" lvl="0" indent="-1884363" algn="l" rtl="0">
              <a:spcBef>
                <a:spcPts val="600"/>
              </a:spcBef>
              <a:spcAft>
                <a:spcPts val="0"/>
              </a:spcAft>
              <a:buNone/>
            </a:pPr>
            <a:r>
              <a:rPr lang="en-US" sz="3000" b="1" dirty="0"/>
              <a:t>Question 5:	</a:t>
            </a:r>
            <a:r>
              <a:rPr lang="en-US" sz="3000" dirty="0"/>
              <a:t>Identification process for Special Education</a:t>
            </a:r>
            <a:endParaRPr sz="3000" dirty="0"/>
          </a:p>
          <a:p>
            <a:pPr marL="2112963" lvl="0" indent="-1884363" algn="l" rtl="0">
              <a:spcBef>
                <a:spcPts val="600"/>
              </a:spcBef>
              <a:spcAft>
                <a:spcPts val="0"/>
              </a:spcAft>
              <a:buNone/>
            </a:pPr>
            <a:r>
              <a:rPr lang="en-US" sz="3000" b="1" dirty="0"/>
              <a:t>Question 6:	</a:t>
            </a:r>
            <a:r>
              <a:rPr lang="en-US" sz="3000" dirty="0"/>
              <a:t>Identification process for Talented and Gifted</a:t>
            </a:r>
            <a:endParaRPr sz="3000" dirty="0"/>
          </a:p>
          <a:p>
            <a:pPr marL="2112963" lvl="0" indent="-1884363" algn="l" rtl="0">
              <a:spcBef>
                <a:spcPts val="600"/>
              </a:spcBef>
              <a:spcAft>
                <a:spcPts val="0"/>
              </a:spcAft>
              <a:buNone/>
            </a:pPr>
            <a:r>
              <a:rPr lang="en-US" sz="3000" b="1" dirty="0"/>
              <a:t>Question 7:	</a:t>
            </a:r>
            <a:r>
              <a:rPr lang="en-US" sz="3000" dirty="0"/>
              <a:t>Identification process for Potential EL - code 2-J</a:t>
            </a:r>
            <a:endParaRPr sz="3000" dirty="0"/>
          </a:p>
          <a:p>
            <a:pPr marL="2112963" lvl="0" indent="-1884363" algn="l" rtl="0">
              <a:spcBef>
                <a:spcPts val="600"/>
              </a:spcBef>
              <a:spcAft>
                <a:spcPts val="0"/>
              </a:spcAft>
              <a:buNone/>
            </a:pPr>
            <a:r>
              <a:rPr lang="en-US" sz="3000" b="1" dirty="0"/>
              <a:t>Question 8:	</a:t>
            </a:r>
            <a:r>
              <a:rPr lang="en-US" sz="3000" dirty="0"/>
              <a:t>Process for parent/guardian waiving participation in EL Instructional Program</a:t>
            </a:r>
            <a:endParaRPr sz="3000" dirty="0"/>
          </a:p>
        </p:txBody>
      </p:sp>
      <p:sp>
        <p:nvSpPr>
          <p:cNvPr id="273" name="Google Shape;273;g2399c72cec4_0_35"/>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25dc5191c14_0_49"/>
          <p:cNvSpPr txBox="1">
            <a:spLocks noGrp="1"/>
          </p:cNvSpPr>
          <p:nvPr>
            <p:ph type="body" idx="1"/>
          </p:nvPr>
        </p:nvSpPr>
        <p:spPr>
          <a:xfrm>
            <a:off x="502920" y="1828799"/>
            <a:ext cx="11175780" cy="4593775"/>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dirty="0">
                <a:solidFill>
                  <a:srgbClr val="000000"/>
                </a:solidFill>
              </a:rPr>
              <a:t>The district identifies students for English learner (EL) screening, administers screener, and notifies parents within the required timeline:  30 calendar days from the beginning of the school year, or 14 calendar days from student enrollment once the school year has started.</a:t>
            </a:r>
            <a:endParaRPr dirty="0">
              <a:solidFill>
                <a:srgbClr val="000000"/>
              </a:solidFill>
            </a:endParaRPr>
          </a:p>
          <a:p>
            <a:pPr marL="0" lvl="0" indent="0" algn="l" rtl="0">
              <a:lnSpc>
                <a:spcPct val="110000"/>
              </a:lnSpc>
              <a:spcBef>
                <a:spcPts val="1200"/>
              </a:spcBef>
              <a:spcAft>
                <a:spcPts val="0"/>
              </a:spcAft>
              <a:buNone/>
            </a:pPr>
            <a:r>
              <a:rPr lang="en-US" dirty="0">
                <a:solidFill>
                  <a:srgbClr val="000000"/>
                </a:solidFill>
              </a:rPr>
              <a:t>Submission requirements:</a:t>
            </a:r>
            <a:endParaRPr dirty="0">
              <a:solidFill>
                <a:srgbClr val="000000"/>
              </a:solidFill>
            </a:endParaRPr>
          </a:p>
          <a:p>
            <a:pPr marL="576263" lvl="0" indent="-457200" algn="l" rtl="0">
              <a:spcBef>
                <a:spcPts val="600"/>
              </a:spcBef>
              <a:spcAft>
                <a:spcPts val="0"/>
              </a:spcAft>
              <a:buFont typeface="+mj-lt"/>
              <a:buAutoNum type="arabicPeriod"/>
            </a:pPr>
            <a:r>
              <a:rPr lang="en-US" dirty="0">
                <a:solidFill>
                  <a:srgbClr val="000000"/>
                </a:solidFill>
              </a:rPr>
              <a:t>Sample of signed and dated Parent Notification Letters (PNL) in all languages provided to parents/guardians, that includes:</a:t>
            </a:r>
            <a:endParaRPr dirty="0">
              <a:solidFill>
                <a:srgbClr val="000000"/>
              </a:solidFill>
            </a:endParaRPr>
          </a:p>
          <a:p>
            <a:pPr marL="1016000" lvl="0" algn="l" rtl="0">
              <a:spcBef>
                <a:spcPts val="600"/>
              </a:spcBef>
              <a:spcAft>
                <a:spcPts val="0"/>
              </a:spcAft>
              <a:buFont typeface="Courier New" panose="02070309020205020404" pitchFamily="49" charset="0"/>
              <a:buChar char="o"/>
            </a:pPr>
            <a:r>
              <a:rPr lang="en-US" dirty="0">
                <a:solidFill>
                  <a:srgbClr val="000000"/>
                </a:solidFill>
              </a:rPr>
              <a:t>Forms for students identified as ELs in the current school year (2023-24)</a:t>
            </a:r>
            <a:endParaRPr dirty="0">
              <a:solidFill>
                <a:srgbClr val="000000"/>
              </a:solidFill>
            </a:endParaRPr>
          </a:p>
          <a:p>
            <a:pPr marL="1016000" lvl="0" algn="l" rtl="0">
              <a:spcBef>
                <a:spcPts val="600"/>
              </a:spcBef>
              <a:spcAft>
                <a:spcPts val="0"/>
              </a:spcAft>
              <a:buFont typeface="Courier New" panose="02070309020205020404" pitchFamily="49" charset="0"/>
              <a:buChar char="o"/>
            </a:pPr>
            <a:r>
              <a:rPr lang="en-US" dirty="0">
                <a:solidFill>
                  <a:srgbClr val="000000"/>
                </a:solidFill>
              </a:rPr>
              <a:t>Forms for students who were identified as ELs in a prior school year (2023-24)</a:t>
            </a:r>
            <a:endParaRPr dirty="0">
              <a:solidFill>
                <a:srgbClr val="000000"/>
              </a:solidFill>
            </a:endParaRPr>
          </a:p>
          <a:p>
            <a:pPr marL="1016000" lvl="0" algn="l" rtl="0">
              <a:spcBef>
                <a:spcPts val="600"/>
              </a:spcBef>
              <a:spcAft>
                <a:spcPts val="0"/>
              </a:spcAft>
              <a:buFont typeface="Courier New" panose="02070309020205020404" pitchFamily="49" charset="0"/>
              <a:buChar char="o"/>
            </a:pPr>
            <a:r>
              <a:rPr lang="en-US" dirty="0">
                <a:solidFill>
                  <a:srgbClr val="000000"/>
                </a:solidFill>
              </a:rPr>
              <a:t>PNLs should include information as to students’ language progress in all four domains</a:t>
            </a:r>
            <a:endParaRPr dirty="0">
              <a:solidFill>
                <a:srgbClr val="000000"/>
              </a:solidFill>
            </a:endParaRPr>
          </a:p>
        </p:txBody>
      </p:sp>
      <p:sp>
        <p:nvSpPr>
          <p:cNvPr id="280" name="Google Shape;280;g25dc5191c14_0_49"/>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
        <p:nvSpPr>
          <p:cNvPr id="281" name="Google Shape;281;g25dc5191c14_0_49"/>
          <p:cNvSpPr txBox="1">
            <a:spLocks noGrp="1"/>
          </p:cNvSpPr>
          <p:nvPr>
            <p:ph type="title"/>
          </p:nvPr>
        </p:nvSpPr>
        <p:spPr>
          <a:xfrm>
            <a:off x="603504" y="246888"/>
            <a:ext cx="11075196" cy="1124712"/>
          </a:xfrm>
          <a:prstGeom prst="rect">
            <a:avLst/>
          </a:prstGeom>
        </p:spPr>
        <p:txBody>
          <a:bodyPr spcFirstLastPara="1" wrap="square" lIns="91425" tIns="45700" rIns="91425" bIns="45700" anchor="b" anchorCtr="0">
            <a:normAutofit/>
          </a:bodyPr>
          <a:lstStyle/>
          <a:p>
            <a:pPr marL="0" lvl="0" indent="0" algn="l" rtl="0">
              <a:lnSpc>
                <a:spcPct val="115000"/>
              </a:lnSpc>
              <a:spcBef>
                <a:spcPts val="600"/>
              </a:spcBef>
              <a:spcAft>
                <a:spcPts val="0"/>
              </a:spcAft>
              <a:buClr>
                <a:schemeClr val="dk1"/>
              </a:buClr>
              <a:buSzPts val="1100"/>
              <a:buFont typeface="Arial"/>
              <a:buNone/>
            </a:pPr>
            <a:r>
              <a:rPr lang="en-US" dirty="0"/>
              <a:t>Question 2</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2399c72cec4_0_14"/>
          <p:cNvSpPr txBox="1">
            <a:spLocks noGrp="1"/>
          </p:cNvSpPr>
          <p:nvPr>
            <p:ph type="title"/>
          </p:nvPr>
        </p:nvSpPr>
        <p:spPr>
          <a:xfrm>
            <a:off x="612648" y="219456"/>
            <a:ext cx="10888928" cy="1152144"/>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Required Evidence for Question 2</a:t>
            </a:r>
            <a:endParaRPr dirty="0"/>
          </a:p>
        </p:txBody>
      </p:sp>
      <p:sp>
        <p:nvSpPr>
          <p:cNvPr id="288" name="Google Shape;288;g2399c72cec4_0_14"/>
          <p:cNvSpPr txBox="1">
            <a:spLocks noGrp="1"/>
          </p:cNvSpPr>
          <p:nvPr>
            <p:ph type="body" idx="1"/>
          </p:nvPr>
        </p:nvSpPr>
        <p:spPr>
          <a:xfrm>
            <a:off x="612648" y="1837944"/>
            <a:ext cx="10972800" cy="4376706"/>
          </a:xfrm>
          <a:prstGeom prst="rect">
            <a:avLst/>
          </a:prstGeom>
        </p:spPr>
        <p:txBody>
          <a:bodyPr spcFirstLastPara="1" wrap="square" lIns="91425" tIns="45700" rIns="91425" bIns="45700" anchor="t" anchorCtr="0">
            <a:normAutofit/>
          </a:bodyPr>
          <a:lstStyle/>
          <a:p>
            <a:pPr marL="0" lvl="0" indent="0" algn="l" rtl="0">
              <a:lnSpc>
                <a:spcPct val="115000"/>
              </a:lnSpc>
              <a:spcBef>
                <a:spcPts val="600"/>
              </a:spcBef>
              <a:spcAft>
                <a:spcPts val="0"/>
              </a:spcAft>
              <a:buClr>
                <a:schemeClr val="dk1"/>
              </a:buClr>
              <a:buSzPts val="1100"/>
              <a:buFont typeface="Arial"/>
              <a:buNone/>
            </a:pPr>
            <a:r>
              <a:rPr lang="en-US" dirty="0"/>
              <a:t>Parent Notification Letters submission numbers  are based on number of enrolled ELs:</a:t>
            </a:r>
            <a:endParaRPr dirty="0"/>
          </a:p>
          <a:p>
            <a:pPr marL="685800" lvl="0">
              <a:spcBef>
                <a:spcPts val="600"/>
              </a:spcBef>
              <a:buFont typeface="Calibri" panose="020F0502020204030204" pitchFamily="34" charset="0"/>
              <a:buChar char="•"/>
            </a:pPr>
            <a:r>
              <a:rPr lang="en-US" dirty="0"/>
              <a:t>10 or fewer students – all copies</a:t>
            </a:r>
          </a:p>
          <a:p>
            <a:pPr marL="685800" lvl="0">
              <a:spcBef>
                <a:spcPts val="600"/>
              </a:spcBef>
              <a:buFont typeface="Calibri" panose="020F0502020204030204" pitchFamily="34" charset="0"/>
              <a:buChar char="•"/>
            </a:pPr>
            <a:r>
              <a:rPr lang="en-US" dirty="0"/>
              <a:t>11-50 students – 10 copies</a:t>
            </a:r>
          </a:p>
          <a:p>
            <a:pPr marL="685800" lvl="0">
              <a:spcBef>
                <a:spcPts val="600"/>
              </a:spcBef>
              <a:buFont typeface="Calibri" panose="020F0502020204030204" pitchFamily="34" charset="0"/>
              <a:buChar char="•"/>
            </a:pPr>
            <a:r>
              <a:rPr lang="en-US" dirty="0"/>
              <a:t>51-100 students – 20 copies</a:t>
            </a:r>
          </a:p>
          <a:p>
            <a:pPr marL="685800" lvl="0">
              <a:spcBef>
                <a:spcPts val="600"/>
              </a:spcBef>
              <a:buFont typeface="Calibri" panose="020F0502020204030204" pitchFamily="34" charset="0"/>
              <a:buChar char="•"/>
            </a:pPr>
            <a:r>
              <a:rPr lang="en-US" dirty="0"/>
              <a:t>Greater than 101 students – 25 copies</a:t>
            </a:r>
            <a:endParaRPr dirty="0"/>
          </a:p>
          <a:p>
            <a:pPr marL="342900" lvl="0" indent="0" algn="l" rtl="0">
              <a:spcBef>
                <a:spcPts val="1800"/>
              </a:spcBef>
              <a:buClr>
                <a:schemeClr val="dk1"/>
              </a:buClr>
              <a:buSzPts val="1100"/>
              <a:buFont typeface="Arial"/>
              <a:buNone/>
            </a:pPr>
            <a:r>
              <a:rPr lang="en-US" dirty="0"/>
              <a:t>Please include Parent Notification Letters for both identified (in 2023-24) and continuing EL students, wherever possible.  </a:t>
            </a:r>
            <a:endParaRPr dirty="0"/>
          </a:p>
        </p:txBody>
      </p:sp>
      <p:sp>
        <p:nvSpPr>
          <p:cNvPr id="289" name="Google Shape;289;g2399c72cec4_0_14"/>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C82FA-4B1C-4C12-9486-5402AAD0F32E}"/>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6524BB5C-1993-7319-07AC-2D0F1FF8500C}"/>
              </a:ext>
            </a:extLst>
          </p:cNvPr>
          <p:cNvSpPr>
            <a:spLocks noGrp="1"/>
          </p:cNvSpPr>
          <p:nvPr>
            <p:ph type="body" idx="1"/>
          </p:nvPr>
        </p:nvSpPr>
        <p:spPr>
          <a:xfrm>
            <a:off x="5094514" y="1825625"/>
            <a:ext cx="6407204" cy="4109010"/>
          </a:xfrm>
        </p:spPr>
        <p:txBody>
          <a:bodyPr>
            <a:normAutofit/>
          </a:bodyPr>
          <a:lstStyle/>
          <a:p>
            <a:pPr lvl="0" indent="-450850">
              <a:lnSpc>
                <a:spcPct val="115000"/>
              </a:lnSpc>
              <a:spcBef>
                <a:spcPts val="0"/>
              </a:spcBef>
              <a:buSzPts val="3500"/>
            </a:pPr>
            <a:r>
              <a:rPr lang="en-US" sz="3200" dirty="0"/>
              <a:t>Welcome</a:t>
            </a:r>
          </a:p>
          <a:p>
            <a:pPr lvl="0" indent="-450850">
              <a:lnSpc>
                <a:spcPct val="115000"/>
              </a:lnSpc>
              <a:spcBef>
                <a:spcPts val="0"/>
              </a:spcBef>
              <a:buSzPts val="3500"/>
            </a:pPr>
            <a:r>
              <a:rPr lang="en-US" sz="3200" dirty="0"/>
              <a:t>Grounding </a:t>
            </a:r>
          </a:p>
          <a:p>
            <a:pPr lvl="0" indent="-450850">
              <a:lnSpc>
                <a:spcPct val="115000"/>
              </a:lnSpc>
              <a:spcBef>
                <a:spcPts val="0"/>
              </a:spcBef>
              <a:buSzPts val="3500"/>
            </a:pPr>
            <a:r>
              <a:rPr lang="en-US" sz="3200" dirty="0"/>
              <a:t>ODE Selection Process</a:t>
            </a:r>
          </a:p>
          <a:p>
            <a:pPr lvl="0" indent="-450850">
              <a:lnSpc>
                <a:spcPct val="115000"/>
              </a:lnSpc>
              <a:spcBef>
                <a:spcPts val="0"/>
              </a:spcBef>
              <a:buSzPts val="3500"/>
            </a:pPr>
            <a:r>
              <a:rPr lang="en-US" sz="3200" dirty="0"/>
              <a:t>What will be monitored</a:t>
            </a:r>
          </a:p>
          <a:p>
            <a:pPr lvl="0" indent="-450850">
              <a:lnSpc>
                <a:spcPct val="115000"/>
              </a:lnSpc>
              <a:spcBef>
                <a:spcPts val="0"/>
              </a:spcBef>
              <a:buSzPts val="3500"/>
            </a:pPr>
            <a:r>
              <a:rPr lang="en-US" sz="3200" dirty="0"/>
              <a:t>Timeline</a:t>
            </a:r>
          </a:p>
          <a:p>
            <a:pPr lvl="0" indent="-450850">
              <a:lnSpc>
                <a:spcPct val="115000"/>
              </a:lnSpc>
              <a:spcBef>
                <a:spcPts val="0"/>
              </a:spcBef>
              <a:buSzPts val="3500"/>
            </a:pPr>
            <a:r>
              <a:rPr lang="en-US" sz="3200" dirty="0"/>
              <a:t>Supports are available</a:t>
            </a:r>
          </a:p>
          <a:p>
            <a:pPr lvl="0" indent="-450850">
              <a:lnSpc>
                <a:spcPct val="115000"/>
              </a:lnSpc>
              <a:spcBef>
                <a:spcPts val="0"/>
              </a:spcBef>
              <a:buSzPts val="3500"/>
            </a:pPr>
            <a:r>
              <a:rPr lang="en-US" sz="3200" dirty="0"/>
              <a:t>Questions</a:t>
            </a:r>
          </a:p>
        </p:txBody>
      </p:sp>
      <p:sp>
        <p:nvSpPr>
          <p:cNvPr id="4" name="Slide Number Placeholder 3">
            <a:extLst>
              <a:ext uri="{FF2B5EF4-FFF2-40B4-BE49-F238E27FC236}">
                <a16:creationId xmlns:a16="http://schemas.microsoft.com/office/drawing/2014/main" id="{D3D18261-7650-94DA-C4A4-E747F7B27F0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pic>
        <p:nvPicPr>
          <p:cNvPr id="5" name="Google Shape;121;p2" descr="Agenda" title="Agenda">
            <a:extLst>
              <a:ext uri="{FF2B5EF4-FFF2-40B4-BE49-F238E27FC236}">
                <a16:creationId xmlns:a16="http://schemas.microsoft.com/office/drawing/2014/main" id="{BBE1F764-4891-1622-AE85-475BEB44572E}"/>
              </a:ext>
            </a:extLst>
          </p:cNvPr>
          <p:cNvPicPr preferRelativeResize="0"/>
          <p:nvPr/>
        </p:nvPicPr>
        <p:blipFill>
          <a:blip r:embed="rId2">
            <a:alphaModFix/>
          </a:blip>
          <a:stretch>
            <a:fillRect/>
          </a:stretch>
        </p:blipFill>
        <p:spPr>
          <a:xfrm>
            <a:off x="501693" y="2014100"/>
            <a:ext cx="4245724" cy="2829799"/>
          </a:xfrm>
          <a:prstGeom prst="rect">
            <a:avLst/>
          </a:prstGeom>
          <a:noFill/>
          <a:ln w="38100" cap="flat" cmpd="sng">
            <a:solidFill>
              <a:schemeClr val="accent1"/>
            </a:solidFill>
            <a:prstDash val="solid"/>
            <a:round/>
            <a:headEnd type="none" w="sm" len="sm"/>
            <a:tailEnd type="none" w="sm" len="sm"/>
          </a:ln>
        </p:spPr>
      </p:pic>
    </p:spTree>
    <p:extLst>
      <p:ext uri="{BB962C8B-B14F-4D97-AF65-F5344CB8AC3E}">
        <p14:creationId xmlns:p14="http://schemas.microsoft.com/office/powerpoint/2010/main" val="2739830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2399c72cec4_0_21"/>
          <p:cNvSpPr txBox="1">
            <a:spLocks noGrp="1"/>
          </p:cNvSpPr>
          <p:nvPr>
            <p:ph type="title"/>
          </p:nvPr>
        </p:nvSpPr>
        <p:spPr>
          <a:xfrm>
            <a:off x="640080" y="237744"/>
            <a:ext cx="10861496" cy="1124712"/>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Question 3</a:t>
            </a:r>
            <a:endParaRPr dirty="0"/>
          </a:p>
        </p:txBody>
      </p:sp>
      <p:sp>
        <p:nvSpPr>
          <p:cNvPr id="296" name="Google Shape;296;g2399c72cec4_0_21"/>
          <p:cNvSpPr txBox="1">
            <a:spLocks noGrp="1"/>
          </p:cNvSpPr>
          <p:nvPr>
            <p:ph type="body" idx="1"/>
          </p:nvPr>
        </p:nvSpPr>
        <p:spPr>
          <a:xfrm>
            <a:off x="502920" y="1828800"/>
            <a:ext cx="11228832" cy="4469524"/>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100" dirty="0">
                <a:latin typeface="Calibri" panose="020F0502020204030204" pitchFamily="34" charset="0"/>
                <a:cs typeface="Calibri" panose="020F0502020204030204" pitchFamily="34" charset="0"/>
              </a:rPr>
              <a:t>The district has evidence that all students are administered the Oregon Language Use Survey (LUS).</a:t>
            </a:r>
            <a:endParaRPr sz="2100" dirty="0">
              <a:latin typeface="Calibri" panose="020F0502020204030204" pitchFamily="34" charset="0"/>
              <a:cs typeface="Calibri" panose="020F0502020204030204" pitchFamily="34" charset="0"/>
            </a:endParaRPr>
          </a:p>
          <a:p>
            <a:pPr marL="0" lvl="0" indent="0" algn="l" rtl="0">
              <a:lnSpc>
                <a:spcPct val="115000"/>
              </a:lnSpc>
              <a:spcBef>
                <a:spcPts val="2400"/>
              </a:spcBef>
              <a:spcAft>
                <a:spcPts val="0"/>
              </a:spcAft>
              <a:buNone/>
            </a:pPr>
            <a:r>
              <a:rPr lang="en-US" sz="2100" dirty="0">
                <a:solidFill>
                  <a:srgbClr val="000000"/>
                </a:solidFill>
                <a:latin typeface="Calibri" panose="020F0502020204030204" pitchFamily="34" charset="0"/>
                <a:ea typeface="Arial"/>
                <a:cs typeface="Calibri" panose="020F0502020204030204" pitchFamily="34" charset="0"/>
                <a:sym typeface="Arial"/>
              </a:rPr>
              <a:t>Submission requirements:</a:t>
            </a:r>
            <a:endParaRPr sz="2100" dirty="0">
              <a:solidFill>
                <a:srgbClr val="000000"/>
              </a:solidFill>
              <a:latin typeface="Calibri" panose="020F0502020204030204" pitchFamily="34" charset="0"/>
              <a:ea typeface="Arial"/>
              <a:cs typeface="Calibri" panose="020F0502020204030204" pitchFamily="34" charset="0"/>
              <a:sym typeface="Arial"/>
            </a:endParaRPr>
          </a:p>
          <a:p>
            <a:pPr lvl="0" algn="l" rtl="0">
              <a:lnSpc>
                <a:spcPct val="115000"/>
              </a:lnSpc>
              <a:spcBef>
                <a:spcPts val="600"/>
              </a:spcBef>
              <a:spcAft>
                <a:spcPts val="0"/>
              </a:spcAft>
              <a:buFont typeface="+mj-lt"/>
              <a:buAutoNum type="arabicPeriod"/>
            </a:pPr>
            <a:r>
              <a:rPr lang="en-US" sz="2100" dirty="0">
                <a:solidFill>
                  <a:srgbClr val="000000"/>
                </a:solidFill>
                <a:latin typeface="Calibri" panose="020F0502020204030204" pitchFamily="34" charset="0"/>
                <a:cs typeface="Calibri" panose="020F0502020204030204" pitchFamily="34" charset="0"/>
              </a:rPr>
              <a:t>Sample of LUS forms from the most recent school year available (ideally 2023-24); that includes:</a:t>
            </a:r>
            <a:endParaRPr sz="2100" dirty="0">
              <a:solidFill>
                <a:srgbClr val="000000"/>
              </a:solidFill>
              <a:latin typeface="Calibri" panose="020F0502020204030204" pitchFamily="34" charset="0"/>
              <a:cs typeface="Calibri" panose="020F0502020204030204" pitchFamily="34" charset="0"/>
            </a:endParaRPr>
          </a:p>
          <a:p>
            <a:pPr marL="914400" lvl="0" indent="-285750" algn="l" rtl="0">
              <a:lnSpc>
                <a:spcPct val="115000"/>
              </a:lnSpc>
              <a:spcBef>
                <a:spcPts val="600"/>
              </a:spcBef>
              <a:spcAft>
                <a:spcPts val="0"/>
              </a:spcAft>
              <a:buFont typeface="Courier New" panose="02070309020205020404" pitchFamily="49" charset="0"/>
              <a:buChar char="o"/>
            </a:pPr>
            <a:r>
              <a:rPr lang="en-US" sz="2100" dirty="0">
                <a:solidFill>
                  <a:srgbClr val="000000"/>
                </a:solidFill>
                <a:latin typeface="Calibri" panose="020F0502020204030204" pitchFamily="34" charset="0"/>
                <a:cs typeface="Calibri" panose="020F0502020204030204" pitchFamily="34" charset="0"/>
              </a:rPr>
              <a:t>LUS forms leading to ELPA screener administration</a:t>
            </a:r>
            <a:endParaRPr sz="2100" dirty="0">
              <a:solidFill>
                <a:srgbClr val="000000"/>
              </a:solidFill>
              <a:latin typeface="Calibri" panose="020F0502020204030204" pitchFamily="34" charset="0"/>
              <a:cs typeface="Calibri" panose="020F0502020204030204" pitchFamily="34" charset="0"/>
            </a:endParaRPr>
          </a:p>
          <a:p>
            <a:pPr marL="914400" lvl="0" indent="-285750" algn="l" rtl="0">
              <a:lnSpc>
                <a:spcPct val="115000"/>
              </a:lnSpc>
              <a:spcBef>
                <a:spcPts val="600"/>
              </a:spcBef>
              <a:spcAft>
                <a:spcPts val="0"/>
              </a:spcAft>
              <a:buFont typeface="Courier New" panose="02070309020205020404" pitchFamily="49" charset="0"/>
              <a:buChar char="o"/>
            </a:pPr>
            <a:r>
              <a:rPr lang="en-US" sz="2100" dirty="0">
                <a:solidFill>
                  <a:srgbClr val="000000"/>
                </a:solidFill>
                <a:latin typeface="Calibri" panose="020F0502020204030204" pitchFamily="34" charset="0"/>
                <a:cs typeface="Calibri" panose="020F0502020204030204" pitchFamily="34" charset="0"/>
              </a:rPr>
              <a:t>LUS forms not leading to ELPA screener administration</a:t>
            </a:r>
            <a:endParaRPr sz="2100" dirty="0">
              <a:solidFill>
                <a:srgbClr val="000000"/>
              </a:solidFill>
              <a:latin typeface="Calibri" panose="020F0502020204030204" pitchFamily="34" charset="0"/>
              <a:cs typeface="Calibri" panose="020F0502020204030204" pitchFamily="34" charset="0"/>
            </a:endParaRPr>
          </a:p>
          <a:p>
            <a:pPr marL="0" lvl="0" indent="0" algn="l" rtl="0">
              <a:lnSpc>
                <a:spcPct val="115000"/>
              </a:lnSpc>
              <a:spcBef>
                <a:spcPts val="2400"/>
              </a:spcBef>
              <a:spcAft>
                <a:spcPts val="0"/>
              </a:spcAft>
              <a:buNone/>
            </a:pPr>
            <a:r>
              <a:rPr lang="en-US" sz="2100" b="1" dirty="0">
                <a:solidFill>
                  <a:srgbClr val="000000"/>
                </a:solidFill>
                <a:latin typeface="Calibri" panose="020F0502020204030204" pitchFamily="34" charset="0"/>
                <a:ea typeface="Arial"/>
                <a:cs typeface="Calibri" panose="020F0502020204030204" pitchFamily="34" charset="0"/>
                <a:sym typeface="Arial"/>
              </a:rPr>
              <a:t>Note:  </a:t>
            </a:r>
            <a:r>
              <a:rPr lang="en-US" sz="2100" dirty="0">
                <a:solidFill>
                  <a:srgbClr val="000000"/>
                </a:solidFill>
                <a:latin typeface="Calibri" panose="020F0502020204030204" pitchFamily="34" charset="0"/>
                <a:ea typeface="Arial"/>
                <a:cs typeface="Calibri" panose="020F0502020204030204" pitchFamily="34" charset="0"/>
                <a:sym typeface="Arial"/>
              </a:rPr>
              <a:t>Template forms in other languages show evidence of district capacity to provide communication in a language parents can understand.  For this monitoring item, copies of the actual communication is necessary to demonstrate that the district has met the federal expectations.</a:t>
            </a:r>
            <a:endParaRPr sz="2100" dirty="0">
              <a:latin typeface="Calibri" panose="020F0502020204030204" pitchFamily="34" charset="0"/>
              <a:cs typeface="Calibri" panose="020F0502020204030204" pitchFamily="34" charset="0"/>
            </a:endParaRPr>
          </a:p>
        </p:txBody>
      </p:sp>
      <p:sp>
        <p:nvSpPr>
          <p:cNvPr id="297" name="Google Shape;297;g2399c72cec4_0_21"/>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2399c72cec4_0_28"/>
          <p:cNvSpPr txBox="1">
            <a:spLocks noGrp="1"/>
          </p:cNvSpPr>
          <p:nvPr>
            <p:ph type="title"/>
          </p:nvPr>
        </p:nvSpPr>
        <p:spPr>
          <a:xfrm>
            <a:off x="612647" y="228600"/>
            <a:ext cx="10888929" cy="11430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Required Evidence for Question 3</a:t>
            </a:r>
            <a:endParaRPr dirty="0"/>
          </a:p>
        </p:txBody>
      </p:sp>
      <p:sp>
        <p:nvSpPr>
          <p:cNvPr id="304" name="Google Shape;304;g2399c72cec4_0_28"/>
          <p:cNvSpPr txBox="1">
            <a:spLocks noGrp="1"/>
          </p:cNvSpPr>
          <p:nvPr>
            <p:ph type="body" idx="1"/>
          </p:nvPr>
        </p:nvSpPr>
        <p:spPr>
          <a:xfrm>
            <a:off x="612647" y="1819656"/>
            <a:ext cx="10963657" cy="4463369"/>
          </a:xfrm>
          <a:prstGeom prst="rect">
            <a:avLst/>
          </a:prstGeom>
        </p:spPr>
        <p:txBody>
          <a:bodyPr spcFirstLastPara="1" wrap="square" lIns="91425" tIns="45700" rIns="91425" bIns="45700" anchor="t" anchorCtr="0">
            <a:normAutofit/>
          </a:bodyPr>
          <a:lstStyle/>
          <a:p>
            <a:pPr marL="0" lvl="0" indent="0" algn="l" rtl="0">
              <a:lnSpc>
                <a:spcPct val="115000"/>
              </a:lnSpc>
              <a:spcBef>
                <a:spcPts val="600"/>
              </a:spcBef>
              <a:spcAft>
                <a:spcPts val="0"/>
              </a:spcAft>
              <a:buNone/>
            </a:pPr>
            <a:r>
              <a:rPr lang="en-US" dirty="0"/>
              <a:t>LUS submission numbers are based number of enrolled ELs:</a:t>
            </a:r>
            <a:endParaRPr dirty="0"/>
          </a:p>
          <a:p>
            <a:pPr marL="685800" lvl="0" algn="l" rtl="0">
              <a:spcBef>
                <a:spcPts val="600"/>
              </a:spcBef>
              <a:spcAft>
                <a:spcPts val="0"/>
              </a:spcAft>
              <a:buFont typeface="Calibri" panose="020F0502020204030204" pitchFamily="34" charset="0"/>
              <a:buChar char="•"/>
            </a:pPr>
            <a:r>
              <a:rPr lang="en-US" dirty="0"/>
              <a:t>10 or fewer students – all copies</a:t>
            </a:r>
            <a:endParaRPr dirty="0"/>
          </a:p>
          <a:p>
            <a:pPr marL="685800" lvl="0" algn="l" rtl="0">
              <a:spcBef>
                <a:spcPts val="600"/>
              </a:spcBef>
              <a:spcAft>
                <a:spcPts val="0"/>
              </a:spcAft>
              <a:buFont typeface="Calibri" panose="020F0502020204030204" pitchFamily="34" charset="0"/>
              <a:buChar char="•"/>
            </a:pPr>
            <a:r>
              <a:rPr lang="en-US" dirty="0"/>
              <a:t>11-50 students – 10 copies</a:t>
            </a:r>
            <a:endParaRPr dirty="0"/>
          </a:p>
          <a:p>
            <a:pPr marL="685800" lvl="0" algn="l" rtl="0">
              <a:spcBef>
                <a:spcPts val="600"/>
              </a:spcBef>
              <a:spcAft>
                <a:spcPts val="0"/>
              </a:spcAft>
              <a:buFont typeface="Calibri" panose="020F0502020204030204" pitchFamily="34" charset="0"/>
              <a:buChar char="•"/>
            </a:pPr>
            <a:r>
              <a:rPr lang="en-US" dirty="0"/>
              <a:t>51-100 students – 20 copies</a:t>
            </a:r>
            <a:endParaRPr dirty="0"/>
          </a:p>
          <a:p>
            <a:pPr marL="685800" lvl="0" algn="l" rtl="0">
              <a:spcBef>
                <a:spcPts val="600"/>
              </a:spcBef>
              <a:spcAft>
                <a:spcPts val="0"/>
              </a:spcAft>
              <a:buFont typeface="Calibri" panose="020F0502020204030204" pitchFamily="34" charset="0"/>
              <a:buChar char="•"/>
            </a:pPr>
            <a:r>
              <a:rPr lang="en-US" dirty="0"/>
              <a:t>Greater than 101 students – 25 copies</a:t>
            </a:r>
            <a:endParaRPr sz="1100" dirty="0">
              <a:solidFill>
                <a:srgbClr val="000000"/>
              </a:solidFill>
            </a:endParaRPr>
          </a:p>
          <a:p>
            <a:pPr marL="0" lvl="0" indent="0" algn="l" rtl="0">
              <a:spcBef>
                <a:spcPts val="1800"/>
              </a:spcBef>
              <a:spcAft>
                <a:spcPts val="0"/>
              </a:spcAft>
              <a:buNone/>
            </a:pPr>
            <a:r>
              <a:rPr lang="en-US" dirty="0"/>
              <a:t>Note:  Please include LUS forms that demonstrate the need to administer the ELPA screen and not to administer e ELPA Screener.</a:t>
            </a:r>
            <a:endParaRPr dirty="0"/>
          </a:p>
        </p:txBody>
      </p:sp>
      <p:sp>
        <p:nvSpPr>
          <p:cNvPr id="305" name="Google Shape;305;g2399c72cec4_0_28"/>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2399c72cec4_0_46"/>
          <p:cNvSpPr txBox="1">
            <a:spLocks noGrp="1"/>
          </p:cNvSpPr>
          <p:nvPr>
            <p:ph type="title"/>
          </p:nvPr>
        </p:nvSpPr>
        <p:spPr>
          <a:xfrm>
            <a:off x="612648" y="246888"/>
            <a:ext cx="10888928" cy="11430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Question 4</a:t>
            </a:r>
            <a:endParaRPr dirty="0"/>
          </a:p>
        </p:txBody>
      </p:sp>
      <p:sp>
        <p:nvSpPr>
          <p:cNvPr id="312" name="Google Shape;312;g2399c72cec4_0_46"/>
          <p:cNvSpPr txBox="1">
            <a:spLocks noGrp="1"/>
          </p:cNvSpPr>
          <p:nvPr>
            <p:ph type="body" idx="1"/>
          </p:nvPr>
        </p:nvSpPr>
        <p:spPr>
          <a:xfrm>
            <a:off x="393192" y="1828799"/>
            <a:ext cx="11430000" cy="4770725"/>
          </a:xfrm>
          <a:prstGeom prst="rect">
            <a:avLst/>
          </a:prstGeom>
        </p:spPr>
        <p:txBody>
          <a:bodyPr spcFirstLastPara="1" wrap="square" lIns="91425" tIns="45700" rIns="91425" bIns="45700" anchor="t" anchorCtr="0">
            <a:normAutofit fontScale="92500" lnSpcReduction="20000"/>
          </a:bodyPr>
          <a:lstStyle/>
          <a:p>
            <a:pPr marL="0" lvl="0" indent="0" algn="l" rtl="0">
              <a:lnSpc>
                <a:spcPct val="110000"/>
              </a:lnSpc>
              <a:spcBef>
                <a:spcPts val="1000"/>
              </a:spcBef>
              <a:spcAft>
                <a:spcPts val="0"/>
              </a:spcAft>
              <a:buNone/>
            </a:pPr>
            <a:r>
              <a:rPr lang="en-US" dirty="0"/>
              <a:t>The district has evidence that students are administered the ELPA screener and parents are notified of EL instructional program needs according to federal timelines.</a:t>
            </a:r>
            <a:endParaRPr dirty="0"/>
          </a:p>
          <a:p>
            <a:pPr marL="0" lvl="0" indent="0" algn="l" rtl="0">
              <a:lnSpc>
                <a:spcPct val="110000"/>
              </a:lnSpc>
              <a:spcBef>
                <a:spcPts val="1800"/>
              </a:spcBef>
              <a:spcAft>
                <a:spcPts val="0"/>
              </a:spcAft>
              <a:buNone/>
            </a:pPr>
            <a:r>
              <a:rPr lang="en-US" dirty="0"/>
              <a:t>Submission requirement:</a:t>
            </a:r>
            <a:endParaRPr dirty="0"/>
          </a:p>
          <a:p>
            <a:pPr marL="576263" lvl="0" indent="-457200" algn="l" rtl="0">
              <a:lnSpc>
                <a:spcPct val="110000"/>
              </a:lnSpc>
              <a:spcBef>
                <a:spcPts val="600"/>
              </a:spcBef>
              <a:spcAft>
                <a:spcPts val="0"/>
              </a:spcAft>
              <a:buFont typeface="+mj-lt"/>
              <a:buAutoNum type="arabicPeriod"/>
            </a:pPr>
            <a:r>
              <a:rPr lang="en-US" dirty="0"/>
              <a:t>Evidence for students enrolling in the current school year (2023-24) whose LUS lead to the administration of the ELPA screener.  This evidence can be submitted on a chart, table or other format as long as it  includes:</a:t>
            </a:r>
            <a:endParaRPr dirty="0"/>
          </a:p>
          <a:p>
            <a:pPr marL="858838" lvl="0" indent="0" algn="l" rtl="0">
              <a:lnSpc>
                <a:spcPct val="100000"/>
              </a:lnSpc>
              <a:spcBef>
                <a:spcPts val="600"/>
              </a:spcBef>
              <a:spcAft>
                <a:spcPts val="0"/>
              </a:spcAft>
              <a:buNone/>
            </a:pPr>
            <a:r>
              <a:rPr lang="en-US" dirty="0"/>
              <a:t>o   Enrollment date</a:t>
            </a:r>
            <a:endParaRPr dirty="0"/>
          </a:p>
          <a:p>
            <a:pPr marL="858838" lvl="0" indent="0" algn="l" rtl="0">
              <a:lnSpc>
                <a:spcPct val="100000"/>
              </a:lnSpc>
              <a:spcBef>
                <a:spcPts val="600"/>
              </a:spcBef>
              <a:spcAft>
                <a:spcPts val="0"/>
              </a:spcAft>
              <a:buNone/>
            </a:pPr>
            <a:r>
              <a:rPr lang="en-US" dirty="0"/>
              <a:t>o   ELPA screener date</a:t>
            </a:r>
            <a:endParaRPr dirty="0"/>
          </a:p>
          <a:p>
            <a:pPr marL="858838" lvl="0" indent="0" algn="l" rtl="0">
              <a:lnSpc>
                <a:spcPct val="100000"/>
              </a:lnSpc>
              <a:spcBef>
                <a:spcPts val="600"/>
              </a:spcBef>
              <a:spcAft>
                <a:spcPts val="0"/>
              </a:spcAft>
              <a:buNone/>
            </a:pPr>
            <a:r>
              <a:rPr lang="en-US" dirty="0"/>
              <a:t>o   Parent Notification Letter date</a:t>
            </a:r>
            <a:endParaRPr dirty="0"/>
          </a:p>
          <a:p>
            <a:pPr marL="858838" lvl="0" indent="0" algn="l" rtl="0">
              <a:lnSpc>
                <a:spcPct val="100000"/>
              </a:lnSpc>
              <a:spcBef>
                <a:spcPts val="600"/>
              </a:spcBef>
              <a:spcAft>
                <a:spcPts val="0"/>
              </a:spcAft>
              <a:buNone/>
            </a:pPr>
            <a:r>
              <a:rPr lang="en-US" dirty="0"/>
              <a:t>o   Students may be identified by district ID number or SSID number.</a:t>
            </a:r>
            <a:endParaRPr dirty="0"/>
          </a:p>
          <a:p>
            <a:pPr marL="0" lvl="0" indent="0" algn="l" rtl="0">
              <a:lnSpc>
                <a:spcPct val="110000"/>
              </a:lnSpc>
              <a:spcBef>
                <a:spcPts val="1800"/>
              </a:spcBef>
              <a:spcAft>
                <a:spcPts val="0"/>
              </a:spcAft>
              <a:buNone/>
            </a:pPr>
            <a:r>
              <a:rPr lang="en-US" dirty="0"/>
              <a:t>If the district does not have any student in this category in the current school year, please include evidence from the most recent school year and include a note with the evidence stating thus.</a:t>
            </a:r>
            <a:endParaRPr sz="1100" dirty="0"/>
          </a:p>
        </p:txBody>
      </p:sp>
      <p:sp>
        <p:nvSpPr>
          <p:cNvPr id="313" name="Google Shape;313;g2399c72cec4_0_46"/>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2399c72cec4_0_53"/>
          <p:cNvSpPr txBox="1">
            <a:spLocks noGrp="1"/>
          </p:cNvSpPr>
          <p:nvPr>
            <p:ph type="title"/>
          </p:nvPr>
        </p:nvSpPr>
        <p:spPr>
          <a:xfrm>
            <a:off x="603504" y="246888"/>
            <a:ext cx="10898072" cy="1133856"/>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Question 5</a:t>
            </a:r>
            <a:endParaRPr dirty="0"/>
          </a:p>
        </p:txBody>
      </p:sp>
      <p:sp>
        <p:nvSpPr>
          <p:cNvPr id="320" name="Google Shape;320;g2399c72cec4_0_53"/>
          <p:cNvSpPr txBox="1">
            <a:spLocks noGrp="1"/>
          </p:cNvSpPr>
          <p:nvPr>
            <p:ph type="body" idx="1"/>
          </p:nvPr>
        </p:nvSpPr>
        <p:spPr>
          <a:xfrm>
            <a:off x="502919" y="1828800"/>
            <a:ext cx="11219689" cy="4754880"/>
          </a:xfrm>
          <a:prstGeom prst="rect">
            <a:avLst/>
          </a:prstGeom>
        </p:spPr>
        <p:txBody>
          <a:bodyPr spcFirstLastPara="1" wrap="square" lIns="91425" tIns="45700" rIns="91425" bIns="45700" anchor="t" anchorCtr="0">
            <a:normAutofit/>
          </a:bodyPr>
          <a:lstStyle/>
          <a:p>
            <a:pPr marL="0" lvl="0" indent="0" algn="l" rtl="0">
              <a:spcBef>
                <a:spcPts val="0"/>
              </a:spcBef>
              <a:buNone/>
            </a:pPr>
            <a:r>
              <a:rPr lang="en-US" sz="2100" dirty="0"/>
              <a:t>District has a process/procedure to identify ELs for special education.  ODE staff will review the submitted IEPs/504 plans for EL identification designation, EL staff participation, ELPA assessment information.</a:t>
            </a:r>
            <a:endParaRPr sz="2100" dirty="0"/>
          </a:p>
          <a:p>
            <a:pPr marL="0" lvl="0" indent="0" algn="l" rtl="0">
              <a:lnSpc>
                <a:spcPct val="115000"/>
              </a:lnSpc>
              <a:spcBef>
                <a:spcPts val="600"/>
              </a:spcBef>
              <a:buNone/>
            </a:pPr>
            <a:r>
              <a:rPr lang="en-US" sz="2100" dirty="0"/>
              <a:t>Submission requirements:</a:t>
            </a:r>
            <a:endParaRPr sz="2100" dirty="0"/>
          </a:p>
          <a:p>
            <a:pPr marL="576263" lvl="0" indent="-457200" algn="l" rtl="0">
              <a:lnSpc>
                <a:spcPct val="114000"/>
              </a:lnSpc>
              <a:spcBef>
                <a:spcPts val="0"/>
              </a:spcBef>
              <a:buFont typeface="+mj-lt"/>
              <a:buAutoNum type="arabicPeriod"/>
            </a:pPr>
            <a:r>
              <a:rPr lang="en-US" sz="2100" dirty="0"/>
              <a:t>A description of the process or procedure to identify students for special Education.</a:t>
            </a:r>
            <a:endParaRPr sz="2100" dirty="0"/>
          </a:p>
          <a:p>
            <a:pPr marL="1016000" lvl="0" algn="l" rtl="0">
              <a:lnSpc>
                <a:spcPct val="114000"/>
              </a:lnSpc>
              <a:spcBef>
                <a:spcPts val="0"/>
              </a:spcBef>
              <a:buFont typeface="Calibri" panose="020F0502020204030204" pitchFamily="34" charset="0"/>
              <a:buChar char="○"/>
            </a:pPr>
            <a:r>
              <a:rPr lang="en-US" sz="2100" dirty="0"/>
              <a:t>Special Education process or procedures should include pre-referral process that includes EL staff in IEP meetings</a:t>
            </a:r>
            <a:endParaRPr sz="2100" dirty="0"/>
          </a:p>
          <a:p>
            <a:pPr marL="576263" lvl="0" indent="-457200" algn="l" rtl="0">
              <a:lnSpc>
                <a:spcPct val="115000"/>
              </a:lnSpc>
              <a:spcBef>
                <a:spcPts val="600"/>
              </a:spcBef>
              <a:buFont typeface="+mj-lt"/>
              <a:buAutoNum type="arabicPeriod" startAt="2"/>
            </a:pPr>
            <a:r>
              <a:rPr lang="en-US" sz="2100" dirty="0"/>
              <a:t>Copies of IEP/504 plans for identified ELSWD students that include:</a:t>
            </a:r>
            <a:endParaRPr sz="2100" dirty="0"/>
          </a:p>
          <a:p>
            <a:pPr marL="1016000" lvl="0" algn="l" rtl="0">
              <a:lnSpc>
                <a:spcPct val="114000"/>
              </a:lnSpc>
              <a:spcBef>
                <a:spcPts val="0"/>
              </a:spcBef>
              <a:buFont typeface="Calibri" panose="020F0502020204030204" pitchFamily="34" charset="0"/>
              <a:buChar char="○"/>
            </a:pPr>
            <a:r>
              <a:rPr lang="en-US" sz="2100" dirty="0"/>
              <a:t>A description of student strengths</a:t>
            </a:r>
            <a:endParaRPr sz="2100" dirty="0"/>
          </a:p>
          <a:p>
            <a:pPr marL="1016000" lvl="0" algn="l" rtl="0">
              <a:lnSpc>
                <a:spcPct val="114000"/>
              </a:lnSpc>
              <a:spcBef>
                <a:spcPts val="0"/>
              </a:spcBef>
              <a:buFont typeface="Calibri" panose="020F0502020204030204" pitchFamily="34" charset="0"/>
              <a:buChar char="○"/>
            </a:pPr>
            <a:r>
              <a:rPr lang="en-US" sz="2100" dirty="0"/>
              <a:t>Instructional goals for the student</a:t>
            </a:r>
            <a:endParaRPr sz="2100" dirty="0"/>
          </a:p>
          <a:p>
            <a:pPr marL="1016000" lvl="0" algn="l" rtl="0">
              <a:lnSpc>
                <a:spcPct val="114000"/>
              </a:lnSpc>
              <a:spcBef>
                <a:spcPts val="0"/>
              </a:spcBef>
              <a:buFont typeface="Calibri" panose="020F0502020204030204" pitchFamily="34" charset="0"/>
              <a:buChar char="○"/>
            </a:pPr>
            <a:r>
              <a:rPr lang="en-US" sz="2100" dirty="0"/>
              <a:t>Instructional and linguistic supports, and</a:t>
            </a:r>
            <a:endParaRPr sz="2100" dirty="0"/>
          </a:p>
          <a:p>
            <a:pPr marL="1016000" lvl="0" algn="l" rtl="0">
              <a:lnSpc>
                <a:spcPct val="114000"/>
              </a:lnSpc>
              <a:spcBef>
                <a:spcPts val="0"/>
              </a:spcBef>
              <a:buFont typeface="Calibri" panose="020F0502020204030204" pitchFamily="34" charset="0"/>
              <a:buChar char="○"/>
            </a:pPr>
            <a:r>
              <a:rPr lang="en-US" sz="2100" dirty="0"/>
              <a:t>Assessment participation</a:t>
            </a:r>
            <a:endParaRPr sz="2100" dirty="0"/>
          </a:p>
        </p:txBody>
      </p:sp>
      <p:sp>
        <p:nvSpPr>
          <p:cNvPr id="321" name="Google Shape;321;g2399c72cec4_0_53"/>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g2399c72cec4_0_60"/>
          <p:cNvSpPr txBox="1">
            <a:spLocks noGrp="1"/>
          </p:cNvSpPr>
          <p:nvPr>
            <p:ph type="title"/>
          </p:nvPr>
        </p:nvSpPr>
        <p:spPr>
          <a:xfrm>
            <a:off x="603504" y="246888"/>
            <a:ext cx="10898072" cy="1124712"/>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Required Evidence for Question 5</a:t>
            </a:r>
            <a:endParaRPr dirty="0"/>
          </a:p>
        </p:txBody>
      </p:sp>
      <p:sp>
        <p:nvSpPr>
          <p:cNvPr id="328" name="Google Shape;328;g2399c72cec4_0_60"/>
          <p:cNvSpPr txBox="1">
            <a:spLocks noGrp="1"/>
          </p:cNvSpPr>
          <p:nvPr>
            <p:ph type="body" idx="1"/>
          </p:nvPr>
        </p:nvSpPr>
        <p:spPr>
          <a:xfrm>
            <a:off x="717176" y="1847087"/>
            <a:ext cx="10784400" cy="4657937"/>
          </a:xfrm>
          <a:prstGeom prst="rect">
            <a:avLst/>
          </a:prstGeom>
        </p:spPr>
        <p:txBody>
          <a:bodyPr spcFirstLastPara="1" wrap="square" lIns="91425" tIns="45700" rIns="91425" bIns="45700" anchor="t" anchorCtr="0">
            <a:normAutofit/>
          </a:bodyPr>
          <a:lstStyle/>
          <a:p>
            <a:pPr marL="0" lvl="0" indent="0" algn="l" rtl="0">
              <a:lnSpc>
                <a:spcPct val="100000"/>
              </a:lnSpc>
              <a:spcBef>
                <a:spcPts val="600"/>
              </a:spcBef>
              <a:spcAft>
                <a:spcPts val="0"/>
              </a:spcAft>
              <a:buNone/>
            </a:pPr>
            <a:r>
              <a:rPr lang="en-US" dirty="0"/>
              <a:t>The number of IEPs/504s to include is based on the number of EL students enrolled in the district with an IEP or 504 plan.</a:t>
            </a:r>
            <a:endParaRPr dirty="0"/>
          </a:p>
          <a:p>
            <a:pPr marL="576263" lvl="0" algn="l" rtl="0">
              <a:lnSpc>
                <a:spcPct val="100000"/>
              </a:lnSpc>
              <a:spcBef>
                <a:spcPts val="600"/>
              </a:spcBef>
              <a:spcAft>
                <a:spcPts val="0"/>
              </a:spcAft>
              <a:buFont typeface="Stencil" panose="040409050D0802020404" pitchFamily="82" charset="0"/>
              <a:buChar char="•"/>
            </a:pPr>
            <a:r>
              <a:rPr lang="en-US" dirty="0"/>
              <a:t>If the district has fewer than 5 students – copies of all IEP/504 plans</a:t>
            </a:r>
            <a:endParaRPr dirty="0"/>
          </a:p>
          <a:p>
            <a:pPr marL="576263" lvl="0" algn="l" rtl="0">
              <a:lnSpc>
                <a:spcPct val="100000"/>
              </a:lnSpc>
              <a:spcBef>
                <a:spcPts val="600"/>
              </a:spcBef>
              <a:spcAft>
                <a:spcPts val="0"/>
              </a:spcAft>
              <a:buFont typeface="Stencil" panose="040409050D0802020404" pitchFamily="82" charset="0"/>
              <a:buChar char="•"/>
            </a:pPr>
            <a:r>
              <a:rPr lang="en-US" dirty="0"/>
              <a:t>If the district has greater than 5 students – at least 6 copies, but no more than 10 copies</a:t>
            </a:r>
            <a:endParaRPr dirty="0"/>
          </a:p>
          <a:p>
            <a:pPr marL="0" lvl="0" indent="0" algn="l" rtl="0">
              <a:lnSpc>
                <a:spcPct val="100000"/>
              </a:lnSpc>
              <a:spcBef>
                <a:spcPts val="1200"/>
              </a:spcBef>
              <a:spcAft>
                <a:spcPts val="0"/>
              </a:spcAft>
              <a:buNone/>
            </a:pPr>
            <a:r>
              <a:rPr lang="en-US" dirty="0"/>
              <a:t>If the district does not have any students with an IEP/504 plan, please provide a statement to this fact.</a:t>
            </a:r>
            <a:endParaRPr dirty="0"/>
          </a:p>
        </p:txBody>
      </p:sp>
      <p:sp>
        <p:nvSpPr>
          <p:cNvPr id="329" name="Google Shape;329;g2399c72cec4_0_60"/>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g2399c72cec4_0_67"/>
          <p:cNvSpPr txBox="1">
            <a:spLocks noGrp="1"/>
          </p:cNvSpPr>
          <p:nvPr>
            <p:ph type="title"/>
          </p:nvPr>
        </p:nvSpPr>
        <p:spPr>
          <a:xfrm>
            <a:off x="621791" y="237744"/>
            <a:ext cx="10879785" cy="1133856"/>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Question 6</a:t>
            </a:r>
            <a:endParaRPr dirty="0"/>
          </a:p>
        </p:txBody>
      </p:sp>
      <p:sp>
        <p:nvSpPr>
          <p:cNvPr id="336" name="Google Shape;336;g2399c72cec4_0_67"/>
          <p:cNvSpPr txBox="1">
            <a:spLocks noGrp="1"/>
          </p:cNvSpPr>
          <p:nvPr>
            <p:ph type="body" idx="1"/>
          </p:nvPr>
        </p:nvSpPr>
        <p:spPr>
          <a:xfrm>
            <a:off x="621791" y="1819656"/>
            <a:ext cx="10954513" cy="4614269"/>
          </a:xfrm>
          <a:prstGeom prst="rect">
            <a:avLst/>
          </a:prstGeom>
        </p:spPr>
        <p:txBody>
          <a:bodyPr spcFirstLastPara="1" wrap="square" lIns="91425" tIns="45700" rIns="91425" bIns="45700" anchor="t" anchorCtr="0">
            <a:normAutofit/>
          </a:bodyPr>
          <a:lstStyle/>
          <a:p>
            <a:pPr marL="0" lvl="0" indent="0" algn="l" rtl="0">
              <a:lnSpc>
                <a:spcPct val="115000"/>
              </a:lnSpc>
              <a:spcBef>
                <a:spcPts val="600"/>
              </a:spcBef>
              <a:spcAft>
                <a:spcPts val="0"/>
              </a:spcAft>
              <a:buNone/>
            </a:pPr>
            <a:r>
              <a:rPr lang="en-US" dirty="0"/>
              <a:t>District has a process or procedure to identify ELs for Talented and Gifted (TAG).</a:t>
            </a:r>
            <a:endParaRPr dirty="0"/>
          </a:p>
          <a:p>
            <a:pPr marL="0" lvl="0" indent="0" algn="l" rtl="0">
              <a:lnSpc>
                <a:spcPct val="115000"/>
              </a:lnSpc>
              <a:spcBef>
                <a:spcPts val="3000"/>
              </a:spcBef>
              <a:spcAft>
                <a:spcPts val="0"/>
              </a:spcAft>
              <a:buNone/>
            </a:pPr>
            <a:r>
              <a:rPr lang="en-US" dirty="0"/>
              <a:t>Submission requirements:</a:t>
            </a:r>
            <a:endParaRPr dirty="0"/>
          </a:p>
          <a:p>
            <a:pPr marL="576263" lvl="0" indent="-457200" algn="l" rtl="0">
              <a:lnSpc>
                <a:spcPct val="109000"/>
              </a:lnSpc>
              <a:spcBef>
                <a:spcPts val="600"/>
              </a:spcBef>
              <a:spcAft>
                <a:spcPts val="0"/>
              </a:spcAft>
              <a:buFont typeface="+mj-lt"/>
              <a:buAutoNum type="arabicPeriod"/>
            </a:pPr>
            <a:r>
              <a:rPr lang="en-US" dirty="0"/>
              <a:t>Provide current TAG plan.</a:t>
            </a:r>
            <a:endParaRPr dirty="0"/>
          </a:p>
          <a:p>
            <a:pPr marL="576263" lvl="0" indent="-457200" algn="l" rtl="0">
              <a:lnSpc>
                <a:spcPct val="109000"/>
              </a:lnSpc>
              <a:spcBef>
                <a:spcPts val="600"/>
              </a:spcBef>
              <a:spcAft>
                <a:spcPts val="0"/>
              </a:spcAft>
              <a:buFont typeface="+mj-lt"/>
              <a:buAutoNum type="arabicPeriod"/>
            </a:pPr>
            <a:r>
              <a:rPr lang="en-US" dirty="0"/>
              <a:t>Provide data that includes the percentage of non-EL students identified for TAG and the percentage of EL students identified for TAG.</a:t>
            </a:r>
            <a:endParaRPr dirty="0"/>
          </a:p>
        </p:txBody>
      </p:sp>
      <p:sp>
        <p:nvSpPr>
          <p:cNvPr id="337" name="Google Shape;337;g2399c72cec4_0_67"/>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2399c72cec4_0_74"/>
          <p:cNvSpPr txBox="1">
            <a:spLocks noGrp="1"/>
          </p:cNvSpPr>
          <p:nvPr>
            <p:ph type="title"/>
          </p:nvPr>
        </p:nvSpPr>
        <p:spPr>
          <a:xfrm>
            <a:off x="612648" y="237744"/>
            <a:ext cx="10888928" cy="1124712"/>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Question 7</a:t>
            </a:r>
            <a:endParaRPr dirty="0"/>
          </a:p>
        </p:txBody>
      </p:sp>
      <p:sp>
        <p:nvSpPr>
          <p:cNvPr id="344" name="Google Shape;344;g2399c72cec4_0_74"/>
          <p:cNvSpPr txBox="1">
            <a:spLocks noGrp="1"/>
          </p:cNvSpPr>
          <p:nvPr>
            <p:ph type="body" idx="1"/>
          </p:nvPr>
        </p:nvSpPr>
        <p:spPr>
          <a:xfrm>
            <a:off x="502920" y="1825625"/>
            <a:ext cx="11192256" cy="4457400"/>
          </a:xfrm>
          <a:prstGeom prst="rect">
            <a:avLst/>
          </a:prstGeom>
        </p:spPr>
        <p:txBody>
          <a:bodyPr spcFirstLastPara="1" wrap="square" lIns="91425" tIns="45700" rIns="91425" bIns="45700" anchor="t" anchorCtr="0">
            <a:normAutofit fontScale="92500" lnSpcReduction="10000"/>
          </a:bodyPr>
          <a:lstStyle/>
          <a:p>
            <a:pPr marL="0" lvl="0" indent="0" algn="l" rtl="0">
              <a:lnSpc>
                <a:spcPct val="110000"/>
              </a:lnSpc>
              <a:spcBef>
                <a:spcPts val="600"/>
              </a:spcBef>
              <a:spcAft>
                <a:spcPts val="0"/>
              </a:spcAft>
              <a:buNone/>
            </a:pPr>
            <a:r>
              <a:rPr lang="en-US" sz="2100" dirty="0"/>
              <a:t>District has a process/procedure to identify potential ELs (students enrolling with LUS who cannot access the ELPA screener with any available accessibility supports due to known or suspected disability) - Code 2-J in the EL Data Collection.</a:t>
            </a:r>
            <a:endParaRPr sz="2100" dirty="0"/>
          </a:p>
          <a:p>
            <a:pPr marL="0" lvl="0" indent="0" algn="l" rtl="0">
              <a:lnSpc>
                <a:spcPct val="110000"/>
              </a:lnSpc>
              <a:spcBef>
                <a:spcPts val="1200"/>
              </a:spcBef>
              <a:spcAft>
                <a:spcPts val="0"/>
              </a:spcAft>
              <a:buNone/>
            </a:pPr>
            <a:r>
              <a:rPr lang="en-US" sz="2100" dirty="0"/>
              <a:t>Submission requirements:</a:t>
            </a:r>
            <a:endParaRPr sz="2100" dirty="0"/>
          </a:p>
          <a:p>
            <a:pPr marL="571500" lvl="0" indent="-457200" algn="l" rtl="0">
              <a:lnSpc>
                <a:spcPct val="110000"/>
              </a:lnSpc>
              <a:spcBef>
                <a:spcPts val="600"/>
              </a:spcBef>
              <a:spcAft>
                <a:spcPts val="0"/>
              </a:spcAft>
              <a:buFont typeface="+mj-lt"/>
              <a:buAutoNum type="arabicPeriod"/>
            </a:pPr>
            <a:r>
              <a:rPr lang="en-US" sz="2100" dirty="0"/>
              <a:t>District includes the process or procedure for identifying students as a Potential EL (EL data code 2-J).</a:t>
            </a:r>
            <a:endParaRPr sz="2100" dirty="0"/>
          </a:p>
          <a:p>
            <a:pPr marL="571500" lvl="0" indent="-457200" algn="l" rtl="0">
              <a:lnSpc>
                <a:spcPct val="110000"/>
              </a:lnSpc>
              <a:spcBef>
                <a:spcPts val="600"/>
              </a:spcBef>
              <a:spcAft>
                <a:spcPts val="0"/>
              </a:spcAft>
              <a:buFont typeface="+mj-lt"/>
              <a:buAutoNum type="arabicPeriod"/>
            </a:pPr>
            <a:r>
              <a:rPr lang="en-US" sz="2100" dirty="0"/>
              <a:t>Copies of IEPs for enrolled Potential ELs in the district that include:</a:t>
            </a:r>
            <a:endParaRPr sz="2100" dirty="0"/>
          </a:p>
          <a:p>
            <a:pPr marL="804863" lvl="0" indent="0" algn="l" rtl="0">
              <a:lnSpc>
                <a:spcPct val="100000"/>
              </a:lnSpc>
              <a:spcBef>
                <a:spcPts val="600"/>
              </a:spcBef>
              <a:spcAft>
                <a:spcPts val="0"/>
              </a:spcAft>
              <a:buNone/>
            </a:pPr>
            <a:r>
              <a:rPr lang="en-US" sz="2100" dirty="0"/>
              <a:t>o  A description of student strengths,</a:t>
            </a:r>
            <a:endParaRPr sz="2100" dirty="0"/>
          </a:p>
          <a:p>
            <a:pPr marL="804863" lvl="0" indent="0" algn="l" rtl="0">
              <a:lnSpc>
                <a:spcPct val="100000"/>
              </a:lnSpc>
              <a:spcBef>
                <a:spcPts val="600"/>
              </a:spcBef>
              <a:spcAft>
                <a:spcPts val="0"/>
              </a:spcAft>
              <a:buNone/>
            </a:pPr>
            <a:r>
              <a:rPr lang="en-US" sz="2100" dirty="0"/>
              <a:t>o  Instructional goals,</a:t>
            </a:r>
            <a:endParaRPr sz="2100" dirty="0"/>
          </a:p>
          <a:p>
            <a:pPr marL="804863" lvl="0" indent="0" algn="l" rtl="0">
              <a:lnSpc>
                <a:spcPct val="100000"/>
              </a:lnSpc>
              <a:spcBef>
                <a:spcPts val="600"/>
              </a:spcBef>
              <a:spcAft>
                <a:spcPts val="0"/>
              </a:spcAft>
              <a:buNone/>
            </a:pPr>
            <a:r>
              <a:rPr lang="en-US" sz="2100" dirty="0"/>
              <a:t>o  Instructional supports,</a:t>
            </a:r>
            <a:endParaRPr sz="2100" dirty="0"/>
          </a:p>
          <a:p>
            <a:pPr marL="804863" lvl="0" indent="0" algn="l" rtl="0">
              <a:lnSpc>
                <a:spcPct val="100000"/>
              </a:lnSpc>
              <a:spcBef>
                <a:spcPts val="600"/>
              </a:spcBef>
              <a:spcAft>
                <a:spcPts val="0"/>
              </a:spcAft>
              <a:buNone/>
            </a:pPr>
            <a:r>
              <a:rPr lang="en-US" sz="2100" dirty="0"/>
              <a:t>o  Assessment participation.</a:t>
            </a:r>
            <a:endParaRPr sz="2100" dirty="0"/>
          </a:p>
          <a:p>
            <a:pPr marL="804863" lvl="0" indent="0" algn="l" rtl="0">
              <a:lnSpc>
                <a:spcPct val="100000"/>
              </a:lnSpc>
              <a:spcBef>
                <a:spcPts val="600"/>
              </a:spcBef>
              <a:spcAft>
                <a:spcPts val="0"/>
              </a:spcAft>
              <a:buNone/>
            </a:pPr>
            <a:r>
              <a:rPr lang="en-US" sz="2100" dirty="0"/>
              <a:t>o  See below for specific IEP submission numbers, </a:t>
            </a:r>
            <a:r>
              <a:rPr lang="en-US" sz="2100" b="1" dirty="0"/>
              <a:t>OR</a:t>
            </a:r>
            <a:endParaRPr sz="2100" b="1" dirty="0"/>
          </a:p>
          <a:p>
            <a:pPr marL="571500" lvl="0" indent="-457200" algn="l" rtl="0">
              <a:lnSpc>
                <a:spcPct val="110000"/>
              </a:lnSpc>
              <a:spcBef>
                <a:spcPts val="600"/>
              </a:spcBef>
              <a:spcAft>
                <a:spcPts val="0"/>
              </a:spcAft>
              <a:buFont typeface="+mj-lt"/>
              <a:buAutoNum type="arabicPeriod" startAt="3"/>
            </a:pPr>
            <a:r>
              <a:rPr lang="en-US" sz="2100" dirty="0"/>
              <a:t>A statement that the district does not have any currently identified Potential ELs (Code 2-J) if appropriate.</a:t>
            </a:r>
            <a:endParaRPr sz="2100" b="1" dirty="0">
              <a:solidFill>
                <a:srgbClr val="000000"/>
              </a:solidFill>
            </a:endParaRPr>
          </a:p>
          <a:p>
            <a:pPr marL="0" lvl="0" indent="0" algn="l" rtl="0">
              <a:spcBef>
                <a:spcPts val="1000"/>
              </a:spcBef>
              <a:spcAft>
                <a:spcPts val="0"/>
              </a:spcAft>
              <a:buNone/>
            </a:pPr>
            <a:endParaRPr sz="1100" b="1" u="sng" dirty="0"/>
          </a:p>
        </p:txBody>
      </p:sp>
      <p:sp>
        <p:nvSpPr>
          <p:cNvPr id="345" name="Google Shape;345;g2399c72cec4_0_74"/>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2399c72cec4_0_81"/>
          <p:cNvSpPr txBox="1">
            <a:spLocks noGrp="1"/>
          </p:cNvSpPr>
          <p:nvPr>
            <p:ph type="title"/>
          </p:nvPr>
        </p:nvSpPr>
        <p:spPr>
          <a:xfrm>
            <a:off x="621792" y="237744"/>
            <a:ext cx="10879784" cy="1124712"/>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Required Evidence for Question 7</a:t>
            </a:r>
            <a:endParaRPr dirty="0"/>
          </a:p>
        </p:txBody>
      </p:sp>
      <p:sp>
        <p:nvSpPr>
          <p:cNvPr id="352" name="Google Shape;352;g2399c72cec4_0_81"/>
          <p:cNvSpPr txBox="1">
            <a:spLocks noGrp="1"/>
          </p:cNvSpPr>
          <p:nvPr>
            <p:ph type="body" idx="1"/>
          </p:nvPr>
        </p:nvSpPr>
        <p:spPr>
          <a:xfrm>
            <a:off x="428500" y="1825625"/>
            <a:ext cx="11364600" cy="4502700"/>
          </a:xfrm>
          <a:prstGeom prst="rect">
            <a:avLst/>
          </a:prstGeom>
        </p:spPr>
        <p:txBody>
          <a:bodyPr spcFirstLastPara="1" wrap="square" lIns="91425" tIns="45700" rIns="91425" bIns="45700" anchor="t" anchorCtr="0">
            <a:normAutofit/>
          </a:bodyPr>
          <a:lstStyle/>
          <a:p>
            <a:pPr marL="0" marR="0" lvl="0" indent="0" algn="l" rtl="0">
              <a:lnSpc>
                <a:spcPct val="115000"/>
              </a:lnSpc>
              <a:spcBef>
                <a:spcPts val="0"/>
              </a:spcBef>
              <a:spcAft>
                <a:spcPts val="0"/>
              </a:spcAft>
              <a:buNone/>
            </a:pPr>
            <a:r>
              <a:rPr lang="en-US" dirty="0"/>
              <a:t>IEPs submission requirements:</a:t>
            </a:r>
            <a:endParaRPr dirty="0"/>
          </a:p>
          <a:p>
            <a:pPr marL="576263" marR="0" lvl="0" algn="l" rtl="0">
              <a:lnSpc>
                <a:spcPct val="100000"/>
              </a:lnSpc>
              <a:spcBef>
                <a:spcPts val="0"/>
              </a:spcBef>
              <a:spcAft>
                <a:spcPts val="0"/>
              </a:spcAft>
              <a:buFont typeface="Calibri" panose="020F0502020204030204" pitchFamily="34" charset="0"/>
              <a:buChar char="•"/>
            </a:pPr>
            <a:r>
              <a:rPr lang="en-US" dirty="0"/>
              <a:t>Wherever possible, the IEPs submitted include various grade levels enrolled in the district.</a:t>
            </a:r>
            <a:endParaRPr dirty="0"/>
          </a:p>
          <a:p>
            <a:pPr marL="576263" marR="0" lvl="0" algn="l" rtl="0">
              <a:lnSpc>
                <a:spcPct val="115000"/>
              </a:lnSpc>
              <a:spcBef>
                <a:spcPts val="0"/>
              </a:spcBef>
              <a:spcAft>
                <a:spcPts val="0"/>
              </a:spcAft>
              <a:buFont typeface="Calibri" panose="020F0502020204030204" pitchFamily="34" charset="0"/>
              <a:buChar char="•"/>
            </a:pPr>
            <a:r>
              <a:rPr lang="en-US" dirty="0"/>
              <a:t>5 Potential ELs (code 2-J) enrolled in the district – copies of all IEPs.</a:t>
            </a:r>
            <a:endParaRPr dirty="0"/>
          </a:p>
          <a:p>
            <a:pPr marL="576263" marR="0" lvl="0" algn="l" rtl="0">
              <a:lnSpc>
                <a:spcPct val="100000"/>
              </a:lnSpc>
              <a:spcBef>
                <a:spcPts val="0"/>
              </a:spcBef>
              <a:spcAft>
                <a:spcPts val="0"/>
              </a:spcAft>
              <a:buFont typeface="Calibri" panose="020F0502020204030204" pitchFamily="34" charset="0"/>
              <a:buChar char="•"/>
            </a:pPr>
            <a:r>
              <a:rPr lang="en-US" dirty="0"/>
              <a:t>6 or more Potential ELs (code 2-J) enrolled in the district – at least 6, but no more than 10 copies of IEPs.</a:t>
            </a:r>
            <a:endParaRPr dirty="0"/>
          </a:p>
          <a:p>
            <a:pPr marL="0" marR="0" lvl="0" indent="0" algn="l" rtl="0">
              <a:lnSpc>
                <a:spcPct val="115000"/>
              </a:lnSpc>
              <a:spcBef>
                <a:spcPts val="1200"/>
              </a:spcBef>
              <a:spcAft>
                <a:spcPts val="0"/>
              </a:spcAft>
              <a:buNone/>
            </a:pPr>
            <a:r>
              <a:rPr lang="en-US" dirty="0"/>
              <a:t>Code 2-J – Potential EL is:</a:t>
            </a:r>
            <a:endParaRPr dirty="0"/>
          </a:p>
          <a:p>
            <a:pPr marR="0" lvl="0" indent="0" algn="l" rtl="0">
              <a:lnSpc>
                <a:spcPct val="100000"/>
              </a:lnSpc>
              <a:spcBef>
                <a:spcPts val="0"/>
              </a:spcBef>
              <a:spcAft>
                <a:spcPts val="0"/>
              </a:spcAft>
              <a:buNone/>
            </a:pPr>
            <a:r>
              <a:rPr lang="en-US" dirty="0"/>
              <a:t>A student who enrolls in the district with a LUS leading to the administration of the ELPA screener.  The student has, or is, suspected to have a disability.  The accessibility supports available for the ELPA screener are not sufficient to make this assessment accessible for the student.</a:t>
            </a:r>
            <a:endParaRPr dirty="0"/>
          </a:p>
          <a:p>
            <a:pPr marL="673100" marR="0" lvl="0" indent="0" algn="l" rtl="0">
              <a:lnSpc>
                <a:spcPct val="115000"/>
              </a:lnSpc>
              <a:spcBef>
                <a:spcPts val="0"/>
              </a:spcBef>
              <a:spcAft>
                <a:spcPts val="0"/>
              </a:spcAft>
              <a:buNone/>
            </a:pPr>
            <a:endParaRPr dirty="0"/>
          </a:p>
        </p:txBody>
      </p:sp>
      <p:sp>
        <p:nvSpPr>
          <p:cNvPr id="353" name="Google Shape;353;g2399c72cec4_0_81"/>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2399c72cec4_0_88"/>
          <p:cNvSpPr txBox="1">
            <a:spLocks noGrp="1"/>
          </p:cNvSpPr>
          <p:nvPr>
            <p:ph type="title"/>
          </p:nvPr>
        </p:nvSpPr>
        <p:spPr>
          <a:xfrm>
            <a:off x="612648" y="246888"/>
            <a:ext cx="10888928" cy="1124712"/>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Question 8</a:t>
            </a:r>
            <a:endParaRPr dirty="0"/>
          </a:p>
        </p:txBody>
      </p:sp>
      <p:sp>
        <p:nvSpPr>
          <p:cNvPr id="360" name="Google Shape;360;g2399c72cec4_0_88"/>
          <p:cNvSpPr txBox="1">
            <a:spLocks noGrp="1"/>
          </p:cNvSpPr>
          <p:nvPr>
            <p:ph type="body" idx="1"/>
          </p:nvPr>
        </p:nvSpPr>
        <p:spPr>
          <a:xfrm>
            <a:off x="502919" y="1837944"/>
            <a:ext cx="11192257" cy="4731606"/>
          </a:xfrm>
          <a:prstGeom prst="rect">
            <a:avLst/>
          </a:prstGeom>
        </p:spPr>
        <p:txBody>
          <a:bodyPr spcFirstLastPara="1" wrap="square" lIns="91425" tIns="45700" rIns="91425" bIns="45700" anchor="t" anchorCtr="0">
            <a:normAutofit fontScale="85000" lnSpcReduction="10000"/>
          </a:bodyPr>
          <a:lstStyle/>
          <a:p>
            <a:pPr marL="0" lvl="0" indent="0" algn="l" rtl="0">
              <a:lnSpc>
                <a:spcPct val="115000"/>
              </a:lnSpc>
              <a:spcBef>
                <a:spcPts val="600"/>
              </a:spcBef>
              <a:spcAft>
                <a:spcPts val="0"/>
              </a:spcAft>
              <a:buNone/>
            </a:pPr>
            <a:r>
              <a:rPr lang="en-US" dirty="0"/>
              <a:t>The district has a process or procedure for parents/guardians who did not want their child to receive language services to sign an informed refusal of service (also known as a waiver form).</a:t>
            </a:r>
            <a:endParaRPr dirty="0"/>
          </a:p>
          <a:p>
            <a:pPr marL="0" lvl="0" indent="0" algn="l" rtl="0">
              <a:lnSpc>
                <a:spcPct val="115000"/>
              </a:lnSpc>
              <a:spcBef>
                <a:spcPts val="600"/>
              </a:spcBef>
              <a:spcAft>
                <a:spcPts val="0"/>
              </a:spcAft>
              <a:buNone/>
            </a:pPr>
            <a:endParaRPr dirty="0"/>
          </a:p>
          <a:p>
            <a:pPr marL="0" lvl="0" indent="0" algn="l" rtl="0">
              <a:lnSpc>
                <a:spcPct val="115000"/>
              </a:lnSpc>
              <a:spcBef>
                <a:spcPts val="600"/>
              </a:spcBef>
              <a:spcAft>
                <a:spcPts val="0"/>
              </a:spcAft>
              <a:buNone/>
            </a:pPr>
            <a:r>
              <a:rPr lang="en-US" dirty="0"/>
              <a:t>Submission requirements:</a:t>
            </a:r>
            <a:endParaRPr dirty="0"/>
          </a:p>
          <a:p>
            <a:pPr marL="576263" lvl="0" indent="-457200" algn="l" rtl="0">
              <a:lnSpc>
                <a:spcPct val="115000"/>
              </a:lnSpc>
              <a:spcBef>
                <a:spcPts val="600"/>
              </a:spcBef>
              <a:spcAft>
                <a:spcPts val="0"/>
              </a:spcAft>
              <a:buFont typeface="+mj-lt"/>
              <a:buAutoNum type="arabicPeriod"/>
            </a:pPr>
            <a:r>
              <a:rPr lang="en-US" dirty="0"/>
              <a:t>A brief description (no more than 500 words) of the process or procedure the district uses to respond to parent/guardian requests to waive participation in the EL instructional program;</a:t>
            </a:r>
            <a:endParaRPr dirty="0"/>
          </a:p>
          <a:p>
            <a:pPr marL="576263" lvl="0" indent="-457200" algn="l" rtl="0">
              <a:lnSpc>
                <a:spcPct val="115000"/>
              </a:lnSpc>
              <a:spcBef>
                <a:spcPts val="600"/>
              </a:spcBef>
              <a:spcAft>
                <a:spcPts val="0"/>
              </a:spcAft>
              <a:buFont typeface="+mj-lt"/>
              <a:buAutoNum type="arabicPeriod"/>
            </a:pPr>
            <a:r>
              <a:rPr lang="en-US" dirty="0"/>
              <a:t>Copies of signed and dated parent right of refusal for services (waiver) forms that include copies in all languages available for parent/guardian; OR</a:t>
            </a:r>
            <a:endParaRPr dirty="0"/>
          </a:p>
          <a:p>
            <a:pPr marL="576263" lvl="0" indent="-457200" algn="l" rtl="0">
              <a:lnSpc>
                <a:spcPct val="115000"/>
              </a:lnSpc>
              <a:spcBef>
                <a:spcPts val="600"/>
              </a:spcBef>
              <a:spcAft>
                <a:spcPts val="0"/>
              </a:spcAft>
              <a:buFont typeface="+mj-lt"/>
              <a:buAutoNum type="arabicPeriod"/>
            </a:pPr>
            <a:r>
              <a:rPr lang="en-US" dirty="0"/>
              <a:t>If the district does not have any students with a waiver for participation in the EL instructional program, provide a statement to this fact.</a:t>
            </a:r>
            <a:endParaRPr dirty="0"/>
          </a:p>
          <a:p>
            <a:pPr marL="330200" lvl="0" indent="0" algn="l" rtl="0">
              <a:lnSpc>
                <a:spcPct val="115000"/>
              </a:lnSpc>
              <a:spcBef>
                <a:spcPts val="600"/>
              </a:spcBef>
              <a:spcAft>
                <a:spcPts val="0"/>
              </a:spcAft>
              <a:buNone/>
            </a:pPr>
            <a:endParaRPr dirty="0"/>
          </a:p>
          <a:p>
            <a:pPr marL="0" lvl="0" indent="0" algn="l" rtl="0">
              <a:lnSpc>
                <a:spcPct val="115000"/>
              </a:lnSpc>
              <a:spcBef>
                <a:spcPts val="600"/>
              </a:spcBef>
              <a:spcAft>
                <a:spcPts val="0"/>
              </a:spcAft>
              <a:buNone/>
            </a:pPr>
            <a:r>
              <a:rPr lang="en-US" dirty="0"/>
              <a:t>.</a:t>
            </a:r>
            <a:endParaRPr dirty="0"/>
          </a:p>
          <a:p>
            <a:pPr marL="0" lvl="0" indent="0" algn="l" rtl="0">
              <a:spcBef>
                <a:spcPts val="1000"/>
              </a:spcBef>
              <a:spcAft>
                <a:spcPts val="0"/>
              </a:spcAft>
              <a:buNone/>
            </a:pPr>
            <a:endParaRPr dirty="0"/>
          </a:p>
        </p:txBody>
      </p:sp>
      <p:sp>
        <p:nvSpPr>
          <p:cNvPr id="361" name="Google Shape;361;g2399c72cec4_0_88"/>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g2399c72cec4_0_95"/>
          <p:cNvSpPr txBox="1">
            <a:spLocks noGrp="1"/>
          </p:cNvSpPr>
          <p:nvPr>
            <p:ph type="title"/>
          </p:nvPr>
        </p:nvSpPr>
        <p:spPr>
          <a:xfrm>
            <a:off x="603504" y="237744"/>
            <a:ext cx="10898072" cy="1133856"/>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Required Evidence for Question 8</a:t>
            </a:r>
            <a:endParaRPr dirty="0"/>
          </a:p>
        </p:txBody>
      </p:sp>
      <p:sp>
        <p:nvSpPr>
          <p:cNvPr id="368" name="Google Shape;368;g2399c72cec4_0_95"/>
          <p:cNvSpPr txBox="1">
            <a:spLocks noGrp="1"/>
          </p:cNvSpPr>
          <p:nvPr>
            <p:ph type="body" idx="1"/>
          </p:nvPr>
        </p:nvSpPr>
        <p:spPr>
          <a:xfrm>
            <a:off x="502919" y="1801368"/>
            <a:ext cx="11210545" cy="4481682"/>
          </a:xfrm>
          <a:prstGeom prst="rect">
            <a:avLst/>
          </a:prstGeom>
        </p:spPr>
        <p:txBody>
          <a:bodyPr spcFirstLastPara="1" wrap="square" lIns="91425" tIns="45700" rIns="91425" bIns="45700" anchor="t" anchorCtr="0">
            <a:normAutofit/>
          </a:bodyPr>
          <a:lstStyle/>
          <a:p>
            <a:pPr marL="0" lvl="0" indent="0" algn="l" rtl="0">
              <a:lnSpc>
                <a:spcPct val="115000"/>
              </a:lnSpc>
              <a:spcBef>
                <a:spcPts val="1200"/>
              </a:spcBef>
              <a:spcAft>
                <a:spcPts val="0"/>
              </a:spcAft>
              <a:buNone/>
            </a:pPr>
            <a:r>
              <a:rPr lang="en-US" dirty="0"/>
              <a:t>Submit the following number of forms based on number of ELs with parent/guardian waivers for participation in EL instructional services:</a:t>
            </a:r>
            <a:endParaRPr dirty="0"/>
          </a:p>
          <a:p>
            <a:pPr marL="804863" lvl="0" algn="l" rtl="0">
              <a:lnSpc>
                <a:spcPct val="100000"/>
              </a:lnSpc>
              <a:spcBef>
                <a:spcPts val="600"/>
              </a:spcBef>
              <a:spcAft>
                <a:spcPts val="0"/>
              </a:spcAft>
              <a:buFont typeface="Calibri" panose="020F0502020204030204" pitchFamily="34" charset="0"/>
              <a:buChar char="•"/>
            </a:pPr>
            <a:r>
              <a:rPr lang="en-US" dirty="0"/>
              <a:t>10 or fewer students – all copies</a:t>
            </a:r>
            <a:endParaRPr dirty="0"/>
          </a:p>
          <a:p>
            <a:pPr marL="804863" lvl="0" algn="l" rtl="0">
              <a:lnSpc>
                <a:spcPct val="100000"/>
              </a:lnSpc>
              <a:spcBef>
                <a:spcPts val="600"/>
              </a:spcBef>
              <a:spcAft>
                <a:spcPts val="0"/>
              </a:spcAft>
              <a:buFont typeface="Calibri" panose="020F0502020204030204" pitchFamily="34" charset="0"/>
              <a:buChar char="•"/>
            </a:pPr>
            <a:r>
              <a:rPr lang="en-US" dirty="0"/>
              <a:t>11-50 students – 10 copies</a:t>
            </a:r>
            <a:endParaRPr dirty="0"/>
          </a:p>
          <a:p>
            <a:pPr marL="804863" lvl="0" algn="l" rtl="0">
              <a:lnSpc>
                <a:spcPct val="100000"/>
              </a:lnSpc>
              <a:spcBef>
                <a:spcPts val="600"/>
              </a:spcBef>
              <a:spcAft>
                <a:spcPts val="0"/>
              </a:spcAft>
              <a:buFont typeface="Calibri" panose="020F0502020204030204" pitchFamily="34" charset="0"/>
              <a:buChar char="•"/>
            </a:pPr>
            <a:r>
              <a:rPr lang="en-US" dirty="0"/>
              <a:t>51-100 students – 20 copies</a:t>
            </a:r>
            <a:endParaRPr dirty="0"/>
          </a:p>
          <a:p>
            <a:pPr marL="804863" lvl="0" algn="l" rtl="0">
              <a:lnSpc>
                <a:spcPct val="100000"/>
              </a:lnSpc>
              <a:spcBef>
                <a:spcPts val="600"/>
              </a:spcBef>
              <a:spcAft>
                <a:spcPts val="0"/>
              </a:spcAft>
              <a:buFont typeface="Calibri" panose="020F0502020204030204" pitchFamily="34" charset="0"/>
              <a:buChar char="•"/>
            </a:pPr>
            <a:r>
              <a:rPr lang="en-US" dirty="0"/>
              <a:t>Greater than 101 students – 25 copies</a:t>
            </a:r>
            <a:endParaRPr dirty="0"/>
          </a:p>
          <a:p>
            <a:pPr marL="0" lvl="0" indent="0" algn="l" rtl="0">
              <a:spcBef>
                <a:spcPts val="1200"/>
              </a:spcBef>
              <a:spcAft>
                <a:spcPts val="0"/>
              </a:spcAft>
              <a:buNone/>
            </a:pPr>
            <a:endParaRPr dirty="0"/>
          </a:p>
        </p:txBody>
      </p:sp>
      <p:sp>
        <p:nvSpPr>
          <p:cNvPr id="369" name="Google Shape;369;g2399c72cec4_0_95"/>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595959"/>
                </a:solidFill>
                <a:latin typeface="Calibri"/>
                <a:ea typeface="Calibri"/>
                <a:cs typeface="Calibri"/>
                <a:sym typeface="Calibri"/>
              </a:rPr>
              <a:t>3</a:t>
            </a:fld>
            <a:endParaRPr sz="1200" b="0" i="0" u="none" strike="noStrike" cap="none">
              <a:solidFill>
                <a:srgbClr val="595959"/>
              </a:solidFill>
              <a:latin typeface="Calibri"/>
              <a:ea typeface="Calibri"/>
              <a:cs typeface="Calibri"/>
              <a:sym typeface="Calibri"/>
            </a:endParaRPr>
          </a:p>
        </p:txBody>
      </p:sp>
      <p:pic>
        <p:nvPicPr>
          <p:cNvPr id="128" name="Google Shape;128;p3" descr="Image result for oregon outline"/>
          <p:cNvPicPr preferRelativeResize="0"/>
          <p:nvPr/>
        </p:nvPicPr>
        <p:blipFill rotWithShape="1">
          <a:blip r:embed="rId3">
            <a:alphaModFix/>
          </a:blip>
          <a:srcRect/>
          <a:stretch/>
        </p:blipFill>
        <p:spPr>
          <a:xfrm>
            <a:off x="4316850" y="372375"/>
            <a:ext cx="7560026" cy="5833949"/>
          </a:xfrm>
          <a:prstGeom prst="rect">
            <a:avLst/>
          </a:prstGeom>
          <a:noFill/>
          <a:ln>
            <a:noFill/>
          </a:ln>
        </p:spPr>
      </p:pic>
      <p:sp>
        <p:nvSpPr>
          <p:cNvPr id="129" name="Google Shape;129;p3"/>
          <p:cNvSpPr txBox="1"/>
          <p:nvPr/>
        </p:nvSpPr>
        <p:spPr>
          <a:xfrm>
            <a:off x="230425" y="4630300"/>
            <a:ext cx="4086600" cy="1454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F75BC"/>
              </a:buClr>
              <a:buSzPts val="3600"/>
              <a:buFont typeface="Arial"/>
              <a:buNone/>
            </a:pPr>
            <a:r>
              <a:rPr lang="en-US" sz="2800" b="1" i="0" u="none" strike="noStrike" cap="none">
                <a:solidFill>
                  <a:srgbClr val="006CAD"/>
                </a:solidFill>
                <a:latin typeface="Calibri"/>
                <a:ea typeface="Calibri"/>
                <a:cs typeface="Calibri"/>
                <a:sym typeface="Calibri"/>
              </a:rPr>
              <a:t>197 Districts</a:t>
            </a:r>
            <a:endParaRPr sz="2800" b="0" i="0" u="none" strike="noStrike" cap="none">
              <a:solidFill>
                <a:srgbClr val="006CAD"/>
              </a:solidFill>
              <a:latin typeface="Arial"/>
              <a:ea typeface="Arial"/>
              <a:cs typeface="Arial"/>
              <a:sym typeface="Arial"/>
            </a:endParaRPr>
          </a:p>
          <a:p>
            <a:pPr marL="0" marR="0" lvl="0" indent="0" algn="ctr" rtl="0">
              <a:lnSpc>
                <a:spcPct val="100000"/>
              </a:lnSpc>
              <a:spcBef>
                <a:spcPts val="0"/>
              </a:spcBef>
              <a:spcAft>
                <a:spcPts val="0"/>
              </a:spcAft>
              <a:buClr>
                <a:srgbClr val="0F75BC"/>
              </a:buClr>
              <a:buSzPts val="3200"/>
              <a:buFont typeface="Arial"/>
              <a:buNone/>
            </a:pPr>
            <a:r>
              <a:rPr lang="en-US" sz="2200" b="0" i="0" u="none" strike="noStrike" cap="none">
                <a:solidFill>
                  <a:srgbClr val="0F75BC"/>
                </a:solidFill>
                <a:latin typeface="Calibri"/>
                <a:ea typeface="Calibri"/>
                <a:cs typeface="Calibri"/>
                <a:sym typeface="Calibri"/>
              </a:rPr>
              <a:t>1,257 Schools</a:t>
            </a:r>
            <a:endParaRPr sz="2200" b="0" i="0" u="none" strike="noStrike" cap="none">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2200"/>
              <a:buFont typeface="Arial"/>
              <a:buNone/>
            </a:pPr>
            <a:r>
              <a:rPr lang="en-US" sz="2200" b="0" i="0" u="none" strike="noStrike" cap="none">
                <a:solidFill>
                  <a:srgbClr val="006CAD"/>
                </a:solidFill>
                <a:latin typeface="Calibri"/>
                <a:ea typeface="Calibri"/>
                <a:cs typeface="Calibri"/>
                <a:sym typeface="Calibri"/>
              </a:rPr>
              <a:t>133 Charter Schools</a:t>
            </a:r>
            <a:endParaRPr sz="2200" b="0" i="0" u="none" strike="noStrike" cap="none">
              <a:solidFill>
                <a:srgbClr val="006CAD"/>
              </a:solidFill>
              <a:latin typeface="Calibri"/>
              <a:ea typeface="Calibri"/>
              <a:cs typeface="Calibri"/>
              <a:sym typeface="Calibri"/>
            </a:endParaRPr>
          </a:p>
          <a:p>
            <a:pPr marL="0" marR="0" lvl="0" indent="0" algn="ctr" rtl="0">
              <a:lnSpc>
                <a:spcPct val="100000"/>
              </a:lnSpc>
              <a:spcBef>
                <a:spcPts val="0"/>
              </a:spcBef>
              <a:spcAft>
                <a:spcPts val="0"/>
              </a:spcAft>
              <a:buClr>
                <a:srgbClr val="0F75BC"/>
              </a:buClr>
              <a:buSzPts val="1400"/>
              <a:buFont typeface="Arial"/>
              <a:buNone/>
            </a:pPr>
            <a:r>
              <a:rPr lang="en-US" sz="2200" b="0" i="0" u="none" strike="noStrike" cap="none">
                <a:solidFill>
                  <a:srgbClr val="006CAD"/>
                </a:solidFill>
                <a:latin typeface="Calibri"/>
                <a:ea typeface="Calibri"/>
                <a:cs typeface="Calibri"/>
                <a:sym typeface="Calibri"/>
              </a:rPr>
              <a:t>   19 Education Service Districts</a:t>
            </a:r>
            <a:endParaRPr sz="2200" b="0" i="0" u="none" strike="noStrike" cap="none">
              <a:solidFill>
                <a:srgbClr val="006CAD"/>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2200" b="0" i="0" u="none" strike="noStrike" cap="none">
              <a:solidFill>
                <a:srgbClr val="000000"/>
              </a:solidFill>
              <a:latin typeface="Calibri"/>
              <a:ea typeface="Calibri"/>
              <a:cs typeface="Calibri"/>
              <a:sym typeface="Calibri"/>
            </a:endParaRPr>
          </a:p>
        </p:txBody>
      </p:sp>
      <p:sp>
        <p:nvSpPr>
          <p:cNvPr id="130" name="Google Shape;130;p3"/>
          <p:cNvSpPr txBox="1"/>
          <p:nvPr/>
        </p:nvSpPr>
        <p:spPr>
          <a:xfrm>
            <a:off x="812650" y="1476775"/>
            <a:ext cx="3233400" cy="772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F75BC"/>
              </a:buClr>
              <a:buSzPts val="5400"/>
              <a:buFont typeface="Arial"/>
              <a:buNone/>
            </a:pPr>
            <a:r>
              <a:rPr lang="en-US" sz="2800" b="1" i="0" u="none" strike="noStrike" cap="none">
                <a:solidFill>
                  <a:srgbClr val="DC5626"/>
                </a:solidFill>
                <a:latin typeface="Calibri"/>
                <a:ea typeface="Calibri"/>
                <a:cs typeface="Calibri"/>
                <a:sym typeface="Calibri"/>
              </a:rPr>
              <a:t>560,907 Students</a:t>
            </a:r>
            <a:r>
              <a:rPr lang="en-US" sz="4400" b="0" i="1" u="none" strike="noStrike" cap="none">
                <a:solidFill>
                  <a:srgbClr val="0F75BC"/>
                </a:solidFill>
                <a:latin typeface="Calibri"/>
                <a:ea typeface="Calibri"/>
                <a:cs typeface="Calibri"/>
                <a:sym typeface="Calibri"/>
              </a:rPr>
              <a:t> </a:t>
            </a:r>
            <a:endParaRPr sz="4400" b="0" i="0" u="none" strike="noStrike" cap="none">
              <a:solidFill>
                <a:srgbClr val="000000"/>
              </a:solidFill>
              <a:latin typeface="Calibri"/>
              <a:ea typeface="Calibri"/>
              <a:cs typeface="Calibri"/>
              <a:sym typeface="Calibri"/>
            </a:endParaRPr>
          </a:p>
        </p:txBody>
      </p:sp>
      <p:sp>
        <p:nvSpPr>
          <p:cNvPr id="131" name="Google Shape;131;p3"/>
          <p:cNvSpPr txBox="1"/>
          <p:nvPr/>
        </p:nvSpPr>
        <p:spPr>
          <a:xfrm>
            <a:off x="230425" y="2562150"/>
            <a:ext cx="4010100" cy="1948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F75BC"/>
              </a:buClr>
              <a:buSzPts val="2800"/>
              <a:buFont typeface="Arial"/>
              <a:buNone/>
            </a:pPr>
            <a:r>
              <a:rPr lang="en-US" sz="2800" b="1" i="0" u="none" strike="noStrike" cap="none">
                <a:solidFill>
                  <a:srgbClr val="9F2065"/>
                </a:solidFill>
                <a:latin typeface="Calibri"/>
                <a:ea typeface="Calibri"/>
                <a:cs typeface="Calibri"/>
                <a:sym typeface="Calibri"/>
              </a:rPr>
              <a:t>75,807 Educators</a:t>
            </a:r>
            <a:endParaRPr sz="2800" b="0" i="0" u="none" strike="noStrike" cap="none">
              <a:solidFill>
                <a:srgbClr val="9F2065"/>
              </a:solidFill>
              <a:latin typeface="Calibri"/>
              <a:ea typeface="Calibri"/>
              <a:cs typeface="Calibri"/>
              <a:sym typeface="Calibri"/>
            </a:endParaRPr>
          </a:p>
          <a:p>
            <a:pPr marL="0" marR="0" lvl="0" indent="0" algn="ctr" rtl="0">
              <a:lnSpc>
                <a:spcPct val="100000"/>
              </a:lnSpc>
              <a:spcBef>
                <a:spcPts val="0"/>
              </a:spcBef>
              <a:spcAft>
                <a:spcPts val="0"/>
              </a:spcAft>
              <a:buClr>
                <a:srgbClr val="0F75BC"/>
              </a:buClr>
              <a:buSzPts val="2400"/>
              <a:buFont typeface="Arial"/>
              <a:buNone/>
            </a:pPr>
            <a:r>
              <a:rPr lang="en-US" sz="2400" b="0" i="0" u="none" strike="noStrike" cap="none">
                <a:solidFill>
                  <a:srgbClr val="9F2065"/>
                </a:solidFill>
                <a:latin typeface="Calibri"/>
                <a:ea typeface="Calibri"/>
                <a:cs typeface="Calibri"/>
                <a:sym typeface="Calibri"/>
              </a:rPr>
              <a:t>Staff of Color</a:t>
            </a:r>
            <a:endParaRPr sz="1200" b="0" i="0" u="none" strike="noStrike" cap="none">
              <a:solidFill>
                <a:srgbClr val="9F2065"/>
              </a:solidFill>
              <a:latin typeface="Calibri"/>
              <a:ea typeface="Calibri"/>
              <a:cs typeface="Calibri"/>
              <a:sym typeface="Calibri"/>
            </a:endParaRPr>
          </a:p>
          <a:p>
            <a:pPr marL="800100" marR="0" lvl="0" indent="-228600" algn="l" rtl="0">
              <a:lnSpc>
                <a:spcPct val="100000"/>
              </a:lnSpc>
              <a:spcBef>
                <a:spcPts val="0"/>
              </a:spcBef>
              <a:spcAft>
                <a:spcPts val="0"/>
              </a:spcAft>
              <a:buClr>
                <a:srgbClr val="000000"/>
              </a:buClr>
              <a:buSzPts val="1800"/>
              <a:buFont typeface="Calibri"/>
              <a:buChar char="•"/>
            </a:pPr>
            <a:r>
              <a:rPr lang="en-US" sz="1800" b="0" i="0" u="none" strike="noStrike" cap="none">
                <a:solidFill>
                  <a:srgbClr val="000000"/>
                </a:solidFill>
                <a:latin typeface="Calibri"/>
                <a:ea typeface="Calibri"/>
                <a:cs typeface="Calibri"/>
                <a:sym typeface="Calibri"/>
              </a:rPr>
              <a:t>11.4% of Teachers</a:t>
            </a:r>
            <a:endParaRPr sz="1800" b="0" i="0" u="none" strike="noStrike" cap="none">
              <a:solidFill>
                <a:srgbClr val="000000"/>
              </a:solidFill>
              <a:latin typeface="Calibri"/>
              <a:ea typeface="Calibri"/>
              <a:cs typeface="Calibri"/>
              <a:sym typeface="Calibri"/>
            </a:endParaRPr>
          </a:p>
          <a:p>
            <a:pPr marL="800100" marR="0" lvl="0" indent="-228600" algn="l" rtl="0">
              <a:lnSpc>
                <a:spcPct val="100000"/>
              </a:lnSpc>
              <a:spcBef>
                <a:spcPts val="0"/>
              </a:spcBef>
              <a:spcAft>
                <a:spcPts val="0"/>
              </a:spcAft>
              <a:buClr>
                <a:srgbClr val="000000"/>
              </a:buClr>
              <a:buSzPts val="1800"/>
              <a:buFont typeface="Calibri"/>
              <a:buChar char="•"/>
            </a:pPr>
            <a:r>
              <a:rPr lang="en-US" sz="1800" b="0" i="0" u="none" strike="noStrike" cap="none">
                <a:solidFill>
                  <a:srgbClr val="000000"/>
                </a:solidFill>
                <a:latin typeface="Calibri"/>
                <a:ea typeface="Calibri"/>
                <a:cs typeface="Calibri"/>
                <a:sym typeface="Calibri"/>
              </a:rPr>
              <a:t>12.3% of Administrators</a:t>
            </a:r>
            <a:endParaRPr sz="1800" b="0" i="0" u="none" strike="noStrike" cap="none">
              <a:solidFill>
                <a:srgbClr val="000000"/>
              </a:solidFill>
              <a:latin typeface="Calibri"/>
              <a:ea typeface="Calibri"/>
              <a:cs typeface="Calibri"/>
              <a:sym typeface="Calibri"/>
            </a:endParaRPr>
          </a:p>
          <a:p>
            <a:pPr marL="800100" marR="0" lvl="0" indent="-228600" algn="l" rtl="0">
              <a:lnSpc>
                <a:spcPct val="100000"/>
              </a:lnSpc>
              <a:spcBef>
                <a:spcPts val="0"/>
              </a:spcBef>
              <a:spcAft>
                <a:spcPts val="0"/>
              </a:spcAft>
              <a:buClr>
                <a:srgbClr val="000000"/>
              </a:buClr>
              <a:buSzPts val="1800"/>
              <a:buFont typeface="Calibri"/>
              <a:buChar char="•"/>
            </a:pPr>
            <a:r>
              <a:rPr lang="en-US" sz="1800" b="0" i="0" u="none" strike="noStrike" cap="none">
                <a:solidFill>
                  <a:srgbClr val="000000"/>
                </a:solidFill>
                <a:latin typeface="Calibri"/>
                <a:ea typeface="Calibri"/>
                <a:cs typeface="Calibri"/>
                <a:sym typeface="Calibri"/>
              </a:rPr>
              <a:t>16.4% of Counselors</a:t>
            </a:r>
            <a:endParaRPr sz="1800" b="0" i="0" u="none" strike="noStrike" cap="none">
              <a:solidFill>
                <a:srgbClr val="000000"/>
              </a:solidFill>
              <a:latin typeface="Calibri"/>
              <a:ea typeface="Calibri"/>
              <a:cs typeface="Calibri"/>
              <a:sym typeface="Calibri"/>
            </a:endParaRPr>
          </a:p>
          <a:p>
            <a:pPr marL="800100" marR="0" lvl="0" indent="-228600" algn="l" rtl="0">
              <a:lnSpc>
                <a:spcPct val="100000"/>
              </a:lnSpc>
              <a:spcBef>
                <a:spcPts val="0"/>
              </a:spcBef>
              <a:spcAft>
                <a:spcPts val="0"/>
              </a:spcAft>
              <a:buClr>
                <a:srgbClr val="000000"/>
              </a:buClr>
              <a:buSzPts val="1800"/>
              <a:buFont typeface="Calibri"/>
              <a:buChar char="•"/>
            </a:pPr>
            <a:r>
              <a:rPr lang="en-US" sz="1800" b="0" i="0" u="none" strike="noStrike" cap="none">
                <a:solidFill>
                  <a:srgbClr val="000000"/>
                </a:solidFill>
                <a:latin typeface="Calibri"/>
                <a:ea typeface="Calibri"/>
                <a:cs typeface="Calibri"/>
                <a:sym typeface="Calibri"/>
              </a:rPr>
              <a:t>21.1% of Educational Assistants</a:t>
            </a:r>
            <a:endParaRPr sz="1800" b="0" i="0" u="none" strike="noStrike" cap="none">
              <a:solidFill>
                <a:srgbClr val="000000"/>
              </a:solidFill>
              <a:latin typeface="Calibri"/>
              <a:ea typeface="Calibri"/>
              <a:cs typeface="Calibri"/>
              <a:sym typeface="Calibri"/>
            </a:endParaRPr>
          </a:p>
        </p:txBody>
      </p:sp>
      <p:sp>
        <p:nvSpPr>
          <p:cNvPr id="132" name="Google Shape;132;p3"/>
          <p:cNvSpPr txBox="1"/>
          <p:nvPr/>
        </p:nvSpPr>
        <p:spPr>
          <a:xfrm>
            <a:off x="264950" y="2071975"/>
            <a:ext cx="44532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F75BC"/>
              </a:buClr>
              <a:buSzPts val="5400"/>
              <a:buFont typeface="Arial"/>
              <a:buNone/>
            </a:pPr>
            <a:r>
              <a:rPr lang="en-US" sz="2200" b="0" i="0" u="none" strike="noStrike" cap="none">
                <a:solidFill>
                  <a:srgbClr val="000000"/>
                </a:solidFill>
                <a:latin typeface="Calibri"/>
                <a:ea typeface="Calibri"/>
                <a:cs typeface="Calibri"/>
                <a:sym typeface="Calibri"/>
              </a:rPr>
              <a:t>More than 200 languages spoken</a:t>
            </a:r>
            <a:endParaRPr sz="2200" b="0" i="0" u="none" strike="noStrike" cap="none">
              <a:solidFill>
                <a:srgbClr val="000000"/>
              </a:solidFill>
              <a:latin typeface="Calibri"/>
              <a:ea typeface="Calibri"/>
              <a:cs typeface="Calibri"/>
              <a:sym typeface="Calibri"/>
            </a:endParaRPr>
          </a:p>
        </p:txBody>
      </p:sp>
      <p:sp>
        <p:nvSpPr>
          <p:cNvPr id="133" name="Google Shape;133;p3"/>
          <p:cNvSpPr txBox="1"/>
          <p:nvPr/>
        </p:nvSpPr>
        <p:spPr>
          <a:xfrm>
            <a:off x="5218820" y="1824125"/>
            <a:ext cx="2891100" cy="794100"/>
          </a:xfrm>
          <a:prstGeom prst="rect">
            <a:avLst/>
          </a:prstGeom>
          <a:noFill/>
          <a:ln>
            <a:noFill/>
          </a:ln>
        </p:spPr>
        <p:txBody>
          <a:bodyPr spcFirstLastPara="1" wrap="square" lIns="91425" tIns="91425" rIns="91425" bIns="91425" anchor="t" anchorCtr="0">
            <a:spAutoFit/>
          </a:bodyPr>
          <a:lstStyle/>
          <a:p>
            <a:pPr marL="228600" marR="0" lvl="0" indent="-190500" algn="l" rtl="0">
              <a:lnSpc>
                <a:spcPct val="115000"/>
              </a:lnSpc>
              <a:spcBef>
                <a:spcPts val="0"/>
              </a:spcBef>
              <a:spcAft>
                <a:spcPts val="0"/>
              </a:spcAft>
              <a:buClr>
                <a:srgbClr val="000000"/>
              </a:buClr>
              <a:buSzPts val="1200"/>
              <a:buFont typeface="Calibri"/>
              <a:buChar char="●"/>
            </a:pPr>
            <a:r>
              <a:rPr lang="en-US" sz="1200" b="0" i="0" u="none" strike="noStrike" cap="none">
                <a:solidFill>
                  <a:srgbClr val="000000"/>
                </a:solidFill>
                <a:latin typeface="Calibri"/>
                <a:ea typeface="Calibri"/>
                <a:cs typeface="Calibri"/>
                <a:sym typeface="Calibri"/>
              </a:rPr>
              <a:t>Economically Disadvantaged: 53%</a:t>
            </a:r>
            <a:endParaRPr sz="1200" b="0" i="0" u="none" strike="noStrike" cap="none">
              <a:solidFill>
                <a:srgbClr val="000000"/>
              </a:solidFill>
              <a:latin typeface="Calibri"/>
              <a:ea typeface="Calibri"/>
              <a:cs typeface="Calibri"/>
              <a:sym typeface="Calibri"/>
            </a:endParaRPr>
          </a:p>
          <a:p>
            <a:pPr marL="228600" marR="0" lvl="0" indent="-190500" algn="l" rtl="0">
              <a:lnSpc>
                <a:spcPct val="115000"/>
              </a:lnSpc>
              <a:spcBef>
                <a:spcPts val="0"/>
              </a:spcBef>
              <a:spcAft>
                <a:spcPts val="0"/>
              </a:spcAft>
              <a:buClr>
                <a:srgbClr val="000000"/>
              </a:buClr>
              <a:buSzPts val="1200"/>
              <a:buFont typeface="Calibri"/>
              <a:buChar char="●"/>
            </a:pPr>
            <a:r>
              <a:rPr lang="en-US" sz="1200" b="0" i="0" u="none" strike="noStrike" cap="none">
                <a:solidFill>
                  <a:srgbClr val="000000"/>
                </a:solidFill>
                <a:latin typeface="Calibri"/>
                <a:ea typeface="Calibri"/>
                <a:cs typeface="Calibri"/>
                <a:sym typeface="Calibri"/>
              </a:rPr>
              <a:t>Ever English Learners: 18%</a:t>
            </a:r>
            <a:endParaRPr sz="1200" b="0" i="0" u="none" strike="noStrike" cap="none">
              <a:solidFill>
                <a:srgbClr val="000000"/>
              </a:solidFill>
              <a:latin typeface="Calibri"/>
              <a:ea typeface="Calibri"/>
              <a:cs typeface="Calibri"/>
              <a:sym typeface="Calibri"/>
            </a:endParaRPr>
          </a:p>
          <a:p>
            <a:pPr marL="228600" marR="0" lvl="0" indent="-190500" algn="l" rtl="0">
              <a:lnSpc>
                <a:spcPct val="115000"/>
              </a:lnSpc>
              <a:spcBef>
                <a:spcPts val="0"/>
              </a:spcBef>
              <a:spcAft>
                <a:spcPts val="0"/>
              </a:spcAft>
              <a:buClr>
                <a:srgbClr val="000000"/>
              </a:buClr>
              <a:buSzPts val="1200"/>
              <a:buFont typeface="Calibri"/>
              <a:buChar char="●"/>
            </a:pPr>
            <a:r>
              <a:rPr lang="en-US" sz="1200" b="0" i="0" u="none" strike="noStrike" cap="none">
                <a:solidFill>
                  <a:srgbClr val="000000"/>
                </a:solidFill>
                <a:latin typeface="Calibri"/>
                <a:ea typeface="Calibri"/>
                <a:cs typeface="Calibri"/>
                <a:sym typeface="Calibri"/>
              </a:rPr>
              <a:t>Homeless: 3%</a:t>
            </a:r>
            <a:endParaRPr sz="1200" b="0" i="0" u="none" strike="noStrike" cap="none">
              <a:solidFill>
                <a:srgbClr val="000000"/>
              </a:solidFill>
              <a:latin typeface="Calibri"/>
              <a:ea typeface="Calibri"/>
              <a:cs typeface="Calibri"/>
              <a:sym typeface="Calibri"/>
            </a:endParaRPr>
          </a:p>
        </p:txBody>
      </p:sp>
      <p:pic>
        <p:nvPicPr>
          <p:cNvPr id="134" name="Google Shape;134;p3" descr="Oregon student diversity pie chart"/>
          <p:cNvPicPr preferRelativeResize="0"/>
          <p:nvPr/>
        </p:nvPicPr>
        <p:blipFill rotWithShape="1">
          <a:blip r:embed="rId4">
            <a:alphaModFix/>
          </a:blip>
          <a:srcRect l="641" r="641"/>
          <a:stretch/>
        </p:blipFill>
        <p:spPr>
          <a:xfrm>
            <a:off x="6046299" y="2626825"/>
            <a:ext cx="4277002" cy="1739525"/>
          </a:xfrm>
          <a:prstGeom prst="rect">
            <a:avLst/>
          </a:prstGeom>
          <a:noFill/>
          <a:ln>
            <a:noFill/>
          </a:ln>
        </p:spPr>
      </p:pic>
      <p:pic>
        <p:nvPicPr>
          <p:cNvPr id="135" name="Google Shape;135;p3" descr="Oregon student population diversity"/>
          <p:cNvPicPr preferRelativeResize="0"/>
          <p:nvPr/>
        </p:nvPicPr>
        <p:blipFill rotWithShape="1">
          <a:blip r:embed="rId5">
            <a:alphaModFix/>
          </a:blip>
          <a:srcRect l="1469" r="-1469" b="6975"/>
          <a:stretch/>
        </p:blipFill>
        <p:spPr>
          <a:xfrm>
            <a:off x="5664238" y="4458001"/>
            <a:ext cx="5193551" cy="1513950"/>
          </a:xfrm>
          <a:prstGeom prst="rect">
            <a:avLst/>
          </a:prstGeom>
          <a:noFill/>
          <a:ln>
            <a:noFill/>
          </a:ln>
        </p:spPr>
      </p:pic>
      <p:sp>
        <p:nvSpPr>
          <p:cNvPr id="136" name="Google Shape;136;p3" descr="Includes outline of the state or Oregon with several data points about Oregon's students" title="graphic of Oregon"/>
          <p:cNvSpPr txBox="1">
            <a:spLocks noGrp="1"/>
          </p:cNvSpPr>
          <p:nvPr>
            <p:ph type="title"/>
          </p:nvPr>
        </p:nvSpPr>
        <p:spPr>
          <a:xfrm>
            <a:off x="603504" y="457200"/>
            <a:ext cx="10898072" cy="92792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dirty="0"/>
              <a:t>Who We Serve</a:t>
            </a:r>
            <a:endParaRPr dirty="0"/>
          </a:p>
        </p:txBody>
      </p:sp>
      <p:sp>
        <p:nvSpPr>
          <p:cNvPr id="137" name="Google Shape;137;p3"/>
          <p:cNvSpPr txBox="1"/>
          <p:nvPr/>
        </p:nvSpPr>
        <p:spPr>
          <a:xfrm>
            <a:off x="8610600" y="1832725"/>
            <a:ext cx="2656800" cy="794100"/>
          </a:xfrm>
          <a:prstGeom prst="rect">
            <a:avLst/>
          </a:prstGeom>
          <a:noFill/>
          <a:ln>
            <a:noFill/>
          </a:ln>
        </p:spPr>
        <p:txBody>
          <a:bodyPr spcFirstLastPara="1" wrap="square" lIns="91425" tIns="91425" rIns="91425" bIns="91425" anchor="t" anchorCtr="0">
            <a:spAutoFit/>
          </a:bodyPr>
          <a:lstStyle/>
          <a:p>
            <a:pPr marL="228600" marR="0" lvl="0" indent="-190500" algn="l" rtl="0">
              <a:lnSpc>
                <a:spcPct val="115000"/>
              </a:lnSpc>
              <a:spcBef>
                <a:spcPts val="0"/>
              </a:spcBef>
              <a:spcAft>
                <a:spcPts val="0"/>
              </a:spcAft>
              <a:buClr>
                <a:srgbClr val="000000"/>
              </a:buClr>
              <a:buSzPts val="1200"/>
              <a:buFont typeface="Calibri"/>
              <a:buChar char="●"/>
            </a:pPr>
            <a:r>
              <a:rPr lang="en-US" sz="1200" b="0" i="0" u="none" strike="noStrike" cap="none">
                <a:solidFill>
                  <a:srgbClr val="000000"/>
                </a:solidFill>
                <a:latin typeface="Calibri"/>
                <a:ea typeface="Calibri"/>
                <a:cs typeface="Calibri"/>
                <a:sym typeface="Calibri"/>
              </a:rPr>
              <a:t>Lesbian/Gay /Bisexual: 12.6%</a:t>
            </a:r>
            <a:endParaRPr sz="1200" b="0" i="0" u="none" strike="noStrike" cap="none">
              <a:solidFill>
                <a:srgbClr val="000000"/>
              </a:solidFill>
              <a:latin typeface="Calibri"/>
              <a:ea typeface="Calibri"/>
              <a:cs typeface="Calibri"/>
              <a:sym typeface="Calibri"/>
            </a:endParaRPr>
          </a:p>
          <a:p>
            <a:pPr marL="228600" marR="0" lvl="0" indent="-190500" algn="l" rtl="0">
              <a:lnSpc>
                <a:spcPct val="115000"/>
              </a:lnSpc>
              <a:spcBef>
                <a:spcPts val="0"/>
              </a:spcBef>
              <a:spcAft>
                <a:spcPts val="0"/>
              </a:spcAft>
              <a:buClr>
                <a:srgbClr val="000000"/>
              </a:buClr>
              <a:buSzPts val="1200"/>
              <a:buFont typeface="Calibri"/>
              <a:buChar char="●"/>
            </a:pPr>
            <a:r>
              <a:rPr lang="en-US" sz="1200" b="0" i="0" u="none" strike="noStrike" cap="none">
                <a:solidFill>
                  <a:srgbClr val="000000"/>
                </a:solidFill>
                <a:latin typeface="Calibri"/>
                <a:ea typeface="Calibri"/>
                <a:cs typeface="Calibri"/>
                <a:sym typeface="Calibri"/>
              </a:rPr>
              <a:t>Mobile Students: 11%</a:t>
            </a:r>
            <a:endParaRPr sz="1200" b="0" i="0" u="none" strike="noStrike" cap="none">
              <a:solidFill>
                <a:srgbClr val="000000"/>
              </a:solidFill>
              <a:latin typeface="Calibri"/>
              <a:ea typeface="Calibri"/>
              <a:cs typeface="Calibri"/>
              <a:sym typeface="Calibri"/>
            </a:endParaRPr>
          </a:p>
          <a:p>
            <a:pPr marL="228600" marR="0" lvl="0" indent="-190500" algn="l" rtl="0">
              <a:lnSpc>
                <a:spcPct val="115000"/>
              </a:lnSpc>
              <a:spcBef>
                <a:spcPts val="0"/>
              </a:spcBef>
              <a:spcAft>
                <a:spcPts val="0"/>
              </a:spcAft>
              <a:buClr>
                <a:srgbClr val="000000"/>
              </a:buClr>
              <a:buSzPts val="1200"/>
              <a:buFont typeface="Calibri"/>
              <a:buChar char="●"/>
            </a:pPr>
            <a:r>
              <a:rPr lang="en-US" sz="1200" b="0" i="0" u="none" strike="noStrike" cap="none">
                <a:solidFill>
                  <a:srgbClr val="000000"/>
                </a:solidFill>
                <a:latin typeface="Calibri"/>
                <a:ea typeface="Calibri"/>
                <a:cs typeface="Calibri"/>
                <a:sym typeface="Calibri"/>
              </a:rPr>
              <a:t>Students with Disabilities: 15%</a:t>
            </a:r>
            <a:endParaRPr sz="1400" b="0" i="0" u="none" strike="noStrike" cap="none">
              <a:solidFill>
                <a:srgbClr val="000000"/>
              </a:solidFill>
              <a:latin typeface="Calibri"/>
              <a:ea typeface="Calibri"/>
              <a:cs typeface="Calibri"/>
              <a:sym typeface="Calibri"/>
            </a:endParaRPr>
          </a:p>
        </p:txBody>
      </p:sp>
      <p:sp>
        <p:nvSpPr>
          <p:cNvPr id="138" name="Google Shape;138;p3"/>
          <p:cNvSpPr txBox="1">
            <a:spLocks noGrp="1"/>
          </p:cNvSpPr>
          <p:nvPr>
            <p:ph type="ftr" idx="11"/>
          </p:nvPr>
        </p:nvSpPr>
        <p:spPr>
          <a:xfrm>
            <a:off x="452400" y="6127550"/>
            <a:ext cx="36852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595959"/>
                </a:solidFill>
                <a:latin typeface="Calibri"/>
                <a:ea typeface="Calibri"/>
                <a:cs typeface="Calibri"/>
                <a:sym typeface="Calibri"/>
              </a:rPr>
              <a:t>Oregon Department of Education, 2020-21 School Year</a:t>
            </a:r>
            <a:endParaRPr sz="1200" b="0" i="0" u="none" strike="noStrike" cap="none">
              <a:solidFill>
                <a:srgbClr val="595959"/>
              </a:solidFill>
              <a:latin typeface="Calibri"/>
              <a:ea typeface="Calibri"/>
              <a:cs typeface="Calibri"/>
              <a:sym typeface="Calibri"/>
            </a:endParaRPr>
          </a:p>
        </p:txBody>
      </p:sp>
      <p:sp>
        <p:nvSpPr>
          <p:cNvPr id="139" name="Google Shape;139;p3"/>
          <p:cNvSpPr txBox="1"/>
          <p:nvPr/>
        </p:nvSpPr>
        <p:spPr>
          <a:xfrm>
            <a:off x="6622088" y="1276125"/>
            <a:ext cx="35445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7F43"/>
                </a:solidFill>
                <a:latin typeface="Calibri"/>
                <a:ea typeface="Calibri"/>
                <a:cs typeface="Calibri"/>
                <a:sym typeface="Calibri"/>
              </a:rPr>
              <a:t>Student Diversity</a:t>
            </a:r>
            <a:endParaRPr sz="2800" b="1" i="0" u="none" strike="noStrike" cap="none">
              <a:solidFill>
                <a:srgbClr val="007F43"/>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g25dc5191c14_0_42"/>
          <p:cNvSpPr txBox="1">
            <a:spLocks noGrp="1"/>
          </p:cNvSpPr>
          <p:nvPr>
            <p:ph type="body" idx="1"/>
          </p:nvPr>
        </p:nvSpPr>
        <p:spPr>
          <a:xfrm>
            <a:off x="621792" y="1938527"/>
            <a:ext cx="10972800" cy="2284097"/>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b="1" dirty="0">
                <a:latin typeface="Arial" panose="020B0604020202020204" pitchFamily="34" charset="0"/>
                <a:cs typeface="Arial" panose="020B0604020202020204" pitchFamily="34" charset="0"/>
              </a:rPr>
              <a:t>Question 9:</a:t>
            </a:r>
            <a:r>
              <a:rPr lang="en-US" dirty="0"/>
              <a:t>  </a:t>
            </a:r>
            <a:r>
              <a:rPr lang="en-US" dirty="0">
                <a:solidFill>
                  <a:srgbClr val="000000"/>
                </a:solidFill>
                <a:latin typeface="Arial"/>
                <a:ea typeface="Arial"/>
                <a:cs typeface="Arial"/>
                <a:sym typeface="Arial"/>
              </a:rPr>
              <a:t>The district engages with parents and families of students who receive language services, as authentic partners in the decision making around programs, activities, and procedures.</a:t>
            </a:r>
            <a:endParaRPr dirty="0"/>
          </a:p>
        </p:txBody>
      </p:sp>
      <p:sp>
        <p:nvSpPr>
          <p:cNvPr id="376" name="Google Shape;376;g25dc5191c14_0_42"/>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sp>
        <p:nvSpPr>
          <p:cNvPr id="377" name="Google Shape;377;g25dc5191c14_0_42"/>
          <p:cNvSpPr txBox="1">
            <a:spLocks noGrp="1"/>
          </p:cNvSpPr>
          <p:nvPr>
            <p:ph type="title"/>
          </p:nvPr>
        </p:nvSpPr>
        <p:spPr>
          <a:xfrm>
            <a:off x="428500" y="237744"/>
            <a:ext cx="11364600" cy="1133856"/>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3900" dirty="0"/>
              <a:t>Section 3:  Parent, Family, and Community Engagement</a:t>
            </a:r>
            <a:endParaRPr sz="39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2399c72cec4_0_102"/>
          <p:cNvSpPr txBox="1">
            <a:spLocks noGrp="1"/>
          </p:cNvSpPr>
          <p:nvPr>
            <p:ph type="title"/>
          </p:nvPr>
        </p:nvSpPr>
        <p:spPr>
          <a:xfrm>
            <a:off x="603504" y="237744"/>
            <a:ext cx="10898072" cy="1133856"/>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Question 9</a:t>
            </a:r>
            <a:endParaRPr dirty="0"/>
          </a:p>
        </p:txBody>
      </p:sp>
      <p:sp>
        <p:nvSpPr>
          <p:cNvPr id="384" name="Google Shape;384;g2399c72cec4_0_102"/>
          <p:cNvSpPr txBox="1">
            <a:spLocks noGrp="1"/>
          </p:cNvSpPr>
          <p:nvPr>
            <p:ph type="body" idx="1"/>
          </p:nvPr>
        </p:nvSpPr>
        <p:spPr>
          <a:xfrm>
            <a:off x="502920" y="1825625"/>
            <a:ext cx="11192255" cy="4502700"/>
          </a:xfrm>
          <a:prstGeom prst="rect">
            <a:avLst/>
          </a:prstGeom>
        </p:spPr>
        <p:txBody>
          <a:bodyPr spcFirstLastPara="1" wrap="square" lIns="91425" tIns="45700" rIns="91425" bIns="45700" anchor="t" anchorCtr="0">
            <a:normAutofit fontScale="85000" lnSpcReduction="20000"/>
          </a:bodyPr>
          <a:lstStyle/>
          <a:p>
            <a:pPr marL="0" lvl="0" indent="0" algn="l" rtl="0">
              <a:lnSpc>
                <a:spcPct val="115000"/>
              </a:lnSpc>
              <a:spcBef>
                <a:spcPts val="600"/>
              </a:spcBef>
              <a:spcAft>
                <a:spcPts val="0"/>
              </a:spcAft>
              <a:buNone/>
            </a:pPr>
            <a:r>
              <a:rPr lang="en-US" sz="1708" dirty="0">
                <a:solidFill>
                  <a:srgbClr val="000000"/>
                </a:solidFill>
                <a:latin typeface="Arial"/>
                <a:ea typeface="Arial"/>
                <a:cs typeface="Arial"/>
                <a:sym typeface="Arial"/>
              </a:rPr>
              <a:t>T</a:t>
            </a:r>
            <a:r>
              <a:rPr lang="en-US" dirty="0"/>
              <a:t>he district engages with parents and families of students who receive language services, as authentic partners in the decision making around programs, activities, and procedures.</a:t>
            </a:r>
            <a:endParaRPr dirty="0"/>
          </a:p>
          <a:p>
            <a:pPr marL="0" lvl="0" indent="0" algn="l" rtl="0">
              <a:lnSpc>
                <a:spcPct val="115000"/>
              </a:lnSpc>
              <a:spcBef>
                <a:spcPts val="1800"/>
              </a:spcBef>
              <a:spcAft>
                <a:spcPts val="0"/>
              </a:spcAft>
              <a:buNone/>
            </a:pPr>
            <a:r>
              <a:rPr lang="en-US" dirty="0"/>
              <a:t>Submission requirements:</a:t>
            </a:r>
            <a:endParaRPr dirty="0"/>
          </a:p>
          <a:p>
            <a:pPr marL="576263" lvl="0" indent="-457200" algn="l" rtl="0">
              <a:lnSpc>
                <a:spcPct val="115000"/>
              </a:lnSpc>
              <a:spcBef>
                <a:spcPts val="600"/>
              </a:spcBef>
              <a:spcAft>
                <a:spcPts val="0"/>
              </a:spcAft>
              <a:buFont typeface="+mj-lt"/>
              <a:buAutoNum type="arabicPeriod"/>
            </a:pPr>
            <a:r>
              <a:rPr lang="en-US" dirty="0"/>
              <a:t>Evidence of parent/guardian/community engagement activities with parents/guardians of students who have EL status.  This evidence should include:</a:t>
            </a:r>
            <a:endParaRPr dirty="0"/>
          </a:p>
          <a:p>
            <a:pPr marL="1262063" lvl="0" indent="-347663" algn="l" rtl="0">
              <a:lnSpc>
                <a:spcPct val="115000"/>
              </a:lnSpc>
              <a:spcBef>
                <a:spcPts val="0"/>
              </a:spcBef>
              <a:spcAft>
                <a:spcPts val="0"/>
              </a:spcAft>
              <a:buFont typeface="+mj-lt"/>
              <a:buAutoNum type="alphaLcPeriod"/>
            </a:pPr>
            <a:r>
              <a:rPr lang="en-US" dirty="0"/>
              <a:t>Parent meetings,</a:t>
            </a:r>
            <a:endParaRPr dirty="0"/>
          </a:p>
          <a:p>
            <a:pPr marL="1262063" lvl="0" indent="-347663" algn="l" rtl="0">
              <a:lnSpc>
                <a:spcPct val="115000"/>
              </a:lnSpc>
              <a:spcBef>
                <a:spcPts val="0"/>
              </a:spcBef>
              <a:spcAft>
                <a:spcPts val="0"/>
              </a:spcAft>
              <a:buFont typeface="+mj-lt"/>
              <a:buAutoNum type="alphaLcPeriod"/>
            </a:pPr>
            <a:r>
              <a:rPr lang="en-US" dirty="0"/>
              <a:t>Literacy nights,</a:t>
            </a:r>
            <a:endParaRPr dirty="0"/>
          </a:p>
          <a:p>
            <a:pPr marL="1262063" lvl="0" indent="-347663" algn="l" rtl="0">
              <a:lnSpc>
                <a:spcPct val="115000"/>
              </a:lnSpc>
              <a:spcBef>
                <a:spcPts val="0"/>
              </a:spcBef>
              <a:spcAft>
                <a:spcPts val="0"/>
              </a:spcAft>
              <a:buFont typeface="+mj-lt"/>
              <a:buAutoNum type="alphaLcPeriod"/>
            </a:pPr>
            <a:r>
              <a:rPr lang="en-US" dirty="0"/>
              <a:t>Back-to-school,</a:t>
            </a:r>
            <a:endParaRPr dirty="0"/>
          </a:p>
          <a:p>
            <a:pPr marL="1262063" lvl="0" indent="-347663" algn="l" rtl="0">
              <a:lnSpc>
                <a:spcPct val="115000"/>
              </a:lnSpc>
              <a:spcBef>
                <a:spcPts val="0"/>
              </a:spcBef>
              <a:spcAft>
                <a:spcPts val="0"/>
              </a:spcAft>
              <a:buFont typeface="+mj-lt"/>
              <a:buAutoNum type="alphaLcPeriod"/>
            </a:pPr>
            <a:r>
              <a:rPr lang="en-US" dirty="0"/>
              <a:t>Sign-in sheets, and</a:t>
            </a:r>
            <a:endParaRPr dirty="0"/>
          </a:p>
          <a:p>
            <a:pPr marL="1262063" lvl="0" indent="-347663" algn="l" rtl="0">
              <a:lnSpc>
                <a:spcPct val="115000"/>
              </a:lnSpc>
              <a:spcBef>
                <a:spcPts val="0"/>
              </a:spcBef>
              <a:spcAft>
                <a:spcPts val="0"/>
              </a:spcAft>
              <a:buFont typeface="+mj-lt"/>
              <a:buAutoNum type="alphaLcPeriod"/>
            </a:pPr>
            <a:r>
              <a:rPr lang="en-US" dirty="0"/>
              <a:t>Other activities demonstrating parent engagement and leadership opportunities.</a:t>
            </a:r>
            <a:endParaRPr dirty="0"/>
          </a:p>
          <a:p>
            <a:pPr marL="576263" lvl="0" indent="-457200" algn="l" rtl="0">
              <a:lnSpc>
                <a:spcPct val="115000"/>
              </a:lnSpc>
              <a:spcBef>
                <a:spcPts val="600"/>
              </a:spcBef>
              <a:spcAft>
                <a:spcPts val="0"/>
              </a:spcAft>
              <a:buFont typeface="+mj-lt"/>
              <a:buAutoNum type="arabicPeriod" startAt="2"/>
            </a:pPr>
            <a:r>
              <a:rPr lang="en-US" dirty="0"/>
              <a:t>Five (5) activities is required for each district.</a:t>
            </a:r>
            <a:endParaRPr dirty="0"/>
          </a:p>
          <a:p>
            <a:pPr marL="576263" lvl="0" indent="-457200" algn="l" rtl="0">
              <a:lnSpc>
                <a:spcPct val="115000"/>
              </a:lnSpc>
              <a:spcBef>
                <a:spcPts val="600"/>
              </a:spcBef>
              <a:spcAft>
                <a:spcPts val="1200"/>
              </a:spcAft>
              <a:buFont typeface="+mj-lt"/>
              <a:buAutoNum type="arabicPeriod" startAt="2"/>
            </a:pPr>
            <a:r>
              <a:rPr lang="en-US" dirty="0"/>
              <a:t>Include evidence in languages parents can understand as appropriate</a:t>
            </a:r>
            <a:r>
              <a:rPr lang="en-US" sz="1708" dirty="0">
                <a:solidFill>
                  <a:srgbClr val="000000"/>
                </a:solidFill>
              </a:rPr>
              <a:t>.</a:t>
            </a:r>
            <a:endParaRPr dirty="0"/>
          </a:p>
        </p:txBody>
      </p:sp>
      <p:sp>
        <p:nvSpPr>
          <p:cNvPr id="385" name="Google Shape;385;g2399c72cec4_0_102"/>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g25dc5191c14_0_35"/>
          <p:cNvSpPr txBox="1">
            <a:spLocks noGrp="1"/>
          </p:cNvSpPr>
          <p:nvPr>
            <p:ph type="body" idx="1"/>
          </p:nvPr>
        </p:nvSpPr>
        <p:spPr>
          <a:xfrm>
            <a:off x="512063" y="1828799"/>
            <a:ext cx="11192257" cy="4484525"/>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2200" dirty="0"/>
              <a:t>This section has 7 questions.  These questions are related to:</a:t>
            </a:r>
            <a:endParaRPr sz="2200" dirty="0"/>
          </a:p>
          <a:p>
            <a:pPr marL="576263" lvl="0" indent="-461963" algn="l" rtl="0">
              <a:spcBef>
                <a:spcPts val="1000"/>
              </a:spcBef>
              <a:spcAft>
                <a:spcPts val="0"/>
              </a:spcAft>
              <a:buSzPts val="1800"/>
              <a:buAutoNum type="arabicPeriod"/>
            </a:pPr>
            <a:r>
              <a:rPr lang="en-US" sz="2200" dirty="0"/>
              <a:t>The planning and organization for the administration of the ELPA summative.</a:t>
            </a:r>
            <a:endParaRPr sz="2200" dirty="0"/>
          </a:p>
          <a:p>
            <a:pPr marL="576263" lvl="0" indent="-461963" algn="l" rtl="0">
              <a:lnSpc>
                <a:spcPct val="100000"/>
              </a:lnSpc>
              <a:spcBef>
                <a:spcPts val="0"/>
              </a:spcBef>
              <a:spcAft>
                <a:spcPts val="0"/>
              </a:spcAft>
              <a:buSzPts val="1800"/>
              <a:buAutoNum type="arabicPeriod"/>
            </a:pPr>
            <a:r>
              <a:rPr lang="en-US" sz="2200" dirty="0"/>
              <a:t>The training of staff to administer the ELPA summative.</a:t>
            </a:r>
            <a:endParaRPr sz="2200" dirty="0"/>
          </a:p>
          <a:p>
            <a:pPr marL="576263" lvl="0" indent="-461963" algn="l" rtl="0">
              <a:lnSpc>
                <a:spcPct val="100000"/>
              </a:lnSpc>
              <a:spcBef>
                <a:spcPts val="0"/>
              </a:spcBef>
              <a:spcAft>
                <a:spcPts val="0"/>
              </a:spcAft>
              <a:buSzPts val="1800"/>
              <a:buAutoNum type="arabicPeriod"/>
            </a:pPr>
            <a:r>
              <a:rPr lang="en-US" sz="2200" dirty="0"/>
              <a:t>The process of determining accessibility supports for all assessments (ELPA, LA, Math, Science, and Ore-Ext).</a:t>
            </a:r>
            <a:endParaRPr sz="2200" dirty="0"/>
          </a:p>
          <a:p>
            <a:pPr marL="576263" lvl="0" indent="-461963" algn="l" rtl="0">
              <a:lnSpc>
                <a:spcPct val="100000"/>
              </a:lnSpc>
              <a:spcBef>
                <a:spcPts val="0"/>
              </a:spcBef>
              <a:spcAft>
                <a:spcPts val="0"/>
              </a:spcAft>
              <a:buSzPts val="1800"/>
              <a:buAutoNum type="arabicPeriod"/>
            </a:pPr>
            <a:r>
              <a:rPr lang="en-US" sz="2200" dirty="0"/>
              <a:t>The documentation of accessibility supports for all assessments.</a:t>
            </a:r>
            <a:endParaRPr sz="2200" dirty="0"/>
          </a:p>
          <a:p>
            <a:pPr marL="576263" lvl="0" indent="-461963" algn="l" rtl="0">
              <a:lnSpc>
                <a:spcPct val="100000"/>
              </a:lnSpc>
              <a:spcBef>
                <a:spcPts val="0"/>
              </a:spcBef>
              <a:spcAft>
                <a:spcPts val="0"/>
              </a:spcAft>
              <a:buSzPts val="1800"/>
              <a:buAutoNum type="arabicPeriod"/>
            </a:pPr>
            <a:r>
              <a:rPr lang="en-US" sz="2200" dirty="0"/>
              <a:t>The process of determining ELPA summative domain exemptions and documentation of domain exemptions.</a:t>
            </a:r>
            <a:endParaRPr sz="2200" dirty="0"/>
          </a:p>
          <a:p>
            <a:pPr marL="576263" lvl="0" indent="-461963" algn="l" rtl="0">
              <a:lnSpc>
                <a:spcPct val="100000"/>
              </a:lnSpc>
              <a:spcBef>
                <a:spcPts val="0"/>
              </a:spcBef>
              <a:spcAft>
                <a:spcPts val="0"/>
              </a:spcAft>
              <a:buSzPts val="1800"/>
              <a:buAutoNum type="arabicPeriod"/>
            </a:pPr>
            <a:r>
              <a:rPr lang="en-US" sz="2200" dirty="0"/>
              <a:t>The process of determine participation in Alt ELPA and documentation of Alt ELPA participation.</a:t>
            </a:r>
            <a:endParaRPr sz="2200" dirty="0"/>
          </a:p>
          <a:p>
            <a:pPr marL="576263" lvl="0" indent="-461963" algn="l" rtl="0">
              <a:lnSpc>
                <a:spcPct val="100000"/>
              </a:lnSpc>
              <a:spcBef>
                <a:spcPts val="0"/>
              </a:spcBef>
              <a:spcAft>
                <a:spcPts val="0"/>
              </a:spcAft>
              <a:buSzPts val="1800"/>
              <a:buAutoNum type="arabicPeriod"/>
            </a:pPr>
            <a:r>
              <a:rPr lang="en-US" sz="2200" dirty="0"/>
              <a:t>The process for communicating student progress on each of the state assessments to parents/guardians in languages they can understand.</a:t>
            </a:r>
            <a:endParaRPr sz="2200" dirty="0"/>
          </a:p>
        </p:txBody>
      </p:sp>
      <p:sp>
        <p:nvSpPr>
          <p:cNvPr id="392" name="Google Shape;392;g25dc5191c14_0_35"/>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sp>
        <p:nvSpPr>
          <p:cNvPr id="393" name="Google Shape;393;g25dc5191c14_0_35"/>
          <p:cNvSpPr txBox="1">
            <a:spLocks noGrp="1"/>
          </p:cNvSpPr>
          <p:nvPr>
            <p:ph type="title"/>
          </p:nvPr>
        </p:nvSpPr>
        <p:spPr>
          <a:xfrm>
            <a:off x="443575" y="246888"/>
            <a:ext cx="11334600" cy="118872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US" dirty="0"/>
              <a:t>Section 4:  Annual Assessments (ELPA, LA, Math, Science, Ore-Ext)</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g2399c72cec4_0_150"/>
          <p:cNvSpPr txBox="1">
            <a:spLocks noGrp="1"/>
          </p:cNvSpPr>
          <p:nvPr>
            <p:ph type="body" idx="1"/>
          </p:nvPr>
        </p:nvSpPr>
        <p:spPr>
          <a:xfrm>
            <a:off x="493776" y="1825625"/>
            <a:ext cx="11201400" cy="4472700"/>
          </a:xfrm>
          <a:prstGeom prst="rect">
            <a:avLst/>
          </a:prstGeom>
        </p:spPr>
        <p:txBody>
          <a:bodyPr spcFirstLastPara="1" wrap="square" lIns="91425" tIns="45700" rIns="91425" bIns="45700" anchor="t" anchorCtr="0">
            <a:normAutofit/>
          </a:bodyPr>
          <a:lstStyle/>
          <a:p>
            <a:pPr marL="0" lvl="0" indent="0" algn="l" rtl="0">
              <a:lnSpc>
                <a:spcPct val="100000"/>
              </a:lnSpc>
              <a:spcBef>
                <a:spcPts val="600"/>
              </a:spcBef>
              <a:spcAft>
                <a:spcPts val="0"/>
              </a:spcAft>
              <a:buNone/>
            </a:pPr>
            <a:r>
              <a:rPr lang="en-US" sz="2200" dirty="0"/>
              <a:t>The district has an annual process/procedure to measure the English proficiency of all identified ELs using the State proficiency assessment.</a:t>
            </a:r>
            <a:endParaRPr sz="2200" dirty="0"/>
          </a:p>
          <a:p>
            <a:pPr marL="0" lvl="0" indent="0" algn="l" rtl="0">
              <a:lnSpc>
                <a:spcPct val="100000"/>
              </a:lnSpc>
              <a:spcBef>
                <a:spcPts val="600"/>
              </a:spcBef>
              <a:spcAft>
                <a:spcPts val="0"/>
              </a:spcAft>
              <a:buNone/>
            </a:pPr>
            <a:r>
              <a:rPr lang="en-US" sz="2200" dirty="0"/>
              <a:t>Submission requirements:</a:t>
            </a:r>
            <a:endParaRPr sz="2200" dirty="0"/>
          </a:p>
          <a:p>
            <a:pPr marL="576263" lvl="0" indent="-457200" algn="l" rtl="0">
              <a:lnSpc>
                <a:spcPct val="100000"/>
              </a:lnSpc>
              <a:spcBef>
                <a:spcPts val="600"/>
              </a:spcBef>
              <a:spcAft>
                <a:spcPts val="0"/>
              </a:spcAft>
              <a:buFont typeface="+mj-lt"/>
              <a:buAutoNum type="arabicPeriod"/>
            </a:pPr>
            <a:r>
              <a:rPr lang="en-US" sz="2200" dirty="0"/>
              <a:t>A brief written narrative description (no more than 500 words) of the district’s annual process or procedure to administer the  Oregon’s English Language Proficiency Assessment (ELPA) that includes:</a:t>
            </a:r>
            <a:endParaRPr sz="2200" dirty="0"/>
          </a:p>
          <a:p>
            <a:pPr marL="1262063" lvl="0" indent="-347663" algn="l" rtl="0">
              <a:lnSpc>
                <a:spcPct val="100000"/>
              </a:lnSpc>
              <a:spcBef>
                <a:spcPts val="600"/>
              </a:spcBef>
              <a:spcAft>
                <a:spcPts val="0"/>
              </a:spcAft>
              <a:buFont typeface="+mj-lt"/>
              <a:buAutoNum type="alphaLcPeriod"/>
            </a:pPr>
            <a:r>
              <a:rPr lang="en-US" sz="2200" dirty="0"/>
              <a:t>When the district will administer the ELPA summative;</a:t>
            </a:r>
            <a:endParaRPr sz="2200" dirty="0"/>
          </a:p>
          <a:p>
            <a:pPr marL="1262063" lvl="0" indent="-347663" algn="l" rtl="0">
              <a:lnSpc>
                <a:spcPct val="100000"/>
              </a:lnSpc>
              <a:spcBef>
                <a:spcPts val="600"/>
              </a:spcBef>
              <a:spcAft>
                <a:spcPts val="0"/>
              </a:spcAft>
              <a:buFont typeface="+mj-lt"/>
              <a:buAutoNum type="alphaLcPeriod"/>
            </a:pPr>
            <a:r>
              <a:rPr lang="en-US" sz="2200" dirty="0"/>
              <a:t>How the district prioritizes the order of students to be assessed;</a:t>
            </a:r>
            <a:endParaRPr sz="2200" dirty="0"/>
          </a:p>
          <a:p>
            <a:pPr marL="1828800" lvl="0" indent="-347663" algn="l" rtl="0">
              <a:lnSpc>
                <a:spcPct val="100000"/>
              </a:lnSpc>
              <a:spcBef>
                <a:spcPts val="600"/>
              </a:spcBef>
              <a:spcAft>
                <a:spcPts val="0"/>
              </a:spcAft>
              <a:buFont typeface="+mj-lt"/>
              <a:buAutoNum type="romanLcPeriod"/>
            </a:pPr>
            <a:r>
              <a:rPr lang="en-US" sz="2200" dirty="0"/>
              <a:t>For example: grade level, proficiency level, etc.</a:t>
            </a:r>
            <a:endParaRPr sz="2200" dirty="0"/>
          </a:p>
          <a:p>
            <a:pPr marL="1262063" lvl="0" indent="-347663" algn="l" rtl="0">
              <a:lnSpc>
                <a:spcPct val="100000"/>
              </a:lnSpc>
              <a:spcBef>
                <a:spcPts val="600"/>
              </a:spcBef>
              <a:spcAft>
                <a:spcPts val="0"/>
              </a:spcAft>
              <a:buFont typeface="+mj-lt"/>
              <a:buAutoNum type="alphaLcPeriod" startAt="3"/>
            </a:pPr>
            <a:r>
              <a:rPr lang="en-US" sz="2200" dirty="0"/>
              <a:t>How the district will verify all ELs have participated in the summative assessment.</a:t>
            </a:r>
            <a:endParaRPr sz="2200" dirty="0"/>
          </a:p>
          <a:p>
            <a:pPr marL="0" lvl="0" indent="0" algn="l" rtl="0">
              <a:spcBef>
                <a:spcPts val="1000"/>
              </a:spcBef>
              <a:spcAft>
                <a:spcPts val="0"/>
              </a:spcAft>
              <a:buNone/>
            </a:pPr>
            <a:endParaRPr sz="2200" dirty="0"/>
          </a:p>
        </p:txBody>
      </p:sp>
      <p:sp>
        <p:nvSpPr>
          <p:cNvPr id="400" name="Google Shape;400;g2399c72cec4_0_150"/>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
        <p:nvSpPr>
          <p:cNvPr id="401" name="Google Shape;401;g2399c72cec4_0_150"/>
          <p:cNvSpPr txBox="1">
            <a:spLocks noGrp="1"/>
          </p:cNvSpPr>
          <p:nvPr>
            <p:ph type="title"/>
          </p:nvPr>
        </p:nvSpPr>
        <p:spPr>
          <a:xfrm>
            <a:off x="603504" y="237744"/>
            <a:ext cx="10898072" cy="1133856"/>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Question 10</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g2399c72cec4_0_217"/>
          <p:cNvSpPr txBox="1">
            <a:spLocks noGrp="1"/>
          </p:cNvSpPr>
          <p:nvPr>
            <p:ph type="title"/>
          </p:nvPr>
        </p:nvSpPr>
        <p:spPr>
          <a:xfrm>
            <a:off x="603504" y="256032"/>
            <a:ext cx="10898072" cy="1115568"/>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Question 11</a:t>
            </a:r>
            <a:endParaRPr dirty="0"/>
          </a:p>
        </p:txBody>
      </p:sp>
      <p:sp>
        <p:nvSpPr>
          <p:cNvPr id="408" name="Google Shape;408;g2399c72cec4_0_217"/>
          <p:cNvSpPr txBox="1">
            <a:spLocks noGrp="1"/>
          </p:cNvSpPr>
          <p:nvPr>
            <p:ph type="body" idx="1"/>
          </p:nvPr>
        </p:nvSpPr>
        <p:spPr>
          <a:xfrm>
            <a:off x="428500" y="1847088"/>
            <a:ext cx="11364600" cy="4466236"/>
          </a:xfrm>
          <a:prstGeom prst="rect">
            <a:avLst/>
          </a:prstGeom>
        </p:spPr>
        <p:txBody>
          <a:bodyPr spcFirstLastPara="1" wrap="square" lIns="91425" tIns="45700" rIns="91425" bIns="45700" anchor="t" anchorCtr="0">
            <a:normAutofit/>
          </a:bodyPr>
          <a:lstStyle/>
          <a:p>
            <a:pPr marL="0" lvl="0" indent="0" algn="l" rtl="0">
              <a:spcBef>
                <a:spcPts val="600"/>
              </a:spcBef>
              <a:spcAft>
                <a:spcPts val="0"/>
              </a:spcAft>
              <a:buNone/>
            </a:pPr>
            <a:r>
              <a:rPr lang="en-US" sz="2200" dirty="0"/>
              <a:t>The district has a process/procedure for training the test administrators on Oregon’s ELP assessment.</a:t>
            </a:r>
            <a:endParaRPr sz="2200" dirty="0"/>
          </a:p>
          <a:p>
            <a:pPr marL="0" lvl="0" indent="0" algn="l" rtl="0">
              <a:spcBef>
                <a:spcPts val="1200"/>
              </a:spcBef>
              <a:spcAft>
                <a:spcPts val="0"/>
              </a:spcAft>
              <a:buNone/>
            </a:pPr>
            <a:r>
              <a:rPr lang="en-US" sz="2200" dirty="0"/>
              <a:t>Submission requirements:</a:t>
            </a:r>
            <a:endParaRPr sz="2200" dirty="0"/>
          </a:p>
          <a:p>
            <a:pPr marL="576263" lvl="0" indent="-457200" algn="l" rtl="0">
              <a:spcBef>
                <a:spcPts val="600"/>
              </a:spcBef>
              <a:spcAft>
                <a:spcPts val="0"/>
              </a:spcAft>
              <a:buFont typeface="+mj-lt"/>
              <a:buAutoNum type="arabicPeriod"/>
            </a:pPr>
            <a:r>
              <a:rPr lang="en-US" sz="2200" dirty="0"/>
              <a:t>A brief written description (no more than 500 words) of the training process or procedure for test administrators.</a:t>
            </a:r>
            <a:endParaRPr sz="2200" dirty="0"/>
          </a:p>
          <a:p>
            <a:pPr marL="576263" lvl="0" indent="-457200" algn="l" rtl="0">
              <a:spcBef>
                <a:spcPts val="600"/>
              </a:spcBef>
              <a:spcAft>
                <a:spcPts val="0"/>
              </a:spcAft>
              <a:buFont typeface="+mj-lt"/>
              <a:buAutoNum type="arabicPeriod"/>
            </a:pPr>
            <a:r>
              <a:rPr lang="en-US" sz="2200" dirty="0"/>
              <a:t>Include copies of training materials</a:t>
            </a:r>
            <a:endParaRPr sz="2200" dirty="0"/>
          </a:p>
          <a:p>
            <a:pPr marL="1143000" lvl="0" indent="-347663" algn="l" rtl="0">
              <a:spcBef>
                <a:spcPts val="0"/>
              </a:spcBef>
              <a:spcAft>
                <a:spcPts val="0"/>
              </a:spcAft>
              <a:buFont typeface="+mj-lt"/>
              <a:buAutoNum type="alphaLcPeriod"/>
            </a:pPr>
            <a:r>
              <a:rPr lang="en-US" sz="2200" dirty="0"/>
              <a:t>This could be a page with links to the training materials, OR</a:t>
            </a:r>
            <a:endParaRPr sz="2200" dirty="0"/>
          </a:p>
          <a:p>
            <a:pPr marL="1143000" lvl="0" indent="-347663" algn="l" rtl="0">
              <a:spcBef>
                <a:spcPts val="0"/>
              </a:spcBef>
              <a:spcAft>
                <a:spcPts val="0"/>
              </a:spcAft>
              <a:buFont typeface="+mj-lt"/>
              <a:buAutoNum type="alphaLcPeriod"/>
            </a:pPr>
            <a:r>
              <a:rPr lang="en-US" sz="2200" dirty="0"/>
              <a:t>Printed copies</a:t>
            </a:r>
            <a:endParaRPr sz="2200" dirty="0"/>
          </a:p>
          <a:p>
            <a:pPr marL="576263" lvl="0" indent="-457200" algn="l" rtl="0">
              <a:spcBef>
                <a:spcPts val="600"/>
              </a:spcBef>
              <a:spcAft>
                <a:spcPts val="0"/>
              </a:spcAft>
              <a:buFont typeface="+mj-lt"/>
              <a:buAutoNum type="arabicPeriod" startAt="3"/>
            </a:pPr>
            <a:r>
              <a:rPr lang="en-US" sz="2200" dirty="0"/>
              <a:t>Copies of signed test administrator assurance forms based on the number of test administrators.</a:t>
            </a:r>
            <a:endParaRPr sz="2200" dirty="0"/>
          </a:p>
          <a:p>
            <a:pPr marL="1143000" lvl="0" indent="-347663" algn="l" rtl="0">
              <a:spcBef>
                <a:spcPts val="0"/>
              </a:spcBef>
              <a:spcAft>
                <a:spcPts val="0"/>
              </a:spcAft>
              <a:buFont typeface="+mj-lt"/>
              <a:buAutoNum type="alphaLcPeriod"/>
            </a:pPr>
            <a:r>
              <a:rPr lang="en-US" sz="2200" dirty="0"/>
              <a:t>10 or fewer test administrators – all copies</a:t>
            </a:r>
            <a:endParaRPr sz="2200" dirty="0"/>
          </a:p>
          <a:p>
            <a:pPr marL="1143000" lvl="0" indent="-347663" algn="l" rtl="0">
              <a:spcBef>
                <a:spcPts val="0"/>
              </a:spcBef>
              <a:spcAft>
                <a:spcPts val="0"/>
              </a:spcAft>
              <a:buFont typeface="+mj-lt"/>
              <a:buAutoNum type="alphaLcPeriod"/>
            </a:pPr>
            <a:r>
              <a:rPr lang="en-US" sz="2200" dirty="0"/>
              <a:t>11 or more test administrators – 10 copies</a:t>
            </a:r>
            <a:endParaRPr sz="2200" dirty="0"/>
          </a:p>
        </p:txBody>
      </p:sp>
      <p:sp>
        <p:nvSpPr>
          <p:cNvPr id="409" name="Google Shape;409;g2399c72cec4_0_217"/>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g2399c72cec4_0_224"/>
          <p:cNvSpPr txBox="1">
            <a:spLocks noGrp="1"/>
          </p:cNvSpPr>
          <p:nvPr>
            <p:ph type="title"/>
          </p:nvPr>
        </p:nvSpPr>
        <p:spPr>
          <a:xfrm>
            <a:off x="612648" y="256032"/>
            <a:ext cx="10888928" cy="1115568"/>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Question 12</a:t>
            </a:r>
            <a:endParaRPr dirty="0"/>
          </a:p>
        </p:txBody>
      </p:sp>
      <p:sp>
        <p:nvSpPr>
          <p:cNvPr id="416" name="Google Shape;416;g2399c72cec4_0_224"/>
          <p:cNvSpPr txBox="1">
            <a:spLocks noGrp="1"/>
          </p:cNvSpPr>
          <p:nvPr>
            <p:ph type="body" idx="1"/>
          </p:nvPr>
        </p:nvSpPr>
        <p:spPr>
          <a:xfrm>
            <a:off x="521208" y="1837943"/>
            <a:ext cx="11201400" cy="46669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300" dirty="0"/>
              <a:t>The district has a process/procedure to monitor how ELs and ELSWD participate in the annual ELPA summative assessment with available accessibility support ELPA Summative refers to all ELPA summative assessments (in-person, remote and Alt ELPA).</a:t>
            </a:r>
            <a:endParaRPr sz="2300" dirty="0"/>
          </a:p>
          <a:p>
            <a:pPr marL="0" lvl="0" indent="0" algn="l" rtl="0">
              <a:spcBef>
                <a:spcPts val="0"/>
              </a:spcBef>
              <a:spcAft>
                <a:spcPts val="0"/>
              </a:spcAft>
              <a:buNone/>
            </a:pPr>
            <a:endParaRPr sz="2300" dirty="0"/>
          </a:p>
          <a:p>
            <a:pPr marL="0" lvl="0" indent="0" algn="l" rtl="0">
              <a:spcBef>
                <a:spcPts val="0"/>
              </a:spcBef>
              <a:spcAft>
                <a:spcPts val="0"/>
              </a:spcAft>
              <a:buNone/>
            </a:pPr>
            <a:r>
              <a:rPr lang="en-US" sz="2300" dirty="0"/>
              <a:t>Submission requirements:</a:t>
            </a:r>
            <a:endParaRPr sz="2300" dirty="0"/>
          </a:p>
          <a:p>
            <a:pPr marL="576263" lvl="0" indent="-457200" algn="l" rtl="0">
              <a:spcBef>
                <a:spcPts val="0"/>
              </a:spcBef>
              <a:spcAft>
                <a:spcPts val="0"/>
              </a:spcAft>
              <a:buFont typeface="+mj-lt"/>
              <a:buAutoNum type="arabicPeriod"/>
            </a:pPr>
            <a:r>
              <a:rPr lang="en-US" sz="2300" dirty="0"/>
              <a:t>A brief written description of the district’s process or procedures to identify each EL and EL with disabilities (ELSWD) for:</a:t>
            </a:r>
            <a:endParaRPr sz="2300" dirty="0"/>
          </a:p>
          <a:p>
            <a:pPr marL="1262063" lvl="0" indent="-457200" algn="l" rtl="0">
              <a:spcBef>
                <a:spcPts val="0"/>
              </a:spcBef>
              <a:spcAft>
                <a:spcPts val="0"/>
              </a:spcAft>
              <a:buFont typeface="+mj-lt"/>
              <a:buAutoNum type="alphaLcPeriod"/>
            </a:pPr>
            <a:r>
              <a:rPr lang="en-US" sz="2300" dirty="0"/>
              <a:t>ELPA summative (in person, remote, alt) accessibility supports</a:t>
            </a:r>
            <a:endParaRPr sz="2300" dirty="0"/>
          </a:p>
          <a:p>
            <a:pPr marL="1262063" lvl="0" indent="-457200" algn="l" rtl="0">
              <a:spcBef>
                <a:spcPts val="0"/>
              </a:spcBef>
              <a:spcAft>
                <a:spcPts val="0"/>
              </a:spcAft>
              <a:buFont typeface="+mj-lt"/>
              <a:buAutoNum type="alphaLcPeriod"/>
            </a:pPr>
            <a:r>
              <a:rPr lang="en-US" sz="2300" dirty="0"/>
              <a:t>Enter those supports into the test system to ensure appropriate testing on state assessments</a:t>
            </a:r>
            <a:endParaRPr sz="2300" dirty="0"/>
          </a:p>
          <a:p>
            <a:pPr marL="914400" lvl="0" indent="0" algn="l" rtl="0">
              <a:spcBef>
                <a:spcPts val="0"/>
              </a:spcBef>
              <a:spcAft>
                <a:spcPts val="0"/>
              </a:spcAft>
              <a:buNone/>
            </a:pPr>
            <a:endParaRPr sz="2300" dirty="0"/>
          </a:p>
          <a:p>
            <a:pPr marL="0" lvl="0" indent="0" algn="l" rtl="0">
              <a:spcBef>
                <a:spcPts val="0"/>
              </a:spcBef>
              <a:spcAft>
                <a:spcPts val="0"/>
              </a:spcAft>
              <a:buNone/>
            </a:pPr>
            <a:r>
              <a:rPr lang="en-US" sz="2300" dirty="0"/>
              <a:t>The district should use the </a:t>
            </a:r>
            <a:r>
              <a:rPr lang="en-US" sz="2300" u="sng" dirty="0">
                <a:solidFill>
                  <a:schemeClr val="hlink"/>
                </a:solidFill>
                <a:hlinkClick r:id="rId3"/>
              </a:rPr>
              <a:t>Oregon Accessibility Manual </a:t>
            </a:r>
            <a:r>
              <a:rPr lang="en-US" sz="2300" dirty="0"/>
              <a:t>to determine supports </a:t>
            </a:r>
            <a:endParaRPr sz="2300" dirty="0"/>
          </a:p>
        </p:txBody>
      </p:sp>
      <p:sp>
        <p:nvSpPr>
          <p:cNvPr id="417" name="Google Shape;417;g2399c72cec4_0_224"/>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g2399c72cec4_0_231"/>
          <p:cNvSpPr txBox="1">
            <a:spLocks noGrp="1"/>
          </p:cNvSpPr>
          <p:nvPr>
            <p:ph type="title"/>
          </p:nvPr>
        </p:nvSpPr>
        <p:spPr>
          <a:xfrm>
            <a:off x="612648" y="228600"/>
            <a:ext cx="10888928" cy="1152144"/>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Required Evidence for Question 12</a:t>
            </a:r>
            <a:endParaRPr dirty="0"/>
          </a:p>
        </p:txBody>
      </p:sp>
      <p:sp>
        <p:nvSpPr>
          <p:cNvPr id="424" name="Google Shape;424;g2399c72cec4_0_231"/>
          <p:cNvSpPr txBox="1">
            <a:spLocks noGrp="1"/>
          </p:cNvSpPr>
          <p:nvPr>
            <p:ph type="body" idx="1"/>
          </p:nvPr>
        </p:nvSpPr>
        <p:spPr>
          <a:xfrm>
            <a:off x="512064" y="1828799"/>
            <a:ext cx="11201400" cy="4676094"/>
          </a:xfrm>
          <a:prstGeom prst="rect">
            <a:avLst/>
          </a:prstGeom>
        </p:spPr>
        <p:txBody>
          <a:bodyPr spcFirstLastPara="1" wrap="square" lIns="91425" tIns="45700" rIns="91425" bIns="45700" anchor="t" anchorCtr="0">
            <a:normAutofit fontScale="92500" lnSpcReduction="10000"/>
          </a:bodyPr>
          <a:lstStyle/>
          <a:p>
            <a:pPr marL="0" lvl="0" indent="0" algn="l" rtl="0">
              <a:spcBef>
                <a:spcPts val="1000"/>
              </a:spcBef>
              <a:spcAft>
                <a:spcPts val="0"/>
              </a:spcAft>
              <a:buNone/>
            </a:pPr>
            <a:r>
              <a:rPr lang="en-US" sz="2300" dirty="0"/>
              <a:t>If the district has:</a:t>
            </a:r>
            <a:endParaRPr sz="2300" dirty="0"/>
          </a:p>
          <a:p>
            <a:pPr marL="800100" lvl="0" algn="l" rtl="0">
              <a:lnSpc>
                <a:spcPct val="110000"/>
              </a:lnSpc>
              <a:spcBef>
                <a:spcPts val="0"/>
              </a:spcBef>
              <a:spcAft>
                <a:spcPts val="0"/>
              </a:spcAft>
              <a:buFont typeface="Calibri" panose="020F0502020204030204" pitchFamily="34" charset="0"/>
              <a:buChar char="•"/>
            </a:pPr>
            <a:r>
              <a:rPr lang="en-US" sz="2300" dirty="0"/>
              <a:t>Fewer than 10 enrolled ELs /ELSWD with accessibility supports – copies of all enrolled students that provides evidence of what accessibility supports were selected for the students  </a:t>
            </a:r>
            <a:endParaRPr sz="2300" dirty="0"/>
          </a:p>
          <a:p>
            <a:pPr marL="800100" lvl="0" algn="l" rtl="0">
              <a:lnSpc>
                <a:spcPct val="110000"/>
              </a:lnSpc>
              <a:spcBef>
                <a:spcPts val="0"/>
              </a:spcBef>
              <a:spcAft>
                <a:spcPts val="0"/>
              </a:spcAft>
              <a:buFont typeface="Calibri" panose="020F0502020204030204" pitchFamily="34" charset="0"/>
              <a:buChar char="•"/>
            </a:pPr>
            <a:r>
              <a:rPr lang="en-US" sz="2300" dirty="0"/>
              <a:t>Greater than 11 enrolled ELs/ELSWD with accessibility support – at least 11 copies, but no more than 20</a:t>
            </a:r>
            <a:endParaRPr sz="2300" dirty="0"/>
          </a:p>
          <a:p>
            <a:pPr marL="1257300" lvl="0" algn="l" rtl="0">
              <a:lnSpc>
                <a:spcPct val="110000"/>
              </a:lnSpc>
              <a:spcBef>
                <a:spcPts val="0"/>
              </a:spcBef>
              <a:spcAft>
                <a:spcPts val="0"/>
              </a:spcAft>
              <a:buFont typeface="Calibri" panose="020F0502020204030204" pitchFamily="34" charset="0"/>
              <a:buChar char="○"/>
            </a:pPr>
            <a:r>
              <a:rPr lang="en-US" sz="2300" dirty="0"/>
              <a:t>Whenever possible, include evidence from all grade levels represented in the district</a:t>
            </a:r>
            <a:endParaRPr sz="2300" dirty="0"/>
          </a:p>
          <a:p>
            <a:pPr marL="0" lvl="0" indent="0" algn="l" rtl="0">
              <a:spcBef>
                <a:spcPts val="1800"/>
              </a:spcBef>
              <a:spcAft>
                <a:spcPts val="0"/>
              </a:spcAft>
              <a:buNone/>
            </a:pPr>
            <a:r>
              <a:rPr lang="en-US" sz="2300" dirty="0"/>
              <a:t>This information could be included in a chart that includes:</a:t>
            </a:r>
            <a:endParaRPr sz="2300" dirty="0"/>
          </a:p>
          <a:p>
            <a:pPr marL="800100" lvl="0" algn="l" rtl="0">
              <a:lnSpc>
                <a:spcPct val="110000"/>
              </a:lnSpc>
              <a:spcBef>
                <a:spcPts val="0"/>
              </a:spcBef>
              <a:spcAft>
                <a:spcPts val="0"/>
              </a:spcAft>
              <a:buFont typeface="Calibri" panose="020F0502020204030204" pitchFamily="34" charset="0"/>
              <a:buChar char="•"/>
            </a:pPr>
            <a:r>
              <a:rPr lang="en-US" sz="2300" dirty="0"/>
              <a:t>Student ID number</a:t>
            </a:r>
            <a:endParaRPr sz="2300" dirty="0"/>
          </a:p>
          <a:p>
            <a:pPr marL="800100" lvl="0" algn="l" rtl="0">
              <a:lnSpc>
                <a:spcPct val="110000"/>
              </a:lnSpc>
              <a:spcBef>
                <a:spcPts val="0"/>
              </a:spcBef>
              <a:spcAft>
                <a:spcPts val="0"/>
              </a:spcAft>
              <a:buFont typeface="Calibri" panose="020F0502020204030204" pitchFamily="34" charset="0"/>
              <a:buChar char="•"/>
            </a:pPr>
            <a:r>
              <a:rPr lang="en-US" sz="2300" dirty="0"/>
              <a:t>Accessibility code</a:t>
            </a:r>
            <a:endParaRPr sz="2300" dirty="0"/>
          </a:p>
          <a:p>
            <a:pPr marL="800100" lvl="0" algn="l" rtl="0">
              <a:lnSpc>
                <a:spcPct val="110000"/>
              </a:lnSpc>
              <a:spcBef>
                <a:spcPts val="0"/>
              </a:spcBef>
              <a:spcAft>
                <a:spcPts val="0"/>
              </a:spcAft>
              <a:buFont typeface="Calibri" panose="020F0502020204030204" pitchFamily="34" charset="0"/>
              <a:buChar char="•"/>
            </a:pPr>
            <a:r>
              <a:rPr lang="en-US" sz="2300" dirty="0"/>
              <a:t>Accessibility support description</a:t>
            </a:r>
            <a:endParaRPr sz="2300" dirty="0"/>
          </a:p>
          <a:p>
            <a:pPr marL="800100" lvl="0" algn="l" rtl="0">
              <a:lnSpc>
                <a:spcPct val="110000"/>
              </a:lnSpc>
              <a:spcBef>
                <a:spcPts val="0"/>
              </a:spcBef>
              <a:spcAft>
                <a:spcPts val="0"/>
              </a:spcAft>
              <a:buFont typeface="Calibri" panose="020F0502020204030204" pitchFamily="34" charset="0"/>
              <a:buChar char="•"/>
            </a:pPr>
            <a:r>
              <a:rPr lang="en-US" sz="2300" dirty="0"/>
              <a:t>ODE has provided an Accessibility Checklist to support districts linked here</a:t>
            </a:r>
            <a:endParaRPr sz="2300" dirty="0"/>
          </a:p>
          <a:p>
            <a:pPr marL="800100" lvl="0" algn="l" rtl="0">
              <a:lnSpc>
                <a:spcPct val="110000"/>
              </a:lnSpc>
              <a:spcBef>
                <a:spcPts val="0"/>
              </a:spcBef>
              <a:spcAft>
                <a:spcPts val="0"/>
              </a:spcAft>
              <a:buFont typeface="Calibri" panose="020F0502020204030204" pitchFamily="34" charset="0"/>
              <a:buChar char="•"/>
            </a:pPr>
            <a:r>
              <a:rPr lang="en-US" sz="2300" dirty="0"/>
              <a:t>If the district does not have any enrolled ELs/ELSWDs students with accessibility supports, include a statement to that fact</a:t>
            </a:r>
            <a:endParaRPr sz="2300" dirty="0"/>
          </a:p>
          <a:p>
            <a:pPr marL="457200" lvl="0" indent="0" algn="l" rtl="0">
              <a:spcBef>
                <a:spcPts val="1000"/>
              </a:spcBef>
              <a:spcAft>
                <a:spcPts val="0"/>
              </a:spcAft>
              <a:buNone/>
            </a:pPr>
            <a:endParaRPr dirty="0"/>
          </a:p>
        </p:txBody>
      </p:sp>
      <p:sp>
        <p:nvSpPr>
          <p:cNvPr id="425" name="Google Shape;425;g2399c72cec4_0_231"/>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g2399c72cec4_0_238"/>
          <p:cNvSpPr txBox="1">
            <a:spLocks noGrp="1"/>
          </p:cNvSpPr>
          <p:nvPr>
            <p:ph type="title"/>
          </p:nvPr>
        </p:nvSpPr>
        <p:spPr>
          <a:xfrm>
            <a:off x="603504" y="256032"/>
            <a:ext cx="10898072" cy="1124712"/>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Question 13</a:t>
            </a:r>
            <a:endParaRPr dirty="0"/>
          </a:p>
        </p:txBody>
      </p:sp>
      <p:sp>
        <p:nvSpPr>
          <p:cNvPr id="432" name="Google Shape;432;g2399c72cec4_0_238"/>
          <p:cNvSpPr txBox="1">
            <a:spLocks noGrp="1"/>
          </p:cNvSpPr>
          <p:nvPr>
            <p:ph type="body" idx="1"/>
          </p:nvPr>
        </p:nvSpPr>
        <p:spPr>
          <a:xfrm>
            <a:off x="493775" y="1825625"/>
            <a:ext cx="11228833" cy="4532700"/>
          </a:xfrm>
          <a:prstGeom prst="rect">
            <a:avLst/>
          </a:prstGeom>
        </p:spPr>
        <p:txBody>
          <a:bodyPr spcFirstLastPara="1" wrap="square" lIns="91425" tIns="45700" rIns="91425" bIns="45700" anchor="t" anchorCtr="0">
            <a:normAutofit/>
          </a:bodyPr>
          <a:lstStyle/>
          <a:p>
            <a:pPr marL="0" lvl="0" indent="0" algn="l" rtl="0">
              <a:spcBef>
                <a:spcPts val="600"/>
              </a:spcBef>
              <a:spcAft>
                <a:spcPts val="0"/>
              </a:spcAft>
              <a:buNone/>
            </a:pPr>
            <a:r>
              <a:rPr lang="en-US" sz="2000" dirty="0"/>
              <a:t>The district has a process or procedure for determining how accessibility supports are selected the Oregon state assessments the student takes (Language Arts, Math, Science, and </a:t>
            </a:r>
            <a:r>
              <a:rPr lang="en-US" sz="2000" dirty="0" smtClean="0"/>
              <a:t>Oregon Extended).</a:t>
            </a:r>
            <a:endParaRPr sz="2000" dirty="0"/>
          </a:p>
          <a:p>
            <a:pPr marL="0" lvl="0" indent="0" algn="l" rtl="0">
              <a:lnSpc>
                <a:spcPct val="100000"/>
              </a:lnSpc>
              <a:spcBef>
                <a:spcPts val="600"/>
              </a:spcBef>
              <a:spcAft>
                <a:spcPts val="0"/>
              </a:spcAft>
              <a:buNone/>
            </a:pPr>
            <a:r>
              <a:rPr lang="en-US" sz="2000" dirty="0"/>
              <a:t>ODE has provided an Accessibility Checklist to support districts linked </a:t>
            </a:r>
            <a:r>
              <a:rPr lang="en-US" sz="2000" u="sng" dirty="0">
                <a:solidFill>
                  <a:schemeClr val="hlink"/>
                </a:solidFill>
                <a:hlinkClick r:id="rId3"/>
              </a:rPr>
              <a:t>here</a:t>
            </a:r>
            <a:endParaRPr sz="2000" dirty="0"/>
          </a:p>
          <a:p>
            <a:pPr marL="0" lvl="0" indent="0" algn="l" rtl="0">
              <a:lnSpc>
                <a:spcPct val="100000"/>
              </a:lnSpc>
              <a:spcBef>
                <a:spcPts val="600"/>
              </a:spcBef>
              <a:spcAft>
                <a:spcPts val="0"/>
              </a:spcAft>
              <a:buNone/>
            </a:pPr>
            <a:r>
              <a:rPr lang="en-US" sz="2000" dirty="0"/>
              <a:t>Submission requirements:</a:t>
            </a:r>
            <a:endParaRPr sz="2000" dirty="0"/>
          </a:p>
          <a:p>
            <a:pPr marL="576263" lvl="0" indent="-457200" algn="l" rtl="0">
              <a:spcBef>
                <a:spcPts val="600"/>
              </a:spcBef>
              <a:spcAft>
                <a:spcPts val="0"/>
              </a:spcAft>
              <a:buFont typeface="+mj-lt"/>
              <a:buAutoNum type="arabicPeriod"/>
            </a:pPr>
            <a:r>
              <a:rPr lang="en-US" sz="2000" dirty="0"/>
              <a:t>A brief written description of the district’s process or procedures to:</a:t>
            </a:r>
            <a:endParaRPr sz="2000" dirty="0"/>
          </a:p>
          <a:p>
            <a:pPr marL="1143000" lvl="0" indent="-457200" algn="l" rtl="0">
              <a:spcBef>
                <a:spcPts val="600"/>
              </a:spcBef>
              <a:spcAft>
                <a:spcPts val="0"/>
              </a:spcAft>
              <a:buFont typeface="+mj-lt"/>
              <a:buAutoNum type="alphaLcPeriod"/>
            </a:pPr>
            <a:r>
              <a:rPr lang="en-US" sz="2000" dirty="0"/>
              <a:t>Identify each EL and each EL with disabilities (ELSWD) for:</a:t>
            </a:r>
            <a:endParaRPr sz="2000" dirty="0"/>
          </a:p>
          <a:p>
            <a:pPr marL="1371600" lvl="0" indent="0" algn="l" rtl="0">
              <a:spcBef>
                <a:spcPts val="0"/>
              </a:spcBef>
              <a:spcAft>
                <a:spcPts val="0"/>
              </a:spcAft>
              <a:buNone/>
            </a:pPr>
            <a:r>
              <a:rPr lang="en-US" sz="2000" dirty="0" err="1"/>
              <a:t>i</a:t>
            </a:r>
            <a:r>
              <a:rPr lang="en-US" sz="2000" dirty="0"/>
              <a:t>.	Language Arts accessibility supports</a:t>
            </a:r>
            <a:endParaRPr sz="2000" dirty="0"/>
          </a:p>
          <a:p>
            <a:pPr marL="1371600" lvl="0" indent="0" algn="l" rtl="0">
              <a:spcBef>
                <a:spcPts val="0"/>
              </a:spcBef>
              <a:spcAft>
                <a:spcPts val="0"/>
              </a:spcAft>
              <a:buNone/>
            </a:pPr>
            <a:r>
              <a:rPr lang="en-US" sz="2000" dirty="0"/>
              <a:t>ii.	Math accessibility supports</a:t>
            </a:r>
            <a:endParaRPr sz="2000" dirty="0"/>
          </a:p>
          <a:p>
            <a:pPr marL="1371600" lvl="0" indent="0" algn="l" rtl="0">
              <a:spcBef>
                <a:spcPts val="0"/>
              </a:spcBef>
              <a:spcAft>
                <a:spcPts val="0"/>
              </a:spcAft>
              <a:buNone/>
            </a:pPr>
            <a:r>
              <a:rPr lang="en-US" sz="2000" dirty="0"/>
              <a:t>iii.	Science accessibility supports</a:t>
            </a:r>
            <a:endParaRPr sz="2000" dirty="0"/>
          </a:p>
          <a:p>
            <a:pPr marL="1371600" lvl="0" indent="0" algn="l" rtl="0">
              <a:spcBef>
                <a:spcPts val="0"/>
              </a:spcBef>
              <a:spcAft>
                <a:spcPts val="0"/>
              </a:spcAft>
              <a:buNone/>
            </a:pPr>
            <a:r>
              <a:rPr lang="en-US" sz="2000" dirty="0"/>
              <a:t>iv.	Oregon Extended Assessments</a:t>
            </a:r>
            <a:endParaRPr sz="2000" dirty="0"/>
          </a:p>
          <a:p>
            <a:pPr marL="1143000" lvl="0" indent="-457200" algn="l" rtl="0">
              <a:spcBef>
                <a:spcPts val="600"/>
              </a:spcBef>
              <a:spcAft>
                <a:spcPts val="0"/>
              </a:spcAft>
              <a:buFont typeface="+mj-lt"/>
              <a:buAutoNum type="alphaLcPeriod" startAt="2"/>
            </a:pPr>
            <a:r>
              <a:rPr lang="en-US" sz="2000" dirty="0"/>
              <a:t>Enter those supports into the test system to ensure appropriate testing on state assessments</a:t>
            </a:r>
            <a:endParaRPr sz="2000" dirty="0"/>
          </a:p>
          <a:p>
            <a:pPr marL="576263" lvl="0" indent="-457200" algn="l" rtl="0">
              <a:spcBef>
                <a:spcPts val="600"/>
              </a:spcBef>
              <a:spcAft>
                <a:spcPts val="0"/>
              </a:spcAft>
              <a:buFont typeface="+mj-lt"/>
              <a:buAutoNum type="arabicPeriod" startAt="2"/>
            </a:pPr>
            <a:r>
              <a:rPr lang="en-US" sz="2000" dirty="0"/>
              <a:t>Submit evidence of the accessibility supports available to students according to the number of students below.</a:t>
            </a:r>
            <a:endParaRPr sz="2000" dirty="0"/>
          </a:p>
        </p:txBody>
      </p:sp>
      <p:sp>
        <p:nvSpPr>
          <p:cNvPr id="433" name="Google Shape;433;g2399c72cec4_0_238"/>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g2399c72cec4_0_245"/>
          <p:cNvSpPr txBox="1">
            <a:spLocks noGrp="1"/>
          </p:cNvSpPr>
          <p:nvPr>
            <p:ph type="title"/>
          </p:nvPr>
        </p:nvSpPr>
        <p:spPr>
          <a:xfrm>
            <a:off x="562948" y="265176"/>
            <a:ext cx="10938628" cy="1106424"/>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Required Evidence for Question 13</a:t>
            </a:r>
            <a:endParaRPr dirty="0"/>
          </a:p>
        </p:txBody>
      </p:sp>
      <p:sp>
        <p:nvSpPr>
          <p:cNvPr id="440" name="Google Shape;440;g2399c72cec4_0_245"/>
          <p:cNvSpPr txBox="1">
            <a:spLocks noGrp="1"/>
          </p:cNvSpPr>
          <p:nvPr>
            <p:ph type="body" idx="1"/>
          </p:nvPr>
        </p:nvSpPr>
        <p:spPr>
          <a:xfrm>
            <a:off x="562948" y="1819656"/>
            <a:ext cx="11022500" cy="4685237"/>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1900" dirty="0"/>
              <a:t>If the district has:</a:t>
            </a:r>
            <a:endParaRPr sz="1900" dirty="0"/>
          </a:p>
          <a:p>
            <a:pPr marL="515937" lvl="0" algn="l" rtl="0">
              <a:spcBef>
                <a:spcPts val="1000"/>
              </a:spcBef>
              <a:spcAft>
                <a:spcPts val="0"/>
              </a:spcAft>
              <a:buFont typeface="Calibri" panose="020F0502020204030204" pitchFamily="34" charset="0"/>
              <a:buChar char="•"/>
            </a:pPr>
            <a:r>
              <a:rPr lang="en-US" sz="1900" dirty="0"/>
              <a:t>Fewer than 10 enrolled ELs /ELSWD with accessibility supports – copies of all enrolled students that provides evidence of what accessibility supports were selected for the students  </a:t>
            </a:r>
            <a:endParaRPr sz="1900" dirty="0"/>
          </a:p>
          <a:p>
            <a:pPr marL="515937" lvl="0" algn="l" rtl="0">
              <a:spcBef>
                <a:spcPts val="1200"/>
              </a:spcBef>
              <a:spcAft>
                <a:spcPts val="0"/>
              </a:spcAft>
              <a:buFont typeface="Calibri" panose="020F0502020204030204" pitchFamily="34" charset="0"/>
              <a:buChar char="•"/>
            </a:pPr>
            <a:r>
              <a:rPr lang="en-US" sz="1900" dirty="0"/>
              <a:t>Greater than 11 enrolled ELs/ELSWD with accessibility support – at least 11 copies, but no more than 20</a:t>
            </a:r>
            <a:endParaRPr sz="1900" dirty="0"/>
          </a:p>
          <a:p>
            <a:pPr marL="1262063" lvl="0" indent="-347663" algn="l" rtl="0">
              <a:lnSpc>
                <a:spcPct val="100000"/>
              </a:lnSpc>
              <a:spcBef>
                <a:spcPts val="0"/>
              </a:spcBef>
              <a:spcAft>
                <a:spcPts val="0"/>
              </a:spcAft>
              <a:buNone/>
            </a:pPr>
            <a:r>
              <a:rPr lang="en-US" sz="1900" dirty="0"/>
              <a:t>o	Whenever possible, include evidence from all grade levels represented in the district</a:t>
            </a:r>
            <a:endParaRPr sz="1900" dirty="0"/>
          </a:p>
          <a:p>
            <a:pPr marL="1262063" lvl="0" indent="-347663" algn="l" rtl="0">
              <a:lnSpc>
                <a:spcPct val="100000"/>
              </a:lnSpc>
              <a:spcBef>
                <a:spcPts val="0"/>
              </a:spcBef>
              <a:spcAft>
                <a:spcPts val="0"/>
              </a:spcAft>
              <a:buNone/>
            </a:pPr>
            <a:r>
              <a:rPr lang="en-US" sz="1900" dirty="0"/>
              <a:t>o	This evidence could be a spreadsheet with student ID number and accessibility type denoted</a:t>
            </a:r>
            <a:endParaRPr sz="1900" dirty="0"/>
          </a:p>
          <a:p>
            <a:pPr marL="571500" lvl="0" algn="l" rtl="0">
              <a:spcBef>
                <a:spcPts val="1200"/>
              </a:spcBef>
              <a:spcAft>
                <a:spcPts val="0"/>
              </a:spcAft>
              <a:buFont typeface="Calibri" panose="020F0502020204030204" pitchFamily="34" charset="0"/>
              <a:buChar char="•"/>
            </a:pPr>
            <a:r>
              <a:rPr lang="en-US" sz="1900" dirty="0"/>
              <a:t>This information could be included in a chart that includes:</a:t>
            </a:r>
            <a:endParaRPr sz="1900" dirty="0"/>
          </a:p>
          <a:p>
            <a:pPr marL="1262063" lvl="0" indent="-347663" algn="l" rtl="0">
              <a:lnSpc>
                <a:spcPct val="100000"/>
              </a:lnSpc>
              <a:spcBef>
                <a:spcPts val="0"/>
              </a:spcBef>
              <a:spcAft>
                <a:spcPts val="0"/>
              </a:spcAft>
              <a:buNone/>
            </a:pPr>
            <a:r>
              <a:rPr lang="en-US" sz="1900" dirty="0"/>
              <a:t>o	Student ID number</a:t>
            </a:r>
            <a:endParaRPr sz="1900" dirty="0"/>
          </a:p>
          <a:p>
            <a:pPr marL="1262063" lvl="0" indent="-347663" algn="l" rtl="0">
              <a:lnSpc>
                <a:spcPct val="100000"/>
              </a:lnSpc>
              <a:spcBef>
                <a:spcPts val="0"/>
              </a:spcBef>
              <a:spcAft>
                <a:spcPts val="0"/>
              </a:spcAft>
              <a:buNone/>
            </a:pPr>
            <a:r>
              <a:rPr lang="en-US" sz="1900" dirty="0"/>
              <a:t>o	Accessibility code</a:t>
            </a:r>
            <a:endParaRPr sz="1900" dirty="0"/>
          </a:p>
          <a:p>
            <a:pPr marL="1262063" lvl="0" indent="-347663" algn="l" rtl="0">
              <a:lnSpc>
                <a:spcPct val="100000"/>
              </a:lnSpc>
              <a:spcBef>
                <a:spcPts val="0"/>
              </a:spcBef>
              <a:spcAft>
                <a:spcPts val="0"/>
              </a:spcAft>
              <a:buNone/>
            </a:pPr>
            <a:r>
              <a:rPr lang="en-US" sz="1900" dirty="0"/>
              <a:t>o	Accessibility support description</a:t>
            </a:r>
            <a:endParaRPr sz="1900" dirty="0"/>
          </a:p>
          <a:p>
            <a:pPr marL="0" lvl="0" indent="0" algn="l" rtl="0">
              <a:spcBef>
                <a:spcPts val="1200"/>
              </a:spcBef>
              <a:spcAft>
                <a:spcPts val="0"/>
              </a:spcAft>
              <a:buNone/>
            </a:pPr>
            <a:r>
              <a:rPr lang="en-US" sz="1900" dirty="0"/>
              <a:t>Documentation of accommodations is needed for Language arts, Mathematics, Science, and </a:t>
            </a:r>
            <a:r>
              <a:rPr lang="en-US" sz="1900" dirty="0" smtClean="0"/>
              <a:t>Ore-Ext </a:t>
            </a:r>
            <a:r>
              <a:rPr lang="en-US" sz="1900" dirty="0"/>
              <a:t>assessments (please record all designated supports and accommodations in the student’s file).</a:t>
            </a:r>
            <a:endParaRPr sz="1900" dirty="0"/>
          </a:p>
        </p:txBody>
      </p:sp>
      <p:sp>
        <p:nvSpPr>
          <p:cNvPr id="441" name="Google Shape;441;g2399c72cec4_0_245"/>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g2399c72cec4_0_252"/>
          <p:cNvSpPr txBox="1">
            <a:spLocks noGrp="1"/>
          </p:cNvSpPr>
          <p:nvPr>
            <p:ph type="title"/>
          </p:nvPr>
        </p:nvSpPr>
        <p:spPr>
          <a:xfrm>
            <a:off x="603504" y="237744"/>
            <a:ext cx="10898072" cy="1133856"/>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Question 14</a:t>
            </a:r>
            <a:endParaRPr dirty="0"/>
          </a:p>
        </p:txBody>
      </p:sp>
      <p:sp>
        <p:nvSpPr>
          <p:cNvPr id="448" name="Google Shape;448;g2399c72cec4_0_252"/>
          <p:cNvSpPr txBox="1">
            <a:spLocks noGrp="1"/>
          </p:cNvSpPr>
          <p:nvPr>
            <p:ph type="body" idx="1"/>
          </p:nvPr>
        </p:nvSpPr>
        <p:spPr>
          <a:xfrm>
            <a:off x="484631" y="1828800"/>
            <a:ext cx="11210545" cy="4553711"/>
          </a:xfrm>
          <a:prstGeom prst="rect">
            <a:avLst/>
          </a:prstGeom>
        </p:spPr>
        <p:txBody>
          <a:bodyPr spcFirstLastPara="1" wrap="square" lIns="91425" tIns="45700" rIns="91425" bIns="45700" anchor="t" anchorCtr="0">
            <a:normAutofit lnSpcReduction="10000"/>
          </a:bodyPr>
          <a:lstStyle/>
          <a:p>
            <a:pPr marL="0" lvl="0" indent="0" algn="l" rtl="0">
              <a:lnSpc>
                <a:spcPct val="110000"/>
              </a:lnSpc>
              <a:spcBef>
                <a:spcPts val="1000"/>
              </a:spcBef>
              <a:spcAft>
                <a:spcPts val="0"/>
              </a:spcAft>
              <a:buNone/>
            </a:pPr>
            <a:r>
              <a:rPr lang="en-US" sz="2300" dirty="0"/>
              <a:t>The district has a process/procedure to monitor the ELPA domain exemptions for the ELPA summative assessment and appropriately codes them into the testing system.  (This includes all ELPA summative: in-person, remote, and Alt ELPA.)</a:t>
            </a:r>
            <a:endParaRPr sz="2300" dirty="0"/>
          </a:p>
          <a:p>
            <a:pPr marL="0" lvl="0" indent="0" algn="l" rtl="0">
              <a:spcBef>
                <a:spcPts val="1000"/>
              </a:spcBef>
              <a:spcAft>
                <a:spcPts val="0"/>
              </a:spcAft>
              <a:buNone/>
            </a:pPr>
            <a:r>
              <a:rPr lang="en-US" sz="2300" dirty="0"/>
              <a:t>Submission requirements:</a:t>
            </a:r>
            <a:endParaRPr sz="2300" dirty="0"/>
          </a:p>
          <a:p>
            <a:pPr marL="576263" lvl="0" indent="-347663" algn="l" rtl="0">
              <a:spcBef>
                <a:spcPts val="1000"/>
              </a:spcBef>
              <a:spcAft>
                <a:spcPts val="0"/>
              </a:spcAft>
              <a:buFont typeface="Calibri" panose="020F0502020204030204" pitchFamily="34" charset="0"/>
              <a:buChar char="•"/>
            </a:pPr>
            <a:r>
              <a:rPr lang="en-US" sz="2300" dirty="0"/>
              <a:t>A brief written description of no more than 500 words of the district’s process or procedure to:</a:t>
            </a:r>
          </a:p>
          <a:p>
            <a:pPr marL="1262063" lvl="0" algn="l" rtl="0">
              <a:spcBef>
                <a:spcPts val="1000"/>
              </a:spcBef>
              <a:spcAft>
                <a:spcPts val="0"/>
              </a:spcAft>
              <a:buFont typeface="Calibri" panose="020F0502020204030204" pitchFamily="34" charset="0"/>
              <a:buChar char="○"/>
            </a:pPr>
            <a:r>
              <a:rPr lang="en-US" sz="2300" dirty="0"/>
              <a:t>Determine domain exemptions on the ELPA summative assessment (in-person, remote or alt ELPA)</a:t>
            </a:r>
            <a:endParaRPr sz="2300" dirty="0"/>
          </a:p>
          <a:p>
            <a:pPr marL="1262063" lvl="0" algn="l" rtl="0">
              <a:spcBef>
                <a:spcPts val="1000"/>
              </a:spcBef>
              <a:spcAft>
                <a:spcPts val="0"/>
              </a:spcAft>
              <a:buFont typeface="Calibri" panose="020F0502020204030204" pitchFamily="34" charset="0"/>
              <a:buChar char="○"/>
            </a:pPr>
            <a:r>
              <a:rPr lang="en-US" sz="2300" dirty="0"/>
              <a:t>Enter the domain exemptions in the testing system to ensure appropriate test administration for ELs with IEPs or 504s</a:t>
            </a:r>
            <a:endParaRPr sz="2300" dirty="0"/>
          </a:p>
          <a:p>
            <a:pPr marL="576263" lvl="0" algn="l" rtl="0">
              <a:spcBef>
                <a:spcPts val="1000"/>
              </a:spcBef>
              <a:spcAft>
                <a:spcPts val="0"/>
              </a:spcAft>
              <a:buFont typeface="Calibri" panose="020F0502020204030204" pitchFamily="34" charset="0"/>
              <a:buChar char="•"/>
            </a:pPr>
            <a:r>
              <a:rPr lang="en-US" sz="2300" dirty="0"/>
              <a:t>Submit copies of IEPs/504 Plans for students with ELPA domain exem</a:t>
            </a:r>
            <a:r>
              <a:rPr lang="en-US" dirty="0"/>
              <a:t>ptions (ELPA summative, remote or Alt ELPA) per the number of students below</a:t>
            </a:r>
            <a:endParaRPr dirty="0"/>
          </a:p>
        </p:txBody>
      </p:sp>
      <p:sp>
        <p:nvSpPr>
          <p:cNvPr id="449" name="Google Shape;449;g2399c72cec4_0_252"/>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9F32414-E2C9-B3B4-8A6A-718015CB61EF}"/>
              </a:ext>
            </a:extLst>
          </p:cNvPr>
          <p:cNvSpPr>
            <a:spLocks noGrp="1"/>
          </p:cNvSpPr>
          <p:nvPr>
            <p:ph type="title"/>
          </p:nvPr>
        </p:nvSpPr>
        <p:spPr>
          <a:xfrm>
            <a:off x="288234" y="230039"/>
            <a:ext cx="11628783" cy="1250891"/>
          </a:xfrm>
          <a:solidFill>
            <a:schemeClr val="bg1"/>
          </a:solidFill>
        </p:spPr>
        <p:txBody>
          <a:bodyPr>
            <a:normAutofit/>
          </a:bodyPr>
          <a:lstStyle/>
          <a:p>
            <a:r>
              <a:rPr lang="en-US" sz="4100" dirty="0"/>
              <a:t>Oregon </a:t>
            </a:r>
            <a:r>
              <a:rPr lang="en-US" sz="4100" dirty="0" smtClean="0"/>
              <a:t>Schools Serve Nearly </a:t>
            </a:r>
            <a:r>
              <a:rPr lang="en-US" sz="4100" dirty="0"/>
              <a:t>100,000 </a:t>
            </a:r>
            <a:r>
              <a:rPr lang="en-US" sz="4100" dirty="0" smtClean="0"/>
              <a:t>Multilingual Learners</a:t>
            </a:r>
            <a:r>
              <a:rPr lang="en-US" sz="4100" dirty="0"/>
              <a:t> </a:t>
            </a:r>
          </a:p>
        </p:txBody>
      </p:sp>
      <p:sp>
        <p:nvSpPr>
          <p:cNvPr id="3" name="Slide Number Placeholder 2">
            <a:extLst>
              <a:ext uri="{FF2B5EF4-FFF2-40B4-BE49-F238E27FC236}">
                <a16:creationId xmlns:a16="http://schemas.microsoft.com/office/drawing/2014/main" id="{2C809C49-6E69-F1E3-61AD-9682D1636EE1}"/>
              </a:ext>
            </a:extLst>
          </p:cNvPr>
          <p:cNvSpPr>
            <a:spLocks noGrp="1"/>
          </p:cNvSpPr>
          <p:nvPr>
            <p:ph type="sldNum" idx="12"/>
          </p:nvPr>
        </p:nvSpPr>
        <p:spPr>
          <a:xfrm>
            <a:off x="7981950" y="6139793"/>
            <a:ext cx="2168400" cy="365100"/>
          </a:xfrm>
        </p:spPr>
        <p:txBody>
          <a:bodyPr wrap="square" anchor="ctr">
            <a:normAutofit/>
          </a:bodyPr>
          <a:lstStyle/>
          <a:p>
            <a:pPr>
              <a:spcAft>
                <a:spcPts val="600"/>
              </a:spcAft>
            </a:pPr>
            <a:fld id="{00000000-1234-1234-1234-123412341234}" type="slidenum">
              <a:rPr lang="en-US"/>
              <a:pPr>
                <a:spcAft>
                  <a:spcPts val="600"/>
                </a:spcAft>
              </a:pPr>
              <a:t>4</a:t>
            </a:fld>
            <a:endParaRPr lang="en-US"/>
          </a:p>
        </p:txBody>
      </p:sp>
      <p:pic>
        <p:nvPicPr>
          <p:cNvPr id="4" name="Picture 3" descr="A graph of numbers and a line&#10;&#10;Description automatically generated">
            <a:extLst>
              <a:ext uri="{FF2B5EF4-FFF2-40B4-BE49-F238E27FC236}">
                <a16:creationId xmlns:a16="http://schemas.microsoft.com/office/drawing/2014/main" id="{7662AA2C-DDB6-85E4-F65D-9D7D3E01EBE6}"/>
              </a:ext>
            </a:extLst>
          </p:cNvPr>
          <p:cNvPicPr>
            <a:picLocks noChangeAspect="1"/>
          </p:cNvPicPr>
          <p:nvPr/>
        </p:nvPicPr>
        <p:blipFill>
          <a:blip r:embed="rId3"/>
          <a:stretch>
            <a:fillRect/>
          </a:stretch>
        </p:blipFill>
        <p:spPr>
          <a:xfrm>
            <a:off x="1905409" y="2677761"/>
            <a:ext cx="8411652" cy="2575378"/>
          </a:xfrm>
          <a:prstGeom prst="rect">
            <a:avLst/>
          </a:prstGeom>
        </p:spPr>
      </p:pic>
    </p:spTree>
    <p:extLst>
      <p:ext uri="{BB962C8B-B14F-4D97-AF65-F5344CB8AC3E}">
        <p14:creationId xmlns:p14="http://schemas.microsoft.com/office/powerpoint/2010/main" val="25028869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g2399c72cec4_0_264"/>
          <p:cNvSpPr txBox="1">
            <a:spLocks noGrp="1"/>
          </p:cNvSpPr>
          <p:nvPr>
            <p:ph type="title"/>
          </p:nvPr>
        </p:nvSpPr>
        <p:spPr>
          <a:xfrm>
            <a:off x="621792" y="246888"/>
            <a:ext cx="10879784" cy="1124712"/>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Required Evidence for Question 14</a:t>
            </a:r>
            <a:endParaRPr dirty="0"/>
          </a:p>
        </p:txBody>
      </p:sp>
      <p:sp>
        <p:nvSpPr>
          <p:cNvPr id="456" name="Google Shape;456;g2399c72cec4_0_264"/>
          <p:cNvSpPr txBox="1">
            <a:spLocks noGrp="1"/>
          </p:cNvSpPr>
          <p:nvPr>
            <p:ph type="body" idx="1"/>
          </p:nvPr>
        </p:nvSpPr>
        <p:spPr>
          <a:xfrm>
            <a:off x="484631" y="1837943"/>
            <a:ext cx="11201401" cy="4580681"/>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t>If the district has:</a:t>
            </a:r>
            <a:endParaRPr dirty="0"/>
          </a:p>
          <a:p>
            <a:pPr marL="576263" lvl="0" algn="l" rtl="0">
              <a:spcBef>
                <a:spcPts val="1000"/>
              </a:spcBef>
              <a:spcAft>
                <a:spcPts val="0"/>
              </a:spcAft>
              <a:buFont typeface="Calibri" panose="020F0502020204030204" pitchFamily="34" charset="0"/>
              <a:buChar char="•"/>
            </a:pPr>
            <a:r>
              <a:rPr lang="en-US" dirty="0"/>
              <a:t>Fewer than 6 enrolled students with an IEP/504 with a domain exemption – please submit copies of the IEP/504 that documents the domain exemption(s).</a:t>
            </a:r>
            <a:endParaRPr dirty="0"/>
          </a:p>
          <a:p>
            <a:pPr marL="576263" lvl="0" algn="l" rtl="0">
              <a:spcBef>
                <a:spcPts val="600"/>
              </a:spcBef>
              <a:spcAft>
                <a:spcPts val="0"/>
              </a:spcAft>
              <a:buFont typeface="Calibri" panose="020F0502020204030204" pitchFamily="34" charset="0"/>
              <a:buChar char="•"/>
            </a:pPr>
            <a:r>
              <a:rPr lang="en-US" dirty="0"/>
              <a:t>More than 6 enrolled students with an IEP/504 with a domain exemption – please submit at least 6 copies of the IEP/504, but no more than 10 copies of the IEP/504 that documents the exemption(s).</a:t>
            </a:r>
            <a:endParaRPr dirty="0"/>
          </a:p>
          <a:p>
            <a:pPr marL="576263" lvl="0" algn="l" rtl="0">
              <a:spcBef>
                <a:spcPts val="600"/>
              </a:spcBef>
              <a:spcAft>
                <a:spcPts val="0"/>
              </a:spcAft>
              <a:buFont typeface="Calibri" panose="020F0502020204030204" pitchFamily="34" charset="0"/>
              <a:buChar char="•"/>
            </a:pPr>
            <a:r>
              <a:rPr lang="en-US" dirty="0"/>
              <a:t>No students enrolled with a domain exemption; a statement asserting that fact.</a:t>
            </a:r>
            <a:endParaRPr dirty="0"/>
          </a:p>
          <a:p>
            <a:pPr marL="0" lvl="0" indent="0" algn="l" rtl="0">
              <a:spcBef>
                <a:spcPts val="1000"/>
              </a:spcBef>
              <a:spcAft>
                <a:spcPts val="0"/>
              </a:spcAft>
              <a:buNone/>
            </a:pPr>
            <a:r>
              <a:rPr lang="en-US" b="1" dirty="0"/>
              <a:t>Note</a:t>
            </a:r>
            <a:r>
              <a:rPr lang="en-US" dirty="0"/>
              <a:t>:  These IEPs may be the same ones included in a prior question; there is no need to duplicate the submission as long as you have documented that reviewers need to refer to IEPS submitted in question number ____.</a:t>
            </a:r>
            <a:endParaRPr dirty="0"/>
          </a:p>
        </p:txBody>
      </p:sp>
      <p:sp>
        <p:nvSpPr>
          <p:cNvPr id="457" name="Google Shape;457;g2399c72cec4_0_264"/>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g2399c72cec4_0_271"/>
          <p:cNvSpPr txBox="1">
            <a:spLocks noGrp="1"/>
          </p:cNvSpPr>
          <p:nvPr>
            <p:ph type="title"/>
          </p:nvPr>
        </p:nvSpPr>
        <p:spPr>
          <a:xfrm>
            <a:off x="603504" y="246888"/>
            <a:ext cx="10898072" cy="1115568"/>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Question 15</a:t>
            </a:r>
            <a:endParaRPr dirty="0"/>
          </a:p>
        </p:txBody>
      </p:sp>
      <p:sp>
        <p:nvSpPr>
          <p:cNvPr id="464" name="Google Shape;464;g2399c72cec4_0_271"/>
          <p:cNvSpPr txBox="1">
            <a:spLocks noGrp="1"/>
          </p:cNvSpPr>
          <p:nvPr>
            <p:ph type="body" idx="1"/>
          </p:nvPr>
        </p:nvSpPr>
        <p:spPr>
          <a:xfrm>
            <a:off x="384048" y="1828799"/>
            <a:ext cx="11430000" cy="4590289"/>
          </a:xfrm>
          <a:prstGeom prst="rect">
            <a:avLst/>
          </a:prstGeom>
        </p:spPr>
        <p:txBody>
          <a:bodyPr spcFirstLastPara="1" wrap="square" lIns="91425" tIns="45700" rIns="91425" bIns="45700" anchor="t" anchorCtr="0">
            <a:normAutofit fontScale="77500" lnSpcReduction="20000"/>
          </a:bodyPr>
          <a:lstStyle/>
          <a:p>
            <a:pPr marL="0" lvl="0" indent="0" algn="l" rtl="0">
              <a:spcBef>
                <a:spcPts val="1000"/>
              </a:spcBef>
              <a:spcAft>
                <a:spcPts val="0"/>
              </a:spcAft>
              <a:buNone/>
            </a:pPr>
            <a:r>
              <a:rPr lang="en-US" dirty="0"/>
              <a:t>The district has a process/procedure to determine which students will participate in the Alt ELPA assessment.</a:t>
            </a:r>
            <a:endParaRPr dirty="0"/>
          </a:p>
          <a:p>
            <a:pPr marL="0" lvl="0" indent="0" algn="l" rtl="0">
              <a:spcBef>
                <a:spcPts val="1000"/>
              </a:spcBef>
              <a:spcAft>
                <a:spcPts val="0"/>
              </a:spcAft>
              <a:buNone/>
            </a:pPr>
            <a:r>
              <a:rPr lang="en-US" dirty="0"/>
              <a:t>Submission requirements:</a:t>
            </a:r>
            <a:endParaRPr dirty="0"/>
          </a:p>
          <a:p>
            <a:pPr marL="685800" lvl="0" indent="-457200">
              <a:lnSpc>
                <a:spcPct val="100000"/>
              </a:lnSpc>
              <a:spcBef>
                <a:spcPts val="600"/>
              </a:spcBef>
              <a:buFont typeface="+mj-lt"/>
              <a:buAutoNum type="arabicPeriod"/>
            </a:pPr>
            <a:r>
              <a:rPr lang="en-US" dirty="0"/>
              <a:t>A brief written description no more than 500 words that describing the district’s process or procedure that explains the district process.</a:t>
            </a:r>
            <a:endParaRPr dirty="0"/>
          </a:p>
          <a:p>
            <a:pPr marL="685800" lvl="0" indent="-457200" algn="l" rtl="0">
              <a:spcBef>
                <a:spcPts val="1000"/>
              </a:spcBef>
              <a:spcAft>
                <a:spcPts val="0"/>
              </a:spcAft>
              <a:buFont typeface="+mj-lt"/>
              <a:buAutoNum type="arabicPeriod"/>
            </a:pPr>
            <a:r>
              <a:rPr lang="en-US" dirty="0"/>
              <a:t>How the district determined which students would be eligible for Alt ELPA.</a:t>
            </a:r>
            <a:endParaRPr dirty="0"/>
          </a:p>
          <a:p>
            <a:pPr marL="685800" lvl="0" indent="-457200" algn="l" rtl="0">
              <a:spcBef>
                <a:spcPts val="1000"/>
              </a:spcBef>
              <a:spcAft>
                <a:spcPts val="0"/>
              </a:spcAft>
              <a:buFont typeface="+mj-lt"/>
              <a:buAutoNum type="arabicPeriod"/>
            </a:pPr>
            <a:r>
              <a:rPr lang="en-US" dirty="0"/>
              <a:t>Copies of IEPs that document the participation in the Alt ELPA based on the numbers below.</a:t>
            </a:r>
            <a:endParaRPr dirty="0"/>
          </a:p>
          <a:p>
            <a:pPr marL="685800" lvl="0" indent="-457200" algn="l" rtl="0">
              <a:spcBef>
                <a:spcPts val="1000"/>
              </a:spcBef>
              <a:spcAft>
                <a:spcPts val="0"/>
              </a:spcAft>
              <a:buFont typeface="+mj-lt"/>
              <a:buAutoNum type="arabicPeriod"/>
            </a:pPr>
            <a:r>
              <a:rPr lang="en-US" dirty="0"/>
              <a:t>Whenever possible, including all grade levels in the school district:</a:t>
            </a:r>
            <a:endParaRPr dirty="0"/>
          </a:p>
          <a:p>
            <a:pPr marL="1143000" lvl="0" indent="-347663" algn="l" rtl="0">
              <a:lnSpc>
                <a:spcPct val="110000"/>
              </a:lnSpc>
              <a:spcBef>
                <a:spcPts val="600"/>
              </a:spcBef>
              <a:spcAft>
                <a:spcPts val="0"/>
              </a:spcAft>
              <a:buFont typeface="+mj-lt"/>
              <a:buAutoNum type="alphaLcPeriod"/>
            </a:pPr>
            <a:r>
              <a:rPr lang="en-US" dirty="0"/>
              <a:t>If the district has fewer than 5 students participating in Alt ELPA, copies of all IEPs for these students.</a:t>
            </a:r>
            <a:endParaRPr dirty="0"/>
          </a:p>
          <a:p>
            <a:pPr marL="1143000" lvl="0" indent="-347663" algn="l" rtl="0">
              <a:lnSpc>
                <a:spcPct val="110000"/>
              </a:lnSpc>
              <a:spcBef>
                <a:spcPts val="600"/>
              </a:spcBef>
              <a:spcAft>
                <a:spcPts val="0"/>
              </a:spcAft>
              <a:buFont typeface="+mj-lt"/>
              <a:buAutoNum type="alphaLcPeriod"/>
            </a:pPr>
            <a:r>
              <a:rPr lang="en-US" dirty="0"/>
              <a:t>If the district has greater than 6 students participating in Alt ELPA; Copies of at least 6 IEPs but no more than 10 copies</a:t>
            </a:r>
            <a:endParaRPr dirty="0"/>
          </a:p>
          <a:p>
            <a:pPr marL="0" lvl="0" indent="0" algn="l" rtl="0">
              <a:lnSpc>
                <a:spcPct val="110000"/>
              </a:lnSpc>
              <a:spcBef>
                <a:spcPts val="1000"/>
              </a:spcBef>
              <a:spcAft>
                <a:spcPts val="0"/>
              </a:spcAft>
              <a:buNone/>
            </a:pPr>
            <a:r>
              <a:rPr lang="en-US" dirty="0"/>
              <a:t>Note:  These IEPs may be the same ones included in a prior question, there is no need to duplicate the submission as long as you have documented that reviewers need to refer to IEPS submitted in question number ____. </a:t>
            </a:r>
            <a:endParaRPr dirty="0"/>
          </a:p>
          <a:p>
            <a:pPr marL="0" lvl="0" indent="0" algn="l" rtl="0">
              <a:lnSpc>
                <a:spcPct val="100000"/>
              </a:lnSpc>
              <a:spcBef>
                <a:spcPts val="1000"/>
              </a:spcBef>
              <a:spcAft>
                <a:spcPts val="0"/>
              </a:spcAft>
              <a:buNone/>
            </a:pPr>
            <a:r>
              <a:rPr lang="en-US" dirty="0"/>
              <a:t>If the district does not have any enrolled ELSWD participating in the Alt ELPA, please provide a statement to that fact.</a:t>
            </a:r>
            <a:endParaRPr dirty="0"/>
          </a:p>
        </p:txBody>
      </p:sp>
      <p:sp>
        <p:nvSpPr>
          <p:cNvPr id="465" name="Google Shape;465;g2399c72cec4_0_271"/>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g2399c72cec4_0_278"/>
          <p:cNvSpPr txBox="1">
            <a:spLocks noGrp="1"/>
          </p:cNvSpPr>
          <p:nvPr>
            <p:ph type="title"/>
          </p:nvPr>
        </p:nvSpPr>
        <p:spPr>
          <a:xfrm>
            <a:off x="594360" y="246888"/>
            <a:ext cx="10907216" cy="1133856"/>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Question 16</a:t>
            </a:r>
            <a:endParaRPr dirty="0"/>
          </a:p>
        </p:txBody>
      </p:sp>
      <p:sp>
        <p:nvSpPr>
          <p:cNvPr id="472" name="Google Shape;472;g2399c72cec4_0_278"/>
          <p:cNvSpPr txBox="1">
            <a:spLocks noGrp="1"/>
          </p:cNvSpPr>
          <p:nvPr>
            <p:ph type="body" idx="1"/>
          </p:nvPr>
        </p:nvSpPr>
        <p:spPr>
          <a:xfrm>
            <a:off x="740664" y="1828799"/>
            <a:ext cx="10760912" cy="4469525"/>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t>The district has a process or procedures for providing statewide assessment results to parents of ELs in languages parents can understand.  These assessments include:</a:t>
            </a:r>
            <a:endParaRPr dirty="0"/>
          </a:p>
          <a:p>
            <a:pPr marL="576263" lvl="0" algn="l" rtl="0">
              <a:spcBef>
                <a:spcPts val="600"/>
              </a:spcBef>
              <a:spcAft>
                <a:spcPts val="0"/>
              </a:spcAft>
              <a:buFont typeface="Calibri" panose="020F0502020204030204" pitchFamily="34" charset="0"/>
              <a:buChar char="•"/>
            </a:pPr>
            <a:r>
              <a:rPr lang="en-US" dirty="0"/>
              <a:t>ELPA summative</a:t>
            </a:r>
            <a:endParaRPr dirty="0"/>
          </a:p>
          <a:p>
            <a:pPr marL="576263" lvl="0" algn="l" rtl="0">
              <a:spcBef>
                <a:spcPts val="600"/>
              </a:spcBef>
              <a:spcAft>
                <a:spcPts val="0"/>
              </a:spcAft>
              <a:buFont typeface="Calibri" panose="020F0502020204030204" pitchFamily="34" charset="0"/>
              <a:buChar char="•"/>
            </a:pPr>
            <a:r>
              <a:rPr lang="en-US" dirty="0"/>
              <a:t>Alt ELPA</a:t>
            </a:r>
            <a:endParaRPr dirty="0"/>
          </a:p>
          <a:p>
            <a:pPr marL="576263" lvl="0" algn="l" rtl="0">
              <a:spcBef>
                <a:spcPts val="600"/>
              </a:spcBef>
              <a:spcAft>
                <a:spcPts val="0"/>
              </a:spcAft>
              <a:buFont typeface="Calibri" panose="020F0502020204030204" pitchFamily="34" charset="0"/>
              <a:buChar char="•"/>
            </a:pPr>
            <a:r>
              <a:rPr lang="en-US" dirty="0"/>
              <a:t>Language Arts</a:t>
            </a:r>
            <a:endParaRPr dirty="0"/>
          </a:p>
          <a:p>
            <a:pPr marL="576263" lvl="0" algn="l" rtl="0">
              <a:spcBef>
                <a:spcPts val="600"/>
              </a:spcBef>
              <a:spcAft>
                <a:spcPts val="0"/>
              </a:spcAft>
              <a:buFont typeface="Calibri" panose="020F0502020204030204" pitchFamily="34" charset="0"/>
              <a:buChar char="•"/>
            </a:pPr>
            <a:r>
              <a:rPr lang="en-US" dirty="0"/>
              <a:t>Math</a:t>
            </a:r>
            <a:endParaRPr dirty="0"/>
          </a:p>
          <a:p>
            <a:pPr marL="576263" lvl="0" algn="l" rtl="0">
              <a:spcBef>
                <a:spcPts val="600"/>
              </a:spcBef>
              <a:spcAft>
                <a:spcPts val="0"/>
              </a:spcAft>
              <a:buFont typeface="Calibri" panose="020F0502020204030204" pitchFamily="34" charset="0"/>
              <a:buChar char="•"/>
            </a:pPr>
            <a:r>
              <a:rPr lang="en-US" dirty="0"/>
              <a:t>Science</a:t>
            </a:r>
            <a:endParaRPr dirty="0"/>
          </a:p>
          <a:p>
            <a:pPr marL="576263" lvl="0" algn="l" rtl="0">
              <a:spcBef>
                <a:spcPts val="600"/>
              </a:spcBef>
              <a:spcAft>
                <a:spcPts val="0"/>
              </a:spcAft>
              <a:buFont typeface="Calibri" panose="020F0502020204030204" pitchFamily="34" charset="0"/>
              <a:buChar char="•"/>
            </a:pPr>
            <a:r>
              <a:rPr lang="en-US" dirty="0"/>
              <a:t>Oregon Extended</a:t>
            </a:r>
            <a:endParaRPr dirty="0"/>
          </a:p>
          <a:p>
            <a:pPr marL="0" lvl="0" indent="0" algn="l" rtl="0">
              <a:spcBef>
                <a:spcPts val="1000"/>
              </a:spcBef>
              <a:spcAft>
                <a:spcPts val="0"/>
              </a:spcAft>
              <a:buNone/>
            </a:pPr>
            <a:endParaRPr dirty="0"/>
          </a:p>
        </p:txBody>
      </p:sp>
      <p:sp>
        <p:nvSpPr>
          <p:cNvPr id="473" name="Google Shape;473;g2399c72cec4_0_278"/>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g2399c72cec4_0_285"/>
          <p:cNvSpPr txBox="1">
            <a:spLocks noGrp="1"/>
          </p:cNvSpPr>
          <p:nvPr>
            <p:ph type="title"/>
          </p:nvPr>
        </p:nvSpPr>
        <p:spPr>
          <a:xfrm>
            <a:off x="603504" y="228600"/>
            <a:ext cx="10898072" cy="11430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Required Evidence for Question 16</a:t>
            </a:r>
            <a:endParaRPr dirty="0"/>
          </a:p>
        </p:txBody>
      </p:sp>
      <p:sp>
        <p:nvSpPr>
          <p:cNvPr id="480" name="Google Shape;480;g2399c72cec4_0_285"/>
          <p:cNvSpPr txBox="1">
            <a:spLocks noGrp="1"/>
          </p:cNvSpPr>
          <p:nvPr>
            <p:ph type="body" idx="1"/>
          </p:nvPr>
        </p:nvSpPr>
        <p:spPr>
          <a:xfrm>
            <a:off x="402336" y="1825625"/>
            <a:ext cx="11411712" cy="4314300"/>
          </a:xfrm>
          <a:prstGeom prst="rect">
            <a:avLst/>
          </a:prstGeom>
        </p:spPr>
        <p:txBody>
          <a:bodyPr spcFirstLastPara="1" wrap="square" lIns="91425" tIns="45700" rIns="91425" bIns="45700" anchor="t" anchorCtr="0">
            <a:normAutofit fontScale="77500" lnSpcReduction="20000"/>
          </a:bodyPr>
          <a:lstStyle/>
          <a:p>
            <a:pPr marL="0" lvl="0" indent="0" algn="l" rtl="0">
              <a:spcBef>
                <a:spcPts val="1000"/>
              </a:spcBef>
              <a:spcAft>
                <a:spcPts val="0"/>
              </a:spcAft>
              <a:buNone/>
            </a:pPr>
            <a:r>
              <a:rPr lang="en-US" dirty="0"/>
              <a:t>Submission requirements:</a:t>
            </a:r>
            <a:endParaRPr dirty="0"/>
          </a:p>
          <a:p>
            <a:pPr marL="685800" lvl="0" indent="-457200" algn="l" rtl="0">
              <a:lnSpc>
                <a:spcPct val="110000"/>
              </a:lnSpc>
              <a:spcBef>
                <a:spcPts val="600"/>
              </a:spcBef>
              <a:spcAft>
                <a:spcPts val="0"/>
              </a:spcAft>
              <a:buFont typeface="+mj-lt"/>
              <a:buAutoNum type="arabicPeriod"/>
            </a:pPr>
            <a:r>
              <a:rPr lang="en-US" dirty="0"/>
              <a:t>A brief written description no more than 500 words that describing the district’s process or procedure that explains the district process for:</a:t>
            </a:r>
            <a:endParaRPr dirty="0"/>
          </a:p>
          <a:p>
            <a:pPr marL="1371600" lvl="0" indent="-457200" algn="l" rtl="0">
              <a:spcBef>
                <a:spcPts val="1000"/>
              </a:spcBef>
              <a:spcAft>
                <a:spcPts val="0"/>
              </a:spcAft>
              <a:buFont typeface="+mj-lt"/>
              <a:buAutoNum type="alphaLcPeriod"/>
            </a:pPr>
            <a:r>
              <a:rPr lang="en-US" dirty="0"/>
              <a:t>Determining which languages are needed for parent/guardian communication.</a:t>
            </a:r>
            <a:endParaRPr dirty="0"/>
          </a:p>
          <a:p>
            <a:pPr marL="1371600" lvl="0" indent="-457200" algn="l" rtl="0">
              <a:spcBef>
                <a:spcPts val="1000"/>
              </a:spcBef>
              <a:spcAft>
                <a:spcPts val="0"/>
              </a:spcAft>
              <a:buFont typeface="+mj-lt"/>
              <a:buAutoNum type="alphaLcPeriod"/>
            </a:pPr>
            <a:r>
              <a:rPr lang="en-US" dirty="0"/>
              <a:t>Process for preparing and sharing the information with parents.</a:t>
            </a:r>
            <a:endParaRPr dirty="0"/>
          </a:p>
          <a:p>
            <a:pPr marL="685800" lvl="0" indent="-457200" algn="l" rtl="0">
              <a:spcBef>
                <a:spcPts val="1000"/>
              </a:spcBef>
              <a:spcAft>
                <a:spcPts val="0"/>
              </a:spcAft>
              <a:buFont typeface="+mj-lt"/>
              <a:buAutoNum type="arabicPeriod" startAt="2"/>
            </a:pPr>
            <a:r>
              <a:rPr lang="en-US" dirty="0"/>
              <a:t>Evidence of providing this communication to parents/guidance:</a:t>
            </a:r>
            <a:endParaRPr dirty="0"/>
          </a:p>
          <a:p>
            <a:pPr marL="1198563" lvl="0" indent="-284163" algn="l" rtl="0">
              <a:spcBef>
                <a:spcPts val="1000"/>
              </a:spcBef>
              <a:spcAft>
                <a:spcPts val="0"/>
              </a:spcAft>
              <a:buFont typeface="+mj-lt"/>
              <a:buAutoNum type="alphaLcPeriod"/>
            </a:pPr>
            <a:r>
              <a:rPr lang="en-US" dirty="0"/>
              <a:t>Examples of this evidence include:</a:t>
            </a:r>
            <a:endParaRPr dirty="0"/>
          </a:p>
          <a:p>
            <a:pPr marL="1719263" lvl="0" indent="-393700" algn="l" rtl="0">
              <a:spcBef>
                <a:spcPts val="1000"/>
              </a:spcBef>
              <a:spcAft>
                <a:spcPts val="0"/>
              </a:spcAft>
              <a:buFont typeface="+mj-lt"/>
              <a:buAutoNum type="romanLcPeriod"/>
            </a:pPr>
            <a:r>
              <a:rPr lang="en-US" dirty="0"/>
              <a:t>Assessment score reports from 2022-23 in home languages</a:t>
            </a:r>
            <a:endParaRPr dirty="0"/>
          </a:p>
          <a:p>
            <a:pPr marL="1719263" lvl="0" indent="-393700" algn="l" rtl="0">
              <a:spcBef>
                <a:spcPts val="1000"/>
              </a:spcBef>
              <a:spcAft>
                <a:spcPts val="0"/>
              </a:spcAft>
              <a:buFont typeface="+mj-lt"/>
              <a:buAutoNum type="romanLcPeriod"/>
            </a:pPr>
            <a:r>
              <a:rPr lang="en-US" dirty="0"/>
              <a:t>Where assessment score reports are not available in home language the follow is acceptable”</a:t>
            </a:r>
            <a:endParaRPr dirty="0"/>
          </a:p>
          <a:p>
            <a:pPr marL="685800" lvl="0" indent="-457200" algn="l" rtl="0">
              <a:spcBef>
                <a:spcPts val="1000"/>
              </a:spcBef>
              <a:spcAft>
                <a:spcPts val="0"/>
              </a:spcAft>
              <a:buFont typeface="+mj-lt"/>
              <a:buAutoNum type="arabicPeriod" startAt="3"/>
            </a:pPr>
            <a:r>
              <a:rPr lang="en-US" dirty="0"/>
              <a:t>Parent request for interpreter forms.</a:t>
            </a:r>
            <a:endParaRPr dirty="0"/>
          </a:p>
          <a:p>
            <a:pPr marL="685800" lvl="0" indent="-457200" algn="l" rtl="0">
              <a:spcBef>
                <a:spcPts val="1000"/>
              </a:spcBef>
              <a:spcAft>
                <a:spcPts val="0"/>
              </a:spcAft>
              <a:buFont typeface="+mj-lt"/>
              <a:buAutoNum type="arabicPeriod" startAt="3"/>
            </a:pPr>
            <a:r>
              <a:rPr lang="en-US" dirty="0"/>
              <a:t>Interpreter contracts.</a:t>
            </a:r>
            <a:endParaRPr dirty="0"/>
          </a:p>
          <a:p>
            <a:pPr marL="685800" lvl="0" indent="-457200" algn="l" rtl="0">
              <a:spcBef>
                <a:spcPts val="1000"/>
              </a:spcBef>
              <a:spcAft>
                <a:spcPts val="0"/>
              </a:spcAft>
              <a:buFont typeface="+mj-lt"/>
              <a:buAutoNum type="arabicPeriod" startAt="3"/>
            </a:pPr>
            <a:r>
              <a:rPr lang="en-US" dirty="0"/>
              <a:t>Interpreter participation at meetings.</a:t>
            </a:r>
            <a:endParaRPr dirty="0"/>
          </a:p>
        </p:txBody>
      </p:sp>
      <p:sp>
        <p:nvSpPr>
          <p:cNvPr id="481" name="Google Shape;481;g2399c72cec4_0_285"/>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g2399c72cec4_0_292"/>
          <p:cNvSpPr txBox="1">
            <a:spLocks noGrp="1"/>
          </p:cNvSpPr>
          <p:nvPr>
            <p:ph type="title"/>
          </p:nvPr>
        </p:nvSpPr>
        <p:spPr>
          <a:xfrm>
            <a:off x="612648" y="237744"/>
            <a:ext cx="10888928" cy="1133856"/>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Evidence Amounts for Question 16</a:t>
            </a:r>
            <a:endParaRPr dirty="0"/>
          </a:p>
        </p:txBody>
      </p:sp>
      <p:sp>
        <p:nvSpPr>
          <p:cNvPr id="488" name="Google Shape;488;g2399c72cec4_0_292"/>
          <p:cNvSpPr txBox="1">
            <a:spLocks noGrp="1"/>
          </p:cNvSpPr>
          <p:nvPr>
            <p:ph type="body" idx="1"/>
          </p:nvPr>
        </p:nvSpPr>
        <p:spPr>
          <a:xfrm>
            <a:off x="717176" y="1825625"/>
            <a:ext cx="10784400" cy="41091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t>Submit examples of parent communication based on   based on number of ELs with parent/guardian needing communication in languages other than English.</a:t>
            </a:r>
            <a:endParaRPr dirty="0"/>
          </a:p>
          <a:p>
            <a:pPr marL="457200" lvl="0" indent="0" algn="l" rtl="0">
              <a:spcBef>
                <a:spcPts val="1000"/>
              </a:spcBef>
              <a:spcAft>
                <a:spcPts val="0"/>
              </a:spcAft>
              <a:buNone/>
            </a:pPr>
            <a:r>
              <a:rPr lang="en-US" dirty="0"/>
              <a:t>•	10 or fewer students – all copies</a:t>
            </a:r>
            <a:endParaRPr dirty="0"/>
          </a:p>
          <a:p>
            <a:pPr marL="457200" lvl="0" indent="0" algn="l" rtl="0">
              <a:spcBef>
                <a:spcPts val="1000"/>
              </a:spcBef>
              <a:spcAft>
                <a:spcPts val="0"/>
              </a:spcAft>
              <a:buNone/>
            </a:pPr>
            <a:r>
              <a:rPr lang="en-US" dirty="0"/>
              <a:t>•	11-50 students – 10 copies</a:t>
            </a:r>
            <a:endParaRPr dirty="0"/>
          </a:p>
          <a:p>
            <a:pPr marL="457200" lvl="0" indent="0" algn="l" rtl="0">
              <a:spcBef>
                <a:spcPts val="1000"/>
              </a:spcBef>
              <a:spcAft>
                <a:spcPts val="0"/>
              </a:spcAft>
              <a:buNone/>
            </a:pPr>
            <a:r>
              <a:rPr lang="en-US" dirty="0"/>
              <a:t>•	51-100 students – 20 copies</a:t>
            </a:r>
            <a:endParaRPr dirty="0"/>
          </a:p>
          <a:p>
            <a:pPr marL="457200" lvl="0" indent="0" algn="l" rtl="0">
              <a:spcBef>
                <a:spcPts val="1000"/>
              </a:spcBef>
              <a:spcAft>
                <a:spcPts val="0"/>
              </a:spcAft>
              <a:buNone/>
            </a:pPr>
            <a:r>
              <a:rPr lang="en-US" dirty="0"/>
              <a:t>•	Greater than 101 students – 25 copies</a:t>
            </a:r>
            <a:endParaRPr dirty="0"/>
          </a:p>
          <a:p>
            <a:pPr marL="0" lvl="0" indent="0" algn="l" rtl="0">
              <a:spcBef>
                <a:spcPts val="1000"/>
              </a:spcBef>
              <a:spcAft>
                <a:spcPts val="0"/>
              </a:spcAft>
              <a:buNone/>
            </a:pPr>
            <a:endParaRPr dirty="0"/>
          </a:p>
        </p:txBody>
      </p:sp>
      <p:sp>
        <p:nvSpPr>
          <p:cNvPr id="489" name="Google Shape;489;g2399c72cec4_0_292"/>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g23d732e87fa_0_14"/>
          <p:cNvSpPr txBox="1">
            <a:spLocks noGrp="1"/>
          </p:cNvSpPr>
          <p:nvPr>
            <p:ph type="ctrTitle"/>
          </p:nvPr>
        </p:nvSpPr>
        <p:spPr>
          <a:xfrm>
            <a:off x="241737" y="1499125"/>
            <a:ext cx="114459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accent1"/>
              </a:buClr>
              <a:buSzPts val="12000"/>
              <a:buFont typeface="Calibri"/>
              <a:buNone/>
            </a:pPr>
            <a:r>
              <a:rPr lang="en-US"/>
              <a:t>Any Questions?</a:t>
            </a:r>
            <a:endParaRPr/>
          </a:p>
        </p:txBody>
      </p:sp>
      <p:sp>
        <p:nvSpPr>
          <p:cNvPr id="496" name="Google Shape;496;g23d732e87fa_0_14"/>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497" name="Google Shape;497;g23d732e87fa_0_1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sp>
        <p:nvSpPr>
          <p:cNvPr id="498" name="Google Shape;498;g23d732e87fa_0_14"/>
          <p:cNvSpPr txBox="1">
            <a:spLocks noGrp="1"/>
          </p:cNvSpPr>
          <p:nvPr>
            <p:ph type="subTitle" idx="1"/>
          </p:nvPr>
        </p:nvSpPr>
        <p:spPr>
          <a:xfrm>
            <a:off x="832104" y="4334255"/>
            <a:ext cx="10524744" cy="679053"/>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90000"/>
              </a:lnSpc>
              <a:spcBef>
                <a:spcPts val="0"/>
              </a:spcBef>
              <a:spcAft>
                <a:spcPts val="0"/>
              </a:spcAft>
              <a:buClr>
                <a:schemeClr val="accent1"/>
              </a:buClr>
              <a:buSzPct val="64453"/>
              <a:buNone/>
            </a:pPr>
            <a:r>
              <a:rPr lang="en-US" sz="3723" dirty="0"/>
              <a:t>Please post your question in the Question/Answer section</a:t>
            </a:r>
            <a:endParaRPr sz="4363" dirty="0"/>
          </a:p>
          <a:p>
            <a:pPr marL="0" lvl="0" indent="0" algn="ctr" rtl="0">
              <a:lnSpc>
                <a:spcPct val="90000"/>
              </a:lnSpc>
              <a:spcBef>
                <a:spcPts val="1000"/>
              </a:spcBef>
              <a:spcAft>
                <a:spcPts val="0"/>
              </a:spcAft>
              <a:buClr>
                <a:schemeClr val="accent1"/>
              </a:buClr>
              <a:buSzPct val="100000"/>
              <a:buNone/>
            </a:pPr>
            <a:endParaRPr dirty="0"/>
          </a:p>
          <a:p>
            <a:pPr marL="0" lvl="0" indent="0" algn="ctr" rtl="0">
              <a:lnSpc>
                <a:spcPct val="90000"/>
              </a:lnSpc>
              <a:spcBef>
                <a:spcPts val="1000"/>
              </a:spcBef>
              <a:spcAft>
                <a:spcPts val="0"/>
              </a:spcAft>
              <a:buClr>
                <a:schemeClr val="accent1"/>
              </a:buClr>
              <a:buSzPct val="100000"/>
              <a:buNone/>
            </a:pPr>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g25dc5191c14_0_28"/>
          <p:cNvSpPr txBox="1">
            <a:spLocks noGrp="1"/>
          </p:cNvSpPr>
          <p:nvPr>
            <p:ph type="body" idx="1"/>
          </p:nvPr>
        </p:nvSpPr>
        <p:spPr>
          <a:xfrm>
            <a:off x="717176" y="1847087"/>
            <a:ext cx="10784400" cy="4087637"/>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t>This section has 2 questions that review the district’s policies and procedures related to monitoring the academic and linguistic progress of:</a:t>
            </a:r>
            <a:endParaRPr dirty="0"/>
          </a:p>
          <a:p>
            <a:pPr marL="457200" lvl="0" indent="0" algn="l" rtl="0">
              <a:spcBef>
                <a:spcPts val="1800"/>
              </a:spcBef>
              <a:spcAft>
                <a:spcPts val="0"/>
              </a:spcAft>
              <a:buNone/>
            </a:pPr>
            <a:r>
              <a:rPr lang="en-US" b="1" dirty="0"/>
              <a:t>Question 17:</a:t>
            </a:r>
            <a:r>
              <a:rPr lang="en-US" dirty="0"/>
              <a:t>  Students who have exited the EL instructional program as proficient for the four school years following the proficient assessment score.</a:t>
            </a:r>
            <a:endParaRPr dirty="0"/>
          </a:p>
          <a:p>
            <a:pPr marL="457200" lvl="0" indent="0" algn="l" rtl="0">
              <a:spcBef>
                <a:spcPts val="1800"/>
              </a:spcBef>
              <a:spcAft>
                <a:spcPts val="0"/>
              </a:spcAft>
              <a:buNone/>
            </a:pPr>
            <a:r>
              <a:rPr lang="en-US" b="1" dirty="0"/>
              <a:t>Question 18:</a:t>
            </a:r>
            <a:r>
              <a:rPr lang="en-US" dirty="0"/>
              <a:t>  Students whose parents/guardians have waived participation in the EL instructional program, until such time as the student scores proficient on the summative ELPA assessment.</a:t>
            </a:r>
            <a:endParaRPr dirty="0"/>
          </a:p>
        </p:txBody>
      </p:sp>
      <p:sp>
        <p:nvSpPr>
          <p:cNvPr id="505" name="Google Shape;505;g25dc5191c14_0_28"/>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46</a:t>
            </a:fld>
            <a:endParaRPr/>
          </a:p>
        </p:txBody>
      </p:sp>
      <p:sp>
        <p:nvSpPr>
          <p:cNvPr id="506" name="Google Shape;506;g25dc5191c14_0_28"/>
          <p:cNvSpPr txBox="1">
            <a:spLocks noGrp="1"/>
          </p:cNvSpPr>
          <p:nvPr>
            <p:ph type="title"/>
          </p:nvPr>
        </p:nvSpPr>
        <p:spPr>
          <a:xfrm>
            <a:off x="612648" y="237744"/>
            <a:ext cx="10888928" cy="1133856"/>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Section 5:  Exiting/Monitoring English Learners</a:t>
            </a: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g2399c72cec4_0_314"/>
          <p:cNvSpPr txBox="1">
            <a:spLocks noGrp="1"/>
          </p:cNvSpPr>
          <p:nvPr>
            <p:ph type="title"/>
          </p:nvPr>
        </p:nvSpPr>
        <p:spPr>
          <a:xfrm>
            <a:off x="612648" y="228600"/>
            <a:ext cx="10888928" cy="1133856"/>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Evidence Required for Question 17</a:t>
            </a:r>
            <a:endParaRPr dirty="0"/>
          </a:p>
        </p:txBody>
      </p:sp>
      <p:sp>
        <p:nvSpPr>
          <p:cNvPr id="513" name="Google Shape;513;g2399c72cec4_0_314"/>
          <p:cNvSpPr txBox="1">
            <a:spLocks noGrp="1"/>
          </p:cNvSpPr>
          <p:nvPr>
            <p:ph type="body" idx="1"/>
          </p:nvPr>
        </p:nvSpPr>
        <p:spPr>
          <a:xfrm>
            <a:off x="612648" y="1819656"/>
            <a:ext cx="10981944" cy="4388069"/>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t>Submission requirements:</a:t>
            </a:r>
            <a:endParaRPr dirty="0"/>
          </a:p>
          <a:p>
            <a:pPr marL="685800" lvl="0" indent="-458788" algn="l" rtl="0">
              <a:spcBef>
                <a:spcPts val="1000"/>
              </a:spcBef>
              <a:spcAft>
                <a:spcPts val="0"/>
              </a:spcAft>
              <a:buFont typeface="+mj-lt"/>
              <a:buAutoNum type="arabicPeriod"/>
            </a:pPr>
            <a:r>
              <a:rPr lang="en-US" dirty="0"/>
              <a:t>The district provided a description (no more than 500 words) of the district’s monitoring process for exited ELs for each of the 4 years after exiting as proficient.</a:t>
            </a:r>
            <a:endParaRPr dirty="0"/>
          </a:p>
          <a:p>
            <a:pPr marL="685800" lvl="0" indent="-458788" algn="l" rtl="0">
              <a:spcBef>
                <a:spcPts val="1000"/>
              </a:spcBef>
              <a:spcAft>
                <a:spcPts val="0"/>
              </a:spcAft>
              <a:buFont typeface="+mj-lt"/>
              <a:buAutoNum type="arabicPeriod"/>
            </a:pPr>
            <a:r>
              <a:rPr lang="en-US" dirty="0"/>
              <a:t>Evidence that demonstrates how the district monitoring is monitoring each student this evidence could include:  </a:t>
            </a:r>
            <a:endParaRPr dirty="0"/>
          </a:p>
          <a:p>
            <a:pPr marL="1262063" lvl="0" indent="-347663" algn="l" rtl="0">
              <a:spcBef>
                <a:spcPts val="600"/>
              </a:spcBef>
              <a:spcAft>
                <a:spcPts val="0"/>
              </a:spcAft>
              <a:buFont typeface="+mj-lt"/>
              <a:buAutoNum type="alphaLcPeriod"/>
            </a:pPr>
            <a:r>
              <a:rPr lang="en-US" dirty="0"/>
              <a:t>Monitoring surveys completed by educators </a:t>
            </a:r>
            <a:endParaRPr dirty="0"/>
          </a:p>
          <a:p>
            <a:pPr marL="1262063" lvl="0" indent="-347663" algn="l" rtl="0">
              <a:spcBef>
                <a:spcPts val="600"/>
              </a:spcBef>
              <a:spcAft>
                <a:spcPts val="0"/>
              </a:spcAft>
              <a:buFont typeface="+mj-lt"/>
              <a:buAutoNum type="alphaLcPeriod"/>
            </a:pPr>
            <a:r>
              <a:rPr lang="en-US" dirty="0"/>
              <a:t>Grade reports</a:t>
            </a:r>
            <a:endParaRPr dirty="0"/>
          </a:p>
          <a:p>
            <a:pPr marL="1262063" lvl="0" indent="-347663" algn="l" rtl="0">
              <a:spcBef>
                <a:spcPts val="600"/>
              </a:spcBef>
              <a:spcAft>
                <a:spcPts val="0"/>
              </a:spcAft>
              <a:buFont typeface="+mj-lt"/>
              <a:buAutoNum type="alphaLcPeriod"/>
            </a:pPr>
            <a:r>
              <a:rPr lang="en-US" dirty="0"/>
              <a:t>Progress monitoring reports</a:t>
            </a:r>
            <a:endParaRPr dirty="0"/>
          </a:p>
          <a:p>
            <a:pPr marL="0" lvl="0" indent="0" algn="l" rtl="0">
              <a:spcBef>
                <a:spcPts val="1000"/>
              </a:spcBef>
              <a:spcAft>
                <a:spcPts val="0"/>
              </a:spcAft>
              <a:buNone/>
            </a:pPr>
            <a:endParaRPr sz="3071" dirty="0"/>
          </a:p>
          <a:p>
            <a:pPr marL="0" lvl="0" indent="0" algn="l" rtl="0">
              <a:spcBef>
                <a:spcPts val="1000"/>
              </a:spcBef>
              <a:spcAft>
                <a:spcPts val="0"/>
              </a:spcAft>
              <a:buNone/>
            </a:pPr>
            <a:endParaRPr dirty="0"/>
          </a:p>
        </p:txBody>
      </p:sp>
      <p:sp>
        <p:nvSpPr>
          <p:cNvPr id="514" name="Google Shape;514;g2399c72cec4_0_314"/>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g2399c72cec4_0_307"/>
          <p:cNvSpPr txBox="1">
            <a:spLocks noGrp="1"/>
          </p:cNvSpPr>
          <p:nvPr>
            <p:ph type="body" idx="1"/>
          </p:nvPr>
        </p:nvSpPr>
        <p:spPr>
          <a:xfrm>
            <a:off x="717176" y="1825625"/>
            <a:ext cx="10784400" cy="41091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t>The district monitors the progress of ELs in meeting challenging state academic standards each of the four years after they are no longer receiving services.</a:t>
            </a:r>
            <a:endParaRPr dirty="0"/>
          </a:p>
          <a:p>
            <a:pPr marL="0" lvl="0" indent="0" algn="l" rtl="0">
              <a:spcBef>
                <a:spcPts val="1800"/>
              </a:spcBef>
              <a:spcAft>
                <a:spcPts val="0"/>
              </a:spcAft>
              <a:buNone/>
            </a:pPr>
            <a:r>
              <a:rPr lang="en-US" dirty="0"/>
              <a:t>Submission expectation based on number of monitored ELs:</a:t>
            </a:r>
            <a:endParaRPr dirty="0"/>
          </a:p>
          <a:p>
            <a:pPr marL="457200" lvl="0" indent="0" algn="l" rtl="0">
              <a:spcBef>
                <a:spcPts val="600"/>
              </a:spcBef>
              <a:spcAft>
                <a:spcPts val="0"/>
              </a:spcAft>
              <a:buNone/>
            </a:pPr>
            <a:r>
              <a:rPr lang="en-US" dirty="0"/>
              <a:t>•	10 or fewer students – all copies</a:t>
            </a:r>
            <a:endParaRPr dirty="0"/>
          </a:p>
          <a:p>
            <a:pPr marL="457200" lvl="0" indent="0" algn="l" rtl="0">
              <a:spcBef>
                <a:spcPts val="600"/>
              </a:spcBef>
              <a:spcAft>
                <a:spcPts val="0"/>
              </a:spcAft>
              <a:buNone/>
            </a:pPr>
            <a:r>
              <a:rPr lang="en-US" dirty="0"/>
              <a:t>•	11-50 students – 10 copies</a:t>
            </a:r>
            <a:endParaRPr dirty="0"/>
          </a:p>
          <a:p>
            <a:pPr marL="457200" lvl="0" indent="0" algn="l" rtl="0">
              <a:spcBef>
                <a:spcPts val="600"/>
              </a:spcBef>
              <a:spcAft>
                <a:spcPts val="0"/>
              </a:spcAft>
              <a:buNone/>
            </a:pPr>
            <a:r>
              <a:rPr lang="en-US" dirty="0"/>
              <a:t>•	51-100 students – 20 copies</a:t>
            </a:r>
            <a:endParaRPr dirty="0"/>
          </a:p>
          <a:p>
            <a:pPr marL="457200" lvl="0" indent="0" algn="l" rtl="0">
              <a:spcBef>
                <a:spcPts val="600"/>
              </a:spcBef>
              <a:spcAft>
                <a:spcPts val="0"/>
              </a:spcAft>
              <a:buNone/>
            </a:pPr>
            <a:r>
              <a:rPr lang="en-US" dirty="0"/>
              <a:t>•	Greater than 101 students – 25 copies</a:t>
            </a:r>
            <a:endParaRPr dirty="0"/>
          </a:p>
          <a:p>
            <a:pPr marL="0" lvl="0" indent="0" algn="l" rtl="0">
              <a:spcBef>
                <a:spcPts val="1000"/>
              </a:spcBef>
              <a:spcAft>
                <a:spcPts val="0"/>
              </a:spcAft>
              <a:buNone/>
            </a:pPr>
            <a:endParaRPr dirty="0"/>
          </a:p>
        </p:txBody>
      </p:sp>
      <p:sp>
        <p:nvSpPr>
          <p:cNvPr id="521" name="Google Shape;521;g2399c72cec4_0_307"/>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48</a:t>
            </a:fld>
            <a:endParaRPr/>
          </a:p>
        </p:txBody>
      </p:sp>
      <p:sp>
        <p:nvSpPr>
          <p:cNvPr id="522" name="Google Shape;522;g2399c72cec4_0_307"/>
          <p:cNvSpPr txBox="1">
            <a:spLocks noGrp="1"/>
          </p:cNvSpPr>
          <p:nvPr>
            <p:ph type="title"/>
          </p:nvPr>
        </p:nvSpPr>
        <p:spPr>
          <a:xfrm>
            <a:off x="612648" y="237744"/>
            <a:ext cx="10888928" cy="1133856"/>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Question 17</a:t>
            </a: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g2399c72cec4_0_321"/>
          <p:cNvSpPr txBox="1">
            <a:spLocks noGrp="1"/>
          </p:cNvSpPr>
          <p:nvPr>
            <p:ph type="title"/>
          </p:nvPr>
        </p:nvSpPr>
        <p:spPr>
          <a:xfrm>
            <a:off x="612648" y="237744"/>
            <a:ext cx="10888928" cy="1124712"/>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Additional Evidence for Question 17</a:t>
            </a:r>
            <a:endParaRPr dirty="0"/>
          </a:p>
        </p:txBody>
      </p:sp>
      <p:sp>
        <p:nvSpPr>
          <p:cNvPr id="529" name="Google Shape;529;g2399c72cec4_0_321"/>
          <p:cNvSpPr txBox="1">
            <a:spLocks noGrp="1"/>
          </p:cNvSpPr>
          <p:nvPr>
            <p:ph type="body" idx="1"/>
          </p:nvPr>
        </p:nvSpPr>
        <p:spPr>
          <a:xfrm>
            <a:off x="493776" y="1825625"/>
            <a:ext cx="11210544" cy="4679268"/>
          </a:xfrm>
          <a:prstGeom prst="rect">
            <a:avLst/>
          </a:prstGeom>
        </p:spPr>
        <p:txBody>
          <a:bodyPr spcFirstLastPara="1" wrap="square" lIns="91425" tIns="45700" rIns="91425" bIns="45700" anchor="t" anchorCtr="0">
            <a:normAutofit fontScale="92500" lnSpcReduction="10000"/>
          </a:bodyPr>
          <a:lstStyle/>
          <a:p>
            <a:pPr marL="685800" lvl="0" indent="-457200" algn="l" rtl="0">
              <a:lnSpc>
                <a:spcPct val="110000"/>
              </a:lnSpc>
              <a:spcBef>
                <a:spcPts val="1000"/>
              </a:spcBef>
              <a:spcAft>
                <a:spcPts val="0"/>
              </a:spcAft>
              <a:buFont typeface="+mj-lt"/>
              <a:buAutoNum type="arabicPeriod" startAt="3"/>
            </a:pPr>
            <a:r>
              <a:rPr lang="en-US" dirty="0"/>
              <a:t>Evidence of how the district provided additional support or interventions for monitored ELs needing academic support, this could include:</a:t>
            </a:r>
            <a:endParaRPr dirty="0"/>
          </a:p>
          <a:p>
            <a:pPr marL="1262063" lvl="0" indent="-347663" algn="l" rtl="0">
              <a:spcBef>
                <a:spcPts val="600"/>
              </a:spcBef>
              <a:spcAft>
                <a:spcPts val="0"/>
              </a:spcAft>
              <a:buFont typeface="+mj-lt"/>
              <a:buAutoNum type="alphaLcPeriod"/>
            </a:pPr>
            <a:r>
              <a:rPr lang="en-US" dirty="0"/>
              <a:t>MTSS/RTI program monitoring notes</a:t>
            </a:r>
            <a:endParaRPr dirty="0"/>
          </a:p>
          <a:p>
            <a:pPr marL="1262063" lvl="0" indent="-347663" algn="l" rtl="0">
              <a:spcBef>
                <a:spcPts val="600"/>
              </a:spcBef>
              <a:spcAft>
                <a:spcPts val="0"/>
              </a:spcAft>
              <a:buFont typeface="+mj-lt"/>
              <a:buAutoNum type="alphaLcPeriod"/>
            </a:pPr>
            <a:r>
              <a:rPr lang="en-US" dirty="0"/>
              <a:t>Progress monitoring reports</a:t>
            </a:r>
            <a:endParaRPr dirty="0"/>
          </a:p>
          <a:p>
            <a:pPr marL="1262063" lvl="0" indent="-347663" algn="l" rtl="0">
              <a:spcBef>
                <a:spcPts val="600"/>
              </a:spcBef>
              <a:spcAft>
                <a:spcPts val="0"/>
              </a:spcAft>
              <a:buFont typeface="+mj-lt"/>
              <a:buAutoNum type="alphaLcPeriod"/>
            </a:pPr>
            <a:r>
              <a:rPr lang="en-US" dirty="0"/>
              <a:t>Work samples</a:t>
            </a:r>
            <a:endParaRPr dirty="0"/>
          </a:p>
          <a:p>
            <a:pPr marL="1262063" lvl="0" indent="-347663" algn="l" rtl="0">
              <a:spcBef>
                <a:spcPts val="600"/>
              </a:spcBef>
              <a:spcAft>
                <a:spcPts val="0"/>
              </a:spcAft>
              <a:buFont typeface="+mj-lt"/>
              <a:buAutoNum type="alphaLcPeriod"/>
            </a:pPr>
            <a:r>
              <a:rPr lang="en-US" dirty="0"/>
              <a:t>Formative assessments</a:t>
            </a:r>
            <a:endParaRPr dirty="0"/>
          </a:p>
          <a:p>
            <a:pPr marL="1262063" lvl="0" indent="-347663" algn="l" rtl="0">
              <a:spcBef>
                <a:spcPts val="600"/>
              </a:spcBef>
              <a:spcAft>
                <a:spcPts val="0"/>
              </a:spcAft>
              <a:buFont typeface="+mj-lt"/>
              <a:buAutoNum type="alphaLcPeriod"/>
            </a:pPr>
            <a:r>
              <a:rPr lang="en-US" dirty="0"/>
              <a:t>Teacher surveys</a:t>
            </a:r>
            <a:endParaRPr dirty="0"/>
          </a:p>
          <a:p>
            <a:pPr marL="1262063" lvl="0" indent="-347663" algn="l" rtl="0">
              <a:spcBef>
                <a:spcPts val="600"/>
              </a:spcBef>
              <a:spcAft>
                <a:spcPts val="0"/>
              </a:spcAft>
              <a:buFont typeface="+mj-lt"/>
              <a:buAutoNum type="alphaLcPeriod"/>
            </a:pPr>
            <a:r>
              <a:rPr lang="en-US" dirty="0"/>
              <a:t>Meeting notes</a:t>
            </a:r>
            <a:endParaRPr dirty="0"/>
          </a:p>
          <a:p>
            <a:pPr marL="1262063" lvl="0" indent="-347663" algn="l" rtl="0">
              <a:spcBef>
                <a:spcPts val="600"/>
              </a:spcBef>
              <a:spcAft>
                <a:spcPts val="0"/>
              </a:spcAft>
              <a:buFont typeface="+mj-lt"/>
              <a:buAutoNum type="alphaLcPeriod"/>
            </a:pPr>
            <a:r>
              <a:rPr lang="en-US" dirty="0"/>
              <a:t>Parent meeting</a:t>
            </a:r>
            <a:endParaRPr dirty="0"/>
          </a:p>
          <a:p>
            <a:pPr marL="685800" lvl="0" indent="-457200" algn="l" rtl="0">
              <a:lnSpc>
                <a:spcPct val="110000"/>
              </a:lnSpc>
              <a:spcBef>
                <a:spcPts val="1200"/>
              </a:spcBef>
              <a:spcAft>
                <a:spcPts val="0"/>
              </a:spcAft>
              <a:buFont typeface="+mj-lt"/>
              <a:buAutoNum type="arabicPeriod" startAt="4"/>
            </a:pPr>
            <a:r>
              <a:rPr lang="en-US" dirty="0"/>
              <a:t>Description of the district process or procedure to return a monitored EL into an EL program.</a:t>
            </a:r>
            <a:endParaRPr dirty="0"/>
          </a:p>
          <a:p>
            <a:pPr marL="1262063" lvl="0" indent="-347663" algn="l" rtl="0">
              <a:spcBef>
                <a:spcPts val="600"/>
              </a:spcBef>
              <a:spcAft>
                <a:spcPts val="0"/>
              </a:spcAft>
              <a:buFont typeface="+mj-lt"/>
              <a:buAutoNum type="alphaLcPeriod"/>
            </a:pPr>
            <a:r>
              <a:rPr lang="en-US" dirty="0"/>
              <a:t>This process needs to include full parent/guardian consent  </a:t>
            </a:r>
            <a:endParaRPr dirty="0"/>
          </a:p>
        </p:txBody>
      </p:sp>
      <p:sp>
        <p:nvSpPr>
          <p:cNvPr id="530" name="Google Shape;530;g2399c72cec4_0_321"/>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8FA676-EB76-8209-C63A-45A958FC6E8F}"/>
              </a:ext>
            </a:extLst>
          </p:cNvPr>
          <p:cNvSpPr>
            <a:spLocks noGrp="1"/>
          </p:cNvSpPr>
          <p:nvPr>
            <p:ph type="body" idx="1"/>
          </p:nvPr>
        </p:nvSpPr>
        <p:spPr>
          <a:xfrm>
            <a:off x="626166" y="1838739"/>
            <a:ext cx="10962860" cy="4095986"/>
          </a:xfrm>
        </p:spPr>
        <p:txBody>
          <a:bodyPr>
            <a:noAutofit/>
          </a:bodyPr>
          <a:lstStyle/>
          <a:p>
            <a:pPr>
              <a:buFont typeface="Calibri" panose="020F0502020204030204" pitchFamily="34" charset="0"/>
              <a:buChar char="•"/>
            </a:pPr>
            <a:r>
              <a:rPr lang="en-US" sz="2800" dirty="0"/>
              <a:t>Spanish is most prevalent (77% among multilingual learners)</a:t>
            </a:r>
          </a:p>
          <a:p>
            <a:pPr>
              <a:buFont typeface="Calibri" panose="020F0502020204030204" pitchFamily="34" charset="0"/>
              <a:buChar char="•"/>
            </a:pPr>
            <a:r>
              <a:rPr lang="en-US" sz="2800" dirty="0"/>
              <a:t>Also prevalent: </a:t>
            </a:r>
            <a:r>
              <a:rPr lang="en-US" sz="2800" dirty="0" smtClean="0"/>
              <a:t> Russian</a:t>
            </a:r>
            <a:r>
              <a:rPr lang="en-US" sz="2800" dirty="0"/>
              <a:t>, Vietnamese, Chinese, Arabic</a:t>
            </a:r>
            <a:r>
              <a:rPr lang="en-US" sz="2800" dirty="0" smtClean="0"/>
              <a:t>, </a:t>
            </a:r>
            <a:r>
              <a:rPr lang="en-US" sz="2800" dirty="0" err="1" smtClean="0"/>
              <a:t>Chuukese</a:t>
            </a:r>
            <a:r>
              <a:rPr lang="en-US" sz="2800" dirty="0" smtClean="0"/>
              <a:t>, Somali</a:t>
            </a:r>
            <a:endParaRPr lang="en-US" sz="2800" dirty="0"/>
          </a:p>
          <a:p>
            <a:pPr>
              <a:buFont typeface="Calibri" panose="020F0502020204030204" pitchFamily="34" charset="0"/>
              <a:buChar char="•"/>
            </a:pPr>
            <a:r>
              <a:rPr lang="en-US" sz="2800" dirty="0"/>
              <a:t>The full extent of language diversity is not known:</a:t>
            </a:r>
          </a:p>
          <a:p>
            <a:pPr lvl="1"/>
            <a:r>
              <a:rPr lang="en-US" sz="2800" dirty="0"/>
              <a:t>1,348 students have "Other language" listed as their home language</a:t>
            </a:r>
          </a:p>
          <a:p>
            <a:pPr lvl="1"/>
            <a:r>
              <a:rPr lang="en-US" sz="2800" dirty="0"/>
              <a:t>467 students have an unspecified home language </a:t>
            </a:r>
          </a:p>
        </p:txBody>
      </p:sp>
      <p:sp>
        <p:nvSpPr>
          <p:cNvPr id="3" name="Title 2">
            <a:extLst>
              <a:ext uri="{FF2B5EF4-FFF2-40B4-BE49-F238E27FC236}">
                <a16:creationId xmlns:a16="http://schemas.microsoft.com/office/drawing/2014/main" id="{EA75D131-B228-3D25-23DB-FCFD5EBAEFC6}"/>
              </a:ext>
            </a:extLst>
          </p:cNvPr>
          <p:cNvSpPr>
            <a:spLocks noGrp="1"/>
          </p:cNvSpPr>
          <p:nvPr>
            <p:ph type="title"/>
          </p:nvPr>
        </p:nvSpPr>
        <p:spPr>
          <a:xfrm>
            <a:off x="626164" y="238539"/>
            <a:ext cx="10962861" cy="1242391"/>
          </a:xfrm>
        </p:spPr>
        <p:txBody>
          <a:bodyPr>
            <a:normAutofit/>
          </a:bodyPr>
          <a:lstStyle/>
          <a:p>
            <a:r>
              <a:rPr lang="en-US" sz="4100" dirty="0"/>
              <a:t>There is </a:t>
            </a:r>
            <a:r>
              <a:rPr lang="en-US" sz="4100" dirty="0" smtClean="0"/>
              <a:t>Incredible Language Diversity Among</a:t>
            </a:r>
            <a:r>
              <a:rPr lang="en-US" sz="4100" dirty="0"/>
              <a:t> our </a:t>
            </a:r>
            <a:r>
              <a:rPr lang="en-US" sz="4100" dirty="0" smtClean="0"/>
              <a:t>Students</a:t>
            </a:r>
            <a:r>
              <a:rPr lang="en-US" sz="4100" dirty="0"/>
              <a:t> </a:t>
            </a:r>
          </a:p>
        </p:txBody>
      </p:sp>
      <p:sp>
        <p:nvSpPr>
          <p:cNvPr id="4" name="Slide Number Placeholder 3">
            <a:extLst>
              <a:ext uri="{FF2B5EF4-FFF2-40B4-BE49-F238E27FC236}">
                <a16:creationId xmlns:a16="http://schemas.microsoft.com/office/drawing/2014/main" id="{3BEF9435-AACA-1488-7089-0DC39E812B17}"/>
              </a:ext>
            </a:extLst>
          </p:cNvPr>
          <p:cNvSpPr>
            <a:spLocks noGrp="1"/>
          </p:cNvSpPr>
          <p:nvPr>
            <p:ph type="sldNum" idx="12"/>
          </p:nvPr>
        </p:nvSpPr>
        <p:spPr/>
        <p:txBody>
          <a:bodyPr/>
          <a:lstStyle/>
          <a:p>
            <a:fld id="{00000000-1234-1234-1234-123412341234}" type="slidenum">
              <a:rPr lang="en-US"/>
              <a:pPr/>
              <a:t>5</a:t>
            </a:fld>
            <a:endParaRPr lang="en-US"/>
          </a:p>
        </p:txBody>
      </p:sp>
    </p:spTree>
    <p:extLst>
      <p:ext uri="{BB962C8B-B14F-4D97-AF65-F5344CB8AC3E}">
        <p14:creationId xmlns:p14="http://schemas.microsoft.com/office/powerpoint/2010/main" val="19921292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g2399c72cec4_0_328"/>
          <p:cNvSpPr txBox="1">
            <a:spLocks noGrp="1"/>
          </p:cNvSpPr>
          <p:nvPr>
            <p:ph type="title"/>
          </p:nvPr>
        </p:nvSpPr>
        <p:spPr>
          <a:xfrm>
            <a:off x="603504" y="256032"/>
            <a:ext cx="10898072" cy="1124712"/>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Question 18</a:t>
            </a:r>
            <a:endParaRPr dirty="0"/>
          </a:p>
        </p:txBody>
      </p:sp>
      <p:sp>
        <p:nvSpPr>
          <p:cNvPr id="537" name="Google Shape;537;g2399c72cec4_0_328"/>
          <p:cNvSpPr txBox="1">
            <a:spLocks noGrp="1"/>
          </p:cNvSpPr>
          <p:nvPr>
            <p:ph type="body" idx="1"/>
          </p:nvPr>
        </p:nvSpPr>
        <p:spPr>
          <a:xfrm>
            <a:off x="493775" y="1825624"/>
            <a:ext cx="11201401" cy="4556887"/>
          </a:xfrm>
          <a:prstGeom prst="rect">
            <a:avLst/>
          </a:prstGeom>
        </p:spPr>
        <p:txBody>
          <a:bodyPr spcFirstLastPara="1" wrap="square" lIns="91425" tIns="45700" rIns="91425" bIns="45700" anchor="t" anchorCtr="0">
            <a:normAutofit fontScale="92500" lnSpcReduction="10000"/>
          </a:bodyPr>
          <a:lstStyle/>
          <a:p>
            <a:pPr marL="0" lvl="0" indent="0" algn="l" rtl="0">
              <a:lnSpc>
                <a:spcPct val="100000"/>
              </a:lnSpc>
              <a:spcBef>
                <a:spcPts val="600"/>
              </a:spcBef>
              <a:spcAft>
                <a:spcPts val="0"/>
              </a:spcAft>
              <a:buNone/>
            </a:pPr>
            <a:r>
              <a:rPr lang="en-US" dirty="0"/>
              <a:t>The district has a process/procedure that demonstrates ELs with waivers for service are regularly monitored.</a:t>
            </a:r>
            <a:endParaRPr dirty="0"/>
          </a:p>
          <a:p>
            <a:pPr marL="0" lvl="0" indent="0" algn="l" rtl="0">
              <a:lnSpc>
                <a:spcPct val="100000"/>
              </a:lnSpc>
              <a:spcBef>
                <a:spcPts val="1200"/>
              </a:spcBef>
              <a:spcAft>
                <a:spcPts val="0"/>
              </a:spcAft>
              <a:buNone/>
            </a:pPr>
            <a:r>
              <a:rPr lang="en-US" dirty="0"/>
              <a:t>Submission requirements:</a:t>
            </a:r>
            <a:endParaRPr dirty="0"/>
          </a:p>
          <a:p>
            <a:pPr marL="685800" lvl="0" indent="-457200" algn="l" rtl="0">
              <a:lnSpc>
                <a:spcPct val="100000"/>
              </a:lnSpc>
              <a:spcBef>
                <a:spcPts val="600"/>
              </a:spcBef>
              <a:spcAft>
                <a:spcPts val="0"/>
              </a:spcAft>
              <a:buFont typeface="+mj-lt"/>
              <a:buAutoNum type="arabicPeriod"/>
            </a:pPr>
            <a:r>
              <a:rPr lang="en-US" dirty="0"/>
              <a:t>A brief written description no more than 500 words of the district’s process or procedure for monitoring ELs with waivers for participation in the EL instructional program on a regular and systematic basis.</a:t>
            </a:r>
            <a:endParaRPr dirty="0"/>
          </a:p>
          <a:p>
            <a:pPr marL="685800" lvl="0" indent="-457200" algn="l" rtl="0">
              <a:lnSpc>
                <a:spcPct val="100000"/>
              </a:lnSpc>
              <a:spcBef>
                <a:spcPts val="600"/>
              </a:spcBef>
              <a:spcAft>
                <a:spcPts val="0"/>
              </a:spcAft>
              <a:buFont typeface="+mj-lt"/>
              <a:buAutoNum type="arabicPeriod"/>
            </a:pPr>
            <a:r>
              <a:rPr lang="en-US" dirty="0"/>
              <a:t>Evidence that demonstrates how the district is monitoring ELs with waivers for participation in the EL instructional program.</a:t>
            </a:r>
            <a:endParaRPr dirty="0"/>
          </a:p>
          <a:p>
            <a:pPr marL="685800" lvl="0" indent="-457200" algn="l" rtl="0">
              <a:lnSpc>
                <a:spcPct val="100000"/>
              </a:lnSpc>
              <a:spcBef>
                <a:spcPts val="600"/>
              </a:spcBef>
              <a:spcAft>
                <a:spcPts val="0"/>
              </a:spcAft>
              <a:buFont typeface="+mj-lt"/>
              <a:buAutoNum type="arabicPeriod"/>
            </a:pPr>
            <a:r>
              <a:rPr lang="en-US" dirty="0"/>
              <a:t>This evidence could include:  </a:t>
            </a:r>
            <a:endParaRPr dirty="0"/>
          </a:p>
          <a:p>
            <a:pPr marL="1143000" lvl="0" indent="-338138" algn="l" rtl="0">
              <a:lnSpc>
                <a:spcPct val="100000"/>
              </a:lnSpc>
              <a:spcBef>
                <a:spcPts val="600"/>
              </a:spcBef>
              <a:spcAft>
                <a:spcPts val="0"/>
              </a:spcAft>
              <a:buFont typeface="+mj-lt"/>
              <a:buAutoNum type="alphaLcPeriod"/>
            </a:pPr>
            <a:r>
              <a:rPr lang="en-US" dirty="0"/>
              <a:t>Monitoring surveys completed by educators </a:t>
            </a:r>
            <a:endParaRPr dirty="0"/>
          </a:p>
          <a:p>
            <a:pPr marL="1143000" lvl="0" indent="-338138" algn="l" rtl="0">
              <a:lnSpc>
                <a:spcPct val="100000"/>
              </a:lnSpc>
              <a:spcBef>
                <a:spcPts val="600"/>
              </a:spcBef>
              <a:spcAft>
                <a:spcPts val="0"/>
              </a:spcAft>
              <a:buFont typeface="+mj-lt"/>
              <a:buAutoNum type="alphaLcPeriod"/>
            </a:pPr>
            <a:r>
              <a:rPr lang="en-US" dirty="0"/>
              <a:t>Grade reports</a:t>
            </a:r>
            <a:endParaRPr dirty="0"/>
          </a:p>
          <a:p>
            <a:pPr marL="1143000" lvl="0" indent="-338138" algn="l" rtl="0">
              <a:lnSpc>
                <a:spcPct val="100000"/>
              </a:lnSpc>
              <a:spcBef>
                <a:spcPts val="600"/>
              </a:spcBef>
              <a:spcAft>
                <a:spcPts val="0"/>
              </a:spcAft>
              <a:buFont typeface="+mj-lt"/>
              <a:buAutoNum type="alphaLcPeriod"/>
            </a:pPr>
            <a:r>
              <a:rPr lang="en-US" dirty="0"/>
              <a:t>Progress monitoring reports</a:t>
            </a:r>
            <a:endParaRPr dirty="0"/>
          </a:p>
        </p:txBody>
      </p:sp>
      <p:sp>
        <p:nvSpPr>
          <p:cNvPr id="538" name="Google Shape;538;g2399c72cec4_0_328"/>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g2399c72cec4_0_335"/>
          <p:cNvSpPr txBox="1">
            <a:spLocks noGrp="1"/>
          </p:cNvSpPr>
          <p:nvPr>
            <p:ph type="title"/>
          </p:nvPr>
        </p:nvSpPr>
        <p:spPr>
          <a:xfrm>
            <a:off x="612648" y="237744"/>
            <a:ext cx="10888928" cy="1133856"/>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Evidence Required for Question 18</a:t>
            </a:r>
            <a:endParaRPr dirty="0"/>
          </a:p>
        </p:txBody>
      </p:sp>
      <p:sp>
        <p:nvSpPr>
          <p:cNvPr id="545" name="Google Shape;545;g2399c72cec4_0_335"/>
          <p:cNvSpPr txBox="1">
            <a:spLocks noGrp="1"/>
          </p:cNvSpPr>
          <p:nvPr>
            <p:ph type="body" idx="1"/>
          </p:nvPr>
        </p:nvSpPr>
        <p:spPr>
          <a:xfrm>
            <a:off x="717176" y="1825625"/>
            <a:ext cx="10784400" cy="41091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t>Submission expectation based on number of students with waivers for EL service:</a:t>
            </a:r>
            <a:endParaRPr dirty="0"/>
          </a:p>
          <a:p>
            <a:pPr marL="800100" lvl="0" algn="l" rtl="0">
              <a:spcBef>
                <a:spcPts val="600"/>
              </a:spcBef>
              <a:spcAft>
                <a:spcPts val="0"/>
              </a:spcAft>
              <a:buFont typeface="Calibri" panose="020F0502020204030204" pitchFamily="34" charset="0"/>
              <a:buChar char="•"/>
            </a:pPr>
            <a:r>
              <a:rPr lang="en-US" dirty="0"/>
              <a:t>10 or fewer students – all copies</a:t>
            </a:r>
            <a:endParaRPr dirty="0"/>
          </a:p>
          <a:p>
            <a:pPr marL="800100" lvl="0" algn="l" rtl="0">
              <a:spcBef>
                <a:spcPts val="600"/>
              </a:spcBef>
              <a:spcAft>
                <a:spcPts val="0"/>
              </a:spcAft>
              <a:buFont typeface="Calibri" panose="020F0502020204030204" pitchFamily="34" charset="0"/>
              <a:buChar char="•"/>
            </a:pPr>
            <a:r>
              <a:rPr lang="en-US" dirty="0"/>
              <a:t>11-50 students – 10 copies</a:t>
            </a:r>
            <a:endParaRPr dirty="0"/>
          </a:p>
          <a:p>
            <a:pPr marL="800100" lvl="0" algn="l" rtl="0">
              <a:spcBef>
                <a:spcPts val="600"/>
              </a:spcBef>
              <a:spcAft>
                <a:spcPts val="0"/>
              </a:spcAft>
              <a:buFont typeface="Calibri" panose="020F0502020204030204" pitchFamily="34" charset="0"/>
              <a:buChar char="•"/>
            </a:pPr>
            <a:r>
              <a:rPr lang="en-US" dirty="0"/>
              <a:t>51-100 students – 20 copies</a:t>
            </a:r>
            <a:endParaRPr dirty="0"/>
          </a:p>
          <a:p>
            <a:pPr marL="800100" lvl="0" algn="l" rtl="0">
              <a:spcBef>
                <a:spcPts val="600"/>
              </a:spcBef>
              <a:spcAft>
                <a:spcPts val="0"/>
              </a:spcAft>
              <a:buFont typeface="Calibri" panose="020F0502020204030204" pitchFamily="34" charset="0"/>
              <a:buChar char="•"/>
            </a:pPr>
            <a:r>
              <a:rPr lang="en-US" dirty="0"/>
              <a:t>Greater than 101 students – 25 copies</a:t>
            </a:r>
            <a:endParaRPr dirty="0"/>
          </a:p>
        </p:txBody>
      </p:sp>
      <p:sp>
        <p:nvSpPr>
          <p:cNvPr id="546" name="Google Shape;546;g2399c72cec4_0_335"/>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g25dc5191c14_0_21"/>
          <p:cNvSpPr txBox="1">
            <a:spLocks noGrp="1"/>
          </p:cNvSpPr>
          <p:nvPr>
            <p:ph type="body" idx="1"/>
          </p:nvPr>
        </p:nvSpPr>
        <p:spPr>
          <a:xfrm>
            <a:off x="603504" y="1825625"/>
            <a:ext cx="10991088" cy="4502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t>This section has four questions that relate to the instructional program and graduation for students with EL status.  These questions review:</a:t>
            </a:r>
            <a:endParaRPr dirty="0"/>
          </a:p>
          <a:p>
            <a:pPr marL="457200" lvl="0" indent="-342900" algn="l" rtl="0">
              <a:spcBef>
                <a:spcPts val="600"/>
              </a:spcBef>
              <a:spcAft>
                <a:spcPts val="0"/>
              </a:spcAft>
              <a:buSzPts val="1800"/>
              <a:buAutoNum type="arabicPeriod"/>
            </a:pPr>
            <a:r>
              <a:rPr lang="en-US" dirty="0"/>
              <a:t>The district’s implementation and monitoring of the effectiveness of elementary, middle, and high school language instruction education programs.</a:t>
            </a:r>
            <a:endParaRPr dirty="0"/>
          </a:p>
          <a:p>
            <a:pPr marL="457200" lvl="0" indent="-342900" algn="l" rtl="0">
              <a:spcBef>
                <a:spcPts val="600"/>
              </a:spcBef>
              <a:spcAft>
                <a:spcPts val="0"/>
              </a:spcAft>
              <a:buSzPts val="1800"/>
              <a:buAutoNum type="arabicPeriod"/>
            </a:pPr>
            <a:r>
              <a:rPr lang="en-US" dirty="0"/>
              <a:t>The adoption of English Language Proficiency (ELP) instructional materials.</a:t>
            </a:r>
            <a:endParaRPr dirty="0"/>
          </a:p>
          <a:p>
            <a:pPr marL="457200" lvl="0" indent="-342900" algn="l" rtl="0">
              <a:spcBef>
                <a:spcPts val="600"/>
              </a:spcBef>
              <a:spcAft>
                <a:spcPts val="0"/>
              </a:spcAft>
              <a:buSzPts val="1800"/>
              <a:buAutoNum type="arabicPeriod"/>
            </a:pPr>
            <a:r>
              <a:rPr lang="en-US" dirty="0"/>
              <a:t>The district’s implementation of an instructional program that provides meaningful access to the district’s K-12 instructional program.</a:t>
            </a:r>
            <a:endParaRPr dirty="0"/>
          </a:p>
          <a:p>
            <a:pPr marL="457200" lvl="0" indent="-342900" algn="l" rtl="0">
              <a:spcBef>
                <a:spcPts val="600"/>
              </a:spcBef>
              <a:spcAft>
                <a:spcPts val="0"/>
              </a:spcAft>
              <a:buSzPts val="1800"/>
              <a:buAutoNum type="arabicPeriod"/>
            </a:pPr>
            <a:r>
              <a:rPr lang="en-US" dirty="0"/>
              <a:t>The districts implementation of a high school instructional program that leads to a diploma (regular, modified, and extended certificate).</a:t>
            </a:r>
            <a:endParaRPr dirty="0"/>
          </a:p>
          <a:p>
            <a:pPr marL="0" lvl="0" indent="0" algn="l" rtl="0">
              <a:spcBef>
                <a:spcPts val="1000"/>
              </a:spcBef>
              <a:spcAft>
                <a:spcPts val="0"/>
              </a:spcAft>
              <a:buNone/>
            </a:pPr>
            <a:endParaRPr dirty="0"/>
          </a:p>
        </p:txBody>
      </p:sp>
      <p:sp>
        <p:nvSpPr>
          <p:cNvPr id="553" name="Google Shape;553;g25dc5191c14_0_21"/>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52</a:t>
            </a:fld>
            <a:endParaRPr/>
          </a:p>
        </p:txBody>
      </p:sp>
      <p:sp>
        <p:nvSpPr>
          <p:cNvPr id="554" name="Google Shape;554;g25dc5191c14_0_21"/>
          <p:cNvSpPr txBox="1">
            <a:spLocks noGrp="1"/>
          </p:cNvSpPr>
          <p:nvPr>
            <p:ph type="title"/>
          </p:nvPr>
        </p:nvSpPr>
        <p:spPr>
          <a:xfrm>
            <a:off x="274320" y="237744"/>
            <a:ext cx="11658600" cy="1133856"/>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US" dirty="0"/>
              <a:t>Section 6:  Access to Instructional Program/Graduation</a:t>
            </a: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g2399c72cec4_0_343"/>
          <p:cNvSpPr txBox="1">
            <a:spLocks noGrp="1"/>
          </p:cNvSpPr>
          <p:nvPr>
            <p:ph type="body" idx="1"/>
          </p:nvPr>
        </p:nvSpPr>
        <p:spPr>
          <a:xfrm>
            <a:off x="717176" y="1825625"/>
            <a:ext cx="10784400" cy="41091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Clr>
                <a:schemeClr val="dk1"/>
              </a:buClr>
              <a:buSzPts val="1100"/>
              <a:buFont typeface="Arial"/>
              <a:buNone/>
            </a:pPr>
            <a:r>
              <a:rPr lang="en-US" dirty="0"/>
              <a:t>The district has a process/procedure for implementing and monitoring effective elementary, middle, and high school language instruction educational programs aligned with state ELP standards.</a:t>
            </a:r>
            <a:endParaRPr dirty="0"/>
          </a:p>
          <a:p>
            <a:pPr marL="0" lvl="0" indent="0" algn="l" rtl="0">
              <a:spcBef>
                <a:spcPts val="1200"/>
              </a:spcBef>
              <a:spcAft>
                <a:spcPts val="0"/>
              </a:spcAft>
              <a:buClr>
                <a:schemeClr val="dk1"/>
              </a:buClr>
              <a:buSzPts val="1100"/>
              <a:buFont typeface="Arial"/>
              <a:buNone/>
            </a:pPr>
            <a:r>
              <a:rPr lang="en-US" dirty="0"/>
              <a:t>Submission requirements:</a:t>
            </a:r>
          </a:p>
          <a:p>
            <a:pPr marL="685800" lvl="0" indent="-457200" algn="l" rtl="0">
              <a:spcBef>
                <a:spcPts val="600"/>
              </a:spcBef>
              <a:spcAft>
                <a:spcPts val="0"/>
              </a:spcAft>
              <a:buClr>
                <a:schemeClr val="dk1"/>
              </a:buClr>
              <a:buSzPts val="1100"/>
              <a:buNone/>
            </a:pPr>
            <a:r>
              <a:rPr lang="en-US" dirty="0"/>
              <a:t>1.	A brief written description of no more than 500 words of how the district is implementing and monitoring effective elementary, middle, and high school language instruction educational programs that are coordinated and aligned with state ELP standards.</a:t>
            </a:r>
            <a:endParaRPr dirty="0"/>
          </a:p>
        </p:txBody>
      </p:sp>
      <p:sp>
        <p:nvSpPr>
          <p:cNvPr id="561" name="Google Shape;561;g2399c72cec4_0_343"/>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53</a:t>
            </a:fld>
            <a:endParaRPr/>
          </a:p>
        </p:txBody>
      </p:sp>
      <p:sp>
        <p:nvSpPr>
          <p:cNvPr id="562" name="Google Shape;562;g2399c72cec4_0_343"/>
          <p:cNvSpPr txBox="1">
            <a:spLocks noGrp="1"/>
          </p:cNvSpPr>
          <p:nvPr>
            <p:ph type="title"/>
          </p:nvPr>
        </p:nvSpPr>
        <p:spPr>
          <a:xfrm>
            <a:off x="612648" y="237744"/>
            <a:ext cx="10888928" cy="11430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Question 19</a:t>
            </a:r>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g2399c72cec4_0_350"/>
          <p:cNvSpPr txBox="1">
            <a:spLocks noGrp="1"/>
          </p:cNvSpPr>
          <p:nvPr>
            <p:ph type="title"/>
          </p:nvPr>
        </p:nvSpPr>
        <p:spPr>
          <a:xfrm>
            <a:off x="612648" y="237744"/>
            <a:ext cx="10888928" cy="11430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Optional Additional Evidence for Question 19</a:t>
            </a:r>
            <a:endParaRPr dirty="0"/>
          </a:p>
        </p:txBody>
      </p:sp>
      <p:sp>
        <p:nvSpPr>
          <p:cNvPr id="569" name="Google Shape;569;g2399c72cec4_0_350"/>
          <p:cNvSpPr txBox="1">
            <a:spLocks noGrp="1"/>
          </p:cNvSpPr>
          <p:nvPr>
            <p:ph type="body" idx="1"/>
          </p:nvPr>
        </p:nvSpPr>
        <p:spPr>
          <a:xfrm>
            <a:off x="717176" y="1825625"/>
            <a:ext cx="10784400" cy="41091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t>Districts may choose to also include:</a:t>
            </a:r>
            <a:endParaRPr dirty="0"/>
          </a:p>
          <a:p>
            <a:pPr marL="685800" lvl="0" indent="-457200" algn="l" rtl="0">
              <a:spcBef>
                <a:spcPts val="1200"/>
              </a:spcBef>
              <a:spcAft>
                <a:spcPts val="0"/>
              </a:spcAft>
              <a:buNone/>
            </a:pPr>
            <a:r>
              <a:rPr lang="en-US" dirty="0"/>
              <a:t>1.	Lesson plans with Oregon ELP standards, from all grade bands with current ELs (elementary, middle, and high school) – sample size 5-10 lesson plans.</a:t>
            </a:r>
            <a:endParaRPr dirty="0"/>
          </a:p>
          <a:p>
            <a:pPr marL="685800" lvl="0" indent="-457200" algn="l" rtl="0">
              <a:spcBef>
                <a:spcPts val="1200"/>
              </a:spcBef>
              <a:spcAft>
                <a:spcPts val="0"/>
              </a:spcAft>
              <a:buNone/>
            </a:pPr>
            <a:r>
              <a:rPr lang="en-US" dirty="0"/>
              <a:t>2.	Formative assessments measuring the ELP standards. </a:t>
            </a:r>
            <a:endParaRPr dirty="0"/>
          </a:p>
          <a:p>
            <a:pPr marL="685800" lvl="0" indent="-457200" algn="l" rtl="0">
              <a:spcBef>
                <a:spcPts val="1200"/>
              </a:spcBef>
              <a:spcAft>
                <a:spcPts val="0"/>
              </a:spcAft>
              <a:buNone/>
            </a:pPr>
            <a:r>
              <a:rPr lang="en-US" dirty="0"/>
              <a:t>3.	Classroom observation protocols used for monitoring ELD programs.</a:t>
            </a:r>
            <a:endParaRPr dirty="0"/>
          </a:p>
        </p:txBody>
      </p:sp>
      <p:sp>
        <p:nvSpPr>
          <p:cNvPr id="570" name="Google Shape;570;g2399c72cec4_0_350"/>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g2399c72cec4_0_357"/>
          <p:cNvSpPr txBox="1">
            <a:spLocks noGrp="1"/>
          </p:cNvSpPr>
          <p:nvPr>
            <p:ph type="title"/>
          </p:nvPr>
        </p:nvSpPr>
        <p:spPr>
          <a:xfrm>
            <a:off x="612648" y="246888"/>
            <a:ext cx="10888928" cy="1124712"/>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Question 20</a:t>
            </a:r>
            <a:endParaRPr dirty="0"/>
          </a:p>
        </p:txBody>
      </p:sp>
      <p:sp>
        <p:nvSpPr>
          <p:cNvPr id="577" name="Google Shape;577;g2399c72cec4_0_357"/>
          <p:cNvSpPr txBox="1">
            <a:spLocks noGrp="1"/>
          </p:cNvSpPr>
          <p:nvPr>
            <p:ph type="body" idx="1"/>
          </p:nvPr>
        </p:nvSpPr>
        <p:spPr>
          <a:xfrm>
            <a:off x="428500" y="1825625"/>
            <a:ext cx="11364600" cy="4679268"/>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t>The district has adopted ELP Instructional materials.</a:t>
            </a:r>
            <a:endParaRPr dirty="0"/>
          </a:p>
          <a:p>
            <a:pPr marL="0" lvl="0" indent="0" algn="l" rtl="0">
              <a:spcBef>
                <a:spcPts val="1200"/>
              </a:spcBef>
              <a:spcAft>
                <a:spcPts val="0"/>
              </a:spcAft>
              <a:buNone/>
            </a:pPr>
            <a:r>
              <a:rPr lang="en-US" dirty="0"/>
              <a:t>Submission requirements:</a:t>
            </a:r>
            <a:endParaRPr dirty="0"/>
          </a:p>
          <a:p>
            <a:pPr marL="685800" lvl="0" indent="-457200" algn="l" rtl="0">
              <a:spcBef>
                <a:spcPts val="600"/>
              </a:spcBef>
              <a:spcAft>
                <a:spcPts val="0"/>
              </a:spcAft>
              <a:buFont typeface="+mj-lt"/>
              <a:buAutoNum type="arabicPeriod"/>
            </a:pPr>
            <a:r>
              <a:rPr lang="en-US" dirty="0"/>
              <a:t>Evidence that the district has either:</a:t>
            </a:r>
            <a:endParaRPr dirty="0"/>
          </a:p>
          <a:p>
            <a:pPr marL="1262063" lvl="0" indent="-347663" algn="l" rtl="0">
              <a:spcBef>
                <a:spcPts val="600"/>
              </a:spcBef>
              <a:spcAft>
                <a:spcPts val="0"/>
              </a:spcAft>
              <a:buFont typeface="+mj-lt"/>
              <a:buAutoNum type="alphaLcPeriod"/>
            </a:pPr>
            <a:r>
              <a:rPr lang="en-US" dirty="0"/>
              <a:t>Adopted ELP instructional materials since the ODE adoption in 2021-22 school. This evidence must include minutes from the district school board adopting the instructional materials.</a:t>
            </a:r>
            <a:endParaRPr dirty="0"/>
          </a:p>
          <a:p>
            <a:pPr marL="1828800" lvl="0" indent="-395288" algn="l" rtl="0">
              <a:spcBef>
                <a:spcPts val="600"/>
              </a:spcBef>
              <a:spcAft>
                <a:spcPts val="0"/>
              </a:spcAft>
              <a:buFont typeface="+mj-lt"/>
              <a:buAutoNum type="romanLcPeriod"/>
            </a:pPr>
            <a:r>
              <a:rPr lang="en-US" dirty="0"/>
              <a:t>Evidence may also include:</a:t>
            </a:r>
            <a:endParaRPr dirty="0"/>
          </a:p>
          <a:p>
            <a:pPr marL="2286000" lvl="0" indent="-338138" algn="l" rtl="0">
              <a:spcBef>
                <a:spcPts val="600"/>
              </a:spcBef>
              <a:spcAft>
                <a:spcPts val="0"/>
              </a:spcAft>
              <a:buFont typeface="+mj-lt"/>
              <a:buAutoNum type="arabicParenR"/>
            </a:pPr>
            <a:r>
              <a:rPr lang="en-US" dirty="0"/>
              <a:t>Presentation to district school board</a:t>
            </a:r>
            <a:endParaRPr dirty="0"/>
          </a:p>
          <a:p>
            <a:pPr marL="2286000" lvl="0" indent="-338138" algn="l" rtl="0">
              <a:spcBef>
                <a:spcPts val="600"/>
              </a:spcBef>
              <a:spcAft>
                <a:spcPts val="0"/>
              </a:spcAft>
              <a:buFont typeface="+mj-lt"/>
              <a:buAutoNum type="arabicParenR"/>
            </a:pPr>
            <a:r>
              <a:rPr lang="en-US" dirty="0"/>
              <a:t>Instructional materials district review process and documentation</a:t>
            </a:r>
            <a:endParaRPr dirty="0"/>
          </a:p>
          <a:p>
            <a:pPr marL="2286000" lvl="0" indent="-338138" algn="l" rtl="0">
              <a:spcBef>
                <a:spcPts val="600"/>
              </a:spcBef>
              <a:spcAft>
                <a:spcPts val="0"/>
              </a:spcAft>
              <a:buFont typeface="+mj-lt"/>
              <a:buAutoNum type="arabicParenR"/>
            </a:pPr>
            <a:r>
              <a:rPr lang="en-US" dirty="0"/>
              <a:t>Independent adoption review evidence, OR</a:t>
            </a:r>
            <a:endParaRPr dirty="0"/>
          </a:p>
          <a:p>
            <a:pPr marL="1262063" lvl="0" indent="-347663" algn="l" rtl="0">
              <a:spcBef>
                <a:spcPts val="600"/>
              </a:spcBef>
              <a:spcAft>
                <a:spcPts val="0"/>
              </a:spcAft>
              <a:buFont typeface="+mj-lt"/>
              <a:buAutoNum type="alphaLcPeriod" startAt="2"/>
            </a:pPr>
            <a:r>
              <a:rPr lang="en-US" dirty="0"/>
              <a:t>Request to ODE to postpone ELP instructional materials adoption.</a:t>
            </a:r>
            <a:endParaRPr dirty="0"/>
          </a:p>
          <a:p>
            <a:pPr marL="0" lvl="0" indent="0" algn="l" rtl="0">
              <a:spcBef>
                <a:spcPts val="1000"/>
              </a:spcBef>
              <a:spcAft>
                <a:spcPts val="0"/>
              </a:spcAft>
              <a:buNone/>
            </a:pPr>
            <a:endParaRPr dirty="0"/>
          </a:p>
        </p:txBody>
      </p:sp>
      <p:sp>
        <p:nvSpPr>
          <p:cNvPr id="578" name="Google Shape;578;g2399c72cec4_0_357"/>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g2399c72cec4_0_364"/>
          <p:cNvSpPr txBox="1">
            <a:spLocks noGrp="1"/>
          </p:cNvSpPr>
          <p:nvPr>
            <p:ph type="title"/>
          </p:nvPr>
        </p:nvSpPr>
        <p:spPr>
          <a:xfrm>
            <a:off x="603504" y="237744"/>
            <a:ext cx="10898072" cy="1133856"/>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Question 21</a:t>
            </a:r>
            <a:endParaRPr dirty="0"/>
          </a:p>
        </p:txBody>
      </p:sp>
      <p:sp>
        <p:nvSpPr>
          <p:cNvPr id="585" name="Google Shape;585;g2399c72cec4_0_364"/>
          <p:cNvSpPr txBox="1">
            <a:spLocks noGrp="1"/>
          </p:cNvSpPr>
          <p:nvPr>
            <p:ph type="body" idx="1"/>
          </p:nvPr>
        </p:nvSpPr>
        <p:spPr>
          <a:xfrm>
            <a:off x="603504" y="1819656"/>
            <a:ext cx="10972800" cy="4493669"/>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t>The district has a program of services that provides meaningful access to all classes (e.g., core, elective, special programs).</a:t>
            </a:r>
            <a:endParaRPr dirty="0"/>
          </a:p>
          <a:p>
            <a:pPr marL="0" lvl="0" indent="0" algn="l" rtl="0">
              <a:spcBef>
                <a:spcPts val="1200"/>
              </a:spcBef>
              <a:spcAft>
                <a:spcPts val="0"/>
              </a:spcAft>
              <a:buNone/>
            </a:pPr>
            <a:r>
              <a:rPr lang="en-US" dirty="0"/>
              <a:t>Submission requirements:</a:t>
            </a:r>
            <a:endParaRPr dirty="0"/>
          </a:p>
          <a:p>
            <a:pPr marL="685800" lvl="0" indent="-457200" algn="l" rtl="0">
              <a:spcBef>
                <a:spcPts val="600"/>
              </a:spcBef>
              <a:spcAft>
                <a:spcPts val="0"/>
              </a:spcAft>
              <a:buFont typeface="+mj-lt"/>
              <a:buAutoNum type="arabicPeriod"/>
            </a:pPr>
            <a:r>
              <a:rPr lang="en-US" dirty="0"/>
              <a:t>A brief description of the instructional program that provides meaningful access to all classes.</a:t>
            </a:r>
            <a:endParaRPr dirty="0"/>
          </a:p>
          <a:p>
            <a:pPr marL="685800" lvl="0" indent="-457200" algn="l" rtl="0">
              <a:spcBef>
                <a:spcPts val="600"/>
              </a:spcBef>
              <a:spcAft>
                <a:spcPts val="0"/>
              </a:spcAft>
              <a:buFont typeface="+mj-lt"/>
              <a:buAutoNum type="arabicPeriod"/>
            </a:pPr>
            <a:r>
              <a:rPr lang="en-US" dirty="0"/>
              <a:t>Example of master building schedules for schools in the district at elementary, middle, and high school levels, including any district charter schools.</a:t>
            </a:r>
            <a:endParaRPr dirty="0"/>
          </a:p>
          <a:p>
            <a:pPr marL="1143000" lvl="0" indent="-338138" algn="l" rtl="0">
              <a:spcBef>
                <a:spcPts val="600"/>
              </a:spcBef>
              <a:spcAft>
                <a:spcPts val="0"/>
              </a:spcAft>
              <a:buFont typeface="+mj-lt"/>
              <a:buAutoNum type="alphaLcPeriod"/>
            </a:pPr>
            <a:r>
              <a:rPr lang="en-US" dirty="0"/>
              <a:t>Include at least four examples for each level unless district has fewer than four schools at any particular level</a:t>
            </a:r>
            <a:endParaRPr dirty="0"/>
          </a:p>
          <a:p>
            <a:pPr marL="1143000" lvl="0" indent="-338138" algn="l" rtl="0">
              <a:spcBef>
                <a:spcPts val="600"/>
              </a:spcBef>
              <a:spcAft>
                <a:spcPts val="0"/>
              </a:spcAft>
              <a:buFont typeface="+mj-lt"/>
              <a:buAutoNum type="alphaLcPeriod"/>
            </a:pPr>
            <a:r>
              <a:rPr lang="en-US" dirty="0"/>
              <a:t>Ensure these examples include schools with enrolled ELs</a:t>
            </a:r>
            <a:endParaRPr dirty="0"/>
          </a:p>
          <a:p>
            <a:pPr marL="0" lvl="0" indent="0" algn="l" rtl="0">
              <a:spcBef>
                <a:spcPts val="1000"/>
              </a:spcBef>
              <a:spcAft>
                <a:spcPts val="0"/>
              </a:spcAft>
              <a:buNone/>
            </a:pPr>
            <a:endParaRPr dirty="0"/>
          </a:p>
        </p:txBody>
      </p:sp>
      <p:sp>
        <p:nvSpPr>
          <p:cNvPr id="586" name="Google Shape;586;g2399c72cec4_0_364"/>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56</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g2399c72cec4_0_375"/>
          <p:cNvSpPr txBox="1">
            <a:spLocks noGrp="1"/>
          </p:cNvSpPr>
          <p:nvPr>
            <p:ph type="title"/>
          </p:nvPr>
        </p:nvSpPr>
        <p:spPr>
          <a:xfrm>
            <a:off x="612648" y="246888"/>
            <a:ext cx="10888928" cy="1124712"/>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Additional Evidence for Question 21</a:t>
            </a:r>
            <a:endParaRPr dirty="0"/>
          </a:p>
        </p:txBody>
      </p:sp>
      <p:sp>
        <p:nvSpPr>
          <p:cNvPr id="593" name="Google Shape;593;g2399c72cec4_0_375"/>
          <p:cNvSpPr txBox="1">
            <a:spLocks noGrp="1"/>
          </p:cNvSpPr>
          <p:nvPr>
            <p:ph type="body" idx="1"/>
          </p:nvPr>
        </p:nvSpPr>
        <p:spPr>
          <a:xfrm>
            <a:off x="722376" y="1825625"/>
            <a:ext cx="10779200" cy="4109100"/>
          </a:xfrm>
          <a:prstGeom prst="rect">
            <a:avLst/>
          </a:prstGeom>
        </p:spPr>
        <p:txBody>
          <a:bodyPr spcFirstLastPara="1" wrap="square" lIns="91425" tIns="45700" rIns="91425" bIns="45700" anchor="t" anchorCtr="0">
            <a:normAutofit/>
          </a:bodyPr>
          <a:lstStyle/>
          <a:p>
            <a:pPr marL="685800" lvl="0" indent="-457200" algn="l" rtl="0">
              <a:spcBef>
                <a:spcPts val="1000"/>
              </a:spcBef>
              <a:spcAft>
                <a:spcPts val="0"/>
              </a:spcAft>
              <a:buFont typeface="+mj-lt"/>
              <a:buAutoNum type="arabicPeriod" startAt="3"/>
            </a:pPr>
            <a:r>
              <a:rPr lang="en-US" dirty="0"/>
              <a:t>Secondary student schedules based on number of enrolled secondary ELs.</a:t>
            </a:r>
            <a:endParaRPr dirty="0"/>
          </a:p>
          <a:p>
            <a:pPr marL="1143000" lvl="0" indent="-338138" algn="l" rtl="0">
              <a:spcBef>
                <a:spcPts val="600"/>
              </a:spcBef>
              <a:spcAft>
                <a:spcPts val="0"/>
              </a:spcAft>
              <a:buFont typeface="+mj-lt"/>
              <a:buAutoNum type="alphaLcPeriod"/>
            </a:pPr>
            <a:r>
              <a:rPr lang="en-US" dirty="0"/>
              <a:t>10 or fewer students – copies of all student schedules</a:t>
            </a:r>
            <a:endParaRPr dirty="0"/>
          </a:p>
          <a:p>
            <a:pPr marL="1143000" lvl="0" indent="-338138" algn="l" rtl="0">
              <a:spcBef>
                <a:spcPts val="600"/>
              </a:spcBef>
              <a:spcAft>
                <a:spcPts val="0"/>
              </a:spcAft>
              <a:buFont typeface="+mj-lt"/>
              <a:buAutoNum type="alphaLcPeriod"/>
            </a:pPr>
            <a:r>
              <a:rPr lang="en-US" dirty="0"/>
              <a:t>11-50 students – 10 copies</a:t>
            </a:r>
            <a:endParaRPr dirty="0"/>
          </a:p>
          <a:p>
            <a:pPr marL="1143000" lvl="0" indent="-338138" algn="l" rtl="0">
              <a:spcBef>
                <a:spcPts val="600"/>
              </a:spcBef>
              <a:spcAft>
                <a:spcPts val="0"/>
              </a:spcAft>
              <a:buFont typeface="+mj-lt"/>
              <a:buAutoNum type="alphaLcPeriod"/>
            </a:pPr>
            <a:r>
              <a:rPr lang="en-US" dirty="0"/>
              <a:t>Greater than 50 students – 20 copies</a:t>
            </a:r>
            <a:endParaRPr dirty="0"/>
          </a:p>
          <a:p>
            <a:pPr marL="0" lvl="0" indent="0" algn="l" rtl="0">
              <a:spcBef>
                <a:spcPts val="1800"/>
              </a:spcBef>
              <a:spcAft>
                <a:spcPts val="0"/>
              </a:spcAft>
              <a:buNone/>
            </a:pPr>
            <a:r>
              <a:rPr lang="en-US" dirty="0"/>
              <a:t>The total sample size must contain schedules from more than one class.</a:t>
            </a:r>
            <a:endParaRPr dirty="0"/>
          </a:p>
        </p:txBody>
      </p:sp>
      <p:sp>
        <p:nvSpPr>
          <p:cNvPr id="594" name="Google Shape;594;g2399c72cec4_0_375"/>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g2399c72cec4_0_383"/>
          <p:cNvSpPr txBox="1">
            <a:spLocks noGrp="1"/>
          </p:cNvSpPr>
          <p:nvPr>
            <p:ph type="title"/>
          </p:nvPr>
        </p:nvSpPr>
        <p:spPr>
          <a:xfrm>
            <a:off x="603504" y="237744"/>
            <a:ext cx="10898072" cy="1124712"/>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Question 22</a:t>
            </a:r>
            <a:endParaRPr dirty="0"/>
          </a:p>
        </p:txBody>
      </p:sp>
      <p:sp>
        <p:nvSpPr>
          <p:cNvPr id="601" name="Google Shape;601;g2399c72cec4_0_383"/>
          <p:cNvSpPr txBox="1">
            <a:spLocks noGrp="1"/>
          </p:cNvSpPr>
          <p:nvPr>
            <p:ph type="body" idx="1"/>
          </p:nvPr>
        </p:nvSpPr>
        <p:spPr>
          <a:xfrm>
            <a:off x="484633" y="1825625"/>
            <a:ext cx="11237976" cy="4679400"/>
          </a:xfrm>
          <a:prstGeom prst="rect">
            <a:avLst/>
          </a:prstGeom>
        </p:spPr>
        <p:txBody>
          <a:bodyPr spcFirstLastPara="1" wrap="square" lIns="91425" tIns="45700" rIns="91425" bIns="45700" anchor="t" anchorCtr="0">
            <a:normAutofit fontScale="85000" lnSpcReduction="20000"/>
          </a:bodyPr>
          <a:lstStyle/>
          <a:p>
            <a:pPr marL="0" lvl="0" indent="0" algn="l" rtl="0">
              <a:lnSpc>
                <a:spcPct val="110000"/>
              </a:lnSpc>
              <a:spcBef>
                <a:spcPts val="1000"/>
              </a:spcBef>
              <a:spcAft>
                <a:spcPts val="0"/>
              </a:spcAft>
              <a:buNone/>
            </a:pPr>
            <a:r>
              <a:rPr lang="en-US" dirty="0"/>
              <a:t>The district has a program of service for ELs that includes a comprehensive high school education leading to completion with a regular high school diploma, a modified diploma, or a certificate.</a:t>
            </a:r>
            <a:endParaRPr dirty="0"/>
          </a:p>
          <a:p>
            <a:pPr marL="0" lvl="0" indent="0" algn="l" rtl="0">
              <a:lnSpc>
                <a:spcPct val="110000"/>
              </a:lnSpc>
              <a:spcBef>
                <a:spcPts val="1200"/>
              </a:spcBef>
              <a:spcAft>
                <a:spcPts val="0"/>
              </a:spcAft>
              <a:buNone/>
            </a:pPr>
            <a:r>
              <a:rPr lang="en-US" dirty="0"/>
              <a:t>Submission requirements:</a:t>
            </a:r>
            <a:endParaRPr dirty="0"/>
          </a:p>
          <a:p>
            <a:pPr marL="685800" lvl="0" indent="-457200" algn="l" rtl="0">
              <a:lnSpc>
                <a:spcPct val="110000"/>
              </a:lnSpc>
              <a:spcBef>
                <a:spcPts val="600"/>
              </a:spcBef>
              <a:spcAft>
                <a:spcPts val="0"/>
              </a:spcAft>
              <a:buFont typeface="+mj-lt"/>
              <a:buAutoNum type="arabicPeriod"/>
            </a:pPr>
            <a:r>
              <a:rPr lang="en-US" dirty="0"/>
              <a:t>The district provided a description of the program of services that include: </a:t>
            </a:r>
            <a:endParaRPr dirty="0"/>
          </a:p>
          <a:p>
            <a:pPr marL="1143000" lvl="0" indent="-338138" algn="l" rtl="0">
              <a:lnSpc>
                <a:spcPct val="110000"/>
              </a:lnSpc>
              <a:spcBef>
                <a:spcPts val="600"/>
              </a:spcBef>
              <a:spcAft>
                <a:spcPts val="0"/>
              </a:spcAft>
              <a:buFont typeface="+mj-lt"/>
              <a:buAutoNum type="alphaLcPeriod"/>
            </a:pPr>
            <a:r>
              <a:rPr lang="en-US" dirty="0"/>
              <a:t>Education leading to a diploma</a:t>
            </a:r>
            <a:endParaRPr dirty="0"/>
          </a:p>
          <a:p>
            <a:pPr marL="1719263" lvl="0" indent="-347663" algn="l" rtl="0">
              <a:lnSpc>
                <a:spcPct val="120000"/>
              </a:lnSpc>
              <a:spcBef>
                <a:spcPts val="0"/>
              </a:spcBef>
              <a:spcAft>
                <a:spcPts val="0"/>
              </a:spcAft>
              <a:buFont typeface="+mj-lt"/>
              <a:buAutoNum type="romanLcPeriod"/>
            </a:pPr>
            <a:r>
              <a:rPr lang="en-US" dirty="0"/>
              <a:t>Regular</a:t>
            </a:r>
            <a:endParaRPr dirty="0"/>
          </a:p>
          <a:p>
            <a:pPr marL="1719263" lvl="0" indent="-347663" algn="l" rtl="0">
              <a:lnSpc>
                <a:spcPct val="120000"/>
              </a:lnSpc>
              <a:spcBef>
                <a:spcPts val="0"/>
              </a:spcBef>
              <a:spcAft>
                <a:spcPts val="0"/>
              </a:spcAft>
              <a:buFont typeface="+mj-lt"/>
              <a:buAutoNum type="romanLcPeriod"/>
            </a:pPr>
            <a:r>
              <a:rPr lang="en-US" dirty="0"/>
              <a:t>Modified</a:t>
            </a:r>
            <a:endParaRPr dirty="0"/>
          </a:p>
          <a:p>
            <a:pPr marL="1719263" lvl="0" indent="-347663" algn="l" rtl="0">
              <a:lnSpc>
                <a:spcPct val="120000"/>
              </a:lnSpc>
              <a:spcBef>
                <a:spcPts val="0"/>
              </a:spcBef>
              <a:spcAft>
                <a:spcPts val="0"/>
              </a:spcAft>
              <a:buFont typeface="+mj-lt"/>
              <a:buAutoNum type="romanLcPeriod"/>
            </a:pPr>
            <a:r>
              <a:rPr lang="en-US" dirty="0"/>
              <a:t>Extended certificate </a:t>
            </a:r>
            <a:endParaRPr dirty="0"/>
          </a:p>
          <a:p>
            <a:pPr marL="685800" lvl="0" indent="-457200" algn="l" rtl="0">
              <a:lnSpc>
                <a:spcPct val="110000"/>
              </a:lnSpc>
              <a:spcBef>
                <a:spcPts val="600"/>
              </a:spcBef>
              <a:spcAft>
                <a:spcPts val="0"/>
              </a:spcAft>
              <a:buFont typeface="+mj-lt"/>
              <a:buAutoNum type="arabicPeriod" startAt="2"/>
            </a:pPr>
            <a:r>
              <a:rPr lang="en-US" dirty="0"/>
              <a:t>A random sampling that documents the program of service.  </a:t>
            </a:r>
            <a:endParaRPr dirty="0"/>
          </a:p>
          <a:p>
            <a:pPr marL="1143000" lvl="0" indent="-338138" algn="l" rtl="0">
              <a:lnSpc>
                <a:spcPct val="120000"/>
              </a:lnSpc>
              <a:spcBef>
                <a:spcPts val="0"/>
              </a:spcBef>
              <a:spcAft>
                <a:spcPts val="0"/>
              </a:spcAft>
              <a:buFont typeface="+mj-lt"/>
              <a:buAutoNum type="alphaLcPeriod"/>
            </a:pPr>
            <a:r>
              <a:rPr lang="en-US" dirty="0"/>
              <a:t>Evidence includes student transcripts, and </a:t>
            </a:r>
            <a:endParaRPr dirty="0"/>
          </a:p>
          <a:p>
            <a:pPr marL="1143000" lvl="0" indent="-338138" algn="l" rtl="0">
              <a:lnSpc>
                <a:spcPct val="120000"/>
              </a:lnSpc>
              <a:spcBef>
                <a:spcPts val="0"/>
              </a:spcBef>
              <a:spcAft>
                <a:spcPts val="0"/>
              </a:spcAft>
              <a:buFont typeface="+mj-lt"/>
              <a:buAutoNum type="alphaLcPeriod"/>
            </a:pPr>
            <a:r>
              <a:rPr lang="en-US" dirty="0"/>
              <a:t>IEP documentation</a:t>
            </a:r>
            <a:endParaRPr dirty="0"/>
          </a:p>
          <a:p>
            <a:pPr marL="685800" lvl="0" indent="-457200" algn="l" rtl="0">
              <a:lnSpc>
                <a:spcPct val="110000"/>
              </a:lnSpc>
              <a:spcBef>
                <a:spcPts val="600"/>
              </a:spcBef>
              <a:spcAft>
                <a:spcPts val="0"/>
              </a:spcAft>
              <a:buFont typeface="+mj-lt"/>
              <a:buAutoNum type="arabicPeriod" startAt="3"/>
            </a:pPr>
            <a:r>
              <a:rPr lang="en-US" dirty="0"/>
              <a:t>The transcripts submitted identify which diploma the student is working towards (regular, modified, or extended certificate).</a:t>
            </a:r>
            <a:endParaRPr dirty="0"/>
          </a:p>
        </p:txBody>
      </p:sp>
      <p:sp>
        <p:nvSpPr>
          <p:cNvPr id="602" name="Google Shape;602;g2399c72cec4_0_383"/>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58</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g2399c72cec4_0_390"/>
          <p:cNvSpPr txBox="1">
            <a:spLocks noGrp="1"/>
          </p:cNvSpPr>
          <p:nvPr>
            <p:ph type="title"/>
          </p:nvPr>
        </p:nvSpPr>
        <p:spPr>
          <a:xfrm>
            <a:off x="603504" y="246888"/>
            <a:ext cx="10898072" cy="1133856"/>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Evidence Required for Question 22</a:t>
            </a:r>
            <a:endParaRPr dirty="0"/>
          </a:p>
        </p:txBody>
      </p:sp>
      <p:sp>
        <p:nvSpPr>
          <p:cNvPr id="609" name="Google Shape;609;g2399c72cec4_0_390"/>
          <p:cNvSpPr txBox="1">
            <a:spLocks noGrp="1"/>
          </p:cNvSpPr>
          <p:nvPr>
            <p:ph type="body" idx="1"/>
          </p:nvPr>
        </p:nvSpPr>
        <p:spPr>
          <a:xfrm>
            <a:off x="717176" y="1837943"/>
            <a:ext cx="10784400" cy="4096781"/>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t>Submission expectation based on the number of enrolled high school ELs:</a:t>
            </a:r>
            <a:endParaRPr dirty="0"/>
          </a:p>
          <a:p>
            <a:pPr marL="457200" lvl="0" indent="0" algn="l" rtl="0">
              <a:spcBef>
                <a:spcPts val="600"/>
              </a:spcBef>
              <a:spcAft>
                <a:spcPts val="0"/>
              </a:spcAft>
              <a:buNone/>
            </a:pPr>
            <a:r>
              <a:rPr lang="en-US" dirty="0"/>
              <a:t>•	10 or fewer students – copies of all </a:t>
            </a:r>
            <a:endParaRPr dirty="0"/>
          </a:p>
          <a:p>
            <a:pPr marL="457200" lvl="0" indent="0" algn="l" rtl="0">
              <a:spcBef>
                <a:spcPts val="600"/>
              </a:spcBef>
              <a:spcAft>
                <a:spcPts val="0"/>
              </a:spcAft>
              <a:buNone/>
            </a:pPr>
            <a:r>
              <a:rPr lang="en-US" dirty="0"/>
              <a:t>•	11-50 students – 10 copies</a:t>
            </a:r>
            <a:endParaRPr dirty="0"/>
          </a:p>
          <a:p>
            <a:pPr marL="457200" lvl="0" indent="0" algn="l" rtl="0">
              <a:spcBef>
                <a:spcPts val="600"/>
              </a:spcBef>
              <a:spcAft>
                <a:spcPts val="0"/>
              </a:spcAft>
              <a:buNone/>
            </a:pPr>
            <a:r>
              <a:rPr lang="en-US" dirty="0"/>
              <a:t>•	More than 50 students – 20 copies</a:t>
            </a:r>
            <a:endParaRPr dirty="0"/>
          </a:p>
          <a:p>
            <a:pPr marL="0" lvl="0" indent="0" algn="l" rtl="0">
              <a:spcBef>
                <a:spcPts val="1800"/>
              </a:spcBef>
              <a:spcAft>
                <a:spcPts val="0"/>
              </a:spcAft>
              <a:buNone/>
            </a:pPr>
            <a:r>
              <a:rPr lang="en-US" dirty="0"/>
              <a:t>If the district does not have any enrolled HS ELs, a statement attesting to this will suffice.</a:t>
            </a:r>
            <a:endParaRPr dirty="0"/>
          </a:p>
          <a:p>
            <a:pPr marL="0" lvl="0" indent="0" algn="l" rtl="0">
              <a:spcBef>
                <a:spcPts val="1000"/>
              </a:spcBef>
              <a:spcAft>
                <a:spcPts val="0"/>
              </a:spcAft>
              <a:buNone/>
            </a:pPr>
            <a:endParaRPr dirty="0"/>
          </a:p>
        </p:txBody>
      </p:sp>
      <p:sp>
        <p:nvSpPr>
          <p:cNvPr id="610" name="Google Shape;610;g2399c72cec4_0_390"/>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59</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4"/>
          <p:cNvSpPr txBox="1">
            <a:spLocks noGrp="1"/>
          </p:cNvSpPr>
          <p:nvPr>
            <p:ph type="title"/>
          </p:nvPr>
        </p:nvSpPr>
        <p:spPr>
          <a:xfrm>
            <a:off x="717188" y="1152145"/>
            <a:ext cx="3931800" cy="90525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4400"/>
              <a:buFont typeface="Calibri"/>
              <a:buNone/>
            </a:pPr>
            <a:r>
              <a:rPr lang="en-US" dirty="0"/>
              <a:t>Equity</a:t>
            </a:r>
            <a:endParaRPr dirty="0"/>
          </a:p>
        </p:txBody>
      </p:sp>
      <p:sp>
        <p:nvSpPr>
          <p:cNvPr id="146" name="Google Shape;146;p4"/>
          <p:cNvSpPr txBox="1">
            <a:spLocks noGrp="1"/>
          </p:cNvSpPr>
          <p:nvPr>
            <p:ph type="body" idx="1"/>
          </p:nvPr>
        </p:nvSpPr>
        <p:spPr>
          <a:xfrm>
            <a:off x="5183175" y="614500"/>
            <a:ext cx="6695700" cy="5673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400"/>
              <a:buNone/>
            </a:pPr>
            <a:r>
              <a:rPr lang="en-US" sz="3100" i="1" dirty="0">
                <a:solidFill>
                  <a:srgbClr val="000000"/>
                </a:solidFill>
              </a:rPr>
              <a:t>Education equity is the equitable implementation of policy, practices, procedures, and legislation that translates into resource allocation, education rigor, and opportunities for historically and currently marginalized youth, students, and families including civil rights protected classes. This means the restructuring and dismantling of systems and institutions that create the dichotomy of beneficiaries and the oppressed and marginalized.</a:t>
            </a:r>
            <a:endParaRPr sz="3100" dirty="0"/>
          </a:p>
        </p:txBody>
      </p:sp>
      <p:sp>
        <p:nvSpPr>
          <p:cNvPr id="147" name="Google Shape;147;p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148" name="Google Shape;148;p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149" name="Google Shape;149;p4" descr="picture of students sitting on a carpet at school " title="picture of elementary students"/>
          <p:cNvPicPr preferRelativeResize="0">
            <a:picLocks noGrp="1"/>
          </p:cNvPicPr>
          <p:nvPr>
            <p:ph type="pic" idx="2"/>
          </p:nvPr>
        </p:nvPicPr>
        <p:blipFill rotWithShape="1">
          <a:blip r:embed="rId3">
            <a:alphaModFix/>
          </a:blip>
          <a:srcRect t="5776" b="5777"/>
          <a:stretch/>
        </p:blipFill>
        <p:spPr>
          <a:xfrm>
            <a:off x="717177" y="2744450"/>
            <a:ext cx="3931827" cy="2320925"/>
          </a:xfrm>
          <a:prstGeom prst="rect">
            <a:avLst/>
          </a:prstGeom>
          <a:noFill/>
          <a:ln w="38100" cap="flat" cmpd="sng">
            <a:solidFill>
              <a:schemeClr val="accent1"/>
            </a:solidFill>
            <a:prstDash val="solid"/>
            <a:round/>
            <a:headEnd type="none" w="sm" len="sm"/>
            <a:tailEnd type="none" w="sm" len="sm"/>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g25dc5191c14_0_63"/>
          <p:cNvSpPr txBox="1">
            <a:spLocks noGrp="1"/>
          </p:cNvSpPr>
          <p:nvPr>
            <p:ph type="body" idx="1"/>
          </p:nvPr>
        </p:nvSpPr>
        <p:spPr>
          <a:xfrm>
            <a:off x="717176" y="1856231"/>
            <a:ext cx="10784400" cy="4078493"/>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t>This section has 2 questions.  The questions in this section address the professional learning and the license/endorsements held by educators of students holding EL status.</a:t>
            </a:r>
            <a:endParaRPr dirty="0"/>
          </a:p>
          <a:p>
            <a:pPr marL="0" lvl="0" indent="0" algn="l" rtl="0">
              <a:spcBef>
                <a:spcPts val="1800"/>
              </a:spcBef>
              <a:spcAft>
                <a:spcPts val="0"/>
              </a:spcAft>
              <a:buNone/>
            </a:pPr>
            <a:r>
              <a:rPr lang="en-US" dirty="0"/>
              <a:t>The review of these questions addresses the district’s capacity to support students holding EL status in acquiring English and on-grade level core content.</a:t>
            </a:r>
            <a:endParaRPr dirty="0"/>
          </a:p>
        </p:txBody>
      </p:sp>
      <p:sp>
        <p:nvSpPr>
          <p:cNvPr id="617" name="Google Shape;617;g25dc5191c14_0_63"/>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60</a:t>
            </a:fld>
            <a:endParaRPr/>
          </a:p>
        </p:txBody>
      </p:sp>
      <p:sp>
        <p:nvSpPr>
          <p:cNvPr id="618" name="Google Shape;618;g25dc5191c14_0_63"/>
          <p:cNvSpPr txBox="1">
            <a:spLocks noGrp="1"/>
          </p:cNvSpPr>
          <p:nvPr>
            <p:ph type="title"/>
          </p:nvPr>
        </p:nvSpPr>
        <p:spPr>
          <a:xfrm>
            <a:off x="603504" y="237744"/>
            <a:ext cx="10898072" cy="1133856"/>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US" dirty="0"/>
              <a:t>Section 7:  Staffing for English Learner Programs</a:t>
            </a:r>
            <a:endParaRP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g2399c72cec4_0_412"/>
          <p:cNvSpPr txBox="1">
            <a:spLocks noGrp="1"/>
          </p:cNvSpPr>
          <p:nvPr>
            <p:ph type="body" idx="1"/>
          </p:nvPr>
        </p:nvSpPr>
        <p:spPr>
          <a:xfrm>
            <a:off x="576072" y="1825624"/>
            <a:ext cx="11036808" cy="4575175"/>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dirty="0"/>
              <a:t>The district is in compliance with proper certification, license, or endorsements for instructional staff of ELs.</a:t>
            </a:r>
            <a:endParaRPr dirty="0"/>
          </a:p>
          <a:p>
            <a:pPr marL="0" lvl="0" indent="0" algn="l" rtl="0">
              <a:spcBef>
                <a:spcPts val="1000"/>
              </a:spcBef>
              <a:spcAft>
                <a:spcPts val="0"/>
              </a:spcAft>
              <a:buNone/>
            </a:pPr>
            <a:r>
              <a:rPr lang="en-US" dirty="0"/>
              <a:t>Submission requirements:</a:t>
            </a:r>
            <a:endParaRPr dirty="0"/>
          </a:p>
          <a:p>
            <a:pPr marL="685800" lvl="0" indent="-457200" algn="l" rtl="0">
              <a:spcBef>
                <a:spcPts val="600"/>
              </a:spcBef>
              <a:spcAft>
                <a:spcPts val="0"/>
              </a:spcAft>
              <a:buFont typeface="+mj-lt"/>
              <a:buAutoNum type="arabicPeriod"/>
            </a:pPr>
            <a:r>
              <a:rPr lang="en-US" dirty="0"/>
              <a:t>A list of all EL teaches that includes evidence of:</a:t>
            </a:r>
            <a:endParaRPr dirty="0"/>
          </a:p>
          <a:p>
            <a:pPr marL="1143000" lvl="0" indent="-338138" algn="l" rtl="0">
              <a:spcBef>
                <a:spcPts val="600"/>
              </a:spcBef>
              <a:spcAft>
                <a:spcPts val="0"/>
              </a:spcAft>
              <a:buFont typeface="+mj-lt"/>
              <a:buAutoNum type="alphaLcPeriod"/>
            </a:pPr>
            <a:r>
              <a:rPr lang="en-US" dirty="0"/>
              <a:t>Teacher name</a:t>
            </a:r>
            <a:endParaRPr dirty="0"/>
          </a:p>
          <a:p>
            <a:pPr marL="1143000" lvl="0" indent="-338138" algn="l" rtl="0">
              <a:spcBef>
                <a:spcPts val="600"/>
              </a:spcBef>
              <a:spcAft>
                <a:spcPts val="0"/>
              </a:spcAft>
              <a:buFont typeface="+mj-lt"/>
              <a:buAutoNum type="alphaLcPeriod"/>
            </a:pPr>
            <a:r>
              <a:rPr lang="en-US" dirty="0"/>
              <a:t>Teacher license(s)</a:t>
            </a:r>
            <a:endParaRPr dirty="0"/>
          </a:p>
          <a:p>
            <a:pPr marL="1143000" lvl="0" indent="-338138" algn="l" rtl="0">
              <a:spcBef>
                <a:spcPts val="600"/>
              </a:spcBef>
              <a:spcAft>
                <a:spcPts val="0"/>
              </a:spcAft>
              <a:buFont typeface="+mj-lt"/>
              <a:buAutoNum type="alphaLcPeriod"/>
            </a:pPr>
            <a:r>
              <a:rPr lang="en-US" dirty="0"/>
              <a:t>Valid dates for the license</a:t>
            </a:r>
            <a:endParaRPr dirty="0"/>
          </a:p>
          <a:p>
            <a:pPr marL="1143000" lvl="0" indent="-338138" algn="l" rtl="0">
              <a:spcBef>
                <a:spcPts val="600"/>
              </a:spcBef>
              <a:spcAft>
                <a:spcPts val="0"/>
              </a:spcAft>
              <a:buFont typeface="+mj-lt"/>
              <a:buAutoNum type="alphaLcPeriod"/>
            </a:pPr>
            <a:r>
              <a:rPr lang="en-US" dirty="0"/>
              <a:t>Endorsement Type</a:t>
            </a:r>
            <a:endParaRPr dirty="0"/>
          </a:p>
          <a:p>
            <a:pPr marL="1143000" lvl="0" indent="-338138" algn="l" rtl="0">
              <a:spcBef>
                <a:spcPts val="600"/>
              </a:spcBef>
              <a:spcAft>
                <a:spcPts val="0"/>
              </a:spcAft>
              <a:buFont typeface="+mj-lt"/>
              <a:buAutoNum type="alphaLcPeriod"/>
            </a:pPr>
            <a:r>
              <a:rPr lang="en-US" dirty="0"/>
              <a:t>Valid dates for the endorsement </a:t>
            </a:r>
            <a:endParaRPr dirty="0"/>
          </a:p>
          <a:p>
            <a:pPr marL="0" lvl="0" indent="0" algn="l" rtl="0">
              <a:spcBef>
                <a:spcPts val="1800"/>
              </a:spcBef>
              <a:spcAft>
                <a:spcPts val="0"/>
              </a:spcAft>
              <a:buNone/>
            </a:pPr>
            <a:r>
              <a:rPr lang="en-US" dirty="0"/>
              <a:t>This list could be presented in a spreadsheet form or any other format the district selects.</a:t>
            </a:r>
            <a:endParaRPr dirty="0"/>
          </a:p>
        </p:txBody>
      </p:sp>
      <p:sp>
        <p:nvSpPr>
          <p:cNvPr id="625" name="Google Shape;625;g2399c72cec4_0_412"/>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61</a:t>
            </a:fld>
            <a:endParaRPr/>
          </a:p>
        </p:txBody>
      </p:sp>
      <p:sp>
        <p:nvSpPr>
          <p:cNvPr id="626" name="Google Shape;626;g2399c72cec4_0_412"/>
          <p:cNvSpPr txBox="1">
            <a:spLocks noGrp="1"/>
          </p:cNvSpPr>
          <p:nvPr>
            <p:ph type="title"/>
          </p:nvPr>
        </p:nvSpPr>
        <p:spPr>
          <a:xfrm>
            <a:off x="576072" y="237744"/>
            <a:ext cx="10925504" cy="1133856"/>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Question 23</a:t>
            </a:r>
            <a:endParaRP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g2399c72cec4_0_419"/>
          <p:cNvSpPr txBox="1">
            <a:spLocks noGrp="1"/>
          </p:cNvSpPr>
          <p:nvPr>
            <p:ph type="body" idx="1"/>
          </p:nvPr>
        </p:nvSpPr>
        <p:spPr>
          <a:xfrm>
            <a:off x="717176" y="1825625"/>
            <a:ext cx="10784400" cy="46794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t>The district provides comprehensive and effective professional development to classroom teachers, principals, and other school leaders that is designed to improve the instruction and assessment of ELs.</a:t>
            </a:r>
            <a:endParaRPr dirty="0"/>
          </a:p>
          <a:p>
            <a:pPr marL="0" lvl="0" indent="0" algn="l" rtl="0">
              <a:spcBef>
                <a:spcPts val="1200"/>
              </a:spcBef>
              <a:spcAft>
                <a:spcPts val="0"/>
              </a:spcAft>
              <a:buNone/>
            </a:pPr>
            <a:r>
              <a:rPr lang="en-US" dirty="0"/>
              <a:t>Submission requirements:</a:t>
            </a:r>
            <a:endParaRPr dirty="0"/>
          </a:p>
          <a:p>
            <a:pPr marL="685800" lvl="0" indent="-457200" algn="l" rtl="0">
              <a:spcBef>
                <a:spcPts val="600"/>
              </a:spcBef>
              <a:spcAft>
                <a:spcPts val="0"/>
              </a:spcAft>
              <a:buFont typeface="+mj-lt"/>
              <a:buAutoNum type="arabicPeriod"/>
            </a:pPr>
            <a:r>
              <a:rPr lang="en-US" dirty="0"/>
              <a:t>The district provides a description of the professional development provided to district educators that relates to the improvement of instruction and assessment of ELs for the most recent school year; this could include 2022-23 and/or 2023-24.</a:t>
            </a:r>
            <a:endParaRPr dirty="0"/>
          </a:p>
          <a:p>
            <a:pPr marL="0" lvl="0" indent="0" algn="l" rtl="0">
              <a:spcBef>
                <a:spcPts val="1000"/>
              </a:spcBef>
              <a:spcAft>
                <a:spcPts val="0"/>
              </a:spcAft>
              <a:buNone/>
            </a:pPr>
            <a:endParaRPr dirty="0"/>
          </a:p>
        </p:txBody>
      </p:sp>
      <p:sp>
        <p:nvSpPr>
          <p:cNvPr id="633" name="Google Shape;633;g2399c72cec4_0_419"/>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62</a:t>
            </a:fld>
            <a:endParaRPr/>
          </a:p>
        </p:txBody>
      </p:sp>
      <p:sp>
        <p:nvSpPr>
          <p:cNvPr id="634" name="Google Shape;634;g2399c72cec4_0_419"/>
          <p:cNvSpPr txBox="1">
            <a:spLocks noGrp="1"/>
          </p:cNvSpPr>
          <p:nvPr>
            <p:ph type="title"/>
          </p:nvPr>
        </p:nvSpPr>
        <p:spPr>
          <a:xfrm>
            <a:off x="612648" y="246888"/>
            <a:ext cx="10888928" cy="1124712"/>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Question 24</a:t>
            </a:r>
            <a:endParaRP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g2399c72cec4_0_426"/>
          <p:cNvSpPr txBox="1">
            <a:spLocks noGrp="1"/>
          </p:cNvSpPr>
          <p:nvPr>
            <p:ph type="title"/>
          </p:nvPr>
        </p:nvSpPr>
        <p:spPr>
          <a:xfrm>
            <a:off x="549075" y="246888"/>
            <a:ext cx="10952501" cy="1124712"/>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Additional Evidence for Question 24</a:t>
            </a:r>
            <a:endParaRPr dirty="0"/>
          </a:p>
        </p:txBody>
      </p:sp>
      <p:sp>
        <p:nvSpPr>
          <p:cNvPr id="641" name="Google Shape;641;g2399c72cec4_0_426"/>
          <p:cNvSpPr txBox="1">
            <a:spLocks noGrp="1"/>
          </p:cNvSpPr>
          <p:nvPr>
            <p:ph type="body" idx="1"/>
          </p:nvPr>
        </p:nvSpPr>
        <p:spPr>
          <a:xfrm>
            <a:off x="549075" y="1825625"/>
            <a:ext cx="10952400" cy="4679268"/>
          </a:xfrm>
          <a:prstGeom prst="rect">
            <a:avLst/>
          </a:prstGeom>
        </p:spPr>
        <p:txBody>
          <a:bodyPr spcFirstLastPara="1" wrap="square" lIns="91425" tIns="45700" rIns="91425" bIns="45700" anchor="t" anchorCtr="0">
            <a:normAutofit fontScale="92500" lnSpcReduction="20000"/>
          </a:bodyPr>
          <a:lstStyle/>
          <a:p>
            <a:pPr lvl="0" indent="-457200" algn="l" rtl="0">
              <a:spcBef>
                <a:spcPts val="1000"/>
              </a:spcBef>
              <a:spcAft>
                <a:spcPts val="0"/>
              </a:spcAft>
              <a:buFont typeface="+mj-lt"/>
              <a:buAutoNum type="arabicPeriod" startAt="2"/>
            </a:pPr>
            <a:r>
              <a:rPr lang="en-US" dirty="0"/>
              <a:t>Including:</a:t>
            </a:r>
            <a:endParaRPr dirty="0"/>
          </a:p>
          <a:p>
            <a:pPr marL="914400" lvl="0" indent="-338138" algn="l" rtl="0">
              <a:lnSpc>
                <a:spcPct val="110000"/>
              </a:lnSpc>
              <a:spcBef>
                <a:spcPts val="600"/>
              </a:spcBef>
              <a:spcAft>
                <a:spcPts val="0"/>
              </a:spcAft>
              <a:buFont typeface="+mj-lt"/>
              <a:buAutoNum type="alphaLcPeriod"/>
            </a:pPr>
            <a:r>
              <a:rPr lang="en-US" dirty="0"/>
              <a:t>List of trainings provided</a:t>
            </a:r>
            <a:endParaRPr dirty="0"/>
          </a:p>
          <a:p>
            <a:pPr marL="914400" lvl="0" indent="-338138" algn="l" rtl="0">
              <a:lnSpc>
                <a:spcPct val="110000"/>
              </a:lnSpc>
              <a:spcBef>
                <a:spcPts val="600"/>
              </a:spcBef>
              <a:spcAft>
                <a:spcPts val="0"/>
              </a:spcAft>
              <a:buFont typeface="+mj-lt"/>
              <a:buAutoNum type="alphaLcPeriod"/>
            </a:pPr>
            <a:r>
              <a:rPr lang="en-US" dirty="0"/>
              <a:t>Attendance records</a:t>
            </a:r>
            <a:endParaRPr dirty="0"/>
          </a:p>
          <a:p>
            <a:pPr marL="914400" lvl="0" indent="-338138" algn="l" rtl="0">
              <a:lnSpc>
                <a:spcPct val="110000"/>
              </a:lnSpc>
              <a:spcBef>
                <a:spcPts val="600"/>
              </a:spcBef>
              <a:spcAft>
                <a:spcPts val="0"/>
              </a:spcAft>
              <a:buFont typeface="+mj-lt"/>
              <a:buAutoNum type="alphaLcPeriod"/>
            </a:pPr>
            <a:r>
              <a:rPr lang="en-US" dirty="0"/>
              <a:t>Evidence of feedback from training participants, or </a:t>
            </a:r>
            <a:endParaRPr dirty="0"/>
          </a:p>
          <a:p>
            <a:pPr marL="914400" lvl="0" indent="-338138" algn="l" rtl="0">
              <a:lnSpc>
                <a:spcPct val="110000"/>
              </a:lnSpc>
              <a:spcBef>
                <a:spcPts val="600"/>
              </a:spcBef>
              <a:spcAft>
                <a:spcPts val="0"/>
              </a:spcAft>
              <a:buFont typeface="+mj-lt"/>
              <a:buAutoNum type="alphaLcPeriod"/>
            </a:pPr>
            <a:r>
              <a:rPr lang="en-US" dirty="0"/>
              <a:t>Description of how the district would collect feedback in the future</a:t>
            </a:r>
            <a:endParaRPr dirty="0"/>
          </a:p>
          <a:p>
            <a:pPr marL="914400" lvl="0" indent="-338138" algn="l" rtl="0">
              <a:lnSpc>
                <a:spcPct val="110000"/>
              </a:lnSpc>
              <a:spcBef>
                <a:spcPts val="600"/>
              </a:spcBef>
              <a:spcAft>
                <a:spcPts val="0"/>
              </a:spcAft>
              <a:buFont typeface="+mj-lt"/>
              <a:buAutoNum type="alphaLcPeriod"/>
            </a:pPr>
            <a:r>
              <a:rPr lang="en-US" dirty="0"/>
              <a:t>Evidence of implementation of professional development, or</a:t>
            </a:r>
            <a:endParaRPr dirty="0"/>
          </a:p>
          <a:p>
            <a:pPr marL="914400" lvl="0" indent="-338138" algn="l" rtl="0">
              <a:lnSpc>
                <a:spcPct val="110000"/>
              </a:lnSpc>
              <a:spcBef>
                <a:spcPts val="600"/>
              </a:spcBef>
              <a:spcAft>
                <a:spcPts val="0"/>
              </a:spcAft>
              <a:buFont typeface="+mj-lt"/>
              <a:buAutoNum type="alphaLcPeriod"/>
            </a:pPr>
            <a:r>
              <a:rPr lang="en-US" dirty="0"/>
              <a:t>Description of how the district will implement the collection of implementation evidence in the future</a:t>
            </a:r>
            <a:endParaRPr dirty="0"/>
          </a:p>
          <a:p>
            <a:pPr lvl="0" indent="0" algn="l" rtl="0">
              <a:lnSpc>
                <a:spcPct val="110000"/>
              </a:lnSpc>
              <a:spcBef>
                <a:spcPts val="1200"/>
              </a:spcBef>
              <a:spcAft>
                <a:spcPts val="0"/>
              </a:spcAft>
              <a:buNone/>
            </a:pPr>
            <a:r>
              <a:rPr lang="en-US" dirty="0"/>
              <a:t>Evidence includes:</a:t>
            </a:r>
            <a:endParaRPr dirty="0"/>
          </a:p>
          <a:p>
            <a:pPr marL="914400" lvl="0" algn="l" rtl="0">
              <a:lnSpc>
                <a:spcPct val="110000"/>
              </a:lnSpc>
              <a:spcBef>
                <a:spcPts val="600"/>
              </a:spcBef>
              <a:spcAft>
                <a:spcPts val="0"/>
              </a:spcAft>
              <a:buFont typeface="Calibri" panose="020F0502020204030204" pitchFamily="34" charset="0"/>
              <a:buChar char="•"/>
            </a:pPr>
            <a:r>
              <a:rPr lang="en-US" dirty="0"/>
              <a:t>Spreadsheets of attendance lists</a:t>
            </a:r>
            <a:endParaRPr dirty="0"/>
          </a:p>
          <a:p>
            <a:pPr marL="914400" lvl="0" algn="l" rtl="0">
              <a:lnSpc>
                <a:spcPct val="110000"/>
              </a:lnSpc>
              <a:spcBef>
                <a:spcPts val="600"/>
              </a:spcBef>
              <a:spcAft>
                <a:spcPts val="0"/>
              </a:spcAft>
              <a:buFont typeface="Calibri" panose="020F0502020204030204" pitchFamily="34" charset="0"/>
              <a:buChar char="•"/>
            </a:pPr>
            <a:r>
              <a:rPr lang="en-US" dirty="0"/>
              <a:t>Surveys from participants</a:t>
            </a:r>
            <a:endParaRPr dirty="0"/>
          </a:p>
          <a:p>
            <a:pPr marL="914400" lvl="0" algn="l" rtl="0">
              <a:lnSpc>
                <a:spcPct val="110000"/>
              </a:lnSpc>
              <a:spcBef>
                <a:spcPts val="600"/>
              </a:spcBef>
              <a:spcAft>
                <a:spcPts val="0"/>
              </a:spcAft>
              <a:buFont typeface="Calibri" panose="020F0502020204030204" pitchFamily="34" charset="0"/>
              <a:buChar char="•"/>
            </a:pPr>
            <a:r>
              <a:rPr lang="en-US" dirty="0"/>
              <a:t>Walk-through notes for implementation evidence</a:t>
            </a:r>
            <a:endParaRPr dirty="0"/>
          </a:p>
        </p:txBody>
      </p:sp>
      <p:sp>
        <p:nvSpPr>
          <p:cNvPr id="642" name="Google Shape;642;g2399c72cec4_0_426"/>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63</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g25dc5191c14_0_56"/>
          <p:cNvSpPr txBox="1">
            <a:spLocks noGrp="1"/>
          </p:cNvSpPr>
          <p:nvPr>
            <p:ph type="body" idx="1"/>
          </p:nvPr>
        </p:nvSpPr>
        <p:spPr>
          <a:xfrm>
            <a:off x="717176" y="1825625"/>
            <a:ext cx="10784400" cy="41091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t>This section has 3 questions.  These questions address how the district is including students with EL status in their data systems in order to:</a:t>
            </a:r>
            <a:endParaRPr dirty="0"/>
          </a:p>
          <a:p>
            <a:pPr lvl="0" algn="l" rtl="0">
              <a:spcBef>
                <a:spcPts val="600"/>
              </a:spcBef>
              <a:spcAft>
                <a:spcPts val="0"/>
              </a:spcAft>
              <a:buSzPts val="1800"/>
              <a:buFont typeface="Calibri" panose="020F0502020204030204" pitchFamily="34" charset="0"/>
              <a:buChar char="•"/>
            </a:pPr>
            <a:r>
              <a:rPr lang="en-US" dirty="0"/>
              <a:t>Track the number of years a student has held EL status</a:t>
            </a:r>
            <a:endParaRPr dirty="0"/>
          </a:p>
          <a:p>
            <a:pPr lvl="0" algn="l" rtl="0">
              <a:spcBef>
                <a:spcPts val="600"/>
              </a:spcBef>
              <a:spcAft>
                <a:spcPts val="0"/>
              </a:spcAft>
              <a:buSzPts val="1800"/>
              <a:buFont typeface="Calibri" panose="020F0502020204030204" pitchFamily="34" charset="0"/>
              <a:buChar char="•"/>
            </a:pPr>
            <a:r>
              <a:rPr lang="en-US" dirty="0"/>
              <a:t>Track which students with EL status also have an IEP/504</a:t>
            </a:r>
            <a:endParaRPr dirty="0"/>
          </a:p>
          <a:p>
            <a:pPr marL="0" lvl="0" indent="0" algn="l" rtl="0">
              <a:spcBef>
                <a:spcPts val="1800"/>
              </a:spcBef>
              <a:spcAft>
                <a:spcPts val="0"/>
              </a:spcAft>
              <a:buNone/>
            </a:pPr>
            <a:r>
              <a:rPr lang="en-US" dirty="0"/>
              <a:t>This section also addresses how the district is meeting the communication requirements for the EL Legislative Report.</a:t>
            </a:r>
            <a:endParaRPr dirty="0"/>
          </a:p>
        </p:txBody>
      </p:sp>
      <p:sp>
        <p:nvSpPr>
          <p:cNvPr id="649" name="Google Shape;649;g25dc5191c14_0_56"/>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64</a:t>
            </a:fld>
            <a:endParaRPr/>
          </a:p>
        </p:txBody>
      </p:sp>
      <p:sp>
        <p:nvSpPr>
          <p:cNvPr id="650" name="Google Shape;650;g25dc5191c14_0_56"/>
          <p:cNvSpPr txBox="1">
            <a:spLocks noGrp="1"/>
          </p:cNvSpPr>
          <p:nvPr>
            <p:ph type="title"/>
          </p:nvPr>
        </p:nvSpPr>
        <p:spPr>
          <a:xfrm>
            <a:off x="612648" y="246888"/>
            <a:ext cx="10888928" cy="1124712"/>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Section 8:  English Learner Data</a:t>
            </a:r>
            <a:endParaRP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g2399c72cec4_0_433"/>
          <p:cNvSpPr txBox="1">
            <a:spLocks noGrp="1"/>
          </p:cNvSpPr>
          <p:nvPr>
            <p:ph type="body" idx="1"/>
          </p:nvPr>
        </p:nvSpPr>
        <p:spPr>
          <a:xfrm>
            <a:off x="564150" y="1780425"/>
            <a:ext cx="11440200" cy="4638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t>The district has a process/procedure to determine which ELs are identified for 5 or more years that includes ELSWD Students.</a:t>
            </a:r>
            <a:endParaRPr dirty="0"/>
          </a:p>
          <a:p>
            <a:pPr marL="0" lvl="0" indent="0" algn="l" rtl="0">
              <a:spcBef>
                <a:spcPts val="1000"/>
              </a:spcBef>
              <a:spcAft>
                <a:spcPts val="0"/>
              </a:spcAft>
              <a:buNone/>
            </a:pPr>
            <a:r>
              <a:rPr lang="en-US" dirty="0"/>
              <a:t>Submission requirements:</a:t>
            </a:r>
            <a:endParaRPr dirty="0"/>
          </a:p>
          <a:p>
            <a:pPr marL="685800" lvl="0" indent="-457200" algn="l" rtl="0">
              <a:spcBef>
                <a:spcPts val="1000"/>
              </a:spcBef>
              <a:spcAft>
                <a:spcPts val="0"/>
              </a:spcAft>
              <a:buNone/>
            </a:pPr>
            <a:r>
              <a:rPr lang="en-US" dirty="0"/>
              <a:t>1.	The district provided a description of no more than 500 words of the district’s process or procedure for determining which English Learners (ELs) and English Learner Students with Disabilities (ELSWD) have been identified for five (5) or more years. </a:t>
            </a:r>
            <a:endParaRPr dirty="0"/>
          </a:p>
          <a:p>
            <a:pPr marL="0" lvl="0" indent="0" algn="l" rtl="0">
              <a:spcBef>
                <a:spcPts val="1800"/>
              </a:spcBef>
              <a:spcAft>
                <a:spcPts val="0"/>
              </a:spcAft>
              <a:buNone/>
            </a:pPr>
            <a:r>
              <a:rPr lang="en-US" dirty="0"/>
              <a:t>The district should consider how this data is stored in the student information system.  For example:  The student information system has the student’s EL start date and special education flag.  District staff can use this data to determine student EL/ELSWD status.</a:t>
            </a:r>
            <a:endParaRPr dirty="0"/>
          </a:p>
        </p:txBody>
      </p:sp>
      <p:sp>
        <p:nvSpPr>
          <p:cNvPr id="657" name="Google Shape;657;g2399c72cec4_0_433"/>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65</a:t>
            </a:fld>
            <a:endParaRPr/>
          </a:p>
        </p:txBody>
      </p:sp>
      <p:sp>
        <p:nvSpPr>
          <p:cNvPr id="658" name="Google Shape;658;g2399c72cec4_0_433"/>
          <p:cNvSpPr txBox="1">
            <a:spLocks noGrp="1"/>
          </p:cNvSpPr>
          <p:nvPr>
            <p:ph type="title"/>
          </p:nvPr>
        </p:nvSpPr>
        <p:spPr>
          <a:xfrm>
            <a:off x="564150" y="457200"/>
            <a:ext cx="10937426"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Question 25</a:t>
            </a:r>
            <a:endParaRP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g2399c72cec4_0_440"/>
          <p:cNvSpPr txBox="1">
            <a:spLocks noGrp="1"/>
          </p:cNvSpPr>
          <p:nvPr>
            <p:ph type="title"/>
          </p:nvPr>
        </p:nvSpPr>
        <p:spPr>
          <a:xfrm>
            <a:off x="612648" y="256032"/>
            <a:ext cx="10888928" cy="1124712"/>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Question 26</a:t>
            </a:r>
            <a:endParaRPr dirty="0"/>
          </a:p>
        </p:txBody>
      </p:sp>
      <p:sp>
        <p:nvSpPr>
          <p:cNvPr id="665" name="Google Shape;665;g2399c72cec4_0_440"/>
          <p:cNvSpPr txBox="1">
            <a:spLocks noGrp="1"/>
          </p:cNvSpPr>
          <p:nvPr>
            <p:ph type="body" idx="1"/>
          </p:nvPr>
        </p:nvSpPr>
        <p:spPr>
          <a:xfrm>
            <a:off x="428500" y="1825625"/>
            <a:ext cx="11379900" cy="4502700"/>
          </a:xfrm>
          <a:prstGeom prst="rect">
            <a:avLst/>
          </a:prstGeom>
        </p:spPr>
        <p:txBody>
          <a:bodyPr spcFirstLastPara="1" wrap="square" lIns="91425" tIns="45700" rIns="91425" bIns="45700" anchor="t" anchorCtr="0">
            <a:normAutofit fontScale="92500" lnSpcReduction="10000"/>
          </a:bodyPr>
          <a:lstStyle/>
          <a:p>
            <a:pPr marL="0" lvl="0" indent="0" algn="l" rtl="0">
              <a:spcBef>
                <a:spcPts val="1000"/>
              </a:spcBef>
              <a:spcAft>
                <a:spcPts val="0"/>
              </a:spcAft>
              <a:buNone/>
            </a:pPr>
            <a:r>
              <a:rPr lang="en-US"/>
              <a:t>The district has a process/procedure to determine the number and percentage of ELs making progress towards English Proficiency aggregated for all ELs and ELSWD.</a:t>
            </a:r>
            <a:endParaRPr/>
          </a:p>
          <a:p>
            <a:pPr marL="0" lvl="0" indent="0" algn="l" rtl="0">
              <a:spcBef>
                <a:spcPts val="1000"/>
              </a:spcBef>
              <a:spcAft>
                <a:spcPts val="0"/>
              </a:spcAft>
              <a:buNone/>
            </a:pPr>
            <a:endParaRPr/>
          </a:p>
          <a:p>
            <a:pPr marL="0" lvl="0" indent="0" algn="l" rtl="0">
              <a:spcBef>
                <a:spcPts val="1000"/>
              </a:spcBef>
              <a:spcAft>
                <a:spcPts val="0"/>
              </a:spcAft>
              <a:buNone/>
            </a:pPr>
            <a:r>
              <a:rPr lang="en-US"/>
              <a:t>Submission requirements:</a:t>
            </a:r>
            <a:endParaRPr/>
          </a:p>
          <a:p>
            <a:pPr marL="457200" lvl="0" indent="0" algn="l" rtl="0">
              <a:spcBef>
                <a:spcPts val="1000"/>
              </a:spcBef>
              <a:spcAft>
                <a:spcPts val="0"/>
              </a:spcAft>
              <a:buNone/>
            </a:pPr>
            <a:r>
              <a:rPr lang="en-US"/>
              <a:t>1.	The district provided a description of the district process or procedure to determine the number of English Learners who are making progress towards English Proficiency. </a:t>
            </a:r>
            <a:endParaRPr/>
          </a:p>
          <a:p>
            <a:pPr marL="457200" lvl="0" indent="0" algn="l" rtl="0">
              <a:spcBef>
                <a:spcPts val="1000"/>
              </a:spcBef>
              <a:spcAft>
                <a:spcPts val="0"/>
              </a:spcAft>
              <a:buNone/>
            </a:pPr>
            <a:r>
              <a:rPr lang="en-US"/>
              <a:t>2.	This process or procedure must include both English Learners and English Learners with Disabilities. </a:t>
            </a:r>
            <a:endParaRPr/>
          </a:p>
          <a:p>
            <a:pPr marL="457200" lvl="0" indent="0" algn="l" rtl="0">
              <a:spcBef>
                <a:spcPts val="1000"/>
              </a:spcBef>
              <a:spcAft>
                <a:spcPts val="0"/>
              </a:spcAft>
              <a:buNone/>
            </a:pPr>
            <a:endParaRPr/>
          </a:p>
          <a:p>
            <a:pPr marL="0" lvl="0" indent="0" algn="l" rtl="0">
              <a:spcBef>
                <a:spcPts val="1000"/>
              </a:spcBef>
              <a:spcAft>
                <a:spcPts val="0"/>
              </a:spcAft>
              <a:buNone/>
            </a:pPr>
            <a:r>
              <a:rPr lang="en-US"/>
              <a:t>The district should consider using the On Track To English Language Proficiency measure that is located in the ODE District Secure Application – Achievement Data Insight.  The On Track to English Language Proficiency calculation provides data on each student’s progress in each of the language domains.   </a:t>
            </a:r>
            <a:endParaRPr/>
          </a:p>
        </p:txBody>
      </p:sp>
      <p:sp>
        <p:nvSpPr>
          <p:cNvPr id="666" name="Google Shape;666;g2399c72cec4_0_440"/>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66</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g2399c72cec4_0_451"/>
          <p:cNvSpPr txBox="1">
            <a:spLocks noGrp="1"/>
          </p:cNvSpPr>
          <p:nvPr>
            <p:ph type="title"/>
          </p:nvPr>
        </p:nvSpPr>
        <p:spPr>
          <a:xfrm>
            <a:off x="594360" y="256032"/>
            <a:ext cx="10907216" cy="1133856"/>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Question 27</a:t>
            </a:r>
            <a:endParaRPr dirty="0"/>
          </a:p>
        </p:txBody>
      </p:sp>
      <p:sp>
        <p:nvSpPr>
          <p:cNvPr id="673" name="Google Shape;673;g2399c72cec4_0_451"/>
          <p:cNvSpPr txBox="1">
            <a:spLocks noGrp="1"/>
          </p:cNvSpPr>
          <p:nvPr>
            <p:ph type="body" idx="1"/>
          </p:nvPr>
        </p:nvSpPr>
        <p:spPr>
          <a:xfrm>
            <a:off x="428500" y="1625675"/>
            <a:ext cx="11349600" cy="4879500"/>
          </a:xfrm>
          <a:prstGeom prst="rect">
            <a:avLst/>
          </a:prstGeom>
        </p:spPr>
        <p:txBody>
          <a:bodyPr spcFirstLastPara="1" wrap="square" lIns="91425" tIns="45700" rIns="91425" bIns="45700" anchor="t" anchorCtr="0">
            <a:normAutofit fontScale="85000" lnSpcReduction="10000"/>
          </a:bodyPr>
          <a:lstStyle/>
          <a:p>
            <a:pPr marL="0" lvl="0" indent="0" algn="l" rtl="0">
              <a:spcBef>
                <a:spcPts val="1000"/>
              </a:spcBef>
              <a:spcAft>
                <a:spcPts val="0"/>
              </a:spcAft>
              <a:buNone/>
            </a:pPr>
            <a:r>
              <a:rPr lang="en-US"/>
              <a:t>The district has a process/procedure for sharing the EL Legislative Report with the school board and for posting the report to the district web page.</a:t>
            </a:r>
            <a:endParaRPr/>
          </a:p>
          <a:p>
            <a:pPr marL="0" lvl="0" indent="0" algn="l" rtl="0">
              <a:spcBef>
                <a:spcPts val="1000"/>
              </a:spcBef>
              <a:spcAft>
                <a:spcPts val="0"/>
              </a:spcAft>
              <a:buNone/>
            </a:pPr>
            <a:r>
              <a:rPr lang="en-US"/>
              <a:t>Submission requirements:</a:t>
            </a:r>
            <a:endParaRPr/>
          </a:p>
          <a:p>
            <a:pPr marL="457200" lvl="0" indent="0" algn="l" rtl="0">
              <a:spcBef>
                <a:spcPts val="1000"/>
              </a:spcBef>
              <a:spcAft>
                <a:spcPts val="0"/>
              </a:spcAft>
              <a:buNone/>
            </a:pPr>
            <a:r>
              <a:rPr lang="en-US"/>
              <a:t>1.	The districts provided a written description of the district’s process or procedure for annually</a:t>
            </a:r>
            <a:endParaRPr/>
          </a:p>
          <a:p>
            <a:pPr marL="914400" lvl="0" indent="0" algn="l" rtl="0">
              <a:spcBef>
                <a:spcPts val="1000"/>
              </a:spcBef>
              <a:spcAft>
                <a:spcPts val="0"/>
              </a:spcAft>
              <a:buNone/>
            </a:pPr>
            <a:r>
              <a:rPr lang="en-US"/>
              <a:t>a.	Posting the EL Legislative Report to the district web page AND</a:t>
            </a:r>
            <a:endParaRPr/>
          </a:p>
          <a:p>
            <a:pPr marL="914400" lvl="0" indent="0" algn="l" rtl="0">
              <a:spcBef>
                <a:spcPts val="1000"/>
              </a:spcBef>
              <a:spcAft>
                <a:spcPts val="0"/>
              </a:spcAft>
              <a:buNone/>
            </a:pPr>
            <a:r>
              <a:rPr lang="en-US"/>
              <a:t>b.	Sharing the EL Legislative Report with the district school board by September 1</a:t>
            </a:r>
            <a:endParaRPr/>
          </a:p>
          <a:p>
            <a:pPr marL="457200" lvl="0" indent="0" algn="l" rtl="0">
              <a:spcBef>
                <a:spcPts val="1000"/>
              </a:spcBef>
              <a:spcAft>
                <a:spcPts val="0"/>
              </a:spcAft>
              <a:buNone/>
            </a:pPr>
            <a:r>
              <a:rPr lang="en-US"/>
              <a:t>2.	The district has provided evidence of: </a:t>
            </a:r>
            <a:endParaRPr/>
          </a:p>
          <a:p>
            <a:pPr marL="914400" lvl="0" indent="0" algn="l" rtl="0">
              <a:spcBef>
                <a:spcPts val="1000"/>
              </a:spcBef>
              <a:spcAft>
                <a:spcPts val="0"/>
              </a:spcAft>
              <a:buNone/>
            </a:pPr>
            <a:r>
              <a:rPr lang="en-US"/>
              <a:t>a.	The web posting of the EL Legislative Report on the district web page.</a:t>
            </a:r>
            <a:endParaRPr/>
          </a:p>
          <a:p>
            <a:pPr marL="914400" lvl="0" indent="0" algn="l" rtl="0">
              <a:spcBef>
                <a:spcPts val="1000"/>
              </a:spcBef>
              <a:spcAft>
                <a:spcPts val="0"/>
              </a:spcAft>
              <a:buNone/>
            </a:pPr>
            <a:r>
              <a:rPr lang="en-US"/>
              <a:t>b.	The district school board having been provided the EL legislative report.</a:t>
            </a:r>
            <a:endParaRPr/>
          </a:p>
          <a:p>
            <a:pPr marL="1371600" lvl="0" indent="0" algn="l" rtl="0">
              <a:spcBef>
                <a:spcPts val="1000"/>
              </a:spcBef>
              <a:spcAft>
                <a:spcPts val="0"/>
              </a:spcAft>
              <a:buNone/>
            </a:pPr>
            <a:r>
              <a:rPr lang="en-US"/>
              <a:t>i.	This evidence could include:</a:t>
            </a:r>
            <a:endParaRPr/>
          </a:p>
          <a:p>
            <a:pPr marL="1828800" lvl="0" indent="0" algn="l" rtl="0">
              <a:spcBef>
                <a:spcPts val="1000"/>
              </a:spcBef>
              <a:spcAft>
                <a:spcPts val="0"/>
              </a:spcAft>
              <a:buNone/>
            </a:pPr>
            <a:r>
              <a:rPr lang="en-US"/>
              <a:t>a.	Board minutes</a:t>
            </a:r>
            <a:endParaRPr/>
          </a:p>
          <a:p>
            <a:pPr marL="1828800" lvl="0" indent="0" algn="l" rtl="0">
              <a:spcBef>
                <a:spcPts val="1000"/>
              </a:spcBef>
              <a:spcAft>
                <a:spcPts val="0"/>
              </a:spcAft>
              <a:buNone/>
            </a:pPr>
            <a:r>
              <a:rPr lang="en-US"/>
              <a:t>b.	Board presentation </a:t>
            </a:r>
            <a:endParaRPr/>
          </a:p>
          <a:p>
            <a:pPr marL="1828800" lvl="0" indent="0" algn="l" rtl="0">
              <a:spcBef>
                <a:spcPts val="1000"/>
              </a:spcBef>
              <a:spcAft>
                <a:spcPts val="0"/>
              </a:spcAft>
              <a:buNone/>
            </a:pPr>
            <a:r>
              <a:rPr lang="en-US"/>
              <a:t>c.	Board agenda</a:t>
            </a:r>
            <a:endParaRPr/>
          </a:p>
        </p:txBody>
      </p:sp>
      <p:sp>
        <p:nvSpPr>
          <p:cNvPr id="674" name="Google Shape;674;g2399c72cec4_0_451"/>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67</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g25dc5191c14_0_70"/>
          <p:cNvSpPr txBox="1">
            <a:spLocks noGrp="1"/>
          </p:cNvSpPr>
          <p:nvPr>
            <p:ph type="body" idx="1"/>
          </p:nvPr>
        </p:nvSpPr>
        <p:spPr>
          <a:xfrm>
            <a:off x="612648" y="1825625"/>
            <a:ext cx="10972800" cy="44424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t>This section reviews the district/ESD’s management of the Title III federal grant(s):   regular school year and immigrant grant.  This section is submitted by recipients of either grant.  There is one question in this section that includes several elements to be submitted.  As this is a review of the fiscal responsibility all evidence submitted is for the school year prior to the current school year, unless otherwise noted on the rubric.</a:t>
            </a:r>
            <a:endParaRPr dirty="0"/>
          </a:p>
          <a:p>
            <a:pPr marL="0" lvl="0" indent="0" algn="l" rtl="0">
              <a:spcBef>
                <a:spcPts val="1800"/>
              </a:spcBef>
              <a:spcAft>
                <a:spcPts val="0"/>
              </a:spcAft>
              <a:buNone/>
            </a:pPr>
            <a:r>
              <a:rPr lang="en-US" dirty="0"/>
              <a:t>While reviewing the submitted fiscal evidence ODE staff will be confirming the district/ESD’s management of the Title III grants.</a:t>
            </a: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
        <p:nvSpPr>
          <p:cNvPr id="681" name="Google Shape;681;g25dc5191c14_0_70"/>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68</a:t>
            </a:fld>
            <a:endParaRPr/>
          </a:p>
        </p:txBody>
      </p:sp>
      <p:sp>
        <p:nvSpPr>
          <p:cNvPr id="682" name="Google Shape;682;g25dc5191c14_0_70"/>
          <p:cNvSpPr txBox="1">
            <a:spLocks noGrp="1"/>
          </p:cNvSpPr>
          <p:nvPr>
            <p:ph type="title"/>
          </p:nvPr>
        </p:nvSpPr>
        <p:spPr>
          <a:xfrm>
            <a:off x="612648" y="246888"/>
            <a:ext cx="10888928" cy="1133856"/>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Section 9:  Fiscal Review</a:t>
            </a:r>
            <a:endParaRP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g2399c72cec4_0_462"/>
          <p:cNvSpPr txBox="1">
            <a:spLocks noGrp="1"/>
          </p:cNvSpPr>
          <p:nvPr>
            <p:ph type="body" idx="1"/>
          </p:nvPr>
        </p:nvSpPr>
        <p:spPr>
          <a:xfrm>
            <a:off x="717176" y="1825625"/>
            <a:ext cx="10784400" cy="41091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t>The district/ESD maintains clear and accurate fiscal records that indicate use/expenditure of Title III funds.</a:t>
            </a:r>
            <a:endParaRPr dirty="0"/>
          </a:p>
          <a:p>
            <a:pPr marL="0" lvl="0" indent="0" algn="l" rtl="0">
              <a:spcBef>
                <a:spcPts val="1800"/>
              </a:spcBef>
              <a:spcAft>
                <a:spcPts val="0"/>
              </a:spcAft>
              <a:buNone/>
            </a:pPr>
            <a:r>
              <a:rPr lang="en-US" dirty="0"/>
              <a:t>The next slide includes the requirements for all Title III </a:t>
            </a:r>
            <a:r>
              <a:rPr lang="en-US" dirty="0" err="1"/>
              <a:t>subgrant</a:t>
            </a:r>
            <a:r>
              <a:rPr lang="en-US" dirty="0"/>
              <a:t> recipients, the slide following includes additional information that is required if the submitted budget narrative documents a particular expenditure.</a:t>
            </a:r>
            <a:endParaRPr dirty="0"/>
          </a:p>
          <a:p>
            <a:pPr marL="0" lvl="0" indent="0" algn="l" rtl="0">
              <a:spcBef>
                <a:spcPts val="1000"/>
              </a:spcBef>
              <a:spcAft>
                <a:spcPts val="0"/>
              </a:spcAft>
              <a:buNone/>
            </a:pPr>
            <a:endParaRPr dirty="0"/>
          </a:p>
        </p:txBody>
      </p:sp>
      <p:sp>
        <p:nvSpPr>
          <p:cNvPr id="689" name="Google Shape;689;g2399c72cec4_0_462"/>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69</a:t>
            </a:fld>
            <a:endParaRPr/>
          </a:p>
        </p:txBody>
      </p:sp>
      <p:sp>
        <p:nvSpPr>
          <p:cNvPr id="690" name="Google Shape;690;g2399c72cec4_0_462"/>
          <p:cNvSpPr txBox="1">
            <a:spLocks noGrp="1"/>
          </p:cNvSpPr>
          <p:nvPr>
            <p:ph type="title"/>
          </p:nvPr>
        </p:nvSpPr>
        <p:spPr>
          <a:xfrm>
            <a:off x="603504" y="246888"/>
            <a:ext cx="10898072" cy="1133856"/>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Question 28</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5"/>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accent1"/>
              </a:buClr>
              <a:buSzPts val="12000"/>
              <a:buFont typeface="Calibri"/>
              <a:buNone/>
            </a:pPr>
            <a:r>
              <a:rPr lang="en-US"/>
              <a:t>Questions</a:t>
            </a:r>
            <a:endParaRPr/>
          </a:p>
        </p:txBody>
      </p:sp>
      <p:sp>
        <p:nvSpPr>
          <p:cNvPr id="156" name="Google Shape;156;p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157" name="Google Shape;157;p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158" name="Google Shape;158;p5"/>
          <p:cNvSpPr txBox="1">
            <a:spLocks noGrp="1"/>
          </p:cNvSpPr>
          <p:nvPr>
            <p:ph type="subTitle" idx="1"/>
          </p:nvPr>
        </p:nvSpPr>
        <p:spPr>
          <a:xfrm>
            <a:off x="1584300" y="4343399"/>
            <a:ext cx="9144000" cy="923545"/>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accent1"/>
              </a:buClr>
              <a:buSzPct val="75000"/>
              <a:buNone/>
            </a:pPr>
            <a:r>
              <a:rPr lang="en-US" sz="3200" dirty="0"/>
              <a:t>Please post your question in the Question and Answer Feature</a:t>
            </a:r>
            <a:endParaRPr sz="3200" dirty="0"/>
          </a:p>
          <a:p>
            <a:pPr marL="0" lvl="0" indent="0" algn="ctr" rtl="0">
              <a:lnSpc>
                <a:spcPct val="90000"/>
              </a:lnSpc>
              <a:spcBef>
                <a:spcPts val="1000"/>
              </a:spcBef>
              <a:spcAft>
                <a:spcPts val="0"/>
              </a:spcAft>
              <a:buClr>
                <a:schemeClr val="accent1"/>
              </a:buClr>
              <a:buSzPct val="100000"/>
              <a:buNone/>
            </a:pPr>
            <a:endParaRPr dirty="0"/>
          </a:p>
          <a:p>
            <a:pPr marL="0" lvl="0" indent="0" algn="ctr" rtl="0">
              <a:lnSpc>
                <a:spcPct val="90000"/>
              </a:lnSpc>
              <a:spcBef>
                <a:spcPts val="1000"/>
              </a:spcBef>
              <a:spcAft>
                <a:spcPts val="0"/>
              </a:spcAft>
              <a:buClr>
                <a:schemeClr val="accent1"/>
              </a:buClr>
              <a:buSzPct val="100000"/>
              <a:buNone/>
            </a:pPr>
            <a:endParaRP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g2399c72cec4_0_469"/>
          <p:cNvSpPr txBox="1">
            <a:spLocks noGrp="1"/>
          </p:cNvSpPr>
          <p:nvPr>
            <p:ph type="title"/>
          </p:nvPr>
        </p:nvSpPr>
        <p:spPr>
          <a:xfrm>
            <a:off x="603504" y="246888"/>
            <a:ext cx="10898072" cy="1124712"/>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Evidence Required for Question 28 </a:t>
            </a:r>
            <a:endParaRPr dirty="0"/>
          </a:p>
        </p:txBody>
      </p:sp>
      <p:sp>
        <p:nvSpPr>
          <p:cNvPr id="697" name="Google Shape;697;g2399c72cec4_0_469"/>
          <p:cNvSpPr txBox="1">
            <a:spLocks noGrp="1"/>
          </p:cNvSpPr>
          <p:nvPr>
            <p:ph type="body" idx="1"/>
          </p:nvPr>
        </p:nvSpPr>
        <p:spPr>
          <a:xfrm>
            <a:off x="603504" y="1825624"/>
            <a:ext cx="10972800" cy="4758055"/>
          </a:xfrm>
          <a:prstGeom prst="rect">
            <a:avLst/>
          </a:prstGeom>
        </p:spPr>
        <p:txBody>
          <a:bodyPr spcFirstLastPara="1" wrap="square" lIns="91425" tIns="45700" rIns="91425" bIns="45700" anchor="t" anchorCtr="0">
            <a:normAutofit fontScale="77500" lnSpcReduction="20000"/>
          </a:bodyPr>
          <a:lstStyle/>
          <a:p>
            <a:pPr marL="0" lvl="0" indent="0" algn="l" rtl="0">
              <a:lnSpc>
                <a:spcPct val="110000"/>
              </a:lnSpc>
              <a:spcBef>
                <a:spcPts val="1000"/>
              </a:spcBef>
              <a:spcAft>
                <a:spcPts val="0"/>
              </a:spcAft>
              <a:buNone/>
            </a:pPr>
            <a:r>
              <a:rPr lang="en-US" dirty="0"/>
              <a:t>Required for all sub-grantees:</a:t>
            </a:r>
            <a:endParaRPr dirty="0"/>
          </a:p>
          <a:p>
            <a:pPr marL="685800" lvl="0" indent="-457200" algn="l" rtl="0">
              <a:lnSpc>
                <a:spcPct val="110000"/>
              </a:lnSpc>
              <a:spcBef>
                <a:spcPts val="600"/>
              </a:spcBef>
              <a:spcAft>
                <a:spcPts val="0"/>
              </a:spcAft>
              <a:buFont typeface="+mj-lt"/>
              <a:buAutoNum type="arabicPeriod"/>
            </a:pPr>
            <a:r>
              <a:rPr lang="en-US" dirty="0"/>
              <a:t>CIP Budget narrative for previous school year (2022-23):</a:t>
            </a:r>
            <a:endParaRPr dirty="0"/>
          </a:p>
          <a:p>
            <a:pPr marL="1143000" lvl="0" indent="-338138" algn="l" rtl="0">
              <a:lnSpc>
                <a:spcPct val="120000"/>
              </a:lnSpc>
              <a:spcBef>
                <a:spcPts val="0"/>
              </a:spcBef>
              <a:spcAft>
                <a:spcPts val="0"/>
              </a:spcAft>
              <a:buFont typeface="+mj-lt"/>
              <a:buAutoNum type="alphaLcPeriod"/>
            </a:pPr>
            <a:r>
              <a:rPr lang="en-US" dirty="0"/>
              <a:t>Regular school year</a:t>
            </a:r>
            <a:endParaRPr dirty="0"/>
          </a:p>
          <a:p>
            <a:pPr marL="1143000" lvl="0" indent="-338138" algn="l" rtl="0">
              <a:lnSpc>
                <a:spcPct val="120000"/>
              </a:lnSpc>
              <a:spcBef>
                <a:spcPts val="0"/>
              </a:spcBef>
              <a:spcAft>
                <a:spcPts val="0"/>
              </a:spcAft>
              <a:buFont typeface="+mj-lt"/>
              <a:buAutoNum type="alphaLcPeriod"/>
            </a:pPr>
            <a:r>
              <a:rPr lang="en-US" dirty="0"/>
              <a:t>Carryover </a:t>
            </a:r>
            <a:endParaRPr dirty="0"/>
          </a:p>
          <a:p>
            <a:pPr marL="1143000" lvl="0" indent="-338138" algn="l" rtl="0">
              <a:lnSpc>
                <a:spcPct val="120000"/>
              </a:lnSpc>
              <a:spcBef>
                <a:spcPts val="0"/>
              </a:spcBef>
              <a:spcAft>
                <a:spcPts val="0"/>
              </a:spcAft>
              <a:buFont typeface="+mj-lt"/>
              <a:buAutoNum type="alphaLcPeriod"/>
            </a:pPr>
            <a:r>
              <a:rPr lang="en-US" dirty="0"/>
              <a:t>Immigrant grant (if applicable)</a:t>
            </a:r>
            <a:endParaRPr dirty="0"/>
          </a:p>
          <a:p>
            <a:pPr marL="685800" lvl="0" indent="-457200" algn="l" rtl="0">
              <a:lnSpc>
                <a:spcPct val="110000"/>
              </a:lnSpc>
              <a:spcBef>
                <a:spcPts val="1200"/>
              </a:spcBef>
              <a:spcAft>
                <a:spcPts val="0"/>
              </a:spcAft>
              <a:buFont typeface="+mj-lt"/>
              <a:buAutoNum type="arabicPeriod" startAt="2"/>
            </a:pPr>
            <a:r>
              <a:rPr lang="en-US" dirty="0"/>
              <a:t>Review of the sub-grantees spending trend over the past 3 years:</a:t>
            </a:r>
            <a:endParaRPr dirty="0"/>
          </a:p>
          <a:p>
            <a:pPr marL="1143000" lvl="0" indent="-338138" algn="l" rtl="0">
              <a:lnSpc>
                <a:spcPct val="120000"/>
              </a:lnSpc>
              <a:spcBef>
                <a:spcPts val="0"/>
              </a:spcBef>
              <a:spcAft>
                <a:spcPts val="0"/>
              </a:spcAft>
              <a:buFont typeface="+mj-lt"/>
              <a:buAutoNum type="alphaLcPeriod"/>
            </a:pPr>
            <a:r>
              <a:rPr lang="en-US" dirty="0"/>
              <a:t>This includes years:  2020-21, 2021-22, 2022-23</a:t>
            </a:r>
            <a:endParaRPr dirty="0"/>
          </a:p>
          <a:p>
            <a:pPr marL="1143000" lvl="0" indent="-338138" algn="l" rtl="0">
              <a:lnSpc>
                <a:spcPct val="120000"/>
              </a:lnSpc>
              <a:spcBef>
                <a:spcPts val="0"/>
              </a:spcBef>
              <a:spcAft>
                <a:spcPts val="0"/>
              </a:spcAft>
              <a:buFont typeface="+mj-lt"/>
              <a:buAutoNum type="alphaLcPeriod"/>
            </a:pPr>
            <a:r>
              <a:rPr lang="en-US" dirty="0"/>
              <a:t>Did the sub-grantee spend down each grant in a timely manner?  </a:t>
            </a:r>
            <a:endParaRPr dirty="0"/>
          </a:p>
          <a:p>
            <a:pPr marL="1143000" lvl="0" indent="-338138" algn="l" rtl="0">
              <a:lnSpc>
                <a:spcPct val="120000"/>
              </a:lnSpc>
              <a:spcBef>
                <a:spcPts val="0"/>
              </a:spcBef>
              <a:spcAft>
                <a:spcPts val="0"/>
              </a:spcAft>
              <a:buFont typeface="+mj-lt"/>
              <a:buAutoNum type="alphaLcPeriod"/>
            </a:pPr>
            <a:r>
              <a:rPr lang="en-US" dirty="0"/>
              <a:t>How much carryover funds did the sub-grantee have from one year to the next?</a:t>
            </a:r>
            <a:endParaRPr dirty="0"/>
          </a:p>
          <a:p>
            <a:pPr marL="685800" lvl="0" indent="-457200" algn="l" rtl="0">
              <a:lnSpc>
                <a:spcPct val="110000"/>
              </a:lnSpc>
              <a:spcBef>
                <a:spcPts val="1200"/>
              </a:spcBef>
              <a:spcAft>
                <a:spcPts val="0"/>
              </a:spcAft>
              <a:buFont typeface="+mj-lt"/>
              <a:buAutoNum type="arabicPeriod" startAt="3"/>
            </a:pPr>
            <a:r>
              <a:rPr lang="en-US" dirty="0"/>
              <a:t>Explanation of how the district/consortia determines the effectiveness of any Title III purchase:</a:t>
            </a:r>
            <a:endParaRPr dirty="0"/>
          </a:p>
          <a:p>
            <a:pPr marL="1143000" lvl="0" indent="-338138" algn="l" rtl="0">
              <a:lnSpc>
                <a:spcPct val="120000"/>
              </a:lnSpc>
              <a:spcBef>
                <a:spcPts val="0"/>
              </a:spcBef>
              <a:spcAft>
                <a:spcPts val="0"/>
              </a:spcAft>
              <a:buFont typeface="+mj-lt"/>
              <a:buAutoNum type="alphaLcPeriod"/>
            </a:pPr>
            <a:r>
              <a:rPr lang="en-US" dirty="0"/>
              <a:t>Professional development</a:t>
            </a:r>
            <a:endParaRPr dirty="0"/>
          </a:p>
          <a:p>
            <a:pPr marL="1143000" lvl="0" indent="-338138" algn="l" rtl="0">
              <a:lnSpc>
                <a:spcPct val="120000"/>
              </a:lnSpc>
              <a:spcBef>
                <a:spcPts val="0"/>
              </a:spcBef>
              <a:spcAft>
                <a:spcPts val="0"/>
              </a:spcAft>
              <a:buFont typeface="+mj-lt"/>
              <a:buAutoNum type="alphaLcPeriod"/>
            </a:pPr>
            <a:r>
              <a:rPr lang="en-US" dirty="0"/>
              <a:t>Supplemental materials</a:t>
            </a:r>
            <a:endParaRPr dirty="0"/>
          </a:p>
          <a:p>
            <a:pPr marL="1143000" lvl="0" indent="-338138" algn="l" rtl="0">
              <a:lnSpc>
                <a:spcPct val="120000"/>
              </a:lnSpc>
              <a:spcBef>
                <a:spcPts val="0"/>
              </a:spcBef>
              <a:spcAft>
                <a:spcPts val="0"/>
              </a:spcAft>
              <a:buFont typeface="+mj-lt"/>
              <a:buAutoNum type="alphaLcPeriod"/>
            </a:pPr>
            <a:r>
              <a:rPr lang="en-US" dirty="0"/>
              <a:t>Any other purchases</a:t>
            </a:r>
            <a:endParaRPr dirty="0"/>
          </a:p>
          <a:p>
            <a:pPr marL="685800" lvl="0" indent="-457200" algn="l" rtl="0">
              <a:lnSpc>
                <a:spcPct val="110000"/>
              </a:lnSpc>
              <a:spcBef>
                <a:spcPts val="1200"/>
              </a:spcBef>
              <a:spcAft>
                <a:spcPts val="0"/>
              </a:spcAft>
              <a:buFont typeface="+mj-lt"/>
              <a:buAutoNum type="arabicPeriod" startAt="4"/>
            </a:pPr>
            <a:r>
              <a:rPr lang="en-US" dirty="0"/>
              <a:t>Description of sub-grantees inventory procedures for items purchased with Title III funds.</a:t>
            </a:r>
            <a:endParaRPr dirty="0"/>
          </a:p>
        </p:txBody>
      </p:sp>
      <p:sp>
        <p:nvSpPr>
          <p:cNvPr id="698" name="Google Shape;698;g2399c72cec4_0_469"/>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70</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g2399c72cec4_0_476"/>
          <p:cNvSpPr txBox="1">
            <a:spLocks noGrp="1"/>
          </p:cNvSpPr>
          <p:nvPr>
            <p:ph type="title"/>
          </p:nvPr>
        </p:nvSpPr>
        <p:spPr>
          <a:xfrm>
            <a:off x="585216" y="246888"/>
            <a:ext cx="10916360" cy="1124712"/>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US" dirty="0"/>
              <a:t>Additional Evidence for Question 28, if Applicable</a:t>
            </a:r>
            <a:endParaRPr dirty="0"/>
          </a:p>
        </p:txBody>
      </p:sp>
      <p:sp>
        <p:nvSpPr>
          <p:cNvPr id="705" name="Google Shape;705;g2399c72cec4_0_476"/>
          <p:cNvSpPr txBox="1">
            <a:spLocks noGrp="1"/>
          </p:cNvSpPr>
          <p:nvPr>
            <p:ph type="body" idx="1"/>
          </p:nvPr>
        </p:nvSpPr>
        <p:spPr>
          <a:xfrm>
            <a:off x="594360" y="1825625"/>
            <a:ext cx="11000232" cy="4502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t>Required submission if the 2022-23 budget narratives required above demonstrates that the sub-grantee used Title III funds for these activities. </a:t>
            </a:r>
            <a:endParaRPr dirty="0"/>
          </a:p>
          <a:p>
            <a:pPr marL="685800" lvl="0" indent="-457200" algn="l" rtl="0">
              <a:spcBef>
                <a:spcPts val="600"/>
              </a:spcBef>
              <a:spcAft>
                <a:spcPts val="0"/>
              </a:spcAft>
              <a:buFont typeface="+mj-lt"/>
              <a:buAutoNum type="arabicPeriod"/>
            </a:pPr>
            <a:r>
              <a:rPr lang="en-US" dirty="0"/>
              <a:t>Copies of current position descriptions for staff funded by Title III.</a:t>
            </a:r>
            <a:endParaRPr dirty="0"/>
          </a:p>
          <a:p>
            <a:pPr marL="685800" lvl="0" indent="-457200" algn="l" rtl="0">
              <a:spcBef>
                <a:spcPts val="600"/>
              </a:spcBef>
              <a:spcAft>
                <a:spcPts val="0"/>
              </a:spcAft>
              <a:buFont typeface="+mj-lt"/>
              <a:buAutoNum type="arabicPeriod"/>
            </a:pPr>
            <a:r>
              <a:rPr lang="en-US" dirty="0"/>
              <a:t>Time and Effort Logs for staff funded by Title III and other funding.</a:t>
            </a:r>
            <a:endParaRPr dirty="0"/>
          </a:p>
          <a:p>
            <a:pPr marL="685800" lvl="0" indent="-457200" algn="l" rtl="0">
              <a:spcBef>
                <a:spcPts val="600"/>
              </a:spcBef>
              <a:spcAft>
                <a:spcPts val="0"/>
              </a:spcAft>
              <a:buFont typeface="+mj-lt"/>
              <a:buAutoNum type="arabicPeriod"/>
            </a:pPr>
            <a:r>
              <a:rPr lang="en-US" dirty="0"/>
              <a:t>Copies of contracts paid for by Title III funds and required deliverables by contract.</a:t>
            </a:r>
            <a:endParaRPr dirty="0"/>
          </a:p>
          <a:p>
            <a:pPr marL="685800" lvl="0" indent="-457200" algn="l" rtl="0">
              <a:spcBef>
                <a:spcPts val="600"/>
              </a:spcBef>
              <a:spcAft>
                <a:spcPts val="0"/>
              </a:spcAft>
              <a:buFont typeface="+mj-lt"/>
              <a:buAutoNum type="arabicPeriod"/>
            </a:pPr>
            <a:r>
              <a:rPr lang="en-US" dirty="0"/>
              <a:t>Explanation how the sub-grantee determines the deliverables for each contract.</a:t>
            </a:r>
            <a:endParaRPr dirty="0"/>
          </a:p>
          <a:p>
            <a:pPr marL="685800" lvl="0" indent="-457200" algn="l" rtl="0">
              <a:spcBef>
                <a:spcPts val="600"/>
              </a:spcBef>
              <a:spcAft>
                <a:spcPts val="0"/>
              </a:spcAft>
              <a:buFont typeface="+mj-lt"/>
              <a:buAutoNum type="arabicPeriod"/>
            </a:pPr>
            <a:r>
              <a:rPr lang="en-US" dirty="0"/>
              <a:t>Purchase orders and payments for items funded by Title III funds.</a:t>
            </a:r>
            <a:endParaRPr dirty="0"/>
          </a:p>
        </p:txBody>
      </p:sp>
      <p:sp>
        <p:nvSpPr>
          <p:cNvPr id="706" name="Google Shape;706;g2399c72cec4_0_476"/>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71</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10"/>
          <p:cNvSpPr txBox="1">
            <a:spLocks noGrp="1"/>
          </p:cNvSpPr>
          <p:nvPr>
            <p:ph type="title"/>
          </p:nvPr>
        </p:nvSpPr>
        <p:spPr>
          <a:xfrm>
            <a:off x="603504" y="246888"/>
            <a:ext cx="10898214" cy="111556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dirty="0"/>
              <a:t>A Note Regarding Dates for Material to Submit</a:t>
            </a:r>
            <a:endParaRPr dirty="0"/>
          </a:p>
        </p:txBody>
      </p:sp>
      <p:sp>
        <p:nvSpPr>
          <p:cNvPr id="713" name="Google Shape;713;p10"/>
          <p:cNvSpPr txBox="1">
            <a:spLocks noGrp="1"/>
          </p:cNvSpPr>
          <p:nvPr>
            <p:ph type="body" idx="1"/>
          </p:nvPr>
        </p:nvSpPr>
        <p:spPr>
          <a:xfrm>
            <a:off x="603504" y="1825625"/>
            <a:ext cx="10898214" cy="41090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2500" dirty="0"/>
              <a:t>Regarding dates for material to submit, we request the most recent and current dates.  Ideally, this would mean material from the previous school years; specific years are included on the monitoring rubric.  </a:t>
            </a:r>
            <a:endParaRPr sz="2500" dirty="0"/>
          </a:p>
          <a:p>
            <a:pPr marL="0" lvl="0" indent="0" algn="l" rtl="0">
              <a:lnSpc>
                <a:spcPct val="90000"/>
              </a:lnSpc>
              <a:spcBef>
                <a:spcPts val="1800"/>
              </a:spcBef>
              <a:spcAft>
                <a:spcPts val="0"/>
              </a:spcAft>
              <a:buClr>
                <a:schemeClr val="dk1"/>
              </a:buClr>
              <a:buSzPts val="3200"/>
              <a:buNone/>
            </a:pPr>
            <a:r>
              <a:rPr lang="en-US" sz="2500" dirty="0"/>
              <a:t>However, if there is a document(s) that you need to submit, and do not have that particular document(s) for the current/prior school year, then it is acceptable to submit material from the most recent prior school years. </a:t>
            </a:r>
            <a:endParaRPr sz="2500" b="1" dirty="0"/>
          </a:p>
        </p:txBody>
      </p:sp>
      <p:sp>
        <p:nvSpPr>
          <p:cNvPr id="714" name="Google Shape;714;p10"/>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715" name="Google Shape;715;p1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72</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g25dc5191c14_0_78"/>
          <p:cNvSpPr txBox="1">
            <a:spLocks noGrp="1"/>
          </p:cNvSpPr>
          <p:nvPr>
            <p:ph type="title"/>
          </p:nvPr>
        </p:nvSpPr>
        <p:spPr>
          <a:xfrm>
            <a:off x="612648" y="246888"/>
            <a:ext cx="10888928" cy="113385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dirty="0"/>
              <a:t>Organization for Materials to Submit</a:t>
            </a:r>
            <a:endParaRPr dirty="0"/>
          </a:p>
        </p:txBody>
      </p:sp>
      <p:sp>
        <p:nvSpPr>
          <p:cNvPr id="722" name="Google Shape;722;g25dc5191c14_0_78"/>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3200"/>
              <a:buNone/>
            </a:pPr>
            <a:r>
              <a:rPr lang="en-US" sz="2600" dirty="0"/>
              <a:t>When materials are submitted organized by folders for each Section 1-9 with subfolders for each item, it is not only easier for ODE staff to review, but it also ensures efficiency and accuracy during the review process, resulting in less questions for the district or requests for additional information.</a:t>
            </a:r>
            <a:endParaRPr sz="2600" b="1" dirty="0"/>
          </a:p>
        </p:txBody>
      </p:sp>
      <p:sp>
        <p:nvSpPr>
          <p:cNvPr id="723" name="Google Shape;723;g25dc5191c14_0_78"/>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724" name="Google Shape;724;g25dc5191c14_0_7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73</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g25dc5191c14_0_94"/>
          <p:cNvSpPr txBox="1">
            <a:spLocks noGrp="1"/>
          </p:cNvSpPr>
          <p:nvPr>
            <p:ph type="title"/>
          </p:nvPr>
        </p:nvSpPr>
        <p:spPr>
          <a:xfrm>
            <a:off x="603504" y="228600"/>
            <a:ext cx="10898072" cy="1143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dirty="0"/>
              <a:t>Example:  1 Folder for Each Section</a:t>
            </a:r>
            <a:endParaRPr dirty="0"/>
          </a:p>
        </p:txBody>
      </p:sp>
      <p:sp>
        <p:nvSpPr>
          <p:cNvPr id="731" name="Google Shape;731;g25dc5191c14_0_94"/>
          <p:cNvSpPr txBox="1">
            <a:spLocks noGrp="1"/>
          </p:cNvSpPr>
          <p:nvPr>
            <p:ph type="body" idx="1"/>
          </p:nvPr>
        </p:nvSpPr>
        <p:spPr>
          <a:xfrm>
            <a:off x="2130400" y="1747475"/>
            <a:ext cx="8264100" cy="3651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80000"/>
              </a:lnSpc>
              <a:spcBef>
                <a:spcPts val="1000"/>
              </a:spcBef>
              <a:spcAft>
                <a:spcPts val="0"/>
              </a:spcAft>
              <a:buClr>
                <a:schemeClr val="dk1"/>
              </a:buClr>
              <a:buSzPts val="3200"/>
              <a:buNone/>
            </a:pPr>
            <a:r>
              <a:rPr lang="en-US" sz="2300" dirty="0"/>
              <a:t>Section 1  English Learner Plan</a:t>
            </a:r>
            <a:endParaRPr sz="1500" b="1" dirty="0"/>
          </a:p>
        </p:txBody>
      </p:sp>
      <p:sp>
        <p:nvSpPr>
          <p:cNvPr id="732" name="Google Shape;732;g25dc5191c14_0_94"/>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733" name="Google Shape;733;g25dc5191c14_0_9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74</a:t>
            </a:fld>
            <a:endParaRPr/>
          </a:p>
        </p:txBody>
      </p:sp>
      <p:pic>
        <p:nvPicPr>
          <p:cNvPr id="734" name="Google Shape;734;g25dc5191c14_0_94" descr="Folder 1" title="Folder 1"/>
          <p:cNvPicPr preferRelativeResize="0"/>
          <p:nvPr/>
        </p:nvPicPr>
        <p:blipFill>
          <a:blip r:embed="rId3">
            <a:alphaModFix/>
          </a:blip>
          <a:stretch>
            <a:fillRect/>
          </a:stretch>
        </p:blipFill>
        <p:spPr>
          <a:xfrm>
            <a:off x="1790300" y="1674700"/>
            <a:ext cx="365102" cy="365102"/>
          </a:xfrm>
          <a:prstGeom prst="rect">
            <a:avLst/>
          </a:prstGeom>
          <a:noFill/>
          <a:ln>
            <a:noFill/>
          </a:ln>
        </p:spPr>
      </p:pic>
      <p:pic>
        <p:nvPicPr>
          <p:cNvPr id="735" name="Google Shape;735;g25dc5191c14_0_94" descr="Folder 2" title="Folder 2"/>
          <p:cNvPicPr preferRelativeResize="0"/>
          <p:nvPr/>
        </p:nvPicPr>
        <p:blipFill>
          <a:blip r:embed="rId3">
            <a:alphaModFix/>
          </a:blip>
          <a:stretch>
            <a:fillRect/>
          </a:stretch>
        </p:blipFill>
        <p:spPr>
          <a:xfrm>
            <a:off x="1790300" y="2176713"/>
            <a:ext cx="365102" cy="365102"/>
          </a:xfrm>
          <a:prstGeom prst="rect">
            <a:avLst/>
          </a:prstGeom>
          <a:noFill/>
          <a:ln>
            <a:noFill/>
          </a:ln>
        </p:spPr>
      </p:pic>
      <p:pic>
        <p:nvPicPr>
          <p:cNvPr id="736" name="Google Shape;736;g25dc5191c14_0_94" descr="Folder 3" title="Folder 3"/>
          <p:cNvPicPr preferRelativeResize="0"/>
          <p:nvPr/>
        </p:nvPicPr>
        <p:blipFill>
          <a:blip r:embed="rId3">
            <a:alphaModFix/>
          </a:blip>
          <a:stretch>
            <a:fillRect/>
          </a:stretch>
        </p:blipFill>
        <p:spPr>
          <a:xfrm>
            <a:off x="1790300" y="2678725"/>
            <a:ext cx="365102" cy="365102"/>
          </a:xfrm>
          <a:prstGeom prst="rect">
            <a:avLst/>
          </a:prstGeom>
          <a:noFill/>
          <a:ln>
            <a:noFill/>
          </a:ln>
        </p:spPr>
      </p:pic>
      <p:pic>
        <p:nvPicPr>
          <p:cNvPr id="737" name="Google Shape;737;g25dc5191c14_0_94" descr="Folder 4" title="Folder 4"/>
          <p:cNvPicPr preferRelativeResize="0"/>
          <p:nvPr/>
        </p:nvPicPr>
        <p:blipFill>
          <a:blip r:embed="rId3">
            <a:alphaModFix/>
          </a:blip>
          <a:stretch>
            <a:fillRect/>
          </a:stretch>
        </p:blipFill>
        <p:spPr>
          <a:xfrm>
            <a:off x="1790300" y="3135100"/>
            <a:ext cx="365102" cy="365102"/>
          </a:xfrm>
          <a:prstGeom prst="rect">
            <a:avLst/>
          </a:prstGeom>
          <a:noFill/>
          <a:ln>
            <a:noFill/>
          </a:ln>
        </p:spPr>
      </p:pic>
      <p:pic>
        <p:nvPicPr>
          <p:cNvPr id="738" name="Google Shape;738;g25dc5191c14_0_94" descr="Folder 5" title="Folder 5"/>
          <p:cNvPicPr preferRelativeResize="0"/>
          <p:nvPr/>
        </p:nvPicPr>
        <p:blipFill>
          <a:blip r:embed="rId3">
            <a:alphaModFix/>
          </a:blip>
          <a:stretch>
            <a:fillRect/>
          </a:stretch>
        </p:blipFill>
        <p:spPr>
          <a:xfrm>
            <a:off x="1790300" y="3682750"/>
            <a:ext cx="365102" cy="365102"/>
          </a:xfrm>
          <a:prstGeom prst="rect">
            <a:avLst/>
          </a:prstGeom>
          <a:noFill/>
          <a:ln>
            <a:noFill/>
          </a:ln>
        </p:spPr>
      </p:pic>
      <p:pic>
        <p:nvPicPr>
          <p:cNvPr id="739" name="Google Shape;739;g25dc5191c14_0_94" descr="Folder 6" title="Folder 6"/>
          <p:cNvPicPr preferRelativeResize="0"/>
          <p:nvPr/>
        </p:nvPicPr>
        <p:blipFill>
          <a:blip r:embed="rId3">
            <a:alphaModFix/>
          </a:blip>
          <a:stretch>
            <a:fillRect/>
          </a:stretch>
        </p:blipFill>
        <p:spPr>
          <a:xfrm>
            <a:off x="1790300" y="4158263"/>
            <a:ext cx="365102" cy="365102"/>
          </a:xfrm>
          <a:prstGeom prst="rect">
            <a:avLst/>
          </a:prstGeom>
          <a:noFill/>
          <a:ln>
            <a:noFill/>
          </a:ln>
        </p:spPr>
      </p:pic>
      <p:pic>
        <p:nvPicPr>
          <p:cNvPr id="740" name="Google Shape;740;g25dc5191c14_0_94" descr="Folder" title="Folder 7"/>
          <p:cNvPicPr preferRelativeResize="0"/>
          <p:nvPr/>
        </p:nvPicPr>
        <p:blipFill>
          <a:blip r:embed="rId3">
            <a:alphaModFix/>
          </a:blip>
          <a:stretch>
            <a:fillRect/>
          </a:stretch>
        </p:blipFill>
        <p:spPr>
          <a:xfrm>
            <a:off x="1790300" y="4637450"/>
            <a:ext cx="365102" cy="365102"/>
          </a:xfrm>
          <a:prstGeom prst="rect">
            <a:avLst/>
          </a:prstGeom>
          <a:noFill/>
          <a:ln>
            <a:noFill/>
          </a:ln>
        </p:spPr>
      </p:pic>
      <p:pic>
        <p:nvPicPr>
          <p:cNvPr id="741" name="Google Shape;741;g25dc5191c14_0_94" descr="Folder 8" title="Folder 8"/>
          <p:cNvPicPr preferRelativeResize="0"/>
          <p:nvPr/>
        </p:nvPicPr>
        <p:blipFill>
          <a:blip r:embed="rId3">
            <a:alphaModFix/>
          </a:blip>
          <a:stretch>
            <a:fillRect/>
          </a:stretch>
        </p:blipFill>
        <p:spPr>
          <a:xfrm>
            <a:off x="1790300" y="5109563"/>
            <a:ext cx="365102" cy="365102"/>
          </a:xfrm>
          <a:prstGeom prst="rect">
            <a:avLst/>
          </a:prstGeom>
          <a:noFill/>
          <a:ln>
            <a:noFill/>
          </a:ln>
        </p:spPr>
      </p:pic>
      <p:pic>
        <p:nvPicPr>
          <p:cNvPr id="742" name="Google Shape;742;g25dc5191c14_0_94" descr="Folder 9" title="Folder 9"/>
          <p:cNvPicPr preferRelativeResize="0"/>
          <p:nvPr/>
        </p:nvPicPr>
        <p:blipFill>
          <a:blip r:embed="rId3">
            <a:alphaModFix/>
          </a:blip>
          <a:stretch>
            <a:fillRect/>
          </a:stretch>
        </p:blipFill>
        <p:spPr>
          <a:xfrm>
            <a:off x="1790300" y="5581663"/>
            <a:ext cx="365102" cy="365102"/>
          </a:xfrm>
          <a:prstGeom prst="rect">
            <a:avLst/>
          </a:prstGeom>
          <a:noFill/>
          <a:ln>
            <a:noFill/>
          </a:ln>
        </p:spPr>
      </p:pic>
      <p:sp>
        <p:nvSpPr>
          <p:cNvPr id="743" name="Google Shape;743;g25dc5191c14_0_94"/>
          <p:cNvSpPr txBox="1">
            <a:spLocks noGrp="1"/>
          </p:cNvSpPr>
          <p:nvPr>
            <p:ph type="body" idx="1"/>
          </p:nvPr>
        </p:nvSpPr>
        <p:spPr>
          <a:xfrm>
            <a:off x="2155400" y="2228075"/>
            <a:ext cx="8264100" cy="3651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80000"/>
              </a:lnSpc>
              <a:spcBef>
                <a:spcPts val="1000"/>
              </a:spcBef>
              <a:spcAft>
                <a:spcPts val="0"/>
              </a:spcAft>
              <a:buClr>
                <a:schemeClr val="dk1"/>
              </a:buClr>
              <a:buSzPts val="3200"/>
              <a:buNone/>
            </a:pPr>
            <a:r>
              <a:rPr lang="en-US" sz="2300" dirty="0"/>
              <a:t>Section 2  Identification of English Learners</a:t>
            </a:r>
            <a:endParaRPr sz="1500" b="1" dirty="0"/>
          </a:p>
        </p:txBody>
      </p:sp>
      <p:sp>
        <p:nvSpPr>
          <p:cNvPr id="744" name="Google Shape;744;g25dc5191c14_0_94"/>
          <p:cNvSpPr txBox="1">
            <a:spLocks noGrp="1"/>
          </p:cNvSpPr>
          <p:nvPr>
            <p:ph type="body" idx="1"/>
          </p:nvPr>
        </p:nvSpPr>
        <p:spPr>
          <a:xfrm>
            <a:off x="2155400" y="2708675"/>
            <a:ext cx="8264100" cy="3651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80000"/>
              </a:lnSpc>
              <a:spcBef>
                <a:spcPts val="1000"/>
              </a:spcBef>
              <a:spcAft>
                <a:spcPts val="0"/>
              </a:spcAft>
              <a:buClr>
                <a:schemeClr val="dk1"/>
              </a:buClr>
              <a:buSzPts val="3200"/>
              <a:buNone/>
            </a:pPr>
            <a:r>
              <a:rPr lang="en-US" sz="2300" dirty="0"/>
              <a:t>Section 3  Parent, Family, and Community Engagement</a:t>
            </a:r>
            <a:endParaRPr sz="1500" b="1" dirty="0"/>
          </a:p>
        </p:txBody>
      </p:sp>
      <p:sp>
        <p:nvSpPr>
          <p:cNvPr id="745" name="Google Shape;745;g25dc5191c14_0_94"/>
          <p:cNvSpPr txBox="1">
            <a:spLocks noGrp="1"/>
          </p:cNvSpPr>
          <p:nvPr>
            <p:ph type="body" idx="1"/>
          </p:nvPr>
        </p:nvSpPr>
        <p:spPr>
          <a:xfrm>
            <a:off x="2155400" y="3211300"/>
            <a:ext cx="8264100" cy="3651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80000"/>
              </a:lnSpc>
              <a:spcBef>
                <a:spcPts val="1000"/>
              </a:spcBef>
              <a:spcAft>
                <a:spcPts val="0"/>
              </a:spcAft>
              <a:buClr>
                <a:schemeClr val="dk1"/>
              </a:buClr>
              <a:buSzPts val="3200"/>
              <a:buNone/>
            </a:pPr>
            <a:r>
              <a:rPr lang="en-US" sz="2300" dirty="0"/>
              <a:t>Section 4  Annual Assessments </a:t>
            </a:r>
            <a:endParaRPr sz="1500" b="1" dirty="0"/>
          </a:p>
        </p:txBody>
      </p:sp>
      <p:sp>
        <p:nvSpPr>
          <p:cNvPr id="746" name="Google Shape;746;g25dc5191c14_0_94"/>
          <p:cNvSpPr txBox="1">
            <a:spLocks noGrp="1"/>
          </p:cNvSpPr>
          <p:nvPr>
            <p:ph type="body" idx="1"/>
          </p:nvPr>
        </p:nvSpPr>
        <p:spPr>
          <a:xfrm>
            <a:off x="2155400" y="3713925"/>
            <a:ext cx="8264100" cy="3651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80000"/>
              </a:lnSpc>
              <a:spcBef>
                <a:spcPts val="1000"/>
              </a:spcBef>
              <a:spcAft>
                <a:spcPts val="0"/>
              </a:spcAft>
              <a:buClr>
                <a:schemeClr val="dk1"/>
              </a:buClr>
              <a:buSzPts val="3200"/>
              <a:buNone/>
            </a:pPr>
            <a:r>
              <a:rPr lang="en-US" sz="2300" dirty="0"/>
              <a:t>Section 5  Exiting/Monitoring English Learners</a:t>
            </a:r>
            <a:endParaRPr sz="1500" b="1" dirty="0"/>
          </a:p>
        </p:txBody>
      </p:sp>
      <p:sp>
        <p:nvSpPr>
          <p:cNvPr id="747" name="Google Shape;747;g25dc5191c14_0_94"/>
          <p:cNvSpPr txBox="1">
            <a:spLocks noGrp="1"/>
          </p:cNvSpPr>
          <p:nvPr>
            <p:ph type="body" idx="1"/>
          </p:nvPr>
        </p:nvSpPr>
        <p:spPr>
          <a:xfrm>
            <a:off x="2155400" y="4183938"/>
            <a:ext cx="8264100" cy="3651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80000"/>
              </a:lnSpc>
              <a:spcBef>
                <a:spcPts val="1000"/>
              </a:spcBef>
              <a:spcAft>
                <a:spcPts val="0"/>
              </a:spcAft>
              <a:buClr>
                <a:schemeClr val="dk1"/>
              </a:buClr>
              <a:buSzPts val="3200"/>
              <a:buNone/>
            </a:pPr>
            <a:r>
              <a:rPr lang="en-US" sz="2300" dirty="0"/>
              <a:t>Section 6  Access to Instructional Programs/Graduation</a:t>
            </a:r>
            <a:endParaRPr sz="1500" b="1" dirty="0"/>
          </a:p>
        </p:txBody>
      </p:sp>
      <p:sp>
        <p:nvSpPr>
          <p:cNvPr id="748" name="Google Shape;748;g25dc5191c14_0_94"/>
          <p:cNvSpPr txBox="1">
            <a:spLocks noGrp="1"/>
          </p:cNvSpPr>
          <p:nvPr>
            <p:ph type="body" idx="1"/>
          </p:nvPr>
        </p:nvSpPr>
        <p:spPr>
          <a:xfrm>
            <a:off x="2155400" y="4713650"/>
            <a:ext cx="8264100" cy="3651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80000"/>
              </a:lnSpc>
              <a:spcBef>
                <a:spcPts val="1000"/>
              </a:spcBef>
              <a:spcAft>
                <a:spcPts val="0"/>
              </a:spcAft>
              <a:buClr>
                <a:schemeClr val="dk1"/>
              </a:buClr>
              <a:buSzPts val="3200"/>
              <a:buNone/>
            </a:pPr>
            <a:r>
              <a:rPr lang="en-US" sz="2300" dirty="0"/>
              <a:t>Section 7  Staffing for English Learner Programs</a:t>
            </a:r>
            <a:endParaRPr sz="1500" b="1" dirty="0"/>
          </a:p>
        </p:txBody>
      </p:sp>
      <p:sp>
        <p:nvSpPr>
          <p:cNvPr id="749" name="Google Shape;749;g25dc5191c14_0_94"/>
          <p:cNvSpPr txBox="1">
            <a:spLocks noGrp="1"/>
          </p:cNvSpPr>
          <p:nvPr>
            <p:ph type="body" idx="1"/>
          </p:nvPr>
        </p:nvSpPr>
        <p:spPr>
          <a:xfrm>
            <a:off x="2155400" y="5167150"/>
            <a:ext cx="8264100" cy="3651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80000"/>
              </a:lnSpc>
              <a:spcBef>
                <a:spcPts val="1000"/>
              </a:spcBef>
              <a:spcAft>
                <a:spcPts val="0"/>
              </a:spcAft>
              <a:buClr>
                <a:schemeClr val="dk1"/>
              </a:buClr>
              <a:buSzPts val="3200"/>
              <a:buNone/>
            </a:pPr>
            <a:r>
              <a:rPr lang="en-US" sz="2300" dirty="0"/>
              <a:t>Section 8  English Learner Data</a:t>
            </a:r>
            <a:endParaRPr sz="1500" b="1" dirty="0"/>
          </a:p>
        </p:txBody>
      </p:sp>
      <p:sp>
        <p:nvSpPr>
          <p:cNvPr id="750" name="Google Shape;750;g25dc5191c14_0_94"/>
          <p:cNvSpPr txBox="1">
            <a:spLocks noGrp="1"/>
          </p:cNvSpPr>
          <p:nvPr>
            <p:ph type="body" idx="1"/>
          </p:nvPr>
        </p:nvSpPr>
        <p:spPr>
          <a:xfrm>
            <a:off x="2155400" y="5615375"/>
            <a:ext cx="8264100" cy="3651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80000"/>
              </a:lnSpc>
              <a:spcBef>
                <a:spcPts val="1000"/>
              </a:spcBef>
              <a:spcAft>
                <a:spcPts val="0"/>
              </a:spcAft>
              <a:buClr>
                <a:schemeClr val="dk1"/>
              </a:buClr>
              <a:buSzPts val="3200"/>
              <a:buNone/>
            </a:pPr>
            <a:r>
              <a:rPr lang="en-US" sz="2300" dirty="0"/>
              <a:t>Section 9  Fiscal Review</a:t>
            </a:r>
            <a:endParaRPr sz="1500" b="1"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g25dc5191c14_0_121"/>
          <p:cNvSpPr txBox="1">
            <a:spLocks noGrp="1"/>
          </p:cNvSpPr>
          <p:nvPr>
            <p:ph type="title"/>
          </p:nvPr>
        </p:nvSpPr>
        <p:spPr>
          <a:xfrm>
            <a:off x="621792" y="278000"/>
            <a:ext cx="10879784" cy="110669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dirty="0"/>
              <a:t>Example:  1 Folder for Each Item</a:t>
            </a:r>
            <a:endParaRPr dirty="0"/>
          </a:p>
        </p:txBody>
      </p:sp>
      <p:sp>
        <p:nvSpPr>
          <p:cNvPr id="757" name="Google Shape;757;g25dc5191c14_0_121"/>
          <p:cNvSpPr txBox="1">
            <a:spLocks noGrp="1"/>
          </p:cNvSpPr>
          <p:nvPr>
            <p:ph type="body" idx="1"/>
          </p:nvPr>
        </p:nvSpPr>
        <p:spPr>
          <a:xfrm>
            <a:off x="2439675" y="2585675"/>
            <a:ext cx="8264100" cy="3651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1000"/>
              </a:spcBef>
              <a:spcAft>
                <a:spcPts val="0"/>
              </a:spcAft>
              <a:buClr>
                <a:schemeClr val="dk1"/>
              </a:buClr>
              <a:buSzPts val="3200"/>
              <a:buNone/>
            </a:pPr>
            <a:r>
              <a:rPr lang="en-US" sz="2800" dirty="0"/>
              <a:t>Item 2</a:t>
            </a:r>
            <a:endParaRPr sz="2000" b="1" dirty="0"/>
          </a:p>
        </p:txBody>
      </p:sp>
      <p:sp>
        <p:nvSpPr>
          <p:cNvPr id="758" name="Google Shape;758;g25dc5191c14_0_121"/>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759" name="Google Shape;759;g25dc5191c14_0_12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75</a:t>
            </a:fld>
            <a:endParaRPr/>
          </a:p>
        </p:txBody>
      </p:sp>
      <p:pic>
        <p:nvPicPr>
          <p:cNvPr id="760" name="Google Shape;760;g25dc5191c14_0_121" descr="Folder Item 2" title="Folder Item 2"/>
          <p:cNvPicPr preferRelativeResize="0"/>
          <p:nvPr/>
        </p:nvPicPr>
        <p:blipFill>
          <a:blip r:embed="rId3">
            <a:alphaModFix/>
          </a:blip>
          <a:stretch>
            <a:fillRect/>
          </a:stretch>
        </p:blipFill>
        <p:spPr>
          <a:xfrm>
            <a:off x="2074575" y="2582025"/>
            <a:ext cx="365102" cy="365102"/>
          </a:xfrm>
          <a:prstGeom prst="rect">
            <a:avLst/>
          </a:prstGeom>
          <a:noFill/>
          <a:ln>
            <a:noFill/>
          </a:ln>
        </p:spPr>
      </p:pic>
      <p:pic>
        <p:nvPicPr>
          <p:cNvPr id="761" name="Google Shape;761;g25dc5191c14_0_121" descr="Folder Item 3" title="Folder Item 3"/>
          <p:cNvPicPr preferRelativeResize="0"/>
          <p:nvPr/>
        </p:nvPicPr>
        <p:blipFill>
          <a:blip r:embed="rId3">
            <a:alphaModFix/>
          </a:blip>
          <a:stretch>
            <a:fillRect/>
          </a:stretch>
        </p:blipFill>
        <p:spPr>
          <a:xfrm>
            <a:off x="2074575" y="3201913"/>
            <a:ext cx="365102" cy="365102"/>
          </a:xfrm>
          <a:prstGeom prst="rect">
            <a:avLst/>
          </a:prstGeom>
          <a:noFill/>
          <a:ln>
            <a:noFill/>
          </a:ln>
        </p:spPr>
      </p:pic>
      <p:pic>
        <p:nvPicPr>
          <p:cNvPr id="762" name="Google Shape;762;g25dc5191c14_0_121" descr="Folder Item 4" title="Folder Item 4"/>
          <p:cNvPicPr preferRelativeResize="0"/>
          <p:nvPr/>
        </p:nvPicPr>
        <p:blipFill>
          <a:blip r:embed="rId3">
            <a:alphaModFix/>
          </a:blip>
          <a:stretch>
            <a:fillRect/>
          </a:stretch>
        </p:blipFill>
        <p:spPr>
          <a:xfrm>
            <a:off x="2074575" y="3890950"/>
            <a:ext cx="365102" cy="365102"/>
          </a:xfrm>
          <a:prstGeom prst="rect">
            <a:avLst/>
          </a:prstGeom>
          <a:noFill/>
          <a:ln>
            <a:noFill/>
          </a:ln>
        </p:spPr>
      </p:pic>
      <p:pic>
        <p:nvPicPr>
          <p:cNvPr id="763" name="Google Shape;763;g25dc5191c14_0_121" descr="Folder Item 5" title="Folder Item 5"/>
          <p:cNvPicPr preferRelativeResize="0"/>
          <p:nvPr/>
        </p:nvPicPr>
        <p:blipFill>
          <a:blip r:embed="rId3">
            <a:alphaModFix/>
          </a:blip>
          <a:stretch>
            <a:fillRect/>
          </a:stretch>
        </p:blipFill>
        <p:spPr>
          <a:xfrm>
            <a:off x="2074575" y="4577363"/>
            <a:ext cx="365102" cy="365102"/>
          </a:xfrm>
          <a:prstGeom prst="rect">
            <a:avLst/>
          </a:prstGeom>
          <a:noFill/>
          <a:ln>
            <a:noFill/>
          </a:ln>
        </p:spPr>
      </p:pic>
      <p:pic>
        <p:nvPicPr>
          <p:cNvPr id="764" name="Google Shape;764;g25dc5191c14_0_121" descr="Folder Item 6" title="Folder Item 6"/>
          <p:cNvPicPr preferRelativeResize="0"/>
          <p:nvPr/>
        </p:nvPicPr>
        <p:blipFill>
          <a:blip r:embed="rId3">
            <a:alphaModFix/>
          </a:blip>
          <a:stretch>
            <a:fillRect/>
          </a:stretch>
        </p:blipFill>
        <p:spPr>
          <a:xfrm>
            <a:off x="2074575" y="5206650"/>
            <a:ext cx="365102" cy="365102"/>
          </a:xfrm>
          <a:prstGeom prst="rect">
            <a:avLst/>
          </a:prstGeom>
          <a:noFill/>
          <a:ln>
            <a:noFill/>
          </a:ln>
        </p:spPr>
      </p:pic>
      <p:sp>
        <p:nvSpPr>
          <p:cNvPr id="765" name="Google Shape;765;g25dc5191c14_0_121"/>
          <p:cNvSpPr txBox="1">
            <a:spLocks noGrp="1"/>
          </p:cNvSpPr>
          <p:nvPr>
            <p:ph type="body" idx="1"/>
          </p:nvPr>
        </p:nvSpPr>
        <p:spPr>
          <a:xfrm>
            <a:off x="2439675" y="3204513"/>
            <a:ext cx="8264100" cy="3651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1000"/>
              </a:spcBef>
              <a:spcAft>
                <a:spcPts val="0"/>
              </a:spcAft>
              <a:buClr>
                <a:schemeClr val="dk1"/>
              </a:buClr>
              <a:buSzPts val="3200"/>
              <a:buNone/>
            </a:pPr>
            <a:r>
              <a:rPr lang="en-US" sz="2800" dirty="0"/>
              <a:t>Item 3</a:t>
            </a:r>
            <a:endParaRPr sz="2000" b="1" dirty="0"/>
          </a:p>
        </p:txBody>
      </p:sp>
      <p:sp>
        <p:nvSpPr>
          <p:cNvPr id="766" name="Google Shape;766;g25dc5191c14_0_121"/>
          <p:cNvSpPr txBox="1">
            <a:spLocks noGrp="1"/>
          </p:cNvSpPr>
          <p:nvPr>
            <p:ph type="body" idx="1"/>
          </p:nvPr>
        </p:nvSpPr>
        <p:spPr>
          <a:xfrm>
            <a:off x="2460200" y="3896150"/>
            <a:ext cx="8264100" cy="3651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1000"/>
              </a:spcBef>
              <a:spcAft>
                <a:spcPts val="0"/>
              </a:spcAft>
              <a:buClr>
                <a:schemeClr val="dk1"/>
              </a:buClr>
              <a:buSzPts val="3200"/>
              <a:buNone/>
            </a:pPr>
            <a:r>
              <a:rPr lang="en-US" sz="2800" dirty="0"/>
              <a:t>Item 4</a:t>
            </a:r>
            <a:endParaRPr sz="2000" b="1" dirty="0"/>
          </a:p>
        </p:txBody>
      </p:sp>
      <p:sp>
        <p:nvSpPr>
          <p:cNvPr id="767" name="Google Shape;767;g25dc5191c14_0_121"/>
          <p:cNvSpPr txBox="1">
            <a:spLocks noGrp="1"/>
          </p:cNvSpPr>
          <p:nvPr>
            <p:ph type="body" idx="1"/>
          </p:nvPr>
        </p:nvSpPr>
        <p:spPr>
          <a:xfrm>
            <a:off x="2460200" y="4577363"/>
            <a:ext cx="8264100" cy="3651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1000"/>
              </a:spcBef>
              <a:spcAft>
                <a:spcPts val="0"/>
              </a:spcAft>
              <a:buClr>
                <a:schemeClr val="dk1"/>
              </a:buClr>
              <a:buSzPts val="3200"/>
              <a:buNone/>
            </a:pPr>
            <a:r>
              <a:rPr lang="en-US" sz="2800" dirty="0"/>
              <a:t>Item 5</a:t>
            </a:r>
            <a:endParaRPr sz="2000" b="1" dirty="0"/>
          </a:p>
        </p:txBody>
      </p:sp>
      <p:sp>
        <p:nvSpPr>
          <p:cNvPr id="768" name="Google Shape;768;g25dc5191c14_0_121"/>
          <p:cNvSpPr txBox="1">
            <a:spLocks noGrp="1"/>
          </p:cNvSpPr>
          <p:nvPr>
            <p:ph type="body" idx="1"/>
          </p:nvPr>
        </p:nvSpPr>
        <p:spPr>
          <a:xfrm>
            <a:off x="2439675" y="5206650"/>
            <a:ext cx="8264100" cy="3651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1000"/>
              </a:spcBef>
              <a:spcAft>
                <a:spcPts val="0"/>
              </a:spcAft>
              <a:buClr>
                <a:schemeClr val="dk1"/>
              </a:buClr>
              <a:buSzPts val="3200"/>
              <a:buNone/>
            </a:pPr>
            <a:r>
              <a:rPr lang="en-US" sz="2800" dirty="0"/>
              <a:t>Item 6</a:t>
            </a:r>
            <a:endParaRPr sz="2000" b="1" dirty="0"/>
          </a:p>
        </p:txBody>
      </p:sp>
      <p:sp>
        <p:nvSpPr>
          <p:cNvPr id="769" name="Google Shape;769;g25dc5191c14_0_121"/>
          <p:cNvSpPr txBox="1">
            <a:spLocks noGrp="1"/>
          </p:cNvSpPr>
          <p:nvPr>
            <p:ph type="body" idx="1"/>
          </p:nvPr>
        </p:nvSpPr>
        <p:spPr>
          <a:xfrm>
            <a:off x="1629225" y="1959525"/>
            <a:ext cx="8264100" cy="3651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1000"/>
              </a:spcBef>
              <a:spcAft>
                <a:spcPts val="0"/>
              </a:spcAft>
              <a:buClr>
                <a:schemeClr val="dk1"/>
              </a:buClr>
              <a:buSzPts val="3200"/>
              <a:buNone/>
            </a:pPr>
            <a:r>
              <a:rPr lang="en-US" sz="2800" b="1" dirty="0"/>
              <a:t>Section 2  Identification of English Learners</a:t>
            </a:r>
            <a:endParaRPr sz="2000" b="1" dirty="0"/>
          </a:p>
        </p:txBody>
      </p:sp>
      <p:pic>
        <p:nvPicPr>
          <p:cNvPr id="770" name="Google Shape;770;g25dc5191c14_0_121" descr="Folder Section 2" title="Folder Section 2"/>
          <p:cNvPicPr preferRelativeResize="0"/>
          <p:nvPr/>
        </p:nvPicPr>
        <p:blipFill>
          <a:blip r:embed="rId3">
            <a:alphaModFix/>
          </a:blip>
          <a:stretch>
            <a:fillRect/>
          </a:stretch>
        </p:blipFill>
        <p:spPr>
          <a:xfrm>
            <a:off x="1052349" y="1844324"/>
            <a:ext cx="576876" cy="576876"/>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13"/>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200"/>
              </a:spcBef>
              <a:spcAft>
                <a:spcPts val="0"/>
              </a:spcAft>
              <a:buClr>
                <a:schemeClr val="accent1"/>
              </a:buClr>
              <a:buSzPts val="3200"/>
              <a:buNone/>
            </a:pPr>
            <a:r>
              <a:rPr lang="en-US" u="sng" dirty="0">
                <a:solidFill>
                  <a:schemeClr val="hlink"/>
                </a:solidFill>
                <a:hlinkClick r:id="rId3"/>
              </a:rPr>
              <a:t>ODE Monitoring Web Page</a:t>
            </a:r>
            <a:endParaRPr dirty="0"/>
          </a:p>
        </p:txBody>
      </p:sp>
      <p:sp>
        <p:nvSpPr>
          <p:cNvPr id="777" name="Google Shape;777;p13"/>
          <p:cNvSpPr txBox="1">
            <a:spLocks noGrp="1"/>
          </p:cNvSpPr>
          <p:nvPr>
            <p:ph type="body" idx="2"/>
          </p:nvPr>
        </p:nvSpPr>
        <p:spPr>
          <a:xfrm>
            <a:off x="717177" y="2505075"/>
            <a:ext cx="4933816" cy="3434549"/>
          </a:xfrm>
          <a:prstGeom prst="rect">
            <a:avLst/>
          </a:prstGeom>
          <a:noFill/>
          <a:ln>
            <a:noFill/>
          </a:ln>
        </p:spPr>
        <p:txBody>
          <a:bodyPr spcFirstLastPara="1" wrap="square" lIns="91425" tIns="45700" rIns="91425" bIns="45700" anchor="t" anchorCtr="0">
            <a:normAutofit/>
          </a:bodyPr>
          <a:lstStyle/>
          <a:p>
            <a:pPr marL="347663" lvl="0" indent="-347663" algn="l" rtl="0">
              <a:lnSpc>
                <a:spcPct val="90000"/>
              </a:lnSpc>
              <a:spcBef>
                <a:spcPts val="0"/>
              </a:spcBef>
              <a:spcAft>
                <a:spcPts val="0"/>
              </a:spcAft>
              <a:buClr>
                <a:schemeClr val="dk1"/>
              </a:buClr>
              <a:buSzPts val="2400"/>
              <a:buChar char="•"/>
            </a:pPr>
            <a:r>
              <a:rPr lang="en-US" dirty="0"/>
              <a:t>Monitoring Rubric</a:t>
            </a:r>
            <a:endParaRPr dirty="0"/>
          </a:p>
          <a:p>
            <a:pPr marL="347663" lvl="0" indent="-347663" algn="l" rtl="0">
              <a:lnSpc>
                <a:spcPct val="90000"/>
              </a:lnSpc>
              <a:spcBef>
                <a:spcPts val="1000"/>
              </a:spcBef>
              <a:spcAft>
                <a:spcPts val="0"/>
              </a:spcAft>
              <a:buClr>
                <a:schemeClr val="dk1"/>
              </a:buClr>
              <a:buSzPts val="2400"/>
              <a:buChar char="•"/>
            </a:pPr>
            <a:r>
              <a:rPr lang="en-US" dirty="0"/>
              <a:t>Monitoring Template</a:t>
            </a:r>
            <a:endParaRPr dirty="0"/>
          </a:p>
          <a:p>
            <a:pPr marL="347663" lvl="0" indent="-347663" algn="l" rtl="0">
              <a:lnSpc>
                <a:spcPct val="90000"/>
              </a:lnSpc>
              <a:spcBef>
                <a:spcPts val="1000"/>
              </a:spcBef>
              <a:spcAft>
                <a:spcPts val="0"/>
              </a:spcAft>
              <a:buClr>
                <a:schemeClr val="dk1"/>
              </a:buClr>
              <a:buSzPts val="2400"/>
              <a:buChar char="•"/>
            </a:pPr>
            <a:r>
              <a:rPr lang="en-US" dirty="0"/>
              <a:t>Districts to be Monitored</a:t>
            </a:r>
            <a:endParaRPr dirty="0"/>
          </a:p>
          <a:p>
            <a:pPr marL="347663" lvl="0" indent="-347663" algn="l" rtl="0">
              <a:lnSpc>
                <a:spcPct val="90000"/>
              </a:lnSpc>
              <a:spcBef>
                <a:spcPts val="1000"/>
              </a:spcBef>
              <a:spcAft>
                <a:spcPts val="0"/>
              </a:spcAft>
              <a:buSzPts val="1800"/>
              <a:buFont typeface="Calibri" panose="020F0502020204030204" pitchFamily="34" charset="0"/>
              <a:buChar char="•"/>
            </a:pPr>
            <a:r>
              <a:rPr lang="en-US" dirty="0"/>
              <a:t>Monitoring Organization Guidance</a:t>
            </a:r>
            <a:endParaRPr dirty="0"/>
          </a:p>
          <a:p>
            <a:pPr marL="347663" lvl="0" indent="-347663" algn="l" rtl="0">
              <a:lnSpc>
                <a:spcPct val="90000"/>
              </a:lnSpc>
              <a:spcBef>
                <a:spcPts val="1000"/>
              </a:spcBef>
              <a:spcAft>
                <a:spcPts val="0"/>
              </a:spcAft>
              <a:buSzPts val="1800"/>
              <a:buFont typeface="Calibri" panose="020F0502020204030204" pitchFamily="34" charset="0"/>
              <a:buChar char="•"/>
            </a:pPr>
            <a:r>
              <a:rPr lang="en-US" dirty="0"/>
              <a:t>Monitoring Training PowerPoint</a:t>
            </a:r>
            <a:endParaRPr dirty="0"/>
          </a:p>
          <a:p>
            <a:pPr marL="0" lvl="0" indent="0" algn="l" rtl="0">
              <a:lnSpc>
                <a:spcPct val="90000"/>
              </a:lnSpc>
              <a:spcBef>
                <a:spcPts val="1000"/>
              </a:spcBef>
              <a:spcAft>
                <a:spcPts val="0"/>
              </a:spcAft>
              <a:buClr>
                <a:schemeClr val="dk1"/>
              </a:buClr>
              <a:buSzPts val="2400"/>
              <a:buNone/>
            </a:pPr>
            <a:endParaRPr dirty="0"/>
          </a:p>
        </p:txBody>
      </p:sp>
      <p:sp>
        <p:nvSpPr>
          <p:cNvPr id="778" name="Google Shape;778;p13"/>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200"/>
              </a:spcBef>
              <a:spcAft>
                <a:spcPts val="0"/>
              </a:spcAft>
              <a:buClr>
                <a:schemeClr val="accent1"/>
              </a:buClr>
              <a:buSzPts val="3200"/>
              <a:buNone/>
            </a:pPr>
            <a:r>
              <a:rPr lang="en-US" u="sng" dirty="0"/>
              <a:t>Guidance Documents </a:t>
            </a:r>
            <a:endParaRPr u="sng" dirty="0"/>
          </a:p>
        </p:txBody>
      </p:sp>
      <p:sp>
        <p:nvSpPr>
          <p:cNvPr id="779" name="Google Shape;779;p13"/>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p>
            <a:pPr marL="347663" lvl="0" indent="-347663" algn="l" rtl="0">
              <a:lnSpc>
                <a:spcPct val="90000"/>
              </a:lnSpc>
              <a:spcBef>
                <a:spcPts val="0"/>
              </a:spcBef>
              <a:spcAft>
                <a:spcPts val="0"/>
              </a:spcAft>
              <a:buClr>
                <a:schemeClr val="dk1"/>
              </a:buClr>
              <a:buSzPts val="2400"/>
              <a:buChar char="•"/>
            </a:pPr>
            <a:r>
              <a:rPr lang="en-US" u="sng" dirty="0">
                <a:solidFill>
                  <a:schemeClr val="hlink"/>
                </a:solidFill>
                <a:hlinkClick r:id="rId4"/>
              </a:rPr>
              <a:t>ESSA – Title I and Title III</a:t>
            </a:r>
            <a:endParaRPr dirty="0"/>
          </a:p>
          <a:p>
            <a:pPr marL="347663" lvl="0" indent="-347663" algn="l" rtl="0">
              <a:lnSpc>
                <a:spcPct val="90000"/>
              </a:lnSpc>
              <a:spcBef>
                <a:spcPts val="1000"/>
              </a:spcBef>
              <a:spcAft>
                <a:spcPts val="0"/>
              </a:spcAft>
              <a:buClr>
                <a:schemeClr val="dk1"/>
              </a:buClr>
              <a:buSzPts val="2400"/>
              <a:buChar char="•"/>
            </a:pPr>
            <a:r>
              <a:rPr lang="en-US" u="sng" dirty="0">
                <a:solidFill>
                  <a:schemeClr val="hlink"/>
                </a:solidFill>
                <a:hlinkClick r:id="rId5"/>
              </a:rPr>
              <a:t>Dear Colleague Letter – January 2015</a:t>
            </a:r>
            <a:endParaRPr dirty="0"/>
          </a:p>
          <a:p>
            <a:pPr marL="347663" lvl="0" indent="-347663" algn="l" rtl="0">
              <a:lnSpc>
                <a:spcPct val="90000"/>
              </a:lnSpc>
              <a:spcBef>
                <a:spcPts val="1000"/>
              </a:spcBef>
              <a:spcAft>
                <a:spcPts val="0"/>
              </a:spcAft>
              <a:buClr>
                <a:schemeClr val="dk1"/>
              </a:buClr>
              <a:buSzPts val="2400"/>
              <a:buChar char="•"/>
            </a:pPr>
            <a:r>
              <a:rPr lang="en-US" u="sng" dirty="0">
                <a:solidFill>
                  <a:schemeClr val="hlink"/>
                </a:solidFill>
                <a:hlinkClick r:id="rId6"/>
              </a:rPr>
              <a:t>Title III Non-Regulatory Guidance – 2019 </a:t>
            </a:r>
            <a:r>
              <a:rPr lang="en-US" dirty="0"/>
              <a:t>(revised 2019)</a:t>
            </a:r>
            <a:endParaRPr dirty="0"/>
          </a:p>
          <a:p>
            <a:pPr marL="347663" lvl="0" indent="-347663" algn="l" rtl="0">
              <a:lnSpc>
                <a:spcPct val="90000"/>
              </a:lnSpc>
              <a:spcBef>
                <a:spcPts val="1000"/>
              </a:spcBef>
              <a:spcAft>
                <a:spcPts val="0"/>
              </a:spcAft>
              <a:buClr>
                <a:schemeClr val="dk1"/>
              </a:buClr>
              <a:buSzPts val="2400"/>
              <a:buChar char="•"/>
            </a:pPr>
            <a:r>
              <a:rPr lang="en-US" u="sng" dirty="0">
                <a:solidFill>
                  <a:schemeClr val="hlink"/>
                </a:solidFill>
                <a:hlinkClick r:id="rId7"/>
              </a:rPr>
              <a:t>OAR 581-023-0100 (4)</a:t>
            </a:r>
            <a:endParaRPr dirty="0"/>
          </a:p>
          <a:p>
            <a:pPr marL="0" lvl="0" indent="0" algn="l" rtl="0">
              <a:lnSpc>
                <a:spcPct val="90000"/>
              </a:lnSpc>
              <a:spcBef>
                <a:spcPts val="1000"/>
              </a:spcBef>
              <a:spcAft>
                <a:spcPts val="0"/>
              </a:spcAft>
              <a:buClr>
                <a:schemeClr val="dk1"/>
              </a:buClr>
              <a:buSzPts val="2400"/>
              <a:buNone/>
            </a:pPr>
            <a:endParaRPr dirty="0"/>
          </a:p>
        </p:txBody>
      </p:sp>
      <p:sp>
        <p:nvSpPr>
          <p:cNvPr id="780" name="Google Shape;780;p1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781" name="Google Shape;781;p1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76</a:t>
            </a:fld>
            <a:endParaRPr/>
          </a:p>
        </p:txBody>
      </p:sp>
      <p:sp>
        <p:nvSpPr>
          <p:cNvPr id="782" name="Google Shape;782;p13"/>
          <p:cNvSpPr txBox="1">
            <a:spLocks noGrp="1"/>
          </p:cNvSpPr>
          <p:nvPr>
            <p:ph type="title"/>
          </p:nvPr>
        </p:nvSpPr>
        <p:spPr>
          <a:xfrm>
            <a:off x="621792" y="265176"/>
            <a:ext cx="10879926" cy="10972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200"/>
              <a:buFont typeface="Calibri"/>
              <a:buNone/>
            </a:pPr>
            <a:r>
              <a:rPr lang="en-US" sz="4400" dirty="0"/>
              <a:t>Documents to Help You</a:t>
            </a:r>
            <a:endParaRPr sz="44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g279504ad96e_0_0"/>
          <p:cNvSpPr txBox="1">
            <a:spLocks noGrp="1"/>
          </p:cNvSpPr>
          <p:nvPr>
            <p:ph type="body" idx="1"/>
          </p:nvPr>
        </p:nvSpPr>
        <p:spPr>
          <a:xfrm>
            <a:off x="717176" y="1825625"/>
            <a:ext cx="10784400" cy="41091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t>At the end of the 2022-23 monitoring cycle, ODE staff surveyed the participating districts.  There was a variety of responses to the question “how much time did your district spend preparing the Title III monitoring?”.</a:t>
            </a:r>
            <a:endParaRPr dirty="0"/>
          </a:p>
          <a:p>
            <a:pPr marL="228600" lvl="0" indent="0" algn="l" rtl="0">
              <a:spcBef>
                <a:spcPts val="1200"/>
              </a:spcBef>
              <a:spcAft>
                <a:spcPts val="0"/>
              </a:spcAft>
              <a:buNone/>
            </a:pPr>
            <a:r>
              <a:rPr lang="en-US" dirty="0"/>
              <a:t>The range was from:  15 hours to 40 hours (including monitoring response time)</a:t>
            </a:r>
            <a:endParaRPr dirty="0"/>
          </a:p>
          <a:p>
            <a:pPr marL="0" lvl="0" indent="0" algn="l" rtl="0">
              <a:spcBef>
                <a:spcPts val="3000"/>
              </a:spcBef>
              <a:spcAft>
                <a:spcPts val="0"/>
              </a:spcAft>
              <a:buNone/>
            </a:pPr>
            <a:r>
              <a:rPr lang="en-US" dirty="0"/>
              <a:t>Districts responding to the survey had student populations ranging from 20 students to over 3,000.  Most of the districts responding had fewer than 300 students.</a:t>
            </a:r>
            <a:endParaRPr dirty="0"/>
          </a:p>
        </p:txBody>
      </p:sp>
      <p:sp>
        <p:nvSpPr>
          <p:cNvPr id="801" name="Google Shape;801;g279504ad96e_0_0"/>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77</a:t>
            </a:fld>
            <a:endParaRPr/>
          </a:p>
        </p:txBody>
      </p:sp>
      <p:sp>
        <p:nvSpPr>
          <p:cNvPr id="802" name="Google Shape;802;g279504ad96e_0_0"/>
          <p:cNvSpPr txBox="1">
            <a:spLocks noGrp="1"/>
          </p:cNvSpPr>
          <p:nvPr>
            <p:ph type="title"/>
          </p:nvPr>
        </p:nvSpPr>
        <p:spPr>
          <a:xfrm>
            <a:off x="612648" y="246888"/>
            <a:ext cx="10888928" cy="1133856"/>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Estimated time for monitoring work</a:t>
            </a:r>
            <a:endParaRPr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g279504ad96e_0_10"/>
          <p:cNvSpPr txBox="1">
            <a:spLocks noGrp="1"/>
          </p:cNvSpPr>
          <p:nvPr>
            <p:ph type="title"/>
          </p:nvPr>
        </p:nvSpPr>
        <p:spPr>
          <a:xfrm>
            <a:off x="603504" y="228600"/>
            <a:ext cx="10898072" cy="1143000"/>
          </a:xfrm>
          <a:prstGeom prst="rect">
            <a:avLst/>
          </a:prstGeom>
        </p:spPr>
        <p:txBody>
          <a:bodyPr spcFirstLastPara="1" wrap="square" lIns="91425" tIns="45700" rIns="91425" bIns="45700" anchor="b" anchorCtr="0">
            <a:normAutofit fontScale="90000"/>
          </a:bodyPr>
          <a:lstStyle/>
          <a:p>
            <a:pPr marL="0" lvl="0" indent="0" algn="ctr" rtl="0">
              <a:spcBef>
                <a:spcPts val="0"/>
              </a:spcBef>
              <a:spcAft>
                <a:spcPts val="0"/>
              </a:spcAft>
              <a:buNone/>
            </a:pPr>
            <a:r>
              <a:rPr lang="en-US" dirty="0"/>
              <a:t>Recommendations for Preparing the Submission</a:t>
            </a:r>
            <a:endParaRPr dirty="0"/>
          </a:p>
        </p:txBody>
      </p:sp>
      <p:sp>
        <p:nvSpPr>
          <p:cNvPr id="809" name="Google Shape;809;g279504ad96e_0_10"/>
          <p:cNvSpPr txBox="1">
            <a:spLocks noGrp="1"/>
          </p:cNvSpPr>
          <p:nvPr>
            <p:ph type="body" idx="1"/>
          </p:nvPr>
        </p:nvSpPr>
        <p:spPr>
          <a:xfrm>
            <a:off x="512064" y="1825625"/>
            <a:ext cx="5120640" cy="4679400"/>
          </a:xfrm>
          <a:prstGeom prst="rect">
            <a:avLst/>
          </a:prstGeom>
        </p:spPr>
        <p:txBody>
          <a:bodyPr spcFirstLastPara="1" wrap="square" lIns="91425" tIns="45700" rIns="91425" bIns="45700" anchor="t" anchorCtr="0">
            <a:normAutofit/>
          </a:bodyPr>
          <a:lstStyle/>
          <a:p>
            <a:pPr lvl="0" algn="l" rtl="0">
              <a:spcBef>
                <a:spcPts val="1000"/>
              </a:spcBef>
              <a:spcAft>
                <a:spcPts val="0"/>
              </a:spcAft>
              <a:buSzPts val="1800"/>
              <a:buFont typeface="Calibri" panose="020F0502020204030204" pitchFamily="34" charset="0"/>
              <a:buChar char="•"/>
            </a:pPr>
            <a:r>
              <a:rPr lang="en-US" sz="2200" dirty="0"/>
              <a:t>Review each section of the monitoring rubric</a:t>
            </a:r>
            <a:endParaRPr sz="2200" dirty="0"/>
          </a:p>
          <a:p>
            <a:pPr lvl="0" algn="l" rtl="0">
              <a:spcBef>
                <a:spcPts val="3000"/>
              </a:spcBef>
              <a:spcAft>
                <a:spcPts val="0"/>
              </a:spcAft>
              <a:buSzPts val="1800"/>
              <a:buFont typeface="Calibri" panose="020F0502020204030204" pitchFamily="34" charset="0"/>
              <a:buChar char="•"/>
            </a:pPr>
            <a:r>
              <a:rPr lang="en-US" sz="2200" dirty="0"/>
              <a:t>Decide who will be the best contact to provide the required information</a:t>
            </a:r>
            <a:endParaRPr sz="2200" dirty="0"/>
          </a:p>
          <a:p>
            <a:pPr marL="914400" lvl="1" indent="-342900" algn="l" rtl="0">
              <a:spcBef>
                <a:spcPts val="600"/>
              </a:spcBef>
              <a:spcAft>
                <a:spcPts val="0"/>
              </a:spcAft>
              <a:buSzPts val="1800"/>
              <a:buChar char="•"/>
            </a:pPr>
            <a:r>
              <a:rPr lang="en-US" sz="2000" dirty="0"/>
              <a:t>i.e., fiscal/business office for Section 9</a:t>
            </a:r>
            <a:endParaRPr sz="2000" dirty="0"/>
          </a:p>
          <a:p>
            <a:pPr lvl="0" algn="l" rtl="0">
              <a:spcBef>
                <a:spcPts val="3000"/>
              </a:spcBef>
              <a:spcAft>
                <a:spcPts val="0"/>
              </a:spcAft>
              <a:buSzPts val="1800"/>
              <a:buFont typeface="Calibri" panose="020F0502020204030204" pitchFamily="34" charset="0"/>
              <a:buChar char="•"/>
            </a:pPr>
            <a:r>
              <a:rPr lang="en-US" sz="2200" dirty="0"/>
              <a:t>Establish a district shared folder system that everyone can access</a:t>
            </a:r>
            <a:endParaRPr sz="2200" dirty="0"/>
          </a:p>
          <a:p>
            <a:pPr lvl="0" algn="l" rtl="0">
              <a:spcBef>
                <a:spcPts val="3000"/>
              </a:spcBef>
              <a:spcAft>
                <a:spcPts val="0"/>
              </a:spcAft>
              <a:buSzPts val="1800"/>
              <a:buFont typeface="Calibri" panose="020F0502020204030204" pitchFamily="34" charset="0"/>
              <a:buChar char="•"/>
            </a:pPr>
            <a:r>
              <a:rPr lang="en-US" sz="2200" dirty="0"/>
              <a:t>Create checklists of what is needed for each section</a:t>
            </a:r>
            <a:endParaRPr sz="2200" dirty="0"/>
          </a:p>
        </p:txBody>
      </p:sp>
      <p:sp>
        <p:nvSpPr>
          <p:cNvPr id="810" name="Google Shape;810;g279504ad96e_0_10"/>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78</a:t>
            </a:fld>
            <a:endParaRPr/>
          </a:p>
        </p:txBody>
      </p:sp>
      <p:sp>
        <p:nvSpPr>
          <p:cNvPr id="811" name="Google Shape;811;g279504ad96e_0_10"/>
          <p:cNvSpPr txBox="1">
            <a:spLocks noGrp="1"/>
          </p:cNvSpPr>
          <p:nvPr>
            <p:ph type="body" idx="2"/>
          </p:nvPr>
        </p:nvSpPr>
        <p:spPr>
          <a:xfrm>
            <a:off x="6336792" y="1825625"/>
            <a:ext cx="5266944" cy="4575900"/>
          </a:xfrm>
          <a:prstGeom prst="rect">
            <a:avLst/>
          </a:prstGeom>
        </p:spPr>
        <p:txBody>
          <a:bodyPr spcFirstLastPara="1" wrap="square" lIns="91425" tIns="45700" rIns="91425" bIns="45700" anchor="t" anchorCtr="0">
            <a:normAutofit/>
          </a:bodyPr>
          <a:lstStyle/>
          <a:p>
            <a:pPr marL="465773" lvl="0" algn="l" rtl="0">
              <a:spcBef>
                <a:spcPts val="1000"/>
              </a:spcBef>
              <a:spcAft>
                <a:spcPts val="0"/>
              </a:spcAft>
              <a:buSzPct val="75000"/>
              <a:buFont typeface="Calibri" panose="020F0502020204030204" pitchFamily="34" charset="0"/>
              <a:buChar char="•"/>
            </a:pPr>
            <a:r>
              <a:rPr lang="en-US" sz="2200" dirty="0"/>
              <a:t>Plan backward from submission due date</a:t>
            </a:r>
            <a:endParaRPr sz="2200" dirty="0"/>
          </a:p>
          <a:p>
            <a:pPr marL="465773" lvl="0" algn="l" rtl="0">
              <a:spcBef>
                <a:spcPts val="3000"/>
              </a:spcBef>
              <a:spcAft>
                <a:spcPts val="0"/>
              </a:spcAft>
              <a:buSzPct val="75000"/>
              <a:buFont typeface="Calibri" panose="020F0502020204030204" pitchFamily="34" charset="0"/>
              <a:buChar char="•"/>
            </a:pPr>
            <a:r>
              <a:rPr lang="en-US" sz="2200" dirty="0"/>
              <a:t>Contact ODE Title III staff for support</a:t>
            </a:r>
            <a:endParaRPr sz="2200" dirty="0"/>
          </a:p>
          <a:p>
            <a:pPr marL="465773" lvl="0" algn="l" rtl="0">
              <a:spcBef>
                <a:spcPts val="3000"/>
              </a:spcBef>
              <a:spcAft>
                <a:spcPts val="0"/>
              </a:spcAft>
              <a:buSzPct val="75000"/>
              <a:buFont typeface="Calibri" panose="020F0502020204030204" pitchFamily="34" charset="0"/>
              <a:buChar char="•"/>
            </a:pPr>
            <a:r>
              <a:rPr lang="en-US" sz="2200" dirty="0"/>
              <a:t>Plan on submitting a day or two prior to the due date </a:t>
            </a:r>
            <a:endParaRPr sz="2200" dirty="0"/>
          </a:p>
          <a:p>
            <a:pPr marL="465773" lvl="0" algn="l" rtl="0">
              <a:spcBef>
                <a:spcPts val="3000"/>
              </a:spcBef>
              <a:spcAft>
                <a:spcPts val="0"/>
              </a:spcAft>
              <a:buSzPct val="75000"/>
              <a:buFont typeface="Calibri" panose="020F0502020204030204" pitchFamily="34" charset="0"/>
              <a:buChar char="•"/>
            </a:pPr>
            <a:r>
              <a:rPr lang="en-US" sz="2200" dirty="0"/>
              <a:t>Keep the district monitoring folder in case files need to be reloaded up to ODE</a:t>
            </a:r>
            <a:endParaRPr sz="2200" dirty="0"/>
          </a:p>
          <a:p>
            <a:pPr marL="465773" lvl="0" algn="l" rtl="0">
              <a:spcBef>
                <a:spcPts val="3000"/>
              </a:spcBef>
              <a:spcAft>
                <a:spcPts val="0"/>
              </a:spcAft>
              <a:buSzPct val="75000"/>
              <a:buFont typeface="Calibri" panose="020F0502020204030204" pitchFamily="34" charset="0"/>
              <a:buChar char="•"/>
            </a:pPr>
            <a:r>
              <a:rPr lang="en-US" sz="2200" dirty="0"/>
              <a:t>Let ODE staff know if district staff changes during the monitoring period</a:t>
            </a:r>
            <a:endParaRPr sz="2200" dirty="0"/>
          </a:p>
          <a:p>
            <a:pPr marL="0" lvl="0" indent="0" algn="l" rtl="0">
              <a:spcBef>
                <a:spcPts val="1000"/>
              </a:spcBef>
              <a:spcAft>
                <a:spcPts val="0"/>
              </a:spcAft>
              <a:buNone/>
            </a:pPr>
            <a:endParaRPr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15"/>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accent1"/>
              </a:buClr>
              <a:buSzPts val="12000"/>
              <a:buFont typeface="Calibri"/>
              <a:buNone/>
            </a:pPr>
            <a:r>
              <a:rPr lang="en-US"/>
              <a:t>Here to Help</a:t>
            </a:r>
            <a:endParaRPr/>
          </a:p>
        </p:txBody>
      </p:sp>
      <p:sp>
        <p:nvSpPr>
          <p:cNvPr id="818" name="Google Shape;818;p1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819" name="Google Shape;819;p1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79</a:t>
            </a:fld>
            <a:endParaRPr/>
          </a:p>
        </p:txBody>
      </p:sp>
      <p:sp>
        <p:nvSpPr>
          <p:cNvPr id="820" name="Google Shape;820;p15"/>
          <p:cNvSpPr txBox="1">
            <a:spLocks noGrp="1"/>
          </p:cNvSpPr>
          <p:nvPr>
            <p:ph type="subTitle" idx="1"/>
          </p:nvPr>
        </p:nvSpPr>
        <p:spPr>
          <a:xfrm>
            <a:off x="1524000" y="4352544"/>
            <a:ext cx="9144000" cy="640080"/>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Clr>
                <a:schemeClr val="accent1"/>
              </a:buClr>
              <a:buSzPts val="2400"/>
              <a:buNone/>
            </a:pPr>
            <a:r>
              <a:rPr lang="en-US" dirty="0"/>
              <a:t>Kim Miller – 971-239-9681 | kim.a.miller@ode.oregon.gov</a:t>
            </a:r>
            <a:br>
              <a:rPr lang="en-US" dirty="0"/>
            </a:b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6"/>
          <p:cNvSpPr txBox="1">
            <a:spLocks noGrp="1"/>
          </p:cNvSpPr>
          <p:nvPr>
            <p:ph type="title"/>
          </p:nvPr>
        </p:nvSpPr>
        <p:spPr>
          <a:xfrm>
            <a:off x="815038" y="1371600"/>
            <a:ext cx="3428100" cy="11695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4400"/>
              <a:buFont typeface="Calibri"/>
              <a:buNone/>
            </a:pPr>
            <a:r>
              <a:rPr lang="en-US" sz="6000" b="1" dirty="0"/>
              <a:t>Why?</a:t>
            </a:r>
            <a:endParaRPr sz="6000" b="1" dirty="0"/>
          </a:p>
        </p:txBody>
      </p:sp>
      <p:sp>
        <p:nvSpPr>
          <p:cNvPr id="165" name="Google Shape;165;p6"/>
          <p:cNvSpPr txBox="1">
            <a:spLocks noGrp="1"/>
          </p:cNvSpPr>
          <p:nvPr>
            <p:ph type="body" idx="1"/>
          </p:nvPr>
        </p:nvSpPr>
        <p:spPr>
          <a:xfrm>
            <a:off x="5260158" y="688156"/>
            <a:ext cx="6553890" cy="589175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dirty="0"/>
              <a:t>Monitoring districts provides ODE the opportunity to:</a:t>
            </a:r>
            <a:endParaRPr dirty="0"/>
          </a:p>
          <a:p>
            <a:pPr marL="228600" lvl="0" indent="-228600" algn="l" rtl="0">
              <a:lnSpc>
                <a:spcPct val="90000"/>
              </a:lnSpc>
              <a:spcBef>
                <a:spcPts val="600"/>
              </a:spcBef>
              <a:spcAft>
                <a:spcPts val="0"/>
              </a:spcAft>
              <a:buClr>
                <a:schemeClr val="dk1"/>
              </a:buClr>
              <a:buSzPts val="2400"/>
              <a:buChar char="•"/>
            </a:pPr>
            <a:r>
              <a:rPr lang="en-US" dirty="0"/>
              <a:t>Ensure students have access to all educational opportunities.</a:t>
            </a:r>
            <a:endParaRPr dirty="0"/>
          </a:p>
          <a:p>
            <a:pPr marL="228600" lvl="0" indent="-228600" algn="l" rtl="0">
              <a:lnSpc>
                <a:spcPct val="90000"/>
              </a:lnSpc>
              <a:spcBef>
                <a:spcPts val="600"/>
              </a:spcBef>
              <a:spcAft>
                <a:spcPts val="0"/>
              </a:spcAft>
              <a:buClr>
                <a:schemeClr val="dk1"/>
              </a:buClr>
              <a:buSzPts val="2400"/>
              <a:buChar char="•"/>
            </a:pPr>
            <a:r>
              <a:rPr lang="en-US" dirty="0"/>
              <a:t>Provide technical assistance to support districts.</a:t>
            </a:r>
            <a:endParaRPr dirty="0"/>
          </a:p>
          <a:p>
            <a:pPr marL="0" lvl="0" indent="0" algn="l" rtl="0">
              <a:lnSpc>
                <a:spcPct val="90000"/>
              </a:lnSpc>
              <a:spcBef>
                <a:spcPts val="1000"/>
              </a:spcBef>
              <a:spcAft>
                <a:spcPts val="0"/>
              </a:spcAft>
              <a:buClr>
                <a:schemeClr val="dk1"/>
              </a:buClr>
              <a:buSzPts val="2400"/>
              <a:buNone/>
            </a:pPr>
            <a:endParaRPr dirty="0"/>
          </a:p>
          <a:p>
            <a:pPr marL="0" lvl="0" indent="0" algn="l" rtl="0">
              <a:lnSpc>
                <a:spcPct val="90000"/>
              </a:lnSpc>
              <a:spcBef>
                <a:spcPts val="1000"/>
              </a:spcBef>
              <a:spcAft>
                <a:spcPts val="0"/>
              </a:spcAft>
              <a:buClr>
                <a:schemeClr val="dk1"/>
              </a:buClr>
              <a:buSzPts val="2400"/>
              <a:buNone/>
            </a:pPr>
            <a:r>
              <a:rPr lang="en-US" dirty="0"/>
              <a:t>Title III monitoring is a required activity under ESSA.  During monitoring ODE will review and verify compliance with:</a:t>
            </a:r>
            <a:endParaRPr dirty="0"/>
          </a:p>
          <a:p>
            <a:pPr marL="457200" lvl="1" indent="-228600" algn="l" rtl="0">
              <a:lnSpc>
                <a:spcPct val="90000"/>
              </a:lnSpc>
              <a:spcBef>
                <a:spcPts val="600"/>
              </a:spcBef>
              <a:spcAft>
                <a:spcPts val="0"/>
              </a:spcAft>
              <a:buClr>
                <a:schemeClr val="dk1"/>
              </a:buClr>
              <a:buSzPts val="2400"/>
              <a:buChar char="•"/>
            </a:pPr>
            <a:r>
              <a:rPr lang="en-US" dirty="0"/>
              <a:t>Title III – English Learners and Immigrant Youth</a:t>
            </a:r>
            <a:endParaRPr dirty="0"/>
          </a:p>
          <a:p>
            <a:pPr marL="457200" lvl="1" indent="-228600" algn="l" rtl="0">
              <a:lnSpc>
                <a:spcPct val="90000"/>
              </a:lnSpc>
              <a:spcBef>
                <a:spcPts val="600"/>
              </a:spcBef>
              <a:spcAft>
                <a:spcPts val="0"/>
              </a:spcAft>
              <a:buClr>
                <a:schemeClr val="dk1"/>
              </a:buClr>
              <a:buSzPts val="2400"/>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Title I-A</a:t>
            </a:r>
            <a:r>
              <a:rPr lang="en-US" dirty="0"/>
              <a:t> </a:t>
            </a:r>
            <a:endParaRPr dirty="0"/>
          </a:p>
          <a:p>
            <a:pPr marL="457200" lvl="1" indent="-228600" algn="l" rtl="0">
              <a:lnSpc>
                <a:spcPct val="90000"/>
              </a:lnSpc>
              <a:spcBef>
                <a:spcPts val="600"/>
              </a:spcBef>
              <a:spcAft>
                <a:spcPts val="0"/>
              </a:spcAft>
              <a:buClr>
                <a:schemeClr val="dk1"/>
              </a:buClr>
              <a:buSzPts val="2400"/>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Oregon Revised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Statutes</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(ORS)</a:t>
            </a:r>
            <a:endParaRP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endParaRPr>
          </a:p>
          <a:p>
            <a:pPr marL="457200" lvl="1" indent="-228600" algn="l" rtl="0">
              <a:lnSpc>
                <a:spcPct val="90000"/>
              </a:lnSpc>
              <a:spcBef>
                <a:spcPts val="600"/>
              </a:spcBef>
              <a:spcAft>
                <a:spcPts val="0"/>
              </a:spcAft>
              <a:buClr>
                <a:schemeClr val="dk1"/>
              </a:buClr>
              <a:buSzPts val="2400"/>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Oregon Administrative Rules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OAR</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a:t>
            </a:r>
            <a:endParaRPr dirty="0"/>
          </a:p>
        </p:txBody>
      </p:sp>
      <p:sp>
        <p:nvSpPr>
          <p:cNvPr id="166" name="Google Shape;166;p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167" name="Google Shape;167;p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168" name="Google Shape;168;p6" descr="Picture of dog (terrier) with a curious expression&#10;" title="terrier down with questioning look"/>
          <p:cNvPicPr preferRelativeResize="0">
            <a:picLocks noGrp="1"/>
          </p:cNvPicPr>
          <p:nvPr>
            <p:ph type="pic" idx="2"/>
          </p:nvPr>
        </p:nvPicPr>
        <p:blipFill rotWithShape="1">
          <a:blip r:embed="rId3">
            <a:alphaModFix/>
          </a:blip>
          <a:srcRect t="21874" b="21873"/>
          <a:stretch/>
        </p:blipFill>
        <p:spPr>
          <a:xfrm>
            <a:off x="563177" y="2988275"/>
            <a:ext cx="3931826" cy="2320926"/>
          </a:xfrm>
          <a:prstGeom prst="rect">
            <a:avLst/>
          </a:prstGeom>
          <a:noFill/>
          <a:ln w="38100" cap="flat" cmpd="sng">
            <a:solidFill>
              <a:schemeClr val="accent1"/>
            </a:solidFill>
            <a:prstDash val="solid"/>
            <a:round/>
            <a:headEnd type="none" w="sm" len="sm"/>
            <a:tailEnd type="none" w="sm" len="sm"/>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16"/>
          <p:cNvSpPr txBox="1">
            <a:spLocks noGrp="1"/>
          </p:cNvSpPr>
          <p:nvPr>
            <p:ph type="ctrTitle"/>
          </p:nvPr>
        </p:nvSpPr>
        <p:spPr>
          <a:xfrm>
            <a:off x="241737" y="1499125"/>
            <a:ext cx="11445765"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accent1"/>
              </a:buClr>
              <a:buSzPts val="12000"/>
              <a:buFont typeface="Calibri"/>
              <a:buNone/>
            </a:pPr>
            <a:r>
              <a:rPr lang="en-US" sz="11500" dirty="0"/>
              <a:t>Any Other Questions</a:t>
            </a:r>
            <a:endParaRPr sz="11500" dirty="0"/>
          </a:p>
        </p:txBody>
      </p:sp>
      <p:sp>
        <p:nvSpPr>
          <p:cNvPr id="827" name="Google Shape;827;p1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828" name="Google Shape;828;p1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80</a:t>
            </a:fld>
            <a:endParaRPr/>
          </a:p>
        </p:txBody>
      </p:sp>
      <p:sp>
        <p:nvSpPr>
          <p:cNvPr id="829" name="Google Shape;829;p16"/>
          <p:cNvSpPr txBox="1">
            <a:spLocks noGrp="1"/>
          </p:cNvSpPr>
          <p:nvPr>
            <p:ph type="subTitle" idx="1"/>
          </p:nvPr>
        </p:nvSpPr>
        <p:spPr>
          <a:xfrm>
            <a:off x="241737" y="4325112"/>
            <a:ext cx="11682039" cy="86868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ct val="64453"/>
              <a:buNone/>
            </a:pPr>
            <a:r>
              <a:rPr lang="en-US" sz="3723" dirty="0"/>
              <a:t>Please post your question in the Question/Answer section</a:t>
            </a:r>
            <a:endParaRPr sz="4363" dirty="0"/>
          </a:p>
          <a:p>
            <a:pPr marL="0" lvl="0" indent="0" algn="ctr" rtl="0">
              <a:lnSpc>
                <a:spcPct val="90000"/>
              </a:lnSpc>
              <a:spcBef>
                <a:spcPts val="1000"/>
              </a:spcBef>
              <a:spcAft>
                <a:spcPts val="0"/>
              </a:spcAft>
              <a:buClr>
                <a:schemeClr val="accent1"/>
              </a:buClr>
              <a:buSzPct val="100000"/>
              <a:buNone/>
            </a:pPr>
            <a:endParaRPr dirty="0"/>
          </a:p>
          <a:p>
            <a:pPr marL="0" lvl="0" indent="0" algn="ctr" rtl="0">
              <a:lnSpc>
                <a:spcPct val="90000"/>
              </a:lnSpc>
              <a:spcBef>
                <a:spcPts val="1000"/>
              </a:spcBef>
              <a:spcAft>
                <a:spcPts val="0"/>
              </a:spcAft>
              <a:buClr>
                <a:schemeClr val="accent1"/>
              </a:buClr>
              <a:buSzPct val="100000"/>
              <a:buNone/>
            </a:pPr>
            <a:endParaRPr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17"/>
          <p:cNvSpPr txBox="1">
            <a:spLocks noGrp="1"/>
          </p:cNvSpPr>
          <p:nvPr>
            <p:ph type="title"/>
          </p:nvPr>
        </p:nvSpPr>
        <p:spPr>
          <a:xfrm>
            <a:off x="717176" y="283464"/>
            <a:ext cx="10784542" cy="108813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b="1" dirty="0"/>
              <a:t>Thank You</a:t>
            </a:r>
            <a:endParaRPr b="1" dirty="0"/>
          </a:p>
        </p:txBody>
      </p:sp>
      <p:pic>
        <p:nvPicPr>
          <p:cNvPr id="836" name="Google Shape;836;p17" descr="Picture of heart filled with words for Thank you in many languages" title="Thank you heart"/>
          <p:cNvPicPr preferRelativeResize="0">
            <a:picLocks noGrp="1"/>
          </p:cNvPicPr>
          <p:nvPr>
            <p:ph type="body" idx="1"/>
          </p:nvPr>
        </p:nvPicPr>
        <p:blipFill rotWithShape="1">
          <a:blip r:embed="rId3">
            <a:alphaModFix/>
          </a:blip>
          <a:srcRect/>
          <a:stretch/>
        </p:blipFill>
        <p:spPr>
          <a:xfrm>
            <a:off x="3509700" y="217470"/>
            <a:ext cx="8315478" cy="6423813"/>
          </a:xfrm>
          <a:prstGeom prst="rect">
            <a:avLst/>
          </a:prstGeom>
          <a:noFill/>
          <a:ln>
            <a:noFill/>
          </a:ln>
        </p:spPr>
      </p:pic>
      <p:sp>
        <p:nvSpPr>
          <p:cNvPr id="837" name="Google Shape;837;p17"/>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838" name="Google Shape;838;p1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81</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7"/>
          <p:cNvSpPr txBox="1">
            <a:spLocks noGrp="1"/>
          </p:cNvSpPr>
          <p:nvPr>
            <p:ph type="title"/>
          </p:nvPr>
        </p:nvSpPr>
        <p:spPr>
          <a:xfrm>
            <a:off x="717177" y="678730"/>
            <a:ext cx="3931826" cy="209190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4400"/>
              <a:buFont typeface="Calibri"/>
              <a:buNone/>
            </a:pPr>
            <a:r>
              <a:rPr lang="en-US" b="1" dirty="0"/>
              <a:t>How were districts selected?</a:t>
            </a:r>
            <a:endParaRPr b="1" dirty="0"/>
          </a:p>
        </p:txBody>
      </p:sp>
      <p:sp>
        <p:nvSpPr>
          <p:cNvPr id="175" name="Google Shape;175;p7"/>
          <p:cNvSpPr txBox="1">
            <a:spLocks noGrp="1"/>
          </p:cNvSpPr>
          <p:nvPr>
            <p:ph type="body" idx="1"/>
          </p:nvPr>
        </p:nvSpPr>
        <p:spPr>
          <a:xfrm>
            <a:off x="5420412" y="678730"/>
            <a:ext cx="6155704" cy="582618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en-US" dirty="0"/>
              <a:t>For the 2023-24 Title III monitoring selection, ODE staff reviewed the length of time it had been since a district/ESD had been monitored and the Title III Risk Assessment. </a:t>
            </a:r>
            <a:endParaRPr dirty="0"/>
          </a:p>
          <a:p>
            <a:pPr marL="0" lvl="0" indent="0" algn="l" rtl="0">
              <a:lnSpc>
                <a:spcPct val="90000"/>
              </a:lnSpc>
              <a:spcBef>
                <a:spcPts val="3000"/>
              </a:spcBef>
              <a:spcAft>
                <a:spcPts val="0"/>
              </a:spcAft>
              <a:buClr>
                <a:schemeClr val="dk1"/>
              </a:buClr>
              <a:buSzPts val="2400"/>
              <a:buNone/>
            </a:pPr>
            <a:r>
              <a:rPr lang="en-US" dirty="0"/>
              <a:t>Districts/ESDs were then split into two monitoring groups:</a:t>
            </a:r>
            <a:endParaRPr dirty="0"/>
          </a:p>
          <a:p>
            <a:pPr marL="457200" lvl="0" indent="-381000" algn="l" rtl="0">
              <a:lnSpc>
                <a:spcPct val="90000"/>
              </a:lnSpc>
              <a:spcBef>
                <a:spcPts val="600"/>
              </a:spcBef>
              <a:spcAft>
                <a:spcPts val="0"/>
              </a:spcAft>
              <a:buSzPts val="2400"/>
              <a:buChar char="•"/>
            </a:pPr>
            <a:r>
              <a:rPr lang="en-US" dirty="0"/>
              <a:t>Late Fall - November 15, 2023, submission</a:t>
            </a:r>
            <a:endParaRPr dirty="0"/>
          </a:p>
          <a:p>
            <a:pPr marL="457200" lvl="0" indent="-381000" algn="l" rtl="0">
              <a:lnSpc>
                <a:spcPct val="90000"/>
              </a:lnSpc>
              <a:spcBef>
                <a:spcPts val="600"/>
              </a:spcBef>
              <a:spcAft>
                <a:spcPts val="0"/>
              </a:spcAft>
              <a:buSzPts val="2400"/>
              <a:buChar char="•"/>
            </a:pPr>
            <a:r>
              <a:rPr lang="en-US" dirty="0"/>
              <a:t>Winter - February 15, 2024, submission</a:t>
            </a:r>
            <a:endParaRPr dirty="0"/>
          </a:p>
          <a:p>
            <a:pPr marL="0" lvl="0" indent="0" algn="l" rtl="0">
              <a:lnSpc>
                <a:spcPct val="90000"/>
              </a:lnSpc>
              <a:spcBef>
                <a:spcPts val="3000"/>
              </a:spcBef>
              <a:spcAft>
                <a:spcPts val="0"/>
              </a:spcAft>
              <a:buNone/>
            </a:pPr>
            <a:r>
              <a:rPr lang="en-US" dirty="0"/>
              <a:t>ODE staff connected with any district that was selected for monitoring by more than one Federal Title Program. </a:t>
            </a:r>
            <a:endParaRPr dirty="0"/>
          </a:p>
        </p:txBody>
      </p:sp>
      <p:sp>
        <p:nvSpPr>
          <p:cNvPr id="176" name="Google Shape;176;p7"/>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177" name="Google Shape;177;p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178" name="Google Shape;178;p7" descr="picture of hte six questions - who, what, where, when, why, and how" title="questioning words picture"/>
          <p:cNvPicPr preferRelativeResize="0">
            <a:picLocks noGrp="1"/>
          </p:cNvPicPr>
          <p:nvPr>
            <p:ph type="pic" idx="2"/>
          </p:nvPr>
        </p:nvPicPr>
        <p:blipFill rotWithShape="1">
          <a:blip r:embed="rId3">
            <a:alphaModFix/>
          </a:blip>
          <a:srcRect t="13475" b="13476"/>
          <a:stretch/>
        </p:blipFill>
        <p:spPr>
          <a:xfrm>
            <a:off x="717177" y="2928650"/>
            <a:ext cx="3931826" cy="2320926"/>
          </a:xfrm>
          <a:prstGeom prst="rect">
            <a:avLst/>
          </a:prstGeom>
          <a:noFill/>
          <a:ln w="38100" cap="flat" cmpd="sng">
            <a:solidFill>
              <a:schemeClr val="accent1"/>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F6CF85CBC40B4581C0B10A01367899" ma:contentTypeVersion="7" ma:contentTypeDescription="Create a new document." ma:contentTypeScope="" ma:versionID="501ce3b6e4891820316d9ddfc810913b">
  <xsd:schema xmlns:xsd="http://www.w3.org/2001/XMLSchema" xmlns:xs="http://www.w3.org/2001/XMLSchema" xmlns:p="http://schemas.microsoft.com/office/2006/metadata/properties" xmlns:ns1="http://schemas.microsoft.com/sharepoint/v3" xmlns:ns2="14007aae-f337-4414-b2f6-4f7e3ca77c60" xmlns:ns3="3a888146-b957-4f2c-b4cf-d03685ac217e" targetNamespace="http://schemas.microsoft.com/office/2006/metadata/properties" ma:root="true" ma:fieldsID="75d108fc9d54f628e9e35f9ecf95f665" ns1:_="" ns2:_="" ns3:_="">
    <xsd:import namespace="http://schemas.microsoft.com/sharepoint/v3"/>
    <xsd:import namespace="14007aae-f337-4414-b2f6-4f7e3ca77c60"/>
    <xsd:import namespace="3a888146-b957-4f2c-b4cf-d03685ac217e"/>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4007aae-f337-4414-b2f6-4f7e3ca77c60"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internalName="Estimated_x0020_Creation_x0020_Date" ma:readOnly="false">
      <xsd:simpleType>
        <xsd:restriction base="dms:Text">
          <xsd:maxLength value="255"/>
        </xsd:restriction>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3a888146-b957-4f2c-b4cf-d03685ac217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14007aae-f337-4414-b2f6-4f7e3ca77c60">2023-09-13T14:06:10+00:00</Remediation_x0020_Date>
    <Estimated_x0020_Creation_x0020_Date xmlns="14007aae-f337-4414-b2f6-4f7e3ca77c60" xsi:nil="true"/>
    <PublishingExpirationDate xmlns="http://schemas.microsoft.com/sharepoint/v3" xsi:nil="true"/>
    <Priority xmlns="14007aae-f337-4414-b2f6-4f7e3ca77c60">New</Priority>
    <PublishingStartDate xmlns="http://schemas.microsoft.com/sharepoint/v3" xsi:nil="true"/>
  </documentManagement>
</p:properties>
</file>

<file path=customXml/itemProps1.xml><?xml version="1.0" encoding="utf-8"?>
<ds:datastoreItem xmlns:ds="http://schemas.openxmlformats.org/officeDocument/2006/customXml" ds:itemID="{7B4F6C30-D54B-4184-A3BB-27C55FE42397}"/>
</file>

<file path=customXml/itemProps2.xml><?xml version="1.0" encoding="utf-8"?>
<ds:datastoreItem xmlns:ds="http://schemas.openxmlformats.org/officeDocument/2006/customXml" ds:itemID="{2BBF28FB-9930-4C6F-9647-B7072CF0EE0B}"/>
</file>

<file path=customXml/itemProps3.xml><?xml version="1.0" encoding="utf-8"?>
<ds:datastoreItem xmlns:ds="http://schemas.openxmlformats.org/officeDocument/2006/customXml" ds:itemID="{26725622-D284-4CE9-870B-8BA2FB090CC2}"/>
</file>

<file path=docProps/app.xml><?xml version="1.0" encoding="utf-8"?>
<Properties xmlns="http://schemas.openxmlformats.org/officeDocument/2006/extended-properties" xmlns:vt="http://schemas.openxmlformats.org/officeDocument/2006/docPropsVTypes">
  <TotalTime>1875</TotalTime>
  <Words>9154</Words>
  <Application>Microsoft Office PowerPoint</Application>
  <PresentationFormat>Widescreen</PresentationFormat>
  <Paragraphs>973</Paragraphs>
  <Slides>81</Slides>
  <Notes>80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81</vt:i4>
      </vt:variant>
    </vt:vector>
  </HeadingPairs>
  <TitlesOfParts>
    <vt:vector size="87" baseType="lpstr">
      <vt:lpstr>Arial</vt:lpstr>
      <vt:lpstr>Calibri</vt:lpstr>
      <vt:lpstr>Courier New</vt:lpstr>
      <vt:lpstr>Stencil</vt:lpstr>
      <vt:lpstr>Times New Roman</vt:lpstr>
      <vt:lpstr>2021ODE</vt:lpstr>
      <vt:lpstr>Title III Desk Monitoring</vt:lpstr>
      <vt:lpstr>Agenda</vt:lpstr>
      <vt:lpstr>Who We Serve</vt:lpstr>
      <vt:lpstr>Oregon Schools Serve Nearly 100,000 Multilingual Learners </vt:lpstr>
      <vt:lpstr>There is Incredible Language Diversity Among our Students </vt:lpstr>
      <vt:lpstr>Equity</vt:lpstr>
      <vt:lpstr>Questions</vt:lpstr>
      <vt:lpstr>Why?</vt:lpstr>
      <vt:lpstr>How were districts selected?</vt:lpstr>
      <vt:lpstr>Districts/Consortia  Monitored for 2023-24</vt:lpstr>
      <vt:lpstr>Monitoring Timeline</vt:lpstr>
      <vt:lpstr>Types of Monitoring</vt:lpstr>
      <vt:lpstr>What resources are available to assist districts?</vt:lpstr>
      <vt:lpstr>Monitoring Rubric Review</vt:lpstr>
      <vt:lpstr>Rubric Sections</vt:lpstr>
      <vt:lpstr>Section 1:  English Learner Plan</vt:lpstr>
      <vt:lpstr>Section 2:  Identification of English Learners</vt:lpstr>
      <vt:lpstr>Question 2</vt:lpstr>
      <vt:lpstr>Required Evidence for Question 2</vt:lpstr>
      <vt:lpstr>Question 3</vt:lpstr>
      <vt:lpstr>Required Evidence for Question 3</vt:lpstr>
      <vt:lpstr>Question 4</vt:lpstr>
      <vt:lpstr>Question 5</vt:lpstr>
      <vt:lpstr>Required Evidence for Question 5</vt:lpstr>
      <vt:lpstr>Question 6</vt:lpstr>
      <vt:lpstr>Question 7</vt:lpstr>
      <vt:lpstr>Required Evidence for Question 7</vt:lpstr>
      <vt:lpstr>Question 8</vt:lpstr>
      <vt:lpstr>Required Evidence for Question 8</vt:lpstr>
      <vt:lpstr>Section 3:  Parent, Family, and Community Engagement</vt:lpstr>
      <vt:lpstr>Question 9</vt:lpstr>
      <vt:lpstr>Section 4:  Annual Assessments (ELPA, LA, Math, Science, Ore-Ext)</vt:lpstr>
      <vt:lpstr>Question 10</vt:lpstr>
      <vt:lpstr>Question 11</vt:lpstr>
      <vt:lpstr>Question 12</vt:lpstr>
      <vt:lpstr>Required Evidence for Question 12</vt:lpstr>
      <vt:lpstr>Question 13</vt:lpstr>
      <vt:lpstr>Required Evidence for Question 13</vt:lpstr>
      <vt:lpstr>Question 14</vt:lpstr>
      <vt:lpstr>Required Evidence for Question 14</vt:lpstr>
      <vt:lpstr>Question 15</vt:lpstr>
      <vt:lpstr>Question 16</vt:lpstr>
      <vt:lpstr>Required Evidence for Question 16</vt:lpstr>
      <vt:lpstr>Evidence Amounts for Question 16</vt:lpstr>
      <vt:lpstr>Any Questions?</vt:lpstr>
      <vt:lpstr>Section 5:  Exiting/Monitoring English Learners</vt:lpstr>
      <vt:lpstr>Evidence Required for Question 17</vt:lpstr>
      <vt:lpstr>Question 17</vt:lpstr>
      <vt:lpstr>Additional Evidence for Question 17</vt:lpstr>
      <vt:lpstr>Question 18</vt:lpstr>
      <vt:lpstr>Evidence Required for Question 18</vt:lpstr>
      <vt:lpstr>Section 6:  Access to Instructional Program/Graduation</vt:lpstr>
      <vt:lpstr>Question 19</vt:lpstr>
      <vt:lpstr>Optional Additional Evidence for Question 19</vt:lpstr>
      <vt:lpstr>Question 20</vt:lpstr>
      <vt:lpstr>Question 21</vt:lpstr>
      <vt:lpstr>Additional Evidence for Question 21</vt:lpstr>
      <vt:lpstr>Question 22</vt:lpstr>
      <vt:lpstr>Evidence Required for Question 22</vt:lpstr>
      <vt:lpstr>Section 7:  Staffing for English Learner Programs</vt:lpstr>
      <vt:lpstr>Question 23</vt:lpstr>
      <vt:lpstr>Question 24</vt:lpstr>
      <vt:lpstr>Additional Evidence for Question 24</vt:lpstr>
      <vt:lpstr>Section 8:  English Learner Data</vt:lpstr>
      <vt:lpstr>Question 25</vt:lpstr>
      <vt:lpstr>Question 26</vt:lpstr>
      <vt:lpstr>Question 27</vt:lpstr>
      <vt:lpstr>Section 9:  Fiscal Review</vt:lpstr>
      <vt:lpstr>Question 28</vt:lpstr>
      <vt:lpstr>Evidence Required for Question 28 </vt:lpstr>
      <vt:lpstr>Additional Evidence for Question 28, if Applicable</vt:lpstr>
      <vt:lpstr>A Note Regarding Dates for Material to Submit</vt:lpstr>
      <vt:lpstr>Organization for Materials to Submit</vt:lpstr>
      <vt:lpstr>Example:  1 Folder for Each Section</vt:lpstr>
      <vt:lpstr>Example:  1 Folder for Each Item</vt:lpstr>
      <vt:lpstr>Documents to Help You</vt:lpstr>
      <vt:lpstr>Estimated time for monitoring work</vt:lpstr>
      <vt:lpstr>Recommendations for Preparing the Submission</vt:lpstr>
      <vt:lpstr>Here to Help</vt:lpstr>
      <vt:lpstr>Any Other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III Desk Monitoring</dc:title>
  <dc:creator>MILLER Kim A * ODE</dc:creator>
  <cp:lastModifiedBy>CASEBEER Leslie * ODE</cp:lastModifiedBy>
  <cp:revision>109</cp:revision>
  <dcterms:created xsi:type="dcterms:W3CDTF">2021-11-07T16:41:33Z</dcterms:created>
  <dcterms:modified xsi:type="dcterms:W3CDTF">2023-09-12T21:42:44Z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0x01010022F6CF85CBC40B4581C0B10A01367899</vt:lpwstr>
  </property>
  <property fmtid="{D5CDD505-2E9C-101B-9397-08002B2CF9AE}" pid="3" name="MediaServiceImageTags">
    <vt:lpwstr/>
  </property>
</Properties>
</file>