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notesSlides/notesSlide11.xml" ContentType="application/vnd.openxmlformats-officedocument.presentationml.notesSlide+xml"/>
  <Override PartName="/ppt/slideLayouts/slideLayout6.xml" ContentType="application/vnd.openxmlformats-officedocument.presentationml.slideLayout+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theme/theme2.xml" ContentType="application/vnd.openxmlformats-officedocument.theme+xml"/>
  <Override PartName="/ppt/theme/theme3.xml" ContentType="application/vnd.openxmlformats-officedocument.theme+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diagrams/colors2.xml" ContentType="application/vnd.openxmlformats-officedocument.drawingml.diagramColors+xml"/>
  <Override PartName="/ppt/diagrams/drawing2.xml" ContentType="application/vnd.ms-office.drawingml.diagramDrawing+xml"/>
  <Override PartName="/ppt/handoutMasters/handoutMaster1.xml" ContentType="application/vnd.openxmlformats-officedocument.presentationml.handoutMaster+xml"/>
  <Override PartName="/ppt/diagrams/layout2.xml" ContentType="application/vnd.openxmlformats-officedocument.drawingml.diagramLayout+xml"/>
  <Override PartName="/ppt/diagrams/quickStyle2.xml" ContentType="application/vnd.openxmlformats-officedocument.drawingml.diagramStyle+xml"/>
  <Override PartName="/ppt/diagrams/drawing1.xml" ContentType="application/vnd.ms-office.drawingml.diagramDrawing+xml"/>
  <Override PartName="/ppt/diagrams/colors1.xml" ContentType="application/vnd.openxmlformats-officedocument.drawingml.diagramColors+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256" r:id="rId2"/>
    <p:sldId id="257" r:id="rId3"/>
    <p:sldId id="259" r:id="rId4"/>
    <p:sldId id="268" r:id="rId5"/>
    <p:sldId id="265" r:id="rId6"/>
    <p:sldId id="269" r:id="rId7"/>
    <p:sldId id="260" r:id="rId8"/>
    <p:sldId id="263" r:id="rId9"/>
    <p:sldId id="261" r:id="rId10"/>
    <p:sldId id="273" r:id="rId11"/>
    <p:sldId id="274" r:id="rId12"/>
    <p:sldId id="275" r:id="rId13"/>
    <p:sldId id="276" r:id="rId14"/>
    <p:sldId id="277" r:id="rId15"/>
    <p:sldId id="278" r:id="rId16"/>
    <p:sldId id="279" r:id="rId17"/>
    <p:sldId id="280" r:id="rId18"/>
    <p:sldId id="281" r:id="rId19"/>
    <p:sldId id="282" r:id="rId20"/>
    <p:sldId id="283" r:id="rId21"/>
    <p:sldId id="271" r:id="rId22"/>
    <p:sldId id="272" r:id="rId23"/>
    <p:sldId id="270"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6171" autoAdjust="0"/>
  </p:normalViewPr>
  <p:slideViewPr>
    <p:cSldViewPr>
      <p:cViewPr varScale="1">
        <p:scale>
          <a:sx n="49" d="100"/>
          <a:sy n="49" d="100"/>
        </p:scale>
        <p:origin x="176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hyperlink" Target="mailto:Jennifer.engberg@ode.state.or.us" TargetMode="External"/><Relationship Id="rId2" Type="http://schemas.openxmlformats.org/officeDocument/2006/relationships/hyperlink" Target="mailto:Melinda.bessner@ode.state.or.us" TargetMode="External"/><Relationship Id="rId1" Type="http://schemas.openxmlformats.org/officeDocument/2006/relationships/hyperlink" Target="mailto:Jesse.parsons@ode.state.or.us"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mailto:Jennifer.engberg@ode.state.or.us" TargetMode="External"/><Relationship Id="rId2" Type="http://schemas.openxmlformats.org/officeDocument/2006/relationships/hyperlink" Target="mailto:Melinda.bessner@ode.state.or.us" TargetMode="External"/><Relationship Id="rId1" Type="http://schemas.openxmlformats.org/officeDocument/2006/relationships/hyperlink" Target="mailto:Jesse.parsons@ode.state.or.us"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BA21CE-0F4A-4087-B607-52D2ADF3AA5D}"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B4D89E03-548F-4605-B69A-5D3294AE7178}">
      <dgm:prSet custT="1"/>
      <dgm:spPr>
        <a:solidFill>
          <a:srgbClr val="92D050"/>
        </a:solidFill>
      </dgm:spPr>
      <dgm:t>
        <a:bodyPr/>
        <a:lstStyle/>
        <a:p>
          <a:pPr rtl="0"/>
          <a:r>
            <a:rPr lang="en-US" sz="3600" dirty="0" smtClean="0">
              <a:solidFill>
                <a:schemeClr val="tx1"/>
              </a:solidFill>
            </a:rPr>
            <a:t>Northern Tier of the State</a:t>
          </a:r>
          <a:endParaRPr lang="en-US" sz="3600" dirty="0">
            <a:solidFill>
              <a:schemeClr val="tx1"/>
            </a:solidFill>
          </a:endParaRPr>
        </a:p>
      </dgm:t>
      <dgm:extLst>
        <a:ext uri="{E40237B7-FDA0-4F09-8148-C483321AD2D9}">
          <dgm14:cNvPr xmlns:dgm14="http://schemas.microsoft.com/office/drawing/2010/diagram" id="0" name="" descr="Northern Tier of the State&#10;" title="Northern Tier of the State"/>
        </a:ext>
      </dgm:extLst>
    </dgm:pt>
    <dgm:pt modelId="{B009726E-5AAA-4966-B8DD-DB4C058AE9BD}" type="parTrans" cxnId="{AD3530C4-88C4-4077-91AD-99097B3B13FB}">
      <dgm:prSet/>
      <dgm:spPr/>
      <dgm:t>
        <a:bodyPr/>
        <a:lstStyle/>
        <a:p>
          <a:endParaRPr lang="en-US"/>
        </a:p>
      </dgm:t>
    </dgm:pt>
    <dgm:pt modelId="{02573806-BEF1-42C6-9AF2-557D7E227371}" type="sibTrans" cxnId="{AD3530C4-88C4-4077-91AD-99097B3B13FB}">
      <dgm:prSet/>
      <dgm:spPr/>
      <dgm:t>
        <a:bodyPr/>
        <a:lstStyle/>
        <a:p>
          <a:endParaRPr lang="en-US"/>
        </a:p>
      </dgm:t>
    </dgm:pt>
    <dgm:pt modelId="{36FF8F47-1607-4216-9529-CDA7E42C4B3F}">
      <dgm:prSet/>
      <dgm:spPr/>
      <dgm:t>
        <a:bodyPr/>
        <a:lstStyle/>
        <a:p>
          <a:pPr rtl="0"/>
          <a:r>
            <a:rPr lang="en-US" dirty="0" smtClean="0"/>
            <a:t>Melinda </a:t>
          </a:r>
          <a:r>
            <a:rPr lang="en-US" dirty="0" err="1" smtClean="0"/>
            <a:t>Bessner</a:t>
          </a:r>
          <a:r>
            <a:rPr lang="en-US" dirty="0" smtClean="0"/>
            <a:t>   email:  </a:t>
          </a:r>
          <a:r>
            <a:rPr lang="en-US" dirty="0" smtClean="0">
              <a:hlinkClick xmlns:r="http://schemas.openxmlformats.org/officeDocument/2006/relationships" r:id="rId1"/>
            </a:rPr>
            <a:t>Melinda.bessner@ode.state.or.us</a:t>
          </a:r>
          <a:endParaRPr lang="en-US" dirty="0"/>
        </a:p>
      </dgm:t>
    </dgm:pt>
    <dgm:pt modelId="{30F6D5D0-3EB3-47E2-878B-1E29F62E65B7}" type="parTrans" cxnId="{8AE499E3-0729-4614-8166-8F1C70A8FFDE}">
      <dgm:prSet/>
      <dgm:spPr/>
      <dgm:t>
        <a:bodyPr/>
        <a:lstStyle/>
        <a:p>
          <a:endParaRPr lang="en-US"/>
        </a:p>
      </dgm:t>
    </dgm:pt>
    <dgm:pt modelId="{CF8BFFD7-64F6-49A5-9841-6EF615FC5464}" type="sibTrans" cxnId="{8AE499E3-0729-4614-8166-8F1C70A8FFDE}">
      <dgm:prSet/>
      <dgm:spPr/>
      <dgm:t>
        <a:bodyPr/>
        <a:lstStyle/>
        <a:p>
          <a:endParaRPr lang="en-US"/>
        </a:p>
      </dgm:t>
    </dgm:pt>
    <dgm:pt modelId="{3E993E58-DD3B-472D-A0A0-D198E5310608}">
      <dgm:prSet custT="1"/>
      <dgm:spPr>
        <a:solidFill>
          <a:srgbClr val="00B0F0"/>
        </a:solidFill>
      </dgm:spPr>
      <dgm:t>
        <a:bodyPr/>
        <a:lstStyle/>
        <a:p>
          <a:pPr rtl="0"/>
          <a:r>
            <a:rPr lang="en-US" sz="3600" dirty="0" smtClean="0">
              <a:solidFill>
                <a:schemeClr val="tx1"/>
              </a:solidFill>
            </a:rPr>
            <a:t>Central Tier of the State</a:t>
          </a:r>
          <a:endParaRPr lang="en-US" sz="3600" dirty="0">
            <a:solidFill>
              <a:schemeClr val="tx1"/>
            </a:solidFill>
          </a:endParaRPr>
        </a:p>
      </dgm:t>
      <dgm:extLst>
        <a:ext uri="{E40237B7-FDA0-4F09-8148-C483321AD2D9}">
          <dgm14:cNvPr xmlns:dgm14="http://schemas.microsoft.com/office/drawing/2010/diagram" id="0" name="" descr="Central Tier of the State&#10;" title="Central Tier of the State"/>
        </a:ext>
      </dgm:extLst>
    </dgm:pt>
    <dgm:pt modelId="{D5B725D5-3A8E-4FB0-90AE-A4CBE7C6B747}" type="parTrans" cxnId="{C11E3FC9-8A3C-454F-A858-2DBB81945724}">
      <dgm:prSet/>
      <dgm:spPr/>
      <dgm:t>
        <a:bodyPr/>
        <a:lstStyle/>
        <a:p>
          <a:endParaRPr lang="en-US"/>
        </a:p>
      </dgm:t>
    </dgm:pt>
    <dgm:pt modelId="{6B85B48E-962C-445A-93D6-E8203B21694F}" type="sibTrans" cxnId="{C11E3FC9-8A3C-454F-A858-2DBB81945724}">
      <dgm:prSet/>
      <dgm:spPr/>
      <dgm:t>
        <a:bodyPr/>
        <a:lstStyle/>
        <a:p>
          <a:endParaRPr lang="en-US"/>
        </a:p>
      </dgm:t>
    </dgm:pt>
    <dgm:pt modelId="{25F20666-4B51-4225-8071-590E92ADAA6B}">
      <dgm:prSet/>
      <dgm:spPr/>
      <dgm:t>
        <a:bodyPr/>
        <a:lstStyle/>
        <a:p>
          <a:pPr rtl="0"/>
          <a:r>
            <a:rPr lang="en-US" dirty="0" smtClean="0"/>
            <a:t>Lisa Plumb    email: </a:t>
          </a:r>
          <a:r>
            <a:rPr lang="en-US" dirty="0" smtClean="0">
              <a:hlinkClick xmlns:r="http://schemas.openxmlformats.org/officeDocument/2006/relationships" r:id="rId2"/>
            </a:rPr>
            <a:t>Lisa.plumb@ode.state.or.us</a:t>
          </a:r>
          <a:endParaRPr lang="en-US" dirty="0"/>
        </a:p>
      </dgm:t>
    </dgm:pt>
    <dgm:pt modelId="{6A942AEA-E141-49A1-B028-B302FFB6E689}" type="parTrans" cxnId="{BE60FF1B-4865-4975-81E8-48FD324C0C0A}">
      <dgm:prSet/>
      <dgm:spPr/>
      <dgm:t>
        <a:bodyPr/>
        <a:lstStyle/>
        <a:p>
          <a:endParaRPr lang="en-US"/>
        </a:p>
      </dgm:t>
    </dgm:pt>
    <dgm:pt modelId="{BF328787-0EB8-4A8C-832E-2B1428CE441C}" type="sibTrans" cxnId="{BE60FF1B-4865-4975-81E8-48FD324C0C0A}">
      <dgm:prSet/>
      <dgm:spPr/>
      <dgm:t>
        <a:bodyPr/>
        <a:lstStyle/>
        <a:p>
          <a:endParaRPr lang="en-US"/>
        </a:p>
      </dgm:t>
    </dgm:pt>
    <dgm:pt modelId="{D893EFE2-B7DB-4617-80CB-1547EC918F18}">
      <dgm:prSet custT="1"/>
      <dgm:spPr>
        <a:solidFill>
          <a:srgbClr val="FFC000"/>
        </a:solidFill>
      </dgm:spPr>
      <dgm:t>
        <a:bodyPr/>
        <a:lstStyle/>
        <a:p>
          <a:pPr rtl="0"/>
          <a:r>
            <a:rPr lang="en-US" sz="3600" dirty="0" smtClean="0">
              <a:solidFill>
                <a:schemeClr val="tx2"/>
              </a:solidFill>
            </a:rPr>
            <a:t>Southern Tier of the State</a:t>
          </a:r>
          <a:endParaRPr lang="en-US" sz="3600" dirty="0">
            <a:solidFill>
              <a:schemeClr val="tx2"/>
            </a:solidFill>
          </a:endParaRPr>
        </a:p>
      </dgm:t>
      <dgm:extLst>
        <a:ext uri="{E40237B7-FDA0-4F09-8148-C483321AD2D9}">
          <dgm14:cNvPr xmlns:dgm14="http://schemas.microsoft.com/office/drawing/2010/diagram" id="0" name="" descr="Southern Tier of the State&#10;" title="Southern Tier of the State"/>
        </a:ext>
      </dgm:extLst>
    </dgm:pt>
    <dgm:pt modelId="{6B4082F2-F12A-4989-AC51-8636A44A013E}" type="parTrans" cxnId="{4E4F12CF-A64F-4D41-8BC8-C7DD215269CA}">
      <dgm:prSet/>
      <dgm:spPr/>
      <dgm:t>
        <a:bodyPr/>
        <a:lstStyle/>
        <a:p>
          <a:endParaRPr lang="en-US"/>
        </a:p>
      </dgm:t>
    </dgm:pt>
    <dgm:pt modelId="{64D309B9-3332-4F13-AFB5-6B0CCC45F490}" type="sibTrans" cxnId="{4E4F12CF-A64F-4D41-8BC8-C7DD215269CA}">
      <dgm:prSet/>
      <dgm:spPr/>
      <dgm:t>
        <a:bodyPr/>
        <a:lstStyle/>
        <a:p>
          <a:endParaRPr lang="en-US"/>
        </a:p>
      </dgm:t>
    </dgm:pt>
    <dgm:pt modelId="{7E68C6C9-78DB-4005-B100-9670C43A04B2}">
      <dgm:prSet/>
      <dgm:spPr/>
      <dgm:t>
        <a:bodyPr/>
        <a:lstStyle/>
        <a:p>
          <a:pPr rtl="0"/>
          <a:r>
            <a:rPr lang="en-US" dirty="0" smtClean="0"/>
            <a:t>Jen Engberg email:  </a:t>
          </a:r>
          <a:r>
            <a:rPr lang="en-US" dirty="0" smtClean="0">
              <a:hlinkClick xmlns:r="http://schemas.openxmlformats.org/officeDocument/2006/relationships" r:id="rId3"/>
            </a:rPr>
            <a:t>Jennifer.engberg@ode.state.or.us</a:t>
          </a:r>
          <a:r>
            <a:rPr lang="en-US" dirty="0" smtClean="0"/>
            <a:t> </a:t>
          </a:r>
          <a:endParaRPr lang="en-US" dirty="0"/>
        </a:p>
      </dgm:t>
    </dgm:pt>
    <dgm:pt modelId="{5ACFF0DE-0F8F-4729-BCE1-6E0A4891C65C}" type="parTrans" cxnId="{0C560C6D-6D7E-45F7-B653-43FEE2AA31CE}">
      <dgm:prSet/>
      <dgm:spPr/>
      <dgm:t>
        <a:bodyPr/>
        <a:lstStyle/>
        <a:p>
          <a:endParaRPr lang="en-US"/>
        </a:p>
      </dgm:t>
    </dgm:pt>
    <dgm:pt modelId="{04CDDD08-7772-44CC-AF40-2413D6673526}" type="sibTrans" cxnId="{0C560C6D-6D7E-45F7-B653-43FEE2AA31CE}">
      <dgm:prSet/>
      <dgm:spPr/>
      <dgm:t>
        <a:bodyPr/>
        <a:lstStyle/>
        <a:p>
          <a:endParaRPr lang="en-US"/>
        </a:p>
      </dgm:t>
    </dgm:pt>
    <dgm:pt modelId="{FAE40F8D-73A9-4F7B-BBC7-AB4A1EBCD17F}">
      <dgm:prSet/>
      <dgm:spPr/>
      <dgm:t>
        <a:bodyPr/>
        <a:lstStyle/>
        <a:p>
          <a:pPr rtl="0"/>
          <a:r>
            <a:rPr lang="en-US" dirty="0" smtClean="0"/>
            <a:t>503-947-5626</a:t>
          </a:r>
          <a:endParaRPr lang="en-US" dirty="0"/>
        </a:p>
      </dgm:t>
    </dgm:pt>
    <dgm:pt modelId="{6B0F15B9-9A40-40BD-A5F3-C109091B4B2C}" type="parTrans" cxnId="{B448DD24-CA91-400B-9370-E16D61D47C5E}">
      <dgm:prSet/>
      <dgm:spPr/>
      <dgm:t>
        <a:bodyPr/>
        <a:lstStyle/>
        <a:p>
          <a:endParaRPr lang="en-US"/>
        </a:p>
      </dgm:t>
    </dgm:pt>
    <dgm:pt modelId="{B06B6A44-C67E-4A49-A688-01E5C6E560E2}" type="sibTrans" cxnId="{B448DD24-CA91-400B-9370-E16D61D47C5E}">
      <dgm:prSet/>
      <dgm:spPr/>
      <dgm:t>
        <a:bodyPr/>
        <a:lstStyle/>
        <a:p>
          <a:endParaRPr lang="en-US"/>
        </a:p>
      </dgm:t>
    </dgm:pt>
    <dgm:pt modelId="{ECFB3945-C4FA-4DB2-878C-ECF8E9D8E854}">
      <dgm:prSet/>
      <dgm:spPr/>
      <dgm:t>
        <a:bodyPr/>
        <a:lstStyle/>
        <a:p>
          <a:pPr rtl="0"/>
          <a:r>
            <a:rPr lang="en-US" dirty="0" smtClean="0"/>
            <a:t>503-947-5749</a:t>
          </a:r>
          <a:endParaRPr lang="en-US" dirty="0"/>
        </a:p>
      </dgm:t>
    </dgm:pt>
    <dgm:pt modelId="{D3BE1F54-5A18-48D1-8F3C-809817FAF6D5}" type="parTrans" cxnId="{A995F2FC-03C6-443D-A011-33B234C947DA}">
      <dgm:prSet/>
      <dgm:spPr/>
      <dgm:t>
        <a:bodyPr/>
        <a:lstStyle/>
        <a:p>
          <a:endParaRPr lang="en-US"/>
        </a:p>
      </dgm:t>
    </dgm:pt>
    <dgm:pt modelId="{B05D709E-3F4C-4DB4-8923-CC22E9BEDC0F}" type="sibTrans" cxnId="{A995F2FC-03C6-443D-A011-33B234C947DA}">
      <dgm:prSet/>
      <dgm:spPr/>
      <dgm:t>
        <a:bodyPr/>
        <a:lstStyle/>
        <a:p>
          <a:endParaRPr lang="en-US"/>
        </a:p>
      </dgm:t>
    </dgm:pt>
    <dgm:pt modelId="{D7EE8666-CB91-4D97-B67A-E65182107DFC}">
      <dgm:prSet/>
      <dgm:spPr/>
      <dgm:t>
        <a:bodyPr/>
        <a:lstStyle/>
        <a:p>
          <a:pPr rtl="0"/>
          <a:r>
            <a:rPr lang="en-US" dirty="0" smtClean="0"/>
            <a:t>503-947-0339</a:t>
          </a:r>
          <a:endParaRPr lang="en-US" dirty="0"/>
        </a:p>
      </dgm:t>
    </dgm:pt>
    <dgm:pt modelId="{007C9384-5C82-4BBE-B3C1-8149AB024FC7}" type="parTrans" cxnId="{33A4F37F-C206-4939-BCD8-86ED28055967}">
      <dgm:prSet/>
      <dgm:spPr/>
      <dgm:t>
        <a:bodyPr/>
        <a:lstStyle/>
        <a:p>
          <a:endParaRPr lang="en-US"/>
        </a:p>
      </dgm:t>
    </dgm:pt>
    <dgm:pt modelId="{D07E7E81-287E-4034-8BAE-183885B49570}" type="sibTrans" cxnId="{33A4F37F-C206-4939-BCD8-86ED28055967}">
      <dgm:prSet/>
      <dgm:spPr/>
      <dgm:t>
        <a:bodyPr/>
        <a:lstStyle/>
        <a:p>
          <a:endParaRPr lang="en-US"/>
        </a:p>
      </dgm:t>
    </dgm:pt>
    <dgm:pt modelId="{47120AAB-B724-40D4-8710-7DC109C2C4CD}">
      <dgm:prSet/>
      <dgm:spPr/>
      <dgm:t>
        <a:bodyPr/>
        <a:lstStyle/>
        <a:p>
          <a:pPr rtl="0"/>
          <a:r>
            <a:rPr lang="en-US" dirty="0" smtClean="0"/>
            <a:t>Northwest Regional, Multnomah, Clackamas, </a:t>
          </a:r>
          <a:r>
            <a:rPr lang="en-US" dirty="0" err="1" smtClean="0"/>
            <a:t>InterMountain</a:t>
          </a:r>
          <a:r>
            <a:rPr lang="en-US" dirty="0" smtClean="0"/>
            <a:t>, Grant &amp; Region 18 ESDs</a:t>
          </a:r>
          <a:endParaRPr lang="en-US" dirty="0"/>
        </a:p>
      </dgm:t>
      <dgm:extLst>
        <a:ext uri="{E40237B7-FDA0-4F09-8148-C483321AD2D9}">
          <dgm14:cNvPr xmlns:dgm14="http://schemas.microsoft.com/office/drawing/2010/diagram" id="0" name="" descr="Northern Tier of the State items" title="Northern Tier of the State items"/>
        </a:ext>
      </dgm:extLst>
    </dgm:pt>
    <dgm:pt modelId="{6DC38219-86E6-41AA-9F2E-3F348C50B96E}" type="parTrans" cxnId="{044BF42E-2FE6-44C6-B996-3EE38A96AE18}">
      <dgm:prSet/>
      <dgm:spPr/>
      <dgm:t>
        <a:bodyPr/>
        <a:lstStyle/>
        <a:p>
          <a:endParaRPr lang="en-US"/>
        </a:p>
      </dgm:t>
    </dgm:pt>
    <dgm:pt modelId="{8C81E57B-F6D2-4740-912C-2BD3654F094D}" type="sibTrans" cxnId="{044BF42E-2FE6-44C6-B996-3EE38A96AE18}">
      <dgm:prSet/>
      <dgm:spPr/>
      <dgm:t>
        <a:bodyPr/>
        <a:lstStyle/>
        <a:p>
          <a:endParaRPr lang="en-US"/>
        </a:p>
      </dgm:t>
    </dgm:pt>
    <dgm:pt modelId="{A74C6533-318C-44FF-B261-112DA80B1A08}">
      <dgm:prSet/>
      <dgm:spPr/>
      <dgm:t>
        <a:bodyPr/>
        <a:lstStyle/>
        <a:p>
          <a:pPr rtl="0"/>
          <a:r>
            <a:rPr lang="en-US" dirty="0" smtClean="0"/>
            <a:t>Willamette, Linn Benton Lincoln, Lane, High Desert, Jefferson, Columbia Gorge &amp; North Central ESDs</a:t>
          </a:r>
          <a:endParaRPr lang="en-US" dirty="0"/>
        </a:p>
      </dgm:t>
      <dgm:extLst>
        <a:ext uri="{E40237B7-FDA0-4F09-8148-C483321AD2D9}">
          <dgm14:cNvPr xmlns:dgm14="http://schemas.microsoft.com/office/drawing/2010/diagram" id="0" name="" descr="Central Tier of the State items" title="Central Tier of the State items"/>
        </a:ext>
      </dgm:extLst>
    </dgm:pt>
    <dgm:pt modelId="{CA4B2DD4-71C2-451F-B45D-A28BE047BB84}" type="parTrans" cxnId="{26A1E3F1-BCED-4CFC-997F-C67EBA53045D}">
      <dgm:prSet/>
      <dgm:spPr/>
      <dgm:t>
        <a:bodyPr/>
        <a:lstStyle/>
        <a:p>
          <a:endParaRPr lang="en-US"/>
        </a:p>
      </dgm:t>
    </dgm:pt>
    <dgm:pt modelId="{9E0E13A5-2063-48BF-80E8-F376B4151200}" type="sibTrans" cxnId="{26A1E3F1-BCED-4CFC-997F-C67EBA53045D}">
      <dgm:prSet/>
      <dgm:spPr/>
      <dgm:t>
        <a:bodyPr/>
        <a:lstStyle/>
        <a:p>
          <a:endParaRPr lang="en-US"/>
        </a:p>
      </dgm:t>
    </dgm:pt>
    <dgm:pt modelId="{EA631771-5DDC-4709-A11C-D5A0C82FAC8A}">
      <dgm:prSet/>
      <dgm:spPr/>
      <dgm:t>
        <a:bodyPr/>
        <a:lstStyle/>
        <a:p>
          <a:pPr rtl="0"/>
          <a:r>
            <a:rPr lang="en-US" dirty="0" smtClean="0"/>
            <a:t>South Coast, Douglas, Southern Oregon, Lake, Harney &amp; Malheur ESDs</a:t>
          </a:r>
          <a:endParaRPr lang="en-US" dirty="0"/>
        </a:p>
      </dgm:t>
      <dgm:extLst>
        <a:ext uri="{E40237B7-FDA0-4F09-8148-C483321AD2D9}">
          <dgm14:cNvPr xmlns:dgm14="http://schemas.microsoft.com/office/drawing/2010/diagram" id="0" name="" descr="Southern Tier of the State items" title="Southern Tier of the State items"/>
        </a:ext>
      </dgm:extLst>
    </dgm:pt>
    <dgm:pt modelId="{A20167D0-716F-42D1-9B09-432DB34B8EFE}" type="parTrans" cxnId="{0799CA54-7AC1-4EE4-8588-6048736C1BFA}">
      <dgm:prSet/>
      <dgm:spPr/>
      <dgm:t>
        <a:bodyPr/>
        <a:lstStyle/>
        <a:p>
          <a:endParaRPr lang="en-US"/>
        </a:p>
      </dgm:t>
    </dgm:pt>
    <dgm:pt modelId="{F5FA98A1-F6D8-4E9E-83C6-6E093D117710}" type="sibTrans" cxnId="{0799CA54-7AC1-4EE4-8588-6048736C1BFA}">
      <dgm:prSet/>
      <dgm:spPr/>
      <dgm:t>
        <a:bodyPr/>
        <a:lstStyle/>
        <a:p>
          <a:endParaRPr lang="en-US"/>
        </a:p>
      </dgm:t>
    </dgm:pt>
    <dgm:pt modelId="{2ADBB173-8276-4778-942A-699CEF3DA478}" type="pres">
      <dgm:prSet presAssocID="{F1BA21CE-0F4A-4087-B607-52D2ADF3AA5D}" presName="linear" presStyleCnt="0">
        <dgm:presLayoutVars>
          <dgm:dir/>
          <dgm:animLvl val="lvl"/>
          <dgm:resizeHandles val="exact"/>
        </dgm:presLayoutVars>
      </dgm:prSet>
      <dgm:spPr/>
      <dgm:t>
        <a:bodyPr/>
        <a:lstStyle/>
        <a:p>
          <a:endParaRPr lang="en-US"/>
        </a:p>
      </dgm:t>
    </dgm:pt>
    <dgm:pt modelId="{61120195-5984-428A-9277-09E023CFA7F2}" type="pres">
      <dgm:prSet presAssocID="{B4D89E03-548F-4605-B69A-5D3294AE7178}" presName="parentLin" presStyleCnt="0"/>
      <dgm:spPr/>
    </dgm:pt>
    <dgm:pt modelId="{4629DD25-CA6F-4A4C-BF84-F98C7B623D54}" type="pres">
      <dgm:prSet presAssocID="{B4D89E03-548F-4605-B69A-5D3294AE7178}" presName="parentLeftMargin" presStyleLbl="node1" presStyleIdx="0" presStyleCnt="3"/>
      <dgm:spPr/>
      <dgm:t>
        <a:bodyPr/>
        <a:lstStyle/>
        <a:p>
          <a:endParaRPr lang="en-US"/>
        </a:p>
      </dgm:t>
    </dgm:pt>
    <dgm:pt modelId="{B9C1791F-9736-4728-AE39-49AC0EF797DB}" type="pres">
      <dgm:prSet presAssocID="{B4D89E03-548F-4605-B69A-5D3294AE7178}" presName="parentText" presStyleLbl="node1" presStyleIdx="0" presStyleCnt="3" custLinFactNeighborX="11402" custLinFactNeighborY="4201">
        <dgm:presLayoutVars>
          <dgm:chMax val="0"/>
          <dgm:bulletEnabled val="1"/>
        </dgm:presLayoutVars>
      </dgm:prSet>
      <dgm:spPr/>
      <dgm:t>
        <a:bodyPr/>
        <a:lstStyle/>
        <a:p>
          <a:endParaRPr lang="en-US"/>
        </a:p>
      </dgm:t>
    </dgm:pt>
    <dgm:pt modelId="{C7E96B8E-6CC6-4852-BA10-17801032C0E6}" type="pres">
      <dgm:prSet presAssocID="{B4D89E03-548F-4605-B69A-5D3294AE7178}" presName="negativeSpace" presStyleCnt="0"/>
      <dgm:spPr/>
    </dgm:pt>
    <dgm:pt modelId="{9CFD6099-0DA5-4980-974D-141A3BE15A51}" type="pres">
      <dgm:prSet presAssocID="{B4D89E03-548F-4605-B69A-5D3294AE7178}" presName="childText" presStyleLbl="conFgAcc1" presStyleIdx="0" presStyleCnt="3">
        <dgm:presLayoutVars>
          <dgm:bulletEnabled val="1"/>
        </dgm:presLayoutVars>
      </dgm:prSet>
      <dgm:spPr/>
      <dgm:t>
        <a:bodyPr/>
        <a:lstStyle/>
        <a:p>
          <a:endParaRPr lang="en-US"/>
        </a:p>
      </dgm:t>
    </dgm:pt>
    <dgm:pt modelId="{EA150080-D187-445F-BCC2-7CB018B9C319}" type="pres">
      <dgm:prSet presAssocID="{02573806-BEF1-42C6-9AF2-557D7E227371}" presName="spaceBetweenRectangles" presStyleCnt="0"/>
      <dgm:spPr/>
    </dgm:pt>
    <dgm:pt modelId="{051D6BD5-6C79-43CD-A3C4-69C6806254F7}" type="pres">
      <dgm:prSet presAssocID="{3E993E58-DD3B-472D-A0A0-D198E5310608}" presName="parentLin" presStyleCnt="0"/>
      <dgm:spPr/>
    </dgm:pt>
    <dgm:pt modelId="{F4D76717-7D2B-4F4D-9A3D-78117D9D7182}" type="pres">
      <dgm:prSet presAssocID="{3E993E58-DD3B-472D-A0A0-D198E5310608}" presName="parentLeftMargin" presStyleLbl="node1" presStyleIdx="0" presStyleCnt="3"/>
      <dgm:spPr/>
      <dgm:t>
        <a:bodyPr/>
        <a:lstStyle/>
        <a:p>
          <a:endParaRPr lang="en-US"/>
        </a:p>
      </dgm:t>
    </dgm:pt>
    <dgm:pt modelId="{827794EA-13C3-4FFD-95E2-528810408991}" type="pres">
      <dgm:prSet presAssocID="{3E993E58-DD3B-472D-A0A0-D198E5310608}" presName="parentText" presStyleLbl="node1" presStyleIdx="1" presStyleCnt="3">
        <dgm:presLayoutVars>
          <dgm:chMax val="0"/>
          <dgm:bulletEnabled val="1"/>
        </dgm:presLayoutVars>
      </dgm:prSet>
      <dgm:spPr/>
      <dgm:t>
        <a:bodyPr/>
        <a:lstStyle/>
        <a:p>
          <a:endParaRPr lang="en-US"/>
        </a:p>
      </dgm:t>
    </dgm:pt>
    <dgm:pt modelId="{6C4A53C0-662F-4636-AD30-1EAF01F99714}" type="pres">
      <dgm:prSet presAssocID="{3E993E58-DD3B-472D-A0A0-D198E5310608}" presName="negativeSpace" presStyleCnt="0"/>
      <dgm:spPr/>
    </dgm:pt>
    <dgm:pt modelId="{C6B1E5A0-6E1A-48C3-A295-4AF9D6A6527B}" type="pres">
      <dgm:prSet presAssocID="{3E993E58-DD3B-472D-A0A0-D198E5310608}" presName="childText" presStyleLbl="conFgAcc1" presStyleIdx="1" presStyleCnt="3">
        <dgm:presLayoutVars>
          <dgm:bulletEnabled val="1"/>
        </dgm:presLayoutVars>
      </dgm:prSet>
      <dgm:spPr/>
      <dgm:t>
        <a:bodyPr/>
        <a:lstStyle/>
        <a:p>
          <a:endParaRPr lang="en-US"/>
        </a:p>
      </dgm:t>
    </dgm:pt>
    <dgm:pt modelId="{F30068F8-A73A-4980-B826-B53814E6B8B0}" type="pres">
      <dgm:prSet presAssocID="{6B85B48E-962C-445A-93D6-E8203B21694F}" presName="spaceBetweenRectangles" presStyleCnt="0"/>
      <dgm:spPr/>
    </dgm:pt>
    <dgm:pt modelId="{B97F08D8-34D5-4311-935A-CE1162264F4A}" type="pres">
      <dgm:prSet presAssocID="{D893EFE2-B7DB-4617-80CB-1547EC918F18}" presName="parentLin" presStyleCnt="0"/>
      <dgm:spPr/>
    </dgm:pt>
    <dgm:pt modelId="{7ABB6A1F-40F8-4EB5-83FD-14C43A7539AF}" type="pres">
      <dgm:prSet presAssocID="{D893EFE2-B7DB-4617-80CB-1547EC918F18}" presName="parentLeftMargin" presStyleLbl="node1" presStyleIdx="1" presStyleCnt="3"/>
      <dgm:spPr/>
      <dgm:t>
        <a:bodyPr/>
        <a:lstStyle/>
        <a:p>
          <a:endParaRPr lang="en-US"/>
        </a:p>
      </dgm:t>
    </dgm:pt>
    <dgm:pt modelId="{DCBE022D-33A0-4418-9728-3965AF54F357}" type="pres">
      <dgm:prSet presAssocID="{D893EFE2-B7DB-4617-80CB-1547EC918F18}" presName="parentText" presStyleLbl="node1" presStyleIdx="2" presStyleCnt="3">
        <dgm:presLayoutVars>
          <dgm:chMax val="0"/>
          <dgm:bulletEnabled val="1"/>
        </dgm:presLayoutVars>
      </dgm:prSet>
      <dgm:spPr/>
      <dgm:t>
        <a:bodyPr/>
        <a:lstStyle/>
        <a:p>
          <a:endParaRPr lang="en-US"/>
        </a:p>
      </dgm:t>
    </dgm:pt>
    <dgm:pt modelId="{3D6D3FC5-5023-4A49-B143-6D1D50900436}" type="pres">
      <dgm:prSet presAssocID="{D893EFE2-B7DB-4617-80CB-1547EC918F18}" presName="negativeSpace" presStyleCnt="0"/>
      <dgm:spPr/>
    </dgm:pt>
    <dgm:pt modelId="{F270CC3F-DCE2-4FBE-A073-C66A4D57980F}" type="pres">
      <dgm:prSet presAssocID="{D893EFE2-B7DB-4617-80CB-1547EC918F18}" presName="childText" presStyleLbl="conFgAcc1" presStyleIdx="2" presStyleCnt="3">
        <dgm:presLayoutVars>
          <dgm:bulletEnabled val="1"/>
        </dgm:presLayoutVars>
      </dgm:prSet>
      <dgm:spPr/>
      <dgm:t>
        <a:bodyPr/>
        <a:lstStyle/>
        <a:p>
          <a:endParaRPr lang="en-US"/>
        </a:p>
      </dgm:t>
    </dgm:pt>
  </dgm:ptLst>
  <dgm:cxnLst>
    <dgm:cxn modelId="{EEE6CB44-0591-4C76-9870-2051CB014B9A}" type="presOf" srcId="{EA631771-5DDC-4709-A11C-D5A0C82FAC8A}" destId="{F270CC3F-DCE2-4FBE-A073-C66A4D57980F}" srcOrd="0" destOrd="0" presId="urn:microsoft.com/office/officeart/2005/8/layout/list1"/>
    <dgm:cxn modelId="{BE60FF1B-4865-4975-81E8-48FD324C0C0A}" srcId="{3E993E58-DD3B-472D-A0A0-D198E5310608}" destId="{25F20666-4B51-4225-8071-590E92ADAA6B}" srcOrd="1" destOrd="0" parTransId="{6A942AEA-E141-49A1-B028-B302FFB6E689}" sibTransId="{BF328787-0EB8-4A8C-832E-2B1428CE441C}"/>
    <dgm:cxn modelId="{A700E8E1-0447-4E02-BA13-443FEFF4E63E}" type="presOf" srcId="{B4D89E03-548F-4605-B69A-5D3294AE7178}" destId="{B9C1791F-9736-4728-AE39-49AC0EF797DB}" srcOrd="1" destOrd="0" presId="urn:microsoft.com/office/officeart/2005/8/layout/list1"/>
    <dgm:cxn modelId="{1CBD3C8A-8200-4975-91C1-F4AA849ADAC1}" type="presOf" srcId="{B4D89E03-548F-4605-B69A-5D3294AE7178}" destId="{4629DD25-CA6F-4A4C-BF84-F98C7B623D54}" srcOrd="0" destOrd="0" presId="urn:microsoft.com/office/officeart/2005/8/layout/list1"/>
    <dgm:cxn modelId="{8AE499E3-0729-4614-8166-8F1C70A8FFDE}" srcId="{B4D89E03-548F-4605-B69A-5D3294AE7178}" destId="{36FF8F47-1607-4216-9529-CDA7E42C4B3F}" srcOrd="1" destOrd="0" parTransId="{30F6D5D0-3EB3-47E2-878B-1E29F62E65B7}" sibTransId="{CF8BFFD7-64F6-49A5-9841-6EF615FC5464}"/>
    <dgm:cxn modelId="{A941FC39-01FD-4B86-B042-0F580994824B}" type="presOf" srcId="{D893EFE2-B7DB-4617-80CB-1547EC918F18}" destId="{DCBE022D-33A0-4418-9728-3965AF54F357}" srcOrd="1" destOrd="0" presId="urn:microsoft.com/office/officeart/2005/8/layout/list1"/>
    <dgm:cxn modelId="{0C560C6D-6D7E-45F7-B653-43FEE2AA31CE}" srcId="{D893EFE2-B7DB-4617-80CB-1547EC918F18}" destId="{7E68C6C9-78DB-4005-B100-9670C43A04B2}" srcOrd="1" destOrd="0" parTransId="{5ACFF0DE-0F8F-4729-BCE1-6E0A4891C65C}" sibTransId="{04CDDD08-7772-44CC-AF40-2413D6673526}"/>
    <dgm:cxn modelId="{CB1A2618-AD88-4CF0-9771-A0C256FC2F7C}" type="presOf" srcId="{ECFB3945-C4FA-4DB2-878C-ECF8E9D8E854}" destId="{C6B1E5A0-6E1A-48C3-A295-4AF9D6A6527B}" srcOrd="0" destOrd="2" presId="urn:microsoft.com/office/officeart/2005/8/layout/list1"/>
    <dgm:cxn modelId="{9DBAB7A7-54E9-4D39-96AE-2E1B4CCEB237}" type="presOf" srcId="{FAE40F8D-73A9-4F7B-BBC7-AB4A1EBCD17F}" destId="{9CFD6099-0DA5-4980-974D-141A3BE15A51}" srcOrd="0" destOrd="2" presId="urn:microsoft.com/office/officeart/2005/8/layout/list1"/>
    <dgm:cxn modelId="{AEB07043-ECF5-42C2-A0BB-F058AC2E6D2E}" type="presOf" srcId="{D7EE8666-CB91-4D97-B67A-E65182107DFC}" destId="{F270CC3F-DCE2-4FBE-A073-C66A4D57980F}" srcOrd="0" destOrd="2" presId="urn:microsoft.com/office/officeart/2005/8/layout/list1"/>
    <dgm:cxn modelId="{CE3E6C91-07CA-4836-8BA3-11DEB63F9147}" type="presOf" srcId="{25F20666-4B51-4225-8071-590E92ADAA6B}" destId="{C6B1E5A0-6E1A-48C3-A295-4AF9D6A6527B}" srcOrd="0" destOrd="1" presId="urn:microsoft.com/office/officeart/2005/8/layout/list1"/>
    <dgm:cxn modelId="{AD3530C4-88C4-4077-91AD-99097B3B13FB}" srcId="{F1BA21CE-0F4A-4087-B607-52D2ADF3AA5D}" destId="{B4D89E03-548F-4605-B69A-5D3294AE7178}" srcOrd="0" destOrd="0" parTransId="{B009726E-5AAA-4966-B8DD-DB4C058AE9BD}" sibTransId="{02573806-BEF1-42C6-9AF2-557D7E227371}"/>
    <dgm:cxn modelId="{76B38E21-80DF-48AB-9E0C-574A1C59487A}" type="presOf" srcId="{A74C6533-318C-44FF-B261-112DA80B1A08}" destId="{C6B1E5A0-6E1A-48C3-A295-4AF9D6A6527B}" srcOrd="0" destOrd="0" presId="urn:microsoft.com/office/officeart/2005/8/layout/list1"/>
    <dgm:cxn modelId="{B448DD24-CA91-400B-9370-E16D61D47C5E}" srcId="{B4D89E03-548F-4605-B69A-5D3294AE7178}" destId="{FAE40F8D-73A9-4F7B-BBC7-AB4A1EBCD17F}" srcOrd="2" destOrd="0" parTransId="{6B0F15B9-9A40-40BD-A5F3-C109091B4B2C}" sibTransId="{B06B6A44-C67E-4A49-A688-01E5C6E560E2}"/>
    <dgm:cxn modelId="{A995F2FC-03C6-443D-A011-33B234C947DA}" srcId="{3E993E58-DD3B-472D-A0A0-D198E5310608}" destId="{ECFB3945-C4FA-4DB2-878C-ECF8E9D8E854}" srcOrd="2" destOrd="0" parTransId="{D3BE1F54-5A18-48D1-8F3C-809817FAF6D5}" sibTransId="{B05D709E-3F4C-4DB4-8923-CC22E9BEDC0F}"/>
    <dgm:cxn modelId="{F9010928-354D-43AF-8BD8-7D42CE713D1A}" type="presOf" srcId="{3E993E58-DD3B-472D-A0A0-D198E5310608}" destId="{F4D76717-7D2B-4F4D-9A3D-78117D9D7182}" srcOrd="0" destOrd="0" presId="urn:microsoft.com/office/officeart/2005/8/layout/list1"/>
    <dgm:cxn modelId="{61A2242C-1D6B-49D9-BB12-430E09BFD2D2}" type="presOf" srcId="{36FF8F47-1607-4216-9529-CDA7E42C4B3F}" destId="{9CFD6099-0DA5-4980-974D-141A3BE15A51}" srcOrd="0" destOrd="1" presId="urn:microsoft.com/office/officeart/2005/8/layout/list1"/>
    <dgm:cxn modelId="{33A4F37F-C206-4939-BCD8-86ED28055967}" srcId="{D893EFE2-B7DB-4617-80CB-1547EC918F18}" destId="{D7EE8666-CB91-4D97-B67A-E65182107DFC}" srcOrd="2" destOrd="0" parTransId="{007C9384-5C82-4BBE-B3C1-8149AB024FC7}" sibTransId="{D07E7E81-287E-4034-8BAE-183885B49570}"/>
    <dgm:cxn modelId="{65196657-8B6A-4779-94BA-7E7E0CDEF7E1}" type="presOf" srcId="{7E68C6C9-78DB-4005-B100-9670C43A04B2}" destId="{F270CC3F-DCE2-4FBE-A073-C66A4D57980F}" srcOrd="0" destOrd="1" presId="urn:microsoft.com/office/officeart/2005/8/layout/list1"/>
    <dgm:cxn modelId="{D2CF947C-2784-45E2-BAC0-C6EA41F10181}" type="presOf" srcId="{3E993E58-DD3B-472D-A0A0-D198E5310608}" destId="{827794EA-13C3-4FFD-95E2-528810408991}" srcOrd="1" destOrd="0" presId="urn:microsoft.com/office/officeart/2005/8/layout/list1"/>
    <dgm:cxn modelId="{0799CA54-7AC1-4EE4-8588-6048736C1BFA}" srcId="{D893EFE2-B7DB-4617-80CB-1547EC918F18}" destId="{EA631771-5DDC-4709-A11C-D5A0C82FAC8A}" srcOrd="0" destOrd="0" parTransId="{A20167D0-716F-42D1-9B09-432DB34B8EFE}" sibTransId="{F5FA98A1-F6D8-4E9E-83C6-6E093D117710}"/>
    <dgm:cxn modelId="{DE13C7D8-F5AD-471A-9D71-11F21E9267D8}" type="presOf" srcId="{D893EFE2-B7DB-4617-80CB-1547EC918F18}" destId="{7ABB6A1F-40F8-4EB5-83FD-14C43A7539AF}" srcOrd="0" destOrd="0" presId="urn:microsoft.com/office/officeart/2005/8/layout/list1"/>
    <dgm:cxn modelId="{26A1E3F1-BCED-4CFC-997F-C67EBA53045D}" srcId="{3E993E58-DD3B-472D-A0A0-D198E5310608}" destId="{A74C6533-318C-44FF-B261-112DA80B1A08}" srcOrd="0" destOrd="0" parTransId="{CA4B2DD4-71C2-451F-B45D-A28BE047BB84}" sibTransId="{9E0E13A5-2063-48BF-80E8-F376B4151200}"/>
    <dgm:cxn modelId="{044BF42E-2FE6-44C6-B996-3EE38A96AE18}" srcId="{B4D89E03-548F-4605-B69A-5D3294AE7178}" destId="{47120AAB-B724-40D4-8710-7DC109C2C4CD}" srcOrd="0" destOrd="0" parTransId="{6DC38219-86E6-41AA-9F2E-3F348C50B96E}" sibTransId="{8C81E57B-F6D2-4740-912C-2BD3654F094D}"/>
    <dgm:cxn modelId="{4E4F12CF-A64F-4D41-8BC8-C7DD215269CA}" srcId="{F1BA21CE-0F4A-4087-B607-52D2ADF3AA5D}" destId="{D893EFE2-B7DB-4617-80CB-1547EC918F18}" srcOrd="2" destOrd="0" parTransId="{6B4082F2-F12A-4989-AC51-8636A44A013E}" sibTransId="{64D309B9-3332-4F13-AFB5-6B0CCC45F490}"/>
    <dgm:cxn modelId="{C11E3FC9-8A3C-454F-A858-2DBB81945724}" srcId="{F1BA21CE-0F4A-4087-B607-52D2ADF3AA5D}" destId="{3E993E58-DD3B-472D-A0A0-D198E5310608}" srcOrd="1" destOrd="0" parTransId="{D5B725D5-3A8E-4FB0-90AE-A4CBE7C6B747}" sibTransId="{6B85B48E-962C-445A-93D6-E8203B21694F}"/>
    <dgm:cxn modelId="{6E1BD618-9B19-4C47-941C-D04C15989DBB}" type="presOf" srcId="{47120AAB-B724-40D4-8710-7DC109C2C4CD}" destId="{9CFD6099-0DA5-4980-974D-141A3BE15A51}" srcOrd="0" destOrd="0" presId="urn:microsoft.com/office/officeart/2005/8/layout/list1"/>
    <dgm:cxn modelId="{A20273CD-0851-4D89-8733-181376F70475}" type="presOf" srcId="{F1BA21CE-0F4A-4087-B607-52D2ADF3AA5D}" destId="{2ADBB173-8276-4778-942A-699CEF3DA478}" srcOrd="0" destOrd="0" presId="urn:microsoft.com/office/officeart/2005/8/layout/list1"/>
    <dgm:cxn modelId="{4439D1CD-F96F-468E-8E2C-D7306F8F7390}" type="presParOf" srcId="{2ADBB173-8276-4778-942A-699CEF3DA478}" destId="{61120195-5984-428A-9277-09E023CFA7F2}" srcOrd="0" destOrd="0" presId="urn:microsoft.com/office/officeart/2005/8/layout/list1"/>
    <dgm:cxn modelId="{8116A73B-0045-492C-BC8F-D191F5BFEAA3}" type="presParOf" srcId="{61120195-5984-428A-9277-09E023CFA7F2}" destId="{4629DD25-CA6F-4A4C-BF84-F98C7B623D54}" srcOrd="0" destOrd="0" presId="urn:microsoft.com/office/officeart/2005/8/layout/list1"/>
    <dgm:cxn modelId="{4E31F974-ED7E-418B-B6B7-DCFE71915C82}" type="presParOf" srcId="{61120195-5984-428A-9277-09E023CFA7F2}" destId="{B9C1791F-9736-4728-AE39-49AC0EF797DB}" srcOrd="1" destOrd="0" presId="urn:microsoft.com/office/officeart/2005/8/layout/list1"/>
    <dgm:cxn modelId="{CE27CF20-8635-48F5-B1B3-AEB22B71D6F3}" type="presParOf" srcId="{2ADBB173-8276-4778-942A-699CEF3DA478}" destId="{C7E96B8E-6CC6-4852-BA10-17801032C0E6}" srcOrd="1" destOrd="0" presId="urn:microsoft.com/office/officeart/2005/8/layout/list1"/>
    <dgm:cxn modelId="{398F96CC-27F1-4B7A-854B-BC87BF547373}" type="presParOf" srcId="{2ADBB173-8276-4778-942A-699CEF3DA478}" destId="{9CFD6099-0DA5-4980-974D-141A3BE15A51}" srcOrd="2" destOrd="0" presId="urn:microsoft.com/office/officeart/2005/8/layout/list1"/>
    <dgm:cxn modelId="{90813F83-5234-45D8-AADB-9F820DC205DB}" type="presParOf" srcId="{2ADBB173-8276-4778-942A-699CEF3DA478}" destId="{EA150080-D187-445F-BCC2-7CB018B9C319}" srcOrd="3" destOrd="0" presId="urn:microsoft.com/office/officeart/2005/8/layout/list1"/>
    <dgm:cxn modelId="{B7EFDF0B-3EB7-4CEE-8EC3-B4A82C3BA8DF}" type="presParOf" srcId="{2ADBB173-8276-4778-942A-699CEF3DA478}" destId="{051D6BD5-6C79-43CD-A3C4-69C6806254F7}" srcOrd="4" destOrd="0" presId="urn:microsoft.com/office/officeart/2005/8/layout/list1"/>
    <dgm:cxn modelId="{95733179-8C12-42C7-A039-FBF4E61302C5}" type="presParOf" srcId="{051D6BD5-6C79-43CD-A3C4-69C6806254F7}" destId="{F4D76717-7D2B-4F4D-9A3D-78117D9D7182}" srcOrd="0" destOrd="0" presId="urn:microsoft.com/office/officeart/2005/8/layout/list1"/>
    <dgm:cxn modelId="{6B5F0106-3020-4B4C-88A4-494B00D0A7FF}" type="presParOf" srcId="{051D6BD5-6C79-43CD-A3C4-69C6806254F7}" destId="{827794EA-13C3-4FFD-95E2-528810408991}" srcOrd="1" destOrd="0" presId="urn:microsoft.com/office/officeart/2005/8/layout/list1"/>
    <dgm:cxn modelId="{EBB0FAE9-FEE0-4D79-B671-E9DD8C0CA836}" type="presParOf" srcId="{2ADBB173-8276-4778-942A-699CEF3DA478}" destId="{6C4A53C0-662F-4636-AD30-1EAF01F99714}" srcOrd="5" destOrd="0" presId="urn:microsoft.com/office/officeart/2005/8/layout/list1"/>
    <dgm:cxn modelId="{EB5AFEE6-E4D1-4B82-A8D4-1D2527BF33D9}" type="presParOf" srcId="{2ADBB173-8276-4778-942A-699CEF3DA478}" destId="{C6B1E5A0-6E1A-48C3-A295-4AF9D6A6527B}" srcOrd="6" destOrd="0" presId="urn:microsoft.com/office/officeart/2005/8/layout/list1"/>
    <dgm:cxn modelId="{418861CB-A774-4307-B2C1-56B3E8F609AE}" type="presParOf" srcId="{2ADBB173-8276-4778-942A-699CEF3DA478}" destId="{F30068F8-A73A-4980-B826-B53814E6B8B0}" srcOrd="7" destOrd="0" presId="urn:microsoft.com/office/officeart/2005/8/layout/list1"/>
    <dgm:cxn modelId="{FC1B36E7-7CCB-4221-8616-DA4FA3B03445}" type="presParOf" srcId="{2ADBB173-8276-4778-942A-699CEF3DA478}" destId="{B97F08D8-34D5-4311-935A-CE1162264F4A}" srcOrd="8" destOrd="0" presId="urn:microsoft.com/office/officeart/2005/8/layout/list1"/>
    <dgm:cxn modelId="{6F95EF25-E0E3-460A-B048-C3E99D4ABC2F}" type="presParOf" srcId="{B97F08D8-34D5-4311-935A-CE1162264F4A}" destId="{7ABB6A1F-40F8-4EB5-83FD-14C43A7539AF}" srcOrd="0" destOrd="0" presId="urn:microsoft.com/office/officeart/2005/8/layout/list1"/>
    <dgm:cxn modelId="{C0270A3F-66B4-44A5-9D46-6F0530C4A089}" type="presParOf" srcId="{B97F08D8-34D5-4311-935A-CE1162264F4A}" destId="{DCBE022D-33A0-4418-9728-3965AF54F357}" srcOrd="1" destOrd="0" presId="urn:microsoft.com/office/officeart/2005/8/layout/list1"/>
    <dgm:cxn modelId="{72979CB7-68AD-42CB-822E-50C4C6D96A65}" type="presParOf" srcId="{2ADBB173-8276-4778-942A-699CEF3DA478}" destId="{3D6D3FC5-5023-4A49-B143-6D1D50900436}" srcOrd="9" destOrd="0" presId="urn:microsoft.com/office/officeart/2005/8/layout/list1"/>
    <dgm:cxn modelId="{68D1CD9D-86A4-4D09-9DC3-6A9870BBF28B}" type="presParOf" srcId="{2ADBB173-8276-4778-942A-699CEF3DA478}" destId="{F270CC3F-DCE2-4FBE-A073-C66A4D57980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8CAB84-D995-4320-A658-511C5055CE35}"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en-US"/>
        </a:p>
      </dgm:t>
    </dgm:pt>
    <dgm:pt modelId="{7B6A2D56-A24E-446A-9B8F-EC49320A3425}">
      <dgm:prSet/>
      <dgm:spPr/>
      <dgm:t>
        <a:bodyPr/>
        <a:lstStyle/>
        <a:p>
          <a:pPr rtl="0"/>
          <a:r>
            <a:rPr lang="en-US" dirty="0" smtClean="0"/>
            <a:t>Consolidated Spending</a:t>
          </a:r>
          <a:endParaRPr lang="en-US" dirty="0"/>
        </a:p>
      </dgm:t>
      <dgm:extLst>
        <a:ext uri="{E40237B7-FDA0-4F09-8148-C483321AD2D9}">
          <dgm14:cNvPr xmlns:dgm14="http://schemas.microsoft.com/office/drawing/2010/diagram" id="0" name="" descr="description of each of the five application tabs&#10;" title="application tabs"/>
        </a:ext>
      </dgm:extLst>
    </dgm:pt>
    <dgm:pt modelId="{98445F7F-7E63-454F-B5AE-9D4EB5D3E024}" type="parTrans" cxnId="{559DB906-DAC3-487D-900F-8DAFDD256467}">
      <dgm:prSet/>
      <dgm:spPr/>
      <dgm:t>
        <a:bodyPr/>
        <a:lstStyle/>
        <a:p>
          <a:endParaRPr lang="en-US"/>
        </a:p>
      </dgm:t>
    </dgm:pt>
    <dgm:pt modelId="{A80835ED-B513-4075-B884-C0C3B08FAC18}" type="sibTrans" cxnId="{559DB906-DAC3-487D-900F-8DAFDD256467}">
      <dgm:prSet/>
      <dgm:spPr/>
      <dgm:t>
        <a:bodyPr/>
        <a:lstStyle/>
        <a:p>
          <a:endParaRPr lang="en-US"/>
        </a:p>
      </dgm:t>
    </dgm:pt>
    <dgm:pt modelId="{63842031-90B2-46CF-AA16-24C59269F8B5}">
      <dgm:prSet/>
      <dgm:spPr/>
      <dgm:t>
        <a:bodyPr/>
        <a:lstStyle/>
        <a:p>
          <a:pPr rtl="0"/>
          <a:r>
            <a:rPr lang="en-US" dirty="0" smtClean="0"/>
            <a:t>To input indirect costs, decline funds and/or transfer funds </a:t>
          </a:r>
          <a:endParaRPr lang="en-US" dirty="0"/>
        </a:p>
      </dgm:t>
      <dgm:extLst>
        <a:ext uri="{E40237B7-FDA0-4F09-8148-C483321AD2D9}">
          <dgm14:cNvPr xmlns:dgm14="http://schemas.microsoft.com/office/drawing/2010/diagram" id="0" name="" descr="description of each of the five application tabs&#10;" title="application tabs"/>
        </a:ext>
      </dgm:extLst>
    </dgm:pt>
    <dgm:pt modelId="{FBF1448D-A280-4438-B7D6-C81B8FD7A1C5}" type="parTrans" cxnId="{123500B4-4F1E-44F9-A76D-06618641F52F}">
      <dgm:prSet/>
      <dgm:spPr/>
      <dgm:t>
        <a:bodyPr/>
        <a:lstStyle/>
        <a:p>
          <a:endParaRPr lang="en-US"/>
        </a:p>
      </dgm:t>
    </dgm:pt>
    <dgm:pt modelId="{BD1C56CC-F8D3-4874-8EBC-C5111C2A4C59}" type="sibTrans" cxnId="{123500B4-4F1E-44F9-A76D-06618641F52F}">
      <dgm:prSet/>
      <dgm:spPr/>
      <dgm:t>
        <a:bodyPr/>
        <a:lstStyle/>
        <a:p>
          <a:endParaRPr lang="en-US"/>
        </a:p>
      </dgm:t>
    </dgm:pt>
    <dgm:pt modelId="{4F8F487B-F685-435C-8B67-80442352BC65}">
      <dgm:prSet/>
      <dgm:spPr/>
      <dgm:t>
        <a:bodyPr/>
        <a:lstStyle/>
        <a:p>
          <a:pPr rtl="0"/>
          <a:r>
            <a:rPr lang="en-US" smtClean="0"/>
            <a:t>Private Schools</a:t>
          </a:r>
          <a:endParaRPr lang="en-US"/>
        </a:p>
      </dgm:t>
      <dgm:extLst>
        <a:ext uri="{E40237B7-FDA0-4F09-8148-C483321AD2D9}">
          <dgm14:cNvPr xmlns:dgm14="http://schemas.microsoft.com/office/drawing/2010/diagram" id="0" name="" descr="description of each of the five application tabs&#10;" title="application tabs"/>
        </a:ext>
      </dgm:extLst>
    </dgm:pt>
    <dgm:pt modelId="{E7116834-882B-4AEB-8FCF-8796FD913595}" type="parTrans" cxnId="{FEBBFAFC-E4E5-4242-9782-FD6F48807A96}">
      <dgm:prSet/>
      <dgm:spPr/>
      <dgm:t>
        <a:bodyPr/>
        <a:lstStyle/>
        <a:p>
          <a:endParaRPr lang="en-US"/>
        </a:p>
      </dgm:t>
    </dgm:pt>
    <dgm:pt modelId="{D43EA78D-AFAC-481A-B323-65EEFEF828BB}" type="sibTrans" cxnId="{FEBBFAFC-E4E5-4242-9782-FD6F48807A96}">
      <dgm:prSet/>
      <dgm:spPr/>
      <dgm:t>
        <a:bodyPr/>
        <a:lstStyle/>
        <a:p>
          <a:endParaRPr lang="en-US"/>
        </a:p>
      </dgm:t>
    </dgm:pt>
    <dgm:pt modelId="{7513F229-96EC-4B88-B5D0-0439BD432127}">
      <dgm:prSet/>
      <dgm:spPr/>
      <dgm:t>
        <a:bodyPr/>
        <a:lstStyle/>
        <a:p>
          <a:pPr rtl="0"/>
          <a:r>
            <a:rPr lang="en-US" dirty="0" smtClean="0"/>
            <a:t>To indicate if any private schools in your district’s boundary wishes to participate</a:t>
          </a:r>
          <a:endParaRPr lang="en-US" dirty="0"/>
        </a:p>
      </dgm:t>
      <dgm:extLst>
        <a:ext uri="{E40237B7-FDA0-4F09-8148-C483321AD2D9}">
          <dgm14:cNvPr xmlns:dgm14="http://schemas.microsoft.com/office/drawing/2010/diagram" id="0" name="" descr="description of each of the five application tabs&#10;" title="application tabs"/>
        </a:ext>
      </dgm:extLst>
    </dgm:pt>
    <dgm:pt modelId="{45480D1E-6ED2-464A-B5C9-8DBBA324C09F}" type="parTrans" cxnId="{FCF507FA-9A89-401D-9A03-27889F4458BC}">
      <dgm:prSet/>
      <dgm:spPr/>
      <dgm:t>
        <a:bodyPr/>
        <a:lstStyle/>
        <a:p>
          <a:endParaRPr lang="en-US"/>
        </a:p>
      </dgm:t>
    </dgm:pt>
    <dgm:pt modelId="{8F0A7D51-5695-4A63-A018-DDFCFF8D3B74}" type="sibTrans" cxnId="{FCF507FA-9A89-401D-9A03-27889F4458BC}">
      <dgm:prSet/>
      <dgm:spPr/>
      <dgm:t>
        <a:bodyPr/>
        <a:lstStyle/>
        <a:p>
          <a:endParaRPr lang="en-US"/>
        </a:p>
      </dgm:t>
    </dgm:pt>
    <dgm:pt modelId="{5D23E66C-2F97-4B36-B529-DCB58E489311}">
      <dgm:prSet/>
      <dgm:spPr/>
      <dgm:t>
        <a:bodyPr/>
        <a:lstStyle/>
        <a:p>
          <a:pPr rtl="0"/>
          <a:r>
            <a:rPr lang="en-US" dirty="0" smtClean="0"/>
            <a:t>Overview / Needs Assessment</a:t>
          </a:r>
          <a:endParaRPr lang="en-US" dirty="0"/>
        </a:p>
      </dgm:t>
      <dgm:extLst>
        <a:ext uri="{E40237B7-FDA0-4F09-8148-C483321AD2D9}">
          <dgm14:cNvPr xmlns:dgm14="http://schemas.microsoft.com/office/drawing/2010/diagram" id="0" name="" descr="description of each of the five application tabs&#10;" title="application tabs"/>
        </a:ext>
      </dgm:extLst>
    </dgm:pt>
    <dgm:pt modelId="{22D3BF16-7139-4889-B4B8-B52D3214ABC1}" type="parTrans" cxnId="{5BAE5A5C-A575-4FB2-8939-90CC2F39BC2E}">
      <dgm:prSet/>
      <dgm:spPr/>
      <dgm:t>
        <a:bodyPr/>
        <a:lstStyle/>
        <a:p>
          <a:endParaRPr lang="en-US"/>
        </a:p>
      </dgm:t>
    </dgm:pt>
    <dgm:pt modelId="{1BEBBDF1-3DC8-4A0F-A38E-D9067DC086A9}" type="sibTrans" cxnId="{5BAE5A5C-A575-4FB2-8939-90CC2F39BC2E}">
      <dgm:prSet/>
      <dgm:spPr/>
      <dgm:t>
        <a:bodyPr/>
        <a:lstStyle/>
        <a:p>
          <a:endParaRPr lang="en-US"/>
        </a:p>
      </dgm:t>
    </dgm:pt>
    <dgm:pt modelId="{6B79AB69-7FE0-4838-AFD5-30D2C69A13C2}">
      <dgm:prSet/>
      <dgm:spPr/>
      <dgm:t>
        <a:bodyPr/>
        <a:lstStyle/>
        <a:p>
          <a:pPr rtl="0"/>
          <a:r>
            <a:rPr lang="en-US" dirty="0" smtClean="0"/>
            <a:t>Budget narrative</a:t>
          </a:r>
          <a:endParaRPr lang="en-US" dirty="0"/>
        </a:p>
      </dgm:t>
      <dgm:extLst>
        <a:ext uri="{E40237B7-FDA0-4F09-8148-C483321AD2D9}">
          <dgm14:cNvPr xmlns:dgm14="http://schemas.microsoft.com/office/drawing/2010/diagram" id="0" name="" descr="description of each of the five application tabs&#10;" title="application tabs"/>
        </a:ext>
      </dgm:extLst>
    </dgm:pt>
    <dgm:pt modelId="{A25069E1-C400-4314-B575-1BCE00A512EA}" type="parTrans" cxnId="{25582A35-3BD4-43ED-8165-E89B2081C491}">
      <dgm:prSet/>
      <dgm:spPr/>
      <dgm:t>
        <a:bodyPr/>
        <a:lstStyle/>
        <a:p>
          <a:endParaRPr lang="en-US"/>
        </a:p>
      </dgm:t>
    </dgm:pt>
    <dgm:pt modelId="{AA930DE6-BFB6-4666-A37D-B25F11963099}" type="sibTrans" cxnId="{25582A35-3BD4-43ED-8165-E89B2081C491}">
      <dgm:prSet/>
      <dgm:spPr/>
      <dgm:t>
        <a:bodyPr/>
        <a:lstStyle/>
        <a:p>
          <a:endParaRPr lang="en-US"/>
        </a:p>
      </dgm:t>
    </dgm:pt>
    <dgm:pt modelId="{D5128287-FE4B-436C-B7F5-2F1EC95DA9A9}">
      <dgm:prSet/>
      <dgm:spPr/>
      <dgm:t>
        <a:bodyPr/>
        <a:lstStyle/>
        <a:p>
          <a:pPr rtl="0"/>
          <a:r>
            <a:rPr lang="en-US" dirty="0" smtClean="0"/>
            <a:t>Spending Page</a:t>
          </a:r>
          <a:endParaRPr lang="en-US" dirty="0"/>
        </a:p>
      </dgm:t>
      <dgm:extLst>
        <a:ext uri="{E40237B7-FDA0-4F09-8148-C483321AD2D9}">
          <dgm14:cNvPr xmlns:dgm14="http://schemas.microsoft.com/office/drawing/2010/diagram" id="0" name="" descr="description of each of the five application tabs&#10;" title="application tabs"/>
        </a:ext>
      </dgm:extLst>
    </dgm:pt>
    <dgm:pt modelId="{483C06AA-6793-45EA-B4DA-B14BF88831A2}" type="parTrans" cxnId="{43065354-D9B8-4AD5-ABD0-E58CA84B9BEB}">
      <dgm:prSet/>
      <dgm:spPr/>
      <dgm:t>
        <a:bodyPr/>
        <a:lstStyle/>
        <a:p>
          <a:endParaRPr lang="en-US"/>
        </a:p>
      </dgm:t>
    </dgm:pt>
    <dgm:pt modelId="{A8DFB58D-4ACB-4AD7-933D-416634031692}" type="sibTrans" cxnId="{43065354-D9B8-4AD5-ABD0-E58CA84B9BEB}">
      <dgm:prSet/>
      <dgm:spPr/>
      <dgm:t>
        <a:bodyPr/>
        <a:lstStyle/>
        <a:p>
          <a:endParaRPr lang="en-US"/>
        </a:p>
      </dgm:t>
    </dgm:pt>
    <dgm:pt modelId="{430140D3-4F73-457D-9999-8A0B4C2C4B7F}">
      <dgm:prSet/>
      <dgm:spPr/>
      <dgm:t>
        <a:bodyPr/>
        <a:lstStyle/>
        <a:p>
          <a:pPr rtl="0"/>
          <a:r>
            <a:rPr lang="en-US" dirty="0" smtClean="0"/>
            <a:t>For districts receiving over $30,000, a needs assessment must be completed. </a:t>
          </a:r>
          <a:endParaRPr lang="en-US" dirty="0"/>
        </a:p>
      </dgm:t>
      <dgm:extLst>
        <a:ext uri="{E40237B7-FDA0-4F09-8148-C483321AD2D9}">
          <dgm14:cNvPr xmlns:dgm14="http://schemas.microsoft.com/office/drawing/2010/diagram" id="0" name="" descr="description of each of the five application tabs&#10;" title="application tabs"/>
        </a:ext>
      </dgm:extLst>
    </dgm:pt>
    <dgm:pt modelId="{EEFD7698-E450-40F1-9ED6-9467B4D5F5C2}" type="parTrans" cxnId="{DB66D138-970C-4191-9F6B-7D8352A7F17D}">
      <dgm:prSet/>
      <dgm:spPr/>
      <dgm:t>
        <a:bodyPr/>
        <a:lstStyle/>
        <a:p>
          <a:endParaRPr lang="en-US"/>
        </a:p>
      </dgm:t>
    </dgm:pt>
    <dgm:pt modelId="{DD513CB2-05C1-4CFD-A18A-A2058C213E72}" type="sibTrans" cxnId="{DB66D138-970C-4191-9F6B-7D8352A7F17D}">
      <dgm:prSet/>
      <dgm:spPr/>
      <dgm:t>
        <a:bodyPr/>
        <a:lstStyle/>
        <a:p>
          <a:endParaRPr lang="en-US"/>
        </a:p>
      </dgm:t>
    </dgm:pt>
    <dgm:pt modelId="{8729EB3E-29EB-409F-9E29-B19EEB5EBC57}">
      <dgm:prSet/>
      <dgm:spPr/>
      <dgm:t>
        <a:bodyPr/>
        <a:lstStyle/>
        <a:p>
          <a:pPr rtl="0"/>
          <a:r>
            <a:rPr lang="en-US" dirty="0" smtClean="0"/>
            <a:t>Outlining each activity and noting if its part of well-rounded education (WRE), safe and healthy schools (SHS), or technology (TECH) as function code</a:t>
          </a:r>
          <a:endParaRPr lang="en-US" dirty="0"/>
        </a:p>
      </dgm:t>
      <dgm:extLst>
        <a:ext uri="{E40237B7-FDA0-4F09-8148-C483321AD2D9}">
          <dgm14:cNvPr xmlns:dgm14="http://schemas.microsoft.com/office/drawing/2010/diagram" id="0" name="" descr="description of each of the five application tabs&#10;" title="application tabs"/>
        </a:ext>
      </dgm:extLst>
    </dgm:pt>
    <dgm:pt modelId="{D4D96BBA-92EA-49B6-961A-525CD8A806F2}" type="parTrans" cxnId="{DBFA90CD-C34A-4354-896C-A76091E6A79E}">
      <dgm:prSet/>
      <dgm:spPr/>
      <dgm:t>
        <a:bodyPr/>
        <a:lstStyle/>
        <a:p>
          <a:endParaRPr lang="en-US"/>
        </a:p>
      </dgm:t>
    </dgm:pt>
    <dgm:pt modelId="{62361DF9-6550-47C6-B8CF-D16A019CB313}" type="sibTrans" cxnId="{DBFA90CD-C34A-4354-896C-A76091E6A79E}">
      <dgm:prSet/>
      <dgm:spPr/>
      <dgm:t>
        <a:bodyPr/>
        <a:lstStyle/>
        <a:p>
          <a:endParaRPr lang="en-US"/>
        </a:p>
      </dgm:t>
    </dgm:pt>
    <dgm:pt modelId="{460105EB-6C84-426E-91A2-BDAC86AAEC3C}">
      <dgm:prSet/>
      <dgm:spPr/>
      <dgm:t>
        <a:bodyPr/>
        <a:lstStyle/>
        <a:p>
          <a:pPr rtl="0"/>
          <a:r>
            <a:rPr lang="en-US" dirty="0" smtClean="0"/>
            <a:t>Listing both the function and object codes to determine for those districts over $30,000 if each category was fulfilled according to guidance.</a:t>
          </a:r>
          <a:endParaRPr lang="en-US" dirty="0"/>
        </a:p>
      </dgm:t>
      <dgm:extLst>
        <a:ext uri="{E40237B7-FDA0-4F09-8148-C483321AD2D9}">
          <dgm14:cNvPr xmlns:dgm14="http://schemas.microsoft.com/office/drawing/2010/diagram" id="0" name="" descr="description of each of the five application tabs&#10;" title="application tabs"/>
        </a:ext>
      </dgm:extLst>
    </dgm:pt>
    <dgm:pt modelId="{23CFCC33-F81D-4943-B977-659D25ECEB20}" type="parTrans" cxnId="{2F9F2D46-5E39-409F-AF8C-AA18C5705B82}">
      <dgm:prSet/>
      <dgm:spPr/>
      <dgm:t>
        <a:bodyPr/>
        <a:lstStyle/>
        <a:p>
          <a:endParaRPr lang="en-US"/>
        </a:p>
      </dgm:t>
    </dgm:pt>
    <dgm:pt modelId="{6A9D01C4-0D0B-455B-9210-6B86CD8AAF99}" type="sibTrans" cxnId="{2F9F2D46-5E39-409F-AF8C-AA18C5705B82}">
      <dgm:prSet/>
      <dgm:spPr/>
      <dgm:t>
        <a:bodyPr/>
        <a:lstStyle/>
        <a:p>
          <a:endParaRPr lang="en-US"/>
        </a:p>
      </dgm:t>
    </dgm:pt>
    <dgm:pt modelId="{68E57E7D-8088-485D-A9AF-E4D0A92C0E43}" type="pres">
      <dgm:prSet presAssocID="{B78CAB84-D995-4320-A658-511C5055CE35}" presName="Name0" presStyleCnt="0">
        <dgm:presLayoutVars>
          <dgm:dir/>
          <dgm:animLvl val="lvl"/>
          <dgm:resizeHandles val="exact"/>
        </dgm:presLayoutVars>
      </dgm:prSet>
      <dgm:spPr/>
      <dgm:t>
        <a:bodyPr/>
        <a:lstStyle/>
        <a:p>
          <a:endParaRPr lang="en-US"/>
        </a:p>
      </dgm:t>
    </dgm:pt>
    <dgm:pt modelId="{87E005AF-1396-459D-BFC3-4E2C5D81AE0C}" type="pres">
      <dgm:prSet presAssocID="{7B6A2D56-A24E-446A-9B8F-EC49320A3425}" presName="linNode" presStyleCnt="0"/>
      <dgm:spPr/>
    </dgm:pt>
    <dgm:pt modelId="{E214A159-6160-423D-B6A6-2D5298177E5C}" type="pres">
      <dgm:prSet presAssocID="{7B6A2D56-A24E-446A-9B8F-EC49320A3425}" presName="parentText" presStyleLbl="node1" presStyleIdx="0" presStyleCnt="5">
        <dgm:presLayoutVars>
          <dgm:chMax val="1"/>
          <dgm:bulletEnabled val="1"/>
        </dgm:presLayoutVars>
      </dgm:prSet>
      <dgm:spPr/>
      <dgm:t>
        <a:bodyPr/>
        <a:lstStyle/>
        <a:p>
          <a:endParaRPr lang="en-US"/>
        </a:p>
      </dgm:t>
    </dgm:pt>
    <dgm:pt modelId="{3321323A-B93D-41D0-A261-866EDE5EEE31}" type="pres">
      <dgm:prSet presAssocID="{7B6A2D56-A24E-446A-9B8F-EC49320A3425}" presName="descendantText" presStyleLbl="alignAccFollowNode1" presStyleIdx="0" presStyleCnt="5">
        <dgm:presLayoutVars>
          <dgm:bulletEnabled val="1"/>
        </dgm:presLayoutVars>
      </dgm:prSet>
      <dgm:spPr/>
      <dgm:t>
        <a:bodyPr/>
        <a:lstStyle/>
        <a:p>
          <a:endParaRPr lang="en-US"/>
        </a:p>
      </dgm:t>
    </dgm:pt>
    <dgm:pt modelId="{B8C60DB4-777F-4830-AD0B-10FAAC29BF9B}" type="pres">
      <dgm:prSet presAssocID="{A80835ED-B513-4075-B884-C0C3B08FAC18}" presName="sp" presStyleCnt="0"/>
      <dgm:spPr/>
    </dgm:pt>
    <dgm:pt modelId="{6FD48288-AFEE-4145-9CB8-02CEDDF56E98}" type="pres">
      <dgm:prSet presAssocID="{4F8F487B-F685-435C-8B67-80442352BC65}" presName="linNode" presStyleCnt="0"/>
      <dgm:spPr/>
    </dgm:pt>
    <dgm:pt modelId="{72DDBE2F-9A71-4255-A4A3-D81DD822FC0F}" type="pres">
      <dgm:prSet presAssocID="{4F8F487B-F685-435C-8B67-80442352BC65}" presName="parentText" presStyleLbl="node1" presStyleIdx="1" presStyleCnt="5">
        <dgm:presLayoutVars>
          <dgm:chMax val="1"/>
          <dgm:bulletEnabled val="1"/>
        </dgm:presLayoutVars>
      </dgm:prSet>
      <dgm:spPr/>
      <dgm:t>
        <a:bodyPr/>
        <a:lstStyle/>
        <a:p>
          <a:endParaRPr lang="en-US"/>
        </a:p>
      </dgm:t>
    </dgm:pt>
    <dgm:pt modelId="{AD151746-CE16-4455-B773-147FDD7B2E17}" type="pres">
      <dgm:prSet presAssocID="{4F8F487B-F685-435C-8B67-80442352BC65}" presName="descendantText" presStyleLbl="alignAccFollowNode1" presStyleIdx="1" presStyleCnt="5">
        <dgm:presLayoutVars>
          <dgm:bulletEnabled val="1"/>
        </dgm:presLayoutVars>
      </dgm:prSet>
      <dgm:spPr/>
      <dgm:t>
        <a:bodyPr/>
        <a:lstStyle/>
        <a:p>
          <a:endParaRPr lang="en-US"/>
        </a:p>
      </dgm:t>
    </dgm:pt>
    <dgm:pt modelId="{12897AB1-09A1-4641-80DC-3FEAC490D632}" type="pres">
      <dgm:prSet presAssocID="{D43EA78D-AFAC-481A-B323-65EEFEF828BB}" presName="sp" presStyleCnt="0"/>
      <dgm:spPr/>
    </dgm:pt>
    <dgm:pt modelId="{B8924F23-119B-46DB-B28F-BE5B500654C6}" type="pres">
      <dgm:prSet presAssocID="{5D23E66C-2F97-4B36-B529-DCB58E489311}" presName="linNode" presStyleCnt="0"/>
      <dgm:spPr/>
    </dgm:pt>
    <dgm:pt modelId="{722121B9-30BE-435A-A101-84A3FDC00348}" type="pres">
      <dgm:prSet presAssocID="{5D23E66C-2F97-4B36-B529-DCB58E489311}" presName="parentText" presStyleLbl="node1" presStyleIdx="2" presStyleCnt="5">
        <dgm:presLayoutVars>
          <dgm:chMax val="1"/>
          <dgm:bulletEnabled val="1"/>
        </dgm:presLayoutVars>
      </dgm:prSet>
      <dgm:spPr/>
      <dgm:t>
        <a:bodyPr/>
        <a:lstStyle/>
        <a:p>
          <a:endParaRPr lang="en-US"/>
        </a:p>
      </dgm:t>
    </dgm:pt>
    <dgm:pt modelId="{A3D1275D-DA2E-4220-BD77-950071C7FA03}" type="pres">
      <dgm:prSet presAssocID="{5D23E66C-2F97-4B36-B529-DCB58E489311}" presName="descendantText" presStyleLbl="alignAccFollowNode1" presStyleIdx="2" presStyleCnt="5">
        <dgm:presLayoutVars>
          <dgm:bulletEnabled val="1"/>
        </dgm:presLayoutVars>
      </dgm:prSet>
      <dgm:spPr/>
      <dgm:t>
        <a:bodyPr/>
        <a:lstStyle/>
        <a:p>
          <a:endParaRPr lang="en-US"/>
        </a:p>
      </dgm:t>
    </dgm:pt>
    <dgm:pt modelId="{684EEDFF-8DCD-4708-93DE-27E2BE6AB543}" type="pres">
      <dgm:prSet presAssocID="{1BEBBDF1-3DC8-4A0F-A38E-D9067DC086A9}" presName="sp" presStyleCnt="0"/>
      <dgm:spPr/>
    </dgm:pt>
    <dgm:pt modelId="{11E96533-3122-406D-BBCF-DCC8A5F7179E}" type="pres">
      <dgm:prSet presAssocID="{6B79AB69-7FE0-4838-AFD5-30D2C69A13C2}" presName="linNode" presStyleCnt="0"/>
      <dgm:spPr/>
    </dgm:pt>
    <dgm:pt modelId="{08698CDF-EC9B-42B3-93C3-B157F70AF14A}" type="pres">
      <dgm:prSet presAssocID="{6B79AB69-7FE0-4838-AFD5-30D2C69A13C2}" presName="parentText" presStyleLbl="node1" presStyleIdx="3" presStyleCnt="5">
        <dgm:presLayoutVars>
          <dgm:chMax val="1"/>
          <dgm:bulletEnabled val="1"/>
        </dgm:presLayoutVars>
      </dgm:prSet>
      <dgm:spPr/>
      <dgm:t>
        <a:bodyPr/>
        <a:lstStyle/>
        <a:p>
          <a:endParaRPr lang="en-US"/>
        </a:p>
      </dgm:t>
    </dgm:pt>
    <dgm:pt modelId="{633F0734-5149-4FBB-A82D-55ED0AB2EF53}" type="pres">
      <dgm:prSet presAssocID="{6B79AB69-7FE0-4838-AFD5-30D2C69A13C2}" presName="descendantText" presStyleLbl="alignAccFollowNode1" presStyleIdx="3" presStyleCnt="5">
        <dgm:presLayoutVars>
          <dgm:bulletEnabled val="1"/>
        </dgm:presLayoutVars>
      </dgm:prSet>
      <dgm:spPr/>
      <dgm:t>
        <a:bodyPr/>
        <a:lstStyle/>
        <a:p>
          <a:endParaRPr lang="en-US"/>
        </a:p>
      </dgm:t>
    </dgm:pt>
    <dgm:pt modelId="{A9F366C6-AF75-44DB-B70C-ABF42F7C0235}" type="pres">
      <dgm:prSet presAssocID="{AA930DE6-BFB6-4666-A37D-B25F11963099}" presName="sp" presStyleCnt="0"/>
      <dgm:spPr/>
    </dgm:pt>
    <dgm:pt modelId="{919F5F60-4C63-4E60-BBEA-89AA0BFA6B37}" type="pres">
      <dgm:prSet presAssocID="{D5128287-FE4B-436C-B7F5-2F1EC95DA9A9}" presName="linNode" presStyleCnt="0"/>
      <dgm:spPr/>
    </dgm:pt>
    <dgm:pt modelId="{95A5441F-E2A4-49E7-AB20-B7AD21D67C35}" type="pres">
      <dgm:prSet presAssocID="{D5128287-FE4B-436C-B7F5-2F1EC95DA9A9}" presName="parentText" presStyleLbl="node1" presStyleIdx="4" presStyleCnt="5">
        <dgm:presLayoutVars>
          <dgm:chMax val="1"/>
          <dgm:bulletEnabled val="1"/>
        </dgm:presLayoutVars>
      </dgm:prSet>
      <dgm:spPr/>
      <dgm:t>
        <a:bodyPr/>
        <a:lstStyle/>
        <a:p>
          <a:endParaRPr lang="en-US"/>
        </a:p>
      </dgm:t>
    </dgm:pt>
    <dgm:pt modelId="{5709E35F-1016-4A4B-B78C-E545861F93F8}" type="pres">
      <dgm:prSet presAssocID="{D5128287-FE4B-436C-B7F5-2F1EC95DA9A9}" presName="descendantText" presStyleLbl="alignAccFollowNode1" presStyleIdx="4" presStyleCnt="5">
        <dgm:presLayoutVars>
          <dgm:bulletEnabled val="1"/>
        </dgm:presLayoutVars>
      </dgm:prSet>
      <dgm:spPr/>
      <dgm:t>
        <a:bodyPr/>
        <a:lstStyle/>
        <a:p>
          <a:endParaRPr lang="en-US"/>
        </a:p>
      </dgm:t>
    </dgm:pt>
  </dgm:ptLst>
  <dgm:cxnLst>
    <dgm:cxn modelId="{BD8349BB-1659-4262-BD75-9C0162937696}" type="presOf" srcId="{8729EB3E-29EB-409F-9E29-B19EEB5EBC57}" destId="{633F0734-5149-4FBB-A82D-55ED0AB2EF53}" srcOrd="0" destOrd="0" presId="urn:microsoft.com/office/officeart/2005/8/layout/vList5"/>
    <dgm:cxn modelId="{14E299F7-A9A9-439A-8F0F-6CDC79890D35}" type="presOf" srcId="{5D23E66C-2F97-4B36-B529-DCB58E489311}" destId="{722121B9-30BE-435A-A101-84A3FDC00348}" srcOrd="0" destOrd="0" presId="urn:microsoft.com/office/officeart/2005/8/layout/vList5"/>
    <dgm:cxn modelId="{DB66D138-970C-4191-9F6B-7D8352A7F17D}" srcId="{5D23E66C-2F97-4B36-B529-DCB58E489311}" destId="{430140D3-4F73-457D-9999-8A0B4C2C4B7F}" srcOrd="0" destOrd="0" parTransId="{EEFD7698-E450-40F1-9ED6-9467B4D5F5C2}" sibTransId="{DD513CB2-05C1-4CFD-A18A-A2058C213E72}"/>
    <dgm:cxn modelId="{37F6F639-C3F3-45B4-BDF6-A6EB65E0D0E1}" type="presOf" srcId="{6B79AB69-7FE0-4838-AFD5-30D2C69A13C2}" destId="{08698CDF-EC9B-42B3-93C3-B157F70AF14A}" srcOrd="0" destOrd="0" presId="urn:microsoft.com/office/officeart/2005/8/layout/vList5"/>
    <dgm:cxn modelId="{123500B4-4F1E-44F9-A76D-06618641F52F}" srcId="{7B6A2D56-A24E-446A-9B8F-EC49320A3425}" destId="{63842031-90B2-46CF-AA16-24C59269F8B5}" srcOrd="0" destOrd="0" parTransId="{FBF1448D-A280-4438-B7D6-C81B8FD7A1C5}" sibTransId="{BD1C56CC-F8D3-4874-8EBC-C5111C2A4C59}"/>
    <dgm:cxn modelId="{25582A35-3BD4-43ED-8165-E89B2081C491}" srcId="{B78CAB84-D995-4320-A658-511C5055CE35}" destId="{6B79AB69-7FE0-4838-AFD5-30D2C69A13C2}" srcOrd="3" destOrd="0" parTransId="{A25069E1-C400-4314-B575-1BCE00A512EA}" sibTransId="{AA930DE6-BFB6-4666-A37D-B25F11963099}"/>
    <dgm:cxn modelId="{96157859-9C24-4F0A-8D0C-96659CC4602F}" type="presOf" srcId="{63842031-90B2-46CF-AA16-24C59269F8B5}" destId="{3321323A-B93D-41D0-A261-866EDE5EEE31}" srcOrd="0" destOrd="0" presId="urn:microsoft.com/office/officeart/2005/8/layout/vList5"/>
    <dgm:cxn modelId="{03304DF3-0D3C-4BB9-B864-EED1D6C5F40C}" type="presOf" srcId="{7513F229-96EC-4B88-B5D0-0439BD432127}" destId="{AD151746-CE16-4455-B773-147FDD7B2E17}" srcOrd="0" destOrd="0" presId="urn:microsoft.com/office/officeart/2005/8/layout/vList5"/>
    <dgm:cxn modelId="{F0C7394D-116B-4510-A7B8-8F7E3333779E}" type="presOf" srcId="{D5128287-FE4B-436C-B7F5-2F1EC95DA9A9}" destId="{95A5441F-E2A4-49E7-AB20-B7AD21D67C35}" srcOrd="0" destOrd="0" presId="urn:microsoft.com/office/officeart/2005/8/layout/vList5"/>
    <dgm:cxn modelId="{43065354-D9B8-4AD5-ABD0-E58CA84B9BEB}" srcId="{B78CAB84-D995-4320-A658-511C5055CE35}" destId="{D5128287-FE4B-436C-B7F5-2F1EC95DA9A9}" srcOrd="4" destOrd="0" parTransId="{483C06AA-6793-45EA-B4DA-B14BF88831A2}" sibTransId="{A8DFB58D-4ACB-4AD7-933D-416634031692}"/>
    <dgm:cxn modelId="{46FBEC14-5A7A-42F4-9247-460F4627F7C3}" type="presOf" srcId="{B78CAB84-D995-4320-A658-511C5055CE35}" destId="{68E57E7D-8088-485D-A9AF-E4D0A92C0E43}" srcOrd="0" destOrd="0" presId="urn:microsoft.com/office/officeart/2005/8/layout/vList5"/>
    <dgm:cxn modelId="{4FB2F3DC-3BB4-494F-B62E-B0AC2DFE2F6F}" type="presOf" srcId="{460105EB-6C84-426E-91A2-BDAC86AAEC3C}" destId="{5709E35F-1016-4A4B-B78C-E545861F93F8}" srcOrd="0" destOrd="0" presId="urn:microsoft.com/office/officeart/2005/8/layout/vList5"/>
    <dgm:cxn modelId="{1347E306-0682-49EF-8FB4-DFE45F3BC3A0}" type="presOf" srcId="{7B6A2D56-A24E-446A-9B8F-EC49320A3425}" destId="{E214A159-6160-423D-B6A6-2D5298177E5C}" srcOrd="0" destOrd="0" presId="urn:microsoft.com/office/officeart/2005/8/layout/vList5"/>
    <dgm:cxn modelId="{FCF507FA-9A89-401D-9A03-27889F4458BC}" srcId="{4F8F487B-F685-435C-8B67-80442352BC65}" destId="{7513F229-96EC-4B88-B5D0-0439BD432127}" srcOrd="0" destOrd="0" parTransId="{45480D1E-6ED2-464A-B5C9-8DBBA324C09F}" sibTransId="{8F0A7D51-5695-4A63-A018-DDFCFF8D3B74}"/>
    <dgm:cxn modelId="{5BAE5A5C-A575-4FB2-8939-90CC2F39BC2E}" srcId="{B78CAB84-D995-4320-A658-511C5055CE35}" destId="{5D23E66C-2F97-4B36-B529-DCB58E489311}" srcOrd="2" destOrd="0" parTransId="{22D3BF16-7139-4889-B4B8-B52D3214ABC1}" sibTransId="{1BEBBDF1-3DC8-4A0F-A38E-D9067DC086A9}"/>
    <dgm:cxn modelId="{DBFA90CD-C34A-4354-896C-A76091E6A79E}" srcId="{6B79AB69-7FE0-4838-AFD5-30D2C69A13C2}" destId="{8729EB3E-29EB-409F-9E29-B19EEB5EBC57}" srcOrd="0" destOrd="0" parTransId="{D4D96BBA-92EA-49B6-961A-525CD8A806F2}" sibTransId="{62361DF9-6550-47C6-B8CF-D16A019CB313}"/>
    <dgm:cxn modelId="{FEBBFAFC-E4E5-4242-9782-FD6F48807A96}" srcId="{B78CAB84-D995-4320-A658-511C5055CE35}" destId="{4F8F487B-F685-435C-8B67-80442352BC65}" srcOrd="1" destOrd="0" parTransId="{E7116834-882B-4AEB-8FCF-8796FD913595}" sibTransId="{D43EA78D-AFAC-481A-B323-65EEFEF828BB}"/>
    <dgm:cxn modelId="{AA97ED9A-D907-4399-83E7-C6BAE78E1695}" type="presOf" srcId="{430140D3-4F73-457D-9999-8A0B4C2C4B7F}" destId="{A3D1275D-DA2E-4220-BD77-950071C7FA03}" srcOrd="0" destOrd="0" presId="urn:microsoft.com/office/officeart/2005/8/layout/vList5"/>
    <dgm:cxn modelId="{559DB906-DAC3-487D-900F-8DAFDD256467}" srcId="{B78CAB84-D995-4320-A658-511C5055CE35}" destId="{7B6A2D56-A24E-446A-9B8F-EC49320A3425}" srcOrd="0" destOrd="0" parTransId="{98445F7F-7E63-454F-B5AE-9D4EB5D3E024}" sibTransId="{A80835ED-B513-4075-B884-C0C3B08FAC18}"/>
    <dgm:cxn modelId="{2F9F2D46-5E39-409F-AF8C-AA18C5705B82}" srcId="{D5128287-FE4B-436C-B7F5-2F1EC95DA9A9}" destId="{460105EB-6C84-426E-91A2-BDAC86AAEC3C}" srcOrd="0" destOrd="0" parTransId="{23CFCC33-F81D-4943-B977-659D25ECEB20}" sibTransId="{6A9D01C4-0D0B-455B-9210-6B86CD8AAF99}"/>
    <dgm:cxn modelId="{A1222650-5FEA-453F-B147-A1F1E3007DA0}" type="presOf" srcId="{4F8F487B-F685-435C-8B67-80442352BC65}" destId="{72DDBE2F-9A71-4255-A4A3-D81DD822FC0F}" srcOrd="0" destOrd="0" presId="urn:microsoft.com/office/officeart/2005/8/layout/vList5"/>
    <dgm:cxn modelId="{244A798C-4693-4DC2-9FAB-B4267EB64C70}" type="presParOf" srcId="{68E57E7D-8088-485D-A9AF-E4D0A92C0E43}" destId="{87E005AF-1396-459D-BFC3-4E2C5D81AE0C}" srcOrd="0" destOrd="0" presId="urn:microsoft.com/office/officeart/2005/8/layout/vList5"/>
    <dgm:cxn modelId="{96D61CB2-FF99-4344-9C06-2D5949470668}" type="presParOf" srcId="{87E005AF-1396-459D-BFC3-4E2C5D81AE0C}" destId="{E214A159-6160-423D-B6A6-2D5298177E5C}" srcOrd="0" destOrd="0" presId="urn:microsoft.com/office/officeart/2005/8/layout/vList5"/>
    <dgm:cxn modelId="{356E134C-56FC-44F5-9D74-F6341129DE40}" type="presParOf" srcId="{87E005AF-1396-459D-BFC3-4E2C5D81AE0C}" destId="{3321323A-B93D-41D0-A261-866EDE5EEE31}" srcOrd="1" destOrd="0" presId="urn:microsoft.com/office/officeart/2005/8/layout/vList5"/>
    <dgm:cxn modelId="{DA8015A0-EDD9-4388-A1AE-0AEE1D5ED54C}" type="presParOf" srcId="{68E57E7D-8088-485D-A9AF-E4D0A92C0E43}" destId="{B8C60DB4-777F-4830-AD0B-10FAAC29BF9B}" srcOrd="1" destOrd="0" presId="urn:microsoft.com/office/officeart/2005/8/layout/vList5"/>
    <dgm:cxn modelId="{A83DD4CC-71D1-49FE-94B7-865C3D27E780}" type="presParOf" srcId="{68E57E7D-8088-485D-A9AF-E4D0A92C0E43}" destId="{6FD48288-AFEE-4145-9CB8-02CEDDF56E98}" srcOrd="2" destOrd="0" presId="urn:microsoft.com/office/officeart/2005/8/layout/vList5"/>
    <dgm:cxn modelId="{89EEB392-F80B-42C7-BE17-BA7E543F83D0}" type="presParOf" srcId="{6FD48288-AFEE-4145-9CB8-02CEDDF56E98}" destId="{72DDBE2F-9A71-4255-A4A3-D81DD822FC0F}" srcOrd="0" destOrd="0" presId="urn:microsoft.com/office/officeart/2005/8/layout/vList5"/>
    <dgm:cxn modelId="{83412CFD-2D24-43FB-84C6-51E51C07A108}" type="presParOf" srcId="{6FD48288-AFEE-4145-9CB8-02CEDDF56E98}" destId="{AD151746-CE16-4455-B773-147FDD7B2E17}" srcOrd="1" destOrd="0" presId="urn:microsoft.com/office/officeart/2005/8/layout/vList5"/>
    <dgm:cxn modelId="{0D06039D-C2E0-495A-823B-163DFDC23486}" type="presParOf" srcId="{68E57E7D-8088-485D-A9AF-E4D0A92C0E43}" destId="{12897AB1-09A1-4641-80DC-3FEAC490D632}" srcOrd="3" destOrd="0" presId="urn:microsoft.com/office/officeart/2005/8/layout/vList5"/>
    <dgm:cxn modelId="{8FD99D64-E0F8-470F-BB64-CDD0FC84CF68}" type="presParOf" srcId="{68E57E7D-8088-485D-A9AF-E4D0A92C0E43}" destId="{B8924F23-119B-46DB-B28F-BE5B500654C6}" srcOrd="4" destOrd="0" presId="urn:microsoft.com/office/officeart/2005/8/layout/vList5"/>
    <dgm:cxn modelId="{AEE89066-F08A-45F1-99BB-40213CD88131}" type="presParOf" srcId="{B8924F23-119B-46DB-B28F-BE5B500654C6}" destId="{722121B9-30BE-435A-A101-84A3FDC00348}" srcOrd="0" destOrd="0" presId="urn:microsoft.com/office/officeart/2005/8/layout/vList5"/>
    <dgm:cxn modelId="{F84B4DEC-F054-478A-B417-5DF463731B72}" type="presParOf" srcId="{B8924F23-119B-46DB-B28F-BE5B500654C6}" destId="{A3D1275D-DA2E-4220-BD77-950071C7FA03}" srcOrd="1" destOrd="0" presId="urn:microsoft.com/office/officeart/2005/8/layout/vList5"/>
    <dgm:cxn modelId="{5B836D90-4BE4-436F-9A52-71A7FA9E9B2E}" type="presParOf" srcId="{68E57E7D-8088-485D-A9AF-E4D0A92C0E43}" destId="{684EEDFF-8DCD-4708-93DE-27E2BE6AB543}" srcOrd="5" destOrd="0" presId="urn:microsoft.com/office/officeart/2005/8/layout/vList5"/>
    <dgm:cxn modelId="{0EBB9A91-6407-453E-9EF0-589829DD7DFF}" type="presParOf" srcId="{68E57E7D-8088-485D-A9AF-E4D0A92C0E43}" destId="{11E96533-3122-406D-BBCF-DCC8A5F7179E}" srcOrd="6" destOrd="0" presId="urn:microsoft.com/office/officeart/2005/8/layout/vList5"/>
    <dgm:cxn modelId="{24AE260D-5D0A-4A42-8EEB-6A5E395D5769}" type="presParOf" srcId="{11E96533-3122-406D-BBCF-DCC8A5F7179E}" destId="{08698CDF-EC9B-42B3-93C3-B157F70AF14A}" srcOrd="0" destOrd="0" presId="urn:microsoft.com/office/officeart/2005/8/layout/vList5"/>
    <dgm:cxn modelId="{AAD4D68B-1742-4007-A0EC-DF6CAF71A359}" type="presParOf" srcId="{11E96533-3122-406D-BBCF-DCC8A5F7179E}" destId="{633F0734-5149-4FBB-A82D-55ED0AB2EF53}" srcOrd="1" destOrd="0" presId="urn:microsoft.com/office/officeart/2005/8/layout/vList5"/>
    <dgm:cxn modelId="{2FDB6D56-64FA-490D-A86E-7D0A9A8EB59A}" type="presParOf" srcId="{68E57E7D-8088-485D-A9AF-E4D0A92C0E43}" destId="{A9F366C6-AF75-44DB-B70C-ABF42F7C0235}" srcOrd="7" destOrd="0" presId="urn:microsoft.com/office/officeart/2005/8/layout/vList5"/>
    <dgm:cxn modelId="{3D3FF929-868E-4A02-B699-3EFB79FA2085}" type="presParOf" srcId="{68E57E7D-8088-485D-A9AF-E4D0A92C0E43}" destId="{919F5F60-4C63-4E60-BBEA-89AA0BFA6B37}" srcOrd="8" destOrd="0" presId="urn:microsoft.com/office/officeart/2005/8/layout/vList5"/>
    <dgm:cxn modelId="{15F8AD2E-D8EC-4E1D-8DF8-4694E322DC4A}" type="presParOf" srcId="{919F5F60-4C63-4E60-BBEA-89AA0BFA6B37}" destId="{95A5441F-E2A4-49E7-AB20-B7AD21D67C35}" srcOrd="0" destOrd="0" presId="urn:microsoft.com/office/officeart/2005/8/layout/vList5"/>
    <dgm:cxn modelId="{DE166D51-ECA7-48CB-A03B-BCD39D5F5F84}" type="presParOf" srcId="{919F5F60-4C63-4E60-BBEA-89AA0BFA6B37}" destId="{5709E35F-1016-4A4B-B78C-E545861F93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FD6099-0DA5-4980-974D-141A3BE15A51}">
      <dsp:nvSpPr>
        <dsp:cNvPr id="0" name=""/>
        <dsp:cNvSpPr/>
      </dsp:nvSpPr>
      <dsp:spPr>
        <a:xfrm>
          <a:off x="0" y="237074"/>
          <a:ext cx="8153400" cy="127575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2794" tIns="312420" rIns="632794" bIns="106680"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smtClean="0"/>
            <a:t>Northwest Regional, Multnomah, Clackamas, </a:t>
          </a:r>
          <a:r>
            <a:rPr lang="en-US" sz="1500" kern="1200" dirty="0" err="1" smtClean="0"/>
            <a:t>InterMountain</a:t>
          </a:r>
          <a:r>
            <a:rPr lang="en-US" sz="1500" kern="1200" dirty="0" smtClean="0"/>
            <a:t>, Grant &amp; Region 18 ESDs</a:t>
          </a:r>
          <a:endParaRPr lang="en-US" sz="1500" kern="1200" dirty="0"/>
        </a:p>
        <a:p>
          <a:pPr marL="114300" lvl="1" indent="-114300" algn="l" defTabSz="666750" rtl="0">
            <a:lnSpc>
              <a:spcPct val="90000"/>
            </a:lnSpc>
            <a:spcBef>
              <a:spcPct val="0"/>
            </a:spcBef>
            <a:spcAft>
              <a:spcPct val="15000"/>
            </a:spcAft>
            <a:buChar char="••"/>
          </a:pPr>
          <a:r>
            <a:rPr lang="en-US" sz="1500" kern="1200" dirty="0" smtClean="0"/>
            <a:t>Melinda </a:t>
          </a:r>
          <a:r>
            <a:rPr lang="en-US" sz="1500" kern="1200" dirty="0" err="1" smtClean="0"/>
            <a:t>Bessner</a:t>
          </a:r>
          <a:r>
            <a:rPr lang="en-US" sz="1500" kern="1200" dirty="0" smtClean="0"/>
            <a:t>   email:  </a:t>
          </a:r>
          <a:r>
            <a:rPr lang="en-US" sz="1500" kern="1200" dirty="0" smtClean="0">
              <a:hlinkClick xmlns:r="http://schemas.openxmlformats.org/officeDocument/2006/relationships" r:id="rId1"/>
            </a:rPr>
            <a:t>Melinda.bessner@ode.state.or.us</a:t>
          </a:r>
          <a:endParaRPr lang="en-US" sz="1500" kern="1200" dirty="0"/>
        </a:p>
        <a:p>
          <a:pPr marL="114300" lvl="1" indent="-114300" algn="l" defTabSz="666750" rtl="0">
            <a:lnSpc>
              <a:spcPct val="90000"/>
            </a:lnSpc>
            <a:spcBef>
              <a:spcPct val="0"/>
            </a:spcBef>
            <a:spcAft>
              <a:spcPct val="15000"/>
            </a:spcAft>
            <a:buChar char="••"/>
          </a:pPr>
          <a:r>
            <a:rPr lang="en-US" sz="1500" kern="1200" dirty="0" smtClean="0"/>
            <a:t>503-947-5626</a:t>
          </a:r>
          <a:endParaRPr lang="en-US" sz="1500" kern="1200" dirty="0"/>
        </a:p>
      </dsp:txBody>
      <dsp:txXfrm>
        <a:off x="0" y="237074"/>
        <a:ext cx="8153400" cy="1275750"/>
      </dsp:txXfrm>
    </dsp:sp>
    <dsp:sp modelId="{B9C1791F-9736-4728-AE39-49AC0EF797DB}">
      <dsp:nvSpPr>
        <dsp:cNvPr id="0" name=""/>
        <dsp:cNvSpPr/>
      </dsp:nvSpPr>
      <dsp:spPr>
        <a:xfrm>
          <a:off x="454152" y="34277"/>
          <a:ext cx="5707380" cy="442800"/>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1600200" rtl="0">
            <a:lnSpc>
              <a:spcPct val="90000"/>
            </a:lnSpc>
            <a:spcBef>
              <a:spcPct val="0"/>
            </a:spcBef>
            <a:spcAft>
              <a:spcPct val="35000"/>
            </a:spcAft>
          </a:pPr>
          <a:r>
            <a:rPr lang="en-US" sz="3600" kern="1200" dirty="0" smtClean="0">
              <a:solidFill>
                <a:schemeClr val="tx1"/>
              </a:solidFill>
            </a:rPr>
            <a:t>Northern Tier of the State</a:t>
          </a:r>
          <a:endParaRPr lang="en-US" sz="3600" kern="1200" dirty="0">
            <a:solidFill>
              <a:schemeClr val="tx1"/>
            </a:solidFill>
          </a:endParaRPr>
        </a:p>
      </dsp:txBody>
      <dsp:txXfrm>
        <a:off x="475768" y="55893"/>
        <a:ext cx="5664148" cy="399568"/>
      </dsp:txXfrm>
    </dsp:sp>
    <dsp:sp modelId="{C6B1E5A0-6E1A-48C3-A295-4AF9D6A6527B}">
      <dsp:nvSpPr>
        <dsp:cNvPr id="0" name=""/>
        <dsp:cNvSpPr/>
      </dsp:nvSpPr>
      <dsp:spPr>
        <a:xfrm>
          <a:off x="0" y="1815225"/>
          <a:ext cx="8153400" cy="127575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2794" tIns="312420" rIns="632794" bIns="106680"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smtClean="0"/>
            <a:t>Willamette, Linn Benton Lincoln, Lane, High Desert, Jefferson, Columbia Gorge &amp; North Central ESDs</a:t>
          </a:r>
          <a:endParaRPr lang="en-US" sz="1500" kern="1200" dirty="0"/>
        </a:p>
        <a:p>
          <a:pPr marL="114300" lvl="1" indent="-114300" algn="l" defTabSz="666750" rtl="0">
            <a:lnSpc>
              <a:spcPct val="90000"/>
            </a:lnSpc>
            <a:spcBef>
              <a:spcPct val="0"/>
            </a:spcBef>
            <a:spcAft>
              <a:spcPct val="15000"/>
            </a:spcAft>
            <a:buChar char="••"/>
          </a:pPr>
          <a:r>
            <a:rPr lang="en-US" sz="1500" kern="1200" dirty="0" smtClean="0"/>
            <a:t>Lisa Plumb    email: </a:t>
          </a:r>
          <a:r>
            <a:rPr lang="en-US" sz="1500" kern="1200" dirty="0" smtClean="0">
              <a:hlinkClick xmlns:r="http://schemas.openxmlformats.org/officeDocument/2006/relationships" r:id="rId2"/>
            </a:rPr>
            <a:t>Lisa.plumb@ode.state.or.us</a:t>
          </a:r>
          <a:endParaRPr lang="en-US" sz="1500" kern="1200" dirty="0"/>
        </a:p>
        <a:p>
          <a:pPr marL="114300" lvl="1" indent="-114300" algn="l" defTabSz="666750" rtl="0">
            <a:lnSpc>
              <a:spcPct val="90000"/>
            </a:lnSpc>
            <a:spcBef>
              <a:spcPct val="0"/>
            </a:spcBef>
            <a:spcAft>
              <a:spcPct val="15000"/>
            </a:spcAft>
            <a:buChar char="••"/>
          </a:pPr>
          <a:r>
            <a:rPr lang="en-US" sz="1500" kern="1200" dirty="0" smtClean="0"/>
            <a:t>503-947-5749</a:t>
          </a:r>
          <a:endParaRPr lang="en-US" sz="1500" kern="1200" dirty="0"/>
        </a:p>
      </dsp:txBody>
      <dsp:txXfrm>
        <a:off x="0" y="1815225"/>
        <a:ext cx="8153400" cy="1275750"/>
      </dsp:txXfrm>
    </dsp:sp>
    <dsp:sp modelId="{827794EA-13C3-4FFD-95E2-528810408991}">
      <dsp:nvSpPr>
        <dsp:cNvPr id="0" name=""/>
        <dsp:cNvSpPr/>
      </dsp:nvSpPr>
      <dsp:spPr>
        <a:xfrm>
          <a:off x="407670" y="1593825"/>
          <a:ext cx="5707380" cy="44280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1600200" rtl="0">
            <a:lnSpc>
              <a:spcPct val="90000"/>
            </a:lnSpc>
            <a:spcBef>
              <a:spcPct val="0"/>
            </a:spcBef>
            <a:spcAft>
              <a:spcPct val="35000"/>
            </a:spcAft>
          </a:pPr>
          <a:r>
            <a:rPr lang="en-US" sz="3600" kern="1200" dirty="0" smtClean="0">
              <a:solidFill>
                <a:schemeClr val="tx1"/>
              </a:solidFill>
            </a:rPr>
            <a:t>Central Tier of the State</a:t>
          </a:r>
          <a:endParaRPr lang="en-US" sz="3600" kern="1200" dirty="0">
            <a:solidFill>
              <a:schemeClr val="tx1"/>
            </a:solidFill>
          </a:endParaRPr>
        </a:p>
      </dsp:txBody>
      <dsp:txXfrm>
        <a:off x="429286" y="1615441"/>
        <a:ext cx="5664148" cy="399568"/>
      </dsp:txXfrm>
    </dsp:sp>
    <dsp:sp modelId="{F270CC3F-DCE2-4FBE-A073-C66A4D57980F}">
      <dsp:nvSpPr>
        <dsp:cNvPr id="0" name=""/>
        <dsp:cNvSpPr/>
      </dsp:nvSpPr>
      <dsp:spPr>
        <a:xfrm>
          <a:off x="0" y="3393375"/>
          <a:ext cx="8153400" cy="108675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2794" tIns="312420" rIns="632794" bIns="106680" numCol="1" spcCol="1270" anchor="t" anchorCtr="0">
          <a:noAutofit/>
        </a:bodyPr>
        <a:lstStyle/>
        <a:p>
          <a:pPr marL="114300" lvl="1" indent="-114300" algn="l" defTabSz="666750" rtl="0">
            <a:lnSpc>
              <a:spcPct val="90000"/>
            </a:lnSpc>
            <a:spcBef>
              <a:spcPct val="0"/>
            </a:spcBef>
            <a:spcAft>
              <a:spcPct val="15000"/>
            </a:spcAft>
            <a:buChar char="••"/>
          </a:pPr>
          <a:r>
            <a:rPr lang="en-US" sz="1500" kern="1200" dirty="0" smtClean="0"/>
            <a:t>South Coast, Douglas, Southern Oregon, Lake, Harney &amp; Malheur ESDs</a:t>
          </a:r>
          <a:endParaRPr lang="en-US" sz="1500" kern="1200" dirty="0"/>
        </a:p>
        <a:p>
          <a:pPr marL="114300" lvl="1" indent="-114300" algn="l" defTabSz="666750" rtl="0">
            <a:lnSpc>
              <a:spcPct val="90000"/>
            </a:lnSpc>
            <a:spcBef>
              <a:spcPct val="0"/>
            </a:spcBef>
            <a:spcAft>
              <a:spcPct val="15000"/>
            </a:spcAft>
            <a:buChar char="••"/>
          </a:pPr>
          <a:r>
            <a:rPr lang="en-US" sz="1500" kern="1200" dirty="0" smtClean="0"/>
            <a:t>Jen Engberg email:  </a:t>
          </a:r>
          <a:r>
            <a:rPr lang="en-US" sz="1500" kern="1200" dirty="0" smtClean="0">
              <a:hlinkClick xmlns:r="http://schemas.openxmlformats.org/officeDocument/2006/relationships" r:id="rId3"/>
            </a:rPr>
            <a:t>Jennifer.engberg@ode.state.or.us</a:t>
          </a:r>
          <a:r>
            <a:rPr lang="en-US" sz="1500" kern="1200" dirty="0" smtClean="0"/>
            <a:t> </a:t>
          </a:r>
          <a:endParaRPr lang="en-US" sz="1500" kern="1200" dirty="0"/>
        </a:p>
        <a:p>
          <a:pPr marL="114300" lvl="1" indent="-114300" algn="l" defTabSz="666750" rtl="0">
            <a:lnSpc>
              <a:spcPct val="90000"/>
            </a:lnSpc>
            <a:spcBef>
              <a:spcPct val="0"/>
            </a:spcBef>
            <a:spcAft>
              <a:spcPct val="15000"/>
            </a:spcAft>
            <a:buChar char="••"/>
          </a:pPr>
          <a:r>
            <a:rPr lang="en-US" sz="1500" kern="1200" dirty="0" smtClean="0"/>
            <a:t>503-947-0339</a:t>
          </a:r>
          <a:endParaRPr lang="en-US" sz="1500" kern="1200" dirty="0"/>
        </a:p>
      </dsp:txBody>
      <dsp:txXfrm>
        <a:off x="0" y="3393375"/>
        <a:ext cx="8153400" cy="1086750"/>
      </dsp:txXfrm>
    </dsp:sp>
    <dsp:sp modelId="{DCBE022D-33A0-4418-9728-3965AF54F357}">
      <dsp:nvSpPr>
        <dsp:cNvPr id="0" name=""/>
        <dsp:cNvSpPr/>
      </dsp:nvSpPr>
      <dsp:spPr>
        <a:xfrm>
          <a:off x="407670" y="3171975"/>
          <a:ext cx="5707380" cy="442800"/>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1600200" rtl="0">
            <a:lnSpc>
              <a:spcPct val="90000"/>
            </a:lnSpc>
            <a:spcBef>
              <a:spcPct val="0"/>
            </a:spcBef>
            <a:spcAft>
              <a:spcPct val="35000"/>
            </a:spcAft>
          </a:pPr>
          <a:r>
            <a:rPr lang="en-US" sz="3600" kern="1200" dirty="0" smtClean="0">
              <a:solidFill>
                <a:schemeClr val="tx2"/>
              </a:solidFill>
            </a:rPr>
            <a:t>Southern Tier of the State</a:t>
          </a:r>
          <a:endParaRPr lang="en-US" sz="3600" kern="1200" dirty="0">
            <a:solidFill>
              <a:schemeClr val="tx2"/>
            </a:solidFill>
          </a:endParaRPr>
        </a:p>
      </dsp:txBody>
      <dsp:txXfrm>
        <a:off x="429286" y="3193591"/>
        <a:ext cx="5664148"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1323A-B93D-41D0-A261-866EDE5EEE31}">
      <dsp:nvSpPr>
        <dsp:cNvPr id="0" name=""/>
        <dsp:cNvSpPr/>
      </dsp:nvSpPr>
      <dsp:spPr>
        <a:xfrm rot="5400000">
          <a:off x="7133546" y="-3099473"/>
          <a:ext cx="655915" cy="7022592"/>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To input indirect costs, decline funds and/or transfer funds </a:t>
          </a:r>
          <a:endParaRPr lang="en-US" sz="1600" kern="1200" dirty="0"/>
        </a:p>
      </dsp:txBody>
      <dsp:txXfrm rot="-5400000">
        <a:off x="3950208" y="115884"/>
        <a:ext cx="6990573" cy="591877"/>
      </dsp:txXfrm>
    </dsp:sp>
    <dsp:sp modelId="{E214A159-6160-423D-B6A6-2D5298177E5C}">
      <dsp:nvSpPr>
        <dsp:cNvPr id="0" name=""/>
        <dsp:cNvSpPr/>
      </dsp:nvSpPr>
      <dsp:spPr>
        <a:xfrm>
          <a:off x="0" y="1875"/>
          <a:ext cx="3950208" cy="8198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US" sz="2300" kern="1200" dirty="0" smtClean="0"/>
            <a:t>Consolidated Spending</a:t>
          </a:r>
          <a:endParaRPr lang="en-US" sz="2300" kern="1200" dirty="0"/>
        </a:p>
      </dsp:txBody>
      <dsp:txXfrm>
        <a:off x="40024" y="41899"/>
        <a:ext cx="3870160" cy="739845"/>
      </dsp:txXfrm>
    </dsp:sp>
    <dsp:sp modelId="{AD151746-CE16-4455-B773-147FDD7B2E17}">
      <dsp:nvSpPr>
        <dsp:cNvPr id="0" name=""/>
        <dsp:cNvSpPr/>
      </dsp:nvSpPr>
      <dsp:spPr>
        <a:xfrm rot="5400000">
          <a:off x="7133546" y="-2238585"/>
          <a:ext cx="655915" cy="7022592"/>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To indicate if any private schools in your district’s boundary wishes to participate</a:t>
          </a:r>
          <a:endParaRPr lang="en-US" sz="1600" kern="1200" dirty="0"/>
        </a:p>
      </dsp:txBody>
      <dsp:txXfrm rot="-5400000">
        <a:off x="3950208" y="976772"/>
        <a:ext cx="6990573" cy="591877"/>
      </dsp:txXfrm>
    </dsp:sp>
    <dsp:sp modelId="{72DDBE2F-9A71-4255-A4A3-D81DD822FC0F}">
      <dsp:nvSpPr>
        <dsp:cNvPr id="0" name=""/>
        <dsp:cNvSpPr/>
      </dsp:nvSpPr>
      <dsp:spPr>
        <a:xfrm>
          <a:off x="0" y="862763"/>
          <a:ext cx="3950208" cy="8198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US" sz="2300" kern="1200" smtClean="0"/>
            <a:t>Private Schools</a:t>
          </a:r>
          <a:endParaRPr lang="en-US" sz="2300" kern="1200"/>
        </a:p>
      </dsp:txBody>
      <dsp:txXfrm>
        <a:off x="40024" y="902787"/>
        <a:ext cx="3870160" cy="739845"/>
      </dsp:txXfrm>
    </dsp:sp>
    <dsp:sp modelId="{A3D1275D-DA2E-4220-BD77-950071C7FA03}">
      <dsp:nvSpPr>
        <dsp:cNvPr id="0" name=""/>
        <dsp:cNvSpPr/>
      </dsp:nvSpPr>
      <dsp:spPr>
        <a:xfrm rot="5400000">
          <a:off x="7133546" y="-1377696"/>
          <a:ext cx="655915" cy="7022592"/>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For districts receiving over $30,000, a needs assessment must be completed. </a:t>
          </a:r>
          <a:endParaRPr lang="en-US" sz="1600" kern="1200" dirty="0"/>
        </a:p>
      </dsp:txBody>
      <dsp:txXfrm rot="-5400000">
        <a:off x="3950208" y="1837661"/>
        <a:ext cx="6990573" cy="591877"/>
      </dsp:txXfrm>
    </dsp:sp>
    <dsp:sp modelId="{722121B9-30BE-435A-A101-84A3FDC00348}">
      <dsp:nvSpPr>
        <dsp:cNvPr id="0" name=""/>
        <dsp:cNvSpPr/>
      </dsp:nvSpPr>
      <dsp:spPr>
        <a:xfrm>
          <a:off x="0" y="1723652"/>
          <a:ext cx="3950208" cy="8198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US" sz="2300" kern="1200" dirty="0" smtClean="0"/>
            <a:t>Overview / Needs Assessment</a:t>
          </a:r>
          <a:endParaRPr lang="en-US" sz="2300" kern="1200" dirty="0"/>
        </a:p>
      </dsp:txBody>
      <dsp:txXfrm>
        <a:off x="40024" y="1763676"/>
        <a:ext cx="3870160" cy="739845"/>
      </dsp:txXfrm>
    </dsp:sp>
    <dsp:sp modelId="{633F0734-5149-4FBB-A82D-55ED0AB2EF53}">
      <dsp:nvSpPr>
        <dsp:cNvPr id="0" name=""/>
        <dsp:cNvSpPr/>
      </dsp:nvSpPr>
      <dsp:spPr>
        <a:xfrm rot="5400000">
          <a:off x="7133546" y="-516807"/>
          <a:ext cx="655915" cy="7022592"/>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Outlining each activity and noting if its part of well-rounded education (WRE), safe and healthy schools (SHS), or technology (TECH) as function code</a:t>
          </a:r>
          <a:endParaRPr lang="en-US" sz="1600" kern="1200" dirty="0"/>
        </a:p>
      </dsp:txBody>
      <dsp:txXfrm rot="-5400000">
        <a:off x="3950208" y="2698550"/>
        <a:ext cx="6990573" cy="591877"/>
      </dsp:txXfrm>
    </dsp:sp>
    <dsp:sp modelId="{08698CDF-EC9B-42B3-93C3-B157F70AF14A}">
      <dsp:nvSpPr>
        <dsp:cNvPr id="0" name=""/>
        <dsp:cNvSpPr/>
      </dsp:nvSpPr>
      <dsp:spPr>
        <a:xfrm>
          <a:off x="0" y="2584541"/>
          <a:ext cx="3950208" cy="8198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US" sz="2300" kern="1200" dirty="0" smtClean="0"/>
            <a:t>Budget narrative</a:t>
          </a:r>
          <a:endParaRPr lang="en-US" sz="2300" kern="1200" dirty="0"/>
        </a:p>
      </dsp:txBody>
      <dsp:txXfrm>
        <a:off x="40024" y="2624565"/>
        <a:ext cx="3870160" cy="739845"/>
      </dsp:txXfrm>
    </dsp:sp>
    <dsp:sp modelId="{5709E35F-1016-4A4B-B78C-E545861F93F8}">
      <dsp:nvSpPr>
        <dsp:cNvPr id="0" name=""/>
        <dsp:cNvSpPr/>
      </dsp:nvSpPr>
      <dsp:spPr>
        <a:xfrm rot="5400000">
          <a:off x="7133546" y="344080"/>
          <a:ext cx="655915" cy="7022592"/>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dirty="0" smtClean="0"/>
            <a:t>Listing both the function and object codes to determine for those districts over $30,000 if each category was fulfilled according to guidance.</a:t>
          </a:r>
          <a:endParaRPr lang="en-US" sz="1600" kern="1200" dirty="0"/>
        </a:p>
      </dsp:txBody>
      <dsp:txXfrm rot="-5400000">
        <a:off x="3950208" y="3559438"/>
        <a:ext cx="6990573" cy="591877"/>
      </dsp:txXfrm>
    </dsp:sp>
    <dsp:sp modelId="{95A5441F-E2A4-49E7-AB20-B7AD21D67C35}">
      <dsp:nvSpPr>
        <dsp:cNvPr id="0" name=""/>
        <dsp:cNvSpPr/>
      </dsp:nvSpPr>
      <dsp:spPr>
        <a:xfrm>
          <a:off x="0" y="3445429"/>
          <a:ext cx="3950208" cy="819893"/>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US" sz="2300" kern="1200" dirty="0" smtClean="0"/>
            <a:t>Spending Page</a:t>
          </a:r>
          <a:endParaRPr lang="en-US" sz="2300" kern="1200" dirty="0"/>
        </a:p>
      </dsp:txBody>
      <dsp:txXfrm>
        <a:off x="40024" y="3485453"/>
        <a:ext cx="3870160" cy="73984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44CCDC2-2007-46C0-A8A5-D423C7B65B8E}" type="datetimeFigureOut">
              <a:rPr lang="en-US" smtClean="0"/>
              <a:t>11/29/2017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A9FDC5F-F6BA-4908-AA70-D0809DFC3B55}" type="slidenum">
              <a:rPr lang="en-US" smtClean="0"/>
              <a:t>‹#›</a:t>
            </a:fld>
            <a:endParaRPr lang="en-US"/>
          </a:p>
        </p:txBody>
      </p:sp>
    </p:spTree>
    <p:extLst>
      <p:ext uri="{BB962C8B-B14F-4D97-AF65-F5344CB8AC3E}">
        <p14:creationId xmlns:p14="http://schemas.microsoft.com/office/powerpoint/2010/main" val="1336965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44052406-DD69-44F0-B13D-E81D1F5C1789}" type="datetimeFigureOut">
              <a:rPr lang="en-US"/>
              <a:pPr>
                <a:defRPr/>
              </a:pPr>
              <a:t>11/29/2017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536367F8-EFEC-434B-B89D-E80BDF9E0882}" type="slidenum">
              <a:rPr lang="en-US"/>
              <a:pPr>
                <a:defRPr/>
              </a:pPr>
              <a:t>‹#›</a:t>
            </a:fld>
            <a:endParaRPr lang="en-US"/>
          </a:p>
        </p:txBody>
      </p:sp>
    </p:spTree>
    <p:extLst>
      <p:ext uri="{BB962C8B-B14F-4D97-AF65-F5344CB8AC3E}">
        <p14:creationId xmlns:p14="http://schemas.microsoft.com/office/powerpoint/2010/main" val="21398346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4D4F874A-EE92-429C-B7E1-46606B3E0357}" type="slidenum">
              <a:rPr lang="en-US" altLang="en-US" smtClean="0"/>
              <a:pPr eaLnBrk="1" hangingPunct="1"/>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34D66F-5653-4F6B-B136-1668F27DE46A}" type="slidenum">
              <a:rPr lang="en-US" altLang="en-US" smtClean="0"/>
              <a:pPr/>
              <a:t>21</a:t>
            </a:fld>
            <a:endParaRPr lang="en-US" altLang="en-US" dirty="0"/>
          </a:p>
        </p:txBody>
      </p:sp>
    </p:spTree>
    <p:extLst>
      <p:ext uri="{BB962C8B-B14F-4D97-AF65-F5344CB8AC3E}">
        <p14:creationId xmlns:p14="http://schemas.microsoft.com/office/powerpoint/2010/main" val="4274671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34D66F-5653-4F6B-B136-1668F27DE46A}" type="slidenum">
              <a:rPr lang="en-US" altLang="en-US" smtClean="0"/>
              <a:pPr/>
              <a:t>22</a:t>
            </a:fld>
            <a:endParaRPr lang="en-US" altLang="en-US" dirty="0"/>
          </a:p>
        </p:txBody>
      </p:sp>
    </p:spTree>
    <p:extLst>
      <p:ext uri="{BB962C8B-B14F-4D97-AF65-F5344CB8AC3E}">
        <p14:creationId xmlns:p14="http://schemas.microsoft.com/office/powerpoint/2010/main" val="3172884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4D4F874A-EE92-429C-B7E1-46606B3E0357}" type="slidenum">
              <a:rPr lang="en-US" altLang="en-US" smtClean="0"/>
              <a:pPr eaLnBrk="1" hangingPunct="1"/>
              <a:t>23</a:t>
            </a:fld>
            <a:endParaRPr lang="en-US" altLang="en-US" smtClean="0"/>
          </a:p>
        </p:txBody>
      </p:sp>
    </p:spTree>
    <p:extLst>
      <p:ext uri="{BB962C8B-B14F-4D97-AF65-F5344CB8AC3E}">
        <p14:creationId xmlns:p14="http://schemas.microsoft.com/office/powerpoint/2010/main" val="3061149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36367F8-EFEC-434B-B89D-E80BDF9E0882}" type="slidenum">
              <a:rPr lang="en-US" smtClean="0"/>
              <a:pPr>
                <a:defRPr/>
              </a:pPr>
              <a:t>2</a:t>
            </a:fld>
            <a:endParaRPr lang="en-US"/>
          </a:p>
        </p:txBody>
      </p:sp>
    </p:spTree>
    <p:extLst>
      <p:ext uri="{BB962C8B-B14F-4D97-AF65-F5344CB8AC3E}">
        <p14:creationId xmlns:p14="http://schemas.microsoft.com/office/powerpoint/2010/main" val="142800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34D66F-5653-4F6B-B136-1668F27DE46A}" type="slidenum">
              <a:rPr lang="en-US" altLang="en-US" smtClean="0"/>
              <a:pPr/>
              <a:t>3</a:t>
            </a:fld>
            <a:endParaRPr lang="en-US" altLang="en-US" dirty="0"/>
          </a:p>
        </p:txBody>
      </p:sp>
    </p:spTree>
    <p:extLst>
      <p:ext uri="{BB962C8B-B14F-4D97-AF65-F5344CB8AC3E}">
        <p14:creationId xmlns:p14="http://schemas.microsoft.com/office/powerpoint/2010/main" val="1619546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34D66F-5653-4F6B-B136-1668F27DE46A}" type="slidenum">
              <a:rPr lang="en-US" altLang="en-US" smtClean="0"/>
              <a:pPr/>
              <a:t>5</a:t>
            </a:fld>
            <a:endParaRPr lang="en-US" altLang="en-US" dirty="0"/>
          </a:p>
        </p:txBody>
      </p:sp>
    </p:spTree>
    <p:extLst>
      <p:ext uri="{BB962C8B-B14F-4D97-AF65-F5344CB8AC3E}">
        <p14:creationId xmlns:p14="http://schemas.microsoft.com/office/powerpoint/2010/main" val="329755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34D66F-5653-4F6B-B136-1668F27DE46A}" type="slidenum">
              <a:rPr lang="en-US" altLang="en-US" smtClean="0"/>
              <a:pPr/>
              <a:t>7</a:t>
            </a:fld>
            <a:endParaRPr lang="en-US" altLang="en-US" dirty="0"/>
          </a:p>
        </p:txBody>
      </p:sp>
    </p:spTree>
    <p:extLst>
      <p:ext uri="{BB962C8B-B14F-4D97-AF65-F5344CB8AC3E}">
        <p14:creationId xmlns:p14="http://schemas.microsoft.com/office/powerpoint/2010/main" val="3917298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Private School Update Notes:</a:t>
            </a:r>
          </a:p>
          <a:p>
            <a:endParaRPr lang="en-US" dirty="0" smtClean="0"/>
          </a:p>
          <a:p>
            <a:r>
              <a:rPr lang="en-US" dirty="0" smtClean="0"/>
              <a:t>Ombudsman</a:t>
            </a:r>
            <a:r>
              <a:rPr lang="en-US" baseline="0" dirty="0" smtClean="0"/>
              <a:t> position</a:t>
            </a:r>
          </a:p>
          <a:p>
            <a:pPr marL="628650" lvl="1" indent="-171450">
              <a:buFont typeface="Arial" panose="020B0604020202020204" pitchFamily="34" charset="0"/>
              <a:buChar char="•"/>
            </a:pPr>
            <a:r>
              <a:rPr lang="en-US" baseline="0" dirty="0" smtClean="0"/>
              <a:t>ODE has appointed an interim Private School Ombudsman (Russ Sweet)</a:t>
            </a:r>
          </a:p>
          <a:p>
            <a:pPr marL="628650" lvl="1" indent="-171450">
              <a:buFont typeface="Arial" panose="020B0604020202020204" pitchFamily="34" charset="0"/>
              <a:buChar char="•"/>
            </a:pPr>
            <a:r>
              <a:rPr lang="en-US" baseline="0" dirty="0" smtClean="0"/>
              <a:t>The Department will be approaching the Legislature for position authority to hire a Limited Duration Position (.5 FTE)</a:t>
            </a:r>
          </a:p>
          <a:p>
            <a:pPr marL="628650" lvl="1" indent="-171450">
              <a:buFont typeface="Arial" panose="020B0604020202020204" pitchFamily="34" charset="0"/>
              <a:buChar char="•"/>
            </a:pPr>
            <a:r>
              <a:rPr lang="en-US" baseline="0" dirty="0" smtClean="0"/>
              <a:t>The Department will also present a Policy Option Package for a more permanent solution</a:t>
            </a:r>
          </a:p>
          <a:p>
            <a:pPr marL="628650" lvl="1" indent="-171450">
              <a:buFont typeface="Arial" panose="020B0604020202020204" pitchFamily="34" charset="0"/>
              <a:buChar char="•"/>
            </a:pPr>
            <a:r>
              <a:rPr lang="en-US" baseline="0" dirty="0" smtClean="0"/>
              <a:t>The timeline is to have this work completed by Spring</a:t>
            </a:r>
          </a:p>
          <a:p>
            <a:pPr marL="628650" lvl="1" indent="-171450">
              <a:buFont typeface="Arial" panose="020B0604020202020204" pitchFamily="34" charset="0"/>
              <a:buChar char="•"/>
            </a:pPr>
            <a:r>
              <a:rPr lang="en-US" baseline="0" dirty="0" smtClean="0"/>
              <a:t>The Ombudsman is part of a network collaborative of State Ombudsmen who meet regularly to support implementation of the federal statute.</a:t>
            </a:r>
          </a:p>
          <a:p>
            <a:pPr marL="0" lvl="0" indent="0">
              <a:buFont typeface="Arial" panose="020B0604020202020204" pitchFamily="34" charset="0"/>
              <a:buNone/>
            </a:pPr>
            <a:endParaRPr lang="en-US" baseline="0" dirty="0" smtClean="0"/>
          </a:p>
          <a:p>
            <a:pPr marL="0" lvl="0" indent="0">
              <a:buFont typeface="Arial" panose="020B0604020202020204" pitchFamily="34" charset="0"/>
              <a:buNone/>
            </a:pPr>
            <a:r>
              <a:rPr lang="en-US" baseline="0" dirty="0" smtClean="0"/>
              <a:t>Private School Partnership</a:t>
            </a:r>
          </a:p>
          <a:p>
            <a:pPr marL="628650" lvl="1" indent="-171450">
              <a:buFont typeface="Arial" panose="020B0604020202020204" pitchFamily="34" charset="0"/>
              <a:buChar char="•"/>
            </a:pPr>
            <a:r>
              <a:rPr lang="en-US" baseline="0" dirty="0" smtClean="0"/>
              <a:t>This partnership of private school leaders, school district leaders and ODE personnel formed in September 2016 and has met five times since to help develop processes and policies to assist ODE in implementing the federal statute</a:t>
            </a:r>
          </a:p>
          <a:p>
            <a:pPr marL="628650" lvl="1" indent="-171450">
              <a:buFont typeface="Arial" panose="020B0604020202020204" pitchFamily="34" charset="0"/>
              <a:buChar char="•"/>
            </a:pPr>
            <a:r>
              <a:rPr lang="en-US" baseline="0" dirty="0" smtClean="0"/>
              <a:t>The partnership has been instrumental in communication with private schools, clarifying the Ombudsman role, and connecting with federal staff</a:t>
            </a:r>
          </a:p>
          <a:p>
            <a:pPr marL="628650" lvl="1" indent="-171450">
              <a:buFont typeface="Arial" panose="020B0604020202020204" pitchFamily="34" charset="0"/>
              <a:buChar char="•"/>
            </a:pPr>
            <a:endParaRPr lang="en-US" baseline="0" dirty="0" smtClean="0"/>
          </a:p>
          <a:p>
            <a:pPr marL="0" lvl="0" indent="0">
              <a:buFont typeface="Arial" panose="020B0604020202020204" pitchFamily="34" charset="0"/>
              <a:buNone/>
            </a:pPr>
            <a:r>
              <a:rPr lang="en-US" baseline="0" dirty="0" smtClean="0"/>
              <a:t>Private School Website </a:t>
            </a:r>
          </a:p>
          <a:p>
            <a:pPr marL="628650" lvl="1" indent="-171450">
              <a:buFont typeface="Arial" panose="020B0604020202020204" pitchFamily="34" charset="0"/>
              <a:buChar char="•"/>
            </a:pPr>
            <a:r>
              <a:rPr lang="en-US" baseline="0" dirty="0" smtClean="0"/>
              <a:t>The website was redeveloped and updated in Spring 2016  </a:t>
            </a:r>
          </a:p>
          <a:p>
            <a:pPr marL="628650" lvl="1" indent="-171450">
              <a:buFont typeface="Arial" panose="020B0604020202020204" pitchFamily="34" charset="0"/>
              <a:buChar char="•"/>
            </a:pPr>
            <a:r>
              <a:rPr lang="en-US" baseline="0" dirty="0" smtClean="0"/>
              <a:t>All current guidance documents are posted</a:t>
            </a:r>
          </a:p>
          <a:p>
            <a:pPr marL="628650" lvl="1" indent="-171450">
              <a:buFont typeface="Arial" panose="020B0604020202020204" pitchFamily="34" charset="0"/>
              <a:buChar char="•"/>
            </a:pPr>
            <a:r>
              <a:rPr lang="en-US" baseline="0" dirty="0" smtClean="0"/>
              <a:t>Website Address: http://www.oregon.gov/ode/schools-and-districts/grants/ESEA/Pages/Private-Schools.aspx. </a:t>
            </a:r>
          </a:p>
          <a:p>
            <a:pPr marL="0" lvl="0" indent="0">
              <a:buFont typeface="Arial" panose="020B0604020202020204" pitchFamily="34" charset="0"/>
              <a:buNone/>
            </a:pPr>
            <a:endParaRPr lang="en-US" baseline="0" dirty="0" smtClean="0"/>
          </a:p>
          <a:p>
            <a:pPr marL="0" lvl="0" indent="0">
              <a:buFont typeface="Arial" panose="020B0604020202020204" pitchFamily="34" charset="0"/>
              <a:buNone/>
            </a:pPr>
            <a:r>
              <a:rPr lang="en-US" baseline="0" dirty="0" smtClean="0"/>
              <a:t>Initiatives</a:t>
            </a:r>
          </a:p>
          <a:p>
            <a:pPr marL="628650" lvl="1" indent="-171450">
              <a:buFont typeface="Arial" panose="020B0604020202020204" pitchFamily="34" charset="0"/>
              <a:buChar char="•"/>
            </a:pPr>
            <a:r>
              <a:rPr lang="en-US" baseline="0" dirty="0" smtClean="0"/>
              <a:t>The Partnership is requesting ODE to revisit the Private School Registration</a:t>
            </a:r>
          </a:p>
          <a:p>
            <a:pPr marL="628650" lvl="1" indent="-171450">
              <a:buFont typeface="Arial" panose="020B0604020202020204" pitchFamily="34" charset="0"/>
              <a:buChar char="•"/>
            </a:pPr>
            <a:r>
              <a:rPr lang="en-US" baseline="0" dirty="0" smtClean="0"/>
              <a:t>We are continuing to develop guidance, resources and communications for and to both school districts and private schools</a:t>
            </a:r>
          </a:p>
          <a:p>
            <a:pPr marL="628650" lvl="1" indent="-171450">
              <a:buFont typeface="Arial" panose="020B0604020202020204" pitchFamily="34" charset="0"/>
              <a:buChar char="•"/>
            </a:pPr>
            <a:r>
              <a:rPr lang="en-US" baseline="0" dirty="0" smtClean="0"/>
              <a:t>A committee is working to clarify the tension between Religious Freedom and Civil Rights protection</a:t>
            </a:r>
          </a:p>
        </p:txBody>
      </p:sp>
      <p:sp>
        <p:nvSpPr>
          <p:cNvPr id="4" name="Slide Number Placeholder 3"/>
          <p:cNvSpPr>
            <a:spLocks noGrp="1"/>
          </p:cNvSpPr>
          <p:nvPr>
            <p:ph type="sldNum" sz="quarter" idx="10"/>
          </p:nvPr>
        </p:nvSpPr>
        <p:spPr/>
        <p:txBody>
          <a:bodyPr/>
          <a:lstStyle/>
          <a:p>
            <a:pPr>
              <a:defRPr/>
            </a:pPr>
            <a:fld id="{536367F8-EFEC-434B-B89D-E80BDF9E0882}" type="slidenum">
              <a:rPr lang="en-US" smtClean="0"/>
              <a:pPr>
                <a:defRPr/>
              </a:pPr>
              <a:t>8</a:t>
            </a:fld>
            <a:endParaRPr lang="en-US"/>
          </a:p>
        </p:txBody>
      </p:sp>
    </p:spTree>
    <p:extLst>
      <p:ext uri="{BB962C8B-B14F-4D97-AF65-F5344CB8AC3E}">
        <p14:creationId xmlns:p14="http://schemas.microsoft.com/office/powerpoint/2010/main" val="4071281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34D66F-5653-4F6B-B136-1668F27DE46A}" type="slidenum">
              <a:rPr lang="en-US" altLang="en-US" smtClean="0"/>
              <a:pPr/>
              <a:t>9</a:t>
            </a:fld>
            <a:endParaRPr lang="en-US" altLang="en-US" dirty="0"/>
          </a:p>
        </p:txBody>
      </p:sp>
    </p:spTree>
    <p:extLst>
      <p:ext uri="{BB962C8B-B14F-4D97-AF65-F5344CB8AC3E}">
        <p14:creationId xmlns:p14="http://schemas.microsoft.com/office/powerpoint/2010/main" val="905511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a:t>
            </a:r>
            <a:r>
              <a:rPr lang="en-US" dirty="0"/>
              <a:t>single activity can satisfy more than one category of required costs.</a:t>
            </a:r>
          </a:p>
          <a:p>
            <a:endParaRPr lang="en-US" dirty="0" smtClean="0"/>
          </a:p>
          <a:p>
            <a:r>
              <a:rPr lang="en-US" dirty="0" smtClean="0"/>
              <a:t>LEAs </a:t>
            </a:r>
            <a:r>
              <a:rPr lang="en-US" dirty="0"/>
              <a:t>that receive </a:t>
            </a:r>
            <a:r>
              <a:rPr lang="en-US" i="1" dirty="0"/>
              <a:t>less</a:t>
            </a:r>
            <a:r>
              <a:rPr lang="en-US" dirty="0"/>
              <a:t> than $30,000 in SSAE funds must meet at least one of the above requirements (that is, spend at least twenty percent on activities to support a well-rounded education </a:t>
            </a:r>
            <a:r>
              <a:rPr lang="en-US" u="sng" dirty="0"/>
              <a:t>or</a:t>
            </a:r>
            <a:r>
              <a:rPr lang="en-US" dirty="0"/>
              <a:t> at least twenty percent on activities to support safe and healthy students </a:t>
            </a:r>
            <a:r>
              <a:rPr lang="en-US" u="sng" dirty="0"/>
              <a:t>or</a:t>
            </a:r>
            <a:r>
              <a:rPr lang="en-US" dirty="0"/>
              <a:t> at least some funds(?) for activities to support the effective use of technology</a:t>
            </a:r>
            <a:r>
              <a:rPr lang="en-US" dirty="0" smtClean="0"/>
              <a:t>).</a:t>
            </a:r>
            <a:endParaRPr lang="en-US" b="1" cap="small" dirty="0" smtClean="0"/>
          </a:p>
          <a:p>
            <a:r>
              <a:rPr lang="en-US" b="1" cap="small" dirty="0" smtClean="0"/>
              <a:t>Cap </a:t>
            </a:r>
            <a:r>
              <a:rPr lang="en-US" b="1" cap="small" dirty="0"/>
              <a:t>on Technology Infrastructure</a:t>
            </a:r>
          </a:p>
          <a:p>
            <a:r>
              <a:rPr lang="en-US" dirty="0"/>
              <a:t>Of the SSAE funds spent on technology, LEAs may not spend more than fifteen percent (15%) of those technology funds to purchase technology infrastructure.  Specifically, this means that LEAs may not spend more than fifteen percent of its SSAE technology funds on devices, equipment, software applications, platforms, digital instructional resources and/or other one-time IT purchases.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34D66F-5653-4F6B-B136-1668F27DE46A}" type="slidenum">
              <a:rPr kumimoji="0" lang="en-US" alt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alt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6160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Transferring Funds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To provide districts the flexibility to use federal funds received under </a:t>
            </a:r>
            <a:r>
              <a:rPr lang="en-US" sz="1200" b="0" i="1" u="none" strike="noStrike" kern="1200" baseline="0" dirty="0" smtClean="0">
                <a:solidFill>
                  <a:schemeClr val="tx1"/>
                </a:solidFill>
                <a:latin typeface="+mn-lt"/>
                <a:ea typeface="+mn-ea"/>
                <a:cs typeface="+mn-cs"/>
              </a:rPr>
              <a:t>ESSA </a:t>
            </a:r>
            <a:r>
              <a:rPr lang="en-US" sz="1200" b="0" i="0" u="none" strike="noStrike" kern="1200" baseline="0" dirty="0" smtClean="0">
                <a:solidFill>
                  <a:schemeClr val="tx1"/>
                </a:solidFill>
                <a:latin typeface="+mn-lt"/>
                <a:ea typeface="+mn-ea"/>
                <a:cs typeface="+mn-cs"/>
              </a:rPr>
              <a:t>on those programs and services that would most effectively meet identified student and staff needs, the law allows for districts to transfer some of their federal formula grant funds from one Title to another.2 A few general rules apply to transfers of funds: </a:t>
            </a:r>
          </a:p>
          <a:p>
            <a:r>
              <a:rPr lang="en-US" sz="1200" b="0" i="0" u="none" strike="noStrike" kern="1200" baseline="0" dirty="0" smtClean="0">
                <a:solidFill>
                  <a:schemeClr val="tx1"/>
                </a:solidFill>
                <a:latin typeface="+mn-lt"/>
                <a:ea typeface="+mn-ea"/>
                <a:cs typeface="+mn-cs"/>
              </a:rPr>
              <a:t> A district may transfer funds </a:t>
            </a:r>
            <a:r>
              <a:rPr lang="en-US" sz="1200" b="1" i="0" u="none" strike="noStrike" kern="1200" baseline="0" dirty="0" smtClean="0">
                <a:solidFill>
                  <a:schemeClr val="tx1"/>
                </a:solidFill>
                <a:latin typeface="+mn-lt"/>
                <a:ea typeface="+mn-ea"/>
                <a:cs typeface="+mn-cs"/>
              </a:rPr>
              <a:t>only from </a:t>
            </a:r>
            <a:r>
              <a:rPr lang="en-US" sz="1200" b="0" i="0" u="none" strike="noStrike" kern="1200" baseline="0" dirty="0" smtClean="0">
                <a:solidFill>
                  <a:schemeClr val="tx1"/>
                </a:solidFill>
                <a:latin typeface="+mn-lt"/>
                <a:ea typeface="+mn-ea"/>
                <a:cs typeface="+mn-cs"/>
              </a:rPr>
              <a:t>Title II-A and Title IV-A. </a:t>
            </a:r>
          </a:p>
          <a:p>
            <a:r>
              <a:rPr lang="en-US" sz="1200" b="0" i="0" u="none" strike="noStrike" kern="1200" baseline="0" dirty="0" smtClean="0">
                <a:solidFill>
                  <a:schemeClr val="tx1"/>
                </a:solidFill>
                <a:latin typeface="+mn-lt"/>
                <a:ea typeface="+mn-ea"/>
                <a:cs typeface="+mn-cs"/>
              </a:rPr>
              <a:t> There are no limits on the amount of funds a district may transfer from those Titles. </a:t>
            </a:r>
          </a:p>
          <a:p>
            <a:r>
              <a:rPr lang="en-US" sz="1200" b="0" i="0" u="none" strike="noStrike" kern="1200" baseline="0" dirty="0" smtClean="0">
                <a:solidFill>
                  <a:schemeClr val="tx1"/>
                </a:solidFill>
                <a:latin typeface="+mn-lt"/>
                <a:ea typeface="+mn-ea"/>
                <a:cs typeface="+mn-cs"/>
              </a:rPr>
              <a:t> If applicable, a district must consult with the appropriate nonpublic school officials before transferring funds. </a:t>
            </a:r>
          </a:p>
          <a:p>
            <a:r>
              <a:rPr lang="en-US" sz="1200" b="0" i="0" u="none" strike="noStrike" kern="1200" baseline="0" dirty="0" smtClean="0">
                <a:solidFill>
                  <a:schemeClr val="tx1"/>
                </a:solidFill>
                <a:latin typeface="+mn-lt"/>
                <a:ea typeface="+mn-ea"/>
                <a:cs typeface="+mn-cs"/>
              </a:rPr>
              <a:t> Once funds are transferred, they take on the identity of the Title to which they were transferred and must be spent under rules applicable to that Title. </a:t>
            </a:r>
          </a:p>
          <a:p>
            <a:endParaRPr lang="en-US" dirty="0"/>
          </a:p>
        </p:txBody>
      </p:sp>
      <p:sp>
        <p:nvSpPr>
          <p:cNvPr id="4" name="Slide Number Placeholder 3"/>
          <p:cNvSpPr>
            <a:spLocks noGrp="1"/>
          </p:cNvSpPr>
          <p:nvPr>
            <p:ph type="sldNum" sz="quarter" idx="10"/>
          </p:nvPr>
        </p:nvSpPr>
        <p:spPr/>
        <p:txBody>
          <a:bodyPr/>
          <a:lstStyle/>
          <a:p>
            <a:fld id="{CF3A0800-D045-45F1-B778-0A44769417AB}" type="slidenum">
              <a:rPr lang="en-US" smtClean="0"/>
              <a:t>19</a:t>
            </a:fld>
            <a:endParaRPr lang="en-US"/>
          </a:p>
        </p:txBody>
      </p:sp>
    </p:spTree>
    <p:extLst>
      <p:ext uri="{BB962C8B-B14F-4D97-AF65-F5344CB8AC3E}">
        <p14:creationId xmlns:p14="http://schemas.microsoft.com/office/powerpoint/2010/main" val="11710504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16213" y="609600"/>
            <a:ext cx="3711575"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sz="4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atin typeface="Arial" panose="020B0604020202020204" pitchFamily="34" charset="0"/>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82299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5853113"/>
            <a:ext cx="1905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4000">
                <a:latin typeface="Bookman Old Style" panose="02050604050505020204" pitchFamily="18"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marL="2057400" indent="-228600">
              <a:buFont typeface="Arial" panose="020B0604020202020204" pitchFamily="34" charset="0"/>
              <a:buChar char="•"/>
              <a:defRPr>
                <a:latin typeface="Bookman Old Style" panose="020506040505050202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Slide Number Placeholder 5"/>
          <p:cNvSpPr>
            <a:spLocks noGrp="1"/>
          </p:cNvSpPr>
          <p:nvPr>
            <p:ph type="sldNum" sz="quarter" idx="11"/>
          </p:nvPr>
        </p:nvSpPr>
        <p:spPr>
          <a:xfrm>
            <a:off x="6096000" y="6245225"/>
            <a:ext cx="2133600" cy="476250"/>
          </a:xfrm>
        </p:spPr>
        <p:txBody>
          <a:bodyPr/>
          <a:lstStyle>
            <a:lvl1pPr>
              <a:defRPr/>
            </a:lvl1pPr>
          </a:lstStyle>
          <a:p>
            <a:pPr>
              <a:defRPr/>
            </a:pPr>
            <a:fld id="{009469E9-0418-4C3D-B736-CDA947BD4FC6}" type="slidenum">
              <a:rPr lang="en-US" altLang="en-US"/>
              <a:pPr>
                <a:defRPr/>
              </a:pPr>
              <a:t>‹#›</a:t>
            </a:fld>
            <a:endParaRPr lang="en-US" altLang="en-US"/>
          </a:p>
        </p:txBody>
      </p:sp>
    </p:spTree>
    <p:extLst>
      <p:ext uri="{BB962C8B-B14F-4D97-AF65-F5344CB8AC3E}">
        <p14:creationId xmlns:p14="http://schemas.microsoft.com/office/powerpoint/2010/main" val="358725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5853113"/>
            <a:ext cx="1905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010400" y="274638"/>
            <a:ext cx="2057400" cy="5851525"/>
          </a:xfrm>
        </p:spPr>
        <p:txBody>
          <a:bodyPr vert="eaVert"/>
          <a:lstStyle>
            <a:lvl1pPr>
              <a:defRPr sz="4000">
                <a:latin typeface="Bookman Old Style" panose="02050604050505020204" pitchFamily="18"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274638"/>
            <a:ext cx="6019800" cy="5578705"/>
          </a:xfrm>
        </p:spPr>
        <p:txBody>
          <a:bodyPr vert="eaVert"/>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marL="2057400" indent="-228600">
              <a:buFont typeface="Arial" panose="020B0604020202020204" pitchFamily="34" charset="0"/>
              <a:buChar char="•"/>
              <a:defRPr>
                <a:latin typeface="Bookman Old Style" panose="020506040505050202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Slide Number Placeholder 5"/>
          <p:cNvSpPr>
            <a:spLocks noGrp="1"/>
          </p:cNvSpPr>
          <p:nvPr>
            <p:ph type="sldNum" sz="quarter" idx="11"/>
          </p:nvPr>
        </p:nvSpPr>
        <p:spPr>
          <a:xfrm>
            <a:off x="6096000" y="6245225"/>
            <a:ext cx="2133600" cy="476250"/>
          </a:xfrm>
        </p:spPr>
        <p:txBody>
          <a:bodyPr/>
          <a:lstStyle>
            <a:lvl1pPr>
              <a:defRPr/>
            </a:lvl1pPr>
          </a:lstStyle>
          <a:p>
            <a:pPr>
              <a:defRPr/>
            </a:pPr>
            <a:fld id="{756E58F0-8A76-43A2-9714-A00B8B39E720}" type="slidenum">
              <a:rPr lang="en-US" altLang="en-US"/>
              <a:pPr>
                <a:defRPr/>
              </a:pPr>
              <a:t>‹#›</a:t>
            </a:fld>
            <a:endParaRPr lang="en-US" altLang="en-US"/>
          </a:p>
        </p:txBody>
      </p:sp>
    </p:spTree>
    <p:extLst>
      <p:ext uri="{BB962C8B-B14F-4D97-AF65-F5344CB8AC3E}">
        <p14:creationId xmlns:p14="http://schemas.microsoft.com/office/powerpoint/2010/main" val="2970110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5853113"/>
            <a:ext cx="1905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4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600201"/>
            <a:ext cx="8229600" cy="4267199"/>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marL="2057400" indent="-228600">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11"/>
          </p:nvPr>
        </p:nvSpPr>
        <p:spPr>
          <a:xfrm>
            <a:off x="6096000" y="6245225"/>
            <a:ext cx="2133600" cy="476250"/>
          </a:xfrm>
        </p:spPr>
        <p:txBody>
          <a:bodyPr/>
          <a:lstStyle>
            <a:lvl1pPr>
              <a:defRPr>
                <a:latin typeface="Arial" panose="020B0604020202020204" pitchFamily="34" charset="0"/>
                <a:cs typeface="Arial" panose="020B0604020202020204" pitchFamily="34" charset="0"/>
              </a:defRPr>
            </a:lvl1pPr>
          </a:lstStyle>
          <a:p>
            <a:pPr>
              <a:defRPr/>
            </a:pPr>
            <a:fld id="{B64809B7-C5B5-4638-B479-F570D7710832}" type="slidenum">
              <a:rPr lang="en-US" altLang="en-US"/>
              <a:pPr>
                <a:defRPr/>
              </a:pPr>
              <a:t>‹#›</a:t>
            </a:fld>
            <a:endParaRPr lang="en-US" altLang="en-US"/>
          </a:p>
        </p:txBody>
      </p:sp>
    </p:spTree>
    <p:extLst>
      <p:ext uri="{BB962C8B-B14F-4D97-AF65-F5344CB8AC3E}">
        <p14:creationId xmlns:p14="http://schemas.microsoft.com/office/powerpoint/2010/main" val="4066844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16213" y="609600"/>
            <a:ext cx="3711575"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0" cap="a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270811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5853113"/>
            <a:ext cx="1905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600200"/>
            <a:ext cx="4038600" cy="42531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00200"/>
            <a:ext cx="4038600" cy="42531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7" name="Slide Number Placeholder 6"/>
          <p:cNvSpPr>
            <a:spLocks noGrp="1"/>
          </p:cNvSpPr>
          <p:nvPr>
            <p:ph type="sldNum" sz="quarter" idx="11"/>
          </p:nvPr>
        </p:nvSpPr>
        <p:spPr>
          <a:xfrm>
            <a:off x="6096000" y="6245225"/>
            <a:ext cx="2133600" cy="476250"/>
          </a:xfrm>
        </p:spPr>
        <p:txBody>
          <a:bodyPr/>
          <a:lstStyle>
            <a:lvl1pPr>
              <a:defRPr>
                <a:latin typeface="Arial" panose="020B0604020202020204" pitchFamily="34" charset="0"/>
                <a:cs typeface="Arial" panose="020B0604020202020204" pitchFamily="34" charset="0"/>
              </a:defRPr>
            </a:lvl1pPr>
          </a:lstStyle>
          <a:p>
            <a:pPr>
              <a:defRPr/>
            </a:pPr>
            <a:fld id="{068A924F-B567-484D-8F33-8AC74423F201}" type="slidenum">
              <a:rPr lang="en-US" altLang="en-US"/>
              <a:pPr>
                <a:defRPr/>
              </a:pPr>
              <a:t>‹#›</a:t>
            </a:fld>
            <a:endParaRPr lang="en-US" altLang="en-US"/>
          </a:p>
        </p:txBody>
      </p:sp>
    </p:spTree>
    <p:extLst>
      <p:ext uri="{BB962C8B-B14F-4D97-AF65-F5344CB8AC3E}">
        <p14:creationId xmlns:p14="http://schemas.microsoft.com/office/powerpoint/2010/main" val="1394907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5853113"/>
            <a:ext cx="1905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p:spPr>
        <p:txBody>
          <a:bodyPr/>
          <a:lstStyle>
            <a:lvl1pPr>
              <a:defRPr sz="4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0" u="sng">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0" u="sng">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9" name="Slide Number Placeholder 8"/>
          <p:cNvSpPr>
            <a:spLocks noGrp="1"/>
          </p:cNvSpPr>
          <p:nvPr>
            <p:ph type="sldNum" sz="quarter" idx="11"/>
          </p:nvPr>
        </p:nvSpPr>
        <p:spPr>
          <a:xfrm>
            <a:off x="6096000" y="6245225"/>
            <a:ext cx="2133600" cy="476250"/>
          </a:xfrm>
        </p:spPr>
        <p:txBody>
          <a:bodyPr/>
          <a:lstStyle>
            <a:lvl1pPr>
              <a:defRPr>
                <a:latin typeface="Arial" panose="020B0604020202020204" pitchFamily="34" charset="0"/>
                <a:cs typeface="Arial" panose="020B0604020202020204" pitchFamily="34" charset="0"/>
              </a:defRPr>
            </a:lvl1pPr>
          </a:lstStyle>
          <a:p>
            <a:pPr>
              <a:defRPr/>
            </a:pPr>
            <a:fld id="{BC9B9384-BE3F-43FC-8FC8-1549B2036410}" type="slidenum">
              <a:rPr lang="en-US" altLang="en-US"/>
              <a:pPr>
                <a:defRPr/>
              </a:pPr>
              <a:t>‹#›</a:t>
            </a:fld>
            <a:endParaRPr lang="en-US" altLang="en-US"/>
          </a:p>
        </p:txBody>
      </p:sp>
    </p:spTree>
    <p:extLst>
      <p:ext uri="{BB962C8B-B14F-4D97-AF65-F5344CB8AC3E}">
        <p14:creationId xmlns:p14="http://schemas.microsoft.com/office/powerpoint/2010/main" val="113818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5853113"/>
            <a:ext cx="1905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4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4"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5" name="Slide Number Placeholder 4"/>
          <p:cNvSpPr>
            <a:spLocks noGrp="1"/>
          </p:cNvSpPr>
          <p:nvPr>
            <p:ph type="sldNum" sz="quarter" idx="11"/>
          </p:nvPr>
        </p:nvSpPr>
        <p:spPr>
          <a:xfrm>
            <a:off x="6096000" y="6245225"/>
            <a:ext cx="2133600" cy="476250"/>
          </a:xfrm>
        </p:spPr>
        <p:txBody>
          <a:bodyPr/>
          <a:lstStyle>
            <a:lvl1pPr>
              <a:defRPr>
                <a:latin typeface="Arial" panose="020B0604020202020204" pitchFamily="34" charset="0"/>
                <a:cs typeface="Arial" panose="020B0604020202020204" pitchFamily="34" charset="0"/>
              </a:defRPr>
            </a:lvl1pPr>
          </a:lstStyle>
          <a:p>
            <a:pPr>
              <a:defRPr/>
            </a:pPr>
            <a:fld id="{F115DC89-2D08-4D67-AC57-E32A2CDB534B}" type="slidenum">
              <a:rPr lang="en-US" altLang="en-US"/>
              <a:pPr>
                <a:defRPr/>
              </a:pPr>
              <a:t>‹#›</a:t>
            </a:fld>
            <a:endParaRPr lang="en-US" altLang="en-US"/>
          </a:p>
        </p:txBody>
      </p:sp>
    </p:spTree>
    <p:extLst>
      <p:ext uri="{BB962C8B-B14F-4D97-AF65-F5344CB8AC3E}">
        <p14:creationId xmlns:p14="http://schemas.microsoft.com/office/powerpoint/2010/main" val="3205397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5853113"/>
            <a:ext cx="1905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endParaRPr lang="en-US" altLang="en-US"/>
          </a:p>
        </p:txBody>
      </p:sp>
      <p:sp>
        <p:nvSpPr>
          <p:cNvPr id="4" name="Slide Number Placeholder 3"/>
          <p:cNvSpPr>
            <a:spLocks noGrp="1"/>
          </p:cNvSpPr>
          <p:nvPr>
            <p:ph type="sldNum" sz="quarter" idx="11"/>
          </p:nvPr>
        </p:nvSpPr>
        <p:spPr>
          <a:xfrm>
            <a:off x="6096000" y="6245225"/>
            <a:ext cx="2133600" cy="476250"/>
          </a:xfrm>
        </p:spPr>
        <p:txBody>
          <a:bodyPr/>
          <a:lstStyle>
            <a:lvl1pPr>
              <a:defRPr>
                <a:latin typeface="Arial" panose="020B0604020202020204" pitchFamily="34" charset="0"/>
                <a:cs typeface="Arial" panose="020B0604020202020204" pitchFamily="34" charset="0"/>
              </a:defRPr>
            </a:lvl1pPr>
          </a:lstStyle>
          <a:p>
            <a:pPr>
              <a:defRPr/>
            </a:pPr>
            <a:fld id="{9E176CEE-43F5-4766-87B8-427AFE0EB8CE}" type="slidenum">
              <a:rPr lang="en-US" altLang="en-US"/>
              <a:pPr>
                <a:defRPr/>
              </a:pPr>
              <a:t>‹#›</a:t>
            </a:fld>
            <a:endParaRPr lang="en-US" altLang="en-US" dirty="0"/>
          </a:p>
        </p:txBody>
      </p:sp>
    </p:spTree>
    <p:extLst>
      <p:ext uri="{BB962C8B-B14F-4D97-AF65-F5344CB8AC3E}">
        <p14:creationId xmlns:p14="http://schemas.microsoft.com/office/powerpoint/2010/main" val="3055404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5853113"/>
            <a:ext cx="1905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ctr">
              <a:defRPr sz="20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58029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marL="2057400" indent="-228600">
              <a:buFont typeface="Arial" panose="020B0604020202020204" pitchFamily="34" charset="0"/>
              <a:buChar cha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472407"/>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endParaRPr lang="en-US" altLang="en-US"/>
          </a:p>
        </p:txBody>
      </p:sp>
      <p:sp>
        <p:nvSpPr>
          <p:cNvPr id="7" name="Slide Number Placeholder 6"/>
          <p:cNvSpPr>
            <a:spLocks noGrp="1"/>
          </p:cNvSpPr>
          <p:nvPr>
            <p:ph type="sldNum" sz="quarter" idx="11"/>
          </p:nvPr>
        </p:nvSpPr>
        <p:spPr>
          <a:xfrm>
            <a:off x="6096000" y="6245225"/>
            <a:ext cx="2133600" cy="476250"/>
          </a:xfrm>
        </p:spPr>
        <p:txBody>
          <a:bodyPr/>
          <a:lstStyle>
            <a:lvl1pPr>
              <a:defRPr>
                <a:latin typeface="Arial" panose="020B0604020202020204" pitchFamily="34" charset="0"/>
                <a:cs typeface="Arial" panose="020B0604020202020204" pitchFamily="34" charset="0"/>
              </a:defRPr>
            </a:lvl1pPr>
          </a:lstStyle>
          <a:p>
            <a:pPr>
              <a:defRPr/>
            </a:pPr>
            <a:fld id="{0B88F129-CCB1-4B4C-8451-C1BFB0D3066F}" type="slidenum">
              <a:rPr lang="en-US" altLang="en-US"/>
              <a:pPr>
                <a:defRPr/>
              </a:pPr>
              <a:t>‹#›</a:t>
            </a:fld>
            <a:endParaRPr lang="en-US" altLang="en-US" dirty="0"/>
          </a:p>
        </p:txBody>
      </p:sp>
    </p:spTree>
    <p:extLst>
      <p:ext uri="{BB962C8B-B14F-4D97-AF65-F5344CB8AC3E}">
        <p14:creationId xmlns:p14="http://schemas.microsoft.com/office/powerpoint/2010/main" val="4264607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5" descr="I:\aOutsideOffice\Jenni Knaus ODE\Publishing Development ODE\1170823_ODE_HLogo TAG_2016-FINAL-RGB from Illustratorr.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5853113"/>
            <a:ext cx="1905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ctr">
              <a:defRPr sz="2000" b="0" u="sng">
                <a:latin typeface="Bookman Old Style" panose="02050604050505020204" pitchFamily="18"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Bookman Old Style" panose="020506040505050202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486005"/>
          </a:xfrm>
        </p:spPr>
        <p:txBody>
          <a:bodyPr/>
          <a:lstStyle>
            <a:lvl1pPr marL="0" indent="0" algn="ctr">
              <a:buNone/>
              <a:defRPr sz="1400">
                <a:latin typeface="Bookman Old Style" panose="020506040505050202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ltLang="en-US"/>
          </a:p>
        </p:txBody>
      </p:sp>
      <p:sp>
        <p:nvSpPr>
          <p:cNvPr id="7" name="Slide Number Placeholder 6"/>
          <p:cNvSpPr>
            <a:spLocks noGrp="1"/>
          </p:cNvSpPr>
          <p:nvPr>
            <p:ph type="sldNum" sz="quarter" idx="11"/>
          </p:nvPr>
        </p:nvSpPr>
        <p:spPr>
          <a:xfrm>
            <a:off x="6096000" y="6245225"/>
            <a:ext cx="2133600" cy="476250"/>
          </a:xfrm>
        </p:spPr>
        <p:txBody>
          <a:bodyPr/>
          <a:lstStyle>
            <a:lvl1pPr>
              <a:defRPr/>
            </a:lvl1pPr>
          </a:lstStyle>
          <a:p>
            <a:pPr>
              <a:defRPr/>
            </a:pPr>
            <a:fld id="{785073B9-A360-4416-A2C1-9A99E4ABFB78}" type="slidenum">
              <a:rPr lang="en-US" altLang="en-US"/>
              <a:pPr>
                <a:defRPr/>
              </a:pPr>
              <a:t>‹#›</a:t>
            </a:fld>
            <a:endParaRPr lang="en-US" altLang="en-US"/>
          </a:p>
        </p:txBody>
      </p:sp>
    </p:spTree>
    <p:extLst>
      <p:ext uri="{BB962C8B-B14F-4D97-AF65-F5344CB8AC3E}">
        <p14:creationId xmlns:p14="http://schemas.microsoft.com/office/powerpoint/2010/main" val="2201729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38200" y="1600200"/>
            <a:ext cx="8229600" cy="431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638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anose="020B0604020202020204" pitchFamily="34" charset="0"/>
                <a:cs typeface="Arial" panose="020B0604020202020204" pitchFamily="34" charset="0"/>
              </a:defRPr>
            </a:lvl1pPr>
          </a:lstStyle>
          <a:p>
            <a:pPr>
              <a:defRPr/>
            </a:pPr>
            <a:endParaRPr lang="en-US" altLang="en-US"/>
          </a:p>
        </p:txBody>
      </p:sp>
      <p:sp>
        <p:nvSpPr>
          <p:cNvPr id="16390" name="Rectangle 6"/>
          <p:cNvSpPr>
            <a:spLocks noGrp="1" noChangeArrowheads="1"/>
          </p:cNvSpPr>
          <p:nvPr>
            <p:ph type="sldNum" sz="quarter" idx="4"/>
          </p:nvPr>
        </p:nvSpPr>
        <p:spPr bwMode="auto">
          <a:xfrm>
            <a:off x="63246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cs typeface="Arial" panose="020B0604020202020204" pitchFamily="34" charset="0"/>
              </a:defRPr>
            </a:lvl1pPr>
          </a:lstStyle>
          <a:p>
            <a:pPr>
              <a:defRPr/>
            </a:pPr>
            <a:fld id="{600AE717-2294-4A19-AA34-D65D5F954A7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theresa.richards@state.or.us" TargetMode="External"/><Relationship Id="rId2" Type="http://schemas.openxmlformats.org/officeDocument/2006/relationships/hyperlink" Target="https://www2.ed.gov/policy/elsec/leg/essa/essassaegrantguid10212016.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Russ.sweet@state.or.u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r>
              <a:rPr lang="en-US" altLang="en-US" dirty="0" smtClean="0">
                <a:latin typeface="Arial" charset="0"/>
                <a:cs typeface="Arial" charset="0"/>
              </a:rPr>
              <a:t>Title I-A Committee of Practitioners</a:t>
            </a:r>
          </a:p>
        </p:txBody>
      </p:sp>
      <p:sp>
        <p:nvSpPr>
          <p:cNvPr id="13315" name="Rectangle 3"/>
          <p:cNvSpPr>
            <a:spLocks noGrp="1" noChangeArrowheads="1"/>
          </p:cNvSpPr>
          <p:nvPr>
            <p:ph type="subTitle" idx="1"/>
          </p:nvPr>
        </p:nvSpPr>
        <p:spPr/>
        <p:txBody>
          <a:bodyPr/>
          <a:lstStyle/>
          <a:p>
            <a:r>
              <a:rPr lang="en-US" altLang="en-US" dirty="0" smtClean="0">
                <a:latin typeface="Arial" charset="0"/>
                <a:cs typeface="Arial" charset="0"/>
              </a:rPr>
              <a:t>Wednesday, November 29,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3829051"/>
            <a:ext cx="5829300" cy="1021556"/>
          </a:xfrm>
        </p:spPr>
        <p:txBody>
          <a:bodyPr/>
          <a:lstStyle/>
          <a:p>
            <a:pPr algn="ctr"/>
            <a:r>
              <a:rPr lang="en-US" cap="none" dirty="0" smtClean="0"/>
              <a:t>Student Support and Academic Enrichment (SSAE)</a:t>
            </a:r>
            <a:endParaRPr lang="en-US" cap="none" dirty="0"/>
          </a:p>
        </p:txBody>
      </p:sp>
      <p:sp>
        <p:nvSpPr>
          <p:cNvPr id="3" name="Text Placeholder 2"/>
          <p:cNvSpPr>
            <a:spLocks noGrp="1"/>
          </p:cNvSpPr>
          <p:nvPr>
            <p:ph type="body" idx="1"/>
          </p:nvPr>
        </p:nvSpPr>
        <p:spPr>
          <a:xfrm>
            <a:off x="1657350" y="2457451"/>
            <a:ext cx="5829300" cy="1125140"/>
          </a:xfrm>
        </p:spPr>
        <p:txBody>
          <a:bodyPr/>
          <a:lstStyle/>
          <a:p>
            <a:pPr algn="ctr"/>
            <a:r>
              <a:rPr lang="en-US" sz="3300" b="1" dirty="0"/>
              <a:t>Title IV-A</a:t>
            </a:r>
          </a:p>
        </p:txBody>
      </p:sp>
    </p:spTree>
    <p:extLst>
      <p:ext uri="{BB962C8B-B14F-4D97-AF65-F5344CB8AC3E}">
        <p14:creationId xmlns:p14="http://schemas.microsoft.com/office/powerpoint/2010/main" val="1607810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a:t>
            </a:r>
            <a:r>
              <a:rPr lang="en-US" dirty="0" smtClean="0"/>
              <a:t>IV-A</a:t>
            </a:r>
            <a:endParaRPr lang="en-US" dirty="0"/>
          </a:p>
        </p:txBody>
      </p:sp>
      <p:sp>
        <p:nvSpPr>
          <p:cNvPr id="3" name="Content Placeholder 2"/>
          <p:cNvSpPr>
            <a:spLocks noGrp="1"/>
          </p:cNvSpPr>
          <p:nvPr>
            <p:ph idx="1"/>
          </p:nvPr>
        </p:nvSpPr>
        <p:spPr>
          <a:xfrm>
            <a:off x="1771650" y="2057402"/>
            <a:ext cx="6000750" cy="3200399"/>
          </a:xfrm>
          <a:ln>
            <a:noFill/>
          </a:ln>
        </p:spPr>
        <p:txBody>
          <a:bodyPr/>
          <a:lstStyle/>
          <a:p>
            <a:r>
              <a:rPr lang="en-US" sz="2100" dirty="0"/>
              <a:t>New block grant for:</a:t>
            </a:r>
          </a:p>
          <a:p>
            <a:pPr lvl="1"/>
            <a:r>
              <a:rPr lang="en-US" sz="1800" dirty="0"/>
              <a:t>well-rounded education;</a:t>
            </a:r>
          </a:p>
          <a:p>
            <a:pPr lvl="1"/>
            <a:r>
              <a:rPr lang="en-US" sz="1800" dirty="0"/>
              <a:t>improving school conditions for learning; and</a:t>
            </a:r>
          </a:p>
          <a:p>
            <a:pPr lvl="1"/>
            <a:r>
              <a:rPr lang="en-US" sz="1800" dirty="0"/>
              <a:t>use of technology to improve academic achievement and digital literacy of all students</a:t>
            </a:r>
          </a:p>
          <a:p>
            <a:r>
              <a:rPr lang="en-US" sz="2100" dirty="0"/>
              <a:t>Formula grant to all districts based on Title I-A formula</a:t>
            </a:r>
          </a:p>
          <a:p>
            <a:r>
              <a:rPr lang="en-US" sz="2100" dirty="0"/>
              <a:t>Oregon received $3,819,272 (2017-18)</a:t>
            </a:r>
          </a:p>
          <a:p>
            <a:r>
              <a:rPr lang="en-US" sz="2100" dirty="0"/>
              <a:t>Minimum a district may receive is $10,000</a:t>
            </a:r>
          </a:p>
        </p:txBody>
      </p:sp>
    </p:spTree>
    <p:extLst>
      <p:ext uri="{BB962C8B-B14F-4D97-AF65-F5344CB8AC3E}">
        <p14:creationId xmlns:p14="http://schemas.microsoft.com/office/powerpoint/2010/main" val="2203282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dirty="0"/>
              <a:t>Title IV-A</a:t>
            </a:r>
          </a:p>
        </p:txBody>
      </p:sp>
      <p:sp>
        <p:nvSpPr>
          <p:cNvPr id="3" name="Content Placeholder 2"/>
          <p:cNvSpPr>
            <a:spLocks noGrp="1"/>
          </p:cNvSpPr>
          <p:nvPr>
            <p:ph idx="1"/>
          </p:nvPr>
        </p:nvSpPr>
        <p:spPr>
          <a:xfrm>
            <a:off x="1771650" y="2057402"/>
            <a:ext cx="6057900" cy="3200399"/>
          </a:xfrm>
        </p:spPr>
        <p:txBody>
          <a:bodyPr/>
          <a:lstStyle/>
          <a:p>
            <a:pPr marL="0" indent="0">
              <a:buNone/>
            </a:pPr>
            <a:r>
              <a:rPr lang="en-US" sz="1800" b="1" dirty="0"/>
              <a:t>Funding Parameters</a:t>
            </a:r>
          </a:p>
          <a:p>
            <a:r>
              <a:rPr lang="en-US" sz="1800" dirty="0"/>
              <a:t>LEAs that receive $30,000 or more must spend:</a:t>
            </a:r>
          </a:p>
          <a:p>
            <a:pPr lvl="1"/>
            <a:r>
              <a:rPr lang="en-US" sz="1500" dirty="0"/>
              <a:t>At least 20% to support well-rounded education;</a:t>
            </a:r>
          </a:p>
          <a:p>
            <a:pPr lvl="1"/>
            <a:r>
              <a:rPr lang="en-US" sz="1500" dirty="0"/>
              <a:t>At least 20% to support safe and healthy students; and</a:t>
            </a:r>
          </a:p>
          <a:p>
            <a:pPr lvl="1"/>
            <a:r>
              <a:rPr lang="en-US" sz="1500" dirty="0"/>
              <a:t>At least “some funds” to support the effective use of technology. </a:t>
            </a:r>
          </a:p>
          <a:p>
            <a:pPr marL="642938" lvl="2" indent="0">
              <a:buNone/>
            </a:pPr>
            <a:r>
              <a:rPr lang="en-US" sz="1500" dirty="0">
                <a:sym typeface="Wingdings 3"/>
              </a:rPr>
              <a:t>  </a:t>
            </a:r>
            <a:r>
              <a:rPr lang="en-US" sz="1500" dirty="0"/>
              <a:t>May not spend more than 15% on technology infrastructure</a:t>
            </a:r>
          </a:p>
          <a:p>
            <a:endParaRPr lang="en-US" sz="1800" dirty="0"/>
          </a:p>
          <a:p>
            <a:r>
              <a:rPr lang="en-US" sz="1800" dirty="0"/>
              <a:t>LEAs that receive less than $30,000 must meet at least one of the above requirements.</a:t>
            </a:r>
          </a:p>
        </p:txBody>
      </p:sp>
    </p:spTree>
    <p:extLst>
      <p:ext uri="{BB962C8B-B14F-4D97-AF65-F5344CB8AC3E}">
        <p14:creationId xmlns:p14="http://schemas.microsoft.com/office/powerpoint/2010/main" val="130813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IV-A</a:t>
            </a:r>
            <a:endParaRPr lang="en-US" dirty="0"/>
          </a:p>
        </p:txBody>
      </p:sp>
      <p:graphicFrame>
        <p:nvGraphicFramePr>
          <p:cNvPr id="5" name="Content Placeholder 4" descr="Well-Rounded Education&#10;Safe &amp; Healthy Students&#10;Use of Technology" title="Title IV-A"/>
          <p:cNvGraphicFramePr>
            <a:graphicFrameLocks noGrp="1"/>
          </p:cNvGraphicFramePr>
          <p:nvPr>
            <p:ph idx="1"/>
            <p:extLst/>
          </p:nvPr>
        </p:nvGraphicFramePr>
        <p:xfrm>
          <a:off x="1371600" y="2057400"/>
          <a:ext cx="6515100" cy="3521064"/>
        </p:xfrm>
        <a:graphic>
          <a:graphicData uri="http://schemas.openxmlformats.org/drawingml/2006/table">
            <a:tbl>
              <a:tblPr firstRow="1" bandRow="1">
                <a:tableStyleId>{93296810-A885-4BE3-A3E7-6D5BEEA58F35}</a:tableStyleId>
              </a:tblPr>
              <a:tblGrid>
                <a:gridCol w="2171700">
                  <a:extLst>
                    <a:ext uri="{9D8B030D-6E8A-4147-A177-3AD203B41FA5}">
                      <a16:colId xmlns:a16="http://schemas.microsoft.com/office/drawing/2014/main" val="20000"/>
                    </a:ext>
                  </a:extLst>
                </a:gridCol>
                <a:gridCol w="2171700">
                  <a:extLst>
                    <a:ext uri="{9D8B030D-6E8A-4147-A177-3AD203B41FA5}">
                      <a16:colId xmlns:a16="http://schemas.microsoft.com/office/drawing/2014/main" val="20001"/>
                    </a:ext>
                  </a:extLst>
                </a:gridCol>
                <a:gridCol w="2171700">
                  <a:extLst>
                    <a:ext uri="{9D8B030D-6E8A-4147-A177-3AD203B41FA5}">
                      <a16:colId xmlns:a16="http://schemas.microsoft.com/office/drawing/2014/main" val="20002"/>
                    </a:ext>
                  </a:extLst>
                </a:gridCol>
              </a:tblGrid>
              <a:tr h="274320">
                <a:tc>
                  <a:txBody>
                    <a:bodyPr/>
                    <a:lstStyle/>
                    <a:p>
                      <a:r>
                        <a:rPr lang="en-US" sz="1400" dirty="0" smtClean="0"/>
                        <a:t>Well-Rounded</a:t>
                      </a:r>
                      <a:r>
                        <a:rPr lang="en-US" sz="1400" baseline="0" dirty="0" smtClean="0"/>
                        <a:t> Education</a:t>
                      </a:r>
                      <a:endParaRPr lang="en-US" sz="1400" dirty="0" smtClean="0"/>
                    </a:p>
                  </a:txBody>
                  <a:tcPr marL="68580" marR="68580" marT="34290" marB="34290"/>
                </a:tc>
                <a:tc>
                  <a:txBody>
                    <a:bodyPr/>
                    <a:lstStyle/>
                    <a:p>
                      <a:r>
                        <a:rPr lang="en-US" sz="1400" dirty="0" smtClean="0"/>
                        <a:t>Safe</a:t>
                      </a:r>
                      <a:r>
                        <a:rPr lang="en-US" sz="1400" baseline="0" dirty="0" smtClean="0"/>
                        <a:t> &amp; Health Students</a:t>
                      </a:r>
                      <a:endParaRPr lang="en-US" sz="1400" dirty="0"/>
                    </a:p>
                  </a:txBody>
                  <a:tcPr marL="68580" marR="68580" marT="34290" marB="34290"/>
                </a:tc>
                <a:tc>
                  <a:txBody>
                    <a:bodyPr/>
                    <a:lstStyle/>
                    <a:p>
                      <a:r>
                        <a:rPr lang="en-US" sz="1400" dirty="0" smtClean="0"/>
                        <a:t>Use of Technology</a:t>
                      </a:r>
                      <a:endParaRPr lang="en-US" sz="1400" dirty="0"/>
                    </a:p>
                  </a:txBody>
                  <a:tcPr marL="68580" marR="68580" marT="34290" marB="34290"/>
                </a:tc>
                <a:extLst>
                  <a:ext uri="{0D108BD9-81ED-4DB2-BD59-A6C34878D82A}">
                    <a16:rowId xmlns:a16="http://schemas.microsoft.com/office/drawing/2014/main" val="10000"/>
                  </a:ext>
                </a:extLst>
              </a:tr>
              <a:tr h="3360420">
                <a:tc>
                  <a:txBody>
                    <a:bodyPr/>
                    <a:lstStyle/>
                    <a:p>
                      <a:pPr marL="285750" indent="-285750">
                        <a:buFont typeface="Wingdings" panose="05000000000000000000" pitchFamily="2" charset="2"/>
                        <a:buChar char="§"/>
                      </a:pPr>
                      <a:r>
                        <a:rPr lang="en-US" sz="1400" dirty="0" smtClean="0"/>
                        <a:t>College &amp; career</a:t>
                      </a:r>
                      <a:r>
                        <a:rPr lang="en-US" sz="1400" baseline="0" dirty="0" smtClean="0"/>
                        <a:t> guidance</a:t>
                      </a:r>
                    </a:p>
                    <a:p>
                      <a:pPr marL="285750" indent="-285750">
                        <a:buFont typeface="Wingdings" panose="05000000000000000000" pitchFamily="2" charset="2"/>
                        <a:buChar char="§"/>
                      </a:pPr>
                      <a:r>
                        <a:rPr lang="en-US" sz="1400" baseline="0" dirty="0" smtClean="0"/>
                        <a:t>Music &amp; Arts</a:t>
                      </a:r>
                    </a:p>
                    <a:p>
                      <a:pPr marL="285750" indent="-285750">
                        <a:buFont typeface="Wingdings" panose="05000000000000000000" pitchFamily="2" charset="2"/>
                        <a:buChar char="§"/>
                      </a:pPr>
                      <a:r>
                        <a:rPr lang="en-US" sz="1400" baseline="0" dirty="0" smtClean="0"/>
                        <a:t>STEM</a:t>
                      </a:r>
                    </a:p>
                    <a:p>
                      <a:pPr marL="285750" indent="-285750">
                        <a:buFont typeface="Wingdings" panose="05000000000000000000" pitchFamily="2" charset="2"/>
                        <a:buChar char="§"/>
                      </a:pPr>
                      <a:r>
                        <a:rPr lang="en-US" sz="1400" baseline="0" dirty="0" smtClean="0"/>
                        <a:t>Accelerated learning</a:t>
                      </a:r>
                    </a:p>
                    <a:p>
                      <a:pPr marL="285750" indent="-285750">
                        <a:buFont typeface="Wingdings" panose="05000000000000000000" pitchFamily="2" charset="2"/>
                        <a:buChar char="§"/>
                      </a:pPr>
                      <a:r>
                        <a:rPr lang="en-US" sz="1400" baseline="0" dirty="0" smtClean="0"/>
                        <a:t>History, civics, economics, geography, government education</a:t>
                      </a:r>
                    </a:p>
                    <a:p>
                      <a:pPr marL="285750" indent="-285750">
                        <a:buFont typeface="Wingdings" panose="05000000000000000000" pitchFamily="2" charset="2"/>
                        <a:buChar char="§"/>
                      </a:pPr>
                      <a:r>
                        <a:rPr lang="en-US" sz="1400" baseline="0" dirty="0" smtClean="0"/>
                        <a:t>Foreign language </a:t>
                      </a:r>
                    </a:p>
                    <a:p>
                      <a:pPr marL="285750" indent="-285750">
                        <a:buFont typeface="Wingdings" panose="05000000000000000000" pitchFamily="2" charset="2"/>
                        <a:buChar char="§"/>
                      </a:pPr>
                      <a:r>
                        <a:rPr lang="en-US" sz="1400" baseline="0" dirty="0" smtClean="0"/>
                        <a:t>Environmental education</a:t>
                      </a:r>
                    </a:p>
                    <a:p>
                      <a:pPr marL="285750" indent="-285750">
                        <a:buFont typeface="Wingdings" panose="05000000000000000000" pitchFamily="2" charset="2"/>
                        <a:buChar char="§"/>
                      </a:pPr>
                      <a:r>
                        <a:rPr lang="en-US" sz="1400" baseline="0" dirty="0" smtClean="0"/>
                        <a:t>Volunteerism &amp; community involvement</a:t>
                      </a:r>
                    </a:p>
                    <a:p>
                      <a:pPr marL="285750" indent="-285750">
                        <a:buFont typeface="Wingdings" panose="05000000000000000000" pitchFamily="2" charset="2"/>
                        <a:buChar char="§"/>
                      </a:pPr>
                      <a:r>
                        <a:rPr lang="en-US" sz="1400" baseline="0" dirty="0" smtClean="0"/>
                        <a:t>Integrating multiple disciplines</a:t>
                      </a:r>
                    </a:p>
                  </a:txBody>
                  <a:tcPr marL="68580" marR="68580" marT="34290" marB="34290"/>
                </a:tc>
                <a:tc>
                  <a:txBody>
                    <a:bodyPr/>
                    <a:lstStyle/>
                    <a:p>
                      <a:pPr marL="285750" indent="-285750">
                        <a:buFont typeface="Wingdings" panose="05000000000000000000" pitchFamily="2" charset="2"/>
                        <a:buChar char="§"/>
                      </a:pPr>
                      <a:r>
                        <a:rPr lang="en-US" sz="1400" dirty="0" smtClean="0"/>
                        <a:t>Drug &amp; violence prevention</a:t>
                      </a:r>
                    </a:p>
                    <a:p>
                      <a:pPr marL="285750" indent="-285750">
                        <a:buFont typeface="Wingdings" panose="05000000000000000000" pitchFamily="2" charset="2"/>
                        <a:buChar char="§"/>
                      </a:pPr>
                      <a:r>
                        <a:rPr lang="en-US" sz="1400" dirty="0" smtClean="0"/>
                        <a:t>School-based mental health services</a:t>
                      </a:r>
                    </a:p>
                    <a:p>
                      <a:pPr marL="285750" indent="-285750">
                        <a:buFont typeface="Wingdings" panose="05000000000000000000" pitchFamily="2" charset="2"/>
                        <a:buChar char="§"/>
                      </a:pPr>
                      <a:r>
                        <a:rPr lang="en-US" sz="1400" dirty="0" smtClean="0"/>
                        <a:t>Health &amp; safety programs</a:t>
                      </a:r>
                    </a:p>
                    <a:p>
                      <a:pPr marL="285750" indent="-285750">
                        <a:buFont typeface="Wingdings" panose="05000000000000000000" pitchFamily="2" charset="2"/>
                        <a:buChar char="§"/>
                      </a:pPr>
                      <a:r>
                        <a:rPr lang="en-US" sz="1400" dirty="0" smtClean="0"/>
                        <a:t>Addressing</a:t>
                      </a:r>
                      <a:r>
                        <a:rPr lang="en-US" sz="1400" baseline="0" dirty="0" smtClean="0"/>
                        <a:t> trauma </a:t>
                      </a:r>
                    </a:p>
                    <a:p>
                      <a:pPr marL="285750" indent="-285750">
                        <a:buFont typeface="Wingdings" panose="05000000000000000000" pitchFamily="2" charset="2"/>
                        <a:buChar char="§"/>
                      </a:pPr>
                      <a:r>
                        <a:rPr lang="en-US" sz="1400" baseline="0" dirty="0" smtClean="0"/>
                        <a:t>Addressing sexual abuse</a:t>
                      </a:r>
                    </a:p>
                    <a:p>
                      <a:pPr marL="285750" indent="-285750">
                        <a:buFont typeface="Wingdings" panose="05000000000000000000" pitchFamily="2" charset="2"/>
                        <a:buChar char="§"/>
                      </a:pPr>
                      <a:r>
                        <a:rPr lang="en-US" sz="1400" baseline="0" dirty="0" smtClean="0"/>
                        <a:t>Reducing exclusionary discipline practices</a:t>
                      </a:r>
                    </a:p>
                    <a:p>
                      <a:pPr marL="285750" indent="-285750">
                        <a:buFont typeface="Wingdings" panose="05000000000000000000" pitchFamily="2" charset="2"/>
                        <a:buChar char="§"/>
                      </a:pPr>
                      <a:r>
                        <a:rPr lang="en-US" sz="1400" baseline="0" dirty="0" smtClean="0"/>
                        <a:t>Positive behavioral interventions</a:t>
                      </a:r>
                    </a:p>
                    <a:p>
                      <a:pPr marL="285750" indent="-285750">
                        <a:buFont typeface="Wingdings" panose="05000000000000000000" pitchFamily="2" charset="2"/>
                        <a:buChar char="§"/>
                      </a:pPr>
                      <a:r>
                        <a:rPr lang="en-US" sz="1400" baseline="0" dirty="0" smtClean="0"/>
                        <a:t>Resource coordinator</a:t>
                      </a:r>
                    </a:p>
                    <a:p>
                      <a:pPr marL="285750" indent="-285750">
                        <a:buFont typeface="Wingdings" panose="05000000000000000000" pitchFamily="2" charset="2"/>
                        <a:buChar char="§"/>
                      </a:pPr>
                      <a:r>
                        <a:rPr lang="en-US" sz="1400" baseline="0" dirty="0" smtClean="0"/>
                        <a:t>Pay for success</a:t>
                      </a:r>
                    </a:p>
                    <a:p>
                      <a:pPr marL="285750" indent="-285750">
                        <a:buFont typeface="Arial" panose="020B0604020202020204" pitchFamily="34" charset="0"/>
                        <a:buChar char="•"/>
                      </a:pPr>
                      <a:endParaRPr lang="en-US" sz="1400" dirty="0"/>
                    </a:p>
                  </a:txBody>
                  <a:tcPr marL="68580" marR="68580" marT="34290" marB="34290"/>
                </a:tc>
                <a:tc>
                  <a:txBody>
                    <a:bodyPr/>
                    <a:lstStyle/>
                    <a:p>
                      <a:pPr marL="285750" indent="-285750">
                        <a:buFont typeface="Wingdings" panose="05000000000000000000" pitchFamily="2" charset="2"/>
                        <a:buChar char="§"/>
                      </a:pPr>
                      <a:r>
                        <a:rPr lang="en-US" sz="1400" dirty="0" smtClean="0"/>
                        <a:t>Professional learning</a:t>
                      </a:r>
                    </a:p>
                    <a:p>
                      <a:pPr marL="285750" indent="-285750">
                        <a:buFont typeface="Wingdings" panose="05000000000000000000" pitchFamily="2" charset="2"/>
                        <a:buChar char="§"/>
                      </a:pPr>
                      <a:r>
                        <a:rPr lang="en-US" sz="1400" dirty="0" smtClean="0"/>
                        <a:t>Technological</a:t>
                      </a:r>
                      <a:r>
                        <a:rPr lang="en-US" sz="1400" baseline="0" dirty="0" smtClean="0"/>
                        <a:t>  capacity &amp; infrastructure</a:t>
                      </a:r>
                    </a:p>
                    <a:p>
                      <a:pPr marL="285750" indent="-285750">
                        <a:buFont typeface="Wingdings" panose="05000000000000000000" pitchFamily="2" charset="2"/>
                        <a:buChar char="§"/>
                      </a:pPr>
                      <a:r>
                        <a:rPr lang="en-US" sz="1400" baseline="0" dirty="0" smtClean="0"/>
                        <a:t>Delivering courses through technology</a:t>
                      </a:r>
                    </a:p>
                    <a:p>
                      <a:pPr marL="285750" indent="-285750">
                        <a:buFont typeface="Wingdings" panose="05000000000000000000" pitchFamily="2" charset="2"/>
                        <a:buChar char="§"/>
                      </a:pPr>
                      <a:r>
                        <a:rPr lang="en-US" sz="1400" baseline="0" dirty="0" smtClean="0"/>
                        <a:t>Blended learning</a:t>
                      </a:r>
                    </a:p>
                    <a:p>
                      <a:pPr marL="285750" indent="-285750">
                        <a:buFont typeface="Wingdings" panose="05000000000000000000" pitchFamily="2" charset="2"/>
                        <a:buChar char="§"/>
                      </a:pPr>
                      <a:r>
                        <a:rPr lang="en-US" sz="1400" baseline="0" dirty="0" smtClean="0"/>
                        <a:t>PD on use of technology in STEM areas</a:t>
                      </a:r>
                    </a:p>
                    <a:p>
                      <a:pPr marL="285750" indent="-285750">
                        <a:buFont typeface="Wingdings" panose="05000000000000000000" pitchFamily="2" charset="2"/>
                        <a:buChar char="§"/>
                      </a:pPr>
                      <a:r>
                        <a:rPr lang="en-US" sz="1400" baseline="0" dirty="0" smtClean="0"/>
                        <a:t>Access to digital learning</a:t>
                      </a:r>
                    </a:p>
                    <a:p>
                      <a:pPr marL="285750" indent="-285750">
                        <a:buFont typeface="Wingdings" panose="05000000000000000000" pitchFamily="2" charset="2"/>
                        <a:buChar char="§"/>
                      </a:pPr>
                      <a:endParaRPr lang="en-US" sz="1400" baseline="0" dirty="0" smtClean="0"/>
                    </a:p>
                  </a:txBody>
                  <a:tcPr marL="68580" marR="68580" marT="34290" marB="3429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97722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Process</a:t>
            </a:r>
            <a:endParaRPr lang="en-US" dirty="0"/>
          </a:p>
        </p:txBody>
      </p:sp>
      <p:sp>
        <p:nvSpPr>
          <p:cNvPr id="3" name="Content Placeholder 2"/>
          <p:cNvSpPr>
            <a:spLocks noGrp="1"/>
          </p:cNvSpPr>
          <p:nvPr>
            <p:ph idx="1"/>
          </p:nvPr>
        </p:nvSpPr>
        <p:spPr/>
        <p:txBody>
          <a:bodyPr/>
          <a:lstStyle/>
          <a:p>
            <a:r>
              <a:rPr lang="en-US" dirty="0" smtClean="0"/>
              <a:t>Applications will be sent to districts in early December</a:t>
            </a:r>
          </a:p>
          <a:p>
            <a:pPr lvl="1"/>
            <a:r>
              <a:rPr lang="en-US" dirty="0" smtClean="0"/>
              <a:t>Using alternate application process (Excel spreadsheet)</a:t>
            </a:r>
          </a:p>
          <a:p>
            <a:pPr lvl="1"/>
            <a:endParaRPr lang="en-US" dirty="0" smtClean="0"/>
          </a:p>
          <a:p>
            <a:r>
              <a:rPr lang="en-US" dirty="0" smtClean="0"/>
              <a:t>Allocations will in be EGMS in early December</a:t>
            </a:r>
          </a:p>
          <a:p>
            <a:endParaRPr lang="en-US" dirty="0"/>
          </a:p>
          <a:p>
            <a:r>
              <a:rPr lang="en-US" dirty="0" smtClean="0"/>
              <a:t>Ability to transfer IV-A funds will be available through the application  (under the Consolidated Spending tab)</a:t>
            </a:r>
          </a:p>
          <a:p>
            <a:endParaRPr lang="en-US" dirty="0" smtClean="0"/>
          </a:p>
          <a:p>
            <a:endParaRPr lang="en-US" dirty="0"/>
          </a:p>
        </p:txBody>
      </p:sp>
    </p:spTree>
    <p:extLst>
      <p:ext uri="{BB962C8B-B14F-4D97-AF65-F5344CB8AC3E}">
        <p14:creationId xmlns:p14="http://schemas.microsoft.com/office/powerpoint/2010/main" val="367695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IV-A Application Tabs</a:t>
            </a:r>
            <a:endParaRPr lang="en-US" dirty="0"/>
          </a:p>
        </p:txBody>
      </p:sp>
      <p:graphicFrame>
        <p:nvGraphicFramePr>
          <p:cNvPr id="4" name="Content Placeholder 3" descr="describing consolidated spending, private schools, overview, budget narrative and spending" title="Application tabs"/>
          <p:cNvGraphicFramePr>
            <a:graphicFrameLocks noGrp="1"/>
          </p:cNvGraphicFramePr>
          <p:nvPr>
            <p:ph idx="1"/>
            <p:extLst/>
          </p:nvPr>
        </p:nvGraphicFramePr>
        <p:xfrm>
          <a:off x="838200" y="2057402"/>
          <a:ext cx="8229600" cy="3200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7055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Consolidated Spending Page</a:t>
            </a:r>
            <a:endParaRPr lang="en-US" dirty="0"/>
          </a:p>
        </p:txBody>
      </p:sp>
      <p:graphicFrame>
        <p:nvGraphicFramePr>
          <p:cNvPr id="7" name="Content Placeholder 6" descr="sample table for consolidated spending" title="Table for consolidated spending"/>
          <p:cNvGraphicFramePr>
            <a:graphicFrameLocks noGrp="1"/>
          </p:cNvGraphicFramePr>
          <p:nvPr>
            <p:ph idx="1"/>
            <p:extLst/>
          </p:nvPr>
        </p:nvGraphicFramePr>
        <p:xfrm>
          <a:off x="1333500" y="2133599"/>
          <a:ext cx="6877049" cy="2667001"/>
        </p:xfrm>
        <a:graphic>
          <a:graphicData uri="http://schemas.openxmlformats.org/drawingml/2006/table">
            <a:tbl>
              <a:tblPr firstRow="1"/>
              <a:tblGrid>
                <a:gridCol w="982436">
                  <a:extLst>
                    <a:ext uri="{9D8B030D-6E8A-4147-A177-3AD203B41FA5}">
                      <a16:colId xmlns:a16="http://schemas.microsoft.com/office/drawing/2014/main" val="2318013015"/>
                    </a:ext>
                  </a:extLst>
                </a:gridCol>
                <a:gridCol w="982436">
                  <a:extLst>
                    <a:ext uri="{9D8B030D-6E8A-4147-A177-3AD203B41FA5}">
                      <a16:colId xmlns:a16="http://schemas.microsoft.com/office/drawing/2014/main" val="1839476803"/>
                    </a:ext>
                  </a:extLst>
                </a:gridCol>
                <a:gridCol w="982436">
                  <a:extLst>
                    <a:ext uri="{9D8B030D-6E8A-4147-A177-3AD203B41FA5}">
                      <a16:colId xmlns:a16="http://schemas.microsoft.com/office/drawing/2014/main" val="475819012"/>
                    </a:ext>
                  </a:extLst>
                </a:gridCol>
                <a:gridCol w="982436">
                  <a:extLst>
                    <a:ext uri="{9D8B030D-6E8A-4147-A177-3AD203B41FA5}">
                      <a16:colId xmlns:a16="http://schemas.microsoft.com/office/drawing/2014/main" val="3489594469"/>
                    </a:ext>
                  </a:extLst>
                </a:gridCol>
                <a:gridCol w="982436">
                  <a:extLst>
                    <a:ext uri="{9D8B030D-6E8A-4147-A177-3AD203B41FA5}">
                      <a16:colId xmlns:a16="http://schemas.microsoft.com/office/drawing/2014/main" val="2795103707"/>
                    </a:ext>
                  </a:extLst>
                </a:gridCol>
                <a:gridCol w="982436">
                  <a:extLst>
                    <a:ext uri="{9D8B030D-6E8A-4147-A177-3AD203B41FA5}">
                      <a16:colId xmlns:a16="http://schemas.microsoft.com/office/drawing/2014/main" val="3692333334"/>
                    </a:ext>
                  </a:extLst>
                </a:gridCol>
                <a:gridCol w="982436">
                  <a:extLst>
                    <a:ext uri="{9D8B030D-6E8A-4147-A177-3AD203B41FA5}">
                      <a16:colId xmlns:a16="http://schemas.microsoft.com/office/drawing/2014/main" val="2883189581"/>
                    </a:ext>
                  </a:extLst>
                </a:gridCol>
              </a:tblGrid>
              <a:tr h="811696">
                <a:tc>
                  <a:txBody>
                    <a:bodyPr/>
                    <a:lstStyle/>
                    <a:p>
                      <a:pPr algn="ctr" fontAlgn="b"/>
                      <a:r>
                        <a:rPr lang="en-US" sz="1200" b="0" i="0" u="none" strike="noStrike" dirty="0">
                          <a:solidFill>
                            <a:srgbClr val="000000"/>
                          </a:solidFill>
                          <a:effectLst/>
                          <a:latin typeface="Calibri" panose="020F0502020204030204" pitchFamily="34" charset="0"/>
                        </a:rPr>
                        <a:t>Name of Title Program</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dirty="0">
                          <a:solidFill>
                            <a:srgbClr val="000000"/>
                          </a:solidFill>
                          <a:effectLst/>
                          <a:latin typeface="Calibri" panose="020F0502020204030204" pitchFamily="34" charset="0"/>
                        </a:rPr>
                        <a:t>Decline Funds?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a:solidFill>
                            <a:srgbClr val="000000"/>
                          </a:solidFill>
                          <a:effectLst/>
                          <a:latin typeface="Calibri" panose="020F0502020204030204" pitchFamily="34" charset="0"/>
                        </a:rPr>
                        <a:t>Indirect Rate</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a:solidFill>
                            <a:srgbClr val="000000"/>
                          </a:solidFill>
                          <a:effectLst/>
                          <a:latin typeface="Calibri" panose="020F0502020204030204" pitchFamily="34" charset="0"/>
                        </a:rPr>
                        <a:t>Grant Allocation</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a:solidFill>
                            <a:srgbClr val="000000"/>
                          </a:solidFill>
                          <a:effectLst/>
                          <a:latin typeface="Calibri" panose="020F0502020204030204" pitchFamily="34" charset="0"/>
                        </a:rPr>
                        <a:t>Transfer In</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dirty="0">
                          <a:solidFill>
                            <a:srgbClr val="000000"/>
                          </a:solidFill>
                          <a:effectLst/>
                          <a:latin typeface="Calibri" panose="020F0502020204030204" pitchFamily="34" charset="0"/>
                        </a:rPr>
                        <a:t>Transfer Out</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b"/>
                      <a:r>
                        <a:rPr lang="en-US" sz="1200" b="0" i="0" u="none" strike="noStrike">
                          <a:solidFill>
                            <a:srgbClr val="000000"/>
                          </a:solidFill>
                          <a:effectLst/>
                          <a:latin typeface="Calibri" panose="020F0502020204030204" pitchFamily="34" charset="0"/>
                        </a:rPr>
                        <a:t>Grant Amount After Transfers</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2171671040"/>
                  </a:ext>
                </a:extLst>
              </a:tr>
              <a:tr h="463826">
                <a:tc>
                  <a:txBody>
                    <a:bodyPr/>
                    <a:lstStyle/>
                    <a:p>
                      <a:pPr algn="l" fontAlgn="b"/>
                      <a:r>
                        <a:rPr lang="en-US" sz="1200" b="0" i="0" u="none" strike="noStrike">
                          <a:solidFill>
                            <a:srgbClr val="000000"/>
                          </a:solidFill>
                          <a:effectLst/>
                          <a:latin typeface="Calibri" panose="020F0502020204030204" pitchFamily="34" charset="0"/>
                        </a:rPr>
                        <a:t>Title I-A</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No</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4.00%</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      4,196,879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 $      4,196,879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6798290"/>
                  </a:ext>
                </a:extLst>
              </a:tr>
              <a:tr h="463826">
                <a:tc>
                  <a:txBody>
                    <a:bodyPr/>
                    <a:lstStyle/>
                    <a:p>
                      <a:pPr algn="l" fontAlgn="b"/>
                      <a:r>
                        <a:rPr lang="en-US" sz="1200" b="0" i="0" u="none" strike="noStrike">
                          <a:solidFill>
                            <a:srgbClr val="000000"/>
                          </a:solidFill>
                          <a:effectLst/>
                          <a:latin typeface="Calibri" panose="020F0502020204030204" pitchFamily="34" charset="0"/>
                        </a:rPr>
                        <a:t>Title II-A</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No</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4.00%</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         592,286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$0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 $         592,286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503148"/>
                  </a:ext>
                </a:extLst>
              </a:tr>
              <a:tr h="463826">
                <a:tc>
                  <a:txBody>
                    <a:bodyPr/>
                    <a:lstStyle/>
                    <a:p>
                      <a:pPr algn="l" fontAlgn="b"/>
                      <a:r>
                        <a:rPr lang="en-US" sz="1200" b="0" i="0" u="none" strike="noStrike">
                          <a:solidFill>
                            <a:srgbClr val="000000"/>
                          </a:solidFill>
                          <a:effectLst/>
                          <a:latin typeface="Calibri" panose="020F0502020204030204" pitchFamily="34" charset="0"/>
                        </a:rPr>
                        <a:t>Title III</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No</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2.00%</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 $         461,122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 $         461,122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5160737"/>
                  </a:ext>
                </a:extLst>
              </a:tr>
              <a:tr h="463826">
                <a:tc>
                  <a:txBody>
                    <a:bodyPr/>
                    <a:lstStyle/>
                    <a:p>
                      <a:pPr algn="l" fontAlgn="b"/>
                      <a:r>
                        <a:rPr lang="en-US" sz="1200" b="0" i="0" u="none" strike="noStrike">
                          <a:solidFill>
                            <a:srgbClr val="000000"/>
                          </a:solidFill>
                          <a:effectLst/>
                          <a:latin typeface="Calibri" panose="020F0502020204030204" pitchFamily="34" charset="0"/>
                        </a:rPr>
                        <a:t>Title IV-A</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No</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4.00%</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 $            96,525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$0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$0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            96,525 </a:t>
                      </a:r>
                    </a:p>
                  </a:txBody>
                  <a:tcPr marL="7144" marR="7144" marT="7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6342085"/>
                  </a:ext>
                </a:extLst>
              </a:tr>
            </a:tbl>
          </a:graphicData>
        </a:graphic>
      </p:graphicFrame>
    </p:spTree>
    <p:extLst>
      <p:ext uri="{BB962C8B-B14F-4D97-AF65-F5344CB8AC3E}">
        <p14:creationId xmlns:p14="http://schemas.microsoft.com/office/powerpoint/2010/main" val="937693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 about transferring?</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775409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Transferring Funds</a:t>
            </a:r>
            <a:endParaRPr lang="en-US" dirty="0"/>
          </a:p>
        </p:txBody>
      </p:sp>
      <p:graphicFrame>
        <p:nvGraphicFramePr>
          <p:cNvPr id="4" name="Content Placeholder 3" descr="Transferring Funds Graph" title="Transferring Funds Graph"/>
          <p:cNvGraphicFramePr>
            <a:graphicFrameLocks noGrp="1"/>
          </p:cNvGraphicFramePr>
          <p:nvPr>
            <p:ph idx="1"/>
            <p:extLst/>
          </p:nvPr>
        </p:nvGraphicFramePr>
        <p:xfrm>
          <a:off x="1657350" y="1885950"/>
          <a:ext cx="6172200" cy="3771900"/>
        </p:xfrm>
        <a:graphic>
          <a:graphicData uri="http://schemas.openxmlformats.org/drawingml/2006/table">
            <a:tbl>
              <a:tblPr firstRow="1" bandRow="1">
                <a:tableStyleId>{2A488322-F2BA-4B5B-9748-0D474271808F}</a:tableStyleId>
              </a:tblPr>
              <a:tblGrid>
                <a:gridCol w="3086100">
                  <a:extLst>
                    <a:ext uri="{9D8B030D-6E8A-4147-A177-3AD203B41FA5}">
                      <a16:colId xmlns:a16="http://schemas.microsoft.com/office/drawing/2014/main" val="20000"/>
                    </a:ext>
                  </a:extLst>
                </a:gridCol>
                <a:gridCol w="3086100">
                  <a:extLst>
                    <a:ext uri="{9D8B030D-6E8A-4147-A177-3AD203B41FA5}">
                      <a16:colId xmlns:a16="http://schemas.microsoft.com/office/drawing/2014/main" val="20001"/>
                    </a:ext>
                  </a:extLst>
                </a:gridCol>
              </a:tblGrid>
              <a:tr h="68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baseline="0" dirty="0" smtClean="0"/>
                        <a:t>Districts May Transfer All or Some Funds From: 	</a:t>
                      </a:r>
                      <a:endParaRPr lang="en-US" sz="1400" b="0" i="0" u="none" strike="noStrike" kern="1200" baseline="0" dirty="0" smtClean="0">
                        <a:solidFill>
                          <a:schemeClr val="lt1"/>
                        </a:solidFill>
                        <a:latin typeface="+mn-lt"/>
                        <a:ea typeface="+mn-ea"/>
                        <a:cs typeface="+mn-cs"/>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baseline="0" dirty="0" smtClean="0"/>
                        <a:t>Districts May Transfer Funds Into: 	</a:t>
                      </a:r>
                    </a:p>
                    <a:p>
                      <a:endParaRPr lang="en-US" sz="1400" dirty="0"/>
                    </a:p>
                  </a:txBody>
                  <a:tcPr marL="68580" marR="68580" marT="34290" marB="34290"/>
                </a:tc>
                <a:extLst>
                  <a:ext uri="{0D108BD9-81ED-4DB2-BD59-A6C34878D82A}">
                    <a16:rowId xmlns:a16="http://schemas.microsoft.com/office/drawing/2014/main" val="10000"/>
                  </a:ext>
                </a:extLst>
              </a:tr>
              <a:tr h="3497580">
                <a:tc>
                  <a:txBody>
                    <a:bodyPr/>
                    <a:lstStyle/>
                    <a:p>
                      <a:endParaRPr lang="en-US" sz="1400" u="none" strike="noStrike" kern="1200" baseline="0" dirty="0" smtClean="0"/>
                    </a:p>
                    <a:p>
                      <a:endParaRPr lang="en-US" sz="1400" u="none" strike="noStrike" kern="1200" baseline="0" dirty="0" smtClean="0"/>
                    </a:p>
                    <a:p>
                      <a:endParaRPr lang="en-US" sz="1400" u="none" strike="noStrike" kern="1200" baseline="0" dirty="0" smtClean="0"/>
                    </a:p>
                    <a:p>
                      <a:pPr marL="285750" indent="-285750">
                        <a:buFont typeface="Arial" panose="020B0604020202020204" pitchFamily="34" charset="0"/>
                        <a:buChar char="•"/>
                      </a:pPr>
                      <a:r>
                        <a:rPr lang="en-US" sz="1400" b="1" u="none" strike="noStrike" kern="1200" baseline="0" dirty="0" smtClean="0"/>
                        <a:t>Title II-A</a:t>
                      </a:r>
                      <a:r>
                        <a:rPr lang="en-US" sz="1400" u="none" strike="noStrike" kern="1200" baseline="0" dirty="0" smtClean="0"/>
                        <a:t>, Supporting                   Effective  Instruction</a:t>
                      </a:r>
                    </a:p>
                    <a:p>
                      <a:pPr marL="285750" indent="-285750">
                        <a:buFont typeface="Arial" panose="020B0604020202020204" pitchFamily="34" charset="0"/>
                        <a:buChar char="•"/>
                      </a:pPr>
                      <a:endParaRPr lang="en-US" sz="1400" u="none" strike="noStrike" kern="1200" baseline="0" dirty="0" smtClean="0"/>
                    </a:p>
                    <a:p>
                      <a:pPr marL="285750" indent="-285750">
                        <a:buFont typeface="Arial" panose="020B0604020202020204" pitchFamily="34" charset="0"/>
                        <a:buChar char="•"/>
                      </a:pPr>
                      <a:r>
                        <a:rPr lang="en-US" sz="1400" b="1" u="none" strike="noStrike" kern="1200" baseline="0" dirty="0" smtClean="0"/>
                        <a:t>Title IV-A</a:t>
                      </a:r>
                      <a:r>
                        <a:rPr lang="en-US" sz="1400" u="none" strike="noStrike" kern="1200" baseline="0" dirty="0" smtClean="0"/>
                        <a:t>, Student Support                 and Academic Enrichment</a:t>
                      </a:r>
                    </a:p>
                    <a:p>
                      <a:r>
                        <a:rPr lang="en-US" sz="1400" u="none" strike="noStrike" kern="1200" baseline="0" dirty="0" smtClean="0"/>
                        <a:t>	</a:t>
                      </a:r>
                      <a:endParaRPr lang="en-US" sz="1400" b="0" i="0" u="none" strike="noStrike" kern="1200" baseline="0" dirty="0" smtClean="0">
                        <a:solidFill>
                          <a:schemeClr val="dk1"/>
                        </a:solidFill>
                        <a:latin typeface="+mn-lt"/>
                        <a:ea typeface="+mn-ea"/>
                        <a:cs typeface="+mn-cs"/>
                      </a:endParaRPr>
                    </a:p>
                  </a:txBody>
                  <a:tcPr marL="68580" marR="68580" marT="34290" marB="34290"/>
                </a:tc>
                <a:tc>
                  <a:txBody>
                    <a:bodyPr/>
                    <a:lstStyle/>
                    <a:p>
                      <a:pPr marL="285750" indent="-285750">
                        <a:buFont typeface="Arial" panose="020B0604020202020204" pitchFamily="34" charset="0"/>
                        <a:buChar char="•"/>
                      </a:pPr>
                      <a:r>
                        <a:rPr lang="en-US" sz="1400" b="1" dirty="0" smtClean="0"/>
                        <a:t>Title I-A</a:t>
                      </a:r>
                      <a:r>
                        <a:rPr lang="en-US" sz="1400" dirty="0" smtClean="0"/>
                        <a:t>, Improving Basic Programs </a:t>
                      </a:r>
                    </a:p>
                    <a:p>
                      <a:pPr marL="0" indent="0">
                        <a:buFont typeface="Arial" panose="020B0604020202020204" pitchFamily="34" charset="0"/>
                        <a:buNone/>
                      </a:pPr>
                      <a:endParaRPr lang="en-US" sz="600" dirty="0" smtClean="0"/>
                    </a:p>
                    <a:p>
                      <a:pPr marL="285750" indent="-285750">
                        <a:buFont typeface="Arial" panose="020B0604020202020204" pitchFamily="34" charset="0"/>
                        <a:buChar char="•"/>
                      </a:pPr>
                      <a:r>
                        <a:rPr lang="en-US" sz="1400" b="1" dirty="0" smtClean="0"/>
                        <a:t>Title I-D</a:t>
                      </a:r>
                      <a:r>
                        <a:rPr lang="en-US" sz="1400" dirty="0" smtClean="0"/>
                        <a:t>, Prevention and Intervention Programs for Children and Youth who are Neglected, Delinquent, or At-Risk</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sz="1400" b="1" dirty="0" smtClean="0"/>
                        <a:t>Title II-A</a:t>
                      </a:r>
                      <a:r>
                        <a:rPr lang="en-US" sz="1400" dirty="0" smtClean="0"/>
                        <a:t>, Supporting Effective Instruction</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sz="1400" b="1" dirty="0" smtClean="0"/>
                        <a:t>Title III-A</a:t>
                      </a:r>
                      <a:r>
                        <a:rPr lang="en-US" sz="1400" dirty="0" smtClean="0"/>
                        <a:t>, English Language Acquisition, Language Enhancement, and Academic Achievement</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sz="1400" b="1" dirty="0" smtClean="0"/>
                        <a:t>Title IV-A</a:t>
                      </a:r>
                      <a:r>
                        <a:rPr lang="en-US" sz="1400" dirty="0" smtClean="0"/>
                        <a:t>, Student Support and Academic Enrichment</a:t>
                      </a:r>
                    </a:p>
                    <a:p>
                      <a:pPr marL="285750" indent="-285750">
                        <a:buFont typeface="Arial" panose="020B0604020202020204" pitchFamily="34" charset="0"/>
                        <a:buChar char="•"/>
                      </a:pPr>
                      <a:endParaRPr lang="en-US" sz="800" dirty="0" smtClean="0"/>
                    </a:p>
                    <a:p>
                      <a:pPr marL="285750" indent="-285750">
                        <a:buFont typeface="Arial" panose="020B0604020202020204" pitchFamily="34" charset="0"/>
                        <a:buChar char="•"/>
                      </a:pPr>
                      <a:r>
                        <a:rPr lang="en-US" sz="1400" b="1" dirty="0" smtClean="0"/>
                        <a:t>Title V-B</a:t>
                      </a:r>
                      <a:r>
                        <a:rPr lang="en-US" sz="1400" dirty="0" smtClean="0"/>
                        <a:t>, Rural Education Initiative</a:t>
                      </a:r>
                      <a:endParaRPr lang="en-US" sz="1400" dirty="0"/>
                    </a:p>
                  </a:txBody>
                  <a:tcPr marL="68580" marR="68580" marT="34290" marB="34290"/>
                </a:tc>
                <a:extLst>
                  <a:ext uri="{0D108BD9-81ED-4DB2-BD59-A6C34878D82A}">
                    <a16:rowId xmlns:a16="http://schemas.microsoft.com/office/drawing/2014/main" val="10001"/>
                  </a:ext>
                </a:extLst>
              </a:tr>
            </a:tbl>
          </a:graphicData>
        </a:graphic>
      </p:graphicFrame>
      <p:sp>
        <p:nvSpPr>
          <p:cNvPr id="5" name="Right Arrow 4" descr="Red arrow to Title explanations" title="Red arrow to Title explanations"/>
          <p:cNvSpPr/>
          <p:nvPr/>
        </p:nvSpPr>
        <p:spPr>
          <a:xfrm>
            <a:off x="4057650" y="3403888"/>
            <a:ext cx="685800" cy="482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9CCFF"/>
              </a:solidFill>
            </a:endParaRPr>
          </a:p>
        </p:txBody>
      </p:sp>
      <p:sp>
        <p:nvSpPr>
          <p:cNvPr id="3" name="Slide Number Placeholder 2"/>
          <p:cNvSpPr>
            <a:spLocks noGrp="1"/>
          </p:cNvSpPr>
          <p:nvPr>
            <p:ph type="sldNum" sz="quarter" idx="11"/>
          </p:nvPr>
        </p:nvSpPr>
        <p:spPr/>
        <p:txBody>
          <a:bodyPr/>
          <a:lstStyle/>
          <a:p>
            <a:fld id="{A8E111BA-A08B-4DA3-BD25-C3492E41115B}" type="slidenum">
              <a:rPr lang="en-US" altLang="en-US" smtClean="0">
                <a:solidFill>
                  <a:srgbClr val="000000"/>
                </a:solidFill>
              </a:rPr>
              <a:pPr/>
              <a:t>18</a:t>
            </a:fld>
            <a:endParaRPr lang="en-US" altLang="en-US">
              <a:solidFill>
                <a:srgbClr val="000000"/>
              </a:solidFill>
            </a:endParaRPr>
          </a:p>
        </p:txBody>
      </p:sp>
    </p:spTree>
    <p:extLst>
      <p:ext uri="{BB962C8B-B14F-4D97-AF65-F5344CB8AC3E}">
        <p14:creationId xmlns:p14="http://schemas.microsoft.com/office/powerpoint/2010/main" val="32204147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Transferring Funds Rules</a:t>
            </a:r>
            <a:endParaRPr lang="en-US" dirty="0"/>
          </a:p>
        </p:txBody>
      </p:sp>
      <p:sp>
        <p:nvSpPr>
          <p:cNvPr id="3" name="Content Placeholder 2"/>
          <p:cNvSpPr>
            <a:spLocks noGrp="1"/>
          </p:cNvSpPr>
          <p:nvPr>
            <p:ph idx="1"/>
          </p:nvPr>
        </p:nvSpPr>
        <p:spPr/>
        <p:txBody>
          <a:bodyPr/>
          <a:lstStyle/>
          <a:p>
            <a:pPr marL="385763" indent="-385763">
              <a:buFont typeface="+mj-lt"/>
              <a:buAutoNum type="arabicPeriod"/>
            </a:pPr>
            <a:r>
              <a:rPr lang="en-US" dirty="0"/>
              <a:t>T</a:t>
            </a:r>
            <a:r>
              <a:rPr lang="en-US" dirty="0" smtClean="0"/>
              <a:t>ransfer only from Title II-A and Title IV-A</a:t>
            </a:r>
          </a:p>
          <a:p>
            <a:pPr marL="385763" indent="-385763">
              <a:buFont typeface="+mj-lt"/>
              <a:buAutoNum type="arabicPeriod"/>
            </a:pPr>
            <a:endParaRPr lang="en-US" dirty="0" smtClean="0"/>
          </a:p>
          <a:p>
            <a:pPr marL="385763" indent="-385763">
              <a:buFont typeface="+mj-lt"/>
              <a:buAutoNum type="arabicPeriod"/>
            </a:pPr>
            <a:r>
              <a:rPr lang="en-US" dirty="0" smtClean="0"/>
              <a:t>No limits on the amounts of funds to transfer</a:t>
            </a:r>
          </a:p>
          <a:p>
            <a:pPr marL="385763" indent="-385763">
              <a:buFont typeface="+mj-lt"/>
              <a:buAutoNum type="arabicPeriod"/>
            </a:pPr>
            <a:endParaRPr lang="en-US" dirty="0" smtClean="0"/>
          </a:p>
          <a:p>
            <a:pPr marL="385763" indent="-385763">
              <a:buFont typeface="+mj-lt"/>
              <a:buAutoNum type="arabicPeriod"/>
            </a:pPr>
            <a:r>
              <a:rPr lang="en-US" dirty="0" smtClean="0"/>
              <a:t>Once funds are transferred, they take on the identity of that Title AND must be spent under rules applicable to that Title</a:t>
            </a:r>
          </a:p>
          <a:p>
            <a:pPr marL="0" indent="0">
              <a:buNone/>
            </a:pPr>
            <a:endParaRPr lang="en-US" dirty="0"/>
          </a:p>
        </p:txBody>
      </p:sp>
      <p:sp>
        <p:nvSpPr>
          <p:cNvPr id="4" name="Slide Number Placeholder 3"/>
          <p:cNvSpPr>
            <a:spLocks noGrp="1"/>
          </p:cNvSpPr>
          <p:nvPr>
            <p:ph type="sldNum" sz="quarter" idx="11"/>
          </p:nvPr>
        </p:nvSpPr>
        <p:spPr/>
        <p:txBody>
          <a:bodyPr/>
          <a:lstStyle/>
          <a:p>
            <a:fld id="{A8E111BA-A08B-4DA3-BD25-C3492E41115B}" type="slidenum">
              <a:rPr lang="en-US" altLang="en-US" smtClean="0">
                <a:solidFill>
                  <a:srgbClr val="000000"/>
                </a:solidFill>
              </a:rPr>
              <a:pPr/>
              <a:t>19</a:t>
            </a:fld>
            <a:endParaRPr lang="en-US" altLang="en-US">
              <a:solidFill>
                <a:srgbClr val="000000"/>
              </a:solidFill>
            </a:endParaRPr>
          </a:p>
        </p:txBody>
      </p:sp>
    </p:spTree>
    <p:extLst>
      <p:ext uri="{BB962C8B-B14F-4D97-AF65-F5344CB8AC3E}">
        <p14:creationId xmlns:p14="http://schemas.microsoft.com/office/powerpoint/2010/main" val="1550213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sz="1600" dirty="0" smtClean="0"/>
              <a:t>1:30 </a:t>
            </a:r>
            <a:r>
              <a:rPr lang="en-US" sz="1600" dirty="0"/>
              <a:t>PM	Welcome &amp; Introductions </a:t>
            </a:r>
          </a:p>
          <a:p>
            <a:pPr marL="0" indent="0">
              <a:buNone/>
            </a:pPr>
            <a:endParaRPr lang="en-US" sz="1600" dirty="0"/>
          </a:p>
          <a:p>
            <a:r>
              <a:rPr lang="en-US" sz="1600" dirty="0" smtClean="0"/>
              <a:t>1:35 </a:t>
            </a:r>
            <a:r>
              <a:rPr lang="en-US" sz="1600" dirty="0"/>
              <a:t>PM	Review and Update Bylaws </a:t>
            </a:r>
          </a:p>
          <a:p>
            <a:pPr marL="0" indent="0">
              <a:buNone/>
            </a:pPr>
            <a:endParaRPr lang="en-US" sz="1600" dirty="0"/>
          </a:p>
          <a:p>
            <a:r>
              <a:rPr lang="en-US" sz="1600" dirty="0" smtClean="0"/>
              <a:t>1:45 </a:t>
            </a:r>
            <a:r>
              <a:rPr lang="en-US" sz="1600" dirty="0"/>
              <a:t>PM	Private Schools Updates </a:t>
            </a:r>
          </a:p>
          <a:p>
            <a:pPr marL="0" indent="0">
              <a:buNone/>
            </a:pPr>
            <a:endParaRPr lang="en-US" sz="1600" dirty="0"/>
          </a:p>
          <a:p>
            <a:r>
              <a:rPr lang="en-US" sz="1600" dirty="0" smtClean="0"/>
              <a:t>2:00</a:t>
            </a:r>
            <a:r>
              <a:rPr lang="en-US" sz="1600" dirty="0" smtClean="0"/>
              <a:t> </a:t>
            </a:r>
            <a:r>
              <a:rPr lang="en-US" sz="1600" dirty="0"/>
              <a:t>PM	Title IV-A Student Support and Academic Enrichment </a:t>
            </a:r>
            <a:r>
              <a:rPr lang="en-US" sz="1600" dirty="0" smtClean="0"/>
              <a:t>Grant</a:t>
            </a:r>
            <a:endParaRPr lang="en-US" sz="1600" dirty="0"/>
          </a:p>
          <a:p>
            <a:pPr marL="0" indent="0">
              <a:buNone/>
            </a:pPr>
            <a:endParaRPr lang="en-US" sz="1600" dirty="0"/>
          </a:p>
          <a:p>
            <a:r>
              <a:rPr lang="en-US" sz="1600" dirty="0" smtClean="0"/>
              <a:t>2:20 </a:t>
            </a:r>
            <a:r>
              <a:rPr lang="en-US" sz="1600" dirty="0"/>
              <a:t>PM	Comprehensive Needs Assessment Work </a:t>
            </a:r>
          </a:p>
          <a:p>
            <a:pPr marL="0" indent="0">
              <a:buNone/>
            </a:pPr>
            <a:endParaRPr lang="en-US" sz="1600" dirty="0"/>
          </a:p>
          <a:p>
            <a:r>
              <a:rPr lang="en-US" sz="1600" dirty="0" smtClean="0"/>
              <a:t>2:25 </a:t>
            </a:r>
            <a:r>
              <a:rPr lang="en-US" sz="1600" dirty="0"/>
              <a:t>PM	Questions and Additional Agenda Items from Committee</a:t>
            </a:r>
          </a:p>
          <a:p>
            <a:pPr marL="0" indent="0">
              <a:buNone/>
            </a:pPr>
            <a:endParaRPr lang="en-US" sz="1600" dirty="0"/>
          </a:p>
          <a:p>
            <a:r>
              <a:rPr lang="en-US" sz="1600" dirty="0" smtClean="0"/>
              <a:t>2:30 </a:t>
            </a:r>
            <a:r>
              <a:rPr lang="en-US" sz="1600" dirty="0"/>
              <a:t>PM	Next Steps 	</a:t>
            </a:r>
            <a:r>
              <a:rPr lang="en-US" sz="1400" dirty="0"/>
              <a:t>		</a:t>
            </a:r>
          </a:p>
        </p:txBody>
      </p:sp>
    </p:spTree>
    <p:extLst>
      <p:ext uri="{BB962C8B-B14F-4D97-AF65-F5344CB8AC3E}">
        <p14:creationId xmlns:p14="http://schemas.microsoft.com/office/powerpoint/2010/main" val="2390947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IV-A: Resources</a:t>
            </a:r>
            <a:endParaRPr lang="en-US" dirty="0"/>
          </a:p>
        </p:txBody>
      </p:sp>
      <p:sp>
        <p:nvSpPr>
          <p:cNvPr id="3" name="Content Placeholder 2"/>
          <p:cNvSpPr>
            <a:spLocks noGrp="1"/>
          </p:cNvSpPr>
          <p:nvPr>
            <p:ph idx="1"/>
          </p:nvPr>
        </p:nvSpPr>
        <p:spPr/>
        <p:txBody>
          <a:bodyPr/>
          <a:lstStyle/>
          <a:p>
            <a:pPr lvl="0"/>
            <a:r>
              <a:rPr lang="en-US" sz="2100" dirty="0"/>
              <a:t>Non-Regulatory Guidance: </a:t>
            </a:r>
            <a:r>
              <a:rPr lang="en-US" sz="2100" u="sng" dirty="0">
                <a:hlinkClick r:id="rId2"/>
              </a:rPr>
              <a:t>ESSA Title IV, Part A Guidance – Student Support And Academic Enrichment Program</a:t>
            </a:r>
            <a:endParaRPr lang="en-US" sz="2100" u="sng" dirty="0"/>
          </a:p>
          <a:p>
            <a:pPr lvl="0"/>
            <a:endParaRPr lang="en-US" sz="2100" u="sng" dirty="0"/>
          </a:p>
          <a:p>
            <a:pPr lvl="0"/>
            <a:endParaRPr lang="en-US" sz="2100" u="sng" dirty="0"/>
          </a:p>
          <a:p>
            <a:r>
              <a:rPr lang="en-US" sz="2100" dirty="0"/>
              <a:t>Contact: Melinda </a:t>
            </a:r>
            <a:r>
              <a:rPr lang="en-US" sz="2100" dirty="0" err="1"/>
              <a:t>Bessner</a:t>
            </a:r>
            <a:r>
              <a:rPr lang="en-US" sz="2100" dirty="0"/>
              <a:t>  </a:t>
            </a:r>
            <a:r>
              <a:rPr lang="en-US" sz="2100" dirty="0">
                <a:hlinkClick r:id="rId3"/>
              </a:rPr>
              <a:t>Melinda.bessner@state.or.us</a:t>
            </a:r>
            <a:endParaRPr lang="en-US" sz="2100" dirty="0"/>
          </a:p>
          <a:p>
            <a:pPr marL="0" indent="0">
              <a:buNone/>
            </a:pPr>
            <a:endParaRPr lang="en-US" sz="2100" dirty="0"/>
          </a:p>
          <a:p>
            <a:endParaRPr lang="en-US" sz="2100" dirty="0"/>
          </a:p>
        </p:txBody>
      </p:sp>
    </p:spTree>
    <p:extLst>
      <p:ext uri="{BB962C8B-B14F-4D97-AF65-F5344CB8AC3E}">
        <p14:creationId xmlns:p14="http://schemas.microsoft.com/office/powerpoint/2010/main" val="40065328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Activity at the tables" title="Table Activity 1"/>
          <p:cNvSpPr>
            <a:spLocks noGrp="1"/>
          </p:cNvSpPr>
          <p:nvPr>
            <p:ph type="title"/>
          </p:nvPr>
        </p:nvSpPr>
        <p:spPr>
          <a:xfrm>
            <a:off x="1143000" y="2971800"/>
            <a:ext cx="7086600" cy="1524000"/>
          </a:xfrm>
          <a:prstGeom prst="roundRect">
            <a:avLst/>
          </a:prstGeom>
          <a:solidFill>
            <a:schemeClr val="bg1">
              <a:lumMod val="75000"/>
            </a:schemeClr>
          </a:solidFill>
          <a:ln>
            <a:solidFill>
              <a:schemeClr val="tx1"/>
            </a:solidFill>
          </a:ln>
          <a:effectLst>
            <a:outerShdw blurRad="152400" dist="317500" dir="5400000" sx="90000" sy="-19000" rotWithShape="0">
              <a:prstClr val="black">
                <a:alpha val="15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en-US" dirty="0" smtClean="0">
                <a:solidFill>
                  <a:schemeClr val="tx1"/>
                </a:solidFill>
              </a:rPr>
              <a:t>Comprehensive Needs Assessment </a:t>
            </a:r>
            <a:endParaRPr lang="en-US" dirty="0">
              <a:solidFill>
                <a:schemeClr val="tx1"/>
              </a:solidFill>
            </a:endParaRPr>
          </a:p>
        </p:txBody>
      </p:sp>
    </p:spTree>
    <p:extLst>
      <p:ext uri="{BB962C8B-B14F-4D97-AF65-F5344CB8AC3E}">
        <p14:creationId xmlns:p14="http://schemas.microsoft.com/office/powerpoint/2010/main" val="725386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Activity at the tables" title="Table Activity 1"/>
          <p:cNvSpPr>
            <a:spLocks noGrp="1"/>
          </p:cNvSpPr>
          <p:nvPr>
            <p:ph type="title"/>
          </p:nvPr>
        </p:nvSpPr>
        <p:spPr>
          <a:xfrm>
            <a:off x="1143000" y="2971800"/>
            <a:ext cx="7086600" cy="1524000"/>
          </a:xfrm>
          <a:prstGeom prst="roundRect">
            <a:avLst/>
          </a:prstGeom>
          <a:solidFill>
            <a:schemeClr val="bg1">
              <a:lumMod val="75000"/>
            </a:schemeClr>
          </a:solidFill>
          <a:ln>
            <a:solidFill>
              <a:schemeClr val="tx1"/>
            </a:solidFill>
          </a:ln>
          <a:effectLst>
            <a:outerShdw blurRad="152400" dist="317500" dir="5400000" sx="90000" sy="-19000" rotWithShape="0">
              <a:prstClr val="black">
                <a:alpha val="15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en-US" dirty="0" smtClean="0">
                <a:solidFill>
                  <a:schemeClr val="tx1"/>
                </a:solidFill>
              </a:rPr>
              <a:t>Items and input </a:t>
            </a:r>
            <a:br>
              <a:rPr lang="en-US" dirty="0" smtClean="0">
                <a:solidFill>
                  <a:schemeClr val="tx1"/>
                </a:solidFill>
              </a:rPr>
            </a:br>
            <a:r>
              <a:rPr lang="en-US" dirty="0" smtClean="0">
                <a:solidFill>
                  <a:schemeClr val="tx1"/>
                </a:solidFill>
              </a:rPr>
              <a:t>from members </a:t>
            </a:r>
            <a:endParaRPr lang="en-US" dirty="0">
              <a:solidFill>
                <a:schemeClr val="tx1"/>
              </a:solidFill>
            </a:endParaRPr>
          </a:p>
        </p:txBody>
      </p:sp>
    </p:spTree>
    <p:extLst>
      <p:ext uri="{BB962C8B-B14F-4D97-AF65-F5344CB8AC3E}">
        <p14:creationId xmlns:p14="http://schemas.microsoft.com/office/powerpoint/2010/main" val="2678289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r>
              <a:rPr lang="en-US" altLang="en-US" dirty="0" smtClean="0">
                <a:latin typeface="Arial" charset="0"/>
                <a:cs typeface="Arial" charset="0"/>
              </a:rPr>
              <a:t/>
            </a:r>
            <a:br>
              <a:rPr lang="en-US" altLang="en-US" dirty="0" smtClean="0">
                <a:latin typeface="Arial" charset="0"/>
                <a:cs typeface="Arial" charset="0"/>
              </a:rPr>
            </a:br>
            <a:r>
              <a:rPr lang="en-US" altLang="en-US" dirty="0" smtClean="0">
                <a:latin typeface="Arial" charset="0"/>
                <a:cs typeface="Arial" charset="0"/>
              </a:rPr>
              <a:t>Thank you!</a:t>
            </a:r>
            <a:br>
              <a:rPr lang="en-US" altLang="en-US" dirty="0" smtClean="0">
                <a:latin typeface="Arial" charset="0"/>
                <a:cs typeface="Arial" charset="0"/>
              </a:rPr>
            </a:br>
            <a:endParaRPr lang="en-US" altLang="en-US" dirty="0" smtClean="0">
              <a:latin typeface="Arial" charset="0"/>
              <a:cs typeface="Arial" charset="0"/>
            </a:endParaRPr>
          </a:p>
        </p:txBody>
      </p:sp>
      <p:sp>
        <p:nvSpPr>
          <p:cNvPr id="13315" name="Rectangle 3"/>
          <p:cNvSpPr>
            <a:spLocks noGrp="1" noChangeArrowheads="1"/>
          </p:cNvSpPr>
          <p:nvPr>
            <p:ph type="subTitle" idx="1"/>
          </p:nvPr>
        </p:nvSpPr>
        <p:spPr/>
        <p:txBody>
          <a:bodyPr/>
          <a:lstStyle/>
          <a:p>
            <a:r>
              <a:rPr lang="en-US" altLang="en-US" dirty="0" smtClean="0">
                <a:latin typeface="Arial" charset="0"/>
                <a:cs typeface="Arial" charset="0"/>
              </a:rPr>
              <a:t>Next meeting:</a:t>
            </a:r>
          </a:p>
          <a:p>
            <a:r>
              <a:rPr lang="en-US" altLang="en-US" dirty="0" smtClean="0">
                <a:latin typeface="Arial" charset="0"/>
                <a:cs typeface="Arial" charset="0"/>
              </a:rPr>
              <a:t>Wednesday, February 28th</a:t>
            </a:r>
          </a:p>
        </p:txBody>
      </p:sp>
    </p:spTree>
    <p:extLst>
      <p:ext uri="{BB962C8B-B14F-4D97-AF65-F5344CB8AC3E}">
        <p14:creationId xmlns:p14="http://schemas.microsoft.com/office/powerpoint/2010/main" val="342033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Activity at the tables" title="Table Activity 1"/>
          <p:cNvSpPr>
            <a:spLocks noGrp="1"/>
          </p:cNvSpPr>
          <p:nvPr>
            <p:ph type="title"/>
          </p:nvPr>
        </p:nvSpPr>
        <p:spPr>
          <a:xfrm>
            <a:off x="1143000" y="2971800"/>
            <a:ext cx="7086600" cy="1524000"/>
          </a:xfrm>
          <a:prstGeom prst="roundRect">
            <a:avLst/>
          </a:prstGeom>
          <a:solidFill>
            <a:schemeClr val="bg1">
              <a:lumMod val="75000"/>
            </a:schemeClr>
          </a:solidFill>
          <a:ln>
            <a:solidFill>
              <a:schemeClr val="tx1"/>
            </a:solidFill>
          </a:ln>
          <a:effectLst>
            <a:outerShdw blurRad="152400" dist="317500" dir="5400000" sx="90000" sy="-19000" rotWithShape="0">
              <a:prstClr val="black">
                <a:alpha val="15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en-US" dirty="0" smtClean="0">
                <a:solidFill>
                  <a:schemeClr val="tx1"/>
                </a:solidFill>
              </a:rPr>
              <a:t>introductions</a:t>
            </a:r>
            <a:endParaRPr lang="en-US" dirty="0">
              <a:solidFill>
                <a:schemeClr val="tx1"/>
              </a:solidFill>
            </a:endParaRPr>
          </a:p>
        </p:txBody>
      </p:sp>
    </p:spTree>
    <p:extLst>
      <p:ext uri="{BB962C8B-B14F-4D97-AF65-F5344CB8AC3E}">
        <p14:creationId xmlns:p14="http://schemas.microsoft.com/office/powerpoint/2010/main" val="2382607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6"/>
          <p:cNvSpPr>
            <a:spLocks noGrp="1"/>
          </p:cNvSpPr>
          <p:nvPr>
            <p:ph type="title"/>
          </p:nvPr>
        </p:nvSpPr>
        <p:spPr>
          <a:xfrm>
            <a:off x="612775" y="228600"/>
            <a:ext cx="8153400" cy="990600"/>
          </a:xfrm>
        </p:spPr>
        <p:txBody>
          <a:bodyPr/>
          <a:lstStyle/>
          <a:p>
            <a:r>
              <a:rPr lang="en-US" altLang="en-US" smtClean="0"/>
              <a:t>Contacts</a:t>
            </a:r>
          </a:p>
        </p:txBody>
      </p:sp>
      <p:graphicFrame>
        <p:nvGraphicFramePr>
          <p:cNvPr id="9" name="Content Placeholder 8" descr="Contacts" title="Contacts"/>
          <p:cNvGraphicFramePr>
            <a:graphicFrameLocks noGrp="1"/>
          </p:cNvGraphicFramePr>
          <p:nvPr>
            <p:ph sz="quarter" idx="4294967295"/>
            <p:extLst>
              <p:ext uri="{D42A27DB-BD31-4B8C-83A1-F6EECF244321}">
                <p14:modId xmlns:p14="http://schemas.microsoft.com/office/powerpoint/2010/main" val="4062141315"/>
              </p:ext>
            </p:extLst>
          </p:nvPr>
        </p:nvGraphicFramePr>
        <p:xfrm>
          <a:off x="609600" y="15240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6380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Activity at the tables" title="Table Activity 1"/>
          <p:cNvSpPr>
            <a:spLocks noGrp="1"/>
          </p:cNvSpPr>
          <p:nvPr>
            <p:ph type="title"/>
          </p:nvPr>
        </p:nvSpPr>
        <p:spPr>
          <a:xfrm>
            <a:off x="1143000" y="2971800"/>
            <a:ext cx="7086600" cy="1524000"/>
          </a:xfrm>
          <a:prstGeom prst="roundRect">
            <a:avLst/>
          </a:prstGeom>
          <a:solidFill>
            <a:schemeClr val="bg1">
              <a:lumMod val="75000"/>
            </a:schemeClr>
          </a:solidFill>
          <a:ln>
            <a:solidFill>
              <a:schemeClr val="tx1"/>
            </a:solidFill>
          </a:ln>
          <a:effectLst>
            <a:outerShdw blurRad="152400" dist="317500" dir="5400000" sx="90000" sy="-19000" rotWithShape="0">
              <a:prstClr val="black">
                <a:alpha val="15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en-US" dirty="0" err="1" smtClean="0">
                <a:solidFill>
                  <a:schemeClr val="tx1"/>
                </a:solidFill>
              </a:rPr>
              <a:t>By-LAWS</a:t>
            </a:r>
            <a:endParaRPr lang="en-US" dirty="0">
              <a:solidFill>
                <a:schemeClr val="tx1"/>
              </a:solidFill>
            </a:endParaRPr>
          </a:p>
        </p:txBody>
      </p:sp>
    </p:spTree>
    <p:extLst>
      <p:ext uri="{BB962C8B-B14F-4D97-AF65-F5344CB8AC3E}">
        <p14:creationId xmlns:p14="http://schemas.microsoft.com/office/powerpoint/2010/main" val="4089089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to By-Laws</a:t>
            </a:r>
            <a:endParaRPr lang="en-US" dirty="0"/>
          </a:p>
        </p:txBody>
      </p:sp>
      <p:sp>
        <p:nvSpPr>
          <p:cNvPr id="3" name="Content Placeholder 2"/>
          <p:cNvSpPr>
            <a:spLocks noGrp="1"/>
          </p:cNvSpPr>
          <p:nvPr>
            <p:ph idx="1"/>
          </p:nvPr>
        </p:nvSpPr>
        <p:spPr/>
        <p:txBody>
          <a:bodyPr/>
          <a:lstStyle/>
          <a:p>
            <a:r>
              <a:rPr lang="en-US" dirty="0" smtClean="0"/>
              <a:t>Change references from NCLB </a:t>
            </a:r>
            <a:r>
              <a:rPr lang="en-US" smtClean="0"/>
              <a:t>to ESSA</a:t>
            </a:r>
          </a:p>
          <a:p>
            <a:pPr marL="0" indent="0">
              <a:buNone/>
            </a:pPr>
            <a:endParaRPr lang="en-US" dirty="0" smtClean="0"/>
          </a:p>
          <a:p>
            <a:r>
              <a:rPr lang="en-US" dirty="0" smtClean="0"/>
              <a:t>Membership suggestions</a:t>
            </a:r>
            <a:endParaRPr lang="en-US" dirty="0"/>
          </a:p>
        </p:txBody>
      </p:sp>
    </p:spTree>
    <p:extLst>
      <p:ext uri="{BB962C8B-B14F-4D97-AF65-F5344CB8AC3E}">
        <p14:creationId xmlns:p14="http://schemas.microsoft.com/office/powerpoint/2010/main" val="2953689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Activity at the tables" title="Table Activity 1"/>
          <p:cNvSpPr>
            <a:spLocks noGrp="1"/>
          </p:cNvSpPr>
          <p:nvPr>
            <p:ph type="title"/>
          </p:nvPr>
        </p:nvSpPr>
        <p:spPr>
          <a:xfrm>
            <a:off x="1143000" y="2971800"/>
            <a:ext cx="7086600" cy="1524000"/>
          </a:xfrm>
          <a:prstGeom prst="roundRect">
            <a:avLst/>
          </a:prstGeom>
          <a:solidFill>
            <a:schemeClr val="bg1">
              <a:lumMod val="75000"/>
            </a:schemeClr>
          </a:solidFill>
          <a:ln>
            <a:solidFill>
              <a:schemeClr val="tx1"/>
            </a:solidFill>
          </a:ln>
          <a:effectLst>
            <a:outerShdw blurRad="152400" dist="317500" dir="5400000" sx="90000" sy="-19000" rotWithShape="0">
              <a:prstClr val="black">
                <a:alpha val="15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en-US" dirty="0" smtClean="0">
                <a:solidFill>
                  <a:schemeClr val="tx1"/>
                </a:solidFill>
              </a:rPr>
              <a:t>Private Schools</a:t>
            </a:r>
            <a:endParaRPr lang="en-US" dirty="0">
              <a:solidFill>
                <a:schemeClr val="tx1"/>
              </a:solidFill>
            </a:endParaRPr>
          </a:p>
        </p:txBody>
      </p:sp>
    </p:spTree>
    <p:extLst>
      <p:ext uri="{BB962C8B-B14F-4D97-AF65-F5344CB8AC3E}">
        <p14:creationId xmlns:p14="http://schemas.microsoft.com/office/powerpoint/2010/main" val="9623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School Update</a:t>
            </a:r>
            <a:endParaRPr lang="en-US" dirty="0"/>
          </a:p>
        </p:txBody>
      </p:sp>
      <p:sp>
        <p:nvSpPr>
          <p:cNvPr id="3" name="Content Placeholder 2"/>
          <p:cNvSpPr>
            <a:spLocks noGrp="1"/>
          </p:cNvSpPr>
          <p:nvPr>
            <p:ph idx="1"/>
          </p:nvPr>
        </p:nvSpPr>
        <p:spPr/>
        <p:txBody>
          <a:bodyPr/>
          <a:lstStyle/>
          <a:p>
            <a:r>
              <a:rPr lang="en-US" dirty="0" smtClean="0"/>
              <a:t>Ombudsman position</a:t>
            </a:r>
          </a:p>
          <a:p>
            <a:r>
              <a:rPr lang="en-US" dirty="0" smtClean="0"/>
              <a:t>Private School Partnership </a:t>
            </a:r>
          </a:p>
          <a:p>
            <a:r>
              <a:rPr lang="en-US" dirty="0" smtClean="0"/>
              <a:t>Private School Website</a:t>
            </a:r>
          </a:p>
          <a:p>
            <a:r>
              <a:rPr lang="en-US" dirty="0" smtClean="0"/>
              <a:t>Initiatives</a:t>
            </a:r>
          </a:p>
          <a:p>
            <a:pPr marL="0" indent="0">
              <a:buNone/>
            </a:pPr>
            <a:r>
              <a:rPr lang="en-US" dirty="0" smtClean="0"/>
              <a:t>Interim Ombudsman: Russ Sweet</a:t>
            </a:r>
          </a:p>
          <a:p>
            <a:pPr marL="0" indent="0">
              <a:buNone/>
            </a:pPr>
            <a:r>
              <a:rPr lang="en-US" dirty="0" smtClean="0">
                <a:hlinkClick r:id="rId3"/>
              </a:rPr>
              <a:t>Russ.sweet@state.or.us</a:t>
            </a:r>
            <a:r>
              <a:rPr lang="en-US" dirty="0" smtClean="0"/>
              <a:t>  (503) 947-5638 </a:t>
            </a:r>
            <a:endParaRPr lang="en-US" dirty="0"/>
          </a:p>
        </p:txBody>
      </p:sp>
    </p:spTree>
    <p:extLst>
      <p:ext uri="{BB962C8B-B14F-4D97-AF65-F5344CB8AC3E}">
        <p14:creationId xmlns:p14="http://schemas.microsoft.com/office/powerpoint/2010/main" val="4137561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Activity at the tables" title="Table Activity 1"/>
          <p:cNvSpPr>
            <a:spLocks noGrp="1"/>
          </p:cNvSpPr>
          <p:nvPr>
            <p:ph type="title"/>
          </p:nvPr>
        </p:nvSpPr>
        <p:spPr>
          <a:xfrm>
            <a:off x="1143000" y="2971800"/>
            <a:ext cx="7086600" cy="1524000"/>
          </a:xfrm>
          <a:prstGeom prst="roundRect">
            <a:avLst/>
          </a:prstGeom>
          <a:solidFill>
            <a:schemeClr val="bg1">
              <a:lumMod val="75000"/>
            </a:schemeClr>
          </a:solidFill>
          <a:ln>
            <a:solidFill>
              <a:schemeClr val="tx1"/>
            </a:solidFill>
          </a:ln>
          <a:effectLst>
            <a:outerShdw blurRad="152400" dist="317500" dir="5400000" sx="90000" sy="-19000" rotWithShape="0">
              <a:prstClr val="black">
                <a:alpha val="15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lgn="ctr"/>
            <a:r>
              <a:rPr lang="en-US" dirty="0" smtClean="0">
                <a:solidFill>
                  <a:schemeClr val="tx1"/>
                </a:solidFill>
              </a:rPr>
              <a:t>Title IV-A</a:t>
            </a:r>
            <a:br>
              <a:rPr lang="en-US" dirty="0" smtClean="0">
                <a:solidFill>
                  <a:schemeClr val="tx1"/>
                </a:solidFill>
              </a:rPr>
            </a:br>
            <a:r>
              <a:rPr lang="en-US" sz="2000" dirty="0" smtClean="0">
                <a:solidFill>
                  <a:schemeClr val="tx1"/>
                </a:solidFill>
              </a:rPr>
              <a:t>Student Support and </a:t>
            </a:r>
            <a:br>
              <a:rPr lang="en-US" sz="2000" dirty="0" smtClean="0">
                <a:solidFill>
                  <a:schemeClr val="tx1"/>
                </a:solidFill>
              </a:rPr>
            </a:br>
            <a:r>
              <a:rPr lang="en-US" sz="2000" dirty="0" smtClean="0">
                <a:solidFill>
                  <a:schemeClr val="tx1"/>
                </a:solidFill>
              </a:rPr>
              <a:t>academic enrichment grant</a:t>
            </a:r>
            <a:endParaRPr lang="en-US" dirty="0">
              <a:solidFill>
                <a:schemeClr val="tx1"/>
              </a:solidFill>
            </a:endParaRPr>
          </a:p>
        </p:txBody>
      </p:sp>
    </p:spTree>
    <p:extLst>
      <p:ext uri="{BB962C8B-B14F-4D97-AF65-F5344CB8AC3E}">
        <p14:creationId xmlns:p14="http://schemas.microsoft.com/office/powerpoint/2010/main" val="814531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1_simple">
  <a:themeElements>
    <a:clrScheme name="1_simple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fontScheme name="1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imple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1_simple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1_simple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1_simple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1_simple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1_simple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1_simple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1_simple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1_simple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1_simple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1_simple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1_simple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1_simple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1_simple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1_simple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1_simple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5196C7C289ABA4D9FDD1361C84C4FA1" ma:contentTypeVersion="7" ma:contentTypeDescription="Create a new document." ma:contentTypeScope="" ma:versionID="94287f402a7a78d13a274b65a129b7fb">
  <xsd:schema xmlns:xsd="http://www.w3.org/2001/XMLSchema" xmlns:xs="http://www.w3.org/2001/XMLSchema" xmlns:p="http://schemas.microsoft.com/office/2006/metadata/properties" xmlns:ns1="http://schemas.microsoft.com/sharepoint/v3" xmlns:ns2="d8b1ca5f-fa87-4d34-92e4-f61eb50f411a" xmlns:ns3="54031767-dd6d-417c-ab73-583408f47564" targetNamespace="http://schemas.microsoft.com/office/2006/metadata/properties" ma:root="true" ma:fieldsID="c2c7294862d16225918a2d29babeedfb" ns1:_="" ns2:_="" ns3:_="">
    <xsd:import namespace="http://schemas.microsoft.com/sharepoint/v3"/>
    <xsd:import namespace="d8b1ca5f-fa87-4d34-92e4-f61eb50f411a"/>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b1ca5f-fa87-4d34-92e4-f61eb50f411a"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Priority xmlns="d8b1ca5f-fa87-4d34-92e4-f61eb50f411a">New</Priority>
    <Estimated_x0020_Creation_x0020_Date xmlns="d8b1ca5f-fa87-4d34-92e4-f61eb50f411a" xsi:nil="true"/>
    <Remediation_x0020_Date xmlns="d8b1ca5f-fa87-4d34-92e4-f61eb50f411a">2018-11-07T08:00:00+00:00</Remediation_x0020_Date>
  </documentManagement>
</p:properties>
</file>

<file path=customXml/itemProps1.xml><?xml version="1.0" encoding="utf-8"?>
<ds:datastoreItem xmlns:ds="http://schemas.openxmlformats.org/officeDocument/2006/customXml" ds:itemID="{1A37A28B-DD12-41A9-831A-7BD35399183B}"/>
</file>

<file path=customXml/itemProps2.xml><?xml version="1.0" encoding="utf-8"?>
<ds:datastoreItem xmlns:ds="http://schemas.openxmlformats.org/officeDocument/2006/customXml" ds:itemID="{D2B5EE27-8397-4AF7-B829-3717FAF4DD4F}"/>
</file>

<file path=customXml/itemProps3.xml><?xml version="1.0" encoding="utf-8"?>
<ds:datastoreItem xmlns:ds="http://schemas.openxmlformats.org/officeDocument/2006/customXml" ds:itemID="{DFDED69E-5742-4844-A653-B4F418C00237}"/>
</file>

<file path=docProps/app.xml><?xml version="1.0" encoding="utf-8"?>
<Properties xmlns="http://schemas.openxmlformats.org/officeDocument/2006/extended-properties" xmlns:vt="http://schemas.openxmlformats.org/officeDocument/2006/docPropsVTypes">
  <Template/>
  <TotalTime>193</TotalTime>
  <Words>1289</Words>
  <Application>Microsoft Office PowerPoint</Application>
  <PresentationFormat>On-screen Show (4:3)</PresentationFormat>
  <Paragraphs>230</Paragraphs>
  <Slides>23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Bookman Old Style</vt:lpstr>
      <vt:lpstr>Calibri</vt:lpstr>
      <vt:lpstr>Wingdings</vt:lpstr>
      <vt:lpstr>Wingdings 3</vt:lpstr>
      <vt:lpstr>1_simple</vt:lpstr>
      <vt:lpstr>Title I-A Committee of Practitioners</vt:lpstr>
      <vt:lpstr>Agenda</vt:lpstr>
      <vt:lpstr>introductions</vt:lpstr>
      <vt:lpstr>Contacts</vt:lpstr>
      <vt:lpstr>By-LAWS</vt:lpstr>
      <vt:lpstr>Updates to By-Laws</vt:lpstr>
      <vt:lpstr>Private Schools</vt:lpstr>
      <vt:lpstr>Private School Update</vt:lpstr>
      <vt:lpstr>Title IV-A Student Support and  academic enrichment grant</vt:lpstr>
      <vt:lpstr>Student Support and Academic Enrichment (SSAE)</vt:lpstr>
      <vt:lpstr>Title IV-A</vt:lpstr>
      <vt:lpstr>Title IV-A</vt:lpstr>
      <vt:lpstr>Title IV-A</vt:lpstr>
      <vt:lpstr>Application Process</vt:lpstr>
      <vt:lpstr>Title IV-A Application Tabs</vt:lpstr>
      <vt:lpstr>Consolidated Spending Page</vt:lpstr>
      <vt:lpstr>Questions about transferring?</vt:lpstr>
      <vt:lpstr>Transferring Funds</vt:lpstr>
      <vt:lpstr>Transferring Funds Rules</vt:lpstr>
      <vt:lpstr>Title IV-A: Resources</vt:lpstr>
      <vt:lpstr>Comprehensive Needs Assessment </vt:lpstr>
      <vt:lpstr>Items and input  from members </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CoPs PPT 11-29-17</dc:title>
  <dc:creator>Sheila Somerville</dc:creator>
  <cp:lastModifiedBy>PLUMB Lisa - ODE</cp:lastModifiedBy>
  <cp:revision>28</cp:revision>
  <cp:lastPrinted>2017-11-21T01:05:56Z</cp:lastPrinted>
  <dcterms:created xsi:type="dcterms:W3CDTF">2017-01-05T16:22:22Z</dcterms:created>
  <dcterms:modified xsi:type="dcterms:W3CDTF">2017-11-30T00:44:23Z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0x01010015196C7C289ABA4D9FDD1361C84C4FA1</vt:lpwstr>
  </property>
</Properties>
</file>