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4"/>
    <p:sldMasterId id="2147483671" r:id="rId5"/>
  </p:sldMasterIdLst>
  <p:notesMasterIdLst>
    <p:notesMasterId r:id="rId3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49"/>
  </p:normalViewPr>
  <p:slideViewPr>
    <p:cSldViewPr>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56509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1" name="Shape 15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2" name="Shape 15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Arial"/>
                <a:ea typeface="Arial"/>
                <a:cs typeface="Arial"/>
                <a:sym typeface="Arial"/>
              </a:rPr>
              <a:t>1</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2" name="Shape 2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65" name="Shape 2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 through these 5 slides as a mini-lecture and refer to West Ed Handout, OR you may want to show the narrated ppt from DPS</a:t>
            </a:r>
          </a:p>
        </p:txBody>
      </p:sp>
      <p:sp>
        <p:nvSpPr>
          <p:cNvPr id="285" name="Shape 2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95" name="Shape 2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34" name="Shape 3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41" name="Shape 3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49" name="Shape 3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57" name="Shape 3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65" name="Shape 3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73" name="Shape 3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81" name="Shape 3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89" name="Shape 3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98" name="Shape 3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Optional Activity of time allows. Otherwise hide slide and remove page from packet.</a:t>
            </a:r>
          </a:p>
        </p:txBody>
      </p:sp>
      <p:sp>
        <p:nvSpPr>
          <p:cNvPr id="406" name="Shape 40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13" name="Shape 4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pic>
        <p:nvPicPr>
          <p:cNvPr id="15" name="Shape 15" descr="I:\aOutsideOffice\Jenni Knaus ODE\Publishing Development ODE\1170823_ODE_HLogo TAG_2016-FINAL-RGB from Illustratorr.jpg"/>
          <p:cNvPicPr preferRelativeResize="0"/>
          <p:nvPr/>
        </p:nvPicPr>
        <p:blipFill rotWithShape="1">
          <a:blip r:embed="rId2">
            <a:alphaModFix/>
          </a:blip>
          <a:srcRect/>
          <a:stretch/>
        </p:blipFill>
        <p:spPr>
          <a:xfrm>
            <a:off x="3621617" y="609600"/>
            <a:ext cx="4948766" cy="1660525"/>
          </a:xfrm>
          <a:prstGeom prst="rect">
            <a:avLst/>
          </a:prstGeom>
          <a:noFill/>
          <a:ln>
            <a:noFill/>
          </a:ln>
        </p:spPr>
      </p:pic>
      <p:sp>
        <p:nvSpPr>
          <p:cNvPr id="16" name="Shape 16"/>
          <p:cNvSpPr txBox="1">
            <a:spLocks noGrp="1"/>
          </p:cNvSpPr>
          <p:nvPr>
            <p:ph type="ctrTitle"/>
          </p:nvPr>
        </p:nvSpPr>
        <p:spPr>
          <a:xfrm>
            <a:off x="914400" y="2130425"/>
            <a:ext cx="103632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828800" y="3886200"/>
            <a:ext cx="8534399" cy="1752600"/>
          </a:xfrm>
          <a:prstGeom prst="rect">
            <a:avLst/>
          </a:prstGeom>
          <a:noFill/>
          <a:ln>
            <a:noFill/>
          </a:ln>
        </p:spPr>
        <p:txBody>
          <a:bodyPr lIns="91425" tIns="91425" rIns="91425" bIns="91425" anchor="t" anchorCtr="0"/>
          <a:lstStyle>
            <a:lvl1pPr marL="0" marR="0" lvl="0" indent="0" algn="ctr" rtl="0">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pic>
        <p:nvPicPr>
          <p:cNvPr id="68" name="Shape 68"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69" name="Shape 69"/>
          <p:cNvSpPr txBox="1">
            <a:spLocks noGrp="1"/>
          </p:cNvSpPr>
          <p:nvPr>
            <p:ph type="title"/>
          </p:nvPr>
        </p:nvSpPr>
        <p:spPr>
          <a:xfrm>
            <a:off x="1117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Bookman Old Style"/>
                <a:ea typeface="Bookman Old Style"/>
                <a:cs typeface="Bookman Old Style"/>
                <a:sym typeface="Bookman Old Style"/>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body" idx="1"/>
          </p:nvPr>
        </p:nvSpPr>
        <p:spPr>
          <a:xfrm rot="5400000">
            <a:off x="4448175" y="-1730374"/>
            <a:ext cx="4311649" cy="10972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Bookman Old Style"/>
              <a:buChar char="•"/>
              <a:defRPr sz="3200" b="0" i="0" u="none" strike="noStrike" cap="none">
                <a:solidFill>
                  <a:schemeClr val="dk1"/>
                </a:solidFill>
                <a:latin typeface="Bookman Old Style"/>
                <a:ea typeface="Bookman Old Style"/>
                <a:cs typeface="Bookman Old Style"/>
                <a:sym typeface="Bookman Old Style"/>
              </a:defRPr>
            </a:lvl1pPr>
            <a:lvl2pPr marL="742950" marR="0" lvl="1" indent="-107950" algn="l" rtl="0">
              <a:spcBef>
                <a:spcPts val="560"/>
              </a:spcBef>
              <a:spcAft>
                <a:spcPts val="0"/>
              </a:spcAft>
              <a:buClr>
                <a:schemeClr val="dk1"/>
              </a:buClr>
              <a:buSzPct val="100000"/>
              <a:buFont typeface="Bookman Old Style"/>
              <a:buChar char="–"/>
              <a:defRPr sz="2800" b="0" i="0" u="none" strike="noStrike" cap="none">
                <a:solidFill>
                  <a:schemeClr val="dk1"/>
                </a:solidFill>
                <a:latin typeface="Bookman Old Style"/>
                <a:ea typeface="Bookman Old Style"/>
                <a:cs typeface="Bookman Old Style"/>
                <a:sym typeface="Bookman Old Style"/>
              </a:defRPr>
            </a:lvl2pPr>
            <a:lvl3pPr marL="1143000" marR="0" lvl="2" indent="-76200" algn="l" rtl="0">
              <a:spcBef>
                <a:spcPts val="480"/>
              </a:spcBef>
              <a:spcAft>
                <a:spcPts val="0"/>
              </a:spcAft>
              <a:buClr>
                <a:schemeClr val="dk1"/>
              </a:buClr>
              <a:buSzPct val="100000"/>
              <a:buFont typeface="Bookman Old Style"/>
              <a:buChar char="•"/>
              <a:defRPr sz="2400" b="0" i="0" u="none" strike="noStrike" cap="none">
                <a:solidFill>
                  <a:schemeClr val="dk1"/>
                </a:solidFill>
                <a:latin typeface="Bookman Old Style"/>
                <a:ea typeface="Bookman Old Style"/>
                <a:cs typeface="Bookman Old Style"/>
                <a:sym typeface="Bookman Old Style"/>
              </a:defRPr>
            </a:lvl3pPr>
            <a:lvl4pPr marL="1600200" marR="0" lvl="3" indent="-101600" algn="l" rtl="0">
              <a:spcBef>
                <a:spcPts val="400"/>
              </a:spcBef>
              <a:spcAft>
                <a:spcPts val="0"/>
              </a:spcAft>
              <a:buClr>
                <a:schemeClr val="dk1"/>
              </a:buClr>
              <a:buSzPct val="100000"/>
              <a:buFont typeface="Bookman Old Style"/>
              <a:buChar char="–"/>
              <a:defRPr sz="2000" b="0" i="0" u="none" strike="noStrike" cap="none">
                <a:solidFill>
                  <a:schemeClr val="dk1"/>
                </a:solidFill>
                <a:latin typeface="Bookman Old Style"/>
                <a:ea typeface="Bookman Old Style"/>
                <a:cs typeface="Bookman Old Style"/>
                <a:sym typeface="Bookman Old Style"/>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Bookman Old Style"/>
                <a:ea typeface="Bookman Old Style"/>
                <a:cs typeface="Bookman Old Style"/>
                <a:sym typeface="Bookman Old Style"/>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pic>
        <p:nvPicPr>
          <p:cNvPr id="74" name="Shape 74"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75" name="Shape 75"/>
          <p:cNvSpPr txBox="1">
            <a:spLocks noGrp="1"/>
          </p:cNvSpPr>
          <p:nvPr>
            <p:ph type="title"/>
          </p:nvPr>
        </p:nvSpPr>
        <p:spPr>
          <a:xfrm rot="5400000">
            <a:off x="7793037" y="1828801"/>
            <a:ext cx="5851525" cy="27431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Bookman Old Style"/>
                <a:ea typeface="Bookman Old Style"/>
                <a:cs typeface="Bookman Old Style"/>
                <a:sym typeface="Bookman Old Style"/>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body" idx="1"/>
          </p:nvPr>
        </p:nvSpPr>
        <p:spPr>
          <a:xfrm rot="5400000">
            <a:off x="2341447" y="-949208"/>
            <a:ext cx="5578705" cy="8026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Bookman Old Style"/>
              <a:buChar char="•"/>
              <a:defRPr sz="3200" b="0" i="0" u="none" strike="noStrike" cap="none">
                <a:solidFill>
                  <a:schemeClr val="dk1"/>
                </a:solidFill>
                <a:latin typeface="Bookman Old Style"/>
                <a:ea typeface="Bookman Old Style"/>
                <a:cs typeface="Bookman Old Style"/>
                <a:sym typeface="Bookman Old Style"/>
              </a:defRPr>
            </a:lvl1pPr>
            <a:lvl2pPr marL="742950" marR="0" lvl="1" indent="-107950" algn="l" rtl="0">
              <a:spcBef>
                <a:spcPts val="560"/>
              </a:spcBef>
              <a:spcAft>
                <a:spcPts val="0"/>
              </a:spcAft>
              <a:buClr>
                <a:schemeClr val="dk1"/>
              </a:buClr>
              <a:buSzPct val="100000"/>
              <a:buFont typeface="Bookman Old Style"/>
              <a:buChar char="–"/>
              <a:defRPr sz="2800" b="0" i="0" u="none" strike="noStrike" cap="none">
                <a:solidFill>
                  <a:schemeClr val="dk1"/>
                </a:solidFill>
                <a:latin typeface="Bookman Old Style"/>
                <a:ea typeface="Bookman Old Style"/>
                <a:cs typeface="Bookman Old Style"/>
                <a:sym typeface="Bookman Old Style"/>
              </a:defRPr>
            </a:lvl2pPr>
            <a:lvl3pPr marL="1143000" marR="0" lvl="2" indent="-76200" algn="l" rtl="0">
              <a:spcBef>
                <a:spcPts val="480"/>
              </a:spcBef>
              <a:spcAft>
                <a:spcPts val="0"/>
              </a:spcAft>
              <a:buClr>
                <a:schemeClr val="dk1"/>
              </a:buClr>
              <a:buSzPct val="100000"/>
              <a:buFont typeface="Bookman Old Style"/>
              <a:buChar char="•"/>
              <a:defRPr sz="2400" b="0" i="0" u="none" strike="noStrike" cap="none">
                <a:solidFill>
                  <a:schemeClr val="dk1"/>
                </a:solidFill>
                <a:latin typeface="Bookman Old Style"/>
                <a:ea typeface="Bookman Old Style"/>
                <a:cs typeface="Bookman Old Style"/>
                <a:sym typeface="Bookman Old Style"/>
              </a:defRPr>
            </a:lvl3pPr>
            <a:lvl4pPr marL="1600200" marR="0" lvl="3" indent="-101600" algn="l" rtl="0">
              <a:spcBef>
                <a:spcPts val="400"/>
              </a:spcBef>
              <a:spcAft>
                <a:spcPts val="0"/>
              </a:spcAft>
              <a:buClr>
                <a:schemeClr val="dk1"/>
              </a:buClr>
              <a:buSzPct val="100000"/>
              <a:buFont typeface="Bookman Old Style"/>
              <a:buChar char="–"/>
              <a:defRPr sz="2000" b="0" i="0" u="none" strike="noStrike" cap="none">
                <a:solidFill>
                  <a:schemeClr val="dk1"/>
                </a:solidFill>
                <a:latin typeface="Bookman Old Style"/>
                <a:ea typeface="Bookman Old Style"/>
                <a:cs typeface="Bookman Old Style"/>
                <a:sym typeface="Bookman Old Style"/>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Bookman Old Style"/>
                <a:ea typeface="Bookman Old Style"/>
                <a:cs typeface="Bookman Old Style"/>
                <a:sym typeface="Bookman Old Style"/>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4"/>
        <p:cNvGrpSpPr/>
        <p:nvPr/>
      </p:nvGrpSpPr>
      <p:grpSpPr>
        <a:xfrm>
          <a:off x="0" y="0"/>
          <a:ext cx="0" cy="0"/>
          <a:chOff x="0" y="0"/>
          <a:chExt cx="0" cy="0"/>
        </a:xfrm>
      </p:grpSpPr>
      <p:pic>
        <p:nvPicPr>
          <p:cNvPr id="85" name="Shape 85"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86" name="Shape 86"/>
          <p:cNvSpPr txBox="1">
            <a:spLocks noGrp="1"/>
          </p:cNvSpPr>
          <p:nvPr>
            <p:ph type="title"/>
          </p:nvPr>
        </p:nvSpPr>
        <p:spPr>
          <a:xfrm>
            <a:off x="1117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7" name="Shape 87"/>
          <p:cNvSpPr txBox="1">
            <a:spLocks noGrp="1"/>
          </p:cNvSpPr>
          <p:nvPr>
            <p:ph type="body" idx="1"/>
          </p:nvPr>
        </p:nvSpPr>
        <p:spPr>
          <a:xfrm>
            <a:off x="1117600" y="1600201"/>
            <a:ext cx="10972799" cy="4267198"/>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0"/>
        <p:cNvGrpSpPr/>
        <p:nvPr/>
      </p:nvGrpSpPr>
      <p:grpSpPr>
        <a:xfrm>
          <a:off x="0" y="0"/>
          <a:ext cx="0" cy="0"/>
          <a:chOff x="0" y="0"/>
          <a:chExt cx="0" cy="0"/>
        </a:xfrm>
      </p:grpSpPr>
      <p:pic>
        <p:nvPicPr>
          <p:cNvPr id="91" name="Shape 91"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92" name="Shape 92"/>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4"/>
        <p:cNvGrpSpPr/>
        <p:nvPr/>
      </p:nvGrpSpPr>
      <p:grpSpPr>
        <a:xfrm>
          <a:off x="0" y="0"/>
          <a:ext cx="0" cy="0"/>
          <a:chOff x="0" y="0"/>
          <a:chExt cx="0" cy="0"/>
        </a:xfrm>
      </p:grpSpPr>
      <p:pic>
        <p:nvPicPr>
          <p:cNvPr id="95" name="Shape 95"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96" name="Shape 96"/>
          <p:cNvSpPr txBox="1">
            <a:spLocks noGrp="1"/>
          </p:cNvSpPr>
          <p:nvPr>
            <p:ph type="title"/>
          </p:nvPr>
        </p:nvSpPr>
        <p:spPr>
          <a:xfrm>
            <a:off x="1117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97" name="Shape 97"/>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9"/>
        <p:cNvGrpSpPr/>
        <p:nvPr/>
      </p:nvGrpSpPr>
      <p:grpSpPr>
        <a:xfrm>
          <a:off x="0" y="0"/>
          <a:ext cx="0" cy="0"/>
          <a:chOff x="0" y="0"/>
          <a:chExt cx="0" cy="0"/>
        </a:xfrm>
      </p:grpSpPr>
      <p:pic>
        <p:nvPicPr>
          <p:cNvPr id="100" name="Shape 100" descr="I:\aOutsideOffice\Jenni Knaus ODE\Publishing Development ODE\1170823_ODE_HLogo TAG_2016-FINAL-RGB from Illustratorr.jpg"/>
          <p:cNvPicPr preferRelativeResize="0"/>
          <p:nvPr/>
        </p:nvPicPr>
        <p:blipFill rotWithShape="1">
          <a:blip r:embed="rId2">
            <a:alphaModFix/>
          </a:blip>
          <a:srcRect/>
          <a:stretch/>
        </p:blipFill>
        <p:spPr>
          <a:xfrm>
            <a:off x="3621617" y="609600"/>
            <a:ext cx="4948766" cy="1660525"/>
          </a:xfrm>
          <a:prstGeom prst="rect">
            <a:avLst/>
          </a:prstGeom>
          <a:noFill/>
          <a:ln>
            <a:noFill/>
          </a:ln>
        </p:spPr>
      </p:pic>
      <p:sp>
        <p:nvSpPr>
          <p:cNvPr id="101" name="Shape 101"/>
          <p:cNvSpPr txBox="1">
            <a:spLocks noGrp="1"/>
          </p:cNvSpPr>
          <p:nvPr>
            <p:ph type="ctrTitle"/>
          </p:nvPr>
        </p:nvSpPr>
        <p:spPr>
          <a:xfrm>
            <a:off x="914400" y="2130425"/>
            <a:ext cx="103632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2" name="Shape 102"/>
          <p:cNvSpPr txBox="1">
            <a:spLocks noGrp="1"/>
          </p:cNvSpPr>
          <p:nvPr>
            <p:ph type="subTitle" idx="1"/>
          </p:nvPr>
        </p:nvSpPr>
        <p:spPr>
          <a:xfrm>
            <a:off x="1828800" y="3886200"/>
            <a:ext cx="8534399" cy="1752600"/>
          </a:xfrm>
          <a:prstGeom prst="rect">
            <a:avLst/>
          </a:prstGeom>
          <a:noFill/>
          <a:ln>
            <a:noFill/>
          </a:ln>
        </p:spPr>
        <p:txBody>
          <a:bodyPr lIns="91425" tIns="91425" rIns="91425" bIns="91425" anchor="t" anchorCtr="0"/>
          <a:lstStyle>
            <a:lvl1pPr marL="0" marR="0" lvl="0" indent="0" algn="ctr" rtl="0">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3"/>
        <p:cNvGrpSpPr/>
        <p:nvPr/>
      </p:nvGrpSpPr>
      <p:grpSpPr>
        <a:xfrm>
          <a:off x="0" y="0"/>
          <a:ext cx="0" cy="0"/>
          <a:chOff x="0" y="0"/>
          <a:chExt cx="0" cy="0"/>
        </a:xfrm>
      </p:grpSpPr>
      <p:pic>
        <p:nvPicPr>
          <p:cNvPr id="104" name="Shape 104" descr="I:\aOutsideOffice\Jenni Knaus ODE\Publishing Development ODE\1170823_ODE_HLogo TAG_2016-FINAL-RGB from Illustratorr.jpg"/>
          <p:cNvPicPr preferRelativeResize="0"/>
          <p:nvPr/>
        </p:nvPicPr>
        <p:blipFill rotWithShape="1">
          <a:blip r:embed="rId2">
            <a:alphaModFix/>
          </a:blip>
          <a:srcRect/>
          <a:stretch/>
        </p:blipFill>
        <p:spPr>
          <a:xfrm>
            <a:off x="3621617" y="609600"/>
            <a:ext cx="4948766" cy="1660525"/>
          </a:xfrm>
          <a:prstGeom prst="rect">
            <a:avLst/>
          </a:prstGeom>
          <a:noFill/>
          <a:ln>
            <a:noFill/>
          </a:ln>
        </p:spPr>
      </p:pic>
      <p:sp>
        <p:nvSpPr>
          <p:cNvPr id="105" name="Shape 105"/>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6" name="Shape 106"/>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7"/>
        <p:cNvGrpSpPr/>
        <p:nvPr/>
      </p:nvGrpSpPr>
      <p:grpSpPr>
        <a:xfrm>
          <a:off x="0" y="0"/>
          <a:ext cx="0" cy="0"/>
          <a:chOff x="0" y="0"/>
          <a:chExt cx="0" cy="0"/>
        </a:xfrm>
      </p:grpSpPr>
      <p:pic>
        <p:nvPicPr>
          <p:cNvPr id="108" name="Shape 108"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109" name="Shape 109"/>
          <p:cNvSpPr txBox="1">
            <a:spLocks noGrp="1"/>
          </p:cNvSpPr>
          <p:nvPr>
            <p:ph type="title"/>
          </p:nvPr>
        </p:nvSpPr>
        <p:spPr>
          <a:xfrm>
            <a:off x="1117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0" name="Shape 110"/>
          <p:cNvSpPr txBox="1">
            <a:spLocks noGrp="1"/>
          </p:cNvSpPr>
          <p:nvPr>
            <p:ph type="body" idx="1"/>
          </p:nvPr>
        </p:nvSpPr>
        <p:spPr>
          <a:xfrm>
            <a:off x="1117600" y="1600200"/>
            <a:ext cx="5384799" cy="425314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2"/>
          </p:nvPr>
        </p:nvSpPr>
        <p:spPr>
          <a:xfrm>
            <a:off x="6705600" y="1600200"/>
            <a:ext cx="5384799" cy="425314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4"/>
        <p:cNvGrpSpPr/>
        <p:nvPr/>
      </p:nvGrpSpPr>
      <p:grpSpPr>
        <a:xfrm>
          <a:off x="0" y="0"/>
          <a:ext cx="0" cy="0"/>
          <a:chOff x="0" y="0"/>
          <a:chExt cx="0" cy="0"/>
        </a:xfrm>
      </p:grpSpPr>
      <p:pic>
        <p:nvPicPr>
          <p:cNvPr id="115" name="Shape 115"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116" name="Shape 116"/>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7" name="Shape 117"/>
          <p:cNvSpPr txBox="1">
            <a:spLocks noGrp="1"/>
          </p:cNvSpPr>
          <p:nvPr>
            <p:ph type="body" idx="1"/>
          </p:nvPr>
        </p:nvSpPr>
        <p:spPr>
          <a:xfrm>
            <a:off x="609600" y="1535112"/>
            <a:ext cx="5386917" cy="639762"/>
          </a:xfrm>
          <a:prstGeom prst="rect">
            <a:avLst/>
          </a:prstGeom>
          <a:noFill/>
          <a:ln>
            <a:noFill/>
          </a:ln>
        </p:spPr>
        <p:txBody>
          <a:bodyPr lIns="91425" tIns="91425" rIns="91425" bIns="91425" anchor="b" anchorCtr="0"/>
          <a:lstStyle>
            <a:lvl1pPr marL="0" marR="0" lvl="0" indent="0" algn="ctr" rtl="0">
              <a:spcBef>
                <a:spcPts val="480"/>
              </a:spcBef>
              <a:spcAft>
                <a:spcPts val="0"/>
              </a:spcAft>
              <a:buClr>
                <a:schemeClr val="dk1"/>
              </a:buClr>
              <a:buFont typeface="Arial"/>
              <a:buNone/>
              <a:defRPr sz="2400" b="0" i="0" u="sng"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body" idx="2"/>
          </p:nvPr>
        </p:nvSpPr>
        <p:spPr>
          <a:xfrm>
            <a:off x="609600" y="2174875"/>
            <a:ext cx="5386917" cy="37687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ctr" rtl="0">
              <a:spcBef>
                <a:spcPts val="480"/>
              </a:spcBef>
              <a:spcAft>
                <a:spcPts val="0"/>
              </a:spcAft>
              <a:buClr>
                <a:schemeClr val="dk1"/>
              </a:buClr>
              <a:buFont typeface="Arial"/>
              <a:buNone/>
              <a:defRPr sz="2400" b="0" i="0" u="sng"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body" idx="4"/>
          </p:nvPr>
        </p:nvSpPr>
        <p:spPr>
          <a:xfrm>
            <a:off x="6193367" y="2174875"/>
            <a:ext cx="5389032" cy="37687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3"/>
        <p:cNvGrpSpPr/>
        <p:nvPr/>
      </p:nvGrpSpPr>
      <p:grpSpPr>
        <a:xfrm>
          <a:off x="0" y="0"/>
          <a:ext cx="0" cy="0"/>
          <a:chOff x="0" y="0"/>
          <a:chExt cx="0" cy="0"/>
        </a:xfrm>
      </p:grpSpPr>
      <p:pic>
        <p:nvPicPr>
          <p:cNvPr id="124" name="Shape 124"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125" name="Shape 125"/>
          <p:cNvSpPr txBox="1">
            <a:spLocks noGrp="1"/>
          </p:cNvSpPr>
          <p:nvPr>
            <p:ph type="title"/>
          </p:nvPr>
        </p:nvSpPr>
        <p:spPr>
          <a:xfrm>
            <a:off x="609600" y="273050"/>
            <a:ext cx="4011084" cy="116204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6" name="Shape 126"/>
          <p:cNvSpPr txBox="1">
            <a:spLocks noGrp="1"/>
          </p:cNvSpPr>
          <p:nvPr>
            <p:ph type="body" idx="1"/>
          </p:nvPr>
        </p:nvSpPr>
        <p:spPr>
          <a:xfrm>
            <a:off x="4766732" y="273051"/>
            <a:ext cx="6815666" cy="558029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body" idx="2"/>
          </p:nvPr>
        </p:nvSpPr>
        <p:spPr>
          <a:xfrm>
            <a:off x="609600" y="1435100"/>
            <a:ext cx="4011084" cy="4472406"/>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
        <p:cNvGrpSpPr/>
        <p:nvPr/>
      </p:nvGrpSpPr>
      <p:grpSpPr>
        <a:xfrm>
          <a:off x="0" y="0"/>
          <a:ext cx="0" cy="0"/>
          <a:chOff x="0" y="0"/>
          <a:chExt cx="0" cy="0"/>
        </a:xfrm>
      </p:grpSpPr>
      <p:pic>
        <p:nvPicPr>
          <p:cNvPr id="19" name="Shape 19"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20" name="Shape 20"/>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0"/>
        <p:cNvGrpSpPr/>
        <p:nvPr/>
      </p:nvGrpSpPr>
      <p:grpSpPr>
        <a:xfrm>
          <a:off x="0" y="0"/>
          <a:ext cx="0" cy="0"/>
          <a:chOff x="0" y="0"/>
          <a:chExt cx="0" cy="0"/>
        </a:xfrm>
      </p:grpSpPr>
      <p:pic>
        <p:nvPicPr>
          <p:cNvPr id="131" name="Shape 131"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132" name="Shape 132"/>
          <p:cNvSpPr txBox="1">
            <a:spLocks noGrp="1"/>
          </p:cNvSpPr>
          <p:nvPr>
            <p:ph type="title"/>
          </p:nvPr>
        </p:nvSpPr>
        <p:spPr>
          <a:xfrm>
            <a:off x="2389716" y="4800600"/>
            <a:ext cx="7315200" cy="566737"/>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2000" b="0" i="0" u="sng" strike="noStrike" cap="none">
                <a:solidFill>
                  <a:schemeClr val="dk2"/>
                </a:solidFill>
                <a:latin typeface="Bookman Old Style"/>
                <a:ea typeface="Bookman Old Style"/>
                <a:cs typeface="Bookman Old Style"/>
                <a:sym typeface="Bookman Old Style"/>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3" name="Shape 133"/>
          <p:cNvSpPr>
            <a:spLocks noGrp="1"/>
          </p:cNvSpPr>
          <p:nvPr>
            <p:ph type="pic" idx="2"/>
          </p:nvPr>
        </p:nvSpPr>
        <p:spPr>
          <a:xfrm>
            <a:off x="2389716" y="612775"/>
            <a:ext cx="73152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Bookman Old Style"/>
              <a:buNone/>
              <a:defRPr sz="3200" b="0" i="0" u="none" strike="noStrike" cap="none">
                <a:solidFill>
                  <a:schemeClr val="dk1"/>
                </a:solidFill>
                <a:latin typeface="Bookman Old Style"/>
                <a:ea typeface="Bookman Old Style"/>
                <a:cs typeface="Bookman Old Style"/>
                <a:sym typeface="Bookman Old Style"/>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body" idx="1"/>
          </p:nvPr>
        </p:nvSpPr>
        <p:spPr>
          <a:xfrm>
            <a:off x="2389716" y="5367339"/>
            <a:ext cx="7315200" cy="486005"/>
          </a:xfrm>
          <a:prstGeom prst="rect">
            <a:avLst/>
          </a:prstGeom>
          <a:noFill/>
          <a:ln>
            <a:noFill/>
          </a:ln>
        </p:spPr>
        <p:txBody>
          <a:bodyPr lIns="91425" tIns="91425" rIns="91425" bIns="91425" anchor="t" anchorCtr="0"/>
          <a:lstStyle>
            <a:lvl1pPr marL="0" marR="0" lvl="0" indent="0" algn="ctr" rtl="0">
              <a:spcBef>
                <a:spcPts val="280"/>
              </a:spcBef>
              <a:spcAft>
                <a:spcPts val="0"/>
              </a:spcAft>
              <a:buClr>
                <a:schemeClr val="dk1"/>
              </a:buClr>
              <a:buFont typeface="Bookman Old Style"/>
              <a:buNone/>
              <a:defRPr sz="1400" b="0" i="0" u="none" strike="noStrike" cap="none">
                <a:solidFill>
                  <a:schemeClr val="dk1"/>
                </a:solidFill>
                <a:latin typeface="Bookman Old Style"/>
                <a:ea typeface="Bookman Old Style"/>
                <a:cs typeface="Bookman Old Style"/>
                <a:sym typeface="Bookman Old Style"/>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7"/>
        <p:cNvGrpSpPr/>
        <p:nvPr/>
      </p:nvGrpSpPr>
      <p:grpSpPr>
        <a:xfrm>
          <a:off x="0" y="0"/>
          <a:ext cx="0" cy="0"/>
          <a:chOff x="0" y="0"/>
          <a:chExt cx="0" cy="0"/>
        </a:xfrm>
      </p:grpSpPr>
      <p:pic>
        <p:nvPicPr>
          <p:cNvPr id="138" name="Shape 138"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139" name="Shape 139"/>
          <p:cNvSpPr txBox="1">
            <a:spLocks noGrp="1"/>
          </p:cNvSpPr>
          <p:nvPr>
            <p:ph type="title"/>
          </p:nvPr>
        </p:nvSpPr>
        <p:spPr>
          <a:xfrm>
            <a:off x="1117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Bookman Old Style"/>
                <a:ea typeface="Bookman Old Style"/>
                <a:cs typeface="Bookman Old Style"/>
                <a:sym typeface="Bookman Old Style"/>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0" name="Shape 140"/>
          <p:cNvSpPr txBox="1">
            <a:spLocks noGrp="1"/>
          </p:cNvSpPr>
          <p:nvPr>
            <p:ph type="body" idx="1"/>
          </p:nvPr>
        </p:nvSpPr>
        <p:spPr>
          <a:xfrm rot="5400000">
            <a:off x="4448175" y="-1730374"/>
            <a:ext cx="4311649" cy="10972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Bookman Old Style"/>
              <a:buChar char="•"/>
              <a:defRPr sz="3200" b="0" i="0" u="none" strike="noStrike" cap="none">
                <a:solidFill>
                  <a:schemeClr val="dk1"/>
                </a:solidFill>
                <a:latin typeface="Bookman Old Style"/>
                <a:ea typeface="Bookman Old Style"/>
                <a:cs typeface="Bookman Old Style"/>
                <a:sym typeface="Bookman Old Style"/>
              </a:defRPr>
            </a:lvl1pPr>
            <a:lvl2pPr marL="742950" marR="0" lvl="1" indent="-107950" algn="l" rtl="0">
              <a:spcBef>
                <a:spcPts val="560"/>
              </a:spcBef>
              <a:spcAft>
                <a:spcPts val="0"/>
              </a:spcAft>
              <a:buClr>
                <a:schemeClr val="dk1"/>
              </a:buClr>
              <a:buSzPct val="100000"/>
              <a:buFont typeface="Bookman Old Style"/>
              <a:buChar char="–"/>
              <a:defRPr sz="2800" b="0" i="0" u="none" strike="noStrike" cap="none">
                <a:solidFill>
                  <a:schemeClr val="dk1"/>
                </a:solidFill>
                <a:latin typeface="Bookman Old Style"/>
                <a:ea typeface="Bookman Old Style"/>
                <a:cs typeface="Bookman Old Style"/>
                <a:sym typeface="Bookman Old Style"/>
              </a:defRPr>
            </a:lvl2pPr>
            <a:lvl3pPr marL="1143000" marR="0" lvl="2" indent="-76200" algn="l" rtl="0">
              <a:spcBef>
                <a:spcPts val="480"/>
              </a:spcBef>
              <a:spcAft>
                <a:spcPts val="0"/>
              </a:spcAft>
              <a:buClr>
                <a:schemeClr val="dk1"/>
              </a:buClr>
              <a:buSzPct val="100000"/>
              <a:buFont typeface="Bookman Old Style"/>
              <a:buChar char="•"/>
              <a:defRPr sz="2400" b="0" i="0" u="none" strike="noStrike" cap="none">
                <a:solidFill>
                  <a:schemeClr val="dk1"/>
                </a:solidFill>
                <a:latin typeface="Bookman Old Style"/>
                <a:ea typeface="Bookman Old Style"/>
                <a:cs typeface="Bookman Old Style"/>
                <a:sym typeface="Bookman Old Style"/>
              </a:defRPr>
            </a:lvl3pPr>
            <a:lvl4pPr marL="1600200" marR="0" lvl="3" indent="-101600" algn="l" rtl="0">
              <a:spcBef>
                <a:spcPts val="400"/>
              </a:spcBef>
              <a:spcAft>
                <a:spcPts val="0"/>
              </a:spcAft>
              <a:buClr>
                <a:schemeClr val="dk1"/>
              </a:buClr>
              <a:buSzPct val="100000"/>
              <a:buFont typeface="Bookman Old Style"/>
              <a:buChar char="–"/>
              <a:defRPr sz="2000" b="0" i="0" u="none" strike="noStrike" cap="none">
                <a:solidFill>
                  <a:schemeClr val="dk1"/>
                </a:solidFill>
                <a:latin typeface="Bookman Old Style"/>
                <a:ea typeface="Bookman Old Style"/>
                <a:cs typeface="Bookman Old Style"/>
                <a:sym typeface="Bookman Old Style"/>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Bookman Old Style"/>
                <a:ea typeface="Bookman Old Style"/>
                <a:cs typeface="Bookman Old Style"/>
                <a:sym typeface="Bookman Old Style"/>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3"/>
        <p:cNvGrpSpPr/>
        <p:nvPr/>
      </p:nvGrpSpPr>
      <p:grpSpPr>
        <a:xfrm>
          <a:off x="0" y="0"/>
          <a:ext cx="0" cy="0"/>
          <a:chOff x="0" y="0"/>
          <a:chExt cx="0" cy="0"/>
        </a:xfrm>
      </p:grpSpPr>
      <p:pic>
        <p:nvPicPr>
          <p:cNvPr id="144" name="Shape 144"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145" name="Shape 145"/>
          <p:cNvSpPr txBox="1">
            <a:spLocks noGrp="1"/>
          </p:cNvSpPr>
          <p:nvPr>
            <p:ph type="title"/>
          </p:nvPr>
        </p:nvSpPr>
        <p:spPr>
          <a:xfrm rot="5400000">
            <a:off x="7793037" y="1828801"/>
            <a:ext cx="5851525" cy="27431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Bookman Old Style"/>
                <a:ea typeface="Bookman Old Style"/>
                <a:cs typeface="Bookman Old Style"/>
                <a:sym typeface="Bookman Old Style"/>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6" name="Shape 146"/>
          <p:cNvSpPr txBox="1">
            <a:spLocks noGrp="1"/>
          </p:cNvSpPr>
          <p:nvPr>
            <p:ph type="body" idx="1"/>
          </p:nvPr>
        </p:nvSpPr>
        <p:spPr>
          <a:xfrm rot="5400000">
            <a:off x="2341447" y="-949208"/>
            <a:ext cx="5578705" cy="8026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Bookman Old Style"/>
              <a:buChar char="•"/>
              <a:defRPr sz="3200" b="0" i="0" u="none" strike="noStrike" cap="none">
                <a:solidFill>
                  <a:schemeClr val="dk1"/>
                </a:solidFill>
                <a:latin typeface="Bookman Old Style"/>
                <a:ea typeface="Bookman Old Style"/>
                <a:cs typeface="Bookman Old Style"/>
                <a:sym typeface="Bookman Old Style"/>
              </a:defRPr>
            </a:lvl1pPr>
            <a:lvl2pPr marL="742950" marR="0" lvl="1" indent="-107950" algn="l" rtl="0">
              <a:spcBef>
                <a:spcPts val="560"/>
              </a:spcBef>
              <a:spcAft>
                <a:spcPts val="0"/>
              </a:spcAft>
              <a:buClr>
                <a:schemeClr val="dk1"/>
              </a:buClr>
              <a:buSzPct val="100000"/>
              <a:buFont typeface="Bookman Old Style"/>
              <a:buChar char="–"/>
              <a:defRPr sz="2800" b="0" i="0" u="none" strike="noStrike" cap="none">
                <a:solidFill>
                  <a:schemeClr val="dk1"/>
                </a:solidFill>
                <a:latin typeface="Bookman Old Style"/>
                <a:ea typeface="Bookman Old Style"/>
                <a:cs typeface="Bookman Old Style"/>
                <a:sym typeface="Bookman Old Style"/>
              </a:defRPr>
            </a:lvl2pPr>
            <a:lvl3pPr marL="1143000" marR="0" lvl="2" indent="-76200" algn="l" rtl="0">
              <a:spcBef>
                <a:spcPts val="480"/>
              </a:spcBef>
              <a:spcAft>
                <a:spcPts val="0"/>
              </a:spcAft>
              <a:buClr>
                <a:schemeClr val="dk1"/>
              </a:buClr>
              <a:buSzPct val="100000"/>
              <a:buFont typeface="Bookman Old Style"/>
              <a:buChar char="•"/>
              <a:defRPr sz="2400" b="0" i="0" u="none" strike="noStrike" cap="none">
                <a:solidFill>
                  <a:schemeClr val="dk1"/>
                </a:solidFill>
                <a:latin typeface="Bookman Old Style"/>
                <a:ea typeface="Bookman Old Style"/>
                <a:cs typeface="Bookman Old Style"/>
                <a:sym typeface="Bookman Old Style"/>
              </a:defRPr>
            </a:lvl3pPr>
            <a:lvl4pPr marL="1600200" marR="0" lvl="3" indent="-101600" algn="l" rtl="0">
              <a:spcBef>
                <a:spcPts val="400"/>
              </a:spcBef>
              <a:spcAft>
                <a:spcPts val="0"/>
              </a:spcAft>
              <a:buClr>
                <a:schemeClr val="dk1"/>
              </a:buClr>
              <a:buSzPct val="100000"/>
              <a:buFont typeface="Bookman Old Style"/>
              <a:buChar char="–"/>
              <a:defRPr sz="2000" b="0" i="0" u="none" strike="noStrike" cap="none">
                <a:solidFill>
                  <a:schemeClr val="dk1"/>
                </a:solidFill>
                <a:latin typeface="Bookman Old Style"/>
                <a:ea typeface="Bookman Old Style"/>
                <a:cs typeface="Bookman Old Style"/>
                <a:sym typeface="Bookman Old Style"/>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Bookman Old Style"/>
                <a:ea typeface="Bookman Old Style"/>
                <a:cs typeface="Bookman Old Style"/>
                <a:sym typeface="Bookman Old Style"/>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7" name="Shape 147"/>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pic>
        <p:nvPicPr>
          <p:cNvPr id="23" name="Shape 23"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24" name="Shape 24"/>
          <p:cNvSpPr txBox="1">
            <a:spLocks noGrp="1"/>
          </p:cNvSpPr>
          <p:nvPr>
            <p:ph type="title"/>
          </p:nvPr>
        </p:nvSpPr>
        <p:spPr>
          <a:xfrm>
            <a:off x="1117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1117600" y="1600201"/>
            <a:ext cx="10972799" cy="4267198"/>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pic>
        <p:nvPicPr>
          <p:cNvPr id="29" name="Shape 29" descr="I:\aOutsideOffice\Jenni Knaus ODE\Publishing Development ODE\1170823_ODE_HLogo TAG_2016-FINAL-RGB from Illustratorr.jpg"/>
          <p:cNvPicPr preferRelativeResize="0"/>
          <p:nvPr/>
        </p:nvPicPr>
        <p:blipFill rotWithShape="1">
          <a:blip r:embed="rId2">
            <a:alphaModFix/>
          </a:blip>
          <a:srcRect/>
          <a:stretch/>
        </p:blipFill>
        <p:spPr>
          <a:xfrm>
            <a:off x="3621617" y="609600"/>
            <a:ext cx="4948766" cy="1660525"/>
          </a:xfrm>
          <a:prstGeom prst="rect">
            <a:avLst/>
          </a:prstGeom>
          <a:noFill/>
          <a:ln>
            <a:noFill/>
          </a:ln>
        </p:spPr>
      </p:pic>
      <p:sp>
        <p:nvSpPr>
          <p:cNvPr id="30" name="Shape 30"/>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pic>
        <p:nvPicPr>
          <p:cNvPr id="33" name="Shape 33"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34" name="Shape 34"/>
          <p:cNvSpPr txBox="1">
            <a:spLocks noGrp="1"/>
          </p:cNvSpPr>
          <p:nvPr>
            <p:ph type="title"/>
          </p:nvPr>
        </p:nvSpPr>
        <p:spPr>
          <a:xfrm>
            <a:off x="1117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1117600" y="1600200"/>
            <a:ext cx="5384799" cy="425314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2"/>
          </p:nvPr>
        </p:nvSpPr>
        <p:spPr>
          <a:xfrm>
            <a:off x="6705600" y="1600200"/>
            <a:ext cx="5384799" cy="425314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pic>
        <p:nvPicPr>
          <p:cNvPr id="40" name="Shape 40"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41" name="Shape 41"/>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609600" y="1535112"/>
            <a:ext cx="5386917" cy="639762"/>
          </a:xfrm>
          <a:prstGeom prst="rect">
            <a:avLst/>
          </a:prstGeom>
          <a:noFill/>
          <a:ln>
            <a:noFill/>
          </a:ln>
        </p:spPr>
        <p:txBody>
          <a:bodyPr lIns="91425" tIns="91425" rIns="91425" bIns="91425" anchor="b" anchorCtr="0"/>
          <a:lstStyle>
            <a:lvl1pPr marL="0" marR="0" lvl="0" indent="0" algn="ctr" rtl="0">
              <a:spcBef>
                <a:spcPts val="480"/>
              </a:spcBef>
              <a:spcAft>
                <a:spcPts val="0"/>
              </a:spcAft>
              <a:buClr>
                <a:schemeClr val="dk1"/>
              </a:buClr>
              <a:buFont typeface="Arial"/>
              <a:buNone/>
              <a:defRPr sz="2400" b="0" i="0" u="sng"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609600" y="2174875"/>
            <a:ext cx="5386917" cy="37687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ctr" rtl="0">
              <a:spcBef>
                <a:spcPts val="480"/>
              </a:spcBef>
              <a:spcAft>
                <a:spcPts val="0"/>
              </a:spcAft>
              <a:buClr>
                <a:schemeClr val="dk1"/>
              </a:buClr>
              <a:buFont typeface="Arial"/>
              <a:buNone/>
              <a:defRPr sz="2400" b="0" i="0" u="sng"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6193367" y="2174875"/>
            <a:ext cx="5389032" cy="37687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pic>
        <p:nvPicPr>
          <p:cNvPr id="49" name="Shape 49"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50" name="Shape 50"/>
          <p:cNvSpPr txBox="1">
            <a:spLocks noGrp="1"/>
          </p:cNvSpPr>
          <p:nvPr>
            <p:ph type="title"/>
          </p:nvPr>
        </p:nvSpPr>
        <p:spPr>
          <a:xfrm>
            <a:off x="1117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pic>
        <p:nvPicPr>
          <p:cNvPr id="54" name="Shape 54"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55" name="Shape 55"/>
          <p:cNvSpPr txBox="1">
            <a:spLocks noGrp="1"/>
          </p:cNvSpPr>
          <p:nvPr>
            <p:ph type="title"/>
          </p:nvPr>
        </p:nvSpPr>
        <p:spPr>
          <a:xfrm>
            <a:off x="609600" y="273050"/>
            <a:ext cx="4011084" cy="116204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6" name="Shape 56"/>
          <p:cNvSpPr txBox="1">
            <a:spLocks noGrp="1"/>
          </p:cNvSpPr>
          <p:nvPr>
            <p:ph type="body" idx="1"/>
          </p:nvPr>
        </p:nvSpPr>
        <p:spPr>
          <a:xfrm>
            <a:off x="4766732" y="273051"/>
            <a:ext cx="6815666" cy="558029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609600" y="1435100"/>
            <a:ext cx="4011084" cy="4472406"/>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pic>
        <p:nvPicPr>
          <p:cNvPr id="61" name="Shape 61" descr="I:\aOutsideOffice\Jenni Knaus ODE\Publishing Development ODE\1170823_ODE_HLogo TAG_2016-FINAL-RGB from Illustratorr.jpg"/>
          <p:cNvPicPr preferRelativeResize="0"/>
          <p:nvPr/>
        </p:nvPicPr>
        <p:blipFill rotWithShape="1">
          <a:blip r:embed="rId2">
            <a:alphaModFix/>
          </a:blip>
          <a:srcRect/>
          <a:stretch/>
        </p:blipFill>
        <p:spPr>
          <a:xfrm>
            <a:off x="4673600" y="5853114"/>
            <a:ext cx="2540000" cy="852487"/>
          </a:xfrm>
          <a:prstGeom prst="rect">
            <a:avLst/>
          </a:prstGeom>
          <a:noFill/>
          <a:ln>
            <a:noFill/>
          </a:ln>
        </p:spPr>
      </p:pic>
      <p:sp>
        <p:nvSpPr>
          <p:cNvPr id="62" name="Shape 62"/>
          <p:cNvSpPr txBox="1">
            <a:spLocks noGrp="1"/>
          </p:cNvSpPr>
          <p:nvPr>
            <p:ph type="title"/>
          </p:nvPr>
        </p:nvSpPr>
        <p:spPr>
          <a:xfrm>
            <a:off x="2389716" y="4800600"/>
            <a:ext cx="7315200" cy="566737"/>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2000" b="0" i="0" u="sng" strike="noStrike" cap="none">
                <a:solidFill>
                  <a:schemeClr val="dk2"/>
                </a:solidFill>
                <a:latin typeface="Bookman Old Style"/>
                <a:ea typeface="Bookman Old Style"/>
                <a:cs typeface="Bookman Old Style"/>
                <a:sym typeface="Bookman Old Style"/>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3" name="Shape 63"/>
          <p:cNvSpPr>
            <a:spLocks noGrp="1"/>
          </p:cNvSpPr>
          <p:nvPr>
            <p:ph type="pic" idx="2"/>
          </p:nvPr>
        </p:nvSpPr>
        <p:spPr>
          <a:xfrm>
            <a:off x="2389716" y="612775"/>
            <a:ext cx="73152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Bookman Old Style"/>
              <a:buNone/>
              <a:defRPr sz="3200" b="0" i="0" u="none" strike="noStrike" cap="none">
                <a:solidFill>
                  <a:schemeClr val="dk1"/>
                </a:solidFill>
                <a:latin typeface="Bookman Old Style"/>
                <a:ea typeface="Bookman Old Style"/>
                <a:cs typeface="Bookman Old Style"/>
                <a:sym typeface="Bookman Old Style"/>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1"/>
          </p:nvPr>
        </p:nvSpPr>
        <p:spPr>
          <a:xfrm>
            <a:off x="2389716" y="5367339"/>
            <a:ext cx="7315200" cy="486005"/>
          </a:xfrm>
          <a:prstGeom prst="rect">
            <a:avLst/>
          </a:prstGeom>
          <a:noFill/>
          <a:ln>
            <a:noFill/>
          </a:ln>
        </p:spPr>
        <p:txBody>
          <a:bodyPr lIns="91425" tIns="91425" rIns="91425" bIns="91425" anchor="t" anchorCtr="0"/>
          <a:lstStyle>
            <a:lvl1pPr marL="0" marR="0" lvl="0" indent="0" algn="ctr" rtl="0">
              <a:spcBef>
                <a:spcPts val="280"/>
              </a:spcBef>
              <a:spcAft>
                <a:spcPts val="0"/>
              </a:spcAft>
              <a:buClr>
                <a:schemeClr val="dk1"/>
              </a:buClr>
              <a:buFont typeface="Bookman Old Style"/>
              <a:buNone/>
              <a:defRPr sz="1400" b="0" i="0" u="none" strike="noStrike" cap="none">
                <a:solidFill>
                  <a:schemeClr val="dk1"/>
                </a:solidFill>
                <a:latin typeface="Bookman Old Style"/>
                <a:ea typeface="Bookman Old Style"/>
                <a:cs typeface="Bookman Old Style"/>
                <a:sym typeface="Bookman Old Style"/>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117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1117600" y="1600200"/>
            <a:ext cx="10972799" cy="431164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328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117600" y="274637"/>
            <a:ext cx="109727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body" idx="1"/>
          </p:nvPr>
        </p:nvSpPr>
        <p:spPr>
          <a:xfrm>
            <a:off x="1117600" y="1600200"/>
            <a:ext cx="10972799" cy="431164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609600" y="6245225"/>
            <a:ext cx="2844800" cy="47624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4328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vimeo.com/4381712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43839527"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vimeo.com/4392849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43832453"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43831241"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hyperlink" Target="https://drive.google.com/file/d/0B4UX6d-yLsjcS3VYckhnTjZ0WWM/view"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vimeo.com/43570521"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file/d/15V19dBRq8F6hhBn0fvYraRG6-XJzs86S/view"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44689350" TargetMode="Externa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drive.google.com/file/d/0B4t2b_ehAfCKTlV6NmpkOU9COUU/view"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43568853"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vimeo.com/43926879"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Shape 155"/>
          <p:cNvSpPr txBox="1">
            <a:spLocks noGrp="1"/>
          </p:cNvSpPr>
          <p:nvPr>
            <p:ph type="subTitle" idx="1"/>
          </p:nvPr>
        </p:nvSpPr>
        <p:spPr>
          <a:xfrm>
            <a:off x="2895600" y="4267200"/>
            <a:ext cx="6400799" cy="1371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000" b="0" i="0" u="none" strike="noStrike" cap="none" dirty="0">
                <a:solidFill>
                  <a:schemeClr val="dk1"/>
                </a:solidFill>
                <a:latin typeface="Arial"/>
                <a:ea typeface="Arial"/>
                <a:cs typeface="Arial"/>
                <a:sym typeface="Arial"/>
              </a:rPr>
              <a:t>Initial Training to Support New Mentors in Getting Started before School Starts</a:t>
            </a:r>
          </a:p>
          <a:p>
            <a:pPr marL="0" marR="0" lvl="0" indent="0" algn="ctr" rtl="0">
              <a:spcBef>
                <a:spcPts val="600"/>
              </a:spcBef>
              <a:spcAft>
                <a:spcPts val="0"/>
              </a:spcAft>
              <a:buClr>
                <a:schemeClr val="dk1"/>
              </a:buClr>
              <a:buSzPct val="25000"/>
              <a:buFont typeface="Arial"/>
              <a:buNone/>
            </a:pPr>
            <a:endParaRPr sz="3000" b="0" i="0" u="none" strike="noStrike" cap="none" dirty="0">
              <a:solidFill>
                <a:schemeClr val="dk1"/>
              </a:solidFill>
              <a:latin typeface="Arial"/>
              <a:ea typeface="Arial"/>
              <a:cs typeface="Arial"/>
              <a:sym typeface="Arial"/>
            </a:endParaRPr>
          </a:p>
        </p:txBody>
      </p:sp>
      <p:sp>
        <p:nvSpPr>
          <p:cNvPr id="154" name="Shape 154"/>
          <p:cNvSpPr txBox="1">
            <a:spLocks noGrp="1"/>
          </p:cNvSpPr>
          <p:nvPr>
            <p:ph type="ctrTitle"/>
          </p:nvPr>
        </p:nvSpPr>
        <p:spPr>
          <a:xfrm>
            <a:off x="2057400" y="2362200"/>
            <a:ext cx="9372600" cy="1752600"/>
          </a:xfrm>
          <a:prstGeom prst="rect">
            <a:avLst/>
          </a:prstGeom>
          <a:noFill/>
          <a:ln>
            <a:noFill/>
          </a:ln>
        </p:spPr>
        <p:txBody>
          <a:bodyPr lIns="91425" tIns="45700" rIns="91425" bIns="45700" anchor="ctr" anchorCtr="0">
            <a:noAutofit/>
          </a:bodyPr>
          <a:lstStyle/>
          <a:p>
            <a:pPr lvl="0">
              <a:buSzPct val="25000"/>
            </a:pPr>
            <a:r>
              <a:rPr lang="en-US" sz="6000" dirty="0">
                <a:solidFill>
                  <a:srgbClr val="000000"/>
                </a:solidFill>
                <a:latin typeface="Calibri"/>
                <a:ea typeface="Calibri"/>
                <a:cs typeface="Calibri"/>
                <a:sym typeface="Calibri"/>
              </a:rPr>
              <a:t>Kick-Starting the </a:t>
            </a:r>
            <a:br>
              <a:rPr lang="en-US" sz="6000" dirty="0">
                <a:solidFill>
                  <a:srgbClr val="000000"/>
                </a:solidFill>
                <a:latin typeface="Calibri"/>
                <a:ea typeface="Calibri"/>
                <a:cs typeface="Calibri"/>
                <a:sym typeface="Calibri"/>
              </a:rPr>
            </a:br>
            <a:r>
              <a:rPr lang="en-US" sz="6000" dirty="0">
                <a:solidFill>
                  <a:srgbClr val="000000"/>
                </a:solidFill>
                <a:latin typeface="Calibri"/>
                <a:ea typeface="Calibri"/>
                <a:cs typeface="Calibri"/>
                <a:sym typeface="Calibri"/>
              </a:rPr>
              <a:t>Mentor-Mentee Relationship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Shape 229"/>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10</a:t>
            </a:fld>
            <a:endParaRPr lang="en-US" sz="1400">
              <a:solidFill>
                <a:srgbClr val="000000"/>
              </a:solidFill>
              <a:latin typeface="Arial"/>
              <a:ea typeface="Arial"/>
              <a:cs typeface="Arial"/>
              <a:sym typeface="Arial"/>
            </a:endParaRPr>
          </a:p>
        </p:txBody>
      </p:sp>
      <p:pic>
        <p:nvPicPr>
          <p:cNvPr id="227" name="Shape 227" title="Summer buddy slide 10"/>
          <p:cNvPicPr preferRelativeResize="0"/>
          <p:nvPr/>
        </p:nvPicPr>
        <p:blipFill rotWithShape="1">
          <a:blip r:embed="rId3">
            <a:alphaModFix/>
          </a:blip>
          <a:srcRect/>
          <a:stretch/>
        </p:blipFill>
        <p:spPr>
          <a:xfrm>
            <a:off x="5193123" y="2638891"/>
            <a:ext cx="2601595" cy="2253948"/>
          </a:xfrm>
          <a:prstGeom prst="rect">
            <a:avLst/>
          </a:prstGeom>
          <a:noFill/>
          <a:ln>
            <a:noFill/>
          </a:ln>
        </p:spPr>
      </p:pic>
      <p:sp>
        <p:nvSpPr>
          <p:cNvPr id="2" name="Title 1"/>
          <p:cNvSpPr>
            <a:spLocks noGrp="1"/>
          </p:cNvSpPr>
          <p:nvPr>
            <p:ph type="title"/>
          </p:nvPr>
        </p:nvSpPr>
        <p:spPr>
          <a:xfrm>
            <a:off x="1117600" y="609600"/>
            <a:ext cx="10972799" cy="1143000"/>
          </a:xfrm>
        </p:spPr>
        <p:txBody>
          <a:bodyPr/>
          <a:lstStyle/>
          <a:p>
            <a:pPr lvl="0"/>
            <a:r>
              <a:rPr lang="en-US" dirty="0">
                <a:solidFill>
                  <a:schemeClr val="dk1"/>
                </a:solidFill>
              </a:rPr>
              <a:t>Meet with your Summer Seasonal Buddy</a:t>
            </a:r>
            <a:br>
              <a:rPr lang="en-US" dirty="0">
                <a:solidFill>
                  <a:schemeClr val="dk1"/>
                </a:solidFill>
              </a:rPr>
            </a:br>
            <a:r>
              <a:rPr lang="en-US" dirty="0">
                <a:solidFill>
                  <a:schemeClr val="dk1"/>
                </a:solidFill>
              </a:rPr>
              <a:t> to dialogue about the reflection prompts </a:t>
            </a:r>
            <a:br>
              <a:rPr lang="en-US" dirty="0">
                <a:solidFill>
                  <a:schemeClr val="dk1"/>
                </a:solidFill>
              </a:rPr>
            </a:br>
            <a:r>
              <a:rPr lang="en-US" dirty="0">
                <a:solidFill>
                  <a:schemeClr val="dk1"/>
                </a:solidFill>
              </a:rPr>
              <a:t>in your packet</a:t>
            </a:r>
            <a:r>
              <a:rPr lang="en-US" dirty="0" smtClean="0">
                <a:solidFill>
                  <a:schemeClr val="dk1"/>
                </a:solidFill>
              </a:rPr>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9" name="Shape 239"/>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11</a:t>
            </a:fld>
            <a:endParaRPr lang="en-US" sz="1400">
              <a:solidFill>
                <a:srgbClr val="000000"/>
              </a:solidFill>
              <a:latin typeface="Arial"/>
              <a:ea typeface="Arial"/>
              <a:cs typeface="Arial"/>
              <a:sym typeface="Arial"/>
            </a:endParaRPr>
          </a:p>
        </p:txBody>
      </p:sp>
      <p:pic>
        <p:nvPicPr>
          <p:cNvPr id="238" name="Shape 238" title="Getting to know you tool graphic slide 11"/>
          <p:cNvPicPr preferRelativeResize="0"/>
          <p:nvPr/>
        </p:nvPicPr>
        <p:blipFill rotWithShape="1">
          <a:blip r:embed="rId3">
            <a:alphaModFix/>
          </a:blip>
          <a:srcRect/>
          <a:stretch/>
        </p:blipFill>
        <p:spPr>
          <a:xfrm>
            <a:off x="8167089" y="3763723"/>
            <a:ext cx="3108856" cy="2483853"/>
          </a:xfrm>
          <a:prstGeom prst="rect">
            <a:avLst/>
          </a:prstGeom>
          <a:noFill/>
          <a:ln>
            <a:noFill/>
          </a:ln>
        </p:spPr>
      </p:pic>
      <p:sp>
        <p:nvSpPr>
          <p:cNvPr id="237" name="Shape 237"/>
          <p:cNvSpPr txBox="1"/>
          <p:nvPr/>
        </p:nvSpPr>
        <p:spPr>
          <a:xfrm>
            <a:off x="1507957" y="4372748"/>
            <a:ext cx="6722931"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Arial"/>
                <a:ea typeface="Arial"/>
                <a:cs typeface="Arial"/>
                <a:sym typeface="Arial"/>
              </a:rPr>
              <a:t>Practice: Guidelines &amp; Tool….Triads</a:t>
            </a:r>
          </a:p>
        </p:txBody>
      </p:sp>
      <p:pic>
        <p:nvPicPr>
          <p:cNvPr id="235" name="Shape 235" title="Getting to know you video 1 slide 11">
            <a:hlinkClick r:id="rId4"/>
          </p:cNvPr>
          <p:cNvPicPr preferRelativeResize="0"/>
          <p:nvPr/>
        </p:nvPicPr>
        <p:blipFill rotWithShape="1">
          <a:blip r:embed="rId5">
            <a:alphaModFix/>
          </a:blip>
          <a:srcRect/>
          <a:stretch/>
        </p:blipFill>
        <p:spPr>
          <a:xfrm>
            <a:off x="3737810" y="1192898"/>
            <a:ext cx="5229727" cy="2464702"/>
          </a:xfrm>
          <a:prstGeom prst="rect">
            <a:avLst/>
          </a:prstGeom>
          <a:noFill/>
          <a:ln>
            <a:noFill/>
          </a:ln>
        </p:spPr>
      </p:pic>
      <p:sp>
        <p:nvSpPr>
          <p:cNvPr id="236" name="Shape 236"/>
          <p:cNvSpPr txBox="1"/>
          <p:nvPr/>
        </p:nvSpPr>
        <p:spPr>
          <a:xfrm>
            <a:off x="1716505" y="1780674"/>
            <a:ext cx="2021305"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Arial"/>
                <a:ea typeface="Arial"/>
                <a:cs typeface="Arial"/>
                <a:sym typeface="Arial"/>
              </a:rPr>
              <a:t>Watch…..</a:t>
            </a:r>
          </a:p>
        </p:txBody>
      </p:sp>
      <p:sp>
        <p:nvSpPr>
          <p:cNvPr id="2" name="Title 1"/>
          <p:cNvSpPr>
            <a:spLocks noGrp="1"/>
          </p:cNvSpPr>
          <p:nvPr>
            <p:ph type="title"/>
          </p:nvPr>
        </p:nvSpPr>
        <p:spPr>
          <a:xfrm>
            <a:off x="1117600" y="152400"/>
            <a:ext cx="10972799" cy="1143000"/>
          </a:xfrm>
        </p:spPr>
        <p:txBody>
          <a:bodyPr/>
          <a:lstStyle/>
          <a:p>
            <a:r>
              <a:rPr lang="en-US" dirty="0">
                <a:solidFill>
                  <a:schemeClr val="dk1"/>
                </a:solidFill>
              </a:rPr>
              <a:t>Getting to Know You- 1st </a:t>
            </a:r>
            <a:r>
              <a:rPr lang="en-US" dirty="0" smtClean="0">
                <a:solidFill>
                  <a:schemeClr val="dk1"/>
                </a:solidFill>
              </a:rPr>
              <a:t>Meeting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6" name="Shape 246"/>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12</a:t>
            </a:fld>
            <a:endParaRPr lang="en-US" sz="1400">
              <a:solidFill>
                <a:srgbClr val="000000"/>
              </a:solidFill>
              <a:latin typeface="Arial"/>
              <a:ea typeface="Arial"/>
              <a:cs typeface="Arial"/>
              <a:sym typeface="Arial"/>
            </a:endParaRPr>
          </a:p>
        </p:txBody>
      </p:sp>
      <p:pic>
        <p:nvPicPr>
          <p:cNvPr id="245" name="Shape 245" title="Fall buddy slide 12"/>
          <p:cNvPicPr preferRelativeResize="0"/>
          <p:nvPr/>
        </p:nvPicPr>
        <p:blipFill rotWithShape="1">
          <a:blip r:embed="rId3">
            <a:alphaModFix/>
          </a:blip>
          <a:srcRect/>
          <a:stretch/>
        </p:blipFill>
        <p:spPr>
          <a:xfrm>
            <a:off x="4958996" y="2780958"/>
            <a:ext cx="1536064" cy="1383664"/>
          </a:xfrm>
          <a:prstGeom prst="rect">
            <a:avLst/>
          </a:prstGeom>
          <a:noFill/>
          <a:ln>
            <a:noFill/>
          </a:ln>
        </p:spPr>
      </p:pic>
      <p:sp>
        <p:nvSpPr>
          <p:cNvPr id="244" name="Shape 244"/>
          <p:cNvSpPr txBox="1"/>
          <p:nvPr/>
        </p:nvSpPr>
        <p:spPr>
          <a:xfrm>
            <a:off x="1491915" y="946483"/>
            <a:ext cx="9673388" cy="452431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dirty="0" smtClean="0">
                <a:solidFill>
                  <a:schemeClr val="dk1"/>
                </a:solidFill>
                <a:latin typeface="Arial"/>
                <a:ea typeface="Arial"/>
                <a:cs typeface="Arial"/>
                <a:sym typeface="Arial"/>
              </a:rPr>
              <a:t> </a:t>
            </a:r>
          </a:p>
          <a:p>
            <a:pPr marL="0" marR="0" lvl="0" indent="0" algn="ctr" rtl="0">
              <a:spcBef>
                <a:spcPts val="0"/>
              </a:spcBef>
              <a:buSzPct val="25000"/>
              <a:buNone/>
            </a:pPr>
            <a:r>
              <a:rPr lang="en-US" sz="3600" dirty="0" smtClean="0">
                <a:solidFill>
                  <a:schemeClr val="dk1"/>
                </a:solidFill>
                <a:latin typeface="Arial"/>
                <a:ea typeface="Arial"/>
                <a:cs typeface="Arial"/>
                <a:sym typeface="Arial"/>
              </a:rPr>
              <a:t>What </a:t>
            </a:r>
            <a:r>
              <a:rPr lang="en-US" sz="3600" dirty="0">
                <a:solidFill>
                  <a:schemeClr val="dk1"/>
                </a:solidFill>
                <a:latin typeface="Arial"/>
                <a:ea typeface="Arial"/>
                <a:cs typeface="Arial"/>
                <a:sym typeface="Arial"/>
              </a:rPr>
              <a:t>were your concerns when you were a beginning teacher?</a:t>
            </a:r>
          </a:p>
          <a:p>
            <a:pPr marL="0" marR="0" lvl="0" indent="0" algn="ctr" rtl="0">
              <a:spcBef>
                <a:spcPts val="0"/>
              </a:spcBef>
              <a:buNone/>
            </a:pPr>
            <a:endParaRPr sz="3600" dirty="0">
              <a:solidFill>
                <a:schemeClr val="dk1"/>
              </a:solidFill>
              <a:latin typeface="Arial"/>
              <a:ea typeface="Arial"/>
              <a:cs typeface="Arial"/>
              <a:sym typeface="Arial"/>
            </a:endParaRPr>
          </a:p>
          <a:p>
            <a:pPr marL="0" marR="0" lvl="0" indent="0" algn="ctr" rtl="0">
              <a:spcBef>
                <a:spcPts val="0"/>
              </a:spcBef>
              <a:buNone/>
            </a:pPr>
            <a:endParaRPr sz="3600" dirty="0">
              <a:solidFill>
                <a:schemeClr val="dk1"/>
              </a:solidFill>
              <a:latin typeface="Arial"/>
              <a:ea typeface="Arial"/>
              <a:cs typeface="Arial"/>
              <a:sym typeface="Arial"/>
            </a:endParaRPr>
          </a:p>
          <a:p>
            <a:pPr marL="0" marR="0" lvl="0" indent="0" algn="l" rtl="0">
              <a:spcBef>
                <a:spcPts val="0"/>
              </a:spcBef>
              <a:buNone/>
            </a:pPr>
            <a:endParaRPr sz="3600" dirty="0">
              <a:solidFill>
                <a:schemeClr val="dk1"/>
              </a:solidFill>
              <a:latin typeface="Arial"/>
              <a:ea typeface="Arial"/>
              <a:cs typeface="Arial"/>
              <a:sym typeface="Arial"/>
            </a:endParaRPr>
          </a:p>
          <a:p>
            <a:pPr marL="0" marR="0" lvl="0" indent="0" algn="l" rtl="0">
              <a:spcBef>
                <a:spcPts val="0"/>
              </a:spcBef>
              <a:buSzPct val="25000"/>
              <a:buNone/>
            </a:pPr>
            <a:r>
              <a:rPr lang="en-US" sz="3600" dirty="0">
                <a:solidFill>
                  <a:schemeClr val="dk1"/>
                </a:solidFill>
                <a:latin typeface="Arial"/>
                <a:ea typeface="Arial"/>
                <a:cs typeface="Arial"/>
                <a:sym typeface="Arial"/>
              </a:rPr>
              <a:t>Meet your  </a:t>
            </a:r>
            <a:r>
              <a:rPr lang="en-US" sz="3600" u="sng" dirty="0">
                <a:solidFill>
                  <a:schemeClr val="dk1"/>
                </a:solidFill>
                <a:latin typeface="Arial"/>
                <a:ea typeface="Arial"/>
                <a:cs typeface="Arial"/>
                <a:sym typeface="Arial"/>
              </a:rPr>
              <a:t>Fall</a:t>
            </a:r>
            <a:r>
              <a:rPr lang="en-US" sz="3600" dirty="0">
                <a:solidFill>
                  <a:schemeClr val="dk1"/>
                </a:solidFill>
                <a:latin typeface="Arial"/>
                <a:ea typeface="Arial"/>
                <a:cs typeface="Arial"/>
                <a:sym typeface="Arial"/>
              </a:rPr>
              <a:t> Seasonal Buddy and have a “stand-up </a:t>
            </a:r>
            <a:r>
              <a:rPr lang="en-US" sz="3600" dirty="0" smtClean="0">
                <a:solidFill>
                  <a:schemeClr val="dk1"/>
                </a:solidFill>
                <a:latin typeface="Arial"/>
                <a:ea typeface="Arial"/>
                <a:cs typeface="Arial"/>
                <a:sym typeface="Arial"/>
              </a:rPr>
              <a:t>conversation....</a:t>
            </a:r>
            <a:endParaRPr lang="en-US" sz="3600" dirty="0">
              <a:solidFill>
                <a:schemeClr val="dk1"/>
              </a:solidFill>
              <a:latin typeface="Arial"/>
              <a:ea typeface="Arial"/>
              <a:cs typeface="Arial"/>
              <a:sym typeface="Arial"/>
            </a:endParaRPr>
          </a:p>
        </p:txBody>
      </p:sp>
      <p:sp>
        <p:nvSpPr>
          <p:cNvPr id="2" name="Title 1"/>
          <p:cNvSpPr>
            <a:spLocks noGrp="1"/>
          </p:cNvSpPr>
          <p:nvPr>
            <p:ph type="title"/>
          </p:nvPr>
        </p:nvSpPr>
        <p:spPr>
          <a:xfrm>
            <a:off x="1117600" y="609600"/>
            <a:ext cx="10972799" cy="1143000"/>
          </a:xfrm>
        </p:spPr>
        <p:txBody>
          <a:bodyPr/>
          <a:lstStyle/>
          <a:p>
            <a:r>
              <a:rPr lang="en-US" dirty="0">
                <a:solidFill>
                  <a:schemeClr val="dk1"/>
                </a:solidFill>
              </a:rPr>
              <a:t>Think Back… </a:t>
            </a:r>
            <a:br>
              <a:rPr lang="en-US" dirty="0">
                <a:solidFill>
                  <a:schemeClr val="dk1"/>
                </a:solidFill>
              </a:rPr>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4" name="Shape 254"/>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13</a:t>
            </a:fld>
            <a:endParaRPr lang="en-US" sz="1400">
              <a:solidFill>
                <a:srgbClr val="000000"/>
              </a:solidFill>
              <a:latin typeface="Arial"/>
              <a:ea typeface="Arial"/>
              <a:cs typeface="Arial"/>
              <a:sym typeface="Arial"/>
            </a:endParaRPr>
          </a:p>
        </p:txBody>
      </p:sp>
      <p:pic>
        <p:nvPicPr>
          <p:cNvPr id="253" name="Shape 253" title="Leilani video slide 13">
            <a:hlinkClick r:id="rId3"/>
          </p:cNvPr>
          <p:cNvPicPr preferRelativeResize="0"/>
          <p:nvPr/>
        </p:nvPicPr>
        <p:blipFill rotWithShape="1">
          <a:blip r:embed="rId4">
            <a:alphaModFix/>
          </a:blip>
          <a:srcRect/>
          <a:stretch/>
        </p:blipFill>
        <p:spPr>
          <a:xfrm>
            <a:off x="6593510" y="1656106"/>
            <a:ext cx="4956804" cy="2931936"/>
          </a:xfrm>
          <a:prstGeom prst="rect">
            <a:avLst/>
          </a:prstGeom>
          <a:noFill/>
          <a:ln>
            <a:noFill/>
          </a:ln>
        </p:spPr>
      </p:pic>
      <p:sp>
        <p:nvSpPr>
          <p:cNvPr id="252" name="Shape 252"/>
          <p:cNvSpPr/>
          <p:nvPr/>
        </p:nvSpPr>
        <p:spPr>
          <a:xfrm>
            <a:off x="1315451" y="1327174"/>
            <a:ext cx="5406190" cy="415498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41666"/>
              <a:buFont typeface="Noto Sans Symbols"/>
              <a:buChar char="∙"/>
            </a:pPr>
            <a:r>
              <a:rPr lang="en-US" sz="2400">
                <a:solidFill>
                  <a:schemeClr val="dk1"/>
                </a:solidFill>
                <a:latin typeface="Calibri"/>
                <a:ea typeface="Calibri"/>
                <a:cs typeface="Calibri"/>
                <a:sym typeface="Calibri"/>
              </a:rPr>
              <a:t>Leilani has several concerns. As her mentor, where would you begin?</a:t>
            </a:r>
          </a:p>
          <a:p>
            <a:pPr marL="342900" marR="0" lvl="0" indent="-342900" algn="l" rtl="0">
              <a:spcBef>
                <a:spcPts val="0"/>
              </a:spcBef>
              <a:spcAft>
                <a:spcPts val="0"/>
              </a:spcAft>
              <a:buClr>
                <a:schemeClr val="dk1"/>
              </a:buClr>
              <a:buSzPct val="41666"/>
              <a:buFont typeface="Noto Sans Symbols"/>
              <a:buChar char="∙"/>
            </a:pPr>
            <a:r>
              <a:rPr lang="en-US" sz="2400">
                <a:solidFill>
                  <a:schemeClr val="dk1"/>
                </a:solidFill>
                <a:latin typeface="Calibri"/>
                <a:ea typeface="Calibri"/>
                <a:cs typeface="Calibri"/>
                <a:sym typeface="Calibri"/>
              </a:rPr>
              <a:t>What would you do to support a beginning teacher who feels confident with subject matter knowledge but needs support with adjusting her lessons to meet students’ varied developmental levels?</a:t>
            </a:r>
          </a:p>
          <a:p>
            <a:pPr marL="342900" marR="0" lvl="0" indent="-342900" algn="l" rtl="0">
              <a:spcBef>
                <a:spcPts val="0"/>
              </a:spcBef>
              <a:spcAft>
                <a:spcPts val="0"/>
              </a:spcAft>
              <a:buClr>
                <a:schemeClr val="dk1"/>
              </a:buClr>
              <a:buSzPct val="41666"/>
              <a:buFont typeface="Noto Sans Symbols"/>
              <a:buChar char="∙"/>
            </a:pPr>
            <a:r>
              <a:rPr lang="en-US" sz="2400">
                <a:solidFill>
                  <a:schemeClr val="dk1"/>
                </a:solidFill>
                <a:latin typeface="Calibri"/>
                <a:ea typeface="Calibri"/>
                <a:cs typeface="Calibri"/>
                <a:sym typeface="Calibri"/>
              </a:rPr>
              <a:t>In addition to classroom management, what other concerns do you think beginning teachers may have?</a:t>
            </a:r>
          </a:p>
        </p:txBody>
      </p:sp>
      <p:sp>
        <p:nvSpPr>
          <p:cNvPr id="2" name="Title 1"/>
          <p:cNvSpPr>
            <a:spLocks noGrp="1"/>
          </p:cNvSpPr>
          <p:nvPr>
            <p:ph type="title"/>
          </p:nvPr>
        </p:nvSpPr>
        <p:spPr/>
        <p:txBody>
          <a:bodyPr/>
          <a:lstStyle/>
          <a:p>
            <a:r>
              <a:rPr lang="en-US" dirty="0">
                <a:solidFill>
                  <a:schemeClr val="dk1"/>
                </a:solidFill>
              </a:rPr>
              <a:t>Teacher Identity: Expectations vs. </a:t>
            </a:r>
            <a:r>
              <a:rPr lang="en-US" dirty="0" smtClean="0">
                <a:solidFill>
                  <a:schemeClr val="dk1"/>
                </a:solidFill>
              </a:rPr>
              <a:t>Reality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2" name="Shape 262"/>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14</a:t>
            </a:fld>
            <a:endParaRPr lang="en-US" sz="1400">
              <a:solidFill>
                <a:srgbClr val="000000"/>
              </a:solidFill>
              <a:latin typeface="Arial"/>
              <a:ea typeface="Arial"/>
              <a:cs typeface="Arial"/>
              <a:sym typeface="Arial"/>
            </a:endParaRPr>
          </a:p>
        </p:txBody>
      </p:sp>
      <p:pic>
        <p:nvPicPr>
          <p:cNvPr id="260" name="Shape 260" title="Article What new teacher really need slide 14"/>
          <p:cNvPicPr preferRelativeResize="0"/>
          <p:nvPr/>
        </p:nvPicPr>
        <p:blipFill rotWithShape="1">
          <a:blip r:embed="rId3">
            <a:alphaModFix/>
          </a:blip>
          <a:srcRect/>
          <a:stretch/>
        </p:blipFill>
        <p:spPr>
          <a:xfrm>
            <a:off x="6898104" y="1411705"/>
            <a:ext cx="4191284" cy="4178486"/>
          </a:xfrm>
          <a:prstGeom prst="rect">
            <a:avLst/>
          </a:prstGeom>
          <a:noFill/>
          <a:ln>
            <a:noFill/>
          </a:ln>
        </p:spPr>
      </p:pic>
      <p:sp>
        <p:nvSpPr>
          <p:cNvPr id="261" name="Shape 261"/>
          <p:cNvSpPr/>
          <p:nvPr/>
        </p:nvSpPr>
        <p:spPr>
          <a:xfrm>
            <a:off x="1347537" y="1966846"/>
            <a:ext cx="4973051" cy="255454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31250"/>
              <a:buFont typeface="Noto Sans Symbols"/>
              <a:buChar char="∙"/>
            </a:pPr>
            <a:r>
              <a:rPr lang="en-US" sz="3200">
                <a:solidFill>
                  <a:srgbClr val="000000"/>
                </a:solidFill>
                <a:latin typeface="Calibri"/>
                <a:ea typeface="Calibri"/>
                <a:cs typeface="Calibri"/>
                <a:sym typeface="Calibri"/>
              </a:rPr>
              <a:t>What were new teachers 5 top concerns?</a:t>
            </a:r>
          </a:p>
          <a:p>
            <a:pPr marL="342900" marR="0" lvl="0" indent="-342900" algn="l" rtl="0">
              <a:spcBef>
                <a:spcPts val="0"/>
              </a:spcBef>
              <a:spcAft>
                <a:spcPts val="0"/>
              </a:spcAft>
              <a:buClr>
                <a:srgbClr val="000000"/>
              </a:buClr>
              <a:buSzPct val="31250"/>
              <a:buFont typeface="Noto Sans Symbols"/>
              <a:buChar char="∙"/>
            </a:pPr>
            <a:r>
              <a:rPr lang="en-US" sz="3200">
                <a:solidFill>
                  <a:srgbClr val="000000"/>
                </a:solidFill>
                <a:latin typeface="Calibri"/>
                <a:ea typeface="Calibri"/>
                <a:cs typeface="Calibri"/>
                <a:sym typeface="Calibri"/>
              </a:rPr>
              <a:t>What are some strategies the article suggests for mentors?</a:t>
            </a:r>
          </a:p>
        </p:txBody>
      </p:sp>
      <p:sp>
        <p:nvSpPr>
          <p:cNvPr id="2" name="Title 1"/>
          <p:cNvSpPr>
            <a:spLocks noGrp="1"/>
          </p:cNvSpPr>
          <p:nvPr>
            <p:ph type="title"/>
          </p:nvPr>
        </p:nvSpPr>
        <p:spPr/>
        <p:txBody>
          <a:bodyPr/>
          <a:lstStyle/>
          <a:p>
            <a:r>
              <a:rPr lang="en-US" dirty="0">
                <a:solidFill>
                  <a:schemeClr val="dk1"/>
                </a:solidFill>
              </a:rPr>
              <a:t>What New Teachers Really </a:t>
            </a:r>
            <a:r>
              <a:rPr lang="en-US" dirty="0" smtClean="0">
                <a:solidFill>
                  <a:schemeClr val="dk1"/>
                </a:solidFill>
              </a:rPr>
              <a:t>Need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2" name="Shape 272"/>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15</a:t>
            </a:fld>
            <a:endParaRPr lang="en-US" sz="1400">
              <a:solidFill>
                <a:srgbClr val="000000"/>
              </a:solidFill>
              <a:latin typeface="Arial"/>
              <a:ea typeface="Arial"/>
              <a:cs typeface="Arial"/>
              <a:sym typeface="Arial"/>
            </a:endParaRPr>
          </a:p>
        </p:txBody>
      </p:sp>
      <p:pic>
        <p:nvPicPr>
          <p:cNvPr id="270" name="Shape 270" title="Winter buddy graphic slide 15"/>
          <p:cNvPicPr preferRelativeResize="0"/>
          <p:nvPr/>
        </p:nvPicPr>
        <p:blipFill rotWithShape="1">
          <a:blip r:embed="rId3">
            <a:alphaModFix/>
          </a:blip>
          <a:srcRect/>
          <a:stretch/>
        </p:blipFill>
        <p:spPr>
          <a:xfrm>
            <a:off x="1828800" y="3932041"/>
            <a:ext cx="1732914" cy="1389379"/>
          </a:xfrm>
          <a:prstGeom prst="rect">
            <a:avLst/>
          </a:prstGeom>
          <a:noFill/>
          <a:ln>
            <a:noFill/>
          </a:ln>
        </p:spPr>
      </p:pic>
      <p:pic>
        <p:nvPicPr>
          <p:cNvPr id="269" name="Shape 269" title="Nancy video slide 15">
            <a:hlinkClick r:id="rId4"/>
          </p:cNvPr>
          <p:cNvPicPr preferRelativeResize="0"/>
          <p:nvPr/>
        </p:nvPicPr>
        <p:blipFill rotWithShape="1">
          <a:blip r:embed="rId5">
            <a:alphaModFix/>
          </a:blip>
          <a:srcRect/>
          <a:stretch/>
        </p:blipFill>
        <p:spPr>
          <a:xfrm>
            <a:off x="7682043" y="465220"/>
            <a:ext cx="3652070" cy="2417711"/>
          </a:xfrm>
          <a:prstGeom prst="rect">
            <a:avLst/>
          </a:prstGeom>
          <a:noFill/>
          <a:ln>
            <a:noFill/>
          </a:ln>
        </p:spPr>
      </p:pic>
      <p:sp>
        <p:nvSpPr>
          <p:cNvPr id="271" name="Shape 271"/>
          <p:cNvSpPr/>
          <p:nvPr/>
        </p:nvSpPr>
        <p:spPr>
          <a:xfrm>
            <a:off x="3994482" y="3888067"/>
            <a:ext cx="7106652" cy="193899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000000"/>
                </a:solidFill>
                <a:latin typeface="Arial"/>
                <a:ea typeface="Arial"/>
                <a:cs typeface="Arial"/>
                <a:sym typeface="Arial"/>
              </a:rPr>
              <a:t>With your partner discuss:</a:t>
            </a:r>
          </a:p>
          <a:p>
            <a:pPr marL="342900" marR="0" lvl="0" indent="-342900" algn="l" rtl="0">
              <a:spcBef>
                <a:spcPts val="0"/>
              </a:spcBef>
              <a:spcAft>
                <a:spcPts val="0"/>
              </a:spcAft>
              <a:buClr>
                <a:srgbClr val="000000"/>
              </a:buClr>
              <a:buSzPct val="41666"/>
              <a:buFont typeface="Noto Sans Symbols"/>
              <a:buChar char="∙"/>
            </a:pPr>
            <a:r>
              <a:rPr lang="en-US" sz="2400">
                <a:solidFill>
                  <a:srgbClr val="000000"/>
                </a:solidFill>
                <a:latin typeface="Arial"/>
                <a:ea typeface="Arial"/>
                <a:cs typeface="Arial"/>
                <a:sym typeface="Arial"/>
              </a:rPr>
              <a:t>What does Nancy say are the 3 biggest, common concerns of beginning teachers?</a:t>
            </a:r>
          </a:p>
          <a:p>
            <a:pPr marL="342900" marR="0" lvl="0" indent="-342900" algn="l" rtl="0">
              <a:spcBef>
                <a:spcPts val="0"/>
              </a:spcBef>
              <a:spcAft>
                <a:spcPts val="0"/>
              </a:spcAft>
              <a:buClr>
                <a:srgbClr val="000000"/>
              </a:buClr>
              <a:buSzPct val="41666"/>
              <a:buFont typeface="Noto Sans Symbols"/>
              <a:buChar char="∙"/>
            </a:pPr>
            <a:r>
              <a:rPr lang="en-US" sz="2400">
                <a:solidFill>
                  <a:srgbClr val="000000"/>
                </a:solidFill>
                <a:latin typeface="Arial"/>
                <a:ea typeface="Arial"/>
                <a:cs typeface="Arial"/>
                <a:sym typeface="Arial"/>
              </a:rPr>
              <a:t>What strategies does she suggest a mentor begin with, but not stop with?</a:t>
            </a:r>
          </a:p>
        </p:txBody>
      </p:sp>
      <p:sp>
        <p:nvSpPr>
          <p:cNvPr id="268" name="Shape 268"/>
          <p:cNvSpPr txBox="1"/>
          <p:nvPr/>
        </p:nvSpPr>
        <p:spPr>
          <a:xfrm>
            <a:off x="2245893" y="1674075"/>
            <a:ext cx="3994484"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chemeClr val="dk1"/>
                </a:solidFill>
                <a:latin typeface="Arial"/>
                <a:ea typeface="Arial"/>
                <a:cs typeface="Arial"/>
                <a:sym typeface="Arial"/>
              </a:rPr>
              <a:t>After viewing the video, find your Winter Seasonal Buddy and have a ”stand-up” meeting to dialogue about these questions:</a:t>
            </a:r>
          </a:p>
        </p:txBody>
      </p:sp>
      <p:sp>
        <p:nvSpPr>
          <p:cNvPr id="2" name="Title 1"/>
          <p:cNvSpPr>
            <a:spLocks noGrp="1"/>
          </p:cNvSpPr>
          <p:nvPr>
            <p:ph type="title"/>
          </p:nvPr>
        </p:nvSpPr>
        <p:spPr>
          <a:xfrm>
            <a:off x="1117601" y="274637"/>
            <a:ext cx="6350000" cy="1143000"/>
          </a:xfrm>
        </p:spPr>
        <p:txBody>
          <a:bodyPr/>
          <a:lstStyle/>
          <a:p>
            <a:pPr algn="l"/>
            <a:r>
              <a:rPr lang="en-US" dirty="0">
                <a:solidFill>
                  <a:schemeClr val="dk1"/>
                </a:solidFill>
              </a:rPr>
              <a:t>Hear from the Experts</a:t>
            </a:r>
            <a:r>
              <a:rPr lang="en-US" dirty="0" smtClean="0">
                <a:solidFill>
                  <a:schemeClr val="dk1"/>
                </a:solidFill>
              </a:rPr>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81" name="Shape 281"/>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16</a:t>
            </a:fld>
            <a:endParaRPr lang="en-US" sz="1400">
              <a:solidFill>
                <a:srgbClr val="000000"/>
              </a:solidFill>
              <a:latin typeface="Arial"/>
              <a:ea typeface="Arial"/>
              <a:cs typeface="Arial"/>
              <a:sym typeface="Arial"/>
            </a:endParaRPr>
          </a:p>
        </p:txBody>
      </p:sp>
      <p:sp>
        <p:nvSpPr>
          <p:cNvPr id="280" name="Shape 280"/>
          <p:cNvSpPr/>
          <p:nvPr/>
        </p:nvSpPr>
        <p:spPr>
          <a:xfrm>
            <a:off x="2662463" y="4330096"/>
            <a:ext cx="6096000" cy="156966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rgbClr val="000000"/>
                </a:solidFill>
                <a:latin typeface="Calibri"/>
                <a:ea typeface="Calibri"/>
                <a:cs typeface="Calibri"/>
                <a:sym typeface="Calibri"/>
              </a:rPr>
              <a:t>In your table groups, discuss:</a:t>
            </a:r>
          </a:p>
          <a:p>
            <a:pPr marL="342900" marR="0" lvl="0" indent="-342900" algn="l" rtl="0">
              <a:spcBef>
                <a:spcPts val="0"/>
              </a:spcBef>
              <a:spcAft>
                <a:spcPts val="0"/>
              </a:spcAft>
              <a:buClr>
                <a:srgbClr val="000000"/>
              </a:buClr>
              <a:buSzPct val="41666"/>
              <a:buFont typeface="Noto Sans Symbols"/>
              <a:buChar char="∙"/>
            </a:pPr>
            <a:r>
              <a:rPr lang="en-US" sz="2400">
                <a:solidFill>
                  <a:srgbClr val="000000"/>
                </a:solidFill>
                <a:latin typeface="Calibri"/>
                <a:ea typeface="Calibri"/>
                <a:cs typeface="Calibri"/>
                <a:sym typeface="Calibri"/>
              </a:rPr>
              <a:t>How did the mentor handle the beginning teacher’s concerns?</a:t>
            </a:r>
          </a:p>
          <a:p>
            <a:pPr marL="342900" marR="0" lvl="0" indent="-342900" algn="l" rtl="0">
              <a:spcBef>
                <a:spcPts val="0"/>
              </a:spcBef>
              <a:spcAft>
                <a:spcPts val="0"/>
              </a:spcAft>
              <a:buClr>
                <a:srgbClr val="000000"/>
              </a:buClr>
              <a:buSzPct val="41666"/>
              <a:buFont typeface="Noto Sans Symbols"/>
              <a:buChar char="∙"/>
            </a:pPr>
            <a:r>
              <a:rPr lang="en-US" sz="2400">
                <a:solidFill>
                  <a:srgbClr val="000000"/>
                </a:solidFill>
                <a:latin typeface="Calibri"/>
                <a:ea typeface="Calibri"/>
                <a:cs typeface="Calibri"/>
                <a:sym typeface="Calibri"/>
              </a:rPr>
              <a:t>What else might she have done or said?</a:t>
            </a:r>
          </a:p>
        </p:txBody>
      </p:sp>
      <p:pic>
        <p:nvPicPr>
          <p:cNvPr id="278" name="Shape 278" title="Turning the conversation around video slide 16">
            <a:hlinkClick r:id="rId3"/>
          </p:cNvPr>
          <p:cNvPicPr preferRelativeResize="0"/>
          <p:nvPr/>
        </p:nvPicPr>
        <p:blipFill rotWithShape="1">
          <a:blip r:embed="rId4">
            <a:alphaModFix/>
          </a:blip>
          <a:srcRect/>
          <a:stretch/>
        </p:blipFill>
        <p:spPr>
          <a:xfrm>
            <a:off x="2583306" y="1162734"/>
            <a:ext cx="3608946" cy="2987842"/>
          </a:xfrm>
          <a:prstGeom prst="rect">
            <a:avLst/>
          </a:prstGeom>
          <a:noFill/>
          <a:ln>
            <a:noFill/>
          </a:ln>
        </p:spPr>
      </p:pic>
      <p:sp>
        <p:nvSpPr>
          <p:cNvPr id="279" name="Shape 279"/>
          <p:cNvSpPr txBox="1"/>
          <p:nvPr/>
        </p:nvSpPr>
        <p:spPr>
          <a:xfrm>
            <a:off x="6192253" y="1315451"/>
            <a:ext cx="4170946"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Arial"/>
                <a:ea typeface="Arial"/>
                <a:cs typeface="Arial"/>
                <a:sym typeface="Arial"/>
              </a:rPr>
              <a:t>Turning the Conversation Around</a:t>
            </a:r>
          </a:p>
        </p:txBody>
      </p:sp>
      <p:sp>
        <p:nvSpPr>
          <p:cNvPr id="2" name="Title 1"/>
          <p:cNvSpPr>
            <a:spLocks noGrp="1"/>
          </p:cNvSpPr>
          <p:nvPr>
            <p:ph type="title"/>
          </p:nvPr>
        </p:nvSpPr>
        <p:spPr>
          <a:xfrm>
            <a:off x="1117600" y="152400"/>
            <a:ext cx="10972799" cy="1143000"/>
          </a:xfrm>
        </p:spPr>
        <p:txBody>
          <a:bodyPr/>
          <a:lstStyle/>
          <a:p>
            <a:r>
              <a:rPr lang="en-US" dirty="0">
                <a:solidFill>
                  <a:schemeClr val="dk1"/>
                </a:solidFill>
              </a:rPr>
              <a:t>Mentor-Beginning Teacher Conversations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92" name="Shape 292"/>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17</a:t>
            </a:fld>
            <a:endParaRPr lang="en-US" sz="1400">
              <a:solidFill>
                <a:srgbClr val="000000"/>
              </a:solidFill>
              <a:latin typeface="Arial"/>
              <a:ea typeface="Arial"/>
              <a:cs typeface="Arial"/>
              <a:sym typeface="Arial"/>
            </a:endParaRPr>
          </a:p>
        </p:txBody>
      </p:sp>
      <p:sp>
        <p:nvSpPr>
          <p:cNvPr id="291" name="Shape 291"/>
          <p:cNvSpPr/>
          <p:nvPr/>
        </p:nvSpPr>
        <p:spPr>
          <a:xfrm>
            <a:off x="6858000" y="6477000"/>
            <a:ext cx="3733800" cy="3810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100" b="1">
                <a:solidFill>
                  <a:schemeClr val="dk1"/>
                </a:solidFill>
                <a:latin typeface="Arial"/>
                <a:ea typeface="Arial"/>
                <a:cs typeface="Arial"/>
                <a:sym typeface="Arial"/>
              </a:rPr>
              <a:t>Activity 3.4  Slide 1</a:t>
            </a:r>
          </a:p>
        </p:txBody>
      </p:sp>
      <p:sp>
        <p:nvSpPr>
          <p:cNvPr id="288" name="Shape 288"/>
          <p:cNvSpPr/>
          <p:nvPr/>
        </p:nvSpPr>
        <p:spPr>
          <a:xfrm>
            <a:off x="2861510" y="5065117"/>
            <a:ext cx="7543800" cy="653796"/>
          </a:xfrm>
          <a:prstGeom prst="roundRect">
            <a:avLst>
              <a:gd name="adj" fmla="val 16667"/>
            </a:avLst>
          </a:prstGeom>
          <a:noFill/>
          <a:ln>
            <a:noFill/>
          </a:ln>
        </p:spPr>
        <p:txBody>
          <a:bodyPr lIns="91425" tIns="45700" rIns="91425" bIns="45700" anchor="ctr" anchorCtr="0">
            <a:noAutofit/>
          </a:bodyPr>
          <a:lstStyle/>
          <a:p>
            <a:pPr marL="0" marR="0" lvl="0" indent="0" algn="l" rtl="0">
              <a:lnSpc>
                <a:spcPct val="90000"/>
              </a:lnSpc>
              <a:spcBef>
                <a:spcPts val="0"/>
              </a:spcBef>
              <a:buSzPct val="25000"/>
              <a:buNone/>
            </a:pPr>
            <a:r>
              <a:rPr lang="en-US" sz="1200" i="1">
                <a:solidFill>
                  <a:srgbClr val="003372"/>
                </a:solidFill>
                <a:latin typeface="Arial"/>
                <a:ea typeface="Arial"/>
                <a:cs typeface="Arial"/>
                <a:sym typeface="Arial"/>
              </a:rPr>
              <a:t>Note. </a:t>
            </a:r>
            <a:r>
              <a:rPr lang="en-US" sz="1200">
                <a:solidFill>
                  <a:srgbClr val="003372"/>
                </a:solidFill>
                <a:latin typeface="Arial"/>
                <a:ea typeface="Arial"/>
                <a:cs typeface="Arial"/>
                <a:sym typeface="Arial"/>
              </a:rPr>
              <a:t>From “The Stages of a Teacher’s First Year,” by Ellen Moir, in </a:t>
            </a:r>
            <a:r>
              <a:rPr lang="en-US" sz="1200" i="1">
                <a:solidFill>
                  <a:srgbClr val="003372"/>
                </a:solidFill>
                <a:latin typeface="Arial"/>
                <a:ea typeface="Arial"/>
                <a:cs typeface="Arial"/>
                <a:sym typeface="Arial"/>
              </a:rPr>
              <a:t>A Better Beginning: Supporting New Teachers</a:t>
            </a:r>
            <a:r>
              <a:rPr lang="en-US" sz="1200">
                <a:solidFill>
                  <a:srgbClr val="003372"/>
                </a:solidFill>
                <a:latin typeface="Arial"/>
                <a:ea typeface="Arial"/>
                <a:cs typeface="Arial"/>
                <a:sym typeface="Arial"/>
              </a:rPr>
              <a:t>, by Marge Scherer (Ed.), 1999, Alexandria, VA: Association for Supervision and Curriculum Development (ASCD). Copyright 1999 by ASCD. Used with permission of the publisher.</a:t>
            </a:r>
          </a:p>
        </p:txBody>
      </p:sp>
      <p:pic>
        <p:nvPicPr>
          <p:cNvPr id="290" name="Shape 290" title="Fig. 1 Phases of a first year teacher's attitude"/>
          <p:cNvPicPr preferRelativeResize="0"/>
          <p:nvPr/>
        </p:nvPicPr>
        <p:blipFill rotWithShape="1">
          <a:blip r:embed="rId3">
            <a:alphaModFix/>
          </a:blip>
          <a:srcRect/>
          <a:stretch/>
        </p:blipFill>
        <p:spPr>
          <a:xfrm>
            <a:off x="3593432" y="1649343"/>
            <a:ext cx="5470358" cy="3311483"/>
          </a:xfrm>
          <a:prstGeom prst="rect">
            <a:avLst/>
          </a:prstGeom>
          <a:noFill/>
          <a:ln w="12700" cap="flat" cmpd="sng">
            <a:solidFill>
              <a:srgbClr val="000000"/>
            </a:solidFill>
            <a:prstDash val="solid"/>
            <a:miter/>
            <a:headEnd type="none" w="med" len="med"/>
            <a:tailEnd type="none" w="med" len="med"/>
          </a:ln>
        </p:spPr>
      </p:pic>
      <p:sp>
        <p:nvSpPr>
          <p:cNvPr id="289" name="Shape 289"/>
          <p:cNvSpPr/>
          <p:nvPr/>
        </p:nvSpPr>
        <p:spPr>
          <a:xfrm>
            <a:off x="2286000" y="1295400"/>
            <a:ext cx="7772400" cy="3539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700" b="1">
                <a:solidFill>
                  <a:srgbClr val="0066CC"/>
                </a:solidFill>
                <a:latin typeface="Arial"/>
                <a:ea typeface="Arial"/>
                <a:cs typeface="Arial"/>
                <a:sym typeface="Arial"/>
              </a:rPr>
              <a:t>Figure 1: The Phases of a First-Year Teacher’s Attitude Toward Teaching</a:t>
            </a:r>
          </a:p>
        </p:txBody>
      </p:sp>
      <p:sp>
        <p:nvSpPr>
          <p:cNvPr id="287" name="Shape 287"/>
          <p:cNvSpPr/>
          <p:nvPr/>
        </p:nvSpPr>
        <p:spPr>
          <a:xfrm>
            <a:off x="1981200" y="152400"/>
            <a:ext cx="8229600" cy="11430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SzPct val="25000"/>
              <a:buNone/>
            </a:pPr>
            <a:r>
              <a:rPr lang="en-US" sz="3800" b="1">
                <a:solidFill>
                  <a:srgbClr val="0067E4"/>
                </a:solidFill>
                <a:latin typeface="Helvetica Neue"/>
                <a:ea typeface="Helvetica Neue"/>
                <a:cs typeface="Helvetica Neue"/>
                <a:sym typeface="Helvetica Neue"/>
              </a:rPr>
              <a:t>Phases of a New </a:t>
            </a:r>
            <a:br>
              <a:rPr lang="en-US" sz="3800" b="1">
                <a:solidFill>
                  <a:srgbClr val="0067E4"/>
                </a:solidFill>
                <a:latin typeface="Helvetica Neue"/>
                <a:ea typeface="Helvetica Neue"/>
                <a:cs typeface="Helvetica Neue"/>
                <a:sym typeface="Helvetica Neue"/>
              </a:rPr>
            </a:br>
            <a:r>
              <a:rPr lang="en-US" sz="3800" b="1">
                <a:solidFill>
                  <a:srgbClr val="0067E4"/>
                </a:solidFill>
                <a:latin typeface="Helvetica Neue"/>
                <a:ea typeface="Helvetica Neue"/>
                <a:cs typeface="Helvetica Neue"/>
                <a:sym typeface="Helvetica Neue"/>
              </a:rPr>
              <a:t>Teacher’s Attitudes</a:t>
            </a:r>
          </a:p>
        </p:txBody>
      </p:sp>
      <p:sp>
        <p:nvSpPr>
          <p:cNvPr id="2" name="Title 1" hidden="1"/>
          <p:cNvSpPr>
            <a:spLocks noGrp="1"/>
          </p:cNvSpPr>
          <p:nvPr>
            <p:ph type="title"/>
          </p:nvPr>
        </p:nvSpPr>
        <p:spPr>
          <a:xfrm>
            <a:off x="1676400" y="335756"/>
            <a:ext cx="863599" cy="258763"/>
          </a:xfrm>
        </p:spPr>
        <p:txBody>
          <a:bodyPr/>
          <a:lstStyle/>
          <a:p>
            <a:r>
              <a:rPr lang="en-US" sz="800" dirty="0" smtClean="0">
                <a:solidFill>
                  <a:srgbClr val="FFFFFF"/>
                </a:solidFill>
              </a:rPr>
              <a:t>Slide 17</a:t>
            </a:r>
            <a:endParaRPr lang="en-US" sz="800"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9" name="Shape 299"/>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18</a:t>
            </a:fld>
            <a:endParaRPr lang="en-US" sz="1400">
              <a:solidFill>
                <a:srgbClr val="000000"/>
              </a:solidFill>
              <a:latin typeface="Arial"/>
              <a:ea typeface="Arial"/>
              <a:cs typeface="Arial"/>
              <a:sym typeface="Arial"/>
            </a:endParaRPr>
          </a:p>
        </p:txBody>
      </p:sp>
      <p:sp>
        <p:nvSpPr>
          <p:cNvPr id="297" name="Shape 297"/>
          <p:cNvSpPr txBox="1">
            <a:spLocks noGrp="1"/>
          </p:cNvSpPr>
          <p:nvPr>
            <p:ph type="title"/>
          </p:nvPr>
        </p:nvSpPr>
        <p:spPr>
          <a:xfrm>
            <a:off x="1929835" y="1959678"/>
            <a:ext cx="8589001" cy="1969769"/>
          </a:xfrm>
          <a:prstGeom prst="rect">
            <a:avLst/>
          </a:prstGeom>
          <a:noFill/>
          <a:ln>
            <a:noFill/>
          </a:ln>
        </p:spPr>
        <p:txBody>
          <a:bodyPr lIns="0" tIns="0" rIns="0" bIns="0" anchor="ctr" anchorCtr="0">
            <a:noAutofit/>
          </a:bodyPr>
          <a:lstStyle/>
          <a:p>
            <a:pPr marL="46507" marR="4483" lvl="0" indent="-46507" algn="ctr" rtl="0">
              <a:spcBef>
                <a:spcPts val="0"/>
              </a:spcBef>
              <a:spcAft>
                <a:spcPts val="0"/>
              </a:spcAft>
              <a:buSzPct val="25000"/>
              <a:buNone/>
            </a:pPr>
            <a:r>
              <a:rPr lang="en-US" sz="3200" b="0" i="0" u="none" strike="noStrike" cap="none">
                <a:solidFill>
                  <a:srgbClr val="003366"/>
                </a:solidFill>
                <a:latin typeface="Arial"/>
                <a:ea typeface="Arial"/>
                <a:cs typeface="Arial"/>
                <a:sym typeface="Arial"/>
              </a:rPr>
              <a:t>This phase begins before school starts and  lasts for the first weeks of school. New  educators are ready to change the world and  often “don’t know what they don’t know”.</a:t>
            </a:r>
          </a:p>
        </p:txBody>
      </p:sp>
      <p:sp>
        <p:nvSpPr>
          <p:cNvPr id="298" name="Shape 298" title="Anticipation Phase title"/>
          <p:cNvSpPr/>
          <p:nvPr/>
        </p:nvSpPr>
        <p:spPr>
          <a:xfrm>
            <a:off x="3352800" y="770022"/>
            <a:ext cx="5518484" cy="898357"/>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588">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2" name="Title 1"/>
          <p:cNvSpPr>
            <a:spLocks noGrp="1"/>
          </p:cNvSpPr>
          <p:nvPr>
            <p:ph type="title"/>
          </p:nvPr>
        </p:nvSpPr>
        <p:spPr>
          <a:xfrm>
            <a:off x="1752600" y="274637"/>
            <a:ext cx="558800" cy="241945"/>
          </a:xfrm>
        </p:spPr>
        <p:txBody>
          <a:bodyPr/>
          <a:lstStyle/>
          <a:p>
            <a:pPr algn="l"/>
            <a:r>
              <a:rPr lang="en-US" sz="800" dirty="0" smtClean="0">
                <a:solidFill>
                  <a:srgbClr val="FFFFFF"/>
                </a:solidFill>
              </a:rPr>
              <a:t>Slide 19</a:t>
            </a:r>
            <a:endParaRPr lang="en-US" sz="800" dirty="0">
              <a:solidFill>
                <a:srgbClr val="FFFFFF"/>
              </a:solidFill>
            </a:endParaRPr>
          </a:p>
        </p:txBody>
      </p:sp>
      <p:sp>
        <p:nvSpPr>
          <p:cNvPr id="308" name="Shape 308"/>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19</a:t>
            </a:fld>
            <a:endParaRPr lang="en-US" sz="1400">
              <a:solidFill>
                <a:srgbClr val="000000"/>
              </a:solidFill>
              <a:latin typeface="Arial"/>
              <a:ea typeface="Arial"/>
              <a:cs typeface="Arial"/>
              <a:sym typeface="Arial"/>
            </a:endParaRPr>
          </a:p>
        </p:txBody>
      </p:sp>
      <p:sp>
        <p:nvSpPr>
          <p:cNvPr id="307" name="Shape 307"/>
          <p:cNvSpPr txBox="1"/>
          <p:nvPr/>
        </p:nvSpPr>
        <p:spPr>
          <a:xfrm>
            <a:off x="6438537" y="1707986"/>
            <a:ext cx="5534525" cy="4154983"/>
          </a:xfrm>
          <a:prstGeom prst="rect">
            <a:avLst/>
          </a:prstGeom>
          <a:noFill/>
          <a:ln>
            <a:noFill/>
          </a:ln>
        </p:spPr>
        <p:txBody>
          <a:bodyPr lIns="91425" tIns="45700" rIns="91425" bIns="45700" anchor="t" anchorCtr="0">
            <a:noAutofit/>
          </a:bodyPr>
          <a:lstStyle/>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Welcome call </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Schedule regular meeting times</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Building and district logistics (Copies, Keys, reporting absences, getting subs)</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Procedures for getting classroom supplies</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Curriculum materials and pacing guides</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Teacher Editions</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Assist with setting up classroom</a:t>
            </a:r>
          </a:p>
        </p:txBody>
      </p:sp>
      <p:sp>
        <p:nvSpPr>
          <p:cNvPr id="306" name="Shape 306"/>
          <p:cNvSpPr txBox="1"/>
          <p:nvPr/>
        </p:nvSpPr>
        <p:spPr>
          <a:xfrm>
            <a:off x="6914147" y="693081"/>
            <a:ext cx="4583305" cy="954106"/>
          </a:xfrm>
          <a:prstGeom prst="rect">
            <a:avLst/>
          </a:prstGeom>
          <a:solidFill>
            <a:srgbClr val="ADC1FF"/>
          </a:solid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Arial"/>
                <a:ea typeface="Arial"/>
                <a:cs typeface="Arial"/>
                <a:sym typeface="Arial"/>
              </a:rPr>
              <a:t>Suggested Mentor Support </a:t>
            </a:r>
          </a:p>
          <a:p>
            <a:pPr marL="0" marR="0" lvl="0" indent="0" algn="l" rtl="0">
              <a:spcBef>
                <a:spcPts val="0"/>
              </a:spcBef>
              <a:buSzPct val="25000"/>
              <a:buNone/>
            </a:pPr>
            <a:r>
              <a:rPr lang="en-US" sz="2800">
                <a:solidFill>
                  <a:schemeClr val="dk1"/>
                </a:solidFill>
                <a:latin typeface="Arial"/>
                <a:ea typeface="Arial"/>
                <a:cs typeface="Arial"/>
                <a:sym typeface="Arial"/>
              </a:rPr>
              <a:t>during this phase</a:t>
            </a:r>
          </a:p>
        </p:txBody>
      </p:sp>
      <p:sp>
        <p:nvSpPr>
          <p:cNvPr id="305" name="Shape 305"/>
          <p:cNvSpPr/>
          <p:nvPr/>
        </p:nvSpPr>
        <p:spPr>
          <a:xfrm>
            <a:off x="1604211" y="2198463"/>
            <a:ext cx="5309937" cy="2677656"/>
          </a:xfrm>
          <a:prstGeom prst="rect">
            <a:avLst/>
          </a:prstGeom>
          <a:noFill/>
          <a:ln>
            <a:noFill/>
          </a:ln>
        </p:spPr>
        <p:txBody>
          <a:bodyPr lIns="91425" tIns="45700" rIns="91425" bIns="45700" anchor="t" anchorCtr="0">
            <a:noAutofit/>
          </a:bodyPr>
          <a:lstStyle/>
          <a:p>
            <a:pPr marL="469900" marR="0" lvl="0" indent="-457200" algn="l" rtl="0">
              <a:lnSpc>
                <a:spcPct val="100000"/>
              </a:lnSpc>
              <a:spcBef>
                <a:spcPts val="0"/>
              </a:spcBef>
              <a:buClr>
                <a:srgbClr val="003366"/>
              </a:buClr>
              <a:buSzPct val="100000"/>
              <a:buFont typeface="Noto Sans Symbols"/>
              <a:buChar char="➢"/>
            </a:pPr>
            <a:r>
              <a:rPr lang="en-US" sz="2400">
                <a:solidFill>
                  <a:srgbClr val="003366"/>
                </a:solidFill>
                <a:latin typeface="Rambla"/>
                <a:ea typeface="Rambla"/>
                <a:cs typeface="Rambla"/>
                <a:sym typeface="Rambla"/>
              </a:rPr>
              <a:t>To feel included</a:t>
            </a:r>
          </a:p>
          <a:p>
            <a:pPr marL="469900" marR="0" lvl="0" indent="-457200" algn="l" rtl="0">
              <a:lnSpc>
                <a:spcPct val="100000"/>
              </a:lnSpc>
              <a:spcBef>
                <a:spcPts val="0"/>
              </a:spcBef>
              <a:buClr>
                <a:srgbClr val="003366"/>
              </a:buClr>
              <a:buSzPct val="100000"/>
              <a:buFont typeface="Noto Sans Symbols"/>
              <a:buChar char="➢"/>
            </a:pPr>
            <a:r>
              <a:rPr lang="en-US" sz="2400">
                <a:solidFill>
                  <a:srgbClr val="003366"/>
                </a:solidFill>
                <a:latin typeface="Rambla"/>
                <a:ea typeface="Rambla"/>
                <a:cs typeface="Rambla"/>
                <a:sym typeface="Rambla"/>
              </a:rPr>
              <a:t>Information about  school climate and  expectations</a:t>
            </a:r>
          </a:p>
          <a:p>
            <a:pPr marL="469900" marR="0" lvl="0" indent="-457200" algn="l" rtl="0">
              <a:lnSpc>
                <a:spcPct val="100000"/>
              </a:lnSpc>
              <a:spcBef>
                <a:spcPts val="0"/>
              </a:spcBef>
              <a:buClr>
                <a:srgbClr val="003366"/>
              </a:buClr>
              <a:buSzPct val="100000"/>
              <a:buFont typeface="Noto Sans Symbols"/>
              <a:buChar char="➢"/>
            </a:pPr>
            <a:r>
              <a:rPr lang="en-US" sz="2400">
                <a:solidFill>
                  <a:srgbClr val="003366"/>
                </a:solidFill>
                <a:latin typeface="Rambla"/>
                <a:ea typeface="Rambla"/>
                <a:cs typeface="Rambla"/>
                <a:sym typeface="Rambla"/>
              </a:rPr>
              <a:t>School procedures</a:t>
            </a:r>
          </a:p>
          <a:p>
            <a:pPr marL="469900" marR="0" lvl="0" indent="-457200" algn="l" rtl="0">
              <a:lnSpc>
                <a:spcPct val="100000"/>
              </a:lnSpc>
              <a:spcBef>
                <a:spcPts val="0"/>
              </a:spcBef>
              <a:buClr>
                <a:srgbClr val="003366"/>
              </a:buClr>
              <a:buSzPct val="100000"/>
              <a:buFont typeface="Noto Sans Symbols"/>
              <a:buChar char="➢"/>
            </a:pPr>
            <a:r>
              <a:rPr lang="en-US" sz="2400">
                <a:solidFill>
                  <a:srgbClr val="003366"/>
                </a:solidFill>
                <a:latin typeface="Rambla"/>
                <a:ea typeface="Rambla"/>
                <a:cs typeface="Rambla"/>
                <a:sym typeface="Rambla"/>
              </a:rPr>
              <a:t>Supplies and materials</a:t>
            </a:r>
          </a:p>
          <a:p>
            <a:pPr marL="469900" marR="0" lvl="0" indent="-457200" algn="l" rtl="0">
              <a:lnSpc>
                <a:spcPct val="100000"/>
              </a:lnSpc>
              <a:spcBef>
                <a:spcPts val="0"/>
              </a:spcBef>
              <a:buClr>
                <a:srgbClr val="003366"/>
              </a:buClr>
              <a:buSzPct val="100000"/>
              <a:buFont typeface="Noto Sans Symbols"/>
              <a:buChar char="➢"/>
            </a:pPr>
            <a:r>
              <a:rPr lang="en-US" sz="2400">
                <a:solidFill>
                  <a:srgbClr val="003366"/>
                </a:solidFill>
                <a:latin typeface="Rambla"/>
                <a:ea typeface="Rambla"/>
                <a:cs typeface="Rambla"/>
                <a:sym typeface="Rambla"/>
              </a:rPr>
              <a:t>Curriculum</a:t>
            </a:r>
          </a:p>
          <a:p>
            <a:pPr marL="469900" marR="0" lvl="0" indent="-457200" algn="l" rtl="0">
              <a:lnSpc>
                <a:spcPct val="100000"/>
              </a:lnSpc>
              <a:spcBef>
                <a:spcPts val="0"/>
              </a:spcBef>
              <a:buClr>
                <a:srgbClr val="003366"/>
              </a:buClr>
              <a:buSzPct val="100000"/>
              <a:buFont typeface="Noto Sans Symbols"/>
              <a:buChar char="➢"/>
            </a:pPr>
            <a:r>
              <a:rPr lang="en-US" sz="2400">
                <a:solidFill>
                  <a:srgbClr val="003366"/>
                </a:solidFill>
                <a:latin typeface="Rambla"/>
                <a:ea typeface="Rambla"/>
                <a:cs typeface="Rambla"/>
                <a:sym typeface="Rambla"/>
              </a:rPr>
              <a:t>Classroom set-up</a:t>
            </a:r>
          </a:p>
        </p:txBody>
      </p:sp>
      <p:sp>
        <p:nvSpPr>
          <p:cNvPr id="304" name="Shape 304"/>
          <p:cNvSpPr txBox="1"/>
          <p:nvPr/>
        </p:nvSpPr>
        <p:spPr>
          <a:xfrm>
            <a:off x="1459830" y="665025"/>
            <a:ext cx="4700338" cy="1384995"/>
          </a:xfrm>
          <a:prstGeom prst="rect">
            <a:avLst/>
          </a:prstGeom>
          <a:solidFill>
            <a:srgbClr val="ADC1FF"/>
          </a:solid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262626"/>
                </a:solidFill>
                <a:latin typeface="Arial"/>
                <a:ea typeface="Arial"/>
                <a:cs typeface="Arial"/>
                <a:sym typeface="Arial"/>
              </a:rPr>
              <a:t>Needs of Beginning Teachers during Anticipation Phase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animEffect transition="in" filter="fade">
                                      <p:cBhvr>
                                        <p:cTn id="12"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4" name="Shape 164"/>
          <p:cNvSpPr txBox="1">
            <a:spLocks noGrp="1"/>
          </p:cNvSpPr>
          <p:nvPr>
            <p:ph type="sldNum" idx="12"/>
          </p:nvPr>
        </p:nvSpPr>
        <p:spPr>
          <a:xfrm>
            <a:off x="8305800" y="6172200"/>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a:t>
            </a:fld>
            <a:endParaRPr lang="en-US" sz="1400">
              <a:solidFill>
                <a:srgbClr val="000000"/>
              </a:solidFill>
              <a:latin typeface="Arial"/>
              <a:ea typeface="Arial"/>
              <a:cs typeface="Arial"/>
              <a:sym typeface="Arial"/>
            </a:endParaRPr>
          </a:p>
        </p:txBody>
      </p:sp>
      <p:sp>
        <p:nvSpPr>
          <p:cNvPr id="163" name="Shape 163"/>
          <p:cNvSpPr/>
          <p:nvPr/>
        </p:nvSpPr>
        <p:spPr>
          <a:xfrm>
            <a:off x="3568700" y="1417637"/>
            <a:ext cx="6070599" cy="40934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chemeClr val="dk1"/>
                </a:solidFill>
                <a:latin typeface="Arial"/>
                <a:ea typeface="Arial"/>
                <a:cs typeface="Arial"/>
                <a:sym typeface="Arial"/>
              </a:rPr>
              <a:t>Building Trusting Relationships</a:t>
            </a:r>
          </a:p>
          <a:p>
            <a:pPr marL="457200" marR="0" lvl="1" indent="0" algn="l" rtl="0">
              <a:spcBef>
                <a:spcPts val="0"/>
              </a:spcBef>
              <a:buSzPct val="25000"/>
              <a:buNone/>
            </a:pPr>
            <a:r>
              <a:rPr lang="en-US" sz="2000" b="0" i="0" u="none" strike="noStrike" cap="none">
                <a:solidFill>
                  <a:schemeClr val="dk1"/>
                </a:solidFill>
                <a:latin typeface="Arial"/>
                <a:ea typeface="Arial"/>
                <a:cs typeface="Arial"/>
                <a:sym typeface="Arial"/>
              </a:rPr>
              <a:t>Qualities of a Good Mentor</a:t>
            </a:r>
          </a:p>
          <a:p>
            <a:pPr marL="457200" marR="0" lvl="1" indent="0" algn="l" rtl="0">
              <a:spcBef>
                <a:spcPts val="0"/>
              </a:spcBef>
              <a:buSzPct val="25000"/>
              <a:buNone/>
            </a:pPr>
            <a:r>
              <a:rPr lang="en-US" sz="2000" b="0" i="0" u="none" strike="noStrike" cap="none">
                <a:solidFill>
                  <a:schemeClr val="dk1"/>
                </a:solidFill>
                <a:latin typeface="Arial"/>
                <a:ea typeface="Arial"/>
                <a:cs typeface="Arial"/>
                <a:sym typeface="Arial"/>
              </a:rPr>
              <a:t>Your First Conversations</a:t>
            </a:r>
          </a:p>
          <a:p>
            <a:pPr marL="457200" marR="0" lvl="1" indent="0" algn="l" rtl="0">
              <a:spcBef>
                <a:spcPts val="0"/>
              </a:spcBef>
              <a:buSzPct val="25000"/>
              <a:buNone/>
            </a:pPr>
            <a:r>
              <a:rPr lang="en-US" sz="2000" b="0" i="0" u="none" strike="noStrike" cap="none">
                <a:solidFill>
                  <a:schemeClr val="dk1"/>
                </a:solidFill>
                <a:latin typeface="Arial"/>
                <a:ea typeface="Arial"/>
                <a:cs typeface="Arial"/>
                <a:sym typeface="Arial"/>
              </a:rPr>
              <a:t>Practice “getting to know you” conversations</a:t>
            </a:r>
          </a:p>
          <a:p>
            <a:pPr marL="0" marR="0" lvl="0" indent="0" algn="l" rtl="0">
              <a:spcBef>
                <a:spcPts val="0"/>
              </a:spcBef>
              <a:buSzPct val="25000"/>
              <a:buNone/>
            </a:pPr>
            <a:r>
              <a:rPr lang="en-US" sz="2000">
                <a:solidFill>
                  <a:schemeClr val="dk1"/>
                </a:solidFill>
                <a:latin typeface="Arial"/>
                <a:ea typeface="Arial"/>
                <a:cs typeface="Arial"/>
                <a:sym typeface="Arial"/>
              </a:rPr>
              <a:t>New Teacher Identity</a:t>
            </a:r>
          </a:p>
          <a:p>
            <a:pPr marL="457200" marR="0" lvl="1" indent="0" algn="l" rtl="0">
              <a:spcBef>
                <a:spcPts val="0"/>
              </a:spcBef>
              <a:buSzPct val="25000"/>
              <a:buNone/>
            </a:pPr>
            <a:r>
              <a:rPr lang="en-US" sz="2000" b="0" i="0" u="none" strike="noStrike" cap="none">
                <a:solidFill>
                  <a:schemeClr val="dk1"/>
                </a:solidFill>
                <a:latin typeface="Arial"/>
                <a:ea typeface="Arial"/>
                <a:cs typeface="Arial"/>
                <a:sym typeface="Arial"/>
              </a:rPr>
              <a:t>Reflecting on your first years</a:t>
            </a:r>
          </a:p>
          <a:p>
            <a:pPr marL="457200" marR="0" lvl="1" indent="0" algn="l" rtl="0">
              <a:spcBef>
                <a:spcPts val="0"/>
              </a:spcBef>
              <a:buSzPct val="25000"/>
              <a:buNone/>
            </a:pPr>
            <a:r>
              <a:rPr lang="en-US" sz="2000" b="0" i="0" u="none" strike="noStrike" cap="none">
                <a:solidFill>
                  <a:schemeClr val="dk1"/>
                </a:solidFill>
                <a:latin typeface="Arial"/>
                <a:ea typeface="Arial"/>
                <a:cs typeface="Arial"/>
                <a:sym typeface="Arial"/>
              </a:rPr>
              <a:t>Needs and concerns of new teachers</a:t>
            </a:r>
          </a:p>
          <a:p>
            <a:pPr marL="457200" marR="0" lvl="1" indent="0" algn="l" rtl="0">
              <a:spcBef>
                <a:spcPts val="0"/>
              </a:spcBef>
              <a:buSzPct val="25000"/>
              <a:buNone/>
            </a:pPr>
            <a:r>
              <a:rPr lang="en-US" sz="2000" b="0" i="0" u="none" strike="noStrike" cap="none">
                <a:solidFill>
                  <a:schemeClr val="dk1"/>
                </a:solidFill>
                <a:latin typeface="Arial"/>
                <a:ea typeface="Arial"/>
                <a:cs typeface="Arial"/>
                <a:sym typeface="Arial"/>
              </a:rPr>
              <a:t>Mentor-Beginning teacher Conversations</a:t>
            </a:r>
          </a:p>
          <a:p>
            <a:pPr marL="457200" marR="0" lvl="1" indent="0" algn="l" rtl="0">
              <a:spcBef>
                <a:spcPts val="0"/>
              </a:spcBef>
              <a:buSzPct val="25000"/>
              <a:buNone/>
            </a:pPr>
            <a:r>
              <a:rPr lang="en-US" sz="2000" b="0" i="0" u="none" strike="noStrike" cap="none">
                <a:solidFill>
                  <a:schemeClr val="dk1"/>
                </a:solidFill>
                <a:latin typeface="Arial"/>
                <a:ea typeface="Arial"/>
                <a:cs typeface="Arial"/>
                <a:sym typeface="Arial"/>
              </a:rPr>
              <a:t>Phases of 1</a:t>
            </a:r>
            <a:r>
              <a:rPr lang="en-US" sz="2000" b="0" i="0" u="none" strike="noStrike" cap="none" baseline="30000">
                <a:solidFill>
                  <a:schemeClr val="dk1"/>
                </a:solidFill>
                <a:latin typeface="Arial"/>
                <a:ea typeface="Arial"/>
                <a:cs typeface="Arial"/>
                <a:sym typeface="Arial"/>
              </a:rPr>
              <a:t>st</a:t>
            </a:r>
            <a:r>
              <a:rPr lang="en-US" sz="2000" b="0" i="0" u="none" strike="noStrike" cap="none">
                <a:solidFill>
                  <a:schemeClr val="dk1"/>
                </a:solidFill>
                <a:latin typeface="Arial"/>
                <a:ea typeface="Arial"/>
                <a:cs typeface="Arial"/>
                <a:sym typeface="Arial"/>
              </a:rPr>
              <a:t> Year Teachers</a:t>
            </a:r>
          </a:p>
          <a:p>
            <a:pPr marL="0" marR="0" lvl="0" indent="0" algn="l" rtl="0">
              <a:spcBef>
                <a:spcPts val="0"/>
              </a:spcBef>
              <a:buSzPct val="25000"/>
              <a:buNone/>
            </a:pPr>
            <a:r>
              <a:rPr lang="en-US" sz="2000">
                <a:solidFill>
                  <a:schemeClr val="dk1"/>
                </a:solidFill>
                <a:latin typeface="Arial"/>
                <a:ea typeface="Arial"/>
                <a:cs typeface="Arial"/>
                <a:sym typeface="Arial"/>
              </a:rPr>
              <a:t>Coaching Language and Techniques</a:t>
            </a:r>
          </a:p>
          <a:p>
            <a:pPr marL="457200" marR="0" lvl="1" indent="0" algn="l" rtl="0">
              <a:spcBef>
                <a:spcPts val="0"/>
              </a:spcBef>
              <a:buSzPct val="25000"/>
              <a:buNone/>
            </a:pPr>
            <a:r>
              <a:rPr lang="en-US" sz="2000" b="0" i="0" u="none" strike="noStrike" cap="none">
                <a:solidFill>
                  <a:schemeClr val="dk1"/>
                </a:solidFill>
                <a:latin typeface="Arial"/>
                <a:ea typeface="Arial"/>
                <a:cs typeface="Arial"/>
                <a:sym typeface="Arial"/>
              </a:rPr>
              <a:t>Coaching Cycle</a:t>
            </a:r>
          </a:p>
          <a:p>
            <a:pPr marL="457200" marR="0" lvl="1" indent="0" algn="l" rtl="0">
              <a:spcBef>
                <a:spcPts val="0"/>
              </a:spcBef>
              <a:buSzPct val="25000"/>
              <a:buNone/>
            </a:pPr>
            <a:r>
              <a:rPr lang="en-US" sz="2000" b="0" i="0" u="none" strike="noStrike" cap="none">
                <a:solidFill>
                  <a:schemeClr val="dk1"/>
                </a:solidFill>
                <a:latin typeface="Arial"/>
                <a:ea typeface="Arial"/>
                <a:cs typeface="Arial"/>
                <a:sym typeface="Arial"/>
              </a:rPr>
              <a:t>Observation and Data Collection</a:t>
            </a:r>
          </a:p>
          <a:p>
            <a:pPr marL="457200" marR="0" lvl="1" indent="0" algn="l" rtl="0">
              <a:spcBef>
                <a:spcPts val="0"/>
              </a:spcBef>
              <a:buSzPct val="25000"/>
              <a:buNone/>
            </a:pPr>
            <a:r>
              <a:rPr lang="en-US" sz="2000" b="0" i="0" u="none" strike="noStrike" cap="none">
                <a:solidFill>
                  <a:schemeClr val="dk1"/>
                </a:solidFill>
                <a:latin typeface="Arial"/>
                <a:ea typeface="Arial"/>
                <a:cs typeface="Arial"/>
                <a:sym typeface="Arial"/>
              </a:rPr>
              <a:t>Questioning STEMs and Conversation Tool</a:t>
            </a:r>
          </a:p>
        </p:txBody>
      </p:sp>
      <p:sp>
        <p:nvSpPr>
          <p:cNvPr id="162" name="Shape 162"/>
          <p:cNvSpPr txBox="1">
            <a:spLocks noGrp="1"/>
          </p:cNvSpPr>
          <p:nvPr>
            <p:ph type="title"/>
          </p:nvPr>
        </p:nvSpPr>
        <p:spPr>
          <a:xfrm>
            <a:off x="1117600" y="274637"/>
            <a:ext cx="109727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dk2"/>
                </a:solidFill>
                <a:latin typeface="Arial"/>
                <a:ea typeface="Arial"/>
                <a:cs typeface="Arial"/>
                <a:sym typeface="Arial"/>
              </a:rPr>
              <a:t>Session Overview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5" name="Shape 315"/>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20</a:t>
            </a:fld>
            <a:endParaRPr lang="en-US" sz="1400">
              <a:solidFill>
                <a:srgbClr val="000000"/>
              </a:solidFill>
              <a:latin typeface="Arial"/>
              <a:ea typeface="Arial"/>
              <a:cs typeface="Arial"/>
              <a:sym typeface="Arial"/>
            </a:endParaRPr>
          </a:p>
        </p:txBody>
      </p:sp>
      <p:sp>
        <p:nvSpPr>
          <p:cNvPr id="314" name="Shape 314"/>
          <p:cNvSpPr/>
          <p:nvPr/>
        </p:nvSpPr>
        <p:spPr>
          <a:xfrm>
            <a:off x="2037348" y="2096777"/>
            <a:ext cx="9272335" cy="255454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rgbClr val="003366"/>
                </a:solidFill>
                <a:latin typeface="Arial"/>
                <a:ea typeface="Arial"/>
                <a:cs typeface="Arial"/>
                <a:sym typeface="Arial"/>
              </a:rPr>
              <a:t>During survival new educators feel  overwhelmed, presented with a variety of  situations that were not expected. There is little  time for reflection as new educators are caught  off guard with the realities of teaching.</a:t>
            </a:r>
          </a:p>
        </p:txBody>
      </p:sp>
      <p:sp>
        <p:nvSpPr>
          <p:cNvPr id="313" name="Shape 313" title="Survival Phase title"/>
          <p:cNvSpPr/>
          <p:nvPr/>
        </p:nvSpPr>
        <p:spPr>
          <a:xfrm>
            <a:off x="3962400" y="599209"/>
            <a:ext cx="5133754" cy="818428"/>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2" name="Title 1" hidden="1"/>
          <p:cNvSpPr>
            <a:spLocks noGrp="1"/>
          </p:cNvSpPr>
          <p:nvPr>
            <p:ph type="title"/>
          </p:nvPr>
        </p:nvSpPr>
        <p:spPr>
          <a:xfrm>
            <a:off x="1719848" y="320310"/>
            <a:ext cx="635000" cy="182563"/>
          </a:xfrm>
        </p:spPr>
        <p:txBody>
          <a:bodyPr/>
          <a:lstStyle/>
          <a:p>
            <a:pPr algn="l"/>
            <a:r>
              <a:rPr lang="en-US" sz="800" dirty="0" smtClean="0">
                <a:solidFill>
                  <a:srgbClr val="FFFFFF"/>
                </a:solidFill>
              </a:rPr>
              <a:t>Slide 20</a:t>
            </a:r>
            <a:endParaRPr lang="en-US" sz="800" dirty="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4" name="Shape 324"/>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21</a:t>
            </a:fld>
            <a:endParaRPr lang="en-US" sz="1400">
              <a:solidFill>
                <a:srgbClr val="000000"/>
              </a:solidFill>
              <a:latin typeface="Arial"/>
              <a:ea typeface="Arial"/>
              <a:cs typeface="Arial"/>
              <a:sym typeface="Arial"/>
            </a:endParaRPr>
          </a:p>
        </p:txBody>
      </p:sp>
      <p:sp>
        <p:nvSpPr>
          <p:cNvPr id="2" name="Title 1" hidden="1"/>
          <p:cNvSpPr>
            <a:spLocks noGrp="1"/>
          </p:cNvSpPr>
          <p:nvPr>
            <p:ph type="title"/>
          </p:nvPr>
        </p:nvSpPr>
        <p:spPr>
          <a:xfrm>
            <a:off x="1667043" y="198437"/>
            <a:ext cx="695157" cy="182563"/>
          </a:xfrm>
        </p:spPr>
        <p:txBody>
          <a:bodyPr/>
          <a:lstStyle/>
          <a:p>
            <a:pPr algn="l"/>
            <a:r>
              <a:rPr lang="en-US" sz="800" dirty="0" smtClean="0">
                <a:solidFill>
                  <a:srgbClr val="FFFFFF"/>
                </a:solidFill>
              </a:rPr>
              <a:t>Slide 21</a:t>
            </a:r>
            <a:endParaRPr lang="en-US" sz="800" dirty="0">
              <a:solidFill>
                <a:srgbClr val="FFFFFF"/>
              </a:solidFill>
            </a:endParaRPr>
          </a:p>
        </p:txBody>
      </p:sp>
      <p:sp>
        <p:nvSpPr>
          <p:cNvPr id="323" name="Shape 323"/>
          <p:cNvSpPr txBox="1"/>
          <p:nvPr/>
        </p:nvSpPr>
        <p:spPr>
          <a:xfrm>
            <a:off x="6833936" y="1732547"/>
            <a:ext cx="4539915" cy="3416319"/>
          </a:xfrm>
          <a:prstGeom prst="rect">
            <a:avLst/>
          </a:prstGeom>
          <a:noFill/>
          <a:ln>
            <a:noFill/>
          </a:ln>
        </p:spPr>
        <p:txBody>
          <a:bodyPr lIns="91425" tIns="45700" rIns="91425" bIns="45700" anchor="t" anchorCtr="0">
            <a:noAutofit/>
          </a:bodyPr>
          <a:lstStyle/>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Model a positive disposition</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Continue regular meetings</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Share record keeping strategies</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Parent-Teacher conference tips and practice</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Help with lesson planning and district resources</a:t>
            </a:r>
          </a:p>
          <a:p>
            <a:pPr marL="285750" marR="0" lvl="0" indent="-285750" algn="l" rtl="0">
              <a:spcBef>
                <a:spcPts val="0"/>
              </a:spcBef>
              <a:buClr>
                <a:srgbClr val="003366"/>
              </a:buClr>
              <a:buSzPct val="100000"/>
              <a:buFont typeface="Noto Sans Symbols"/>
              <a:buChar char="➢"/>
            </a:pPr>
            <a:r>
              <a:rPr lang="en-US" sz="2400">
                <a:solidFill>
                  <a:srgbClr val="003366"/>
                </a:solidFill>
                <a:latin typeface="Arial"/>
                <a:ea typeface="Arial"/>
                <a:cs typeface="Arial"/>
                <a:sym typeface="Arial"/>
              </a:rPr>
              <a:t>Encourage participation</a:t>
            </a:r>
          </a:p>
        </p:txBody>
      </p:sp>
      <p:sp>
        <p:nvSpPr>
          <p:cNvPr id="322" name="Shape 322"/>
          <p:cNvSpPr txBox="1"/>
          <p:nvPr/>
        </p:nvSpPr>
        <p:spPr>
          <a:xfrm>
            <a:off x="6833936" y="641683"/>
            <a:ext cx="4539915" cy="830996"/>
          </a:xfrm>
          <a:prstGeom prst="rect">
            <a:avLst/>
          </a:prstGeom>
          <a:solidFill>
            <a:srgbClr val="83A2FF"/>
          </a:solid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Arial"/>
                <a:ea typeface="Arial"/>
                <a:cs typeface="Arial"/>
                <a:sym typeface="Arial"/>
              </a:rPr>
              <a:t>Suggested Mentor Support during this phase</a:t>
            </a:r>
          </a:p>
        </p:txBody>
      </p:sp>
      <p:sp>
        <p:nvSpPr>
          <p:cNvPr id="320" name="Shape 320"/>
          <p:cNvSpPr/>
          <p:nvPr/>
        </p:nvSpPr>
        <p:spPr>
          <a:xfrm>
            <a:off x="1812757" y="1683049"/>
            <a:ext cx="4170948" cy="4565351"/>
          </a:xfrm>
          <a:prstGeom prst="rect">
            <a:avLst/>
          </a:prstGeom>
          <a:noFill/>
          <a:ln>
            <a:noFill/>
          </a:ln>
        </p:spPr>
        <p:txBody>
          <a:bodyPr lIns="91425" tIns="45700" rIns="91425" bIns="45700" anchor="t" anchorCtr="0">
            <a:noAutofit/>
          </a:bodyPr>
          <a:lstStyle/>
          <a:p>
            <a:pPr marL="184150" marR="0" lvl="0" indent="-171450" algn="l" rtl="0">
              <a:lnSpc>
                <a:spcPct val="100000"/>
              </a:lnSpc>
              <a:spcBef>
                <a:spcPts val="0"/>
              </a:spcBef>
              <a:spcAft>
                <a:spcPts val="0"/>
              </a:spcAft>
              <a:buClr>
                <a:srgbClr val="003366"/>
              </a:buClr>
              <a:buSzPct val="100000"/>
              <a:buFont typeface="Noto Sans Symbols"/>
              <a:buChar char="➢"/>
            </a:pPr>
            <a:r>
              <a:rPr lang="en-US" sz="2400" dirty="0">
                <a:solidFill>
                  <a:srgbClr val="003366"/>
                </a:solidFill>
                <a:latin typeface="Noto Sans Symbols"/>
                <a:ea typeface="Noto Sans Symbols"/>
                <a:cs typeface="Noto Sans Symbols"/>
                <a:sym typeface="Noto Sans Symbols"/>
              </a:rPr>
              <a:t> </a:t>
            </a:r>
            <a:r>
              <a:rPr lang="en-US" sz="2400" dirty="0">
                <a:solidFill>
                  <a:srgbClr val="003366"/>
                </a:solidFill>
                <a:latin typeface="Rambla"/>
                <a:ea typeface="Rambla"/>
                <a:cs typeface="Rambla"/>
                <a:sym typeface="Rambla"/>
              </a:rPr>
              <a:t>Organization</a:t>
            </a:r>
          </a:p>
          <a:p>
            <a:pPr marL="184150" marR="0" lvl="0" indent="-171450" algn="l" rtl="0">
              <a:lnSpc>
                <a:spcPct val="100000"/>
              </a:lnSpc>
              <a:spcBef>
                <a:spcPts val="400"/>
              </a:spcBef>
              <a:spcAft>
                <a:spcPts val="0"/>
              </a:spcAft>
              <a:buClr>
                <a:srgbClr val="003366"/>
              </a:buClr>
              <a:buSzPct val="100000"/>
              <a:buFont typeface="Noto Sans Symbols"/>
              <a:buChar char="➢"/>
            </a:pPr>
            <a:r>
              <a:rPr lang="en-US" sz="2400" dirty="0">
                <a:solidFill>
                  <a:srgbClr val="003366"/>
                </a:solidFill>
                <a:latin typeface="Noto Sans Symbols"/>
                <a:ea typeface="Noto Sans Symbols"/>
                <a:cs typeface="Noto Sans Symbols"/>
                <a:sym typeface="Noto Sans Symbols"/>
              </a:rPr>
              <a:t> </a:t>
            </a:r>
            <a:r>
              <a:rPr lang="en-US" sz="2400" dirty="0">
                <a:solidFill>
                  <a:srgbClr val="003366"/>
                </a:solidFill>
                <a:latin typeface="Rambla"/>
                <a:ea typeface="Rambla"/>
                <a:cs typeface="Rambla"/>
                <a:sym typeface="Rambla"/>
              </a:rPr>
              <a:t>Rituals and routines</a:t>
            </a:r>
          </a:p>
          <a:p>
            <a:pPr marL="184150" marR="0" lvl="0" indent="-171450" algn="l" rtl="0">
              <a:lnSpc>
                <a:spcPct val="100000"/>
              </a:lnSpc>
              <a:spcBef>
                <a:spcPts val="395"/>
              </a:spcBef>
              <a:spcAft>
                <a:spcPts val="0"/>
              </a:spcAft>
              <a:buClr>
                <a:srgbClr val="003366"/>
              </a:buClr>
              <a:buSzPct val="100000"/>
              <a:buFont typeface="Noto Sans Symbols"/>
              <a:buChar char="➢"/>
            </a:pPr>
            <a:r>
              <a:rPr lang="en-US" sz="2400" dirty="0">
                <a:solidFill>
                  <a:srgbClr val="003366"/>
                </a:solidFill>
                <a:latin typeface="Noto Sans Symbols"/>
                <a:ea typeface="Noto Sans Symbols"/>
                <a:cs typeface="Noto Sans Symbols"/>
                <a:sym typeface="Noto Sans Symbols"/>
              </a:rPr>
              <a:t> </a:t>
            </a:r>
            <a:r>
              <a:rPr lang="en-US" sz="2400" dirty="0">
                <a:solidFill>
                  <a:srgbClr val="003366"/>
                </a:solidFill>
                <a:latin typeface="Rambla"/>
                <a:ea typeface="Rambla"/>
                <a:cs typeface="Rambla"/>
                <a:sym typeface="Rambla"/>
              </a:rPr>
              <a:t>Goals </a:t>
            </a:r>
          </a:p>
          <a:p>
            <a:pPr marL="184150" marR="0" lvl="0" indent="-171450" algn="l" rtl="0">
              <a:lnSpc>
                <a:spcPct val="100000"/>
              </a:lnSpc>
              <a:spcBef>
                <a:spcPts val="395"/>
              </a:spcBef>
              <a:spcAft>
                <a:spcPts val="0"/>
              </a:spcAft>
              <a:buClr>
                <a:srgbClr val="003366"/>
              </a:buClr>
              <a:buSzPct val="100000"/>
              <a:buFont typeface="Noto Sans Symbols"/>
              <a:buChar char="➢"/>
            </a:pPr>
            <a:r>
              <a:rPr lang="en-US" sz="2400" dirty="0">
                <a:solidFill>
                  <a:srgbClr val="003366"/>
                </a:solidFill>
                <a:latin typeface="Rambla"/>
                <a:ea typeface="Rambla"/>
                <a:cs typeface="Rambla"/>
                <a:sym typeface="Rambla"/>
              </a:rPr>
              <a:t>  Time management skills</a:t>
            </a:r>
          </a:p>
          <a:p>
            <a:pPr marL="184150" marR="0" lvl="0" indent="-171450" algn="l" rtl="0">
              <a:lnSpc>
                <a:spcPct val="100000"/>
              </a:lnSpc>
              <a:spcBef>
                <a:spcPts val="395"/>
              </a:spcBef>
              <a:spcAft>
                <a:spcPts val="0"/>
              </a:spcAft>
              <a:buClr>
                <a:srgbClr val="003366"/>
              </a:buClr>
              <a:buSzPct val="100000"/>
              <a:buFont typeface="Noto Sans Symbols"/>
              <a:buChar char="➢"/>
            </a:pPr>
            <a:r>
              <a:rPr lang="en-US" sz="2400" dirty="0">
                <a:solidFill>
                  <a:srgbClr val="003366"/>
                </a:solidFill>
                <a:latin typeface="Rambla"/>
                <a:ea typeface="Rambla"/>
                <a:cs typeface="Rambla"/>
                <a:sym typeface="Rambla"/>
              </a:rPr>
              <a:t>  Communication strategies</a:t>
            </a:r>
          </a:p>
          <a:p>
            <a:pPr marL="184150" marR="0" lvl="0" indent="-171450" algn="l" rtl="0">
              <a:lnSpc>
                <a:spcPct val="100000"/>
              </a:lnSpc>
              <a:spcBef>
                <a:spcPts val="395"/>
              </a:spcBef>
              <a:spcAft>
                <a:spcPts val="0"/>
              </a:spcAft>
              <a:buClr>
                <a:srgbClr val="003366"/>
              </a:buClr>
              <a:buSzPct val="100000"/>
              <a:buFont typeface="Noto Sans Symbols"/>
              <a:buChar char="➢"/>
            </a:pPr>
            <a:r>
              <a:rPr lang="en-US" sz="2400" dirty="0">
                <a:solidFill>
                  <a:srgbClr val="003366"/>
                </a:solidFill>
                <a:latin typeface="Rambla"/>
                <a:ea typeface="Rambla"/>
                <a:cs typeface="Rambla"/>
                <a:sym typeface="Rambla"/>
              </a:rPr>
              <a:t>  Use of technology</a:t>
            </a:r>
          </a:p>
          <a:p>
            <a:pPr marL="184150" marR="0" lvl="0" indent="-171450" algn="l" rtl="0">
              <a:lnSpc>
                <a:spcPct val="100000"/>
              </a:lnSpc>
              <a:spcBef>
                <a:spcPts val="400"/>
              </a:spcBef>
              <a:spcAft>
                <a:spcPts val="0"/>
              </a:spcAft>
              <a:buClr>
                <a:srgbClr val="003366"/>
              </a:buClr>
              <a:buSzPct val="100000"/>
              <a:buFont typeface="Noto Sans Symbols"/>
              <a:buChar char="➢"/>
            </a:pPr>
            <a:r>
              <a:rPr lang="en-US" sz="2400" dirty="0">
                <a:solidFill>
                  <a:srgbClr val="003366"/>
                </a:solidFill>
                <a:latin typeface="Noto Sans Symbols"/>
                <a:ea typeface="Noto Sans Symbols"/>
                <a:cs typeface="Noto Sans Symbols"/>
                <a:sym typeface="Noto Sans Symbols"/>
              </a:rPr>
              <a:t> </a:t>
            </a:r>
            <a:r>
              <a:rPr lang="en-US" sz="2400" dirty="0">
                <a:solidFill>
                  <a:srgbClr val="003366"/>
                </a:solidFill>
                <a:latin typeface="Rambla"/>
                <a:ea typeface="Rambla"/>
                <a:cs typeface="Rambla"/>
                <a:sym typeface="Rambla"/>
              </a:rPr>
              <a:t>Materials</a:t>
            </a:r>
          </a:p>
          <a:p>
            <a:pPr marL="184150" marR="0" lvl="0" indent="-171450" algn="l" rtl="0">
              <a:lnSpc>
                <a:spcPct val="100000"/>
              </a:lnSpc>
              <a:spcBef>
                <a:spcPts val="400"/>
              </a:spcBef>
              <a:spcAft>
                <a:spcPts val="0"/>
              </a:spcAft>
              <a:buClr>
                <a:srgbClr val="003366"/>
              </a:buClr>
              <a:buSzPct val="100000"/>
              <a:buFont typeface="Noto Sans Symbols"/>
              <a:buChar char="➢"/>
            </a:pPr>
            <a:r>
              <a:rPr lang="en-US" sz="2400" dirty="0">
                <a:solidFill>
                  <a:srgbClr val="003366"/>
                </a:solidFill>
                <a:latin typeface="Noto Sans Symbols"/>
                <a:ea typeface="Noto Sans Symbols"/>
                <a:cs typeface="Noto Sans Symbols"/>
                <a:sym typeface="Noto Sans Symbols"/>
              </a:rPr>
              <a:t> </a:t>
            </a:r>
            <a:r>
              <a:rPr lang="en-US" sz="2400" dirty="0">
                <a:solidFill>
                  <a:srgbClr val="003366"/>
                </a:solidFill>
                <a:latin typeface="Rambla"/>
                <a:ea typeface="Rambla"/>
                <a:cs typeface="Rambla"/>
                <a:sym typeface="Rambla"/>
              </a:rPr>
              <a:t>Encouragement</a:t>
            </a:r>
          </a:p>
          <a:p>
            <a:pPr marL="184150" marR="0" lvl="0" indent="-171450" algn="l" rtl="0">
              <a:lnSpc>
                <a:spcPct val="100000"/>
              </a:lnSpc>
              <a:spcBef>
                <a:spcPts val="390"/>
              </a:spcBef>
              <a:buClr>
                <a:srgbClr val="003366"/>
              </a:buClr>
              <a:buSzPct val="100000"/>
              <a:buFont typeface="Noto Sans Symbols"/>
              <a:buChar char="➢"/>
            </a:pPr>
            <a:r>
              <a:rPr lang="en-US" sz="2400" dirty="0">
                <a:solidFill>
                  <a:srgbClr val="003366"/>
                </a:solidFill>
                <a:latin typeface="Noto Sans Symbols"/>
                <a:ea typeface="Noto Sans Symbols"/>
                <a:cs typeface="Noto Sans Symbols"/>
                <a:sym typeface="Noto Sans Symbols"/>
              </a:rPr>
              <a:t> </a:t>
            </a:r>
            <a:r>
              <a:rPr lang="en-US" sz="2400" dirty="0">
                <a:solidFill>
                  <a:srgbClr val="003366"/>
                </a:solidFill>
                <a:latin typeface="Rambla"/>
                <a:ea typeface="Rambla"/>
                <a:cs typeface="Rambla"/>
                <a:sym typeface="Rambla"/>
              </a:rPr>
              <a:t>Meet with colleagues</a:t>
            </a:r>
          </a:p>
        </p:txBody>
      </p:sp>
      <p:sp>
        <p:nvSpPr>
          <p:cNvPr id="321" name="Shape 321"/>
          <p:cNvSpPr txBox="1"/>
          <p:nvPr/>
        </p:nvSpPr>
        <p:spPr>
          <a:xfrm>
            <a:off x="1812757" y="356936"/>
            <a:ext cx="4170948" cy="1090864"/>
          </a:xfrm>
          <a:prstGeom prst="rect">
            <a:avLst/>
          </a:prstGeom>
          <a:solidFill>
            <a:srgbClr val="83A2FF"/>
          </a:solidFill>
          <a:ln>
            <a:noFill/>
          </a:ln>
        </p:spPr>
        <p:txBody>
          <a:bodyPr lIns="91425" tIns="45700" rIns="91425" bIns="45700" anchor="t" anchorCtr="0">
            <a:noAutofit/>
          </a:bodyPr>
          <a:lstStyle/>
          <a:p>
            <a:pPr marL="0" marR="0" lvl="0" indent="0" algn="l" rtl="0">
              <a:spcBef>
                <a:spcPts val="0"/>
              </a:spcBef>
              <a:buSzPct val="25000"/>
              <a:buNone/>
            </a:pPr>
            <a:r>
              <a:rPr lang="en-US" sz="2400" dirty="0">
                <a:solidFill>
                  <a:schemeClr val="dk1"/>
                </a:solidFill>
                <a:latin typeface="Arial"/>
                <a:ea typeface="Arial"/>
                <a:cs typeface="Arial"/>
                <a:sym typeface="Arial"/>
              </a:rPr>
              <a:t>Needs of Beginning Teachers during Survival Phase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gtEl>
                                        <p:attrNameLst>
                                          <p:attrName>style.visibility</p:attrName>
                                        </p:attrNameLst>
                                      </p:cBhvr>
                                      <p:to>
                                        <p:strVal val="visible"/>
                                      </p:to>
                                    </p:set>
                                    <p:animEffect transition="in" filter="fade">
                                      <p:cBhvr>
                                        <p:cTn id="12"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Shape 331"/>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22</a:t>
            </a:fld>
            <a:endParaRPr lang="en-US" sz="1400">
              <a:solidFill>
                <a:srgbClr val="000000"/>
              </a:solidFill>
              <a:latin typeface="Arial"/>
              <a:ea typeface="Arial"/>
              <a:cs typeface="Arial"/>
              <a:sym typeface="Arial"/>
            </a:endParaRPr>
          </a:p>
        </p:txBody>
      </p:sp>
      <p:pic>
        <p:nvPicPr>
          <p:cNvPr id="330" name="Shape 330" title="triads in conversation slide 22"/>
          <p:cNvPicPr preferRelativeResize="0"/>
          <p:nvPr/>
        </p:nvPicPr>
        <p:blipFill rotWithShape="1">
          <a:blip r:embed="rId3">
            <a:alphaModFix/>
          </a:blip>
          <a:srcRect r="11860"/>
          <a:stretch/>
        </p:blipFill>
        <p:spPr>
          <a:xfrm>
            <a:off x="7475621" y="1270046"/>
            <a:ext cx="3930315" cy="2497126"/>
          </a:xfrm>
          <a:prstGeom prst="rect">
            <a:avLst/>
          </a:prstGeom>
          <a:noFill/>
          <a:ln>
            <a:noFill/>
          </a:ln>
        </p:spPr>
      </p:pic>
      <p:sp>
        <p:nvSpPr>
          <p:cNvPr id="329" name="Shape 329"/>
          <p:cNvSpPr/>
          <p:nvPr/>
        </p:nvSpPr>
        <p:spPr>
          <a:xfrm>
            <a:off x="1636294" y="850643"/>
            <a:ext cx="5582652" cy="501675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sz="2000" b="1" u="sng" dirty="0">
              <a:solidFill>
                <a:srgbClr val="003366"/>
              </a:solidFill>
              <a:latin typeface="Calibri"/>
              <a:ea typeface="Calibri"/>
              <a:cs typeface="Calibri"/>
              <a:sym typeface="Calibri"/>
            </a:endParaRPr>
          </a:p>
          <a:p>
            <a:pPr marL="342900" marR="0" lvl="0" indent="-342900" algn="l" rtl="0">
              <a:spcBef>
                <a:spcPts val="0"/>
              </a:spcBef>
              <a:spcAft>
                <a:spcPts val="0"/>
              </a:spcAft>
              <a:buClr>
                <a:srgbClr val="003366"/>
              </a:buClr>
              <a:buSzPct val="50000"/>
              <a:buFont typeface="Noto Sans Symbols"/>
              <a:buChar char="∙"/>
            </a:pPr>
            <a:r>
              <a:rPr lang="en-US" sz="2000" dirty="0">
                <a:solidFill>
                  <a:srgbClr val="003366"/>
                </a:solidFill>
                <a:latin typeface="Calibri"/>
                <a:ea typeface="Calibri"/>
                <a:cs typeface="Calibri"/>
                <a:sym typeface="Calibri"/>
              </a:rPr>
              <a:t>Do you recall going through these Phases?</a:t>
            </a:r>
          </a:p>
          <a:p>
            <a:pPr marL="342900" marR="0" lvl="0" indent="-342900" algn="l" rtl="0">
              <a:spcBef>
                <a:spcPts val="0"/>
              </a:spcBef>
              <a:spcAft>
                <a:spcPts val="0"/>
              </a:spcAft>
              <a:buClr>
                <a:srgbClr val="003366"/>
              </a:buClr>
              <a:buSzPct val="50000"/>
              <a:buFont typeface="Noto Sans Symbols"/>
              <a:buChar char="∙"/>
            </a:pPr>
            <a:r>
              <a:rPr lang="en-US" sz="2000" dirty="0">
                <a:solidFill>
                  <a:srgbClr val="003366"/>
                </a:solidFill>
                <a:latin typeface="Calibri"/>
                <a:ea typeface="Calibri"/>
                <a:cs typeface="Calibri"/>
                <a:sym typeface="Calibri"/>
              </a:rPr>
              <a:t>How did you get through them?</a:t>
            </a:r>
          </a:p>
          <a:p>
            <a:pPr marL="342900" marR="0" lvl="0" indent="-342900" algn="l" rtl="0">
              <a:spcBef>
                <a:spcPts val="0"/>
              </a:spcBef>
              <a:spcAft>
                <a:spcPts val="0"/>
              </a:spcAft>
              <a:buClr>
                <a:srgbClr val="003366"/>
              </a:buClr>
              <a:buSzPct val="50000"/>
              <a:buFont typeface="Noto Sans Symbols"/>
              <a:buChar char="∙"/>
            </a:pPr>
            <a:r>
              <a:rPr lang="en-US" sz="2000" dirty="0">
                <a:solidFill>
                  <a:srgbClr val="003366"/>
                </a:solidFill>
                <a:latin typeface="Calibri"/>
                <a:ea typeface="Calibri"/>
                <a:cs typeface="Calibri"/>
                <a:sym typeface="Calibri"/>
              </a:rPr>
              <a:t>Why is support the first weeks and months of school so important?</a:t>
            </a:r>
          </a:p>
          <a:p>
            <a:pPr marL="342900" marR="0" lvl="0" indent="-342900" algn="l" rtl="0">
              <a:spcBef>
                <a:spcPts val="0"/>
              </a:spcBef>
              <a:spcAft>
                <a:spcPts val="0"/>
              </a:spcAft>
              <a:buClr>
                <a:srgbClr val="003366"/>
              </a:buClr>
              <a:buSzPct val="50000"/>
              <a:buFont typeface="Noto Sans Symbols"/>
              <a:buChar char="∙"/>
            </a:pPr>
            <a:r>
              <a:rPr lang="en-US" sz="2000" dirty="0">
                <a:solidFill>
                  <a:srgbClr val="003366"/>
                </a:solidFill>
                <a:latin typeface="Calibri"/>
                <a:ea typeface="Calibri"/>
                <a:cs typeface="Calibri"/>
                <a:sym typeface="Calibri"/>
              </a:rPr>
              <a:t>What can mentors do to help beginning teachers develop positive professional identities?</a:t>
            </a:r>
          </a:p>
          <a:p>
            <a:pPr marL="342900" marR="0" lvl="0" indent="-342900" algn="l" rtl="0">
              <a:spcBef>
                <a:spcPts val="0"/>
              </a:spcBef>
              <a:spcAft>
                <a:spcPts val="0"/>
              </a:spcAft>
              <a:buClr>
                <a:srgbClr val="003366"/>
              </a:buClr>
              <a:buSzPct val="50000"/>
              <a:buFont typeface="Noto Sans Symbols"/>
              <a:buChar char="∙"/>
            </a:pPr>
            <a:r>
              <a:rPr lang="en-US" sz="2000" dirty="0">
                <a:solidFill>
                  <a:srgbClr val="003366"/>
                </a:solidFill>
                <a:latin typeface="Calibri"/>
                <a:ea typeface="Calibri"/>
                <a:cs typeface="Calibri"/>
                <a:sym typeface="Calibri"/>
              </a:rPr>
              <a:t>How do the concerns of beginning teachers differ from those of experienced teachers?</a:t>
            </a:r>
          </a:p>
          <a:p>
            <a:pPr marL="342900" marR="0" lvl="0" indent="-342900" algn="l" rtl="0">
              <a:spcBef>
                <a:spcPts val="0"/>
              </a:spcBef>
              <a:spcAft>
                <a:spcPts val="0"/>
              </a:spcAft>
              <a:buClr>
                <a:srgbClr val="003366"/>
              </a:buClr>
              <a:buSzPct val="50000"/>
              <a:buFont typeface="Noto Sans Symbols"/>
              <a:buChar char="∙"/>
            </a:pPr>
            <a:r>
              <a:rPr lang="en-US" sz="2000" dirty="0">
                <a:solidFill>
                  <a:srgbClr val="003366"/>
                </a:solidFill>
                <a:latin typeface="Calibri"/>
                <a:ea typeface="Calibri"/>
                <a:cs typeface="Calibri"/>
                <a:sym typeface="Calibri"/>
              </a:rPr>
              <a:t>Think back to your first year of teaching and some of the feelings you experienced. What advice would you give to a new teacher who confides in you that she feels like she doesn’t know what she is doing?</a:t>
            </a:r>
          </a:p>
          <a:p>
            <a:pPr marL="0" marR="0" lvl="0" indent="0" algn="l" rtl="0">
              <a:spcBef>
                <a:spcPts val="0"/>
              </a:spcBef>
              <a:buSzPct val="25000"/>
              <a:buNone/>
            </a:pPr>
            <a:r>
              <a:rPr lang="en-US" sz="2000" dirty="0">
                <a:solidFill>
                  <a:srgbClr val="003366"/>
                </a:solidFill>
                <a:latin typeface="Calibri"/>
                <a:ea typeface="Calibri"/>
                <a:cs typeface="Calibri"/>
                <a:sym typeface="Calibri"/>
              </a:rPr>
              <a:t>Thank your group and return to seats.</a:t>
            </a:r>
            <a:r>
              <a:rPr lang="en-US" sz="2000" dirty="0">
                <a:solidFill>
                  <a:srgbClr val="003366"/>
                </a:solidFill>
                <a:latin typeface="Arial"/>
                <a:ea typeface="Arial"/>
                <a:cs typeface="Arial"/>
                <a:sym typeface="Arial"/>
              </a:rPr>
              <a:t> </a:t>
            </a:r>
          </a:p>
        </p:txBody>
      </p:sp>
      <p:sp>
        <p:nvSpPr>
          <p:cNvPr id="2" name="Title 1"/>
          <p:cNvSpPr>
            <a:spLocks noGrp="1"/>
          </p:cNvSpPr>
          <p:nvPr>
            <p:ph type="title"/>
          </p:nvPr>
        </p:nvSpPr>
        <p:spPr>
          <a:xfrm>
            <a:off x="1676400" y="228600"/>
            <a:ext cx="5588000" cy="1143000"/>
          </a:xfrm>
        </p:spPr>
        <p:txBody>
          <a:bodyPr/>
          <a:lstStyle/>
          <a:p>
            <a:pPr algn="l"/>
            <a:r>
              <a:rPr lang="en-US" sz="2000" b="1" u="sng" dirty="0">
                <a:solidFill>
                  <a:srgbClr val="003366"/>
                </a:solidFill>
                <a:latin typeface="Calibri"/>
                <a:ea typeface="Calibri"/>
                <a:cs typeface="Calibri"/>
                <a:sym typeface="Calibri"/>
              </a:rPr>
              <a:t>Form Triads: Find two people you have not met with today. Discuss the following</a:t>
            </a:r>
            <a:r>
              <a:rPr lang="en-US" sz="2000" b="1" u="sng" dirty="0" smtClean="0">
                <a:solidFill>
                  <a:srgbClr val="003366"/>
                </a:solidFill>
                <a:latin typeface="Calibri"/>
                <a:ea typeface="Calibri"/>
                <a:cs typeface="Calibri"/>
                <a:sym typeface="Calibri"/>
              </a:rPr>
              <a:t>:</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Shape 338"/>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23</a:t>
            </a:fld>
            <a:endParaRPr lang="en-US" sz="1400">
              <a:solidFill>
                <a:srgbClr val="000000"/>
              </a:solidFill>
              <a:latin typeface="Arial"/>
              <a:ea typeface="Arial"/>
              <a:cs typeface="Arial"/>
              <a:sym typeface="Arial"/>
            </a:endParaRPr>
          </a:p>
        </p:txBody>
      </p:sp>
      <p:pic>
        <p:nvPicPr>
          <p:cNvPr id="337" name="Shape 337" title="Questions mark graphic slide 23"/>
          <p:cNvPicPr preferRelativeResize="0"/>
          <p:nvPr/>
        </p:nvPicPr>
        <p:blipFill rotWithShape="1">
          <a:blip r:embed="rId3">
            <a:alphaModFix/>
          </a:blip>
          <a:srcRect l="27797" r="29687"/>
          <a:stretch/>
        </p:blipFill>
        <p:spPr>
          <a:xfrm>
            <a:off x="8903368" y="1797819"/>
            <a:ext cx="2919664" cy="4295775"/>
          </a:xfrm>
          <a:prstGeom prst="rect">
            <a:avLst/>
          </a:prstGeom>
          <a:noFill/>
          <a:ln>
            <a:noFill/>
          </a:ln>
        </p:spPr>
      </p:pic>
      <p:sp>
        <p:nvSpPr>
          <p:cNvPr id="336" name="Shape 336"/>
          <p:cNvSpPr/>
          <p:nvPr/>
        </p:nvSpPr>
        <p:spPr>
          <a:xfrm>
            <a:off x="1219200" y="2209799"/>
            <a:ext cx="7876673" cy="297180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dirty="0" smtClean="0">
                <a:solidFill>
                  <a:schemeClr val="dk1"/>
                </a:solidFill>
                <a:latin typeface="Arial"/>
                <a:ea typeface="Arial"/>
                <a:cs typeface="Arial"/>
                <a:sym typeface="Arial"/>
              </a:rPr>
              <a:t>Reflect </a:t>
            </a:r>
            <a:r>
              <a:rPr lang="en-US" sz="3600" dirty="0">
                <a:solidFill>
                  <a:schemeClr val="dk1"/>
                </a:solidFill>
                <a:latin typeface="Arial"/>
                <a:ea typeface="Arial"/>
                <a:cs typeface="Arial"/>
                <a:sym typeface="Arial"/>
              </a:rPr>
              <a:t>on the prompt in your packet: </a:t>
            </a:r>
          </a:p>
          <a:p>
            <a:pPr marL="0" marR="0" lvl="0" indent="0" algn="l" rtl="0">
              <a:spcBef>
                <a:spcPts val="0"/>
              </a:spcBef>
              <a:buSzPct val="25000"/>
              <a:buNone/>
            </a:pPr>
            <a:r>
              <a:rPr lang="en-US" sz="3600" dirty="0">
                <a:solidFill>
                  <a:schemeClr val="dk1"/>
                </a:solidFill>
                <a:latin typeface="Arial"/>
                <a:ea typeface="Arial"/>
                <a:cs typeface="Arial"/>
                <a:sym typeface="Arial"/>
              </a:rPr>
              <a:t>“How might mentoring conversations facilitate growth in beginning teachers’ instructional practices?”</a:t>
            </a:r>
          </a:p>
        </p:txBody>
      </p:sp>
      <p:sp>
        <p:nvSpPr>
          <p:cNvPr id="2" name="Title 1"/>
          <p:cNvSpPr>
            <a:spLocks noGrp="1"/>
          </p:cNvSpPr>
          <p:nvPr>
            <p:ph type="title"/>
          </p:nvPr>
        </p:nvSpPr>
        <p:spPr>
          <a:xfrm>
            <a:off x="1117600" y="609600"/>
            <a:ext cx="10972799" cy="1143000"/>
          </a:xfrm>
        </p:spPr>
        <p:txBody>
          <a:bodyPr/>
          <a:lstStyle/>
          <a:p>
            <a:r>
              <a:rPr lang="en-US" b="1" u="sng" dirty="0">
                <a:solidFill>
                  <a:schemeClr val="dk1"/>
                </a:solidFill>
              </a:rPr>
              <a:t>Mentoring Conversations</a:t>
            </a:r>
            <a:br>
              <a:rPr lang="en-US" b="1" u="sng" dirty="0">
                <a:solidFill>
                  <a:schemeClr val="dk1"/>
                </a:solidFill>
              </a:rPr>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6" name="Shape 346"/>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24</a:t>
            </a:fld>
            <a:endParaRPr lang="en-US" sz="1400">
              <a:solidFill>
                <a:srgbClr val="000000"/>
              </a:solidFill>
              <a:latin typeface="Arial"/>
              <a:ea typeface="Arial"/>
              <a:cs typeface="Arial"/>
              <a:sym typeface="Arial"/>
            </a:endParaRPr>
          </a:p>
        </p:txBody>
      </p:sp>
      <p:pic>
        <p:nvPicPr>
          <p:cNvPr id="345" name="Shape 345" descr="image result for cognitive coaching cycle" title="image result for cognitive coaching cycle slide 24"/>
          <p:cNvPicPr preferRelativeResize="0"/>
          <p:nvPr/>
        </p:nvPicPr>
        <p:blipFill rotWithShape="1">
          <a:blip r:embed="rId3">
            <a:alphaModFix/>
          </a:blip>
          <a:srcRect/>
          <a:stretch/>
        </p:blipFill>
        <p:spPr>
          <a:xfrm>
            <a:off x="7154778" y="1939385"/>
            <a:ext cx="4427621" cy="3322557"/>
          </a:xfrm>
          <a:prstGeom prst="rect">
            <a:avLst/>
          </a:prstGeom>
          <a:noFill/>
          <a:ln>
            <a:noFill/>
          </a:ln>
        </p:spPr>
      </p:pic>
      <p:sp>
        <p:nvSpPr>
          <p:cNvPr id="344" name="Shape 344"/>
          <p:cNvSpPr/>
          <p:nvPr/>
        </p:nvSpPr>
        <p:spPr>
          <a:xfrm>
            <a:off x="1844843" y="1566466"/>
            <a:ext cx="5309934" cy="440120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3366"/>
              </a:buClr>
              <a:buSzPct val="50000"/>
              <a:buFont typeface="Noto Sans Symbols"/>
              <a:buChar char="➢"/>
            </a:pPr>
            <a:r>
              <a:rPr lang="en-US" sz="2000">
                <a:solidFill>
                  <a:srgbClr val="003366"/>
                </a:solidFill>
                <a:latin typeface="Calibri"/>
                <a:ea typeface="Calibri"/>
                <a:cs typeface="Calibri"/>
                <a:sym typeface="Calibri"/>
              </a:rPr>
              <a:t>It all starts with a </a:t>
            </a:r>
            <a:r>
              <a:rPr lang="en-US" sz="2000" b="1">
                <a:solidFill>
                  <a:srgbClr val="003366"/>
                </a:solidFill>
                <a:latin typeface="Calibri"/>
                <a:ea typeface="Calibri"/>
                <a:cs typeface="Calibri"/>
                <a:sym typeface="Calibri"/>
              </a:rPr>
              <a:t>pre-observation conversation</a:t>
            </a:r>
            <a:r>
              <a:rPr lang="en-US" sz="2000">
                <a:solidFill>
                  <a:srgbClr val="003366"/>
                </a:solidFill>
                <a:latin typeface="Calibri"/>
                <a:ea typeface="Calibri"/>
                <a:cs typeface="Calibri"/>
                <a:sym typeface="Calibri"/>
              </a:rPr>
              <a:t> between the mentor and the beginning teacher. During this conversation, the beginning teacher sets a goal for the observation.</a:t>
            </a:r>
          </a:p>
          <a:p>
            <a:pPr marL="342900" marR="0" lvl="0" indent="-342900" algn="l" rtl="0">
              <a:spcBef>
                <a:spcPts val="0"/>
              </a:spcBef>
              <a:spcAft>
                <a:spcPts val="0"/>
              </a:spcAft>
              <a:buClr>
                <a:srgbClr val="003366"/>
              </a:buClr>
              <a:buSzPct val="50000"/>
              <a:buFont typeface="Noto Sans Symbols"/>
              <a:buChar char="➢"/>
            </a:pPr>
            <a:r>
              <a:rPr lang="en-US" sz="2000">
                <a:solidFill>
                  <a:srgbClr val="003366"/>
                </a:solidFill>
                <a:latin typeface="Calibri"/>
                <a:ea typeface="Calibri"/>
                <a:cs typeface="Calibri"/>
                <a:sym typeface="Calibri"/>
              </a:rPr>
              <a:t>Then the mentor </a:t>
            </a:r>
            <a:r>
              <a:rPr lang="en-US" sz="2000" b="1">
                <a:solidFill>
                  <a:srgbClr val="003366"/>
                </a:solidFill>
                <a:latin typeface="Calibri"/>
                <a:ea typeface="Calibri"/>
                <a:cs typeface="Calibri"/>
                <a:sym typeface="Calibri"/>
              </a:rPr>
              <a:t>observes a lesson</a:t>
            </a:r>
            <a:r>
              <a:rPr lang="en-US" sz="2000">
                <a:solidFill>
                  <a:srgbClr val="003366"/>
                </a:solidFill>
                <a:latin typeface="Calibri"/>
                <a:ea typeface="Calibri"/>
                <a:cs typeface="Calibri"/>
                <a:sym typeface="Calibri"/>
              </a:rPr>
              <a:t>, taking notes and gathering data related to the beginning teacher’s goal.</a:t>
            </a:r>
          </a:p>
          <a:p>
            <a:pPr marL="342900" marR="0" lvl="0" indent="-342900" algn="l" rtl="0">
              <a:spcBef>
                <a:spcPts val="0"/>
              </a:spcBef>
              <a:spcAft>
                <a:spcPts val="0"/>
              </a:spcAft>
              <a:buClr>
                <a:srgbClr val="003366"/>
              </a:buClr>
              <a:buSzPct val="50000"/>
              <a:buFont typeface="Noto Sans Symbols"/>
              <a:buChar char="➢"/>
            </a:pPr>
            <a:r>
              <a:rPr lang="en-US" sz="2000">
                <a:solidFill>
                  <a:srgbClr val="003366"/>
                </a:solidFill>
                <a:latin typeface="Calibri"/>
                <a:ea typeface="Calibri"/>
                <a:cs typeface="Calibri"/>
                <a:sym typeface="Calibri"/>
              </a:rPr>
              <a:t>After the observation, the two teachers (mentor and mentee) participate in a </a:t>
            </a:r>
            <a:r>
              <a:rPr lang="en-US" sz="2000" b="1">
                <a:solidFill>
                  <a:srgbClr val="003366"/>
                </a:solidFill>
                <a:latin typeface="Calibri"/>
                <a:ea typeface="Calibri"/>
                <a:cs typeface="Calibri"/>
                <a:sym typeface="Calibri"/>
              </a:rPr>
              <a:t>follow-up conversation</a:t>
            </a:r>
            <a:r>
              <a:rPr lang="en-US" sz="2000">
                <a:solidFill>
                  <a:srgbClr val="003366"/>
                </a:solidFill>
                <a:latin typeface="Calibri"/>
                <a:ea typeface="Calibri"/>
                <a:cs typeface="Calibri"/>
                <a:sym typeface="Calibri"/>
              </a:rPr>
              <a:t> to review the data and determine how the goal was reached and/or what changes can be made to reach it in the future.</a:t>
            </a:r>
            <a:r>
              <a:rPr lang="en-US" sz="2000">
                <a:solidFill>
                  <a:srgbClr val="003366"/>
                </a:solidFill>
                <a:latin typeface="Arial"/>
                <a:ea typeface="Arial"/>
                <a:cs typeface="Arial"/>
                <a:sym typeface="Arial"/>
              </a:rPr>
              <a:t> </a:t>
            </a:r>
          </a:p>
        </p:txBody>
      </p:sp>
      <p:sp>
        <p:nvSpPr>
          <p:cNvPr id="2" name="Title 1"/>
          <p:cNvSpPr>
            <a:spLocks noGrp="1"/>
          </p:cNvSpPr>
          <p:nvPr>
            <p:ph type="title"/>
          </p:nvPr>
        </p:nvSpPr>
        <p:spPr>
          <a:xfrm>
            <a:off x="1844843" y="274637"/>
            <a:ext cx="9737556" cy="1143000"/>
          </a:xfrm>
        </p:spPr>
        <p:txBody>
          <a:bodyPr/>
          <a:lstStyle/>
          <a:p>
            <a:r>
              <a:rPr lang="en-US" sz="3600" dirty="0">
                <a:solidFill>
                  <a:schemeClr val="dk1"/>
                </a:solidFill>
              </a:rPr>
              <a:t>What are the components of a Coaching Cycle in mentoring</a:t>
            </a:r>
            <a:r>
              <a:rPr lang="en-US" sz="3600" dirty="0" smtClean="0">
                <a:solidFill>
                  <a:schemeClr val="dk1"/>
                </a:solidFill>
              </a:rPr>
              <a:t>?</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4" name="Shape 354"/>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25</a:t>
            </a:fld>
            <a:endParaRPr lang="en-US" sz="1400">
              <a:solidFill>
                <a:srgbClr val="000000"/>
              </a:solidFill>
              <a:latin typeface="Arial"/>
              <a:ea typeface="Arial"/>
              <a:cs typeface="Arial"/>
              <a:sym typeface="Arial"/>
            </a:endParaRPr>
          </a:p>
        </p:txBody>
      </p:sp>
      <p:pic>
        <p:nvPicPr>
          <p:cNvPr id="352" name="Shape 352" title="Video example slide 25">
            <a:hlinkClick r:id="rId3"/>
          </p:cNvPr>
          <p:cNvPicPr preferRelativeResize="0"/>
          <p:nvPr/>
        </p:nvPicPr>
        <p:blipFill rotWithShape="1">
          <a:blip r:embed="rId4">
            <a:alphaModFix/>
          </a:blip>
          <a:srcRect/>
          <a:stretch/>
        </p:blipFill>
        <p:spPr>
          <a:xfrm>
            <a:off x="1694191" y="1430743"/>
            <a:ext cx="5403909" cy="3674657"/>
          </a:xfrm>
          <a:prstGeom prst="rect">
            <a:avLst/>
          </a:prstGeom>
          <a:noFill/>
          <a:ln>
            <a:noFill/>
          </a:ln>
        </p:spPr>
      </p:pic>
      <p:sp>
        <p:nvSpPr>
          <p:cNvPr id="353" name="Shape 353"/>
          <p:cNvSpPr txBox="1"/>
          <p:nvPr/>
        </p:nvSpPr>
        <p:spPr>
          <a:xfrm>
            <a:off x="7571874" y="1753612"/>
            <a:ext cx="3481136" cy="30469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Arial"/>
                <a:ea typeface="Arial"/>
                <a:cs typeface="Arial"/>
                <a:sym typeface="Arial"/>
              </a:rPr>
              <a:t>After viewing, dialogue in your table groups using the prompts in our packet on p. 18</a:t>
            </a:r>
          </a:p>
        </p:txBody>
      </p:sp>
      <p:sp>
        <p:nvSpPr>
          <p:cNvPr id="2" name="Title 1"/>
          <p:cNvSpPr>
            <a:spLocks noGrp="1"/>
          </p:cNvSpPr>
          <p:nvPr>
            <p:ph type="title"/>
          </p:nvPr>
        </p:nvSpPr>
        <p:spPr/>
        <p:txBody>
          <a:bodyPr/>
          <a:lstStyle/>
          <a:p>
            <a:r>
              <a:rPr lang="en-US" dirty="0">
                <a:solidFill>
                  <a:schemeClr val="dk1"/>
                </a:solidFill>
              </a:rPr>
              <a:t>Video Example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26</a:t>
            </a:fld>
            <a:endParaRPr lang="en-US" sz="1400">
              <a:solidFill>
                <a:srgbClr val="000000"/>
              </a:solidFill>
              <a:latin typeface="Arial"/>
              <a:ea typeface="Arial"/>
              <a:cs typeface="Arial"/>
              <a:sym typeface="Arial"/>
            </a:endParaRPr>
          </a:p>
        </p:txBody>
      </p:sp>
      <p:pic>
        <p:nvPicPr>
          <p:cNvPr id="361" name="Shape 361" title="Rose and stances of an effective mentor"/>
          <p:cNvPicPr preferRelativeResize="0"/>
          <p:nvPr/>
        </p:nvPicPr>
        <p:blipFill rotWithShape="1">
          <a:blip r:embed="rId3">
            <a:alphaModFix/>
          </a:blip>
          <a:srcRect/>
          <a:stretch/>
        </p:blipFill>
        <p:spPr>
          <a:xfrm>
            <a:off x="7247460" y="1079467"/>
            <a:ext cx="3856780" cy="5109411"/>
          </a:xfrm>
          <a:prstGeom prst="rect">
            <a:avLst/>
          </a:prstGeom>
          <a:noFill/>
          <a:ln>
            <a:noFill/>
          </a:ln>
        </p:spPr>
      </p:pic>
      <p:sp>
        <p:nvSpPr>
          <p:cNvPr id="362" name="Shape 362" title="Consultant, Collaborator, Coach video slide 26">
            <a:hlinkClick r:id="rId4"/>
          </p:cNvPr>
          <p:cNvSpPr/>
          <p:nvPr/>
        </p:nvSpPr>
        <p:spPr>
          <a:xfrm>
            <a:off x="1474071" y="1443788"/>
            <a:ext cx="5225567" cy="2854952"/>
          </a:xfrm>
          <a:prstGeom prst="rect">
            <a:avLst/>
          </a:prstGeom>
          <a:blipFill rotWithShape="1">
            <a:blip r:embed="rId5">
              <a:alphaModFix/>
            </a:blip>
            <a:srcRect/>
            <a:stretch/>
          </a:blipFill>
          <a:ln>
            <a:noFill/>
          </a:ln>
        </p:spPr>
      </p:sp>
      <p:sp>
        <p:nvSpPr>
          <p:cNvPr id="2" name="Title 1"/>
          <p:cNvSpPr>
            <a:spLocks noGrp="1"/>
          </p:cNvSpPr>
          <p:nvPr>
            <p:ph type="title"/>
          </p:nvPr>
        </p:nvSpPr>
        <p:spPr>
          <a:xfrm>
            <a:off x="1117600" y="152400"/>
            <a:ext cx="10972799" cy="1143000"/>
          </a:xfrm>
        </p:spPr>
        <p:txBody>
          <a:bodyPr/>
          <a:lstStyle/>
          <a:p>
            <a:r>
              <a:rPr lang="en-US" dirty="0">
                <a:solidFill>
                  <a:schemeClr val="dk1"/>
                </a:solidFill>
              </a:rPr>
              <a:t>Mentoring Stances: The 3 C’s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27</a:t>
            </a:fld>
            <a:endParaRPr lang="en-US" sz="1400">
              <a:solidFill>
                <a:srgbClr val="000000"/>
              </a:solidFill>
              <a:latin typeface="Arial"/>
              <a:ea typeface="Arial"/>
              <a:cs typeface="Arial"/>
              <a:sym typeface="Arial"/>
            </a:endParaRPr>
          </a:p>
        </p:txBody>
      </p:sp>
      <p:sp>
        <p:nvSpPr>
          <p:cNvPr id="370" name="Shape 370"/>
          <p:cNvSpPr txBox="1"/>
          <p:nvPr/>
        </p:nvSpPr>
        <p:spPr>
          <a:xfrm>
            <a:off x="6866021" y="1682035"/>
            <a:ext cx="4395535" cy="3046988"/>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Proximity Analysis</a:t>
            </a:r>
          </a:p>
          <a:p>
            <a:pPr marL="285750" marR="0" lvl="0" indent="-28575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Verbal Flow</a:t>
            </a:r>
          </a:p>
          <a:p>
            <a:pPr marL="285750" marR="0" lvl="0" indent="-28575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Numeric Data</a:t>
            </a:r>
          </a:p>
          <a:p>
            <a:pPr marL="285750" marR="0" lvl="0" indent="-28575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Video-audio Recording</a:t>
            </a:r>
          </a:p>
          <a:p>
            <a:pPr marL="285750" marR="0" lvl="0" indent="-28575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Portfolio</a:t>
            </a:r>
          </a:p>
        </p:txBody>
      </p:sp>
      <p:sp>
        <p:nvSpPr>
          <p:cNvPr id="369" name="Shape 369"/>
          <p:cNvSpPr txBox="1"/>
          <p:nvPr/>
        </p:nvSpPr>
        <p:spPr>
          <a:xfrm>
            <a:off x="2277978" y="1682035"/>
            <a:ext cx="3705724" cy="3816429"/>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Scripting</a:t>
            </a:r>
          </a:p>
          <a:p>
            <a:pPr marL="285750" marR="0" lvl="0" indent="-28575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Anecdotal Record</a:t>
            </a:r>
          </a:p>
          <a:p>
            <a:pPr marL="285750" marR="0" lvl="0" indent="-28575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Free Writing</a:t>
            </a:r>
          </a:p>
          <a:p>
            <a:pPr marL="285750" marR="0" lvl="0" indent="-28575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Focused Scripting</a:t>
            </a:r>
          </a:p>
          <a:p>
            <a:pPr marL="285750" marR="0" lvl="0" indent="-28575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Visual-Auditory Evidence</a:t>
            </a:r>
          </a:p>
          <a:p>
            <a:pPr marL="285750" marR="0" lvl="0" indent="-285750" algn="l" rtl="0">
              <a:spcBef>
                <a:spcPts val="0"/>
              </a:spcBef>
              <a:buClr>
                <a:schemeClr val="dk1"/>
              </a:buClr>
              <a:buFont typeface="Arial"/>
              <a:buNone/>
            </a:pPr>
            <a:endParaRPr sz="1800">
              <a:solidFill>
                <a:schemeClr val="dk1"/>
              </a:solidFill>
              <a:latin typeface="Arial"/>
              <a:ea typeface="Arial"/>
              <a:cs typeface="Arial"/>
              <a:sym typeface="Arial"/>
            </a:endParaRPr>
          </a:p>
        </p:txBody>
      </p:sp>
      <p:sp>
        <p:nvSpPr>
          <p:cNvPr id="2" name="Title 1"/>
          <p:cNvSpPr>
            <a:spLocks noGrp="1"/>
          </p:cNvSpPr>
          <p:nvPr>
            <p:ph type="title"/>
          </p:nvPr>
        </p:nvSpPr>
        <p:spPr/>
        <p:txBody>
          <a:bodyPr/>
          <a:lstStyle/>
          <a:p>
            <a:r>
              <a:rPr lang="en-US" dirty="0">
                <a:solidFill>
                  <a:schemeClr val="dk1"/>
                </a:solidFill>
              </a:rPr>
              <a:t>What Data to Collect When </a:t>
            </a:r>
            <a:r>
              <a:rPr lang="en-US" dirty="0" smtClean="0">
                <a:solidFill>
                  <a:schemeClr val="dk1"/>
                </a:solidFill>
              </a:rPr>
              <a:t>Observing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28</a:t>
            </a:fld>
            <a:endParaRPr lang="en-US" sz="1400">
              <a:solidFill>
                <a:srgbClr val="000000"/>
              </a:solidFill>
              <a:latin typeface="Arial"/>
              <a:ea typeface="Arial"/>
              <a:cs typeface="Arial"/>
              <a:sym typeface="Arial"/>
            </a:endParaRPr>
          </a:p>
        </p:txBody>
      </p:sp>
      <p:pic>
        <p:nvPicPr>
          <p:cNvPr id="377" name="Shape 377" title="Dr. Anthanases on Coaching language &amp; techniques video">
            <a:hlinkClick r:id="rId3"/>
          </p:cNvPr>
          <p:cNvPicPr preferRelativeResize="0"/>
          <p:nvPr/>
        </p:nvPicPr>
        <p:blipFill rotWithShape="1">
          <a:blip r:embed="rId4">
            <a:alphaModFix/>
          </a:blip>
          <a:srcRect/>
          <a:stretch/>
        </p:blipFill>
        <p:spPr>
          <a:xfrm>
            <a:off x="2205675" y="1443790"/>
            <a:ext cx="4066787" cy="3324726"/>
          </a:xfrm>
          <a:prstGeom prst="rect">
            <a:avLst/>
          </a:prstGeom>
          <a:noFill/>
          <a:ln>
            <a:noFill/>
          </a:ln>
        </p:spPr>
      </p:pic>
      <p:sp>
        <p:nvSpPr>
          <p:cNvPr id="378" name="Shape 378"/>
          <p:cNvSpPr txBox="1"/>
          <p:nvPr/>
        </p:nvSpPr>
        <p:spPr>
          <a:xfrm>
            <a:off x="7443536" y="1732547"/>
            <a:ext cx="3096126" cy="224676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Arial"/>
                <a:ea typeface="Arial"/>
                <a:cs typeface="Arial"/>
                <a:sym typeface="Arial"/>
              </a:rPr>
              <a:t>Dr. Steve Anthanases on Coaching Language and Techniques</a:t>
            </a:r>
          </a:p>
        </p:txBody>
      </p:sp>
      <p:sp>
        <p:nvSpPr>
          <p:cNvPr id="2" name="Title 1"/>
          <p:cNvSpPr>
            <a:spLocks noGrp="1"/>
          </p:cNvSpPr>
          <p:nvPr>
            <p:ph type="title"/>
          </p:nvPr>
        </p:nvSpPr>
        <p:spPr/>
        <p:txBody>
          <a:bodyPr/>
          <a:lstStyle/>
          <a:p>
            <a:r>
              <a:rPr lang="en-US" dirty="0">
                <a:solidFill>
                  <a:schemeClr val="dk1"/>
                </a:solidFill>
              </a:rPr>
              <a:t>Hear from the </a:t>
            </a:r>
            <a:r>
              <a:rPr lang="en-US" dirty="0" smtClean="0">
                <a:solidFill>
                  <a:schemeClr val="dk1"/>
                </a:solidFill>
              </a:rPr>
              <a:t>Experts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6" name="Shape 386"/>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29</a:t>
            </a:fld>
            <a:endParaRPr lang="en-US" sz="1400">
              <a:solidFill>
                <a:srgbClr val="000000"/>
              </a:solidFill>
              <a:latin typeface="Arial"/>
              <a:ea typeface="Arial"/>
              <a:cs typeface="Arial"/>
              <a:sym typeface="Arial"/>
            </a:endParaRPr>
          </a:p>
        </p:txBody>
      </p:sp>
      <p:pic>
        <p:nvPicPr>
          <p:cNvPr id="385" name="Shape 385" title="Mentoring Language Chart slide 29"/>
          <p:cNvPicPr preferRelativeResize="0"/>
          <p:nvPr/>
        </p:nvPicPr>
        <p:blipFill rotWithShape="1">
          <a:blip r:embed="rId3">
            <a:alphaModFix/>
          </a:blip>
          <a:srcRect/>
          <a:stretch/>
        </p:blipFill>
        <p:spPr>
          <a:xfrm>
            <a:off x="6530135" y="2500828"/>
            <a:ext cx="4306397" cy="3140799"/>
          </a:xfrm>
          <a:prstGeom prst="rect">
            <a:avLst/>
          </a:prstGeom>
          <a:noFill/>
          <a:ln>
            <a:noFill/>
          </a:ln>
        </p:spPr>
      </p:pic>
      <p:pic>
        <p:nvPicPr>
          <p:cNvPr id="384" name="Shape 384" title="Teacher Mentor Collaborative Discussion Guide graphic slide 29"/>
          <p:cNvPicPr preferRelativeResize="0"/>
          <p:nvPr/>
        </p:nvPicPr>
        <p:blipFill rotWithShape="1">
          <a:blip r:embed="rId4">
            <a:alphaModFix/>
          </a:blip>
          <a:srcRect/>
          <a:stretch/>
        </p:blipFill>
        <p:spPr>
          <a:xfrm>
            <a:off x="1764632" y="2500828"/>
            <a:ext cx="4051270" cy="3017725"/>
          </a:xfrm>
          <a:prstGeom prst="rect">
            <a:avLst/>
          </a:prstGeom>
          <a:noFill/>
          <a:ln>
            <a:noFill/>
          </a:ln>
        </p:spPr>
      </p:pic>
      <p:sp>
        <p:nvSpPr>
          <p:cNvPr id="2" name="Title 1"/>
          <p:cNvSpPr>
            <a:spLocks noGrp="1"/>
          </p:cNvSpPr>
          <p:nvPr>
            <p:ph type="title"/>
          </p:nvPr>
        </p:nvSpPr>
        <p:spPr>
          <a:xfrm>
            <a:off x="1117600" y="274636"/>
            <a:ext cx="10972799" cy="1858963"/>
          </a:xfrm>
        </p:spPr>
        <p:txBody>
          <a:bodyPr/>
          <a:lstStyle/>
          <a:p>
            <a:pPr lvl="0"/>
            <a:r>
              <a:rPr lang="en-US" sz="3600" dirty="0">
                <a:solidFill>
                  <a:schemeClr val="dk1"/>
                </a:solidFill>
              </a:rPr>
              <a:t>Mentor Tools: </a:t>
            </a:r>
            <a:br>
              <a:rPr lang="en-US" sz="3600" dirty="0">
                <a:solidFill>
                  <a:schemeClr val="dk1"/>
                </a:solidFill>
              </a:rPr>
            </a:br>
            <a:r>
              <a:rPr lang="en-US" sz="3600" dirty="0">
                <a:solidFill>
                  <a:schemeClr val="dk1"/>
                </a:solidFill>
              </a:rPr>
              <a:t>Collaborative Discussion Guide</a:t>
            </a:r>
            <a:br>
              <a:rPr lang="en-US" sz="3600" dirty="0">
                <a:solidFill>
                  <a:schemeClr val="dk1"/>
                </a:solidFill>
              </a:rPr>
            </a:br>
            <a:r>
              <a:rPr lang="en-US" sz="3600" dirty="0">
                <a:solidFill>
                  <a:schemeClr val="dk1"/>
                </a:solidFill>
              </a:rPr>
              <a:t> and </a:t>
            </a:r>
            <a:br>
              <a:rPr lang="en-US" sz="3600" dirty="0">
                <a:solidFill>
                  <a:schemeClr val="dk1"/>
                </a:solidFill>
              </a:rPr>
            </a:br>
            <a:r>
              <a:rPr lang="en-US" sz="3600" dirty="0">
                <a:solidFill>
                  <a:schemeClr val="dk1"/>
                </a:solidFill>
              </a:rPr>
              <a:t>Mentor Language </a:t>
            </a:r>
            <a:r>
              <a:rPr lang="en-US" sz="3600" dirty="0" smtClean="0">
                <a:solidFill>
                  <a:schemeClr val="dk1"/>
                </a:solidFill>
              </a:rPr>
              <a:t>Stems</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117600" y="274637"/>
            <a:ext cx="109727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dk2"/>
                </a:solidFill>
                <a:latin typeface="Arial"/>
                <a:ea typeface="Arial"/>
                <a:cs typeface="Arial"/>
                <a:sym typeface="Arial"/>
              </a:rPr>
              <a:t>Welcome</a:t>
            </a:r>
          </a:p>
        </p:txBody>
      </p:sp>
      <p:sp>
        <p:nvSpPr>
          <p:cNvPr id="171" name="Shape 171"/>
          <p:cNvSpPr txBox="1">
            <a:spLocks noGrp="1"/>
          </p:cNvSpPr>
          <p:nvPr>
            <p:ph type="body" idx="1"/>
          </p:nvPr>
        </p:nvSpPr>
        <p:spPr>
          <a:xfrm>
            <a:off x="1027375" y="1202275"/>
            <a:ext cx="10756800" cy="4665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720" b="0" i="0" u="none" strike="noStrike" cap="none">
                <a:solidFill>
                  <a:schemeClr val="dk1"/>
                </a:solidFill>
                <a:latin typeface="Arial"/>
                <a:ea typeface="Arial"/>
                <a:cs typeface="Arial"/>
                <a:sym typeface="Arial"/>
              </a:rPr>
              <a:t>Purpose</a:t>
            </a:r>
          </a:p>
          <a:p>
            <a:pPr marL="0" marR="0" lvl="0" indent="0" algn="l" rtl="0">
              <a:lnSpc>
                <a:spcPct val="90000"/>
              </a:lnSpc>
              <a:spcBef>
                <a:spcPts val="544"/>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Provide a mindset and guidance for embarking on the mentoring journey with a beginning teacher.</a:t>
            </a:r>
          </a:p>
          <a:p>
            <a:pPr marL="0" marR="0" lvl="0" indent="0" algn="ctr" rtl="0">
              <a:lnSpc>
                <a:spcPct val="90000"/>
              </a:lnSpc>
              <a:spcBef>
                <a:spcPts val="544"/>
              </a:spcBef>
              <a:spcAft>
                <a:spcPts val="0"/>
              </a:spcAft>
              <a:buClr>
                <a:schemeClr val="dk1"/>
              </a:buClr>
              <a:buSzPct val="25000"/>
              <a:buFont typeface="Arial"/>
              <a:buNone/>
            </a:pPr>
            <a:r>
              <a:rPr lang="en-US" sz="2720" b="0" i="0" u="none" strike="noStrike" cap="none">
                <a:solidFill>
                  <a:schemeClr val="dk1"/>
                </a:solidFill>
                <a:latin typeface="Arial"/>
                <a:ea typeface="Arial"/>
                <a:cs typeface="Arial"/>
                <a:sym typeface="Arial"/>
              </a:rPr>
              <a:t>Objectives</a:t>
            </a:r>
          </a:p>
          <a:p>
            <a:pPr marL="342900" marR="0" lvl="0" indent="-322580" algn="l" rtl="0">
              <a:lnSpc>
                <a:spcPct val="90000"/>
              </a:lnSpc>
              <a:spcBef>
                <a:spcPts val="544"/>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Determine important elements for building and maintaining trust.</a:t>
            </a:r>
          </a:p>
          <a:p>
            <a:pPr marL="342900" marR="0" lvl="0" indent="-322580" algn="l" rtl="0">
              <a:lnSpc>
                <a:spcPct val="90000"/>
              </a:lnSpc>
              <a:spcBef>
                <a:spcPts val="544"/>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Understand the roles and responsibilities of a mentor and how to effectively launch your first meetings with your mentees.</a:t>
            </a:r>
          </a:p>
          <a:p>
            <a:pPr marL="342900" marR="0" lvl="0" indent="-322580" algn="l" rtl="0">
              <a:lnSpc>
                <a:spcPct val="90000"/>
              </a:lnSpc>
              <a:spcBef>
                <a:spcPts val="544"/>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Familiarize self with Coaching Conversation, the Collaborative Discussion Guide and Mentor Language/Stems.</a:t>
            </a:r>
          </a:p>
          <a:p>
            <a:pPr marL="0" marR="0" lvl="0" indent="0" algn="l" rtl="0">
              <a:lnSpc>
                <a:spcPct val="90000"/>
              </a:lnSpc>
              <a:spcBef>
                <a:spcPts val="544"/>
              </a:spcBef>
              <a:spcAft>
                <a:spcPts val="0"/>
              </a:spcAft>
              <a:buClr>
                <a:schemeClr val="dk1"/>
              </a:buClr>
              <a:buSzPct val="25000"/>
              <a:buFont typeface="Arial"/>
              <a:buNone/>
            </a:pPr>
            <a:endParaRPr sz="2720" b="1" i="0" u="none" strike="noStrike" cap="none">
              <a:solidFill>
                <a:schemeClr val="dk1"/>
              </a:solidFill>
              <a:latin typeface="Arial"/>
              <a:ea typeface="Arial"/>
              <a:cs typeface="Arial"/>
              <a:sym typeface="Arial"/>
            </a:endParaRPr>
          </a:p>
        </p:txBody>
      </p:sp>
      <p:sp>
        <p:nvSpPr>
          <p:cNvPr id="172" name="Shape 172"/>
          <p:cNvSpPr txBox="1">
            <a:spLocks noGrp="1"/>
          </p:cNvSpPr>
          <p:nvPr>
            <p:ph type="sldNum" idx="12"/>
          </p:nvPr>
        </p:nvSpPr>
        <p:spPr>
          <a:xfrm>
            <a:off x="8128000" y="6245225"/>
            <a:ext cx="2844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3</a:t>
            </a:fld>
            <a:endParaRPr lang="en-US" sz="140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30</a:t>
            </a:fld>
            <a:endParaRPr lang="en-US" sz="1400">
              <a:solidFill>
                <a:srgbClr val="000000"/>
              </a:solidFill>
              <a:latin typeface="Arial"/>
              <a:ea typeface="Arial"/>
              <a:cs typeface="Arial"/>
              <a:sym typeface="Arial"/>
            </a:endParaRPr>
          </a:p>
        </p:txBody>
      </p:sp>
      <p:pic>
        <p:nvPicPr>
          <p:cNvPr id="393" name="Shape 393" title="Listen for Mentor Language of Support video slide 30">
            <a:hlinkClick r:id="rId3"/>
          </p:cNvPr>
          <p:cNvPicPr preferRelativeResize="0"/>
          <p:nvPr/>
        </p:nvPicPr>
        <p:blipFill rotWithShape="1">
          <a:blip r:embed="rId4">
            <a:alphaModFix/>
          </a:blip>
          <a:srcRect/>
          <a:stretch/>
        </p:blipFill>
        <p:spPr>
          <a:xfrm>
            <a:off x="2069432" y="1489228"/>
            <a:ext cx="5053375" cy="3796645"/>
          </a:xfrm>
          <a:prstGeom prst="rect">
            <a:avLst/>
          </a:prstGeom>
          <a:noFill/>
          <a:ln>
            <a:noFill/>
          </a:ln>
        </p:spPr>
      </p:pic>
      <p:sp>
        <p:nvSpPr>
          <p:cNvPr id="395" name="Shape 395"/>
          <p:cNvSpPr txBox="1"/>
          <p:nvPr/>
        </p:nvSpPr>
        <p:spPr>
          <a:xfrm>
            <a:off x="7716253" y="3387550"/>
            <a:ext cx="3400925"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Practice recording the conversation clips in this video on a CDG form.</a:t>
            </a:r>
          </a:p>
        </p:txBody>
      </p:sp>
      <p:sp>
        <p:nvSpPr>
          <p:cNvPr id="394" name="Shape 394"/>
          <p:cNvSpPr txBox="1"/>
          <p:nvPr/>
        </p:nvSpPr>
        <p:spPr>
          <a:xfrm>
            <a:off x="7545136" y="1624305"/>
            <a:ext cx="4010525" cy="10772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Arial"/>
                <a:ea typeface="Arial"/>
                <a:cs typeface="Arial"/>
                <a:sym typeface="Arial"/>
              </a:rPr>
              <a:t>Listen for Mentor Language of Support</a:t>
            </a:r>
          </a:p>
        </p:txBody>
      </p:sp>
      <p:sp>
        <p:nvSpPr>
          <p:cNvPr id="2" name="Title 1"/>
          <p:cNvSpPr>
            <a:spLocks noGrp="1"/>
          </p:cNvSpPr>
          <p:nvPr>
            <p:ph type="title"/>
          </p:nvPr>
        </p:nvSpPr>
        <p:spPr/>
        <p:txBody>
          <a:bodyPr/>
          <a:lstStyle/>
          <a:p>
            <a:r>
              <a:rPr lang="en-US" sz="3600" dirty="0">
                <a:solidFill>
                  <a:schemeClr val="dk1"/>
                </a:solidFill>
              </a:rPr>
              <a:t>Mentoring Conversations- Denver Public </a:t>
            </a:r>
            <a:r>
              <a:rPr lang="en-US" sz="3600" dirty="0" smtClean="0">
                <a:solidFill>
                  <a:schemeClr val="dk1"/>
                </a:solidFill>
              </a:rPr>
              <a:t>Schools</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Shape 401"/>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31</a:t>
            </a:fld>
            <a:endParaRPr lang="en-US" sz="1400">
              <a:solidFill>
                <a:srgbClr val="000000"/>
              </a:solidFill>
              <a:latin typeface="Arial"/>
              <a:ea typeface="Arial"/>
              <a:cs typeface="Arial"/>
              <a:sym typeface="Arial"/>
            </a:endParaRPr>
          </a:p>
        </p:txBody>
      </p:sp>
      <p:sp>
        <p:nvSpPr>
          <p:cNvPr id="402" name="Shape 402"/>
          <p:cNvSpPr txBox="1"/>
          <p:nvPr/>
        </p:nvSpPr>
        <p:spPr>
          <a:xfrm>
            <a:off x="1074820" y="1844841"/>
            <a:ext cx="10596169" cy="3539430"/>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Form triads, directions in packet</a:t>
            </a:r>
          </a:p>
          <a:p>
            <a:pPr marL="457200" marR="0" lvl="0" indent="-45720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Use the CDG tool and refer to Mentor Language stems</a:t>
            </a:r>
          </a:p>
          <a:p>
            <a:pPr marL="457200" marR="0" lvl="0" indent="-457200" algn="l" rtl="0">
              <a:spcBef>
                <a:spcPts val="0"/>
              </a:spcBef>
              <a:buClr>
                <a:schemeClr val="dk1"/>
              </a:buClr>
              <a:buSzPct val="100000"/>
              <a:buFont typeface="Arial"/>
              <a:buChar char="•"/>
            </a:pPr>
            <a:r>
              <a:rPr lang="en-US" sz="3200">
                <a:solidFill>
                  <a:schemeClr val="dk1"/>
                </a:solidFill>
                <a:latin typeface="Arial"/>
                <a:ea typeface="Arial"/>
                <a:cs typeface="Arial"/>
                <a:sym typeface="Arial"/>
              </a:rPr>
              <a:t>Take turns assuming the roles of</a:t>
            </a:r>
          </a:p>
          <a:p>
            <a:pPr marL="914400" marR="0" lvl="1" indent="-457200" algn="l" rtl="0">
              <a:spcBef>
                <a:spcPts val="0"/>
              </a:spcBef>
              <a:buClr>
                <a:schemeClr val="dk1"/>
              </a:buClr>
              <a:buSzPct val="100000"/>
              <a:buFont typeface="Arial"/>
              <a:buChar char="•"/>
            </a:pPr>
            <a:r>
              <a:rPr lang="en-US" sz="3200" b="0" i="0" u="none" strike="noStrike" cap="none">
                <a:solidFill>
                  <a:schemeClr val="dk1"/>
                </a:solidFill>
                <a:latin typeface="Arial"/>
                <a:ea typeface="Arial"/>
                <a:cs typeface="Arial"/>
                <a:sym typeface="Arial"/>
              </a:rPr>
              <a:t>Beginning Teacher</a:t>
            </a:r>
          </a:p>
          <a:p>
            <a:pPr marL="914400" marR="0" lvl="1" indent="-457200" algn="l" rtl="0">
              <a:spcBef>
                <a:spcPts val="0"/>
              </a:spcBef>
              <a:buClr>
                <a:schemeClr val="dk1"/>
              </a:buClr>
              <a:buSzPct val="100000"/>
              <a:buFont typeface="Arial"/>
              <a:buChar char="•"/>
            </a:pPr>
            <a:r>
              <a:rPr lang="en-US" sz="3200" b="0" i="0" u="none" strike="noStrike" cap="none">
                <a:solidFill>
                  <a:schemeClr val="dk1"/>
                </a:solidFill>
                <a:latin typeface="Arial"/>
                <a:ea typeface="Arial"/>
                <a:cs typeface="Arial"/>
                <a:sym typeface="Arial"/>
              </a:rPr>
              <a:t>Mentor</a:t>
            </a:r>
          </a:p>
          <a:p>
            <a:pPr marL="914400" marR="0" lvl="1" indent="-457200" algn="l" rtl="0">
              <a:spcBef>
                <a:spcPts val="0"/>
              </a:spcBef>
              <a:buClr>
                <a:schemeClr val="dk1"/>
              </a:buClr>
              <a:buSzPct val="100000"/>
              <a:buFont typeface="Arial"/>
              <a:buChar char="•"/>
            </a:pPr>
            <a:r>
              <a:rPr lang="en-US" sz="3200" b="0" i="0" u="none" strike="noStrike" cap="none">
                <a:solidFill>
                  <a:schemeClr val="dk1"/>
                </a:solidFill>
                <a:latin typeface="Arial"/>
                <a:ea typeface="Arial"/>
                <a:cs typeface="Arial"/>
                <a:sym typeface="Arial"/>
              </a:rPr>
              <a:t>Observer</a:t>
            </a:r>
          </a:p>
          <a:p>
            <a:pPr marL="457200" marR="0" lvl="0" indent="-457200" algn="l" rtl="0">
              <a:spcBef>
                <a:spcPts val="0"/>
              </a:spcBef>
              <a:buClr>
                <a:schemeClr val="dk1"/>
              </a:buClr>
              <a:buFont typeface="Arial"/>
              <a:buNone/>
            </a:pPr>
            <a:endParaRPr sz="3200">
              <a:solidFill>
                <a:schemeClr val="dk1"/>
              </a:solidFill>
              <a:latin typeface="Arial"/>
              <a:ea typeface="Arial"/>
              <a:cs typeface="Arial"/>
              <a:sym typeface="Arial"/>
            </a:endParaRPr>
          </a:p>
        </p:txBody>
      </p:sp>
      <p:sp>
        <p:nvSpPr>
          <p:cNvPr id="2" name="Title 1"/>
          <p:cNvSpPr>
            <a:spLocks noGrp="1"/>
          </p:cNvSpPr>
          <p:nvPr>
            <p:ph type="title"/>
          </p:nvPr>
        </p:nvSpPr>
        <p:spPr/>
        <p:txBody>
          <a:bodyPr/>
          <a:lstStyle/>
          <a:p>
            <a:r>
              <a:rPr lang="en-US" dirty="0">
                <a:solidFill>
                  <a:schemeClr val="dk1"/>
                </a:solidFill>
              </a:rPr>
              <a:t>Practice a Coaching </a:t>
            </a:r>
            <a:r>
              <a:rPr lang="en-US" dirty="0" smtClean="0">
                <a:solidFill>
                  <a:schemeClr val="dk1"/>
                </a:solidFill>
              </a:rPr>
              <a:t>Conversation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32</a:t>
            </a:fld>
            <a:endParaRPr lang="en-US" sz="1400">
              <a:solidFill>
                <a:srgbClr val="000000"/>
              </a:solidFill>
              <a:latin typeface="Arial"/>
              <a:ea typeface="Arial"/>
              <a:cs typeface="Arial"/>
              <a:sym typeface="Arial"/>
            </a:endParaRPr>
          </a:p>
        </p:txBody>
      </p:sp>
      <p:sp>
        <p:nvSpPr>
          <p:cNvPr id="410" name="Shape 410"/>
          <p:cNvSpPr txBox="1"/>
          <p:nvPr/>
        </p:nvSpPr>
        <p:spPr>
          <a:xfrm>
            <a:off x="1251283" y="1697634"/>
            <a:ext cx="10315074" cy="3693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Respond to these questions in your table groups.</a:t>
            </a:r>
          </a:p>
          <a:p>
            <a:pPr marL="0" marR="0" lvl="0" indent="0" algn="l" rtl="0">
              <a:spcBef>
                <a:spcPts val="0"/>
              </a:spcBef>
              <a:buNone/>
            </a:pPr>
            <a:endParaRPr sz="1800">
              <a:solidFill>
                <a:schemeClr val="dk1"/>
              </a:solidFill>
              <a:latin typeface="Arial"/>
              <a:ea typeface="Arial"/>
              <a:cs typeface="Arial"/>
              <a:sym typeface="Arial"/>
            </a:endParaRPr>
          </a:p>
          <a:p>
            <a:pPr marL="285750" marR="0" lvl="0" indent="-285750" algn="l" rtl="0">
              <a:spcBef>
                <a:spcPts val="0"/>
              </a:spcBef>
              <a:buClr>
                <a:schemeClr val="dk1"/>
              </a:buClr>
              <a:buSzPct val="100000"/>
              <a:buFont typeface="Arial"/>
              <a:buChar char="•"/>
            </a:pPr>
            <a:r>
              <a:rPr lang="en-US" sz="1800" i="1">
                <a:solidFill>
                  <a:schemeClr val="dk1"/>
                </a:solidFill>
                <a:latin typeface="Arial"/>
                <a:ea typeface="Arial"/>
                <a:cs typeface="Arial"/>
                <a:sym typeface="Arial"/>
              </a:rPr>
              <a:t>If a beginning teacher lacks ideas, asks for help or doesn’t recognize the problem, which mentoring stance would you take? What are some possible actions you can take to support her?</a:t>
            </a:r>
          </a:p>
          <a:p>
            <a:pPr marL="285750" marR="0" lvl="0" indent="-285750" algn="l" rtl="0">
              <a:spcBef>
                <a:spcPts val="0"/>
              </a:spcBef>
              <a:buClr>
                <a:schemeClr val="dk1"/>
              </a:buClr>
              <a:buFont typeface="Arial"/>
              <a:buNone/>
            </a:pPr>
            <a:endParaRPr sz="1800" i="1">
              <a:solidFill>
                <a:schemeClr val="dk1"/>
              </a:solidFill>
              <a:latin typeface="Arial"/>
              <a:ea typeface="Arial"/>
              <a:cs typeface="Arial"/>
              <a:sym typeface="Arial"/>
            </a:endParaRPr>
          </a:p>
          <a:p>
            <a:pPr marL="285750" marR="0" lvl="0" indent="-285750" algn="l" rtl="0">
              <a:spcBef>
                <a:spcPts val="0"/>
              </a:spcBef>
              <a:buClr>
                <a:schemeClr val="dk1"/>
              </a:buClr>
              <a:buSzPct val="100000"/>
              <a:buFont typeface="Arial"/>
              <a:buChar char="•"/>
            </a:pPr>
            <a:r>
              <a:rPr lang="en-US" sz="1800" i="1">
                <a:solidFill>
                  <a:schemeClr val="dk1"/>
                </a:solidFill>
                <a:latin typeface="Arial"/>
                <a:ea typeface="Arial"/>
                <a:cs typeface="Arial"/>
                <a:sym typeface="Arial"/>
              </a:rPr>
              <a:t>During a pre-observation conference, your mentee asks you to help her with pacing her lessons. What kinds of data collection techniques might you suggest to address this goal?</a:t>
            </a:r>
          </a:p>
          <a:p>
            <a:pPr marL="285750" marR="0" lvl="0" indent="-285750" algn="l" rtl="0">
              <a:spcBef>
                <a:spcPts val="0"/>
              </a:spcBef>
              <a:buClr>
                <a:schemeClr val="dk1"/>
              </a:buClr>
              <a:buFont typeface="Arial"/>
              <a:buNone/>
            </a:pPr>
            <a:endParaRPr sz="1800" i="1">
              <a:solidFill>
                <a:schemeClr val="dk1"/>
              </a:solidFill>
              <a:latin typeface="Arial"/>
              <a:ea typeface="Arial"/>
              <a:cs typeface="Arial"/>
              <a:sym typeface="Arial"/>
            </a:endParaRPr>
          </a:p>
          <a:p>
            <a:pPr marL="285750" marR="0" lvl="0" indent="-285750" algn="l" rtl="0">
              <a:spcBef>
                <a:spcPts val="0"/>
              </a:spcBef>
              <a:buClr>
                <a:schemeClr val="dk1"/>
              </a:buClr>
              <a:buSzPct val="100000"/>
              <a:buFont typeface="Arial"/>
              <a:buChar char="•"/>
            </a:pPr>
            <a:r>
              <a:rPr lang="en-US" sz="1800" i="1">
                <a:solidFill>
                  <a:schemeClr val="dk1"/>
                </a:solidFill>
                <a:latin typeface="Arial"/>
                <a:ea typeface="Arial"/>
                <a:cs typeface="Arial"/>
                <a:sym typeface="Arial"/>
              </a:rPr>
              <a:t>Imagine your mentee makes the following statement about a student during your post-observation conference: “Meghan comes from a very affluent home, so I expected her to come up with many connections to the text. My English learners, however, always have trouble with text connections and that’s really frustrating.” How would you respond? How would you support this beginning teacher in reframing her thinking?</a:t>
            </a:r>
            <a:r>
              <a:rPr lang="en-US" sz="1800">
                <a:solidFill>
                  <a:schemeClr val="dk1"/>
                </a:solidFill>
                <a:latin typeface="Arial"/>
                <a:ea typeface="Arial"/>
                <a:cs typeface="Arial"/>
                <a:sym typeface="Arial"/>
              </a:rPr>
              <a:t> </a:t>
            </a:r>
          </a:p>
        </p:txBody>
      </p:sp>
      <p:sp>
        <p:nvSpPr>
          <p:cNvPr id="2" name="Title 1"/>
          <p:cNvSpPr>
            <a:spLocks noGrp="1"/>
          </p:cNvSpPr>
          <p:nvPr>
            <p:ph type="title"/>
          </p:nvPr>
        </p:nvSpPr>
        <p:spPr/>
        <p:txBody>
          <a:bodyPr/>
          <a:lstStyle/>
          <a:p>
            <a:pPr lvl="0"/>
            <a:r>
              <a:rPr lang="en-US" dirty="0">
                <a:solidFill>
                  <a:schemeClr val="dk1"/>
                </a:solidFill>
              </a:rPr>
              <a:t>Wrap-Up: Reflection </a:t>
            </a:r>
            <a:br>
              <a:rPr lang="en-US" dirty="0">
                <a:solidFill>
                  <a:schemeClr val="dk1"/>
                </a:solidFill>
              </a:rPr>
            </a:br>
            <a:r>
              <a:rPr lang="en-US" dirty="0">
                <a:solidFill>
                  <a:schemeClr val="dk1"/>
                </a:solidFill>
              </a:rPr>
              <a:t>Coaching Cycle, Stances, &amp; Mentor </a:t>
            </a:r>
            <a:r>
              <a:rPr lang="en-US" dirty="0" smtClean="0">
                <a:solidFill>
                  <a:schemeClr val="dk1"/>
                </a:solidFill>
              </a:rPr>
              <a:t>Language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33</a:t>
            </a:fld>
            <a:endParaRPr lang="en-US" sz="1400">
              <a:solidFill>
                <a:srgbClr val="000000"/>
              </a:solidFill>
              <a:latin typeface="Arial"/>
              <a:ea typeface="Arial"/>
              <a:cs typeface="Arial"/>
              <a:sym typeface="Arial"/>
            </a:endParaRPr>
          </a:p>
        </p:txBody>
      </p:sp>
      <p:sp>
        <p:nvSpPr>
          <p:cNvPr id="417" name="Shape 417"/>
          <p:cNvSpPr txBox="1"/>
          <p:nvPr/>
        </p:nvSpPr>
        <p:spPr>
          <a:xfrm>
            <a:off x="1796714" y="1212275"/>
            <a:ext cx="10186737" cy="5509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Arial"/>
                <a:ea typeface="Arial"/>
                <a:cs typeface="Arial"/>
                <a:sym typeface="Arial"/>
              </a:rPr>
              <a:t>                           </a:t>
            </a:r>
            <a:r>
              <a:rPr lang="en-US" sz="3200" dirty="0">
                <a:solidFill>
                  <a:srgbClr val="003366"/>
                </a:solidFill>
                <a:latin typeface="Arial"/>
                <a:ea typeface="Arial"/>
                <a:cs typeface="Arial"/>
                <a:sym typeface="Arial"/>
              </a:rPr>
              <a:t>Turn and Talk</a:t>
            </a:r>
          </a:p>
          <a:p>
            <a:pPr marL="0" marR="0" lvl="0" indent="0" algn="l" rtl="0">
              <a:spcBef>
                <a:spcPts val="0"/>
              </a:spcBef>
              <a:buNone/>
            </a:pPr>
            <a:endParaRPr sz="3200" dirty="0">
              <a:solidFill>
                <a:schemeClr val="dk1"/>
              </a:solidFill>
              <a:latin typeface="Arial"/>
              <a:ea typeface="Arial"/>
              <a:cs typeface="Arial"/>
              <a:sym typeface="Arial"/>
            </a:endParaRPr>
          </a:p>
          <a:p>
            <a:pPr marL="0" marR="0" lvl="0" indent="0" algn="l" rtl="0">
              <a:spcBef>
                <a:spcPts val="0"/>
              </a:spcBef>
              <a:buSzPct val="25000"/>
              <a:buNone/>
            </a:pPr>
            <a:r>
              <a:rPr lang="en-US" sz="3200" dirty="0">
                <a:solidFill>
                  <a:schemeClr val="dk1"/>
                </a:solidFill>
                <a:latin typeface="Arial"/>
                <a:ea typeface="Arial"/>
                <a:cs typeface="Arial"/>
                <a:sym typeface="Arial"/>
              </a:rPr>
              <a:t>What are my 2-3 key “takeaways” from today’s session? </a:t>
            </a:r>
          </a:p>
          <a:p>
            <a:pPr marL="0" marR="0" lvl="0" indent="0" algn="l" rtl="0">
              <a:spcBef>
                <a:spcPts val="0"/>
              </a:spcBef>
              <a:buSzPct val="25000"/>
              <a:buNone/>
            </a:pPr>
            <a:r>
              <a:rPr lang="en-US" sz="3200" dirty="0">
                <a:solidFill>
                  <a:schemeClr val="dk1"/>
                </a:solidFill>
                <a:latin typeface="Arial"/>
                <a:ea typeface="Arial"/>
                <a:cs typeface="Arial"/>
                <a:sym typeface="Arial"/>
              </a:rPr>
              <a:t>		</a:t>
            </a:r>
          </a:p>
          <a:p>
            <a:pPr marL="0" marR="0" lvl="0" indent="0" algn="l" rtl="0">
              <a:spcBef>
                <a:spcPts val="0"/>
              </a:spcBef>
              <a:buSzPct val="25000"/>
              <a:buNone/>
            </a:pPr>
            <a:r>
              <a:rPr lang="en-US" sz="3200" dirty="0">
                <a:solidFill>
                  <a:schemeClr val="dk1"/>
                </a:solidFill>
                <a:latin typeface="Arial"/>
                <a:ea typeface="Arial"/>
                <a:cs typeface="Arial"/>
                <a:sym typeface="Arial"/>
              </a:rPr>
              <a:t>What are my next steps in preparing for my first meeting with my mentee(s)?</a:t>
            </a:r>
          </a:p>
          <a:p>
            <a:pPr marL="0" marR="0" lvl="0" indent="0" algn="l" rtl="0">
              <a:spcBef>
                <a:spcPts val="0"/>
              </a:spcBef>
              <a:buNone/>
            </a:pPr>
            <a:endParaRPr sz="3200" dirty="0">
              <a:solidFill>
                <a:schemeClr val="dk1"/>
              </a:solidFill>
              <a:latin typeface="Arial"/>
              <a:ea typeface="Arial"/>
              <a:cs typeface="Arial"/>
              <a:sym typeface="Arial"/>
            </a:endParaRPr>
          </a:p>
          <a:p>
            <a:pPr marL="0" marR="0" lvl="0" indent="0" algn="l" rtl="0">
              <a:spcBef>
                <a:spcPts val="0"/>
              </a:spcBef>
              <a:buSzPct val="25000"/>
              <a:buNone/>
            </a:pPr>
            <a:r>
              <a:rPr lang="en-US" sz="3200" dirty="0">
                <a:solidFill>
                  <a:schemeClr val="dk1"/>
                </a:solidFill>
                <a:latin typeface="Arial"/>
                <a:ea typeface="Arial"/>
                <a:cs typeface="Arial"/>
                <a:sym typeface="Arial"/>
              </a:rPr>
              <a:t>What ongoing support will I need in this role?</a:t>
            </a:r>
          </a:p>
          <a:p>
            <a:pPr marL="0" marR="0" lvl="0" indent="0" algn="l" rtl="0">
              <a:spcBef>
                <a:spcPts val="0"/>
              </a:spcBef>
              <a:buNone/>
            </a:pPr>
            <a:endParaRPr sz="3200" dirty="0">
              <a:solidFill>
                <a:schemeClr val="dk1"/>
              </a:solidFill>
              <a:latin typeface="Arial"/>
              <a:ea typeface="Arial"/>
              <a:cs typeface="Arial"/>
              <a:sym typeface="Arial"/>
            </a:endParaRPr>
          </a:p>
          <a:p>
            <a:pPr marL="0" marR="0" lvl="0" indent="0" algn="l" rtl="0">
              <a:spcBef>
                <a:spcPts val="0"/>
              </a:spcBef>
              <a:buNone/>
            </a:pPr>
            <a:endParaRPr sz="3200" dirty="0">
              <a:solidFill>
                <a:schemeClr val="dk1"/>
              </a:solidFill>
              <a:latin typeface="Arial"/>
              <a:ea typeface="Arial"/>
              <a:cs typeface="Arial"/>
              <a:sym typeface="Arial"/>
            </a:endParaRPr>
          </a:p>
        </p:txBody>
      </p:sp>
      <p:sp>
        <p:nvSpPr>
          <p:cNvPr id="2" name="Title 1"/>
          <p:cNvSpPr>
            <a:spLocks noGrp="1"/>
          </p:cNvSpPr>
          <p:nvPr>
            <p:ph type="title"/>
          </p:nvPr>
        </p:nvSpPr>
        <p:spPr/>
        <p:txBody>
          <a:bodyPr/>
          <a:lstStyle/>
          <a:p>
            <a:r>
              <a:rPr lang="en-US" dirty="0">
                <a:solidFill>
                  <a:schemeClr val="dk1"/>
                </a:solidFill>
              </a:rPr>
              <a:t>Summarize and Reflect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Shape 178"/>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4</a:t>
            </a:fld>
            <a:endParaRPr lang="en-US" sz="1400">
              <a:solidFill>
                <a:srgbClr val="000000"/>
              </a:solidFill>
              <a:latin typeface="Arial"/>
              <a:ea typeface="Arial"/>
              <a:cs typeface="Arial"/>
              <a:sym typeface="Arial"/>
            </a:endParaRPr>
          </a:p>
        </p:txBody>
      </p:sp>
      <p:sp>
        <p:nvSpPr>
          <p:cNvPr id="179" name="Shape 179"/>
          <p:cNvSpPr txBox="1"/>
          <p:nvPr/>
        </p:nvSpPr>
        <p:spPr>
          <a:xfrm>
            <a:off x="2438400" y="1524000"/>
            <a:ext cx="7812505" cy="4247316"/>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800" dirty="0">
                <a:solidFill>
                  <a:schemeClr val="dk1"/>
                </a:solidFill>
                <a:latin typeface="Arial"/>
                <a:ea typeface="Arial"/>
                <a:cs typeface="Arial"/>
                <a:sym typeface="Arial"/>
              </a:rPr>
              <a:t>Everyone is able to contribute.</a:t>
            </a:r>
          </a:p>
          <a:p>
            <a:pPr marL="285750" marR="0" lvl="0" indent="-285750" algn="l" rtl="0">
              <a:spcBef>
                <a:spcPts val="0"/>
              </a:spcBef>
              <a:buClr>
                <a:schemeClr val="dk1"/>
              </a:buClr>
              <a:buSzPct val="100000"/>
              <a:buFont typeface="Arial"/>
              <a:buChar char="•"/>
            </a:pPr>
            <a:r>
              <a:rPr lang="en-US" sz="2800" dirty="0">
                <a:solidFill>
                  <a:schemeClr val="dk1"/>
                </a:solidFill>
                <a:latin typeface="Arial"/>
                <a:ea typeface="Arial"/>
                <a:cs typeface="Arial"/>
                <a:sym typeface="Arial"/>
              </a:rPr>
              <a:t>Respect each others' opinions </a:t>
            </a:r>
          </a:p>
          <a:p>
            <a:pPr marL="285750" marR="0" lvl="0" indent="-285750" algn="l" rtl="0">
              <a:spcBef>
                <a:spcPts val="0"/>
              </a:spcBef>
              <a:buClr>
                <a:schemeClr val="dk1"/>
              </a:buClr>
              <a:buSzPct val="100000"/>
              <a:buFont typeface="Arial"/>
              <a:buChar char="•"/>
            </a:pPr>
            <a:r>
              <a:rPr lang="en-US" sz="2800" dirty="0">
                <a:solidFill>
                  <a:schemeClr val="dk1"/>
                </a:solidFill>
                <a:latin typeface="Arial"/>
                <a:ea typeface="Arial"/>
                <a:cs typeface="Arial"/>
                <a:sym typeface="Arial"/>
              </a:rPr>
              <a:t>Participate! </a:t>
            </a:r>
            <a:r>
              <a:rPr lang="en-US" sz="2800">
                <a:solidFill>
                  <a:schemeClr val="dk1"/>
                </a:solidFill>
                <a:latin typeface="Arial"/>
                <a:ea typeface="Arial"/>
                <a:cs typeface="Arial"/>
                <a:sym typeface="Arial"/>
              </a:rPr>
              <a:t>Be present and engaged.</a:t>
            </a:r>
          </a:p>
          <a:p>
            <a:pPr marL="285750" marR="0" lvl="0" indent="-285750" algn="l" rtl="0">
              <a:spcBef>
                <a:spcPts val="0"/>
              </a:spcBef>
              <a:buClr>
                <a:schemeClr val="dk1"/>
              </a:buClr>
              <a:buSzPct val="100000"/>
              <a:buFont typeface="Arial"/>
              <a:buChar char="•"/>
            </a:pPr>
            <a:r>
              <a:rPr lang="en-US" sz="2800" dirty="0">
                <a:solidFill>
                  <a:schemeClr val="dk1"/>
                </a:solidFill>
                <a:latin typeface="Arial"/>
                <a:ea typeface="Arial"/>
                <a:cs typeface="Arial"/>
                <a:sym typeface="Arial"/>
              </a:rPr>
              <a:t>Confidentiality - some things shouldn't be repeated outside of this training.</a:t>
            </a:r>
          </a:p>
          <a:p>
            <a:pPr marL="285750" marR="0" lvl="0" indent="-285750" algn="l" rtl="0">
              <a:spcBef>
                <a:spcPts val="0"/>
              </a:spcBef>
              <a:buClr>
                <a:schemeClr val="dk1"/>
              </a:buClr>
              <a:buSzPct val="100000"/>
              <a:buFont typeface="Arial"/>
              <a:buChar char="•"/>
            </a:pPr>
            <a:r>
              <a:rPr lang="en-US" sz="2800" dirty="0">
                <a:solidFill>
                  <a:schemeClr val="dk1"/>
                </a:solidFill>
                <a:latin typeface="Arial"/>
                <a:ea typeface="Arial"/>
                <a:cs typeface="Arial"/>
                <a:sym typeface="Arial"/>
              </a:rPr>
              <a:t>Be conscious of time - help stick to it, or negotiate for more</a:t>
            </a:r>
          </a:p>
          <a:p>
            <a:pPr marL="285750" marR="0" lvl="0" indent="-285750" algn="l" rtl="0">
              <a:spcBef>
                <a:spcPts val="0"/>
              </a:spcBef>
              <a:buClr>
                <a:schemeClr val="dk1"/>
              </a:buClr>
              <a:buSzPct val="100000"/>
              <a:buFont typeface="Arial"/>
              <a:buChar char="•"/>
            </a:pPr>
            <a:r>
              <a:rPr lang="en-US" sz="2800" dirty="0">
                <a:solidFill>
                  <a:schemeClr val="dk1"/>
                </a:solidFill>
                <a:latin typeface="Arial"/>
                <a:ea typeface="Arial"/>
                <a:cs typeface="Arial"/>
                <a:sym typeface="Arial"/>
              </a:rPr>
              <a:t>Mobile phones off to minimize disruptions</a:t>
            </a:r>
          </a:p>
          <a:p>
            <a:pPr marL="285750" marR="0" lvl="0" indent="-285750" algn="l" rtl="0">
              <a:spcBef>
                <a:spcPts val="0"/>
              </a:spcBef>
              <a:buClr>
                <a:schemeClr val="dk1"/>
              </a:buClr>
              <a:buSzPct val="100000"/>
              <a:buFont typeface="Arial"/>
              <a:buChar char="•"/>
            </a:pPr>
            <a:r>
              <a:rPr lang="en-US" sz="2800" dirty="0">
                <a:solidFill>
                  <a:schemeClr val="dk1"/>
                </a:solidFill>
                <a:latin typeface="Arial"/>
                <a:ea typeface="Arial"/>
                <a:cs typeface="Arial"/>
                <a:sym typeface="Arial"/>
              </a:rPr>
              <a:t>Regular breaks- take care of your own needs</a:t>
            </a:r>
          </a:p>
          <a:p>
            <a:pPr marL="0" marR="0" lvl="0" indent="0" algn="l" rtl="0">
              <a:spcBef>
                <a:spcPts val="0"/>
              </a:spcBef>
              <a:buNone/>
            </a:pPr>
            <a:endParaRPr sz="1800" dirty="0">
              <a:solidFill>
                <a:schemeClr val="dk1"/>
              </a:solidFill>
              <a:latin typeface="Arial"/>
              <a:ea typeface="Arial"/>
              <a:cs typeface="Arial"/>
              <a:sym typeface="Arial"/>
            </a:endParaRPr>
          </a:p>
        </p:txBody>
      </p:sp>
      <p:sp>
        <p:nvSpPr>
          <p:cNvPr id="2" name="Title 1"/>
          <p:cNvSpPr>
            <a:spLocks noGrp="1"/>
          </p:cNvSpPr>
          <p:nvPr>
            <p:ph type="title"/>
          </p:nvPr>
        </p:nvSpPr>
        <p:spPr>
          <a:xfrm>
            <a:off x="1066800" y="457200"/>
            <a:ext cx="10972799" cy="1143000"/>
          </a:xfrm>
        </p:spPr>
        <p:txBody>
          <a:bodyPr/>
          <a:lstStyle/>
          <a:p>
            <a:r>
              <a:rPr lang="en-US" dirty="0">
                <a:solidFill>
                  <a:srgbClr val="000000"/>
                </a:solidFill>
                <a:latin typeface="Calibri"/>
                <a:ea typeface="Calibri"/>
                <a:cs typeface="Calibri"/>
                <a:sym typeface="Calibri"/>
              </a:rPr>
              <a:t>Norms for Collaboration</a:t>
            </a:r>
            <a:br>
              <a:rPr lang="en-US" dirty="0">
                <a:solidFill>
                  <a:srgbClr val="000000"/>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7" name="Shape 187"/>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5</a:t>
            </a:fld>
            <a:endParaRPr lang="en-US" sz="1400">
              <a:solidFill>
                <a:srgbClr val="000000"/>
              </a:solidFill>
              <a:latin typeface="Arial"/>
              <a:ea typeface="Arial"/>
              <a:cs typeface="Arial"/>
              <a:sym typeface="Arial"/>
            </a:endParaRPr>
          </a:p>
        </p:txBody>
      </p:sp>
      <p:pic>
        <p:nvPicPr>
          <p:cNvPr id="186" name="Shape 186" title="seasonal buddies graphic slide 5"/>
          <p:cNvPicPr preferRelativeResize="0"/>
          <p:nvPr/>
        </p:nvPicPr>
        <p:blipFill rotWithShape="1">
          <a:blip r:embed="rId3">
            <a:alphaModFix/>
          </a:blip>
          <a:srcRect/>
          <a:stretch/>
        </p:blipFill>
        <p:spPr>
          <a:xfrm>
            <a:off x="6160167" y="1667709"/>
            <a:ext cx="4711140" cy="4174290"/>
          </a:xfrm>
          <a:prstGeom prst="rect">
            <a:avLst/>
          </a:prstGeom>
          <a:noFill/>
          <a:ln>
            <a:noFill/>
          </a:ln>
        </p:spPr>
      </p:pic>
      <p:sp>
        <p:nvSpPr>
          <p:cNvPr id="185" name="Shape 185"/>
          <p:cNvSpPr/>
          <p:nvPr/>
        </p:nvSpPr>
        <p:spPr>
          <a:xfrm>
            <a:off x="1700463" y="1667709"/>
            <a:ext cx="4459704" cy="2244525"/>
          </a:xfrm>
          <a:prstGeom prst="rect">
            <a:avLst/>
          </a:prstGeom>
          <a:noFill/>
          <a:ln>
            <a:noFill/>
          </a:ln>
        </p:spPr>
        <p:txBody>
          <a:bodyPr lIns="91425" tIns="45700" rIns="91425" bIns="45700" anchor="t" anchorCtr="0">
            <a:noAutofit/>
          </a:bodyPr>
          <a:lstStyle/>
          <a:p>
            <a:pPr marL="246380" marR="645795" lvl="0" indent="-5079" algn="l" rtl="0">
              <a:lnSpc>
                <a:spcPct val="111000"/>
              </a:lnSpc>
              <a:spcBef>
                <a:spcPts val="0"/>
              </a:spcBef>
              <a:spcAft>
                <a:spcPts val="0"/>
              </a:spcAft>
              <a:buSzPct val="25000"/>
              <a:buNone/>
            </a:pPr>
            <a:r>
              <a:rPr lang="en-US" sz="1800">
                <a:solidFill>
                  <a:schemeClr val="dk1"/>
                </a:solidFill>
                <a:latin typeface="Arial"/>
                <a:ea typeface="Arial"/>
                <a:cs typeface="Arial"/>
                <a:sym typeface="Arial"/>
              </a:rPr>
              <a:t>Make an agreement with four different people. For each season, use the diagram below to record the person with whom you made an agreement. Only make an agreement if the same season is open on both of your diagrams.</a:t>
            </a:r>
          </a:p>
        </p:txBody>
      </p:sp>
      <p:sp>
        <p:nvSpPr>
          <p:cNvPr id="2" name="Title 1"/>
          <p:cNvSpPr>
            <a:spLocks noGrp="1"/>
          </p:cNvSpPr>
          <p:nvPr>
            <p:ph type="title"/>
          </p:nvPr>
        </p:nvSpPr>
        <p:spPr>
          <a:xfrm>
            <a:off x="1066800" y="457200"/>
            <a:ext cx="10972799" cy="1143000"/>
          </a:xfrm>
        </p:spPr>
        <p:txBody>
          <a:bodyPr/>
          <a:lstStyle/>
          <a:p>
            <a:r>
              <a:rPr lang="en-US" dirty="0">
                <a:solidFill>
                  <a:schemeClr val="dk1"/>
                </a:solidFill>
              </a:rPr>
              <a:t>Seasonal Buddies</a:t>
            </a:r>
            <a:br>
              <a:rPr lang="en-US" dirty="0">
                <a:solidFill>
                  <a:schemeClr val="dk1"/>
                </a:solidFill>
              </a:rPr>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4" name="Shape 194"/>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6</a:t>
            </a:fld>
            <a:endParaRPr lang="en-US" sz="1400">
              <a:solidFill>
                <a:srgbClr val="000000"/>
              </a:solidFill>
              <a:latin typeface="Arial"/>
              <a:ea typeface="Arial"/>
              <a:cs typeface="Arial"/>
              <a:sym typeface="Arial"/>
            </a:endParaRPr>
          </a:p>
        </p:txBody>
      </p:sp>
      <p:sp>
        <p:nvSpPr>
          <p:cNvPr id="192" name="Shape 192"/>
          <p:cNvSpPr/>
          <p:nvPr/>
        </p:nvSpPr>
        <p:spPr>
          <a:xfrm>
            <a:off x="1202266" y="1536174"/>
            <a:ext cx="10481733" cy="35394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rgbClr val="C55A11"/>
                </a:solidFill>
                <a:latin typeface="Calibri"/>
                <a:ea typeface="Calibri"/>
                <a:cs typeface="Calibri"/>
                <a:sym typeface="Calibri"/>
              </a:rPr>
              <a:t>Trust is the foundation of mentoring relationships</a:t>
            </a:r>
          </a:p>
          <a:p>
            <a:pPr marL="0" marR="0" lvl="0" indent="0" algn="ctr" rtl="0">
              <a:spcBef>
                <a:spcPts val="0"/>
              </a:spcBef>
              <a:buNone/>
            </a:pPr>
            <a:endParaRPr sz="3200" dirty="0">
              <a:solidFill>
                <a:srgbClr val="C55A11"/>
              </a:solidFill>
              <a:latin typeface="Calibri"/>
              <a:ea typeface="Calibri"/>
              <a:cs typeface="Calibri"/>
              <a:sym typeface="Calibri"/>
            </a:endParaRPr>
          </a:p>
          <a:p>
            <a:pPr marL="228600" marR="0" lvl="0" indent="-228600" algn="l" rtl="0">
              <a:spcBef>
                <a:spcPts val="0"/>
              </a:spcBef>
              <a:buClr>
                <a:srgbClr val="000000"/>
              </a:buClr>
              <a:buSzPct val="100000"/>
              <a:buFont typeface="Arial"/>
              <a:buChar char="•"/>
            </a:pPr>
            <a:r>
              <a:rPr lang="en-US" sz="2800" dirty="0">
                <a:solidFill>
                  <a:srgbClr val="000000"/>
                </a:solidFill>
                <a:latin typeface="Calibri"/>
                <a:ea typeface="Calibri"/>
                <a:cs typeface="Calibri"/>
                <a:sym typeface="Calibri"/>
              </a:rPr>
              <a:t>Learning involves risk-taking and strong relationships encourage risk-taking</a:t>
            </a:r>
          </a:p>
          <a:p>
            <a:pPr marL="228600" marR="0" lvl="0" indent="-228600" algn="l" rtl="0">
              <a:spcBef>
                <a:spcPts val="0"/>
              </a:spcBef>
              <a:buClr>
                <a:schemeClr val="dk1"/>
              </a:buClr>
              <a:buFont typeface="Arial"/>
              <a:buNone/>
            </a:pPr>
            <a:endParaRPr sz="2800" dirty="0">
              <a:solidFill>
                <a:srgbClr val="000000"/>
              </a:solidFill>
              <a:latin typeface="Calibri"/>
              <a:ea typeface="Calibri"/>
              <a:cs typeface="Calibri"/>
              <a:sym typeface="Calibri"/>
            </a:endParaRPr>
          </a:p>
          <a:p>
            <a:pPr marL="228600" marR="0" lvl="0" indent="-228600" algn="l" rtl="0">
              <a:spcBef>
                <a:spcPts val="0"/>
              </a:spcBef>
              <a:buClr>
                <a:srgbClr val="000000"/>
              </a:buClr>
              <a:buSzPct val="100000"/>
              <a:buFont typeface="Arial"/>
              <a:buChar char="•"/>
            </a:pPr>
            <a:r>
              <a:rPr lang="en-US" sz="2800" dirty="0">
                <a:solidFill>
                  <a:srgbClr val="000000"/>
                </a:solidFill>
                <a:latin typeface="Calibri"/>
                <a:ea typeface="Calibri"/>
                <a:cs typeface="Calibri"/>
                <a:sym typeface="Calibri"/>
              </a:rPr>
              <a:t>Think, Write, Share:</a:t>
            </a:r>
          </a:p>
          <a:p>
            <a:pPr marL="685800" marR="0" lvl="1" indent="-228600" algn="l" rtl="0">
              <a:spcBef>
                <a:spcPts val="0"/>
              </a:spcBef>
              <a:buClr>
                <a:srgbClr val="000000"/>
              </a:buClr>
              <a:buSzPct val="100000"/>
              <a:buFont typeface="Arial"/>
              <a:buChar char="•"/>
            </a:pPr>
            <a:r>
              <a:rPr lang="en-US" sz="2400" b="0" i="0" u="none" strike="noStrike" cap="none" dirty="0">
                <a:solidFill>
                  <a:srgbClr val="000000"/>
                </a:solidFill>
                <a:latin typeface="Calibri"/>
                <a:ea typeface="Calibri"/>
                <a:cs typeface="Calibri"/>
                <a:sym typeface="Calibri"/>
              </a:rPr>
              <a:t>What is trust? What does it look like, sound like in a mentoring relationship?</a:t>
            </a:r>
          </a:p>
          <a:p>
            <a:pPr marL="685800" marR="0" lvl="1" indent="-228600" algn="l" rtl="0">
              <a:spcBef>
                <a:spcPts val="0"/>
              </a:spcBef>
              <a:buClr>
                <a:srgbClr val="000000"/>
              </a:buClr>
              <a:buSzPct val="100000"/>
              <a:buFont typeface="Arial"/>
              <a:buChar char="•"/>
            </a:pPr>
            <a:r>
              <a:rPr lang="en-US" sz="2400" b="0" i="0" u="none" strike="noStrike" cap="none" dirty="0">
                <a:solidFill>
                  <a:srgbClr val="000000"/>
                </a:solidFill>
                <a:latin typeface="Calibri"/>
                <a:ea typeface="Calibri"/>
                <a:cs typeface="Calibri"/>
                <a:sym typeface="Calibri"/>
              </a:rPr>
              <a:t>Which of your own qualities might help or hinder making you a good mentor?</a:t>
            </a:r>
          </a:p>
        </p:txBody>
      </p:sp>
      <p:sp>
        <p:nvSpPr>
          <p:cNvPr id="2" name="Title 1"/>
          <p:cNvSpPr>
            <a:spLocks noGrp="1"/>
          </p:cNvSpPr>
          <p:nvPr>
            <p:ph type="title"/>
          </p:nvPr>
        </p:nvSpPr>
        <p:spPr>
          <a:xfrm>
            <a:off x="1117600" y="427037"/>
            <a:ext cx="10972799" cy="1173163"/>
          </a:xfrm>
        </p:spPr>
        <p:txBody>
          <a:bodyPr/>
          <a:lstStyle/>
          <a:p>
            <a:r>
              <a:rPr lang="en-US" dirty="0">
                <a:solidFill>
                  <a:srgbClr val="000000"/>
                </a:solidFill>
                <a:latin typeface="Calibri"/>
                <a:ea typeface="Calibri"/>
                <a:cs typeface="Calibri"/>
                <a:sym typeface="Calibri"/>
              </a:rPr>
              <a:t>Mentor- Beginning Teacher Relationships Activity</a:t>
            </a:r>
            <a:br>
              <a:rPr lang="en-US" dirty="0">
                <a:solidFill>
                  <a:srgbClr val="000000"/>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3" name="Shape 203"/>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7</a:t>
            </a:fld>
            <a:endParaRPr lang="en-US" sz="1400">
              <a:solidFill>
                <a:srgbClr val="000000"/>
              </a:solidFill>
              <a:latin typeface="Arial"/>
              <a:ea typeface="Arial"/>
              <a:cs typeface="Arial"/>
              <a:sym typeface="Arial"/>
            </a:endParaRPr>
          </a:p>
        </p:txBody>
      </p:sp>
      <p:pic>
        <p:nvPicPr>
          <p:cNvPr id="202" name="Shape 202" title="Educational Leadership article graphic slide 7"/>
          <p:cNvPicPr preferRelativeResize="0"/>
          <p:nvPr/>
        </p:nvPicPr>
        <p:blipFill rotWithShape="1">
          <a:blip r:embed="rId3">
            <a:alphaModFix/>
          </a:blip>
          <a:srcRect l="29052" t="13801" r="25559" b="9707"/>
          <a:stretch/>
        </p:blipFill>
        <p:spPr>
          <a:xfrm>
            <a:off x="7544846" y="1704291"/>
            <a:ext cx="4130028" cy="4471919"/>
          </a:xfrm>
          <a:prstGeom prst="rect">
            <a:avLst/>
          </a:prstGeom>
          <a:noFill/>
          <a:ln>
            <a:noFill/>
          </a:ln>
        </p:spPr>
      </p:pic>
      <p:sp>
        <p:nvSpPr>
          <p:cNvPr id="201" name="Shape 201"/>
          <p:cNvSpPr txBox="1"/>
          <p:nvPr/>
        </p:nvSpPr>
        <p:spPr>
          <a:xfrm>
            <a:off x="1798358" y="2855708"/>
            <a:ext cx="4976828" cy="1384995"/>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Arial"/>
                <a:ea typeface="Arial"/>
                <a:cs typeface="Arial"/>
                <a:sym typeface="Arial"/>
              </a:rPr>
              <a:t>Final Word Protocol </a:t>
            </a:r>
          </a:p>
          <a:p>
            <a:pPr marL="0" marR="0" lvl="0" indent="0" algn="l" rtl="0">
              <a:spcBef>
                <a:spcPts val="0"/>
              </a:spcBef>
              <a:buSzPct val="25000"/>
              <a:buNone/>
            </a:pPr>
            <a:r>
              <a:rPr lang="en-US" sz="2800">
                <a:solidFill>
                  <a:schemeClr val="dk1"/>
                </a:solidFill>
                <a:latin typeface="Arial"/>
                <a:ea typeface="Arial"/>
                <a:cs typeface="Arial"/>
                <a:sym typeface="Arial"/>
              </a:rPr>
              <a:t>for reading and sharing thoughts on article.</a:t>
            </a:r>
          </a:p>
        </p:txBody>
      </p:sp>
      <p:sp>
        <p:nvSpPr>
          <p:cNvPr id="200" name="Shape 200"/>
          <p:cNvSpPr/>
          <p:nvPr/>
        </p:nvSpPr>
        <p:spPr>
          <a:xfrm>
            <a:off x="972854" y="1919031"/>
            <a:ext cx="6571992"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000000"/>
                </a:solidFill>
                <a:latin typeface="Calibri"/>
                <a:ea typeface="Calibri"/>
                <a:cs typeface="Calibri"/>
                <a:sym typeface="Calibri"/>
              </a:rPr>
              <a:t>What are the qualities of a ”Good Mentor?”</a:t>
            </a:r>
          </a:p>
        </p:txBody>
      </p:sp>
      <p:sp>
        <p:nvSpPr>
          <p:cNvPr id="2" name="Title 1"/>
          <p:cNvSpPr>
            <a:spLocks noGrp="1"/>
          </p:cNvSpPr>
          <p:nvPr>
            <p:ph type="title"/>
          </p:nvPr>
        </p:nvSpPr>
        <p:spPr/>
        <p:txBody>
          <a:bodyPr/>
          <a:lstStyle/>
          <a:p>
            <a:r>
              <a:rPr lang="en-US" dirty="0">
                <a:solidFill>
                  <a:srgbClr val="000000"/>
                </a:solidFill>
                <a:latin typeface="Calibri"/>
                <a:ea typeface="Calibri"/>
                <a:cs typeface="Calibri"/>
                <a:sym typeface="Calibri"/>
              </a:rPr>
              <a:t>The Good </a:t>
            </a:r>
            <a:r>
              <a:rPr lang="en-US" dirty="0" smtClean="0">
                <a:solidFill>
                  <a:srgbClr val="000000"/>
                </a:solidFill>
                <a:latin typeface="Calibri"/>
                <a:ea typeface="Calibri"/>
                <a:cs typeface="Calibri"/>
                <a:sym typeface="Calibri"/>
              </a:rPr>
              <a:t>Mentor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0" name="Shape 210"/>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8</a:t>
            </a:fld>
            <a:endParaRPr lang="en-US" sz="1400">
              <a:solidFill>
                <a:srgbClr val="000000"/>
              </a:solidFill>
              <a:latin typeface="Arial"/>
              <a:ea typeface="Arial"/>
              <a:cs typeface="Arial"/>
              <a:sym typeface="Arial"/>
            </a:endParaRPr>
          </a:p>
        </p:txBody>
      </p:sp>
      <p:pic>
        <p:nvPicPr>
          <p:cNvPr id="212" name="Shape 212" title="Teacher video 2 slide 8">
            <a:hlinkClick r:id="rId3"/>
          </p:cNvPr>
          <p:cNvPicPr preferRelativeResize="0"/>
          <p:nvPr/>
        </p:nvPicPr>
        <p:blipFill rotWithShape="1">
          <a:blip r:embed="rId4">
            <a:alphaModFix/>
          </a:blip>
          <a:srcRect/>
          <a:stretch/>
        </p:blipFill>
        <p:spPr>
          <a:xfrm>
            <a:off x="8807115" y="1813125"/>
            <a:ext cx="2711116" cy="1549209"/>
          </a:xfrm>
          <a:prstGeom prst="rect">
            <a:avLst/>
          </a:prstGeom>
          <a:noFill/>
          <a:ln>
            <a:noFill/>
          </a:ln>
        </p:spPr>
      </p:pic>
      <p:pic>
        <p:nvPicPr>
          <p:cNvPr id="211" name="Shape 211" title="teacher video 1 slide 8">
            <a:hlinkClick r:id="rId5"/>
          </p:cNvPr>
          <p:cNvPicPr preferRelativeResize="0"/>
          <p:nvPr/>
        </p:nvPicPr>
        <p:blipFill rotWithShape="1">
          <a:blip r:embed="rId6">
            <a:alphaModFix/>
          </a:blip>
          <a:srcRect/>
          <a:stretch/>
        </p:blipFill>
        <p:spPr>
          <a:xfrm>
            <a:off x="1171074" y="1813125"/>
            <a:ext cx="2343000" cy="1469832"/>
          </a:xfrm>
          <a:prstGeom prst="rect">
            <a:avLst/>
          </a:prstGeom>
          <a:noFill/>
          <a:ln>
            <a:noFill/>
          </a:ln>
        </p:spPr>
      </p:pic>
      <p:pic>
        <p:nvPicPr>
          <p:cNvPr id="209" name="Shape 209" title="Venn diagram slide 8"/>
          <p:cNvPicPr preferRelativeResize="0"/>
          <p:nvPr/>
        </p:nvPicPr>
        <p:blipFill rotWithShape="1">
          <a:blip r:embed="rId7">
            <a:alphaModFix/>
          </a:blip>
          <a:srcRect/>
          <a:stretch/>
        </p:blipFill>
        <p:spPr>
          <a:xfrm>
            <a:off x="3176339" y="1595428"/>
            <a:ext cx="6188025" cy="4209246"/>
          </a:xfrm>
          <a:prstGeom prst="rect">
            <a:avLst/>
          </a:prstGeom>
          <a:noFill/>
          <a:ln>
            <a:noFill/>
          </a:ln>
        </p:spPr>
      </p:pic>
      <p:sp>
        <p:nvSpPr>
          <p:cNvPr id="2" name="Title 1"/>
          <p:cNvSpPr>
            <a:spLocks noGrp="1"/>
          </p:cNvSpPr>
          <p:nvPr>
            <p:ph type="title"/>
          </p:nvPr>
        </p:nvSpPr>
        <p:spPr/>
        <p:txBody>
          <a:bodyPr/>
          <a:lstStyle/>
          <a:p>
            <a:r>
              <a:rPr lang="en-US" dirty="0">
                <a:solidFill>
                  <a:schemeClr val="dk1"/>
                </a:solidFill>
              </a:rPr>
              <a:t>First Interactions- Building Trust in Your </a:t>
            </a:r>
            <a:r>
              <a:rPr lang="en-US" dirty="0" smtClean="0">
                <a:solidFill>
                  <a:schemeClr val="dk1"/>
                </a:solidFill>
              </a:rPr>
              <a:t>Relationships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22" name="Shape 222"/>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9</a:t>
            </a:fld>
            <a:endParaRPr lang="en-US" sz="1400">
              <a:solidFill>
                <a:srgbClr val="000000"/>
              </a:solidFill>
              <a:latin typeface="Arial"/>
              <a:ea typeface="Arial"/>
              <a:cs typeface="Arial"/>
              <a:sym typeface="Arial"/>
            </a:endParaRPr>
          </a:p>
        </p:txBody>
      </p:sp>
      <p:sp>
        <p:nvSpPr>
          <p:cNvPr id="219" name="Shape 219"/>
          <p:cNvSpPr/>
          <p:nvPr/>
        </p:nvSpPr>
        <p:spPr>
          <a:xfrm>
            <a:off x="7122695" y="2933411"/>
            <a:ext cx="4631219" cy="283154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dirty="0">
                <a:solidFill>
                  <a:schemeClr val="dk1"/>
                </a:solidFill>
                <a:latin typeface="Arial"/>
                <a:ea typeface="Arial"/>
                <a:cs typeface="Arial"/>
                <a:sym typeface="Arial"/>
              </a:rPr>
              <a:t>Steven </a:t>
            </a:r>
            <a:r>
              <a:rPr lang="en-US" sz="1800" b="1" dirty="0" err="1">
                <a:solidFill>
                  <a:schemeClr val="dk1"/>
                </a:solidFill>
                <a:latin typeface="Arial"/>
                <a:ea typeface="Arial"/>
                <a:cs typeface="Arial"/>
                <a:sym typeface="Arial"/>
              </a:rPr>
              <a:t>Athanases</a:t>
            </a:r>
            <a:r>
              <a:rPr lang="en-US" sz="1800" dirty="0">
                <a:solidFill>
                  <a:schemeClr val="dk1"/>
                </a:solidFill>
                <a:latin typeface="Arial"/>
                <a:ea typeface="Arial"/>
                <a:cs typeface="Arial"/>
                <a:sym typeface="Arial"/>
              </a:rPr>
              <a:t/>
            </a:r>
            <a:br>
              <a:rPr lang="en-US" sz="1800" dirty="0">
                <a:solidFill>
                  <a:schemeClr val="dk1"/>
                </a:solidFill>
                <a:latin typeface="Arial"/>
                <a:ea typeface="Arial"/>
                <a:cs typeface="Arial"/>
                <a:sym typeface="Arial"/>
              </a:rPr>
            </a:br>
            <a:r>
              <a:rPr lang="en-US" sz="1600" dirty="0">
                <a:solidFill>
                  <a:schemeClr val="dk1"/>
                </a:solidFill>
                <a:latin typeface="Arial"/>
                <a:ea typeface="Arial"/>
                <a:cs typeface="Arial"/>
                <a:sym typeface="Arial"/>
              </a:rPr>
              <a:t>Professor, University of California, Davis</a:t>
            </a:r>
            <a:br>
              <a:rPr lang="en-US" sz="1600" dirty="0">
                <a:solidFill>
                  <a:schemeClr val="dk1"/>
                </a:solidFill>
                <a:latin typeface="Arial"/>
                <a:ea typeface="Arial"/>
                <a:cs typeface="Arial"/>
                <a:sym typeface="Arial"/>
              </a:rPr>
            </a:br>
            <a:r>
              <a:rPr lang="en-US" sz="1600" dirty="0">
                <a:solidFill>
                  <a:schemeClr val="dk1"/>
                </a:solidFill>
                <a:latin typeface="Arial"/>
                <a:ea typeface="Arial"/>
                <a:cs typeface="Arial"/>
                <a:sym typeface="Arial"/>
              </a:rPr>
              <a:t>Steven </a:t>
            </a:r>
            <a:r>
              <a:rPr lang="en-US" sz="1600" dirty="0" err="1">
                <a:solidFill>
                  <a:schemeClr val="dk1"/>
                </a:solidFill>
                <a:latin typeface="Arial"/>
                <a:ea typeface="Arial"/>
                <a:cs typeface="Arial"/>
                <a:sym typeface="Arial"/>
              </a:rPr>
              <a:t>Athanases</a:t>
            </a:r>
            <a:r>
              <a:rPr lang="en-US" sz="1600" dirty="0">
                <a:solidFill>
                  <a:schemeClr val="dk1"/>
                </a:solidFill>
                <a:latin typeface="Arial"/>
                <a:ea typeface="Arial"/>
                <a:cs typeface="Arial"/>
                <a:sym typeface="Arial"/>
              </a:rPr>
              <a:t>, Ph.D., co-authored Mentors in the Making: Developing New Leaders for New Teachers with Betty </a:t>
            </a:r>
            <a:r>
              <a:rPr lang="en-US" sz="1600" dirty="0" err="1">
                <a:solidFill>
                  <a:schemeClr val="dk1"/>
                </a:solidFill>
                <a:latin typeface="Arial"/>
                <a:ea typeface="Arial"/>
                <a:cs typeface="Arial"/>
                <a:sym typeface="Arial"/>
              </a:rPr>
              <a:t>Achinstein</a:t>
            </a:r>
            <a:r>
              <a:rPr lang="en-US" sz="1600" dirty="0">
                <a:solidFill>
                  <a:schemeClr val="dk1"/>
                </a:solidFill>
                <a:latin typeface="Arial"/>
                <a:ea typeface="Arial"/>
                <a:cs typeface="Arial"/>
                <a:sym typeface="Arial"/>
              </a:rPr>
              <a:t> (another expert contributor to MentorModules.com). A former high school English teacher, Dr. </a:t>
            </a:r>
            <a:r>
              <a:rPr lang="en-US" sz="1600" dirty="0" err="1">
                <a:solidFill>
                  <a:schemeClr val="dk1"/>
                </a:solidFill>
                <a:latin typeface="Arial"/>
                <a:ea typeface="Arial"/>
                <a:cs typeface="Arial"/>
                <a:sym typeface="Arial"/>
              </a:rPr>
              <a:t>Athanases</a:t>
            </a:r>
            <a:r>
              <a:rPr lang="en-US" sz="1600" dirty="0">
                <a:solidFill>
                  <a:schemeClr val="dk1"/>
                </a:solidFill>
                <a:latin typeface="Arial"/>
                <a:ea typeface="Arial"/>
                <a:cs typeface="Arial"/>
                <a:sym typeface="Arial"/>
              </a:rPr>
              <a:t> is a Professor at the University of California in Davis and conducts research on diversity and educational equity in literacy teaching and teacher education.</a:t>
            </a:r>
          </a:p>
        </p:txBody>
      </p:sp>
      <p:pic>
        <p:nvPicPr>
          <p:cNvPr id="221" name="Shape 221" title="Steven Athanases video slide 9">
            <a:hlinkClick r:id="rId3"/>
          </p:cNvPr>
          <p:cNvPicPr preferRelativeResize="0"/>
          <p:nvPr/>
        </p:nvPicPr>
        <p:blipFill rotWithShape="1">
          <a:blip r:embed="rId4">
            <a:alphaModFix/>
          </a:blip>
          <a:srcRect/>
          <a:stretch/>
        </p:blipFill>
        <p:spPr>
          <a:xfrm>
            <a:off x="7475621" y="1191726"/>
            <a:ext cx="2181842" cy="1681213"/>
          </a:xfrm>
          <a:prstGeom prst="rect">
            <a:avLst/>
          </a:prstGeom>
          <a:noFill/>
          <a:ln>
            <a:noFill/>
          </a:ln>
        </p:spPr>
      </p:pic>
      <p:sp>
        <p:nvSpPr>
          <p:cNvPr id="218" name="Shape 218"/>
          <p:cNvSpPr/>
          <p:nvPr/>
        </p:nvSpPr>
        <p:spPr>
          <a:xfrm>
            <a:off x="1572125" y="2933411"/>
            <a:ext cx="3994484" cy="2585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Arial"/>
                <a:ea typeface="Arial"/>
                <a:cs typeface="Arial"/>
                <a:sym typeface="Arial"/>
              </a:rPr>
              <a:t>Nancy Fichtman Dana</a:t>
            </a:r>
            <a:r>
              <a:rPr lang="en-US" sz="1800">
                <a:solidFill>
                  <a:schemeClr val="dk1"/>
                </a:solidFill>
                <a:latin typeface="Arial"/>
                <a:ea typeface="Arial"/>
                <a:cs typeface="Arial"/>
                <a:sym typeface="Arial"/>
              </a:rPr>
              <a:t/>
            </a:r>
            <a:br>
              <a:rPr lang="en-US" sz="1800">
                <a:solidFill>
                  <a:schemeClr val="dk1"/>
                </a:solidFill>
                <a:latin typeface="Arial"/>
                <a:ea typeface="Arial"/>
                <a:cs typeface="Arial"/>
                <a:sym typeface="Arial"/>
              </a:rPr>
            </a:br>
            <a:r>
              <a:rPr lang="en-US" sz="1600">
                <a:solidFill>
                  <a:schemeClr val="dk1"/>
                </a:solidFill>
                <a:latin typeface="Arial"/>
                <a:ea typeface="Arial"/>
                <a:cs typeface="Arial"/>
                <a:sym typeface="Arial"/>
              </a:rPr>
              <a:t>Professor and Director of the Center for School Improvement, University of Florida</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Nancy Fichtman Dana, Ph.D., wrote the book mentoring—literally! She’s author of The Reflective Educator’s Guide to Mentoring (2007) and several other books about teachers’ professional learning. She is a Professor at the University of Florida and studies teacher learning.</a:t>
            </a:r>
          </a:p>
        </p:txBody>
      </p:sp>
      <p:pic>
        <p:nvPicPr>
          <p:cNvPr id="220" name="Shape 220" title="Nancy Fichtman Dana Video slide 9">
            <a:hlinkClick r:id="rId5"/>
          </p:cNvPr>
          <p:cNvPicPr preferRelativeResize="0"/>
          <p:nvPr/>
        </p:nvPicPr>
        <p:blipFill rotWithShape="1">
          <a:blip r:embed="rId6">
            <a:alphaModFix/>
          </a:blip>
          <a:srcRect/>
          <a:stretch/>
        </p:blipFill>
        <p:spPr>
          <a:xfrm>
            <a:off x="2021305" y="1196829"/>
            <a:ext cx="2524138" cy="1671007"/>
          </a:xfrm>
          <a:prstGeom prst="rect">
            <a:avLst/>
          </a:prstGeom>
          <a:noFill/>
          <a:ln>
            <a:noFill/>
          </a:ln>
        </p:spPr>
      </p:pic>
      <p:sp>
        <p:nvSpPr>
          <p:cNvPr id="2" name="Title 1"/>
          <p:cNvSpPr>
            <a:spLocks noGrp="1"/>
          </p:cNvSpPr>
          <p:nvPr>
            <p:ph type="title"/>
          </p:nvPr>
        </p:nvSpPr>
        <p:spPr/>
        <p:txBody>
          <a:bodyPr/>
          <a:lstStyle/>
          <a:p>
            <a:r>
              <a:rPr lang="en-US" dirty="0">
                <a:solidFill>
                  <a:schemeClr val="dk1"/>
                </a:solidFill>
              </a:rPr>
              <a:t>Hear from the Experts</a:t>
            </a:r>
            <a:r>
              <a:rPr lang="en-US" dirty="0" smtClean="0">
                <a:solidFill>
                  <a:schemeClr val="dk1"/>
                </a:solidFill>
              </a:rPr>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imple">
  <a:themeElements>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mple">
  <a:themeElements>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63E673E4BBC74AA8623159A1A87A40" ma:contentTypeVersion="6" ma:contentTypeDescription="Create a new document." ma:contentTypeScope="" ma:versionID="60f1e7f8937b1335f560332633e790ab">
  <xsd:schema xmlns:xsd="http://www.w3.org/2001/XMLSchema" xmlns:xs="http://www.w3.org/2001/XMLSchema" xmlns:p="http://schemas.microsoft.com/office/2006/metadata/properties" xmlns:ns1="http://schemas.microsoft.com/sharepoint/v3" xmlns:ns2="28844de8-4efb-41b0-b7a9-63837aa05f4d" targetNamespace="http://schemas.microsoft.com/office/2006/metadata/properties" ma:root="true" ma:fieldsID="7003abda0c10cdfa5520dc51f09a84ab" ns1:_="" ns2:_="">
    <xsd:import namespace="http://schemas.microsoft.com/sharepoint/v3"/>
    <xsd:import namespace="28844de8-4efb-41b0-b7a9-63837aa05f4d"/>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844de8-4efb-41b0-b7a9-63837aa05f4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28844de8-4efb-41b0-b7a9-63837aa05f4d">2018-06-28T07:00:00+00:00</Remediation_x0020_Date>
    <Estimated_x0020_Creation_x0020_Date xmlns="28844de8-4efb-41b0-b7a9-63837aa05f4d" xsi:nil="true"/>
    <Priority xmlns="28844de8-4efb-41b0-b7a9-63837aa05f4d">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7E9F76-E21F-49F0-A3B3-04B0F3CDE21B}"/>
</file>

<file path=customXml/itemProps2.xml><?xml version="1.0" encoding="utf-8"?>
<ds:datastoreItem xmlns:ds="http://schemas.openxmlformats.org/officeDocument/2006/customXml" ds:itemID="{B90CC969-0C48-4FB5-B91E-77468612DB29}">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c6b72ce7-2b4c-4055-a6c2-2613b9e58733"/>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E53C9AE-6814-490F-9D17-EB01745211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TotalTime>
  <Words>1475</Words>
  <Application>Microsoft Office PowerPoint</Application>
  <PresentationFormat>Widescreen</PresentationFormat>
  <Paragraphs>217</Paragraphs>
  <Slides>33</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Bookman Old Style</vt:lpstr>
      <vt:lpstr>Calibri</vt:lpstr>
      <vt:lpstr>Helvetica Neue</vt:lpstr>
      <vt:lpstr>Noto Sans Symbols</vt:lpstr>
      <vt:lpstr>Rambla</vt:lpstr>
      <vt:lpstr>1_simple</vt:lpstr>
      <vt:lpstr>2_simple</vt:lpstr>
      <vt:lpstr>Kick-Starting the  Mentor-Mentee Relationship</vt:lpstr>
      <vt:lpstr>Session Overview</vt:lpstr>
      <vt:lpstr>Welcome</vt:lpstr>
      <vt:lpstr>Norms for Collaboration </vt:lpstr>
      <vt:lpstr>Seasonal Buddies </vt:lpstr>
      <vt:lpstr>Mentor- Beginning Teacher Relationships Activity </vt:lpstr>
      <vt:lpstr>The Good Mentor</vt:lpstr>
      <vt:lpstr>First Interactions- Building Trust in Your Relationships</vt:lpstr>
      <vt:lpstr>Hear from the Experts:</vt:lpstr>
      <vt:lpstr>Meet with your Summer Seasonal Buddy  to dialogue about the reflection prompts  in your packet….</vt:lpstr>
      <vt:lpstr>Getting to Know You- 1st Meeting</vt:lpstr>
      <vt:lpstr>Think Back…  </vt:lpstr>
      <vt:lpstr>Teacher Identity: Expectations vs. Reality</vt:lpstr>
      <vt:lpstr>What New Teachers Really Need</vt:lpstr>
      <vt:lpstr>Hear from the Experts….</vt:lpstr>
      <vt:lpstr>Mentor-Beginning Teacher Conversations </vt:lpstr>
      <vt:lpstr>Slide 17</vt:lpstr>
      <vt:lpstr>This phase begins before school starts and  lasts for the first weeks of school. New  educators are ready to change the world and  often “don’t know what they don’t know”.</vt:lpstr>
      <vt:lpstr>Slide 19</vt:lpstr>
      <vt:lpstr>Slide 20</vt:lpstr>
      <vt:lpstr>Slide 21</vt:lpstr>
      <vt:lpstr>Form Triads: Find two people you have not met with today. Discuss the following:</vt:lpstr>
      <vt:lpstr>Mentoring Conversations </vt:lpstr>
      <vt:lpstr>What are the components of a Coaching Cycle in mentoring?</vt:lpstr>
      <vt:lpstr>Video Example </vt:lpstr>
      <vt:lpstr>Mentoring Stances: The 3 C’s </vt:lpstr>
      <vt:lpstr>What Data to Collect When Observing</vt:lpstr>
      <vt:lpstr>Hear from the Experts</vt:lpstr>
      <vt:lpstr>Mentor Tools:  Collaborative Discussion Guide  and  Mentor Language Stems</vt:lpstr>
      <vt:lpstr>Mentoring Conversations- Denver Public Schools</vt:lpstr>
      <vt:lpstr>Practice a Coaching Conversation</vt:lpstr>
      <vt:lpstr>Wrap-Up: Reflection  Coaching Cycle, Stances, &amp; Mentor Language</vt:lpstr>
      <vt:lpstr>Summarize and Reflect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DUMAS Sheli - ODE</dc:creator>
  <cp:lastModifiedBy>DUMAS Sheli - ODE</cp:lastModifiedBy>
  <cp:revision>24</cp:revision>
  <dcterms:modified xsi:type="dcterms:W3CDTF">2018-09-10T17:26:08Z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0x010100D463E673E4BBC74AA8623159A1A87A40</vt:lpwstr>
  </property>
</Properties>
</file>