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36"/>
  </p:notesMasterIdLst>
  <p:sldIdLst>
    <p:sldId id="257" r:id="rId5"/>
    <p:sldId id="258" r:id="rId6"/>
    <p:sldId id="259" r:id="rId7"/>
    <p:sldId id="296" r:id="rId8"/>
    <p:sldId id="260" r:id="rId9"/>
    <p:sldId id="295" r:id="rId10"/>
    <p:sldId id="300" r:id="rId11"/>
    <p:sldId id="287" r:id="rId12"/>
    <p:sldId id="290" r:id="rId13"/>
    <p:sldId id="283" r:id="rId14"/>
    <p:sldId id="284" r:id="rId15"/>
    <p:sldId id="285" r:id="rId16"/>
    <p:sldId id="298" r:id="rId17"/>
    <p:sldId id="264" r:id="rId18"/>
    <p:sldId id="286" r:id="rId19"/>
    <p:sldId id="274" r:id="rId20"/>
    <p:sldId id="297" r:id="rId21"/>
    <p:sldId id="291" r:id="rId22"/>
    <p:sldId id="276" r:id="rId23"/>
    <p:sldId id="266" r:id="rId24"/>
    <p:sldId id="299" r:id="rId25"/>
    <p:sldId id="268" r:id="rId26"/>
    <p:sldId id="269" r:id="rId27"/>
    <p:sldId id="271" r:id="rId28"/>
    <p:sldId id="272" r:id="rId29"/>
    <p:sldId id="293" r:id="rId30"/>
    <p:sldId id="279" r:id="rId31"/>
    <p:sldId id="278" r:id="rId32"/>
    <p:sldId id="282" r:id="rId33"/>
    <p:sldId id="280" r:id="rId34"/>
    <p:sldId id="281" r:id="rId35"/>
  </p:sldIdLst>
  <p:sldSz cx="9144000" cy="6858000" type="screen4x3"/>
  <p:notesSz cx="7315200" cy="96012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Amy * ODE" initials="WA*O" lastIdx="1" clrIdx="0">
    <p:extLst>
      <p:ext uri="{19B8F6BF-5375-455C-9EA6-DF929625EA0E}">
        <p15:presenceInfo xmlns:p15="http://schemas.microsoft.com/office/powerpoint/2012/main" userId="S-1-5-21-2237050375-1962090969-1930583096-49020" providerId="AD"/>
      </p:ext>
    </p:extLst>
  </p:cmAuthor>
  <p:cmAuthor id="2" name="SHERMAN Rick - ODE" initials="SR-O" lastIdx="2" clrIdx="1">
    <p:extLst>
      <p:ext uri="{19B8F6BF-5375-455C-9EA6-DF929625EA0E}">
        <p15:presenceInfo xmlns:p15="http://schemas.microsoft.com/office/powerpoint/2012/main" userId="S-1-5-21-2237050375-1962090969-1930583096-213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3907" autoAdjust="0"/>
  </p:normalViewPr>
  <p:slideViewPr>
    <p:cSldViewPr snapToGrid="0">
      <p:cViewPr varScale="1">
        <p:scale>
          <a:sx n="91" d="100"/>
          <a:sy n="91" d="100"/>
        </p:scale>
        <p:origin x="2106" y="84"/>
      </p:cViewPr>
      <p:guideLst>
        <p:guide orient="horz" pos="2160"/>
        <p:guide pos="290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9/21/2023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farmtocnp@state.or.u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regonfarmtoschool.org/"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oregon.gov/ode/students-and-family/childnutrition/F2S/Pages/default.aspx"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57785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960788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LFS page looks like this.  Next slide will show a close-up</a:t>
            </a:r>
            <a:r>
              <a:rPr lang="en-US" baseline="0" dirty="0"/>
              <a:t> of the accordion file: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3476680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if you expand the boxes, it looks like our other grant pages.  Places for the grant timeline, training</a:t>
            </a:r>
            <a:r>
              <a:rPr lang="en-US" baseline="0" dirty="0"/>
              <a:t> webinar resources, allowable/unallowable products and general help, EGMS and resources for claims.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85795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already up and running in EGMS, no action is necessary.</a:t>
            </a:r>
            <a:r>
              <a:rPr lang="en-US" baseline="0" dirty="0"/>
              <a:t> If you are a brand-new Sponsor (no Farm to CNP Grants), please email our team as soon as possible.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3260570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383946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71498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141135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3292588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3244534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324418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LFS Grant is administered by the same team that administers the ODE Farm to CNP Grant Program and the Fresh Fruit &amp; Vegetable (FFVP) Program.</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2568296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LFS Claim form.  Save as a new file.</a:t>
            </a:r>
            <a:r>
              <a:rPr lang="en-US" baseline="0" dirty="0"/>
              <a:t>  Same format as other grants (1_SchoolDistrict_monthYr)</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1844663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is the </a:t>
            </a:r>
            <a:r>
              <a:rPr lang="en-US" sz="1200" i="1" kern="1200" dirty="0">
                <a:solidFill>
                  <a:schemeClr val="tx1"/>
                </a:solidFill>
                <a:effectLst/>
                <a:latin typeface="+mn-lt"/>
                <a:ea typeface="+mn-ea"/>
                <a:cs typeface="+mn-cs"/>
              </a:rPr>
              <a:t>instructions </a:t>
            </a:r>
            <a:r>
              <a:rPr lang="en-US" sz="1200" kern="1200" dirty="0">
                <a:solidFill>
                  <a:schemeClr val="tx1"/>
                </a:solidFill>
                <a:effectLst/>
                <a:latin typeface="+mn-lt"/>
                <a:ea typeface="+mn-ea"/>
                <a:cs typeface="+mn-cs"/>
              </a:rPr>
              <a:t>tab. Here you will find the guidelines for filling out the template, as well as some sample entries. Please pay special attention to the format we request you use when entering your items on the claim template, and please note the file name and email subject line formats.</a:t>
            </a:r>
            <a:r>
              <a:rPr lang="en-US"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a:p>
        </p:txBody>
      </p:sp>
    </p:spTree>
    <p:extLst>
      <p:ext uri="{BB962C8B-B14F-4D97-AF65-F5344CB8AC3E}">
        <p14:creationId xmlns:p14="http://schemas.microsoft.com/office/powerpoint/2010/main" val="2823711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Enter invoice date for item</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Enter vendor (Sysco, Joe’s farm etc.)</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Enter</a:t>
            </a:r>
            <a:r>
              <a:rPr lang="en-US" baseline="0" dirty="0"/>
              <a:t> secondary source Company name (example, if item came from Sysco, where did the item originate)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startAt="4"/>
              <a:tabLst/>
              <a:defRPr/>
            </a:pPr>
            <a:r>
              <a:rPr lang="en-US" baseline="0" dirty="0"/>
              <a:t>What is the item you bought </a:t>
            </a:r>
            <a:r>
              <a:rPr lang="en-US" i="1" baseline="0" dirty="0"/>
              <a:t>ex: “apple granny smith”</a:t>
            </a:r>
          </a:p>
          <a:p>
            <a:pPr marL="228600" marR="0" lvl="0" indent="-228600" algn="l" defTabSz="914400" rtl="0" eaLnBrk="1" fontAlgn="auto" latinLnBrk="0" hangingPunct="1">
              <a:lnSpc>
                <a:spcPct val="100000"/>
              </a:lnSpc>
              <a:spcBef>
                <a:spcPts val="0"/>
              </a:spcBef>
              <a:spcAft>
                <a:spcPts val="0"/>
              </a:spcAft>
              <a:buClrTx/>
              <a:buSzTx/>
              <a:buFontTx/>
              <a:buAutoNum type="arabicParenR" startAt="4"/>
              <a:tabLst/>
              <a:defRPr/>
            </a:pPr>
            <a:r>
              <a:rPr lang="en-US" baseline="0" dirty="0"/>
              <a:t>How many items bought </a:t>
            </a:r>
            <a:r>
              <a:rPr lang="en-US" i="1" baseline="0" dirty="0"/>
              <a:t>ex: “5”</a:t>
            </a:r>
          </a:p>
          <a:p>
            <a:pPr marL="228600" marR="0" lvl="0" indent="-228600" algn="l" defTabSz="914400" rtl="0" eaLnBrk="1" fontAlgn="auto" latinLnBrk="0" hangingPunct="1">
              <a:lnSpc>
                <a:spcPct val="100000"/>
              </a:lnSpc>
              <a:spcBef>
                <a:spcPts val="0"/>
              </a:spcBef>
              <a:spcAft>
                <a:spcPts val="0"/>
              </a:spcAft>
              <a:buClrTx/>
              <a:buSzTx/>
              <a:buFontTx/>
              <a:buAutoNum type="arabicParenR" startAt="4"/>
              <a:tabLst/>
              <a:defRPr/>
            </a:pPr>
            <a:r>
              <a:rPr lang="en-US" baseline="0" dirty="0"/>
              <a:t>Unit/pack size </a:t>
            </a:r>
            <a:r>
              <a:rPr lang="en-US" i="1" baseline="0" dirty="0"/>
              <a:t>ex: “</a:t>
            </a:r>
            <a:r>
              <a:rPr lang="en-US" i="1" baseline="0" dirty="0" err="1"/>
              <a:t>cs</a:t>
            </a:r>
            <a:r>
              <a:rPr lang="en-US" i="1" baseline="0" dirty="0"/>
              <a:t>” (case)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startAt="7"/>
              <a:tabLst/>
              <a:defRPr/>
            </a:pPr>
            <a:r>
              <a:rPr lang="en-US" i="0" baseline="0" dirty="0"/>
              <a:t>Total price of items bought on that line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startAt="7"/>
              <a:tabLst/>
              <a:defRPr/>
            </a:pPr>
            <a:r>
              <a:rPr lang="en-US" i="0" baseline="0" dirty="0"/>
              <a:t>Estimated </a:t>
            </a:r>
            <a:r>
              <a:rPr lang="en-US" i="0" baseline="0" dirty="0" err="1"/>
              <a:t>lbs</a:t>
            </a:r>
            <a:r>
              <a:rPr lang="en-US" i="0" baseline="0" dirty="0"/>
              <a:t> for produce items only.</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startAt="7"/>
              <a:tabLst/>
              <a:defRPr/>
            </a:pPr>
            <a:r>
              <a:rPr lang="en-US" i="0" baseline="0" dirty="0"/>
              <a:t>Don’t worry about new producer, I deleted that column. </a:t>
            </a:r>
            <a:endParaRPr lang="en-US" i="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1379050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add lines!!  If you do add them, add them in the middle of the lines and the total line at the bottom will stay in place and everything will calculate. </a:t>
            </a:r>
          </a:p>
          <a:p>
            <a:endParaRPr lang="en-US" baseline="0" dirty="0"/>
          </a:p>
          <a:p>
            <a:r>
              <a:rPr lang="en-US" baseline="0" dirty="0"/>
              <a:t>We will look over your claim and tell you to enter the amount in EGMS, just like our State grant.  We will fill out the bottom portion and send this back to you when we give you the approval to enter in EGMS.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a:p>
        </p:txBody>
      </p:sp>
    </p:spTree>
    <p:extLst>
      <p:ext uri="{BB962C8B-B14F-4D97-AF65-F5344CB8AC3E}">
        <p14:creationId xmlns:p14="http://schemas.microsoft.com/office/powerpoint/2010/main" val="2815187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Save your claims worksheet using the format requested and submit your claims to </a:t>
            </a:r>
            <a:r>
              <a:rPr lang="en-US" sz="1200" u="sng" kern="1200" dirty="0">
                <a:solidFill>
                  <a:schemeClr val="tx1"/>
                </a:solidFill>
                <a:effectLst/>
                <a:latin typeface="+mn-lt"/>
                <a:ea typeface="+mn-ea"/>
                <a:cs typeface="+mn-cs"/>
                <a:hlinkClick r:id="rId3"/>
              </a:rPr>
              <a:t>farmtocnp@</a:t>
            </a:r>
            <a:r>
              <a:rPr lang="en-US" sz="1200" u="sng" kern="1200" dirty="0">
                <a:solidFill>
                  <a:schemeClr val="tx1"/>
                </a:solidFill>
                <a:effectLst/>
                <a:latin typeface="+mn-lt"/>
                <a:ea typeface="+mn-ea"/>
                <a:cs typeface="+mn-cs"/>
              </a:rPr>
              <a:t>ode.Oregon.gov</a:t>
            </a:r>
            <a:r>
              <a:rPr lang="en-US" sz="1200" kern="1200" dirty="0">
                <a:solidFill>
                  <a:schemeClr val="tx1"/>
                </a:solidFill>
                <a:effectLst/>
                <a:latin typeface="+mn-lt"/>
                <a:ea typeface="+mn-ea"/>
                <a:cs typeface="+mn-cs"/>
              </a:rPr>
              <a:t>. You do not need to submit invoices with your claims, but you will need to retain them for your records as we randomly select a handful of Grantees to undergo a desk audit. These are specific to Farm to CNP, and are not associated with other CNP reviews.</a:t>
            </a:r>
          </a:p>
          <a:p>
            <a:r>
              <a:rPr lang="en-US" sz="1200" kern="1200" dirty="0">
                <a:solidFill>
                  <a:schemeClr val="tx1"/>
                </a:solidFill>
                <a:effectLst/>
                <a:latin typeface="+mn-lt"/>
                <a:ea typeface="+mn-ea"/>
                <a:cs typeface="+mn-cs"/>
              </a:rPr>
              <a:t>Once the claim has been reviewed, the Farm to CNP team will update the totals tab with your year-to-date totals and ending balance and attach the file to the claim pre-approval email for your records. Should there be any errors on the claim submission, we will send it back to you for the necessary edits.</a:t>
            </a:r>
          </a:p>
          <a:p>
            <a:r>
              <a:rPr lang="en-US" sz="1200" kern="1200" dirty="0">
                <a:solidFill>
                  <a:schemeClr val="tx1"/>
                </a:solidFill>
                <a:effectLst/>
                <a:latin typeface="+mn-lt"/>
                <a:ea typeface="+mn-ea"/>
                <a:cs typeface="+mn-cs"/>
              </a:rPr>
              <a:t>It is important to remember: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CLAIMS </a:t>
            </a:r>
            <a:r>
              <a:rPr lang="en-US" sz="1200" b="1" kern="1200" dirty="0">
                <a:solidFill>
                  <a:schemeClr val="tx1"/>
                </a:solidFill>
                <a:effectLst/>
                <a:latin typeface="+mn-lt"/>
                <a:ea typeface="+mn-ea"/>
                <a:cs typeface="+mn-cs"/>
              </a:rPr>
              <a:t>MUST</a:t>
            </a:r>
            <a:r>
              <a:rPr lang="en-US" sz="1200" kern="1200" dirty="0">
                <a:solidFill>
                  <a:schemeClr val="tx1"/>
                </a:solidFill>
                <a:effectLst/>
                <a:latin typeface="+mn-lt"/>
                <a:ea typeface="+mn-ea"/>
                <a:cs typeface="+mn-cs"/>
              </a:rPr>
              <a:t> BE REVIEWED AND PRE-APPROVED BY THE FARM TO CNP TEAM </a:t>
            </a:r>
            <a:r>
              <a:rPr lang="en-US" sz="1200" b="1" kern="1200" dirty="0">
                <a:solidFill>
                  <a:schemeClr val="tx1"/>
                </a:solidFill>
                <a:effectLst/>
                <a:latin typeface="+mn-lt"/>
                <a:ea typeface="+mn-ea"/>
                <a:cs typeface="+mn-cs"/>
              </a:rPr>
              <a:t>BEFORE</a:t>
            </a:r>
            <a:r>
              <a:rPr lang="en-US" sz="1200" kern="1200" dirty="0">
                <a:solidFill>
                  <a:schemeClr val="tx1"/>
                </a:solidFill>
                <a:effectLst/>
                <a:latin typeface="+mn-lt"/>
                <a:ea typeface="+mn-ea"/>
                <a:cs typeface="+mn-cs"/>
              </a:rPr>
              <a:t> THEY ARE ENTERED INTO EGMS. Claims entered into EGMS before they are pre-approved will be automatically rejected. This just makes more work for all of us. Claims are reviewed in the order in which they are received. This can take up to two weeks.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Once you have received the pre-approval email the claim is ready to enter into EGMS.</a:t>
            </a:r>
            <a:r>
              <a:rPr lang="en-US"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88575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a:p>
        </p:txBody>
      </p:sp>
    </p:spTree>
    <p:extLst>
      <p:ext uri="{BB962C8B-B14F-4D97-AF65-F5344CB8AC3E}">
        <p14:creationId xmlns:p14="http://schemas.microsoft.com/office/powerpoint/2010/main" val="1547374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Lastly, there are many resources available to assist you in successfully utilizing your LFS Grant funds. For one, you can ask your current distribution company for a list of products available to you.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u="sng" kern="1200" dirty="0">
                <a:solidFill>
                  <a:schemeClr val="tx1"/>
                </a:solidFill>
                <a:effectLst/>
                <a:latin typeface="+mn-lt"/>
                <a:ea typeface="+mn-ea"/>
                <a:cs typeface="+mn-cs"/>
                <a:hlinkClick r:id="rId3"/>
              </a:rPr>
              <a:t>Oregon Farm to School and School Garden Network</a:t>
            </a:r>
            <a:r>
              <a:rPr lang="en-US" sz="1200" kern="1200" dirty="0">
                <a:solidFill>
                  <a:schemeClr val="tx1"/>
                </a:solidFill>
                <a:effectLst/>
                <a:latin typeface="+mn-lt"/>
                <a:ea typeface="+mn-ea"/>
                <a:cs typeface="+mn-cs"/>
              </a:rPr>
              <a:t> is a local nonprofit dedicated to the success of Farm to School around Oregon. They have many resources on </a:t>
            </a:r>
            <a:r>
              <a:rPr lang="en-US" sz="1200" u="sng" kern="1200" dirty="0">
                <a:solidFill>
                  <a:schemeClr val="tx1"/>
                </a:solidFill>
                <a:effectLst/>
                <a:latin typeface="+mn-lt"/>
                <a:ea typeface="+mn-ea"/>
                <a:cs typeface="+mn-cs"/>
                <a:hlinkClick r:id="rId3"/>
              </a:rPr>
              <a:t>their website</a:t>
            </a:r>
            <a:r>
              <a:rPr lang="en-US" sz="1200" kern="1200" dirty="0">
                <a:solidFill>
                  <a:schemeClr val="tx1"/>
                </a:solidFill>
                <a:effectLst/>
                <a:latin typeface="+mn-lt"/>
                <a:ea typeface="+mn-ea"/>
                <a:cs typeface="+mn-cs"/>
              </a:rPr>
              <a:t>, and can put you in touch with your regional procurement hub.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u="sng" kern="1200" dirty="0">
                <a:solidFill>
                  <a:schemeClr val="tx1"/>
                </a:solidFill>
                <a:effectLst/>
                <a:latin typeface="+mn-lt"/>
                <a:ea typeface="+mn-ea"/>
                <a:cs typeface="+mn-cs"/>
                <a:hlinkClick r:id="rId4"/>
              </a:rPr>
              <a:t>Farm to CNP webpage</a:t>
            </a:r>
            <a:r>
              <a:rPr lang="en-US" sz="1200" kern="1200" dirty="0">
                <a:solidFill>
                  <a:schemeClr val="tx1"/>
                </a:solidFill>
                <a:effectLst/>
                <a:latin typeface="+mn-lt"/>
                <a:ea typeface="+mn-ea"/>
                <a:cs typeface="+mn-cs"/>
              </a:rPr>
              <a:t> also has multiple resources for getting started, promotion and education, purchasing and more, including links to the resources previously mentioned.</a:t>
            </a:r>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LFS Grant webpage under Resources for Claims, we have the Combined Claims file. Once</a:t>
            </a:r>
            <a:r>
              <a:rPr lang="en-US" sz="1200" kern="1200" baseline="0" dirty="0">
                <a:solidFill>
                  <a:schemeClr val="tx1"/>
                </a:solidFill>
                <a:effectLst/>
                <a:latin typeface="+mn-lt"/>
                <a:ea typeface="+mn-ea"/>
                <a:cs typeface="+mn-cs"/>
              </a:rPr>
              <a:t> data is collected from claims,</a:t>
            </a:r>
            <a:r>
              <a:rPr lang="en-US" sz="1200" kern="1200" dirty="0">
                <a:solidFill>
                  <a:schemeClr val="tx1"/>
                </a:solidFill>
                <a:effectLst/>
                <a:latin typeface="+mn-lt"/>
                <a:ea typeface="+mn-ea"/>
                <a:cs typeface="+mn-cs"/>
              </a:rPr>
              <a:t> we will</a:t>
            </a:r>
            <a:r>
              <a:rPr lang="en-US" sz="1200" kern="1200" baseline="0" dirty="0">
                <a:solidFill>
                  <a:schemeClr val="tx1"/>
                </a:solidFill>
                <a:effectLst/>
                <a:latin typeface="+mn-lt"/>
                <a:ea typeface="+mn-ea"/>
                <a:cs typeface="+mn-cs"/>
              </a:rPr>
              <a:t> update it with a combined claims form that shows what your neighbors are buying. </a:t>
            </a:r>
            <a:r>
              <a:rPr lang="en-US" sz="1200" kern="1200" dirty="0">
                <a:solidFill>
                  <a:schemeClr val="tx1"/>
                </a:solidFill>
                <a:effectLst/>
                <a:latin typeface="+mn-lt"/>
                <a:ea typeface="+mn-ea"/>
                <a:cs typeface="+mn-cs"/>
              </a:rPr>
              <a:t>The data can be sorted by county, district, product, and vendor.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a:p>
        </p:txBody>
      </p:sp>
    </p:spTree>
    <p:extLst>
      <p:ext uri="{BB962C8B-B14F-4D97-AF65-F5344CB8AC3E}">
        <p14:creationId xmlns:p14="http://schemas.microsoft.com/office/powerpoint/2010/main" val="462810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viewing these slides. Please do not hesitate to reach out to the Farm to CNP team, or any of the resources mentioned, if you have additional questions regarding the USDA LFS Grant.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29</a:t>
            </a:fld>
            <a:endParaRPr lang="en-US"/>
          </a:p>
        </p:txBody>
      </p:sp>
    </p:spTree>
    <p:extLst>
      <p:ext uri="{BB962C8B-B14F-4D97-AF65-F5344CB8AC3E}">
        <p14:creationId xmlns:p14="http://schemas.microsoft.com/office/powerpoint/2010/main" val="2459509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1200" b="1" noProof="0" dirty="0">
                <a:solidFill>
                  <a:prstClr val="black"/>
                </a:solidFill>
                <a:latin typeface="+mn-lt"/>
              </a:rPr>
              <a:t>Equity and Excellence for Every Learner</a:t>
            </a:r>
            <a:endParaRPr kumimoji="0" lang="en-US" altLang="en-US" sz="1200" b="1" i="0" u="none" strike="noStrike" kern="1200" cap="none" spc="0" normalizeH="0" baseline="0" noProof="0" dirty="0">
              <a:ln>
                <a:noFill/>
              </a:ln>
              <a:solidFill>
                <a:prstClr val="black"/>
              </a:solidFill>
              <a:effectLst/>
              <a:uLnTx/>
              <a:uFillTx/>
              <a:latin typeface="+mn-lt"/>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mn-lt"/>
              </a:rPr>
              <a:t>The Oregon Department of Education works in partnership with school districts</a:t>
            </a:r>
            <a:r>
              <a:rPr lang="en-US" altLang="en-US" sz="1200" dirty="0">
                <a:solidFill>
                  <a:prstClr val="black"/>
                </a:solidFill>
                <a:latin typeface="+mn-lt"/>
              </a:rPr>
              <a:t>, </a:t>
            </a:r>
            <a:r>
              <a:rPr kumimoji="0" lang="en-US" altLang="en-US" sz="1200" b="0" i="0" u="none" strike="noStrike" kern="1200" cap="none" spc="0" normalizeH="0" baseline="0" noProof="0" dirty="0">
                <a:ln>
                  <a:noFill/>
                </a:ln>
                <a:solidFill>
                  <a:prstClr val="black"/>
                </a:solidFill>
                <a:effectLst/>
                <a:uLnTx/>
                <a:uFillTx/>
                <a:latin typeface="+mn-lt"/>
              </a:rPr>
              <a:t>education service districts</a:t>
            </a:r>
            <a:r>
              <a:rPr kumimoji="0" lang="en-US" altLang="en-US" sz="1200" b="0" i="0" u="none" strike="noStrike" kern="1200" cap="none" spc="0" normalizeH="0" noProof="0" dirty="0">
                <a:ln>
                  <a:noFill/>
                </a:ln>
                <a:solidFill>
                  <a:prstClr val="black"/>
                </a:solidFill>
                <a:effectLst/>
                <a:uLnTx/>
                <a:uFillTx/>
                <a:latin typeface="+mn-lt"/>
              </a:rPr>
              <a:t> and community partners</a:t>
            </a:r>
            <a:r>
              <a:rPr lang="en-US" altLang="en-US" sz="1200" dirty="0">
                <a:solidFill>
                  <a:prstClr val="black"/>
                </a:solidFill>
                <a:latin typeface="+mn-lt"/>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1200" b="0" i="0" u="none" strike="noStrike" kern="1200" cap="none" spc="0" normalizeH="0" noProof="0" dirty="0">
                <a:ln>
                  <a:noFill/>
                </a:ln>
                <a:solidFill>
                  <a:prstClr val="black"/>
                </a:solidFill>
                <a:effectLst/>
                <a:uLnTx/>
                <a:uFillTx/>
                <a:latin typeface="+mn-lt"/>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1200" dirty="0">
                <a:solidFill>
                  <a:prstClr val="black"/>
                </a:solidFill>
                <a:latin typeface="+mn-lt"/>
              </a:rPr>
              <a:t>We believe every student should have access to a </a:t>
            </a:r>
            <a:r>
              <a:rPr kumimoji="0" lang="en-US" altLang="en-US" sz="1200" b="0" i="0" u="none" strike="noStrike" kern="1200" cap="none" spc="0" normalizeH="0" noProof="0" dirty="0">
                <a:ln>
                  <a:noFill/>
                </a:ln>
                <a:solidFill>
                  <a:prstClr val="black"/>
                </a:solidFill>
                <a:effectLst/>
                <a:uLnTx/>
                <a:uFillTx/>
                <a:latin typeface="+mn-lt"/>
              </a:rPr>
              <a:t>high-</a:t>
            </a:r>
            <a:r>
              <a:rPr lang="en-US" altLang="en-US" sz="1200" dirty="0">
                <a:solidFill>
                  <a:prstClr val="black"/>
                </a:solidFill>
                <a:latin typeface="+mn-lt"/>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1200" dirty="0">
                <a:solidFill>
                  <a:prstClr val="black"/>
                </a:solidFill>
                <a:latin typeface="+mn-lt"/>
              </a:rPr>
              <a:t>We work to achieve the Governor’s vision that every student in Oregon graduates with a plan for their future</a:t>
            </a:r>
            <a:r>
              <a:rPr lang="en-US" sz="1200" dirty="0">
                <a:solidFill>
                  <a:prstClr val="black"/>
                </a:solidFill>
                <a:latin typeface="+mn-lt"/>
              </a:rPr>
              <a:t>.</a:t>
            </a:r>
            <a:endParaRPr kumimoji="0" lang="en-US" sz="1200" b="0" i="0" u="none" strike="noStrike" kern="1200" cap="none" spc="0" normalizeH="0" baseline="0" noProof="0" dirty="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30</a:t>
            </a:fld>
            <a:endParaRPr lang="en-US"/>
          </a:p>
        </p:txBody>
      </p:sp>
    </p:spTree>
    <p:extLst>
      <p:ext uri="{BB962C8B-B14F-4D97-AF65-F5344CB8AC3E}">
        <p14:creationId xmlns:p14="http://schemas.microsoft.com/office/powerpoint/2010/main" val="1201652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Education 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31</a:t>
            </a:fld>
            <a:endParaRPr lang="en-US"/>
          </a:p>
        </p:txBody>
      </p:sp>
    </p:spTree>
    <p:extLst>
      <p:ext uri="{BB962C8B-B14F-4D97-AF65-F5344CB8AC3E}">
        <p14:creationId xmlns:p14="http://schemas.microsoft.com/office/powerpoint/2010/main" val="21366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395497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344078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229655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171390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317778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266490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1552657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a:t>CLICK TO EDIT MASTER TITLE</a:t>
            </a:r>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a:t>CLICK TO EDIT MASTER STYLE</a:t>
            </a:r>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a:t>CLICK TO EDIT MASTER STYLE</a:t>
            </a:r>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a:t>CLICK TO EDIT MASTER TITLE STYLE</a:t>
            </a:r>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94394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a:t>CLICK TO EDIT MASTER TITLE STYLE</a:t>
            </a:r>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63840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92024" y="2748246"/>
            <a:ext cx="78867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55811" y="2558123"/>
            <a:ext cx="38862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311" y="2558123"/>
            <a:ext cx="38862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a:t>CLICK TO EDIT MASTER TITLE STYLE</a:t>
            </a:r>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a:t>CLICK TO EDIT MASTER TITLE STYLE</a:t>
            </a:r>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1" name="Picture 10" descr="Decorative blue swoosh"/>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22"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3" r:id="rId12"/>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hyperlink" Target="bit.ly/f2sor"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0.jpe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7.JP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8.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19.jp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20.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10.jpe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10.jpe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22.JP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10.jpe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24.JP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25.png"/><Relationship Id="rId5" Type="http://schemas.openxmlformats.org/officeDocument/2006/relationships/hyperlink" Target="mailto:FarmtoCNP@ode.Oregon.gov" TargetMode="Externa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27.pn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8" Type="http://schemas.openxmlformats.org/officeDocument/2006/relationships/hyperlink" Target="mailto:FarmtoCNP@ode.oregon.gov" TargetMode="External"/><Relationship Id="rId3" Type="http://schemas.openxmlformats.org/officeDocument/2006/relationships/notesSlide" Target="../notesSlides/notesSlide26.xml"/><Relationship Id="rId7" Type="http://schemas.openxmlformats.org/officeDocument/2006/relationships/hyperlink" Target="http://www.bit.ly/f2sor" TargetMode="Externa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hyperlink" Target="http://www.oregonfarmtoschool.org/regional-hubs/" TargetMode="External"/><Relationship Id="rId5" Type="http://schemas.openxmlformats.org/officeDocument/2006/relationships/hyperlink" Target="http://www.oregonfarmtoschool.org/" TargetMode="External"/><Relationship Id="rId4" Type="http://schemas.openxmlformats.org/officeDocument/2006/relationships/image" Target="../media/image10.jpeg"/><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29.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hyperlink" Target="mailto:farmtoCNP@ode.oregon.gov" TargetMode="Externa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Local Food For Schools</a:t>
            </a:r>
          </a:p>
        </p:txBody>
      </p:sp>
      <p:sp>
        <p:nvSpPr>
          <p:cNvPr id="3" name="Subtitle 2" title="slide title USDA Local Food for Schools Grant Training Slides"/>
          <p:cNvSpPr>
            <a:spLocks noGrp="1"/>
          </p:cNvSpPr>
          <p:nvPr>
            <p:ph type="subTitle" idx="1"/>
          </p:nvPr>
        </p:nvSpPr>
        <p:spPr>
          <a:xfrm>
            <a:off x="989089" y="3608613"/>
            <a:ext cx="6858000" cy="1194615"/>
          </a:xfrm>
        </p:spPr>
        <p:txBody>
          <a:bodyPr>
            <a:normAutofit/>
          </a:bodyPr>
          <a:lstStyle/>
          <a:p>
            <a:r>
              <a:rPr lang="en-US" sz="3200" b="1" dirty="0"/>
              <a:t>USDA Local Food for Schools Grant </a:t>
            </a:r>
          </a:p>
          <a:p>
            <a:r>
              <a:rPr lang="en-US" sz="3200" b="1" dirty="0"/>
              <a:t>Training Slides</a:t>
            </a:r>
          </a:p>
        </p:txBody>
      </p:sp>
      <p:pic>
        <p:nvPicPr>
          <p:cNvPr id="4" name="Picture 3"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554" y="2092397"/>
            <a:ext cx="4720939" cy="1434266"/>
          </a:xfrm>
          <a:prstGeom prst="rect">
            <a:avLst/>
          </a:prstGeom>
        </p:spPr>
      </p:pic>
      <p:sp>
        <p:nvSpPr>
          <p:cNvPr id="11" name="TextBox 10"/>
          <p:cNvSpPr txBox="1"/>
          <p:nvPr/>
        </p:nvSpPr>
        <p:spPr>
          <a:xfrm>
            <a:off x="1308957" y="5182425"/>
            <a:ext cx="6538132" cy="830997"/>
          </a:xfrm>
          <a:prstGeom prst="rect">
            <a:avLst/>
          </a:prstGeom>
          <a:noFill/>
        </p:spPr>
        <p:txBody>
          <a:bodyPr wrap="square" rtlCol="0">
            <a:spAutoFit/>
          </a:bodyPr>
          <a:lstStyle/>
          <a:p>
            <a:pPr algn="ctr"/>
            <a:r>
              <a:rPr lang="en-US" sz="2400" i="1" dirty="0"/>
              <a:t>USDA Local Food For Schools (LFS) Cooperative Agreement Program</a:t>
            </a:r>
          </a:p>
        </p:txBody>
      </p:sp>
    </p:spTree>
    <p:custDataLst>
      <p:tags r:id="rId1"/>
    </p:custDataLst>
    <p:extLst>
      <p:ext uri="{BB962C8B-B14F-4D97-AF65-F5344CB8AC3E}">
        <p14:creationId xmlns:p14="http://schemas.microsoft.com/office/powerpoint/2010/main" val="3675779162"/>
      </p:ext>
    </p:extLst>
  </p:cSld>
  <p:clrMapOvr>
    <a:masterClrMapping/>
  </p:clrMapOvr>
  <mc:AlternateContent xmlns:mc="http://schemas.openxmlformats.org/markup-compatibility/2006" xmlns:p14="http://schemas.microsoft.com/office/powerpoint/2010/main">
    <mc:Choice Requires="p14">
      <p:transition spd="slow" p14:dur="2000" advTm="44358"/>
    </mc:Choice>
    <mc:Fallback xmlns="">
      <p:transition spd="slow" advTm="443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farm to CNP pag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04" y="1473357"/>
            <a:ext cx="7786359" cy="4738298"/>
          </a:xfrm>
          <a:prstGeom prst="rect">
            <a:avLst/>
          </a:prstGeom>
        </p:spPr>
      </p:pic>
      <p:sp>
        <p:nvSpPr>
          <p:cNvPr id="2" name="Title 1"/>
          <p:cNvSpPr>
            <a:spLocks noGrp="1"/>
          </p:cNvSpPr>
          <p:nvPr>
            <p:ph type="title"/>
          </p:nvPr>
        </p:nvSpPr>
        <p:spPr>
          <a:xfrm>
            <a:off x="1092767" y="652407"/>
            <a:ext cx="7152434" cy="997162"/>
          </a:xfrm>
        </p:spPr>
        <p:txBody>
          <a:bodyPr>
            <a:noAutofit/>
          </a:bodyPr>
          <a:lstStyle/>
          <a:p>
            <a:pPr algn="ctr"/>
            <a:r>
              <a:rPr lang="en-US" dirty="0"/>
              <a:t>Webpage Navigation</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0"/>
            <a:ext cx="917448" cy="972312"/>
          </a:xfrm>
          <a:prstGeom prst="rect">
            <a:avLst/>
          </a:prstGeom>
        </p:spPr>
      </p:pic>
      <p:sp>
        <p:nvSpPr>
          <p:cNvPr id="5" name="TextBox 4"/>
          <p:cNvSpPr txBox="1"/>
          <p:nvPr/>
        </p:nvSpPr>
        <p:spPr>
          <a:xfrm>
            <a:off x="862431" y="1623158"/>
            <a:ext cx="7579418" cy="646331"/>
          </a:xfrm>
          <a:prstGeom prst="rect">
            <a:avLst/>
          </a:prstGeom>
          <a:solidFill>
            <a:srgbClr val="FFFF00"/>
          </a:solidFill>
        </p:spPr>
        <p:txBody>
          <a:bodyPr wrap="square" rtlCol="0">
            <a:spAutoFit/>
          </a:bodyPr>
          <a:lstStyle/>
          <a:p>
            <a:r>
              <a:rPr lang="en-US" b="1" dirty="0"/>
              <a:t>Go to our webpage:  </a:t>
            </a:r>
            <a:r>
              <a:rPr lang="en-US" dirty="0"/>
              <a:t>Either go to the ODE CNP webpage and click on The Farm to CNP logo, or type in </a:t>
            </a:r>
            <a:r>
              <a:rPr lang="en-US" dirty="0">
                <a:hlinkClick r:id="rId5" action="ppaction://hlinkfile"/>
              </a:rPr>
              <a:t>bit.ly/f2sor</a:t>
            </a:r>
            <a:r>
              <a:rPr lang="en-US" dirty="0"/>
              <a:t> in your browser</a:t>
            </a:r>
          </a:p>
        </p:txBody>
      </p:sp>
      <p:sp>
        <p:nvSpPr>
          <p:cNvPr id="7" name="Down Arrow 6" title="arrow"/>
          <p:cNvSpPr/>
          <p:nvPr/>
        </p:nvSpPr>
        <p:spPr>
          <a:xfrm rot="3140066">
            <a:off x="7530465" y="3443295"/>
            <a:ext cx="504504" cy="1090658"/>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327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farm to cnp page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35" y="1649180"/>
            <a:ext cx="8868292" cy="4718778"/>
          </a:xfrm>
          <a:prstGeom prst="rect">
            <a:avLst/>
          </a:prstGeom>
        </p:spPr>
      </p:pic>
      <p:sp>
        <p:nvSpPr>
          <p:cNvPr id="2" name="Title 1"/>
          <p:cNvSpPr>
            <a:spLocks noGrp="1"/>
          </p:cNvSpPr>
          <p:nvPr>
            <p:ph type="title"/>
          </p:nvPr>
        </p:nvSpPr>
        <p:spPr>
          <a:xfrm>
            <a:off x="1033883" y="833273"/>
            <a:ext cx="7152434" cy="1013398"/>
          </a:xfrm>
        </p:spPr>
        <p:txBody>
          <a:bodyPr>
            <a:noAutofit/>
          </a:bodyPr>
          <a:lstStyle/>
          <a:p>
            <a:pPr algn="ctr"/>
            <a:r>
              <a:rPr lang="en-US" dirty="0"/>
              <a:t>Webpage</a:t>
            </a:r>
            <a:r>
              <a:rPr lang="en-US" sz="4000" dirty="0"/>
              <a:t> Navigation</a:t>
            </a:r>
          </a:p>
        </p:txBody>
      </p:sp>
      <p:pic>
        <p:nvPicPr>
          <p:cNvPr id="3" name="Picture 2" title="Oregon Farm to CNP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041" y="0"/>
            <a:ext cx="917448" cy="972312"/>
          </a:xfrm>
          <a:prstGeom prst="rect">
            <a:avLst/>
          </a:prstGeom>
        </p:spPr>
      </p:pic>
      <p:sp>
        <p:nvSpPr>
          <p:cNvPr id="5" name="TextBox 4"/>
          <p:cNvSpPr txBox="1"/>
          <p:nvPr/>
        </p:nvSpPr>
        <p:spPr>
          <a:xfrm>
            <a:off x="789115" y="2185105"/>
            <a:ext cx="7579418" cy="369332"/>
          </a:xfrm>
          <a:prstGeom prst="rect">
            <a:avLst/>
          </a:prstGeom>
          <a:solidFill>
            <a:srgbClr val="FFFF00"/>
          </a:solidFill>
        </p:spPr>
        <p:txBody>
          <a:bodyPr wrap="square" rtlCol="0">
            <a:spAutoFit/>
          </a:bodyPr>
          <a:lstStyle/>
          <a:p>
            <a:r>
              <a:rPr lang="en-US" b="1" dirty="0"/>
              <a:t>You will be taken to the </a:t>
            </a:r>
            <a:r>
              <a:rPr lang="en-US" b="1" dirty="0" err="1"/>
              <a:t>FarmtoCNP</a:t>
            </a:r>
            <a:r>
              <a:rPr lang="en-US" b="1" dirty="0"/>
              <a:t> page. </a:t>
            </a:r>
            <a:r>
              <a:rPr lang="en-US" dirty="0"/>
              <a:t>Click on the USDA LFS Grant link</a:t>
            </a:r>
          </a:p>
        </p:txBody>
      </p:sp>
      <p:sp>
        <p:nvSpPr>
          <p:cNvPr id="7" name="Down Arrow 6" title="arrow"/>
          <p:cNvSpPr/>
          <p:nvPr/>
        </p:nvSpPr>
        <p:spPr>
          <a:xfrm rot="4363197">
            <a:off x="6474176" y="5324648"/>
            <a:ext cx="504504" cy="1090658"/>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52888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78" y="2441240"/>
            <a:ext cx="2358405" cy="1975520"/>
          </a:xfrm>
        </p:spPr>
        <p:txBody>
          <a:bodyPr>
            <a:noAutofit/>
          </a:bodyPr>
          <a:lstStyle/>
          <a:p>
            <a:pPr algn="l"/>
            <a:r>
              <a:rPr lang="en-US" dirty="0"/>
              <a:t>The LFS webpage looks like this: </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0"/>
            <a:ext cx="917448" cy="972312"/>
          </a:xfrm>
          <a:prstGeom prst="rect">
            <a:avLst/>
          </a:prstGeom>
        </p:spPr>
      </p:pic>
      <p:pic>
        <p:nvPicPr>
          <p:cNvPr id="5" name="Picture 4" title="lfs page image"/>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3000" contrast="-16000"/>
                    </a14:imgEffect>
                  </a14:imgLayer>
                </a14:imgProps>
              </a:ext>
              <a:ext uri="{28A0092B-C50C-407E-A947-70E740481C1C}">
                <a14:useLocalDpi xmlns:a14="http://schemas.microsoft.com/office/drawing/2010/main" val="0"/>
              </a:ext>
            </a:extLst>
          </a:blip>
          <a:srcRect b="6143"/>
          <a:stretch/>
        </p:blipFill>
        <p:spPr>
          <a:xfrm>
            <a:off x="2584560" y="1030113"/>
            <a:ext cx="6153150" cy="5265578"/>
          </a:xfrm>
          <a:prstGeom prst="rect">
            <a:avLst/>
          </a:prstGeom>
        </p:spPr>
      </p:pic>
    </p:spTree>
    <p:custDataLst>
      <p:tags r:id="rId1"/>
    </p:custDataLst>
    <p:extLst>
      <p:ext uri="{BB962C8B-B14F-4D97-AF65-F5344CB8AC3E}">
        <p14:creationId xmlns:p14="http://schemas.microsoft.com/office/powerpoint/2010/main" val="2170497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016" y="972312"/>
            <a:ext cx="7152434" cy="1013398"/>
          </a:xfrm>
        </p:spPr>
        <p:txBody>
          <a:bodyPr>
            <a:noAutofit/>
          </a:bodyPr>
          <a:lstStyle/>
          <a:p>
            <a:pPr algn="ctr"/>
            <a:r>
              <a:rPr lang="en-US" dirty="0"/>
              <a:t>LFS Grant Webpage</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0"/>
            <a:ext cx="917448" cy="972312"/>
          </a:xfrm>
          <a:prstGeom prst="rect">
            <a:avLst/>
          </a:prstGeom>
        </p:spPr>
      </p:pic>
      <p:pic>
        <p:nvPicPr>
          <p:cNvPr id="4" name="Picture 3" title="LFS Accordion web 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175" y="1985710"/>
            <a:ext cx="7423850" cy="3977913"/>
          </a:xfrm>
          <a:prstGeom prst="rect">
            <a:avLst/>
          </a:prstGeom>
        </p:spPr>
      </p:pic>
    </p:spTree>
    <p:custDataLst>
      <p:tags r:id="rId1"/>
    </p:custDataLst>
    <p:extLst>
      <p:ext uri="{BB962C8B-B14F-4D97-AF65-F5344CB8AC3E}">
        <p14:creationId xmlns:p14="http://schemas.microsoft.com/office/powerpoint/2010/main" val="201332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782964"/>
          </a:xfrm>
        </p:spPr>
        <p:txBody>
          <a:bodyPr/>
          <a:lstStyle/>
          <a:p>
            <a:pPr algn="ctr"/>
            <a:r>
              <a:rPr lang="en-US" dirty="0"/>
              <a:t>Getting Started</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7" name="TextBox 6"/>
          <p:cNvSpPr txBox="1"/>
          <p:nvPr/>
        </p:nvSpPr>
        <p:spPr>
          <a:xfrm>
            <a:off x="930015" y="1780696"/>
            <a:ext cx="3648808" cy="1646605"/>
          </a:xfrm>
          <a:prstGeom prst="rect">
            <a:avLst/>
          </a:prstGeom>
          <a:noFill/>
        </p:spPr>
        <p:txBody>
          <a:bodyPr wrap="square" rtlCol="0">
            <a:spAutoFit/>
          </a:bodyPr>
          <a:lstStyle/>
          <a:p>
            <a:pPr algn="ctr"/>
            <a:r>
              <a:rPr lang="en-US" b="1" u="sng" dirty="0"/>
              <a:t>New Grantees</a:t>
            </a:r>
          </a:p>
          <a:p>
            <a:pPr algn="ctr"/>
            <a:r>
              <a:rPr lang="en-US" sz="1100" b="1" dirty="0"/>
              <a:t>*Email FarmtoCNP@ode.Oregon.gov for list ASAP</a:t>
            </a:r>
          </a:p>
          <a:p>
            <a:pPr marL="285750" lvl="0" indent="-285750">
              <a:buFont typeface="Arial" panose="020B0604020202020204" pitchFamily="34" charset="0"/>
              <a:buChar char="•"/>
            </a:pPr>
            <a:r>
              <a:rPr lang="en-US" dirty="0"/>
              <a:t>Institution ID</a:t>
            </a:r>
          </a:p>
          <a:p>
            <a:pPr marL="285750" lvl="0" indent="-285750">
              <a:buFont typeface="Arial" panose="020B0604020202020204" pitchFamily="34" charset="0"/>
              <a:buChar char="•"/>
            </a:pPr>
            <a:r>
              <a:rPr lang="en-US" dirty="0"/>
              <a:t>EGMS Access Request</a:t>
            </a:r>
          </a:p>
          <a:p>
            <a:pPr marL="285750" lvl="0" indent="-285750">
              <a:buFont typeface="Arial" panose="020B0604020202020204" pitchFamily="34" charset="0"/>
              <a:buChar char="•"/>
            </a:pPr>
            <a:r>
              <a:rPr lang="en-US" dirty="0"/>
              <a:t>W-9</a:t>
            </a:r>
          </a:p>
          <a:p>
            <a:pPr marL="285750" lvl="0" indent="-285750">
              <a:buFont typeface="Arial" panose="020B0604020202020204" pitchFamily="34" charset="0"/>
              <a:buChar char="•"/>
            </a:pPr>
            <a:r>
              <a:rPr lang="en-US" dirty="0"/>
              <a:t>Direct Deposit</a:t>
            </a:r>
          </a:p>
        </p:txBody>
      </p:sp>
      <p:sp>
        <p:nvSpPr>
          <p:cNvPr id="9" name="TextBox 8"/>
          <p:cNvSpPr txBox="1"/>
          <p:nvPr/>
        </p:nvSpPr>
        <p:spPr>
          <a:xfrm>
            <a:off x="4488649" y="1806665"/>
            <a:ext cx="3666392" cy="1200329"/>
          </a:xfrm>
          <a:prstGeom prst="rect">
            <a:avLst/>
          </a:prstGeom>
          <a:noFill/>
        </p:spPr>
        <p:txBody>
          <a:bodyPr wrap="square" rtlCol="0">
            <a:spAutoFit/>
          </a:bodyPr>
          <a:lstStyle/>
          <a:p>
            <a:pPr algn="ctr"/>
            <a:r>
              <a:rPr lang="en-US" b="1" u="sng" dirty="0"/>
              <a:t>Returning Grantees</a:t>
            </a:r>
          </a:p>
          <a:p>
            <a:pPr marL="285750" lvl="0" indent="-285750">
              <a:buFont typeface="Arial" panose="020B0604020202020204" pitchFamily="34" charset="0"/>
              <a:buChar char="•"/>
            </a:pPr>
            <a:r>
              <a:rPr lang="en-US" dirty="0"/>
              <a:t>Update EGMS contacts</a:t>
            </a:r>
          </a:p>
          <a:p>
            <a:pPr marL="742950" lvl="1" indent="-285750">
              <a:buFont typeface="Wingdings" panose="05000000000000000000" pitchFamily="2" charset="2"/>
              <a:buChar char="Ø"/>
            </a:pPr>
            <a:r>
              <a:rPr lang="en-US" dirty="0"/>
              <a:t>Including access privileges</a:t>
            </a:r>
          </a:p>
          <a:p>
            <a:endParaRPr lang="en-US" dirty="0"/>
          </a:p>
        </p:txBody>
      </p:sp>
      <p:sp>
        <p:nvSpPr>
          <p:cNvPr id="11" name="TextBox 10"/>
          <p:cNvSpPr txBox="1"/>
          <p:nvPr/>
        </p:nvSpPr>
        <p:spPr>
          <a:xfrm>
            <a:off x="1270718" y="3903725"/>
            <a:ext cx="6616211" cy="1846659"/>
          </a:xfrm>
          <a:prstGeom prst="rect">
            <a:avLst/>
          </a:prstGeom>
          <a:noFill/>
        </p:spPr>
        <p:txBody>
          <a:bodyPr wrap="square" rtlCol="0">
            <a:spAutoFit/>
          </a:bodyPr>
          <a:lstStyle/>
          <a:p>
            <a:pPr algn="ctr"/>
            <a:r>
              <a:rPr lang="en-US" b="1" u="sng" dirty="0"/>
              <a:t>All Grantees</a:t>
            </a:r>
          </a:p>
          <a:p>
            <a:pPr marL="285750" lvl="0" indent="-285750">
              <a:buClr>
                <a:srgbClr val="00B050"/>
              </a:buClr>
              <a:buFont typeface="Wingdings" panose="05000000000000000000" pitchFamily="2" charset="2"/>
              <a:buChar char="ü"/>
            </a:pPr>
            <a:r>
              <a:rPr lang="en-US" sz="1600" dirty="0"/>
              <a:t>View webinar </a:t>
            </a:r>
          </a:p>
          <a:p>
            <a:pPr marL="742950" lvl="1" indent="-285750">
              <a:buFont typeface="Wingdings" panose="05000000000000000000" pitchFamily="2" charset="2"/>
              <a:buChar char="Ø"/>
            </a:pPr>
            <a:r>
              <a:rPr lang="en-US" sz="1600" dirty="0"/>
              <a:t>Submit attestation</a:t>
            </a:r>
          </a:p>
          <a:p>
            <a:pPr marL="1200150" lvl="2" indent="-285750">
              <a:buFont typeface="Wingdings" panose="05000000000000000000" pitchFamily="2" charset="2"/>
              <a:buChar char="v"/>
            </a:pPr>
            <a:r>
              <a:rPr lang="en-US" sz="1600" dirty="0"/>
              <a:t>Link on LFS webpage under </a:t>
            </a:r>
            <a:r>
              <a:rPr lang="en-US" sz="1600" b="1" dirty="0"/>
              <a:t>Trainings</a:t>
            </a:r>
          </a:p>
          <a:p>
            <a:pPr marL="285750" indent="-285750">
              <a:buFont typeface="Arial" panose="020B0604020202020204" pitchFamily="34" charset="0"/>
              <a:buChar char="•"/>
            </a:pPr>
            <a:r>
              <a:rPr lang="en-US" sz="1600" dirty="0"/>
              <a:t>Update </a:t>
            </a:r>
            <a:r>
              <a:rPr lang="en-US" sz="1600" dirty="0" err="1"/>
              <a:t>CNPweb</a:t>
            </a:r>
            <a:r>
              <a:rPr lang="en-US" sz="1600" dirty="0"/>
              <a:t> contacts if needed</a:t>
            </a:r>
          </a:p>
          <a:p>
            <a:pPr marL="742950" lvl="1" indent="-285750">
              <a:buFont typeface="Wingdings" panose="05000000000000000000" pitchFamily="2" charset="2"/>
              <a:buChar char="Ø"/>
            </a:pPr>
            <a:r>
              <a:rPr lang="en-US" sz="1600" dirty="0"/>
              <a:t>On </a:t>
            </a:r>
            <a:r>
              <a:rPr lang="en-US" sz="1600" dirty="0" err="1"/>
              <a:t>CNPweb</a:t>
            </a:r>
            <a:r>
              <a:rPr lang="en-US" sz="1600" dirty="0"/>
              <a:t> or through your Specialist</a:t>
            </a:r>
          </a:p>
          <a:p>
            <a:pPr marL="285750" indent="-285750">
              <a:buFont typeface="Arial" panose="020B0604020202020204" pitchFamily="34" charset="0"/>
              <a:buChar char="•"/>
            </a:pPr>
            <a:r>
              <a:rPr lang="en-US" sz="1600" dirty="0"/>
              <a:t>Submit signed agreement ASAP</a:t>
            </a:r>
          </a:p>
        </p:txBody>
      </p:sp>
      <p:pic>
        <p:nvPicPr>
          <p:cNvPr id="1028" name="Picture 4" descr="Clipboard, Checklist, Business, List, Document, Paper" title="clipboar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06461">
            <a:off x="5349412" y="3312609"/>
            <a:ext cx="2860688" cy="28606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54089868"/>
      </p:ext>
    </p:extLst>
  </p:cSld>
  <p:clrMapOvr>
    <a:masterClrMapping/>
  </p:clrMapOvr>
  <mc:AlternateContent xmlns:mc="http://schemas.openxmlformats.org/markup-compatibility/2006" xmlns:p14="http://schemas.microsoft.com/office/powerpoint/2010/main">
    <mc:Choice Requires="p14">
      <p:transition spd="slow" p14:dur="2000" advTm="116829"/>
    </mc:Choice>
    <mc:Fallback xmlns="">
      <p:transition spd="slow" advTm="11682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6" y="839608"/>
            <a:ext cx="7152434" cy="1013398"/>
          </a:xfrm>
        </p:spPr>
        <p:txBody>
          <a:bodyPr/>
          <a:lstStyle/>
          <a:p>
            <a:pPr algn="ctr"/>
            <a:r>
              <a:rPr lang="en-US" dirty="0"/>
              <a:t>Timeline</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graphicFrame>
        <p:nvGraphicFramePr>
          <p:cNvPr id="4" name="Table 3" title="timeline table"/>
          <p:cNvGraphicFramePr>
            <a:graphicFrameLocks noGrp="1"/>
          </p:cNvGraphicFramePr>
          <p:nvPr>
            <p:extLst>
              <p:ext uri="{D42A27DB-BD31-4B8C-83A1-F6EECF244321}">
                <p14:modId xmlns:p14="http://schemas.microsoft.com/office/powerpoint/2010/main" val="3064928424"/>
              </p:ext>
            </p:extLst>
          </p:nvPr>
        </p:nvGraphicFramePr>
        <p:xfrm>
          <a:off x="1546992" y="2180895"/>
          <a:ext cx="6126216" cy="2940445"/>
        </p:xfrm>
        <a:graphic>
          <a:graphicData uri="http://schemas.openxmlformats.org/drawingml/2006/table">
            <a:tbl>
              <a:tblPr firstRow="1" bandRow="1">
                <a:tableStyleId>{5940675A-B579-460E-94D1-54222C63F5DA}</a:tableStyleId>
              </a:tblPr>
              <a:tblGrid>
                <a:gridCol w="1849493">
                  <a:extLst>
                    <a:ext uri="{9D8B030D-6E8A-4147-A177-3AD203B41FA5}">
                      <a16:colId xmlns:a16="http://schemas.microsoft.com/office/drawing/2014/main" val="71368907"/>
                    </a:ext>
                  </a:extLst>
                </a:gridCol>
                <a:gridCol w="4276723">
                  <a:extLst>
                    <a:ext uri="{9D8B030D-6E8A-4147-A177-3AD203B41FA5}">
                      <a16:colId xmlns:a16="http://schemas.microsoft.com/office/drawing/2014/main" val="1902551543"/>
                    </a:ext>
                  </a:extLst>
                </a:gridCol>
              </a:tblGrid>
              <a:tr h="381191">
                <a:tc>
                  <a:txBody>
                    <a:bodyPr/>
                    <a:lstStyle/>
                    <a:p>
                      <a:r>
                        <a:rPr lang="en-US" b="1" dirty="0"/>
                        <a:t>Date</a:t>
                      </a:r>
                    </a:p>
                  </a:txBody>
                  <a:tcPr/>
                </a:tc>
                <a:tc>
                  <a:txBody>
                    <a:bodyPr/>
                    <a:lstStyle/>
                    <a:p>
                      <a:r>
                        <a:rPr lang="en-US" b="1" dirty="0"/>
                        <a:t>What</a:t>
                      </a:r>
                    </a:p>
                  </a:txBody>
                  <a:tcPr/>
                </a:tc>
                <a:extLst>
                  <a:ext uri="{0D108BD9-81ED-4DB2-BD59-A6C34878D82A}">
                    <a16:rowId xmlns:a16="http://schemas.microsoft.com/office/drawing/2014/main" val="691520251"/>
                  </a:ext>
                </a:extLst>
              </a:tr>
              <a:tr h="639547">
                <a:tc>
                  <a:txBody>
                    <a:bodyPr/>
                    <a:lstStyle/>
                    <a:p>
                      <a:r>
                        <a:rPr lang="en-US" dirty="0"/>
                        <a:t>March 1,</a:t>
                      </a:r>
                      <a:r>
                        <a:rPr lang="en-US" baseline="0" dirty="0"/>
                        <a:t> 2023</a:t>
                      </a:r>
                      <a:endParaRPr lang="en-US" dirty="0"/>
                    </a:p>
                  </a:txBody>
                  <a:tcPr/>
                </a:tc>
                <a:tc>
                  <a:txBody>
                    <a:bodyPr/>
                    <a:lstStyle/>
                    <a:p>
                      <a:r>
                        <a:rPr lang="en-US" dirty="0"/>
                        <a:t>Sponsor can submit claims back to this date</a:t>
                      </a:r>
                    </a:p>
                  </a:txBody>
                  <a:tcPr/>
                </a:tc>
                <a:extLst>
                  <a:ext uri="{0D108BD9-81ED-4DB2-BD59-A6C34878D82A}">
                    <a16:rowId xmlns:a16="http://schemas.microsoft.com/office/drawing/2014/main" val="2211286551"/>
                  </a:ext>
                </a:extLst>
              </a:tr>
              <a:tr h="639547">
                <a:tc>
                  <a:txBody>
                    <a:bodyPr/>
                    <a:lstStyle/>
                    <a:p>
                      <a:r>
                        <a:rPr lang="en-US" dirty="0"/>
                        <a:t>As</a:t>
                      </a:r>
                      <a:r>
                        <a:rPr lang="en-US" baseline="0" dirty="0"/>
                        <a:t> soon as possible</a:t>
                      </a:r>
                      <a:endParaRPr lang="en-US" dirty="0"/>
                    </a:p>
                  </a:txBody>
                  <a:tcPr/>
                </a:tc>
                <a:tc>
                  <a:txBody>
                    <a:bodyPr/>
                    <a:lstStyle/>
                    <a:p>
                      <a:r>
                        <a:rPr lang="en-US" dirty="0"/>
                        <a:t>Submit training attestation, signed agreement</a:t>
                      </a:r>
                    </a:p>
                  </a:txBody>
                  <a:tcPr/>
                </a:tc>
                <a:extLst>
                  <a:ext uri="{0D108BD9-81ED-4DB2-BD59-A6C34878D82A}">
                    <a16:rowId xmlns:a16="http://schemas.microsoft.com/office/drawing/2014/main" val="1386697211"/>
                  </a:ext>
                </a:extLst>
              </a:tr>
              <a:tr h="639547">
                <a:tc>
                  <a:txBody>
                    <a:bodyPr/>
                    <a:lstStyle/>
                    <a:p>
                      <a:endParaRPr lang="en-US" dirty="0"/>
                    </a:p>
                  </a:txBody>
                  <a:tcPr/>
                </a:tc>
                <a:tc>
                  <a:txBody>
                    <a:bodyPr/>
                    <a:lstStyle/>
                    <a:p>
                      <a:r>
                        <a:rPr lang="en-US" dirty="0"/>
                        <a:t>As soon as the above items are received</a:t>
                      </a:r>
                      <a:r>
                        <a:rPr lang="en-US" baseline="0" dirty="0"/>
                        <a:t> </a:t>
                      </a:r>
                      <a:r>
                        <a:rPr lang="en-US" dirty="0"/>
                        <a:t>you can start sending in claims!</a:t>
                      </a:r>
                    </a:p>
                  </a:txBody>
                  <a:tcPr/>
                </a:tc>
                <a:extLst>
                  <a:ext uri="{0D108BD9-81ED-4DB2-BD59-A6C34878D82A}">
                    <a16:rowId xmlns:a16="http://schemas.microsoft.com/office/drawing/2014/main" val="3795785398"/>
                  </a:ext>
                </a:extLst>
              </a:tr>
              <a:tr h="639547">
                <a:tc>
                  <a:txBody>
                    <a:bodyPr/>
                    <a:lstStyle/>
                    <a:p>
                      <a:r>
                        <a:rPr lang="en-US" dirty="0"/>
                        <a:t>Aug. 31, 2024</a:t>
                      </a:r>
                    </a:p>
                  </a:txBody>
                  <a:tcPr/>
                </a:tc>
                <a:tc>
                  <a:txBody>
                    <a:bodyPr/>
                    <a:lstStyle/>
                    <a:p>
                      <a:r>
                        <a:rPr lang="en-US" dirty="0"/>
                        <a:t>Last day to submit claim</a:t>
                      </a:r>
                    </a:p>
                  </a:txBody>
                  <a:tcPr/>
                </a:tc>
                <a:extLst>
                  <a:ext uri="{0D108BD9-81ED-4DB2-BD59-A6C34878D82A}">
                    <a16:rowId xmlns:a16="http://schemas.microsoft.com/office/drawing/2014/main" val="840957485"/>
                  </a:ext>
                </a:extLst>
              </a:tr>
            </a:tbl>
          </a:graphicData>
        </a:graphic>
      </p:graphicFrame>
    </p:spTree>
    <p:custDataLst>
      <p:tags r:id="rId1"/>
    </p:custDataLst>
    <p:extLst>
      <p:ext uri="{BB962C8B-B14F-4D97-AF65-F5344CB8AC3E}">
        <p14:creationId xmlns:p14="http://schemas.microsoft.com/office/powerpoint/2010/main" val="1791553779"/>
      </p:ext>
    </p:extLst>
  </p:cSld>
  <p:clrMapOvr>
    <a:masterClrMapping/>
  </p:clrMapOvr>
  <mc:AlternateContent xmlns:mc="http://schemas.openxmlformats.org/markup-compatibility/2006" xmlns:p14="http://schemas.microsoft.com/office/powerpoint/2010/main">
    <mc:Choice Requires="p14">
      <p:transition spd="slow" p14:dur="2000" advTm="223748"/>
    </mc:Choice>
    <mc:Fallback xmlns="">
      <p:transition spd="slow" advTm="22374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883" y="768968"/>
            <a:ext cx="7152434" cy="1013301"/>
          </a:xfrm>
        </p:spPr>
        <p:txBody>
          <a:bodyPr/>
          <a:lstStyle/>
          <a:p>
            <a:pPr algn="ctr"/>
            <a:r>
              <a:rPr lang="en-US" dirty="0"/>
              <a:t>Allowable Expenses</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4" name="TextBox 3"/>
          <p:cNvSpPr txBox="1"/>
          <p:nvPr/>
        </p:nvSpPr>
        <p:spPr>
          <a:xfrm>
            <a:off x="785223" y="1638157"/>
            <a:ext cx="7720553" cy="4478149"/>
          </a:xfrm>
          <a:prstGeom prst="rect">
            <a:avLst/>
          </a:prstGeom>
          <a:noFill/>
        </p:spPr>
        <p:txBody>
          <a:bodyPr wrap="square" rtlCol="0">
            <a:spAutoFit/>
          </a:bodyPr>
          <a:lstStyle/>
          <a:p>
            <a:pPr marL="285750" indent="-285750">
              <a:buFont typeface="Arial" panose="020B0604020202020204" pitchFamily="34" charset="0"/>
              <a:buChar char="•"/>
            </a:pPr>
            <a:r>
              <a:rPr lang="en-US" sz="1900" b="1" dirty="0"/>
              <a:t>Fluid milk ½ pints! </a:t>
            </a:r>
            <a:r>
              <a:rPr lang="en-US" sz="1900" dirty="0"/>
              <a:t>Either inside Oregon border or up to 400 mi. outside of Oregon border. </a:t>
            </a:r>
            <a:r>
              <a:rPr lang="en-US" sz="1900" dirty="0">
                <a:solidFill>
                  <a:srgbClr val="FF0000"/>
                </a:solidFill>
              </a:rPr>
              <a:t>Includes flavored milk.</a:t>
            </a:r>
          </a:p>
          <a:p>
            <a:endParaRPr lang="en-US" sz="1900" dirty="0">
              <a:solidFill>
                <a:srgbClr val="FF0000"/>
              </a:solidFill>
            </a:endParaRPr>
          </a:p>
          <a:p>
            <a:pPr marL="285750" indent="-285750">
              <a:buFont typeface="Arial" panose="020B0604020202020204" pitchFamily="34" charset="0"/>
              <a:buChar char="•"/>
            </a:pPr>
            <a:r>
              <a:rPr lang="en-US" sz="1900" dirty="0"/>
              <a:t>Unprocessed or minimally processed food from inside Oregon border or up to 400 mi. outside of Oregon border, </a:t>
            </a:r>
            <a:r>
              <a:rPr lang="en-US" sz="1900" dirty="0">
                <a:solidFill>
                  <a:srgbClr val="FF0000"/>
                </a:solidFill>
              </a:rPr>
              <a:t>only </a:t>
            </a:r>
            <a:r>
              <a:rPr lang="en-US" sz="1900" i="1" dirty="0">
                <a:solidFill>
                  <a:srgbClr val="FF0000"/>
                </a:solidFill>
              </a:rPr>
              <a:t>after</a:t>
            </a:r>
            <a:r>
              <a:rPr lang="en-US" sz="1900" dirty="0">
                <a:solidFill>
                  <a:srgbClr val="FF0000"/>
                </a:solidFill>
              </a:rPr>
              <a:t> your initial Farm to CNP Noncompetitive Reimbursement Grant award is exhausted.</a:t>
            </a:r>
          </a:p>
          <a:p>
            <a:endParaRPr lang="en-US" sz="1900" dirty="0">
              <a:solidFill>
                <a:srgbClr val="FF0000"/>
              </a:solidFill>
            </a:endParaRPr>
          </a:p>
          <a:p>
            <a:pPr marL="285750" indent="-285750">
              <a:buFont typeface="Arial" panose="020B0604020202020204" pitchFamily="34" charset="0"/>
              <a:buChar char="•"/>
            </a:pPr>
            <a:r>
              <a:rPr lang="en-US" sz="1900" dirty="0"/>
              <a:t>Examples (from USDA):</a:t>
            </a:r>
          </a:p>
          <a:p>
            <a:pPr marL="742950" lvl="1" indent="-285750">
              <a:buFont typeface="Arial" panose="020B0604020202020204" pitchFamily="34" charset="0"/>
              <a:buChar char="•"/>
            </a:pPr>
            <a:r>
              <a:rPr lang="en-US" sz="1900" dirty="0"/>
              <a:t>fruits and vegetables (including 100% juices); </a:t>
            </a:r>
          </a:p>
          <a:p>
            <a:pPr marL="742950" lvl="1" indent="-285750">
              <a:buFont typeface="Arial" panose="020B0604020202020204" pitchFamily="34" charset="0"/>
              <a:buChar char="•"/>
            </a:pPr>
            <a:r>
              <a:rPr lang="en-US" sz="1900" dirty="0"/>
              <a:t>grain products such as pastas and rice; </a:t>
            </a:r>
          </a:p>
          <a:p>
            <a:pPr marL="742950" lvl="1" indent="-285750">
              <a:buFont typeface="Arial" panose="020B0604020202020204" pitchFamily="34" charset="0"/>
              <a:buChar char="•"/>
            </a:pPr>
            <a:r>
              <a:rPr lang="en-US" sz="1900" dirty="0"/>
              <a:t>meats (whole, pieces, or food items such as ground meats); </a:t>
            </a:r>
          </a:p>
          <a:p>
            <a:pPr marL="742950" lvl="1" indent="-285750">
              <a:buFont typeface="Arial" panose="020B0604020202020204" pitchFamily="34" charset="0"/>
              <a:buChar char="•"/>
            </a:pPr>
            <a:r>
              <a:rPr lang="en-US" sz="1900" dirty="0"/>
              <a:t>meat alternates such as unprocessed beans or legumes, </a:t>
            </a:r>
          </a:p>
          <a:p>
            <a:pPr marL="742950" lvl="1" indent="-285750">
              <a:buFont typeface="Arial" panose="020B0604020202020204" pitchFamily="34" charset="0"/>
              <a:buChar char="•"/>
            </a:pPr>
            <a:r>
              <a:rPr lang="en-US" sz="1900" dirty="0"/>
              <a:t>fluid milk and other dairy foods such as cheese and yogurt. Foods in a wide variety of minimal processing states (e.g., whole, cut, pureed, etc.) and/or forms (e.g., fresh, frozen, dried, etc.) are also allowable</a:t>
            </a:r>
          </a:p>
        </p:txBody>
      </p:sp>
    </p:spTree>
    <p:custDataLst>
      <p:tags r:id="rId1"/>
    </p:custDataLst>
    <p:extLst>
      <p:ext uri="{BB962C8B-B14F-4D97-AF65-F5344CB8AC3E}">
        <p14:creationId xmlns:p14="http://schemas.microsoft.com/office/powerpoint/2010/main" val="2551576312"/>
      </p:ext>
    </p:extLst>
  </p:cSld>
  <p:clrMapOvr>
    <a:masterClrMapping/>
  </p:clrMapOvr>
  <mc:AlternateContent xmlns:mc="http://schemas.openxmlformats.org/markup-compatibility/2006" xmlns:p14="http://schemas.microsoft.com/office/powerpoint/2010/main">
    <mc:Choice Requires="p14">
      <p:transition spd="slow" p14:dur="2000" advTm="53130"/>
    </mc:Choice>
    <mc:Fallback xmlns="">
      <p:transition spd="slow" advTm="5313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750133"/>
            <a:ext cx="7152434" cy="1013301"/>
          </a:xfrm>
        </p:spPr>
        <p:txBody>
          <a:bodyPr/>
          <a:lstStyle/>
          <a:p>
            <a:pPr algn="ctr"/>
            <a:r>
              <a:rPr lang="en-US" dirty="0"/>
              <a:t>Allowable Expenses</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4" name="TextBox 3"/>
          <p:cNvSpPr txBox="1"/>
          <p:nvPr/>
        </p:nvSpPr>
        <p:spPr>
          <a:xfrm>
            <a:off x="785223" y="1668836"/>
            <a:ext cx="7720553"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USDA says: </a:t>
            </a:r>
            <a:r>
              <a:rPr lang="en-US" sz="2400" dirty="0"/>
              <a:t>Local and regional food is raised, produced, aggregated, stored, processed, </a:t>
            </a:r>
            <a:r>
              <a:rPr lang="en-US" sz="2400" b="1" u="sng" dirty="0"/>
              <a:t>and</a:t>
            </a:r>
            <a:r>
              <a:rPr lang="en-US" sz="2400" dirty="0"/>
              <a:t> distributed in the locality or region where the final product is marketed to consumers, so that the total distance that the product travels between the farm or ranch where the product originates and the point of sale to the end consumer is at most 400 miles, or both the final market and the origin of the product are within the same State or territory.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USDA says “</a:t>
            </a:r>
            <a:r>
              <a:rPr lang="en-US" sz="2400" b="1" dirty="0"/>
              <a:t>and</a:t>
            </a:r>
            <a:r>
              <a:rPr lang="en-US" sz="2400" dirty="0"/>
              <a:t>” not “</a:t>
            </a:r>
            <a:r>
              <a:rPr lang="en-US" sz="2400" b="1" dirty="0"/>
              <a:t>or</a:t>
            </a:r>
            <a:r>
              <a:rPr lang="en-US" sz="2400" dirty="0"/>
              <a:t>” here. This means that food </a:t>
            </a:r>
            <a:r>
              <a:rPr lang="en-US" sz="2400" b="1" dirty="0"/>
              <a:t>grown</a:t>
            </a:r>
            <a:r>
              <a:rPr lang="en-US" sz="2400" dirty="0"/>
              <a:t> </a:t>
            </a:r>
            <a:r>
              <a:rPr lang="en-US" sz="2400" b="1" i="1" dirty="0"/>
              <a:t>outside</a:t>
            </a:r>
            <a:r>
              <a:rPr lang="en-US" sz="2400" dirty="0"/>
              <a:t> of the region and </a:t>
            </a:r>
            <a:r>
              <a:rPr lang="en-US" sz="2400" b="1" dirty="0"/>
              <a:t>minimally processed </a:t>
            </a:r>
            <a:r>
              <a:rPr lang="en-US" sz="2400" b="1" i="1" dirty="0"/>
              <a:t>in</a:t>
            </a:r>
            <a:r>
              <a:rPr lang="en-US" sz="2400" dirty="0"/>
              <a:t> the region wouldn’t count. </a:t>
            </a:r>
          </a:p>
        </p:txBody>
      </p:sp>
    </p:spTree>
    <p:custDataLst>
      <p:tags r:id="rId1"/>
    </p:custDataLst>
    <p:extLst>
      <p:ext uri="{BB962C8B-B14F-4D97-AF65-F5344CB8AC3E}">
        <p14:creationId xmlns:p14="http://schemas.microsoft.com/office/powerpoint/2010/main" val="2657362821"/>
      </p:ext>
    </p:extLst>
  </p:cSld>
  <p:clrMapOvr>
    <a:masterClrMapping/>
  </p:clrMapOvr>
  <mc:AlternateContent xmlns:mc="http://schemas.openxmlformats.org/markup-compatibility/2006" xmlns:p14="http://schemas.microsoft.com/office/powerpoint/2010/main">
    <mc:Choice Requires="p14">
      <p:transition spd="slow" p14:dur="2000" advTm="53130"/>
    </mc:Choice>
    <mc:Fallback xmlns="">
      <p:transition spd="slow" advTm="5313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618444"/>
            <a:ext cx="7152434" cy="1013398"/>
          </a:xfrm>
        </p:spPr>
        <p:txBody>
          <a:bodyPr/>
          <a:lstStyle/>
          <a:p>
            <a:pPr algn="ctr"/>
            <a:r>
              <a:rPr lang="en-US" dirty="0"/>
              <a:t>Allowable Expenses</a:t>
            </a:r>
            <a:endParaRPr lang="en-US" sz="2400" dirty="0"/>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0"/>
            <a:ext cx="917448" cy="972312"/>
          </a:xfrm>
          <a:prstGeom prst="rect">
            <a:avLst/>
          </a:prstGeom>
        </p:spPr>
      </p:pic>
      <p:pic>
        <p:nvPicPr>
          <p:cNvPr id="4" name="Picture 3" title="Pacific NW map image"/>
          <p:cNvPicPr>
            <a:picLocks noChangeAspect="1"/>
          </p:cNvPicPr>
          <p:nvPr/>
        </p:nvPicPr>
        <p:blipFill rotWithShape="1">
          <a:blip r:embed="rId5" cstate="print">
            <a:extLst>
              <a:ext uri="{28A0092B-C50C-407E-A947-70E740481C1C}">
                <a14:useLocalDpi xmlns:a14="http://schemas.microsoft.com/office/drawing/2010/main" val="0"/>
              </a:ext>
            </a:extLst>
          </a:blip>
          <a:srcRect l="12558" t="3755" r="6380" b="3677"/>
          <a:stretch/>
        </p:blipFill>
        <p:spPr>
          <a:xfrm>
            <a:off x="2962073" y="1450427"/>
            <a:ext cx="5529602" cy="4879300"/>
          </a:xfrm>
          <a:prstGeom prst="rect">
            <a:avLst/>
          </a:prstGeom>
        </p:spPr>
      </p:pic>
      <p:sp>
        <p:nvSpPr>
          <p:cNvPr id="5" name="TextBox 4"/>
          <p:cNvSpPr txBox="1"/>
          <p:nvPr/>
        </p:nvSpPr>
        <p:spPr>
          <a:xfrm>
            <a:off x="268014" y="1827481"/>
            <a:ext cx="2694059" cy="3293209"/>
          </a:xfrm>
          <a:prstGeom prst="rect">
            <a:avLst/>
          </a:prstGeom>
          <a:noFill/>
        </p:spPr>
        <p:txBody>
          <a:bodyPr wrap="square" rtlCol="0">
            <a:spAutoFit/>
          </a:bodyPr>
          <a:lstStyle/>
          <a:p>
            <a:r>
              <a:rPr lang="en-US" sz="2800" dirty="0"/>
              <a:t>Up to 400 miles outside of Oregon:</a:t>
            </a:r>
          </a:p>
          <a:p>
            <a:endParaRPr lang="en-US" sz="2800" dirty="0"/>
          </a:p>
          <a:p>
            <a:pPr marL="457200" indent="-457200">
              <a:buFont typeface="Arial" panose="020B0604020202020204" pitchFamily="34" charset="0"/>
              <a:buChar char="•"/>
            </a:pPr>
            <a:r>
              <a:rPr lang="en-US" sz="2400" dirty="0"/>
              <a:t>Washington</a:t>
            </a:r>
          </a:p>
          <a:p>
            <a:pPr marL="457200" indent="-457200">
              <a:buFont typeface="Arial" panose="020B0604020202020204" pitchFamily="34" charset="0"/>
              <a:buChar char="•"/>
            </a:pPr>
            <a:r>
              <a:rPr lang="en-US" sz="2400" dirty="0"/>
              <a:t>Idaho</a:t>
            </a:r>
          </a:p>
          <a:p>
            <a:pPr marL="457200" indent="-457200">
              <a:buFont typeface="Arial" panose="020B0604020202020204" pitchFamily="34" charset="0"/>
              <a:buChar char="•"/>
            </a:pPr>
            <a:r>
              <a:rPr lang="en-US" sz="2400" dirty="0"/>
              <a:t>Western MT</a:t>
            </a:r>
          </a:p>
          <a:p>
            <a:pPr marL="457200" indent="-457200">
              <a:buFont typeface="Arial" panose="020B0604020202020204" pitchFamily="34" charset="0"/>
              <a:buChar char="•"/>
            </a:pPr>
            <a:r>
              <a:rPr lang="en-US" sz="2400" dirty="0"/>
              <a:t>Sacramento, CA</a:t>
            </a:r>
          </a:p>
        </p:txBody>
      </p:sp>
    </p:spTree>
    <p:custDataLst>
      <p:tags r:id="rId1"/>
    </p:custDataLst>
    <p:extLst>
      <p:ext uri="{BB962C8B-B14F-4D97-AF65-F5344CB8AC3E}">
        <p14:creationId xmlns:p14="http://schemas.microsoft.com/office/powerpoint/2010/main" val="960597765"/>
      </p:ext>
    </p:extLst>
  </p:cSld>
  <p:clrMapOvr>
    <a:masterClrMapping/>
  </p:clrMapOvr>
  <mc:AlternateContent xmlns:mc="http://schemas.openxmlformats.org/markup-compatibility/2006" xmlns:p14="http://schemas.microsoft.com/office/powerpoint/2010/main">
    <mc:Choice Requires="p14">
      <p:transition spd="slow" p14:dur="2000" advTm="65772"/>
    </mc:Choice>
    <mc:Fallback xmlns="">
      <p:transition spd="slow" advTm="6577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01"/>
          </a:xfrm>
        </p:spPr>
        <p:txBody>
          <a:bodyPr/>
          <a:lstStyle/>
          <a:p>
            <a:pPr algn="ctr"/>
            <a:r>
              <a:rPr lang="en-US" dirty="0"/>
              <a:t>Unallowable Expenses</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4" name="TextBox 3"/>
          <p:cNvSpPr txBox="1"/>
          <p:nvPr/>
        </p:nvSpPr>
        <p:spPr>
          <a:xfrm>
            <a:off x="367253" y="1616821"/>
            <a:ext cx="7918515"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a:t>Processed food:</a:t>
            </a:r>
          </a:p>
          <a:p>
            <a:pPr marL="742950" lvl="1" indent="-285750">
              <a:buFont typeface="Arial" panose="020B0604020202020204" pitchFamily="34" charset="0"/>
              <a:buChar char="•"/>
            </a:pPr>
            <a:r>
              <a:rPr lang="en-US" sz="2400" dirty="0"/>
              <a:t>Canned food</a:t>
            </a:r>
          </a:p>
          <a:p>
            <a:pPr marL="742950" lvl="1" indent="-285750">
              <a:buFont typeface="Arial" panose="020B0604020202020204" pitchFamily="34" charset="0"/>
              <a:buChar char="•"/>
            </a:pPr>
            <a:r>
              <a:rPr lang="en-US" sz="2400" dirty="0"/>
              <a:t>Ready to eat food such as chicken nuggets, pizza, sandwiches, meals, etc.</a:t>
            </a:r>
          </a:p>
          <a:p>
            <a:pPr lvl="1"/>
            <a:endParaRPr lang="en-US" sz="2400" dirty="0"/>
          </a:p>
          <a:p>
            <a:pPr marL="285750" indent="-285750">
              <a:buFont typeface="Arial" panose="020B0604020202020204" pitchFamily="34" charset="0"/>
              <a:buChar char="•"/>
            </a:pPr>
            <a:r>
              <a:rPr lang="en-US" sz="2400" dirty="0"/>
              <a:t>Food from farther than 400 miles outside of Oregon Border. </a:t>
            </a:r>
          </a:p>
        </p:txBody>
      </p:sp>
      <p:pic>
        <p:nvPicPr>
          <p:cNvPr id="10242" name="Picture 2" descr="Close, Cancel, Cross, Red, Remove, No, Delete, Ban" title="unallowable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701" t="3960" r="14387"/>
          <a:stretch/>
        </p:blipFill>
        <p:spPr bwMode="auto">
          <a:xfrm flipH="1">
            <a:off x="6757475" y="4305299"/>
            <a:ext cx="1397566" cy="19294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57454833"/>
      </p:ext>
    </p:extLst>
  </p:cSld>
  <p:clrMapOvr>
    <a:masterClrMapping/>
  </p:clrMapOvr>
  <mc:AlternateContent xmlns:mc="http://schemas.openxmlformats.org/markup-compatibility/2006" xmlns:p14="http://schemas.microsoft.com/office/powerpoint/2010/main">
    <mc:Choice Requires="p14">
      <p:transition spd="slow" p14:dur="2000" advTm="49034"/>
    </mc:Choice>
    <mc:Fallback xmlns="">
      <p:transition spd="slow" advTm="4903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98"/>
          </a:xfrm>
        </p:spPr>
        <p:txBody>
          <a:bodyPr/>
          <a:lstStyle/>
          <a:p>
            <a:pPr algn="ctr"/>
            <a:r>
              <a:rPr lang="en-US" dirty="0"/>
              <a:t>ODE Farm to CNP Team</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79128"/>
            <a:ext cx="917448" cy="972312"/>
          </a:xfrm>
          <a:prstGeom prst="rect">
            <a:avLst/>
          </a:prstGeom>
        </p:spPr>
      </p:pic>
      <p:pic>
        <p:nvPicPr>
          <p:cNvPr id="4" name="Picture 3" title="rick Sherman 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293" y="1739575"/>
            <a:ext cx="1643736" cy="1681270"/>
          </a:xfrm>
          <a:prstGeom prst="rect">
            <a:avLst/>
          </a:prstGeom>
        </p:spPr>
      </p:pic>
      <p:sp>
        <p:nvSpPr>
          <p:cNvPr id="7" name="TextBox 6"/>
          <p:cNvSpPr txBox="1"/>
          <p:nvPr/>
        </p:nvSpPr>
        <p:spPr>
          <a:xfrm>
            <a:off x="5151419" y="1739575"/>
            <a:ext cx="3376246" cy="4062651"/>
          </a:xfrm>
          <a:prstGeom prst="rect">
            <a:avLst/>
          </a:prstGeom>
          <a:noFill/>
        </p:spPr>
        <p:txBody>
          <a:bodyPr wrap="square" rtlCol="0">
            <a:spAutoFit/>
          </a:bodyPr>
          <a:lstStyle/>
          <a:p>
            <a:pPr algn="ctr"/>
            <a:r>
              <a:rPr lang="en-US" sz="2000" b="1" dirty="0"/>
              <a:t>Rick Sherman </a:t>
            </a:r>
          </a:p>
          <a:p>
            <a:pPr algn="ctr"/>
            <a:r>
              <a:rPr lang="en-US" sz="2000" dirty="0"/>
              <a:t>Farm to CNP Program Analyst</a:t>
            </a:r>
          </a:p>
          <a:p>
            <a:pPr algn="ctr"/>
            <a:r>
              <a:rPr lang="en-US" dirty="0">
                <a:solidFill>
                  <a:srgbClr val="0070C0"/>
                </a:solidFill>
              </a:rPr>
              <a:t>Rick.Sherman@ode.oregon.gov</a:t>
            </a:r>
          </a:p>
          <a:p>
            <a:pPr algn="ctr"/>
            <a:endParaRPr lang="en-US" sz="2000" dirty="0"/>
          </a:p>
          <a:p>
            <a:pPr algn="ctr"/>
            <a:r>
              <a:rPr lang="en-US" sz="2000" b="1" dirty="0"/>
              <a:t>Amy Lahrman</a:t>
            </a:r>
          </a:p>
          <a:p>
            <a:pPr algn="ctr"/>
            <a:r>
              <a:rPr lang="en-US" sz="2000" dirty="0"/>
              <a:t>Administrative Specialist</a:t>
            </a:r>
          </a:p>
          <a:p>
            <a:pPr algn="ctr"/>
            <a:r>
              <a:rPr lang="en-US" dirty="0">
                <a:solidFill>
                  <a:srgbClr val="0070C0"/>
                </a:solidFill>
              </a:rPr>
              <a:t>Amy.Lahrman@ode.oregon.gov</a:t>
            </a:r>
          </a:p>
          <a:p>
            <a:pPr algn="ctr"/>
            <a:endParaRPr lang="en-US" sz="2000" dirty="0"/>
          </a:p>
          <a:p>
            <a:pPr algn="ctr"/>
            <a:r>
              <a:rPr lang="en-US" sz="2000" b="1" dirty="0"/>
              <a:t>Emily Griffith</a:t>
            </a:r>
          </a:p>
          <a:p>
            <a:pPr algn="ctr"/>
            <a:r>
              <a:rPr lang="en-US" sz="2000" dirty="0"/>
              <a:t>Office Specialist</a:t>
            </a:r>
          </a:p>
          <a:p>
            <a:pPr algn="ctr"/>
            <a:r>
              <a:rPr lang="en-US" dirty="0">
                <a:solidFill>
                  <a:srgbClr val="0070C0"/>
                </a:solidFill>
              </a:rPr>
              <a:t>Emily.Griffith@ode.oregon.gov</a:t>
            </a:r>
          </a:p>
          <a:p>
            <a:endParaRPr lang="en-US" dirty="0">
              <a:solidFill>
                <a:srgbClr val="0070C0"/>
              </a:solidFill>
            </a:endParaRPr>
          </a:p>
          <a:p>
            <a:pPr algn="ctr"/>
            <a:endParaRPr lang="en-US" sz="2400" b="1" dirty="0">
              <a:solidFill>
                <a:srgbClr val="0070C0"/>
              </a:solidFill>
            </a:endParaRPr>
          </a:p>
        </p:txBody>
      </p:sp>
      <p:sp>
        <p:nvSpPr>
          <p:cNvPr id="10" name="TextBox 9"/>
          <p:cNvSpPr txBox="1"/>
          <p:nvPr/>
        </p:nvSpPr>
        <p:spPr>
          <a:xfrm>
            <a:off x="5333859" y="5868255"/>
            <a:ext cx="3011366" cy="369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a:t>www.bit.ly/f2sor</a:t>
            </a:r>
          </a:p>
        </p:txBody>
      </p:sp>
      <p:sp>
        <p:nvSpPr>
          <p:cNvPr id="11" name="TextBox 10"/>
          <p:cNvSpPr txBox="1"/>
          <p:nvPr/>
        </p:nvSpPr>
        <p:spPr>
          <a:xfrm>
            <a:off x="5333859" y="5354409"/>
            <a:ext cx="3011366" cy="369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a:t>FarmtoCNP@ode.oregon.gov</a:t>
            </a:r>
          </a:p>
        </p:txBody>
      </p:sp>
      <p:pic>
        <p:nvPicPr>
          <p:cNvPr id="6" name="Picture 5" title="Amy Lahrman Image"/>
          <p:cNvPicPr>
            <a:picLocks noChangeAspect="1"/>
          </p:cNvPicPr>
          <p:nvPr/>
        </p:nvPicPr>
        <p:blipFill rotWithShape="1">
          <a:blip r:embed="rId6" cstate="print">
            <a:extLst>
              <a:ext uri="{28A0092B-C50C-407E-A947-70E740481C1C}">
                <a14:useLocalDpi xmlns:a14="http://schemas.microsoft.com/office/drawing/2010/main" val="0"/>
              </a:ext>
            </a:extLst>
          </a:blip>
          <a:srcRect l="49081" t="18405" r="26321" b="33491"/>
          <a:stretch/>
        </p:blipFill>
        <p:spPr>
          <a:xfrm>
            <a:off x="2046503" y="2937562"/>
            <a:ext cx="1458697" cy="1901759"/>
          </a:xfrm>
          <a:prstGeom prst="rect">
            <a:avLst/>
          </a:prstGeom>
        </p:spPr>
      </p:pic>
    </p:spTree>
    <p:custDataLst>
      <p:tags r:id="rId1"/>
    </p:custDataLst>
    <p:extLst>
      <p:ext uri="{BB962C8B-B14F-4D97-AF65-F5344CB8AC3E}">
        <p14:creationId xmlns:p14="http://schemas.microsoft.com/office/powerpoint/2010/main" val="791189134"/>
      </p:ext>
    </p:extLst>
  </p:cSld>
  <p:clrMapOvr>
    <a:masterClrMapping/>
  </p:clrMapOvr>
  <mc:AlternateContent xmlns:mc="http://schemas.openxmlformats.org/markup-compatibility/2006" xmlns:p14="http://schemas.microsoft.com/office/powerpoint/2010/main">
    <mc:Choice Requires="p14">
      <p:transition spd="slow" p14:dur="2000" advTm="37247"/>
    </mc:Choice>
    <mc:Fallback xmlns="">
      <p:transition spd="slow" advTm="372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lfs accordion web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86" y="1547483"/>
            <a:ext cx="8905875" cy="4772025"/>
          </a:xfrm>
          <a:prstGeom prst="rect">
            <a:avLst/>
          </a:prstGeom>
        </p:spPr>
      </p:pic>
      <p:sp>
        <p:nvSpPr>
          <p:cNvPr id="2" name="Title 1"/>
          <p:cNvSpPr>
            <a:spLocks noGrp="1"/>
          </p:cNvSpPr>
          <p:nvPr>
            <p:ph type="title"/>
          </p:nvPr>
        </p:nvSpPr>
        <p:spPr>
          <a:xfrm>
            <a:off x="1002607" y="834353"/>
            <a:ext cx="7152434" cy="1013398"/>
          </a:xfrm>
        </p:spPr>
        <p:txBody>
          <a:bodyPr/>
          <a:lstStyle/>
          <a:p>
            <a:pPr algn="ctr"/>
            <a:r>
              <a:rPr lang="en-US" dirty="0"/>
              <a:t>Claims Procedure</a:t>
            </a:r>
          </a:p>
        </p:txBody>
      </p:sp>
      <p:pic>
        <p:nvPicPr>
          <p:cNvPr id="3" name="Picture 2" title="Oregon Farm to CNP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5" name="TextBox 4"/>
          <p:cNvSpPr txBox="1"/>
          <p:nvPr/>
        </p:nvSpPr>
        <p:spPr>
          <a:xfrm>
            <a:off x="4954174" y="3751476"/>
            <a:ext cx="2258696" cy="923330"/>
          </a:xfrm>
          <a:prstGeom prst="rect">
            <a:avLst/>
          </a:prstGeom>
          <a:solidFill>
            <a:srgbClr val="FFFF00"/>
          </a:solidFill>
          <a:ln>
            <a:solidFill>
              <a:srgbClr val="FF0000"/>
            </a:solidFill>
          </a:ln>
        </p:spPr>
        <p:txBody>
          <a:bodyPr wrap="square" rtlCol="0">
            <a:spAutoFit/>
          </a:bodyPr>
          <a:lstStyle/>
          <a:p>
            <a:pPr algn="ctr"/>
            <a:r>
              <a:rPr lang="en-US" dirty="0"/>
              <a:t>Download the Reimbursement Grant Claim Form</a:t>
            </a:r>
          </a:p>
        </p:txBody>
      </p:sp>
      <p:sp>
        <p:nvSpPr>
          <p:cNvPr id="8" name="Right Arrow 7" title="arrow"/>
          <p:cNvSpPr/>
          <p:nvPr/>
        </p:nvSpPr>
        <p:spPr>
          <a:xfrm rot="973694">
            <a:off x="7188214" y="4554106"/>
            <a:ext cx="738855" cy="2962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72887337"/>
      </p:ext>
    </p:extLst>
  </p:cSld>
  <p:clrMapOvr>
    <a:masterClrMapping/>
  </p:clrMapOvr>
  <mc:AlternateContent xmlns:mc="http://schemas.openxmlformats.org/markup-compatibility/2006" xmlns:p14="http://schemas.microsoft.com/office/powerpoint/2010/main">
    <mc:Choice Requires="p14">
      <p:transition spd="slow" p14:dur="2000" advTm="52342"/>
    </mc:Choice>
    <mc:Fallback xmlns="">
      <p:transition spd="slow" advTm="5234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LFS accordion web image"/>
          <p:cNvPicPr>
            <a:picLocks noChangeAspect="1"/>
          </p:cNvPicPr>
          <p:nvPr/>
        </p:nvPicPr>
        <p:blipFill rotWithShape="1">
          <a:blip r:embed="rId4">
            <a:extLst>
              <a:ext uri="{28A0092B-C50C-407E-A947-70E740481C1C}">
                <a14:useLocalDpi xmlns:a14="http://schemas.microsoft.com/office/drawing/2010/main" val="0"/>
              </a:ext>
            </a:extLst>
          </a:blip>
          <a:srcRect l="6735" t="40517" r="1602" b="12121"/>
          <a:stretch/>
        </p:blipFill>
        <p:spPr>
          <a:xfrm>
            <a:off x="536563" y="2533923"/>
            <a:ext cx="8276898" cy="2995447"/>
          </a:xfrm>
          <a:prstGeom prst="rect">
            <a:avLst/>
          </a:prstGeom>
        </p:spPr>
      </p:pic>
      <p:sp>
        <p:nvSpPr>
          <p:cNvPr id="2" name="Title 1"/>
          <p:cNvSpPr>
            <a:spLocks noGrp="1"/>
          </p:cNvSpPr>
          <p:nvPr>
            <p:ph type="title"/>
          </p:nvPr>
        </p:nvSpPr>
        <p:spPr>
          <a:xfrm>
            <a:off x="1002607" y="810368"/>
            <a:ext cx="7152434" cy="1013398"/>
          </a:xfrm>
        </p:spPr>
        <p:txBody>
          <a:bodyPr/>
          <a:lstStyle/>
          <a:p>
            <a:pPr algn="ctr"/>
            <a:r>
              <a:rPr lang="en-US" dirty="0"/>
              <a:t>Claims Procedure</a:t>
            </a:r>
          </a:p>
        </p:txBody>
      </p:sp>
      <p:pic>
        <p:nvPicPr>
          <p:cNvPr id="3" name="Picture 2" title="Oregon Farm to CNP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8" name="Right Arrow 7" title="arrow"/>
          <p:cNvSpPr/>
          <p:nvPr/>
        </p:nvSpPr>
        <p:spPr>
          <a:xfrm rot="10117866">
            <a:off x="2204474" y="2468648"/>
            <a:ext cx="1497310" cy="2962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39720" y="1823766"/>
            <a:ext cx="1878208" cy="923330"/>
          </a:xfrm>
          <a:prstGeom prst="rect">
            <a:avLst/>
          </a:prstGeom>
          <a:solidFill>
            <a:srgbClr val="FFFF00"/>
          </a:solidFill>
          <a:ln>
            <a:solidFill>
              <a:srgbClr val="FF0000"/>
            </a:solidFill>
          </a:ln>
        </p:spPr>
        <p:txBody>
          <a:bodyPr wrap="square" rtlCol="0">
            <a:spAutoFit/>
          </a:bodyPr>
          <a:lstStyle/>
          <a:p>
            <a:r>
              <a:rPr lang="en-US" i="1" dirty="0"/>
              <a:t>Save as </a:t>
            </a:r>
            <a:r>
              <a:rPr lang="en-US" dirty="0"/>
              <a:t>new file; same format as the other grants</a:t>
            </a:r>
          </a:p>
        </p:txBody>
      </p:sp>
    </p:spTree>
    <p:custDataLst>
      <p:tags r:id="rId1"/>
    </p:custDataLst>
    <p:extLst>
      <p:ext uri="{BB962C8B-B14F-4D97-AF65-F5344CB8AC3E}">
        <p14:creationId xmlns:p14="http://schemas.microsoft.com/office/powerpoint/2010/main" val="2378863216"/>
      </p:ext>
    </p:extLst>
  </p:cSld>
  <p:clrMapOvr>
    <a:masterClrMapping/>
  </p:clrMapOvr>
  <mc:AlternateContent xmlns:mc="http://schemas.openxmlformats.org/markup-compatibility/2006" xmlns:p14="http://schemas.microsoft.com/office/powerpoint/2010/main">
    <mc:Choice Requires="p14">
      <p:transition spd="slow" p14:dur="2000" advTm="52342"/>
    </mc:Choice>
    <mc:Fallback xmlns="">
      <p:transition spd="slow" advTm="5234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883" y="779700"/>
            <a:ext cx="7152434" cy="1013398"/>
          </a:xfrm>
        </p:spPr>
        <p:txBody>
          <a:bodyPr/>
          <a:lstStyle/>
          <a:p>
            <a:pPr algn="ctr"/>
            <a:r>
              <a:rPr lang="en-US" dirty="0"/>
              <a:t>Claims Procedure</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pic>
        <p:nvPicPr>
          <p:cNvPr id="4" name="Picture 3" title="claims form image instructi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272" y="1997475"/>
            <a:ext cx="7015655" cy="4140037"/>
          </a:xfrm>
          <a:prstGeom prst="rect">
            <a:avLst/>
          </a:prstGeom>
        </p:spPr>
      </p:pic>
    </p:spTree>
    <p:custDataLst>
      <p:tags r:id="rId1"/>
    </p:custDataLst>
    <p:extLst>
      <p:ext uri="{BB962C8B-B14F-4D97-AF65-F5344CB8AC3E}">
        <p14:creationId xmlns:p14="http://schemas.microsoft.com/office/powerpoint/2010/main" val="3398896799"/>
      </p:ext>
    </p:extLst>
  </p:cSld>
  <p:clrMapOvr>
    <a:masterClrMapping/>
  </p:clrMapOvr>
  <mc:AlternateContent xmlns:mc="http://schemas.openxmlformats.org/markup-compatibility/2006" xmlns:p14="http://schemas.microsoft.com/office/powerpoint/2010/main">
    <mc:Choice Requires="p14">
      <p:transition spd="slow" p14:dur="2000" advTm="20956"/>
    </mc:Choice>
    <mc:Fallback xmlns="">
      <p:transition spd="slow" advTm="2095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claims procedure image"/>
          <p:cNvPicPr>
            <a:picLocks noChangeAspect="1"/>
          </p:cNvPicPr>
          <p:nvPr/>
        </p:nvPicPr>
        <p:blipFill>
          <a:blip r:embed="rId4"/>
          <a:stretch>
            <a:fillRect/>
          </a:stretch>
        </p:blipFill>
        <p:spPr>
          <a:xfrm>
            <a:off x="272867" y="1334078"/>
            <a:ext cx="8496300" cy="5458724"/>
          </a:xfrm>
          <a:prstGeom prst="rect">
            <a:avLst/>
          </a:prstGeom>
        </p:spPr>
      </p:pic>
      <p:sp>
        <p:nvSpPr>
          <p:cNvPr id="2" name="Title 1"/>
          <p:cNvSpPr>
            <a:spLocks noGrp="1"/>
          </p:cNvSpPr>
          <p:nvPr>
            <p:ph type="title"/>
          </p:nvPr>
        </p:nvSpPr>
        <p:spPr>
          <a:xfrm>
            <a:off x="1002607" y="574076"/>
            <a:ext cx="7152434" cy="1013398"/>
          </a:xfrm>
        </p:spPr>
        <p:txBody>
          <a:bodyPr>
            <a:normAutofit/>
          </a:bodyPr>
          <a:lstStyle/>
          <a:p>
            <a:pPr algn="ctr"/>
            <a:r>
              <a:rPr lang="en-US" sz="3200" dirty="0"/>
              <a:t>Claims Procedure</a:t>
            </a:r>
            <a:endParaRPr lang="en-US" sz="2400" dirty="0"/>
          </a:p>
        </p:txBody>
      </p:sp>
      <p:pic>
        <p:nvPicPr>
          <p:cNvPr id="3" name="Picture 2" title="Oregon Farm to CNP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9" name="TextBox 8"/>
          <p:cNvSpPr txBox="1"/>
          <p:nvPr/>
        </p:nvSpPr>
        <p:spPr>
          <a:xfrm>
            <a:off x="1303652" y="3429000"/>
            <a:ext cx="6434730" cy="2862322"/>
          </a:xfrm>
          <a:prstGeom prst="rect">
            <a:avLst/>
          </a:prstGeom>
          <a:solidFill>
            <a:srgbClr val="FFFF00"/>
          </a:solidFill>
        </p:spPr>
        <p:txBody>
          <a:bodyPr wrap="square" rtlCol="0">
            <a:spAutoFit/>
          </a:bodyPr>
          <a:lstStyle/>
          <a:p>
            <a:pPr marL="228600" lvl="0" indent="-228600">
              <a:buFontTx/>
              <a:buAutoNum type="arabicParenR"/>
              <a:defRPr/>
            </a:pPr>
            <a:r>
              <a:rPr lang="en-US" dirty="0"/>
              <a:t>Fill out yellow contact fields</a:t>
            </a:r>
          </a:p>
          <a:p>
            <a:pPr marL="228600" lvl="0" indent="-228600">
              <a:buFontTx/>
              <a:buAutoNum type="arabicParenR"/>
              <a:defRPr/>
            </a:pPr>
            <a:r>
              <a:rPr lang="en-US" dirty="0"/>
              <a:t>Enter invoice date for item</a:t>
            </a:r>
          </a:p>
          <a:p>
            <a:pPr marL="228600" lvl="0" indent="-228600">
              <a:buFontTx/>
              <a:buAutoNum type="arabicParenR"/>
              <a:defRPr/>
            </a:pPr>
            <a:r>
              <a:rPr lang="en-US" dirty="0"/>
              <a:t>Enter vendor (Sysco, Joe’s farm etc.)</a:t>
            </a:r>
          </a:p>
          <a:p>
            <a:pPr marL="228600" lvl="0" indent="-228600">
              <a:buFontTx/>
              <a:buAutoNum type="arabicParenR"/>
              <a:defRPr/>
            </a:pPr>
            <a:r>
              <a:rPr lang="en-US" dirty="0"/>
              <a:t>Enter secondary source Company name (example, if item came from Sysco, where did the item originate)</a:t>
            </a:r>
          </a:p>
          <a:p>
            <a:pPr marL="228600" lvl="0" indent="-228600">
              <a:buFontTx/>
              <a:buAutoNum type="arabicParenR"/>
              <a:defRPr/>
            </a:pPr>
            <a:r>
              <a:rPr lang="en-US" dirty="0"/>
              <a:t>What is the item you bought </a:t>
            </a:r>
            <a:r>
              <a:rPr lang="en-US" i="1" dirty="0"/>
              <a:t>ex: “apple granny smith”</a:t>
            </a:r>
          </a:p>
          <a:p>
            <a:pPr marL="228600" lvl="0" indent="-228600">
              <a:buFontTx/>
              <a:buAutoNum type="arabicParenR"/>
              <a:defRPr/>
            </a:pPr>
            <a:r>
              <a:rPr lang="en-US" dirty="0"/>
              <a:t>How many items bought </a:t>
            </a:r>
            <a:r>
              <a:rPr lang="en-US" i="1" dirty="0"/>
              <a:t>ex: “5”</a:t>
            </a:r>
          </a:p>
          <a:p>
            <a:pPr marL="228600" lvl="0" indent="-228600">
              <a:buFontTx/>
              <a:buAutoNum type="arabicParenR"/>
              <a:defRPr/>
            </a:pPr>
            <a:r>
              <a:rPr lang="en-US" dirty="0"/>
              <a:t>Unit/pack size </a:t>
            </a:r>
            <a:r>
              <a:rPr lang="en-US" i="1" dirty="0"/>
              <a:t>ex: “</a:t>
            </a:r>
            <a:r>
              <a:rPr lang="en-US" i="1" dirty="0" err="1"/>
              <a:t>cs</a:t>
            </a:r>
            <a:r>
              <a:rPr lang="en-US" i="1" dirty="0"/>
              <a:t>” (case) </a:t>
            </a:r>
          </a:p>
          <a:p>
            <a:pPr marL="228600" lvl="0" indent="-228600">
              <a:buFontTx/>
              <a:buAutoNum type="arabicParenR"/>
              <a:defRPr/>
            </a:pPr>
            <a:r>
              <a:rPr lang="en-US" dirty="0"/>
              <a:t>Total price of items bought on that line</a:t>
            </a:r>
          </a:p>
          <a:p>
            <a:pPr marL="228600" lvl="0" indent="-228600">
              <a:buFontTx/>
              <a:buAutoNum type="arabicParenR"/>
              <a:defRPr/>
            </a:pPr>
            <a:r>
              <a:rPr lang="en-US" dirty="0"/>
              <a:t>Estimated </a:t>
            </a:r>
            <a:r>
              <a:rPr lang="en-US" dirty="0" err="1"/>
              <a:t>lbs</a:t>
            </a:r>
            <a:r>
              <a:rPr lang="en-US" dirty="0"/>
              <a:t> for produce items only</a:t>
            </a:r>
          </a:p>
        </p:txBody>
      </p:sp>
    </p:spTree>
    <p:custDataLst>
      <p:tags r:id="rId1"/>
    </p:custDataLst>
    <p:extLst>
      <p:ext uri="{BB962C8B-B14F-4D97-AF65-F5344CB8AC3E}">
        <p14:creationId xmlns:p14="http://schemas.microsoft.com/office/powerpoint/2010/main" val="3202914558"/>
      </p:ext>
    </p:extLst>
  </p:cSld>
  <p:clrMapOvr>
    <a:masterClrMapping/>
  </p:clrMapOvr>
  <mc:AlternateContent xmlns:mc="http://schemas.openxmlformats.org/markup-compatibility/2006" xmlns:p14="http://schemas.microsoft.com/office/powerpoint/2010/main">
    <mc:Choice Requires="p14">
      <p:transition spd="slow" p14:dur="2000" advTm="45650"/>
    </mc:Choice>
    <mc:Fallback xmlns="">
      <p:transition spd="slow" advTm="4565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134911"/>
            <a:ext cx="7152434" cy="1013301"/>
          </a:xfrm>
        </p:spPr>
        <p:txBody>
          <a:bodyPr>
            <a:normAutofit/>
          </a:bodyPr>
          <a:lstStyle/>
          <a:p>
            <a:pPr algn="ctr"/>
            <a:r>
              <a:rPr lang="en-US" sz="3200" dirty="0"/>
              <a:t>Claims Procedure: Simplified form</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pic>
        <p:nvPicPr>
          <p:cNvPr id="5" name="Picture 4" title="claims form entry form image bott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013" y="1700872"/>
            <a:ext cx="8539655" cy="4002252"/>
          </a:xfrm>
          <a:prstGeom prst="rect">
            <a:avLst/>
          </a:prstGeom>
        </p:spPr>
      </p:pic>
      <p:sp>
        <p:nvSpPr>
          <p:cNvPr id="6" name="Down Arrow 5" title="arrow"/>
          <p:cNvSpPr/>
          <p:nvPr/>
        </p:nvSpPr>
        <p:spPr>
          <a:xfrm rot="5400000">
            <a:off x="2728805" y="4329224"/>
            <a:ext cx="415428" cy="1595359"/>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19293726"/>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98"/>
          </a:xfrm>
        </p:spPr>
        <p:txBody>
          <a:bodyPr/>
          <a:lstStyle/>
          <a:p>
            <a:pPr algn="ctr"/>
            <a:r>
              <a:rPr lang="en-US" dirty="0"/>
              <a:t>Claims Procedure</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5" name="TextBox 4"/>
          <p:cNvSpPr txBox="1"/>
          <p:nvPr/>
        </p:nvSpPr>
        <p:spPr>
          <a:xfrm>
            <a:off x="443060" y="1734532"/>
            <a:ext cx="412894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Save claim worksheet as requested</a:t>
            </a:r>
          </a:p>
          <a:p>
            <a:pPr marL="285750" indent="-285750">
              <a:buFont typeface="Arial" panose="020B0604020202020204" pitchFamily="34" charset="0"/>
              <a:buChar char="•"/>
            </a:pPr>
            <a:r>
              <a:rPr lang="en-US" dirty="0"/>
              <a:t>Email as </a:t>
            </a:r>
            <a:r>
              <a:rPr lang="en-US" b="1" dirty="0"/>
              <a:t>Excel file attachment </a:t>
            </a:r>
            <a:r>
              <a:rPr lang="en-US" dirty="0"/>
              <a:t>to </a:t>
            </a:r>
            <a:r>
              <a:rPr lang="en-US" dirty="0">
                <a:hlinkClick r:id="rId5"/>
              </a:rPr>
              <a:t>FarmtoCNP@ode.Oregon.gov</a:t>
            </a:r>
            <a:endParaRPr lang="en-US" dirty="0"/>
          </a:p>
          <a:p>
            <a:pPr marL="742950" lvl="1" indent="-285750">
              <a:buFont typeface="Wingdings" panose="05000000000000000000" pitchFamily="2" charset="2"/>
              <a:buChar char="Ø"/>
            </a:pPr>
            <a:r>
              <a:rPr lang="en-US" dirty="0"/>
              <a:t>Email subject the same as file name</a:t>
            </a:r>
          </a:p>
          <a:p>
            <a:pPr marL="285750" indent="-285750">
              <a:buFont typeface="Arial" panose="020B0604020202020204" pitchFamily="34" charset="0"/>
              <a:buChar char="•"/>
            </a:pPr>
            <a:r>
              <a:rPr lang="en-US" dirty="0"/>
              <a:t>Do not submit invoices</a:t>
            </a:r>
          </a:p>
          <a:p>
            <a:pPr marL="742950" lvl="1" indent="-285750">
              <a:buFont typeface="Wingdings" panose="05000000000000000000" pitchFamily="2" charset="2"/>
              <a:buChar char="Ø"/>
            </a:pPr>
            <a:r>
              <a:rPr lang="en-US" dirty="0"/>
              <a:t>Retain for records</a:t>
            </a:r>
          </a:p>
          <a:p>
            <a:pPr marL="742950" lvl="1" indent="-285750">
              <a:buFont typeface="Wingdings" panose="05000000000000000000" pitchFamily="2" charset="2"/>
              <a:buChar char="Ø"/>
            </a:pPr>
            <a:r>
              <a:rPr lang="en-US" dirty="0"/>
              <a:t>Random desk audit</a:t>
            </a:r>
          </a:p>
          <a:p>
            <a:pPr marL="1200150" lvl="2" indent="-285750">
              <a:buFont typeface="Wingdings" panose="05000000000000000000" pitchFamily="2" charset="2"/>
              <a:buChar char="v"/>
            </a:pPr>
            <a:r>
              <a:rPr lang="en-US" dirty="0"/>
              <a:t>Not associated with other CNP reviews</a:t>
            </a:r>
          </a:p>
          <a:p>
            <a:pPr marL="285750" indent="-285750">
              <a:buFont typeface="Arial" panose="020B0604020202020204" pitchFamily="34" charset="0"/>
              <a:buChar char="•"/>
            </a:pPr>
            <a:r>
              <a:rPr lang="en-US" dirty="0"/>
              <a:t>Farm to CNP team will review, update totals, send edited claim sheet back with pre-approval or edit requests</a:t>
            </a:r>
          </a:p>
          <a:p>
            <a:pPr marL="285750" indent="-285750">
              <a:buFont typeface="Arial" panose="020B0604020202020204" pitchFamily="34" charset="0"/>
              <a:buChar char="•"/>
            </a:pPr>
            <a:endParaRPr lang="en-US" dirty="0"/>
          </a:p>
        </p:txBody>
      </p:sp>
      <p:sp>
        <p:nvSpPr>
          <p:cNvPr id="7" name="TextBox 6"/>
          <p:cNvSpPr txBox="1"/>
          <p:nvPr/>
        </p:nvSpPr>
        <p:spPr>
          <a:xfrm>
            <a:off x="4818274" y="2271018"/>
            <a:ext cx="3742442" cy="646331"/>
          </a:xfrm>
          <a:prstGeom prst="rect">
            <a:avLst/>
          </a:prstGeom>
          <a:solidFill>
            <a:srgbClr val="FF0000"/>
          </a:solidFill>
        </p:spPr>
        <p:txBody>
          <a:bodyPr wrap="square" rtlCol="0">
            <a:spAutoFit/>
          </a:bodyPr>
          <a:lstStyle/>
          <a:p>
            <a:pPr algn="ctr"/>
            <a:r>
              <a:rPr lang="en-US" b="1" dirty="0">
                <a:solidFill>
                  <a:srgbClr val="FFFF00"/>
                </a:solidFill>
              </a:rPr>
              <a:t>DO NOT ENTER CLAIMS INTO EGMS WITHOUT PRE-APPROVAL</a:t>
            </a:r>
          </a:p>
        </p:txBody>
      </p:sp>
      <p:sp>
        <p:nvSpPr>
          <p:cNvPr id="8" name="TextBox 7"/>
          <p:cNvSpPr txBox="1"/>
          <p:nvPr/>
        </p:nvSpPr>
        <p:spPr>
          <a:xfrm>
            <a:off x="4615598" y="3275760"/>
            <a:ext cx="4147794"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Claims entered into EGMS before they are pre-approved will be automatically rejected</a:t>
            </a:r>
          </a:p>
          <a:p>
            <a:pPr marL="285750" indent="-285750">
              <a:buFont typeface="Arial" panose="020B0604020202020204" pitchFamily="34" charset="0"/>
              <a:buChar char="•"/>
            </a:pPr>
            <a:r>
              <a:rPr lang="en-US" dirty="0"/>
              <a:t>Claims are reviewed in the order in which they are received</a:t>
            </a:r>
          </a:p>
          <a:p>
            <a:pPr marL="742950" lvl="1" indent="-285750">
              <a:buFont typeface="Wingdings" panose="05000000000000000000" pitchFamily="2" charset="2"/>
              <a:buChar char="Ø"/>
            </a:pPr>
            <a:r>
              <a:rPr lang="en-US" dirty="0"/>
              <a:t>Up to two week turnaround</a:t>
            </a:r>
          </a:p>
        </p:txBody>
      </p:sp>
      <p:sp>
        <p:nvSpPr>
          <p:cNvPr id="9" name="TextBox 8"/>
          <p:cNvSpPr txBox="1"/>
          <p:nvPr/>
        </p:nvSpPr>
        <p:spPr>
          <a:xfrm>
            <a:off x="412446" y="5924983"/>
            <a:ext cx="8210746" cy="646331"/>
          </a:xfrm>
          <a:prstGeom prst="rect">
            <a:avLst/>
          </a:prstGeom>
          <a:noFill/>
        </p:spPr>
        <p:txBody>
          <a:bodyPr wrap="square" rtlCol="0">
            <a:spAutoFit/>
          </a:bodyPr>
          <a:lstStyle/>
          <a:p>
            <a:r>
              <a:rPr lang="en-US" b="1" dirty="0"/>
              <a:t>Once you have received the pre-approval email the claim is ready to enter into EGMS</a:t>
            </a:r>
          </a:p>
          <a:p>
            <a:endParaRPr lang="en-US" dirty="0"/>
          </a:p>
        </p:txBody>
      </p:sp>
      <p:pic>
        <p:nvPicPr>
          <p:cNvPr id="3074" name="Picture 2" descr="Approved, Stamp, Stamp Approved, Symbol, Mark, Office" title="approv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4182" y="5132877"/>
            <a:ext cx="1259235" cy="12268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258417"/>
      </p:ext>
    </p:extLst>
  </p:cSld>
  <p:clrMapOvr>
    <a:masterClrMapping/>
  </p:clrMapOvr>
  <mc:AlternateContent xmlns:mc="http://schemas.openxmlformats.org/markup-compatibility/2006" xmlns:p14="http://schemas.microsoft.com/office/powerpoint/2010/main">
    <mc:Choice Requires="p14">
      <p:transition spd="slow" p14:dur="2000" advTm="78853"/>
    </mc:Choice>
    <mc:Fallback xmlns="">
      <p:transition spd="slow" advTm="788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Scale>
                                      <p:cBhvr>
                                        <p:cTn id="15"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074"/>
                                        </p:tgtEl>
                                        <p:attrNameLst>
                                          <p:attrName>ppt_x</p:attrName>
                                          <p:attrName>ppt_y</p:attrName>
                                        </p:attrNameLst>
                                      </p:cBhvr>
                                    </p:animMotion>
                                    <p:animEffect transition="in" filter="fade">
                                      <p:cBhvr>
                                        <p:cTn id="1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crowd image"/>
          <p:cNvPicPr>
            <a:picLocks noChangeAspect="1"/>
          </p:cNvPicPr>
          <p:nvPr/>
        </p:nvPicPr>
        <p:blipFill>
          <a:blip r:embed="rId3"/>
          <a:stretch>
            <a:fillRect/>
          </a:stretch>
        </p:blipFill>
        <p:spPr>
          <a:xfrm>
            <a:off x="-1" y="2948153"/>
            <a:ext cx="9166421" cy="3909848"/>
          </a:xfrm>
          <a:prstGeom prst="rect">
            <a:avLst/>
          </a:prstGeom>
        </p:spPr>
      </p:pic>
      <p:sp>
        <p:nvSpPr>
          <p:cNvPr id="2" name="Title 1"/>
          <p:cNvSpPr>
            <a:spLocks noGrp="1"/>
          </p:cNvSpPr>
          <p:nvPr>
            <p:ph type="title"/>
          </p:nvPr>
        </p:nvSpPr>
        <p:spPr>
          <a:xfrm>
            <a:off x="2337291" y="574076"/>
            <a:ext cx="3566462" cy="1013398"/>
          </a:xfrm>
        </p:spPr>
        <p:txBody>
          <a:bodyPr>
            <a:normAutofit/>
          </a:bodyPr>
          <a:lstStyle/>
          <a:p>
            <a:r>
              <a:rPr lang="en-US" dirty="0"/>
              <a:t>REPORTING</a:t>
            </a:r>
            <a:endParaRPr lang="en-US" sz="4800" dirty="0"/>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4" name="TextBox 3"/>
          <p:cNvSpPr txBox="1"/>
          <p:nvPr/>
        </p:nvSpPr>
        <p:spPr>
          <a:xfrm>
            <a:off x="2758084" y="1997839"/>
            <a:ext cx="4052620" cy="2862322"/>
          </a:xfrm>
          <a:prstGeom prst="rect">
            <a:avLst/>
          </a:prstGeom>
          <a:noFill/>
        </p:spPr>
        <p:txBody>
          <a:bodyPr wrap="square" rtlCol="0">
            <a:spAutoFit/>
          </a:bodyPr>
          <a:lstStyle/>
          <a:p>
            <a:pPr algn="ctr"/>
            <a:r>
              <a:rPr lang="en-US" sz="4000" b="1" dirty="0">
                <a:solidFill>
                  <a:srgbClr val="FF0000"/>
                </a:solidFill>
              </a:rPr>
              <a:t>THERE</a:t>
            </a:r>
            <a:r>
              <a:rPr lang="en-US" sz="4400" b="1" dirty="0">
                <a:solidFill>
                  <a:srgbClr val="FF0000"/>
                </a:solidFill>
              </a:rPr>
              <a:t> </a:t>
            </a:r>
            <a:r>
              <a:rPr lang="en-US" sz="4000" b="1" dirty="0">
                <a:solidFill>
                  <a:srgbClr val="FF0000"/>
                </a:solidFill>
              </a:rPr>
              <a:t>IS</a:t>
            </a:r>
            <a:r>
              <a:rPr lang="en-US" sz="4400" b="1" dirty="0">
                <a:solidFill>
                  <a:srgbClr val="FF0000"/>
                </a:solidFill>
              </a:rPr>
              <a:t> </a:t>
            </a:r>
            <a:r>
              <a:rPr lang="en-US" sz="4000" b="1" dirty="0">
                <a:solidFill>
                  <a:srgbClr val="FF0000"/>
                </a:solidFill>
              </a:rPr>
              <a:t>NONE</a:t>
            </a:r>
            <a:r>
              <a:rPr lang="en-US" sz="4400" b="1" dirty="0">
                <a:solidFill>
                  <a:srgbClr val="FF0000"/>
                </a:solidFill>
              </a:rPr>
              <a:t>!!  </a:t>
            </a:r>
            <a:endParaRPr lang="en-US" sz="2400" dirty="0"/>
          </a:p>
          <a:p>
            <a:pPr algn="ctr"/>
            <a:r>
              <a:rPr lang="en-US" sz="2800" dirty="0"/>
              <a:t>All the information we need to report back to USDA we will take from your claim forms!</a:t>
            </a:r>
            <a:endParaRPr lang="en-US" sz="2400" dirty="0"/>
          </a:p>
          <a:p>
            <a:endParaRPr lang="en-US" sz="2400" dirty="0"/>
          </a:p>
        </p:txBody>
      </p:sp>
    </p:spTree>
    <p:custDataLst>
      <p:tags r:id="rId1"/>
    </p:custDataLst>
    <p:extLst>
      <p:ext uri="{BB962C8B-B14F-4D97-AF65-F5344CB8AC3E}">
        <p14:creationId xmlns:p14="http://schemas.microsoft.com/office/powerpoint/2010/main" val="3296574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883" y="1060232"/>
            <a:ext cx="7152434" cy="1013301"/>
          </a:xfrm>
        </p:spPr>
        <p:txBody>
          <a:bodyPr>
            <a:normAutofit fontScale="90000"/>
          </a:bodyPr>
          <a:lstStyle/>
          <a:p>
            <a:pPr algn="ctr"/>
            <a:r>
              <a:rPr lang="en-US" dirty="0"/>
              <a:t>For Food Service Management Companies</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7" name="TextBox 6"/>
          <p:cNvSpPr txBox="1"/>
          <p:nvPr/>
        </p:nvSpPr>
        <p:spPr>
          <a:xfrm>
            <a:off x="541041" y="2882923"/>
            <a:ext cx="4138367" cy="3416320"/>
          </a:xfrm>
          <a:prstGeom prst="rect">
            <a:avLst/>
          </a:prstGeom>
          <a:noFill/>
        </p:spPr>
        <p:txBody>
          <a:bodyPr wrap="square" rtlCol="0">
            <a:spAutoFit/>
          </a:bodyPr>
          <a:lstStyle/>
          <a:p>
            <a:pPr marL="285750" indent="-285750">
              <a:buFont typeface="Arial" panose="020B0604020202020204" pitchFamily="34" charset="0"/>
              <a:buChar char="•"/>
              <a:defRPr/>
            </a:pPr>
            <a:r>
              <a:rPr lang="en-US" sz="2400" dirty="0"/>
              <a:t>Since FSMCs have a fixed cost per meal, </a:t>
            </a:r>
            <a:r>
              <a:rPr lang="en-US" sz="2400" b="1" dirty="0"/>
              <a:t>all</a:t>
            </a:r>
            <a:r>
              <a:rPr lang="en-US" sz="2400" dirty="0"/>
              <a:t> costs associated with that fixed cost must be in that meal</a:t>
            </a:r>
          </a:p>
          <a:p>
            <a:pPr marL="285750" indent="-285750">
              <a:buFont typeface="Arial" panose="020B0604020202020204" pitchFamily="34" charset="0"/>
              <a:buChar char="•"/>
              <a:defRPr/>
            </a:pPr>
            <a:endParaRPr lang="en-US" sz="2400" dirty="0"/>
          </a:p>
          <a:p>
            <a:pPr marL="285750" indent="-285750">
              <a:buFont typeface="Arial" panose="020B0604020202020204" pitchFamily="34" charset="0"/>
              <a:buChar char="•"/>
              <a:defRPr/>
            </a:pPr>
            <a:r>
              <a:rPr lang="en-US" sz="2400" dirty="0"/>
              <a:t>The FSMC may not bill the costs back to the school district or client</a:t>
            </a:r>
          </a:p>
          <a:p>
            <a:pPr>
              <a:defRPr/>
            </a:pPr>
            <a:endParaRPr lang="en-US" sz="2400" dirty="0"/>
          </a:p>
        </p:txBody>
      </p:sp>
      <p:pic>
        <p:nvPicPr>
          <p:cNvPr id="1026" name="Picture 2" descr="Contract, Signature, Agreement, Signing, Document, Pen" title="contract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0695" y="3155001"/>
            <a:ext cx="3503070" cy="26975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41069485"/>
      </p:ext>
    </p:extLst>
  </p:cSld>
  <p:clrMapOvr>
    <a:masterClrMapping/>
  </p:clrMapOvr>
  <mc:AlternateContent xmlns:mc="http://schemas.openxmlformats.org/markup-compatibility/2006" xmlns:p14="http://schemas.microsoft.com/office/powerpoint/2010/main">
    <mc:Choice Requires="p14">
      <p:transition spd="slow" p14:dur="2000" advTm="38384"/>
    </mc:Choice>
    <mc:Fallback xmlns="">
      <p:transition spd="slow" advTm="3838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759840"/>
            <a:ext cx="7152434" cy="1013301"/>
          </a:xfrm>
        </p:spPr>
        <p:txBody>
          <a:bodyPr/>
          <a:lstStyle/>
          <a:p>
            <a:pPr algn="ctr"/>
            <a:r>
              <a:rPr lang="en-US" dirty="0"/>
              <a:t>Resources</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4" name="TextBox 3"/>
          <p:cNvSpPr txBox="1"/>
          <p:nvPr/>
        </p:nvSpPr>
        <p:spPr>
          <a:xfrm>
            <a:off x="360817" y="1659117"/>
            <a:ext cx="3933973" cy="4524315"/>
          </a:xfrm>
          <a:prstGeom prst="rect">
            <a:avLst/>
          </a:prstGeom>
          <a:noFill/>
        </p:spPr>
        <p:txBody>
          <a:bodyPr wrap="square" rtlCol="0">
            <a:spAutoFit/>
          </a:bodyPr>
          <a:lstStyle/>
          <a:p>
            <a:pPr marL="285750" indent="-285750">
              <a:buFont typeface="Arial" panose="020B0604020202020204" pitchFamily="34" charset="0"/>
              <a:buChar char="•"/>
            </a:pPr>
            <a:r>
              <a:rPr lang="en-US" sz="1600" b="1" dirty="0"/>
              <a:t>Contact the distribution company you currently use</a:t>
            </a:r>
          </a:p>
          <a:p>
            <a:pPr marL="742950" lvl="1" indent="-285750">
              <a:buFont typeface="Wingdings" panose="05000000000000000000" pitchFamily="2" charset="2"/>
              <a:buChar char="Ø"/>
            </a:pPr>
            <a:r>
              <a:rPr lang="en-US" sz="1600" b="1" dirty="0"/>
              <a:t>Ask for a list of NW regional products</a:t>
            </a:r>
          </a:p>
          <a:p>
            <a:pPr lvl="1"/>
            <a:endParaRPr lang="en-US" sz="1600" b="1" dirty="0"/>
          </a:p>
          <a:p>
            <a:pPr marL="285750" indent="-285750">
              <a:buFont typeface="Arial" panose="020B0604020202020204" pitchFamily="34" charset="0"/>
              <a:buChar char="•"/>
            </a:pPr>
            <a:r>
              <a:rPr lang="en-US" sz="1600" b="1" dirty="0"/>
              <a:t>Oregon Farm to School and School Garden Network</a:t>
            </a:r>
          </a:p>
          <a:p>
            <a:pPr marL="742950" lvl="1" indent="-285750">
              <a:buFont typeface="Wingdings" panose="05000000000000000000" pitchFamily="2" charset="2"/>
              <a:buChar char="Ø"/>
            </a:pPr>
            <a:r>
              <a:rPr lang="en-US" sz="1600" b="1" dirty="0">
                <a:hlinkClick r:id="rId5"/>
              </a:rPr>
              <a:t>www.oregonfarmtoschool.org</a:t>
            </a:r>
            <a:endParaRPr lang="en-US" sz="1600" b="1" dirty="0"/>
          </a:p>
          <a:p>
            <a:pPr lvl="1"/>
            <a:endParaRPr lang="en-US" sz="1600" b="1" dirty="0"/>
          </a:p>
          <a:p>
            <a:pPr marL="285750" indent="-285750">
              <a:buFont typeface="Arial" panose="020B0604020202020204" pitchFamily="34" charset="0"/>
              <a:buChar char="•"/>
            </a:pPr>
            <a:r>
              <a:rPr lang="en-US" sz="1600" b="1" dirty="0"/>
              <a:t>Regional procurement hubs</a:t>
            </a:r>
          </a:p>
          <a:p>
            <a:pPr marL="742950" lvl="1" indent="-285750">
              <a:buFont typeface="Wingdings" panose="05000000000000000000" pitchFamily="2" charset="2"/>
              <a:buChar char="Ø"/>
            </a:pPr>
            <a:r>
              <a:rPr lang="en-US" sz="1600" b="1" dirty="0">
                <a:hlinkClick r:id="rId6"/>
              </a:rPr>
              <a:t>www.oregonfarmtoschool.org/regional-hubs/</a:t>
            </a:r>
            <a:endParaRPr lang="en-US" sz="1600" b="1" dirty="0"/>
          </a:p>
          <a:p>
            <a:pPr lvl="1"/>
            <a:endParaRPr lang="en-US" sz="1600" b="1" dirty="0"/>
          </a:p>
          <a:p>
            <a:pPr marL="285750" indent="-285750">
              <a:buFont typeface="Arial" panose="020B0604020202020204" pitchFamily="34" charset="0"/>
              <a:buChar char="•"/>
            </a:pPr>
            <a:r>
              <a:rPr lang="en-US" sz="1600" b="1" dirty="0"/>
              <a:t>ODE Farm to CNP webpage</a:t>
            </a:r>
          </a:p>
          <a:p>
            <a:pPr marL="742950" lvl="1" indent="-285750">
              <a:buFont typeface="Wingdings" panose="05000000000000000000" pitchFamily="2" charset="2"/>
              <a:buChar char="Ø"/>
            </a:pPr>
            <a:r>
              <a:rPr lang="en-US" sz="1600" b="1" dirty="0">
                <a:hlinkClick r:id="rId7"/>
              </a:rPr>
              <a:t>www.bit.ly/f2sor</a:t>
            </a:r>
            <a:endParaRPr lang="en-US" sz="1600" b="1" dirty="0"/>
          </a:p>
          <a:p>
            <a:pPr lvl="1"/>
            <a:endParaRPr lang="en-US" sz="1600" b="1" dirty="0"/>
          </a:p>
          <a:p>
            <a:pPr marL="285750" indent="-285750">
              <a:buFont typeface="Arial" panose="020B0604020202020204" pitchFamily="34" charset="0"/>
              <a:buChar char="•"/>
            </a:pPr>
            <a:r>
              <a:rPr lang="en-US" sz="1600" b="1" dirty="0"/>
              <a:t>Farm to CNP team</a:t>
            </a:r>
          </a:p>
          <a:p>
            <a:pPr marL="742950" lvl="1" indent="-285750">
              <a:buFont typeface="Wingdings" panose="05000000000000000000" pitchFamily="2" charset="2"/>
              <a:buChar char="Ø"/>
            </a:pPr>
            <a:r>
              <a:rPr lang="en-US" sz="1600" b="1" dirty="0">
                <a:hlinkClick r:id="rId8"/>
              </a:rPr>
              <a:t>FarmtoCNP@ode.oregon.gov</a:t>
            </a:r>
            <a:endParaRPr lang="en-US" sz="1600" b="1" dirty="0"/>
          </a:p>
        </p:txBody>
      </p:sp>
      <p:pic>
        <p:nvPicPr>
          <p:cNvPr id="9" name="Picture 8" title="form image"/>
          <p:cNvPicPr>
            <a:picLocks noChangeAspect="1"/>
          </p:cNvPicPr>
          <p:nvPr/>
        </p:nvPicPr>
        <p:blipFill>
          <a:blip r:embed="rId9"/>
          <a:stretch>
            <a:fillRect/>
          </a:stretch>
        </p:blipFill>
        <p:spPr>
          <a:xfrm>
            <a:off x="4406700" y="2031617"/>
            <a:ext cx="4106097" cy="3779314"/>
          </a:xfrm>
          <a:prstGeom prst="rect">
            <a:avLst/>
          </a:prstGeom>
        </p:spPr>
      </p:pic>
    </p:spTree>
    <p:custDataLst>
      <p:tags r:id="rId1"/>
    </p:custDataLst>
    <p:extLst>
      <p:ext uri="{BB962C8B-B14F-4D97-AF65-F5344CB8AC3E}">
        <p14:creationId xmlns:p14="http://schemas.microsoft.com/office/powerpoint/2010/main" val="1094445502"/>
      </p:ext>
    </p:extLst>
  </p:cSld>
  <p:clrMapOvr>
    <a:masterClrMapping/>
  </p:clrMapOvr>
  <mc:AlternateContent xmlns:mc="http://schemas.openxmlformats.org/markup-compatibility/2006" xmlns:p14="http://schemas.microsoft.com/office/powerpoint/2010/main">
    <mc:Choice Requires="p14">
      <p:transition spd="slow" p14:dur="2000" advTm="85319"/>
    </mc:Choice>
    <mc:Fallback xmlns="">
      <p:transition spd="slow" advTm="853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01"/>
          </a:xfrm>
        </p:spPr>
        <p:txBody>
          <a:bodyPr/>
          <a:lstStyle/>
          <a:p>
            <a:pPr algn="ctr"/>
            <a:r>
              <a:rPr lang="en-US" dirty="0"/>
              <a:t>Thank you!</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pic>
        <p:nvPicPr>
          <p:cNvPr id="4" name="Picture 2" descr="Vegetables, Cartoon, Root Vegetables, Running, Waving" title="vegg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261" y="1341003"/>
            <a:ext cx="6773126" cy="3880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29096" y="5634335"/>
            <a:ext cx="4037464" cy="46166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b="1" dirty="0">
                <a:solidFill>
                  <a:schemeClr val="bg1"/>
                </a:solidFill>
              </a:rPr>
              <a:t>FarmtoCNP@ode.Oregon.gov</a:t>
            </a:r>
          </a:p>
        </p:txBody>
      </p:sp>
    </p:spTree>
    <p:custDataLst>
      <p:tags r:id="rId1"/>
    </p:custDataLst>
    <p:extLst>
      <p:ext uri="{BB962C8B-B14F-4D97-AF65-F5344CB8AC3E}">
        <p14:creationId xmlns:p14="http://schemas.microsoft.com/office/powerpoint/2010/main" val="2401490763"/>
      </p:ext>
    </p:extLst>
  </p:cSld>
  <p:clrMapOvr>
    <a:masterClrMapping/>
  </p:clrMapOvr>
  <mc:AlternateContent xmlns:mc="http://schemas.openxmlformats.org/markup-compatibility/2006" xmlns:p14="http://schemas.microsoft.com/office/powerpoint/2010/main">
    <mc:Choice Requires="p14">
      <p:transition spd="slow" p14:dur="2000" advTm="28687"/>
    </mc:Choice>
    <mc:Fallback xmlns="">
      <p:transition spd="slow" advTm="2868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307" y="752712"/>
            <a:ext cx="7152434" cy="1013398"/>
          </a:xfrm>
        </p:spPr>
        <p:txBody>
          <a:bodyPr/>
          <a:lstStyle/>
          <a:p>
            <a:pPr algn="ctr"/>
            <a:r>
              <a:rPr lang="en-US" dirty="0"/>
              <a:t>Housekeeping</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10" name="TextBox 9"/>
          <p:cNvSpPr txBox="1"/>
          <p:nvPr/>
        </p:nvSpPr>
        <p:spPr>
          <a:xfrm>
            <a:off x="1291610" y="2111731"/>
            <a:ext cx="7294684" cy="3785652"/>
          </a:xfrm>
          <a:prstGeom prst="rect">
            <a:avLst/>
          </a:prstGeom>
          <a:noFill/>
        </p:spPr>
        <p:txBody>
          <a:bodyPr wrap="square" rtlCol="0">
            <a:spAutoFit/>
          </a:bodyPr>
          <a:lstStyle/>
          <a:p>
            <a:r>
              <a:rPr lang="en-US" sz="3200" dirty="0"/>
              <a:t>Please email questions to </a:t>
            </a:r>
            <a:r>
              <a:rPr lang="en-US" sz="3200" dirty="0">
                <a:hlinkClick r:id="rId5"/>
              </a:rPr>
              <a:t>farmtoCNP@ode.oregon.gov</a:t>
            </a:r>
            <a:endParaRPr lang="en-US" sz="3200" dirty="0"/>
          </a:p>
          <a:p>
            <a:endParaRPr lang="en-US" sz="3200" dirty="0"/>
          </a:p>
          <a:p>
            <a:r>
              <a:rPr lang="en-US" sz="3200" dirty="0"/>
              <a:t>All emails will be answered, and questions will be added to the FAQ document on the LFS webpage.</a:t>
            </a:r>
          </a:p>
          <a:p>
            <a:pPr lvl="0"/>
            <a:endParaRPr lang="en-US" sz="2400" dirty="0"/>
          </a:p>
          <a:p>
            <a:endParaRPr lang="en-US" sz="2400" dirty="0"/>
          </a:p>
        </p:txBody>
      </p:sp>
    </p:spTree>
    <p:custDataLst>
      <p:tags r:id="rId1"/>
    </p:custDataLst>
    <p:extLst>
      <p:ext uri="{BB962C8B-B14F-4D97-AF65-F5344CB8AC3E}">
        <p14:creationId xmlns:p14="http://schemas.microsoft.com/office/powerpoint/2010/main" val="4068729127"/>
      </p:ext>
    </p:extLst>
  </p:cSld>
  <p:clrMapOvr>
    <a:masterClrMapping/>
  </p:clrMapOvr>
  <mc:AlternateContent xmlns:mc="http://schemas.openxmlformats.org/markup-compatibility/2006" xmlns:p14="http://schemas.microsoft.com/office/powerpoint/2010/main">
    <mc:Choice Requires="p14">
      <p:transition spd="slow" p14:dur="2000" advTm="19706"/>
    </mc:Choice>
    <mc:Fallback xmlns="">
      <p:transition spd="slow" advTm="1970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“Our Why”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30</a:t>
            </a:fld>
            <a:endParaRPr lang="en-US"/>
          </a:p>
        </p:txBody>
      </p:sp>
      <p:sp>
        <p:nvSpPr>
          <p:cNvPr id="6" name="Rectangle 5"/>
          <p:cNvSpPr/>
          <p:nvPr/>
        </p:nvSpPr>
        <p:spPr>
          <a:xfrm>
            <a:off x="239753" y="2108074"/>
            <a:ext cx="8664493" cy="2852063"/>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noProof="0" dirty="0">
                <a:solidFill>
                  <a:prstClr val="black"/>
                </a:solidFill>
                <a:latin typeface="Calibri"/>
              </a:rPr>
              <a:t>Equity and Excellence for Every Learner</a:t>
            </a:r>
            <a:endParaRPr kumimoji="0" lang="en-US" altLang="en-US" sz="2200" b="1" i="0" u="none" strike="noStrike" kern="1200" cap="none" spc="0" normalizeH="0" baseline="0" noProof="0" dirty="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black"/>
                </a:solidFill>
                <a:effectLst/>
                <a:uLnTx/>
                <a:uFillTx/>
                <a:latin typeface="Calibri"/>
              </a:rPr>
              <a:t>The Oregon Department of Education works in partnership with school districts</a:t>
            </a:r>
            <a:r>
              <a:rPr lang="en-US" altLang="en-US" sz="2200" dirty="0">
                <a:solidFill>
                  <a:prstClr val="black"/>
                </a:solidFill>
                <a:latin typeface="Calibri"/>
              </a:rPr>
              <a:t>, </a:t>
            </a:r>
            <a:r>
              <a:rPr kumimoji="0" lang="en-US" altLang="en-US" sz="2200" b="0" i="0" u="none" strike="noStrike" kern="1200" cap="none" spc="0" normalizeH="0" baseline="0" noProof="0" dirty="0">
                <a:ln>
                  <a:noFill/>
                </a:ln>
                <a:solidFill>
                  <a:prstClr val="black"/>
                </a:solidFill>
                <a:effectLst/>
                <a:uLnTx/>
                <a:uFillTx/>
                <a:latin typeface="Calibri"/>
              </a:rPr>
              <a:t>education service districts</a:t>
            </a:r>
            <a:r>
              <a:rPr kumimoji="0" lang="en-US" altLang="en-US" sz="2200" b="0" i="0" u="none" strike="noStrike" kern="1200" cap="none" spc="0" normalizeH="0" noProof="0" dirty="0">
                <a:ln>
                  <a:noFill/>
                </a:ln>
                <a:solidFill>
                  <a:prstClr val="black"/>
                </a:solidFill>
                <a:effectLst/>
                <a:uLnTx/>
                <a:uFillTx/>
                <a:latin typeface="Calibri"/>
              </a:rPr>
              <a:t> and community partners</a:t>
            </a:r>
            <a:r>
              <a:rPr lang="en-US" altLang="en-US" sz="2200" dirty="0">
                <a:solidFill>
                  <a:prstClr val="black"/>
                </a:solidFill>
                <a:latin typeface="Calibri"/>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a:ln>
                  <a:noFill/>
                </a:ln>
                <a:solidFill>
                  <a:prstClr val="black"/>
                </a:solidFill>
                <a:effectLst/>
                <a:uLnTx/>
                <a:uFillTx/>
                <a:latin typeface="Calibri"/>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a:solidFill>
                  <a:prstClr val="black"/>
                </a:solidFill>
                <a:latin typeface="Calibri"/>
              </a:rPr>
              <a:t>We believe every student should have access to a </a:t>
            </a:r>
            <a:r>
              <a:rPr kumimoji="0" lang="en-US" altLang="en-US" sz="2200" b="0" i="0" u="none" strike="noStrike" kern="1200" cap="none" spc="0" normalizeH="0" noProof="0" dirty="0">
                <a:ln>
                  <a:noFill/>
                </a:ln>
                <a:solidFill>
                  <a:prstClr val="black"/>
                </a:solidFill>
                <a:effectLst/>
                <a:uLnTx/>
                <a:uFillTx/>
                <a:latin typeface="Calibri"/>
              </a:rPr>
              <a:t>high-</a:t>
            </a:r>
            <a:r>
              <a:rPr lang="en-US" altLang="en-US" sz="2200" dirty="0">
                <a:solidFill>
                  <a:prstClr val="black"/>
                </a:solidFill>
                <a:latin typeface="Calibri"/>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a:solidFill>
                  <a:prstClr val="black"/>
                </a:solidFill>
                <a:latin typeface="Calibri"/>
              </a:rPr>
              <a:t>We work to achieve the Governor’s vision that every student in Oregon graduates with a plan for their future</a:t>
            </a:r>
            <a:r>
              <a:rPr lang="en-US" sz="2200" dirty="0">
                <a:solidFill>
                  <a:prstClr val="black"/>
                </a:solidFill>
                <a:latin typeface="Calibri"/>
              </a:rPr>
              <a:t>.</a:t>
            </a:r>
            <a:endParaRPr kumimoji="0" lang="en-US" sz="2200" b="0" i="0" u="none" strike="noStrike" kern="1200" cap="none" spc="0" normalizeH="0" baseline="0" noProof="0" dirty="0">
              <a:ln>
                <a:noFill/>
              </a:ln>
              <a:solidFill>
                <a:prstClr val="black"/>
              </a:solidFill>
              <a:effectLst/>
              <a:uLnTx/>
              <a:uFillTx/>
              <a:latin typeface="Calibri"/>
            </a:endParaRPr>
          </a:p>
        </p:txBody>
      </p:sp>
      <p:pic>
        <p:nvPicPr>
          <p:cNvPr id="5" name="Picture 4" descr="&quot;&quot;" title="kids image"/>
          <p:cNvPicPr>
            <a:picLocks noChangeAspect="1"/>
          </p:cNvPicPr>
          <p:nvPr/>
        </p:nvPicPr>
        <p:blipFill rotWithShape="1">
          <a:blip r:embed="rId4"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custDataLst>
      <p:tags r:id="rId1"/>
    </p:custDataLst>
    <p:extLst>
      <p:ext uri="{BB962C8B-B14F-4D97-AF65-F5344CB8AC3E}">
        <p14:creationId xmlns:p14="http://schemas.microsoft.com/office/powerpoint/2010/main" val="3134851154"/>
      </p:ext>
    </p:extLst>
  </p:cSld>
  <p:clrMapOvr>
    <a:masterClrMapping/>
  </p:clrMapOvr>
  <mc:AlternateContent xmlns:mc="http://schemas.openxmlformats.org/markup-compatibility/2006" xmlns:p14="http://schemas.microsoft.com/office/powerpoint/2010/main">
    <mc:Choice Requires="p14">
      <p:transition spd="slow" p14:dur="2000" advTm="6960"/>
    </mc:Choice>
    <mc:Fallback xmlns="">
      <p:transition spd="slow" advTm="696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Education Equity Stance</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31</a:t>
            </a:fld>
            <a:endParaRPr lang="en-US"/>
          </a:p>
        </p:txBody>
      </p:sp>
      <p:sp>
        <p:nvSpPr>
          <p:cNvPr id="5" name="Rectangle 4"/>
          <p:cNvSpPr/>
          <p:nvPr/>
        </p:nvSpPr>
        <p:spPr>
          <a:xfrm>
            <a:off x="341333" y="2784521"/>
            <a:ext cx="8461334" cy="2677656"/>
          </a:xfrm>
          <a:prstGeom prst="rect">
            <a:avLst/>
          </a:prstGeom>
        </p:spPr>
        <p:txBody>
          <a:bodyPr wrap="square">
            <a:spAutoFit/>
          </a:bodyPr>
          <a:lstStyle/>
          <a:p>
            <a:pPr algn="ctr"/>
            <a:r>
              <a:rPr lang="en-US" sz="2400" i="1" dirty="0"/>
              <a:t>Education 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Tree>
    <p:custDataLst>
      <p:tags r:id="rId1"/>
    </p:custDataLst>
    <p:extLst>
      <p:ext uri="{BB962C8B-B14F-4D97-AF65-F5344CB8AC3E}">
        <p14:creationId xmlns:p14="http://schemas.microsoft.com/office/powerpoint/2010/main" val="1288412616"/>
      </p:ext>
    </p:extLst>
  </p:cSld>
  <p:clrMapOvr>
    <a:masterClrMapping/>
  </p:clrMapOvr>
  <mc:AlternateContent xmlns:mc="http://schemas.openxmlformats.org/markup-compatibility/2006" xmlns:p14="http://schemas.microsoft.com/office/powerpoint/2010/main">
    <mc:Choice Requires="p14">
      <p:transition spd="slow" p14:dur="2000" advTm="15142"/>
    </mc:Choice>
    <mc:Fallback xmlns="">
      <p:transition spd="slow" advTm="1514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842" y="851339"/>
            <a:ext cx="7152434" cy="1013398"/>
          </a:xfrm>
        </p:spPr>
        <p:txBody>
          <a:bodyPr/>
          <a:lstStyle/>
          <a:p>
            <a:pPr algn="ctr"/>
            <a:r>
              <a:rPr lang="en-US" dirty="0"/>
              <a:t>Agenda</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10" name="TextBox 9"/>
          <p:cNvSpPr txBox="1"/>
          <p:nvPr/>
        </p:nvSpPr>
        <p:spPr>
          <a:xfrm>
            <a:off x="953842" y="2122238"/>
            <a:ext cx="7294684" cy="4278094"/>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t>LFS Grant Overview</a:t>
            </a:r>
          </a:p>
          <a:p>
            <a:pPr marL="285750" lvl="0" indent="-285750">
              <a:buFont typeface="Arial" panose="020B0604020202020204" pitchFamily="34" charset="0"/>
              <a:buChar char="•"/>
            </a:pPr>
            <a:r>
              <a:rPr lang="en-US" sz="2800" dirty="0"/>
              <a:t>Award Calculation</a:t>
            </a:r>
          </a:p>
          <a:p>
            <a:pPr marL="285750" lvl="0" indent="-285750">
              <a:buFont typeface="Arial" panose="020B0604020202020204" pitchFamily="34" charset="0"/>
              <a:buChar char="•"/>
            </a:pPr>
            <a:r>
              <a:rPr lang="en-US" sz="2800" dirty="0"/>
              <a:t>Webpage Navigation</a:t>
            </a:r>
          </a:p>
          <a:p>
            <a:pPr marL="285750" lvl="0" indent="-285750">
              <a:buFont typeface="Arial" panose="020B0604020202020204" pitchFamily="34" charset="0"/>
              <a:buChar char="•"/>
            </a:pPr>
            <a:r>
              <a:rPr lang="en-US" sz="2800" dirty="0"/>
              <a:t>Timeline</a:t>
            </a:r>
          </a:p>
          <a:p>
            <a:pPr marL="285750" lvl="0" indent="-285750">
              <a:buFont typeface="Arial" panose="020B0604020202020204" pitchFamily="34" charset="0"/>
              <a:buChar char="•"/>
            </a:pPr>
            <a:r>
              <a:rPr lang="en-US" sz="2800" dirty="0"/>
              <a:t>Allowable &amp; Unallowable Costs</a:t>
            </a:r>
          </a:p>
          <a:p>
            <a:pPr marL="285750" lvl="0" indent="-285750">
              <a:buFont typeface="Arial" panose="020B0604020202020204" pitchFamily="34" charset="0"/>
              <a:buChar char="•"/>
            </a:pPr>
            <a:r>
              <a:rPr lang="en-US" sz="2800" dirty="0"/>
              <a:t>Claims Procedure </a:t>
            </a:r>
          </a:p>
          <a:p>
            <a:pPr marL="285750" lvl="0" indent="-285750">
              <a:buFont typeface="Arial" panose="020B0604020202020204" pitchFamily="34" charset="0"/>
              <a:buChar char="•"/>
            </a:pPr>
            <a:r>
              <a:rPr lang="en-US" sz="2800" dirty="0"/>
              <a:t>Reporting</a:t>
            </a:r>
          </a:p>
          <a:p>
            <a:pPr marL="285750" lvl="0" indent="-285750">
              <a:buFont typeface="Arial" panose="020B0604020202020204" pitchFamily="34" charset="0"/>
              <a:buChar char="•"/>
            </a:pPr>
            <a:r>
              <a:rPr lang="en-US" sz="2800" dirty="0"/>
              <a:t>Resources</a:t>
            </a:r>
          </a:p>
          <a:p>
            <a:pPr lvl="0"/>
            <a:endParaRPr lang="en-US" sz="2400" dirty="0"/>
          </a:p>
          <a:p>
            <a:endParaRPr lang="en-US" sz="2400" dirty="0"/>
          </a:p>
        </p:txBody>
      </p:sp>
    </p:spTree>
    <p:custDataLst>
      <p:tags r:id="rId1"/>
    </p:custDataLst>
    <p:extLst>
      <p:ext uri="{BB962C8B-B14F-4D97-AF65-F5344CB8AC3E}">
        <p14:creationId xmlns:p14="http://schemas.microsoft.com/office/powerpoint/2010/main" val="2415247032"/>
      </p:ext>
    </p:extLst>
  </p:cSld>
  <p:clrMapOvr>
    <a:masterClrMapping/>
  </p:clrMapOvr>
  <mc:AlternateContent xmlns:mc="http://schemas.openxmlformats.org/markup-compatibility/2006" xmlns:p14="http://schemas.microsoft.com/office/powerpoint/2010/main">
    <mc:Choice Requires="p14">
      <p:transition spd="slow" p14:dur="2000" advTm="19706"/>
    </mc:Choice>
    <mc:Fallback xmlns="">
      <p:transition spd="slow" advTm="1970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98"/>
          </a:xfrm>
        </p:spPr>
        <p:txBody>
          <a:bodyPr/>
          <a:lstStyle/>
          <a:p>
            <a:pPr algn="ctr"/>
            <a:r>
              <a:rPr lang="en-US" dirty="0"/>
              <a:t>Overview</a:t>
            </a:r>
            <a:br>
              <a:rPr lang="en-US" dirty="0"/>
            </a:br>
            <a:r>
              <a:rPr lang="en-US" sz="2400" dirty="0"/>
              <a:t>What is the LFS Grant?</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0"/>
            <a:ext cx="917448" cy="972312"/>
          </a:xfrm>
          <a:prstGeom prst="rect">
            <a:avLst/>
          </a:prstGeom>
        </p:spPr>
      </p:pic>
      <p:sp>
        <p:nvSpPr>
          <p:cNvPr id="10" name="TextBox 9"/>
          <p:cNvSpPr txBox="1"/>
          <p:nvPr/>
        </p:nvSpPr>
        <p:spPr>
          <a:xfrm>
            <a:off x="530801" y="5553075"/>
            <a:ext cx="7624240" cy="954107"/>
          </a:xfrm>
          <a:prstGeom prst="rect">
            <a:avLst/>
          </a:prstGeom>
          <a:noFill/>
        </p:spPr>
        <p:txBody>
          <a:bodyPr wrap="square" rtlCol="0">
            <a:spAutoFit/>
          </a:bodyPr>
          <a:lstStyle/>
          <a:p>
            <a:pPr algn="ctr"/>
            <a:r>
              <a:rPr lang="en-US" sz="2000" b="1" dirty="0"/>
              <a:t>And now for something completely different…</a:t>
            </a:r>
            <a:endParaRPr lang="en-US" sz="2800" dirty="0"/>
          </a:p>
          <a:p>
            <a:endParaRPr lang="en-US" dirty="0"/>
          </a:p>
          <a:p>
            <a:endParaRPr lang="en-US" dirty="0"/>
          </a:p>
        </p:txBody>
      </p:sp>
      <p:pic>
        <p:nvPicPr>
          <p:cNvPr id="6" name="Picture 5" title="john cleese image"/>
          <p:cNvPicPr>
            <a:picLocks noChangeAspect="1"/>
          </p:cNvPicPr>
          <p:nvPr/>
        </p:nvPicPr>
        <p:blipFill>
          <a:blip r:embed="rId5"/>
          <a:stretch>
            <a:fillRect/>
          </a:stretch>
        </p:blipFill>
        <p:spPr>
          <a:xfrm>
            <a:off x="1409700" y="2028825"/>
            <a:ext cx="6096000" cy="3429000"/>
          </a:xfrm>
          <a:prstGeom prst="rect">
            <a:avLst/>
          </a:prstGeom>
        </p:spPr>
      </p:pic>
    </p:spTree>
    <p:custDataLst>
      <p:tags r:id="rId1"/>
    </p:custDataLst>
    <p:extLst>
      <p:ext uri="{BB962C8B-B14F-4D97-AF65-F5344CB8AC3E}">
        <p14:creationId xmlns:p14="http://schemas.microsoft.com/office/powerpoint/2010/main" val="1414770761"/>
      </p:ext>
    </p:extLst>
  </p:cSld>
  <p:clrMapOvr>
    <a:masterClrMapping/>
  </p:clrMapOvr>
  <mc:AlternateContent xmlns:mc="http://schemas.openxmlformats.org/markup-compatibility/2006" xmlns:p14="http://schemas.microsoft.com/office/powerpoint/2010/main">
    <mc:Choice Requires="p14">
      <p:transition spd="slow" p14:dur="2000" advTm="65772"/>
    </mc:Choice>
    <mc:Fallback xmlns="">
      <p:transition spd="slow" advTm="657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739763"/>
            <a:ext cx="7152434" cy="1013398"/>
          </a:xfrm>
        </p:spPr>
        <p:txBody>
          <a:bodyPr/>
          <a:lstStyle/>
          <a:p>
            <a:pPr algn="ctr"/>
            <a:r>
              <a:rPr lang="en-US" dirty="0"/>
              <a:t>Overview</a:t>
            </a:r>
            <a:br>
              <a:rPr lang="en-US" dirty="0"/>
            </a:br>
            <a:r>
              <a:rPr lang="en-US" sz="2400" dirty="0"/>
              <a:t>What is the LFS Grant?</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0"/>
            <a:ext cx="917448" cy="972312"/>
          </a:xfrm>
          <a:prstGeom prst="rect">
            <a:avLst/>
          </a:prstGeom>
        </p:spPr>
      </p:pic>
      <p:sp>
        <p:nvSpPr>
          <p:cNvPr id="10" name="TextBox 9"/>
          <p:cNvSpPr txBox="1"/>
          <p:nvPr/>
        </p:nvSpPr>
        <p:spPr>
          <a:xfrm>
            <a:off x="757760" y="2050507"/>
            <a:ext cx="7642127" cy="3785652"/>
          </a:xfrm>
          <a:prstGeom prst="rect">
            <a:avLst/>
          </a:prstGeom>
          <a:noFill/>
        </p:spPr>
        <p:txBody>
          <a:bodyPr wrap="square" rtlCol="0">
            <a:spAutoFit/>
          </a:bodyPr>
          <a:lstStyle/>
          <a:p>
            <a:r>
              <a:rPr lang="en-US" sz="2400" dirty="0"/>
              <a:t>The USDA made this funding available as part of the “Build Back Better” program so states can start their own reimbursement program for local food. Oregon already has the Farm to CNP Grant Program, so we are designating these funds for reimbursement of items that our State grant does not allow. </a:t>
            </a:r>
          </a:p>
          <a:p>
            <a:endParaRPr lang="en-US" sz="2400" dirty="0"/>
          </a:p>
          <a:p>
            <a:r>
              <a:rPr lang="en-US" sz="2400" dirty="0"/>
              <a:t>The USDA awarded $2,062,715 to Oregon to administer the LFS Grant. These are one-time funds and there are no plans to continue program.</a:t>
            </a:r>
          </a:p>
        </p:txBody>
      </p:sp>
    </p:spTree>
    <p:custDataLst>
      <p:tags r:id="rId1"/>
    </p:custDataLst>
    <p:extLst>
      <p:ext uri="{BB962C8B-B14F-4D97-AF65-F5344CB8AC3E}">
        <p14:creationId xmlns:p14="http://schemas.microsoft.com/office/powerpoint/2010/main" val="3389335404"/>
      </p:ext>
    </p:extLst>
  </p:cSld>
  <p:clrMapOvr>
    <a:masterClrMapping/>
  </p:clrMapOvr>
  <mc:AlternateContent xmlns:mc="http://schemas.openxmlformats.org/markup-compatibility/2006" xmlns:p14="http://schemas.microsoft.com/office/powerpoint/2010/main">
    <mc:Choice Requires="p14">
      <p:transition spd="slow" p14:dur="2000" advTm="65772"/>
    </mc:Choice>
    <mc:Fallback xmlns="">
      <p:transition spd="slow" advTm="657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98"/>
          </a:xfrm>
        </p:spPr>
        <p:txBody>
          <a:bodyPr/>
          <a:lstStyle/>
          <a:p>
            <a:pPr algn="ctr"/>
            <a:r>
              <a:rPr lang="en-US" dirty="0"/>
              <a:t>Overview</a:t>
            </a:r>
            <a:br>
              <a:rPr lang="en-US" dirty="0"/>
            </a:br>
            <a:r>
              <a:rPr lang="en-US" sz="2400" dirty="0"/>
              <a:t>What is the LFS Grant?</a:t>
            </a:r>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0"/>
            <a:ext cx="917448" cy="972312"/>
          </a:xfrm>
          <a:prstGeom prst="rect">
            <a:avLst/>
          </a:prstGeom>
        </p:spPr>
      </p:pic>
      <p:sp>
        <p:nvSpPr>
          <p:cNvPr id="10" name="TextBox 9"/>
          <p:cNvSpPr txBox="1"/>
          <p:nvPr/>
        </p:nvSpPr>
        <p:spPr>
          <a:xfrm>
            <a:off x="787497" y="1971676"/>
            <a:ext cx="7642127" cy="4324261"/>
          </a:xfrm>
          <a:prstGeom prst="rect">
            <a:avLst/>
          </a:prstGeom>
          <a:noFill/>
        </p:spPr>
        <p:txBody>
          <a:bodyPr wrap="square" rtlCol="0">
            <a:spAutoFit/>
          </a:bodyPr>
          <a:lstStyle/>
          <a:p>
            <a:pPr marL="285750" indent="-285750">
              <a:buFont typeface="Arial" panose="020B0604020202020204" pitchFamily="34" charset="0"/>
              <a:buChar char="•"/>
            </a:pPr>
            <a:r>
              <a:rPr lang="en-US" sz="2800" dirty="0"/>
              <a:t>USDA wants to target vendors who are socially disadvantaged. </a:t>
            </a:r>
          </a:p>
          <a:p>
            <a:pPr marL="285750" indent="-285750">
              <a:buFont typeface="Arial" panose="020B0604020202020204" pitchFamily="34" charset="0"/>
              <a:buChar char="•"/>
            </a:pPr>
            <a:r>
              <a:rPr lang="en-US" sz="2800" dirty="0"/>
              <a:t>From USDA:</a:t>
            </a:r>
            <a:endParaRPr lang="en-US" sz="1100" dirty="0"/>
          </a:p>
          <a:p>
            <a:pPr algn="ctr"/>
            <a:endParaRPr lang="en-US" sz="1100" i="1" dirty="0"/>
          </a:p>
          <a:p>
            <a:pPr algn="ctr"/>
            <a:r>
              <a:rPr lang="en-US" i="1" dirty="0"/>
              <a:t>“For the purpose of this program, “socially disadvantaged” is a farmer or rancher who is a member of a Socially Disadvantaged Group. A Socially Disadvantaged Group is a group whose members have been subject to discrimination on the basis of race, color, national origin, age, disability, and, where applicable, sex, marital status, familial status, parental status, religion, sexual orientation, genetic information, political beliefs, reprisal, or because all or a part of an individual's income is derived from any public assistance program. While purchasing from socially disadvantaged farmers and ranchers and small businesses is not a requirement, it is a target…”</a:t>
            </a:r>
            <a:endParaRPr lang="en-US" sz="2000" dirty="0"/>
          </a:p>
          <a:p>
            <a:endParaRPr lang="en-US" dirty="0"/>
          </a:p>
        </p:txBody>
      </p:sp>
    </p:spTree>
    <p:custDataLst>
      <p:tags r:id="rId1"/>
    </p:custDataLst>
    <p:extLst>
      <p:ext uri="{BB962C8B-B14F-4D97-AF65-F5344CB8AC3E}">
        <p14:creationId xmlns:p14="http://schemas.microsoft.com/office/powerpoint/2010/main" val="3321389329"/>
      </p:ext>
    </p:extLst>
  </p:cSld>
  <p:clrMapOvr>
    <a:masterClrMapping/>
  </p:clrMapOvr>
  <mc:AlternateContent xmlns:mc="http://schemas.openxmlformats.org/markup-compatibility/2006" xmlns:p14="http://schemas.microsoft.com/office/powerpoint/2010/main">
    <mc:Choice Requires="p14">
      <p:transition spd="slow" p14:dur="2000" advTm="65772"/>
    </mc:Choice>
    <mc:Fallback xmlns="">
      <p:transition spd="slow" advTm="657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723998"/>
            <a:ext cx="7152434" cy="1013398"/>
          </a:xfrm>
        </p:spPr>
        <p:txBody>
          <a:bodyPr>
            <a:normAutofit/>
          </a:bodyPr>
          <a:lstStyle/>
          <a:p>
            <a:pPr algn="ctr"/>
            <a:r>
              <a:rPr lang="en-US" dirty="0"/>
              <a:t>Overview</a:t>
            </a:r>
            <a:br>
              <a:rPr lang="en-US" sz="2800" dirty="0"/>
            </a:br>
            <a:r>
              <a:rPr lang="en-US" sz="2400" dirty="0"/>
              <a:t>What is the LFS Grant?</a:t>
            </a:r>
            <a:endParaRPr lang="en-US" sz="2800" dirty="0"/>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0"/>
            <a:ext cx="917448" cy="972312"/>
          </a:xfrm>
          <a:prstGeom prst="rect">
            <a:avLst/>
          </a:prstGeom>
        </p:spPr>
      </p:pic>
      <p:sp>
        <p:nvSpPr>
          <p:cNvPr id="10" name="TextBox 9"/>
          <p:cNvSpPr txBox="1"/>
          <p:nvPr/>
        </p:nvSpPr>
        <p:spPr>
          <a:xfrm>
            <a:off x="757760" y="2129333"/>
            <a:ext cx="7642127"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a:t>Administered </a:t>
            </a:r>
            <a:r>
              <a:rPr lang="en-US" sz="2400" b="1" dirty="0"/>
              <a:t>in addition to </a:t>
            </a:r>
            <a:r>
              <a:rPr lang="en-US" sz="2400" dirty="0"/>
              <a:t>State Grant (</a:t>
            </a:r>
            <a:r>
              <a:rPr lang="en-US" sz="2400" i="1" dirty="0"/>
              <a:t>ODE Farm to CNP Reimbursement Grant)</a:t>
            </a:r>
          </a:p>
          <a:p>
            <a:pPr marL="457200" indent="-457200">
              <a:buFont typeface="Arial" panose="020B0604020202020204" pitchFamily="34" charset="0"/>
              <a:buChar char="•"/>
            </a:pPr>
            <a:r>
              <a:rPr lang="en-US" sz="2400" dirty="0"/>
              <a:t>Sponsors automatically opted-in</a:t>
            </a:r>
          </a:p>
          <a:p>
            <a:pPr marL="457200" indent="-457200">
              <a:buFont typeface="Arial" panose="020B0604020202020204" pitchFamily="34" charset="0"/>
              <a:buChar char="•"/>
            </a:pPr>
            <a:r>
              <a:rPr lang="en-US" sz="2400" dirty="0"/>
              <a:t>Grant period is March 1, 2023-August 30, 2024</a:t>
            </a:r>
          </a:p>
          <a:p>
            <a:pPr marL="457200" indent="-457200">
              <a:buFont typeface="Arial" panose="020B0604020202020204" pitchFamily="34" charset="0"/>
              <a:buChar char="•"/>
            </a:pPr>
            <a:r>
              <a:rPr lang="en-US" sz="2400" dirty="0"/>
              <a:t>Has </a:t>
            </a:r>
            <a:r>
              <a:rPr lang="en-US" sz="2400" i="1" dirty="0"/>
              <a:t>different</a:t>
            </a:r>
            <a:r>
              <a:rPr lang="en-US" sz="2400" dirty="0"/>
              <a:t> allowable and unallowable items </a:t>
            </a:r>
          </a:p>
          <a:p>
            <a:pPr marL="457200" indent="-457200">
              <a:buFont typeface="Arial" panose="020B0604020202020204" pitchFamily="34" charset="0"/>
              <a:buChar char="•"/>
            </a:pPr>
            <a:r>
              <a:rPr lang="en-US" sz="2400" dirty="0"/>
              <a:t>“Local” definition expanded</a:t>
            </a:r>
          </a:p>
          <a:p>
            <a:pPr marL="457200" indent="-457200">
              <a:buFont typeface="Arial" panose="020B0604020202020204" pitchFamily="34" charset="0"/>
              <a:buChar char="•"/>
            </a:pPr>
            <a:r>
              <a:rPr lang="en-US" sz="2400" dirty="0"/>
              <a:t>For NSLP recipients ONLY, to be used on </a:t>
            </a:r>
            <a:r>
              <a:rPr lang="en-US" sz="2400" u="sng" dirty="0"/>
              <a:t>lunches and breakfasts.</a:t>
            </a:r>
            <a:r>
              <a:rPr lang="en-US" sz="2400" dirty="0"/>
              <a:t> </a:t>
            </a:r>
            <a:r>
              <a:rPr lang="en-US" sz="2400" b="1" dirty="0"/>
              <a:t>CACFPs are ineligible.</a:t>
            </a:r>
          </a:p>
          <a:p>
            <a:pPr marL="457200" indent="-457200">
              <a:buFont typeface="Arial" panose="020B0604020202020204" pitchFamily="34" charset="0"/>
              <a:buChar char="•"/>
            </a:pPr>
            <a:r>
              <a:rPr lang="en-US" sz="2400" b="1" dirty="0"/>
              <a:t>Can</a:t>
            </a:r>
            <a:r>
              <a:rPr lang="en-US" sz="2400" dirty="0"/>
              <a:t> be used for Seamless Summer (NSLP); </a:t>
            </a:r>
            <a:r>
              <a:rPr lang="en-US" sz="2400" b="1" dirty="0"/>
              <a:t>Cannot</a:t>
            </a:r>
            <a:r>
              <a:rPr lang="en-US" sz="2400" dirty="0"/>
              <a:t> be used for CACFP summer meal programs.</a:t>
            </a:r>
          </a:p>
        </p:txBody>
      </p:sp>
    </p:spTree>
    <p:custDataLst>
      <p:tags r:id="rId1"/>
    </p:custDataLst>
    <p:extLst>
      <p:ext uri="{BB962C8B-B14F-4D97-AF65-F5344CB8AC3E}">
        <p14:creationId xmlns:p14="http://schemas.microsoft.com/office/powerpoint/2010/main" val="1434024397"/>
      </p:ext>
    </p:extLst>
  </p:cSld>
  <p:clrMapOvr>
    <a:masterClrMapping/>
  </p:clrMapOvr>
  <mc:AlternateContent xmlns:mc="http://schemas.openxmlformats.org/markup-compatibility/2006" xmlns:p14="http://schemas.microsoft.com/office/powerpoint/2010/main">
    <mc:Choice Requires="p14">
      <p:transition spd="slow" p14:dur="2000" advTm="65772"/>
    </mc:Choice>
    <mc:Fallback xmlns="">
      <p:transition spd="slow" advTm="6577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880" y="793629"/>
            <a:ext cx="7152434" cy="1013398"/>
          </a:xfrm>
        </p:spPr>
        <p:txBody>
          <a:bodyPr/>
          <a:lstStyle/>
          <a:p>
            <a:pPr algn="ctr"/>
            <a:r>
              <a:rPr lang="en-US" dirty="0"/>
              <a:t>Award Calculation</a:t>
            </a:r>
            <a:endParaRPr lang="en-US" sz="2400" dirty="0"/>
          </a:p>
        </p:txBody>
      </p:sp>
      <p:pic>
        <p:nvPicPr>
          <p:cNvPr id="3" name="Picture 2" title="Oregon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0"/>
            <a:ext cx="917448" cy="972312"/>
          </a:xfrm>
          <a:prstGeom prst="rect">
            <a:avLst/>
          </a:prstGeom>
        </p:spPr>
      </p:pic>
      <p:sp>
        <p:nvSpPr>
          <p:cNvPr id="10" name="TextBox 9"/>
          <p:cNvSpPr txBox="1"/>
          <p:nvPr/>
        </p:nvSpPr>
        <p:spPr>
          <a:xfrm>
            <a:off x="749397" y="1671810"/>
            <a:ext cx="764212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Using the </a:t>
            </a:r>
            <a:r>
              <a:rPr lang="en-US" sz="2400" u="sng" dirty="0"/>
              <a:t>greater</a:t>
            </a:r>
            <a:r>
              <a:rPr lang="en-US" sz="2400" dirty="0"/>
              <a:t> number of each Sponsors’ October 2019 vs October 2022 meals (Breakfasts and Lunches)</a:t>
            </a:r>
          </a:p>
          <a:p>
            <a:pPr marL="742950" lvl="1" indent="-285750">
              <a:buFont typeface="Arial" panose="020B0604020202020204" pitchFamily="34" charset="0"/>
              <a:buChar char="•"/>
            </a:pPr>
            <a:r>
              <a:rPr lang="en-US" sz="2400" dirty="0"/>
              <a:t>(Lunches =1 meal; Breakfasts 3=1 meal) </a:t>
            </a:r>
          </a:p>
          <a:p>
            <a:pPr marL="285750" indent="-285750">
              <a:buFont typeface="Arial" panose="020B0604020202020204" pitchFamily="34" charset="0"/>
              <a:buChar char="•"/>
            </a:pPr>
            <a:r>
              <a:rPr lang="en-US" sz="2400" dirty="0"/>
              <a:t>Divided Oregon’s $2,062,715 award by that number of meals to get a factor of ~.14 cents per meal for that timeframe. </a:t>
            </a:r>
          </a:p>
          <a:p>
            <a:pPr marL="285750" indent="-285750">
              <a:buFont typeface="Arial" panose="020B0604020202020204" pitchFamily="34" charset="0"/>
              <a:buChar char="•"/>
            </a:pPr>
            <a:r>
              <a:rPr lang="en-US" sz="2400" dirty="0"/>
              <a:t>Multiplied Sponsor’s individual highest month’s meals by that ~.14 cent factor.</a:t>
            </a:r>
          </a:p>
          <a:p>
            <a:pPr marL="285750" indent="-285750">
              <a:buFont typeface="Arial" panose="020B0604020202020204" pitchFamily="34" charset="0"/>
              <a:buChar char="•"/>
            </a:pPr>
            <a:r>
              <a:rPr lang="en-US" sz="2400" dirty="0"/>
              <a:t>Any award less than $500 was bumped to $500.</a:t>
            </a:r>
          </a:p>
          <a:p>
            <a:pPr marL="285750" indent="-285750">
              <a:buFont typeface="Arial" panose="020B0604020202020204" pitchFamily="34" charset="0"/>
              <a:buChar char="•"/>
            </a:pPr>
            <a:r>
              <a:rPr lang="en-US" sz="2400" dirty="0"/>
              <a:t>All awards above $500 were recalculated to come up with a slightly higher $.14 cent factor (</a:t>
            </a:r>
            <a:r>
              <a:rPr lang="en-US" sz="2400" i="1" dirty="0"/>
              <a:t>the decimal number goes to 16 places</a:t>
            </a:r>
            <a:r>
              <a:rPr lang="en-US" sz="2400" dirty="0"/>
              <a:t>)</a:t>
            </a:r>
          </a:p>
        </p:txBody>
      </p:sp>
    </p:spTree>
    <p:custDataLst>
      <p:tags r:id="rId1"/>
    </p:custDataLst>
    <p:extLst>
      <p:ext uri="{BB962C8B-B14F-4D97-AF65-F5344CB8AC3E}">
        <p14:creationId xmlns:p14="http://schemas.microsoft.com/office/powerpoint/2010/main" val="854761511"/>
      </p:ext>
    </p:extLst>
  </p:cSld>
  <p:clrMapOvr>
    <a:masterClrMapping/>
  </p:clrMapOvr>
  <mc:AlternateContent xmlns:mc="http://schemas.openxmlformats.org/markup-compatibility/2006" xmlns:p14="http://schemas.microsoft.com/office/powerpoint/2010/main">
    <mc:Choice Requires="p14">
      <p:transition spd="slow" p14:dur="2000" advTm="65772"/>
    </mc:Choice>
    <mc:Fallback xmlns="">
      <p:transition spd="slow" advTm="6577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IMING" val="|7.4|7.4"/>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IMING" val="|6.3|2.3|11|19.9"/>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IMING" val="|6.4"/>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IMING" val="|52.3|20.3"/>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IMING" val="|15.2|9.9|1.3|4.8|1.3|17.2|0.9|18.6"/>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IMING" val="|23.4|3.5"/>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 [Read-Only]" id="{708564B0-BA7C-4B8B-9839-32CBBB757424}" vid="{095ABAA1-DA12-4A23-A09C-E185C41535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iority xmlns="ce0cad35-8474-4653-8db1-733794c99845">New</Priority>
    <Remediation_x0020_Date xmlns="ce0cad35-8474-4653-8db1-733794c99845">2023-09-21T20:42:46+00:00</Remediation_x0020_Date>
    <PublishingExpirationDate xmlns="http://schemas.microsoft.com/sharepoint/v3" xsi:nil="true"/>
    <PublishingStartDate xmlns="http://schemas.microsoft.com/sharepoint/v3" xsi:nil="true"/>
    <Estimated_x0020_Creation_x0020_Date xmlns="ce0cad35-8474-4653-8db1-733794c998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624A4CCA35B445A0E25D4EF5997303" ma:contentTypeVersion="7" ma:contentTypeDescription="Create a new document." ma:contentTypeScope="" ma:versionID="0bc2492826627fbdcda1044b9af76116">
  <xsd:schema xmlns:xsd="http://www.w3.org/2001/XMLSchema" xmlns:xs="http://www.w3.org/2001/XMLSchema" xmlns:p="http://schemas.microsoft.com/office/2006/metadata/properties" xmlns:ns1="http://schemas.microsoft.com/sharepoint/v3" xmlns:ns2="ce0cad35-8474-4653-8db1-733794c99845" xmlns:ns3="54031767-dd6d-417c-ab73-583408f47564" targetNamespace="http://schemas.microsoft.com/office/2006/metadata/properties" ma:root="true" ma:fieldsID="036fac85d9b7aa9742373446e0b914f3" ns1:_="" ns2:_="" ns3:_="">
    <xsd:import namespace="http://schemas.microsoft.com/sharepoint/v3"/>
    <xsd:import namespace="ce0cad35-8474-4653-8db1-733794c99845"/>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0cad35-8474-4653-8db1-733794c99845"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88A3D4-60D6-471E-912D-728EC930E93C}">
  <ds:schemaRefs>
    <ds:schemaRef ds:uri="http://purl.org/dc/dcmitype/"/>
    <ds:schemaRef ds:uri="http://schemas.microsoft.com/office/2006/documentManagement/types"/>
    <ds:schemaRef ds:uri="http://purl.org/dc/elements/1.1/"/>
    <ds:schemaRef ds:uri="http://schemas.microsoft.com/office/2006/metadata/properties"/>
    <ds:schemaRef ds:uri="f8c69903-a0f7-450b-ae3e-376aa9dca0ba"/>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530668C-30BE-4BE0-8F90-5C3652ED0F3E}">
  <ds:schemaRefs>
    <ds:schemaRef ds:uri="http://schemas.microsoft.com/sharepoint/v3/contenttype/forms"/>
  </ds:schemaRefs>
</ds:datastoreItem>
</file>

<file path=customXml/itemProps3.xml><?xml version="1.0" encoding="utf-8"?>
<ds:datastoreItem xmlns:ds="http://schemas.openxmlformats.org/officeDocument/2006/customXml" ds:itemID="{32715183-5EB3-4C15-9C7E-E5B15CCFA17F}"/>
</file>

<file path=docProps/app.xml><?xml version="1.0" encoding="utf-8"?>
<Properties xmlns="http://schemas.openxmlformats.org/officeDocument/2006/extended-properties" xmlns:vt="http://schemas.openxmlformats.org/officeDocument/2006/docPropsVTypes">
  <Template>Farm to CNP RG webinar 21-23</Template>
  <TotalTime>2782</TotalTime>
  <Words>2555</Words>
  <Application>Microsoft Office PowerPoint</Application>
  <PresentationFormat>On-screen Show (4:3)</PresentationFormat>
  <Paragraphs>246</Paragraphs>
  <Slides>31</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ODE_Powerpoint</vt:lpstr>
      <vt:lpstr>Local Food For Schools</vt:lpstr>
      <vt:lpstr>ODE Farm to CNP Team</vt:lpstr>
      <vt:lpstr>Housekeeping</vt:lpstr>
      <vt:lpstr>Agenda</vt:lpstr>
      <vt:lpstr>Overview What is the LFS Grant?</vt:lpstr>
      <vt:lpstr>Overview What is the LFS Grant?</vt:lpstr>
      <vt:lpstr>Overview What is the LFS Grant?</vt:lpstr>
      <vt:lpstr>Overview What is the LFS Grant?</vt:lpstr>
      <vt:lpstr>Award Calculation</vt:lpstr>
      <vt:lpstr>Webpage Navigation</vt:lpstr>
      <vt:lpstr>Webpage Navigation</vt:lpstr>
      <vt:lpstr>The LFS webpage looks like this: </vt:lpstr>
      <vt:lpstr>LFS Grant Webpage</vt:lpstr>
      <vt:lpstr>Getting Started</vt:lpstr>
      <vt:lpstr>Timeline</vt:lpstr>
      <vt:lpstr>Allowable Expenses</vt:lpstr>
      <vt:lpstr>Allowable Expenses</vt:lpstr>
      <vt:lpstr>Allowable Expenses</vt:lpstr>
      <vt:lpstr>Unallowable Expenses</vt:lpstr>
      <vt:lpstr>Claims Procedure</vt:lpstr>
      <vt:lpstr>Claims Procedure</vt:lpstr>
      <vt:lpstr>Claims Procedure</vt:lpstr>
      <vt:lpstr>Claims Procedure</vt:lpstr>
      <vt:lpstr>Claims Procedure: Simplified form</vt:lpstr>
      <vt:lpstr>Claims Procedure</vt:lpstr>
      <vt:lpstr>REPORTING</vt:lpstr>
      <vt:lpstr>For Food Service Management Companies</vt:lpstr>
      <vt:lpstr>Resources</vt:lpstr>
      <vt:lpstr>Thank you!</vt:lpstr>
      <vt:lpstr>Oregon Department of Education “Our Why” </vt:lpstr>
      <vt:lpstr>Oregon Department of Education Education Equity Stance</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Amy * ODE</dc:creator>
  <cp:lastModifiedBy>LAHRMAN Amy * ODE</cp:lastModifiedBy>
  <cp:revision>149</cp:revision>
  <cp:lastPrinted>2017-08-28T18:38:33Z</cp:lastPrinted>
  <dcterms:created xsi:type="dcterms:W3CDTF">2021-08-10T15:21:21Z</dcterms:created>
  <dcterms:modified xsi:type="dcterms:W3CDTF">2023-09-21T18:56:52Z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0x0101006F624A4CCA35B445A0E25D4EF5997303</vt:lpwstr>
  </property>
  <property fmtid="{D5CDD505-2E9C-101B-9397-08002B2CF9AE}" pid="3" name="ArticulateGUID">
    <vt:lpwstr>A38CD9FD-3AD6-40D0-AEC5-71579394216A</vt:lpwstr>
  </property>
  <property fmtid="{D5CDD505-2E9C-101B-9397-08002B2CF9AE}" pid="4" name="ArticulatePath">
    <vt:lpwstr>21-23 RG Webinar 8-11-21</vt:lpwstr>
  </property>
</Properties>
</file>