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3.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diagrams/drawing1.xml" ContentType="application/vnd.ms-office.drawingml.diagramDrawing+xml"/>
  <Override PartName="/ppt/diagrams/quickStyle1.xml" ContentType="application/vnd.openxmlformats-officedocument.drawingml.diagramStyle+xml"/>
  <Override PartName="/ppt/diagrams/layout1.xml" ContentType="application/vnd.openxmlformats-officedocument.drawingml.diagramLayout+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2.xml" ContentType="application/vnd.openxmlformats-officedocument.presentationml.tags+xml"/>
  <Override PartName="/ppt/tags/tag1.xml" ContentType="application/vnd.openxmlformats-officedocument.presentationml.tags+xml"/>
  <Override PartName="/docProps/custom.xml" ContentType="application/vnd.openxmlformats-officedocument.custom-properties+xml"/>
  <Override PartName="/ppt/tags/tag3.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815" r:id="rId2"/>
    <p:sldMasterId id="2147483803" r:id="rId3"/>
    <p:sldMasterId id="2147483791" r:id="rId4"/>
    <p:sldMasterId id="2147483779" r:id="rId5"/>
    <p:sldMasterId id="2147483767" r:id="rId6"/>
  </p:sldMasterIdLst>
  <p:notesMasterIdLst>
    <p:notesMasterId r:id="rId34"/>
  </p:notesMasterIdLst>
  <p:sldIdLst>
    <p:sldId id="256" r:id="rId7"/>
    <p:sldId id="257" r:id="rId8"/>
    <p:sldId id="292" r:id="rId9"/>
    <p:sldId id="293" r:id="rId10"/>
    <p:sldId id="313" r:id="rId11"/>
    <p:sldId id="307" r:id="rId12"/>
    <p:sldId id="281" r:id="rId13"/>
    <p:sldId id="316" r:id="rId14"/>
    <p:sldId id="305" r:id="rId15"/>
    <p:sldId id="294" r:id="rId16"/>
    <p:sldId id="308" r:id="rId17"/>
    <p:sldId id="315" r:id="rId18"/>
    <p:sldId id="298" r:id="rId19"/>
    <p:sldId id="330" r:id="rId20"/>
    <p:sldId id="342" r:id="rId21"/>
    <p:sldId id="346" r:id="rId22"/>
    <p:sldId id="331" r:id="rId23"/>
    <p:sldId id="302" r:id="rId24"/>
    <p:sldId id="340" r:id="rId25"/>
    <p:sldId id="349" r:id="rId26"/>
    <p:sldId id="338" r:id="rId27"/>
    <p:sldId id="350" r:id="rId28"/>
    <p:sldId id="347" r:id="rId29"/>
    <p:sldId id="285" r:id="rId30"/>
    <p:sldId id="286" r:id="rId31"/>
    <p:sldId id="287" r:id="rId32"/>
    <p:sldId id="282"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4FF027F-049F-4575-A671-A95D848DB459}">
          <p14:sldIdLst>
            <p14:sldId id="256"/>
            <p14:sldId id="257"/>
            <p14:sldId id="292"/>
            <p14:sldId id="293"/>
            <p14:sldId id="313"/>
            <p14:sldId id="307"/>
            <p14:sldId id="281"/>
            <p14:sldId id="316"/>
            <p14:sldId id="305"/>
            <p14:sldId id="294"/>
            <p14:sldId id="308"/>
            <p14:sldId id="315"/>
            <p14:sldId id="298"/>
            <p14:sldId id="330"/>
            <p14:sldId id="342"/>
            <p14:sldId id="346"/>
            <p14:sldId id="331"/>
            <p14:sldId id="302"/>
            <p14:sldId id="340"/>
            <p14:sldId id="349"/>
            <p14:sldId id="338"/>
            <p14:sldId id="350"/>
            <p14:sldId id="347"/>
            <p14:sldId id="285"/>
            <p14:sldId id="286"/>
            <p14:sldId id="287"/>
            <p14:sldId id="28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F8"/>
    <a:srgbClr val="FCEDE1"/>
    <a:srgbClr val="FAF5E3"/>
    <a:srgbClr val="F0F4E6"/>
    <a:srgbClr val="E7F5F3"/>
    <a:srgbClr val="20552D"/>
    <a:srgbClr val="AC471A"/>
    <a:srgbClr val="5D0541"/>
    <a:srgbClr val="926700"/>
    <a:srgbClr val="754C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3" autoAdjust="0"/>
    <p:restoredTop sz="94660"/>
  </p:normalViewPr>
  <p:slideViewPr>
    <p:cSldViewPr snapToGrid="0">
      <p:cViewPr varScale="1">
        <p:scale>
          <a:sx n="102" d="100"/>
          <a:sy n="102" d="100"/>
        </p:scale>
        <p:origin x="834" y="11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20" d="100"/>
          <a:sy n="120" d="100"/>
        </p:scale>
        <p:origin x="3066" y="-111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ustomXml" Target="../customXml/item1.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00CA12-DABB-46AC-A890-8AD7EDAB0563}" type="doc">
      <dgm:prSet loTypeId="urn:microsoft.com/office/officeart/2005/8/layout/matrix1" loCatId="matrix" qsTypeId="urn:microsoft.com/office/officeart/2005/8/quickstyle/simple1" qsCatId="simple" csTypeId="urn:microsoft.com/office/officeart/2005/8/colors/accent1_5" csCatId="accent1" phldr="1"/>
      <dgm:spPr/>
      <dgm:t>
        <a:bodyPr/>
        <a:lstStyle/>
        <a:p>
          <a:endParaRPr lang="fr-FR"/>
        </a:p>
      </dgm:t>
    </dgm:pt>
    <dgm:pt modelId="{5A1492CB-7694-42A3-B2CB-F9E497B89E63}">
      <dgm:prSet phldrT="[Text]"/>
      <dgm:spPr/>
      <dgm:t>
        <a:bodyPr/>
        <a:lstStyle/>
        <a:p>
          <a:r>
            <a:rPr lang="en-US" b="1" dirty="0"/>
            <a:t>USDA Foods </a:t>
          </a:r>
        </a:p>
        <a:p>
          <a:r>
            <a:rPr lang="en-US" b="1" dirty="0"/>
            <a:t>Entitlement $</a:t>
          </a:r>
          <a:endParaRPr lang="fr-FR" b="1" dirty="0"/>
        </a:p>
      </dgm:t>
    </dgm:pt>
    <dgm:pt modelId="{B0707B51-86C7-4AAF-A8A3-0959F18F6892}" type="parTrans" cxnId="{A539D1DD-8265-44DD-92B0-C4F3A6EF2AC7}">
      <dgm:prSet/>
      <dgm:spPr/>
      <dgm:t>
        <a:bodyPr/>
        <a:lstStyle/>
        <a:p>
          <a:endParaRPr lang="fr-FR"/>
        </a:p>
      </dgm:t>
    </dgm:pt>
    <dgm:pt modelId="{41B909B9-FB33-4E71-8CE0-BBBAB35F48B2}" type="sibTrans" cxnId="{A539D1DD-8265-44DD-92B0-C4F3A6EF2AC7}">
      <dgm:prSet/>
      <dgm:spPr/>
      <dgm:t>
        <a:bodyPr/>
        <a:lstStyle/>
        <a:p>
          <a:endParaRPr lang="fr-FR"/>
        </a:p>
      </dgm:t>
    </dgm:pt>
    <dgm:pt modelId="{DD92D307-56A8-44DB-878C-F55C13816B82}">
      <dgm:prSet phldrT="[Text]"/>
      <dgm:spPr>
        <a:solidFill>
          <a:schemeClr val="bg1">
            <a:lumMod val="85000"/>
            <a:alpha val="90000"/>
          </a:schemeClr>
        </a:solidFill>
      </dgm:spPr>
      <dgm:t>
        <a:bodyPr/>
        <a:lstStyle/>
        <a:p>
          <a:r>
            <a:rPr lang="en-US" dirty="0"/>
            <a:t>Direct Delivery (commodities)</a:t>
          </a:r>
          <a:endParaRPr lang="fr-FR" dirty="0"/>
        </a:p>
      </dgm:t>
    </dgm:pt>
    <dgm:pt modelId="{640E1EEB-FA46-4221-AB1B-4D02FC8F86F7}" type="parTrans" cxnId="{72F45418-A84C-44FD-85A3-509D84C1154D}">
      <dgm:prSet/>
      <dgm:spPr/>
      <dgm:t>
        <a:bodyPr/>
        <a:lstStyle/>
        <a:p>
          <a:endParaRPr lang="fr-FR"/>
        </a:p>
      </dgm:t>
    </dgm:pt>
    <dgm:pt modelId="{8A019EFE-DA90-4C31-AADE-720F531FE297}" type="sibTrans" cxnId="{72F45418-A84C-44FD-85A3-509D84C1154D}">
      <dgm:prSet/>
      <dgm:spPr/>
      <dgm:t>
        <a:bodyPr/>
        <a:lstStyle/>
        <a:p>
          <a:endParaRPr lang="fr-FR"/>
        </a:p>
      </dgm:t>
    </dgm:pt>
    <dgm:pt modelId="{929722CB-66D0-4600-85BD-C50E0583D564}">
      <dgm:prSet phldrT="[Text]"/>
      <dgm:spPr>
        <a:solidFill>
          <a:schemeClr val="bg1">
            <a:lumMod val="85000"/>
          </a:schemeClr>
        </a:solidFill>
      </dgm:spPr>
      <dgm:t>
        <a:bodyPr/>
        <a:lstStyle/>
        <a:p>
          <a:r>
            <a:rPr lang="en-US" dirty="0"/>
            <a:t>DoD Fresh </a:t>
          </a:r>
        </a:p>
        <a:p>
          <a:r>
            <a:rPr lang="en-US" dirty="0"/>
            <a:t>Fruit &amp; Vegetable</a:t>
          </a:r>
          <a:endParaRPr lang="fr-FR" dirty="0"/>
        </a:p>
      </dgm:t>
    </dgm:pt>
    <dgm:pt modelId="{4B20103A-887D-4F5B-928F-DD22CD1F544D}" type="parTrans" cxnId="{1383872F-1B09-420D-826C-CC5E9F8423A5}">
      <dgm:prSet/>
      <dgm:spPr/>
      <dgm:t>
        <a:bodyPr/>
        <a:lstStyle/>
        <a:p>
          <a:endParaRPr lang="fr-FR"/>
        </a:p>
      </dgm:t>
    </dgm:pt>
    <dgm:pt modelId="{1481A29D-EE0A-416D-BCA9-CF5442C7CFC5}" type="sibTrans" cxnId="{1383872F-1B09-420D-826C-CC5E9F8423A5}">
      <dgm:prSet/>
      <dgm:spPr/>
      <dgm:t>
        <a:bodyPr/>
        <a:lstStyle/>
        <a:p>
          <a:endParaRPr lang="fr-FR"/>
        </a:p>
      </dgm:t>
    </dgm:pt>
    <dgm:pt modelId="{51353373-33C7-409B-8BEB-F4869028EA95}">
      <dgm:prSet phldrT="[Text]"/>
      <dgm:spPr/>
      <dgm:t>
        <a:bodyPr/>
        <a:lstStyle/>
        <a:p>
          <a:r>
            <a:rPr lang="en-US" dirty="0">
              <a:solidFill>
                <a:schemeClr val="tx1"/>
              </a:solidFill>
            </a:rPr>
            <a:t>Diversion - Processing</a:t>
          </a:r>
          <a:endParaRPr lang="fr-FR" dirty="0">
            <a:solidFill>
              <a:schemeClr val="tx1"/>
            </a:solidFill>
          </a:endParaRPr>
        </a:p>
      </dgm:t>
    </dgm:pt>
    <dgm:pt modelId="{CC5944F9-F7E6-41A5-8CCE-D17FB79F4490}" type="parTrans" cxnId="{851BD3D3-4C02-4A52-BC76-0C7347B9C754}">
      <dgm:prSet/>
      <dgm:spPr/>
      <dgm:t>
        <a:bodyPr/>
        <a:lstStyle/>
        <a:p>
          <a:endParaRPr lang="fr-FR"/>
        </a:p>
      </dgm:t>
    </dgm:pt>
    <dgm:pt modelId="{68880811-E957-4D40-AB9C-221807829C08}" type="sibTrans" cxnId="{851BD3D3-4C02-4A52-BC76-0C7347B9C754}">
      <dgm:prSet/>
      <dgm:spPr/>
      <dgm:t>
        <a:bodyPr/>
        <a:lstStyle/>
        <a:p>
          <a:endParaRPr lang="fr-FR"/>
        </a:p>
      </dgm:t>
    </dgm:pt>
    <dgm:pt modelId="{DF939D62-EF30-4234-AAC2-19C147EB12F1}">
      <dgm:prSet phldrT="[Text]"/>
      <dgm:spPr>
        <a:solidFill>
          <a:schemeClr val="bg1">
            <a:lumMod val="75000"/>
            <a:alpha val="50000"/>
          </a:schemeClr>
        </a:solidFill>
      </dgm:spPr>
      <dgm:t>
        <a:bodyPr/>
        <a:lstStyle/>
        <a:p>
          <a:r>
            <a:rPr lang="en-US" dirty="0"/>
            <a:t>Unprocessed Fruit &amp; Vegetable Pilot</a:t>
          </a:r>
          <a:endParaRPr lang="fr-FR" dirty="0"/>
        </a:p>
      </dgm:t>
    </dgm:pt>
    <dgm:pt modelId="{9FA877DE-C22D-46B4-97FB-DDAC42156D09}" type="parTrans" cxnId="{22DC97BF-5111-4EA4-927C-0BE315D37379}">
      <dgm:prSet/>
      <dgm:spPr/>
      <dgm:t>
        <a:bodyPr/>
        <a:lstStyle/>
        <a:p>
          <a:endParaRPr lang="fr-FR"/>
        </a:p>
      </dgm:t>
    </dgm:pt>
    <dgm:pt modelId="{8439ADF5-1FA5-4FF8-BC87-157EA152ACF7}" type="sibTrans" cxnId="{22DC97BF-5111-4EA4-927C-0BE315D37379}">
      <dgm:prSet/>
      <dgm:spPr/>
      <dgm:t>
        <a:bodyPr/>
        <a:lstStyle/>
        <a:p>
          <a:endParaRPr lang="fr-FR"/>
        </a:p>
      </dgm:t>
    </dgm:pt>
    <dgm:pt modelId="{2C2B945B-24C1-4E96-9EB0-70A063E127FB}" type="pres">
      <dgm:prSet presAssocID="{8300CA12-DABB-46AC-A890-8AD7EDAB0563}" presName="diagram" presStyleCnt="0">
        <dgm:presLayoutVars>
          <dgm:chMax val="1"/>
          <dgm:dir/>
          <dgm:animLvl val="ctr"/>
          <dgm:resizeHandles val="exact"/>
        </dgm:presLayoutVars>
      </dgm:prSet>
      <dgm:spPr/>
    </dgm:pt>
    <dgm:pt modelId="{56EF7A1B-B73F-46E0-A3A2-A48392A3E0E6}" type="pres">
      <dgm:prSet presAssocID="{8300CA12-DABB-46AC-A890-8AD7EDAB0563}" presName="matrix" presStyleCnt="0"/>
      <dgm:spPr/>
    </dgm:pt>
    <dgm:pt modelId="{28F7093B-0EDD-4514-B158-59D91DCCA1D8}" type="pres">
      <dgm:prSet presAssocID="{8300CA12-DABB-46AC-A890-8AD7EDAB0563}" presName="tile1" presStyleLbl="node1" presStyleIdx="0" presStyleCnt="4"/>
      <dgm:spPr/>
    </dgm:pt>
    <dgm:pt modelId="{F5489A2C-3986-4484-8DF8-108057A1A90F}" type="pres">
      <dgm:prSet presAssocID="{8300CA12-DABB-46AC-A890-8AD7EDAB0563}" presName="tile1text" presStyleLbl="node1" presStyleIdx="0" presStyleCnt="4">
        <dgm:presLayoutVars>
          <dgm:chMax val="0"/>
          <dgm:chPref val="0"/>
          <dgm:bulletEnabled val="1"/>
        </dgm:presLayoutVars>
      </dgm:prSet>
      <dgm:spPr/>
    </dgm:pt>
    <dgm:pt modelId="{50CAD357-99CD-4E3E-A0C2-79BEA5DAF043}" type="pres">
      <dgm:prSet presAssocID="{8300CA12-DABB-46AC-A890-8AD7EDAB0563}" presName="tile2" presStyleLbl="node1" presStyleIdx="1" presStyleCnt="4" custLinFactNeighborX="989" custLinFactNeighborY="-9914"/>
      <dgm:spPr/>
    </dgm:pt>
    <dgm:pt modelId="{D195159E-D979-4FE6-B09B-01B5C6C5CBB8}" type="pres">
      <dgm:prSet presAssocID="{8300CA12-DABB-46AC-A890-8AD7EDAB0563}" presName="tile2text" presStyleLbl="node1" presStyleIdx="1" presStyleCnt="4">
        <dgm:presLayoutVars>
          <dgm:chMax val="0"/>
          <dgm:chPref val="0"/>
          <dgm:bulletEnabled val="1"/>
        </dgm:presLayoutVars>
      </dgm:prSet>
      <dgm:spPr/>
    </dgm:pt>
    <dgm:pt modelId="{549C5B9F-452C-42A8-A11B-308067AC1712}" type="pres">
      <dgm:prSet presAssocID="{8300CA12-DABB-46AC-A890-8AD7EDAB0563}" presName="tile3" presStyleLbl="node1" presStyleIdx="2" presStyleCnt="4"/>
      <dgm:spPr/>
    </dgm:pt>
    <dgm:pt modelId="{D6E85095-DD0C-48F8-8B15-DFAF654754E2}" type="pres">
      <dgm:prSet presAssocID="{8300CA12-DABB-46AC-A890-8AD7EDAB0563}" presName="tile3text" presStyleLbl="node1" presStyleIdx="2" presStyleCnt="4">
        <dgm:presLayoutVars>
          <dgm:chMax val="0"/>
          <dgm:chPref val="0"/>
          <dgm:bulletEnabled val="1"/>
        </dgm:presLayoutVars>
      </dgm:prSet>
      <dgm:spPr/>
    </dgm:pt>
    <dgm:pt modelId="{E950D8BC-2098-4FF4-BE2D-EEB223FDA8D8}" type="pres">
      <dgm:prSet presAssocID="{8300CA12-DABB-46AC-A890-8AD7EDAB0563}" presName="tile4" presStyleLbl="node1" presStyleIdx="3" presStyleCnt="4" custLinFactNeighborY="0"/>
      <dgm:spPr/>
    </dgm:pt>
    <dgm:pt modelId="{34EAFDE5-2B68-4747-9322-4311BAB4D681}" type="pres">
      <dgm:prSet presAssocID="{8300CA12-DABB-46AC-A890-8AD7EDAB0563}" presName="tile4text" presStyleLbl="node1" presStyleIdx="3" presStyleCnt="4">
        <dgm:presLayoutVars>
          <dgm:chMax val="0"/>
          <dgm:chPref val="0"/>
          <dgm:bulletEnabled val="1"/>
        </dgm:presLayoutVars>
      </dgm:prSet>
      <dgm:spPr/>
    </dgm:pt>
    <dgm:pt modelId="{533034E4-7E79-4D17-80C8-C98DF84A6F36}" type="pres">
      <dgm:prSet presAssocID="{8300CA12-DABB-46AC-A890-8AD7EDAB0563}" presName="centerTile" presStyleLbl="fgShp" presStyleIdx="0" presStyleCnt="1" custScaleX="146689" custScaleY="123317">
        <dgm:presLayoutVars>
          <dgm:chMax val="0"/>
          <dgm:chPref val="0"/>
        </dgm:presLayoutVars>
      </dgm:prSet>
      <dgm:spPr/>
    </dgm:pt>
  </dgm:ptLst>
  <dgm:cxnLst>
    <dgm:cxn modelId="{D2F00901-8626-4800-865A-015A1824144E}" type="presOf" srcId="{DF939D62-EF30-4234-AAC2-19C147EB12F1}" destId="{E950D8BC-2098-4FF4-BE2D-EEB223FDA8D8}" srcOrd="0" destOrd="0" presId="urn:microsoft.com/office/officeart/2005/8/layout/matrix1"/>
    <dgm:cxn modelId="{72F45418-A84C-44FD-85A3-509D84C1154D}" srcId="{5A1492CB-7694-42A3-B2CB-F9E497B89E63}" destId="{DD92D307-56A8-44DB-878C-F55C13816B82}" srcOrd="0" destOrd="0" parTransId="{640E1EEB-FA46-4221-AB1B-4D02FC8F86F7}" sibTransId="{8A019EFE-DA90-4C31-AADE-720F531FE297}"/>
    <dgm:cxn modelId="{1383872F-1B09-420D-826C-CC5E9F8423A5}" srcId="{5A1492CB-7694-42A3-B2CB-F9E497B89E63}" destId="{929722CB-66D0-4600-85BD-C50E0583D564}" srcOrd="1" destOrd="0" parTransId="{4B20103A-887D-4F5B-928F-DD22CD1F544D}" sibTransId="{1481A29D-EE0A-416D-BCA9-CF5442C7CFC5}"/>
    <dgm:cxn modelId="{2F05605F-B5CB-41DE-9795-B642C3E357B4}" type="presOf" srcId="{DF939D62-EF30-4234-AAC2-19C147EB12F1}" destId="{34EAFDE5-2B68-4747-9322-4311BAB4D681}" srcOrd="1" destOrd="0" presId="urn:microsoft.com/office/officeart/2005/8/layout/matrix1"/>
    <dgm:cxn modelId="{E6BD985F-2490-49E0-8774-84E65145A8F1}" type="presOf" srcId="{929722CB-66D0-4600-85BD-C50E0583D564}" destId="{50CAD357-99CD-4E3E-A0C2-79BEA5DAF043}" srcOrd="0" destOrd="0" presId="urn:microsoft.com/office/officeart/2005/8/layout/matrix1"/>
    <dgm:cxn modelId="{204EA247-33EB-4C5F-96A7-85FA346169B0}" type="presOf" srcId="{DD92D307-56A8-44DB-878C-F55C13816B82}" destId="{F5489A2C-3986-4484-8DF8-108057A1A90F}" srcOrd="1" destOrd="0" presId="urn:microsoft.com/office/officeart/2005/8/layout/matrix1"/>
    <dgm:cxn modelId="{84531748-386D-4649-9627-79D4A7B6916A}" type="presOf" srcId="{5A1492CB-7694-42A3-B2CB-F9E497B89E63}" destId="{533034E4-7E79-4D17-80C8-C98DF84A6F36}" srcOrd="0" destOrd="0" presId="urn:microsoft.com/office/officeart/2005/8/layout/matrix1"/>
    <dgm:cxn modelId="{8FBDC44E-48A8-4AD2-9469-213BE86A4AD4}" type="presOf" srcId="{51353373-33C7-409B-8BEB-F4869028EA95}" destId="{D6E85095-DD0C-48F8-8B15-DFAF654754E2}" srcOrd="1" destOrd="0" presId="urn:microsoft.com/office/officeart/2005/8/layout/matrix1"/>
    <dgm:cxn modelId="{30979D88-39DD-424F-9E5B-51E591738C38}" type="presOf" srcId="{DD92D307-56A8-44DB-878C-F55C13816B82}" destId="{28F7093B-0EDD-4514-B158-59D91DCCA1D8}" srcOrd="0" destOrd="0" presId="urn:microsoft.com/office/officeart/2005/8/layout/matrix1"/>
    <dgm:cxn modelId="{F3AEA68F-2B52-4B74-9020-96E90509BA87}" type="presOf" srcId="{51353373-33C7-409B-8BEB-F4869028EA95}" destId="{549C5B9F-452C-42A8-A11B-308067AC1712}" srcOrd="0" destOrd="0" presId="urn:microsoft.com/office/officeart/2005/8/layout/matrix1"/>
    <dgm:cxn modelId="{D0F57B92-BBAB-4359-A1F7-62E797E55C72}" type="presOf" srcId="{8300CA12-DABB-46AC-A890-8AD7EDAB0563}" destId="{2C2B945B-24C1-4E96-9EB0-70A063E127FB}" srcOrd="0" destOrd="0" presId="urn:microsoft.com/office/officeart/2005/8/layout/matrix1"/>
    <dgm:cxn modelId="{22DC97BF-5111-4EA4-927C-0BE315D37379}" srcId="{5A1492CB-7694-42A3-B2CB-F9E497B89E63}" destId="{DF939D62-EF30-4234-AAC2-19C147EB12F1}" srcOrd="3" destOrd="0" parTransId="{9FA877DE-C22D-46B4-97FB-DDAC42156D09}" sibTransId="{8439ADF5-1FA5-4FF8-BC87-157EA152ACF7}"/>
    <dgm:cxn modelId="{851BD3D3-4C02-4A52-BC76-0C7347B9C754}" srcId="{5A1492CB-7694-42A3-B2CB-F9E497B89E63}" destId="{51353373-33C7-409B-8BEB-F4869028EA95}" srcOrd="2" destOrd="0" parTransId="{CC5944F9-F7E6-41A5-8CCE-D17FB79F4490}" sibTransId="{68880811-E957-4D40-AB9C-221807829C08}"/>
    <dgm:cxn modelId="{A539D1DD-8265-44DD-92B0-C4F3A6EF2AC7}" srcId="{8300CA12-DABB-46AC-A890-8AD7EDAB0563}" destId="{5A1492CB-7694-42A3-B2CB-F9E497B89E63}" srcOrd="0" destOrd="0" parTransId="{B0707B51-86C7-4AAF-A8A3-0959F18F6892}" sibTransId="{41B909B9-FB33-4E71-8CE0-BBBAB35F48B2}"/>
    <dgm:cxn modelId="{B115C5E7-AA66-45BD-A934-2838CFDC2175}" type="presOf" srcId="{929722CB-66D0-4600-85BD-C50E0583D564}" destId="{D195159E-D979-4FE6-B09B-01B5C6C5CBB8}" srcOrd="1" destOrd="0" presId="urn:microsoft.com/office/officeart/2005/8/layout/matrix1"/>
    <dgm:cxn modelId="{E985A472-1E47-4843-8EAB-2666C79FBB11}" type="presParOf" srcId="{2C2B945B-24C1-4E96-9EB0-70A063E127FB}" destId="{56EF7A1B-B73F-46E0-A3A2-A48392A3E0E6}" srcOrd="0" destOrd="0" presId="urn:microsoft.com/office/officeart/2005/8/layout/matrix1"/>
    <dgm:cxn modelId="{3CD0F466-AB37-4D84-B9B8-E1CC5F5DF69E}" type="presParOf" srcId="{56EF7A1B-B73F-46E0-A3A2-A48392A3E0E6}" destId="{28F7093B-0EDD-4514-B158-59D91DCCA1D8}" srcOrd="0" destOrd="0" presId="urn:microsoft.com/office/officeart/2005/8/layout/matrix1"/>
    <dgm:cxn modelId="{1F4B610E-2821-4B9E-8835-DD86D558F396}" type="presParOf" srcId="{56EF7A1B-B73F-46E0-A3A2-A48392A3E0E6}" destId="{F5489A2C-3986-4484-8DF8-108057A1A90F}" srcOrd="1" destOrd="0" presId="urn:microsoft.com/office/officeart/2005/8/layout/matrix1"/>
    <dgm:cxn modelId="{7019A546-8D50-49C9-9B09-E8350AE345B8}" type="presParOf" srcId="{56EF7A1B-B73F-46E0-A3A2-A48392A3E0E6}" destId="{50CAD357-99CD-4E3E-A0C2-79BEA5DAF043}" srcOrd="2" destOrd="0" presId="urn:microsoft.com/office/officeart/2005/8/layout/matrix1"/>
    <dgm:cxn modelId="{F6986602-0755-4F32-86A0-17F424137750}" type="presParOf" srcId="{56EF7A1B-B73F-46E0-A3A2-A48392A3E0E6}" destId="{D195159E-D979-4FE6-B09B-01B5C6C5CBB8}" srcOrd="3" destOrd="0" presId="urn:microsoft.com/office/officeart/2005/8/layout/matrix1"/>
    <dgm:cxn modelId="{5D76A799-CD30-43EB-8455-FC039E27C730}" type="presParOf" srcId="{56EF7A1B-B73F-46E0-A3A2-A48392A3E0E6}" destId="{549C5B9F-452C-42A8-A11B-308067AC1712}" srcOrd="4" destOrd="0" presId="urn:microsoft.com/office/officeart/2005/8/layout/matrix1"/>
    <dgm:cxn modelId="{E62DA964-B220-4F46-812F-BE011802236E}" type="presParOf" srcId="{56EF7A1B-B73F-46E0-A3A2-A48392A3E0E6}" destId="{D6E85095-DD0C-48F8-8B15-DFAF654754E2}" srcOrd="5" destOrd="0" presId="urn:microsoft.com/office/officeart/2005/8/layout/matrix1"/>
    <dgm:cxn modelId="{57487DBC-CBB6-437E-8516-5462518B0A3F}" type="presParOf" srcId="{56EF7A1B-B73F-46E0-A3A2-A48392A3E0E6}" destId="{E950D8BC-2098-4FF4-BE2D-EEB223FDA8D8}" srcOrd="6" destOrd="0" presId="urn:microsoft.com/office/officeart/2005/8/layout/matrix1"/>
    <dgm:cxn modelId="{A2D26888-1CF0-44F9-B41B-AD02FF8BCC30}" type="presParOf" srcId="{56EF7A1B-B73F-46E0-A3A2-A48392A3E0E6}" destId="{34EAFDE5-2B68-4747-9322-4311BAB4D681}" srcOrd="7" destOrd="0" presId="urn:microsoft.com/office/officeart/2005/8/layout/matrix1"/>
    <dgm:cxn modelId="{4437F189-692C-451D-9CB6-01E0BB8BDBDA}" type="presParOf" srcId="{2C2B945B-24C1-4E96-9EB0-70A063E127FB}" destId="{533034E4-7E79-4D17-80C8-C98DF84A6F3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7093B-0EDD-4514-B158-59D91DCCA1D8}">
      <dsp:nvSpPr>
        <dsp:cNvPr id="0" name=""/>
        <dsp:cNvSpPr/>
      </dsp:nvSpPr>
      <dsp:spPr>
        <a:xfrm rot="16200000">
          <a:off x="550409" y="-550409"/>
          <a:ext cx="1639763" cy="2740583"/>
        </a:xfrm>
        <a:prstGeom prst="round1Rect">
          <a:avLst/>
        </a:prstGeom>
        <a:solidFill>
          <a:schemeClr val="bg1">
            <a:lumMod val="85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Direct Delivery (commodities)</a:t>
          </a:r>
          <a:endParaRPr lang="fr-FR" sz="2200" kern="1200" dirty="0"/>
        </a:p>
      </dsp:txBody>
      <dsp:txXfrm rot="5400000">
        <a:off x="0" y="0"/>
        <a:ext cx="2740583" cy="1229822"/>
      </dsp:txXfrm>
    </dsp:sp>
    <dsp:sp modelId="{50CAD357-99CD-4E3E-A0C2-79BEA5DAF043}">
      <dsp:nvSpPr>
        <dsp:cNvPr id="0" name=""/>
        <dsp:cNvSpPr/>
      </dsp:nvSpPr>
      <dsp:spPr>
        <a:xfrm>
          <a:off x="2740583" y="0"/>
          <a:ext cx="2740583" cy="1639763"/>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DoD Fresh </a:t>
          </a:r>
        </a:p>
        <a:p>
          <a:pPr marL="0" lvl="0" indent="0" algn="ctr" defTabSz="977900">
            <a:lnSpc>
              <a:spcPct val="90000"/>
            </a:lnSpc>
            <a:spcBef>
              <a:spcPct val="0"/>
            </a:spcBef>
            <a:spcAft>
              <a:spcPct val="35000"/>
            </a:spcAft>
            <a:buNone/>
          </a:pPr>
          <a:r>
            <a:rPr lang="en-US" sz="2200" kern="1200" dirty="0"/>
            <a:t>Fruit &amp; Vegetable</a:t>
          </a:r>
          <a:endParaRPr lang="fr-FR" sz="2200" kern="1200" dirty="0"/>
        </a:p>
      </dsp:txBody>
      <dsp:txXfrm>
        <a:off x="2740583" y="0"/>
        <a:ext cx="2740583" cy="1229822"/>
      </dsp:txXfrm>
    </dsp:sp>
    <dsp:sp modelId="{549C5B9F-452C-42A8-A11B-308067AC1712}">
      <dsp:nvSpPr>
        <dsp:cNvPr id="0" name=""/>
        <dsp:cNvSpPr/>
      </dsp:nvSpPr>
      <dsp:spPr>
        <a:xfrm rot="10800000">
          <a:off x="0" y="1639763"/>
          <a:ext cx="2740583" cy="1639763"/>
        </a:xfrm>
        <a:prstGeom prst="round1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Diversion - Processing</a:t>
          </a:r>
          <a:endParaRPr lang="fr-FR" sz="2200" kern="1200" dirty="0">
            <a:solidFill>
              <a:schemeClr val="tx1"/>
            </a:solidFill>
          </a:endParaRPr>
        </a:p>
      </dsp:txBody>
      <dsp:txXfrm rot="10800000">
        <a:off x="0" y="2049703"/>
        <a:ext cx="2740583" cy="1229822"/>
      </dsp:txXfrm>
    </dsp:sp>
    <dsp:sp modelId="{E950D8BC-2098-4FF4-BE2D-EEB223FDA8D8}">
      <dsp:nvSpPr>
        <dsp:cNvPr id="0" name=""/>
        <dsp:cNvSpPr/>
      </dsp:nvSpPr>
      <dsp:spPr>
        <a:xfrm rot="5400000">
          <a:off x="3290992" y="1089353"/>
          <a:ext cx="1639763" cy="2740583"/>
        </a:xfrm>
        <a:prstGeom prst="round1Rect">
          <a:avLst/>
        </a:prstGeom>
        <a:solidFill>
          <a:schemeClr val="bg1">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Unprocessed Fruit &amp; Vegetable Pilot</a:t>
          </a:r>
          <a:endParaRPr lang="fr-FR" sz="2200" kern="1200" dirty="0"/>
        </a:p>
      </dsp:txBody>
      <dsp:txXfrm rot="-5400000">
        <a:off x="2740583" y="2049703"/>
        <a:ext cx="2740583" cy="1229822"/>
      </dsp:txXfrm>
    </dsp:sp>
    <dsp:sp modelId="{533034E4-7E79-4D17-80C8-C98DF84A6F36}">
      <dsp:nvSpPr>
        <dsp:cNvPr id="0" name=""/>
        <dsp:cNvSpPr/>
      </dsp:nvSpPr>
      <dsp:spPr>
        <a:xfrm>
          <a:off x="1534542" y="1134236"/>
          <a:ext cx="2412080" cy="1011053"/>
        </a:xfrm>
        <a:prstGeom prst="roundRect">
          <a:avLst/>
        </a:prstGeom>
        <a:solidFill>
          <a:schemeClr val="accent1">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USDA Foods </a:t>
          </a:r>
        </a:p>
        <a:p>
          <a:pPr marL="0" lvl="0" indent="0" algn="ctr" defTabSz="977900">
            <a:lnSpc>
              <a:spcPct val="90000"/>
            </a:lnSpc>
            <a:spcBef>
              <a:spcPct val="0"/>
            </a:spcBef>
            <a:spcAft>
              <a:spcPct val="35000"/>
            </a:spcAft>
            <a:buNone/>
          </a:pPr>
          <a:r>
            <a:rPr lang="en-US" sz="2200" b="1" kern="1200" dirty="0"/>
            <a:t>Entitlement $</a:t>
          </a:r>
          <a:endParaRPr lang="fr-FR" sz="2200" b="1" kern="1200" dirty="0"/>
        </a:p>
      </dsp:txBody>
      <dsp:txXfrm>
        <a:off x="1583898" y="1183592"/>
        <a:ext cx="2313368" cy="912341"/>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B63DED8-CA54-42CE-AED5-48AF1E60C0FC}" type="datetimeFigureOut">
              <a:rPr lang="en-US" smtClean="0"/>
              <a:t>1/24/2024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3041604"/>
          </a:xfrm>
        </p:spPr>
        <p:txBody>
          <a:bodyPr/>
          <a:lstStyle/>
          <a:p>
            <a:r>
              <a:rPr lang="en-US" dirty="0"/>
              <a:t>Thank you</a:t>
            </a:r>
            <a:r>
              <a:rPr lang="en-US" baseline="0" dirty="0"/>
              <a:t> for joining us today. This webinar is presented by the Oregon Department of Education USDA Foods Distribution Program. </a:t>
            </a:r>
          </a:p>
          <a:p>
            <a:endParaRPr lang="en-US" dirty="0"/>
          </a:p>
          <a:p>
            <a:r>
              <a:rPr lang="en-US" baseline="0" dirty="0"/>
              <a:t>In today’s presentation, we </a:t>
            </a:r>
            <a:r>
              <a:rPr lang="en-US" dirty="0"/>
              <a:t>will go over</a:t>
            </a:r>
            <a:r>
              <a:rPr lang="en-US" baseline="0" dirty="0"/>
              <a:t> the basics of the Diversion/Processing Program. This is </a:t>
            </a:r>
            <a:r>
              <a:rPr lang="en-US" dirty="0"/>
              <a:t>to help new staff better understand what is Diversion/Processing as a USDA Foods entitlement spending option. </a:t>
            </a:r>
          </a:p>
          <a:p>
            <a:endParaRPr lang="en-US" dirty="0"/>
          </a:p>
          <a:p>
            <a:r>
              <a:rPr lang="en-US" dirty="0"/>
              <a:t>This presentation is not recorded and the slides will be posted in the ODE USDA Foods website.</a:t>
            </a:r>
          </a:p>
          <a:p>
            <a:endParaRPr lang="en-US" dirty="0"/>
          </a:p>
          <a:p>
            <a:r>
              <a:rPr lang="en-US" dirty="0"/>
              <a:t>Please feel free to post your questions in the chat as there will be a question and answer session at the end of the presentation.</a:t>
            </a:r>
          </a:p>
          <a:p>
            <a:endParaRPr lang="en-US" baseline="0" dirty="0"/>
          </a:p>
          <a:p>
            <a:r>
              <a:rPr lang="en-US" baseline="0" dirty="0"/>
              <a:t>(Next Slide)</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a:t>
            </a:fld>
            <a:endParaRPr lang="en-US"/>
          </a:p>
        </p:txBody>
      </p:sp>
    </p:spTree>
    <p:extLst>
      <p:ext uri="{BB962C8B-B14F-4D97-AF65-F5344CB8AC3E}">
        <p14:creationId xmlns:p14="http://schemas.microsoft.com/office/powerpoint/2010/main" val="1374773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doing diversion-processing you will need to plan a timeline. It </a:t>
            </a:r>
            <a:r>
              <a:rPr lang="en-US" baseline="0" dirty="0"/>
              <a:t>is</a:t>
            </a:r>
            <a:r>
              <a:rPr lang="en-US" dirty="0"/>
              <a:t> like a road with several stops</a:t>
            </a:r>
            <a:r>
              <a:rPr lang="en-US" baseline="0" dirty="0"/>
              <a:t>. Using the example of the cheese converted into a pizza,</a:t>
            </a:r>
            <a:r>
              <a:rPr lang="en-US" dirty="0"/>
              <a:t> i</a:t>
            </a:r>
            <a:r>
              <a:rPr lang="en-US" baseline="0" dirty="0"/>
              <a:t>f you decide to divert cheese to get pizzas as a finished end-product, you will start with the Planning phase and ask yourself questions (how many times will it be on the</a:t>
            </a:r>
            <a:r>
              <a:rPr lang="en-US" dirty="0"/>
              <a:t> menu? Which processors offer pizzas?</a:t>
            </a:r>
            <a:r>
              <a:rPr lang="en-US" baseline="0" dirty="0"/>
              <a:t> Will it be less expensive than buying it commercially?) </a:t>
            </a:r>
          </a:p>
          <a:p>
            <a:r>
              <a:rPr lang="en-US" dirty="0"/>
              <a:t>After Planning comes the procurement phase (so a contract or agreement between you and a processor and/or a distributor is required)</a:t>
            </a:r>
            <a:r>
              <a:rPr lang="en-US" baseline="0" dirty="0"/>
              <a:t>. </a:t>
            </a:r>
          </a:p>
          <a:p>
            <a:r>
              <a:rPr lang="en-US" baseline="0" dirty="0"/>
              <a:t>Then, when procurement is done,</a:t>
            </a:r>
            <a:r>
              <a:rPr lang="en-US" dirty="0"/>
              <a:t> you will divert bulk food to a processor in </a:t>
            </a:r>
            <a:r>
              <a:rPr lang="en-US" baseline="0" dirty="0"/>
              <a:t>WBSCM</a:t>
            </a:r>
            <a:r>
              <a:rPr lang="en-US" dirty="0"/>
              <a:t> during the USDA Foods Ordering Period in the Spring – mark your calendar so you don’t miss it. </a:t>
            </a:r>
            <a:r>
              <a:rPr lang="en-US" baseline="0" dirty="0"/>
              <a:t>When your</a:t>
            </a:r>
            <a:r>
              <a:rPr lang="en-US" dirty="0"/>
              <a:t> orders are confirmed, ODE will allocate your bulk food pounds to the processor and</a:t>
            </a:r>
            <a:r>
              <a:rPr lang="en-US" baseline="0" dirty="0"/>
              <a:t> USDA will ship the </a:t>
            </a:r>
            <a:r>
              <a:rPr lang="en-US" dirty="0"/>
              <a:t>bulk food</a:t>
            </a:r>
            <a:r>
              <a:rPr lang="en-US" baseline="0" dirty="0"/>
              <a:t> to the processor. Then, the processor will set up a pounds bank</a:t>
            </a:r>
            <a:r>
              <a:rPr lang="en-US" dirty="0"/>
              <a:t> for you and</a:t>
            </a:r>
            <a:r>
              <a:rPr lang="en-US" baseline="0" dirty="0"/>
              <a:t> use the </a:t>
            </a:r>
            <a:r>
              <a:rPr lang="en-US" dirty="0"/>
              <a:t>donated food</a:t>
            </a:r>
            <a:r>
              <a:rPr lang="en-US" baseline="0" dirty="0"/>
              <a:t> to make the end-products you planned on ordering throughout the year. </a:t>
            </a:r>
          </a:p>
          <a:p>
            <a:r>
              <a:rPr lang="en-US" baseline="0" dirty="0"/>
              <a:t>And, finally you will need to manage your contract with your processor and make sure you receive your value pass through and also draw</a:t>
            </a:r>
            <a:r>
              <a:rPr lang="en-US" dirty="0"/>
              <a:t> down the pounds bank you have with the processor throughout the school year.</a:t>
            </a:r>
          </a:p>
          <a:p>
            <a:endParaRPr lang="en-US" dirty="0"/>
          </a:p>
          <a:p>
            <a:r>
              <a:rPr lang="en-US" dirty="0"/>
              <a:t>(Next Slide)</a:t>
            </a:r>
          </a:p>
        </p:txBody>
      </p:sp>
      <p:sp>
        <p:nvSpPr>
          <p:cNvPr id="4" name="Slide Number Placeholder 3"/>
          <p:cNvSpPr>
            <a:spLocks noGrp="1"/>
          </p:cNvSpPr>
          <p:nvPr>
            <p:ph type="sldNum" sz="quarter" idx="10"/>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3983154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3705648"/>
          </a:xfrm>
        </p:spPr>
        <p:txBody>
          <a:bodyPr/>
          <a:lstStyle/>
          <a:p>
            <a:pPr defTabSz="931774">
              <a:defRPr/>
            </a:pPr>
            <a:r>
              <a:rPr lang="en-US" dirty="0"/>
              <a:t>Diversion/Processing</a:t>
            </a:r>
            <a:r>
              <a:rPr lang="en-US" baseline="0" dirty="0"/>
              <a:t> starts with the Planning phase. </a:t>
            </a:r>
            <a:r>
              <a:rPr lang="en-US" dirty="0"/>
              <a:t>I</a:t>
            </a:r>
            <a:r>
              <a:rPr lang="en-US" baseline="0" dirty="0"/>
              <a:t>t all begins with the menu</a:t>
            </a:r>
            <a:r>
              <a:rPr lang="en-US" dirty="0"/>
              <a:t> and choosing what items to menu. </a:t>
            </a:r>
            <a:r>
              <a:rPr lang="en-US" altLang="en-US" dirty="0"/>
              <a:t>While attending food shows and networking will definitely help you choose food products, you will need to plan your menu for the next school year and plan for usage, this is called forecasting. So, i</a:t>
            </a:r>
            <a:r>
              <a:rPr lang="en-US" altLang="en-US" baseline="0" dirty="0"/>
              <a:t>f you can plan a cycle menu in advance, you are more likely able to accurately forecast what you will need and when. </a:t>
            </a:r>
          </a:p>
          <a:p>
            <a:r>
              <a:rPr lang="en-US" altLang="en-US" dirty="0"/>
              <a:t>Remember processors will be making these end-products for you so you will need to work out a usage plan so that processors can also plan their own production for the whole school year. </a:t>
            </a:r>
          </a:p>
          <a:p>
            <a:endParaRPr lang="en-US" altLang="en-US" dirty="0"/>
          </a:p>
          <a:p>
            <a:r>
              <a:rPr lang="en-US" altLang="en-US" dirty="0"/>
              <a:t>You will need this information before you complete procurement. </a:t>
            </a:r>
          </a:p>
          <a:p>
            <a:pPr defTabSz="931774">
              <a:defRPr/>
            </a:pPr>
            <a:endParaRPr lang="en-US" altLang="en-US" dirty="0"/>
          </a:p>
          <a:p>
            <a:pPr defTabSz="931774">
              <a:defRPr/>
            </a:pPr>
            <a:r>
              <a:rPr lang="en-US" altLang="en-US" dirty="0"/>
              <a:t>(Next Slide)</a:t>
            </a:r>
          </a:p>
          <a:p>
            <a:endParaRPr lang="en-US" baseline="0" dirty="0"/>
          </a:p>
        </p:txBody>
      </p:sp>
      <p:sp>
        <p:nvSpPr>
          <p:cNvPr id="4" name="Slide Number Placeholder 3"/>
          <p:cNvSpPr>
            <a:spLocks noGrp="1"/>
          </p:cNvSpPr>
          <p:nvPr>
            <p:ph type="sldNum" sz="quarter" idx="10"/>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1404289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2618670"/>
          </a:xfrm>
        </p:spPr>
        <p:txBody>
          <a:bodyPr/>
          <a:lstStyle/>
          <a:p>
            <a:r>
              <a:rPr lang="en-US" altLang="en-US" dirty="0"/>
              <a:t>Once you have a menu item and have done your forecasting, you will go the ODE Diversion-Processing website to select a processor from the Oregon-Approved Processors List. Then review the selected processor’s Summary End Product Data Schedule also known as ‘SEPDS’. </a:t>
            </a:r>
            <a:r>
              <a:rPr lang="en-US" dirty="0"/>
              <a:t>The SEPDS allows you to see what products a processor can make from different bulk USDA Foods items. Think about the SEPDS as the processor’s catalog to look at. It is a special document approved by USDA and it will help you identify the end-product you are looking for as a menu item and the USDA food material to divert to the processor to make that end-product.</a:t>
            </a:r>
            <a:endParaRPr lang="en-US" altLang="en-US" dirty="0"/>
          </a:p>
          <a:p>
            <a:r>
              <a:rPr lang="en-US" altLang="en-US" dirty="0"/>
              <a:t>Please t</a:t>
            </a:r>
            <a:r>
              <a:rPr lang="en-US" dirty="0"/>
              <a:t>ake the time to understand a processor’s SEPDS.</a:t>
            </a:r>
          </a:p>
          <a:p>
            <a:r>
              <a:rPr lang="en-US" dirty="0"/>
              <a:t>We recommend you consult with your selected processors or their brokers to better understand what they offer and their Value Pass Through systems.</a:t>
            </a:r>
          </a:p>
          <a:p>
            <a:endParaRPr lang="en-US" dirty="0"/>
          </a:p>
          <a:p>
            <a:endParaRPr lang="en-US" dirty="0"/>
          </a:p>
          <a:p>
            <a:r>
              <a:rPr lang="en-US" altLang="en-US" dirty="0"/>
              <a:t>(Next Slide)</a:t>
            </a:r>
          </a:p>
        </p:txBody>
      </p:sp>
      <p:sp>
        <p:nvSpPr>
          <p:cNvPr id="4" name="Slide Number Placeholder 3"/>
          <p:cNvSpPr>
            <a:spLocks noGrp="1"/>
          </p:cNvSpPr>
          <p:nvPr>
            <p:ph type="sldNum" sz="quarter" idx="10"/>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645165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389313"/>
          </a:xfrm>
        </p:spPr>
        <p:txBody>
          <a:bodyPr/>
          <a:lstStyle/>
          <a:p>
            <a:r>
              <a:rPr lang="en-US" dirty="0"/>
              <a:t>After the planning phase comes the procurement phase. </a:t>
            </a:r>
          </a:p>
          <a:p>
            <a:endParaRPr lang="en-US" dirty="0"/>
          </a:p>
          <a:p>
            <a:r>
              <a:rPr lang="en-US" dirty="0"/>
              <a:t>Recipient agencies diverting USDA bulk foods for further processing are required to complete proper procurement. This procurement flow chart shows the different procurement methods. </a:t>
            </a:r>
          </a:p>
          <a:p>
            <a:endParaRPr lang="en-US" dirty="0"/>
          </a:p>
          <a:p>
            <a:r>
              <a:rPr lang="en-US" altLang="en-US" dirty="0"/>
              <a:t>Please note that all USDA Foods processed end-products must be procured in compliance with all State and Federal regulations prior to diverting the pounds to the processor in WBSCM. </a:t>
            </a:r>
          </a:p>
          <a:p>
            <a:endParaRPr lang="en-US" dirty="0"/>
          </a:p>
          <a:p>
            <a:r>
              <a:rPr lang="en-US" dirty="0"/>
              <a:t>If procurement is new to you, you will need to see with your school district if procurement is your responsibility or the responsibility of the business manager, purchasing department, or superintendent. The school district should reference their procurement procedures to determine who is responsible. Or visit the Procurement Resources webpage for procurement training and resources.</a:t>
            </a:r>
          </a:p>
          <a:p>
            <a:endParaRPr lang="en-US" dirty="0"/>
          </a:p>
          <a:p>
            <a:endParaRPr lang="en-US" dirty="0"/>
          </a:p>
          <a:p>
            <a:r>
              <a:rPr lang="en-US" dirty="0"/>
              <a:t>(Next Slide)</a:t>
            </a:r>
          </a:p>
        </p:txBody>
      </p:sp>
      <p:sp>
        <p:nvSpPr>
          <p:cNvPr id="4" name="Slide Number Placeholder 3"/>
          <p:cNvSpPr>
            <a:spLocks noGrp="1"/>
          </p:cNvSpPr>
          <p:nvPr>
            <p:ph type="sldNum" sz="quarter" idx="10"/>
          </p:nvPr>
        </p:nvSpPr>
        <p:spPr/>
        <p:txBody>
          <a:bodyPr/>
          <a:lstStyle/>
          <a:p>
            <a:fld id="{42042C83-F474-4689-992F-134064305DAD}" type="slidenum">
              <a:rPr lang="en-US" smtClean="0"/>
              <a:t>13</a:t>
            </a:fld>
            <a:endParaRPr lang="en-US"/>
          </a:p>
        </p:txBody>
      </p:sp>
    </p:spTree>
    <p:extLst>
      <p:ext uri="{BB962C8B-B14F-4D97-AF65-F5344CB8AC3E}">
        <p14:creationId xmlns:p14="http://schemas.microsoft.com/office/powerpoint/2010/main" val="2146619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2788920"/>
          </a:xfrm>
        </p:spPr>
        <p:txBody>
          <a:bodyPr/>
          <a:lstStyle/>
          <a:p>
            <a:pPr lvl="0">
              <a:defRPr/>
            </a:pPr>
            <a:r>
              <a:rPr lang="en-US" dirty="0"/>
              <a:t>A competitive procurement process must be completed prior to diverting pounds to a processor in WBSCM. USDA Foods processed products are not treated any differently than other CNP purchases. Each year, ODE renews state pricing agreements with participating processors. ODE Price Agreements meet all applicable Federal/State procurement requirements and are available for all Oregon RAs to use to simplify life and save time. They are posted in the ODE Diversion-Processing website. There is also an Ordering Instrument Template and instructions available in the ODE Diversion-Processing website.</a:t>
            </a:r>
            <a:endParaRPr lang="en-US" altLang="en-US" dirty="0"/>
          </a:p>
          <a:p>
            <a:pPr lvl="0">
              <a:defRPr/>
            </a:pPr>
            <a:endParaRPr lang="en-US" altLang="en-US" dirty="0"/>
          </a:p>
          <a:p>
            <a:pPr lvl="0">
              <a:defRPr/>
            </a:pPr>
            <a:endParaRPr lang="en-US" altLang="en-US" dirty="0"/>
          </a:p>
          <a:p>
            <a:pPr lvl="0">
              <a:defRPr/>
            </a:pPr>
            <a:endParaRPr lang="en-US" dirty="0"/>
          </a:p>
          <a:p>
            <a:r>
              <a:rPr lang="en-US" dirty="0"/>
              <a:t>(Next Slide)</a:t>
            </a:r>
          </a:p>
        </p:txBody>
      </p:sp>
      <p:sp>
        <p:nvSpPr>
          <p:cNvPr id="4" name="Slide Number Placeholder 3"/>
          <p:cNvSpPr>
            <a:spLocks noGrp="1"/>
          </p:cNvSpPr>
          <p:nvPr>
            <p:ph type="sldNum" sz="quarter" idx="10"/>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928473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1783606"/>
          </a:xfrm>
        </p:spPr>
        <p:txBody>
          <a:bodyPr/>
          <a:lstStyle/>
          <a:p>
            <a:r>
              <a:rPr lang="en-US" altLang="en-US" dirty="0"/>
              <a:t>Before you get to far into the process, please remember to always check whether the USDA processed/diverted product is actually cheaper than what you can buy commercially. Usually it will be, but not always, so you need to check! Only you will know the answer to this question. It will depend if your procurement includes your own price agreements or if you will be using a distributor commercial price or using a coop that has price agreements or using ODE Price Agreements. Also, check if you will have handling fees, storage cost and shipping costs to add to the net price per case.</a:t>
            </a:r>
          </a:p>
          <a:p>
            <a:endParaRPr lang="en-US" dirty="0"/>
          </a:p>
          <a:p>
            <a:r>
              <a:rPr lang="en-US" dirty="0"/>
              <a:t>(Next Slide)</a:t>
            </a:r>
          </a:p>
        </p:txBody>
      </p:sp>
      <p:sp>
        <p:nvSpPr>
          <p:cNvPr id="4" name="Slide Number Placeholder 3"/>
          <p:cNvSpPr>
            <a:spLocks noGrp="1"/>
          </p:cNvSpPr>
          <p:nvPr>
            <p:ph type="sldNum" sz="quarter" idx="10"/>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2196649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81100"/>
            <a:ext cx="5578475" cy="3138488"/>
          </a:xfrm>
        </p:spPr>
      </p:sp>
      <p:sp>
        <p:nvSpPr>
          <p:cNvPr id="3" name="Notes Placeholder 2"/>
          <p:cNvSpPr>
            <a:spLocks noGrp="1"/>
          </p:cNvSpPr>
          <p:nvPr>
            <p:ph type="body" idx="1"/>
          </p:nvPr>
        </p:nvSpPr>
        <p:spPr>
          <a:xfrm>
            <a:off x="701040" y="4473893"/>
            <a:ext cx="5608320" cy="4391811"/>
          </a:xfrm>
        </p:spPr>
        <p:txBody>
          <a:bodyPr/>
          <a:lstStyle/>
          <a:p>
            <a:r>
              <a:rPr lang="en-US" dirty="0"/>
              <a:t>Once procurement is completed and you have awarded your contract or attached yourself to an ODE price agreement, it’s time to order your pounds in WBSCM during the USDA Foods Ordering Period in the Spring. Everyone that has processed in prior years will have access to the WBSCM processing catalog. Anyone new to the program should contact us so we can give you access to the diversion-processing catalog in WBSCM.</a:t>
            </a:r>
          </a:p>
          <a:p>
            <a:r>
              <a:rPr lang="en-US" dirty="0"/>
              <a:t>During Planning, you’ve already done the work to determine the amount of servings you expect to serve the next school year. So, you will now need to find out the pounds of bulk food that will be used. </a:t>
            </a:r>
          </a:p>
          <a:p>
            <a:endParaRPr lang="en-US" dirty="0"/>
          </a:p>
          <a:p>
            <a:r>
              <a:rPr lang="en-US" dirty="0"/>
              <a:t>You will need to use two ordering tools – this tools are posted in the ODE Diversion-Processing website.</a:t>
            </a:r>
          </a:p>
          <a:p>
            <a:r>
              <a:rPr lang="en-US" altLang="en-US" dirty="0"/>
              <a:t>The first tool is called a Commodity Calculator. It is provided by the processor to calculate how many pounds of bulk USDA food you need to order based on how many cases of finished products you will order with the processor or through a distributor (depending on the Value Pass Through you will use). </a:t>
            </a:r>
          </a:p>
          <a:p>
            <a:r>
              <a:rPr lang="en-US" altLang="en-US" dirty="0"/>
              <a:t>Once you know how many pounds for one school year you need you will use the ODE Diversion/Processing Planner. This is the second tool you need to use to find out the details</a:t>
            </a:r>
            <a:r>
              <a:rPr lang="en-US" dirty="0"/>
              <a:t> for the destination and estimated entitlement cost associated with those pounds.  </a:t>
            </a:r>
          </a:p>
          <a:p>
            <a:r>
              <a:rPr lang="en-US" dirty="0"/>
              <a:t>So, one you have the total pounds and the processor’s destination location to divert your pounds to then you are ready to enter your order in WBSCM through the Diversion-Processing catalog.</a:t>
            </a:r>
          </a:p>
          <a:p>
            <a:endParaRPr lang="en-US" alt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16</a:t>
            </a:fld>
            <a:endParaRPr lang="en-US" dirty="0"/>
          </a:p>
        </p:txBody>
      </p:sp>
    </p:spTree>
    <p:extLst>
      <p:ext uri="{BB962C8B-B14F-4D97-AF65-F5344CB8AC3E}">
        <p14:creationId xmlns:p14="http://schemas.microsoft.com/office/powerpoint/2010/main" val="1049200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not familiar with ordering pounds in WBSCM</a:t>
            </a:r>
            <a:r>
              <a:rPr lang="en-US" baseline="0" dirty="0"/>
              <a:t>, you can attend one of the live WBSCM Ordering Training webinars that will be offered during WBSCM ordering period between Feb 12 and March 15. You can register through the SNP Training / Upcoming Trainings webpage.</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17</a:t>
            </a:fld>
            <a:endParaRPr lang="en-US"/>
          </a:p>
        </p:txBody>
      </p:sp>
    </p:spTree>
    <p:extLst>
      <p:ext uri="{BB962C8B-B14F-4D97-AF65-F5344CB8AC3E}">
        <p14:creationId xmlns:p14="http://schemas.microsoft.com/office/powerpoint/2010/main" val="1210658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2093" y="4493260"/>
            <a:ext cx="5608320" cy="3660458"/>
          </a:xfrm>
        </p:spPr>
        <p:txBody>
          <a:bodyPr/>
          <a:lstStyle/>
          <a:p>
            <a:r>
              <a:rPr lang="en-US" dirty="0"/>
              <a:t>We just talked about </a:t>
            </a:r>
            <a:r>
              <a:rPr lang="en-US" baseline="0" dirty="0"/>
              <a:t>the ordering process in WBSCM and the commodity calculators. </a:t>
            </a:r>
            <a:r>
              <a:rPr lang="en-US" dirty="0"/>
              <a:t>P</a:t>
            </a:r>
            <a:r>
              <a:rPr lang="en-US" baseline="0" dirty="0"/>
              <a:t>rocessors also call them commodity planners.  These calculators double as order forms for most processors.  Your brokers will certainly want them.  Most of them list a contact person for ordering</a:t>
            </a:r>
            <a:r>
              <a:rPr lang="en-US" dirty="0"/>
              <a:t> end-products.</a:t>
            </a:r>
          </a:p>
          <a:p>
            <a:endParaRPr lang="en-US" baseline="0" dirty="0"/>
          </a:p>
          <a:p>
            <a:r>
              <a:rPr lang="en-US" baseline="0" dirty="0"/>
              <a:t>If you are receiving your orders via a distributor as NOI (the Net Off Invoice value pass through system), they need to know to add your banks in their system as well as your planned orders so the food you need is there when you need it and you get the right price.</a:t>
            </a:r>
          </a:p>
          <a:p>
            <a:endParaRPr lang="en-US" baseline="0" dirty="0"/>
          </a:p>
          <a:p>
            <a:r>
              <a:rPr lang="en-US" baseline="0" dirty="0"/>
              <a:t>As plans are never perfect, it is necessary to keep these same people</a:t>
            </a:r>
            <a:r>
              <a:rPr lang="en-US" dirty="0"/>
              <a:t> aware</a:t>
            </a:r>
            <a:r>
              <a:rPr lang="en-US" baseline="0" dirty="0"/>
              <a:t> of changes as soon as possible</a:t>
            </a:r>
            <a:r>
              <a:rPr lang="en-US" dirty="0"/>
              <a:t>: communicate with all impacted parties.</a:t>
            </a:r>
          </a:p>
          <a:p>
            <a:endParaRPr lang="en-US" baseline="0" dirty="0"/>
          </a:p>
          <a:p>
            <a:pPr lvl="0">
              <a:defRPr/>
            </a:pPr>
            <a:r>
              <a:rPr lang="en-US" altLang="en-US" dirty="0"/>
              <a:t>After you have diverted the pounds and received confirmation that they were actually ordered in WBSCM (WBSCM will tell you status of all foods), then at the beginning of the new school year you can go ahead and place orders with the processor/broker that you completed a procurement with. </a:t>
            </a:r>
          </a:p>
          <a:p>
            <a:endParaRPr lang="en-US" dirty="0"/>
          </a:p>
          <a:p>
            <a:endParaRPr lang="en-US" baseline="0" dirty="0"/>
          </a:p>
        </p:txBody>
      </p:sp>
      <p:sp>
        <p:nvSpPr>
          <p:cNvPr id="4" name="Slide Number Placeholder 3"/>
          <p:cNvSpPr>
            <a:spLocks noGrp="1"/>
          </p:cNvSpPr>
          <p:nvPr>
            <p:ph type="sldNum" sz="quarter" idx="10"/>
          </p:nvPr>
        </p:nvSpPr>
        <p:spPr/>
        <p:txBody>
          <a:bodyPr/>
          <a:lstStyle/>
          <a:p>
            <a:fld id="{E2B63952-BBA8-4838-A0CF-80F9272645AB}" type="slidenum">
              <a:rPr lang="en-US" smtClean="0"/>
              <a:t>18</a:t>
            </a:fld>
            <a:endParaRPr lang="en-US"/>
          </a:p>
        </p:txBody>
      </p:sp>
    </p:spTree>
    <p:extLst>
      <p:ext uri="{BB962C8B-B14F-4D97-AF65-F5344CB8AC3E}">
        <p14:creationId xmlns:p14="http://schemas.microsoft.com/office/powerpoint/2010/main" val="2212936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5602" y="4460981"/>
            <a:ext cx="5608320" cy="3660458"/>
          </a:xfrm>
        </p:spPr>
        <p:txBody>
          <a:bodyPr/>
          <a:lstStyle/>
          <a:p>
            <a:r>
              <a:rPr lang="en-US" dirty="0"/>
              <a:t>The last phase is Manage Contracts. When you are doing diversion/processing with a processor, ODE will confirm your pounds allocation to the processor. Then, the processor will set you up with a pounds bank. In order to manage your processing banks, you will need to get a K12</a:t>
            </a:r>
            <a:r>
              <a:rPr lang="en-US" baseline="0" dirty="0"/>
              <a:t> or </a:t>
            </a:r>
            <a:r>
              <a:rPr lang="en-US" baseline="0" dirty="0" err="1"/>
              <a:t>ProcessorLink</a:t>
            </a:r>
            <a:r>
              <a:rPr lang="en-US" dirty="0"/>
              <a:t> login. Both </a:t>
            </a:r>
            <a:r>
              <a:rPr lang="en-US" baseline="0" dirty="0"/>
              <a:t>are free to use for us because processors pay for their services.</a:t>
            </a:r>
          </a:p>
          <a:p>
            <a:endParaRPr lang="en-US" baseline="0" dirty="0"/>
          </a:p>
          <a:p>
            <a:r>
              <a:rPr lang="en-US" baseline="0" dirty="0"/>
              <a:t>Check to make sure the price matches what you agreed to, that you are getting the exact item you planned and that the discount (or value pass through) is correct.  The SEPDS, also posted to our website shows what credit should be taken off of the item.  Immediately address the issues so that they are corrected quickly.</a:t>
            </a:r>
          </a:p>
          <a:p>
            <a:endParaRPr lang="en-US" baseline="0" dirty="0"/>
          </a:p>
          <a:p>
            <a:r>
              <a:rPr lang="en-US" baseline="0" dirty="0"/>
              <a:t>ODE is here to support you</a:t>
            </a:r>
            <a:r>
              <a:rPr lang="en-US" dirty="0"/>
              <a:t>. </a:t>
            </a:r>
            <a:r>
              <a:rPr lang="en-US" baseline="0" dirty="0"/>
              <a:t>If you have too much or too little pounds, please reach out. </a:t>
            </a:r>
            <a:endParaRPr lang="en-US" dirty="0"/>
          </a:p>
          <a:p>
            <a:endParaRPr lang="en-US" dirty="0"/>
          </a:p>
          <a:p>
            <a:r>
              <a:rPr lang="en-US" dirty="0"/>
              <a:t>And, last, plan to use all your diverted pounds in the year. Unused pounds will be redistributed to other recipient agencies.</a:t>
            </a:r>
          </a:p>
          <a:p>
            <a:endParaRPr lang="en-US" dirty="0"/>
          </a:p>
          <a:p>
            <a:endParaRPr lang="en-US" baseline="0" dirty="0"/>
          </a:p>
        </p:txBody>
      </p:sp>
      <p:sp>
        <p:nvSpPr>
          <p:cNvPr id="4" name="Slide Number Placeholder 3"/>
          <p:cNvSpPr>
            <a:spLocks noGrp="1"/>
          </p:cNvSpPr>
          <p:nvPr>
            <p:ph type="sldNum" sz="quarter" idx="10"/>
          </p:nvPr>
        </p:nvSpPr>
        <p:spPr/>
        <p:txBody>
          <a:bodyPr/>
          <a:lstStyle/>
          <a:p>
            <a:fld id="{E2B63952-BBA8-4838-A0CF-80F9272645AB}" type="slidenum">
              <a:rPr lang="en-US" smtClean="0"/>
              <a:t>19</a:t>
            </a:fld>
            <a:endParaRPr lang="en-US"/>
          </a:p>
        </p:txBody>
      </p:sp>
    </p:spTree>
    <p:extLst>
      <p:ext uri="{BB962C8B-B14F-4D97-AF65-F5344CB8AC3E}">
        <p14:creationId xmlns:p14="http://schemas.microsoft.com/office/powerpoint/2010/main" val="3651926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466783"/>
          </a:xfrm>
        </p:spPr>
        <p:txBody>
          <a:bodyPr/>
          <a:lstStyle/>
          <a:p>
            <a:r>
              <a:rPr lang="en-US" dirty="0"/>
              <a:t>The presentation will begin with explaining what is Diversion/Processing Program and understanding the possible benefits and potential challenges. </a:t>
            </a:r>
          </a:p>
          <a:p>
            <a:r>
              <a:rPr lang="en-US" dirty="0"/>
              <a:t>Which will lead us to explaining what is the Value Pass through when using your entitlement dollars towards Diversion-Processing. </a:t>
            </a:r>
          </a:p>
          <a:p>
            <a:r>
              <a:rPr lang="en-US" dirty="0"/>
              <a:t>We will then introduce you to the Diversion-Processing timeline for successful processing.</a:t>
            </a:r>
          </a:p>
          <a:p>
            <a:r>
              <a:rPr lang="en-US" dirty="0"/>
              <a:t>Then we will show you the ODE USDA Foods Diversion-Processing website, the one-stop website for all diversion-processing resources.</a:t>
            </a:r>
          </a:p>
          <a:p>
            <a:r>
              <a:rPr lang="en-US" dirty="0"/>
              <a:t>And finally there will be a question and answer session at the end of the presentation.</a:t>
            </a:r>
          </a:p>
          <a:p>
            <a:endParaRPr lang="en-US" dirty="0"/>
          </a:p>
          <a:p>
            <a:r>
              <a:rPr lang="en-US" dirty="0"/>
              <a:t>(Next Slide)</a:t>
            </a:r>
          </a:p>
        </p:txBody>
      </p:sp>
      <p:sp>
        <p:nvSpPr>
          <p:cNvPr id="4" name="Slide Number Placeholder 3"/>
          <p:cNvSpPr>
            <a:spLocks noGrp="1"/>
          </p:cNvSpPr>
          <p:nvPr>
            <p:ph type="sldNum" sz="quarter" idx="10"/>
          </p:nvPr>
        </p:nvSpPr>
        <p:spPr/>
        <p:txBody>
          <a:bodyPr/>
          <a:lstStyle/>
          <a:p>
            <a:fld id="{42042C83-F474-4689-992F-134064305DAD}" type="slidenum">
              <a:rPr lang="en-US" smtClean="0"/>
              <a:t>2</a:t>
            </a:fld>
            <a:endParaRPr lang="en-US"/>
          </a:p>
        </p:txBody>
      </p:sp>
    </p:spTree>
    <p:extLst>
      <p:ext uri="{BB962C8B-B14F-4D97-AF65-F5344CB8AC3E}">
        <p14:creationId xmlns:p14="http://schemas.microsoft.com/office/powerpoint/2010/main" val="1055955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visit the ODE USDA Foods Diversion-Processing website to see where to locate all diversion-processing resources we mentioned during this presentation.</a:t>
            </a:r>
          </a:p>
        </p:txBody>
      </p:sp>
      <p:sp>
        <p:nvSpPr>
          <p:cNvPr id="4" name="Slide Number Placeholder 3"/>
          <p:cNvSpPr>
            <a:spLocks noGrp="1"/>
          </p:cNvSpPr>
          <p:nvPr>
            <p:ph type="sldNum" sz="quarter" idx="5"/>
          </p:nvPr>
        </p:nvSpPr>
        <p:spPr/>
        <p:txBody>
          <a:bodyPr/>
          <a:lstStyle/>
          <a:p>
            <a:fld id="{42042C83-F474-4689-992F-134064305DAD}" type="slidenum">
              <a:rPr lang="en-US" smtClean="0"/>
              <a:t>20</a:t>
            </a:fld>
            <a:endParaRPr lang="en-US"/>
          </a:p>
        </p:txBody>
      </p:sp>
    </p:spTree>
    <p:extLst>
      <p:ext uri="{BB962C8B-B14F-4D97-AF65-F5344CB8AC3E}">
        <p14:creationId xmlns:p14="http://schemas.microsoft.com/office/powerpoint/2010/main" val="3582634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ODE Diversion-Processing website, there are several quick-links buttons to access useful information – highlighted above in yellow: </a:t>
            </a:r>
          </a:p>
          <a:p>
            <a:r>
              <a:rPr lang="en-US" dirty="0"/>
              <a:t>-the Oregon-Approved Processors List for current school year and when posted next school year. </a:t>
            </a:r>
          </a:p>
          <a:p>
            <a:r>
              <a:rPr lang="en-US" dirty="0"/>
              <a:t>- the Oregon Price Agreements</a:t>
            </a:r>
          </a:p>
        </p:txBody>
      </p:sp>
      <p:sp>
        <p:nvSpPr>
          <p:cNvPr id="4" name="Slide Number Placeholder 3"/>
          <p:cNvSpPr>
            <a:spLocks noGrp="1"/>
          </p:cNvSpPr>
          <p:nvPr>
            <p:ph type="sldNum" sz="quarter" idx="10"/>
          </p:nvPr>
        </p:nvSpPr>
        <p:spPr/>
        <p:txBody>
          <a:bodyPr/>
          <a:lstStyle/>
          <a:p>
            <a:fld id="{42042C83-F474-4689-992F-134064305DAD}" type="slidenum">
              <a:rPr lang="en-US" smtClean="0"/>
              <a:t>21</a:t>
            </a:fld>
            <a:endParaRPr lang="en-US"/>
          </a:p>
        </p:txBody>
      </p:sp>
    </p:spTree>
    <p:extLst>
      <p:ext uri="{BB962C8B-B14F-4D97-AF65-F5344CB8AC3E}">
        <p14:creationId xmlns:p14="http://schemas.microsoft.com/office/powerpoint/2010/main" val="2438222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ODE Diversion-Processing website, scroll down to access the green boxes drop down list:</a:t>
            </a:r>
          </a:p>
          <a:p>
            <a:r>
              <a:rPr lang="en-US" dirty="0"/>
              <a:t>- SEPDS and Commodity Calculators.</a:t>
            </a:r>
          </a:p>
        </p:txBody>
      </p:sp>
      <p:sp>
        <p:nvSpPr>
          <p:cNvPr id="4" name="Slide Number Placeholder 3"/>
          <p:cNvSpPr>
            <a:spLocks noGrp="1"/>
          </p:cNvSpPr>
          <p:nvPr>
            <p:ph type="sldNum" sz="quarter" idx="10"/>
          </p:nvPr>
        </p:nvSpPr>
        <p:spPr/>
        <p:txBody>
          <a:bodyPr/>
          <a:lstStyle/>
          <a:p>
            <a:fld id="{42042C83-F474-4689-992F-134064305DAD}" type="slidenum">
              <a:rPr lang="en-US" smtClean="0"/>
              <a:t>22</a:t>
            </a:fld>
            <a:endParaRPr lang="en-US"/>
          </a:p>
        </p:txBody>
      </p:sp>
    </p:spTree>
    <p:extLst>
      <p:ext uri="{BB962C8B-B14F-4D97-AF65-F5344CB8AC3E}">
        <p14:creationId xmlns:p14="http://schemas.microsoft.com/office/powerpoint/2010/main" val="416900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attending the Diversion-Processing webinar.</a:t>
            </a:r>
          </a:p>
        </p:txBody>
      </p:sp>
      <p:sp>
        <p:nvSpPr>
          <p:cNvPr id="4" name="Slide Number Placeholder 3"/>
          <p:cNvSpPr>
            <a:spLocks noGrp="1"/>
          </p:cNvSpPr>
          <p:nvPr>
            <p:ph type="sldNum" sz="quarter" idx="10"/>
          </p:nvPr>
        </p:nvSpPr>
        <p:spPr/>
        <p:txBody>
          <a:bodyPr/>
          <a:lstStyle/>
          <a:p>
            <a:fld id="{42042C83-F474-4689-992F-134064305DAD}" type="slidenum">
              <a:rPr lang="en-US" smtClean="0"/>
              <a:t>23</a:t>
            </a:fld>
            <a:endParaRPr lang="en-US"/>
          </a:p>
        </p:txBody>
      </p:sp>
    </p:spTree>
    <p:extLst>
      <p:ext uri="{BB962C8B-B14F-4D97-AF65-F5344CB8AC3E}">
        <p14:creationId xmlns:p14="http://schemas.microsoft.com/office/powerpoint/2010/main" val="1712284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notice that all ODE</a:t>
            </a:r>
            <a:r>
              <a:rPr lang="en-US" baseline="0" dirty="0"/>
              <a:t> trainings have this slide and the following at this time.  We are in an exciting time in Oregon Education with the Student Success Act.   We are all charged with keeping our mission in mind as we work towards implementation</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24</a:t>
            </a:fld>
            <a:endParaRPr lang="en-US"/>
          </a:p>
        </p:txBody>
      </p:sp>
    </p:spTree>
    <p:extLst>
      <p:ext uri="{BB962C8B-B14F-4D97-AF65-F5344CB8AC3E}">
        <p14:creationId xmlns:p14="http://schemas.microsoft.com/office/powerpoint/2010/main" val="1206721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know that every day you are working to support those marginalized youth.  Nourishing them so that that have a chance at success.  Thanks for all you do.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25</a:t>
            </a:fld>
            <a:endParaRPr lang="en-US"/>
          </a:p>
        </p:txBody>
      </p:sp>
    </p:spTree>
    <p:extLst>
      <p:ext uri="{BB962C8B-B14F-4D97-AF65-F5344CB8AC3E}">
        <p14:creationId xmlns:p14="http://schemas.microsoft.com/office/powerpoint/2010/main" val="1869183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26</a:t>
            </a:fld>
            <a:endParaRPr lang="en-US"/>
          </a:p>
        </p:txBody>
      </p:sp>
    </p:spTree>
    <p:extLst>
      <p:ext uri="{BB962C8B-B14F-4D97-AF65-F5344CB8AC3E}">
        <p14:creationId xmlns:p14="http://schemas.microsoft.com/office/powerpoint/2010/main" val="2931797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0F0FF4-8590-4570-95D6-FF1D6F9172EE}"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855384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2356811"/>
          </a:xfrm>
        </p:spPr>
        <p:txBody>
          <a:bodyPr/>
          <a:lstStyle/>
          <a:p>
            <a:r>
              <a:rPr lang="en-US" dirty="0"/>
              <a:t>What is Diversion/Processing?</a:t>
            </a:r>
          </a:p>
          <a:p>
            <a:r>
              <a:rPr lang="en-US" dirty="0"/>
              <a:t>Diversion/Processing is one</a:t>
            </a:r>
            <a:r>
              <a:rPr lang="en-US" baseline="0" dirty="0"/>
              <a:t> of the 4 USDA Foods Programs for spending your USDA Foods entitlement dollars. Most of you are familiar with ordering USDA Foods Direct Delivery cases, USDA also </a:t>
            </a:r>
            <a:r>
              <a:rPr lang="en-US" dirty="0"/>
              <a:t>has bulk material available for making menu items at a processor. So, instead of cases delivery to the schools, w</a:t>
            </a:r>
            <a:r>
              <a:rPr lang="en-US" baseline="0" dirty="0"/>
              <a:t>ith the diversion-processing</a:t>
            </a:r>
            <a:r>
              <a:rPr lang="en-US" dirty="0"/>
              <a:t> option, recipient agencies can order pounds of bulk USDA food and send the pounds to commercial processors for further processing. Processors then convert the bulk USDA food into the desired end-products that recipient agencies can then order through the processors or through distributors.</a:t>
            </a:r>
            <a:endParaRPr lang="en-US" baseline="0" dirty="0"/>
          </a:p>
          <a:p>
            <a:endParaRPr lang="en-US" dirty="0"/>
          </a:p>
          <a:p>
            <a:endParaRPr lang="en-US" baseline="0" dirty="0"/>
          </a:p>
          <a:p>
            <a:r>
              <a:rPr lang="en-US" dirty="0"/>
              <a:t>(Next Slide)</a:t>
            </a:r>
            <a:endParaRPr lang="en-US" baseline="0" dirty="0"/>
          </a:p>
        </p:txBody>
      </p:sp>
      <p:sp>
        <p:nvSpPr>
          <p:cNvPr id="4" name="Slide Number Placeholder 3"/>
          <p:cNvSpPr>
            <a:spLocks noGrp="1"/>
          </p:cNvSpPr>
          <p:nvPr>
            <p:ph type="sldNum" sz="quarter" idx="10"/>
          </p:nvPr>
        </p:nvSpPr>
        <p:spPr/>
        <p:txBody>
          <a:bodyPr/>
          <a:lstStyle/>
          <a:p>
            <a:fld id="{DCDD7D63-E008-4330-BD9D-A5AEC5C30BDC}" type="slidenum">
              <a:rPr lang="en-US" altLang="en-US" smtClean="0"/>
              <a:pPr/>
              <a:t>3</a:t>
            </a:fld>
            <a:endParaRPr lang="en-US" altLang="en-US"/>
          </a:p>
        </p:txBody>
      </p:sp>
    </p:spTree>
    <p:extLst>
      <p:ext uri="{BB962C8B-B14F-4D97-AF65-F5344CB8AC3E}">
        <p14:creationId xmlns:p14="http://schemas.microsoft.com/office/powerpoint/2010/main" val="1492087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1542944"/>
          </a:xfrm>
        </p:spPr>
        <p:txBody>
          <a:bodyPr/>
          <a:lstStyle/>
          <a:p>
            <a:r>
              <a:rPr lang="en-US" altLang="en-US" dirty="0"/>
              <a:t>So, Diversion/Processing is using bulk food that is sent to a processor (also called manufacturer) to be made into an end-product. So, for example, converting bulk mozzarella cheese into a more convenient, ready-to-use finished end-product like a pizza.</a:t>
            </a:r>
          </a:p>
          <a:p>
            <a:endParaRPr lang="en-US" altLang="en-US" dirty="0"/>
          </a:p>
          <a:p>
            <a:r>
              <a:rPr lang="en-US" altLang="en-US" dirty="0"/>
              <a:t>(Next Slide)</a:t>
            </a:r>
          </a:p>
          <a:p>
            <a:endParaRPr lang="en-US" alt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1078456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2531207"/>
          </a:xfrm>
        </p:spPr>
        <p:txBody>
          <a:bodyPr/>
          <a:lstStyle/>
          <a:p>
            <a:pPr>
              <a:defRPr/>
            </a:pPr>
            <a:r>
              <a:rPr lang="en-US" dirty="0"/>
              <a:t>So, the idea is to use a USDA food material as one ingredient to be made into a menu item.</a:t>
            </a:r>
          </a:p>
          <a:p>
            <a:pPr>
              <a:defRPr/>
            </a:pPr>
            <a:endParaRPr lang="en-US" dirty="0"/>
          </a:p>
          <a:p>
            <a:pPr>
              <a:defRPr/>
            </a:pPr>
            <a:r>
              <a:rPr lang="en-US" dirty="0"/>
              <a:t>Here are some examples of converting bulk USDA food into more convenient forms:</a:t>
            </a:r>
          </a:p>
          <a:p>
            <a:pPr marL="349415" indent="-349415">
              <a:buFont typeface="Arial" pitchFamily="34" charset="0"/>
              <a:buChar char="•"/>
              <a:defRPr/>
            </a:pPr>
            <a:r>
              <a:rPr lang="en-US" dirty="0"/>
              <a:t>Raw chilled chicken into chicken patties or nuggets</a:t>
            </a:r>
          </a:p>
          <a:p>
            <a:pPr marL="349415" indent="-349415">
              <a:buFont typeface="Arial" pitchFamily="34" charset="0"/>
              <a:buChar char="•"/>
              <a:defRPr/>
            </a:pPr>
            <a:r>
              <a:rPr lang="en-US" dirty="0"/>
              <a:t>Raw coarse ground beef into cooked patties or meatballs</a:t>
            </a:r>
          </a:p>
          <a:p>
            <a:pPr marL="349415" indent="-349415">
              <a:buFont typeface="Arial" pitchFamily="34" charset="0"/>
              <a:buChar char="•"/>
              <a:defRPr/>
            </a:pPr>
            <a:r>
              <a:rPr lang="en-US" dirty="0"/>
              <a:t>Bulk apples into applesauce cups</a:t>
            </a:r>
          </a:p>
          <a:p>
            <a:endParaRPr lang="en-US" dirty="0"/>
          </a:p>
          <a:p>
            <a:r>
              <a:rPr lang="en-US" dirty="0"/>
              <a:t>Each year, ODE approves processors to participate in the Oregon Processing Program for the next school year and we currently have over 40 processors offering a wide choice of USDA-approved end-products.</a:t>
            </a:r>
          </a:p>
          <a:p>
            <a:endParaRPr lang="en-US" dirty="0"/>
          </a:p>
          <a:p>
            <a:r>
              <a:rPr lang="en-US" dirty="0"/>
              <a:t>(Next Slide)</a:t>
            </a:r>
          </a:p>
        </p:txBody>
      </p:sp>
      <p:sp>
        <p:nvSpPr>
          <p:cNvPr id="4" name="Slide Number Placeholder 3"/>
          <p:cNvSpPr>
            <a:spLocks noGrp="1"/>
          </p:cNvSpPr>
          <p:nvPr>
            <p:ph type="sldNum" sz="quarter" idx="10"/>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3846050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438096"/>
          </a:xfrm>
        </p:spPr>
        <p:txBody>
          <a:bodyPr/>
          <a:lstStyle/>
          <a:p>
            <a:r>
              <a:rPr lang="en-US" dirty="0"/>
              <a:t>The Diversion-Processing program works with a Value Pass Through system. </a:t>
            </a:r>
          </a:p>
          <a:p>
            <a:endParaRPr lang="en-US" dirty="0"/>
          </a:p>
          <a:p>
            <a:r>
              <a:rPr lang="en-US" dirty="0"/>
              <a:t>Let’s go back to the pizza example to illustrate how the value pass through is passed on to the recipient agency through the processor.</a:t>
            </a:r>
          </a:p>
          <a:p>
            <a:endParaRPr lang="en-US" dirty="0"/>
          </a:p>
          <a:p>
            <a:r>
              <a:rPr lang="en-US" dirty="0"/>
              <a:t>So, in the pizza example, the cheese is the material available as a bulk USDA material to be shipped to a processor. The cheese represents a value to you because you can use your entitlement dollars to order pounds of bulk cheese in WBSCM and select the processor to whom you want to send the cheese. This is called diversion. Recipient agencies divert pounds of USDA material to processors in WBSCM. </a:t>
            </a:r>
            <a:r>
              <a:rPr lang="en-US" altLang="en-US" dirty="0"/>
              <a:t>By diverting cheese to a processor you are providing one ingredient to the processor and therefore the processor will receive this ingredient ‘for free’. We say the cheese is a donated food also called DF. So, the bulk cheese you sent to the processor represents value, which is a system called value-pass through.</a:t>
            </a:r>
          </a:p>
          <a:p>
            <a:r>
              <a:rPr lang="en-US" altLang="en-US" dirty="0"/>
              <a:t>The value pass through system means the end-product will cost less. Because you give the cheese to the processor to make a pizza, then the processor does not have to incur the cost of the cheese. Therefore, when the pizza is made, the processor can sell it to you at a price less expensive than commercially because the value of the cheese is deducted from the final price of the pizza.</a:t>
            </a:r>
          </a:p>
          <a:p>
            <a:endParaRPr lang="en-US" altLang="en-US" dirty="0"/>
          </a:p>
          <a:p>
            <a:r>
              <a:rPr lang="en-US" altLang="en-US" dirty="0"/>
              <a:t>The concept of the value pass through system is key to the Diversion-Processing Program. The reason why you would want to divert USDA food to a processor, is to get a value-added product at the end and cheaper than commercially.</a:t>
            </a:r>
            <a:br>
              <a:rPr lang="en-US" altLang="en-US" dirty="0"/>
            </a:br>
            <a:endParaRPr lang="en-US" altLang="en-US" dirty="0"/>
          </a:p>
          <a:p>
            <a:endParaRPr lang="en-US" dirty="0"/>
          </a:p>
          <a:p>
            <a:endParaRPr lang="en-US" baseline="0" dirty="0"/>
          </a:p>
          <a:p>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184380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Here is an example of how the value of the USDA donated food is subtracted.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Let’s calculate a case of cheese pizza. Each case of pizza contains a quantity of cheese called the USDA Foods Pounds Draw Down per Case – in this example, 9.00 pounds per case. Then multiply the pounds per case by the USDA Foods Value per pound, in this example, $1.92. Which equals $17.30 value per case – this is the entitlement amount spent on 9 pounds of USDA cheese for one case of pizza. This is also your savings. The net case price to pay is then only $57.60 instead of $74.90, the undiscounted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value of USDA Foods deducted from the case price should make food products more affordable. However, you will still need to check if this is true by comparing with actual commercial prices and make sure you can get value out of your entitlement dollars.</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7</a:t>
            </a:fld>
            <a:endParaRPr lang="en-US"/>
          </a:p>
        </p:txBody>
      </p:sp>
    </p:spTree>
    <p:extLst>
      <p:ext uri="{BB962C8B-B14F-4D97-AF65-F5344CB8AC3E}">
        <p14:creationId xmlns:p14="http://schemas.microsoft.com/office/powerpoint/2010/main" val="1249115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511082"/>
          </a:xfrm>
        </p:spPr>
        <p:txBody>
          <a:bodyPr/>
          <a:lstStyle/>
          <a:p>
            <a:pPr defTabSz="931774">
              <a:defRPr/>
            </a:pPr>
            <a:r>
              <a:rPr lang="en-US" altLang="en-US" dirty="0"/>
              <a:t>We just talked about the Value Pass Through that is key to the Diversion-Processing program. It is a federal regulation to ensure that the value of the USDA Donated Foods and finished end-products are properly credited to recipient agencies. Simply, it is the system used to credit the value of USDA Foods to the recipient agency. However, it depends on the processor to offer one or more value pass through systems. </a:t>
            </a:r>
          </a:p>
          <a:p>
            <a:pPr defTabSz="931774">
              <a:defRPr/>
            </a:pPr>
            <a:r>
              <a:rPr lang="en-US" altLang="en-US" dirty="0"/>
              <a:t>As you can see in the table, there are 5 Value Pass Through systems approved by ODE.</a:t>
            </a:r>
          </a:p>
          <a:p>
            <a:pPr defTabSz="931774">
              <a:defRPr/>
            </a:pPr>
            <a:r>
              <a:rPr lang="en-US" altLang="en-US" dirty="0"/>
              <a:t>- RRA, Refund or Rebate to Recipient Agency is when you pay the commercial price and processor issues a refund check for the value of the USDA Foods.</a:t>
            </a:r>
          </a:p>
          <a:p>
            <a:pPr defTabSz="931774">
              <a:defRPr/>
            </a:pPr>
            <a:r>
              <a:rPr lang="en-US" altLang="en-US" dirty="0"/>
              <a:t>- DS, Direct Discount to Recipient Agency is when you place an order directly with the processor at a net price (in this case distributors are not involved and there is an order minimum to meet).</a:t>
            </a:r>
          </a:p>
          <a:p>
            <a:pPr defTabSz="931774">
              <a:defRPr/>
            </a:pPr>
            <a:r>
              <a:rPr lang="en-US" altLang="en-US" dirty="0"/>
              <a:t>- NOI, Indirect Discount to Recipient Agency or Net Off Invoice is when end-products are sold to a distributor at a commercial price. The price is reduced by the value of the USDA Foods to eligible recipient agencies and reflected in the final net invoice.</a:t>
            </a:r>
          </a:p>
          <a:p>
            <a:pPr defTabSz="931774">
              <a:defRPr/>
            </a:pPr>
            <a:r>
              <a:rPr lang="en-US" altLang="en-US" dirty="0"/>
              <a:t>- FSP, Fee For Service billed by Processor, is when a processor’s cost of ingredients is identified separately from the value of the donated USDA Foods on the final invoice, and processor’s delivery fee must be added.</a:t>
            </a:r>
          </a:p>
          <a:p>
            <a:pPr defTabSz="931774">
              <a:defRPr/>
            </a:pPr>
            <a:r>
              <a:rPr lang="en-US" altLang="en-US" dirty="0"/>
              <a:t>- FSD, Fee For Service billed by Distributor, is when recipient agency procures end-products from the processor and also separately procures storage from a distributor. </a:t>
            </a:r>
          </a:p>
          <a:p>
            <a:pPr defTabSz="931774">
              <a:defRPr/>
            </a:pPr>
            <a:endParaRPr lang="en-US" altLang="en-US" dirty="0"/>
          </a:p>
          <a:p>
            <a:pPr defTabSz="931774">
              <a:defRPr/>
            </a:pPr>
            <a:r>
              <a:rPr lang="en-US" altLang="en-US" dirty="0"/>
              <a:t>When selecting a processor to whom you will divert pounds of USDA Foods during WBSCM ordering, you will need to know what Value Pass Through systems they offer. Processors can explain to you how each works so you can then let them know which option you want to use. </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1876247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822508"/>
          </a:xfrm>
        </p:spPr>
        <p:txBody>
          <a:bodyPr/>
          <a:lstStyle/>
          <a:p>
            <a:pPr>
              <a:defRPr/>
            </a:pPr>
            <a:r>
              <a:rPr lang="en-US" dirty="0"/>
              <a:t>Now let’s talk about why process and deciding to process. Why would you want to get ready-to-use products from processors? Why would you want to do diversion/processing?</a:t>
            </a:r>
          </a:p>
          <a:p>
            <a:pPr>
              <a:defRPr/>
            </a:pPr>
            <a:endParaRPr lang="en-US" dirty="0"/>
          </a:p>
          <a:p>
            <a:pPr>
              <a:defRPr/>
            </a:pPr>
            <a:r>
              <a:rPr lang="en-US" dirty="0"/>
              <a:t>Some possible benefits include: increase participation by offering more variety and high quality products throughout the year. An example could be processing chicken to be made into whole muscle chicken strips, something you might not be able to afford commercially but the diverted cost makes it affordable.</a:t>
            </a:r>
          </a:p>
          <a:p>
            <a:pPr>
              <a:defRPr/>
            </a:pPr>
            <a:endParaRPr lang="en-US" dirty="0"/>
          </a:p>
          <a:p>
            <a:pPr>
              <a:defRPr/>
            </a:pPr>
            <a:r>
              <a:rPr lang="en-US" dirty="0"/>
              <a:t>Another benefit is to save money by using a product already assembled that requires minimal labor and the food is more affordable because the USDA Foods donated value is subtracted from the price of the product.  We talked earlier about the value pass through that will reduce the price of the end-product.</a:t>
            </a:r>
          </a:p>
          <a:p>
            <a:pPr>
              <a:defRPr/>
            </a:pPr>
            <a:endParaRPr lang="en-US" dirty="0"/>
          </a:p>
          <a:p>
            <a:pPr>
              <a:defRPr/>
            </a:pPr>
            <a:r>
              <a:rPr lang="en-US" dirty="0"/>
              <a:t>There are also potential challenges if you do diversion-processing, especially for the first time. You will need to invest the time and effort into planning and forecasting your menu items, conducting proper procurement. You will need to establish a process for checking that all the pounds diverted in WBSCM are used up within one school year and properly drawn down each time your purchase the end-products through the processor or through the distributor.</a:t>
            </a:r>
          </a:p>
          <a:p>
            <a:pPr>
              <a:defRPr/>
            </a:pPr>
            <a:r>
              <a:rPr lang="en-US" dirty="0"/>
              <a:t>Also there may be unforeseen market and demand changes with product shortage and discontinuation.</a:t>
            </a:r>
          </a:p>
          <a:p>
            <a:pPr>
              <a:defRPr/>
            </a:pPr>
            <a:endParaRPr lang="en-US" dirty="0"/>
          </a:p>
          <a:p>
            <a:pPr defTabSz="931774">
              <a:defRPr/>
            </a:pPr>
            <a:r>
              <a:rPr lang="en-US" altLang="en-US" dirty="0"/>
              <a:t>You should weigh the benefits and challenges before deciding.</a:t>
            </a:r>
          </a:p>
          <a:p>
            <a:pPr defTabSz="931774">
              <a:defRPr/>
            </a:pPr>
            <a:r>
              <a:rPr lang="en-US" altLang="en-US" dirty="0"/>
              <a:t>(Next Slide)</a:t>
            </a:r>
          </a:p>
        </p:txBody>
      </p:sp>
    </p:spTree>
    <p:extLst>
      <p:ext uri="{BB962C8B-B14F-4D97-AF65-F5344CB8AC3E}">
        <p14:creationId xmlns:p14="http://schemas.microsoft.com/office/powerpoint/2010/main" val="8421608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1/24/2024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1/24/2024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1/24/2024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pic>
        <p:nvPicPr>
          <p:cNvPr id="2"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3600" y="5853114"/>
            <a:ext cx="2540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ltLang="en-US"/>
          </a:p>
        </p:txBody>
      </p:sp>
      <p:sp>
        <p:nvSpPr>
          <p:cNvPr id="4" name="Slide Number Placeholder 3"/>
          <p:cNvSpPr>
            <a:spLocks noGrp="1"/>
          </p:cNvSpPr>
          <p:nvPr>
            <p:ph type="sldNum" sz="quarter" idx="11"/>
          </p:nvPr>
        </p:nvSpPr>
        <p:spPr>
          <a:xfrm>
            <a:off x="8128000" y="6245225"/>
            <a:ext cx="2844800" cy="476250"/>
          </a:xfrm>
        </p:spPr>
        <p:txBody>
          <a:bodyPr/>
          <a:lstStyle>
            <a:lvl1pPr>
              <a:defRPr/>
            </a:lvl1pPr>
          </a:lstStyle>
          <a:p>
            <a:fld id="{45AC5265-C810-48C2-A118-B7DE05DFE43F}" type="slidenum">
              <a:rPr lang="en-US" altLang="en-US"/>
              <a:pPr/>
              <a:t>‹#›</a:t>
            </a:fld>
            <a:endParaRPr lang="en-US" altLang="en-US"/>
          </a:p>
        </p:txBody>
      </p:sp>
    </p:spTree>
    <p:extLst>
      <p:ext uri="{BB962C8B-B14F-4D97-AF65-F5344CB8AC3E}">
        <p14:creationId xmlns:p14="http://schemas.microsoft.com/office/powerpoint/2010/main" val="1120821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1/24/2024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1/24/2024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1/24/2024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1/24/2024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1/24/2024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1/24/2024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1/24/2024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1/24/2024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1/24/2024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1/24/2024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1/24/2024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1/24/2024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1/24/2024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1/24/2024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1/24/2024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1/24/2024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1/24/2024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1/24/2024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1/24/2024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1/24/2024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1/24/2024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1/24/2024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1/24/2024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1/24/2024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1/24/2024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1/24/2024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1/24/2024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1/24/2024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1/24/2024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1/24/2024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1/24/2024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1/24/2024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1/24/2024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1/24/2024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1/24/2024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1/24/2024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1/24/2024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1/24/2024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1/24/2024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1/24/2024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1/24/2024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1/24/2024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1/24/2024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1/24/2024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1/24/2024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1/24/2024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1/24/2024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1/24/2024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1/24/2024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1/24/2024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1/24/2024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1/24/2024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1/24/2024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1/24/2024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1/24/2024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1/24/2024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1/24/2024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1/24/2024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1/24/2024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1/24/2024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1/24/2024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1/24/2024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1/24/2024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1/24/2024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27" r:id="rId12"/>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1/24/2024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1/24/2024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1/24/2024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1/24/2024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1/24/2024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malaysianwireless.com/2010/03/data-cap-or-no-data-cap/" TargetMode="External"/><Relationship Id="rId13" Type="http://schemas.openxmlformats.org/officeDocument/2006/relationships/image" Target="../media/image16.png"/><Relationship Id="rId3" Type="http://schemas.openxmlformats.org/officeDocument/2006/relationships/image" Target="../media/image12.JPG"/><Relationship Id="rId7" Type="http://schemas.microsoft.com/office/2007/relationships/hdphoto" Target="../media/hdphoto1.wdp"/><Relationship Id="rId12" Type="http://schemas.openxmlformats.org/officeDocument/2006/relationships/hyperlink" Target="https://www.flickr.com/photos/36001761@N02/3364250371/in/photolist-68hEqK-6audYg-6ioYiv-6zjFue-6Gi97L-74bJ5p-776Wrk-776X8F-776XFF-776ZCe-7772b6-77aR3Q-77aTZy-77aUJ7-77aW95-7M2RuW-82KqDa-dueX1w-8YzaEd-9PXoJH-b3jZo2-ffxP6K-9hBQpD-cgpjKC-9hyxnF-dhWiy2-9nqg8U-a2n3Vn-bZ8LMU-9yj4pP-9yj4PR-9yn3ME-9yj4xa-9yj5aH-9WvVFn-a188fN-9WvVRc-a15gGZ-b1rcUR-dFHnfU-9WyLRJ-9yj3ZK-9yj4We-9kacvV-d5Pgp3-eYdxWe-cBM69q-cBLZQA-cBLFXf-cBLsXh-cBLYSd" TargetMode="External"/><Relationship Id="rId2" Type="http://schemas.openxmlformats.org/officeDocument/2006/relationships/notesSlide" Target="../notesSlides/notesSlide10.xml"/><Relationship Id="rId16" Type="http://schemas.openxmlformats.org/officeDocument/2006/relationships/hyperlink" Target="https://pixabay.com/en/business-card-contract-presentation-1026402/" TargetMode="External"/><Relationship Id="rId1" Type="http://schemas.openxmlformats.org/officeDocument/2006/relationships/slideLayout" Target="../slideLayouts/slideLayout9.xml"/><Relationship Id="rId6" Type="http://schemas.openxmlformats.org/officeDocument/2006/relationships/image" Target="../media/image14.png"/><Relationship Id="rId11" Type="http://schemas.microsoft.com/office/2007/relationships/hdphoto" Target="../media/hdphoto2.wdp"/><Relationship Id="rId5" Type="http://schemas.openxmlformats.org/officeDocument/2006/relationships/hyperlink" Target="http://www.pngall.com/road-png" TargetMode="External"/><Relationship Id="rId15" Type="http://schemas.microsoft.com/office/2007/relationships/hdphoto" Target="../media/hdphoto3.wdp"/><Relationship Id="rId10"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image" Target="../media/image8.png"/><Relationship Id="rId1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hyperlink" Target="https://www.oregon.gov/ode/students-and-family/childnutrition/USDAFoods/Pages/Processing-Diversion.asp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hyperlink" Target="https://www.oregon.gov/ode/students-and-family/childnutrition/Pages/Procurement.aspx" TargetMode="Externa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1.xml"/><Relationship Id="rId5" Type="http://schemas.openxmlformats.org/officeDocument/2006/relationships/image" Target="../media/image24.pn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www.oregon.gov/ode/students-and-family/childnutrition/USDAFoods/Pages/Processing-Diversion.aspx"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mailto:ode.fooddistribution@ode.oregon.gov"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tags" Target="../tags/tag5.xml"/><Relationship Id="rId5" Type="http://schemas.openxmlformats.org/officeDocument/2006/relationships/hyperlink" Target="mailto:program.intake@usda.gov" TargetMode="External"/><Relationship Id="rId4" Type="http://schemas.openxmlformats.org/officeDocument/2006/relationships/hyperlink" Target="http://www.ascr.usda.gov/complaint_filing_cust.html"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Diversion/Processing for New Staff</a:t>
            </a:r>
          </a:p>
        </p:txBody>
      </p:sp>
      <p:sp>
        <p:nvSpPr>
          <p:cNvPr id="3" name="Subtitle 2"/>
          <p:cNvSpPr>
            <a:spLocks noGrp="1"/>
          </p:cNvSpPr>
          <p:nvPr>
            <p:ph type="subTitle" idx="1"/>
          </p:nvPr>
        </p:nvSpPr>
        <p:spPr/>
        <p:txBody>
          <a:bodyPr/>
          <a:lstStyle/>
          <a:p>
            <a:r>
              <a:rPr lang="en-US" dirty="0"/>
              <a:t>The basics</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a:t>
            </a:fld>
            <a:endParaRPr lang="en-US" dirty="0"/>
          </a:p>
        </p:txBody>
      </p:sp>
    </p:spTree>
    <p:extLst>
      <p:ext uri="{BB962C8B-B14F-4D97-AF65-F5344CB8AC3E}">
        <p14:creationId xmlns:p14="http://schemas.microsoft.com/office/powerpoint/2010/main" val="397221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149BEC-17C8-4D51-A9F1-CAF630AA94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5415" y="3157099"/>
            <a:ext cx="1284046" cy="1332632"/>
          </a:xfrm>
          <a:prstGeom prst="rect">
            <a:avLst/>
          </a:prstGeom>
        </p:spPr>
      </p:pic>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t>10</a:t>
            </a:fld>
            <a:endParaRPr lang="en-US" dirty="0"/>
          </a:p>
        </p:txBody>
      </p:sp>
      <p:pic>
        <p:nvPicPr>
          <p:cNvPr id="5" name="Picture 4">
            <a:extLst>
              <a:ext uri="{FF2B5EF4-FFF2-40B4-BE49-F238E27FC236}">
                <a16:creationId xmlns:a16="http://schemas.microsoft.com/office/drawing/2014/main" id="{C516B273-CE07-4D19-84BA-15963B3D58C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5400000">
            <a:off x="2901822" y="-2411603"/>
            <a:ext cx="6364910" cy="11726426"/>
          </a:xfrm>
          <a:prstGeom prst="rect">
            <a:avLst/>
          </a:prstGeom>
        </p:spPr>
      </p:pic>
      <p:pic>
        <p:nvPicPr>
          <p:cNvPr id="7" name="Picture 6">
            <a:extLst>
              <a:ext uri="{FF2B5EF4-FFF2-40B4-BE49-F238E27FC236}">
                <a16:creationId xmlns:a16="http://schemas.microsoft.com/office/drawing/2014/main" id="{8BE86D15-EE5C-4B58-A3B2-B2195685DEC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455" b="89851" l="9901" r="89851"/>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78512" y="1009631"/>
            <a:ext cx="1304723" cy="1304723"/>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34173" y="1039534"/>
            <a:ext cx="1751200" cy="1751200"/>
          </a:xfrm>
          <a:prstGeom prst="rect">
            <a:avLst/>
          </a:prstGeom>
        </p:spPr>
      </p:pic>
      <p:sp>
        <p:nvSpPr>
          <p:cNvPr id="9" name="TextBox 8">
            <a:extLst>
              <a:ext uri="{FF2B5EF4-FFF2-40B4-BE49-F238E27FC236}">
                <a16:creationId xmlns:a16="http://schemas.microsoft.com/office/drawing/2014/main" id="{882A0FFB-E552-47B1-8915-BFA7A7E17D11}"/>
              </a:ext>
            </a:extLst>
          </p:cNvPr>
          <p:cNvSpPr txBox="1"/>
          <p:nvPr/>
        </p:nvSpPr>
        <p:spPr>
          <a:xfrm>
            <a:off x="520025" y="2206896"/>
            <a:ext cx="1251626" cy="369332"/>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PLANNING</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7667749A-7E19-41C4-B89A-EE401A7E1FEF}"/>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816" b="96319" l="9783" r="89946"/>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3460696" y="2060120"/>
            <a:ext cx="1422086" cy="1259783"/>
          </a:xfrm>
          <a:prstGeom prst="rect">
            <a:avLst/>
          </a:prstGeom>
        </p:spPr>
      </p:pic>
      <p:sp>
        <p:nvSpPr>
          <p:cNvPr id="11" name="TextBox 10">
            <a:extLst>
              <a:ext uri="{FF2B5EF4-FFF2-40B4-BE49-F238E27FC236}">
                <a16:creationId xmlns:a16="http://schemas.microsoft.com/office/drawing/2014/main" id="{7EDF2873-F3EB-4635-8380-233E8794A5C3}"/>
              </a:ext>
            </a:extLst>
          </p:cNvPr>
          <p:cNvSpPr txBox="1"/>
          <p:nvPr/>
        </p:nvSpPr>
        <p:spPr>
          <a:xfrm>
            <a:off x="3317676" y="3332547"/>
            <a:ext cx="1656945" cy="369332"/>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PROCUREMENT</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F9D72E2-B2C0-44D0-8304-C0CCB998BE1F}"/>
              </a:ext>
            </a:extLst>
          </p:cNvPr>
          <p:cNvSpPr txBox="1"/>
          <p:nvPr/>
        </p:nvSpPr>
        <p:spPr>
          <a:xfrm>
            <a:off x="5903829" y="4443391"/>
            <a:ext cx="1880798" cy="64633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WBSCM Ordering in the Spring</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descr="Factory Plant Machine · Free vector graphic on Pixabay"/>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10435003" y="1726445"/>
            <a:ext cx="1288149" cy="1012405"/>
          </a:xfrm>
          <a:prstGeom prst="rect">
            <a:avLst/>
          </a:prstGeom>
        </p:spPr>
      </p:pic>
      <p:pic>
        <p:nvPicPr>
          <p:cNvPr id="16" name="Picture 15">
            <a:extLst>
              <a:ext uri="{FF2B5EF4-FFF2-40B4-BE49-F238E27FC236}">
                <a16:creationId xmlns:a16="http://schemas.microsoft.com/office/drawing/2014/main" id="{937372E6-3BBC-40A8-9950-93E7A2816D6A}"/>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111" b="90000" l="10000" r="9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9065988" y="4059114"/>
            <a:ext cx="2665378" cy="2665378"/>
          </a:xfrm>
          <a:prstGeom prst="rect">
            <a:avLst/>
          </a:prstGeom>
        </p:spPr>
      </p:pic>
      <p:sp>
        <p:nvSpPr>
          <p:cNvPr id="15" name="TextBox 14">
            <a:extLst>
              <a:ext uri="{FF2B5EF4-FFF2-40B4-BE49-F238E27FC236}">
                <a16:creationId xmlns:a16="http://schemas.microsoft.com/office/drawing/2014/main" id="{7EDF2873-F3EB-4635-8380-233E8794A5C3}"/>
              </a:ext>
            </a:extLst>
          </p:cNvPr>
          <p:cNvSpPr txBox="1"/>
          <p:nvPr/>
        </p:nvSpPr>
        <p:spPr>
          <a:xfrm rot="21277444">
            <a:off x="9588607" y="4363780"/>
            <a:ext cx="1736424" cy="64633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libri" panose="020F0502020204030204"/>
              </a:rPr>
              <a:t>MANAGE</a:t>
            </a:r>
            <a:r>
              <a:rPr lang="en-US" b="1" dirty="0">
                <a:solidFill>
                  <a:prstClr val="black"/>
                </a:solidFill>
                <a:latin typeface="Calibri" panose="020F0502020204030204"/>
              </a:rPr>
              <a:t> CONTRACTS</a:t>
            </a:r>
            <a:endParaRPr kumimoji="0" lang="fr-FR" sz="1800" b="1" i="0" u="none" strike="noStrike" kern="1200" cap="none" spc="0" normalizeH="0" baseline="0" noProof="0" dirty="0">
              <a:ln>
                <a:noFill/>
              </a:ln>
              <a:solidFill>
                <a:prstClr val="black"/>
              </a:solidFill>
              <a:effectLst/>
              <a:uLnTx/>
              <a:uFillTx/>
              <a:latin typeface="Calibri" panose="020F0502020204030204"/>
            </a:endParaRPr>
          </a:p>
        </p:txBody>
      </p:sp>
      <p:sp>
        <p:nvSpPr>
          <p:cNvPr id="17" name="TextBox 16">
            <a:extLst>
              <a:ext uri="{FF2B5EF4-FFF2-40B4-BE49-F238E27FC236}">
                <a16:creationId xmlns:a16="http://schemas.microsoft.com/office/drawing/2014/main" id="{7EDF2873-F3EB-4635-8380-233E8794A5C3}"/>
              </a:ext>
            </a:extLst>
          </p:cNvPr>
          <p:cNvSpPr txBox="1"/>
          <p:nvPr/>
        </p:nvSpPr>
        <p:spPr>
          <a:xfrm>
            <a:off x="10424472" y="2725282"/>
            <a:ext cx="1395479"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noProof="0" dirty="0">
                <a:solidFill>
                  <a:prstClr val="black"/>
                </a:solidFill>
                <a:latin typeface="Calibri" panose="020F0502020204030204"/>
              </a:rPr>
              <a:t>End-Product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noProof="0" dirty="0">
                <a:solidFill>
                  <a:prstClr val="black"/>
                </a:solidFill>
                <a:latin typeface="Calibri" panose="020F0502020204030204"/>
              </a:rPr>
              <a:t>Ordering</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p:cNvSpPr txBox="1"/>
          <p:nvPr/>
        </p:nvSpPr>
        <p:spPr>
          <a:xfrm>
            <a:off x="717739" y="5612722"/>
            <a:ext cx="3976538" cy="646331"/>
          </a:xfrm>
          <a:prstGeom prst="rect">
            <a:avLst/>
          </a:prstGeom>
          <a:noFill/>
        </p:spPr>
        <p:txBody>
          <a:bodyPr wrap="none" rtlCol="0">
            <a:spAutoFit/>
          </a:bodyPr>
          <a:lstStyle/>
          <a:p>
            <a:r>
              <a:rPr lang="en-US" sz="3600" b="1" dirty="0">
                <a:solidFill>
                  <a:srgbClr val="0070C0"/>
                </a:solidFill>
              </a:rPr>
              <a:t>Processing Timeline</a:t>
            </a:r>
          </a:p>
        </p:txBody>
      </p:sp>
      <p:sp>
        <p:nvSpPr>
          <p:cNvPr id="19" name="TextBox 18">
            <a:extLst>
              <a:ext uri="{FF2B5EF4-FFF2-40B4-BE49-F238E27FC236}">
                <a16:creationId xmlns:a16="http://schemas.microsoft.com/office/drawing/2014/main" id="{2F9D72E2-B2C0-44D0-8304-C0CCB998BE1F}"/>
              </a:ext>
            </a:extLst>
          </p:cNvPr>
          <p:cNvSpPr txBox="1"/>
          <p:nvPr/>
        </p:nvSpPr>
        <p:spPr>
          <a:xfrm>
            <a:off x="7387188" y="1083818"/>
            <a:ext cx="2457851" cy="369332"/>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USDA ships to Processor</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387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5" grpId="0"/>
      <p:bldP spid="17"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11</a:t>
            </a:fld>
            <a:endParaRPr lang="en-US" dirty="0"/>
          </a:p>
        </p:txBody>
      </p:sp>
      <p:sp>
        <p:nvSpPr>
          <p:cNvPr id="4" name="Title 3"/>
          <p:cNvSpPr>
            <a:spLocks noGrp="1"/>
          </p:cNvSpPr>
          <p:nvPr>
            <p:ph type="title"/>
          </p:nvPr>
        </p:nvSpPr>
        <p:spPr/>
        <p:txBody>
          <a:bodyPr anchor="ctr"/>
          <a:lstStyle/>
          <a:p>
            <a:pPr algn="ctr"/>
            <a:r>
              <a:rPr lang="en-US" dirty="0"/>
              <a:t>It all begins with the menu!</a:t>
            </a:r>
          </a:p>
        </p:txBody>
      </p:sp>
      <p:pic>
        <p:nvPicPr>
          <p:cNvPr id="5" name="Picture 4"/>
          <p:cNvPicPr>
            <a:picLocks noChangeAspect="1"/>
          </p:cNvPicPr>
          <p:nvPr/>
        </p:nvPicPr>
        <p:blipFill rotWithShape="1">
          <a:blip r:embed="rId3"/>
          <a:srcRect l="2741"/>
          <a:stretch/>
        </p:blipFill>
        <p:spPr>
          <a:xfrm>
            <a:off x="669303" y="500086"/>
            <a:ext cx="1819374" cy="206024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8937" y="2772010"/>
            <a:ext cx="3258495" cy="2441013"/>
          </a:xfrm>
          <a:prstGeom prst="rect">
            <a:avLst/>
          </a:prstGeom>
        </p:spPr>
      </p:pic>
      <p:sp>
        <p:nvSpPr>
          <p:cNvPr id="8" name="Rectangle 7"/>
          <p:cNvSpPr/>
          <p:nvPr/>
        </p:nvSpPr>
        <p:spPr>
          <a:xfrm>
            <a:off x="5331737" y="1440743"/>
            <a:ext cx="6637302" cy="707886"/>
          </a:xfrm>
          <a:prstGeom prst="rect">
            <a:avLst/>
          </a:prstGeom>
        </p:spPr>
        <p:txBody>
          <a:bodyPr wrap="square">
            <a:spAutoFit/>
          </a:bodyPr>
          <a:lstStyle/>
          <a:p>
            <a:pPr>
              <a:defRPr/>
            </a:pPr>
            <a:r>
              <a:rPr lang="en-US" sz="4000" b="1" dirty="0"/>
              <a:t>Choose what items to menu</a:t>
            </a:r>
          </a:p>
        </p:txBody>
      </p:sp>
      <p:sp>
        <p:nvSpPr>
          <p:cNvPr id="9" name="Rectangle 8"/>
          <p:cNvSpPr/>
          <p:nvPr/>
        </p:nvSpPr>
        <p:spPr>
          <a:xfrm>
            <a:off x="803863" y="3501202"/>
            <a:ext cx="4822613" cy="646331"/>
          </a:xfrm>
          <a:prstGeom prst="rect">
            <a:avLst/>
          </a:prstGeom>
        </p:spPr>
        <p:txBody>
          <a:bodyPr wrap="square">
            <a:spAutoFit/>
          </a:bodyPr>
          <a:lstStyle/>
          <a:p>
            <a:pPr>
              <a:defRPr/>
            </a:pPr>
            <a:r>
              <a:rPr lang="en-US" dirty="0">
                <a:latin typeface="Arial" charset="0"/>
              </a:rPr>
              <a:t>Servings per day x Number of days on menu:  </a:t>
            </a:r>
          </a:p>
          <a:p>
            <a:pPr>
              <a:defRPr/>
            </a:pPr>
            <a:r>
              <a:rPr lang="en-US" dirty="0">
                <a:solidFill>
                  <a:srgbClr val="FF0000"/>
                </a:solidFill>
                <a:latin typeface="Arial" charset="0"/>
              </a:rPr>
              <a:t>100 students x 45 days = 4,500 total servings</a:t>
            </a:r>
          </a:p>
        </p:txBody>
      </p:sp>
      <p:sp>
        <p:nvSpPr>
          <p:cNvPr id="20" name="Rounded Rectangular Callout 6">
            <a:extLst>
              <a:ext uri="{FF2B5EF4-FFF2-40B4-BE49-F238E27FC236}">
                <a16:creationId xmlns:a16="http://schemas.microsoft.com/office/drawing/2014/main" id="{4C6C9880-6905-24BC-9D3C-011D846F6E29}"/>
              </a:ext>
            </a:extLst>
          </p:cNvPr>
          <p:cNvSpPr/>
          <p:nvPr/>
        </p:nvSpPr>
        <p:spPr>
          <a:xfrm>
            <a:off x="3893156" y="4716319"/>
            <a:ext cx="2554778" cy="1175434"/>
          </a:xfrm>
          <a:prstGeom prst="wedgeRoundRectCallout">
            <a:avLst>
              <a:gd name="adj1" fmla="val -84106"/>
              <a:gd name="adj2" fmla="val -80746"/>
              <a:gd name="adj3" fmla="val 16667"/>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Forecasting is needed before completing procurement</a:t>
            </a:r>
          </a:p>
        </p:txBody>
      </p:sp>
    </p:spTree>
    <p:extLst>
      <p:ext uri="{BB962C8B-B14F-4D97-AF65-F5344CB8AC3E}">
        <p14:creationId xmlns:p14="http://schemas.microsoft.com/office/powerpoint/2010/main" val="3394260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12</a:t>
            </a:fld>
            <a:endParaRPr lang="en-US" dirty="0"/>
          </a:p>
        </p:txBody>
      </p:sp>
      <p:sp>
        <p:nvSpPr>
          <p:cNvPr id="4" name="Title 3"/>
          <p:cNvSpPr>
            <a:spLocks noGrp="1"/>
          </p:cNvSpPr>
          <p:nvPr>
            <p:ph type="title"/>
          </p:nvPr>
        </p:nvSpPr>
        <p:spPr>
          <a:xfrm>
            <a:off x="500360" y="452977"/>
            <a:ext cx="10784542" cy="1008179"/>
          </a:xfrm>
        </p:spPr>
        <p:txBody>
          <a:bodyPr anchor="t">
            <a:normAutofit/>
          </a:bodyPr>
          <a:lstStyle/>
          <a:p>
            <a:pPr algn="r"/>
            <a:r>
              <a:rPr lang="en-US" dirty="0"/>
              <a:t>Select Your Processor(s) for next SY</a:t>
            </a:r>
          </a:p>
        </p:txBody>
      </p:sp>
      <p:pic>
        <p:nvPicPr>
          <p:cNvPr id="6" name="Picture 5">
            <a:extLst>
              <a:ext uri="{FF2B5EF4-FFF2-40B4-BE49-F238E27FC236}">
                <a16:creationId xmlns:a16="http://schemas.microsoft.com/office/drawing/2014/main" id="{DAEBD53A-D58A-A55B-F09D-19874D96470B}"/>
              </a:ext>
            </a:extLst>
          </p:cNvPr>
          <p:cNvPicPr>
            <a:picLocks noChangeAspect="1"/>
          </p:cNvPicPr>
          <p:nvPr/>
        </p:nvPicPr>
        <p:blipFill rotWithShape="1">
          <a:blip r:embed="rId3"/>
          <a:srcRect l="2741"/>
          <a:stretch/>
        </p:blipFill>
        <p:spPr>
          <a:xfrm>
            <a:off x="641022" y="500087"/>
            <a:ext cx="1687399" cy="1910794"/>
          </a:xfrm>
          <a:prstGeom prst="rect">
            <a:avLst/>
          </a:prstGeom>
        </p:spPr>
      </p:pic>
      <p:sp>
        <p:nvSpPr>
          <p:cNvPr id="11" name="Rectangle 10">
            <a:extLst>
              <a:ext uri="{FF2B5EF4-FFF2-40B4-BE49-F238E27FC236}">
                <a16:creationId xmlns:a16="http://schemas.microsoft.com/office/drawing/2014/main" id="{8682D0BC-3079-7653-8FAE-C49B4083D4C9}"/>
              </a:ext>
            </a:extLst>
          </p:cNvPr>
          <p:cNvSpPr/>
          <p:nvPr/>
        </p:nvSpPr>
        <p:spPr>
          <a:xfrm>
            <a:off x="669302" y="3497344"/>
            <a:ext cx="2469824" cy="12537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Oregon-Approved Processors List </a:t>
            </a:r>
          </a:p>
        </p:txBody>
      </p:sp>
      <p:sp>
        <p:nvSpPr>
          <p:cNvPr id="13" name="Rectangle 12">
            <a:extLst>
              <a:ext uri="{FF2B5EF4-FFF2-40B4-BE49-F238E27FC236}">
                <a16:creationId xmlns:a16="http://schemas.microsoft.com/office/drawing/2014/main" id="{560A8A68-3D9B-0B89-74C4-1AC1A5C33D7B}"/>
              </a:ext>
            </a:extLst>
          </p:cNvPr>
          <p:cNvSpPr/>
          <p:nvPr/>
        </p:nvSpPr>
        <p:spPr>
          <a:xfrm>
            <a:off x="4554717" y="3583755"/>
            <a:ext cx="3052713" cy="12239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SEPDS </a:t>
            </a:r>
          </a:p>
          <a:p>
            <a:pPr algn="ctr"/>
            <a:r>
              <a:rPr lang="en-US" b="1" dirty="0"/>
              <a:t>Summary End Product Data Schedule</a:t>
            </a:r>
          </a:p>
        </p:txBody>
      </p:sp>
      <p:sp>
        <p:nvSpPr>
          <p:cNvPr id="14" name="Rectangle 13">
            <a:extLst>
              <a:ext uri="{FF2B5EF4-FFF2-40B4-BE49-F238E27FC236}">
                <a16:creationId xmlns:a16="http://schemas.microsoft.com/office/drawing/2014/main" id="{99D63048-D5C1-4F4D-3241-8053A3E2B5FC}"/>
              </a:ext>
            </a:extLst>
          </p:cNvPr>
          <p:cNvSpPr/>
          <p:nvPr/>
        </p:nvSpPr>
        <p:spPr>
          <a:xfrm>
            <a:off x="3142267" y="1615125"/>
            <a:ext cx="4936503" cy="1014954"/>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hlinkClick r:id="rId4">
                  <a:extLst>
                    <a:ext uri="{A12FA001-AC4F-418D-AE19-62706E023703}">
                      <ahyp:hlinkClr xmlns:ahyp="http://schemas.microsoft.com/office/drawing/2018/hyperlinkcolor" val="tx"/>
                    </a:ext>
                  </a:extLst>
                </a:hlinkClick>
              </a:rPr>
              <a:t>ODE Diversion-Processing Website</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15" name="TextBox 14">
            <a:extLst>
              <a:ext uri="{FF2B5EF4-FFF2-40B4-BE49-F238E27FC236}">
                <a16:creationId xmlns:a16="http://schemas.microsoft.com/office/drawing/2014/main" id="{08A21950-5735-EA68-0029-D8DE425D7816}"/>
              </a:ext>
            </a:extLst>
          </p:cNvPr>
          <p:cNvSpPr txBox="1"/>
          <p:nvPr/>
        </p:nvSpPr>
        <p:spPr>
          <a:xfrm>
            <a:off x="612741" y="4892512"/>
            <a:ext cx="2280624" cy="369332"/>
          </a:xfrm>
          <a:prstGeom prst="rect">
            <a:avLst/>
          </a:prstGeom>
          <a:noFill/>
        </p:spPr>
        <p:txBody>
          <a:bodyPr wrap="none" rtlCol="0">
            <a:spAutoFit/>
          </a:bodyPr>
          <a:lstStyle/>
          <a:p>
            <a:r>
              <a:rPr lang="en-US" dirty="0"/>
              <a:t>Select your processors</a:t>
            </a:r>
          </a:p>
        </p:txBody>
      </p:sp>
      <p:sp>
        <p:nvSpPr>
          <p:cNvPr id="16" name="TextBox 15">
            <a:extLst>
              <a:ext uri="{FF2B5EF4-FFF2-40B4-BE49-F238E27FC236}">
                <a16:creationId xmlns:a16="http://schemas.microsoft.com/office/drawing/2014/main" id="{9B5B2E2E-2B48-DFD8-D19A-8B24C8F18869}"/>
              </a:ext>
            </a:extLst>
          </p:cNvPr>
          <p:cNvSpPr txBox="1"/>
          <p:nvPr/>
        </p:nvSpPr>
        <p:spPr>
          <a:xfrm>
            <a:off x="4498156" y="4903508"/>
            <a:ext cx="3327129" cy="369332"/>
          </a:xfrm>
          <a:prstGeom prst="rect">
            <a:avLst/>
          </a:prstGeom>
          <a:noFill/>
        </p:spPr>
        <p:txBody>
          <a:bodyPr wrap="none" rtlCol="0">
            <a:spAutoFit/>
          </a:bodyPr>
          <a:lstStyle/>
          <a:p>
            <a:r>
              <a:rPr lang="en-US" dirty="0"/>
              <a:t>Identify processor’s end-products</a:t>
            </a:r>
          </a:p>
        </p:txBody>
      </p:sp>
      <p:cxnSp>
        <p:nvCxnSpPr>
          <p:cNvPr id="18" name="Straight Arrow Connector 17">
            <a:extLst>
              <a:ext uri="{FF2B5EF4-FFF2-40B4-BE49-F238E27FC236}">
                <a16:creationId xmlns:a16="http://schemas.microsoft.com/office/drawing/2014/main" id="{2531B76F-AC6A-EC1B-8DB9-5DFB6CE20B60}"/>
              </a:ext>
            </a:extLst>
          </p:cNvPr>
          <p:cNvCxnSpPr>
            <a:cxnSpLocks/>
          </p:cNvCxnSpPr>
          <p:nvPr/>
        </p:nvCxnSpPr>
        <p:spPr>
          <a:xfrm flipH="1">
            <a:off x="2036189" y="2809188"/>
            <a:ext cx="1904215" cy="537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5650A04-6CF6-8D1C-F20C-74B65100A200}"/>
              </a:ext>
            </a:extLst>
          </p:cNvPr>
          <p:cNvCxnSpPr>
            <a:cxnSpLocks/>
          </p:cNvCxnSpPr>
          <p:nvPr/>
        </p:nvCxnSpPr>
        <p:spPr>
          <a:xfrm>
            <a:off x="3421930" y="4147795"/>
            <a:ext cx="8861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90439A71-53FE-BBE7-A71C-CA478FB86173}"/>
              </a:ext>
            </a:extLst>
          </p:cNvPr>
          <p:cNvSpPr/>
          <p:nvPr/>
        </p:nvSpPr>
        <p:spPr>
          <a:xfrm>
            <a:off x="9034020" y="3651313"/>
            <a:ext cx="2542096" cy="106208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t>Consult with selected Processor/Broker</a:t>
            </a:r>
            <a:endParaRPr lang="en-US" b="1" dirty="0"/>
          </a:p>
        </p:txBody>
      </p:sp>
      <p:cxnSp>
        <p:nvCxnSpPr>
          <p:cNvPr id="26" name="Straight Arrow Connector 25">
            <a:extLst>
              <a:ext uri="{FF2B5EF4-FFF2-40B4-BE49-F238E27FC236}">
                <a16:creationId xmlns:a16="http://schemas.microsoft.com/office/drawing/2014/main" id="{19B6163D-1AAF-F4B7-D041-12E98B85AEF1}"/>
              </a:ext>
            </a:extLst>
          </p:cNvPr>
          <p:cNvCxnSpPr>
            <a:cxnSpLocks/>
          </p:cNvCxnSpPr>
          <p:nvPr/>
        </p:nvCxnSpPr>
        <p:spPr>
          <a:xfrm>
            <a:off x="8014355" y="4177647"/>
            <a:ext cx="7808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110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13</a:t>
            </a:fld>
            <a:endParaRPr lang="en-US" dirty="0"/>
          </a:p>
        </p:txBody>
      </p:sp>
      <p:pic>
        <p:nvPicPr>
          <p:cNvPr id="1026" name="Picture 2" descr="image004"/>
          <p:cNvPicPr>
            <a:picLocks noChangeAspect="1" noChangeArrowheads="1"/>
          </p:cNvPicPr>
          <p:nvPr/>
        </p:nvPicPr>
        <p:blipFill rotWithShape="1">
          <a:blip r:embed="rId3">
            <a:extLst>
              <a:ext uri="{28A0092B-C50C-407E-A947-70E740481C1C}">
                <a14:useLocalDpi xmlns:a14="http://schemas.microsoft.com/office/drawing/2010/main" val="0"/>
              </a:ext>
            </a:extLst>
          </a:blip>
          <a:srcRect l="15826" r="23855"/>
          <a:stretch/>
        </p:blipFill>
        <p:spPr bwMode="auto">
          <a:xfrm>
            <a:off x="4284558" y="457071"/>
            <a:ext cx="7361853"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4"/>
          <a:srcRect l="10998" t="9362"/>
          <a:stretch/>
        </p:blipFill>
        <p:spPr>
          <a:xfrm>
            <a:off x="568456" y="2161402"/>
            <a:ext cx="2278439" cy="2180675"/>
          </a:xfrm>
          <a:prstGeom prst="rect">
            <a:avLst/>
          </a:prstGeom>
        </p:spPr>
      </p:pic>
      <p:sp>
        <p:nvSpPr>
          <p:cNvPr id="5" name="Rounded Rectangular Callout 8">
            <a:extLst>
              <a:ext uri="{FF2B5EF4-FFF2-40B4-BE49-F238E27FC236}">
                <a16:creationId xmlns:a16="http://schemas.microsoft.com/office/drawing/2014/main" id="{E2D32583-3054-5DC5-B922-640DDEC0F185}"/>
              </a:ext>
            </a:extLst>
          </p:cNvPr>
          <p:cNvSpPr/>
          <p:nvPr/>
        </p:nvSpPr>
        <p:spPr>
          <a:xfrm>
            <a:off x="2177591" y="893653"/>
            <a:ext cx="2573518" cy="897439"/>
          </a:xfrm>
          <a:prstGeom prst="wedgeRoundRectCallout">
            <a:avLst>
              <a:gd name="adj1" fmla="val -70402"/>
              <a:gd name="adj2" fmla="val 101025"/>
              <a:gd name="adj3" fmla="val 16667"/>
            </a:avLst>
          </a:prstGeom>
          <a:noFill/>
          <a:ln>
            <a:solidFill>
              <a:srgbClr val="92D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Procurement must be done before ordering pounds in WBSCM</a:t>
            </a:r>
          </a:p>
        </p:txBody>
      </p:sp>
      <p:sp>
        <p:nvSpPr>
          <p:cNvPr id="12" name="TextBox 11">
            <a:extLst>
              <a:ext uri="{FF2B5EF4-FFF2-40B4-BE49-F238E27FC236}">
                <a16:creationId xmlns:a16="http://schemas.microsoft.com/office/drawing/2014/main" id="{D2718282-2947-0F4A-F1EF-1CAECFE8A146}"/>
              </a:ext>
            </a:extLst>
          </p:cNvPr>
          <p:cNvSpPr txBox="1"/>
          <p:nvPr/>
        </p:nvSpPr>
        <p:spPr>
          <a:xfrm>
            <a:off x="707011" y="5524106"/>
            <a:ext cx="10492032" cy="646331"/>
          </a:xfrm>
          <a:prstGeom prst="rect">
            <a:avLst/>
          </a:prstGeom>
          <a:noFill/>
        </p:spPr>
        <p:txBody>
          <a:bodyPr wrap="square" rtlCol="0">
            <a:spAutoFit/>
          </a:bodyPr>
          <a:lstStyle/>
          <a:p>
            <a:r>
              <a:rPr lang="en-US" dirty="0"/>
              <a:t>Visit the Procurement Resource webpage: </a:t>
            </a:r>
            <a:r>
              <a:rPr lang="en-US" dirty="0">
                <a:hlinkClick r:id="rId5"/>
              </a:rPr>
              <a:t>https://www.oregon.gov/ode/students-and-family/childnutrition/Pages/Procurement.aspx</a:t>
            </a:r>
            <a:r>
              <a:rPr lang="en-US" dirty="0"/>
              <a:t> </a:t>
            </a:r>
          </a:p>
        </p:txBody>
      </p:sp>
    </p:spTree>
    <p:extLst>
      <p:ext uri="{BB962C8B-B14F-4D97-AF65-F5344CB8AC3E}">
        <p14:creationId xmlns:p14="http://schemas.microsoft.com/office/powerpoint/2010/main" val="2846890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749" y="570322"/>
            <a:ext cx="10784542" cy="1026460"/>
          </a:xfrm>
        </p:spPr>
        <p:txBody>
          <a:bodyPr>
            <a:normAutofit/>
          </a:bodyPr>
          <a:lstStyle/>
          <a:p>
            <a:pPr algn="r"/>
            <a:r>
              <a:rPr lang="en-US" dirty="0"/>
              <a:t>ODE Statewide Processing Agreements</a:t>
            </a:r>
          </a:p>
        </p:txBody>
      </p:sp>
      <p:sp>
        <p:nvSpPr>
          <p:cNvPr id="3" name="Content Placeholder 2"/>
          <p:cNvSpPr>
            <a:spLocks noGrp="1"/>
          </p:cNvSpPr>
          <p:nvPr>
            <p:ph idx="1"/>
          </p:nvPr>
        </p:nvSpPr>
        <p:spPr>
          <a:xfrm>
            <a:off x="640414" y="3059672"/>
            <a:ext cx="10784542" cy="1512328"/>
          </a:xfrm>
        </p:spPr>
        <p:txBody>
          <a:bodyPr>
            <a:normAutofit/>
          </a:bodyPr>
          <a:lstStyle/>
          <a:p>
            <a:r>
              <a:rPr lang="en-US" sz="2800" dirty="0"/>
              <a:t>Use ODE Price Agreements in your ordering instrument (or purchase order)</a:t>
            </a:r>
          </a:p>
          <a:p>
            <a:r>
              <a:rPr lang="en-US" sz="2800" dirty="0"/>
              <a:t>Available in the ODE Diversion Processing website</a:t>
            </a:r>
            <a:r>
              <a:rPr lang="en-US" b="0" i="0" dirty="0">
                <a:effectLst/>
                <a:latin typeface="Helvetica Neue"/>
              </a:rPr>
              <a:t>.</a:t>
            </a:r>
            <a:endParaRPr lang="en-US" dirty="0"/>
          </a:p>
          <a:p>
            <a:endParaRPr lang="en-US" sz="2800"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14</a:t>
            </a:fld>
            <a:endParaRPr lang="en-US" dirty="0"/>
          </a:p>
        </p:txBody>
      </p:sp>
      <p:pic>
        <p:nvPicPr>
          <p:cNvPr id="8" name="Picture 7"/>
          <p:cNvPicPr>
            <a:picLocks noChangeAspect="1"/>
          </p:cNvPicPr>
          <p:nvPr/>
        </p:nvPicPr>
        <p:blipFill rotWithShape="1">
          <a:blip r:embed="rId3"/>
          <a:srcRect l="10998" t="9362"/>
          <a:stretch/>
        </p:blipFill>
        <p:spPr>
          <a:xfrm>
            <a:off x="499412" y="661605"/>
            <a:ext cx="1899132" cy="1817644"/>
          </a:xfrm>
          <a:prstGeom prst="rect">
            <a:avLst/>
          </a:prstGeom>
        </p:spPr>
      </p:pic>
    </p:spTree>
    <p:extLst>
      <p:ext uri="{BB962C8B-B14F-4D97-AF65-F5344CB8AC3E}">
        <p14:creationId xmlns:p14="http://schemas.microsoft.com/office/powerpoint/2010/main" val="762493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15</a:t>
            </a:fld>
            <a:endParaRPr lang="en-US" dirty="0"/>
          </a:p>
        </p:txBody>
      </p:sp>
      <p:sp>
        <p:nvSpPr>
          <p:cNvPr id="6" name="Rectangle 1"/>
          <p:cNvSpPr>
            <a:spLocks noChangeArrowheads="1"/>
          </p:cNvSpPr>
          <p:nvPr/>
        </p:nvSpPr>
        <p:spPr bwMode="auto">
          <a:xfrm>
            <a:off x="2368974" y="785708"/>
            <a:ext cx="68580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latin typeface="Arial" panose="020B0604020202020204" pitchFamily="34" charset="0"/>
            </a:endParaRPr>
          </a:p>
          <a:p>
            <a:pPr algn="ctr" eaLnBrk="1" hangingPunct="1">
              <a:spcBef>
                <a:spcPct val="0"/>
              </a:spcBef>
              <a:buFontTx/>
              <a:buNone/>
            </a:pPr>
            <a:endParaRPr lang="en-US" altLang="en-US" sz="2400" dirty="0">
              <a:latin typeface="Arial" panose="020B0604020202020204" pitchFamily="34" charset="0"/>
            </a:endParaRPr>
          </a:p>
          <a:p>
            <a:pPr algn="ctr" eaLnBrk="1" hangingPunct="1">
              <a:spcBef>
                <a:spcPct val="0"/>
              </a:spcBef>
              <a:buFontTx/>
              <a:buNone/>
            </a:pPr>
            <a:r>
              <a:rPr lang="en-US" altLang="en-US" sz="3600" b="1" dirty="0">
                <a:latin typeface="Arial" panose="020B0604020202020204" pitchFamily="34" charset="0"/>
              </a:rPr>
              <a:t>Hold on!</a:t>
            </a:r>
          </a:p>
          <a:p>
            <a:pPr algn="ctr" eaLnBrk="1" hangingPunct="1">
              <a:spcBef>
                <a:spcPct val="0"/>
              </a:spcBef>
              <a:buFontTx/>
              <a:buNone/>
            </a:pPr>
            <a:endParaRPr lang="en-US" altLang="en-US" sz="3600" b="1" dirty="0">
              <a:latin typeface="Arial" panose="020B0604020202020204" pitchFamily="34" charset="0"/>
            </a:endParaRPr>
          </a:p>
          <a:p>
            <a:pPr algn="ctr" eaLnBrk="1" hangingPunct="1">
              <a:spcBef>
                <a:spcPct val="0"/>
              </a:spcBef>
              <a:buFontTx/>
              <a:buNone/>
            </a:pPr>
            <a:r>
              <a:rPr lang="en-US" altLang="en-US" sz="3600" b="1" dirty="0">
                <a:latin typeface="Arial" panose="020B0604020202020204" pitchFamily="34" charset="0"/>
              </a:rPr>
              <a:t>Is the USDA Food item a better deal than Commercial? </a:t>
            </a:r>
          </a:p>
          <a:p>
            <a:pPr algn="ctr" eaLnBrk="1" hangingPunct="1">
              <a:spcBef>
                <a:spcPct val="0"/>
              </a:spcBef>
              <a:buFontTx/>
              <a:buNone/>
            </a:pPr>
            <a:endParaRPr lang="en-US" altLang="en-US" sz="3600" b="1" dirty="0">
              <a:latin typeface="Arial" panose="020B0604020202020204" pitchFamily="34" charset="0"/>
            </a:endParaRPr>
          </a:p>
          <a:p>
            <a:pPr algn="ctr" eaLnBrk="1" hangingPunct="1">
              <a:spcBef>
                <a:spcPct val="0"/>
              </a:spcBef>
              <a:buFontTx/>
              <a:buNone/>
            </a:pPr>
            <a:r>
              <a:rPr lang="en-US" altLang="en-US" sz="3600" b="1" dirty="0">
                <a:latin typeface="Arial" panose="020B0604020202020204" pitchFamily="34" charset="0"/>
              </a:rPr>
              <a:t>You need to check!</a:t>
            </a:r>
          </a:p>
        </p:txBody>
      </p:sp>
    </p:spTree>
    <p:extLst>
      <p:ext uri="{BB962C8B-B14F-4D97-AF65-F5344CB8AC3E}">
        <p14:creationId xmlns:p14="http://schemas.microsoft.com/office/powerpoint/2010/main" val="2858513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16</a:t>
            </a:fld>
            <a:endParaRPr lang="en-US" dirty="0"/>
          </a:p>
        </p:txBody>
      </p:sp>
      <p:sp>
        <p:nvSpPr>
          <p:cNvPr id="4" name="Title 3"/>
          <p:cNvSpPr>
            <a:spLocks noGrp="1"/>
          </p:cNvSpPr>
          <p:nvPr>
            <p:ph type="title"/>
          </p:nvPr>
        </p:nvSpPr>
        <p:spPr/>
        <p:txBody>
          <a:bodyPr/>
          <a:lstStyle/>
          <a:p>
            <a:r>
              <a:rPr lang="en-US" dirty="0"/>
              <a:t>Order your pounds in WBSCM</a:t>
            </a:r>
          </a:p>
        </p:txBody>
      </p:sp>
      <p:sp>
        <p:nvSpPr>
          <p:cNvPr id="6" name="Content Placeholder 2"/>
          <p:cNvSpPr txBox="1">
            <a:spLocks/>
          </p:cNvSpPr>
          <p:nvPr/>
        </p:nvSpPr>
        <p:spPr>
          <a:xfrm>
            <a:off x="3611249" y="5228044"/>
            <a:ext cx="7717927" cy="752475"/>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2"/>
                </a:solidFill>
                <a:latin typeface="Arial Black" panose="020B0A04020102020204" pitchFamily="34" charset="0"/>
              </a:rPr>
              <a:t>Attend a WBSCM Ordering Training Webinar!</a:t>
            </a:r>
          </a:p>
        </p:txBody>
      </p:sp>
      <p:sp>
        <p:nvSpPr>
          <p:cNvPr id="7" name="TextBox 6"/>
          <p:cNvSpPr txBox="1"/>
          <p:nvPr/>
        </p:nvSpPr>
        <p:spPr>
          <a:xfrm>
            <a:off x="735676" y="2135845"/>
            <a:ext cx="10756086" cy="2862322"/>
          </a:xfrm>
          <a:prstGeom prst="rect">
            <a:avLst/>
          </a:prstGeom>
          <a:noFill/>
        </p:spPr>
        <p:txBody>
          <a:bodyPr wrap="none" rtlCol="0">
            <a:spAutoFit/>
          </a:bodyPr>
          <a:lstStyle/>
          <a:p>
            <a:endParaRPr lang="en-US" sz="3600" dirty="0"/>
          </a:p>
          <a:p>
            <a:r>
              <a:rPr lang="en-US" sz="3600" dirty="0"/>
              <a:t>1- Processor’s Commodity Calculator</a:t>
            </a:r>
          </a:p>
          <a:p>
            <a:r>
              <a:rPr lang="en-US" sz="3600" dirty="0"/>
              <a:t>2- ODE Diversion/Processing Planner</a:t>
            </a:r>
          </a:p>
          <a:p>
            <a:r>
              <a:rPr lang="en-US" sz="3600" dirty="0"/>
              <a:t>3- Enter pounds quantity in WBSCM and divert pounds </a:t>
            </a:r>
          </a:p>
          <a:p>
            <a:r>
              <a:rPr lang="en-US" sz="3600" dirty="0"/>
              <a:t>to correct processor’s destination location</a:t>
            </a:r>
          </a:p>
        </p:txBody>
      </p:sp>
      <p:pic>
        <p:nvPicPr>
          <p:cNvPr id="8" name="Picture 7"/>
          <p:cNvPicPr>
            <a:picLocks noChangeAspect="1"/>
          </p:cNvPicPr>
          <p:nvPr/>
        </p:nvPicPr>
        <p:blipFill rotWithShape="1">
          <a:blip r:embed="rId3"/>
          <a:srcRect l="8654" t="9615"/>
          <a:stretch/>
        </p:blipFill>
        <p:spPr>
          <a:xfrm>
            <a:off x="8578392" y="402238"/>
            <a:ext cx="3181636" cy="2833331"/>
          </a:xfrm>
          <a:prstGeom prst="rect">
            <a:avLst/>
          </a:prstGeom>
        </p:spPr>
      </p:pic>
    </p:spTree>
    <p:extLst>
      <p:ext uri="{BB962C8B-B14F-4D97-AF65-F5344CB8AC3E}">
        <p14:creationId xmlns:p14="http://schemas.microsoft.com/office/powerpoint/2010/main" val="574508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Attend WBSCM Ordering Training Webinar</a:t>
            </a:r>
          </a:p>
        </p:txBody>
      </p:sp>
      <p:sp>
        <p:nvSpPr>
          <p:cNvPr id="3" name="Content Placeholder 2"/>
          <p:cNvSpPr>
            <a:spLocks noGrp="1"/>
          </p:cNvSpPr>
          <p:nvPr>
            <p:ph idx="1"/>
          </p:nvPr>
        </p:nvSpPr>
        <p:spPr/>
        <p:txBody>
          <a:bodyPr/>
          <a:lstStyle/>
          <a:p>
            <a:r>
              <a:rPr lang="en-US" dirty="0"/>
              <a:t>Learn how to use the ordering tools and place an order in WBSCM</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17</a:t>
            </a:fld>
            <a:endParaRPr lang="en-US" dirty="0"/>
          </a:p>
        </p:txBody>
      </p:sp>
      <p:pic>
        <p:nvPicPr>
          <p:cNvPr id="7" name="Picture 6"/>
          <p:cNvPicPr>
            <a:picLocks noChangeAspect="1"/>
          </p:cNvPicPr>
          <p:nvPr/>
        </p:nvPicPr>
        <p:blipFill rotWithShape="1">
          <a:blip r:embed="rId3"/>
          <a:srcRect l="8654" t="9615"/>
          <a:stretch/>
        </p:blipFill>
        <p:spPr>
          <a:xfrm>
            <a:off x="8834901" y="2411014"/>
            <a:ext cx="2924165" cy="2604046"/>
          </a:xfrm>
          <a:prstGeom prst="rect">
            <a:avLst/>
          </a:prstGeom>
        </p:spPr>
      </p:pic>
      <p:pic>
        <p:nvPicPr>
          <p:cNvPr id="9" name="Picture 8">
            <a:extLst>
              <a:ext uri="{FF2B5EF4-FFF2-40B4-BE49-F238E27FC236}">
                <a16:creationId xmlns:a16="http://schemas.microsoft.com/office/drawing/2014/main" id="{6DF2C9D9-0131-419C-316F-1CBF22CD004F}"/>
              </a:ext>
            </a:extLst>
          </p:cNvPr>
          <p:cNvPicPr>
            <a:picLocks noChangeAspect="1"/>
          </p:cNvPicPr>
          <p:nvPr/>
        </p:nvPicPr>
        <p:blipFill>
          <a:blip r:embed="rId4"/>
          <a:stretch>
            <a:fillRect/>
          </a:stretch>
        </p:blipFill>
        <p:spPr>
          <a:xfrm>
            <a:off x="1221507" y="2364410"/>
            <a:ext cx="7130641" cy="3779806"/>
          </a:xfrm>
          <a:prstGeom prst="rect">
            <a:avLst/>
          </a:prstGeom>
        </p:spPr>
      </p:pic>
    </p:spTree>
    <p:extLst>
      <p:ext uri="{BB962C8B-B14F-4D97-AF65-F5344CB8AC3E}">
        <p14:creationId xmlns:p14="http://schemas.microsoft.com/office/powerpoint/2010/main" val="4245256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Placing orders for finished end products</a:t>
            </a:r>
          </a:p>
        </p:txBody>
      </p:sp>
      <p:sp>
        <p:nvSpPr>
          <p:cNvPr id="3" name="Content Placeholder 2"/>
          <p:cNvSpPr>
            <a:spLocks noGrp="1"/>
          </p:cNvSpPr>
          <p:nvPr>
            <p:ph idx="1"/>
          </p:nvPr>
        </p:nvSpPr>
        <p:spPr>
          <a:xfrm>
            <a:off x="766620" y="2409148"/>
            <a:ext cx="7270147" cy="2899972"/>
          </a:xfrm>
        </p:spPr>
        <p:txBody>
          <a:bodyPr>
            <a:normAutofit/>
          </a:bodyPr>
          <a:lstStyle/>
          <a:p>
            <a:r>
              <a:rPr lang="en-US" sz="2800" dirty="0"/>
              <a:t>Communicate orders to all impacted parties.</a:t>
            </a:r>
          </a:p>
          <a:p>
            <a:pPr lvl="1"/>
            <a:r>
              <a:rPr lang="en-US" sz="2800" dirty="0"/>
              <a:t>Processor</a:t>
            </a:r>
          </a:p>
          <a:p>
            <a:pPr lvl="1"/>
            <a:r>
              <a:rPr lang="en-US" sz="2800" dirty="0"/>
              <a:t>Distributor </a:t>
            </a:r>
          </a:p>
          <a:p>
            <a:pPr lvl="1"/>
            <a:r>
              <a:rPr lang="en-US" sz="2800" dirty="0"/>
              <a:t>Broker</a:t>
            </a:r>
          </a:p>
          <a:p>
            <a:r>
              <a:rPr lang="en-US" sz="2800" dirty="0"/>
              <a:t>Communicate your order plan for the full school year (before it begins)</a:t>
            </a:r>
          </a:p>
          <a:p>
            <a:pPr marL="0" indent="0">
              <a:buNone/>
            </a:pPr>
            <a:endParaRPr lang="en-US" sz="2800" dirty="0"/>
          </a:p>
        </p:txBody>
      </p:sp>
      <p:pic>
        <p:nvPicPr>
          <p:cNvPr id="5" name="Picture 4" title="Girl holding ph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4354" y="4353272"/>
            <a:ext cx="2792112" cy="1842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stretch>
            <a:fillRect/>
          </a:stretch>
        </p:blipFill>
        <p:spPr>
          <a:xfrm>
            <a:off x="9587060" y="468268"/>
            <a:ext cx="2273047" cy="2830786"/>
          </a:xfrm>
          <a:prstGeom prst="rect">
            <a:avLst/>
          </a:prstGeom>
        </p:spPr>
      </p:pic>
    </p:spTree>
    <p:custDataLst>
      <p:tags r:id="rId1"/>
    </p:custDataLst>
    <p:extLst>
      <p:ext uri="{BB962C8B-B14F-4D97-AF65-F5344CB8AC3E}">
        <p14:creationId xmlns:p14="http://schemas.microsoft.com/office/powerpoint/2010/main" val="638285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 Contracts</a:t>
            </a:r>
          </a:p>
        </p:txBody>
      </p:sp>
      <p:pic>
        <p:nvPicPr>
          <p:cNvPr id="4" name="Picture 3"/>
          <p:cNvPicPr>
            <a:picLocks noChangeAspect="1"/>
          </p:cNvPicPr>
          <p:nvPr/>
        </p:nvPicPr>
        <p:blipFill>
          <a:blip r:embed="rId4"/>
          <a:stretch>
            <a:fillRect/>
          </a:stretch>
        </p:blipFill>
        <p:spPr>
          <a:xfrm>
            <a:off x="9037722" y="649750"/>
            <a:ext cx="2076480" cy="2473453"/>
          </a:xfrm>
          <a:prstGeom prst="rect">
            <a:avLst/>
          </a:prstGeom>
        </p:spPr>
      </p:pic>
      <p:sp>
        <p:nvSpPr>
          <p:cNvPr id="6" name="Subtitle 1"/>
          <p:cNvSpPr txBox="1">
            <a:spLocks/>
          </p:cNvSpPr>
          <p:nvPr/>
        </p:nvSpPr>
        <p:spPr>
          <a:xfrm>
            <a:off x="736710" y="2345118"/>
            <a:ext cx="9012913" cy="28101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defRPr/>
            </a:pPr>
            <a:r>
              <a:rPr lang="en-US" sz="2800" dirty="0">
                <a:latin typeface="Arial" charset="0"/>
              </a:rPr>
              <a:t>Manage processing banks</a:t>
            </a:r>
          </a:p>
          <a:p>
            <a:pPr marL="342900" indent="-342900">
              <a:defRPr/>
            </a:pPr>
            <a:r>
              <a:rPr lang="en-US" sz="2800" dirty="0">
                <a:latin typeface="Arial" charset="0"/>
              </a:rPr>
              <a:t>Check value-pass-thru method and correct DF credit received</a:t>
            </a:r>
          </a:p>
          <a:p>
            <a:pPr marL="342900" indent="-342900">
              <a:defRPr/>
            </a:pPr>
            <a:r>
              <a:rPr lang="en-US" sz="2800" dirty="0">
                <a:latin typeface="Arial" charset="0"/>
              </a:rPr>
              <a:t>Monitor balances with processor(s) monthly (K12, Processor Link, WBSCM)</a:t>
            </a:r>
          </a:p>
          <a:p>
            <a:pPr marL="342900" indent="-342900">
              <a:defRPr/>
            </a:pPr>
            <a:r>
              <a:rPr lang="en-US" sz="2800" dirty="0">
                <a:latin typeface="Arial" charset="0"/>
              </a:rPr>
              <a:t>Plan to use all of your diverted pounds in the year </a:t>
            </a:r>
          </a:p>
          <a:p>
            <a:endParaRPr lang="en-US" sz="2800" dirty="0"/>
          </a:p>
        </p:txBody>
      </p:sp>
    </p:spTree>
    <p:custDataLst>
      <p:tags r:id="rId1"/>
    </p:custDataLst>
    <p:extLst>
      <p:ext uri="{BB962C8B-B14F-4D97-AF65-F5344CB8AC3E}">
        <p14:creationId xmlns:p14="http://schemas.microsoft.com/office/powerpoint/2010/main" val="1469780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435" y="336666"/>
            <a:ext cx="11471565" cy="1020762"/>
          </a:xfrm>
        </p:spPr>
        <p:txBody>
          <a:bodyPr anchor="ctr"/>
          <a:lstStyle/>
          <a:p>
            <a:pPr algn="l"/>
            <a:r>
              <a:rPr lang="en-US" dirty="0"/>
              <a:t>Overview</a:t>
            </a:r>
          </a:p>
        </p:txBody>
      </p:sp>
      <p:sp>
        <p:nvSpPr>
          <p:cNvPr id="3" name="TextBox 2"/>
          <p:cNvSpPr txBox="1"/>
          <p:nvPr/>
        </p:nvSpPr>
        <p:spPr>
          <a:xfrm>
            <a:off x="850470" y="1986127"/>
            <a:ext cx="9960347" cy="2985433"/>
          </a:xfrm>
          <a:prstGeom prst="rect">
            <a:avLst/>
          </a:prstGeom>
          <a:noFill/>
        </p:spPr>
        <p:txBody>
          <a:bodyPr wrap="square" rtlCol="0">
            <a:spAutoFit/>
          </a:bodyPr>
          <a:lstStyle/>
          <a:p>
            <a:pPr marL="457200" indent="-457200">
              <a:buFont typeface="Arial" panose="020B0604020202020204" pitchFamily="34" charset="0"/>
              <a:buChar char="•"/>
            </a:pPr>
            <a:r>
              <a:rPr lang="en-US" sz="2800" dirty="0"/>
              <a:t>What is Diversion/Processing?</a:t>
            </a:r>
          </a:p>
          <a:p>
            <a:endParaRPr lang="en-US" sz="1200" dirty="0"/>
          </a:p>
          <a:p>
            <a:pPr marL="457200" indent="-457200">
              <a:buFont typeface="Arial" panose="020B0604020202020204" pitchFamily="34" charset="0"/>
              <a:buChar char="•"/>
            </a:pPr>
            <a:r>
              <a:rPr lang="en-US" sz="2800" dirty="0"/>
              <a:t>Value Pass Through</a:t>
            </a:r>
          </a:p>
          <a:p>
            <a:endParaRPr lang="en-US" sz="1200" dirty="0"/>
          </a:p>
          <a:p>
            <a:pPr marL="457200" indent="-457200">
              <a:buFont typeface="Arial" panose="020B0604020202020204" pitchFamily="34" charset="0"/>
              <a:buChar char="•"/>
            </a:pPr>
            <a:r>
              <a:rPr lang="en-US" sz="2800" dirty="0"/>
              <a:t>Processing Timeline</a:t>
            </a:r>
          </a:p>
          <a:p>
            <a:pPr marL="457200" indent="-457200">
              <a:buFont typeface="Arial" panose="020B0604020202020204" pitchFamily="34" charset="0"/>
              <a:buChar char="•"/>
            </a:pPr>
            <a:endParaRPr lang="en-US" sz="1200" dirty="0"/>
          </a:p>
          <a:p>
            <a:pPr marL="457200" indent="-457200">
              <a:buFont typeface="Arial" panose="020B0604020202020204" pitchFamily="34" charset="0"/>
              <a:buChar char="•"/>
            </a:pPr>
            <a:r>
              <a:rPr lang="en-US" sz="2800" dirty="0"/>
              <a:t>ODE USDA Foods Diversion-Processing website</a:t>
            </a:r>
          </a:p>
          <a:p>
            <a:pPr marL="457200" indent="-457200">
              <a:buFont typeface="Arial" panose="020B0604020202020204" pitchFamily="34" charset="0"/>
              <a:buChar char="•"/>
            </a:pPr>
            <a:endParaRPr lang="en-US" sz="1200" dirty="0"/>
          </a:p>
          <a:p>
            <a:pPr marL="457200" indent="-457200">
              <a:buFont typeface="Arial" panose="020B0604020202020204" pitchFamily="34" charset="0"/>
              <a:buChar char="•"/>
            </a:pPr>
            <a:r>
              <a:rPr lang="en-US" sz="2800" dirty="0"/>
              <a:t>Questions/Answers Session</a:t>
            </a:r>
          </a:p>
        </p:txBody>
      </p:sp>
    </p:spTree>
    <p:extLst>
      <p:ext uri="{BB962C8B-B14F-4D97-AF65-F5344CB8AC3E}">
        <p14:creationId xmlns:p14="http://schemas.microsoft.com/office/powerpoint/2010/main" val="3550040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A2EB51B-A7C3-0D2E-0261-11F0CCBA8CEE}"/>
              </a:ext>
            </a:extLst>
          </p:cNvPr>
          <p:cNvSpPr>
            <a:spLocks noGrp="1"/>
          </p:cNvSpPr>
          <p:nvPr>
            <p:ph type="ftr" sz="quarter" idx="11"/>
          </p:nvPr>
        </p:nvSpPr>
        <p:spPr/>
        <p:txBody>
          <a:bodyPr/>
          <a:lstStyle/>
          <a:p>
            <a:r>
              <a:rPr lang="en-US"/>
              <a:t>Oregon Department of Education</a:t>
            </a:r>
            <a:endParaRPr lang="en-US" dirty="0"/>
          </a:p>
        </p:txBody>
      </p:sp>
      <p:sp>
        <p:nvSpPr>
          <p:cNvPr id="3" name="Slide Number Placeholder 2">
            <a:extLst>
              <a:ext uri="{FF2B5EF4-FFF2-40B4-BE49-F238E27FC236}">
                <a16:creationId xmlns:a16="http://schemas.microsoft.com/office/drawing/2014/main" id="{56185438-A037-74AD-1A59-970EADE749FC}"/>
              </a:ext>
            </a:extLst>
          </p:cNvPr>
          <p:cNvSpPr>
            <a:spLocks noGrp="1"/>
          </p:cNvSpPr>
          <p:nvPr>
            <p:ph type="sldNum" sz="quarter" idx="12"/>
          </p:nvPr>
        </p:nvSpPr>
        <p:spPr/>
        <p:txBody>
          <a:bodyPr/>
          <a:lstStyle/>
          <a:p>
            <a:fld id="{357F5B69-6281-4C1F-8C38-6DA0F56DA430}" type="slidenum">
              <a:rPr lang="en-US" smtClean="0"/>
              <a:pPr/>
              <a:t>20</a:t>
            </a:fld>
            <a:endParaRPr lang="en-US" dirty="0"/>
          </a:p>
        </p:txBody>
      </p:sp>
      <p:sp>
        <p:nvSpPr>
          <p:cNvPr id="6" name="TextBox 5">
            <a:extLst>
              <a:ext uri="{FF2B5EF4-FFF2-40B4-BE49-F238E27FC236}">
                <a16:creationId xmlns:a16="http://schemas.microsoft.com/office/drawing/2014/main" id="{69C9131D-4E8F-5471-6FE8-F3EF9AB20059}"/>
              </a:ext>
            </a:extLst>
          </p:cNvPr>
          <p:cNvSpPr txBox="1"/>
          <p:nvPr/>
        </p:nvSpPr>
        <p:spPr>
          <a:xfrm>
            <a:off x="850771" y="2062065"/>
            <a:ext cx="10178590" cy="2677656"/>
          </a:xfrm>
          <a:prstGeom prst="rect">
            <a:avLst/>
          </a:prstGeom>
          <a:noFill/>
        </p:spPr>
        <p:txBody>
          <a:bodyPr wrap="square">
            <a:spAutoFit/>
          </a:bodyPr>
          <a:lstStyle/>
          <a:p>
            <a:pPr marL="457200" lvl="1" indent="0">
              <a:buNone/>
            </a:pPr>
            <a:r>
              <a:rPr lang="en-US" sz="2800" b="1" dirty="0">
                <a:hlinkClick r:id="rId3"/>
              </a:rPr>
              <a:t>The ODE Diversion-Processing Website</a:t>
            </a:r>
            <a:r>
              <a:rPr lang="en-US" sz="2800" b="1" dirty="0"/>
              <a:t> is the one-stop website for all USDA Foods Diversion-Processing Program resources.</a:t>
            </a:r>
          </a:p>
          <a:p>
            <a:pPr marL="457200" lvl="1" indent="0">
              <a:buNone/>
            </a:pPr>
            <a:endParaRPr lang="en-US" sz="2800" i="1" dirty="0"/>
          </a:p>
          <a:p>
            <a:pPr marL="457200" lvl="1" indent="0">
              <a:buNone/>
            </a:pPr>
            <a:r>
              <a:rPr lang="en-US" sz="2800" i="1" dirty="0"/>
              <a:t>or copy/paste: </a:t>
            </a:r>
            <a:r>
              <a:rPr lang="en-US" sz="2800" i="1" dirty="0">
                <a:hlinkClick r:id="rId3"/>
              </a:rPr>
              <a:t>https://www.oregon.gov/ode/students-and-family/childnutrition/USDAFoods/Pages/Processing-Diversion.aspx</a:t>
            </a:r>
            <a:endParaRPr lang="en-US" sz="2800" i="1" dirty="0"/>
          </a:p>
        </p:txBody>
      </p:sp>
      <p:sp>
        <p:nvSpPr>
          <p:cNvPr id="9" name="Rounded Rectangular Callout 8">
            <a:extLst>
              <a:ext uri="{FF2B5EF4-FFF2-40B4-BE49-F238E27FC236}">
                <a16:creationId xmlns:a16="http://schemas.microsoft.com/office/drawing/2014/main" id="{783DB9C7-1B40-0B56-FD4A-A74808A5EAEB}"/>
              </a:ext>
            </a:extLst>
          </p:cNvPr>
          <p:cNvSpPr/>
          <p:nvPr/>
        </p:nvSpPr>
        <p:spPr>
          <a:xfrm>
            <a:off x="8730266" y="716123"/>
            <a:ext cx="1686354" cy="754460"/>
          </a:xfrm>
          <a:prstGeom prst="wedgeRoundRectCallout">
            <a:avLst>
              <a:gd name="adj1" fmla="val -174422"/>
              <a:gd name="adj2" fmla="val 114888"/>
              <a:gd name="adj3" fmla="val 16667"/>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Your One-Stop Website!</a:t>
            </a:r>
          </a:p>
        </p:txBody>
      </p:sp>
    </p:spTree>
    <p:extLst>
      <p:ext uri="{BB962C8B-B14F-4D97-AF65-F5344CB8AC3E}">
        <p14:creationId xmlns:p14="http://schemas.microsoft.com/office/powerpoint/2010/main" val="1188990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21</a:t>
            </a:fld>
            <a:endParaRPr lang="en-US" dirty="0"/>
          </a:p>
        </p:txBody>
      </p:sp>
      <p:pic>
        <p:nvPicPr>
          <p:cNvPr id="11" name="Picture 10">
            <a:extLst>
              <a:ext uri="{FF2B5EF4-FFF2-40B4-BE49-F238E27FC236}">
                <a16:creationId xmlns:a16="http://schemas.microsoft.com/office/drawing/2014/main" id="{19E4DB6D-8B4B-45E4-0A58-E217C5C96BAC}"/>
              </a:ext>
            </a:extLst>
          </p:cNvPr>
          <p:cNvPicPr>
            <a:picLocks noChangeAspect="1"/>
          </p:cNvPicPr>
          <p:nvPr/>
        </p:nvPicPr>
        <p:blipFill>
          <a:blip r:embed="rId3"/>
          <a:stretch>
            <a:fillRect/>
          </a:stretch>
        </p:blipFill>
        <p:spPr>
          <a:xfrm>
            <a:off x="641023" y="160256"/>
            <a:ext cx="10850251" cy="60271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33825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22</a:t>
            </a:fld>
            <a:endParaRPr lang="en-US" dirty="0"/>
          </a:p>
        </p:txBody>
      </p:sp>
      <p:sp>
        <p:nvSpPr>
          <p:cNvPr id="4" name="Title 3"/>
          <p:cNvSpPr>
            <a:spLocks noGrp="1"/>
          </p:cNvSpPr>
          <p:nvPr>
            <p:ph type="title"/>
          </p:nvPr>
        </p:nvSpPr>
        <p:spPr>
          <a:xfrm>
            <a:off x="783164" y="2927022"/>
            <a:ext cx="1884621" cy="1026460"/>
          </a:xfrm>
        </p:spPr>
        <p:txBody>
          <a:bodyPr>
            <a:normAutofit fontScale="90000"/>
          </a:bodyPr>
          <a:lstStyle/>
          <a:p>
            <a:r>
              <a:rPr lang="en-US" dirty="0"/>
              <a:t>Scroll </a:t>
            </a:r>
            <a:br>
              <a:rPr lang="en-US" dirty="0"/>
            </a:br>
            <a:r>
              <a:rPr lang="en-US" dirty="0"/>
              <a:t>down…</a:t>
            </a:r>
          </a:p>
        </p:txBody>
      </p:sp>
      <p:pic>
        <p:nvPicPr>
          <p:cNvPr id="5" name="Picture 4"/>
          <p:cNvPicPr>
            <a:picLocks noChangeAspect="1"/>
          </p:cNvPicPr>
          <p:nvPr/>
        </p:nvPicPr>
        <p:blipFill>
          <a:blip r:embed="rId3"/>
          <a:stretch>
            <a:fillRect/>
          </a:stretch>
        </p:blipFill>
        <p:spPr>
          <a:xfrm>
            <a:off x="3565275" y="1501156"/>
            <a:ext cx="7124721" cy="4730391"/>
          </a:xfrm>
          <a:prstGeom prst="rect">
            <a:avLst/>
          </a:prstGeom>
        </p:spPr>
      </p:pic>
      <p:sp>
        <p:nvSpPr>
          <p:cNvPr id="7" name="Title 1">
            <a:extLst>
              <a:ext uri="{FF2B5EF4-FFF2-40B4-BE49-F238E27FC236}">
                <a16:creationId xmlns:a16="http://schemas.microsoft.com/office/drawing/2014/main" id="{8E42E612-F5FB-9039-2C95-96AC39140415}"/>
              </a:ext>
            </a:extLst>
          </p:cNvPr>
          <p:cNvSpPr txBox="1">
            <a:spLocks/>
          </p:cNvSpPr>
          <p:nvPr/>
        </p:nvSpPr>
        <p:spPr>
          <a:xfrm>
            <a:off x="717176" y="457200"/>
            <a:ext cx="10784542" cy="1026460"/>
          </a:xfrm>
          <a:prstGeom prst="rect">
            <a:avLst/>
          </a:prstGeom>
        </p:spPr>
        <p:txBody>
          <a:bodyPr vert="horz" lIns="91440" tIns="45720" rIns="91440" bIns="45720" rtlCol="0" anchor="t" anchorCtr="0">
            <a:normAutofit fontScale="925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ODE USDA Foods Diversion-Processing Website</a:t>
            </a:r>
          </a:p>
        </p:txBody>
      </p:sp>
    </p:spTree>
    <p:extLst>
      <p:ext uri="{BB962C8B-B14F-4D97-AF65-F5344CB8AC3E}">
        <p14:creationId xmlns:p14="http://schemas.microsoft.com/office/powerpoint/2010/main" val="3356435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5AC5265-C810-48C2-A118-B7DE05DFE43F}" type="slidenum">
              <a:rPr lang="en-US" altLang="en-US" smtClean="0"/>
              <a:pPr/>
              <a:t>23</a:t>
            </a:fld>
            <a:endParaRPr lang="en-US" altLang="en-US"/>
          </a:p>
        </p:txBody>
      </p:sp>
      <p:sp>
        <p:nvSpPr>
          <p:cNvPr id="3" name="Rectangle 2"/>
          <p:cNvSpPr/>
          <p:nvPr/>
        </p:nvSpPr>
        <p:spPr>
          <a:xfrm>
            <a:off x="1214195" y="2012519"/>
            <a:ext cx="10050835" cy="3170099"/>
          </a:xfrm>
          <a:prstGeom prst="rect">
            <a:avLst/>
          </a:prstGeom>
        </p:spPr>
        <p:txBody>
          <a:bodyPr wrap="square">
            <a:spAutoFit/>
          </a:bodyPr>
          <a:lstStyle/>
          <a:p>
            <a:pPr algn="ctr"/>
            <a:r>
              <a:rPr lang="en-US" sz="4000" b="1" dirty="0"/>
              <a:t>If you are new to processing and wish to participate for next school year, please e-mail </a:t>
            </a:r>
            <a:r>
              <a:rPr lang="en-US" sz="4000" b="1" dirty="0">
                <a:hlinkClick r:id="rId3"/>
              </a:rPr>
              <a:t>ode.fooddistribution@ode.oregon.gov</a:t>
            </a:r>
            <a:r>
              <a:rPr lang="en-US" sz="4000" b="1" dirty="0"/>
              <a:t>  </a:t>
            </a:r>
          </a:p>
          <a:p>
            <a:pPr algn="ctr"/>
            <a:r>
              <a:rPr lang="en-US" sz="4000" b="1" dirty="0"/>
              <a:t>before USDA Foods Ordering Period </a:t>
            </a:r>
          </a:p>
          <a:p>
            <a:pPr algn="ctr"/>
            <a:r>
              <a:rPr lang="en-US" sz="4000" b="1" dirty="0"/>
              <a:t>opens on Feb 12th</a:t>
            </a:r>
          </a:p>
        </p:txBody>
      </p:sp>
    </p:spTree>
    <p:extLst>
      <p:ext uri="{BB962C8B-B14F-4D97-AF65-F5344CB8AC3E}">
        <p14:creationId xmlns:p14="http://schemas.microsoft.com/office/powerpoint/2010/main" val="985406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A0BAB59-E1FB-40DE-BF54-BC3526BEF81F}" type="slidenum">
              <a:rPr lang="en-US" smtClean="0"/>
              <a:pPr/>
              <a:t>24</a:t>
            </a:fld>
            <a:endParaRPr lang="en-US"/>
          </a:p>
        </p:txBody>
      </p:sp>
      <p:sp>
        <p:nvSpPr>
          <p:cNvPr id="7" name="Title 1"/>
          <p:cNvSpPr>
            <a:spLocks noGrp="1"/>
          </p:cNvSpPr>
          <p:nvPr>
            <p:ph type="title"/>
          </p:nvPr>
        </p:nvSpPr>
        <p:spPr>
          <a:solidFill>
            <a:schemeClr val="accent1"/>
          </a:solidFill>
        </p:spPr>
        <p:txBody>
          <a:bodyPr>
            <a:normAutofit/>
          </a:bodyPr>
          <a:lstStyle/>
          <a:p>
            <a:pPr lvl="0" algn="l">
              <a:defRPr/>
            </a:pPr>
            <a:r>
              <a:rPr lang="en-US" altLang="en-US" dirty="0">
                <a:solidFill>
                  <a:prstClr val="white"/>
                </a:solidFill>
                <a:ea typeface="+mn-ea"/>
                <a:cs typeface="+mn-cs"/>
              </a:rPr>
              <a:t>Oregon Department of Education</a:t>
            </a:r>
            <a:br>
              <a:rPr lang="en-US" altLang="en-US" dirty="0">
                <a:solidFill>
                  <a:prstClr val="white"/>
                </a:solidFill>
                <a:ea typeface="+mn-ea"/>
                <a:cs typeface="+mn-cs"/>
              </a:rPr>
            </a:br>
            <a:r>
              <a:rPr lang="en-US" altLang="en-US" sz="2400" dirty="0">
                <a:solidFill>
                  <a:prstClr val="white"/>
                </a:solidFill>
                <a:ea typeface="+mn-ea"/>
                <a:cs typeface="+mn-cs"/>
              </a:rPr>
              <a:t>“Our Why” </a:t>
            </a:r>
            <a:endParaRPr lang="en-US" altLang="en-US" sz="1600" dirty="0">
              <a:solidFill>
                <a:prstClr val="white"/>
              </a:solidFill>
              <a:ea typeface="+mn-ea"/>
              <a:cs typeface="+mn-cs"/>
            </a:endParaRPr>
          </a:p>
        </p:txBody>
      </p:sp>
      <p:sp>
        <p:nvSpPr>
          <p:cNvPr id="6" name="Rectangle 5"/>
          <p:cNvSpPr/>
          <p:nvPr/>
        </p:nvSpPr>
        <p:spPr>
          <a:xfrm>
            <a:off x="1763754" y="2108075"/>
            <a:ext cx="8664493" cy="2852063"/>
          </a:xfrm>
          <a:prstGeom prst="rect">
            <a:avLst/>
          </a:prstGeom>
        </p:spPr>
        <p:txBody>
          <a:bodyPr wrap="square">
            <a:spAutoFit/>
          </a:bodyPr>
          <a:lstStyle/>
          <a:p>
            <a:pPr>
              <a:spcBef>
                <a:spcPts val="100"/>
              </a:spcBef>
              <a:defRPr/>
            </a:pPr>
            <a:r>
              <a:rPr lang="en-US" altLang="en-US" sz="2200" b="1" dirty="0">
                <a:solidFill>
                  <a:prstClr val="black"/>
                </a:solidFill>
                <a:latin typeface="Calibri"/>
              </a:rPr>
              <a:t>Equity and Excellence for Every Learner</a:t>
            </a:r>
          </a:p>
          <a:p>
            <a:pPr marL="285750" indent="-285750">
              <a:spcBef>
                <a:spcPts val="100"/>
              </a:spcBef>
              <a:buFont typeface="Arial" panose="020B0604020202020204" pitchFamily="34" charset="0"/>
              <a:buChar char="•"/>
              <a:defRPr/>
            </a:pPr>
            <a:r>
              <a:rPr lang="en-US" altLang="en-US" sz="2200" dirty="0">
                <a:solidFill>
                  <a:prstClr val="black"/>
                </a:solidFill>
                <a:latin typeface="Calibri"/>
              </a:rPr>
              <a:t>The Oregon Department of Education works in partnership with school districts, education service districts and community partners;</a:t>
            </a:r>
          </a:p>
          <a:p>
            <a:pPr marL="285750" indent="-285750">
              <a:spcBef>
                <a:spcPts val="100"/>
              </a:spcBef>
              <a:buFont typeface="Arial" panose="020B0604020202020204" pitchFamily="34" charset="0"/>
              <a:buChar char="•"/>
              <a:defRPr/>
            </a:pPr>
            <a:r>
              <a:rPr lang="en-US" altLang="en-US" sz="2200" dirty="0">
                <a:solidFill>
                  <a:prstClr val="black"/>
                </a:solidFill>
                <a:latin typeface="Calibri"/>
              </a:rPr>
              <a:t>Together, we serve over 580,000 K-12 students;</a:t>
            </a:r>
          </a:p>
          <a:p>
            <a:pPr marL="285750" indent="-285750">
              <a:spcBef>
                <a:spcPts val="100"/>
              </a:spcBef>
              <a:buFont typeface="Arial" panose="020B0604020202020204" pitchFamily="34" charset="0"/>
              <a:buChar char="•"/>
              <a:defRPr/>
            </a:pPr>
            <a:r>
              <a:rPr lang="en-US" altLang="en-US" sz="2200" dirty="0">
                <a:solidFill>
                  <a:prstClr val="black"/>
                </a:solidFill>
                <a:latin typeface="Calibri"/>
              </a:rPr>
              <a:t>We believe every student should have access to a high-quality, well-rounded learning experience;</a:t>
            </a:r>
          </a:p>
          <a:p>
            <a:pPr marL="285750" indent="-285750">
              <a:spcBef>
                <a:spcPts val="100"/>
              </a:spcBef>
              <a:buFont typeface="Arial" panose="020B0604020202020204" pitchFamily="34" charset="0"/>
              <a:buChar char="•"/>
              <a:defRPr/>
            </a:pPr>
            <a:r>
              <a:rPr lang="en-US" altLang="en-US" sz="2200" dirty="0">
                <a:solidFill>
                  <a:prstClr val="black"/>
                </a:solidFill>
                <a:latin typeface="Calibri"/>
              </a:rPr>
              <a:t>We work to achieve the Governor’s vision that every student in Oregon graduates with a plan for their future</a:t>
            </a:r>
            <a:r>
              <a:rPr lang="en-US" sz="2200" dirty="0">
                <a:solidFill>
                  <a:prstClr val="black"/>
                </a:solidFill>
                <a:latin typeface="Calibri"/>
              </a:rPr>
              <a:t>.</a:t>
            </a:r>
          </a:p>
        </p:txBody>
      </p:sp>
      <p:pic>
        <p:nvPicPr>
          <p:cNvPr id="5" name="Picture 4" descr="&quot;&quot;"/>
          <p:cNvPicPr>
            <a:picLocks noChangeAspect="1"/>
          </p:cNvPicPr>
          <p:nvPr/>
        </p:nvPicPr>
        <p:blipFill rotWithShape="1">
          <a:blip r:embed="rId4" cstate="print">
            <a:extLst>
              <a:ext uri="{28A0092B-C50C-407E-A947-70E740481C1C}">
                <a14:useLocalDpi xmlns:a14="http://schemas.microsoft.com/office/drawing/2010/main" val="0"/>
              </a:ext>
            </a:extLst>
          </a:blip>
          <a:srcRect t="39380" b="18402"/>
          <a:stretch/>
        </p:blipFill>
        <p:spPr>
          <a:xfrm>
            <a:off x="1524002" y="5026578"/>
            <a:ext cx="9143999" cy="1847849"/>
          </a:xfrm>
          <a:prstGeom prst="rect">
            <a:avLst/>
          </a:prstGeom>
        </p:spPr>
      </p:pic>
    </p:spTree>
    <p:custDataLst>
      <p:tags r:id="rId1"/>
    </p:custDataLst>
    <p:extLst>
      <p:ext uri="{BB962C8B-B14F-4D97-AF65-F5344CB8AC3E}">
        <p14:creationId xmlns:p14="http://schemas.microsoft.com/office/powerpoint/2010/main" val="1005689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A0BAB59-E1FB-40DE-BF54-BC3526BEF81F}" type="slidenum">
              <a:rPr lang="en-US" smtClean="0"/>
              <a:pPr/>
              <a:t>25</a:t>
            </a:fld>
            <a:endParaRPr lang="en-US"/>
          </a:p>
        </p:txBody>
      </p:sp>
      <p:sp>
        <p:nvSpPr>
          <p:cNvPr id="6" name="Title 1"/>
          <p:cNvSpPr>
            <a:spLocks noGrp="1"/>
          </p:cNvSpPr>
          <p:nvPr>
            <p:ph type="title"/>
          </p:nvPr>
        </p:nvSpPr>
        <p:spPr>
          <a:solidFill>
            <a:schemeClr val="accent1"/>
          </a:solidFill>
        </p:spPr>
        <p:txBody>
          <a:bodyPr>
            <a:normAutofit/>
          </a:bodyPr>
          <a:lstStyle/>
          <a:p>
            <a:pPr lvl="0" algn="l">
              <a:defRPr/>
            </a:pPr>
            <a:r>
              <a:rPr lang="en-US" altLang="en-US" dirty="0">
                <a:solidFill>
                  <a:prstClr val="white"/>
                </a:solidFill>
                <a:ea typeface="+mn-ea"/>
                <a:cs typeface="+mn-cs"/>
              </a:rPr>
              <a:t>Oregon Department of Education</a:t>
            </a:r>
            <a:br>
              <a:rPr lang="en-US" altLang="en-US" dirty="0">
                <a:solidFill>
                  <a:prstClr val="white"/>
                </a:solidFill>
                <a:ea typeface="+mn-ea"/>
                <a:cs typeface="+mn-cs"/>
              </a:rPr>
            </a:br>
            <a:r>
              <a:rPr lang="en-US" altLang="en-US" sz="2400" dirty="0">
                <a:solidFill>
                  <a:prstClr val="white"/>
                </a:solidFill>
                <a:ea typeface="+mn-ea"/>
                <a:cs typeface="+mn-cs"/>
              </a:rPr>
              <a:t>Education Equity Stance</a:t>
            </a:r>
            <a:endParaRPr lang="en-US" altLang="en-US" sz="1600" dirty="0">
              <a:solidFill>
                <a:prstClr val="white"/>
              </a:solidFill>
              <a:ea typeface="+mn-ea"/>
              <a:cs typeface="+mn-cs"/>
            </a:endParaRPr>
          </a:p>
        </p:txBody>
      </p:sp>
      <p:sp>
        <p:nvSpPr>
          <p:cNvPr id="5" name="Rectangle 4"/>
          <p:cNvSpPr/>
          <p:nvPr/>
        </p:nvSpPr>
        <p:spPr>
          <a:xfrm>
            <a:off x="1865333" y="2784521"/>
            <a:ext cx="8461334" cy="2677656"/>
          </a:xfrm>
          <a:prstGeom prst="rect">
            <a:avLst/>
          </a:prstGeom>
        </p:spPr>
        <p:txBody>
          <a:bodyPr wrap="square">
            <a:spAutoFit/>
          </a:bodyPr>
          <a:lstStyle/>
          <a:p>
            <a:pPr algn="ctr"/>
            <a:r>
              <a:rPr lang="en-US" sz="2400" i="1" dirty="0"/>
              <a:t>Education equity is the equitable implementation of policy, practices, procedures, and legislation that translates into resource allocation, education rigor, and opportunities for historically and currently marginalized youth, students, and families including civil rights protected classes. This means the restructuring and dismantling of systems and institutions that create the dichotomy of beneficiaries and the oppressed and marginalized.</a:t>
            </a:r>
          </a:p>
        </p:txBody>
      </p:sp>
    </p:spTree>
    <p:custDataLst>
      <p:tags r:id="rId1"/>
    </p:custDataLst>
    <p:extLst>
      <p:ext uri="{BB962C8B-B14F-4D97-AF65-F5344CB8AC3E}">
        <p14:creationId xmlns:p14="http://schemas.microsoft.com/office/powerpoint/2010/main" val="3492099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Non-Discrimination Statement</a:t>
            </a:r>
          </a:p>
        </p:txBody>
      </p:sp>
      <p:sp>
        <p:nvSpPr>
          <p:cNvPr id="2" name="Subtitle 1"/>
          <p:cNvSpPr>
            <a:spLocks noGrp="1"/>
          </p:cNvSpPr>
          <p:nvPr>
            <p:ph type="subTitle" idx="4294967295"/>
          </p:nvPr>
        </p:nvSpPr>
        <p:spPr>
          <a:xfrm>
            <a:off x="883138" y="1483659"/>
            <a:ext cx="10618580" cy="4854617"/>
          </a:xfrm>
        </p:spPr>
        <p:txBody>
          <a:bodyPr>
            <a:noAutofit/>
          </a:bodyPr>
          <a:lstStyle/>
          <a:p>
            <a:pPr algn="l"/>
            <a:r>
              <a:rPr lang="en-US" altLang="en-US" sz="1300" dirty="0">
                <a:latin typeface="Arial" charset="0"/>
                <a:cs typeface="Arial"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a:t>
            </a:r>
            <a:br>
              <a:rPr lang="en-US" altLang="en-US" sz="1300" dirty="0">
                <a:latin typeface="Arial" charset="0"/>
                <a:cs typeface="Arial" charset="0"/>
              </a:rPr>
            </a:br>
            <a:br>
              <a:rPr lang="en-US" altLang="en-US" sz="1300" dirty="0">
                <a:latin typeface="Arial" charset="0"/>
                <a:cs typeface="Arial" charset="0"/>
              </a:rPr>
            </a:br>
            <a:r>
              <a:rPr lang="en-US" altLang="en-US" sz="1300" dirty="0">
                <a:latin typeface="Arial" charset="0"/>
                <a:cs typeface="Arial" charset="0"/>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br>
              <a:rPr lang="en-US" altLang="en-US" sz="1300" dirty="0">
                <a:latin typeface="Arial" charset="0"/>
                <a:cs typeface="Arial" charset="0"/>
              </a:rPr>
            </a:br>
            <a:br>
              <a:rPr lang="en-US" altLang="en-US" sz="1300" dirty="0">
                <a:latin typeface="Arial" charset="0"/>
                <a:cs typeface="Arial" charset="0"/>
              </a:rPr>
            </a:br>
            <a:r>
              <a:rPr lang="en-US" altLang="en-US" sz="1300" dirty="0">
                <a:latin typeface="Arial" charset="0"/>
                <a:cs typeface="Arial" charset="0"/>
              </a:rPr>
              <a:t>To file a program complaint of discrimination, complete the USDA Program Discrimination Complaint Form, (AD-3027) found online at: </a:t>
            </a:r>
            <a:r>
              <a:rPr lang="en-US" altLang="en-US" sz="1300" dirty="0">
                <a:latin typeface="Arial" charset="0"/>
                <a:cs typeface="Arial" charset="0"/>
                <a:hlinkClick r:id="rId4"/>
              </a:rPr>
              <a:t>USDA Link</a:t>
            </a:r>
            <a:r>
              <a:rPr lang="en-US" altLang="en-US" sz="1300" dirty="0">
                <a:latin typeface="Arial" charset="0"/>
                <a:cs typeface="Arial" charset="0"/>
              </a:rPr>
              <a:t>, and at any USDA office, or write a letter addressed to USDA and provide in the letter all of the information requested in the form. To request a copy of the complaint form, call (866) 632-9992. </a:t>
            </a:r>
            <a:br>
              <a:rPr lang="en-US" altLang="en-US" sz="1300" dirty="0">
                <a:latin typeface="Arial" charset="0"/>
                <a:cs typeface="Arial" charset="0"/>
              </a:rPr>
            </a:br>
            <a:br>
              <a:rPr lang="en-US" altLang="en-US" sz="1300" dirty="0">
                <a:latin typeface="Arial" charset="0"/>
                <a:cs typeface="Arial" charset="0"/>
              </a:rPr>
            </a:br>
            <a:r>
              <a:rPr lang="en-US" altLang="en-US" sz="1300" dirty="0">
                <a:latin typeface="Arial" charset="0"/>
                <a:cs typeface="Arial" charset="0"/>
              </a:rPr>
              <a:t>Submit your completed form or letter to USDA by:</a:t>
            </a:r>
            <a:br>
              <a:rPr lang="en-US" altLang="en-US" sz="1300" dirty="0">
                <a:latin typeface="Arial" charset="0"/>
                <a:cs typeface="Arial" charset="0"/>
              </a:rPr>
            </a:br>
            <a:br>
              <a:rPr lang="en-US" altLang="en-US" sz="1300" dirty="0">
                <a:latin typeface="Arial" charset="0"/>
                <a:cs typeface="Arial" charset="0"/>
              </a:rPr>
            </a:br>
            <a:r>
              <a:rPr lang="en-US" altLang="en-US" sz="1300" dirty="0">
                <a:latin typeface="Arial" charset="0"/>
                <a:cs typeface="Arial" charset="0"/>
              </a:rPr>
              <a:t>(1) mail: U.S. Department of Agriculture</a:t>
            </a:r>
            <a:br>
              <a:rPr lang="en-US" altLang="en-US" sz="1300" dirty="0">
                <a:latin typeface="Arial" charset="0"/>
                <a:cs typeface="Arial" charset="0"/>
              </a:rPr>
            </a:br>
            <a:r>
              <a:rPr lang="en-US" altLang="en-US" sz="1300" dirty="0">
                <a:latin typeface="Arial" charset="0"/>
                <a:cs typeface="Arial" charset="0"/>
              </a:rPr>
              <a:t>Office of the Assistant Secretary for Civil Rights</a:t>
            </a:r>
            <a:br>
              <a:rPr lang="en-US" altLang="en-US" sz="1300" dirty="0">
                <a:latin typeface="Arial" charset="0"/>
                <a:cs typeface="Arial" charset="0"/>
              </a:rPr>
            </a:br>
            <a:r>
              <a:rPr lang="en-US" altLang="en-US" sz="1300" dirty="0">
                <a:latin typeface="Arial" charset="0"/>
                <a:cs typeface="Arial" charset="0"/>
              </a:rPr>
              <a:t>1400 Independence Avenue, SW</a:t>
            </a:r>
            <a:br>
              <a:rPr lang="en-US" altLang="en-US" sz="1300" dirty="0">
                <a:latin typeface="Arial" charset="0"/>
                <a:cs typeface="Arial" charset="0"/>
              </a:rPr>
            </a:br>
            <a:r>
              <a:rPr lang="en-US" altLang="en-US" sz="1300" dirty="0">
                <a:latin typeface="Arial" charset="0"/>
                <a:cs typeface="Arial" charset="0"/>
              </a:rPr>
              <a:t>Washington, D.C. 20250-9410;</a:t>
            </a:r>
            <a:br>
              <a:rPr lang="en-US" altLang="en-US" sz="1300" dirty="0">
                <a:latin typeface="Arial" charset="0"/>
                <a:cs typeface="Arial" charset="0"/>
              </a:rPr>
            </a:br>
            <a:br>
              <a:rPr lang="en-US" altLang="en-US" sz="1300" dirty="0">
                <a:latin typeface="Arial" charset="0"/>
                <a:cs typeface="Arial" charset="0"/>
              </a:rPr>
            </a:br>
            <a:r>
              <a:rPr lang="en-US" altLang="en-US" sz="1300" dirty="0">
                <a:latin typeface="Arial" charset="0"/>
                <a:cs typeface="Arial" charset="0"/>
              </a:rPr>
              <a:t>(2) fax: (202) 690-7442; or</a:t>
            </a:r>
            <a:br>
              <a:rPr lang="en-US" altLang="en-US" sz="1300" dirty="0">
                <a:latin typeface="Arial" charset="0"/>
                <a:cs typeface="Arial" charset="0"/>
              </a:rPr>
            </a:br>
            <a:br>
              <a:rPr lang="en-US" altLang="en-US" sz="1300" dirty="0">
                <a:latin typeface="Arial" charset="0"/>
                <a:cs typeface="Arial" charset="0"/>
              </a:rPr>
            </a:br>
            <a:r>
              <a:rPr lang="en-US" altLang="en-US" sz="1300" dirty="0">
                <a:latin typeface="Arial" charset="0"/>
                <a:cs typeface="Arial" charset="0"/>
              </a:rPr>
              <a:t>(3) email: </a:t>
            </a:r>
            <a:r>
              <a:rPr lang="en-US" altLang="en-US" sz="1300" dirty="0">
                <a:latin typeface="Arial" charset="0"/>
                <a:cs typeface="Arial" charset="0"/>
                <a:hlinkClick r:id="rId5"/>
              </a:rPr>
              <a:t>program.intake@usda.gov</a:t>
            </a:r>
            <a:r>
              <a:rPr lang="en-US" altLang="en-US" sz="1300" dirty="0">
                <a:latin typeface="Arial" charset="0"/>
                <a:cs typeface="Arial" charset="0"/>
              </a:rPr>
              <a:t> </a:t>
            </a:r>
            <a:br>
              <a:rPr lang="en-US" altLang="en-US" sz="1300" dirty="0">
                <a:latin typeface="Arial" charset="0"/>
                <a:cs typeface="Arial" charset="0"/>
              </a:rPr>
            </a:br>
            <a:br>
              <a:rPr lang="en-US" altLang="en-US" sz="1300" dirty="0">
                <a:latin typeface="Arial" charset="0"/>
                <a:cs typeface="Arial" charset="0"/>
              </a:rPr>
            </a:br>
            <a:r>
              <a:rPr lang="en-US" altLang="en-US" sz="1300" dirty="0">
                <a:latin typeface="Arial" charset="0"/>
                <a:cs typeface="Arial" charset="0"/>
              </a:rPr>
              <a:t>This institution is an equal opportunity provider.</a:t>
            </a:r>
            <a:endParaRPr lang="en-US" sz="1300" dirty="0"/>
          </a:p>
        </p:txBody>
      </p:sp>
    </p:spTree>
    <p:custDataLst>
      <p:tags r:id="rId1"/>
    </p:custDataLst>
    <p:extLst>
      <p:ext uri="{BB962C8B-B14F-4D97-AF65-F5344CB8AC3E}">
        <p14:creationId xmlns:p14="http://schemas.microsoft.com/office/powerpoint/2010/main" val="282653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Picture 4" title="Colorful Hands Raised "/>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114800" y="1371600"/>
            <a:ext cx="4539574" cy="4267200"/>
          </a:xfrm>
        </p:spPr>
      </p:pic>
    </p:spTree>
    <p:custDataLst>
      <p:tags r:id="rId1"/>
    </p:custDataLst>
    <p:extLst>
      <p:ext uri="{BB962C8B-B14F-4D97-AF65-F5344CB8AC3E}">
        <p14:creationId xmlns:p14="http://schemas.microsoft.com/office/powerpoint/2010/main" val="1335921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D49860C-CC90-4AC6-8024-0FE0C4FA7CE6}"/>
              </a:ext>
            </a:extLst>
          </p:cNvPr>
          <p:cNvGraphicFramePr/>
          <p:nvPr>
            <p:extLst>
              <p:ext uri="{D42A27DB-BD31-4B8C-83A1-F6EECF244321}">
                <p14:modId xmlns:p14="http://schemas.microsoft.com/office/powerpoint/2010/main" val="1374969309"/>
              </p:ext>
            </p:extLst>
          </p:nvPr>
        </p:nvGraphicFramePr>
        <p:xfrm>
          <a:off x="3547688" y="1991360"/>
          <a:ext cx="5481166" cy="3279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ular Callout 5"/>
          <p:cNvSpPr/>
          <p:nvPr/>
        </p:nvSpPr>
        <p:spPr>
          <a:xfrm>
            <a:off x="631596" y="3950632"/>
            <a:ext cx="2253006" cy="1158696"/>
          </a:xfrm>
          <a:prstGeom prst="wedgeRoundRectCallout">
            <a:avLst>
              <a:gd name="adj1" fmla="val 93415"/>
              <a:gd name="adj2" fmla="val 3065"/>
              <a:gd name="adj3" fmla="val 16667"/>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Bulk USDA food for further processing </a:t>
            </a:r>
          </a:p>
        </p:txBody>
      </p:sp>
      <p:sp>
        <p:nvSpPr>
          <p:cNvPr id="3" name="Title 3">
            <a:extLst>
              <a:ext uri="{FF2B5EF4-FFF2-40B4-BE49-F238E27FC236}">
                <a16:creationId xmlns:a16="http://schemas.microsoft.com/office/drawing/2014/main" id="{F24037F7-9E83-B820-A626-3BFAE82E809D}"/>
              </a:ext>
            </a:extLst>
          </p:cNvPr>
          <p:cNvSpPr txBox="1">
            <a:spLocks/>
          </p:cNvSpPr>
          <p:nvPr/>
        </p:nvSpPr>
        <p:spPr>
          <a:xfrm>
            <a:off x="707749" y="428920"/>
            <a:ext cx="10784542" cy="102646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What is ‘Diversion-Processing’?</a:t>
            </a:r>
          </a:p>
        </p:txBody>
      </p:sp>
    </p:spTree>
    <p:extLst>
      <p:ext uri="{BB962C8B-B14F-4D97-AF65-F5344CB8AC3E}">
        <p14:creationId xmlns:p14="http://schemas.microsoft.com/office/powerpoint/2010/main" val="2793706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4</a:t>
            </a:fld>
            <a:endParaRPr lang="en-US" dirty="0"/>
          </a:p>
        </p:txBody>
      </p:sp>
      <p:sp>
        <p:nvSpPr>
          <p:cNvPr id="4" name="Title 3"/>
          <p:cNvSpPr>
            <a:spLocks noGrp="1"/>
          </p:cNvSpPr>
          <p:nvPr>
            <p:ph type="title"/>
          </p:nvPr>
        </p:nvSpPr>
        <p:spPr>
          <a:xfrm>
            <a:off x="575774" y="438346"/>
            <a:ext cx="10784542" cy="1026460"/>
          </a:xfrm>
        </p:spPr>
        <p:txBody>
          <a:bodyPr anchor="ctr">
            <a:normAutofit fontScale="90000"/>
          </a:bodyPr>
          <a:lstStyle/>
          <a:p>
            <a:r>
              <a:rPr lang="en-US" dirty="0"/>
              <a:t>What is ‘Diversion-Processing’: </a:t>
            </a:r>
            <a:br>
              <a:rPr lang="en-US" dirty="0"/>
            </a:br>
            <a:r>
              <a:rPr lang="en-US" dirty="0"/>
              <a:t>                                                          </a:t>
            </a:r>
            <a:r>
              <a:rPr lang="en-US" i="1" dirty="0"/>
              <a:t>The Pizza example</a:t>
            </a:r>
          </a:p>
        </p:txBody>
      </p:sp>
      <p:pic>
        <p:nvPicPr>
          <p:cNvPr id="5" name="Picture 4"/>
          <p:cNvPicPr>
            <a:picLocks noChangeAspect="1"/>
          </p:cNvPicPr>
          <p:nvPr/>
        </p:nvPicPr>
        <p:blipFill>
          <a:blip r:embed="rId3"/>
          <a:stretch>
            <a:fillRect/>
          </a:stretch>
        </p:blipFill>
        <p:spPr>
          <a:xfrm>
            <a:off x="848613" y="2315261"/>
            <a:ext cx="3648741" cy="1807213"/>
          </a:xfrm>
          <a:prstGeom prst="ellipse">
            <a:avLst/>
          </a:prstGeom>
          <a:ln>
            <a:noFill/>
          </a:ln>
          <a:effectLst>
            <a:softEdge rad="112500"/>
          </a:effectLst>
        </p:spPr>
      </p:pic>
      <p:pic>
        <p:nvPicPr>
          <p:cNvPr id="6" name="Picture 5" descr="Pizza PNG"/>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26073" y="2013685"/>
            <a:ext cx="2516942" cy="2496190"/>
          </a:xfrm>
          <a:prstGeom prst="rect">
            <a:avLst/>
          </a:prstGeom>
          <a:ln>
            <a:noFill/>
          </a:ln>
          <a:effectLst>
            <a:outerShdw blurRad="292100" dist="139700" dir="2700000" algn="tl" rotWithShape="0">
              <a:srgbClr val="333333">
                <a:alpha val="65000"/>
              </a:srgbClr>
            </a:outerShdw>
          </a:effectLst>
        </p:spPr>
      </p:pic>
      <p:sp>
        <p:nvSpPr>
          <p:cNvPr id="9" name="Right Arrow 8"/>
          <p:cNvSpPr/>
          <p:nvPr/>
        </p:nvSpPr>
        <p:spPr>
          <a:xfrm>
            <a:off x="5316059" y="3075448"/>
            <a:ext cx="131800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77376" y="4098372"/>
            <a:ext cx="2623860" cy="338554"/>
          </a:xfrm>
          <a:prstGeom prst="rect">
            <a:avLst/>
          </a:prstGeom>
          <a:noFill/>
        </p:spPr>
        <p:txBody>
          <a:bodyPr wrap="none" rtlCol="0">
            <a:spAutoFit/>
          </a:bodyPr>
          <a:lstStyle/>
          <a:p>
            <a:r>
              <a:rPr lang="en-US" sz="1600" dirty="0"/>
              <a:t>Bulk USDA mozzarella cheese</a:t>
            </a:r>
          </a:p>
        </p:txBody>
      </p:sp>
      <p:sp>
        <p:nvSpPr>
          <p:cNvPr id="12" name="TextBox 11"/>
          <p:cNvSpPr txBox="1"/>
          <p:nvPr/>
        </p:nvSpPr>
        <p:spPr>
          <a:xfrm>
            <a:off x="7811915" y="4614667"/>
            <a:ext cx="2766463" cy="338554"/>
          </a:xfrm>
          <a:prstGeom prst="rect">
            <a:avLst/>
          </a:prstGeom>
          <a:noFill/>
        </p:spPr>
        <p:txBody>
          <a:bodyPr wrap="none" rtlCol="0">
            <a:spAutoFit/>
          </a:bodyPr>
          <a:lstStyle/>
          <a:p>
            <a:r>
              <a:rPr lang="en-US" sz="1600" dirty="0"/>
              <a:t>Pizza : Processor’s end-product</a:t>
            </a:r>
          </a:p>
        </p:txBody>
      </p:sp>
    </p:spTree>
    <p:extLst>
      <p:ext uri="{BB962C8B-B14F-4D97-AF65-F5344CB8AC3E}">
        <p14:creationId xmlns:p14="http://schemas.microsoft.com/office/powerpoint/2010/main" val="216915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5</a:t>
            </a:fld>
            <a:endParaRPr lang="en-US" dirty="0"/>
          </a:p>
        </p:txBody>
      </p:sp>
      <p:sp>
        <p:nvSpPr>
          <p:cNvPr id="11" name="Content Placeholder 1"/>
          <p:cNvSpPr txBox="1">
            <a:spLocks/>
          </p:cNvSpPr>
          <p:nvPr/>
        </p:nvSpPr>
        <p:spPr>
          <a:xfrm>
            <a:off x="973010" y="1991379"/>
            <a:ext cx="9057397" cy="31829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3000" dirty="0">
                <a:latin typeface="Arial" charset="0"/>
              </a:rPr>
              <a:t>Examples:</a:t>
            </a:r>
          </a:p>
          <a:p>
            <a:pPr marL="0" indent="0">
              <a:buNone/>
              <a:defRPr/>
            </a:pPr>
            <a:endParaRPr lang="en-US" sz="3000" dirty="0">
              <a:latin typeface="Arial" charset="0"/>
            </a:endParaRPr>
          </a:p>
          <a:p>
            <a:pPr marL="342900" indent="-342900">
              <a:defRPr/>
            </a:pPr>
            <a:r>
              <a:rPr lang="en-US" sz="3000" dirty="0">
                <a:latin typeface="Arial" charset="0"/>
              </a:rPr>
              <a:t>Raw chilled chicken into chicken patties</a:t>
            </a:r>
          </a:p>
          <a:p>
            <a:pPr marL="342900" indent="-342900">
              <a:defRPr/>
            </a:pPr>
            <a:r>
              <a:rPr lang="en-US" sz="3000" dirty="0">
                <a:latin typeface="Arial" charset="0"/>
              </a:rPr>
              <a:t>Raw coarse ground beef into cooked patties</a:t>
            </a:r>
          </a:p>
          <a:p>
            <a:pPr marL="342900" indent="-342900">
              <a:defRPr/>
            </a:pPr>
            <a:r>
              <a:rPr lang="en-US" sz="3000" dirty="0">
                <a:latin typeface="Arial" charset="0"/>
              </a:rPr>
              <a:t>Bulk apples into applesauce cups</a:t>
            </a:r>
          </a:p>
          <a:p>
            <a:endParaRPr lang="en-US" dirty="0"/>
          </a:p>
        </p:txBody>
      </p:sp>
      <p:sp>
        <p:nvSpPr>
          <p:cNvPr id="7" name="Title 3">
            <a:extLst>
              <a:ext uri="{FF2B5EF4-FFF2-40B4-BE49-F238E27FC236}">
                <a16:creationId xmlns:a16="http://schemas.microsoft.com/office/drawing/2014/main" id="{F81A8293-6ABA-1138-D3DB-D1E2AB9B8FCB}"/>
              </a:ext>
            </a:extLst>
          </p:cNvPr>
          <p:cNvSpPr>
            <a:spLocks noGrp="1"/>
          </p:cNvSpPr>
          <p:nvPr>
            <p:ph type="title"/>
          </p:nvPr>
        </p:nvSpPr>
        <p:spPr>
          <a:xfrm>
            <a:off x="575774" y="438346"/>
            <a:ext cx="10784542" cy="1026460"/>
          </a:xfrm>
        </p:spPr>
        <p:txBody>
          <a:bodyPr anchor="ctr">
            <a:normAutofit fontScale="90000"/>
          </a:bodyPr>
          <a:lstStyle/>
          <a:p>
            <a:r>
              <a:rPr lang="en-US" dirty="0"/>
              <a:t>What is ‘Diversion-Processing’: </a:t>
            </a:r>
            <a:br>
              <a:rPr lang="en-US" dirty="0"/>
            </a:br>
            <a:r>
              <a:rPr lang="en-US" dirty="0"/>
              <a:t>                                                          </a:t>
            </a:r>
            <a:r>
              <a:rPr lang="en-US" i="1" dirty="0"/>
              <a:t>more examples</a:t>
            </a:r>
          </a:p>
        </p:txBody>
      </p:sp>
      <p:sp>
        <p:nvSpPr>
          <p:cNvPr id="4" name="Rounded Rectangular Callout 6">
            <a:extLst>
              <a:ext uri="{FF2B5EF4-FFF2-40B4-BE49-F238E27FC236}">
                <a16:creationId xmlns:a16="http://schemas.microsoft.com/office/drawing/2014/main" id="{50C685E7-DC25-6728-98BD-EA9C01B7B16F}"/>
              </a:ext>
            </a:extLst>
          </p:cNvPr>
          <p:cNvSpPr/>
          <p:nvPr/>
        </p:nvSpPr>
        <p:spPr>
          <a:xfrm>
            <a:off x="8738647" y="4576486"/>
            <a:ext cx="2884602" cy="1390681"/>
          </a:xfrm>
          <a:prstGeom prst="wedgeRoundRectCallout">
            <a:avLst>
              <a:gd name="adj1" fmla="val -105458"/>
              <a:gd name="adj2" fmla="val 9088"/>
              <a:gd name="adj3" fmla="val 16667"/>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40+ processors ODE-approved each year and hundreds of products to select from!</a:t>
            </a:r>
          </a:p>
        </p:txBody>
      </p:sp>
    </p:spTree>
    <p:extLst>
      <p:ext uri="{BB962C8B-B14F-4D97-AF65-F5344CB8AC3E}">
        <p14:creationId xmlns:p14="http://schemas.microsoft.com/office/powerpoint/2010/main" val="914337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6</a:t>
            </a:fld>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2300" y="1656847"/>
            <a:ext cx="1978600" cy="1978600"/>
          </a:xfrm>
          <a:prstGeom prst="rect">
            <a:avLst/>
          </a:prstGeom>
        </p:spPr>
      </p:pic>
      <p:sp>
        <p:nvSpPr>
          <p:cNvPr id="14" name="Right Arrow 13"/>
          <p:cNvSpPr/>
          <p:nvPr/>
        </p:nvSpPr>
        <p:spPr>
          <a:xfrm>
            <a:off x="3943935" y="2374507"/>
            <a:ext cx="703479" cy="400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Factory Plant Machine · Free vector graphic on Pixabay"/>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15116" y="4025666"/>
            <a:ext cx="1562971" cy="1228398"/>
          </a:xfrm>
          <a:prstGeom prst="rect">
            <a:avLst/>
          </a:prstGeom>
        </p:spPr>
      </p:pic>
      <p:sp>
        <p:nvSpPr>
          <p:cNvPr id="16" name="TextBox 15">
            <a:extLst>
              <a:ext uri="{FF2B5EF4-FFF2-40B4-BE49-F238E27FC236}">
                <a16:creationId xmlns:a16="http://schemas.microsoft.com/office/drawing/2014/main" id="{7EDF2873-F3EB-4635-8380-233E8794A5C3}"/>
              </a:ext>
            </a:extLst>
          </p:cNvPr>
          <p:cNvSpPr txBox="1"/>
          <p:nvPr/>
        </p:nvSpPr>
        <p:spPr>
          <a:xfrm>
            <a:off x="8977596" y="5394707"/>
            <a:ext cx="1806668" cy="369332"/>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Processor’s plant</a:t>
            </a:r>
            <a:endParaRPr lang="en-US" noProof="0" dirty="0">
              <a:solidFill>
                <a:prstClr val="black"/>
              </a:solidFill>
              <a:latin typeface="Calibri" panose="020F0502020204030204"/>
            </a:endParaRPr>
          </a:p>
        </p:txBody>
      </p:sp>
      <p:pic>
        <p:nvPicPr>
          <p:cNvPr id="17" name="Picture 16"/>
          <p:cNvPicPr>
            <a:picLocks noChangeAspect="1"/>
          </p:cNvPicPr>
          <p:nvPr/>
        </p:nvPicPr>
        <p:blipFill>
          <a:blip r:embed="rId5"/>
          <a:stretch>
            <a:fillRect/>
          </a:stretch>
        </p:blipFill>
        <p:spPr>
          <a:xfrm>
            <a:off x="716640" y="1762811"/>
            <a:ext cx="2956030" cy="1464115"/>
          </a:xfrm>
          <a:prstGeom prst="ellipse">
            <a:avLst/>
          </a:prstGeom>
          <a:ln>
            <a:noFill/>
          </a:ln>
          <a:effectLst>
            <a:softEdge rad="112500"/>
          </a:effectLst>
        </p:spPr>
      </p:pic>
      <p:sp>
        <p:nvSpPr>
          <p:cNvPr id="18" name="TextBox 17"/>
          <p:cNvSpPr txBox="1"/>
          <p:nvPr/>
        </p:nvSpPr>
        <p:spPr>
          <a:xfrm>
            <a:off x="1259946" y="2836840"/>
            <a:ext cx="2119683" cy="369332"/>
          </a:xfrm>
          <a:prstGeom prst="rect">
            <a:avLst/>
          </a:prstGeom>
          <a:noFill/>
        </p:spPr>
        <p:txBody>
          <a:bodyPr wrap="none" rtlCol="0">
            <a:spAutoFit/>
          </a:bodyPr>
          <a:lstStyle/>
          <a:p>
            <a:r>
              <a:rPr lang="en-US" dirty="0"/>
              <a:t>Bulk Cheese Pounds </a:t>
            </a:r>
          </a:p>
        </p:txBody>
      </p:sp>
      <p:sp>
        <p:nvSpPr>
          <p:cNvPr id="19" name="Right Arrow 18"/>
          <p:cNvSpPr/>
          <p:nvPr/>
        </p:nvSpPr>
        <p:spPr>
          <a:xfrm>
            <a:off x="7664591" y="2311453"/>
            <a:ext cx="734692" cy="400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izza PNG">
            <a:extLst>
              <a:ext uri="{FF2B5EF4-FFF2-40B4-BE49-F238E27FC236}">
                <a16:creationId xmlns:a16="http://schemas.microsoft.com/office/drawing/2014/main" id="{2A7DEB85-8A65-AACB-3F98-7993C96C7C0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339332" y="4194927"/>
            <a:ext cx="1500717" cy="1488344"/>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F1F6C794-E134-1F8E-DAD5-D445D7FA04DE}"/>
              </a:ext>
            </a:extLst>
          </p:cNvPr>
          <p:cNvSpPr txBox="1"/>
          <p:nvPr/>
        </p:nvSpPr>
        <p:spPr>
          <a:xfrm>
            <a:off x="4734674" y="5920789"/>
            <a:ext cx="269965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a:t>END-PRODUCT COSTS LESS</a:t>
            </a:r>
          </a:p>
        </p:txBody>
      </p:sp>
      <p:sp>
        <p:nvSpPr>
          <p:cNvPr id="9" name="Title 3">
            <a:extLst>
              <a:ext uri="{FF2B5EF4-FFF2-40B4-BE49-F238E27FC236}">
                <a16:creationId xmlns:a16="http://schemas.microsoft.com/office/drawing/2014/main" id="{138672F8-94C1-7D5D-4663-51ABB9ED6A1F}"/>
              </a:ext>
            </a:extLst>
          </p:cNvPr>
          <p:cNvSpPr txBox="1">
            <a:spLocks/>
          </p:cNvSpPr>
          <p:nvPr/>
        </p:nvSpPr>
        <p:spPr>
          <a:xfrm>
            <a:off x="415517" y="579747"/>
            <a:ext cx="11151171" cy="1026460"/>
          </a:xfrm>
          <a:prstGeom prst="rect">
            <a:avLst/>
          </a:prstGeom>
        </p:spPr>
        <p:txBody>
          <a:bodyPr vert="horz" lIns="91440" tIns="45720" rIns="91440" bIns="45720" rtlCol="0" anchor="ctr" anchorCtr="0">
            <a:normAutofit fontScale="90000" lnSpcReduction="200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What is ‘Diversion-Processing’: </a:t>
            </a:r>
            <a:br>
              <a:rPr lang="en-US" dirty="0"/>
            </a:br>
            <a:r>
              <a:rPr lang="en-US" dirty="0"/>
              <a:t>                                                          </a:t>
            </a:r>
            <a:r>
              <a:rPr lang="en-US" b="1" i="1" dirty="0"/>
              <a:t>Value Pass Through</a:t>
            </a:r>
          </a:p>
        </p:txBody>
      </p:sp>
      <p:pic>
        <p:nvPicPr>
          <p:cNvPr id="20" name="Picture 19">
            <a:extLst>
              <a:ext uri="{FF2B5EF4-FFF2-40B4-BE49-F238E27FC236}">
                <a16:creationId xmlns:a16="http://schemas.microsoft.com/office/drawing/2014/main" id="{E66F3F6B-9820-11F9-26A8-0F2C190FD695}"/>
              </a:ext>
            </a:extLst>
          </p:cNvPr>
          <p:cNvPicPr>
            <a:picLocks noChangeAspect="1"/>
          </p:cNvPicPr>
          <p:nvPr/>
        </p:nvPicPr>
        <p:blipFill rotWithShape="1">
          <a:blip r:embed="rId7"/>
          <a:srcRect l="8654" t="9615"/>
          <a:stretch/>
        </p:blipFill>
        <p:spPr>
          <a:xfrm>
            <a:off x="4826524" y="1687398"/>
            <a:ext cx="2257186" cy="2010084"/>
          </a:xfrm>
          <a:prstGeom prst="rect">
            <a:avLst/>
          </a:prstGeom>
        </p:spPr>
      </p:pic>
      <p:sp>
        <p:nvSpPr>
          <p:cNvPr id="21" name="Arrow: Curved Left 20">
            <a:extLst>
              <a:ext uri="{FF2B5EF4-FFF2-40B4-BE49-F238E27FC236}">
                <a16:creationId xmlns:a16="http://schemas.microsoft.com/office/drawing/2014/main" id="{794CFD05-4676-8699-D37E-0756C26C02E1}"/>
              </a:ext>
            </a:extLst>
          </p:cNvPr>
          <p:cNvSpPr/>
          <p:nvPr/>
        </p:nvSpPr>
        <p:spPr>
          <a:xfrm>
            <a:off x="10991654" y="2790333"/>
            <a:ext cx="731520" cy="2007910"/>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24758F2C-6E9C-B330-863B-CD4526136EEC}"/>
              </a:ext>
            </a:extLst>
          </p:cNvPr>
          <p:cNvSpPr txBox="1"/>
          <p:nvPr/>
        </p:nvSpPr>
        <p:spPr>
          <a:xfrm>
            <a:off x="937243" y="3339415"/>
            <a:ext cx="268477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a:t>VALUE OF DONATED FOOD</a:t>
            </a:r>
          </a:p>
        </p:txBody>
      </p:sp>
      <p:sp>
        <p:nvSpPr>
          <p:cNvPr id="23" name="Right Arrow 18">
            <a:extLst>
              <a:ext uri="{FF2B5EF4-FFF2-40B4-BE49-F238E27FC236}">
                <a16:creationId xmlns:a16="http://schemas.microsoft.com/office/drawing/2014/main" id="{5FBC11B7-9732-461D-F550-CF26AA9C493C}"/>
              </a:ext>
            </a:extLst>
          </p:cNvPr>
          <p:cNvSpPr/>
          <p:nvPr/>
        </p:nvSpPr>
        <p:spPr>
          <a:xfrm rot="10800000">
            <a:off x="7562468" y="4782846"/>
            <a:ext cx="734692" cy="400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676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0-#ppt_w/2"/>
                                          </p:val>
                                        </p:tav>
                                        <p:tav tm="100000">
                                          <p:val>
                                            <p:strVal val="#ppt_x"/>
                                          </p:val>
                                        </p:tav>
                                      </p:tavLst>
                                    </p:anim>
                                    <p:anim calcmode="lin" valueType="num">
                                      <p:cBhvr additive="base">
                                        <p:cTn id="38"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9"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E1A9F7B-1F99-D62B-297E-49E72F732946}"/>
              </a:ext>
            </a:extLst>
          </p:cNvPr>
          <p:cNvSpPr>
            <a:spLocks noGrp="1"/>
          </p:cNvSpPr>
          <p:nvPr>
            <p:ph type="title"/>
          </p:nvPr>
        </p:nvSpPr>
        <p:spPr/>
        <p:txBody>
          <a:bodyPr anchor="t"/>
          <a:lstStyle/>
          <a:p>
            <a:r>
              <a:rPr lang="en-US" dirty="0"/>
              <a:t>Subtracting USDA Donated Food Value</a:t>
            </a:r>
          </a:p>
        </p:txBody>
      </p:sp>
      <p:sp>
        <p:nvSpPr>
          <p:cNvPr id="2" name="Subtitle 1"/>
          <p:cNvSpPr>
            <a:spLocks noGrp="1"/>
          </p:cNvSpPr>
          <p:nvPr>
            <p:ph idx="1"/>
          </p:nvPr>
        </p:nvSpPr>
        <p:spPr>
          <a:xfrm>
            <a:off x="717176" y="1825625"/>
            <a:ext cx="10784542" cy="3245996"/>
          </a:xfrm>
        </p:spPr>
        <p:txBody>
          <a:bodyPr>
            <a:normAutofit/>
          </a:bodyPr>
          <a:lstStyle/>
          <a:p>
            <a:pPr>
              <a:defRPr/>
            </a:pPr>
            <a:r>
              <a:rPr lang="en-US" sz="2800" b="1" dirty="0">
                <a:latin typeface="Arial" charset="0"/>
              </a:rPr>
              <a:t>Example: 1 case of Cheese Pizza </a:t>
            </a:r>
            <a:r>
              <a:rPr lang="en-US" sz="2000" b="1" dirty="0">
                <a:latin typeface="Arial" charset="0"/>
              </a:rPr>
              <a:t>(72 servings)</a:t>
            </a:r>
          </a:p>
          <a:p>
            <a:pPr>
              <a:defRPr/>
            </a:pPr>
            <a:endParaRPr lang="en-US" sz="2800" dirty="0">
              <a:latin typeface="Arial" charset="0"/>
            </a:endParaRPr>
          </a:p>
          <a:p>
            <a:endParaRPr lang="en-US" dirty="0"/>
          </a:p>
        </p:txBody>
      </p:sp>
      <p:sp>
        <p:nvSpPr>
          <p:cNvPr id="5" name="TextBox 21"/>
          <p:cNvSpPr txBox="1">
            <a:spLocks noChangeArrowheads="1"/>
          </p:cNvSpPr>
          <p:nvPr/>
        </p:nvSpPr>
        <p:spPr bwMode="auto">
          <a:xfrm>
            <a:off x="851826" y="2878023"/>
            <a:ext cx="24289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Arial" panose="020B0604020202020204" pitchFamily="34" charset="0"/>
              </a:rPr>
              <a:t>USDA Foods Pounds </a:t>
            </a:r>
          </a:p>
          <a:p>
            <a:pPr algn="ctr" eaLnBrk="1" hangingPunct="1">
              <a:spcBef>
                <a:spcPct val="0"/>
              </a:spcBef>
              <a:buFontTx/>
              <a:buNone/>
            </a:pPr>
            <a:r>
              <a:rPr lang="en-US" altLang="en-US" sz="1800" dirty="0">
                <a:latin typeface="Arial" panose="020B0604020202020204" pitchFamily="34" charset="0"/>
              </a:rPr>
              <a:t>Draw Down per Case</a:t>
            </a:r>
          </a:p>
        </p:txBody>
      </p:sp>
      <p:sp>
        <p:nvSpPr>
          <p:cNvPr id="6" name="TextBox 26"/>
          <p:cNvSpPr txBox="1">
            <a:spLocks noChangeArrowheads="1"/>
          </p:cNvSpPr>
          <p:nvPr/>
        </p:nvSpPr>
        <p:spPr bwMode="auto">
          <a:xfrm>
            <a:off x="1340135" y="3877818"/>
            <a:ext cx="1056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Arial" panose="020B0604020202020204" pitchFamily="34" charset="0"/>
              </a:rPr>
              <a:t>9.00 lbs.</a:t>
            </a:r>
          </a:p>
        </p:txBody>
      </p:sp>
      <p:sp>
        <p:nvSpPr>
          <p:cNvPr id="7" name="TextBox 22"/>
          <p:cNvSpPr txBox="1">
            <a:spLocks noChangeArrowheads="1"/>
          </p:cNvSpPr>
          <p:nvPr/>
        </p:nvSpPr>
        <p:spPr bwMode="auto">
          <a:xfrm>
            <a:off x="3358363" y="2878024"/>
            <a:ext cx="22194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Arial" panose="020B0604020202020204" pitchFamily="34" charset="0"/>
              </a:rPr>
              <a:t>USDA Foods Value </a:t>
            </a:r>
          </a:p>
          <a:p>
            <a:pPr algn="ctr" eaLnBrk="1" hangingPunct="1">
              <a:spcBef>
                <a:spcPct val="0"/>
              </a:spcBef>
              <a:buFontTx/>
              <a:buNone/>
            </a:pPr>
            <a:r>
              <a:rPr lang="en-US" altLang="en-US" sz="1800" dirty="0">
                <a:latin typeface="Arial" panose="020B0604020202020204" pitchFamily="34" charset="0"/>
              </a:rPr>
              <a:t>per Pound</a:t>
            </a:r>
          </a:p>
        </p:txBody>
      </p:sp>
      <p:sp>
        <p:nvSpPr>
          <p:cNvPr id="8" name="TextBox 23"/>
          <p:cNvSpPr txBox="1">
            <a:spLocks noChangeArrowheads="1"/>
          </p:cNvSpPr>
          <p:nvPr/>
        </p:nvSpPr>
        <p:spPr bwMode="auto">
          <a:xfrm>
            <a:off x="5424549" y="2874256"/>
            <a:ext cx="20875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Arial" panose="020B0604020202020204" pitchFamily="34" charset="0"/>
              </a:rPr>
              <a:t>USDA Foods Value per Case</a:t>
            </a:r>
          </a:p>
          <a:p>
            <a:pPr algn="ctr" eaLnBrk="1" hangingPunct="1">
              <a:spcBef>
                <a:spcPct val="0"/>
              </a:spcBef>
              <a:buFontTx/>
              <a:buNone/>
            </a:pPr>
            <a:r>
              <a:rPr lang="en-US" altLang="en-US" sz="1800" dirty="0">
                <a:latin typeface="Arial" panose="020B0604020202020204" pitchFamily="34" charset="0"/>
              </a:rPr>
              <a:t>(entitlement used)</a:t>
            </a:r>
          </a:p>
        </p:txBody>
      </p:sp>
      <p:sp>
        <p:nvSpPr>
          <p:cNvPr id="9" name="TextBox 24"/>
          <p:cNvSpPr txBox="1">
            <a:spLocks noChangeArrowheads="1"/>
          </p:cNvSpPr>
          <p:nvPr/>
        </p:nvSpPr>
        <p:spPr bwMode="auto">
          <a:xfrm>
            <a:off x="7600563" y="2893109"/>
            <a:ext cx="1312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Arial" panose="020B0604020202020204" pitchFamily="34" charset="0"/>
              </a:rPr>
              <a:t>Case Price</a:t>
            </a:r>
          </a:p>
        </p:txBody>
      </p:sp>
      <p:sp>
        <p:nvSpPr>
          <p:cNvPr id="10" name="TextBox 25"/>
          <p:cNvSpPr txBox="1">
            <a:spLocks noChangeArrowheads="1"/>
          </p:cNvSpPr>
          <p:nvPr/>
        </p:nvSpPr>
        <p:spPr bwMode="auto">
          <a:xfrm>
            <a:off x="9298166" y="2896877"/>
            <a:ext cx="1730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Arial" panose="020B0604020202020204" pitchFamily="34" charset="0"/>
              </a:rPr>
              <a:t>Undiscounted Case Price</a:t>
            </a:r>
          </a:p>
        </p:txBody>
      </p:sp>
      <p:sp>
        <p:nvSpPr>
          <p:cNvPr id="11" name="TextBox 27"/>
          <p:cNvSpPr txBox="1">
            <a:spLocks noChangeArrowheads="1"/>
          </p:cNvSpPr>
          <p:nvPr/>
        </p:nvSpPr>
        <p:spPr bwMode="auto">
          <a:xfrm>
            <a:off x="3150988" y="3891494"/>
            <a:ext cx="2811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Arial" panose="020B0604020202020204" pitchFamily="34" charset="0"/>
              </a:rPr>
              <a:t>X</a:t>
            </a:r>
          </a:p>
        </p:txBody>
      </p:sp>
      <p:sp>
        <p:nvSpPr>
          <p:cNvPr id="12" name="TextBox 28"/>
          <p:cNvSpPr txBox="1">
            <a:spLocks noChangeArrowheads="1"/>
          </p:cNvSpPr>
          <p:nvPr/>
        </p:nvSpPr>
        <p:spPr bwMode="auto">
          <a:xfrm>
            <a:off x="3843485" y="3890520"/>
            <a:ext cx="7617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Arial" panose="020B0604020202020204" pitchFamily="34" charset="0"/>
              </a:rPr>
              <a:t>$1.92</a:t>
            </a:r>
          </a:p>
        </p:txBody>
      </p:sp>
      <p:sp>
        <p:nvSpPr>
          <p:cNvPr id="13" name="TextBox 29"/>
          <p:cNvSpPr txBox="1">
            <a:spLocks noChangeArrowheads="1"/>
          </p:cNvSpPr>
          <p:nvPr/>
        </p:nvSpPr>
        <p:spPr bwMode="auto">
          <a:xfrm>
            <a:off x="5160598" y="3915965"/>
            <a:ext cx="319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Arial" panose="020B0604020202020204" pitchFamily="34" charset="0"/>
              </a:rPr>
              <a:t>=</a:t>
            </a:r>
          </a:p>
        </p:txBody>
      </p:sp>
      <p:sp>
        <p:nvSpPr>
          <p:cNvPr id="14" name="TextBox 30"/>
          <p:cNvSpPr txBox="1">
            <a:spLocks noChangeArrowheads="1"/>
          </p:cNvSpPr>
          <p:nvPr/>
        </p:nvSpPr>
        <p:spPr bwMode="auto">
          <a:xfrm>
            <a:off x="5987166" y="3872362"/>
            <a:ext cx="889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solidFill>
                  <a:srgbClr val="FF0000"/>
                </a:solidFill>
                <a:latin typeface="Arial" panose="020B0604020202020204" pitchFamily="34" charset="0"/>
              </a:rPr>
              <a:t>$17.30</a:t>
            </a:r>
          </a:p>
        </p:txBody>
      </p:sp>
      <p:sp>
        <p:nvSpPr>
          <p:cNvPr id="15" name="TextBox 31"/>
          <p:cNvSpPr txBox="1">
            <a:spLocks noChangeArrowheads="1"/>
          </p:cNvSpPr>
          <p:nvPr/>
        </p:nvSpPr>
        <p:spPr bwMode="auto">
          <a:xfrm>
            <a:off x="5665058" y="4343690"/>
            <a:ext cx="1600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solidFill>
                  <a:srgbClr val="FF0000"/>
                </a:solidFill>
                <a:latin typeface="Arial" panose="020B0604020202020204" pitchFamily="34" charset="0"/>
              </a:rPr>
              <a:t>Your Savings!</a:t>
            </a:r>
          </a:p>
        </p:txBody>
      </p:sp>
      <p:sp>
        <p:nvSpPr>
          <p:cNvPr id="16" name="TextBox 32"/>
          <p:cNvSpPr txBox="1">
            <a:spLocks noChangeArrowheads="1"/>
          </p:cNvSpPr>
          <p:nvPr/>
        </p:nvSpPr>
        <p:spPr bwMode="auto">
          <a:xfrm>
            <a:off x="7304721" y="3891494"/>
            <a:ext cx="3262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Arial" panose="020B0604020202020204" pitchFamily="34" charset="0"/>
              </a:rPr>
              <a:t>+</a:t>
            </a:r>
          </a:p>
        </p:txBody>
      </p:sp>
      <p:sp>
        <p:nvSpPr>
          <p:cNvPr id="18" name="TextBox 33"/>
          <p:cNvSpPr txBox="1">
            <a:spLocks noChangeArrowheads="1"/>
          </p:cNvSpPr>
          <p:nvPr/>
        </p:nvSpPr>
        <p:spPr bwMode="auto">
          <a:xfrm>
            <a:off x="7789630" y="3893081"/>
            <a:ext cx="889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Arial" panose="020B0604020202020204" pitchFamily="34" charset="0"/>
              </a:rPr>
              <a:t>$57.60</a:t>
            </a:r>
          </a:p>
        </p:txBody>
      </p:sp>
      <p:sp>
        <p:nvSpPr>
          <p:cNvPr id="20" name="TextBox 34"/>
          <p:cNvSpPr txBox="1">
            <a:spLocks noChangeArrowheads="1"/>
          </p:cNvSpPr>
          <p:nvPr/>
        </p:nvSpPr>
        <p:spPr bwMode="auto">
          <a:xfrm>
            <a:off x="9026229" y="3919775"/>
            <a:ext cx="3697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Arial" panose="020B0604020202020204" pitchFamily="34" charset="0"/>
              </a:rPr>
              <a:t>=</a:t>
            </a:r>
          </a:p>
        </p:txBody>
      </p:sp>
      <p:sp>
        <p:nvSpPr>
          <p:cNvPr id="21" name="TextBox 35"/>
          <p:cNvSpPr txBox="1">
            <a:spLocks noChangeArrowheads="1"/>
          </p:cNvSpPr>
          <p:nvPr/>
        </p:nvSpPr>
        <p:spPr bwMode="auto">
          <a:xfrm>
            <a:off x="9624585" y="3899947"/>
            <a:ext cx="889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Arial" panose="020B0604020202020204" pitchFamily="34" charset="0"/>
              </a:rPr>
              <a:t>$74.90</a:t>
            </a:r>
          </a:p>
        </p:txBody>
      </p:sp>
      <p:pic>
        <p:nvPicPr>
          <p:cNvPr id="22" name="Content Placeholder 8" descr="Pizza PNG">
            <a:extLst>
              <a:ext uri="{FF2B5EF4-FFF2-40B4-BE49-F238E27FC236}">
                <a16:creationId xmlns:a16="http://schemas.microsoft.com/office/drawing/2014/main" id="{2201348C-FA21-098C-9B84-0F0DFF7D54B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703700" y="848411"/>
            <a:ext cx="1801131" cy="17862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5614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8</a:t>
            </a:fld>
            <a:endParaRPr lang="en-US" dirty="0"/>
          </a:p>
        </p:txBody>
      </p:sp>
      <p:sp>
        <p:nvSpPr>
          <p:cNvPr id="4" name="Title 3"/>
          <p:cNvSpPr>
            <a:spLocks noGrp="1"/>
          </p:cNvSpPr>
          <p:nvPr>
            <p:ph type="title"/>
          </p:nvPr>
        </p:nvSpPr>
        <p:spPr/>
        <p:txBody>
          <a:bodyPr/>
          <a:lstStyle/>
          <a:p>
            <a:r>
              <a:rPr lang="en-US" dirty="0"/>
              <a:t>5 approved Value Pass Through Systems</a:t>
            </a:r>
          </a:p>
        </p:txBody>
      </p:sp>
      <p:sp>
        <p:nvSpPr>
          <p:cNvPr id="7" name="Rounded Rectangular Callout 6"/>
          <p:cNvSpPr/>
          <p:nvPr/>
        </p:nvSpPr>
        <p:spPr>
          <a:xfrm>
            <a:off x="8898902" y="4213783"/>
            <a:ext cx="2960018" cy="2064470"/>
          </a:xfrm>
          <a:prstGeom prst="wedgeRoundRectCallout">
            <a:avLst>
              <a:gd name="adj1" fmla="val -86413"/>
              <a:gd name="adj2" fmla="val -48244"/>
              <a:gd name="adj3" fmla="val 16667"/>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r>
              <a:rPr lang="en-US" i="1" dirty="0">
                <a:solidFill>
                  <a:schemeClr val="tx1"/>
                </a:solidFill>
                <a:latin typeface="Calibri" panose="020F0502020204030204" pitchFamily="34" charset="0"/>
                <a:cs typeface="Calibri" panose="020F0502020204030204" pitchFamily="34" charset="0"/>
              </a:rPr>
              <a:t>Depending on the Value Pass Through, </a:t>
            </a:r>
          </a:p>
          <a:p>
            <a:r>
              <a:rPr lang="en-US" i="1" dirty="0">
                <a:solidFill>
                  <a:schemeClr val="tx1"/>
                </a:solidFill>
                <a:latin typeface="Calibri" panose="020F0502020204030204" pitchFamily="34" charset="0"/>
                <a:cs typeface="Calibri" panose="020F0502020204030204" pitchFamily="34" charset="0"/>
              </a:rPr>
              <a:t>p</a:t>
            </a:r>
            <a:r>
              <a:rPr lang="en-US" b="0" i="1" dirty="0">
                <a:solidFill>
                  <a:schemeClr val="tx1"/>
                </a:solidFill>
                <a:effectLst/>
                <a:latin typeface="Calibri" panose="020F0502020204030204" pitchFamily="34" charset="0"/>
                <a:cs typeface="Calibri" panose="020F0502020204030204" pitchFamily="34" charset="0"/>
              </a:rPr>
              <a:t>rocessors ship to:</a:t>
            </a:r>
          </a:p>
          <a:p>
            <a:r>
              <a:rPr lang="en-US" i="1" dirty="0">
                <a:solidFill>
                  <a:schemeClr val="tx1"/>
                </a:solidFill>
                <a:latin typeface="Calibri" panose="020F0502020204030204" pitchFamily="34" charset="0"/>
                <a:cs typeface="Calibri" panose="020F0502020204030204" pitchFamily="34" charset="0"/>
              </a:rPr>
              <a:t>-</a:t>
            </a:r>
            <a:r>
              <a:rPr lang="en-US" b="0" i="1" dirty="0">
                <a:solidFill>
                  <a:schemeClr val="tx1"/>
                </a:solidFill>
                <a:effectLst/>
                <a:latin typeface="Calibri" panose="020F0502020204030204" pitchFamily="34" charset="0"/>
                <a:cs typeface="Calibri" panose="020F0502020204030204" pitchFamily="34" charset="0"/>
              </a:rPr>
              <a:t> the recipient agency,  </a:t>
            </a:r>
          </a:p>
          <a:p>
            <a:r>
              <a:rPr lang="en-US" b="0" i="1" dirty="0">
                <a:solidFill>
                  <a:schemeClr val="tx1"/>
                </a:solidFill>
                <a:effectLst/>
                <a:latin typeface="Calibri" panose="020F0502020204030204" pitchFamily="34" charset="0"/>
                <a:cs typeface="Calibri" panose="020F0502020204030204" pitchFamily="34" charset="0"/>
              </a:rPr>
              <a:t>- through a distributor, </a:t>
            </a:r>
          </a:p>
          <a:p>
            <a:r>
              <a:rPr lang="en-US" i="1" dirty="0">
                <a:solidFill>
                  <a:schemeClr val="tx1"/>
                </a:solidFill>
                <a:latin typeface="Calibri" panose="020F0502020204030204" pitchFamily="34" charset="0"/>
                <a:cs typeface="Calibri" panose="020F0502020204030204" pitchFamily="34" charset="0"/>
              </a:rPr>
              <a:t>- </a:t>
            </a:r>
            <a:r>
              <a:rPr lang="en-US" b="0" i="1" dirty="0">
                <a:solidFill>
                  <a:schemeClr val="tx1"/>
                </a:solidFill>
                <a:effectLst/>
                <a:latin typeface="Calibri" panose="020F0502020204030204" pitchFamily="34" charset="0"/>
                <a:cs typeface="Calibri" panose="020F0502020204030204" pitchFamily="34" charset="0"/>
              </a:rPr>
              <a:t>or, through the state warehouse (</a:t>
            </a:r>
            <a:r>
              <a:rPr lang="en-US" i="1" dirty="0">
                <a:solidFill>
                  <a:schemeClr val="tx1"/>
                </a:solidFill>
                <a:latin typeface="Calibri" panose="020F0502020204030204" pitchFamily="34" charset="0"/>
                <a:cs typeface="Calibri" panose="020F0502020204030204" pitchFamily="34" charset="0"/>
              </a:rPr>
              <a:t>Gold Star</a:t>
            </a:r>
            <a:r>
              <a:rPr lang="en-US" b="0" i="1" dirty="0">
                <a:solidFill>
                  <a:schemeClr val="tx1"/>
                </a:solidFill>
                <a:effectLst/>
                <a:latin typeface="Calibri" panose="020F0502020204030204" pitchFamily="34" charset="0"/>
                <a:cs typeface="Calibri" panose="020F0502020204030204" pitchFamily="34" charset="0"/>
              </a:rPr>
              <a:t>)</a:t>
            </a:r>
            <a:endParaRPr lang="en-US" i="1" dirty="0">
              <a:solidFill>
                <a:schemeClr val="tx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BE0A322B-3A88-4FC8-399E-A5F23C79FBDE}"/>
              </a:ext>
            </a:extLst>
          </p:cNvPr>
          <p:cNvSpPr txBox="1"/>
          <p:nvPr/>
        </p:nvSpPr>
        <p:spPr>
          <a:xfrm>
            <a:off x="794208" y="2296765"/>
            <a:ext cx="7086599" cy="2246769"/>
          </a:xfrm>
          <a:prstGeom prst="rect">
            <a:avLst/>
          </a:prstGeom>
          <a:noFill/>
        </p:spPr>
        <p:txBody>
          <a:bodyPr wrap="square">
            <a:spAutoFit/>
          </a:bodyPr>
          <a:lstStyle/>
          <a:p>
            <a:r>
              <a:rPr lang="en-US" sz="2800" dirty="0"/>
              <a:t>RRA	Refund or Rebate to Recipient Agency	</a:t>
            </a:r>
          </a:p>
          <a:p>
            <a:r>
              <a:rPr lang="en-US" sz="2800" dirty="0"/>
              <a:t>DS	Direct Discount to Recipient Agency	</a:t>
            </a:r>
          </a:p>
          <a:p>
            <a:r>
              <a:rPr lang="en-US" sz="2800" dirty="0"/>
              <a:t>NOI	Indirect Discount to Recipient Agency	</a:t>
            </a:r>
          </a:p>
          <a:p>
            <a:r>
              <a:rPr lang="en-US" sz="2800" dirty="0"/>
              <a:t>FSP	Fee for Service - billed by Processor	</a:t>
            </a:r>
          </a:p>
          <a:p>
            <a:r>
              <a:rPr lang="en-US" sz="2800" dirty="0"/>
              <a:t>FSD	Fee for Service - billed by Distributor	</a:t>
            </a:r>
          </a:p>
        </p:txBody>
      </p:sp>
      <p:sp>
        <p:nvSpPr>
          <p:cNvPr id="13" name="Rounded Rectangular Callout 6">
            <a:extLst>
              <a:ext uri="{FF2B5EF4-FFF2-40B4-BE49-F238E27FC236}">
                <a16:creationId xmlns:a16="http://schemas.microsoft.com/office/drawing/2014/main" id="{F6598BAE-1176-FA3E-8B37-98BFB7A38953}"/>
              </a:ext>
            </a:extLst>
          </p:cNvPr>
          <p:cNvSpPr/>
          <p:nvPr/>
        </p:nvSpPr>
        <p:spPr>
          <a:xfrm>
            <a:off x="9164311" y="1823860"/>
            <a:ext cx="2328534" cy="1015179"/>
          </a:xfrm>
          <a:prstGeom prst="wedgeRoundRectCallout">
            <a:avLst>
              <a:gd name="adj1" fmla="val -109706"/>
              <a:gd name="adj2" fmla="val 28068"/>
              <a:gd name="adj3" fmla="val 16667"/>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Processors use one or more systems</a:t>
            </a:r>
          </a:p>
        </p:txBody>
      </p:sp>
    </p:spTree>
    <p:extLst>
      <p:ext uri="{BB962C8B-B14F-4D97-AF65-F5344CB8AC3E}">
        <p14:creationId xmlns:p14="http://schemas.microsoft.com/office/powerpoint/2010/main" val="413996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r>
              <a:rPr lang="en-US" dirty="0"/>
              <a:t>What is Diversion-Processing? </a:t>
            </a:r>
            <a:endParaRPr lang="en-US" i="1" dirty="0"/>
          </a:p>
        </p:txBody>
      </p:sp>
      <p:sp>
        <p:nvSpPr>
          <p:cNvPr id="7" name="Content Placeholder 6">
            <a:extLst>
              <a:ext uri="{FF2B5EF4-FFF2-40B4-BE49-F238E27FC236}">
                <a16:creationId xmlns:a16="http://schemas.microsoft.com/office/drawing/2014/main" id="{B0CFC068-295F-E851-814C-CBB22669970F}"/>
              </a:ext>
            </a:extLst>
          </p:cNvPr>
          <p:cNvSpPr>
            <a:spLocks noGrp="1"/>
          </p:cNvSpPr>
          <p:nvPr>
            <p:ph sz="half" idx="1"/>
          </p:nvPr>
        </p:nvSpPr>
        <p:spPr>
          <a:xfrm>
            <a:off x="679469" y="1721930"/>
            <a:ext cx="5302624" cy="4106048"/>
          </a:xfrm>
        </p:spPr>
        <p:txBody>
          <a:bodyPr>
            <a:normAutofit fontScale="92500" lnSpcReduction="10000"/>
          </a:bodyPr>
          <a:lstStyle/>
          <a:p>
            <a:pPr marL="0" indent="0">
              <a:buNone/>
              <a:defRPr/>
            </a:pPr>
            <a:r>
              <a:rPr lang="en-US" sz="2000" b="1" dirty="0">
                <a:latin typeface="Arial" charset="0"/>
              </a:rPr>
              <a:t>Possible Benefits</a:t>
            </a:r>
          </a:p>
          <a:p>
            <a:pPr marL="0" indent="0">
              <a:buNone/>
              <a:defRPr/>
            </a:pPr>
            <a:endParaRPr lang="en-US" sz="2000" b="1" dirty="0">
              <a:latin typeface="Arial" charset="0"/>
            </a:endParaRPr>
          </a:p>
          <a:p>
            <a:pPr marL="0" indent="0">
              <a:buNone/>
              <a:defRPr/>
            </a:pPr>
            <a:r>
              <a:rPr lang="en-US" sz="2000" b="1" dirty="0">
                <a:latin typeface="Arial" charset="0"/>
              </a:rPr>
              <a:t>Increase Participation </a:t>
            </a:r>
          </a:p>
          <a:p>
            <a:pPr marL="285750" indent="-285750">
              <a:defRPr/>
            </a:pPr>
            <a:r>
              <a:rPr lang="en-US" sz="2000" dirty="0">
                <a:latin typeface="Arial" charset="0"/>
              </a:rPr>
              <a:t>Wide variety of end-products</a:t>
            </a:r>
          </a:p>
          <a:p>
            <a:pPr marL="285750" indent="-285750">
              <a:defRPr/>
            </a:pPr>
            <a:r>
              <a:rPr lang="en-US" sz="2000" dirty="0">
                <a:latin typeface="Arial" charset="0"/>
              </a:rPr>
              <a:t>Meet the needs of students</a:t>
            </a:r>
          </a:p>
          <a:p>
            <a:pPr marL="285750" indent="-285750">
              <a:defRPr/>
            </a:pPr>
            <a:r>
              <a:rPr lang="en-US" sz="2000" dirty="0">
                <a:latin typeface="Arial" charset="0"/>
              </a:rPr>
              <a:t>High Quality products throughout the year  </a:t>
            </a:r>
          </a:p>
          <a:p>
            <a:pPr>
              <a:defRPr/>
            </a:pPr>
            <a:endParaRPr lang="en-US" sz="2000" dirty="0">
              <a:latin typeface="Arial" charset="0"/>
            </a:endParaRPr>
          </a:p>
          <a:p>
            <a:pPr marL="0" indent="0">
              <a:buNone/>
              <a:defRPr/>
            </a:pPr>
            <a:r>
              <a:rPr lang="en-US" sz="2000" b="1" dirty="0">
                <a:latin typeface="Arial" charset="0"/>
              </a:rPr>
              <a:t>Save Money </a:t>
            </a:r>
          </a:p>
          <a:p>
            <a:pPr marL="285750" indent="-285750">
              <a:defRPr/>
            </a:pPr>
            <a:r>
              <a:rPr lang="en-US" sz="2000" dirty="0">
                <a:latin typeface="Arial" charset="0"/>
              </a:rPr>
              <a:t>Easy/Fast Preparation</a:t>
            </a:r>
          </a:p>
          <a:p>
            <a:pPr marL="285750" indent="-285750">
              <a:defRPr/>
            </a:pPr>
            <a:r>
              <a:rPr lang="en-US" sz="2000" dirty="0">
                <a:latin typeface="Arial" charset="0"/>
              </a:rPr>
              <a:t>Donated Food Value  </a:t>
            </a:r>
          </a:p>
          <a:p>
            <a:endParaRPr lang="en-US" sz="2000" dirty="0"/>
          </a:p>
        </p:txBody>
      </p:sp>
      <p:sp>
        <p:nvSpPr>
          <p:cNvPr id="8" name="Content Placeholder 7">
            <a:extLst>
              <a:ext uri="{FF2B5EF4-FFF2-40B4-BE49-F238E27FC236}">
                <a16:creationId xmlns:a16="http://schemas.microsoft.com/office/drawing/2014/main" id="{940117F4-8D1F-D9CF-5C19-8F8121569F9E}"/>
              </a:ext>
            </a:extLst>
          </p:cNvPr>
          <p:cNvSpPr>
            <a:spLocks noGrp="1"/>
          </p:cNvSpPr>
          <p:nvPr>
            <p:ph sz="half" idx="2"/>
          </p:nvPr>
        </p:nvSpPr>
        <p:spPr>
          <a:xfrm>
            <a:off x="5993091" y="1684223"/>
            <a:ext cx="5329518" cy="4106048"/>
          </a:xfrm>
        </p:spPr>
        <p:txBody>
          <a:bodyPr>
            <a:normAutofit fontScale="92500" lnSpcReduction="10000"/>
          </a:bodyPr>
          <a:lstStyle/>
          <a:p>
            <a:pPr marL="0" indent="0">
              <a:buNone/>
            </a:pPr>
            <a:r>
              <a:rPr lang="en-US" sz="2000" b="1" dirty="0">
                <a:latin typeface="Arial" panose="020B0604020202020204" pitchFamily="34" charset="0"/>
                <a:cs typeface="Arial" panose="020B0604020202020204" pitchFamily="34" charset="0"/>
              </a:rPr>
              <a:t>Potential Challenges</a:t>
            </a:r>
          </a:p>
          <a:p>
            <a:pPr marL="0" indent="0">
              <a:buNone/>
            </a:pPr>
            <a:endParaRPr lang="en-US" sz="2000" dirty="0">
              <a:latin typeface="Arial" panose="020B0604020202020204" pitchFamily="34" charset="0"/>
              <a:cs typeface="Arial" panose="020B0604020202020204" pitchFamily="34" charset="0"/>
            </a:endParaRPr>
          </a:p>
          <a:p>
            <a:pPr marL="0" indent="0">
              <a:buNone/>
              <a:defRPr/>
            </a:pPr>
            <a:r>
              <a:rPr lang="en-US" sz="2000" b="1" dirty="0">
                <a:latin typeface="Arial" panose="020B0604020202020204" pitchFamily="34" charset="0"/>
                <a:cs typeface="Arial" panose="020B0604020202020204" pitchFamily="34" charset="0"/>
              </a:rPr>
              <a:t>Time and effort </a:t>
            </a:r>
          </a:p>
          <a:p>
            <a:pPr marL="285750" indent="-285750">
              <a:defRPr/>
            </a:pPr>
            <a:r>
              <a:rPr lang="en-US" sz="2000" dirty="0">
                <a:latin typeface="Arial" panose="020B0604020202020204" pitchFamily="34" charset="0"/>
                <a:cs typeface="Arial" panose="020B0604020202020204" pitchFamily="34" charset="0"/>
              </a:rPr>
              <a:t>Planning and proper procurement </a:t>
            </a:r>
          </a:p>
          <a:p>
            <a:pPr marL="285750" indent="-285750">
              <a:defRPr/>
            </a:pPr>
            <a:r>
              <a:rPr lang="en-US" sz="2000" dirty="0">
                <a:latin typeface="Arial" panose="020B0604020202020204" pitchFamily="34" charset="0"/>
                <a:cs typeface="Arial" panose="020B0604020202020204" pitchFamily="34" charset="0"/>
              </a:rPr>
              <a:t>Forecast menu and communicate volume to processor to meet product lead times.</a:t>
            </a:r>
          </a:p>
          <a:p>
            <a:pPr marL="285750" indent="-285750">
              <a:defRPr/>
            </a:pPr>
            <a:r>
              <a:rPr lang="en-US" sz="2000" dirty="0">
                <a:latin typeface="Arial" panose="020B0604020202020204" pitchFamily="34" charset="0"/>
                <a:cs typeface="Arial" panose="020B0604020202020204" pitchFamily="34" charset="0"/>
              </a:rPr>
              <a:t>Checking pounds usage within same school year</a:t>
            </a:r>
          </a:p>
          <a:p>
            <a:pPr marL="0" indent="0">
              <a:buNone/>
              <a:defRPr/>
            </a:pPr>
            <a:endParaRPr lang="en-US" sz="2000" dirty="0">
              <a:latin typeface="Arial" panose="020B0604020202020204" pitchFamily="34" charset="0"/>
              <a:cs typeface="Arial" panose="020B0604020202020204" pitchFamily="34" charset="0"/>
            </a:endParaRPr>
          </a:p>
          <a:p>
            <a:pPr marL="0" indent="0">
              <a:buNone/>
              <a:defRPr/>
            </a:pPr>
            <a:r>
              <a:rPr lang="en-US" sz="2000" b="1" dirty="0">
                <a:latin typeface="Arial" panose="020B0604020202020204" pitchFamily="34" charset="0"/>
                <a:cs typeface="Arial" panose="020B0604020202020204" pitchFamily="34" charset="0"/>
              </a:rPr>
              <a:t>Markets and demands changes</a:t>
            </a:r>
          </a:p>
          <a:p>
            <a:pPr marL="285750" indent="-285750">
              <a:defRPr/>
            </a:pPr>
            <a:r>
              <a:rPr lang="en-US" sz="2000" dirty="0">
                <a:latin typeface="Arial" panose="020B0604020202020204" pitchFamily="34" charset="0"/>
                <a:cs typeface="Arial" panose="020B0604020202020204" pitchFamily="34" charset="0"/>
              </a:rPr>
              <a:t>Product shortage due to supply interruption</a:t>
            </a:r>
          </a:p>
          <a:p>
            <a:pPr marL="285750" indent="-285750">
              <a:defRPr/>
            </a:pPr>
            <a:r>
              <a:rPr lang="en-US" sz="2000" dirty="0">
                <a:latin typeface="Arial" panose="020B0604020202020204" pitchFamily="34" charset="0"/>
                <a:cs typeface="Arial" panose="020B0604020202020204" pitchFamily="34" charset="0"/>
              </a:rPr>
              <a:t>Products may be discontinued</a:t>
            </a:r>
          </a:p>
          <a:p>
            <a:pPr marL="0" indent="0">
              <a:buNone/>
            </a:pPr>
            <a:endParaRPr lang="en-US" sz="200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9</a:t>
            </a:fld>
            <a:endParaRPr lang="en-US" dirty="0"/>
          </a:p>
        </p:txBody>
      </p:sp>
      <p:pic>
        <p:nvPicPr>
          <p:cNvPr id="6" name="Picture 5" title="Girl Che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5348" y="4848263"/>
            <a:ext cx="1429270" cy="1290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03695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UDIO_ID" val="269"/>
  <p:tag name="ARTICULATE_USED_LAYOUT" val="2"/>
  <p:tag name="ARTICULATE_SLIDE_THUMBNAIL_REFRESH" val="1"/>
</p:tagLst>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895D7B4FD22A4A9C390F7B0E997D3F" ma:contentTypeVersion="7" ma:contentTypeDescription="Create a new document." ma:contentTypeScope="" ma:versionID="78d7bd49f711d3aa5cbb090d4a7360d0">
  <xsd:schema xmlns:xsd="http://www.w3.org/2001/XMLSchema" xmlns:xs="http://www.w3.org/2001/XMLSchema" xmlns:p="http://schemas.microsoft.com/office/2006/metadata/properties" xmlns:ns1="http://schemas.microsoft.com/sharepoint/v3" xmlns:ns2="365df3b4-2938-4962-8750-b3f089551ef3" xmlns:ns3="54031767-dd6d-417c-ab73-583408f47564" targetNamespace="http://schemas.microsoft.com/office/2006/metadata/properties" ma:root="true" ma:fieldsID="588d825b507c8e642fe3917ef671a92c" ns1:_="" ns2:_="" ns3:_="">
    <xsd:import namespace="http://schemas.microsoft.com/sharepoint/v3"/>
    <xsd:import namespace="365df3b4-2938-4962-8750-b3f089551ef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5df3b4-2938-4962-8750-b3f089551ef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365df3b4-2938-4962-8750-b3f089551ef3" xsi:nil="true"/>
    <Priority xmlns="365df3b4-2938-4962-8750-b3f089551ef3">New</Priority>
    <PublishingExpirationDate xmlns="http://schemas.microsoft.com/sharepoint/v3" xsi:nil="true"/>
    <PublishingStartDate xmlns="http://schemas.microsoft.com/sharepoint/v3" xsi:nil="true"/>
    <Remediation_x0020_Date xmlns="365df3b4-2938-4962-8750-b3f089551ef3">2024-01-25T15:11:40+00:00</Remediation_x0020_Date>
  </documentManagement>
</p:properties>
</file>

<file path=customXml/itemProps1.xml><?xml version="1.0" encoding="utf-8"?>
<ds:datastoreItem xmlns:ds="http://schemas.openxmlformats.org/officeDocument/2006/customXml" ds:itemID="{C0E787D7-6A25-40BD-BF68-BA98B92836D7}"/>
</file>

<file path=customXml/itemProps2.xml><?xml version="1.0" encoding="utf-8"?>
<ds:datastoreItem xmlns:ds="http://schemas.openxmlformats.org/officeDocument/2006/customXml" ds:itemID="{FA3EAA20-C3C3-4BD7-8857-150CB6EFA778}"/>
</file>

<file path=customXml/itemProps3.xml><?xml version="1.0" encoding="utf-8"?>
<ds:datastoreItem xmlns:ds="http://schemas.openxmlformats.org/officeDocument/2006/customXml" ds:itemID="{0B6CD29F-748D-4648-81E2-5BA3F748DC4F}"/>
</file>

<file path=docProps/app.xml><?xml version="1.0" encoding="utf-8"?>
<Properties xmlns="http://schemas.openxmlformats.org/officeDocument/2006/extended-properties" xmlns:vt="http://schemas.openxmlformats.org/officeDocument/2006/docPropsVTypes">
  <Template>ODE PowerPoint Template</Template>
  <TotalTime>4893</TotalTime>
  <Words>4595</Words>
  <Application>Microsoft Office PowerPoint</Application>
  <PresentationFormat>Widescreen</PresentationFormat>
  <Paragraphs>362</Paragraphs>
  <Slides>27</Slides>
  <Notes>27</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27</vt:i4>
      </vt:variant>
    </vt:vector>
  </HeadingPairs>
  <TitlesOfParts>
    <vt:vector size="37" baseType="lpstr">
      <vt:lpstr>Arial</vt:lpstr>
      <vt:lpstr>Arial Black</vt:lpstr>
      <vt:lpstr>Calibri</vt:lpstr>
      <vt:lpstr>Helvetica Neue</vt:lpstr>
      <vt:lpstr>2021ODE</vt:lpstr>
      <vt:lpstr>Green_2021ODE</vt:lpstr>
      <vt:lpstr>Gold_2021ODE</vt:lpstr>
      <vt:lpstr>Orange_2021ODE</vt:lpstr>
      <vt:lpstr>Red_2021ODE</vt:lpstr>
      <vt:lpstr>Teal_2021ODE</vt:lpstr>
      <vt:lpstr>Diversion/Processing for New Staff</vt:lpstr>
      <vt:lpstr>Overview</vt:lpstr>
      <vt:lpstr>PowerPoint Presentation</vt:lpstr>
      <vt:lpstr>What is ‘Diversion-Processing’:                                                            The Pizza example</vt:lpstr>
      <vt:lpstr>What is ‘Diversion-Processing’:                                                            more examples</vt:lpstr>
      <vt:lpstr>PowerPoint Presentation</vt:lpstr>
      <vt:lpstr>Subtracting USDA Donated Food Value</vt:lpstr>
      <vt:lpstr>5 approved Value Pass Through Systems</vt:lpstr>
      <vt:lpstr>What is Diversion-Processing? </vt:lpstr>
      <vt:lpstr>PowerPoint Presentation</vt:lpstr>
      <vt:lpstr>It all begins with the menu!</vt:lpstr>
      <vt:lpstr>Select Your Processor(s) for next SY</vt:lpstr>
      <vt:lpstr>PowerPoint Presentation</vt:lpstr>
      <vt:lpstr>ODE Statewide Processing Agreements</vt:lpstr>
      <vt:lpstr>PowerPoint Presentation</vt:lpstr>
      <vt:lpstr>Order your pounds in WBSCM</vt:lpstr>
      <vt:lpstr>Attend WBSCM Ordering Training Webinar</vt:lpstr>
      <vt:lpstr>Placing orders for finished end products</vt:lpstr>
      <vt:lpstr>Manage Contracts</vt:lpstr>
      <vt:lpstr>PowerPoint Presentation</vt:lpstr>
      <vt:lpstr>PowerPoint Presentation</vt:lpstr>
      <vt:lpstr>Scroll  down…</vt:lpstr>
      <vt:lpstr>PowerPoint Presentation</vt:lpstr>
      <vt:lpstr>Oregon Department of Education “Our Why” </vt:lpstr>
      <vt:lpstr>Oregon Department of Education Education Equity Stance</vt:lpstr>
      <vt:lpstr>Non-Discrimination Statement</vt:lpstr>
      <vt:lpstr>Questions?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USDA Foods Program</dc:title>
  <dc:creator>CAMERON Beatrice - ODE</dc:creator>
  <cp:lastModifiedBy>CAMERON Beatrice * ODE</cp:lastModifiedBy>
  <cp:revision>185</cp:revision>
  <cp:lastPrinted>2024-01-24T17:46:10Z</cp:lastPrinted>
  <dcterms:created xsi:type="dcterms:W3CDTF">2023-01-14T17:12:33Z</dcterms:created>
  <dcterms:modified xsi:type="dcterms:W3CDTF">2024-01-24T17:51:19Z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30ea53-6f5e-4160-81a5-992a9105450a_Enabled">
    <vt:lpwstr>true</vt:lpwstr>
  </property>
  <property fmtid="{D5CDD505-2E9C-101B-9397-08002B2CF9AE}" pid="3" name="MSIP_Label_7730ea53-6f5e-4160-81a5-992a9105450a_SetDate">
    <vt:lpwstr>2024-01-22T23:08:11Z</vt:lpwstr>
  </property>
  <property fmtid="{D5CDD505-2E9C-101B-9397-08002B2CF9AE}" pid="4" name="MSIP_Label_7730ea53-6f5e-4160-81a5-992a9105450a_Method">
    <vt:lpwstr>Standard</vt:lpwstr>
  </property>
  <property fmtid="{D5CDD505-2E9C-101B-9397-08002B2CF9AE}" pid="5" name="MSIP_Label_7730ea53-6f5e-4160-81a5-992a9105450a_Name">
    <vt:lpwstr>Level 2 - Limited (Items)</vt:lpwstr>
  </property>
  <property fmtid="{D5CDD505-2E9C-101B-9397-08002B2CF9AE}" pid="6" name="MSIP_Label_7730ea53-6f5e-4160-81a5-992a9105450a_SiteId">
    <vt:lpwstr>b4f51418-b269-49a2-935a-fa54bf584fc8</vt:lpwstr>
  </property>
  <property fmtid="{D5CDD505-2E9C-101B-9397-08002B2CF9AE}" pid="7" name="MSIP_Label_7730ea53-6f5e-4160-81a5-992a9105450a_ActionId">
    <vt:lpwstr>bb299bb4-b0f5-4825-af1e-2ebd2abdebbf</vt:lpwstr>
  </property>
  <property fmtid="{D5CDD505-2E9C-101B-9397-08002B2CF9AE}" pid="8" name="MSIP_Label_7730ea53-6f5e-4160-81a5-992a9105450a_ContentBits">
    <vt:lpwstr>0</vt:lpwstr>
  </property>
  <property fmtid="{D5CDD505-2E9C-101B-9397-08002B2CF9AE}" pid="9" name="ContentTypeId">
    <vt:lpwstr>0x01010046895D7B4FD22A4A9C390F7B0E997D3F</vt:lpwstr>
  </property>
</Properties>
</file>