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sldIdLst>
    <p:sldId id="256" r:id="rId5"/>
    <p:sldId id="283" r:id="rId6"/>
    <p:sldId id="281" r:id="rId7"/>
    <p:sldId id="277" r:id="rId8"/>
    <p:sldId id="282" r:id="rId9"/>
    <p:sldId id="261" r:id="rId10"/>
    <p:sldId id="262" r:id="rId11"/>
    <p:sldId id="279" r:id="rId12"/>
    <p:sldId id="280" r:id="rId13"/>
    <p:sldId id="276" r:id="rId14"/>
    <p:sldId id="273" r:id="rId15"/>
    <p:sldId id="272" r:id="rId16"/>
    <p:sldId id="274" r:id="rId17"/>
    <p:sldId id="275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39" y="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ensj\AppData\Local\Microsoft\Windows\Temporary%20Internet%20Files\Content.Outlook\U32MWKYQ\state_disagg_1415_wA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ensj\AppData\Local\Microsoft\Windows\Temporary%20Internet%20Files\Content.Outlook\U32MWKYQ\state_disagg_1415_wA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Projections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Grade 11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38</c:v>
                </c:pt>
                <c:pt idx="1">
                  <c:v>41</c:v>
                </c:pt>
                <c:pt idx="2">
                  <c:v>44</c:v>
                </c:pt>
                <c:pt idx="3">
                  <c:v>41</c:v>
                </c:pt>
                <c:pt idx="4">
                  <c:v>38</c:v>
                </c:pt>
                <c:pt idx="5">
                  <c:v>41</c:v>
                </c:pt>
                <c:pt idx="6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32-45E6-8F5D-FB996C2BA5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Grade 11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46</c:v>
                </c:pt>
                <c:pt idx="1">
                  <c:v>49</c:v>
                </c:pt>
                <c:pt idx="2">
                  <c:v>54</c:v>
                </c:pt>
                <c:pt idx="3">
                  <c:v>53</c:v>
                </c:pt>
                <c:pt idx="4">
                  <c:v>56</c:v>
                </c:pt>
                <c:pt idx="5">
                  <c:v>57</c:v>
                </c:pt>
                <c:pt idx="6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32-45E6-8F5D-FB996C2BA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10112"/>
        <c:axId val="65611648"/>
      </c:barChart>
      <c:catAx>
        <c:axId val="65610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611648"/>
        <c:crosses val="autoZero"/>
        <c:auto val="1"/>
        <c:lblAlgn val="ctr"/>
        <c:lblOffset val="100"/>
        <c:noMultiLvlLbl val="0"/>
      </c:catAx>
      <c:valAx>
        <c:axId val="65611648"/>
        <c:scaling>
          <c:orientation val="minMax"/>
          <c:max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6101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Projections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Grade 11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39</c:v>
                </c:pt>
                <c:pt idx="1">
                  <c:v>37</c:v>
                </c:pt>
                <c:pt idx="2">
                  <c:v>33</c:v>
                </c:pt>
                <c:pt idx="3">
                  <c:v>33</c:v>
                </c:pt>
                <c:pt idx="4">
                  <c:v>33</c:v>
                </c:pt>
                <c:pt idx="5">
                  <c:v>32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FC-4AE8-A350-D43E24AFBE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6</c:v>
                </c:pt>
                <c:pt idx="4">
                  <c:v>Grade 7</c:v>
                </c:pt>
                <c:pt idx="5">
                  <c:v>Grade 8</c:v>
                </c:pt>
                <c:pt idx="6">
                  <c:v>Grade 11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46</c:v>
                </c:pt>
                <c:pt idx="1">
                  <c:v>44</c:v>
                </c:pt>
                <c:pt idx="2">
                  <c:v>41</c:v>
                </c:pt>
                <c:pt idx="3">
                  <c:v>38</c:v>
                </c:pt>
                <c:pt idx="4">
                  <c:v>43</c:v>
                </c:pt>
                <c:pt idx="5">
                  <c:v>43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FC-4AE8-A350-D43E24AFB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53760"/>
        <c:axId val="65655552"/>
      </c:barChart>
      <c:catAx>
        <c:axId val="65653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655552"/>
        <c:crosses val="autoZero"/>
        <c:auto val="1"/>
        <c:lblAlgn val="ctr"/>
        <c:lblOffset val="100"/>
        <c:noMultiLvlLbl val="0"/>
      </c:catAx>
      <c:valAx>
        <c:axId val="65655552"/>
        <c:scaling>
          <c:orientation val="minMax"/>
          <c:max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6537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ELA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ELA_Math_1415!$C$79:$C$82</c:f>
              <c:strCache>
                <c:ptCount val="4"/>
                <c:pt idx="0">
                  <c:v>All Students</c:v>
                </c:pt>
                <c:pt idx="1">
                  <c:v>Economically Disadvantaged</c:v>
                </c:pt>
                <c:pt idx="2">
                  <c:v>Limited English Proficient</c:v>
                </c:pt>
                <c:pt idx="3">
                  <c:v>Students with Disabilities</c:v>
                </c:pt>
              </c:strCache>
            </c:strRef>
          </c:cat>
          <c:val>
            <c:numRef>
              <c:f>ELA_Math_1415!$F$79:$F$82</c:f>
              <c:numCache>
                <c:formatCode>0</c:formatCode>
                <c:ptCount val="4"/>
                <c:pt idx="0">
                  <c:v>54.1</c:v>
                </c:pt>
                <c:pt idx="1">
                  <c:v>41.3</c:v>
                </c:pt>
                <c:pt idx="2">
                  <c:v>10</c:v>
                </c:pt>
                <c:pt idx="3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FC-4F8C-A35A-CDC8CF0950FC}"/>
            </c:ext>
          </c:extLst>
        </c:ser>
        <c:ser>
          <c:idx val="3"/>
          <c:order val="1"/>
          <c:tx>
            <c:v>Math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ELA_Math_1415!$C$79:$C$82</c:f>
              <c:strCache>
                <c:ptCount val="4"/>
                <c:pt idx="0">
                  <c:v>All Students</c:v>
                </c:pt>
                <c:pt idx="1">
                  <c:v>Economically Disadvantaged</c:v>
                </c:pt>
                <c:pt idx="2">
                  <c:v>Limited English Proficient</c:v>
                </c:pt>
                <c:pt idx="3">
                  <c:v>Students with Disabilities</c:v>
                </c:pt>
              </c:strCache>
            </c:strRef>
          </c:cat>
          <c:val>
            <c:numRef>
              <c:f>ELA_Math_1415!$G$79:$G$82</c:f>
              <c:numCache>
                <c:formatCode>0</c:formatCode>
                <c:ptCount val="4"/>
                <c:pt idx="0">
                  <c:v>40.799999999999997</c:v>
                </c:pt>
                <c:pt idx="1">
                  <c:v>28.5</c:v>
                </c:pt>
                <c:pt idx="2">
                  <c:v>9.8000000000000007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FC-4F8C-A35A-CDC8CF095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86144"/>
        <c:axId val="65696128"/>
      </c:barChart>
      <c:catAx>
        <c:axId val="65686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5696128"/>
        <c:crosses val="autoZero"/>
        <c:auto val="1"/>
        <c:lblAlgn val="ctr"/>
        <c:lblOffset val="100"/>
        <c:noMultiLvlLbl val="0"/>
      </c:catAx>
      <c:valAx>
        <c:axId val="65696128"/>
        <c:scaling>
          <c:orientation val="minMax"/>
          <c:max val="6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656861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ELA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ELA_Math_1415!$C$83:$C$89</c:f>
              <c:strCache>
                <c:ptCount val="7"/>
                <c:pt idx="0">
                  <c:v>American Indian/AK Native</c:v>
                </c:pt>
                <c:pt idx="1">
                  <c:v>Asian</c:v>
                </c:pt>
                <c:pt idx="2">
                  <c:v>Black</c:v>
                </c:pt>
                <c:pt idx="3">
                  <c:v>Hispanic</c:v>
                </c:pt>
                <c:pt idx="4">
                  <c:v>Pacific Islander</c:v>
                </c:pt>
                <c:pt idx="5">
                  <c:v>White</c:v>
                </c:pt>
                <c:pt idx="6">
                  <c:v>Multi-Racial</c:v>
                </c:pt>
              </c:strCache>
            </c:strRef>
          </c:cat>
          <c:val>
            <c:numRef>
              <c:f>ELA_Math_1415!$F$83:$F$89</c:f>
              <c:numCache>
                <c:formatCode>0</c:formatCode>
                <c:ptCount val="7"/>
                <c:pt idx="0">
                  <c:v>37.1</c:v>
                </c:pt>
                <c:pt idx="1">
                  <c:v>71.2</c:v>
                </c:pt>
                <c:pt idx="2">
                  <c:v>33.9</c:v>
                </c:pt>
                <c:pt idx="3">
                  <c:v>36.700000000000003</c:v>
                </c:pt>
                <c:pt idx="4">
                  <c:v>41.4</c:v>
                </c:pt>
                <c:pt idx="5">
                  <c:v>60.2</c:v>
                </c:pt>
                <c:pt idx="6">
                  <c:v>58.6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C6-4B9B-A6C2-F2F821B2E1D8}"/>
            </c:ext>
          </c:extLst>
        </c:ser>
        <c:ser>
          <c:idx val="3"/>
          <c:order val="1"/>
          <c:tx>
            <c:v>Math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ELA_Math_1415!$C$83:$C$89</c:f>
              <c:strCache>
                <c:ptCount val="7"/>
                <c:pt idx="0">
                  <c:v>American Indian/AK Native</c:v>
                </c:pt>
                <c:pt idx="1">
                  <c:v>Asian</c:v>
                </c:pt>
                <c:pt idx="2">
                  <c:v>Black</c:v>
                </c:pt>
                <c:pt idx="3">
                  <c:v>Hispanic</c:v>
                </c:pt>
                <c:pt idx="4">
                  <c:v>Pacific Islander</c:v>
                </c:pt>
                <c:pt idx="5">
                  <c:v>White</c:v>
                </c:pt>
                <c:pt idx="6">
                  <c:v>Multi-Racial</c:v>
                </c:pt>
              </c:strCache>
            </c:strRef>
          </c:cat>
          <c:val>
            <c:numRef>
              <c:f>ELA_Math_1415!$G$83:$G$89</c:f>
              <c:numCache>
                <c:formatCode>0</c:formatCode>
                <c:ptCount val="7"/>
                <c:pt idx="0">
                  <c:v>24.8</c:v>
                </c:pt>
                <c:pt idx="1">
                  <c:v>65.8</c:v>
                </c:pt>
                <c:pt idx="2">
                  <c:v>19.5</c:v>
                </c:pt>
                <c:pt idx="3">
                  <c:v>23.6</c:v>
                </c:pt>
                <c:pt idx="4">
                  <c:v>27.3</c:v>
                </c:pt>
                <c:pt idx="5">
                  <c:v>46.3</c:v>
                </c:pt>
                <c:pt idx="6">
                  <c:v>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C6-4B9B-A6C2-F2F821B2E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726720"/>
        <c:axId val="66781184"/>
      </c:barChart>
      <c:catAx>
        <c:axId val="65726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6781184"/>
        <c:crosses val="autoZero"/>
        <c:auto val="1"/>
        <c:lblAlgn val="ctr"/>
        <c:lblOffset val="100"/>
        <c:noMultiLvlLbl val="0"/>
      </c:catAx>
      <c:valAx>
        <c:axId val="667811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65726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[Smarter and NAEP - State Results.xlsx]Pivot Chart!PivotTable1</c:name>
    <c:fmtId val="6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</c:spPr>
      </c:pivotFmt>
      <c:pivotFmt>
        <c:idx val="7"/>
        <c:spPr>
          <a:solidFill>
            <a:srgbClr val="FF0000"/>
          </a:solidFill>
        </c:spPr>
      </c:pivotFmt>
      <c:pivotFmt>
        <c:idx val="8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</c:spPr>
      </c:pivotFmt>
      <c:pivotFmt>
        <c:idx val="10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0000"/>
          </a:solidFill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Chart'!$B$3:$B$4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C1E-4102-8080-D513DBF4F8D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'Pivot Chart'!$A$5:$A$16</c:f>
              <c:strCache>
                <c:ptCount val="11"/>
                <c:pt idx="0">
                  <c:v>California</c:v>
                </c:pt>
                <c:pt idx="1">
                  <c:v>West Virginia</c:v>
                </c:pt>
                <c:pt idx="2">
                  <c:v>Idaho</c:v>
                </c:pt>
                <c:pt idx="3">
                  <c:v>Maine</c:v>
                </c:pt>
                <c:pt idx="4">
                  <c:v>Hawaii</c:v>
                </c:pt>
                <c:pt idx="5">
                  <c:v>Oregon</c:v>
                </c:pt>
                <c:pt idx="6">
                  <c:v>Vermont</c:v>
                </c:pt>
                <c:pt idx="7">
                  <c:v>Delaware</c:v>
                </c:pt>
                <c:pt idx="8">
                  <c:v>Connecticut</c:v>
                </c:pt>
                <c:pt idx="9">
                  <c:v>Washington</c:v>
                </c:pt>
                <c:pt idx="10">
                  <c:v>Missouri</c:v>
                </c:pt>
              </c:strCache>
            </c:strRef>
          </c:cat>
          <c:val>
            <c:numRef>
              <c:f>'Pivot Chart'!$B$5:$B$16</c:f>
              <c:numCache>
                <c:formatCode>General</c:formatCode>
                <c:ptCount val="11"/>
                <c:pt idx="0">
                  <c:v>0.4</c:v>
                </c:pt>
                <c:pt idx="1">
                  <c:v>0.45</c:v>
                </c:pt>
                <c:pt idx="2">
                  <c:v>0.46</c:v>
                </c:pt>
                <c:pt idx="3">
                  <c:v>0.47</c:v>
                </c:pt>
                <c:pt idx="4">
                  <c:v>0.48</c:v>
                </c:pt>
                <c:pt idx="5">
                  <c:v>0.49</c:v>
                </c:pt>
                <c:pt idx="6">
                  <c:v>0.51</c:v>
                </c:pt>
                <c:pt idx="7">
                  <c:v>0.54</c:v>
                </c:pt>
                <c:pt idx="8">
                  <c:v>0.55000000000000004</c:v>
                </c:pt>
                <c:pt idx="9">
                  <c:v>0.56000000000000005</c:v>
                </c:pt>
                <c:pt idx="10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1E-4102-8080-D513DBF4F8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845312"/>
        <c:axId val="66855296"/>
      </c:barChart>
      <c:catAx>
        <c:axId val="66845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855296"/>
        <c:crosses val="autoZero"/>
        <c:auto val="1"/>
        <c:lblAlgn val="ctr"/>
        <c:lblOffset val="100"/>
        <c:noMultiLvlLbl val="0"/>
      </c:catAx>
      <c:valAx>
        <c:axId val="6685529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66845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[Smarter and NAEP - State Results.xlsx]Pivot Chart!PivotTable1</c:name>
    <c:fmtId val="53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</c:spPr>
      </c:pivotFmt>
      <c:pivotFmt>
        <c:idx val="7"/>
        <c:spPr>
          <a:solidFill>
            <a:srgbClr val="FF0000"/>
          </a:solidFill>
        </c:spPr>
      </c:pivotFmt>
      <c:pivotFmt>
        <c:idx val="8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</c:spPr>
      </c:pivotFmt>
      <c:pivotFmt>
        <c:idx val="10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0000"/>
          </a:solidFill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Chart'!$B$3:$B$4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0FC4-4CE2-AAB3-2CCA20836AA1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'Pivot Chart'!$A$5:$A$16</c:f>
              <c:strCache>
                <c:ptCount val="11"/>
                <c:pt idx="0">
                  <c:v>West Virginia</c:v>
                </c:pt>
                <c:pt idx="1">
                  <c:v>California</c:v>
                </c:pt>
                <c:pt idx="2">
                  <c:v>Hawaii</c:v>
                </c:pt>
                <c:pt idx="3">
                  <c:v>Maine</c:v>
                </c:pt>
                <c:pt idx="4">
                  <c:v>Delaware</c:v>
                </c:pt>
                <c:pt idx="5">
                  <c:v>Idaho</c:v>
                </c:pt>
                <c:pt idx="6">
                  <c:v>Vermont</c:v>
                </c:pt>
                <c:pt idx="7">
                  <c:v>Connecticut</c:v>
                </c:pt>
                <c:pt idx="8">
                  <c:v>Oregon</c:v>
                </c:pt>
                <c:pt idx="9">
                  <c:v>Missouri</c:v>
                </c:pt>
                <c:pt idx="10">
                  <c:v>Washington</c:v>
                </c:pt>
              </c:strCache>
            </c:strRef>
          </c:cat>
          <c:val>
            <c:numRef>
              <c:f>'Pivot Chart'!$B$5:$B$16</c:f>
              <c:numCache>
                <c:formatCode>General</c:formatCode>
                <c:ptCount val="11"/>
                <c:pt idx="0">
                  <c:v>0.43</c:v>
                </c:pt>
                <c:pt idx="1">
                  <c:v>0.45</c:v>
                </c:pt>
                <c:pt idx="2">
                  <c:v>0.47</c:v>
                </c:pt>
                <c:pt idx="3">
                  <c:v>0.48</c:v>
                </c:pt>
                <c:pt idx="4">
                  <c:v>0.49</c:v>
                </c:pt>
                <c:pt idx="5">
                  <c:v>0.52</c:v>
                </c:pt>
                <c:pt idx="6">
                  <c:v>0.54</c:v>
                </c:pt>
                <c:pt idx="7">
                  <c:v>0.54</c:v>
                </c:pt>
                <c:pt idx="8">
                  <c:v>0.56999999999999995</c:v>
                </c:pt>
                <c:pt idx="9">
                  <c:v>0.57999999999999996</c:v>
                </c:pt>
                <c:pt idx="10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C4-4CE2-AAB3-2CCA20836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410560"/>
        <c:axId val="65412096"/>
      </c:barChart>
      <c:catAx>
        <c:axId val="6541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412096"/>
        <c:crosses val="autoZero"/>
        <c:auto val="1"/>
        <c:lblAlgn val="ctr"/>
        <c:lblOffset val="100"/>
        <c:noMultiLvlLbl val="0"/>
      </c:catAx>
      <c:valAx>
        <c:axId val="6541209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65410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[Smarter and NAEP - State Results.xlsx]Pivot Chart!PivotTable1</c:name>
    <c:fmtId val="66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</c:spPr>
      </c:pivotFmt>
      <c:pivotFmt>
        <c:idx val="7"/>
        <c:spPr>
          <a:solidFill>
            <a:srgbClr val="FF0000"/>
          </a:solidFill>
        </c:spPr>
      </c:pivotFmt>
      <c:pivotFmt>
        <c:idx val="8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</c:spPr>
      </c:pivotFmt>
      <c:pivotFmt>
        <c:idx val="10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0000"/>
          </a:solidFill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Chart'!$B$3:$B$4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F13-4F0B-9471-E0D14E25A9B7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'Pivot Chart'!$A$5:$A$16</c:f>
              <c:strCache>
                <c:ptCount val="11"/>
                <c:pt idx="0">
                  <c:v>West Virginia</c:v>
                </c:pt>
                <c:pt idx="1">
                  <c:v>California</c:v>
                </c:pt>
                <c:pt idx="2">
                  <c:v>Maine</c:v>
                </c:pt>
                <c:pt idx="3">
                  <c:v>Connecticut</c:v>
                </c:pt>
                <c:pt idx="4">
                  <c:v>Oregon</c:v>
                </c:pt>
                <c:pt idx="5">
                  <c:v>Vermont</c:v>
                </c:pt>
                <c:pt idx="6">
                  <c:v>Hawaii</c:v>
                </c:pt>
                <c:pt idx="7">
                  <c:v>Idaho</c:v>
                </c:pt>
                <c:pt idx="8">
                  <c:v>Delaware</c:v>
                </c:pt>
                <c:pt idx="9">
                  <c:v>Missouri</c:v>
                </c:pt>
                <c:pt idx="10">
                  <c:v>Washington</c:v>
                </c:pt>
              </c:strCache>
            </c:strRef>
          </c:cat>
          <c:val>
            <c:numRef>
              <c:f>'Pivot Chart'!$B$5:$B$16</c:f>
              <c:numCache>
                <c:formatCode>General</c:formatCode>
                <c:ptCount val="11"/>
                <c:pt idx="0">
                  <c:v>0.35</c:v>
                </c:pt>
                <c:pt idx="1">
                  <c:v>0.35</c:v>
                </c:pt>
                <c:pt idx="2">
                  <c:v>0.4</c:v>
                </c:pt>
                <c:pt idx="3">
                  <c:v>0.44</c:v>
                </c:pt>
                <c:pt idx="4">
                  <c:v>0.44</c:v>
                </c:pt>
                <c:pt idx="5">
                  <c:v>0.45</c:v>
                </c:pt>
                <c:pt idx="6">
                  <c:v>0.46</c:v>
                </c:pt>
                <c:pt idx="7">
                  <c:v>0.46</c:v>
                </c:pt>
                <c:pt idx="8">
                  <c:v>0.47</c:v>
                </c:pt>
                <c:pt idx="9">
                  <c:v>0.5</c:v>
                </c:pt>
                <c:pt idx="10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13-4F0B-9471-E0D14E25A9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577344"/>
        <c:axId val="65578880"/>
      </c:barChart>
      <c:catAx>
        <c:axId val="6557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578880"/>
        <c:crosses val="autoZero"/>
        <c:auto val="1"/>
        <c:lblAlgn val="ctr"/>
        <c:lblOffset val="100"/>
        <c:noMultiLvlLbl val="0"/>
      </c:catAx>
      <c:valAx>
        <c:axId val="6557888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65577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[Smarter and NAEP - State Results.xlsx]Pivot Chart!PivotTable1</c:name>
    <c:fmtId val="70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 algn="ctr">
                <a:defRPr lang="en-US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</c:spPr>
      </c:pivotFmt>
      <c:pivotFmt>
        <c:idx val="7"/>
        <c:spPr>
          <a:solidFill>
            <a:srgbClr val="FF0000"/>
          </a:solidFill>
        </c:spPr>
      </c:pivotFmt>
      <c:pivotFmt>
        <c:idx val="8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</c:spPr>
      </c:pivotFmt>
      <c:pivotFmt>
        <c:idx val="10"/>
        <c:marker>
          <c:symbol val="none"/>
        </c:marker>
        <c:dLbl>
          <c:idx val="0"/>
          <c:numFmt formatCode="0%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0000"/>
          </a:solidFill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Chart'!$B$3:$B$4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4FE3-4498-B56C-6ADE821B5FF7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'Pivot Chart'!$A$5:$A$16</c:f>
              <c:strCache>
                <c:ptCount val="11"/>
                <c:pt idx="0">
                  <c:v>West Virginia</c:v>
                </c:pt>
                <c:pt idx="1">
                  <c:v>Missouri</c:v>
                </c:pt>
                <c:pt idx="2">
                  <c:v>Maine</c:v>
                </c:pt>
                <c:pt idx="3">
                  <c:v>California</c:v>
                </c:pt>
                <c:pt idx="4">
                  <c:v>Delaware</c:v>
                </c:pt>
                <c:pt idx="5">
                  <c:v>Connecticut</c:v>
                </c:pt>
                <c:pt idx="6">
                  <c:v>Idaho</c:v>
                </c:pt>
                <c:pt idx="7">
                  <c:v>Hawaii</c:v>
                </c:pt>
                <c:pt idx="8">
                  <c:v>Vermont</c:v>
                </c:pt>
                <c:pt idx="9">
                  <c:v>Oregon</c:v>
                </c:pt>
                <c:pt idx="10">
                  <c:v>Washington</c:v>
                </c:pt>
              </c:strCache>
            </c:strRef>
          </c:cat>
          <c:val>
            <c:numRef>
              <c:f>'Pivot Chart'!$B$5:$B$16</c:f>
              <c:numCache>
                <c:formatCode>General</c:formatCode>
                <c:ptCount val="11"/>
                <c:pt idx="0">
                  <c:v>0.25</c:v>
                </c:pt>
                <c:pt idx="1">
                  <c:v>0.28000000000000003</c:v>
                </c:pt>
                <c:pt idx="2">
                  <c:v>0.33</c:v>
                </c:pt>
                <c:pt idx="3">
                  <c:v>0.33</c:v>
                </c:pt>
                <c:pt idx="4">
                  <c:v>0.35</c:v>
                </c:pt>
                <c:pt idx="5">
                  <c:v>0.37</c:v>
                </c:pt>
                <c:pt idx="6">
                  <c:v>0.37</c:v>
                </c:pt>
                <c:pt idx="7">
                  <c:v>0.39</c:v>
                </c:pt>
                <c:pt idx="8">
                  <c:v>0.4</c:v>
                </c:pt>
                <c:pt idx="9">
                  <c:v>0.43</c:v>
                </c:pt>
                <c:pt idx="10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E3-4498-B56C-6ADE821B5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518592"/>
        <c:axId val="65528576"/>
      </c:barChart>
      <c:catAx>
        <c:axId val="65518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528576"/>
        <c:crosses val="autoZero"/>
        <c:auto val="1"/>
        <c:lblAlgn val="ctr"/>
        <c:lblOffset val="100"/>
        <c:noMultiLvlLbl val="0"/>
      </c:catAx>
      <c:valAx>
        <c:axId val="6552857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65518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5762EA8-5021-4E26-A2E4-31471A647216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4371D3-F043-41D0-B3FA-57708D8B7A7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500" dirty="0" smtClean="0"/>
              <a:t>2014-15 Assessment Results</a:t>
            </a:r>
            <a:endParaRPr lang="en-US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934200" cy="1752600"/>
          </a:xfrm>
        </p:spPr>
        <p:txBody>
          <a:bodyPr/>
          <a:lstStyle/>
          <a:p>
            <a:r>
              <a:rPr lang="en-US" sz="2000" dirty="0" smtClean="0"/>
              <a:t>Smarter Balanced </a:t>
            </a:r>
          </a:p>
          <a:p>
            <a:r>
              <a:rPr lang="en-US" sz="2000" dirty="0" smtClean="0"/>
              <a:t>English Language Arts and Mathematics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60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states in the consortium have reported state results on Smarter Balanced, including Washington, Idaho, and California.</a:t>
            </a:r>
          </a:p>
          <a:p>
            <a:r>
              <a:rPr lang="en-US" dirty="0" smtClean="0"/>
              <a:t>The data are not entirely comparable.</a:t>
            </a:r>
          </a:p>
          <a:p>
            <a:pPr lvl="1"/>
            <a:r>
              <a:rPr lang="en-US" dirty="0" smtClean="0"/>
              <a:t>State rules for including students in the calculation can vary.</a:t>
            </a:r>
          </a:p>
          <a:p>
            <a:pPr lvl="1"/>
            <a:r>
              <a:rPr lang="en-US" dirty="0" smtClean="0"/>
              <a:t>Some states gave paper-pencil, some were fully online, some delivered a mix.</a:t>
            </a:r>
          </a:p>
          <a:p>
            <a:r>
              <a:rPr lang="en-US" dirty="0" smtClean="0"/>
              <a:t>Data are for comparative purposes only and should not be inferred as a formal ranking of states, due to reporting rule differences.</a:t>
            </a:r>
          </a:p>
        </p:txBody>
      </p:sp>
    </p:spTree>
    <p:extLst>
      <p:ext uri="{BB962C8B-B14F-4D97-AF65-F5344CB8AC3E}">
        <p14:creationId xmlns:p14="http://schemas.microsoft.com/office/powerpoint/2010/main" val="205506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4 English language arts</a:t>
            </a:r>
            <a:endParaRPr lang="en-US" dirty="0"/>
          </a:p>
        </p:txBody>
      </p:sp>
      <p:graphicFrame>
        <p:nvGraphicFramePr>
          <p:cNvPr id="5" name="Content Placeholder 4" descr="Oregon is 49%" title="Grade 4 English language arts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4557399"/>
              </p:ext>
            </p:extLst>
          </p:nvPr>
        </p:nvGraphicFramePr>
        <p:xfrm>
          <a:off x="152400" y="1371600"/>
          <a:ext cx="88392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9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8 English language arts</a:t>
            </a:r>
            <a:endParaRPr lang="en-US" dirty="0"/>
          </a:p>
        </p:txBody>
      </p:sp>
      <p:graphicFrame>
        <p:nvGraphicFramePr>
          <p:cNvPr id="4" name="Content Placeholder 3" descr="Oregon is 57%" title="Grade 8 English language arts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6815213"/>
              </p:ext>
            </p:extLst>
          </p:nvPr>
        </p:nvGraphicFramePr>
        <p:xfrm>
          <a:off x="152400" y="1371600"/>
          <a:ext cx="88392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4 Mathematics</a:t>
            </a:r>
            <a:endParaRPr lang="en-US" dirty="0"/>
          </a:p>
        </p:txBody>
      </p:sp>
      <p:graphicFrame>
        <p:nvGraphicFramePr>
          <p:cNvPr id="4" name="Content Placeholder 3" descr="Oregon is 44%" title="Grade 4 Mathematics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3903206"/>
              </p:ext>
            </p:extLst>
          </p:nvPr>
        </p:nvGraphicFramePr>
        <p:xfrm>
          <a:off x="152400" y="1371600"/>
          <a:ext cx="88392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29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8 Mathematics</a:t>
            </a:r>
            <a:endParaRPr lang="en-US" dirty="0"/>
          </a:p>
        </p:txBody>
      </p:sp>
      <p:graphicFrame>
        <p:nvGraphicFramePr>
          <p:cNvPr id="4" name="Content Placeholder 3" descr="Oregon is 43%" title="Grade 8 Mathematics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45444312"/>
              </p:ext>
            </p:extLst>
          </p:nvPr>
        </p:nvGraphicFramePr>
        <p:xfrm>
          <a:off x="152400" y="1371600"/>
          <a:ext cx="88392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99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0400"/>
            <a:ext cx="8534400" cy="75895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+mn-lt"/>
              </a:rPr>
              <a:t>Questions</a:t>
            </a:r>
            <a:r>
              <a:rPr lang="en-US" sz="5400" dirty="0" smtClean="0">
                <a:solidFill>
                  <a:schemeClr val="tx1"/>
                </a:solidFill>
                <a:latin typeface="+mn-lt"/>
              </a:rPr>
              <a:t>?</a:t>
            </a:r>
            <a:endParaRPr lang="en-US" sz="5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426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Smarter Balanced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Assesses the Common Core content standards in English language arts (ELA) and Mathematics</a:t>
            </a:r>
          </a:p>
          <a:p>
            <a:r>
              <a:rPr lang="en-US" dirty="0" smtClean="0"/>
              <a:t>Includes both computer adaptive test items and  performance tasks.</a:t>
            </a:r>
          </a:p>
          <a:p>
            <a:r>
              <a:rPr lang="en-US" dirty="0" smtClean="0"/>
              <a:t>Constructed response items better allow students to demonstrate their critical thinking and problem solving skills.</a:t>
            </a:r>
          </a:p>
          <a:p>
            <a:r>
              <a:rPr lang="en-US" dirty="0" smtClean="0"/>
              <a:t>Students are assigned performance levels of 1 to 4.</a:t>
            </a:r>
          </a:p>
          <a:p>
            <a:r>
              <a:rPr lang="en-US" dirty="0" smtClean="0"/>
              <a:t>Level 3 is designed to represent college and career readiness.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Participation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The state as a whole met the 94.5% participation rate target for (ELA) and for mathematics.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The Black/African American and Students with Disabilities student groups did not meet the target.</a:t>
            </a:r>
          </a:p>
          <a:p>
            <a:pPr>
              <a:spcBef>
                <a:spcPts val="1800"/>
              </a:spcBef>
            </a:pPr>
            <a:r>
              <a:rPr lang="en-US" dirty="0"/>
              <a:t>High school </a:t>
            </a:r>
            <a:r>
              <a:rPr lang="en-US" dirty="0" smtClean="0"/>
              <a:t>rates </a:t>
            </a:r>
            <a:r>
              <a:rPr lang="en-US" dirty="0"/>
              <a:t>were about </a:t>
            </a:r>
            <a:r>
              <a:rPr lang="en-US" dirty="0" smtClean="0"/>
              <a:t>10% lower </a:t>
            </a:r>
            <a:r>
              <a:rPr lang="en-US" dirty="0"/>
              <a:t>than </a:t>
            </a:r>
            <a:r>
              <a:rPr lang="en-US" dirty="0" smtClean="0"/>
              <a:t>usual. 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The state is working with districts to improve participation rates in 2015-16.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Participation </a:t>
            </a:r>
            <a:r>
              <a:rPr lang="en-US" dirty="0" smtClean="0"/>
              <a:t>Rates, data</a:t>
            </a:r>
            <a:endParaRPr lang="en-US" dirty="0"/>
          </a:p>
        </p:txBody>
      </p:sp>
      <p:graphicFrame>
        <p:nvGraphicFramePr>
          <p:cNvPr id="4" name="Content Placeholder 3" descr="Participation by Grade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4908718"/>
              </p:ext>
            </p:extLst>
          </p:nvPr>
        </p:nvGraphicFramePr>
        <p:xfrm>
          <a:off x="291983" y="1752600"/>
          <a:ext cx="3200400" cy="3764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2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Participation</a:t>
                      </a:r>
                      <a:r>
                        <a:rPr lang="en-US" baseline="0" dirty="0" smtClean="0"/>
                        <a:t> by Grade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88.9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87.4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 descr="Participation by Subgrou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289395"/>
              </p:ext>
            </p:extLst>
          </p:nvPr>
        </p:nvGraphicFramePr>
        <p:xfrm>
          <a:off x="3810000" y="1752600"/>
          <a:ext cx="5029200" cy="4500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5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2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Participation by Subgroup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Economically</a:t>
                      </a:r>
                      <a:r>
                        <a:rPr lang="en-US" baseline="0" dirty="0" smtClean="0"/>
                        <a:t> Disadvantaged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Englis</a:t>
                      </a:r>
                      <a:r>
                        <a:rPr lang="en-US" baseline="0" dirty="0" smtClean="0"/>
                        <a:t>h Learner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Students</a:t>
                      </a:r>
                      <a:r>
                        <a:rPr lang="en-US" baseline="0" dirty="0" smtClean="0"/>
                        <a:t> with Disabilities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93.6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93.2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American Indian/AK 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Black/African</a:t>
                      </a:r>
                      <a:r>
                        <a:rPr lang="en-US" baseline="0" dirty="0" smtClean="0"/>
                        <a:t>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93.4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92.6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Hispanic/Latino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Hawaiian/Pacific</a:t>
                      </a:r>
                      <a:r>
                        <a:rPr lang="en-US" baseline="0" dirty="0" smtClean="0"/>
                        <a:t> Islander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96.7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93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Multi-racial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94.8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59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Achievement on Smarter Balanced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2900" dirty="0" smtClean="0"/>
              <a:t>Overall the state did better than anticipated, based on the results from the 2013-14 field test.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At most grade about 10% higher than the consortium field test.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High school mathematics was the only point where we were lower than expectations.</a:t>
            </a:r>
          </a:p>
          <a:p>
            <a:pPr>
              <a:spcBef>
                <a:spcPts val="1800"/>
              </a:spcBef>
            </a:pPr>
            <a:r>
              <a:rPr lang="en-US" sz="2900" dirty="0" smtClean="0"/>
              <a:t>Percentage of students at Level 3/4 was higher for ELA than for mathematics, especially at high school.</a:t>
            </a:r>
          </a:p>
          <a:p>
            <a:pPr>
              <a:spcBef>
                <a:spcPts val="1800"/>
              </a:spcBef>
            </a:pPr>
            <a:r>
              <a:rPr lang="en-US" sz="2900" dirty="0" smtClean="0"/>
              <a:t>Data continue to show persistent achievement gaps between student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6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 Language Arts Results</a:t>
            </a:r>
            <a:endParaRPr lang="en-US" dirty="0"/>
          </a:p>
        </p:txBody>
      </p:sp>
      <p:graphicFrame>
        <p:nvGraphicFramePr>
          <p:cNvPr id="4" name="Content Placeholder 3" title="English Language Arts Results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467998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94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Results</a:t>
            </a:r>
            <a:endParaRPr lang="en-US" dirty="0"/>
          </a:p>
        </p:txBody>
      </p:sp>
      <p:graphicFrame>
        <p:nvGraphicFramePr>
          <p:cNvPr id="4" name="Content Placeholder 3" title="Math Results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269060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57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by Subgroup</a:t>
            </a:r>
            <a:endParaRPr lang="en-US" dirty="0"/>
          </a:p>
        </p:txBody>
      </p:sp>
      <p:graphicFrame>
        <p:nvGraphicFramePr>
          <p:cNvPr id="4" name="Chart 3" descr="ELA:&#10;All Students: 54&#10;Economically disadvantaged: 41&#10;Limited English Proficient: 10&#10;Students with Disabilities: 17&#10;&#10;Math&#10;All Students: 41 &#10;Economically disadvantaged: 29 &#10;Limited English Proficient: 10&#10;Students with Disabilities: 13&#10;" title="Achievement subgrou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080203"/>
              </p:ext>
            </p:extLst>
          </p:nvPr>
        </p:nvGraphicFramePr>
        <p:xfrm>
          <a:off x="152400" y="1600200"/>
          <a:ext cx="8839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95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Achievement by </a:t>
            </a:r>
            <a:r>
              <a:rPr lang="en-US" dirty="0" smtClean="0"/>
              <a:t>Racial Subgroup</a:t>
            </a:r>
            <a:endParaRPr lang="en-US" dirty="0"/>
          </a:p>
        </p:txBody>
      </p:sp>
      <p:graphicFrame>
        <p:nvGraphicFramePr>
          <p:cNvPr id="5" name="Chart 4" descr="ELA:&#10;American Indian/AK Native: 37&#10;Asian: 71&#10;Black: 34&#10;Hispanic: 37&#10;Pacific Islander: 41&#10;White: 60&#10;Multi-Racial: 59&#10;&#10;Math:&#10;American Indian/AK Native: 25&#10;Asian: 66&#10;Black: 20&#10;Hispanic: 24&#10;Pacific Islander: 27&#10;White: 46&#10;Multi-Racial: 45" title="Achievement by Subgrou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995784"/>
              </p:ext>
            </p:extLst>
          </p:nvPr>
        </p:nvGraphicFramePr>
        <p:xfrm>
          <a:off x="304800" y="1524000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2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Remediation_x0020_Date xmlns="7de5f1c5-18c2-498f-992a-58b0b23e633c">2019-12-29T08:00:00+00:00</Remediation_x0020_Date>
    <Priority xmlns="7de5f1c5-18c2-498f-992a-58b0b23e633c">Tier 1</Priority>
    <Estimated_x0020_Creation_x0020_Date xmlns="7de5f1c5-18c2-498f-992a-58b0b23e633c">2015-10-22T07:00:00+00:00</Estimated_x0020_Creation_x0020_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D762ED83F3D24EB4AE4A87D462AE3D" ma:contentTypeVersion="7" ma:contentTypeDescription="Create a new document." ma:contentTypeScope="" ma:versionID="17b0749817300ba07b6b714f51a37dcf">
  <xsd:schema xmlns:xsd="http://www.w3.org/2001/XMLSchema" xmlns:xs="http://www.w3.org/2001/XMLSchema" xmlns:p="http://schemas.microsoft.com/office/2006/metadata/properties" xmlns:ns1="http://schemas.microsoft.com/sharepoint/v3" xmlns:ns2="7de5f1c5-18c2-498f-992a-58b0b23e633c" xmlns:ns3="54031767-dd6d-417c-ab73-583408f47564" targetNamespace="http://schemas.microsoft.com/office/2006/metadata/properties" ma:root="true" ma:fieldsID="f29231f93c93e27adb86773bd6bc28f2" ns1:_="" ns2:_="" ns3:_="">
    <xsd:import namespace="http://schemas.microsoft.com/sharepoint/v3"/>
    <xsd:import namespace="7de5f1c5-18c2-498f-992a-58b0b23e633c"/>
    <xsd:import namespace="54031767-dd6d-417c-ab73-583408f4756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Estimated_x0020_Creation_x0020_Date" minOccurs="0"/>
                <xsd:element ref="ns2:Remediation_x0020_Date" minOccurs="0"/>
                <xsd:element ref="ns2:Priorit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5f1c5-18c2-498f-992a-58b0b23e633c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6" nillable="true" ma:displayName="Estimated Creation Date" ma:format="DateOnly" ma:internalName="Estimated_x0020_Creation_x0020_Date" ma:readOnly="false">
      <xsd:simpleType>
        <xsd:restriction base="dms:DateTime"/>
      </xsd:simpleType>
    </xsd:element>
    <xsd:element name="Remediation_x0020_Date" ma:index="7" nillable="true" ma:displayName="Remediation Date" ma:default="[today]" ma:format="DateOnly" ma:internalName="Remediation_x0020_Date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1767-dd6d-417c-ab73-583408f47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981931-7DB3-48EE-A6E5-1D3EC7622BF1}"/>
</file>

<file path=customXml/itemProps2.xml><?xml version="1.0" encoding="utf-8"?>
<ds:datastoreItem xmlns:ds="http://schemas.openxmlformats.org/officeDocument/2006/customXml" ds:itemID="{07BF13F4-B602-449F-A095-820879181B63}"/>
</file>

<file path=customXml/itemProps3.xml><?xml version="1.0" encoding="utf-8"?>
<ds:datastoreItem xmlns:ds="http://schemas.openxmlformats.org/officeDocument/2006/customXml" ds:itemID="{AFF317F2-2AAB-432C-AD16-8110C115AE5B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4350</TotalTime>
  <Words>409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Georgia</vt:lpstr>
      <vt:lpstr>Wingdings</vt:lpstr>
      <vt:lpstr>Wingdings 2</vt:lpstr>
      <vt:lpstr>Civic</vt:lpstr>
      <vt:lpstr>2014-15 Assessment Results</vt:lpstr>
      <vt:lpstr>Smarter Balanced</vt:lpstr>
      <vt:lpstr>State Participation Rates</vt:lpstr>
      <vt:lpstr>State Participation Rates, data</vt:lpstr>
      <vt:lpstr>State Achievement on Smarter Balanced</vt:lpstr>
      <vt:lpstr>English Language Arts Results</vt:lpstr>
      <vt:lpstr>Math Results</vt:lpstr>
      <vt:lpstr>Achievement by Subgroup</vt:lpstr>
      <vt:lpstr>Achievement by Racial Subgroup</vt:lpstr>
      <vt:lpstr>Comparing State Data</vt:lpstr>
      <vt:lpstr>Grade 4 English language arts</vt:lpstr>
      <vt:lpstr>Grade 8 English language arts</vt:lpstr>
      <vt:lpstr>Grade 4 Mathematics</vt:lpstr>
      <vt:lpstr>Grade 8 Mathematics</vt:lpstr>
      <vt:lpstr>Questions?</vt:lpstr>
    </vt:vector>
  </TitlesOfParts>
  <Company>Oregon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2014-15 Assessment Results</dc:title>
  <dc:creator>GREENE Crystal</dc:creator>
  <cp:lastModifiedBy>"AspengrK"</cp:lastModifiedBy>
  <cp:revision>28</cp:revision>
  <dcterms:created xsi:type="dcterms:W3CDTF">2015-09-09T17:34:34Z</dcterms:created>
  <dcterms:modified xsi:type="dcterms:W3CDTF">2019-11-30T08:54:53Z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0x010100D4D762ED83F3D24EB4AE4A87D462AE3D</vt:lpwstr>
  </property>
</Properties>
</file>