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diagrams/layout1.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handoutMasterIdLst>
    <p:handoutMasterId r:id="rId37"/>
  </p:handoutMasterIdLst>
  <p:sldIdLst>
    <p:sldId id="256" r:id="rId2"/>
    <p:sldId id="258" r:id="rId3"/>
    <p:sldId id="280" r:id="rId4"/>
    <p:sldId id="354" r:id="rId5"/>
    <p:sldId id="382"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01" r:id="rId25"/>
    <p:sldId id="402" r:id="rId26"/>
    <p:sldId id="403" r:id="rId27"/>
    <p:sldId id="404" r:id="rId28"/>
    <p:sldId id="405" r:id="rId29"/>
    <p:sldId id="406" r:id="rId30"/>
    <p:sldId id="336" r:id="rId31"/>
    <p:sldId id="407" r:id="rId32"/>
    <p:sldId id="327" r:id="rId33"/>
    <p:sldId id="328" r:id="rId34"/>
    <p:sldId id="329" r:id="rId3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1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332D91-79BE-42C7-802C-4E2DAFB67BE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931DB0B7-C337-4CA6-BC87-04E29EEEA9F4}">
      <dgm:prSet phldrT="[Text]"/>
      <dgm:spPr/>
      <dgm:t>
        <a:bodyPr/>
        <a:lstStyle/>
        <a:p>
          <a:r>
            <a:rPr lang="en-US" dirty="0" smtClean="0">
              <a:solidFill>
                <a:schemeClr val="tx1"/>
              </a:solidFill>
            </a:rPr>
            <a:t>Equitable Access to Educator Plan</a:t>
          </a:r>
          <a:endParaRPr lang="en-US" dirty="0">
            <a:solidFill>
              <a:schemeClr val="tx1"/>
            </a:solidFill>
          </a:endParaRPr>
        </a:p>
      </dgm:t>
    </dgm:pt>
    <dgm:pt modelId="{CDC3EDDD-6403-4C28-9528-94B2D220AAE8}" type="parTrans" cxnId="{8935893F-F998-4BC2-8F5E-3A32343F4123}">
      <dgm:prSet/>
      <dgm:spPr/>
      <dgm:t>
        <a:bodyPr/>
        <a:lstStyle/>
        <a:p>
          <a:endParaRPr lang="en-US"/>
        </a:p>
      </dgm:t>
    </dgm:pt>
    <dgm:pt modelId="{0C9B516E-02C2-4842-89B0-798CFF2E1556}" type="sibTrans" cxnId="{8935893F-F998-4BC2-8F5E-3A32343F4123}">
      <dgm:prSet/>
      <dgm:spPr/>
      <dgm:t>
        <a:bodyPr/>
        <a:lstStyle/>
        <a:p>
          <a:endParaRPr lang="en-US"/>
        </a:p>
      </dgm:t>
    </dgm:pt>
    <dgm:pt modelId="{328EEE32-0684-4CCE-8E77-F895CF890E26}">
      <dgm:prSet phldrT="[Text]" custT="1"/>
      <dgm:spPr/>
      <dgm:t>
        <a:bodyPr/>
        <a:lstStyle/>
        <a:p>
          <a:r>
            <a:rPr lang="en-US" sz="1500" dirty="0" smtClean="0">
              <a:solidFill>
                <a:schemeClr val="tx1"/>
              </a:solidFill>
            </a:rPr>
            <a:t>Plan to address educator equity gaps for students of color and students experiencing poverty</a:t>
          </a:r>
          <a:endParaRPr lang="en-US" sz="1500" dirty="0">
            <a:solidFill>
              <a:schemeClr val="tx1"/>
            </a:solidFill>
          </a:endParaRPr>
        </a:p>
      </dgm:t>
    </dgm:pt>
    <dgm:pt modelId="{C92E3A0B-531F-488A-A8C9-A9D36109788F}" type="parTrans" cxnId="{D5E204F9-E277-4892-94A5-7995CC1B2410}">
      <dgm:prSet/>
      <dgm:spPr/>
      <dgm:t>
        <a:bodyPr/>
        <a:lstStyle/>
        <a:p>
          <a:endParaRPr lang="en-US"/>
        </a:p>
      </dgm:t>
    </dgm:pt>
    <dgm:pt modelId="{9D182C5A-EA6A-47CD-8198-BFCC2FB3EFA5}" type="sibTrans" cxnId="{D5E204F9-E277-4892-94A5-7995CC1B2410}">
      <dgm:prSet/>
      <dgm:spPr/>
      <dgm:t>
        <a:bodyPr/>
        <a:lstStyle/>
        <a:p>
          <a:endParaRPr lang="en-US"/>
        </a:p>
      </dgm:t>
    </dgm:pt>
    <dgm:pt modelId="{6588DDA7-F79E-4081-8CF1-35214F31786B}">
      <dgm:prSet phldrT="[Text]" custT="1"/>
      <dgm:spPr/>
      <dgm:t>
        <a:bodyPr/>
        <a:lstStyle/>
        <a:p>
          <a:r>
            <a:rPr lang="en-US" sz="1500" dirty="0" smtClean="0">
              <a:solidFill>
                <a:schemeClr val="tx1"/>
              </a:solidFill>
            </a:rPr>
            <a:t>Key strategies: Human capital management, ongoing professional learning, and collaboration with educator preparation programs</a:t>
          </a:r>
          <a:endParaRPr lang="en-US" sz="1500" dirty="0">
            <a:solidFill>
              <a:schemeClr val="tx1"/>
            </a:solidFill>
          </a:endParaRPr>
        </a:p>
      </dgm:t>
    </dgm:pt>
    <dgm:pt modelId="{329C9771-5009-49BD-8F5A-CAEB5564DFC1}" type="parTrans" cxnId="{45C6E969-A64F-4398-BE43-04AE07C3B207}">
      <dgm:prSet/>
      <dgm:spPr/>
      <dgm:t>
        <a:bodyPr/>
        <a:lstStyle/>
        <a:p>
          <a:endParaRPr lang="en-US"/>
        </a:p>
      </dgm:t>
    </dgm:pt>
    <dgm:pt modelId="{6E59BF22-187C-4B30-B1FB-313B0BE571DC}" type="sibTrans" cxnId="{45C6E969-A64F-4398-BE43-04AE07C3B207}">
      <dgm:prSet/>
      <dgm:spPr/>
      <dgm:t>
        <a:bodyPr/>
        <a:lstStyle/>
        <a:p>
          <a:endParaRPr lang="en-US"/>
        </a:p>
      </dgm:t>
    </dgm:pt>
    <dgm:pt modelId="{8BC0EDF0-54AE-4E13-8B64-0EE8AF3D1697}">
      <dgm:prSet phldrT="[Text]"/>
      <dgm:spPr/>
      <dgm:t>
        <a:bodyPr/>
        <a:lstStyle/>
        <a:p>
          <a:r>
            <a:rPr lang="en-US" dirty="0" smtClean="0">
              <a:solidFill>
                <a:schemeClr val="tx1"/>
              </a:solidFill>
            </a:rPr>
            <a:t>Oregon Educator Equity Report</a:t>
          </a:r>
          <a:endParaRPr lang="en-US" dirty="0">
            <a:solidFill>
              <a:schemeClr val="tx1"/>
            </a:solidFill>
          </a:endParaRPr>
        </a:p>
      </dgm:t>
    </dgm:pt>
    <dgm:pt modelId="{4638C495-5926-46A1-8A4B-2E1DBA8D0DDD}" type="parTrans" cxnId="{ECEC0FFD-7771-4920-8A78-461AF28DA6EA}">
      <dgm:prSet/>
      <dgm:spPr/>
      <dgm:t>
        <a:bodyPr/>
        <a:lstStyle/>
        <a:p>
          <a:endParaRPr lang="en-US"/>
        </a:p>
      </dgm:t>
    </dgm:pt>
    <dgm:pt modelId="{C6E22643-41CD-404A-B22B-53EE4B9C15D5}" type="sibTrans" cxnId="{ECEC0FFD-7771-4920-8A78-461AF28DA6EA}">
      <dgm:prSet/>
      <dgm:spPr/>
      <dgm:t>
        <a:bodyPr/>
        <a:lstStyle/>
        <a:p>
          <a:endParaRPr lang="en-US"/>
        </a:p>
      </dgm:t>
    </dgm:pt>
    <dgm:pt modelId="{D8BC61E3-C4B4-490F-A296-A7879F1392A2}">
      <dgm:prSet phldrT="[Text]" custT="1"/>
      <dgm:spPr/>
      <dgm:t>
        <a:bodyPr/>
        <a:lstStyle/>
        <a:p>
          <a:r>
            <a:rPr lang="en-US" sz="1500" dirty="0" smtClean="0">
              <a:solidFill>
                <a:schemeClr val="tx1"/>
              </a:solidFill>
            </a:rPr>
            <a:t>Report that uses data to support the need to find solutions for diversifying the educator workforce in Oregon</a:t>
          </a:r>
          <a:endParaRPr lang="en-US" sz="1500" dirty="0">
            <a:solidFill>
              <a:schemeClr val="tx1"/>
            </a:solidFill>
          </a:endParaRPr>
        </a:p>
      </dgm:t>
    </dgm:pt>
    <dgm:pt modelId="{BADCF9E2-19AC-45CD-B68F-04F7DE5DBD19}" type="parTrans" cxnId="{604B2A12-3956-45C0-BF42-DDF5D331AF6D}">
      <dgm:prSet/>
      <dgm:spPr/>
      <dgm:t>
        <a:bodyPr/>
        <a:lstStyle/>
        <a:p>
          <a:endParaRPr lang="en-US"/>
        </a:p>
      </dgm:t>
    </dgm:pt>
    <dgm:pt modelId="{3BF36092-196E-451B-BFB0-588B18C398B2}" type="sibTrans" cxnId="{604B2A12-3956-45C0-BF42-DDF5D331AF6D}">
      <dgm:prSet/>
      <dgm:spPr/>
      <dgm:t>
        <a:bodyPr/>
        <a:lstStyle/>
        <a:p>
          <a:endParaRPr lang="en-US"/>
        </a:p>
      </dgm:t>
    </dgm:pt>
    <dgm:pt modelId="{99D615CD-83C0-41FD-B696-093D1E7742B4}">
      <dgm:prSet phldrT="[Text]" custT="1"/>
      <dgm:spPr/>
      <dgm:t>
        <a:bodyPr/>
        <a:lstStyle/>
        <a:p>
          <a:r>
            <a:rPr lang="en-US" sz="1500" dirty="0" smtClean="0">
              <a:solidFill>
                <a:schemeClr val="tx1"/>
              </a:solidFill>
            </a:rPr>
            <a:t>Funding support for diverse students seeking to become educators (human capital management) and funding to support university and district partnerships (collaboration with EPP’s)</a:t>
          </a:r>
          <a:endParaRPr lang="en-US" sz="1500" dirty="0">
            <a:solidFill>
              <a:schemeClr val="tx1"/>
            </a:solidFill>
          </a:endParaRPr>
        </a:p>
      </dgm:t>
    </dgm:pt>
    <dgm:pt modelId="{27A84EEA-39E1-48E4-93F7-8DA86C377C63}" type="parTrans" cxnId="{CF5B54AD-E31C-4A4D-855B-2552A761EC71}">
      <dgm:prSet/>
      <dgm:spPr/>
      <dgm:t>
        <a:bodyPr/>
        <a:lstStyle/>
        <a:p>
          <a:endParaRPr lang="en-US"/>
        </a:p>
      </dgm:t>
    </dgm:pt>
    <dgm:pt modelId="{30CDE634-76F4-4335-9DA6-617A9B738DDB}" type="sibTrans" cxnId="{CF5B54AD-E31C-4A4D-855B-2552A761EC71}">
      <dgm:prSet/>
      <dgm:spPr/>
      <dgm:t>
        <a:bodyPr/>
        <a:lstStyle/>
        <a:p>
          <a:endParaRPr lang="en-US"/>
        </a:p>
      </dgm:t>
    </dgm:pt>
    <dgm:pt modelId="{5DA83118-00DD-454C-95F5-7148C7696B75}">
      <dgm:prSet phldrT="[Text]"/>
      <dgm:spPr/>
      <dgm:t>
        <a:bodyPr/>
        <a:lstStyle/>
        <a:p>
          <a:r>
            <a:rPr lang="en-US" dirty="0" smtClean="0">
              <a:solidFill>
                <a:schemeClr val="tx1"/>
              </a:solidFill>
            </a:rPr>
            <a:t>ESSA: Educator Effectiveness</a:t>
          </a:r>
          <a:endParaRPr lang="en-US" dirty="0">
            <a:solidFill>
              <a:schemeClr val="tx1"/>
            </a:solidFill>
          </a:endParaRPr>
        </a:p>
      </dgm:t>
    </dgm:pt>
    <dgm:pt modelId="{2C62E084-EC93-4AD3-BF3C-500D1915B7EC}" type="parTrans" cxnId="{3565A37E-0DF0-4807-A769-08E2EB43D903}">
      <dgm:prSet/>
      <dgm:spPr/>
      <dgm:t>
        <a:bodyPr/>
        <a:lstStyle/>
        <a:p>
          <a:endParaRPr lang="en-US"/>
        </a:p>
      </dgm:t>
    </dgm:pt>
    <dgm:pt modelId="{472F8921-3C03-4E5A-86EA-D6EB9DC30C5D}" type="sibTrans" cxnId="{3565A37E-0DF0-4807-A769-08E2EB43D903}">
      <dgm:prSet/>
      <dgm:spPr/>
      <dgm:t>
        <a:bodyPr/>
        <a:lstStyle/>
        <a:p>
          <a:endParaRPr lang="en-US"/>
        </a:p>
      </dgm:t>
    </dgm:pt>
    <dgm:pt modelId="{0DD8B89C-E93D-43E5-B1C4-222E52D6826E}">
      <dgm:prSet phldrT="[Text]" custT="1"/>
      <dgm:spPr/>
      <dgm:t>
        <a:bodyPr/>
        <a:lstStyle/>
        <a:p>
          <a:r>
            <a:rPr lang="en-US" sz="1500" dirty="0" smtClean="0">
              <a:solidFill>
                <a:schemeClr val="tx1"/>
              </a:solidFill>
            </a:rPr>
            <a:t>Plan to address educator development, retention, advancement, and educator equity in Oregon</a:t>
          </a:r>
          <a:endParaRPr lang="en-US" sz="1500" dirty="0">
            <a:solidFill>
              <a:schemeClr val="tx1"/>
            </a:solidFill>
          </a:endParaRPr>
        </a:p>
      </dgm:t>
    </dgm:pt>
    <dgm:pt modelId="{C54D37B5-B9E1-42F5-9D2A-F4C0BA99F89D}" type="parTrans" cxnId="{3723F71A-2601-4019-98CD-9686BA51D768}">
      <dgm:prSet/>
      <dgm:spPr/>
      <dgm:t>
        <a:bodyPr/>
        <a:lstStyle/>
        <a:p>
          <a:endParaRPr lang="en-US"/>
        </a:p>
      </dgm:t>
    </dgm:pt>
    <dgm:pt modelId="{305638B1-EE33-42C9-BB29-D2D3E02CB802}" type="sibTrans" cxnId="{3723F71A-2601-4019-98CD-9686BA51D768}">
      <dgm:prSet/>
      <dgm:spPr/>
      <dgm:t>
        <a:bodyPr/>
        <a:lstStyle/>
        <a:p>
          <a:endParaRPr lang="en-US"/>
        </a:p>
      </dgm:t>
    </dgm:pt>
    <dgm:pt modelId="{00A8F8D6-1264-42D0-9D3D-EA0CD663B968}">
      <dgm:prSet phldrT="[Text]" custT="1"/>
      <dgm:spPr/>
      <dgm:t>
        <a:bodyPr/>
        <a:lstStyle/>
        <a:p>
          <a:r>
            <a:rPr lang="en-US" sz="1500" dirty="0" smtClean="0">
              <a:solidFill>
                <a:schemeClr val="tx1"/>
              </a:solidFill>
            </a:rPr>
            <a:t>Key strategies and recommendations from the Federal Equitable Access to Educator Plan and the Oregon Educator Equity Report are braided into this portion of the ESSA Plan</a:t>
          </a:r>
          <a:endParaRPr lang="en-US" sz="1500" dirty="0">
            <a:solidFill>
              <a:schemeClr val="tx1"/>
            </a:solidFill>
          </a:endParaRPr>
        </a:p>
      </dgm:t>
    </dgm:pt>
    <dgm:pt modelId="{BB6BBC06-5DA7-41A0-94AB-F73B08B9DD5E}" type="parTrans" cxnId="{B41374B9-0DE2-4F91-AC0B-BF8C7F3FC384}">
      <dgm:prSet/>
      <dgm:spPr/>
      <dgm:t>
        <a:bodyPr/>
        <a:lstStyle/>
        <a:p>
          <a:endParaRPr lang="en-US"/>
        </a:p>
      </dgm:t>
    </dgm:pt>
    <dgm:pt modelId="{5B3466D8-5D11-4C46-BD58-A3FBD28FF4E9}" type="sibTrans" cxnId="{B41374B9-0DE2-4F91-AC0B-BF8C7F3FC384}">
      <dgm:prSet/>
      <dgm:spPr/>
      <dgm:t>
        <a:bodyPr/>
        <a:lstStyle/>
        <a:p>
          <a:endParaRPr lang="en-US"/>
        </a:p>
      </dgm:t>
    </dgm:pt>
    <dgm:pt modelId="{120CD22A-D3D4-4BF4-94DF-1691685DDCB0}">
      <dgm:prSet phldrT="[Text]" custT="1"/>
      <dgm:spPr/>
      <dgm:t>
        <a:bodyPr/>
        <a:lstStyle/>
        <a:p>
          <a:r>
            <a:rPr lang="en-US" sz="1500" dirty="0" smtClean="0">
              <a:solidFill>
                <a:schemeClr val="tx1"/>
              </a:solidFill>
            </a:rPr>
            <a:t>Strong focus on diversifying the educator workforce to address equity gaps</a:t>
          </a:r>
          <a:endParaRPr lang="en-US" sz="1500" dirty="0">
            <a:solidFill>
              <a:schemeClr val="tx1"/>
            </a:solidFill>
          </a:endParaRPr>
        </a:p>
      </dgm:t>
    </dgm:pt>
    <dgm:pt modelId="{AAA021D8-2C09-4764-9E1F-9A56B7F77165}" type="parTrans" cxnId="{CFDED551-9A8C-4B73-9D71-DE16F5FD9EBE}">
      <dgm:prSet/>
      <dgm:spPr/>
      <dgm:t>
        <a:bodyPr/>
        <a:lstStyle/>
        <a:p>
          <a:endParaRPr lang="en-US"/>
        </a:p>
      </dgm:t>
    </dgm:pt>
    <dgm:pt modelId="{3218B5FF-E08B-43FA-B0D2-B0F3864601F3}" type="sibTrans" cxnId="{CFDED551-9A8C-4B73-9D71-DE16F5FD9EBE}">
      <dgm:prSet/>
      <dgm:spPr/>
      <dgm:t>
        <a:bodyPr/>
        <a:lstStyle/>
        <a:p>
          <a:endParaRPr lang="en-US"/>
        </a:p>
      </dgm:t>
    </dgm:pt>
    <dgm:pt modelId="{9EC3C7BC-98AF-402A-A32F-03FA1217400D}">
      <dgm:prSet phldrT="[Text]" custT="1"/>
      <dgm:spPr/>
      <dgm:t>
        <a:bodyPr/>
        <a:lstStyle/>
        <a:p>
          <a:r>
            <a:rPr lang="en-US" sz="1500" dirty="0" smtClean="0">
              <a:solidFill>
                <a:schemeClr val="tx1"/>
              </a:solidFill>
            </a:rPr>
            <a:t>Strong focus using Oregon data (qualitative and quantitative) to make practical recommendations for diversifying the workforce</a:t>
          </a:r>
          <a:endParaRPr lang="en-US" sz="1500" dirty="0">
            <a:solidFill>
              <a:schemeClr val="tx1"/>
            </a:solidFill>
          </a:endParaRPr>
        </a:p>
      </dgm:t>
    </dgm:pt>
    <dgm:pt modelId="{9FCBBAC3-A093-4EB7-9E54-19CBD2FB2A4A}" type="parTrans" cxnId="{BE176168-9100-41C5-BBB2-4B240B0C141E}">
      <dgm:prSet/>
      <dgm:spPr/>
      <dgm:t>
        <a:bodyPr/>
        <a:lstStyle/>
        <a:p>
          <a:endParaRPr lang="en-US"/>
        </a:p>
      </dgm:t>
    </dgm:pt>
    <dgm:pt modelId="{97C6F148-1FF2-446B-9357-630D24E79234}" type="sibTrans" cxnId="{BE176168-9100-41C5-BBB2-4B240B0C141E}">
      <dgm:prSet/>
      <dgm:spPr/>
      <dgm:t>
        <a:bodyPr/>
        <a:lstStyle/>
        <a:p>
          <a:endParaRPr lang="en-US"/>
        </a:p>
      </dgm:t>
    </dgm:pt>
    <dgm:pt modelId="{894B7E93-8F26-420E-8045-043A8E1BD7D2}">
      <dgm:prSet phldrT="[Text]" custT="1"/>
      <dgm:spPr/>
      <dgm:t>
        <a:bodyPr/>
        <a:lstStyle/>
        <a:p>
          <a:r>
            <a:rPr lang="en-US" sz="1500" dirty="0" smtClean="0">
              <a:solidFill>
                <a:schemeClr val="tx1"/>
              </a:solidFill>
            </a:rPr>
            <a:t>Strong focus on how we support educators at various stages of their career and provide authentic feedback on their performance</a:t>
          </a:r>
          <a:endParaRPr lang="en-US" sz="1500" dirty="0">
            <a:solidFill>
              <a:schemeClr val="tx1"/>
            </a:solidFill>
          </a:endParaRPr>
        </a:p>
      </dgm:t>
    </dgm:pt>
    <dgm:pt modelId="{674FF63C-E8C0-4028-A29B-EA5CEA466713}" type="parTrans" cxnId="{05CBC5B0-F75D-45B3-B19E-021C12CC3D7B}">
      <dgm:prSet/>
      <dgm:spPr/>
      <dgm:t>
        <a:bodyPr/>
        <a:lstStyle/>
        <a:p>
          <a:endParaRPr lang="en-US"/>
        </a:p>
      </dgm:t>
    </dgm:pt>
    <dgm:pt modelId="{2A823ACB-D5AF-4AA1-826B-BAC78EAE423A}" type="sibTrans" cxnId="{05CBC5B0-F75D-45B3-B19E-021C12CC3D7B}">
      <dgm:prSet/>
      <dgm:spPr/>
      <dgm:t>
        <a:bodyPr/>
        <a:lstStyle/>
        <a:p>
          <a:endParaRPr lang="en-US"/>
        </a:p>
      </dgm:t>
    </dgm:pt>
    <dgm:pt modelId="{773BF721-C3D8-4A21-86CB-2ECA158F7B3C}" type="pres">
      <dgm:prSet presAssocID="{9A332D91-79BE-42C7-802C-4E2DAFB67BE6}" presName="Name0" presStyleCnt="0">
        <dgm:presLayoutVars>
          <dgm:dir/>
          <dgm:animLvl val="lvl"/>
          <dgm:resizeHandles val="exact"/>
        </dgm:presLayoutVars>
      </dgm:prSet>
      <dgm:spPr/>
      <dgm:t>
        <a:bodyPr/>
        <a:lstStyle/>
        <a:p>
          <a:endParaRPr lang="en-US"/>
        </a:p>
      </dgm:t>
    </dgm:pt>
    <dgm:pt modelId="{D309DBA3-6AE3-42A8-BB51-94F39C736A14}" type="pres">
      <dgm:prSet presAssocID="{931DB0B7-C337-4CA6-BC87-04E29EEEA9F4}" presName="linNode" presStyleCnt="0"/>
      <dgm:spPr/>
    </dgm:pt>
    <dgm:pt modelId="{A7FC0737-6281-4EEC-8C7F-C831E7A9236B}" type="pres">
      <dgm:prSet presAssocID="{931DB0B7-C337-4CA6-BC87-04E29EEEA9F4}" presName="parentText" presStyleLbl="node1" presStyleIdx="0" presStyleCnt="3" custScaleX="78983">
        <dgm:presLayoutVars>
          <dgm:chMax val="1"/>
          <dgm:bulletEnabled val="1"/>
        </dgm:presLayoutVars>
      </dgm:prSet>
      <dgm:spPr/>
      <dgm:t>
        <a:bodyPr/>
        <a:lstStyle/>
        <a:p>
          <a:endParaRPr lang="en-US"/>
        </a:p>
      </dgm:t>
    </dgm:pt>
    <dgm:pt modelId="{4F5A247B-D75C-4D5B-952E-38A031551629}" type="pres">
      <dgm:prSet presAssocID="{931DB0B7-C337-4CA6-BC87-04E29EEEA9F4}" presName="descendantText" presStyleLbl="alignAccFollowNode1" presStyleIdx="0" presStyleCnt="3" custScaleX="182157" custScaleY="116872">
        <dgm:presLayoutVars>
          <dgm:bulletEnabled val="1"/>
        </dgm:presLayoutVars>
      </dgm:prSet>
      <dgm:spPr/>
      <dgm:t>
        <a:bodyPr/>
        <a:lstStyle/>
        <a:p>
          <a:endParaRPr lang="en-US"/>
        </a:p>
      </dgm:t>
    </dgm:pt>
    <dgm:pt modelId="{5B6EC656-0839-4CB6-B91C-558D11E61517}" type="pres">
      <dgm:prSet presAssocID="{0C9B516E-02C2-4842-89B0-798CFF2E1556}" presName="sp" presStyleCnt="0"/>
      <dgm:spPr/>
    </dgm:pt>
    <dgm:pt modelId="{DFCB3F3A-C061-46A3-8DD7-079596B3C78F}" type="pres">
      <dgm:prSet presAssocID="{8BC0EDF0-54AE-4E13-8B64-0EE8AF3D1697}" presName="linNode" presStyleCnt="0"/>
      <dgm:spPr/>
    </dgm:pt>
    <dgm:pt modelId="{CA9FC5E7-5B32-49E2-A1ED-E76B55E8647E}" type="pres">
      <dgm:prSet presAssocID="{8BC0EDF0-54AE-4E13-8B64-0EE8AF3D1697}" presName="parentText" presStyleLbl="node1" presStyleIdx="1" presStyleCnt="3" custScaleX="57774">
        <dgm:presLayoutVars>
          <dgm:chMax val="1"/>
          <dgm:bulletEnabled val="1"/>
        </dgm:presLayoutVars>
      </dgm:prSet>
      <dgm:spPr/>
      <dgm:t>
        <a:bodyPr/>
        <a:lstStyle/>
        <a:p>
          <a:endParaRPr lang="en-US"/>
        </a:p>
      </dgm:t>
    </dgm:pt>
    <dgm:pt modelId="{970647E9-363D-40BF-B4FF-D5EE60983C3D}" type="pres">
      <dgm:prSet presAssocID="{8BC0EDF0-54AE-4E13-8B64-0EE8AF3D1697}" presName="descendantText" presStyleLbl="alignAccFollowNode1" presStyleIdx="1" presStyleCnt="3" custScaleX="134748" custScaleY="124467">
        <dgm:presLayoutVars>
          <dgm:bulletEnabled val="1"/>
        </dgm:presLayoutVars>
      </dgm:prSet>
      <dgm:spPr/>
      <dgm:t>
        <a:bodyPr/>
        <a:lstStyle/>
        <a:p>
          <a:endParaRPr lang="en-US"/>
        </a:p>
      </dgm:t>
    </dgm:pt>
    <dgm:pt modelId="{B51B7FA1-BB3C-4963-A5D6-B9508181EFCA}" type="pres">
      <dgm:prSet presAssocID="{C6E22643-41CD-404A-B22B-53EE4B9C15D5}" presName="sp" presStyleCnt="0"/>
      <dgm:spPr/>
    </dgm:pt>
    <dgm:pt modelId="{6C8332D4-4417-4E3D-A829-C9FC291ED1FE}" type="pres">
      <dgm:prSet presAssocID="{5DA83118-00DD-454C-95F5-7148C7696B75}" presName="linNode" presStyleCnt="0"/>
      <dgm:spPr/>
    </dgm:pt>
    <dgm:pt modelId="{BB4E17CE-E505-44D7-ABF6-27449D343A14}" type="pres">
      <dgm:prSet presAssocID="{5DA83118-00DD-454C-95F5-7148C7696B75}" presName="parentText" presStyleLbl="node1" presStyleIdx="2" presStyleCnt="3" custScaleX="55772">
        <dgm:presLayoutVars>
          <dgm:chMax val="1"/>
          <dgm:bulletEnabled val="1"/>
        </dgm:presLayoutVars>
      </dgm:prSet>
      <dgm:spPr/>
      <dgm:t>
        <a:bodyPr/>
        <a:lstStyle/>
        <a:p>
          <a:endParaRPr lang="en-US"/>
        </a:p>
      </dgm:t>
    </dgm:pt>
    <dgm:pt modelId="{B5C03668-5901-498E-B20E-D37B0DC7CDA7}" type="pres">
      <dgm:prSet presAssocID="{5DA83118-00DD-454C-95F5-7148C7696B75}" presName="descendantText" presStyleLbl="alignAccFollowNode1" presStyleIdx="2" presStyleCnt="3" custScaleX="121857" custScaleY="125569">
        <dgm:presLayoutVars>
          <dgm:bulletEnabled val="1"/>
        </dgm:presLayoutVars>
      </dgm:prSet>
      <dgm:spPr/>
      <dgm:t>
        <a:bodyPr/>
        <a:lstStyle/>
        <a:p>
          <a:endParaRPr lang="en-US"/>
        </a:p>
      </dgm:t>
    </dgm:pt>
  </dgm:ptLst>
  <dgm:cxnLst>
    <dgm:cxn modelId="{D5E204F9-E277-4892-94A5-7995CC1B2410}" srcId="{931DB0B7-C337-4CA6-BC87-04E29EEEA9F4}" destId="{328EEE32-0684-4CCE-8E77-F895CF890E26}" srcOrd="0" destOrd="0" parTransId="{C92E3A0B-531F-488A-A8C9-A9D36109788F}" sibTransId="{9D182C5A-EA6A-47CD-8198-BFCC2FB3EFA5}"/>
    <dgm:cxn modelId="{C4B9D78E-03DF-429F-8BFE-B3F4E85FBB2A}" type="presOf" srcId="{931DB0B7-C337-4CA6-BC87-04E29EEEA9F4}" destId="{A7FC0737-6281-4EEC-8C7F-C831E7A9236B}" srcOrd="0" destOrd="0" presId="urn:microsoft.com/office/officeart/2005/8/layout/vList5"/>
    <dgm:cxn modelId="{CF5B54AD-E31C-4A4D-855B-2552A761EC71}" srcId="{8BC0EDF0-54AE-4E13-8B64-0EE8AF3D1697}" destId="{99D615CD-83C0-41FD-B696-093D1E7742B4}" srcOrd="1" destOrd="0" parTransId="{27A84EEA-39E1-48E4-93F7-8DA86C377C63}" sibTransId="{30CDE634-76F4-4335-9DA6-617A9B738DDB}"/>
    <dgm:cxn modelId="{CFDED551-9A8C-4B73-9D71-DE16F5FD9EBE}" srcId="{931DB0B7-C337-4CA6-BC87-04E29EEEA9F4}" destId="{120CD22A-D3D4-4BF4-94DF-1691685DDCB0}" srcOrd="2" destOrd="0" parTransId="{AAA021D8-2C09-4764-9E1F-9A56B7F77165}" sibTransId="{3218B5FF-E08B-43FA-B0D2-B0F3864601F3}"/>
    <dgm:cxn modelId="{3723F71A-2601-4019-98CD-9686BA51D768}" srcId="{5DA83118-00DD-454C-95F5-7148C7696B75}" destId="{0DD8B89C-E93D-43E5-B1C4-222E52D6826E}" srcOrd="0" destOrd="0" parTransId="{C54D37B5-B9E1-42F5-9D2A-F4C0BA99F89D}" sibTransId="{305638B1-EE33-42C9-BB29-D2D3E02CB802}"/>
    <dgm:cxn modelId="{93070B3A-39B7-4CD9-955F-A70B442775C9}" type="presOf" srcId="{9A332D91-79BE-42C7-802C-4E2DAFB67BE6}" destId="{773BF721-C3D8-4A21-86CB-2ECA158F7B3C}" srcOrd="0" destOrd="0" presId="urn:microsoft.com/office/officeart/2005/8/layout/vList5"/>
    <dgm:cxn modelId="{B6F0D0E7-44B9-4AF1-887A-24F7ED83ADBE}" type="presOf" srcId="{9EC3C7BC-98AF-402A-A32F-03FA1217400D}" destId="{970647E9-363D-40BF-B4FF-D5EE60983C3D}" srcOrd="0" destOrd="2" presId="urn:microsoft.com/office/officeart/2005/8/layout/vList5"/>
    <dgm:cxn modelId="{45C6E969-A64F-4398-BE43-04AE07C3B207}" srcId="{931DB0B7-C337-4CA6-BC87-04E29EEEA9F4}" destId="{6588DDA7-F79E-4081-8CF1-35214F31786B}" srcOrd="1" destOrd="0" parTransId="{329C9771-5009-49BD-8F5A-CAEB5564DFC1}" sibTransId="{6E59BF22-187C-4B30-B1FB-313B0BE571DC}"/>
    <dgm:cxn modelId="{B41374B9-0DE2-4F91-AC0B-BF8C7F3FC384}" srcId="{5DA83118-00DD-454C-95F5-7148C7696B75}" destId="{00A8F8D6-1264-42D0-9D3D-EA0CD663B968}" srcOrd="1" destOrd="0" parTransId="{BB6BBC06-5DA7-41A0-94AB-F73B08B9DD5E}" sibTransId="{5B3466D8-5D11-4C46-BD58-A3FBD28FF4E9}"/>
    <dgm:cxn modelId="{CFBFADAC-6E42-4EB2-B062-35F77B04E519}" type="presOf" srcId="{0DD8B89C-E93D-43E5-B1C4-222E52D6826E}" destId="{B5C03668-5901-498E-B20E-D37B0DC7CDA7}" srcOrd="0" destOrd="0" presId="urn:microsoft.com/office/officeart/2005/8/layout/vList5"/>
    <dgm:cxn modelId="{ECEC0FFD-7771-4920-8A78-461AF28DA6EA}" srcId="{9A332D91-79BE-42C7-802C-4E2DAFB67BE6}" destId="{8BC0EDF0-54AE-4E13-8B64-0EE8AF3D1697}" srcOrd="1" destOrd="0" parTransId="{4638C495-5926-46A1-8A4B-2E1DBA8D0DDD}" sibTransId="{C6E22643-41CD-404A-B22B-53EE4B9C15D5}"/>
    <dgm:cxn modelId="{6A500B02-C345-4639-85AD-82B5AD58B52E}" type="presOf" srcId="{120CD22A-D3D4-4BF4-94DF-1691685DDCB0}" destId="{4F5A247B-D75C-4D5B-952E-38A031551629}" srcOrd="0" destOrd="2" presId="urn:microsoft.com/office/officeart/2005/8/layout/vList5"/>
    <dgm:cxn modelId="{34585C83-9891-4852-9A56-AD8CACF9CBC6}" type="presOf" srcId="{00A8F8D6-1264-42D0-9D3D-EA0CD663B968}" destId="{B5C03668-5901-498E-B20E-D37B0DC7CDA7}" srcOrd="0" destOrd="1" presId="urn:microsoft.com/office/officeart/2005/8/layout/vList5"/>
    <dgm:cxn modelId="{0DCFD8F0-B238-42A4-97CC-F0F34EB51A6D}" type="presOf" srcId="{6588DDA7-F79E-4081-8CF1-35214F31786B}" destId="{4F5A247B-D75C-4D5B-952E-38A031551629}" srcOrd="0" destOrd="1" presId="urn:microsoft.com/office/officeart/2005/8/layout/vList5"/>
    <dgm:cxn modelId="{571F1DD9-4707-40D2-BAC8-D10FE5F63063}" type="presOf" srcId="{99D615CD-83C0-41FD-B696-093D1E7742B4}" destId="{970647E9-363D-40BF-B4FF-D5EE60983C3D}" srcOrd="0" destOrd="1" presId="urn:microsoft.com/office/officeart/2005/8/layout/vList5"/>
    <dgm:cxn modelId="{E9458BFE-723C-41A9-B05F-DAA24310F19C}" type="presOf" srcId="{894B7E93-8F26-420E-8045-043A8E1BD7D2}" destId="{B5C03668-5901-498E-B20E-D37B0DC7CDA7}" srcOrd="0" destOrd="2" presId="urn:microsoft.com/office/officeart/2005/8/layout/vList5"/>
    <dgm:cxn modelId="{8935893F-F998-4BC2-8F5E-3A32343F4123}" srcId="{9A332D91-79BE-42C7-802C-4E2DAFB67BE6}" destId="{931DB0B7-C337-4CA6-BC87-04E29EEEA9F4}" srcOrd="0" destOrd="0" parTransId="{CDC3EDDD-6403-4C28-9528-94B2D220AAE8}" sibTransId="{0C9B516E-02C2-4842-89B0-798CFF2E1556}"/>
    <dgm:cxn modelId="{604B2A12-3956-45C0-BF42-DDF5D331AF6D}" srcId="{8BC0EDF0-54AE-4E13-8B64-0EE8AF3D1697}" destId="{D8BC61E3-C4B4-490F-A296-A7879F1392A2}" srcOrd="0" destOrd="0" parTransId="{BADCF9E2-19AC-45CD-B68F-04F7DE5DBD19}" sibTransId="{3BF36092-196E-451B-BFB0-588B18C398B2}"/>
    <dgm:cxn modelId="{F4C4F1D7-B869-4DC9-8F4D-BC7EF6F3F191}" type="presOf" srcId="{5DA83118-00DD-454C-95F5-7148C7696B75}" destId="{BB4E17CE-E505-44D7-ABF6-27449D343A14}" srcOrd="0" destOrd="0" presId="urn:microsoft.com/office/officeart/2005/8/layout/vList5"/>
    <dgm:cxn modelId="{E1E577F7-BB16-42B7-B3CD-1C600BF58266}" type="presOf" srcId="{328EEE32-0684-4CCE-8E77-F895CF890E26}" destId="{4F5A247B-D75C-4D5B-952E-38A031551629}" srcOrd="0" destOrd="0" presId="urn:microsoft.com/office/officeart/2005/8/layout/vList5"/>
    <dgm:cxn modelId="{BE176168-9100-41C5-BBB2-4B240B0C141E}" srcId="{8BC0EDF0-54AE-4E13-8B64-0EE8AF3D1697}" destId="{9EC3C7BC-98AF-402A-A32F-03FA1217400D}" srcOrd="2" destOrd="0" parTransId="{9FCBBAC3-A093-4EB7-9E54-19CBD2FB2A4A}" sibTransId="{97C6F148-1FF2-446B-9357-630D24E79234}"/>
    <dgm:cxn modelId="{607F0703-EAA3-47E2-8B56-0192ED31EB58}" type="presOf" srcId="{8BC0EDF0-54AE-4E13-8B64-0EE8AF3D1697}" destId="{CA9FC5E7-5B32-49E2-A1ED-E76B55E8647E}" srcOrd="0" destOrd="0" presId="urn:microsoft.com/office/officeart/2005/8/layout/vList5"/>
    <dgm:cxn modelId="{05CBC5B0-F75D-45B3-B19E-021C12CC3D7B}" srcId="{5DA83118-00DD-454C-95F5-7148C7696B75}" destId="{894B7E93-8F26-420E-8045-043A8E1BD7D2}" srcOrd="2" destOrd="0" parTransId="{674FF63C-E8C0-4028-A29B-EA5CEA466713}" sibTransId="{2A823ACB-D5AF-4AA1-826B-BAC78EAE423A}"/>
    <dgm:cxn modelId="{3565A37E-0DF0-4807-A769-08E2EB43D903}" srcId="{9A332D91-79BE-42C7-802C-4E2DAFB67BE6}" destId="{5DA83118-00DD-454C-95F5-7148C7696B75}" srcOrd="2" destOrd="0" parTransId="{2C62E084-EC93-4AD3-BF3C-500D1915B7EC}" sibTransId="{472F8921-3C03-4E5A-86EA-D6EB9DC30C5D}"/>
    <dgm:cxn modelId="{859EBEF9-E6AE-4B08-9B16-AA8A88BE706F}" type="presOf" srcId="{D8BC61E3-C4B4-490F-A296-A7879F1392A2}" destId="{970647E9-363D-40BF-B4FF-D5EE60983C3D}" srcOrd="0" destOrd="0" presId="urn:microsoft.com/office/officeart/2005/8/layout/vList5"/>
    <dgm:cxn modelId="{154A443C-D581-47E1-B28A-0BB3053A1F3C}" type="presParOf" srcId="{773BF721-C3D8-4A21-86CB-2ECA158F7B3C}" destId="{D309DBA3-6AE3-42A8-BB51-94F39C736A14}" srcOrd="0" destOrd="0" presId="urn:microsoft.com/office/officeart/2005/8/layout/vList5"/>
    <dgm:cxn modelId="{954B0241-F0E1-4C26-9893-B268FF9BB0C7}" type="presParOf" srcId="{D309DBA3-6AE3-42A8-BB51-94F39C736A14}" destId="{A7FC0737-6281-4EEC-8C7F-C831E7A9236B}" srcOrd="0" destOrd="0" presId="urn:microsoft.com/office/officeart/2005/8/layout/vList5"/>
    <dgm:cxn modelId="{092305EE-AB1C-4DED-A65C-98B091ED536D}" type="presParOf" srcId="{D309DBA3-6AE3-42A8-BB51-94F39C736A14}" destId="{4F5A247B-D75C-4D5B-952E-38A031551629}" srcOrd="1" destOrd="0" presId="urn:microsoft.com/office/officeart/2005/8/layout/vList5"/>
    <dgm:cxn modelId="{F899BE4B-1B89-4FCC-840F-A61BC6BBC15B}" type="presParOf" srcId="{773BF721-C3D8-4A21-86CB-2ECA158F7B3C}" destId="{5B6EC656-0839-4CB6-B91C-558D11E61517}" srcOrd="1" destOrd="0" presId="urn:microsoft.com/office/officeart/2005/8/layout/vList5"/>
    <dgm:cxn modelId="{BBD5AE31-32ED-4D81-B9BF-B4346B724474}" type="presParOf" srcId="{773BF721-C3D8-4A21-86CB-2ECA158F7B3C}" destId="{DFCB3F3A-C061-46A3-8DD7-079596B3C78F}" srcOrd="2" destOrd="0" presId="urn:microsoft.com/office/officeart/2005/8/layout/vList5"/>
    <dgm:cxn modelId="{4DDF50CF-DECF-4949-8615-54B2FC4085AC}" type="presParOf" srcId="{DFCB3F3A-C061-46A3-8DD7-079596B3C78F}" destId="{CA9FC5E7-5B32-49E2-A1ED-E76B55E8647E}" srcOrd="0" destOrd="0" presId="urn:microsoft.com/office/officeart/2005/8/layout/vList5"/>
    <dgm:cxn modelId="{54B85390-2CFB-468B-878F-8DC82D0748D9}" type="presParOf" srcId="{DFCB3F3A-C061-46A3-8DD7-079596B3C78F}" destId="{970647E9-363D-40BF-B4FF-D5EE60983C3D}" srcOrd="1" destOrd="0" presId="urn:microsoft.com/office/officeart/2005/8/layout/vList5"/>
    <dgm:cxn modelId="{6A13C1C0-2338-44E1-AEE8-283805A39A27}" type="presParOf" srcId="{773BF721-C3D8-4A21-86CB-2ECA158F7B3C}" destId="{B51B7FA1-BB3C-4963-A5D6-B9508181EFCA}" srcOrd="3" destOrd="0" presId="urn:microsoft.com/office/officeart/2005/8/layout/vList5"/>
    <dgm:cxn modelId="{B2220667-90F1-4CF7-A5A9-DC055FC534AC}" type="presParOf" srcId="{773BF721-C3D8-4A21-86CB-2ECA158F7B3C}" destId="{6C8332D4-4417-4E3D-A829-C9FC291ED1FE}" srcOrd="4" destOrd="0" presId="urn:microsoft.com/office/officeart/2005/8/layout/vList5"/>
    <dgm:cxn modelId="{2729F939-41B1-4A88-8B91-3D41FEA40881}" type="presParOf" srcId="{6C8332D4-4417-4E3D-A829-C9FC291ED1FE}" destId="{BB4E17CE-E505-44D7-ABF6-27449D343A14}" srcOrd="0" destOrd="0" presId="urn:microsoft.com/office/officeart/2005/8/layout/vList5"/>
    <dgm:cxn modelId="{818A3F3B-CB9D-4D57-937B-1EDF15E97E24}" type="presParOf" srcId="{6C8332D4-4417-4E3D-A829-C9FC291ED1FE}" destId="{B5C03668-5901-498E-B20E-D37B0DC7CDA7}"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C5866A-40F0-7248-B1E9-6B32854E72A6}" type="doc">
      <dgm:prSet loTypeId="urn:microsoft.com/office/officeart/2005/8/layout/radial4" loCatId="" qsTypeId="urn:microsoft.com/office/officeart/2005/8/quickstyle/simple4" qsCatId="simple" csTypeId="urn:microsoft.com/office/officeart/2005/8/colors/colorful2" csCatId="colorful" phldr="1"/>
      <dgm:spPr/>
      <dgm:t>
        <a:bodyPr/>
        <a:lstStyle/>
        <a:p>
          <a:endParaRPr lang="en-US"/>
        </a:p>
      </dgm:t>
    </dgm:pt>
    <dgm:pt modelId="{F4E2ED74-DACD-584D-AC82-7E31B9874AFD}">
      <dgm:prSet phldrT="[Text]"/>
      <dgm:spPr/>
      <dgm:t>
        <a:bodyPr/>
        <a:lstStyle/>
        <a:p>
          <a:r>
            <a:rPr lang="en-US" b="1" dirty="0" smtClean="0">
              <a:solidFill>
                <a:srgbClr val="000000"/>
              </a:solidFill>
            </a:rPr>
            <a:t>Areas of Alignment Around Educator Workforce and Professional Learning for All Educators </a:t>
          </a:r>
          <a:endParaRPr lang="en-US" b="1" dirty="0">
            <a:solidFill>
              <a:srgbClr val="000000"/>
            </a:solidFill>
          </a:endParaRPr>
        </a:p>
      </dgm:t>
    </dgm:pt>
    <dgm:pt modelId="{522773D9-1BFB-2347-BE73-3A4135CCC690}" type="parTrans" cxnId="{00501F28-77BD-0543-921F-E56DD0A6E976}">
      <dgm:prSet/>
      <dgm:spPr/>
      <dgm:t>
        <a:bodyPr/>
        <a:lstStyle/>
        <a:p>
          <a:endParaRPr lang="en-US"/>
        </a:p>
      </dgm:t>
    </dgm:pt>
    <dgm:pt modelId="{A3C3C594-F850-3E43-A822-DFE87448F8C8}" type="sibTrans" cxnId="{00501F28-77BD-0543-921F-E56DD0A6E976}">
      <dgm:prSet/>
      <dgm:spPr/>
      <dgm:t>
        <a:bodyPr/>
        <a:lstStyle/>
        <a:p>
          <a:endParaRPr lang="en-US"/>
        </a:p>
      </dgm:t>
    </dgm:pt>
    <dgm:pt modelId="{81DC0C16-10BC-594D-A07F-29166C813E94}">
      <dgm:prSet phldrT="[Text]"/>
      <dgm:spPr/>
      <dgm:t>
        <a:bodyPr/>
        <a:lstStyle/>
        <a:p>
          <a:r>
            <a:rPr lang="en-US" dirty="0" smtClean="0">
              <a:solidFill>
                <a:schemeClr val="tx1"/>
              </a:solidFill>
            </a:rPr>
            <a:t>African American/Black Student Success Plan	</a:t>
          </a:r>
          <a:endParaRPr lang="en-US" dirty="0">
            <a:solidFill>
              <a:schemeClr val="tx1"/>
            </a:solidFill>
          </a:endParaRPr>
        </a:p>
      </dgm:t>
    </dgm:pt>
    <dgm:pt modelId="{0D479B98-0C8B-0247-8AAD-534DC8F7C397}" type="parTrans" cxnId="{D738A1AC-906E-FA44-9B56-663C7026639B}">
      <dgm:prSet/>
      <dgm:spPr/>
      <dgm:t>
        <a:bodyPr/>
        <a:lstStyle/>
        <a:p>
          <a:endParaRPr lang="en-US"/>
        </a:p>
      </dgm:t>
    </dgm:pt>
    <dgm:pt modelId="{2CCF7AA3-66ED-2442-873F-62497B68E636}" type="sibTrans" cxnId="{D738A1AC-906E-FA44-9B56-663C7026639B}">
      <dgm:prSet/>
      <dgm:spPr/>
      <dgm:t>
        <a:bodyPr/>
        <a:lstStyle/>
        <a:p>
          <a:endParaRPr lang="en-US"/>
        </a:p>
      </dgm:t>
    </dgm:pt>
    <dgm:pt modelId="{A54227E3-685A-804A-9AAF-E0A479319A46}">
      <dgm:prSet phldrT="[Text]"/>
      <dgm:spPr/>
      <dgm:t>
        <a:bodyPr/>
        <a:lstStyle/>
        <a:p>
          <a:r>
            <a:rPr lang="en-US" dirty="0" smtClean="0">
              <a:solidFill>
                <a:schemeClr val="tx1"/>
              </a:solidFill>
            </a:rPr>
            <a:t>American Indian /Alaska Native Education State Plan</a:t>
          </a:r>
          <a:endParaRPr lang="en-US" dirty="0">
            <a:solidFill>
              <a:schemeClr val="tx1"/>
            </a:solidFill>
          </a:endParaRPr>
        </a:p>
      </dgm:t>
    </dgm:pt>
    <dgm:pt modelId="{8BB43D14-3AA1-F542-8290-CE12388EA4BB}" type="parTrans" cxnId="{BE593CE6-BA11-4243-8BDC-997C07466290}">
      <dgm:prSet/>
      <dgm:spPr/>
      <dgm:t>
        <a:bodyPr/>
        <a:lstStyle/>
        <a:p>
          <a:endParaRPr lang="en-US"/>
        </a:p>
      </dgm:t>
    </dgm:pt>
    <dgm:pt modelId="{17A2F1BE-4B37-C248-BBC8-0C445C6A71E3}" type="sibTrans" cxnId="{BE593CE6-BA11-4243-8BDC-997C07466290}">
      <dgm:prSet/>
      <dgm:spPr/>
      <dgm:t>
        <a:bodyPr/>
        <a:lstStyle/>
        <a:p>
          <a:endParaRPr lang="en-US"/>
        </a:p>
      </dgm:t>
    </dgm:pt>
    <dgm:pt modelId="{F4249B95-EA1A-7E4A-8D49-E2AB44596E70}">
      <dgm:prSet phldrT="[Text]"/>
      <dgm:spPr/>
      <dgm:t>
        <a:bodyPr/>
        <a:lstStyle/>
        <a:p>
          <a:r>
            <a:rPr lang="en-US" dirty="0" smtClean="0">
              <a:solidFill>
                <a:schemeClr val="tx1"/>
              </a:solidFill>
            </a:rPr>
            <a:t>English Learners State Strategic Plan</a:t>
          </a:r>
        </a:p>
      </dgm:t>
    </dgm:pt>
    <dgm:pt modelId="{03A17B51-DAB8-5145-ACC5-5991C81A36F1}" type="parTrans" cxnId="{3B7B95A0-1955-DC4D-8E30-58A0C051C831}">
      <dgm:prSet/>
      <dgm:spPr/>
      <dgm:t>
        <a:bodyPr/>
        <a:lstStyle/>
        <a:p>
          <a:endParaRPr lang="en-US"/>
        </a:p>
      </dgm:t>
    </dgm:pt>
    <dgm:pt modelId="{FC56AC52-472C-3E4C-9E92-D3038DF8D07D}" type="sibTrans" cxnId="{3B7B95A0-1955-DC4D-8E30-58A0C051C831}">
      <dgm:prSet/>
      <dgm:spPr/>
      <dgm:t>
        <a:bodyPr/>
        <a:lstStyle/>
        <a:p>
          <a:endParaRPr lang="en-US"/>
        </a:p>
      </dgm:t>
    </dgm:pt>
    <dgm:pt modelId="{BFEE8818-30B9-8949-A059-D9E205036F14}">
      <dgm:prSet/>
      <dgm:spPr/>
      <dgm:t>
        <a:bodyPr/>
        <a:lstStyle/>
        <a:p>
          <a:r>
            <a:rPr lang="en-US" dirty="0" smtClean="0">
              <a:solidFill>
                <a:schemeClr val="tx1"/>
              </a:solidFill>
            </a:rPr>
            <a:t>Federal Plan for Equitable Access to Excellent Educators</a:t>
          </a:r>
          <a:endParaRPr lang="en-US" dirty="0">
            <a:solidFill>
              <a:schemeClr val="tx1"/>
            </a:solidFill>
          </a:endParaRPr>
        </a:p>
      </dgm:t>
    </dgm:pt>
    <dgm:pt modelId="{42790014-9767-C041-B63F-57098FF74E3D}" type="parTrans" cxnId="{D862493E-768E-AB48-9096-CF039B32D79F}">
      <dgm:prSet/>
      <dgm:spPr/>
      <dgm:t>
        <a:bodyPr/>
        <a:lstStyle/>
        <a:p>
          <a:endParaRPr lang="en-US"/>
        </a:p>
      </dgm:t>
    </dgm:pt>
    <dgm:pt modelId="{C5CD69D4-CE9B-CC4A-B1EF-C630A5F999CD}" type="sibTrans" cxnId="{D862493E-768E-AB48-9096-CF039B32D79F}">
      <dgm:prSet/>
      <dgm:spPr/>
      <dgm:t>
        <a:bodyPr/>
        <a:lstStyle/>
        <a:p>
          <a:endParaRPr lang="en-US"/>
        </a:p>
      </dgm:t>
    </dgm:pt>
    <dgm:pt modelId="{E4061E22-E6AD-644B-ACBD-15D8EF899057}">
      <dgm:prSet/>
      <dgm:spPr/>
      <dgm:t>
        <a:bodyPr/>
        <a:lstStyle/>
        <a:p>
          <a:r>
            <a:rPr lang="en-US" dirty="0" smtClean="0">
              <a:solidFill>
                <a:schemeClr val="tx1"/>
              </a:solidFill>
            </a:rPr>
            <a:t>Oregon ESSA Plan</a:t>
          </a:r>
          <a:endParaRPr lang="en-US" dirty="0">
            <a:solidFill>
              <a:schemeClr val="tx1"/>
            </a:solidFill>
          </a:endParaRPr>
        </a:p>
      </dgm:t>
    </dgm:pt>
    <dgm:pt modelId="{016129E0-BC96-F34F-BF03-7D49B3844C9E}" type="parTrans" cxnId="{D9776F7D-2A01-5E4C-985D-211910E90BDD}">
      <dgm:prSet/>
      <dgm:spPr/>
      <dgm:t>
        <a:bodyPr/>
        <a:lstStyle/>
        <a:p>
          <a:endParaRPr lang="en-US"/>
        </a:p>
      </dgm:t>
    </dgm:pt>
    <dgm:pt modelId="{B2382FA9-D43B-1C43-9CD1-08E44053916E}" type="sibTrans" cxnId="{D9776F7D-2A01-5E4C-985D-211910E90BDD}">
      <dgm:prSet/>
      <dgm:spPr/>
      <dgm:t>
        <a:bodyPr/>
        <a:lstStyle/>
        <a:p>
          <a:endParaRPr lang="en-US"/>
        </a:p>
      </dgm:t>
    </dgm:pt>
    <dgm:pt modelId="{83F45048-C4BE-6944-8105-B1E0E969BFD7}" type="pres">
      <dgm:prSet presAssocID="{65C5866A-40F0-7248-B1E9-6B32854E72A6}" presName="cycle" presStyleCnt="0">
        <dgm:presLayoutVars>
          <dgm:chMax val="1"/>
          <dgm:dir/>
          <dgm:animLvl val="ctr"/>
          <dgm:resizeHandles val="exact"/>
        </dgm:presLayoutVars>
      </dgm:prSet>
      <dgm:spPr/>
      <dgm:t>
        <a:bodyPr/>
        <a:lstStyle/>
        <a:p>
          <a:endParaRPr lang="en-US"/>
        </a:p>
      </dgm:t>
    </dgm:pt>
    <dgm:pt modelId="{CDD86CE1-52A0-D64D-B252-335B60560406}" type="pres">
      <dgm:prSet presAssocID="{F4E2ED74-DACD-584D-AC82-7E31B9874AFD}" presName="centerShape" presStyleLbl="node0" presStyleIdx="0" presStyleCnt="1"/>
      <dgm:spPr/>
      <dgm:t>
        <a:bodyPr/>
        <a:lstStyle/>
        <a:p>
          <a:endParaRPr lang="en-US"/>
        </a:p>
      </dgm:t>
    </dgm:pt>
    <dgm:pt modelId="{F4103B21-56C0-F443-93D6-995B71DC8CAC}" type="pres">
      <dgm:prSet presAssocID="{0D479B98-0C8B-0247-8AAD-534DC8F7C397}" presName="parTrans" presStyleLbl="bgSibTrans2D1" presStyleIdx="0" presStyleCnt="5"/>
      <dgm:spPr/>
      <dgm:t>
        <a:bodyPr/>
        <a:lstStyle/>
        <a:p>
          <a:endParaRPr lang="en-US"/>
        </a:p>
      </dgm:t>
    </dgm:pt>
    <dgm:pt modelId="{8AD0A190-7063-BB4A-9084-D9C79E86515F}" type="pres">
      <dgm:prSet presAssocID="{81DC0C16-10BC-594D-A07F-29166C813E94}" presName="node" presStyleLbl="node1" presStyleIdx="0" presStyleCnt="5">
        <dgm:presLayoutVars>
          <dgm:bulletEnabled val="1"/>
        </dgm:presLayoutVars>
      </dgm:prSet>
      <dgm:spPr/>
      <dgm:t>
        <a:bodyPr/>
        <a:lstStyle/>
        <a:p>
          <a:endParaRPr lang="en-US"/>
        </a:p>
      </dgm:t>
    </dgm:pt>
    <dgm:pt modelId="{236628D2-624F-CD4A-90CE-EA8F731026F0}" type="pres">
      <dgm:prSet presAssocID="{8BB43D14-3AA1-F542-8290-CE12388EA4BB}" presName="parTrans" presStyleLbl="bgSibTrans2D1" presStyleIdx="1" presStyleCnt="5"/>
      <dgm:spPr/>
      <dgm:t>
        <a:bodyPr/>
        <a:lstStyle/>
        <a:p>
          <a:endParaRPr lang="en-US"/>
        </a:p>
      </dgm:t>
    </dgm:pt>
    <dgm:pt modelId="{9735421A-CE2E-D54D-925A-7DCF353EA21C}" type="pres">
      <dgm:prSet presAssocID="{A54227E3-685A-804A-9AAF-E0A479319A46}" presName="node" presStyleLbl="node1" presStyleIdx="1" presStyleCnt="5">
        <dgm:presLayoutVars>
          <dgm:bulletEnabled val="1"/>
        </dgm:presLayoutVars>
      </dgm:prSet>
      <dgm:spPr/>
      <dgm:t>
        <a:bodyPr/>
        <a:lstStyle/>
        <a:p>
          <a:endParaRPr lang="en-US"/>
        </a:p>
      </dgm:t>
    </dgm:pt>
    <dgm:pt modelId="{17D1FEF7-47A7-5D43-9472-7543138602AA}" type="pres">
      <dgm:prSet presAssocID="{03A17B51-DAB8-5145-ACC5-5991C81A36F1}" presName="parTrans" presStyleLbl="bgSibTrans2D1" presStyleIdx="2" presStyleCnt="5"/>
      <dgm:spPr/>
      <dgm:t>
        <a:bodyPr/>
        <a:lstStyle/>
        <a:p>
          <a:endParaRPr lang="en-US"/>
        </a:p>
      </dgm:t>
    </dgm:pt>
    <dgm:pt modelId="{9C2DF5A1-39FE-5C48-A0CD-0F2BC61D4BB5}" type="pres">
      <dgm:prSet presAssocID="{F4249B95-EA1A-7E4A-8D49-E2AB44596E70}" presName="node" presStyleLbl="node1" presStyleIdx="2" presStyleCnt="5">
        <dgm:presLayoutVars>
          <dgm:bulletEnabled val="1"/>
        </dgm:presLayoutVars>
      </dgm:prSet>
      <dgm:spPr/>
      <dgm:t>
        <a:bodyPr/>
        <a:lstStyle/>
        <a:p>
          <a:endParaRPr lang="en-US"/>
        </a:p>
      </dgm:t>
    </dgm:pt>
    <dgm:pt modelId="{AAA42489-A41D-A140-99FF-FADB540005DC}" type="pres">
      <dgm:prSet presAssocID="{42790014-9767-C041-B63F-57098FF74E3D}" presName="parTrans" presStyleLbl="bgSibTrans2D1" presStyleIdx="3" presStyleCnt="5"/>
      <dgm:spPr/>
      <dgm:t>
        <a:bodyPr/>
        <a:lstStyle/>
        <a:p>
          <a:endParaRPr lang="en-US"/>
        </a:p>
      </dgm:t>
    </dgm:pt>
    <dgm:pt modelId="{05F6B729-22B4-5D46-B46A-086729CE8970}" type="pres">
      <dgm:prSet presAssocID="{BFEE8818-30B9-8949-A059-D9E205036F14}" presName="node" presStyleLbl="node1" presStyleIdx="3" presStyleCnt="5">
        <dgm:presLayoutVars>
          <dgm:bulletEnabled val="1"/>
        </dgm:presLayoutVars>
      </dgm:prSet>
      <dgm:spPr/>
      <dgm:t>
        <a:bodyPr/>
        <a:lstStyle/>
        <a:p>
          <a:endParaRPr lang="en-US"/>
        </a:p>
      </dgm:t>
    </dgm:pt>
    <dgm:pt modelId="{63C33895-D46C-D949-A921-D58F855C9701}" type="pres">
      <dgm:prSet presAssocID="{016129E0-BC96-F34F-BF03-7D49B3844C9E}" presName="parTrans" presStyleLbl="bgSibTrans2D1" presStyleIdx="4" presStyleCnt="5"/>
      <dgm:spPr/>
      <dgm:t>
        <a:bodyPr/>
        <a:lstStyle/>
        <a:p>
          <a:endParaRPr lang="en-US"/>
        </a:p>
      </dgm:t>
    </dgm:pt>
    <dgm:pt modelId="{0DFCD376-419F-C049-9C7B-BC3E380A3DEB}" type="pres">
      <dgm:prSet presAssocID="{E4061E22-E6AD-644B-ACBD-15D8EF899057}" presName="node" presStyleLbl="node1" presStyleIdx="4" presStyleCnt="5">
        <dgm:presLayoutVars>
          <dgm:bulletEnabled val="1"/>
        </dgm:presLayoutVars>
      </dgm:prSet>
      <dgm:spPr/>
      <dgm:t>
        <a:bodyPr/>
        <a:lstStyle/>
        <a:p>
          <a:endParaRPr lang="en-US"/>
        </a:p>
      </dgm:t>
    </dgm:pt>
  </dgm:ptLst>
  <dgm:cxnLst>
    <dgm:cxn modelId="{6F217480-B138-4C3A-BAFD-01E5A8479226}" type="presOf" srcId="{E4061E22-E6AD-644B-ACBD-15D8EF899057}" destId="{0DFCD376-419F-C049-9C7B-BC3E380A3DEB}" srcOrd="0" destOrd="0" presId="urn:microsoft.com/office/officeart/2005/8/layout/radial4"/>
    <dgm:cxn modelId="{EA9C95D5-8FFF-4CC8-85E5-3FE450192AD5}" type="presOf" srcId="{F4E2ED74-DACD-584D-AC82-7E31B9874AFD}" destId="{CDD86CE1-52A0-D64D-B252-335B60560406}" srcOrd="0" destOrd="0" presId="urn:microsoft.com/office/officeart/2005/8/layout/radial4"/>
    <dgm:cxn modelId="{E20FB910-95C1-4166-B780-A9E3C4F48EED}" type="presOf" srcId="{8BB43D14-3AA1-F542-8290-CE12388EA4BB}" destId="{236628D2-624F-CD4A-90CE-EA8F731026F0}" srcOrd="0" destOrd="0" presId="urn:microsoft.com/office/officeart/2005/8/layout/radial4"/>
    <dgm:cxn modelId="{FBDF64A3-B866-407B-BA63-58C1D9DBD7D7}" type="presOf" srcId="{03A17B51-DAB8-5145-ACC5-5991C81A36F1}" destId="{17D1FEF7-47A7-5D43-9472-7543138602AA}" srcOrd="0" destOrd="0" presId="urn:microsoft.com/office/officeart/2005/8/layout/radial4"/>
    <dgm:cxn modelId="{F9D1E54B-E5DC-42AA-9676-565D7A8FD039}" type="presOf" srcId="{65C5866A-40F0-7248-B1E9-6B32854E72A6}" destId="{83F45048-C4BE-6944-8105-B1E0E969BFD7}" srcOrd="0" destOrd="0" presId="urn:microsoft.com/office/officeart/2005/8/layout/radial4"/>
    <dgm:cxn modelId="{3B7B95A0-1955-DC4D-8E30-58A0C051C831}" srcId="{F4E2ED74-DACD-584D-AC82-7E31B9874AFD}" destId="{F4249B95-EA1A-7E4A-8D49-E2AB44596E70}" srcOrd="2" destOrd="0" parTransId="{03A17B51-DAB8-5145-ACC5-5991C81A36F1}" sibTransId="{FC56AC52-472C-3E4C-9E92-D3038DF8D07D}"/>
    <dgm:cxn modelId="{D9776F7D-2A01-5E4C-985D-211910E90BDD}" srcId="{F4E2ED74-DACD-584D-AC82-7E31B9874AFD}" destId="{E4061E22-E6AD-644B-ACBD-15D8EF899057}" srcOrd="4" destOrd="0" parTransId="{016129E0-BC96-F34F-BF03-7D49B3844C9E}" sibTransId="{B2382FA9-D43B-1C43-9CD1-08E44053916E}"/>
    <dgm:cxn modelId="{BE593CE6-BA11-4243-8BDC-997C07466290}" srcId="{F4E2ED74-DACD-584D-AC82-7E31B9874AFD}" destId="{A54227E3-685A-804A-9AAF-E0A479319A46}" srcOrd="1" destOrd="0" parTransId="{8BB43D14-3AA1-F542-8290-CE12388EA4BB}" sibTransId="{17A2F1BE-4B37-C248-BBC8-0C445C6A71E3}"/>
    <dgm:cxn modelId="{8DB1CAF4-C524-4416-A399-37760394E575}" type="presOf" srcId="{42790014-9767-C041-B63F-57098FF74E3D}" destId="{AAA42489-A41D-A140-99FF-FADB540005DC}" srcOrd="0" destOrd="0" presId="urn:microsoft.com/office/officeart/2005/8/layout/radial4"/>
    <dgm:cxn modelId="{55CF063C-6982-4238-AA2E-F17184FB06EF}" type="presOf" srcId="{0D479B98-0C8B-0247-8AAD-534DC8F7C397}" destId="{F4103B21-56C0-F443-93D6-995B71DC8CAC}" srcOrd="0" destOrd="0" presId="urn:microsoft.com/office/officeart/2005/8/layout/radial4"/>
    <dgm:cxn modelId="{D88195F8-2EDC-41B5-ACE6-F8B2D823E04A}" type="presOf" srcId="{81DC0C16-10BC-594D-A07F-29166C813E94}" destId="{8AD0A190-7063-BB4A-9084-D9C79E86515F}" srcOrd="0" destOrd="0" presId="urn:microsoft.com/office/officeart/2005/8/layout/radial4"/>
    <dgm:cxn modelId="{B3844EBC-03E3-4912-BC33-4A2D563B12FA}" type="presOf" srcId="{A54227E3-685A-804A-9AAF-E0A479319A46}" destId="{9735421A-CE2E-D54D-925A-7DCF353EA21C}" srcOrd="0" destOrd="0" presId="urn:microsoft.com/office/officeart/2005/8/layout/radial4"/>
    <dgm:cxn modelId="{8387BB60-D6D5-4DCB-8937-E02E7A13B3EE}" type="presOf" srcId="{F4249B95-EA1A-7E4A-8D49-E2AB44596E70}" destId="{9C2DF5A1-39FE-5C48-A0CD-0F2BC61D4BB5}" srcOrd="0" destOrd="0" presId="urn:microsoft.com/office/officeart/2005/8/layout/radial4"/>
    <dgm:cxn modelId="{D738A1AC-906E-FA44-9B56-663C7026639B}" srcId="{F4E2ED74-DACD-584D-AC82-7E31B9874AFD}" destId="{81DC0C16-10BC-594D-A07F-29166C813E94}" srcOrd="0" destOrd="0" parTransId="{0D479B98-0C8B-0247-8AAD-534DC8F7C397}" sibTransId="{2CCF7AA3-66ED-2442-873F-62497B68E636}"/>
    <dgm:cxn modelId="{A3D76D07-BFBA-4136-827B-D37E1E57A458}" type="presOf" srcId="{016129E0-BC96-F34F-BF03-7D49B3844C9E}" destId="{63C33895-D46C-D949-A921-D58F855C9701}" srcOrd="0" destOrd="0" presId="urn:microsoft.com/office/officeart/2005/8/layout/radial4"/>
    <dgm:cxn modelId="{00501F28-77BD-0543-921F-E56DD0A6E976}" srcId="{65C5866A-40F0-7248-B1E9-6B32854E72A6}" destId="{F4E2ED74-DACD-584D-AC82-7E31B9874AFD}" srcOrd="0" destOrd="0" parTransId="{522773D9-1BFB-2347-BE73-3A4135CCC690}" sibTransId="{A3C3C594-F850-3E43-A822-DFE87448F8C8}"/>
    <dgm:cxn modelId="{D862493E-768E-AB48-9096-CF039B32D79F}" srcId="{F4E2ED74-DACD-584D-AC82-7E31B9874AFD}" destId="{BFEE8818-30B9-8949-A059-D9E205036F14}" srcOrd="3" destOrd="0" parTransId="{42790014-9767-C041-B63F-57098FF74E3D}" sibTransId="{C5CD69D4-CE9B-CC4A-B1EF-C630A5F999CD}"/>
    <dgm:cxn modelId="{A2A8F67E-B716-4CEB-A49B-D3AEAD2FDCCA}" type="presOf" srcId="{BFEE8818-30B9-8949-A059-D9E205036F14}" destId="{05F6B729-22B4-5D46-B46A-086729CE8970}" srcOrd="0" destOrd="0" presId="urn:microsoft.com/office/officeart/2005/8/layout/radial4"/>
    <dgm:cxn modelId="{756783C1-F671-4A12-9206-DD99F6FEBC4D}" type="presParOf" srcId="{83F45048-C4BE-6944-8105-B1E0E969BFD7}" destId="{CDD86CE1-52A0-D64D-B252-335B60560406}" srcOrd="0" destOrd="0" presId="urn:microsoft.com/office/officeart/2005/8/layout/radial4"/>
    <dgm:cxn modelId="{185EB15C-61F2-4CBC-B5AF-DBED98C48FEA}" type="presParOf" srcId="{83F45048-C4BE-6944-8105-B1E0E969BFD7}" destId="{F4103B21-56C0-F443-93D6-995B71DC8CAC}" srcOrd="1" destOrd="0" presId="urn:microsoft.com/office/officeart/2005/8/layout/radial4"/>
    <dgm:cxn modelId="{1D580588-D998-4914-98E5-B2BBD08AC1A2}" type="presParOf" srcId="{83F45048-C4BE-6944-8105-B1E0E969BFD7}" destId="{8AD0A190-7063-BB4A-9084-D9C79E86515F}" srcOrd="2" destOrd="0" presId="urn:microsoft.com/office/officeart/2005/8/layout/radial4"/>
    <dgm:cxn modelId="{FF23DFAA-DA98-47ED-B529-B1F4B25DEF0B}" type="presParOf" srcId="{83F45048-C4BE-6944-8105-B1E0E969BFD7}" destId="{236628D2-624F-CD4A-90CE-EA8F731026F0}" srcOrd="3" destOrd="0" presId="urn:microsoft.com/office/officeart/2005/8/layout/radial4"/>
    <dgm:cxn modelId="{28511C4C-8B19-4120-965B-2709871A0AE5}" type="presParOf" srcId="{83F45048-C4BE-6944-8105-B1E0E969BFD7}" destId="{9735421A-CE2E-D54D-925A-7DCF353EA21C}" srcOrd="4" destOrd="0" presId="urn:microsoft.com/office/officeart/2005/8/layout/radial4"/>
    <dgm:cxn modelId="{C3168BD6-D834-41B0-ADC3-C87C4136CC5F}" type="presParOf" srcId="{83F45048-C4BE-6944-8105-B1E0E969BFD7}" destId="{17D1FEF7-47A7-5D43-9472-7543138602AA}" srcOrd="5" destOrd="0" presId="urn:microsoft.com/office/officeart/2005/8/layout/radial4"/>
    <dgm:cxn modelId="{E1E2EAB9-CAB4-41AF-BCE3-FF4FA527E013}" type="presParOf" srcId="{83F45048-C4BE-6944-8105-B1E0E969BFD7}" destId="{9C2DF5A1-39FE-5C48-A0CD-0F2BC61D4BB5}" srcOrd="6" destOrd="0" presId="urn:microsoft.com/office/officeart/2005/8/layout/radial4"/>
    <dgm:cxn modelId="{A5D2EBE0-4D94-4958-AC7E-F178FEE0E838}" type="presParOf" srcId="{83F45048-C4BE-6944-8105-B1E0E969BFD7}" destId="{AAA42489-A41D-A140-99FF-FADB540005DC}" srcOrd="7" destOrd="0" presId="urn:microsoft.com/office/officeart/2005/8/layout/radial4"/>
    <dgm:cxn modelId="{6F7DBBB1-AB63-425F-A19F-29B9C4DD118A}" type="presParOf" srcId="{83F45048-C4BE-6944-8105-B1E0E969BFD7}" destId="{05F6B729-22B4-5D46-B46A-086729CE8970}" srcOrd="8" destOrd="0" presId="urn:microsoft.com/office/officeart/2005/8/layout/radial4"/>
    <dgm:cxn modelId="{71D19E14-AEE5-49E4-9808-DF6D5D6752B1}" type="presParOf" srcId="{83F45048-C4BE-6944-8105-B1E0E969BFD7}" destId="{63C33895-D46C-D949-A921-D58F855C9701}" srcOrd="9" destOrd="0" presId="urn:microsoft.com/office/officeart/2005/8/layout/radial4"/>
    <dgm:cxn modelId="{56887390-BE89-43FF-9415-48E1662A8186}" type="presParOf" srcId="{83F45048-C4BE-6944-8105-B1E0E969BFD7}" destId="{0DFCD376-419F-C049-9C7B-BC3E380A3DEB}" srcOrd="10"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55B2421-2B51-48EE-A8F5-D944371523D7}" type="datetimeFigureOut">
              <a:rPr lang="en-US" smtClean="0"/>
              <a:t>12/7/2016</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474ECDBD-6F5E-484F-B4B4-53034425290D}" type="slidenum">
              <a:rPr lang="en-US" smtClean="0"/>
              <a:t>‹#›</a:t>
            </a:fld>
            <a:endParaRPr lang="en-US"/>
          </a:p>
        </p:txBody>
      </p:sp>
    </p:spTree>
    <p:extLst>
      <p:ext uri="{BB962C8B-B14F-4D97-AF65-F5344CB8AC3E}">
        <p14:creationId xmlns:p14="http://schemas.microsoft.com/office/powerpoint/2010/main" val="4081492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9B06E68A-83C2-41B1-AABD-4A0E90237A80}" type="datetimeFigureOut">
              <a:rPr lang="en-US" smtClean="0"/>
              <a:t>12/7/2016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50519CF0-2871-46A9-8625-DFBB9969E4A5}" type="slidenum">
              <a:rPr lang="en-US" smtClean="0"/>
              <a:t>‹#›</a:t>
            </a:fld>
            <a:endParaRPr lang="en-US"/>
          </a:p>
        </p:txBody>
      </p:sp>
    </p:spTree>
    <p:extLst>
      <p:ext uri="{BB962C8B-B14F-4D97-AF65-F5344CB8AC3E}">
        <p14:creationId xmlns:p14="http://schemas.microsoft.com/office/powerpoint/2010/main" val="165523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Setting the stage for presentation and introduction</a:t>
            </a:r>
            <a:r>
              <a:rPr lang="en-US" baseline="0" dirty="0" smtClean="0"/>
              <a:t> of any members or presenters.</a:t>
            </a:r>
            <a:endParaRPr lang="en-US" dirty="0"/>
          </a:p>
        </p:txBody>
      </p:sp>
      <p:sp>
        <p:nvSpPr>
          <p:cNvPr id="4" name="Slide Number Placeholder 3"/>
          <p:cNvSpPr>
            <a:spLocks noGrp="1"/>
          </p:cNvSpPr>
          <p:nvPr>
            <p:ph type="sldNum" sz="quarter" idx="10"/>
          </p:nvPr>
        </p:nvSpPr>
        <p:spPr/>
        <p:txBody>
          <a:bodyPr/>
          <a:lstStyle/>
          <a:p>
            <a:fld id="{409840B6-2842-B343-968E-1472C78EF04B}" type="slidenum">
              <a:rPr lang="en-US" smtClean="0"/>
              <a:t>5</a:t>
            </a:fld>
            <a:endParaRPr lang="en-US"/>
          </a:p>
        </p:txBody>
      </p:sp>
    </p:spTree>
    <p:extLst>
      <p:ext uri="{BB962C8B-B14F-4D97-AF65-F5344CB8AC3E}">
        <p14:creationId xmlns:p14="http://schemas.microsoft.com/office/powerpoint/2010/main" val="263670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min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Explain</a:t>
            </a:r>
            <a:r>
              <a:rPr lang="en-US" sz="1200" kern="1200" baseline="0" dirty="0" smtClean="0">
                <a:solidFill>
                  <a:schemeClr val="tx1"/>
                </a:solidFill>
                <a:effectLst/>
                <a:latin typeface="+mn-lt"/>
                <a:ea typeface="+mn-ea"/>
                <a:cs typeface="+mn-cs"/>
              </a:rPr>
              <a:t> role of Council and Governor’s Executive Order and why the Ed Equity Advisory Group’s recommendations have been shared with the Council.</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9840B6-2842-B343-968E-1472C78EF04B}" type="slidenum">
              <a:rPr lang="en-US" smtClean="0"/>
              <a:t>14</a:t>
            </a:fld>
            <a:endParaRPr lang="en-US"/>
          </a:p>
        </p:txBody>
      </p:sp>
    </p:spTree>
    <p:extLst>
      <p:ext uri="{BB962C8B-B14F-4D97-AF65-F5344CB8AC3E}">
        <p14:creationId xmlns:p14="http://schemas.microsoft.com/office/powerpoint/2010/main" val="751390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a:t>
            </a:r>
          </a:p>
          <a:p>
            <a:r>
              <a:rPr lang="en-US" dirty="0" smtClean="0"/>
              <a:t>One of the most persistent barriers for any student pursuing</a:t>
            </a:r>
            <a:r>
              <a:rPr lang="en-US" baseline="0" dirty="0" smtClean="0"/>
              <a:t> a career in education, particularly first generation state, is the cost of a college degree. </a:t>
            </a:r>
            <a:r>
              <a:rPr lang="en-US" sz="1200" kern="1200" dirty="0" smtClean="0">
                <a:solidFill>
                  <a:schemeClr val="tx1"/>
                </a:solidFill>
                <a:effectLst/>
                <a:latin typeface="+mn-lt"/>
                <a:ea typeface="+mn-ea"/>
                <a:cs typeface="+mn-cs"/>
              </a:rPr>
              <a:t>Even with the help of PELL and Oregon Opportunity grants, teachers graduate from their programs with debt that can easily range from $20,000 to $50,000.  In addition to college coursework, candidates incur additional costs for both required licensure tests and </a:t>
            </a:r>
            <a:r>
              <a:rPr lang="en-US" sz="1200" kern="1200" dirty="0" err="1" smtClean="0">
                <a:solidFill>
                  <a:schemeClr val="tx1"/>
                </a:solidFill>
                <a:effectLst/>
                <a:latin typeface="+mn-lt"/>
                <a:ea typeface="+mn-ea"/>
                <a:cs typeface="+mn-cs"/>
              </a:rPr>
              <a:t>edTPA</a:t>
            </a:r>
            <a:r>
              <a:rPr lang="en-US" sz="1200" kern="1200" dirty="0" smtClean="0">
                <a:solidFill>
                  <a:schemeClr val="tx1"/>
                </a:solidFill>
                <a:effectLst/>
                <a:latin typeface="+mn-lt"/>
                <a:ea typeface="+mn-ea"/>
                <a:cs typeface="+mn-cs"/>
              </a:rPr>
              <a:t>, estimated at well over  $1,000.  AND candidates complete at least 15 weeks of unpaid supervised experiences in a classroom during which they have limited opportunities to work even part-time.</a:t>
            </a:r>
          </a:p>
        </p:txBody>
      </p:sp>
      <p:sp>
        <p:nvSpPr>
          <p:cNvPr id="4" name="Slide Number Placeholder 3"/>
          <p:cNvSpPr>
            <a:spLocks noGrp="1"/>
          </p:cNvSpPr>
          <p:nvPr>
            <p:ph type="sldNum" sz="quarter" idx="10"/>
          </p:nvPr>
        </p:nvSpPr>
        <p:spPr/>
        <p:txBody>
          <a:bodyPr/>
          <a:lstStyle/>
          <a:p>
            <a:fld id="{409840B6-2842-B343-968E-1472C78EF04B}" type="slidenum">
              <a:rPr lang="en-US" smtClean="0"/>
              <a:t>15</a:t>
            </a:fld>
            <a:endParaRPr lang="en-US"/>
          </a:p>
        </p:txBody>
      </p:sp>
    </p:spTree>
    <p:extLst>
      <p:ext uri="{BB962C8B-B14F-4D97-AF65-F5344CB8AC3E}">
        <p14:creationId xmlns:p14="http://schemas.microsoft.com/office/powerpoint/2010/main" val="3238551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 min</a:t>
            </a:r>
          </a:p>
          <a:p>
            <a:r>
              <a:rPr lang="en-US" baseline="0" dirty="0" smtClean="0"/>
              <a:t>The Educator Equity Advisory Group researched six other states that provide specific state scholarship funding. </a:t>
            </a:r>
          </a:p>
          <a:p>
            <a:r>
              <a:rPr lang="en-US" baseline="0" dirty="0" smtClean="0"/>
              <a:t>They also examined other funding streams to determine how PELL grants, Oregon Promise funding, and Oregon Opportunity Grants could be leveraged among with state scholarships to help with the high costs of college.</a:t>
            </a:r>
            <a:endParaRPr lang="en-US" dirty="0"/>
          </a:p>
        </p:txBody>
      </p:sp>
      <p:sp>
        <p:nvSpPr>
          <p:cNvPr id="4" name="Slide Number Placeholder 3"/>
          <p:cNvSpPr>
            <a:spLocks noGrp="1"/>
          </p:cNvSpPr>
          <p:nvPr>
            <p:ph type="sldNum" sz="quarter" idx="10"/>
          </p:nvPr>
        </p:nvSpPr>
        <p:spPr/>
        <p:txBody>
          <a:bodyPr/>
          <a:lstStyle/>
          <a:p>
            <a:fld id="{409840B6-2842-B343-968E-1472C78EF04B}" type="slidenum">
              <a:rPr lang="en-US" smtClean="0"/>
              <a:t>16</a:t>
            </a:fld>
            <a:endParaRPr lang="en-US"/>
          </a:p>
        </p:txBody>
      </p:sp>
    </p:spTree>
    <p:extLst>
      <p:ext uri="{BB962C8B-B14F-4D97-AF65-F5344CB8AC3E}">
        <p14:creationId xmlns:p14="http://schemas.microsoft.com/office/powerpoint/2010/main" val="3238551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min</a:t>
            </a:r>
          </a:p>
          <a:p>
            <a:r>
              <a:rPr lang="en-US" sz="1200" kern="1200" dirty="0" smtClean="0">
                <a:solidFill>
                  <a:schemeClr val="tx1"/>
                </a:solidFill>
                <a:effectLst/>
                <a:latin typeface="+mn-lt"/>
                <a:ea typeface="+mn-ea"/>
                <a:cs typeface="+mn-cs"/>
              </a:rPr>
              <a:t>Value of district/university partnerships </a:t>
            </a:r>
          </a:p>
          <a:p>
            <a:r>
              <a:rPr lang="en-US" sz="1200" kern="1200" dirty="0" smtClean="0">
                <a:solidFill>
                  <a:schemeClr val="tx1"/>
                </a:solidFill>
                <a:effectLst/>
                <a:latin typeface="+mn-lt"/>
                <a:ea typeface="+mn-ea"/>
                <a:cs typeface="+mn-cs"/>
              </a:rPr>
              <a:t>….e.g. strong clinical placements for teacher candidates with skilled teachers, help in recruiting future educators, sharing of follow-up data on graduates with educator preparation staff to refine and update curriculum and field experiences, and ultimately improving processes for recruiting, hiring and giving graduates a strong start when they enter their first teaching jobs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09840B6-2842-B343-968E-1472C78EF04B}" type="slidenum">
              <a:rPr lang="en-US" smtClean="0"/>
              <a:t>17</a:t>
            </a:fld>
            <a:endParaRPr lang="en-US"/>
          </a:p>
        </p:txBody>
      </p:sp>
    </p:spTree>
    <p:extLst>
      <p:ext uri="{BB962C8B-B14F-4D97-AF65-F5344CB8AC3E}">
        <p14:creationId xmlns:p14="http://schemas.microsoft.com/office/powerpoint/2010/main" val="3238551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a:t>
            </a:r>
          </a:p>
          <a:p>
            <a:r>
              <a:rPr lang="en-US" dirty="0" smtClean="0"/>
              <a:t>Preparation</a:t>
            </a:r>
            <a:r>
              <a:rPr lang="en-US" baseline="0" dirty="0" smtClean="0"/>
              <a:t> partnerships like </a:t>
            </a:r>
            <a:r>
              <a:rPr lang="en-US" baseline="0" dirty="0" err="1" smtClean="0"/>
              <a:t>TeachOregon</a:t>
            </a:r>
            <a:r>
              <a:rPr lang="en-US" baseline="0" dirty="0" smtClean="0"/>
              <a:t>, partially funded by the Network for Quality Teaching and Learning have focused goals to recruit, prepare, and hire more diverse and culturally responsive educators.</a:t>
            </a:r>
          </a:p>
          <a:p>
            <a:endParaRPr lang="en-US" baseline="0" dirty="0" smtClean="0"/>
          </a:p>
          <a:p>
            <a:r>
              <a:rPr lang="en-US" b="1" i="1" baseline="0" dirty="0" smtClean="0"/>
              <a:t>Segue to </a:t>
            </a:r>
            <a:r>
              <a:rPr lang="en-US" b="1" i="1" baseline="0" dirty="0" err="1" smtClean="0"/>
              <a:t>Markisha</a:t>
            </a:r>
            <a:endParaRPr lang="en-US" b="1" i="1" dirty="0"/>
          </a:p>
        </p:txBody>
      </p:sp>
      <p:sp>
        <p:nvSpPr>
          <p:cNvPr id="4" name="Slide Number Placeholder 3"/>
          <p:cNvSpPr>
            <a:spLocks noGrp="1"/>
          </p:cNvSpPr>
          <p:nvPr>
            <p:ph type="sldNum" sz="quarter" idx="10"/>
          </p:nvPr>
        </p:nvSpPr>
        <p:spPr/>
        <p:txBody>
          <a:bodyPr/>
          <a:lstStyle/>
          <a:p>
            <a:fld id="{409840B6-2842-B343-968E-1472C78EF04B}" type="slidenum">
              <a:rPr lang="en-US" smtClean="0"/>
              <a:t>18</a:t>
            </a:fld>
            <a:endParaRPr lang="en-US"/>
          </a:p>
        </p:txBody>
      </p:sp>
    </p:spTree>
    <p:extLst>
      <p:ext uri="{BB962C8B-B14F-4D97-AF65-F5344CB8AC3E}">
        <p14:creationId xmlns:p14="http://schemas.microsoft.com/office/powerpoint/2010/main" val="9494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min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of course once teachers are prepared,</a:t>
            </a:r>
            <a:r>
              <a:rPr lang="en-US" baseline="0" dirty="0" smtClean="0"/>
              <a:t> we know that m</a:t>
            </a:r>
            <a:r>
              <a:rPr lang="en-US" dirty="0" smtClean="0"/>
              <a:t>entoring</a:t>
            </a:r>
            <a:r>
              <a:rPr lang="en-US" baseline="0" dirty="0" smtClean="0"/>
              <a:t> for all new teachers is important.  But what we have learned is that there is a need for continued networking opportunities and retention supports for candidates of color who may be facing institutional racism in their new employment contexts.</a:t>
            </a:r>
            <a:endParaRPr lang="en-US" dirty="0"/>
          </a:p>
        </p:txBody>
      </p:sp>
      <p:sp>
        <p:nvSpPr>
          <p:cNvPr id="4" name="Slide Number Placeholder 3"/>
          <p:cNvSpPr>
            <a:spLocks noGrp="1"/>
          </p:cNvSpPr>
          <p:nvPr>
            <p:ph type="sldNum" sz="quarter" idx="10"/>
          </p:nvPr>
        </p:nvSpPr>
        <p:spPr/>
        <p:txBody>
          <a:bodyPr/>
          <a:lstStyle/>
          <a:p>
            <a:fld id="{409840B6-2842-B343-968E-1472C78EF04B}" type="slidenum">
              <a:rPr lang="en-US" smtClean="0"/>
              <a:t>19</a:t>
            </a:fld>
            <a:endParaRPr lang="en-US"/>
          </a:p>
        </p:txBody>
      </p:sp>
    </p:spTree>
    <p:extLst>
      <p:ext uri="{BB962C8B-B14F-4D97-AF65-F5344CB8AC3E}">
        <p14:creationId xmlns:p14="http://schemas.microsoft.com/office/powerpoint/2010/main" val="3238551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30 seconds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a:t>
            </a:r>
            <a:r>
              <a:rPr lang="en-US" sz="1200" kern="1200" baseline="0" dirty="0" smtClean="0">
                <a:solidFill>
                  <a:schemeClr val="tx1"/>
                </a:solidFill>
                <a:latin typeface="+mn-lt"/>
                <a:ea typeface="+mn-ea"/>
                <a:cs typeface="+mn-cs"/>
              </a:rPr>
              <a:t> you can see from this illustration, it’s </a:t>
            </a:r>
            <a:r>
              <a:rPr lang="en-US" sz="1200" kern="1200" dirty="0" smtClean="0">
                <a:solidFill>
                  <a:schemeClr val="tx1"/>
                </a:solidFill>
                <a:latin typeface="+mn-lt"/>
                <a:ea typeface="+mn-ea"/>
                <a:cs typeface="+mn-cs"/>
              </a:rPr>
              <a:t>about retention</a:t>
            </a:r>
            <a:r>
              <a:rPr lang="en-US" sz="1200" kern="1200" baseline="0" dirty="0" smtClean="0">
                <a:solidFill>
                  <a:schemeClr val="tx1"/>
                </a:solidFill>
                <a:latin typeface="+mn-lt"/>
                <a:ea typeface="+mn-ea"/>
                <a:cs typeface="+mn-cs"/>
              </a:rPr>
              <a:t> al the way along the continuum and once teachers are hired as the data shows on the next slide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09840B6-2842-B343-968E-1472C78EF04B}" type="slidenum">
              <a:rPr lang="en-US" smtClean="0"/>
              <a:t>20</a:t>
            </a:fld>
            <a:endParaRPr lang="en-US"/>
          </a:p>
        </p:txBody>
      </p:sp>
    </p:spTree>
    <p:extLst>
      <p:ext uri="{BB962C8B-B14F-4D97-AF65-F5344CB8AC3E}">
        <p14:creationId xmlns:p14="http://schemas.microsoft.com/office/powerpoint/2010/main" val="3180838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a:t>
            </a:r>
          </a:p>
          <a:p>
            <a:r>
              <a:rPr lang="en-US" dirty="0" smtClean="0"/>
              <a:t>Over</a:t>
            </a:r>
            <a:r>
              <a:rPr lang="en-US" baseline="0" dirty="0" smtClean="0"/>
              <a:t> the past year, the Advisory Group has studied the research, examined Oregon initiatives, and talked with leaders at the state and local level to develop this list of recommendations that we know can improve the initial recruitment and hiring process.</a:t>
            </a:r>
            <a:endParaRPr lang="en-US" dirty="0"/>
          </a:p>
        </p:txBody>
      </p:sp>
      <p:sp>
        <p:nvSpPr>
          <p:cNvPr id="4" name="Slide Number Placeholder 3"/>
          <p:cNvSpPr>
            <a:spLocks noGrp="1"/>
          </p:cNvSpPr>
          <p:nvPr>
            <p:ph type="sldNum" sz="quarter" idx="10"/>
          </p:nvPr>
        </p:nvSpPr>
        <p:spPr/>
        <p:txBody>
          <a:bodyPr/>
          <a:lstStyle/>
          <a:p>
            <a:fld id="{409840B6-2842-B343-968E-1472C78EF04B}" type="slidenum">
              <a:rPr lang="en-US" smtClean="0"/>
              <a:t>21</a:t>
            </a:fld>
            <a:endParaRPr lang="en-US"/>
          </a:p>
        </p:txBody>
      </p:sp>
    </p:spTree>
    <p:extLst>
      <p:ext uri="{BB962C8B-B14F-4D97-AF65-F5344CB8AC3E}">
        <p14:creationId xmlns:p14="http://schemas.microsoft.com/office/powerpoint/2010/main" val="725504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kern="1200" baseline="0" dirty="0" smtClean="0">
                <a:solidFill>
                  <a:schemeClr val="tx1"/>
                </a:solidFill>
                <a:effectLst/>
                <a:latin typeface="+mn-lt"/>
                <a:ea typeface="+mn-ea"/>
                <a:cs typeface="+mn-cs"/>
              </a:rPr>
              <a:t>1 min</a:t>
            </a:r>
            <a:endParaRPr lang="en-US" sz="24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tx1"/>
                </a:solidFill>
                <a:effectLst/>
                <a:latin typeface="+mn-lt"/>
                <a:ea typeface="+mn-ea"/>
                <a:cs typeface="+mn-cs"/>
              </a:rPr>
              <a:t>An analysis of return rates of first and second year teachers shows that in six out of the nine years of available data, teachers of color were less likely to return when compared to all teachers as a group as show in Table 9. </a:t>
            </a:r>
          </a:p>
          <a:p>
            <a:pPr marL="0" marR="0" indent="0" algn="l" defTabSz="4572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tx1"/>
                </a:solidFill>
                <a:effectLst/>
                <a:latin typeface="+mn-lt"/>
                <a:ea typeface="+mn-ea"/>
                <a:cs typeface="+mn-cs"/>
              </a:rPr>
              <a:t>This is something we are also monitoring for Oregon’s Federal Equity Plan.</a:t>
            </a:r>
            <a:endParaRPr lang="en-US" sz="24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9840B6-2842-B343-968E-1472C78EF04B}" type="slidenum">
              <a:rPr lang="en-US" smtClean="0"/>
              <a:t>22</a:t>
            </a:fld>
            <a:endParaRPr lang="en-US"/>
          </a:p>
        </p:txBody>
      </p:sp>
    </p:spTree>
    <p:extLst>
      <p:ext uri="{BB962C8B-B14F-4D97-AF65-F5344CB8AC3E}">
        <p14:creationId xmlns:p14="http://schemas.microsoft.com/office/powerpoint/2010/main" val="751390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smtClean="0">
                <a:latin typeface="DIN-Light"/>
                <a:cs typeface="DIN-Light"/>
              </a:rPr>
              <a:t>2 min</a:t>
            </a:r>
            <a:endParaRPr lang="en-US" sz="1100" dirty="0" smtClean="0">
              <a:latin typeface="DIN-Light"/>
              <a:cs typeface="DIN-Light"/>
            </a:endParaRPr>
          </a:p>
          <a:p>
            <a:endParaRPr lang="en-US" dirty="0" smtClean="0"/>
          </a:p>
          <a:p>
            <a:r>
              <a:rPr lang="en-US" dirty="0" smtClean="0"/>
              <a:t>And</a:t>
            </a:r>
            <a:r>
              <a:rPr lang="en-US" baseline="0" dirty="0" smtClean="0"/>
              <a:t> these recommendations speak to needs of teachers once they are hired.</a:t>
            </a:r>
            <a:endParaRPr lang="en-US" dirty="0"/>
          </a:p>
        </p:txBody>
      </p:sp>
      <p:sp>
        <p:nvSpPr>
          <p:cNvPr id="4" name="Slide Number Placeholder 3"/>
          <p:cNvSpPr>
            <a:spLocks noGrp="1"/>
          </p:cNvSpPr>
          <p:nvPr>
            <p:ph type="sldNum" sz="quarter" idx="10"/>
          </p:nvPr>
        </p:nvSpPr>
        <p:spPr/>
        <p:txBody>
          <a:bodyPr/>
          <a:lstStyle/>
          <a:p>
            <a:fld id="{409840B6-2842-B343-968E-1472C78EF04B}" type="slidenum">
              <a:rPr lang="en-US" smtClean="0"/>
              <a:t>23</a:t>
            </a:fld>
            <a:endParaRPr lang="en-US"/>
          </a:p>
        </p:txBody>
      </p:sp>
    </p:spTree>
    <p:extLst>
      <p:ext uri="{BB962C8B-B14F-4D97-AF65-F5344CB8AC3E}">
        <p14:creationId xmlns:p14="http://schemas.microsoft.com/office/powerpoint/2010/main" val="72550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a:t>
            </a:r>
            <a:r>
              <a:rPr lang="en-US" baseline="0" dirty="0" smtClean="0"/>
              <a:t> min</a:t>
            </a:r>
            <a:endParaRPr lang="en-US" dirty="0" smtClean="0"/>
          </a:p>
          <a:p>
            <a:r>
              <a:rPr lang="en-US" dirty="0" smtClean="0"/>
              <a:t>There is an urgency to this work in our state.</a:t>
            </a:r>
            <a:r>
              <a:rPr lang="en-US" baseline="0" dirty="0" smtClean="0"/>
              <a:t>  </a:t>
            </a:r>
            <a:r>
              <a:rPr lang="en-US" dirty="0" smtClean="0"/>
              <a:t> Discussion</a:t>
            </a:r>
            <a:r>
              <a:rPr lang="en-US" baseline="0" dirty="0" smtClean="0"/>
              <a:t> of why this is critical for TSPC.</a:t>
            </a:r>
            <a:endParaRPr lang="en-US" dirty="0" smtClean="0"/>
          </a:p>
          <a:p>
            <a:endParaRPr lang="en-US" dirty="0" smtClean="0"/>
          </a:p>
          <a:p>
            <a:r>
              <a:rPr lang="en-US" dirty="0" smtClean="0"/>
              <a:t>Could also read</a:t>
            </a:r>
            <a:r>
              <a:rPr lang="en-US" baseline="0" dirty="0" smtClean="0"/>
              <a:t> Secretary</a:t>
            </a:r>
            <a:r>
              <a:rPr lang="en-US" dirty="0" smtClean="0"/>
              <a:t> King’s quote:</a:t>
            </a:r>
          </a:p>
          <a:p>
            <a:r>
              <a:rPr lang="en-US" sz="1200" i="1" dirty="0" smtClean="0"/>
              <a:t> “We’ve got to understand that all students benefit from teacher diversity. We have strong evidence that students of color benefit from having teachers and leaders who look like them as role models and also benefit from the classroom dynamics that diversity creates. But it is also important for our white students to see teachers of color in leadership roles in their classrooms and communities. The question for the nation is how do we address this quickly and thoughtfully?”</a:t>
            </a:r>
          </a:p>
          <a:p>
            <a:endParaRPr lang="en-US" sz="1200" i="1" dirty="0" smtClean="0"/>
          </a:p>
          <a:p>
            <a:pPr algn="r"/>
            <a:endParaRPr lang="en-US" sz="1050" dirty="0" smtClean="0"/>
          </a:p>
        </p:txBody>
      </p:sp>
      <p:sp>
        <p:nvSpPr>
          <p:cNvPr id="4" name="Slide Number Placeholder 3"/>
          <p:cNvSpPr>
            <a:spLocks noGrp="1"/>
          </p:cNvSpPr>
          <p:nvPr>
            <p:ph type="sldNum" sz="quarter" idx="10"/>
          </p:nvPr>
        </p:nvSpPr>
        <p:spPr/>
        <p:txBody>
          <a:bodyPr/>
          <a:lstStyle/>
          <a:p>
            <a:fld id="{409840B6-2842-B343-968E-1472C78EF04B}" type="slidenum">
              <a:rPr lang="en-US" smtClean="0"/>
              <a:t>6</a:t>
            </a:fld>
            <a:endParaRPr lang="en-US"/>
          </a:p>
        </p:txBody>
      </p:sp>
    </p:spTree>
    <p:extLst>
      <p:ext uri="{BB962C8B-B14F-4D97-AF65-F5344CB8AC3E}">
        <p14:creationId xmlns:p14="http://schemas.microsoft.com/office/powerpoint/2010/main" val="2876564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min</a:t>
            </a:r>
          </a:p>
          <a:p>
            <a:pPr marL="0" marR="0" indent="0" algn="l" defTabSz="457200" rtl="0" eaLnBrk="1" fontAlgn="auto" latinLnBrk="0" hangingPunct="1">
              <a:lnSpc>
                <a:spcPct val="100000"/>
              </a:lnSpc>
              <a:spcBef>
                <a:spcPts val="0"/>
              </a:spcBef>
              <a:spcAft>
                <a:spcPts val="0"/>
              </a:spcAft>
              <a:buClrTx/>
              <a:buSzTx/>
              <a:buFontTx/>
              <a:buNone/>
              <a:tabLst/>
              <a:defRPr/>
            </a:pPr>
            <a:r>
              <a:rPr lang="en-US" smtClean="0"/>
              <a:t>Discuss </a:t>
            </a:r>
            <a:r>
              <a:rPr lang="en-US" baseline="0" smtClean="0"/>
              <a:t>opportunities </a:t>
            </a:r>
            <a:r>
              <a:rPr lang="en-US" baseline="0" dirty="0" smtClean="0"/>
              <a:t>to leverage the work of these plans to make a difference in how we do business.</a:t>
            </a:r>
            <a:endParaRPr lang="en-US" dirty="0"/>
          </a:p>
        </p:txBody>
      </p:sp>
      <p:sp>
        <p:nvSpPr>
          <p:cNvPr id="4" name="Slide Number Placeholder 3"/>
          <p:cNvSpPr>
            <a:spLocks noGrp="1"/>
          </p:cNvSpPr>
          <p:nvPr>
            <p:ph type="sldNum" sz="quarter" idx="10"/>
          </p:nvPr>
        </p:nvSpPr>
        <p:spPr/>
        <p:txBody>
          <a:bodyPr/>
          <a:lstStyle/>
          <a:p>
            <a:fld id="{409840B6-2842-B343-968E-1472C78EF04B}" type="slidenum">
              <a:rPr lang="en-US" smtClean="0"/>
              <a:t>24</a:t>
            </a:fld>
            <a:endParaRPr lang="en-US"/>
          </a:p>
        </p:txBody>
      </p:sp>
    </p:spTree>
    <p:extLst>
      <p:ext uri="{BB962C8B-B14F-4D97-AF65-F5344CB8AC3E}">
        <p14:creationId xmlns:p14="http://schemas.microsoft.com/office/powerpoint/2010/main" val="3238551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min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have been asked to define “effective” educator in the ESSA Plan and “excellent” educator in the Federal Plan.  This is opening up the opportunity to dialogue about what it means to be an educator with more than just HQT identified traits and provides space to support and develop mechanisms for educators to be culturally responsive.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09840B6-2842-B343-968E-1472C78EF04B}" type="slidenum">
              <a:rPr lang="en-US" smtClean="0"/>
              <a:t>25</a:t>
            </a:fld>
            <a:endParaRPr lang="en-US"/>
          </a:p>
        </p:txBody>
      </p:sp>
    </p:spTree>
    <p:extLst>
      <p:ext uri="{BB962C8B-B14F-4D97-AF65-F5344CB8AC3E}">
        <p14:creationId xmlns:p14="http://schemas.microsoft.com/office/powerpoint/2010/main" val="3238551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a:t>
            </a:r>
            <a:r>
              <a:rPr lang="en-US" baseline="0" dirty="0" smtClean="0"/>
              <a:t> </a:t>
            </a:r>
            <a:r>
              <a:rPr lang="en-US" dirty="0" smtClean="0"/>
              <a:t>min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Good time to acknowledge that we have a variety of plans that have some identified areas of overlap and natural</a:t>
            </a:r>
            <a:r>
              <a:rPr lang="en-US" baseline="0" dirty="0" smtClean="0"/>
              <a:t> alignment…how should we leverage that alignment?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09840B6-2842-B343-968E-1472C78EF04B}" type="slidenum">
              <a:rPr lang="en-US" smtClean="0"/>
              <a:t>26</a:t>
            </a:fld>
            <a:endParaRPr lang="en-US"/>
          </a:p>
        </p:txBody>
      </p:sp>
    </p:spTree>
    <p:extLst>
      <p:ext uri="{BB962C8B-B14F-4D97-AF65-F5344CB8AC3E}">
        <p14:creationId xmlns:p14="http://schemas.microsoft.com/office/powerpoint/2010/main" val="3238551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min</a:t>
            </a:r>
            <a:endParaRPr lang="en-US" dirty="0" smtClean="0"/>
          </a:p>
          <a:p>
            <a:r>
              <a:rPr lang="en-US" baseline="0" dirty="0" smtClean="0"/>
              <a:t>Possible discussion points</a:t>
            </a:r>
            <a:endParaRPr lang="en-US" dirty="0"/>
          </a:p>
        </p:txBody>
      </p:sp>
      <p:sp>
        <p:nvSpPr>
          <p:cNvPr id="4" name="Slide Number Placeholder 3"/>
          <p:cNvSpPr>
            <a:spLocks noGrp="1"/>
          </p:cNvSpPr>
          <p:nvPr>
            <p:ph type="sldNum" sz="quarter" idx="10"/>
          </p:nvPr>
        </p:nvSpPr>
        <p:spPr/>
        <p:txBody>
          <a:bodyPr/>
          <a:lstStyle/>
          <a:p>
            <a:fld id="{409840B6-2842-B343-968E-1472C78EF04B}" type="slidenum">
              <a:rPr lang="en-US" smtClean="0"/>
              <a:t>27</a:t>
            </a:fld>
            <a:endParaRPr lang="en-US"/>
          </a:p>
        </p:txBody>
      </p:sp>
    </p:spTree>
    <p:extLst>
      <p:ext uri="{BB962C8B-B14F-4D97-AF65-F5344CB8AC3E}">
        <p14:creationId xmlns:p14="http://schemas.microsoft.com/office/powerpoint/2010/main" val="401752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30 seconds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Thank you for this opportunity.</a:t>
            </a:r>
            <a:r>
              <a:rPr lang="en-US" baseline="0" dirty="0" smtClean="0"/>
              <a:t> The Advisory Group welcomes </a:t>
            </a:r>
            <a:r>
              <a:rPr lang="en-US" dirty="0" smtClean="0"/>
              <a:t>any additional questions, feedback,</a:t>
            </a:r>
            <a:r>
              <a:rPr lang="en-US" baseline="0" dirty="0" smtClean="0"/>
              <a:t> etc.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Reminder of upcoming Community Conversation in November (see flyer)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Ed Equity Advisory Group meetings are held monthly and are open to the public if you are interested in attending.</a:t>
            </a:r>
            <a:endParaRPr lang="en-US" dirty="0"/>
          </a:p>
        </p:txBody>
      </p:sp>
      <p:sp>
        <p:nvSpPr>
          <p:cNvPr id="4" name="Slide Number Placeholder 3"/>
          <p:cNvSpPr>
            <a:spLocks noGrp="1"/>
          </p:cNvSpPr>
          <p:nvPr>
            <p:ph type="sldNum" sz="quarter" idx="10"/>
          </p:nvPr>
        </p:nvSpPr>
        <p:spPr/>
        <p:txBody>
          <a:bodyPr/>
          <a:lstStyle/>
          <a:p>
            <a:fld id="{409840B6-2842-B343-968E-1472C78EF04B}" type="slidenum">
              <a:rPr lang="en-US" smtClean="0"/>
              <a:t>28</a:t>
            </a:fld>
            <a:endParaRPr lang="en-US"/>
          </a:p>
        </p:txBody>
      </p:sp>
    </p:spTree>
    <p:extLst>
      <p:ext uri="{BB962C8B-B14F-4D97-AF65-F5344CB8AC3E}">
        <p14:creationId xmlns:p14="http://schemas.microsoft.com/office/powerpoint/2010/main" val="323855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sec</a:t>
            </a:r>
            <a:endParaRPr lang="en-US" baseline="0" dirty="0" smtClean="0"/>
          </a:p>
          <a:p>
            <a:r>
              <a:rPr lang="en-US" baseline="0" dirty="0" smtClean="0"/>
              <a:t>Reminder of the Oregon Educator Equity Law and the role and membership of the Advisory Group </a:t>
            </a:r>
            <a:endParaRPr lang="en-US" dirty="0" smtClean="0"/>
          </a:p>
          <a:p>
            <a:endParaRPr lang="en-US" dirty="0"/>
          </a:p>
        </p:txBody>
      </p:sp>
      <p:sp>
        <p:nvSpPr>
          <p:cNvPr id="4" name="Slide Number Placeholder 3"/>
          <p:cNvSpPr>
            <a:spLocks noGrp="1"/>
          </p:cNvSpPr>
          <p:nvPr>
            <p:ph type="sldNum" sz="quarter" idx="10"/>
          </p:nvPr>
        </p:nvSpPr>
        <p:spPr/>
        <p:txBody>
          <a:bodyPr/>
          <a:lstStyle/>
          <a:p>
            <a:fld id="{409840B6-2842-B343-968E-1472C78EF04B}" type="slidenum">
              <a:rPr lang="en-US" smtClean="0"/>
              <a:t>7</a:t>
            </a:fld>
            <a:endParaRPr lang="en-US"/>
          </a:p>
        </p:txBody>
      </p:sp>
    </p:spTree>
    <p:extLst>
      <p:ext uri="{BB962C8B-B14F-4D97-AF65-F5344CB8AC3E}">
        <p14:creationId xmlns:p14="http://schemas.microsoft.com/office/powerpoint/2010/main" val="2876564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p>
          <a:p>
            <a:r>
              <a:rPr lang="en-US" dirty="0" smtClean="0"/>
              <a:t>The</a:t>
            </a:r>
            <a:r>
              <a:rPr lang="en-US" baseline="0" dirty="0" smtClean="0"/>
              <a:t> law </a:t>
            </a:r>
            <a:r>
              <a:rPr lang="en-US" baseline="0" dirty="0" err="1" smtClean="0"/>
              <a:t>speciifes</a:t>
            </a:r>
            <a:r>
              <a:rPr lang="en-US" baseline="0" dirty="0" smtClean="0"/>
              <a:t> what the annual Educator Equity Report must include as indicated on this slide.</a:t>
            </a:r>
            <a:endParaRPr lang="en-US" dirty="0"/>
          </a:p>
        </p:txBody>
      </p:sp>
      <p:sp>
        <p:nvSpPr>
          <p:cNvPr id="4" name="Slide Number Placeholder 3"/>
          <p:cNvSpPr>
            <a:spLocks noGrp="1"/>
          </p:cNvSpPr>
          <p:nvPr>
            <p:ph type="sldNum" sz="quarter" idx="10"/>
          </p:nvPr>
        </p:nvSpPr>
        <p:spPr/>
        <p:txBody>
          <a:bodyPr/>
          <a:lstStyle/>
          <a:p>
            <a:fld id="{409840B6-2842-B343-968E-1472C78EF04B}" type="slidenum">
              <a:rPr lang="en-US" smtClean="0"/>
              <a:t>8</a:t>
            </a:fld>
            <a:endParaRPr lang="en-US"/>
          </a:p>
        </p:txBody>
      </p:sp>
    </p:spTree>
    <p:extLst>
      <p:ext uri="{BB962C8B-B14F-4D97-AF65-F5344CB8AC3E}">
        <p14:creationId xmlns:p14="http://schemas.microsoft.com/office/powerpoint/2010/main" val="2876564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baseline="0" dirty="0" smtClean="0">
                <a:solidFill>
                  <a:schemeClr val="tx1"/>
                </a:solidFill>
                <a:effectLst/>
                <a:latin typeface="+mn-lt"/>
                <a:ea typeface="+mn-ea"/>
                <a:cs typeface="+mn-cs"/>
              </a:rPr>
              <a:t>1 min</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We have provided you with an </a:t>
            </a:r>
            <a:r>
              <a:rPr lang="en-US" sz="1200" kern="1200" dirty="0" err="1" smtClean="0">
                <a:solidFill>
                  <a:schemeClr val="tx1"/>
                </a:solidFill>
                <a:effectLst/>
                <a:latin typeface="+mn-lt"/>
                <a:ea typeface="+mn-ea"/>
                <a:cs typeface="+mn-cs"/>
              </a:rPr>
              <a:t>Infographic</a:t>
            </a:r>
            <a:r>
              <a:rPr lang="en-US" sz="1200" kern="1200" dirty="0" smtClean="0">
                <a:solidFill>
                  <a:schemeClr val="tx1"/>
                </a:solidFill>
                <a:effectLst/>
                <a:latin typeface="+mn-lt"/>
                <a:ea typeface="+mn-ea"/>
                <a:cs typeface="+mn-cs"/>
              </a:rPr>
              <a:t> summarizing some of the key findings and recommendations as well as a link to the full report. </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One irony</a:t>
            </a:r>
            <a:r>
              <a:rPr lang="en-US" sz="1200" kern="1200" baseline="0" dirty="0" smtClean="0">
                <a:solidFill>
                  <a:schemeClr val="tx1"/>
                </a:solidFill>
                <a:effectLst/>
                <a:latin typeface="+mn-lt"/>
                <a:ea typeface="+mn-ea"/>
                <a:cs typeface="+mn-cs"/>
              </a:rPr>
              <a:t> worth calling out: </a:t>
            </a:r>
            <a:r>
              <a:rPr lang="en-US" sz="1200" kern="1200" dirty="0" smtClean="0">
                <a:solidFill>
                  <a:schemeClr val="tx1"/>
                </a:solidFill>
                <a:effectLst/>
                <a:latin typeface="+mn-lt"/>
                <a:ea typeface="+mn-ea"/>
                <a:cs typeface="+mn-cs"/>
              </a:rPr>
              <a:t> One out of every 4 educational</a:t>
            </a:r>
            <a:r>
              <a:rPr lang="en-US" sz="1200" kern="1200" baseline="0" dirty="0" smtClean="0">
                <a:solidFill>
                  <a:schemeClr val="tx1"/>
                </a:solidFill>
                <a:effectLst/>
                <a:latin typeface="+mn-lt"/>
                <a:ea typeface="+mn-ea"/>
                <a:cs typeface="+mn-cs"/>
              </a:rPr>
              <a:t> Assistants that a student encounters is a person of color; yet less than 1 in 10 of Oregon’s teachers are likely to be a teacher of color.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And</a:t>
            </a:r>
            <a:r>
              <a:rPr lang="en-US" sz="1200" kern="1200" baseline="0" dirty="0" smtClean="0">
                <a:solidFill>
                  <a:schemeClr val="tx1"/>
                </a:solidFill>
                <a:effectLst/>
                <a:latin typeface="+mn-lt"/>
                <a:ea typeface="+mn-ea"/>
                <a:cs typeface="+mn-cs"/>
              </a:rPr>
              <a:t> we are not seeing any significant change in the diversity of our school and district leaders over time, a trend that is 	equally disturbing.</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Segue</a:t>
            </a:r>
            <a:r>
              <a:rPr lang="en-US" sz="1200" b="1" i="1" kern="1200" baseline="0" dirty="0" smtClean="0">
                <a:solidFill>
                  <a:schemeClr val="tx1"/>
                </a:solidFill>
                <a:effectLst/>
                <a:latin typeface="+mn-lt"/>
                <a:ea typeface="+mn-ea"/>
                <a:cs typeface="+mn-cs"/>
              </a:rPr>
              <a:t> to Hilda</a:t>
            </a:r>
            <a:endParaRPr lang="en-US" sz="12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9840B6-2842-B343-968E-1472C78EF04B}" type="slidenum">
              <a:rPr lang="en-US" smtClean="0"/>
              <a:t>9</a:t>
            </a:fld>
            <a:endParaRPr lang="en-US"/>
          </a:p>
        </p:txBody>
      </p:sp>
    </p:spTree>
    <p:extLst>
      <p:ext uri="{BB962C8B-B14F-4D97-AF65-F5344CB8AC3E}">
        <p14:creationId xmlns:p14="http://schemas.microsoft.com/office/powerpoint/2010/main" val="751390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min</a:t>
            </a:r>
          </a:p>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past year the </a:t>
            </a:r>
            <a:r>
              <a:rPr lang="en-US" sz="1200" kern="1200" dirty="0" smtClean="0">
                <a:solidFill>
                  <a:schemeClr val="tx1"/>
                </a:solidFill>
                <a:effectLst/>
                <a:latin typeface="+mn-lt"/>
                <a:ea typeface="+mn-ea"/>
                <a:cs typeface="+mn-cs"/>
              </a:rPr>
              <a:t> percentage of racially diverse teachers increased from 8.5 percent in 2014-15 to 9.2 percent in 2015-16.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that percentage has almost doubled since 2005 (4.8 percent), the gap is still not closing as the diversity of Oregon’s student body increases at almost one percent each year.</a:t>
            </a:r>
          </a:p>
          <a:p>
            <a:endParaRPr lang="en-US" dirty="0"/>
          </a:p>
        </p:txBody>
      </p:sp>
      <p:sp>
        <p:nvSpPr>
          <p:cNvPr id="4" name="Slide Number Placeholder 3"/>
          <p:cNvSpPr>
            <a:spLocks noGrp="1"/>
          </p:cNvSpPr>
          <p:nvPr>
            <p:ph type="sldNum" sz="quarter" idx="10"/>
          </p:nvPr>
        </p:nvSpPr>
        <p:spPr/>
        <p:txBody>
          <a:bodyPr/>
          <a:lstStyle/>
          <a:p>
            <a:fld id="{409840B6-2842-B343-968E-1472C78EF04B}" type="slidenum">
              <a:rPr lang="en-US" smtClean="0"/>
              <a:t>10</a:t>
            </a:fld>
            <a:endParaRPr lang="en-US"/>
          </a:p>
        </p:txBody>
      </p:sp>
    </p:spTree>
    <p:extLst>
      <p:ext uri="{BB962C8B-B14F-4D97-AF65-F5344CB8AC3E}">
        <p14:creationId xmlns:p14="http://schemas.microsoft.com/office/powerpoint/2010/main" val="106224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a:t>
            </a:r>
          </a:p>
          <a:p>
            <a:r>
              <a:rPr lang="en-US" dirty="0" smtClean="0"/>
              <a:t>However,</a:t>
            </a:r>
            <a:r>
              <a:rPr lang="en-US" baseline="0" dirty="0" smtClean="0"/>
              <a:t> state averages hide a lot of data.  Oregon has 31 districts </a:t>
            </a:r>
            <a:r>
              <a:rPr lang="en-US" sz="1200" kern="1200" dirty="0" smtClean="0">
                <a:solidFill>
                  <a:schemeClr val="tx1"/>
                </a:solidFill>
                <a:effectLst/>
                <a:latin typeface="+mn-lt"/>
                <a:ea typeface="+mn-ea"/>
                <a:cs typeface="+mn-cs"/>
              </a:rPr>
              <a:t>with more than 40 percent students of color.  </a:t>
            </a:r>
            <a:endParaRPr lang="en-US" baseline="0" dirty="0" smtClean="0"/>
          </a:p>
          <a:p>
            <a:r>
              <a:rPr lang="en-US" baseline="0" dirty="0" smtClean="0"/>
              <a:t>The Educator Equity Report includes five years of data that we are tracking on each of Oregon’s most diverse school districts.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Significant disparities between the diversity of students and educators continue to exist in nearly all of these 31 districts</a:t>
            </a:r>
            <a:r>
              <a:rPr lang="en-US" sz="1200" kern="1200" baseline="0" dirty="0" smtClean="0">
                <a:solidFill>
                  <a:schemeClr val="tx1"/>
                </a:solidFill>
                <a:effectLst/>
                <a:latin typeface="+mn-lt"/>
                <a:ea typeface="+mn-ea"/>
                <a:cs typeface="+mn-cs"/>
              </a:rPr>
              <a:t> and f</a:t>
            </a:r>
            <a:r>
              <a:rPr lang="en-US" sz="1200" kern="1200" dirty="0" smtClean="0">
                <a:solidFill>
                  <a:schemeClr val="tx1"/>
                </a:solidFill>
                <a:effectLst/>
                <a:latin typeface="+mn-lt"/>
                <a:ea typeface="+mn-ea"/>
                <a:cs typeface="+mn-cs"/>
              </a:rPr>
              <a:t>our school districts have a gap of more than 60 percentage points between the racial/ethnic diversity of student and that of teachers. </a:t>
            </a:r>
          </a:p>
          <a:p>
            <a:endParaRPr lang="en-US" dirty="0"/>
          </a:p>
        </p:txBody>
      </p:sp>
      <p:sp>
        <p:nvSpPr>
          <p:cNvPr id="4" name="Slide Number Placeholder 3"/>
          <p:cNvSpPr>
            <a:spLocks noGrp="1"/>
          </p:cNvSpPr>
          <p:nvPr>
            <p:ph type="sldNum" sz="quarter" idx="10"/>
          </p:nvPr>
        </p:nvSpPr>
        <p:spPr/>
        <p:txBody>
          <a:bodyPr/>
          <a:lstStyle/>
          <a:p>
            <a:fld id="{409840B6-2842-B343-968E-1472C78EF04B}" type="slidenum">
              <a:rPr lang="en-US" smtClean="0"/>
              <a:t>11</a:t>
            </a:fld>
            <a:endParaRPr lang="en-US"/>
          </a:p>
        </p:txBody>
      </p:sp>
    </p:spTree>
    <p:extLst>
      <p:ext uri="{BB962C8B-B14F-4D97-AF65-F5344CB8AC3E}">
        <p14:creationId xmlns:p14="http://schemas.microsoft.com/office/powerpoint/2010/main" val="2876564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sec</a:t>
            </a:r>
          </a:p>
          <a:p>
            <a:r>
              <a:rPr lang="en-US" dirty="0" smtClean="0"/>
              <a:t>Thes</a:t>
            </a:r>
            <a:r>
              <a:rPr lang="en-US" baseline="0" dirty="0" smtClean="0"/>
              <a:t>e 31 districts </a:t>
            </a:r>
            <a:r>
              <a:rPr lang="en-US" sz="1200" kern="1200" dirty="0" smtClean="0">
                <a:solidFill>
                  <a:schemeClr val="tx1"/>
                </a:solidFill>
                <a:effectLst/>
                <a:latin typeface="+mn-lt"/>
                <a:ea typeface="+mn-ea"/>
                <a:cs typeface="+mn-cs"/>
              </a:rPr>
              <a:t>with more than 40 percent students of color </a:t>
            </a:r>
            <a:r>
              <a:rPr lang="en-US" baseline="0" dirty="0" smtClean="0"/>
              <a:t>are both urban and rural and are located in geographically diverse areas of the state.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09840B6-2842-B343-968E-1472C78EF04B}" type="slidenum">
              <a:rPr lang="en-US" smtClean="0"/>
              <a:t>12</a:t>
            </a:fld>
            <a:endParaRPr lang="en-US"/>
          </a:p>
        </p:txBody>
      </p:sp>
    </p:spTree>
    <p:extLst>
      <p:ext uri="{BB962C8B-B14F-4D97-AF65-F5344CB8AC3E}">
        <p14:creationId xmlns:p14="http://schemas.microsoft.com/office/powerpoint/2010/main" val="2876564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1 min</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Overall this chart summarizes state</a:t>
            </a:r>
            <a:r>
              <a:rPr lang="en-US" sz="1200" kern="1200" baseline="0" dirty="0" smtClean="0">
                <a:solidFill>
                  <a:schemeClr val="tx1"/>
                </a:solidFill>
                <a:effectLst/>
                <a:latin typeface="+mn-lt"/>
                <a:ea typeface="+mn-ea"/>
                <a:cs typeface="+mn-cs"/>
              </a:rPr>
              <a:t>wide data that is explained more fully n the report. </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baseline="0" dirty="0" smtClean="0">
                <a:solidFill>
                  <a:schemeClr val="tx1"/>
                </a:solidFill>
                <a:effectLst/>
                <a:latin typeface="+mn-lt"/>
                <a:ea typeface="+mn-ea"/>
                <a:cs typeface="+mn-cs"/>
              </a:rPr>
              <a:t>The good news: Almost all of these metrics improved from last year. And although candidate completer data is down slightly, we believe it is a lagging indicator reflecting when district hiring of teachers declined due to budget constraints. Also, we have numbers of students in the pipeline for the next two years that are quite promising.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9840B6-2842-B343-968E-1472C78EF04B}" type="slidenum">
              <a:rPr lang="en-US" smtClean="0"/>
              <a:t>13</a:t>
            </a:fld>
            <a:endParaRPr lang="en-US"/>
          </a:p>
        </p:txBody>
      </p:sp>
    </p:spTree>
    <p:extLst>
      <p:ext uri="{BB962C8B-B14F-4D97-AF65-F5344CB8AC3E}">
        <p14:creationId xmlns:p14="http://schemas.microsoft.com/office/powerpoint/2010/main" val="751390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1E61FEE-62B6-450D-8126-404178CD7BA1}" type="datetimeFigureOut">
              <a:rPr lang="en-US" smtClean="0"/>
              <a:t>12/7/2016</a:t>
            </a:fld>
            <a:endParaRPr lang="en-US"/>
          </a:p>
        </p:txBody>
      </p:sp>
      <p:sp>
        <p:nvSpPr>
          <p:cNvPr id="8" name="Slide Number Placeholder 7"/>
          <p:cNvSpPr>
            <a:spLocks noGrp="1"/>
          </p:cNvSpPr>
          <p:nvPr>
            <p:ph type="sldNum" sz="quarter" idx="11"/>
          </p:nvPr>
        </p:nvSpPr>
        <p:spPr/>
        <p:txBody>
          <a:bodyPr/>
          <a:lstStyle/>
          <a:p>
            <a:fld id="{8E0F5699-AB3B-4DC4-98D0-1AE02B131A0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61FEE-62B6-450D-8126-404178CD7BA1}"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F5699-AB3B-4DC4-98D0-1AE02B131A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61FEE-62B6-450D-8126-404178CD7BA1}"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F5699-AB3B-4DC4-98D0-1AE02B131A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1E61FEE-62B6-450D-8126-404178CD7BA1}"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F5699-AB3B-4DC4-98D0-1AE02B131A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E61FEE-62B6-450D-8126-404178CD7BA1}"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F5699-AB3B-4DC4-98D0-1AE02B131A0E}"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1E61FEE-62B6-450D-8126-404178CD7BA1}"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F5699-AB3B-4DC4-98D0-1AE02B131A0E}"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1E61FEE-62B6-450D-8126-404178CD7BA1}"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0F5699-AB3B-4DC4-98D0-1AE02B131A0E}"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E61FEE-62B6-450D-8126-404178CD7BA1}"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0F5699-AB3B-4DC4-98D0-1AE02B131A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61FEE-62B6-450D-8126-404178CD7BA1}"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0F5699-AB3B-4DC4-98D0-1AE02B131A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61FEE-62B6-450D-8126-404178CD7BA1}"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F5699-AB3B-4DC4-98D0-1AE02B131A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61FEE-62B6-450D-8126-404178CD7BA1}"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F5699-AB3B-4DC4-98D0-1AE02B131A0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1E61FEE-62B6-450D-8126-404178CD7BA1}" type="datetimeFigureOut">
              <a:rPr lang="en-US" smtClean="0"/>
              <a:t>12/7/2016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E0F5699-AB3B-4DC4-98D0-1AE02B131A0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oleObject" Target="../embeddings/oleObject1.bin"/><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0182" y="2286000"/>
            <a:ext cx="7772400" cy="1470025"/>
          </a:xfrm>
        </p:spPr>
        <p:txBody>
          <a:bodyPr>
            <a:normAutofit/>
          </a:bodyPr>
          <a:lstStyle/>
          <a:p>
            <a:r>
              <a:rPr lang="en-US" sz="2800" dirty="0" smtClean="0"/>
              <a:t>African American/Black Student Success Plan </a:t>
            </a:r>
            <a:r>
              <a:rPr lang="en-US" sz="4000" dirty="0" smtClean="0"/>
              <a:t>Advisory Group Meeting </a:t>
            </a:r>
            <a:endParaRPr lang="en-US" sz="4000" dirty="0"/>
          </a:p>
        </p:txBody>
      </p:sp>
      <p:sp>
        <p:nvSpPr>
          <p:cNvPr id="3" name="Subtitle 2"/>
          <p:cNvSpPr>
            <a:spLocks noGrp="1"/>
          </p:cNvSpPr>
          <p:nvPr>
            <p:ph type="subTitle" idx="1"/>
          </p:nvPr>
        </p:nvSpPr>
        <p:spPr>
          <a:xfrm>
            <a:off x="774802" y="3810000"/>
            <a:ext cx="6616598" cy="1752600"/>
          </a:xfrm>
        </p:spPr>
        <p:txBody>
          <a:bodyPr/>
          <a:lstStyle/>
          <a:p>
            <a:r>
              <a:rPr lang="en-US" dirty="0" smtClean="0"/>
              <a:t>Oregon Department of Education</a:t>
            </a:r>
          </a:p>
          <a:p>
            <a:r>
              <a:rPr lang="en-US" dirty="0" smtClean="0"/>
              <a:t>November 4, 2016 | 9:00 a.m. – 2:00 p.m.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17" y="533400"/>
            <a:ext cx="2700037" cy="179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762" y="3539421"/>
            <a:ext cx="1884983" cy="255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X:\Library\Logos and Brands\ODE Logo\ode_logo_black_bann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107" y="5715000"/>
            <a:ext cx="3541095"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719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8502196" y="6340929"/>
            <a:ext cx="285750" cy="307777"/>
          </a:xfrm>
          <a:prstGeom prst="rect">
            <a:avLst/>
          </a:prstGeom>
          <a:noFill/>
        </p:spPr>
        <p:txBody>
          <a:bodyPr wrap="square" rtlCol="0">
            <a:spAutoFit/>
          </a:bodyPr>
          <a:lstStyle/>
          <a:p>
            <a:r>
              <a:rPr lang="en-US" sz="1400" dirty="0">
                <a:latin typeface="DIN-Light"/>
                <a:cs typeface="DIN-Light"/>
              </a:rPr>
              <a:t>6</a:t>
            </a:r>
          </a:p>
        </p:txBody>
      </p:sp>
      <p:sp>
        <p:nvSpPr>
          <p:cNvPr id="6" name="Rectangle 5"/>
          <p:cNvSpPr/>
          <p:nvPr/>
        </p:nvSpPr>
        <p:spPr>
          <a:xfrm>
            <a:off x="1397000" y="369332"/>
            <a:ext cx="7747000" cy="707886"/>
          </a:xfrm>
          <a:prstGeom prst="rect">
            <a:avLst/>
          </a:prstGeom>
        </p:spPr>
        <p:txBody>
          <a:bodyPr wrap="square">
            <a:spAutoFit/>
          </a:bodyPr>
          <a:lstStyle/>
          <a:p>
            <a:r>
              <a:rPr lang="en-US" sz="4000" b="1" dirty="0" smtClean="0">
                <a:solidFill>
                  <a:schemeClr val="accent1">
                    <a:lumMod val="75000"/>
                  </a:schemeClr>
                </a:solidFill>
                <a:latin typeface="DIN-Bold"/>
                <a:cs typeface="DIN-Bold"/>
              </a:rPr>
              <a:t>The Gap is not closing…</a:t>
            </a:r>
            <a:endParaRPr lang="en-US" sz="4000" b="1" dirty="0">
              <a:solidFill>
                <a:schemeClr val="accent1">
                  <a:lumMod val="75000"/>
                </a:schemeClr>
              </a:solidFill>
              <a:latin typeface="DIN-Bold"/>
              <a:cs typeface="DIN-Bold"/>
            </a:endParaRPr>
          </a:p>
        </p:txBody>
      </p:sp>
      <p:pic>
        <p:nvPicPr>
          <p:cNvPr id="3" name="Picture 2"/>
          <p:cNvPicPr>
            <a:picLocks noChangeAspect="1"/>
          </p:cNvPicPr>
          <p:nvPr/>
        </p:nvPicPr>
        <p:blipFill>
          <a:blip r:embed="rId4"/>
          <a:stretch>
            <a:fillRect/>
          </a:stretch>
        </p:blipFill>
        <p:spPr>
          <a:xfrm>
            <a:off x="71893" y="1920876"/>
            <a:ext cx="9722981" cy="3807388"/>
          </a:xfrm>
          <a:prstGeom prst="rect">
            <a:avLst/>
          </a:prstGeom>
        </p:spPr>
      </p:pic>
      <p:sp>
        <p:nvSpPr>
          <p:cNvPr id="8" name="Rectangle 7"/>
          <p:cNvSpPr/>
          <p:nvPr/>
        </p:nvSpPr>
        <p:spPr>
          <a:xfrm>
            <a:off x="454353" y="1317585"/>
            <a:ext cx="8333591" cy="461665"/>
          </a:xfrm>
          <a:prstGeom prst="rect">
            <a:avLst/>
          </a:prstGeom>
        </p:spPr>
        <p:txBody>
          <a:bodyPr wrap="square">
            <a:spAutoFit/>
          </a:bodyPr>
          <a:lstStyle/>
          <a:p>
            <a:r>
              <a:rPr lang="es-AR" sz="2400" b="1" dirty="0" smtClean="0"/>
              <a:t>Oregon Students </a:t>
            </a:r>
            <a:r>
              <a:rPr lang="es-AR" sz="2400" b="1" dirty="0"/>
              <a:t>of Color </a:t>
            </a:r>
            <a:r>
              <a:rPr lang="es-AR" sz="2400" b="1" dirty="0" smtClean="0"/>
              <a:t>and Teachers </a:t>
            </a:r>
            <a:r>
              <a:rPr lang="es-AR" sz="2400" b="1" dirty="0"/>
              <a:t>of Color</a:t>
            </a:r>
          </a:p>
        </p:txBody>
      </p:sp>
      <p:sp>
        <p:nvSpPr>
          <p:cNvPr id="9" name="Rectangle 8"/>
          <p:cNvSpPr/>
          <p:nvPr/>
        </p:nvSpPr>
        <p:spPr>
          <a:xfrm>
            <a:off x="71892" y="5348391"/>
            <a:ext cx="8716053" cy="338554"/>
          </a:xfrm>
          <a:prstGeom prst="rect">
            <a:avLst/>
          </a:prstGeom>
        </p:spPr>
        <p:txBody>
          <a:bodyPr wrap="square">
            <a:spAutoFit/>
          </a:bodyPr>
          <a:lstStyle/>
          <a:p>
            <a:r>
              <a:rPr lang="es-AR" sz="1600" dirty="0" smtClean="0"/>
              <a:t>Source: ODE Department of Education Fall Membership and Staff Position Collections</a:t>
            </a:r>
            <a:endParaRPr lang="es-AR" sz="1600" dirty="0"/>
          </a:p>
        </p:txBody>
      </p:sp>
      <p:sp>
        <p:nvSpPr>
          <p:cNvPr id="2" name="Left-Right Arrow 1"/>
          <p:cNvSpPr/>
          <p:nvPr/>
        </p:nvSpPr>
        <p:spPr>
          <a:xfrm rot="5400000" flipV="1">
            <a:off x="7812130" y="3244173"/>
            <a:ext cx="1052289" cy="238124"/>
          </a:xfrm>
          <a:prstGeom prst="leftRigh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533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8502196" y="6340929"/>
            <a:ext cx="285750" cy="307777"/>
          </a:xfrm>
          <a:prstGeom prst="rect">
            <a:avLst/>
          </a:prstGeom>
          <a:noFill/>
        </p:spPr>
        <p:txBody>
          <a:bodyPr wrap="square" rtlCol="0">
            <a:spAutoFit/>
          </a:bodyPr>
          <a:lstStyle/>
          <a:p>
            <a:r>
              <a:rPr lang="en-US" sz="1400" dirty="0">
                <a:latin typeface="DIN-Light"/>
                <a:cs typeface="DIN-Light"/>
              </a:rPr>
              <a:t>7</a:t>
            </a:r>
          </a:p>
        </p:txBody>
      </p:sp>
      <p:pic>
        <p:nvPicPr>
          <p:cNvPr id="8" name="Picture 7" descr="Screen Shot 2016-10-04 at 7.26.37 A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578833">
            <a:off x="732951" y="1329297"/>
            <a:ext cx="3948902" cy="4532978"/>
          </a:xfrm>
          <a:prstGeom prst="rect">
            <a:avLst/>
          </a:prstGeom>
          <a:ln>
            <a:solidFill>
              <a:schemeClr val="tx1"/>
            </a:solidFill>
          </a:ln>
        </p:spPr>
      </p:pic>
      <p:pic>
        <p:nvPicPr>
          <p:cNvPr id="11" name="Picture 10" descr="Screen Shot 2016-10-04 at 7.32.35 A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159456">
            <a:off x="333527" y="3979209"/>
            <a:ext cx="6218382" cy="2281502"/>
          </a:xfrm>
          <a:prstGeom prst="rect">
            <a:avLst/>
          </a:prstGeom>
          <a:ln>
            <a:solidFill>
              <a:srgbClr val="000000"/>
            </a:solidFill>
          </a:ln>
        </p:spPr>
      </p:pic>
      <p:pic>
        <p:nvPicPr>
          <p:cNvPr id="7" name="Picture 6" descr="Screen Shot 2016-10-04 at 7.28.52 AM.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232865">
            <a:off x="4796006" y="1410875"/>
            <a:ext cx="3689072" cy="4423352"/>
          </a:xfrm>
          <a:prstGeom prst="rect">
            <a:avLst/>
          </a:prstGeom>
          <a:ln>
            <a:solidFill>
              <a:srgbClr val="000000"/>
            </a:solidFill>
          </a:ln>
        </p:spPr>
      </p:pic>
      <p:sp>
        <p:nvSpPr>
          <p:cNvPr id="2" name="Title 1"/>
          <p:cNvSpPr>
            <a:spLocks noGrp="1"/>
          </p:cNvSpPr>
          <p:nvPr>
            <p:ph type="title"/>
          </p:nvPr>
        </p:nvSpPr>
        <p:spPr>
          <a:xfrm>
            <a:off x="517285" y="-11112"/>
            <a:ext cx="8229600" cy="1143000"/>
          </a:xfrm>
        </p:spPr>
        <p:txBody>
          <a:bodyPr>
            <a:normAutofit/>
          </a:bodyPr>
          <a:lstStyle/>
          <a:p>
            <a:r>
              <a:rPr lang="en-US" sz="3600" b="1" dirty="0" smtClean="0">
                <a:solidFill>
                  <a:schemeClr val="tx2"/>
                </a:solidFill>
              </a:rPr>
              <a:t>What State Averages Hide</a:t>
            </a:r>
            <a:endParaRPr lang="en-US" sz="3600" b="1" dirty="0">
              <a:solidFill>
                <a:schemeClr val="tx2"/>
              </a:solidFill>
            </a:endParaRPr>
          </a:p>
        </p:txBody>
      </p:sp>
      <p:sp>
        <p:nvSpPr>
          <p:cNvPr id="12" name="TextBox 11"/>
          <p:cNvSpPr txBox="1"/>
          <p:nvPr/>
        </p:nvSpPr>
        <p:spPr>
          <a:xfrm>
            <a:off x="1404937" y="1676400"/>
            <a:ext cx="6334125" cy="3600986"/>
          </a:xfrm>
          <a:prstGeom prst="rect">
            <a:avLst/>
          </a:prstGeom>
          <a:solidFill>
            <a:schemeClr val="bg1">
              <a:lumMod val="85000"/>
            </a:schemeClr>
          </a:solidFill>
        </p:spPr>
        <p:txBody>
          <a:bodyPr wrap="square" rtlCol="0">
            <a:spAutoFit/>
          </a:bodyPr>
          <a:lstStyle/>
          <a:p>
            <a:pPr algn="ctr"/>
            <a:r>
              <a:rPr lang="en-US" sz="2800" b="1" dirty="0"/>
              <a:t>The racial diversity of students in 31 of Oregon’s school districts— ranges between 40 to 82 percent of the overall K-12 student body.</a:t>
            </a:r>
          </a:p>
          <a:p>
            <a:pPr algn="ctr"/>
            <a:endParaRPr lang="en-US" sz="1400" b="1" dirty="0"/>
          </a:p>
          <a:p>
            <a:pPr algn="ctr"/>
            <a:r>
              <a:rPr lang="en-US" sz="2800" b="1" dirty="0"/>
              <a:t>The racial diversity of teachers in those same 31 districts ranges from zero to 27% with most less than 10%.</a:t>
            </a:r>
          </a:p>
          <a:p>
            <a:endParaRPr lang="en-US" dirty="0"/>
          </a:p>
        </p:txBody>
      </p:sp>
    </p:spTree>
    <p:extLst>
      <p:ext uri="{BB962C8B-B14F-4D97-AF65-F5344CB8AC3E}">
        <p14:creationId xmlns:p14="http://schemas.microsoft.com/office/powerpoint/2010/main" val="418865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8502196" y="6340929"/>
            <a:ext cx="285750" cy="307777"/>
          </a:xfrm>
          <a:prstGeom prst="rect">
            <a:avLst/>
          </a:prstGeom>
          <a:noFill/>
        </p:spPr>
        <p:txBody>
          <a:bodyPr wrap="square" rtlCol="0">
            <a:spAutoFit/>
          </a:bodyPr>
          <a:lstStyle/>
          <a:p>
            <a:r>
              <a:rPr lang="en-US" sz="1400" dirty="0">
                <a:latin typeface="DIN-Light"/>
                <a:cs typeface="DIN-Light"/>
              </a:rPr>
              <a:t>8</a:t>
            </a:r>
          </a:p>
        </p:txBody>
      </p:sp>
      <p:sp>
        <p:nvSpPr>
          <p:cNvPr id="6" name="Rectangle 5"/>
          <p:cNvSpPr/>
          <p:nvPr/>
        </p:nvSpPr>
        <p:spPr>
          <a:xfrm>
            <a:off x="1396999" y="369332"/>
            <a:ext cx="7631545" cy="646331"/>
          </a:xfrm>
          <a:prstGeom prst="rect">
            <a:avLst/>
          </a:prstGeom>
        </p:spPr>
        <p:txBody>
          <a:bodyPr wrap="square">
            <a:spAutoFit/>
          </a:bodyPr>
          <a:lstStyle/>
          <a:p>
            <a:r>
              <a:rPr lang="en-US" sz="3600" b="1" dirty="0" smtClean="0">
                <a:solidFill>
                  <a:srgbClr val="376092"/>
                </a:solidFill>
                <a:latin typeface="DIN-Bold"/>
                <a:cs typeface="DIN-Bold"/>
              </a:rPr>
              <a:t>Where are these districts?</a:t>
            </a:r>
            <a:endParaRPr lang="en-US" sz="3600" b="1" dirty="0">
              <a:solidFill>
                <a:srgbClr val="376092"/>
              </a:solidFill>
              <a:latin typeface="DIN-Bold"/>
              <a:cs typeface="DIN-Bold"/>
            </a:endParaRPr>
          </a:p>
        </p:txBody>
      </p:sp>
      <p:pic>
        <p:nvPicPr>
          <p:cNvPr id="9" name="Picture 8" descr="oregon-county-map.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9742" y="926247"/>
            <a:ext cx="7690304" cy="5742093"/>
          </a:xfrm>
          <a:prstGeom prst="rect">
            <a:avLst/>
          </a:prstGeom>
        </p:spPr>
      </p:pic>
      <p:sp>
        <p:nvSpPr>
          <p:cNvPr id="10" name="TextBox 9"/>
          <p:cNvSpPr txBox="1"/>
          <p:nvPr/>
        </p:nvSpPr>
        <p:spPr>
          <a:xfrm>
            <a:off x="2444078" y="1502628"/>
            <a:ext cx="285750" cy="461665"/>
          </a:xfrm>
          <a:prstGeom prst="rect">
            <a:avLst/>
          </a:prstGeom>
          <a:noFill/>
        </p:spPr>
        <p:txBody>
          <a:bodyPr wrap="square" rtlCol="0">
            <a:spAutoFit/>
          </a:bodyPr>
          <a:lstStyle/>
          <a:p>
            <a:r>
              <a:rPr lang="en-US" sz="2400" b="1" dirty="0" smtClean="0">
                <a:solidFill>
                  <a:srgbClr val="FF6600"/>
                </a:solidFill>
              </a:rPr>
              <a:t>6</a:t>
            </a:r>
            <a:endParaRPr lang="en-US" sz="2400" b="1" dirty="0">
              <a:solidFill>
                <a:srgbClr val="FF6600"/>
              </a:solidFill>
            </a:endParaRPr>
          </a:p>
        </p:txBody>
      </p:sp>
      <p:sp>
        <p:nvSpPr>
          <p:cNvPr id="13" name="Rectangle 12"/>
          <p:cNvSpPr/>
          <p:nvPr/>
        </p:nvSpPr>
        <p:spPr>
          <a:xfrm>
            <a:off x="2246295" y="5450959"/>
            <a:ext cx="340658" cy="461665"/>
          </a:xfrm>
          <a:prstGeom prst="rect">
            <a:avLst/>
          </a:prstGeom>
        </p:spPr>
        <p:txBody>
          <a:bodyPr wrap="none">
            <a:spAutoFit/>
          </a:bodyPr>
          <a:lstStyle/>
          <a:p>
            <a:r>
              <a:rPr lang="en-US" sz="2400" b="1" dirty="0">
                <a:solidFill>
                  <a:srgbClr val="FF6600"/>
                </a:solidFill>
              </a:rPr>
              <a:t>1</a:t>
            </a:r>
          </a:p>
        </p:txBody>
      </p:sp>
      <p:sp>
        <p:nvSpPr>
          <p:cNvPr id="14" name="Rectangle 13"/>
          <p:cNvSpPr/>
          <p:nvPr/>
        </p:nvSpPr>
        <p:spPr>
          <a:xfrm>
            <a:off x="3167045" y="3059668"/>
            <a:ext cx="340658" cy="461665"/>
          </a:xfrm>
          <a:prstGeom prst="rect">
            <a:avLst/>
          </a:prstGeom>
        </p:spPr>
        <p:txBody>
          <a:bodyPr wrap="none">
            <a:spAutoFit/>
          </a:bodyPr>
          <a:lstStyle/>
          <a:p>
            <a:r>
              <a:rPr lang="en-US" sz="2400" b="1" dirty="0">
                <a:solidFill>
                  <a:srgbClr val="FF6600"/>
                </a:solidFill>
              </a:rPr>
              <a:t>1</a:t>
            </a:r>
          </a:p>
        </p:txBody>
      </p:sp>
      <p:sp>
        <p:nvSpPr>
          <p:cNvPr id="15" name="Rectangle 14"/>
          <p:cNvSpPr/>
          <p:nvPr/>
        </p:nvSpPr>
        <p:spPr>
          <a:xfrm>
            <a:off x="3128047" y="1879084"/>
            <a:ext cx="340658" cy="461665"/>
          </a:xfrm>
          <a:prstGeom prst="rect">
            <a:avLst/>
          </a:prstGeom>
        </p:spPr>
        <p:txBody>
          <a:bodyPr wrap="none">
            <a:spAutoFit/>
          </a:bodyPr>
          <a:lstStyle/>
          <a:p>
            <a:r>
              <a:rPr lang="en-US" sz="2400" b="1" dirty="0">
                <a:solidFill>
                  <a:srgbClr val="FF6600"/>
                </a:solidFill>
              </a:rPr>
              <a:t>1</a:t>
            </a:r>
          </a:p>
        </p:txBody>
      </p:sp>
      <p:sp>
        <p:nvSpPr>
          <p:cNvPr id="16" name="Rectangle 15"/>
          <p:cNvSpPr/>
          <p:nvPr/>
        </p:nvSpPr>
        <p:spPr>
          <a:xfrm>
            <a:off x="3468705" y="1879084"/>
            <a:ext cx="340658" cy="461665"/>
          </a:xfrm>
          <a:prstGeom prst="rect">
            <a:avLst/>
          </a:prstGeom>
        </p:spPr>
        <p:txBody>
          <a:bodyPr wrap="none">
            <a:spAutoFit/>
          </a:bodyPr>
          <a:lstStyle/>
          <a:p>
            <a:r>
              <a:rPr lang="en-US" sz="2400" b="1" dirty="0">
                <a:solidFill>
                  <a:srgbClr val="FF6600"/>
                </a:solidFill>
              </a:rPr>
              <a:t>1</a:t>
            </a:r>
          </a:p>
        </p:txBody>
      </p:sp>
      <p:sp>
        <p:nvSpPr>
          <p:cNvPr id="17" name="Rectangle 16"/>
          <p:cNvSpPr/>
          <p:nvPr/>
        </p:nvSpPr>
        <p:spPr>
          <a:xfrm>
            <a:off x="1579545" y="2063750"/>
            <a:ext cx="340658" cy="461665"/>
          </a:xfrm>
          <a:prstGeom prst="rect">
            <a:avLst/>
          </a:prstGeom>
        </p:spPr>
        <p:txBody>
          <a:bodyPr wrap="none">
            <a:spAutoFit/>
          </a:bodyPr>
          <a:lstStyle/>
          <a:p>
            <a:r>
              <a:rPr lang="en-US" sz="2400" b="1" dirty="0">
                <a:solidFill>
                  <a:srgbClr val="FF6600"/>
                </a:solidFill>
              </a:rPr>
              <a:t>1</a:t>
            </a:r>
          </a:p>
        </p:txBody>
      </p:sp>
      <p:sp>
        <p:nvSpPr>
          <p:cNvPr id="18" name="Rectangle 17"/>
          <p:cNvSpPr/>
          <p:nvPr/>
        </p:nvSpPr>
        <p:spPr>
          <a:xfrm>
            <a:off x="1246169" y="2690336"/>
            <a:ext cx="340658" cy="461665"/>
          </a:xfrm>
          <a:prstGeom prst="rect">
            <a:avLst/>
          </a:prstGeom>
        </p:spPr>
        <p:txBody>
          <a:bodyPr wrap="none">
            <a:spAutoFit/>
          </a:bodyPr>
          <a:lstStyle/>
          <a:p>
            <a:r>
              <a:rPr lang="en-US" sz="2400" b="1" dirty="0">
                <a:solidFill>
                  <a:srgbClr val="FF6600"/>
                </a:solidFill>
              </a:rPr>
              <a:t>1</a:t>
            </a:r>
          </a:p>
        </p:txBody>
      </p:sp>
      <p:sp>
        <p:nvSpPr>
          <p:cNvPr id="19" name="Rectangle 18"/>
          <p:cNvSpPr/>
          <p:nvPr/>
        </p:nvSpPr>
        <p:spPr>
          <a:xfrm>
            <a:off x="817545" y="5081627"/>
            <a:ext cx="340658" cy="461665"/>
          </a:xfrm>
          <a:prstGeom prst="rect">
            <a:avLst/>
          </a:prstGeom>
        </p:spPr>
        <p:txBody>
          <a:bodyPr wrap="none">
            <a:spAutoFit/>
          </a:bodyPr>
          <a:lstStyle/>
          <a:p>
            <a:r>
              <a:rPr lang="en-US" sz="2400" b="1" dirty="0">
                <a:solidFill>
                  <a:srgbClr val="FF6600"/>
                </a:solidFill>
              </a:rPr>
              <a:t>1</a:t>
            </a:r>
          </a:p>
        </p:txBody>
      </p:sp>
      <p:sp>
        <p:nvSpPr>
          <p:cNvPr id="20" name="Rectangle 19"/>
          <p:cNvSpPr/>
          <p:nvPr/>
        </p:nvSpPr>
        <p:spPr>
          <a:xfrm>
            <a:off x="666715" y="5929806"/>
            <a:ext cx="340658" cy="461665"/>
          </a:xfrm>
          <a:prstGeom prst="rect">
            <a:avLst/>
          </a:prstGeom>
        </p:spPr>
        <p:txBody>
          <a:bodyPr wrap="none">
            <a:spAutoFit/>
          </a:bodyPr>
          <a:lstStyle/>
          <a:p>
            <a:r>
              <a:rPr lang="en-US" sz="2400" b="1" dirty="0">
                <a:solidFill>
                  <a:srgbClr val="FF6600"/>
                </a:solidFill>
              </a:rPr>
              <a:t>1</a:t>
            </a:r>
          </a:p>
        </p:txBody>
      </p:sp>
      <p:sp>
        <p:nvSpPr>
          <p:cNvPr id="21" name="Rectangle 20"/>
          <p:cNvSpPr/>
          <p:nvPr/>
        </p:nvSpPr>
        <p:spPr>
          <a:xfrm>
            <a:off x="5056170" y="2248416"/>
            <a:ext cx="340658" cy="461665"/>
          </a:xfrm>
          <a:prstGeom prst="rect">
            <a:avLst/>
          </a:prstGeom>
        </p:spPr>
        <p:txBody>
          <a:bodyPr wrap="none">
            <a:spAutoFit/>
          </a:bodyPr>
          <a:lstStyle/>
          <a:p>
            <a:r>
              <a:rPr lang="en-US" sz="2400" b="1" dirty="0">
                <a:solidFill>
                  <a:srgbClr val="FF6600"/>
                </a:solidFill>
              </a:rPr>
              <a:t>1</a:t>
            </a:r>
          </a:p>
        </p:txBody>
      </p:sp>
      <p:sp>
        <p:nvSpPr>
          <p:cNvPr id="22" name="TextBox 21"/>
          <p:cNvSpPr txBox="1"/>
          <p:nvPr/>
        </p:nvSpPr>
        <p:spPr>
          <a:xfrm>
            <a:off x="6813096" y="3925332"/>
            <a:ext cx="285750" cy="461665"/>
          </a:xfrm>
          <a:prstGeom prst="rect">
            <a:avLst/>
          </a:prstGeom>
          <a:noFill/>
        </p:spPr>
        <p:txBody>
          <a:bodyPr wrap="square" rtlCol="0">
            <a:spAutoFit/>
          </a:bodyPr>
          <a:lstStyle/>
          <a:p>
            <a:r>
              <a:rPr lang="en-US" sz="2400" b="1" dirty="0" smtClean="0">
                <a:solidFill>
                  <a:srgbClr val="FF6600"/>
                </a:solidFill>
              </a:rPr>
              <a:t>3</a:t>
            </a:r>
            <a:endParaRPr lang="en-US" sz="2400" b="1" dirty="0">
              <a:solidFill>
                <a:srgbClr val="FF6600"/>
              </a:solidFill>
            </a:endParaRPr>
          </a:p>
        </p:txBody>
      </p:sp>
      <p:sp>
        <p:nvSpPr>
          <p:cNvPr id="23" name="TextBox 22"/>
          <p:cNvSpPr txBox="1"/>
          <p:nvPr/>
        </p:nvSpPr>
        <p:spPr>
          <a:xfrm>
            <a:off x="5638346" y="1879084"/>
            <a:ext cx="285750" cy="461665"/>
          </a:xfrm>
          <a:prstGeom prst="rect">
            <a:avLst/>
          </a:prstGeom>
          <a:noFill/>
        </p:spPr>
        <p:txBody>
          <a:bodyPr wrap="square" rtlCol="0">
            <a:spAutoFit/>
          </a:bodyPr>
          <a:lstStyle/>
          <a:p>
            <a:r>
              <a:rPr lang="en-US" sz="2400" b="1" dirty="0" smtClean="0">
                <a:solidFill>
                  <a:srgbClr val="FF6600"/>
                </a:solidFill>
              </a:rPr>
              <a:t>4</a:t>
            </a:r>
            <a:endParaRPr lang="en-US" b="1" dirty="0">
              <a:solidFill>
                <a:srgbClr val="FF6600"/>
              </a:solidFill>
            </a:endParaRPr>
          </a:p>
        </p:txBody>
      </p:sp>
      <p:sp>
        <p:nvSpPr>
          <p:cNvPr id="24" name="TextBox 23"/>
          <p:cNvSpPr txBox="1"/>
          <p:nvPr/>
        </p:nvSpPr>
        <p:spPr>
          <a:xfrm>
            <a:off x="1674795" y="1589127"/>
            <a:ext cx="285750" cy="461665"/>
          </a:xfrm>
          <a:prstGeom prst="rect">
            <a:avLst/>
          </a:prstGeom>
          <a:noFill/>
        </p:spPr>
        <p:txBody>
          <a:bodyPr wrap="square" rtlCol="0">
            <a:spAutoFit/>
          </a:bodyPr>
          <a:lstStyle/>
          <a:p>
            <a:r>
              <a:rPr lang="en-US" sz="2400" b="1" dirty="0" smtClean="0">
                <a:solidFill>
                  <a:srgbClr val="FF6600"/>
                </a:solidFill>
              </a:rPr>
              <a:t>4</a:t>
            </a:r>
            <a:endParaRPr lang="en-US" sz="2400" b="1" dirty="0">
              <a:solidFill>
                <a:srgbClr val="FF6600"/>
              </a:solidFill>
            </a:endParaRPr>
          </a:p>
        </p:txBody>
      </p:sp>
      <p:sp>
        <p:nvSpPr>
          <p:cNvPr id="25" name="TextBox 24"/>
          <p:cNvSpPr txBox="1"/>
          <p:nvPr/>
        </p:nvSpPr>
        <p:spPr>
          <a:xfrm>
            <a:off x="1960545" y="2415580"/>
            <a:ext cx="285750" cy="461665"/>
          </a:xfrm>
          <a:prstGeom prst="rect">
            <a:avLst/>
          </a:prstGeom>
          <a:noFill/>
        </p:spPr>
        <p:txBody>
          <a:bodyPr wrap="square" rtlCol="0">
            <a:spAutoFit/>
          </a:bodyPr>
          <a:lstStyle/>
          <a:p>
            <a:r>
              <a:rPr lang="en-US" sz="2400" b="1" dirty="0" smtClean="0">
                <a:solidFill>
                  <a:srgbClr val="FF6600"/>
                </a:solidFill>
              </a:rPr>
              <a:t>5</a:t>
            </a:r>
            <a:endParaRPr lang="en-US" sz="2400" b="1" dirty="0">
              <a:solidFill>
                <a:srgbClr val="FF6600"/>
              </a:solidFill>
            </a:endParaRPr>
          </a:p>
        </p:txBody>
      </p:sp>
    </p:spTree>
    <p:extLst>
      <p:ext uri="{BB962C8B-B14F-4D97-AF65-F5344CB8AC3E}">
        <p14:creationId xmlns:p14="http://schemas.microsoft.com/office/powerpoint/2010/main" val="827413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8502196" y="6340929"/>
            <a:ext cx="285750" cy="307777"/>
          </a:xfrm>
          <a:prstGeom prst="rect">
            <a:avLst/>
          </a:prstGeom>
          <a:noFill/>
        </p:spPr>
        <p:txBody>
          <a:bodyPr wrap="square" rtlCol="0">
            <a:spAutoFit/>
          </a:bodyPr>
          <a:lstStyle/>
          <a:p>
            <a:r>
              <a:rPr lang="en-US" sz="1400" dirty="0">
                <a:latin typeface="DIN-Light"/>
                <a:cs typeface="DIN-Light"/>
              </a:rPr>
              <a:t>9</a:t>
            </a:r>
          </a:p>
        </p:txBody>
      </p:sp>
      <p:sp>
        <p:nvSpPr>
          <p:cNvPr id="6" name="Rectangle 5"/>
          <p:cNvSpPr/>
          <p:nvPr/>
        </p:nvSpPr>
        <p:spPr>
          <a:xfrm>
            <a:off x="1397000" y="369332"/>
            <a:ext cx="3754696" cy="523220"/>
          </a:xfrm>
          <a:prstGeom prst="rect">
            <a:avLst/>
          </a:prstGeom>
        </p:spPr>
        <p:txBody>
          <a:bodyPr wrap="square">
            <a:spAutoFit/>
          </a:bodyPr>
          <a:lstStyle/>
          <a:p>
            <a:r>
              <a:rPr lang="en-US" sz="2800" b="1" dirty="0" smtClean="0">
                <a:solidFill>
                  <a:schemeClr val="accent1">
                    <a:lumMod val="75000"/>
                  </a:schemeClr>
                </a:solidFill>
                <a:latin typeface="DIN-Bold"/>
                <a:cs typeface="DIN-Bold"/>
              </a:rPr>
              <a:t>Current Oregon Data</a:t>
            </a:r>
            <a:endParaRPr lang="en-US" sz="2800" b="1" dirty="0">
              <a:solidFill>
                <a:schemeClr val="accent1">
                  <a:lumMod val="75000"/>
                </a:schemeClr>
              </a:solidFill>
              <a:latin typeface="DIN-Bold"/>
              <a:cs typeface="DIN-Bold"/>
            </a:endParaRPr>
          </a:p>
        </p:txBody>
      </p:sp>
      <p:sp>
        <p:nvSpPr>
          <p:cNvPr id="7" name="Rectangle 6"/>
          <p:cNvSpPr/>
          <p:nvPr/>
        </p:nvSpPr>
        <p:spPr>
          <a:xfrm>
            <a:off x="750454" y="1200835"/>
            <a:ext cx="7839363" cy="523220"/>
          </a:xfrm>
          <a:prstGeom prst="rect">
            <a:avLst/>
          </a:prstGeom>
        </p:spPr>
        <p:txBody>
          <a:bodyPr wrap="square">
            <a:spAutoFit/>
          </a:bodyPr>
          <a:lstStyle/>
          <a:p>
            <a:endParaRPr lang="en-US" sz="2800" dirty="0">
              <a:latin typeface="DIN-Light"/>
              <a:cs typeface="DIN-Light"/>
            </a:endParaRPr>
          </a:p>
        </p:txBody>
      </p:sp>
      <p:graphicFrame>
        <p:nvGraphicFramePr>
          <p:cNvPr id="12" name="Table 11"/>
          <p:cNvGraphicFramePr>
            <a:graphicFrameLocks noGrp="1"/>
          </p:cNvGraphicFramePr>
          <p:nvPr>
            <p:extLst>
              <p:ext uri="{D42A27DB-BD31-4B8C-83A1-F6EECF244321}">
                <p14:modId xmlns:p14="http://schemas.microsoft.com/office/powerpoint/2010/main" val="293333730"/>
              </p:ext>
            </p:extLst>
          </p:nvPr>
        </p:nvGraphicFramePr>
        <p:xfrm>
          <a:off x="267399" y="1131670"/>
          <a:ext cx="8711047" cy="4911394"/>
        </p:xfrm>
        <a:graphic>
          <a:graphicData uri="http://schemas.openxmlformats.org/drawingml/2006/table">
            <a:tbl>
              <a:tblPr firstRow="1" bandRow="1">
                <a:tableStyleId>{69C7853C-536D-4A76-A0AE-DD22124D55A5}</a:tableStyleId>
              </a:tblPr>
              <a:tblGrid>
                <a:gridCol w="5457042"/>
                <a:gridCol w="1128274"/>
                <a:gridCol w="1138650"/>
                <a:gridCol w="987081"/>
              </a:tblGrid>
              <a:tr h="640917">
                <a:tc>
                  <a:txBody>
                    <a:bodyPr/>
                    <a:lstStyle/>
                    <a:p>
                      <a:r>
                        <a:rPr lang="en-US" dirty="0" smtClean="0">
                          <a:solidFill>
                            <a:schemeClr val="tx1"/>
                          </a:solidFill>
                        </a:rPr>
                        <a:t>2015-16 Data Unless Otherwise Indicated</a:t>
                      </a:r>
                      <a:endParaRPr lang="en-US" dirty="0">
                        <a:solidFill>
                          <a:schemeClr val="tx1"/>
                        </a:solidFill>
                      </a:endParaRPr>
                    </a:p>
                  </a:txBody>
                  <a:tcPr/>
                </a:tc>
                <a:tc>
                  <a:txBody>
                    <a:bodyPr/>
                    <a:lstStyle/>
                    <a:p>
                      <a:pPr algn="ctr"/>
                      <a:r>
                        <a:rPr lang="en-US" dirty="0" smtClean="0">
                          <a:solidFill>
                            <a:schemeClr val="tx1"/>
                          </a:solidFill>
                        </a:rPr>
                        <a:t>Number</a:t>
                      </a:r>
                      <a:endParaRPr lang="en-US" dirty="0">
                        <a:solidFill>
                          <a:schemeClr val="tx1"/>
                        </a:solidFill>
                      </a:endParaRPr>
                    </a:p>
                  </a:txBody>
                  <a:tcPr/>
                </a:tc>
                <a:tc>
                  <a:txBody>
                    <a:bodyPr/>
                    <a:lstStyle/>
                    <a:p>
                      <a:pPr algn="ctr"/>
                      <a:r>
                        <a:rPr lang="en-US" dirty="0" smtClean="0">
                          <a:solidFill>
                            <a:schemeClr val="tx1"/>
                          </a:solidFill>
                        </a:rPr>
                        <a:t>Percent</a:t>
                      </a:r>
                      <a:endParaRPr lang="en-US" dirty="0">
                        <a:solidFill>
                          <a:schemeClr val="tx1"/>
                        </a:solidFill>
                      </a:endParaRPr>
                    </a:p>
                  </a:txBody>
                  <a:tcPr/>
                </a:tc>
                <a:tc>
                  <a:txBody>
                    <a:bodyPr/>
                    <a:lstStyle/>
                    <a:p>
                      <a:pPr algn="ctr"/>
                      <a:r>
                        <a:rPr lang="en-US" dirty="0" smtClean="0">
                          <a:solidFill>
                            <a:schemeClr val="tx1"/>
                          </a:solidFill>
                        </a:rPr>
                        <a:t>Change</a:t>
                      </a:r>
                    </a:p>
                    <a:p>
                      <a:pPr algn="ctr"/>
                      <a:r>
                        <a:rPr lang="en-US" dirty="0" smtClean="0">
                          <a:solidFill>
                            <a:schemeClr val="tx1"/>
                          </a:solidFill>
                        </a:rPr>
                        <a:t>From 14-15</a:t>
                      </a:r>
                      <a:endParaRPr lang="en-US" dirty="0">
                        <a:solidFill>
                          <a:schemeClr val="tx1"/>
                        </a:solidFill>
                      </a:endParaRPr>
                    </a:p>
                  </a:txBody>
                  <a:tcPr/>
                </a:tc>
              </a:tr>
              <a:tr h="465788">
                <a:tc>
                  <a:txBody>
                    <a:bodyPr/>
                    <a:lstStyle/>
                    <a:p>
                      <a:pPr algn="l"/>
                      <a:r>
                        <a:rPr lang="en-US" dirty="0" smtClean="0"/>
                        <a:t>Culturally and Linguistically Diverse Students</a:t>
                      </a:r>
                      <a:endParaRPr lang="en-US" dirty="0"/>
                    </a:p>
                  </a:txBody>
                  <a:tcPr/>
                </a:tc>
                <a:tc>
                  <a:txBody>
                    <a:bodyPr/>
                    <a:lstStyle/>
                    <a:p>
                      <a:pPr algn="ctr"/>
                      <a:r>
                        <a:rPr lang="en-US" dirty="0" smtClean="0"/>
                        <a:t>210,814</a:t>
                      </a:r>
                      <a:endParaRPr lang="en-US" dirty="0"/>
                    </a:p>
                  </a:txBody>
                  <a:tcPr/>
                </a:tc>
                <a:tc>
                  <a:txBody>
                    <a:bodyPr/>
                    <a:lstStyle/>
                    <a:p>
                      <a:pPr algn="ctr"/>
                      <a:r>
                        <a:rPr lang="en-US" dirty="0" smtClean="0"/>
                        <a:t>36.6%      </a:t>
                      </a:r>
                      <a:endParaRPr lang="en-US" dirty="0"/>
                    </a:p>
                  </a:txBody>
                  <a:tcPr/>
                </a:tc>
                <a:tc>
                  <a:txBody>
                    <a:bodyPr/>
                    <a:lstStyle/>
                    <a:p>
                      <a:pPr algn="ctr"/>
                      <a:r>
                        <a:rPr lang="en-US" sz="1800" kern="1200" dirty="0" smtClean="0">
                          <a:solidFill>
                            <a:schemeClr val="dk1"/>
                          </a:solidFill>
                          <a:latin typeface="+mn-lt"/>
                          <a:ea typeface="+mn-ea"/>
                          <a:cs typeface="+mn-cs"/>
                        </a:rPr>
                        <a:t>↑</a:t>
                      </a:r>
                      <a:endParaRPr lang="en-US" dirty="0"/>
                    </a:p>
                  </a:txBody>
                  <a:tcPr/>
                </a:tc>
              </a:tr>
              <a:tr h="4921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Culturally and Linguistically Diverse Teachers</a:t>
                      </a:r>
                    </a:p>
                  </a:txBody>
                  <a:tcPr/>
                </a:tc>
                <a:tc>
                  <a:txBody>
                    <a:bodyPr/>
                    <a:lstStyle/>
                    <a:p>
                      <a:pPr algn="ctr"/>
                      <a:r>
                        <a:rPr lang="en-US" dirty="0" smtClean="0"/>
                        <a:t>3,059</a:t>
                      </a:r>
                      <a:endParaRPr lang="en-US" dirty="0"/>
                    </a:p>
                  </a:txBody>
                  <a:tcPr/>
                </a:tc>
                <a:tc>
                  <a:txBody>
                    <a:bodyPr/>
                    <a:lstStyle/>
                    <a:p>
                      <a:pPr algn="ctr"/>
                      <a:r>
                        <a:rPr lang="en-US" dirty="0" smtClean="0"/>
                        <a:t>10.2%</a:t>
                      </a:r>
                      <a:endParaRPr lang="en-US" dirty="0"/>
                    </a:p>
                  </a:txBody>
                  <a:tcPr/>
                </a:tc>
                <a:tc>
                  <a:txBody>
                    <a:bodyPr/>
                    <a:lstStyle/>
                    <a:p>
                      <a:pPr algn="ctr"/>
                      <a:r>
                        <a:rPr lang="en-US" sz="1800" kern="1200" dirty="0" smtClean="0">
                          <a:solidFill>
                            <a:schemeClr val="dk1"/>
                          </a:solidFill>
                          <a:latin typeface="+mn-lt"/>
                          <a:ea typeface="+mn-ea"/>
                          <a:cs typeface="+mn-cs"/>
                        </a:rPr>
                        <a:t>↑</a:t>
                      </a:r>
                      <a:endParaRPr lang="en-US" dirty="0"/>
                    </a:p>
                  </a:txBody>
                  <a:tcPr/>
                </a:tc>
              </a:tr>
              <a:tr h="4762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Culturally and Linguistically Diverse Administrators</a:t>
                      </a:r>
                    </a:p>
                  </a:txBody>
                  <a:tcPr/>
                </a:tc>
                <a:tc>
                  <a:txBody>
                    <a:bodyPr/>
                    <a:lstStyle/>
                    <a:p>
                      <a:pPr algn="ctr"/>
                      <a:r>
                        <a:rPr lang="en-US" dirty="0" smtClean="0"/>
                        <a:t>226</a:t>
                      </a:r>
                      <a:endParaRPr lang="en-US" dirty="0"/>
                    </a:p>
                  </a:txBody>
                  <a:tcPr/>
                </a:tc>
                <a:tc>
                  <a:txBody>
                    <a:bodyPr/>
                    <a:lstStyle/>
                    <a:p>
                      <a:pPr algn="ctr"/>
                      <a:r>
                        <a:rPr lang="en-US" dirty="0" smtClean="0"/>
                        <a:t>10.9%</a:t>
                      </a:r>
                      <a:endParaRPr lang="en-US" dirty="0"/>
                    </a:p>
                  </a:txBody>
                  <a:tcPr/>
                </a:tc>
                <a:tc>
                  <a:txBody>
                    <a:bodyPr/>
                    <a:lstStyle/>
                    <a:p>
                      <a:pPr algn="ctr"/>
                      <a:r>
                        <a:rPr lang="en-US" sz="1800" kern="1200" dirty="0" smtClean="0">
                          <a:solidFill>
                            <a:schemeClr val="dk1"/>
                          </a:solidFill>
                          <a:latin typeface="+mn-lt"/>
                          <a:ea typeface="+mn-ea"/>
                          <a:cs typeface="+mn-cs"/>
                        </a:rPr>
                        <a:t>↑</a:t>
                      </a:r>
                      <a:endParaRPr lang="en-US" dirty="0"/>
                    </a:p>
                  </a:txBody>
                  <a:tcPr/>
                </a:tc>
              </a:tr>
              <a:tr h="4762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Culturally and Linguistically Diverse Counselors</a:t>
                      </a:r>
                    </a:p>
                  </a:txBody>
                  <a:tcPr/>
                </a:tc>
                <a:tc>
                  <a:txBody>
                    <a:bodyPr/>
                    <a:lstStyle/>
                    <a:p>
                      <a:pPr algn="ctr"/>
                      <a:r>
                        <a:rPr lang="en-US" dirty="0" smtClean="0"/>
                        <a:t>166</a:t>
                      </a:r>
                      <a:endParaRPr lang="en-US" dirty="0"/>
                    </a:p>
                  </a:txBody>
                  <a:tcPr/>
                </a:tc>
                <a:tc>
                  <a:txBody>
                    <a:bodyPr/>
                    <a:lstStyle/>
                    <a:p>
                      <a:pPr algn="ctr"/>
                      <a:r>
                        <a:rPr lang="en-US" dirty="0" smtClean="0"/>
                        <a:t>14%</a:t>
                      </a:r>
                      <a:endParaRPr lang="en-US" dirty="0"/>
                    </a:p>
                  </a:txBody>
                  <a:tcPr/>
                </a:tc>
                <a:tc>
                  <a:txBody>
                    <a:bodyPr/>
                    <a:lstStyle/>
                    <a:p>
                      <a:pPr algn="ctr"/>
                      <a:r>
                        <a:rPr lang="en-US" sz="1800" kern="1200" dirty="0" smtClean="0">
                          <a:solidFill>
                            <a:schemeClr val="dk1"/>
                          </a:solidFill>
                          <a:latin typeface="+mn-lt"/>
                          <a:ea typeface="+mn-ea"/>
                          <a:cs typeface="+mn-cs"/>
                        </a:rPr>
                        <a:t>↑</a:t>
                      </a:r>
                      <a:endParaRPr lang="en-US" dirty="0"/>
                    </a:p>
                  </a:txBody>
                  <a:tcPr/>
                </a:tc>
              </a:tr>
              <a:tr h="64091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Culturally and Linguistically Diverse Educational</a:t>
                      </a:r>
                      <a:r>
                        <a:rPr lang="en-US" baseline="0" dirty="0" smtClean="0"/>
                        <a:t> Assistants</a:t>
                      </a:r>
                      <a:endParaRPr lang="en-US" dirty="0" smtClean="0"/>
                    </a:p>
                  </a:txBody>
                  <a:tcPr/>
                </a:tc>
                <a:tc>
                  <a:txBody>
                    <a:bodyPr/>
                    <a:lstStyle/>
                    <a:p>
                      <a:pPr algn="ctr"/>
                      <a:r>
                        <a:rPr lang="en-US" dirty="0" smtClean="0"/>
                        <a:t>2,260</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16.98%</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t>
                      </a:r>
                      <a:endParaRPr lang="en-US" dirty="0" smtClean="0"/>
                    </a:p>
                  </a:txBody>
                  <a:tcPr/>
                </a:tc>
              </a:tr>
              <a:tr h="64091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Culturally and Linguistically Diverse Teacher Candidates Enrolled</a:t>
                      </a:r>
                      <a:r>
                        <a:rPr lang="en-US" baseline="0" dirty="0" smtClean="0"/>
                        <a:t> (2014-15)</a:t>
                      </a:r>
                      <a:endParaRPr lang="en-US" dirty="0" smtClean="0"/>
                    </a:p>
                  </a:txBody>
                  <a:tcPr/>
                </a:tc>
                <a:tc>
                  <a:txBody>
                    <a:bodyPr/>
                    <a:lstStyle/>
                    <a:p>
                      <a:pPr algn="ctr"/>
                      <a:r>
                        <a:rPr lang="en-US" dirty="0" smtClean="0"/>
                        <a:t>386</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18%</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t>
                      </a:r>
                      <a:endParaRPr lang="en-US" dirty="0" smtClean="0"/>
                    </a:p>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p>
                  </a:txBody>
                  <a:tcPr/>
                </a:tc>
              </a:tr>
              <a:tr h="64091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Culturally and Linguistically</a:t>
                      </a:r>
                      <a:r>
                        <a:rPr lang="en-US" baseline="0" dirty="0" smtClean="0"/>
                        <a:t> Diverse Teacher Candidate Completers (2014-15)</a:t>
                      </a:r>
                      <a:endParaRPr lang="en-US" dirty="0" smtClean="0"/>
                    </a:p>
                  </a:txBody>
                  <a:tcPr/>
                </a:tc>
                <a:tc>
                  <a:txBody>
                    <a:bodyPr/>
                    <a:lstStyle/>
                    <a:p>
                      <a:pPr algn="ctr"/>
                      <a:r>
                        <a:rPr lang="en-US" dirty="0" smtClean="0"/>
                        <a:t>179</a:t>
                      </a:r>
                      <a:endParaRPr lang="en-US" dirty="0"/>
                    </a:p>
                  </a:txBody>
                  <a:tcPr/>
                </a:tc>
                <a:tc>
                  <a:txBody>
                    <a:bodyPr/>
                    <a:lstStyle/>
                    <a:p>
                      <a:pPr algn="ctr"/>
                      <a:r>
                        <a:rPr lang="en-US" dirty="0" smtClean="0"/>
                        <a:t>10.34%</a:t>
                      </a:r>
                      <a:endParaRPr lang="en-US" dirty="0"/>
                    </a:p>
                  </a:txBody>
                  <a:tcPr/>
                </a:tc>
                <a:tc>
                  <a:txBody>
                    <a:bodyPr/>
                    <a:lstStyle/>
                    <a:p>
                      <a:pPr algn="ctr"/>
                      <a:r>
                        <a:rPr lang="en-US" sz="1800" kern="1200" dirty="0" smtClean="0">
                          <a:solidFill>
                            <a:schemeClr val="dk1"/>
                          </a:solidFill>
                          <a:latin typeface="+mn-lt"/>
                          <a:ea typeface="+mn-ea"/>
                          <a:cs typeface="+mn-cs"/>
                        </a:rPr>
                        <a:t>↓ </a:t>
                      </a:r>
                      <a:endParaRPr lang="en-US" dirty="0"/>
                    </a:p>
                  </a:txBody>
                  <a:tcPr/>
                </a:tc>
              </a:tr>
            </a:tbl>
          </a:graphicData>
        </a:graphic>
      </p:graphicFrame>
      <p:sp>
        <p:nvSpPr>
          <p:cNvPr id="13" name="TextBox 12"/>
          <p:cNvSpPr txBox="1"/>
          <p:nvPr/>
        </p:nvSpPr>
        <p:spPr>
          <a:xfrm>
            <a:off x="267399" y="6171652"/>
            <a:ext cx="6019101" cy="338554"/>
          </a:xfrm>
          <a:prstGeom prst="rect">
            <a:avLst/>
          </a:prstGeom>
          <a:noFill/>
        </p:spPr>
        <p:txBody>
          <a:bodyPr wrap="square" rtlCol="0">
            <a:spAutoFit/>
          </a:bodyPr>
          <a:lstStyle/>
          <a:p>
            <a:r>
              <a:rPr lang="en-US" sz="1600" dirty="0" smtClean="0"/>
              <a:t>Source: ODE Staff Position Data Report and TSPC Data System</a:t>
            </a:r>
            <a:endParaRPr lang="en-US" sz="1600" dirty="0"/>
          </a:p>
        </p:txBody>
      </p:sp>
    </p:spTree>
    <p:extLst>
      <p:ext uri="{BB962C8B-B14F-4D97-AF65-F5344CB8AC3E}">
        <p14:creationId xmlns:p14="http://schemas.microsoft.com/office/powerpoint/2010/main" val="3553975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8458199" y="6340929"/>
            <a:ext cx="447675" cy="307777"/>
          </a:xfrm>
          <a:prstGeom prst="rect">
            <a:avLst/>
          </a:prstGeom>
          <a:noFill/>
        </p:spPr>
        <p:txBody>
          <a:bodyPr wrap="square" rtlCol="0">
            <a:spAutoFit/>
          </a:bodyPr>
          <a:lstStyle/>
          <a:p>
            <a:r>
              <a:rPr lang="en-US" sz="1400" dirty="0" smtClean="0">
                <a:latin typeface="DIN-Light"/>
                <a:cs typeface="DIN-Light"/>
              </a:rPr>
              <a:t>10</a:t>
            </a:r>
            <a:endParaRPr lang="en-US" sz="1400" dirty="0">
              <a:latin typeface="DIN-Light"/>
              <a:cs typeface="DIN-Light"/>
            </a:endParaRPr>
          </a:p>
        </p:txBody>
      </p:sp>
      <p:sp>
        <p:nvSpPr>
          <p:cNvPr id="7" name="Rectangle 6"/>
          <p:cNvSpPr/>
          <p:nvPr/>
        </p:nvSpPr>
        <p:spPr>
          <a:xfrm>
            <a:off x="750454" y="1200835"/>
            <a:ext cx="7839363" cy="523220"/>
          </a:xfrm>
          <a:prstGeom prst="rect">
            <a:avLst/>
          </a:prstGeom>
        </p:spPr>
        <p:txBody>
          <a:bodyPr wrap="square">
            <a:spAutoFit/>
          </a:bodyPr>
          <a:lstStyle/>
          <a:p>
            <a:endParaRPr lang="en-US" sz="2800" dirty="0">
              <a:latin typeface="DIN-Light"/>
              <a:cs typeface="DIN-Light"/>
            </a:endParaRPr>
          </a:p>
        </p:txBody>
      </p:sp>
      <p:sp>
        <p:nvSpPr>
          <p:cNvPr id="8" name="TextBox 7"/>
          <p:cNvSpPr txBox="1"/>
          <p:nvPr/>
        </p:nvSpPr>
        <p:spPr>
          <a:xfrm>
            <a:off x="1698625" y="253999"/>
            <a:ext cx="6286500" cy="707886"/>
          </a:xfrm>
          <a:prstGeom prst="rect">
            <a:avLst/>
          </a:prstGeom>
          <a:noFill/>
        </p:spPr>
        <p:txBody>
          <a:bodyPr wrap="square" rtlCol="0">
            <a:spAutoFit/>
          </a:bodyPr>
          <a:lstStyle/>
          <a:p>
            <a:endParaRPr lang="en-US" sz="4000" dirty="0"/>
          </a:p>
        </p:txBody>
      </p:sp>
      <p:sp>
        <p:nvSpPr>
          <p:cNvPr id="10" name="Title 9"/>
          <p:cNvSpPr>
            <a:spLocks noGrp="1"/>
          </p:cNvSpPr>
          <p:nvPr>
            <p:ph type="ctrTitle"/>
          </p:nvPr>
        </p:nvSpPr>
        <p:spPr>
          <a:xfrm>
            <a:off x="647699" y="1724055"/>
            <a:ext cx="7772400" cy="2854326"/>
          </a:xfrm>
        </p:spPr>
        <p:txBody>
          <a:bodyPr>
            <a:noAutofit/>
          </a:bodyPr>
          <a:lstStyle/>
          <a:p>
            <a:r>
              <a:rPr lang="en-US" sz="4500" b="1" dirty="0" smtClean="0">
                <a:solidFill>
                  <a:srgbClr val="376092"/>
                </a:solidFill>
                <a:latin typeface="DIN-Bold"/>
                <a:cs typeface="DIN-Bold"/>
              </a:rPr>
              <a:t>Educator Equity Advisory Group Recommendations to the Governor’s Council on Educator Advancement</a:t>
            </a:r>
            <a:endParaRPr lang="en-US" sz="4500" dirty="0"/>
          </a:p>
        </p:txBody>
      </p:sp>
    </p:spTree>
    <p:extLst>
      <p:ext uri="{BB962C8B-B14F-4D97-AF65-F5344CB8AC3E}">
        <p14:creationId xmlns:p14="http://schemas.microsoft.com/office/powerpoint/2010/main" val="4270978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8502195" y="6340929"/>
            <a:ext cx="467179" cy="307777"/>
          </a:xfrm>
          <a:prstGeom prst="rect">
            <a:avLst/>
          </a:prstGeom>
          <a:noFill/>
        </p:spPr>
        <p:txBody>
          <a:bodyPr wrap="square" rtlCol="0">
            <a:spAutoFit/>
          </a:bodyPr>
          <a:lstStyle/>
          <a:p>
            <a:r>
              <a:rPr lang="en-US" sz="1400" dirty="0" smtClean="0">
                <a:latin typeface="DIN-Light"/>
                <a:cs typeface="DIN-Light"/>
              </a:rPr>
              <a:t>11</a:t>
            </a:r>
            <a:endParaRPr lang="en-US" sz="1400" dirty="0">
              <a:latin typeface="DIN-Light"/>
              <a:cs typeface="DIN-Light"/>
            </a:endParaRPr>
          </a:p>
        </p:txBody>
      </p:sp>
      <p:sp>
        <p:nvSpPr>
          <p:cNvPr id="6" name="Rectangle 5"/>
          <p:cNvSpPr/>
          <p:nvPr/>
        </p:nvSpPr>
        <p:spPr>
          <a:xfrm>
            <a:off x="533400" y="1371600"/>
            <a:ext cx="7390946" cy="707886"/>
          </a:xfrm>
          <a:prstGeom prst="rect">
            <a:avLst/>
          </a:prstGeom>
        </p:spPr>
        <p:txBody>
          <a:bodyPr wrap="square">
            <a:spAutoFit/>
          </a:bodyPr>
          <a:lstStyle/>
          <a:p>
            <a:r>
              <a:rPr lang="en-US" sz="4000" b="1" dirty="0" smtClean="0">
                <a:solidFill>
                  <a:schemeClr val="accent1">
                    <a:lumMod val="75000"/>
                  </a:schemeClr>
                </a:solidFill>
                <a:latin typeface="DIN-Bold"/>
                <a:cs typeface="DIN-Bold"/>
              </a:rPr>
              <a:t>Recommendation</a:t>
            </a:r>
            <a:endParaRPr lang="en-US" sz="4000" b="1" dirty="0">
              <a:solidFill>
                <a:schemeClr val="accent1">
                  <a:lumMod val="75000"/>
                </a:schemeClr>
              </a:solidFill>
              <a:latin typeface="DIN-Bold"/>
              <a:cs typeface="DIN-Bold"/>
            </a:endParaRPr>
          </a:p>
        </p:txBody>
      </p:sp>
      <p:sp>
        <p:nvSpPr>
          <p:cNvPr id="7" name="Rectangle 6"/>
          <p:cNvSpPr/>
          <p:nvPr/>
        </p:nvSpPr>
        <p:spPr>
          <a:xfrm>
            <a:off x="205432" y="2381934"/>
            <a:ext cx="8938568" cy="3293209"/>
          </a:xfrm>
          <a:prstGeom prst="rect">
            <a:avLst/>
          </a:prstGeom>
        </p:spPr>
        <p:txBody>
          <a:bodyPr wrap="square">
            <a:spAutoFit/>
          </a:bodyPr>
          <a:lstStyle/>
          <a:p>
            <a:pPr marL="457200" indent="-457200">
              <a:buFont typeface="Arial"/>
              <a:buChar char="•"/>
            </a:pPr>
            <a:r>
              <a:rPr lang="en-US" sz="3600" dirty="0" smtClean="0"/>
              <a:t>Provide state</a:t>
            </a:r>
            <a:r>
              <a:rPr lang="en-US" sz="3600" dirty="0"/>
              <a:t>-funded scholarships </a:t>
            </a:r>
            <a:r>
              <a:rPr lang="en-US" sz="3600" dirty="0" smtClean="0"/>
              <a:t>for </a:t>
            </a:r>
            <a:r>
              <a:rPr lang="en-US" sz="3600" dirty="0"/>
              <a:t>culturally and linguistically diverse Oregon Promise students seeking to become </a:t>
            </a:r>
            <a:r>
              <a:rPr lang="en-US" sz="3600" dirty="0" smtClean="0"/>
              <a:t>teachers</a:t>
            </a:r>
            <a:r>
              <a:rPr lang="en-US" sz="4000" dirty="0" smtClean="0"/>
              <a:t>.</a:t>
            </a:r>
          </a:p>
          <a:p>
            <a:endParaRPr lang="en-US" sz="3200" dirty="0"/>
          </a:p>
          <a:p>
            <a:pPr marL="457200" indent="-457200">
              <a:buFont typeface="Arial"/>
              <a:buChar char="•"/>
            </a:pPr>
            <a:endParaRPr lang="en-US" sz="2800" dirty="0"/>
          </a:p>
        </p:txBody>
      </p:sp>
      <p:pic>
        <p:nvPicPr>
          <p:cNvPr id="16" name="Picture 15"/>
          <p:cNvPicPr>
            <a:picLocks noChangeAspect="1"/>
          </p:cNvPicPr>
          <p:nvPr/>
        </p:nvPicPr>
        <p:blipFill>
          <a:blip r:embed="rId4"/>
          <a:stretch>
            <a:fillRect/>
          </a:stretch>
        </p:blipFill>
        <p:spPr>
          <a:xfrm>
            <a:off x="5638800" y="369331"/>
            <a:ext cx="2768146" cy="1974096"/>
          </a:xfrm>
          <a:prstGeom prst="rect">
            <a:avLst/>
          </a:prstGeom>
        </p:spPr>
      </p:pic>
    </p:spTree>
    <p:extLst>
      <p:ext uri="{BB962C8B-B14F-4D97-AF65-F5344CB8AC3E}">
        <p14:creationId xmlns:p14="http://schemas.microsoft.com/office/powerpoint/2010/main" val="1349393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8502196" y="6340929"/>
            <a:ext cx="451304" cy="307777"/>
          </a:xfrm>
          <a:prstGeom prst="rect">
            <a:avLst/>
          </a:prstGeom>
          <a:noFill/>
        </p:spPr>
        <p:txBody>
          <a:bodyPr wrap="square" rtlCol="0">
            <a:spAutoFit/>
          </a:bodyPr>
          <a:lstStyle/>
          <a:p>
            <a:r>
              <a:rPr lang="en-US" sz="1400" dirty="0" smtClean="0">
                <a:latin typeface="DIN-Light"/>
                <a:cs typeface="DIN-Light"/>
              </a:rPr>
              <a:t>12</a:t>
            </a:r>
            <a:endParaRPr lang="en-US" sz="1400" dirty="0">
              <a:latin typeface="DIN-Light"/>
              <a:cs typeface="DIN-Light"/>
            </a:endParaRPr>
          </a:p>
        </p:txBody>
      </p:sp>
      <p:sp>
        <p:nvSpPr>
          <p:cNvPr id="6" name="Rectangle 5"/>
          <p:cNvSpPr/>
          <p:nvPr/>
        </p:nvSpPr>
        <p:spPr>
          <a:xfrm>
            <a:off x="1397000" y="369332"/>
            <a:ext cx="7390946" cy="707886"/>
          </a:xfrm>
          <a:prstGeom prst="rect">
            <a:avLst/>
          </a:prstGeom>
        </p:spPr>
        <p:txBody>
          <a:bodyPr wrap="square">
            <a:spAutoFit/>
          </a:bodyPr>
          <a:lstStyle/>
          <a:p>
            <a:r>
              <a:rPr lang="en-US" sz="4000" b="1" dirty="0" smtClean="0">
                <a:solidFill>
                  <a:schemeClr val="accent1">
                    <a:lumMod val="75000"/>
                  </a:schemeClr>
                </a:solidFill>
                <a:latin typeface="DIN-Bold"/>
                <a:cs typeface="DIN-Bold"/>
              </a:rPr>
              <a:t>Address Financial Needs</a:t>
            </a:r>
            <a:endParaRPr lang="en-US" sz="4000" b="1" dirty="0">
              <a:solidFill>
                <a:schemeClr val="accent1">
                  <a:lumMod val="75000"/>
                </a:schemeClr>
              </a:solidFill>
              <a:latin typeface="DIN-Bold"/>
              <a:cs typeface="DIN-Bold"/>
            </a:endParaRPr>
          </a:p>
        </p:txBody>
      </p:sp>
      <p:sp>
        <p:nvSpPr>
          <p:cNvPr id="7" name="Rectangle 6"/>
          <p:cNvSpPr/>
          <p:nvPr/>
        </p:nvSpPr>
        <p:spPr>
          <a:xfrm>
            <a:off x="205432" y="1365935"/>
            <a:ext cx="8938568" cy="3539431"/>
          </a:xfrm>
          <a:prstGeom prst="rect">
            <a:avLst/>
          </a:prstGeom>
        </p:spPr>
        <p:txBody>
          <a:bodyPr wrap="square">
            <a:spAutoFit/>
          </a:bodyPr>
          <a:lstStyle/>
          <a:p>
            <a:pPr marL="457200" indent="-457200">
              <a:buFont typeface="Arial"/>
              <a:buChar char="•"/>
            </a:pPr>
            <a:r>
              <a:rPr lang="en-US" sz="2800" dirty="0" smtClean="0">
                <a:latin typeface="DIN-Light"/>
                <a:cs typeface="DIN-Light"/>
              </a:rPr>
              <a:t>Six states designate funds to support scholarships for candidates (CT, FL, IL, IN, NY, TN)</a:t>
            </a:r>
          </a:p>
          <a:p>
            <a:pPr marL="457200" indent="-457200">
              <a:buFont typeface="Arial"/>
              <a:buChar char="•"/>
            </a:pPr>
            <a:r>
              <a:rPr lang="en-US" sz="2800" dirty="0" smtClean="0">
                <a:latin typeface="DIN-Light"/>
                <a:cs typeface="DIN-Light"/>
              </a:rPr>
              <a:t>Oregon could leverage PELL, OOG, Oregon Promise, to reduce student debt</a:t>
            </a:r>
          </a:p>
          <a:p>
            <a:pPr marL="457200" indent="-457200">
              <a:buFont typeface="Arial"/>
              <a:buChar char="•"/>
            </a:pPr>
            <a:r>
              <a:rPr lang="en-US" sz="2800" dirty="0" smtClean="0">
                <a:latin typeface="DIN-Light"/>
                <a:cs typeface="DIN-Light"/>
              </a:rPr>
              <a:t>OSAC office at HECC willing to manage grants</a:t>
            </a:r>
          </a:p>
          <a:p>
            <a:pPr marL="457200" indent="-457200">
              <a:buFont typeface="Arial"/>
              <a:buChar char="•"/>
            </a:pPr>
            <a:r>
              <a:rPr lang="en-US" sz="2800" dirty="0" smtClean="0">
                <a:latin typeface="DIN-Light"/>
                <a:cs typeface="DIN-Light"/>
              </a:rPr>
              <a:t>Suggested amount = $750,000 for 2017-19</a:t>
            </a:r>
          </a:p>
          <a:p>
            <a:pPr marL="914400" lvl="1" indent="-457200">
              <a:buFont typeface="Arial"/>
              <a:buChar char="•"/>
            </a:pPr>
            <a:r>
              <a:rPr lang="en-US" sz="2600" dirty="0"/>
              <a:t>2017-18--$250,000 for 50 </a:t>
            </a:r>
            <a:r>
              <a:rPr lang="en-US" sz="2600" dirty="0" smtClean="0"/>
              <a:t>candidates (up to $5 K @)</a:t>
            </a:r>
            <a:endParaRPr lang="en-US" sz="2600" dirty="0"/>
          </a:p>
          <a:p>
            <a:pPr marL="914400" lvl="1" indent="-457200">
              <a:buFont typeface="Arial"/>
              <a:buChar char="•"/>
            </a:pPr>
            <a:r>
              <a:rPr lang="en-US" sz="2600" dirty="0"/>
              <a:t>2018-19--$500,000 for 100 candidates (up to $5 K @</a:t>
            </a:r>
            <a:r>
              <a:rPr lang="en-US" sz="2600" dirty="0" smtClean="0"/>
              <a:t>)</a:t>
            </a:r>
            <a:endParaRPr lang="en-US" sz="2600" dirty="0"/>
          </a:p>
        </p:txBody>
      </p:sp>
      <p:pic>
        <p:nvPicPr>
          <p:cNvPr id="8" name="Picture 7"/>
          <p:cNvPicPr>
            <a:picLocks noChangeAspect="1"/>
          </p:cNvPicPr>
          <p:nvPr/>
        </p:nvPicPr>
        <p:blipFill>
          <a:blip r:embed="rId4"/>
          <a:stretch>
            <a:fillRect/>
          </a:stretch>
        </p:blipFill>
        <p:spPr>
          <a:xfrm>
            <a:off x="599957" y="5053219"/>
            <a:ext cx="7730070" cy="983575"/>
          </a:xfrm>
          <a:prstGeom prst="rect">
            <a:avLst/>
          </a:prstGeom>
        </p:spPr>
      </p:pic>
      <p:sp>
        <p:nvSpPr>
          <p:cNvPr id="11" name="TextBox 10"/>
          <p:cNvSpPr txBox="1"/>
          <p:nvPr/>
        </p:nvSpPr>
        <p:spPr>
          <a:xfrm>
            <a:off x="483667" y="5450769"/>
            <a:ext cx="1191568" cy="253916"/>
          </a:xfrm>
          <a:prstGeom prst="rect">
            <a:avLst/>
          </a:prstGeom>
          <a:noFill/>
        </p:spPr>
        <p:txBody>
          <a:bodyPr wrap="square" rtlCol="0">
            <a:spAutoFit/>
          </a:bodyPr>
          <a:lstStyle/>
          <a:p>
            <a:pPr algn="ctr"/>
            <a:r>
              <a:rPr lang="en-US" sz="1050" dirty="0" smtClean="0"/>
              <a:t>Pell Grant</a:t>
            </a:r>
            <a:endParaRPr lang="es-AR" sz="1050" dirty="0"/>
          </a:p>
        </p:txBody>
      </p:sp>
      <p:sp>
        <p:nvSpPr>
          <p:cNvPr id="12" name="TextBox 11"/>
          <p:cNvSpPr txBox="1"/>
          <p:nvPr/>
        </p:nvSpPr>
        <p:spPr>
          <a:xfrm>
            <a:off x="2270767" y="5294771"/>
            <a:ext cx="996653" cy="577081"/>
          </a:xfrm>
          <a:prstGeom prst="rect">
            <a:avLst/>
          </a:prstGeom>
          <a:noFill/>
        </p:spPr>
        <p:txBody>
          <a:bodyPr wrap="square" rtlCol="0">
            <a:spAutoFit/>
          </a:bodyPr>
          <a:lstStyle/>
          <a:p>
            <a:pPr algn="ctr"/>
            <a:r>
              <a:rPr lang="en-US" sz="1050" dirty="0" smtClean="0"/>
              <a:t>Ore</a:t>
            </a:r>
            <a:r>
              <a:rPr lang="es-AR" sz="1050" dirty="0" smtClean="0"/>
              <a:t>gon</a:t>
            </a:r>
            <a:r>
              <a:rPr lang="es-AR" sz="1050" dirty="0"/>
              <a:t> </a:t>
            </a:r>
            <a:r>
              <a:rPr lang="es-AR" sz="1050" dirty="0" smtClean="0"/>
              <a:t>Opportunity Grant</a:t>
            </a:r>
            <a:endParaRPr lang="es-AR" sz="1050" dirty="0"/>
          </a:p>
        </p:txBody>
      </p:sp>
      <p:sp>
        <p:nvSpPr>
          <p:cNvPr id="13" name="TextBox 12"/>
          <p:cNvSpPr txBox="1"/>
          <p:nvPr/>
        </p:nvSpPr>
        <p:spPr>
          <a:xfrm>
            <a:off x="3869208" y="5318886"/>
            <a:ext cx="1191568" cy="430887"/>
          </a:xfrm>
          <a:prstGeom prst="rect">
            <a:avLst/>
          </a:prstGeom>
          <a:noFill/>
        </p:spPr>
        <p:txBody>
          <a:bodyPr wrap="square" rtlCol="0">
            <a:spAutoFit/>
          </a:bodyPr>
          <a:lstStyle/>
          <a:p>
            <a:pPr algn="ctr"/>
            <a:r>
              <a:rPr lang="en-US" sz="1050" dirty="0" smtClean="0"/>
              <a:t>Oregon Promise Funding</a:t>
            </a:r>
            <a:endParaRPr lang="es-AR" sz="1050" dirty="0"/>
          </a:p>
        </p:txBody>
      </p:sp>
      <p:sp>
        <p:nvSpPr>
          <p:cNvPr id="14" name="TextBox 13"/>
          <p:cNvSpPr txBox="1"/>
          <p:nvPr/>
        </p:nvSpPr>
        <p:spPr>
          <a:xfrm>
            <a:off x="5539419" y="5224181"/>
            <a:ext cx="1191568" cy="738664"/>
          </a:xfrm>
          <a:prstGeom prst="rect">
            <a:avLst/>
          </a:prstGeom>
          <a:noFill/>
        </p:spPr>
        <p:txBody>
          <a:bodyPr wrap="square" rtlCol="0">
            <a:spAutoFit/>
          </a:bodyPr>
          <a:lstStyle/>
          <a:p>
            <a:pPr algn="ctr"/>
            <a:r>
              <a:rPr lang="en-US" sz="1050" dirty="0" smtClean="0"/>
              <a:t>2 Year Teacher Preparation Scholarship at University</a:t>
            </a:r>
            <a:endParaRPr lang="es-AR" sz="1050" dirty="0"/>
          </a:p>
        </p:txBody>
      </p:sp>
      <p:sp>
        <p:nvSpPr>
          <p:cNvPr id="15" name="TextBox 14"/>
          <p:cNvSpPr txBox="1"/>
          <p:nvPr/>
        </p:nvSpPr>
        <p:spPr>
          <a:xfrm>
            <a:off x="7214475" y="5237116"/>
            <a:ext cx="1191568" cy="690189"/>
          </a:xfrm>
          <a:prstGeom prst="rect">
            <a:avLst/>
          </a:prstGeom>
          <a:noFill/>
        </p:spPr>
        <p:txBody>
          <a:bodyPr wrap="square" rtlCol="0">
            <a:spAutoFit/>
          </a:bodyPr>
          <a:lstStyle/>
          <a:p>
            <a:pPr algn="ctr">
              <a:lnSpc>
                <a:spcPct val="90000"/>
              </a:lnSpc>
            </a:pPr>
            <a:r>
              <a:rPr lang="en-US" sz="1050" dirty="0" smtClean="0"/>
              <a:t>Degree  and Preliminary Teacher License</a:t>
            </a:r>
          </a:p>
          <a:p>
            <a:pPr algn="ctr"/>
            <a:endParaRPr lang="es-AR" sz="1050" dirty="0"/>
          </a:p>
        </p:txBody>
      </p:sp>
    </p:spTree>
    <p:extLst>
      <p:ext uri="{BB962C8B-B14F-4D97-AF65-F5344CB8AC3E}">
        <p14:creationId xmlns:p14="http://schemas.microsoft.com/office/powerpoint/2010/main" val="1015548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8502195" y="6340929"/>
            <a:ext cx="435429" cy="307777"/>
          </a:xfrm>
          <a:prstGeom prst="rect">
            <a:avLst/>
          </a:prstGeom>
          <a:noFill/>
        </p:spPr>
        <p:txBody>
          <a:bodyPr wrap="square" rtlCol="0">
            <a:spAutoFit/>
          </a:bodyPr>
          <a:lstStyle/>
          <a:p>
            <a:r>
              <a:rPr lang="en-US" sz="1400" dirty="0" smtClean="0">
                <a:latin typeface="DIN-Light"/>
                <a:cs typeface="DIN-Light"/>
              </a:rPr>
              <a:t>13</a:t>
            </a:r>
            <a:endParaRPr lang="en-US" sz="1400" dirty="0">
              <a:latin typeface="DIN-Light"/>
              <a:cs typeface="DIN-Light"/>
            </a:endParaRPr>
          </a:p>
        </p:txBody>
      </p:sp>
      <p:sp>
        <p:nvSpPr>
          <p:cNvPr id="6" name="Rectangle 5"/>
          <p:cNvSpPr/>
          <p:nvPr/>
        </p:nvSpPr>
        <p:spPr>
          <a:xfrm>
            <a:off x="304800" y="1550333"/>
            <a:ext cx="7390946" cy="707886"/>
          </a:xfrm>
          <a:prstGeom prst="rect">
            <a:avLst/>
          </a:prstGeom>
        </p:spPr>
        <p:txBody>
          <a:bodyPr wrap="square">
            <a:spAutoFit/>
          </a:bodyPr>
          <a:lstStyle/>
          <a:p>
            <a:r>
              <a:rPr lang="en-US" sz="4000" b="1" dirty="0" smtClean="0">
                <a:solidFill>
                  <a:schemeClr val="accent1">
                    <a:lumMod val="75000"/>
                  </a:schemeClr>
                </a:solidFill>
                <a:latin typeface="DIN-Bold"/>
                <a:cs typeface="DIN-Bold"/>
              </a:rPr>
              <a:t>Recommendation</a:t>
            </a:r>
            <a:endParaRPr lang="en-US" sz="4000" b="1" dirty="0">
              <a:solidFill>
                <a:schemeClr val="accent1">
                  <a:lumMod val="75000"/>
                </a:schemeClr>
              </a:solidFill>
              <a:latin typeface="DIN-Bold"/>
              <a:cs typeface="DIN-Bold"/>
            </a:endParaRPr>
          </a:p>
        </p:txBody>
      </p:sp>
      <p:sp>
        <p:nvSpPr>
          <p:cNvPr id="7" name="Rectangle 6"/>
          <p:cNvSpPr/>
          <p:nvPr/>
        </p:nvSpPr>
        <p:spPr>
          <a:xfrm>
            <a:off x="205432" y="2381934"/>
            <a:ext cx="8938568" cy="2739211"/>
          </a:xfrm>
          <a:prstGeom prst="rect">
            <a:avLst/>
          </a:prstGeom>
        </p:spPr>
        <p:txBody>
          <a:bodyPr wrap="square">
            <a:spAutoFit/>
          </a:bodyPr>
          <a:lstStyle/>
          <a:p>
            <a:pPr marL="457200" indent="-457200">
              <a:buFont typeface="Arial"/>
              <a:buChar char="•"/>
            </a:pPr>
            <a:r>
              <a:rPr lang="en-US" sz="3600" dirty="0"/>
              <a:t>Seed funding for a phased-in expansion of university/district partnerships in communities where students of color exceed 40 percent of the student population </a:t>
            </a:r>
            <a:endParaRPr lang="en-US" sz="3200" dirty="0"/>
          </a:p>
          <a:p>
            <a:pPr marL="457200" indent="-457200">
              <a:buFont typeface="Arial"/>
              <a:buChar char="•"/>
            </a:pPr>
            <a:endParaRPr lang="en-US" sz="2800" dirty="0"/>
          </a:p>
        </p:txBody>
      </p:sp>
      <p:pic>
        <p:nvPicPr>
          <p:cNvPr id="8" name="Picture 7" descr="DSCN0249.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2600" y="220041"/>
            <a:ext cx="2675238" cy="2006428"/>
          </a:xfrm>
          <a:prstGeom prst="rect">
            <a:avLst/>
          </a:prstGeom>
        </p:spPr>
      </p:pic>
    </p:spTree>
    <p:extLst>
      <p:ext uri="{BB962C8B-B14F-4D97-AF65-F5344CB8AC3E}">
        <p14:creationId xmlns:p14="http://schemas.microsoft.com/office/powerpoint/2010/main" val="3680382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8502196" y="6340929"/>
            <a:ext cx="498928" cy="307777"/>
          </a:xfrm>
          <a:prstGeom prst="rect">
            <a:avLst/>
          </a:prstGeom>
          <a:noFill/>
        </p:spPr>
        <p:txBody>
          <a:bodyPr wrap="square" rtlCol="0">
            <a:spAutoFit/>
          </a:bodyPr>
          <a:lstStyle/>
          <a:p>
            <a:r>
              <a:rPr lang="en-US" sz="1400" dirty="0" smtClean="0">
                <a:latin typeface="DIN-Light"/>
                <a:cs typeface="DIN-Light"/>
              </a:rPr>
              <a:t>14</a:t>
            </a:r>
            <a:endParaRPr lang="en-US" sz="1400" dirty="0">
              <a:latin typeface="DIN-Light"/>
              <a:cs typeface="DIN-Light"/>
            </a:endParaRPr>
          </a:p>
        </p:txBody>
      </p:sp>
      <p:sp>
        <p:nvSpPr>
          <p:cNvPr id="6" name="Rectangle 5"/>
          <p:cNvSpPr/>
          <p:nvPr/>
        </p:nvSpPr>
        <p:spPr>
          <a:xfrm>
            <a:off x="1397000" y="269904"/>
            <a:ext cx="7747000" cy="646331"/>
          </a:xfrm>
          <a:prstGeom prst="rect">
            <a:avLst/>
          </a:prstGeom>
        </p:spPr>
        <p:txBody>
          <a:bodyPr wrap="square">
            <a:spAutoFit/>
          </a:bodyPr>
          <a:lstStyle/>
          <a:p>
            <a:r>
              <a:rPr lang="en-US" sz="3600" b="1" dirty="0" smtClean="0">
                <a:solidFill>
                  <a:schemeClr val="accent1">
                    <a:lumMod val="75000"/>
                  </a:schemeClr>
                </a:solidFill>
                <a:latin typeface="DIN-Bold"/>
                <a:cs typeface="DIN-Bold"/>
              </a:rPr>
              <a:t>Suggested Foci of Partnerships</a:t>
            </a:r>
            <a:endParaRPr lang="en-US" sz="3600" b="1" dirty="0">
              <a:solidFill>
                <a:schemeClr val="accent1">
                  <a:lumMod val="75000"/>
                </a:schemeClr>
              </a:solidFill>
              <a:latin typeface="DIN-Bold"/>
              <a:cs typeface="DIN-Bold"/>
            </a:endParaRPr>
          </a:p>
        </p:txBody>
      </p:sp>
      <p:sp>
        <p:nvSpPr>
          <p:cNvPr id="3" name="TextBox 2"/>
          <p:cNvSpPr txBox="1"/>
          <p:nvPr/>
        </p:nvSpPr>
        <p:spPr>
          <a:xfrm>
            <a:off x="1" y="1122081"/>
            <a:ext cx="9143999" cy="5170646"/>
          </a:xfrm>
          <a:prstGeom prst="rect">
            <a:avLst/>
          </a:prstGeom>
          <a:noFill/>
        </p:spPr>
        <p:txBody>
          <a:bodyPr wrap="square" rtlCol="0">
            <a:spAutoFit/>
          </a:bodyPr>
          <a:lstStyle/>
          <a:p>
            <a:pPr marL="342900" indent="-342900">
              <a:buFont typeface="Wingdings" charset="2"/>
              <a:buChar char="u"/>
            </a:pPr>
            <a:r>
              <a:rPr lang="en-US" sz="2200" dirty="0" smtClean="0"/>
              <a:t>School </a:t>
            </a:r>
            <a:r>
              <a:rPr lang="en-US" sz="2200" dirty="0"/>
              <a:t>districts, community colleges, and universities </a:t>
            </a:r>
            <a:r>
              <a:rPr lang="en-US" sz="2200" dirty="0" smtClean="0"/>
              <a:t>can work </a:t>
            </a:r>
            <a:r>
              <a:rPr lang="en-US" sz="2200" dirty="0"/>
              <a:t>collaboratively </a:t>
            </a:r>
            <a:r>
              <a:rPr lang="en-US" sz="2200" dirty="0" smtClean="0"/>
              <a:t>on priorities </a:t>
            </a:r>
            <a:r>
              <a:rPr lang="en-US" sz="2200" dirty="0"/>
              <a:t>and </a:t>
            </a:r>
            <a:r>
              <a:rPr lang="en-US" sz="2200" dirty="0" smtClean="0"/>
              <a:t>practices proven to recruit</a:t>
            </a:r>
            <a:r>
              <a:rPr lang="en-US" sz="2200" dirty="0"/>
              <a:t>, support, and retain a more diverse teacher workforce. </a:t>
            </a:r>
            <a:endParaRPr lang="en-US" sz="2200" dirty="0" smtClean="0"/>
          </a:p>
          <a:p>
            <a:pPr marL="800100" lvl="1" indent="-342900">
              <a:buFont typeface="Wingdings" charset="2"/>
              <a:buChar char="u"/>
            </a:pPr>
            <a:r>
              <a:rPr lang="en-US" sz="2200" dirty="0" smtClean="0"/>
              <a:t>Support for Grow your Own programs starting with K-12 students</a:t>
            </a:r>
          </a:p>
          <a:p>
            <a:pPr marL="800100" lvl="1" indent="-342900">
              <a:buFont typeface="Wingdings" charset="2"/>
              <a:buChar char="u"/>
            </a:pPr>
            <a:r>
              <a:rPr lang="en-US" sz="2200" dirty="0" smtClean="0"/>
              <a:t>Use of cultural brokers to help identify potential educators</a:t>
            </a:r>
          </a:p>
          <a:p>
            <a:pPr marL="800100" lvl="1" indent="-342900">
              <a:buFont typeface="Wingdings" charset="2"/>
              <a:buChar char="u"/>
            </a:pPr>
            <a:r>
              <a:rPr lang="en-US" sz="2200" dirty="0" smtClean="0"/>
              <a:t>Improved </a:t>
            </a:r>
            <a:r>
              <a:rPr lang="en-US" sz="2200" dirty="0"/>
              <a:t>articulation between High Schools, Community Colleges, and 4 year institutions to streamline </a:t>
            </a:r>
            <a:r>
              <a:rPr lang="en-US" sz="2200" dirty="0" smtClean="0"/>
              <a:t>coursework</a:t>
            </a:r>
          </a:p>
          <a:p>
            <a:pPr marL="800100" lvl="1" indent="-342900">
              <a:buFont typeface="Wingdings" charset="2"/>
              <a:buChar char="u"/>
            </a:pPr>
            <a:r>
              <a:rPr lang="en-US" sz="2200" dirty="0"/>
              <a:t>Program interview practices that reduce implicit </a:t>
            </a:r>
            <a:r>
              <a:rPr lang="en-US" sz="2200" dirty="0" smtClean="0"/>
              <a:t>bias</a:t>
            </a:r>
          </a:p>
          <a:p>
            <a:pPr marL="800100" lvl="1" indent="-342900">
              <a:buFont typeface="Wingdings" charset="2"/>
              <a:buChar char="u"/>
            </a:pPr>
            <a:r>
              <a:rPr lang="en-US" sz="2200" dirty="0"/>
              <a:t>Career pathways for school and district employees </a:t>
            </a:r>
            <a:endParaRPr lang="en-US" sz="2200" dirty="0" smtClean="0"/>
          </a:p>
          <a:p>
            <a:pPr marL="800100" lvl="1" indent="-342900">
              <a:buFont typeface="Wingdings" charset="2"/>
              <a:buChar char="u"/>
            </a:pPr>
            <a:r>
              <a:rPr lang="en-US" sz="2200" dirty="0" smtClean="0"/>
              <a:t>Clinical placements of culturally and linguistically diverse candidates in settings that can lead to employment</a:t>
            </a:r>
            <a:endParaRPr lang="en-US" sz="2200" dirty="0"/>
          </a:p>
          <a:p>
            <a:pPr marL="800100" lvl="1" indent="-342900">
              <a:buFont typeface="Wingdings" charset="2"/>
              <a:buChar char="u"/>
            </a:pPr>
            <a:r>
              <a:rPr lang="en-US" sz="2200" dirty="0" smtClean="0"/>
              <a:t>Early intent </a:t>
            </a:r>
            <a:r>
              <a:rPr lang="en-US" sz="2200" dirty="0"/>
              <a:t>to interview and hire commitments from </a:t>
            </a:r>
            <a:r>
              <a:rPr lang="en-US" sz="2200" dirty="0" smtClean="0"/>
              <a:t>districts</a:t>
            </a:r>
          </a:p>
          <a:p>
            <a:pPr marL="800100" lvl="1" indent="-342900">
              <a:buFont typeface="Wingdings" charset="2"/>
              <a:buChar char="u"/>
            </a:pPr>
            <a:r>
              <a:rPr lang="en-US" sz="2200" dirty="0"/>
              <a:t>Affinity groups and social networks that support candidates of color </a:t>
            </a:r>
          </a:p>
        </p:txBody>
      </p:sp>
    </p:spTree>
    <p:extLst>
      <p:ext uri="{BB962C8B-B14F-4D97-AF65-F5344CB8AC3E}">
        <p14:creationId xmlns:p14="http://schemas.microsoft.com/office/powerpoint/2010/main" val="2489854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8502196" y="6340929"/>
            <a:ext cx="419554" cy="307777"/>
          </a:xfrm>
          <a:prstGeom prst="rect">
            <a:avLst/>
          </a:prstGeom>
          <a:noFill/>
        </p:spPr>
        <p:txBody>
          <a:bodyPr wrap="square" rtlCol="0">
            <a:spAutoFit/>
          </a:bodyPr>
          <a:lstStyle/>
          <a:p>
            <a:r>
              <a:rPr lang="en-US" sz="1400" dirty="0" smtClean="0">
                <a:latin typeface="DIN-Light"/>
                <a:cs typeface="DIN-Light"/>
              </a:rPr>
              <a:t>15</a:t>
            </a:r>
            <a:endParaRPr lang="en-US" sz="1400" dirty="0">
              <a:latin typeface="DIN-Light"/>
              <a:cs typeface="DIN-Light"/>
            </a:endParaRPr>
          </a:p>
        </p:txBody>
      </p:sp>
      <p:sp>
        <p:nvSpPr>
          <p:cNvPr id="6" name="Rectangle 5"/>
          <p:cNvSpPr/>
          <p:nvPr/>
        </p:nvSpPr>
        <p:spPr>
          <a:xfrm>
            <a:off x="381000" y="1322074"/>
            <a:ext cx="7390946" cy="707886"/>
          </a:xfrm>
          <a:prstGeom prst="rect">
            <a:avLst/>
          </a:prstGeom>
        </p:spPr>
        <p:txBody>
          <a:bodyPr wrap="square">
            <a:spAutoFit/>
          </a:bodyPr>
          <a:lstStyle/>
          <a:p>
            <a:r>
              <a:rPr lang="en-US" sz="4000" b="1" dirty="0" smtClean="0">
                <a:solidFill>
                  <a:schemeClr val="accent1">
                    <a:lumMod val="75000"/>
                  </a:schemeClr>
                </a:solidFill>
                <a:latin typeface="DIN-Bold"/>
                <a:cs typeface="DIN-Bold"/>
              </a:rPr>
              <a:t>Recommendation</a:t>
            </a:r>
            <a:endParaRPr lang="en-US" sz="4000" b="1" dirty="0">
              <a:solidFill>
                <a:schemeClr val="accent1">
                  <a:lumMod val="75000"/>
                </a:schemeClr>
              </a:solidFill>
              <a:latin typeface="DIN-Bold"/>
              <a:cs typeface="DIN-Bold"/>
            </a:endParaRPr>
          </a:p>
        </p:txBody>
      </p:sp>
      <p:sp>
        <p:nvSpPr>
          <p:cNvPr id="7" name="Rectangle 6"/>
          <p:cNvSpPr/>
          <p:nvPr/>
        </p:nvSpPr>
        <p:spPr>
          <a:xfrm>
            <a:off x="205432" y="2381934"/>
            <a:ext cx="8938568" cy="3416320"/>
          </a:xfrm>
          <a:prstGeom prst="rect">
            <a:avLst/>
          </a:prstGeom>
        </p:spPr>
        <p:txBody>
          <a:bodyPr wrap="square">
            <a:spAutoFit/>
          </a:bodyPr>
          <a:lstStyle/>
          <a:p>
            <a:pPr marL="571500" indent="-571500">
              <a:buFont typeface="Arial"/>
              <a:buChar char="•"/>
            </a:pPr>
            <a:r>
              <a:rPr lang="en-US" sz="3600" dirty="0" smtClean="0"/>
              <a:t>Fund mentors </a:t>
            </a:r>
            <a:r>
              <a:rPr lang="en-US" sz="3600" dirty="0"/>
              <a:t>for two years for every </a:t>
            </a:r>
            <a:r>
              <a:rPr lang="en-US" sz="3600" dirty="0" smtClean="0"/>
              <a:t>teacher </a:t>
            </a:r>
            <a:r>
              <a:rPr lang="en-US" sz="3600" dirty="0"/>
              <a:t>hired in an Oregon </a:t>
            </a:r>
            <a:r>
              <a:rPr lang="en-US" sz="3600" dirty="0" smtClean="0"/>
              <a:t>school and provide continued networking and retention support for culturally and linguistically candidates who have been recently hired. </a:t>
            </a:r>
            <a:endParaRPr lang="en-US" sz="3600" dirty="0"/>
          </a:p>
        </p:txBody>
      </p:sp>
      <p:pic>
        <p:nvPicPr>
          <p:cNvPr id="8" name="Picture 7"/>
          <p:cNvPicPr>
            <a:picLocks noChangeAspect="1"/>
          </p:cNvPicPr>
          <p:nvPr/>
        </p:nvPicPr>
        <p:blipFill>
          <a:blip r:embed="rId4"/>
          <a:stretch>
            <a:fillRect/>
          </a:stretch>
        </p:blipFill>
        <p:spPr>
          <a:xfrm>
            <a:off x="5410200" y="241026"/>
            <a:ext cx="2568122" cy="2162095"/>
          </a:xfrm>
          <a:prstGeom prst="rect">
            <a:avLst/>
          </a:prstGeom>
        </p:spPr>
      </p:pic>
    </p:spTree>
    <p:extLst>
      <p:ext uri="{BB962C8B-B14F-4D97-AF65-F5344CB8AC3E}">
        <p14:creationId xmlns:p14="http://schemas.microsoft.com/office/powerpoint/2010/main" val="3123485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924800" cy="3657600"/>
          </a:xfrm>
        </p:spPr>
        <p:txBody>
          <a:bodyPr/>
          <a:lstStyle/>
          <a:p>
            <a:r>
              <a:rPr lang="en-US" sz="6000" i="1" dirty="0" smtClean="0"/>
              <a:t>Welcome</a:t>
            </a:r>
            <a:endParaRPr lang="en-US" sz="6000" i="1" dirty="0"/>
          </a:p>
        </p:txBody>
      </p:sp>
      <p:pic>
        <p:nvPicPr>
          <p:cNvPr id="1026" name="Picture 2" descr="J:\HB 2016\Shutterstock\AA Male Read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733800"/>
            <a:ext cx="3276600" cy="2184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344487"/>
            <a:ext cx="2530475"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36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8502196" y="6340929"/>
            <a:ext cx="419554" cy="307777"/>
          </a:xfrm>
          <a:prstGeom prst="rect">
            <a:avLst/>
          </a:prstGeom>
          <a:noFill/>
        </p:spPr>
        <p:txBody>
          <a:bodyPr wrap="square" rtlCol="0">
            <a:spAutoFit/>
          </a:bodyPr>
          <a:lstStyle/>
          <a:p>
            <a:r>
              <a:rPr lang="en-US" sz="1400" dirty="0" smtClean="0">
                <a:latin typeface="DIN-Light"/>
                <a:cs typeface="DIN-Light"/>
              </a:rPr>
              <a:t>16</a:t>
            </a:r>
            <a:endParaRPr lang="en-US" sz="1400" dirty="0">
              <a:latin typeface="DIN-Light"/>
              <a:cs typeface="DIN-Light"/>
            </a:endParaRPr>
          </a:p>
        </p:txBody>
      </p:sp>
      <p:pic>
        <p:nvPicPr>
          <p:cNvPr id="3" name="Picture 2" descr="Unknown.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7280" y="2206625"/>
            <a:ext cx="8447469" cy="3540125"/>
          </a:xfrm>
          <a:prstGeom prst="rect">
            <a:avLst/>
          </a:prstGeom>
        </p:spPr>
      </p:pic>
      <p:sp>
        <p:nvSpPr>
          <p:cNvPr id="10" name="Rectangle 9"/>
          <p:cNvSpPr/>
          <p:nvPr/>
        </p:nvSpPr>
        <p:spPr>
          <a:xfrm>
            <a:off x="1397000" y="369332"/>
            <a:ext cx="7390946" cy="707886"/>
          </a:xfrm>
          <a:prstGeom prst="rect">
            <a:avLst/>
          </a:prstGeom>
        </p:spPr>
        <p:txBody>
          <a:bodyPr wrap="square">
            <a:spAutoFit/>
          </a:bodyPr>
          <a:lstStyle/>
          <a:p>
            <a:r>
              <a:rPr lang="en-US" sz="4000" b="1" dirty="0" smtClean="0">
                <a:solidFill>
                  <a:schemeClr val="accent1">
                    <a:lumMod val="75000"/>
                  </a:schemeClr>
                </a:solidFill>
                <a:latin typeface="DIN-Bold"/>
                <a:cs typeface="DIN-Bold"/>
              </a:rPr>
              <a:t>It’s Retention Too!</a:t>
            </a:r>
            <a:endParaRPr lang="en-US" sz="4000" b="1" dirty="0">
              <a:solidFill>
                <a:schemeClr val="accent1">
                  <a:lumMod val="75000"/>
                </a:schemeClr>
              </a:solidFill>
              <a:latin typeface="DIN-Bold"/>
              <a:cs typeface="DIN-Bold"/>
            </a:endParaRPr>
          </a:p>
        </p:txBody>
      </p:sp>
      <p:sp>
        <p:nvSpPr>
          <p:cNvPr id="2" name="Rectangular Callout 1"/>
          <p:cNvSpPr/>
          <p:nvPr/>
        </p:nvSpPr>
        <p:spPr>
          <a:xfrm>
            <a:off x="762000" y="1944688"/>
            <a:ext cx="1539875" cy="388938"/>
          </a:xfrm>
          <a:prstGeom prst="wedgeRect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Recruitment</a:t>
            </a:r>
            <a:endParaRPr lang="en-US" dirty="0"/>
          </a:p>
        </p:txBody>
      </p:sp>
      <p:sp>
        <p:nvSpPr>
          <p:cNvPr id="7" name="Rectangular Callout 6"/>
          <p:cNvSpPr/>
          <p:nvPr/>
        </p:nvSpPr>
        <p:spPr>
          <a:xfrm>
            <a:off x="2514600" y="1944687"/>
            <a:ext cx="1495425" cy="658813"/>
          </a:xfrm>
          <a:prstGeom prst="wedgeRect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P</a:t>
            </a:r>
            <a:r>
              <a:rPr lang="en-US" dirty="0" smtClean="0"/>
              <a:t>reparation</a:t>
            </a:r>
            <a:endParaRPr lang="en-US" dirty="0"/>
          </a:p>
        </p:txBody>
      </p:sp>
      <p:sp>
        <p:nvSpPr>
          <p:cNvPr id="11" name="Rectangular Callout 10"/>
          <p:cNvSpPr/>
          <p:nvPr/>
        </p:nvSpPr>
        <p:spPr>
          <a:xfrm>
            <a:off x="5607050" y="1944687"/>
            <a:ext cx="996950" cy="1230312"/>
          </a:xfrm>
          <a:prstGeom prst="wedgeRect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Hiring</a:t>
            </a:r>
            <a:endParaRPr lang="en-US" dirty="0"/>
          </a:p>
        </p:txBody>
      </p:sp>
      <p:sp>
        <p:nvSpPr>
          <p:cNvPr id="12" name="Rectangular Callout 11"/>
          <p:cNvSpPr/>
          <p:nvPr/>
        </p:nvSpPr>
        <p:spPr>
          <a:xfrm>
            <a:off x="7064375" y="1944688"/>
            <a:ext cx="1285875" cy="1706562"/>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Retention</a:t>
            </a:r>
            <a:endParaRPr lang="en-US" dirty="0"/>
          </a:p>
        </p:txBody>
      </p:sp>
      <p:sp>
        <p:nvSpPr>
          <p:cNvPr id="14" name="Rectangular Callout 13"/>
          <p:cNvSpPr/>
          <p:nvPr/>
        </p:nvSpPr>
        <p:spPr>
          <a:xfrm>
            <a:off x="4235450" y="1946275"/>
            <a:ext cx="1181100" cy="847725"/>
          </a:xfrm>
          <a:prstGeom prst="wedgeRect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Interview Process</a:t>
            </a:r>
            <a:endParaRPr lang="en-US" dirty="0"/>
          </a:p>
        </p:txBody>
      </p:sp>
    </p:spTree>
    <p:extLst>
      <p:ext uri="{BB962C8B-B14F-4D97-AF65-F5344CB8AC3E}">
        <p14:creationId xmlns:p14="http://schemas.microsoft.com/office/powerpoint/2010/main" val="2569671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875" y="0"/>
            <a:ext cx="9144000" cy="6858000"/>
          </a:xfrm>
          <a:prstGeom prst="rect">
            <a:avLst/>
          </a:prstGeom>
        </p:spPr>
      </p:pic>
      <p:sp>
        <p:nvSpPr>
          <p:cNvPr id="5" name="TextBox 4"/>
          <p:cNvSpPr txBox="1"/>
          <p:nvPr/>
        </p:nvSpPr>
        <p:spPr>
          <a:xfrm>
            <a:off x="8334375" y="6340929"/>
            <a:ext cx="453571" cy="307777"/>
          </a:xfrm>
          <a:prstGeom prst="rect">
            <a:avLst/>
          </a:prstGeom>
          <a:noFill/>
        </p:spPr>
        <p:txBody>
          <a:bodyPr wrap="square" rtlCol="0">
            <a:spAutoFit/>
          </a:bodyPr>
          <a:lstStyle/>
          <a:p>
            <a:r>
              <a:rPr lang="en-US" sz="1400" dirty="0" smtClean="0">
                <a:latin typeface="DIN-Light"/>
                <a:cs typeface="DIN-Light"/>
              </a:rPr>
              <a:t>17</a:t>
            </a:r>
            <a:endParaRPr lang="en-US" sz="1400" dirty="0">
              <a:latin typeface="DIN-Light"/>
              <a:cs typeface="DIN-Light"/>
            </a:endParaRPr>
          </a:p>
        </p:txBody>
      </p:sp>
      <p:sp>
        <p:nvSpPr>
          <p:cNvPr id="6" name="Rectangle 5"/>
          <p:cNvSpPr/>
          <p:nvPr/>
        </p:nvSpPr>
        <p:spPr>
          <a:xfrm>
            <a:off x="1254124" y="220643"/>
            <a:ext cx="7889875" cy="707886"/>
          </a:xfrm>
          <a:prstGeom prst="rect">
            <a:avLst/>
          </a:prstGeom>
        </p:spPr>
        <p:txBody>
          <a:bodyPr wrap="square">
            <a:spAutoFit/>
          </a:bodyPr>
          <a:lstStyle/>
          <a:p>
            <a:r>
              <a:rPr lang="en-US" sz="4000" b="1" dirty="0" smtClean="0">
                <a:solidFill>
                  <a:schemeClr val="accent1">
                    <a:lumMod val="75000"/>
                  </a:schemeClr>
                </a:solidFill>
                <a:latin typeface="DIN-Bold"/>
                <a:cs typeface="DIN-Bold"/>
              </a:rPr>
              <a:t>Recruitment &amp; Hiring Lessons </a:t>
            </a:r>
            <a:endParaRPr lang="en-US" sz="4000" b="1" dirty="0">
              <a:solidFill>
                <a:schemeClr val="accent1">
                  <a:lumMod val="75000"/>
                </a:schemeClr>
              </a:solidFill>
              <a:latin typeface="DIN-Bold"/>
              <a:cs typeface="DIN-Bold"/>
            </a:endParaRPr>
          </a:p>
        </p:txBody>
      </p:sp>
      <p:sp>
        <p:nvSpPr>
          <p:cNvPr id="7" name="Rectangle 6"/>
          <p:cNvSpPr/>
          <p:nvPr/>
        </p:nvSpPr>
        <p:spPr>
          <a:xfrm>
            <a:off x="364670" y="1235013"/>
            <a:ext cx="5658305" cy="2893100"/>
          </a:xfrm>
          <a:prstGeom prst="rect">
            <a:avLst/>
          </a:prstGeom>
        </p:spPr>
        <p:txBody>
          <a:bodyPr wrap="square">
            <a:spAutoFit/>
          </a:bodyPr>
          <a:lstStyle/>
          <a:p>
            <a:pPr marL="342900" indent="-342900">
              <a:buFont typeface="Arial"/>
              <a:buChar char="•"/>
            </a:pPr>
            <a:r>
              <a:rPr lang="en-US" sz="2600" dirty="0" smtClean="0">
                <a:latin typeface="DIN-Light"/>
                <a:cs typeface="DIN-Light"/>
              </a:rPr>
              <a:t>Provide early interviewing opportunities and “intent to hire” offers to candidates </a:t>
            </a:r>
          </a:p>
          <a:p>
            <a:pPr marL="342900" indent="-342900">
              <a:buFont typeface="Arial"/>
              <a:buChar char="•"/>
            </a:pPr>
            <a:r>
              <a:rPr lang="en-US" sz="2600" dirty="0" smtClean="0">
                <a:latin typeface="DIN-Light"/>
                <a:cs typeface="DIN-Light"/>
              </a:rPr>
              <a:t>Conduct anti</a:t>
            </a:r>
            <a:r>
              <a:rPr lang="en-US" sz="2600" dirty="0">
                <a:latin typeface="DIN-Light"/>
                <a:cs typeface="DIN-Light"/>
              </a:rPr>
              <a:t>-bias </a:t>
            </a:r>
            <a:r>
              <a:rPr lang="en-US" sz="2600" dirty="0" smtClean="0">
                <a:latin typeface="DIN-Light"/>
                <a:cs typeface="DIN-Light"/>
              </a:rPr>
              <a:t>training for interview teams </a:t>
            </a:r>
          </a:p>
          <a:p>
            <a:pPr marL="342900" indent="-342900">
              <a:buFont typeface="Arial"/>
              <a:buChar char="•"/>
            </a:pPr>
            <a:r>
              <a:rPr lang="en-US" sz="2600" dirty="0" smtClean="0">
                <a:latin typeface="DIN-Light"/>
                <a:cs typeface="DIN-Light"/>
              </a:rPr>
              <a:t>Create a system to connect candidates of color with jobs</a:t>
            </a:r>
          </a:p>
        </p:txBody>
      </p:sp>
      <p:pic>
        <p:nvPicPr>
          <p:cNvPr id="8" name="Picture 7" descr="images.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8000" y="1557659"/>
            <a:ext cx="3304883" cy="2247807"/>
          </a:xfrm>
          <a:prstGeom prst="rect">
            <a:avLst/>
          </a:prstGeom>
        </p:spPr>
      </p:pic>
      <p:sp>
        <p:nvSpPr>
          <p:cNvPr id="2" name="TextBox 1"/>
          <p:cNvSpPr txBox="1"/>
          <p:nvPr/>
        </p:nvSpPr>
        <p:spPr>
          <a:xfrm>
            <a:off x="326570" y="4124938"/>
            <a:ext cx="8817430" cy="1692771"/>
          </a:xfrm>
          <a:prstGeom prst="rect">
            <a:avLst/>
          </a:prstGeom>
          <a:noFill/>
        </p:spPr>
        <p:txBody>
          <a:bodyPr wrap="square" rtlCol="0">
            <a:spAutoFit/>
          </a:bodyPr>
          <a:lstStyle/>
          <a:p>
            <a:pPr marL="342900" indent="-342900">
              <a:buFont typeface="Arial"/>
              <a:buChar char="•"/>
            </a:pPr>
            <a:r>
              <a:rPr lang="en-US" sz="2600" dirty="0">
                <a:latin typeface="DIN-Light"/>
                <a:cs typeface="DIN-Light"/>
              </a:rPr>
              <a:t>Provide guidance </a:t>
            </a:r>
            <a:r>
              <a:rPr lang="en-US" sz="2600" dirty="0" smtClean="0">
                <a:latin typeface="DIN-Light"/>
                <a:cs typeface="DIN-Light"/>
              </a:rPr>
              <a:t>for </a:t>
            </a:r>
            <a:r>
              <a:rPr lang="en-US" sz="2600" dirty="0">
                <a:latin typeface="DIN-Light"/>
                <a:cs typeface="DIN-Light"/>
              </a:rPr>
              <a:t>how schools and districts can analyze recruitment pools for racial disparities </a:t>
            </a:r>
          </a:p>
          <a:p>
            <a:pPr marL="342900" indent="-342900">
              <a:buFont typeface="Arial"/>
              <a:buChar char="•"/>
            </a:pPr>
            <a:r>
              <a:rPr lang="en-US" sz="2600" dirty="0">
                <a:latin typeface="DIN-Light"/>
                <a:cs typeface="DIN-Light"/>
              </a:rPr>
              <a:t>Develop collaborative strategies </a:t>
            </a:r>
            <a:r>
              <a:rPr lang="en-US" sz="2600" dirty="0" smtClean="0">
                <a:latin typeface="DIN-Light"/>
                <a:cs typeface="DIN-Light"/>
              </a:rPr>
              <a:t>to help </a:t>
            </a:r>
            <a:r>
              <a:rPr lang="en-US" sz="2600" dirty="0">
                <a:latin typeface="DIN-Light"/>
                <a:cs typeface="DIN-Light"/>
              </a:rPr>
              <a:t>small and rural communities hire and </a:t>
            </a:r>
            <a:r>
              <a:rPr lang="en-US" sz="2600" dirty="0" smtClean="0">
                <a:latin typeface="DIN-Light"/>
                <a:cs typeface="DIN-Light"/>
              </a:rPr>
              <a:t>retain more educators of color </a:t>
            </a:r>
            <a:endParaRPr lang="en-US" sz="2600" dirty="0">
              <a:latin typeface="DIN-Light"/>
              <a:cs typeface="DIN-Light"/>
            </a:endParaRPr>
          </a:p>
        </p:txBody>
      </p:sp>
    </p:spTree>
    <p:extLst>
      <p:ext uri="{BB962C8B-B14F-4D97-AF65-F5344CB8AC3E}">
        <p14:creationId xmlns:p14="http://schemas.microsoft.com/office/powerpoint/2010/main" val="1847046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8502195" y="6340929"/>
            <a:ext cx="403679" cy="307777"/>
          </a:xfrm>
          <a:prstGeom prst="rect">
            <a:avLst/>
          </a:prstGeom>
          <a:noFill/>
        </p:spPr>
        <p:txBody>
          <a:bodyPr wrap="square" rtlCol="0">
            <a:spAutoFit/>
          </a:bodyPr>
          <a:lstStyle/>
          <a:p>
            <a:r>
              <a:rPr lang="en-US" sz="1400" dirty="0" smtClean="0">
                <a:latin typeface="DIN-Light"/>
                <a:cs typeface="DIN-Light"/>
              </a:rPr>
              <a:t>18</a:t>
            </a:r>
            <a:endParaRPr lang="en-US" sz="1400" dirty="0">
              <a:latin typeface="DIN-Light"/>
              <a:cs typeface="DIN-Light"/>
            </a:endParaRPr>
          </a:p>
        </p:txBody>
      </p:sp>
      <p:sp>
        <p:nvSpPr>
          <p:cNvPr id="7" name="Rectangle 6"/>
          <p:cNvSpPr/>
          <p:nvPr/>
        </p:nvSpPr>
        <p:spPr>
          <a:xfrm>
            <a:off x="750454" y="1200835"/>
            <a:ext cx="7839363" cy="523220"/>
          </a:xfrm>
          <a:prstGeom prst="rect">
            <a:avLst/>
          </a:prstGeom>
        </p:spPr>
        <p:txBody>
          <a:bodyPr wrap="square">
            <a:spAutoFit/>
          </a:bodyPr>
          <a:lstStyle/>
          <a:p>
            <a:endParaRPr lang="en-US" sz="2800" dirty="0">
              <a:latin typeface="DIN-Light"/>
              <a:cs typeface="DIN-Light"/>
            </a:endParaRPr>
          </a:p>
        </p:txBody>
      </p:sp>
      <p:sp>
        <p:nvSpPr>
          <p:cNvPr id="8" name="TextBox 7"/>
          <p:cNvSpPr txBox="1"/>
          <p:nvPr/>
        </p:nvSpPr>
        <p:spPr>
          <a:xfrm>
            <a:off x="1428750" y="253999"/>
            <a:ext cx="7715250" cy="707886"/>
          </a:xfrm>
          <a:prstGeom prst="rect">
            <a:avLst/>
          </a:prstGeom>
          <a:noFill/>
        </p:spPr>
        <p:txBody>
          <a:bodyPr wrap="square" rtlCol="0">
            <a:spAutoFit/>
          </a:bodyPr>
          <a:lstStyle/>
          <a:p>
            <a:r>
              <a:rPr lang="en-US" sz="4000" b="1" dirty="0" smtClean="0">
                <a:solidFill>
                  <a:srgbClr val="376092"/>
                </a:solidFill>
                <a:latin typeface="DIN-Bold"/>
                <a:cs typeface="DIN-Bold"/>
              </a:rPr>
              <a:t>What about Retention?</a:t>
            </a:r>
            <a:endParaRPr lang="en-US" sz="4000" dirty="0"/>
          </a:p>
        </p:txBody>
      </p:sp>
      <p:pic>
        <p:nvPicPr>
          <p:cNvPr id="3" name="Picture 2" descr="Screen Shot 2016-09-13 at 7.08.32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750" y="1121460"/>
            <a:ext cx="7950159" cy="5379044"/>
          </a:xfrm>
          <a:prstGeom prst="rect">
            <a:avLst/>
          </a:prstGeom>
        </p:spPr>
      </p:pic>
      <p:sp>
        <p:nvSpPr>
          <p:cNvPr id="6" name="Double Brace 5"/>
          <p:cNvSpPr/>
          <p:nvPr/>
        </p:nvSpPr>
        <p:spPr>
          <a:xfrm>
            <a:off x="3683000" y="4492625"/>
            <a:ext cx="1069848" cy="914400"/>
          </a:xfrm>
          <a:prstGeom prst="bracePair">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6600"/>
              </a:solidFill>
            </a:endParaRPr>
          </a:p>
        </p:txBody>
      </p:sp>
      <p:sp>
        <p:nvSpPr>
          <p:cNvPr id="9" name="Double Brace 8"/>
          <p:cNvSpPr/>
          <p:nvPr/>
        </p:nvSpPr>
        <p:spPr>
          <a:xfrm>
            <a:off x="7058025" y="4492625"/>
            <a:ext cx="1069848" cy="914400"/>
          </a:xfrm>
          <a:prstGeom prst="bracePair">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6600"/>
              </a:solidFill>
            </a:endParaRPr>
          </a:p>
        </p:txBody>
      </p:sp>
    </p:spTree>
    <p:extLst>
      <p:ext uri="{BB962C8B-B14F-4D97-AF65-F5344CB8AC3E}">
        <p14:creationId xmlns:p14="http://schemas.microsoft.com/office/powerpoint/2010/main" val="3388391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875" y="0"/>
            <a:ext cx="9144000" cy="6858000"/>
          </a:xfrm>
          <a:prstGeom prst="rect">
            <a:avLst/>
          </a:prstGeom>
        </p:spPr>
      </p:pic>
      <p:sp>
        <p:nvSpPr>
          <p:cNvPr id="5" name="TextBox 4"/>
          <p:cNvSpPr txBox="1"/>
          <p:nvPr/>
        </p:nvSpPr>
        <p:spPr>
          <a:xfrm>
            <a:off x="8334375" y="6340929"/>
            <a:ext cx="453571" cy="307777"/>
          </a:xfrm>
          <a:prstGeom prst="rect">
            <a:avLst/>
          </a:prstGeom>
          <a:noFill/>
        </p:spPr>
        <p:txBody>
          <a:bodyPr wrap="square" rtlCol="0">
            <a:spAutoFit/>
          </a:bodyPr>
          <a:lstStyle/>
          <a:p>
            <a:r>
              <a:rPr lang="en-US" sz="1400" dirty="0" smtClean="0">
                <a:latin typeface="DIN-Light"/>
                <a:cs typeface="DIN-Light"/>
              </a:rPr>
              <a:t>19</a:t>
            </a:r>
            <a:endParaRPr lang="en-US" sz="1400" dirty="0">
              <a:latin typeface="DIN-Light"/>
              <a:cs typeface="DIN-Light"/>
            </a:endParaRPr>
          </a:p>
        </p:txBody>
      </p:sp>
      <p:sp>
        <p:nvSpPr>
          <p:cNvPr id="6" name="Rectangle 5"/>
          <p:cNvSpPr/>
          <p:nvPr/>
        </p:nvSpPr>
        <p:spPr>
          <a:xfrm>
            <a:off x="1254124" y="220643"/>
            <a:ext cx="7889875" cy="707886"/>
          </a:xfrm>
          <a:prstGeom prst="rect">
            <a:avLst/>
          </a:prstGeom>
        </p:spPr>
        <p:txBody>
          <a:bodyPr wrap="square">
            <a:spAutoFit/>
          </a:bodyPr>
          <a:lstStyle/>
          <a:p>
            <a:r>
              <a:rPr lang="en-US" sz="4000" b="1" dirty="0" smtClean="0">
                <a:solidFill>
                  <a:schemeClr val="accent1">
                    <a:lumMod val="75000"/>
                  </a:schemeClr>
                </a:solidFill>
                <a:latin typeface="DIN-Bold"/>
                <a:cs typeface="DIN-Bold"/>
              </a:rPr>
              <a:t>Retention</a:t>
            </a:r>
            <a:r>
              <a:rPr lang="en-US" sz="4000" b="1" dirty="0">
                <a:solidFill>
                  <a:schemeClr val="accent1">
                    <a:lumMod val="75000"/>
                  </a:schemeClr>
                </a:solidFill>
                <a:latin typeface="DIN-Bold"/>
                <a:cs typeface="DIN-Bold"/>
              </a:rPr>
              <a:t> </a:t>
            </a:r>
            <a:r>
              <a:rPr lang="en-US" sz="4000" b="1" dirty="0" smtClean="0">
                <a:solidFill>
                  <a:schemeClr val="accent1">
                    <a:lumMod val="75000"/>
                  </a:schemeClr>
                </a:solidFill>
                <a:latin typeface="DIN-Bold"/>
                <a:cs typeface="DIN-Bold"/>
              </a:rPr>
              <a:t>Lessons Learned</a:t>
            </a:r>
            <a:endParaRPr lang="en-US" sz="4000" b="1" dirty="0">
              <a:solidFill>
                <a:schemeClr val="accent1">
                  <a:lumMod val="75000"/>
                </a:schemeClr>
              </a:solidFill>
              <a:latin typeface="DIN-Bold"/>
              <a:cs typeface="DIN-Bold"/>
            </a:endParaRPr>
          </a:p>
        </p:txBody>
      </p:sp>
      <p:sp>
        <p:nvSpPr>
          <p:cNvPr id="7" name="Rectangle 6"/>
          <p:cNvSpPr/>
          <p:nvPr/>
        </p:nvSpPr>
        <p:spPr>
          <a:xfrm>
            <a:off x="326570" y="1428750"/>
            <a:ext cx="5118555" cy="4493538"/>
          </a:xfrm>
          <a:prstGeom prst="rect">
            <a:avLst/>
          </a:prstGeom>
        </p:spPr>
        <p:txBody>
          <a:bodyPr wrap="square">
            <a:spAutoFit/>
          </a:bodyPr>
          <a:lstStyle/>
          <a:p>
            <a:pPr marL="342900" indent="-342900">
              <a:buFont typeface="Arial"/>
              <a:buChar char="•"/>
            </a:pPr>
            <a:r>
              <a:rPr lang="en-US" sz="2600" dirty="0">
                <a:latin typeface="DIN-Light"/>
                <a:cs typeface="DIN-Light"/>
              </a:rPr>
              <a:t>Provide culturally responsive </a:t>
            </a:r>
            <a:r>
              <a:rPr lang="en-US" sz="2600" dirty="0" smtClean="0">
                <a:latin typeface="DIN-Light"/>
                <a:cs typeface="DIN-Light"/>
              </a:rPr>
              <a:t>cultural brokers (navigators) and affinity groups to connect candidates through first two years of teaching</a:t>
            </a:r>
            <a:endParaRPr lang="en-US" sz="2600" dirty="0">
              <a:latin typeface="DIN-Light"/>
              <a:cs typeface="DIN-Light"/>
            </a:endParaRPr>
          </a:p>
          <a:p>
            <a:pPr marL="342900" indent="-342900">
              <a:buFont typeface="Arial"/>
              <a:buChar char="•"/>
            </a:pPr>
            <a:r>
              <a:rPr lang="en-US" sz="2600" dirty="0">
                <a:latin typeface="DIN-Light"/>
                <a:cs typeface="DIN-Light"/>
              </a:rPr>
              <a:t>Adopt contract language to help retain bilingual teachers during reductions in force</a:t>
            </a:r>
          </a:p>
          <a:p>
            <a:pPr marL="342900" indent="-342900">
              <a:buFont typeface="Arial"/>
              <a:buChar char="•"/>
            </a:pPr>
            <a:r>
              <a:rPr lang="en-US" sz="2600" dirty="0">
                <a:latin typeface="DIN-Light"/>
                <a:cs typeface="DIN-Light"/>
              </a:rPr>
              <a:t>Conduct exit interviews to understand why educators </a:t>
            </a:r>
            <a:r>
              <a:rPr lang="en-US" sz="2600" dirty="0" smtClean="0">
                <a:latin typeface="DIN-Light"/>
                <a:cs typeface="DIN-Light"/>
              </a:rPr>
              <a:t>leave</a:t>
            </a:r>
          </a:p>
        </p:txBody>
      </p:sp>
      <p:pic>
        <p:nvPicPr>
          <p:cNvPr id="2" name="Picture 1" descr="images.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27636" y="2127250"/>
            <a:ext cx="3454400" cy="2349500"/>
          </a:xfrm>
          <a:prstGeom prst="rect">
            <a:avLst/>
          </a:prstGeom>
        </p:spPr>
      </p:pic>
    </p:spTree>
    <p:extLst>
      <p:ext uri="{BB962C8B-B14F-4D97-AF65-F5344CB8AC3E}">
        <p14:creationId xmlns:p14="http://schemas.microsoft.com/office/powerpoint/2010/main" val="1357080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8502195" y="6340929"/>
            <a:ext cx="498929" cy="307777"/>
          </a:xfrm>
          <a:prstGeom prst="rect">
            <a:avLst/>
          </a:prstGeom>
          <a:noFill/>
        </p:spPr>
        <p:txBody>
          <a:bodyPr wrap="square" rtlCol="0">
            <a:spAutoFit/>
          </a:bodyPr>
          <a:lstStyle/>
          <a:p>
            <a:r>
              <a:rPr lang="en-US" sz="1400" dirty="0" smtClean="0">
                <a:latin typeface="DIN-Light"/>
                <a:cs typeface="DIN-Light"/>
              </a:rPr>
              <a:t>20</a:t>
            </a:r>
            <a:endParaRPr lang="en-US" sz="1400" dirty="0">
              <a:latin typeface="DIN-Light"/>
              <a:cs typeface="DIN-Light"/>
            </a:endParaRPr>
          </a:p>
        </p:txBody>
      </p:sp>
      <p:sp>
        <p:nvSpPr>
          <p:cNvPr id="6" name="Rectangle 5"/>
          <p:cNvSpPr/>
          <p:nvPr/>
        </p:nvSpPr>
        <p:spPr>
          <a:xfrm>
            <a:off x="1397000" y="194707"/>
            <a:ext cx="7747000" cy="1323439"/>
          </a:xfrm>
          <a:prstGeom prst="rect">
            <a:avLst/>
          </a:prstGeom>
        </p:spPr>
        <p:txBody>
          <a:bodyPr wrap="square">
            <a:spAutoFit/>
          </a:bodyPr>
          <a:lstStyle/>
          <a:p>
            <a:r>
              <a:rPr lang="en-US" sz="4000" b="1" dirty="0" smtClean="0">
                <a:solidFill>
                  <a:schemeClr val="accent1">
                    <a:lumMod val="75000"/>
                  </a:schemeClr>
                </a:solidFill>
                <a:latin typeface="DIN-Bold"/>
                <a:cs typeface="DIN-Bold"/>
              </a:rPr>
              <a:t>Educator Workforce emphasis in Oregon Plans</a:t>
            </a:r>
            <a:endParaRPr lang="en-US" sz="4000" b="1" dirty="0">
              <a:solidFill>
                <a:schemeClr val="accent1">
                  <a:lumMod val="75000"/>
                </a:schemeClr>
              </a:solidFill>
              <a:latin typeface="DIN-Bold"/>
              <a:cs typeface="DIN-Bold"/>
            </a:endParaRPr>
          </a:p>
        </p:txBody>
      </p:sp>
      <p:graphicFrame>
        <p:nvGraphicFramePr>
          <p:cNvPr id="7" name="Diagram 6"/>
          <p:cNvGraphicFramePr/>
          <p:nvPr>
            <p:extLst>
              <p:ext uri="{D42A27DB-BD31-4B8C-83A1-F6EECF244321}">
                <p14:modId xmlns:p14="http://schemas.microsoft.com/office/powerpoint/2010/main" val="1760930599"/>
              </p:ext>
            </p:extLst>
          </p:nvPr>
        </p:nvGraphicFramePr>
        <p:xfrm>
          <a:off x="107948" y="1518146"/>
          <a:ext cx="8893176" cy="5082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68839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8502195" y="6340929"/>
            <a:ext cx="498929" cy="307777"/>
          </a:xfrm>
          <a:prstGeom prst="rect">
            <a:avLst/>
          </a:prstGeom>
          <a:noFill/>
        </p:spPr>
        <p:txBody>
          <a:bodyPr wrap="square" rtlCol="0">
            <a:spAutoFit/>
          </a:bodyPr>
          <a:lstStyle/>
          <a:p>
            <a:r>
              <a:rPr lang="en-US" sz="1400" dirty="0" smtClean="0">
                <a:latin typeface="DIN-Light"/>
                <a:cs typeface="DIN-Light"/>
              </a:rPr>
              <a:t>21</a:t>
            </a:r>
            <a:endParaRPr lang="en-US" sz="1400" dirty="0">
              <a:latin typeface="DIN-Light"/>
              <a:cs typeface="DIN-Light"/>
            </a:endParaRPr>
          </a:p>
        </p:txBody>
      </p:sp>
      <p:sp>
        <p:nvSpPr>
          <p:cNvPr id="6" name="Rectangle 5"/>
          <p:cNvSpPr/>
          <p:nvPr/>
        </p:nvSpPr>
        <p:spPr>
          <a:xfrm>
            <a:off x="381000" y="1752600"/>
            <a:ext cx="7390946" cy="707886"/>
          </a:xfrm>
          <a:prstGeom prst="rect">
            <a:avLst/>
          </a:prstGeom>
        </p:spPr>
        <p:txBody>
          <a:bodyPr wrap="square">
            <a:spAutoFit/>
          </a:bodyPr>
          <a:lstStyle/>
          <a:p>
            <a:r>
              <a:rPr lang="en-US" sz="4000" b="1" dirty="0" smtClean="0">
                <a:solidFill>
                  <a:schemeClr val="accent1">
                    <a:lumMod val="75000"/>
                  </a:schemeClr>
                </a:solidFill>
                <a:latin typeface="DIN-Bold"/>
                <a:cs typeface="DIN-Bold"/>
              </a:rPr>
              <a:t>Oregon Federal Plan</a:t>
            </a:r>
            <a:endParaRPr lang="en-US" sz="4000" b="1" dirty="0">
              <a:solidFill>
                <a:schemeClr val="accent1">
                  <a:lumMod val="75000"/>
                </a:schemeClr>
              </a:solidFill>
              <a:latin typeface="DIN-Bold"/>
              <a:cs typeface="DIN-Bold"/>
            </a:endParaRPr>
          </a:p>
        </p:txBody>
      </p:sp>
      <p:sp>
        <p:nvSpPr>
          <p:cNvPr id="3" name="Rectangle 2"/>
          <p:cNvSpPr/>
          <p:nvPr/>
        </p:nvSpPr>
        <p:spPr>
          <a:xfrm>
            <a:off x="761999" y="3159125"/>
            <a:ext cx="7604126" cy="1938992"/>
          </a:xfrm>
          <a:prstGeom prst="rect">
            <a:avLst/>
          </a:prstGeom>
        </p:spPr>
        <p:txBody>
          <a:bodyPr wrap="square">
            <a:spAutoFit/>
          </a:bodyPr>
          <a:lstStyle/>
          <a:p>
            <a:pPr algn="ctr"/>
            <a:r>
              <a:rPr lang="en-US" sz="4000" dirty="0" smtClean="0"/>
              <a:t>Defining an </a:t>
            </a:r>
            <a:r>
              <a:rPr lang="en-US" sz="4000" dirty="0"/>
              <a:t>effective </a:t>
            </a:r>
            <a:r>
              <a:rPr lang="en-US" sz="4000" dirty="0" smtClean="0"/>
              <a:t>educator…</a:t>
            </a:r>
            <a:endParaRPr lang="en-US" sz="4000" dirty="0"/>
          </a:p>
          <a:p>
            <a:endParaRPr lang="en-US" sz="4000" dirty="0"/>
          </a:p>
          <a:p>
            <a:pPr algn="ctr"/>
            <a:r>
              <a:rPr lang="en-US" sz="4000" dirty="0" smtClean="0"/>
              <a:t>Defining an </a:t>
            </a:r>
            <a:r>
              <a:rPr lang="en-US" sz="4000" dirty="0"/>
              <a:t>excellent </a:t>
            </a:r>
            <a:r>
              <a:rPr lang="en-US" sz="4000" dirty="0" smtClean="0"/>
              <a:t>educator…</a:t>
            </a:r>
            <a:endParaRPr lang="en-US" sz="4000" dirty="0"/>
          </a:p>
        </p:txBody>
      </p:sp>
      <p:pic>
        <p:nvPicPr>
          <p:cNvPr id="7" name="Picture 6"/>
          <p:cNvPicPr>
            <a:picLocks noChangeAspect="1"/>
          </p:cNvPicPr>
          <p:nvPr/>
        </p:nvPicPr>
        <p:blipFill>
          <a:blip r:embed="rId4"/>
          <a:stretch>
            <a:fillRect/>
          </a:stretch>
        </p:blipFill>
        <p:spPr>
          <a:xfrm>
            <a:off x="5695509" y="609600"/>
            <a:ext cx="3056150" cy="2286000"/>
          </a:xfrm>
          <a:prstGeom prst="rect">
            <a:avLst/>
          </a:prstGeom>
        </p:spPr>
      </p:pic>
    </p:spTree>
    <p:extLst>
      <p:ext uri="{BB962C8B-B14F-4D97-AF65-F5344CB8AC3E}">
        <p14:creationId xmlns:p14="http://schemas.microsoft.com/office/powerpoint/2010/main" val="1584092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8502195" y="6340929"/>
            <a:ext cx="498929" cy="307777"/>
          </a:xfrm>
          <a:prstGeom prst="rect">
            <a:avLst/>
          </a:prstGeom>
          <a:noFill/>
        </p:spPr>
        <p:txBody>
          <a:bodyPr wrap="square" rtlCol="0">
            <a:spAutoFit/>
          </a:bodyPr>
          <a:lstStyle/>
          <a:p>
            <a:r>
              <a:rPr lang="en-US" sz="1400" dirty="0" smtClean="0">
                <a:latin typeface="DIN-Light"/>
                <a:cs typeface="DIN-Light"/>
              </a:rPr>
              <a:t>22</a:t>
            </a:r>
            <a:endParaRPr lang="en-US" sz="1400" dirty="0">
              <a:latin typeface="DIN-Light"/>
              <a:cs typeface="DIN-Light"/>
            </a:endParaRPr>
          </a:p>
        </p:txBody>
      </p:sp>
      <p:sp>
        <p:nvSpPr>
          <p:cNvPr id="6" name="Rectangle 5"/>
          <p:cNvSpPr/>
          <p:nvPr/>
        </p:nvSpPr>
        <p:spPr>
          <a:xfrm>
            <a:off x="1397000" y="369332"/>
            <a:ext cx="7390946" cy="707886"/>
          </a:xfrm>
          <a:prstGeom prst="rect">
            <a:avLst/>
          </a:prstGeom>
        </p:spPr>
        <p:txBody>
          <a:bodyPr wrap="square">
            <a:spAutoFit/>
          </a:bodyPr>
          <a:lstStyle/>
          <a:p>
            <a:r>
              <a:rPr lang="en-US" sz="4000" b="1" dirty="0" smtClean="0">
                <a:solidFill>
                  <a:schemeClr val="accent1">
                    <a:lumMod val="75000"/>
                  </a:schemeClr>
                </a:solidFill>
                <a:latin typeface="DIN-Bold"/>
                <a:cs typeface="DIN-Bold"/>
              </a:rPr>
              <a:t>Alignment of State Plans</a:t>
            </a:r>
            <a:endParaRPr lang="en-US" sz="4000" b="1" dirty="0">
              <a:solidFill>
                <a:schemeClr val="accent1">
                  <a:lumMod val="75000"/>
                </a:schemeClr>
              </a:solidFill>
              <a:latin typeface="DIN-Bold"/>
              <a:cs typeface="DIN-Bold"/>
            </a:endParaRPr>
          </a:p>
        </p:txBody>
      </p:sp>
      <p:graphicFrame>
        <p:nvGraphicFramePr>
          <p:cNvPr id="2" name="Diagram 1"/>
          <p:cNvGraphicFramePr/>
          <p:nvPr>
            <p:extLst>
              <p:ext uri="{D42A27DB-BD31-4B8C-83A1-F6EECF244321}">
                <p14:modId xmlns:p14="http://schemas.microsoft.com/office/powerpoint/2010/main" val="4031956270"/>
              </p:ext>
            </p:extLst>
          </p:nvPr>
        </p:nvGraphicFramePr>
        <p:xfrm>
          <a:off x="666750" y="1285874"/>
          <a:ext cx="7946570" cy="4714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749903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25" y="-56138"/>
            <a:ext cx="9144000" cy="6858000"/>
          </a:xfrm>
          <a:prstGeom prst="rect">
            <a:avLst/>
          </a:prstGeom>
        </p:spPr>
      </p:pic>
      <p:sp>
        <p:nvSpPr>
          <p:cNvPr id="5" name="TextBox 4"/>
          <p:cNvSpPr txBox="1"/>
          <p:nvPr/>
        </p:nvSpPr>
        <p:spPr>
          <a:xfrm>
            <a:off x="8366125" y="6340929"/>
            <a:ext cx="421821" cy="307777"/>
          </a:xfrm>
          <a:prstGeom prst="rect">
            <a:avLst/>
          </a:prstGeom>
          <a:noFill/>
        </p:spPr>
        <p:txBody>
          <a:bodyPr wrap="square" rtlCol="0">
            <a:spAutoFit/>
          </a:bodyPr>
          <a:lstStyle/>
          <a:p>
            <a:r>
              <a:rPr lang="en-US" sz="1400" dirty="0" smtClean="0">
                <a:latin typeface="DIN-Light"/>
                <a:cs typeface="DIN-Light"/>
              </a:rPr>
              <a:t>23</a:t>
            </a:r>
            <a:endParaRPr lang="en-US" sz="1400" dirty="0">
              <a:latin typeface="DIN-Light"/>
              <a:cs typeface="DIN-Light"/>
            </a:endParaRPr>
          </a:p>
        </p:txBody>
      </p:sp>
      <p:sp>
        <p:nvSpPr>
          <p:cNvPr id="6" name="Rectangle 5"/>
          <p:cNvSpPr/>
          <p:nvPr/>
        </p:nvSpPr>
        <p:spPr>
          <a:xfrm>
            <a:off x="1555750" y="369332"/>
            <a:ext cx="7390946" cy="707886"/>
          </a:xfrm>
          <a:prstGeom prst="rect">
            <a:avLst/>
          </a:prstGeom>
        </p:spPr>
        <p:txBody>
          <a:bodyPr wrap="square">
            <a:spAutoFit/>
          </a:bodyPr>
          <a:lstStyle/>
          <a:p>
            <a:r>
              <a:rPr lang="en-US" sz="4000" b="1" dirty="0" smtClean="0">
                <a:solidFill>
                  <a:schemeClr val="accent1">
                    <a:lumMod val="75000"/>
                  </a:schemeClr>
                </a:solidFill>
                <a:latin typeface="DIN-Bold"/>
                <a:cs typeface="DIN-Bold"/>
              </a:rPr>
              <a:t>Discussion points</a:t>
            </a:r>
            <a:endParaRPr lang="en-US" sz="4000" b="1" dirty="0">
              <a:solidFill>
                <a:schemeClr val="accent1">
                  <a:lumMod val="75000"/>
                </a:schemeClr>
              </a:solidFill>
              <a:latin typeface="DIN-Bold"/>
              <a:cs typeface="DIN-Bold"/>
            </a:endParaRPr>
          </a:p>
        </p:txBody>
      </p:sp>
      <p:sp>
        <p:nvSpPr>
          <p:cNvPr id="7" name="Content Placeholder 6"/>
          <p:cNvSpPr>
            <a:spLocks noGrp="1"/>
          </p:cNvSpPr>
          <p:nvPr>
            <p:ph idx="1"/>
          </p:nvPr>
        </p:nvSpPr>
        <p:spPr/>
        <p:txBody>
          <a:bodyPr>
            <a:normAutofit/>
          </a:bodyPr>
          <a:lstStyle/>
          <a:p>
            <a:r>
              <a:rPr lang="en-US" dirty="0" smtClean="0"/>
              <a:t>What steps can the work group take to contribute to plans, policies and efforts around diversifying Oregon’s educator workforce at each step of the pipeline…recruitment, preparation, hiring, mentoring, support, and advancement?</a:t>
            </a:r>
          </a:p>
          <a:p>
            <a:r>
              <a:rPr lang="en-US" dirty="0" smtClean="0"/>
              <a:t>How should all existing work groups work together to </a:t>
            </a:r>
            <a:r>
              <a:rPr lang="en-US" dirty="0"/>
              <a:t>support efforts to align </a:t>
            </a:r>
            <a:r>
              <a:rPr lang="en-US" dirty="0" smtClean="0"/>
              <a:t>and drive change </a:t>
            </a:r>
            <a:r>
              <a:rPr lang="en-US" smtClean="0"/>
              <a:t>via the </a:t>
            </a:r>
            <a:r>
              <a:rPr lang="en-US" dirty="0" smtClean="0"/>
              <a:t>American </a:t>
            </a:r>
            <a:r>
              <a:rPr lang="en-US" dirty="0"/>
              <a:t>Indian Alaska </a:t>
            </a:r>
            <a:r>
              <a:rPr lang="en-US" dirty="0" smtClean="0"/>
              <a:t>Native Education </a:t>
            </a:r>
            <a:r>
              <a:rPr lang="en-US" dirty="0"/>
              <a:t>State </a:t>
            </a:r>
            <a:r>
              <a:rPr lang="en-US" dirty="0" smtClean="0"/>
              <a:t>Plan, English </a:t>
            </a:r>
            <a:r>
              <a:rPr lang="en-US" dirty="0"/>
              <a:t>Learners Strategic Plan and African American </a:t>
            </a:r>
            <a:r>
              <a:rPr lang="en-US" dirty="0" smtClean="0"/>
              <a:t>Student Success Plan? </a:t>
            </a:r>
            <a:endParaRPr lang="en-US" dirty="0"/>
          </a:p>
          <a:p>
            <a:endParaRPr lang="en-US" dirty="0"/>
          </a:p>
        </p:txBody>
      </p:sp>
    </p:spTree>
    <p:extLst>
      <p:ext uri="{BB962C8B-B14F-4D97-AF65-F5344CB8AC3E}">
        <p14:creationId xmlns:p14="http://schemas.microsoft.com/office/powerpoint/2010/main" val="1246706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8502195" y="6340929"/>
            <a:ext cx="498929" cy="307777"/>
          </a:xfrm>
          <a:prstGeom prst="rect">
            <a:avLst/>
          </a:prstGeom>
          <a:noFill/>
        </p:spPr>
        <p:txBody>
          <a:bodyPr wrap="square" rtlCol="0">
            <a:spAutoFit/>
          </a:bodyPr>
          <a:lstStyle/>
          <a:p>
            <a:r>
              <a:rPr lang="en-US" sz="1400" dirty="0" smtClean="0">
                <a:latin typeface="DIN-Light"/>
                <a:cs typeface="DIN-Light"/>
              </a:rPr>
              <a:t>24</a:t>
            </a:r>
            <a:endParaRPr lang="en-US" sz="1400" dirty="0">
              <a:latin typeface="DIN-Light"/>
              <a:cs typeface="DIN-Light"/>
            </a:endParaRPr>
          </a:p>
        </p:txBody>
      </p:sp>
      <p:sp>
        <p:nvSpPr>
          <p:cNvPr id="7" name="Rectangle 6"/>
          <p:cNvSpPr/>
          <p:nvPr/>
        </p:nvSpPr>
        <p:spPr>
          <a:xfrm>
            <a:off x="205432" y="2381934"/>
            <a:ext cx="8938568" cy="523220"/>
          </a:xfrm>
          <a:prstGeom prst="rect">
            <a:avLst/>
          </a:prstGeom>
        </p:spPr>
        <p:txBody>
          <a:bodyPr wrap="square">
            <a:spAutoFit/>
          </a:bodyPr>
          <a:lstStyle/>
          <a:p>
            <a:pPr marL="571500" indent="-571500">
              <a:buFont typeface="Arial"/>
              <a:buChar char="•"/>
            </a:pPr>
            <a:endParaRPr lang="en-US" sz="2800" dirty="0"/>
          </a:p>
        </p:txBody>
      </p:sp>
      <p:sp>
        <p:nvSpPr>
          <p:cNvPr id="2" name="Rectangle 1"/>
          <p:cNvSpPr/>
          <p:nvPr/>
        </p:nvSpPr>
        <p:spPr>
          <a:xfrm>
            <a:off x="370980" y="4841875"/>
            <a:ext cx="8416965" cy="1107996"/>
          </a:xfrm>
          <a:prstGeom prst="rect">
            <a:avLst/>
          </a:prstGeom>
        </p:spPr>
        <p:txBody>
          <a:bodyPr wrap="square">
            <a:spAutoFit/>
          </a:bodyPr>
          <a:lstStyle/>
          <a:p>
            <a:r>
              <a:rPr lang="en-US" sz="2400" b="1" dirty="0"/>
              <a:t>Never doubt that a small group of thoughtful, committed citizens can change the world; indeed, it's the only thing that ever has.</a:t>
            </a:r>
            <a:br>
              <a:rPr lang="en-US" sz="2400" b="1" dirty="0"/>
            </a:br>
            <a:r>
              <a:rPr lang="en-US" dirty="0"/>
              <a:t>								</a:t>
            </a:r>
            <a:r>
              <a:rPr lang="en-US" dirty="0" smtClean="0"/>
              <a:t>						Margaret </a:t>
            </a:r>
            <a:r>
              <a:rPr lang="en-US" dirty="0"/>
              <a:t>Mead</a:t>
            </a:r>
          </a:p>
        </p:txBody>
      </p:sp>
      <p:pic>
        <p:nvPicPr>
          <p:cNvPr id="9" name="Picture Placeholder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70980" y="1719190"/>
            <a:ext cx="8402040" cy="2836862"/>
          </a:xfrm>
          <a:prstGeom prst="rect">
            <a:avLst/>
          </a:prstGeom>
        </p:spPr>
      </p:pic>
      <p:sp>
        <p:nvSpPr>
          <p:cNvPr id="3" name="Title 2"/>
          <p:cNvSpPr>
            <a:spLocks noGrp="1"/>
          </p:cNvSpPr>
          <p:nvPr>
            <p:ph type="title"/>
          </p:nvPr>
        </p:nvSpPr>
        <p:spPr>
          <a:xfrm>
            <a:off x="952500" y="228600"/>
            <a:ext cx="8229600" cy="731838"/>
          </a:xfrm>
        </p:spPr>
        <p:txBody>
          <a:bodyPr>
            <a:noAutofit/>
          </a:bodyPr>
          <a:lstStyle/>
          <a:p>
            <a:r>
              <a:rPr lang="en-US" sz="3200" b="1" dirty="0" smtClean="0">
                <a:solidFill>
                  <a:srgbClr val="1F497D"/>
                </a:solidFill>
                <a:latin typeface="DIN Alternate Bold"/>
                <a:cs typeface="DIN Alternate Bold"/>
              </a:rPr>
              <a:t>Comments, Feedback, and Questions</a:t>
            </a:r>
            <a:endParaRPr lang="en-US" sz="3200" b="1" dirty="0">
              <a:solidFill>
                <a:srgbClr val="1F497D"/>
              </a:solidFill>
              <a:latin typeface="DIN Alternate Bold"/>
              <a:cs typeface="DIN Alternate Bold"/>
            </a:endParaRPr>
          </a:p>
        </p:txBody>
      </p:sp>
    </p:spTree>
    <p:extLst>
      <p:ext uri="{BB962C8B-B14F-4D97-AF65-F5344CB8AC3E}">
        <p14:creationId xmlns:p14="http://schemas.microsoft.com/office/powerpoint/2010/main" val="1532653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1600200"/>
          </a:xfrm>
        </p:spPr>
        <p:txBody>
          <a:bodyPr/>
          <a:lstStyle/>
          <a:p>
            <a:pPr>
              <a:lnSpc>
                <a:spcPct val="100000"/>
              </a:lnSpc>
            </a:pPr>
            <a:r>
              <a:rPr lang="en-US" sz="4000" dirty="0" smtClean="0"/>
              <a:t>Family and Community Together </a:t>
            </a:r>
            <a:br>
              <a:rPr lang="en-US" sz="4000" dirty="0" smtClean="0"/>
            </a:br>
            <a:r>
              <a:rPr lang="en-US" sz="4000" dirty="0" smtClean="0"/>
              <a:t>(FACT) Oregon  </a:t>
            </a:r>
            <a:endParaRPr lang="en-US" sz="4000" dirty="0"/>
          </a:p>
        </p:txBody>
      </p:sp>
      <p:sp>
        <p:nvSpPr>
          <p:cNvPr id="3" name="Content Placeholder 2"/>
          <p:cNvSpPr>
            <a:spLocks noGrp="1"/>
          </p:cNvSpPr>
          <p:nvPr>
            <p:ph idx="1"/>
          </p:nvPr>
        </p:nvSpPr>
        <p:spPr>
          <a:xfrm>
            <a:off x="457200" y="3124200"/>
            <a:ext cx="8229600" cy="3001963"/>
          </a:xfrm>
        </p:spPr>
        <p:txBody>
          <a:bodyPr>
            <a:normAutofit/>
          </a:bodyPr>
          <a:lstStyle/>
          <a:p>
            <a:pPr marL="0" indent="0" algn="ctr">
              <a:buNone/>
            </a:pPr>
            <a:r>
              <a:rPr lang="en-US" sz="2800" dirty="0" smtClean="0"/>
              <a:t>Paulina Larenas</a:t>
            </a:r>
          </a:p>
          <a:p>
            <a:pPr marL="0" indent="0" algn="ctr">
              <a:buNone/>
            </a:pPr>
            <a:r>
              <a:rPr lang="en-US" sz="2800" dirty="0" smtClean="0"/>
              <a:t>Multicultural Outreach Specialist</a:t>
            </a:r>
            <a:endParaRPr lang="en-US" sz="2800" dirty="0"/>
          </a:p>
        </p:txBody>
      </p:sp>
    </p:spTree>
    <p:extLst>
      <p:ext uri="{BB962C8B-B14F-4D97-AF65-F5344CB8AC3E}">
        <p14:creationId xmlns:p14="http://schemas.microsoft.com/office/powerpoint/2010/main" val="1125900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57" y="228600"/>
            <a:ext cx="8408043" cy="1600200"/>
          </a:xfrm>
        </p:spPr>
        <p:txBody>
          <a:bodyPr/>
          <a:lstStyle/>
          <a:p>
            <a:pPr algn="r"/>
            <a:r>
              <a:rPr lang="en-US" sz="4800" dirty="0" smtClean="0"/>
              <a:t>Old &amp; New Business </a:t>
            </a:r>
            <a:endParaRPr lang="en-US" sz="4800" dirty="0"/>
          </a:p>
        </p:txBody>
      </p:sp>
      <p:sp>
        <p:nvSpPr>
          <p:cNvPr id="3" name="Content Placeholder 2"/>
          <p:cNvSpPr>
            <a:spLocks noGrp="1"/>
          </p:cNvSpPr>
          <p:nvPr>
            <p:ph idx="1"/>
          </p:nvPr>
        </p:nvSpPr>
        <p:spPr>
          <a:xfrm>
            <a:off x="457200" y="2841092"/>
            <a:ext cx="7772400" cy="2438399"/>
          </a:xfrm>
        </p:spPr>
        <p:txBody>
          <a:bodyPr>
            <a:normAutofit lnSpcReduction="10000"/>
          </a:bodyPr>
          <a:lstStyle/>
          <a:p>
            <a:r>
              <a:rPr lang="en-US" dirty="0" smtClean="0"/>
              <a:t>Review 8/12 Meeting Minutes </a:t>
            </a:r>
          </a:p>
          <a:p>
            <a:r>
              <a:rPr lang="en-US" dirty="0" smtClean="0"/>
              <a:t>Plan Update – Metrics</a:t>
            </a:r>
          </a:p>
          <a:p>
            <a:r>
              <a:rPr lang="en-US" dirty="0" smtClean="0"/>
              <a:t>Overview </a:t>
            </a:r>
            <a:r>
              <a:rPr lang="en-US" dirty="0"/>
              <a:t>of the evaluation model </a:t>
            </a:r>
          </a:p>
          <a:p>
            <a:r>
              <a:rPr lang="en-US" dirty="0" smtClean="0"/>
              <a:t>Update </a:t>
            </a:r>
            <a:r>
              <a:rPr lang="en-US" dirty="0"/>
              <a:t>on Oregon Educator Equity Report </a:t>
            </a:r>
          </a:p>
          <a:p>
            <a:r>
              <a:rPr lang="en-US" dirty="0" smtClean="0"/>
              <a:t>FACT </a:t>
            </a:r>
            <a:r>
              <a:rPr lang="en-US" dirty="0"/>
              <a:t>Oregon presentation</a:t>
            </a:r>
          </a:p>
          <a:p>
            <a:r>
              <a:rPr lang="en-US" dirty="0"/>
              <a:t>Steps for completing the Plan/Metrics</a:t>
            </a:r>
          </a:p>
          <a:p>
            <a:endParaRPr lang="en-US" dirty="0" smtClean="0"/>
          </a:p>
          <a:p>
            <a:endParaRPr lang="en-US" dirty="0" smtClean="0"/>
          </a:p>
          <a:p>
            <a:endParaRPr lang="en-US" dirty="0" smtClean="0"/>
          </a:p>
          <a:p>
            <a:endParaRPr lang="en-US" dirty="0" smtClean="0"/>
          </a:p>
          <a:p>
            <a:endParaRPr lang="en-US" dirty="0"/>
          </a:p>
        </p:txBody>
      </p:sp>
      <p:pic>
        <p:nvPicPr>
          <p:cNvPr id="5" name="Picture 4" descr="X:\Library\Photo Downloads-AWG-WCC\girlinclassroomwritin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 y="571500"/>
            <a:ext cx="2514600" cy="1744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572000"/>
            <a:ext cx="2287715" cy="180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5170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3276600"/>
          </a:xfrm>
        </p:spPr>
        <p:txBody>
          <a:bodyPr/>
          <a:lstStyle/>
          <a:p>
            <a:r>
              <a:rPr lang="en-US" dirty="0" smtClean="0"/>
              <a:t>Networking Lunch</a:t>
            </a:r>
            <a:br>
              <a:rPr lang="en-US" dirty="0" smtClean="0"/>
            </a:br>
            <a:endParaRPr lang="en-US" i="1" dirty="0"/>
          </a:p>
        </p:txBody>
      </p:sp>
    </p:spTree>
    <p:extLst>
      <p:ext uri="{BB962C8B-B14F-4D97-AF65-F5344CB8AC3E}">
        <p14:creationId xmlns:p14="http://schemas.microsoft.com/office/powerpoint/2010/main" val="2991148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505200"/>
          </a:xfrm>
        </p:spPr>
        <p:txBody>
          <a:bodyPr/>
          <a:lstStyle/>
          <a:p>
            <a:pPr>
              <a:lnSpc>
                <a:spcPct val="100000"/>
              </a:lnSpc>
            </a:pPr>
            <a:r>
              <a:rPr lang="en-US" sz="4000" dirty="0" smtClean="0"/>
              <a:t>African American/Black Student Success Plan Metric Development/Timeline</a:t>
            </a:r>
            <a:endParaRPr lang="en-US" sz="4000" dirty="0"/>
          </a:p>
        </p:txBody>
      </p:sp>
      <p:sp>
        <p:nvSpPr>
          <p:cNvPr id="3" name="Content Placeholder 2"/>
          <p:cNvSpPr>
            <a:spLocks noGrp="1"/>
          </p:cNvSpPr>
          <p:nvPr>
            <p:ph idx="1"/>
          </p:nvPr>
        </p:nvSpPr>
        <p:spPr>
          <a:xfrm>
            <a:off x="457200" y="3581400"/>
            <a:ext cx="8229600" cy="2544763"/>
          </a:xfrm>
        </p:spPr>
        <p:txBody>
          <a:bodyPr>
            <a:normAutofit/>
          </a:bodyPr>
          <a:lstStyle/>
          <a:p>
            <a:pPr marL="0" indent="0" algn="ctr">
              <a:buNone/>
            </a:pPr>
            <a:r>
              <a:rPr lang="en-US" sz="2800" dirty="0" smtClean="0"/>
              <a:t>Dr. Markisha Smith</a:t>
            </a:r>
            <a:endParaRPr lang="en-US" sz="2800" dirty="0"/>
          </a:p>
        </p:txBody>
      </p:sp>
    </p:spTree>
    <p:extLst>
      <p:ext uri="{BB962C8B-B14F-4D97-AF65-F5344CB8AC3E}">
        <p14:creationId xmlns:p14="http://schemas.microsoft.com/office/powerpoint/2010/main" val="2867181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895600"/>
          </a:xfrm>
        </p:spPr>
        <p:txBody>
          <a:bodyPr/>
          <a:lstStyle/>
          <a:p>
            <a:r>
              <a:rPr lang="en-US" dirty="0" smtClean="0"/>
              <a:t>Public Testimony</a:t>
            </a:r>
            <a:endParaRPr lang="en-US" dirty="0"/>
          </a:p>
        </p:txBody>
      </p:sp>
    </p:spTree>
    <p:extLst>
      <p:ext uri="{BB962C8B-B14F-4D97-AF65-F5344CB8AC3E}">
        <p14:creationId xmlns:p14="http://schemas.microsoft.com/office/powerpoint/2010/main" val="27830447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275" y="457200"/>
            <a:ext cx="6477000" cy="2895600"/>
          </a:xfrm>
        </p:spPr>
        <p:txBody>
          <a:bodyPr/>
          <a:lstStyle/>
          <a:p>
            <a:pPr algn="l"/>
            <a:r>
              <a:rPr lang="en-US" sz="4400" dirty="0" smtClean="0"/>
              <a:t>Wrap-up and Next Steps</a:t>
            </a:r>
            <a:endParaRPr lang="en-US" sz="4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2133600" cy="3188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278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52800"/>
          </a:xfrm>
        </p:spPr>
        <p:txBody>
          <a:bodyPr/>
          <a:lstStyle/>
          <a:p>
            <a:r>
              <a:rPr lang="en-US" sz="6000" dirty="0" smtClean="0">
                <a:latin typeface="Calibri" panose="020F0502020204030204" pitchFamily="34" charset="0"/>
                <a:cs typeface="Narkisim" panose="020E0502050101010101" pitchFamily="34" charset="-79"/>
              </a:rPr>
              <a:t>Thank you.</a:t>
            </a:r>
            <a:endParaRPr lang="en-US" sz="6000" dirty="0">
              <a:latin typeface="Calibri" panose="020F0502020204030204" pitchFamily="34" charset="0"/>
              <a:cs typeface="Narkisim" panose="020E0502050101010101" pitchFamily="34" charset="-79"/>
            </a:endParaRPr>
          </a:p>
        </p:txBody>
      </p:sp>
      <p:pic>
        <p:nvPicPr>
          <p:cNvPr id="3074" name="Picture 2" descr="X:\Library\Logos and Brands\ODE Logo\ode_logo_black_bann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943600"/>
            <a:ext cx="2655822"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433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068763"/>
          </a:xfrm>
        </p:spPr>
        <p:txBody>
          <a:bodyPr>
            <a:normAutofit/>
          </a:bodyPr>
          <a:lstStyle/>
          <a:p>
            <a:pPr marL="0" indent="0" algn="ctr">
              <a:buNone/>
            </a:pPr>
            <a:r>
              <a:rPr lang="en-US" sz="3000" b="1" dirty="0" smtClean="0"/>
              <a:t>African American/Black Student Success Plan Evaluation Model</a:t>
            </a:r>
          </a:p>
          <a:p>
            <a:pPr marL="0" indent="0" algn="ctr">
              <a:buNone/>
            </a:pPr>
            <a:r>
              <a:rPr lang="en-US" sz="3000" dirty="0" smtClean="0"/>
              <a:t>Dr. Karen Drill</a:t>
            </a:r>
          </a:p>
          <a:p>
            <a:pPr marL="0" indent="0" algn="ctr">
              <a:buNone/>
            </a:pPr>
            <a:r>
              <a:rPr lang="en-US" sz="3000" dirty="0" smtClean="0"/>
              <a:t>RMC Research</a:t>
            </a:r>
            <a:endParaRPr lang="en-US" sz="3000" dirty="0"/>
          </a:p>
        </p:txBody>
      </p:sp>
    </p:spTree>
    <p:extLst>
      <p:ext uri="{BB962C8B-B14F-4D97-AF65-F5344CB8AC3E}">
        <p14:creationId xmlns:p14="http://schemas.microsoft.com/office/powerpoint/2010/main" val="1336257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hiefEduOffice_PPTTemplate_Slide 1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Box 5"/>
          <p:cNvSpPr txBox="1"/>
          <p:nvPr/>
        </p:nvSpPr>
        <p:spPr>
          <a:xfrm>
            <a:off x="484910" y="200056"/>
            <a:ext cx="8174182" cy="1200329"/>
          </a:xfrm>
          <a:prstGeom prst="rect">
            <a:avLst/>
          </a:prstGeom>
          <a:noFill/>
        </p:spPr>
        <p:txBody>
          <a:bodyPr wrap="square" rtlCol="0">
            <a:spAutoFit/>
          </a:bodyPr>
          <a:lstStyle/>
          <a:p>
            <a:pPr algn="ctr"/>
            <a:r>
              <a:rPr lang="en-US" sz="3600" dirty="0" smtClean="0">
                <a:solidFill>
                  <a:schemeClr val="bg1"/>
                </a:solidFill>
                <a:latin typeface="DIN-Bold"/>
                <a:cs typeface="DIN-Bold"/>
              </a:rPr>
              <a:t>2016 Oregon Educator Equity Report and Advisory Group Recommendations</a:t>
            </a:r>
            <a:endParaRPr lang="en-US" sz="3600" dirty="0">
              <a:solidFill>
                <a:schemeClr val="bg1"/>
              </a:solidFill>
              <a:latin typeface="DIN-Bold"/>
              <a:cs typeface="DIN-Bold"/>
            </a:endParaRPr>
          </a:p>
        </p:txBody>
      </p:sp>
      <p:sp>
        <p:nvSpPr>
          <p:cNvPr id="2" name="TextBox 1"/>
          <p:cNvSpPr txBox="1"/>
          <p:nvPr/>
        </p:nvSpPr>
        <p:spPr>
          <a:xfrm>
            <a:off x="111125" y="4381500"/>
            <a:ext cx="8905875" cy="1384995"/>
          </a:xfrm>
          <a:prstGeom prst="rect">
            <a:avLst/>
          </a:prstGeom>
          <a:noFill/>
        </p:spPr>
        <p:txBody>
          <a:bodyPr wrap="square" rtlCol="0">
            <a:spAutoFit/>
          </a:bodyPr>
          <a:lstStyle/>
          <a:p>
            <a:pPr algn="ctr"/>
            <a:r>
              <a:rPr lang="en-US" sz="2800" dirty="0" smtClean="0">
                <a:solidFill>
                  <a:schemeClr val="bg1"/>
                </a:solidFill>
              </a:rPr>
              <a:t>African American/Black Student Success Plan </a:t>
            </a:r>
          </a:p>
          <a:p>
            <a:pPr algn="ctr"/>
            <a:r>
              <a:rPr lang="en-US" sz="2800" dirty="0" smtClean="0">
                <a:solidFill>
                  <a:schemeClr val="bg1"/>
                </a:solidFill>
              </a:rPr>
              <a:t>Advisory Group</a:t>
            </a:r>
          </a:p>
          <a:p>
            <a:pPr algn="ctr"/>
            <a:r>
              <a:rPr lang="en-US" sz="2800" dirty="0" smtClean="0">
                <a:solidFill>
                  <a:schemeClr val="bg1"/>
                </a:solidFill>
              </a:rPr>
              <a:t>Dr. Markisha Smith</a:t>
            </a:r>
          </a:p>
        </p:txBody>
      </p:sp>
    </p:spTree>
    <p:extLst>
      <p:ext uri="{BB962C8B-B14F-4D97-AF65-F5344CB8AC3E}">
        <p14:creationId xmlns:p14="http://schemas.microsoft.com/office/powerpoint/2010/main" val="2808188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8502196" y="6340929"/>
            <a:ext cx="285750" cy="307777"/>
          </a:xfrm>
          <a:prstGeom prst="rect">
            <a:avLst/>
          </a:prstGeom>
          <a:noFill/>
        </p:spPr>
        <p:txBody>
          <a:bodyPr wrap="square" rtlCol="0">
            <a:spAutoFit/>
          </a:bodyPr>
          <a:lstStyle/>
          <a:p>
            <a:r>
              <a:rPr lang="en-US" sz="1400" dirty="0">
                <a:latin typeface="DIN-Light"/>
                <a:cs typeface="DIN-Light"/>
              </a:rPr>
              <a:t>2</a:t>
            </a:r>
          </a:p>
        </p:txBody>
      </p:sp>
      <p:sp>
        <p:nvSpPr>
          <p:cNvPr id="6" name="Rectangle 5"/>
          <p:cNvSpPr/>
          <p:nvPr/>
        </p:nvSpPr>
        <p:spPr>
          <a:xfrm>
            <a:off x="1317626" y="369332"/>
            <a:ext cx="7635874" cy="646331"/>
          </a:xfrm>
          <a:prstGeom prst="rect">
            <a:avLst/>
          </a:prstGeom>
        </p:spPr>
        <p:txBody>
          <a:bodyPr wrap="square">
            <a:spAutoFit/>
          </a:bodyPr>
          <a:lstStyle/>
          <a:p>
            <a:r>
              <a:rPr lang="en-US" sz="3600" b="1" dirty="0" smtClean="0">
                <a:solidFill>
                  <a:srgbClr val="376092"/>
                </a:solidFill>
                <a:latin typeface="DIN-Bold"/>
                <a:cs typeface="DIN-Bold"/>
              </a:rPr>
              <a:t>Why critical to the work group?</a:t>
            </a:r>
            <a:endParaRPr lang="en-US" sz="3600" b="1" dirty="0">
              <a:solidFill>
                <a:srgbClr val="376092"/>
              </a:solidFill>
              <a:latin typeface="DIN-Bold"/>
              <a:cs typeface="DIN-Bold"/>
            </a:endParaRPr>
          </a:p>
        </p:txBody>
      </p:sp>
      <p:sp>
        <p:nvSpPr>
          <p:cNvPr id="7" name="Content Placeholder 6"/>
          <p:cNvSpPr>
            <a:spLocks noGrp="1"/>
          </p:cNvSpPr>
          <p:nvPr>
            <p:ph idx="1"/>
          </p:nvPr>
        </p:nvSpPr>
        <p:spPr>
          <a:xfrm>
            <a:off x="238125" y="1143000"/>
            <a:ext cx="8715375" cy="5505706"/>
          </a:xfrm>
        </p:spPr>
        <p:txBody>
          <a:bodyPr>
            <a:noAutofit/>
          </a:bodyPr>
          <a:lstStyle/>
          <a:p>
            <a:r>
              <a:rPr lang="en-US" sz="2600" dirty="0"/>
              <a:t>F</a:t>
            </a:r>
            <a:r>
              <a:rPr lang="en-US" sz="2600" dirty="0" smtClean="0"/>
              <a:t>ield </a:t>
            </a:r>
            <a:r>
              <a:rPr lang="en-US" sz="2600" dirty="0"/>
              <a:t>of education has a moral and social imperative to lead by example and deed in the area of </a:t>
            </a:r>
            <a:r>
              <a:rPr lang="en-US" sz="2600" dirty="0" smtClean="0"/>
              <a:t>equity</a:t>
            </a:r>
          </a:p>
          <a:p>
            <a:r>
              <a:rPr lang="en-US" sz="2600" dirty="0" smtClean="0"/>
              <a:t>Shared belief </a:t>
            </a:r>
            <a:r>
              <a:rPr lang="en-US" sz="2600" dirty="0"/>
              <a:t>that ensuring equity and diversity in education is a critical step in enriching the lives of all students in Oregon, and improving  educational outcomes for students who are typically marginalized and underrepresented</a:t>
            </a:r>
          </a:p>
          <a:p>
            <a:r>
              <a:rPr lang="en-US" sz="2600" dirty="0" smtClean="0"/>
              <a:t>Potential alignment of work group plan and other state plans.</a:t>
            </a:r>
          </a:p>
        </p:txBody>
      </p:sp>
    </p:spTree>
    <p:extLst>
      <p:ext uri="{BB962C8B-B14F-4D97-AF65-F5344CB8AC3E}">
        <p14:creationId xmlns:p14="http://schemas.microsoft.com/office/powerpoint/2010/main" val="2567250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8502196" y="6340929"/>
            <a:ext cx="285750" cy="307777"/>
          </a:xfrm>
          <a:prstGeom prst="rect">
            <a:avLst/>
          </a:prstGeom>
          <a:noFill/>
        </p:spPr>
        <p:txBody>
          <a:bodyPr wrap="square" rtlCol="0">
            <a:spAutoFit/>
          </a:bodyPr>
          <a:lstStyle/>
          <a:p>
            <a:r>
              <a:rPr lang="en-US" sz="1400" dirty="0">
                <a:latin typeface="DIN-Light"/>
                <a:cs typeface="DIN-Light"/>
              </a:rPr>
              <a:t>3</a:t>
            </a:r>
          </a:p>
        </p:txBody>
      </p:sp>
      <p:sp>
        <p:nvSpPr>
          <p:cNvPr id="6" name="Rectangle 5"/>
          <p:cNvSpPr/>
          <p:nvPr/>
        </p:nvSpPr>
        <p:spPr>
          <a:xfrm>
            <a:off x="1190625" y="369332"/>
            <a:ext cx="7837919" cy="646331"/>
          </a:xfrm>
          <a:prstGeom prst="rect">
            <a:avLst/>
          </a:prstGeom>
        </p:spPr>
        <p:txBody>
          <a:bodyPr wrap="square">
            <a:spAutoFit/>
          </a:bodyPr>
          <a:lstStyle/>
          <a:p>
            <a:r>
              <a:rPr lang="en-US" sz="3600" b="1" dirty="0" smtClean="0">
                <a:solidFill>
                  <a:srgbClr val="376092"/>
                </a:solidFill>
                <a:latin typeface="DIN-Bold"/>
                <a:cs typeface="DIN-Bold"/>
              </a:rPr>
              <a:t>Annual Report and Advisory Group</a:t>
            </a:r>
            <a:endParaRPr lang="en-US" sz="3600" b="1" dirty="0">
              <a:solidFill>
                <a:srgbClr val="376092"/>
              </a:solidFill>
              <a:latin typeface="DIN-Bold"/>
              <a:cs typeface="DIN-Bold"/>
            </a:endParaRPr>
          </a:p>
        </p:txBody>
      </p:sp>
      <p:sp>
        <p:nvSpPr>
          <p:cNvPr id="2" name="Rectangle 1"/>
          <p:cNvSpPr/>
          <p:nvPr/>
        </p:nvSpPr>
        <p:spPr>
          <a:xfrm>
            <a:off x="285750" y="1370565"/>
            <a:ext cx="5365750" cy="3785652"/>
          </a:xfrm>
          <a:prstGeom prst="rect">
            <a:avLst/>
          </a:prstGeom>
        </p:spPr>
        <p:txBody>
          <a:bodyPr wrap="square">
            <a:spAutoFit/>
          </a:bodyPr>
          <a:lstStyle/>
          <a:p>
            <a:r>
              <a:rPr lang="en-US" sz="2800" dirty="0" smtClean="0">
                <a:latin typeface="DIN-Light"/>
                <a:cs typeface="DIN-Light"/>
              </a:rPr>
              <a:t>Per HB 3375 and SB 755:</a:t>
            </a:r>
          </a:p>
          <a:p>
            <a:pPr marL="285750" indent="-285750">
              <a:buFont typeface="Arial"/>
              <a:buChar char="•"/>
            </a:pPr>
            <a:r>
              <a:rPr lang="en-US" sz="2800" dirty="0" smtClean="0">
                <a:latin typeface="DIN-Light"/>
                <a:cs typeface="DIN-Light"/>
              </a:rPr>
              <a:t>Requires an </a:t>
            </a:r>
            <a:r>
              <a:rPr lang="en-US" sz="2800" dirty="0">
                <a:latin typeface="DIN-Light"/>
                <a:cs typeface="DIN-Light"/>
              </a:rPr>
              <a:t>a</a:t>
            </a:r>
            <a:r>
              <a:rPr lang="en-US" sz="2800" dirty="0" smtClean="0">
                <a:latin typeface="DIN-Light"/>
                <a:cs typeface="DIN-Light"/>
              </a:rPr>
              <a:t>nnual report from Chief Education Office on state’s progress in diversifying educator workforce</a:t>
            </a:r>
          </a:p>
          <a:p>
            <a:endParaRPr lang="en-US" sz="1600" dirty="0" smtClean="0">
              <a:latin typeface="DIN-Light"/>
              <a:cs typeface="DIN-Light"/>
            </a:endParaRPr>
          </a:p>
          <a:p>
            <a:r>
              <a:rPr lang="en-US" sz="2800" dirty="0" smtClean="0">
                <a:latin typeface="DIN-Light"/>
                <a:cs typeface="DIN-Light"/>
              </a:rPr>
              <a:t>22 member Educator Equity Advisory Group oversees the annual report and drives change</a:t>
            </a:r>
          </a:p>
        </p:txBody>
      </p:sp>
      <p:pic>
        <p:nvPicPr>
          <p:cNvPr id="3" name="Picture 2" descr="Screen Shot 2016-08-11 at 1.50.40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66385">
            <a:off x="5705748" y="1839384"/>
            <a:ext cx="3070218" cy="3943565"/>
          </a:xfrm>
          <a:prstGeom prst="rect">
            <a:avLst/>
          </a:prstGeom>
          <a:ln>
            <a:solidFill>
              <a:schemeClr val="tx1"/>
            </a:solidFill>
          </a:ln>
        </p:spPr>
      </p:pic>
    </p:spTree>
    <p:extLst>
      <p:ext uri="{BB962C8B-B14F-4D97-AF65-F5344CB8AC3E}">
        <p14:creationId xmlns:p14="http://schemas.microsoft.com/office/powerpoint/2010/main" val="3711656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8502196" y="6340929"/>
            <a:ext cx="285750" cy="307777"/>
          </a:xfrm>
          <a:prstGeom prst="rect">
            <a:avLst/>
          </a:prstGeom>
          <a:noFill/>
        </p:spPr>
        <p:txBody>
          <a:bodyPr wrap="square" rtlCol="0">
            <a:spAutoFit/>
          </a:bodyPr>
          <a:lstStyle/>
          <a:p>
            <a:r>
              <a:rPr lang="en-US" sz="1400" dirty="0">
                <a:latin typeface="DIN-Light"/>
                <a:cs typeface="DIN-Light"/>
              </a:rPr>
              <a:t>4</a:t>
            </a:r>
          </a:p>
        </p:txBody>
      </p:sp>
      <p:sp>
        <p:nvSpPr>
          <p:cNvPr id="6" name="Rectangle 5"/>
          <p:cNvSpPr/>
          <p:nvPr/>
        </p:nvSpPr>
        <p:spPr>
          <a:xfrm>
            <a:off x="1619251" y="369332"/>
            <a:ext cx="4262544" cy="646331"/>
          </a:xfrm>
          <a:prstGeom prst="rect">
            <a:avLst/>
          </a:prstGeom>
        </p:spPr>
        <p:txBody>
          <a:bodyPr wrap="square">
            <a:spAutoFit/>
          </a:bodyPr>
          <a:lstStyle/>
          <a:p>
            <a:r>
              <a:rPr lang="en-US" sz="3600" b="1" dirty="0" smtClean="0">
                <a:solidFill>
                  <a:srgbClr val="376092"/>
                </a:solidFill>
                <a:latin typeface="DIN-Bold"/>
                <a:cs typeface="DIN-Bold"/>
              </a:rPr>
              <a:t>Annual Report</a:t>
            </a:r>
            <a:endParaRPr lang="en-US" sz="3600" b="1" dirty="0">
              <a:solidFill>
                <a:srgbClr val="376092"/>
              </a:solidFill>
              <a:latin typeface="DIN-Bold"/>
              <a:cs typeface="DIN-Bold"/>
            </a:endParaRPr>
          </a:p>
        </p:txBody>
      </p:sp>
      <p:sp>
        <p:nvSpPr>
          <p:cNvPr id="2" name="Rectangle 1"/>
          <p:cNvSpPr/>
          <p:nvPr/>
        </p:nvSpPr>
        <p:spPr>
          <a:xfrm>
            <a:off x="246168" y="1406916"/>
            <a:ext cx="8541777" cy="4955203"/>
          </a:xfrm>
          <a:prstGeom prst="rect">
            <a:avLst/>
          </a:prstGeom>
        </p:spPr>
        <p:txBody>
          <a:bodyPr wrap="square">
            <a:spAutoFit/>
          </a:bodyPr>
          <a:lstStyle/>
          <a:p>
            <a:r>
              <a:rPr lang="en-US" sz="2800" dirty="0" smtClean="0">
                <a:latin typeface="DIN-Light"/>
                <a:cs typeface="DIN-Light"/>
              </a:rPr>
              <a:t>The 2016 Educator Equity Report provides:</a:t>
            </a:r>
          </a:p>
          <a:p>
            <a:pPr marL="457200" indent="-457200">
              <a:buFont typeface="Arial"/>
              <a:buChar char="•"/>
            </a:pPr>
            <a:r>
              <a:rPr lang="en-US" sz="2600" dirty="0" smtClean="0">
                <a:latin typeface="DIN-Light"/>
                <a:cs typeface="DIN-Light"/>
              </a:rPr>
              <a:t>Data on diversity in Oregon’s educator </a:t>
            </a:r>
          </a:p>
          <a:p>
            <a:pPr lvl="1"/>
            <a:r>
              <a:rPr lang="en-US" sz="2600" dirty="0" smtClean="0">
                <a:latin typeface="DIN-Light"/>
                <a:cs typeface="DIN-Light"/>
              </a:rPr>
              <a:t>workforce</a:t>
            </a:r>
          </a:p>
          <a:p>
            <a:pPr marL="457200" indent="-457200">
              <a:buFont typeface="Arial"/>
              <a:buChar char="•"/>
            </a:pPr>
            <a:r>
              <a:rPr lang="en-US" sz="2600" dirty="0" smtClean="0">
                <a:latin typeface="DIN-Light"/>
                <a:cs typeface="DIN-Light"/>
              </a:rPr>
              <a:t>Promising practices for recruiting, preparing, hiring and retaining culturally and linguistically diverse educators;</a:t>
            </a:r>
          </a:p>
          <a:p>
            <a:pPr marL="457200" indent="-457200">
              <a:buFont typeface="Arial"/>
              <a:buChar char="•"/>
            </a:pPr>
            <a:r>
              <a:rPr lang="en-US" sz="2600" dirty="0" smtClean="0">
                <a:latin typeface="DIN-Light"/>
                <a:cs typeface="DIN-Light"/>
              </a:rPr>
              <a:t>Strategies being undertaken by public teacher education programs; and</a:t>
            </a:r>
          </a:p>
          <a:p>
            <a:pPr marL="457200" indent="-457200">
              <a:buFont typeface="Arial"/>
              <a:buChar char="•"/>
            </a:pPr>
            <a:r>
              <a:rPr lang="en-US" sz="2600" dirty="0" smtClean="0">
                <a:latin typeface="DIN-Light"/>
                <a:cs typeface="DIN-Light"/>
              </a:rPr>
              <a:t>Recommendations for achieving an educator workforce mirroring Oregon’s K-12 student demographics.</a:t>
            </a:r>
          </a:p>
          <a:p>
            <a:r>
              <a:rPr lang="en-US" sz="2800" dirty="0">
                <a:latin typeface="DIN-Light"/>
                <a:cs typeface="DIN-Light"/>
              </a:rPr>
              <a:t> </a:t>
            </a:r>
            <a:endParaRPr lang="en-US" sz="2800" dirty="0" smtClean="0">
              <a:latin typeface="DIN-Light"/>
              <a:cs typeface="DIN-Light"/>
            </a:endParaRPr>
          </a:p>
        </p:txBody>
      </p:sp>
      <p:pic>
        <p:nvPicPr>
          <p:cNvPr id="7" name="Picture 6" descr="Screen Shot 2016-08-11 at 1.50.40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66385">
            <a:off x="7356388" y="793272"/>
            <a:ext cx="1426912" cy="1832808"/>
          </a:xfrm>
          <a:prstGeom prst="rect">
            <a:avLst/>
          </a:prstGeom>
          <a:ln>
            <a:solidFill>
              <a:schemeClr val="tx1"/>
            </a:solidFill>
          </a:ln>
        </p:spPr>
      </p:pic>
    </p:spTree>
    <p:extLst>
      <p:ext uri="{BB962C8B-B14F-4D97-AF65-F5344CB8AC3E}">
        <p14:creationId xmlns:p14="http://schemas.microsoft.com/office/powerpoint/2010/main" val="2314237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efEduOffice_PPTTemplate_Slide 2_Blu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135" y="0"/>
            <a:ext cx="9144000" cy="6858000"/>
          </a:xfrm>
          <a:prstGeom prst="rect">
            <a:avLst/>
          </a:prstGeom>
        </p:spPr>
      </p:pic>
      <p:sp>
        <p:nvSpPr>
          <p:cNvPr id="5" name="TextBox 4"/>
          <p:cNvSpPr txBox="1"/>
          <p:nvPr/>
        </p:nvSpPr>
        <p:spPr>
          <a:xfrm>
            <a:off x="8502195" y="6340929"/>
            <a:ext cx="403679" cy="307777"/>
          </a:xfrm>
          <a:prstGeom prst="rect">
            <a:avLst/>
          </a:prstGeom>
          <a:noFill/>
        </p:spPr>
        <p:txBody>
          <a:bodyPr wrap="square" rtlCol="0">
            <a:spAutoFit/>
          </a:bodyPr>
          <a:lstStyle/>
          <a:p>
            <a:r>
              <a:rPr lang="en-US" sz="1400" dirty="0">
                <a:latin typeface="DIN-Light"/>
                <a:cs typeface="DIN-Light"/>
              </a:rPr>
              <a:t>5</a:t>
            </a:r>
          </a:p>
        </p:txBody>
      </p:sp>
      <p:sp>
        <p:nvSpPr>
          <p:cNvPr id="7" name="Rectangle 6"/>
          <p:cNvSpPr/>
          <p:nvPr/>
        </p:nvSpPr>
        <p:spPr>
          <a:xfrm>
            <a:off x="750454" y="1200835"/>
            <a:ext cx="7839363" cy="523220"/>
          </a:xfrm>
          <a:prstGeom prst="rect">
            <a:avLst/>
          </a:prstGeom>
        </p:spPr>
        <p:txBody>
          <a:bodyPr wrap="square">
            <a:spAutoFit/>
          </a:bodyPr>
          <a:lstStyle/>
          <a:p>
            <a:endParaRPr lang="en-US" sz="2800" dirty="0">
              <a:latin typeface="DIN-Light"/>
              <a:cs typeface="DIN-Ligh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25204987"/>
              </p:ext>
            </p:extLst>
          </p:nvPr>
        </p:nvGraphicFramePr>
        <p:xfrm>
          <a:off x="38100" y="1371600"/>
          <a:ext cx="9443570" cy="1370915"/>
        </p:xfrm>
        <a:graphic>
          <a:graphicData uri="http://schemas.openxmlformats.org/presentationml/2006/ole">
            <mc:AlternateContent xmlns:mc="http://schemas.openxmlformats.org/markup-compatibility/2006">
              <mc:Choice xmlns:v="urn:schemas-microsoft-com:vml" Requires="v">
                <p:oleObj spid="_x0000_s1031" name="Document" r:id="rId6" imgW="8305800" imgH="1231900" progId="Word.Document.12">
                  <p:embed/>
                </p:oleObj>
              </mc:Choice>
              <mc:Fallback>
                <p:oleObj name="Document" r:id="rId6" imgW="8305800" imgH="1231900" progId="Word.Document.12">
                  <p:embed/>
                  <p:pic>
                    <p:nvPicPr>
                      <p:cNvPr id="0" name=""/>
                      <p:cNvPicPr/>
                      <p:nvPr/>
                    </p:nvPicPr>
                    <p:blipFill>
                      <a:blip r:embed="rId7"/>
                      <a:stretch>
                        <a:fillRect/>
                      </a:stretch>
                    </p:blipFill>
                    <p:spPr>
                      <a:xfrm>
                        <a:off x="38100" y="1371600"/>
                        <a:ext cx="9443570" cy="1370915"/>
                      </a:xfrm>
                      <a:prstGeom prst="rect">
                        <a:avLst/>
                      </a:prstGeom>
                    </p:spPr>
                  </p:pic>
                </p:oleObj>
              </mc:Fallback>
            </mc:AlternateContent>
          </a:graphicData>
        </a:graphic>
      </p:graphicFrame>
      <p:sp>
        <p:nvSpPr>
          <p:cNvPr id="8" name="TextBox 7"/>
          <p:cNvSpPr txBox="1"/>
          <p:nvPr/>
        </p:nvSpPr>
        <p:spPr>
          <a:xfrm>
            <a:off x="1428750" y="253999"/>
            <a:ext cx="7715250" cy="707886"/>
          </a:xfrm>
          <a:prstGeom prst="rect">
            <a:avLst/>
          </a:prstGeom>
          <a:noFill/>
        </p:spPr>
        <p:txBody>
          <a:bodyPr wrap="square" rtlCol="0">
            <a:spAutoFit/>
          </a:bodyPr>
          <a:lstStyle/>
          <a:p>
            <a:r>
              <a:rPr lang="en-US" sz="4000" b="1" dirty="0" smtClean="0">
                <a:solidFill>
                  <a:srgbClr val="376092"/>
                </a:solidFill>
                <a:latin typeface="DIN-Bold"/>
                <a:cs typeface="DIN-Bold"/>
              </a:rPr>
              <a:t>A Visual Look at the Data</a:t>
            </a:r>
            <a:endParaRPr lang="en-US" sz="4000" dirty="0"/>
          </a:p>
        </p:txBody>
      </p:sp>
      <p:pic>
        <p:nvPicPr>
          <p:cNvPr id="11" name="Picture 10" descr="Screen Shot 2016-09-13 at 7.04.02 AM.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81000" y="2891707"/>
            <a:ext cx="8442872" cy="3449222"/>
          </a:xfrm>
          <a:prstGeom prst="rect">
            <a:avLst/>
          </a:prstGeom>
        </p:spPr>
      </p:pic>
    </p:spTree>
    <p:extLst>
      <p:ext uri="{BB962C8B-B14F-4D97-AF65-F5344CB8AC3E}">
        <p14:creationId xmlns:p14="http://schemas.microsoft.com/office/powerpoint/2010/main" val="423841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7de5f1c5-18c2-498f-992a-58b0b23e633c">2017-12-07T08:00:00+00:00</Remediation_x0020_Date>
    <Priority xmlns="7de5f1c5-18c2-498f-992a-58b0b23e633c">New</Priority>
    <Estimated_x0020_Creation_x0020_Date xmlns="7de5f1c5-18c2-498f-992a-58b0b23e633c">2016-11-03T07:00:00+00:00</Estimated_x0020_Creation_x0020_D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D762ED83F3D24EB4AE4A87D462AE3D" ma:contentTypeVersion="7" ma:contentTypeDescription="Create a new document." ma:contentTypeScope="" ma:versionID="17b0749817300ba07b6b714f51a37dcf">
  <xsd:schema xmlns:xsd="http://www.w3.org/2001/XMLSchema" xmlns:xs="http://www.w3.org/2001/XMLSchema" xmlns:p="http://schemas.microsoft.com/office/2006/metadata/properties" xmlns:ns1="http://schemas.microsoft.com/sharepoint/v3" xmlns:ns2="7de5f1c5-18c2-498f-992a-58b0b23e633c" xmlns:ns3="54031767-dd6d-417c-ab73-583408f47564" targetNamespace="http://schemas.microsoft.com/office/2006/metadata/properties" ma:root="true" ma:fieldsID="f29231f93c93e27adb86773bd6bc28f2" ns1:_="" ns2:_="" ns3:_="">
    <xsd:import namespace="http://schemas.microsoft.com/sharepoint/v3"/>
    <xsd:import namespace="7de5f1c5-18c2-498f-992a-58b0b23e633c"/>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e5f1c5-18c2-498f-992a-58b0b23e633c"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42B170-D0AA-4C33-88BB-B3DAFE6C8AA7}"/>
</file>

<file path=customXml/itemProps2.xml><?xml version="1.0" encoding="utf-8"?>
<ds:datastoreItem xmlns:ds="http://schemas.openxmlformats.org/officeDocument/2006/customXml" ds:itemID="{E3CC74D4-2C17-415A-A2A8-6CC99FCD5DDC}"/>
</file>

<file path=customXml/itemProps3.xml><?xml version="1.0" encoding="utf-8"?>
<ds:datastoreItem xmlns:ds="http://schemas.openxmlformats.org/officeDocument/2006/customXml" ds:itemID="{9BDBBB21-8007-4ACF-9FF9-F3FD43B886F7}"/>
</file>

<file path=docProps/app.xml><?xml version="1.0" encoding="utf-8"?>
<Properties xmlns="http://schemas.openxmlformats.org/officeDocument/2006/extended-properties" xmlns:vt="http://schemas.openxmlformats.org/officeDocument/2006/docPropsVTypes">
  <Template>Executive</Template>
  <TotalTime>3077</TotalTime>
  <Words>2470</Words>
  <Application>Microsoft Office PowerPoint</Application>
  <PresentationFormat>On-screen Show (4:3)</PresentationFormat>
  <Paragraphs>304</Paragraphs>
  <Slides>34</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Executive</vt:lpstr>
      <vt:lpstr>Document</vt:lpstr>
      <vt:lpstr>African American/Black Student Success Plan Advisory Group Meeting </vt:lpstr>
      <vt:lpstr>Welcome</vt:lpstr>
      <vt:lpstr>Old &amp; New Business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State Averages Hide</vt:lpstr>
      <vt:lpstr>PowerPoint Presentation</vt:lpstr>
      <vt:lpstr>PowerPoint Presentation</vt:lpstr>
      <vt:lpstr>Educator Equity Advisory Group Recommendations to the Governor’s Council on Educator Advancement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Comments, Feedback, and Questions</vt:lpstr>
      <vt:lpstr>Family and Community Together  (FACT) Oregon  </vt:lpstr>
      <vt:lpstr>Networking Lunch </vt:lpstr>
      <vt:lpstr>African American/Black Student Success Plan Metric Development/Timeline</vt:lpstr>
      <vt:lpstr>Public Testimony</vt:lpstr>
      <vt:lpstr>Wrap-up and Next Steps</vt:lpstr>
      <vt:lpstr>Thank you.</vt:lpstr>
    </vt:vector>
  </TitlesOfParts>
  <Company>Oregon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American/Black Student Success Plan Advisory Group Meeting</dc:title>
  <dc:creator>HUGHES Kendra</dc:creator>
  <cp:lastModifiedBy>HUGHES Kendra - ODE</cp:lastModifiedBy>
  <cp:revision>64</cp:revision>
  <cp:lastPrinted>2015-10-22T21:37:07Z</cp:lastPrinted>
  <dcterms:created xsi:type="dcterms:W3CDTF">2015-10-21T17:55:11Z</dcterms:created>
  <dcterms:modified xsi:type="dcterms:W3CDTF">2016-12-07T17:30:49Z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0x010100D4D762ED83F3D24EB4AE4A87D462AE3D</vt:lpwstr>
  </property>
</Properties>
</file>