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2.xml" ContentType="application/vnd.openxmlformats-officedocument.presentationml.comments+xml"/>
  <Override PartName="/ppt/charts/chart9.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charts/chart10.xml" ContentType="application/vnd.openxmlformats-officedocument.drawingml.chart+xml"/>
  <Override PartName="/ppt/drawings/drawing4.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sldIdLst>
    <p:sldId id="257" r:id="rId5"/>
    <p:sldId id="258" r:id="rId6"/>
    <p:sldId id="261" r:id="rId7"/>
    <p:sldId id="259" r:id="rId8"/>
    <p:sldId id="273" r:id="rId9"/>
    <p:sldId id="274" r:id="rId10"/>
    <p:sldId id="302" r:id="rId11"/>
    <p:sldId id="275" r:id="rId12"/>
    <p:sldId id="279" r:id="rId13"/>
    <p:sldId id="280" r:id="rId14"/>
    <p:sldId id="281" r:id="rId15"/>
    <p:sldId id="282" r:id="rId16"/>
    <p:sldId id="283" r:id="rId17"/>
    <p:sldId id="284" r:id="rId18"/>
    <p:sldId id="285" r:id="rId19"/>
    <p:sldId id="312" r:id="rId20"/>
    <p:sldId id="287" r:id="rId21"/>
    <p:sldId id="288" r:id="rId22"/>
    <p:sldId id="289" r:id="rId23"/>
    <p:sldId id="290" r:id="rId24"/>
    <p:sldId id="291" r:id="rId25"/>
    <p:sldId id="292" r:id="rId26"/>
    <p:sldId id="293" r:id="rId27"/>
    <p:sldId id="294" r:id="rId28"/>
    <p:sldId id="305" r:id="rId29"/>
    <p:sldId id="306" r:id="rId30"/>
    <p:sldId id="303" r:id="rId31"/>
    <p:sldId id="308" r:id="rId32"/>
    <p:sldId id="295" r:id="rId33"/>
    <p:sldId id="307" r:id="rId34"/>
    <p:sldId id="296" r:id="rId35"/>
    <p:sldId id="313" r:id="rId36"/>
    <p:sldId id="309" r:id="rId37"/>
    <p:sldId id="297" r:id="rId38"/>
    <p:sldId id="298" r:id="rId39"/>
    <p:sldId id="315" r:id="rId40"/>
    <p:sldId id="299" r:id="rId41"/>
    <p:sldId id="300" r:id="rId42"/>
    <p:sldId id="314" r:id="rId43"/>
    <p:sldId id="301" r:id="rId44"/>
    <p:sldId id="26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4" clrIdx="0"/>
  <p:cmAuthor id="1" name="KNIGHT-COYLE Nakeshia - ELD" initials="KN-E"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6458"/>
    <a:srgbClr val="00A79D"/>
    <a:srgbClr val="218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24" y="58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eorgeT\Documents\DATA\African%20American\Af%20Amer%20work%20group%20data.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GeorgeT\Documents\HUBs\Metrics\Program%20Participation%20data\Program%20Participation%20Dat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GeorgeT\Documents\DATA\African%20American\Af%20Amer%20work%20group%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18285214348205"/>
          <c:y val="0.16066491688538934"/>
          <c:w val="0.65541360454943132"/>
          <c:h val="0.74807222867633349"/>
        </c:manualLayout>
      </c:layout>
      <c:lineChart>
        <c:grouping val="standard"/>
        <c:varyColors val="0"/>
        <c:ser>
          <c:idx val="0"/>
          <c:order val="0"/>
          <c:tx>
            <c:strRef>
              <c:f>poverty!$H$22</c:f>
              <c:strCache>
                <c:ptCount val="1"/>
                <c:pt idx="0">
                  <c:v>AI/AN</c:v>
                </c:pt>
              </c:strCache>
            </c:strRef>
          </c:tx>
          <c:spPr>
            <a:ln>
              <a:solidFill>
                <a:schemeClr val="tx2">
                  <a:lumMod val="75000"/>
                </a:schemeClr>
              </a:solidFill>
            </a:ln>
          </c:spPr>
          <c:marker>
            <c:symbol val="none"/>
          </c:marker>
          <c:cat>
            <c:numRef>
              <c:f>poverty!$I$21:$L$21</c:f>
              <c:numCache>
                <c:formatCode>General</c:formatCode>
                <c:ptCount val="4"/>
                <c:pt idx="0">
                  <c:v>2010</c:v>
                </c:pt>
                <c:pt idx="1">
                  <c:v>2011</c:v>
                </c:pt>
                <c:pt idx="2">
                  <c:v>2012</c:v>
                </c:pt>
                <c:pt idx="3">
                  <c:v>2013</c:v>
                </c:pt>
              </c:numCache>
            </c:numRef>
          </c:cat>
          <c:val>
            <c:numRef>
              <c:f>poverty!$I$22:$L$22</c:f>
              <c:numCache>
                <c:formatCode>0%</c:formatCode>
                <c:ptCount val="4"/>
                <c:pt idx="0">
                  <c:v>0.49198359433258765</c:v>
                </c:pt>
                <c:pt idx="1">
                  <c:v>0.36322005302482524</c:v>
                </c:pt>
                <c:pt idx="2">
                  <c:v>0.40178337267243641</c:v>
                </c:pt>
                <c:pt idx="3">
                  <c:v>0.46253369272237199</c:v>
                </c:pt>
              </c:numCache>
            </c:numRef>
          </c:val>
          <c:smooth val="0"/>
          <c:extLst>
            <c:ext xmlns:c16="http://schemas.microsoft.com/office/drawing/2014/chart" uri="{C3380CC4-5D6E-409C-BE32-E72D297353CC}">
              <c16:uniqueId val="{00000000-CD9A-42FF-ACA9-B47A8835F4E4}"/>
            </c:ext>
          </c:extLst>
        </c:ser>
        <c:ser>
          <c:idx val="1"/>
          <c:order val="1"/>
          <c:tx>
            <c:strRef>
              <c:f>poverty!$H$23</c:f>
              <c:strCache>
                <c:ptCount val="1"/>
                <c:pt idx="0">
                  <c:v>Asian</c:v>
                </c:pt>
              </c:strCache>
            </c:strRef>
          </c:tx>
          <c:marker>
            <c:symbol val="none"/>
          </c:marker>
          <c:cat>
            <c:numRef>
              <c:f>poverty!$I$21:$L$21</c:f>
              <c:numCache>
                <c:formatCode>General</c:formatCode>
                <c:ptCount val="4"/>
                <c:pt idx="0">
                  <c:v>2010</c:v>
                </c:pt>
                <c:pt idx="1">
                  <c:v>2011</c:v>
                </c:pt>
                <c:pt idx="2">
                  <c:v>2012</c:v>
                </c:pt>
                <c:pt idx="3">
                  <c:v>2013</c:v>
                </c:pt>
              </c:numCache>
            </c:numRef>
          </c:cat>
          <c:val>
            <c:numRef>
              <c:f>poverty!$I$23:$L$23</c:f>
              <c:numCache>
                <c:formatCode>0%</c:formatCode>
                <c:ptCount val="4"/>
                <c:pt idx="0">
                  <c:v>0.14227172428286225</c:v>
                </c:pt>
                <c:pt idx="1">
                  <c:v>0.16847935548841894</c:v>
                </c:pt>
                <c:pt idx="2">
                  <c:v>0.16773989232555683</c:v>
                </c:pt>
                <c:pt idx="3">
                  <c:v>0.20317235805213174</c:v>
                </c:pt>
              </c:numCache>
            </c:numRef>
          </c:val>
          <c:smooth val="0"/>
          <c:extLst>
            <c:ext xmlns:c16="http://schemas.microsoft.com/office/drawing/2014/chart" uri="{C3380CC4-5D6E-409C-BE32-E72D297353CC}">
              <c16:uniqueId val="{00000001-CD9A-42FF-ACA9-B47A8835F4E4}"/>
            </c:ext>
          </c:extLst>
        </c:ser>
        <c:ser>
          <c:idx val="2"/>
          <c:order val="2"/>
          <c:tx>
            <c:strRef>
              <c:f>poverty!$H$24</c:f>
              <c:strCache>
                <c:ptCount val="1"/>
                <c:pt idx="0">
                  <c:v>Black</c:v>
                </c:pt>
              </c:strCache>
            </c:strRef>
          </c:tx>
          <c:spPr>
            <a:ln>
              <a:solidFill>
                <a:schemeClr val="accent6">
                  <a:lumMod val="75000"/>
                </a:schemeClr>
              </a:solidFill>
            </a:ln>
          </c:spPr>
          <c:marker>
            <c:symbol val="none"/>
          </c:marker>
          <c:cat>
            <c:numRef>
              <c:f>poverty!$I$21:$L$21</c:f>
              <c:numCache>
                <c:formatCode>General</c:formatCode>
                <c:ptCount val="4"/>
                <c:pt idx="0">
                  <c:v>2010</c:v>
                </c:pt>
                <c:pt idx="1">
                  <c:v>2011</c:v>
                </c:pt>
                <c:pt idx="2">
                  <c:v>2012</c:v>
                </c:pt>
                <c:pt idx="3">
                  <c:v>2013</c:v>
                </c:pt>
              </c:numCache>
            </c:numRef>
          </c:cat>
          <c:val>
            <c:numRef>
              <c:f>poverty!$I$24:$L$24</c:f>
              <c:numCache>
                <c:formatCode>0%</c:formatCode>
                <c:ptCount val="4"/>
                <c:pt idx="0">
                  <c:v>0.45383993532740502</c:v>
                </c:pt>
                <c:pt idx="1">
                  <c:v>0.46136329133141035</c:v>
                </c:pt>
                <c:pt idx="2">
                  <c:v>0.51747375019589403</c:v>
                </c:pt>
                <c:pt idx="3">
                  <c:v>0.45</c:v>
                </c:pt>
              </c:numCache>
            </c:numRef>
          </c:val>
          <c:smooth val="0"/>
          <c:extLst>
            <c:ext xmlns:c16="http://schemas.microsoft.com/office/drawing/2014/chart" uri="{C3380CC4-5D6E-409C-BE32-E72D297353CC}">
              <c16:uniqueId val="{00000002-CD9A-42FF-ACA9-B47A8835F4E4}"/>
            </c:ext>
          </c:extLst>
        </c:ser>
        <c:ser>
          <c:idx val="3"/>
          <c:order val="3"/>
          <c:tx>
            <c:strRef>
              <c:f>poverty!$H$25</c:f>
              <c:strCache>
                <c:ptCount val="1"/>
                <c:pt idx="0">
                  <c:v>Hispanic</c:v>
                </c:pt>
              </c:strCache>
            </c:strRef>
          </c:tx>
          <c:marker>
            <c:symbol val="none"/>
          </c:marker>
          <c:cat>
            <c:numRef>
              <c:f>poverty!$I$21:$L$21</c:f>
              <c:numCache>
                <c:formatCode>General</c:formatCode>
                <c:ptCount val="4"/>
                <c:pt idx="0">
                  <c:v>2010</c:v>
                </c:pt>
                <c:pt idx="1">
                  <c:v>2011</c:v>
                </c:pt>
                <c:pt idx="2">
                  <c:v>2012</c:v>
                </c:pt>
                <c:pt idx="3">
                  <c:v>2013</c:v>
                </c:pt>
              </c:numCache>
            </c:numRef>
          </c:cat>
          <c:val>
            <c:numRef>
              <c:f>poverty!$I$25:$L$25</c:f>
              <c:numCache>
                <c:formatCode>0%</c:formatCode>
                <c:ptCount val="4"/>
                <c:pt idx="0">
                  <c:v>0.36145628605845431</c:v>
                </c:pt>
                <c:pt idx="1">
                  <c:v>0.36073243902818147</c:v>
                </c:pt>
                <c:pt idx="2">
                  <c:v>0.39906266273216456</c:v>
                </c:pt>
                <c:pt idx="3">
                  <c:v>0.39262900852240568</c:v>
                </c:pt>
              </c:numCache>
            </c:numRef>
          </c:val>
          <c:smooth val="0"/>
          <c:extLst>
            <c:ext xmlns:c16="http://schemas.microsoft.com/office/drawing/2014/chart" uri="{C3380CC4-5D6E-409C-BE32-E72D297353CC}">
              <c16:uniqueId val="{00000003-CD9A-42FF-ACA9-B47A8835F4E4}"/>
            </c:ext>
          </c:extLst>
        </c:ser>
        <c:ser>
          <c:idx val="4"/>
          <c:order val="4"/>
          <c:tx>
            <c:strRef>
              <c:f>poverty!$H$26</c:f>
              <c:strCache>
                <c:ptCount val="1"/>
                <c:pt idx="0">
                  <c:v>Hawaiian/ Pacific Is.</c:v>
                </c:pt>
              </c:strCache>
            </c:strRef>
          </c:tx>
          <c:marker>
            <c:symbol val="none"/>
          </c:marker>
          <c:cat>
            <c:numRef>
              <c:f>poverty!$I$21:$L$21</c:f>
              <c:numCache>
                <c:formatCode>General</c:formatCode>
                <c:ptCount val="4"/>
                <c:pt idx="0">
                  <c:v>2010</c:v>
                </c:pt>
                <c:pt idx="1">
                  <c:v>2011</c:v>
                </c:pt>
                <c:pt idx="2">
                  <c:v>2012</c:v>
                </c:pt>
                <c:pt idx="3">
                  <c:v>2013</c:v>
                </c:pt>
              </c:numCache>
            </c:numRef>
          </c:cat>
          <c:val>
            <c:numRef>
              <c:f>poverty!$I$26:$L$26</c:f>
              <c:numCache>
                <c:formatCode>0%</c:formatCode>
                <c:ptCount val="4"/>
                <c:pt idx="0">
                  <c:v>0.51238591916558018</c:v>
                </c:pt>
                <c:pt idx="1">
                  <c:v>0.49659400544959126</c:v>
                </c:pt>
                <c:pt idx="2">
                  <c:v>0.58943577430972394</c:v>
                </c:pt>
                <c:pt idx="3">
                  <c:v>0.53403141361256545</c:v>
                </c:pt>
              </c:numCache>
            </c:numRef>
          </c:val>
          <c:smooth val="0"/>
          <c:extLst>
            <c:ext xmlns:c16="http://schemas.microsoft.com/office/drawing/2014/chart" uri="{C3380CC4-5D6E-409C-BE32-E72D297353CC}">
              <c16:uniqueId val="{00000004-CD9A-42FF-ACA9-B47A8835F4E4}"/>
            </c:ext>
          </c:extLst>
        </c:ser>
        <c:ser>
          <c:idx val="5"/>
          <c:order val="5"/>
          <c:tx>
            <c:strRef>
              <c:f>poverty!$H$27</c:f>
              <c:strCache>
                <c:ptCount val="1"/>
                <c:pt idx="0">
                  <c:v>White</c:v>
                </c:pt>
              </c:strCache>
            </c:strRef>
          </c:tx>
          <c:spPr>
            <a:ln>
              <a:solidFill>
                <a:schemeClr val="accent3">
                  <a:lumMod val="75000"/>
                </a:schemeClr>
              </a:solidFill>
            </a:ln>
          </c:spPr>
          <c:marker>
            <c:symbol val="none"/>
          </c:marker>
          <c:cat>
            <c:numRef>
              <c:f>poverty!$I$21:$L$21</c:f>
              <c:numCache>
                <c:formatCode>General</c:formatCode>
                <c:ptCount val="4"/>
                <c:pt idx="0">
                  <c:v>2010</c:v>
                </c:pt>
                <c:pt idx="1">
                  <c:v>2011</c:v>
                </c:pt>
                <c:pt idx="2">
                  <c:v>2012</c:v>
                </c:pt>
                <c:pt idx="3">
                  <c:v>2013</c:v>
                </c:pt>
              </c:numCache>
            </c:numRef>
          </c:cat>
          <c:val>
            <c:numRef>
              <c:f>poverty!$I$27:$L$27</c:f>
              <c:numCache>
                <c:formatCode>0%</c:formatCode>
                <c:ptCount val="4"/>
                <c:pt idx="0">
                  <c:v>0.19987818876057065</c:v>
                </c:pt>
                <c:pt idx="1">
                  <c:v>0.21523634912794012</c:v>
                </c:pt>
                <c:pt idx="2">
                  <c:v>0.23016356585852002</c:v>
                </c:pt>
                <c:pt idx="3">
                  <c:v>0.20998770584059151</c:v>
                </c:pt>
              </c:numCache>
            </c:numRef>
          </c:val>
          <c:smooth val="0"/>
          <c:extLst>
            <c:ext xmlns:c16="http://schemas.microsoft.com/office/drawing/2014/chart" uri="{C3380CC4-5D6E-409C-BE32-E72D297353CC}">
              <c16:uniqueId val="{00000005-CD9A-42FF-ACA9-B47A8835F4E4}"/>
            </c:ext>
          </c:extLst>
        </c:ser>
        <c:ser>
          <c:idx val="6"/>
          <c:order val="6"/>
          <c:tx>
            <c:strRef>
              <c:f>poverty!$H$28</c:f>
              <c:strCache>
                <c:ptCount val="1"/>
                <c:pt idx="0">
                  <c:v>Multiracial</c:v>
                </c:pt>
              </c:strCache>
            </c:strRef>
          </c:tx>
          <c:marker>
            <c:symbol val="none"/>
          </c:marker>
          <c:cat>
            <c:numRef>
              <c:f>poverty!$I$21:$L$21</c:f>
              <c:numCache>
                <c:formatCode>General</c:formatCode>
                <c:ptCount val="4"/>
                <c:pt idx="0">
                  <c:v>2010</c:v>
                </c:pt>
                <c:pt idx="1">
                  <c:v>2011</c:v>
                </c:pt>
                <c:pt idx="2">
                  <c:v>2012</c:v>
                </c:pt>
                <c:pt idx="3">
                  <c:v>2013</c:v>
                </c:pt>
              </c:numCache>
            </c:numRef>
          </c:cat>
          <c:val>
            <c:numRef>
              <c:f>poverty!$I$28:$L$28</c:f>
              <c:numCache>
                <c:formatCode>0%</c:formatCode>
                <c:ptCount val="4"/>
                <c:pt idx="0">
                  <c:v>0.23491678224687934</c:v>
                </c:pt>
                <c:pt idx="1">
                  <c:v>0.23008849557522124</c:v>
                </c:pt>
                <c:pt idx="2">
                  <c:v>0.25358224472268681</c:v>
                </c:pt>
                <c:pt idx="3">
                  <c:v>0.23493240493737849</c:v>
                </c:pt>
              </c:numCache>
            </c:numRef>
          </c:val>
          <c:smooth val="0"/>
          <c:extLst>
            <c:ext xmlns:c16="http://schemas.microsoft.com/office/drawing/2014/chart" uri="{C3380CC4-5D6E-409C-BE32-E72D297353CC}">
              <c16:uniqueId val="{00000006-CD9A-42FF-ACA9-B47A8835F4E4}"/>
            </c:ext>
          </c:extLst>
        </c:ser>
        <c:dLbls>
          <c:showLegendKey val="0"/>
          <c:showVal val="0"/>
          <c:showCatName val="0"/>
          <c:showSerName val="0"/>
          <c:showPercent val="0"/>
          <c:showBubbleSize val="0"/>
        </c:dLbls>
        <c:smooth val="0"/>
        <c:axId val="97422336"/>
        <c:axId val="97436416"/>
      </c:lineChart>
      <c:catAx>
        <c:axId val="97422336"/>
        <c:scaling>
          <c:orientation val="minMax"/>
        </c:scaling>
        <c:delete val="0"/>
        <c:axPos val="b"/>
        <c:numFmt formatCode="General" sourceLinked="1"/>
        <c:majorTickMark val="out"/>
        <c:minorTickMark val="none"/>
        <c:tickLblPos val="nextTo"/>
        <c:crossAx val="97436416"/>
        <c:crosses val="autoZero"/>
        <c:auto val="1"/>
        <c:lblAlgn val="ctr"/>
        <c:lblOffset val="100"/>
        <c:noMultiLvlLbl val="0"/>
      </c:catAx>
      <c:valAx>
        <c:axId val="97436416"/>
        <c:scaling>
          <c:orientation val="minMax"/>
        </c:scaling>
        <c:delete val="0"/>
        <c:axPos val="l"/>
        <c:majorGridlines/>
        <c:numFmt formatCode="0%" sourceLinked="1"/>
        <c:majorTickMark val="out"/>
        <c:minorTickMark val="none"/>
        <c:tickLblPos val="nextTo"/>
        <c:crossAx val="97422336"/>
        <c:crosses val="autoZero"/>
        <c:crossBetween val="between"/>
        <c:majorUnit val="0.1"/>
      </c:valAx>
    </c:plotArea>
    <c:legend>
      <c:legendPos val="r"/>
      <c:layout>
        <c:manualLayout>
          <c:xMode val="edge"/>
          <c:yMode val="edge"/>
          <c:x val="0.74448534558180224"/>
          <c:y val="0.21740786802220607"/>
          <c:w val="0.25273687664041994"/>
          <c:h val="0.73582835698548976"/>
        </c:manualLayout>
      </c:layout>
      <c:overlay val="0"/>
    </c:legend>
    <c:plotVisOnly val="1"/>
    <c:dispBlanksAs val="gap"/>
    <c:showDLblsOverMax val="0"/>
  </c:chart>
  <c:txPr>
    <a:bodyPr/>
    <a:lstStyle/>
    <a:p>
      <a:pPr>
        <a:defRPr sz="12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033300434353493E-2"/>
          <c:y val="0.20437495282496174"/>
          <c:w val="0.90267073048778901"/>
          <c:h val="0.64364995880715803"/>
        </c:manualLayout>
      </c:layout>
      <c:barChart>
        <c:barDir val="col"/>
        <c:grouping val="clustered"/>
        <c:varyColors val="0"/>
        <c:ser>
          <c:idx val="0"/>
          <c:order val="0"/>
          <c:spPr>
            <a:solidFill>
              <a:schemeClr val="accent3">
                <a:lumMod val="75000"/>
              </a:schemeClr>
            </a:solidFill>
            <a:ln>
              <a:solidFill>
                <a:schemeClr val="tx1"/>
              </a:solidFill>
            </a:ln>
          </c:spPr>
          <c:invertIfNegative val="0"/>
          <c:dPt>
            <c:idx val="1"/>
            <c:invertIfNegative val="0"/>
            <c:bubble3D val="0"/>
            <c:spPr>
              <a:solidFill>
                <a:schemeClr val="accent6">
                  <a:lumMod val="60000"/>
                  <a:lumOff val="40000"/>
                </a:schemeClr>
              </a:solidFill>
              <a:ln>
                <a:solidFill>
                  <a:schemeClr val="tx1"/>
                </a:solidFill>
              </a:ln>
            </c:spPr>
            <c:extLst>
              <c:ext xmlns:c16="http://schemas.microsoft.com/office/drawing/2014/chart" uri="{C3380CC4-5D6E-409C-BE32-E72D297353CC}">
                <c16:uniqueId val="{00000001-7FE9-47E5-8415-80214D19330B}"/>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'OPK x County'!$A$43:$H$43</c:f>
              <c:strCache>
                <c:ptCount val="8"/>
                <c:pt idx="0">
                  <c:v>White</c:v>
                </c:pt>
                <c:pt idx="1">
                  <c:v>Black</c:v>
                </c:pt>
                <c:pt idx="2">
                  <c:v>AI/AN</c:v>
                </c:pt>
                <c:pt idx="3">
                  <c:v>Asian</c:v>
                </c:pt>
                <c:pt idx="4">
                  <c:v>Hawaiian/ Pacific Is.</c:v>
                </c:pt>
                <c:pt idx="5">
                  <c:v>Hispanic</c:v>
                </c:pt>
                <c:pt idx="6">
                  <c:v>Other</c:v>
                </c:pt>
                <c:pt idx="7">
                  <c:v>Multiracial</c:v>
                </c:pt>
              </c:strCache>
            </c:strRef>
          </c:cat>
          <c:val>
            <c:numRef>
              <c:f>'OPK x County'!$A$44:$H$44</c:f>
              <c:numCache>
                <c:formatCode>0%</c:formatCode>
                <c:ptCount val="8"/>
                <c:pt idx="0">
                  <c:v>0.41501924708031579</c:v>
                </c:pt>
                <c:pt idx="1">
                  <c:v>5.9698571148952828E-2</c:v>
                </c:pt>
                <c:pt idx="2">
                  <c:v>2.9555686044235661E-2</c:v>
                </c:pt>
                <c:pt idx="3">
                  <c:v>2.0030012396424612E-2</c:v>
                </c:pt>
                <c:pt idx="4">
                  <c:v>7.8945651464735426E-3</c:v>
                </c:pt>
                <c:pt idx="5">
                  <c:v>0.32256801722450579</c:v>
                </c:pt>
                <c:pt idx="6">
                  <c:v>6.9093756116656885E-2</c:v>
                </c:pt>
                <c:pt idx="7">
                  <c:v>7.614014484243492E-2</c:v>
                </c:pt>
              </c:numCache>
            </c:numRef>
          </c:val>
          <c:extLst>
            <c:ext xmlns:c16="http://schemas.microsoft.com/office/drawing/2014/chart" uri="{C3380CC4-5D6E-409C-BE32-E72D297353CC}">
              <c16:uniqueId val="{00000002-7FE9-47E5-8415-80214D19330B}"/>
            </c:ext>
          </c:extLst>
        </c:ser>
        <c:dLbls>
          <c:showLegendKey val="0"/>
          <c:showVal val="0"/>
          <c:showCatName val="0"/>
          <c:showSerName val="0"/>
          <c:showPercent val="0"/>
          <c:showBubbleSize val="0"/>
        </c:dLbls>
        <c:gapWidth val="150"/>
        <c:axId val="98933760"/>
        <c:axId val="98935552"/>
      </c:barChart>
      <c:catAx>
        <c:axId val="98933760"/>
        <c:scaling>
          <c:orientation val="minMax"/>
        </c:scaling>
        <c:delete val="0"/>
        <c:axPos val="b"/>
        <c:numFmt formatCode="General" sourceLinked="0"/>
        <c:majorTickMark val="out"/>
        <c:minorTickMark val="none"/>
        <c:tickLblPos val="nextTo"/>
        <c:txPr>
          <a:bodyPr/>
          <a:lstStyle/>
          <a:p>
            <a:pPr>
              <a:defRPr sz="1600" b="1"/>
            </a:pPr>
            <a:endParaRPr lang="en-US"/>
          </a:p>
        </c:txPr>
        <c:crossAx val="98935552"/>
        <c:crosses val="autoZero"/>
        <c:auto val="1"/>
        <c:lblAlgn val="ctr"/>
        <c:lblOffset val="100"/>
        <c:noMultiLvlLbl val="0"/>
      </c:catAx>
      <c:valAx>
        <c:axId val="98935552"/>
        <c:scaling>
          <c:orientation val="minMax"/>
        </c:scaling>
        <c:delete val="0"/>
        <c:axPos val="l"/>
        <c:majorGridlines/>
        <c:numFmt formatCode="0%" sourceLinked="1"/>
        <c:majorTickMark val="out"/>
        <c:minorTickMark val="none"/>
        <c:tickLblPos val="nextTo"/>
        <c:txPr>
          <a:bodyPr/>
          <a:lstStyle/>
          <a:p>
            <a:pPr>
              <a:defRPr sz="1400" b="1"/>
            </a:pPr>
            <a:endParaRPr lang="en-US"/>
          </a:p>
        </c:txPr>
        <c:crossAx val="98933760"/>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15-17</a:t>
            </a:r>
            <a:r>
              <a:rPr lang="en-US" baseline="0" dirty="0"/>
              <a:t> Current Service Level</a:t>
            </a:r>
          </a:p>
          <a:p>
            <a:pPr>
              <a:defRPr/>
            </a:pPr>
            <a:r>
              <a:rPr lang="en-US" baseline="0" dirty="0"/>
              <a:t>$</a:t>
            </a:r>
            <a:r>
              <a:rPr lang="en-US" baseline="0" dirty="0" smtClean="0"/>
              <a:t>376.7</a:t>
            </a:r>
            <a:endParaRPr lang="en-US" dirty="0"/>
          </a:p>
        </c:rich>
      </c:tx>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0.15932693072456852"/>
          <c:w val="1"/>
          <c:h val="0.84067307264558044"/>
        </c:manualLayout>
      </c:layout>
      <c:pie3DChart>
        <c:varyColors val="1"/>
        <c:ser>
          <c:idx val="0"/>
          <c:order val="0"/>
          <c:explosion val="25"/>
          <c:dPt>
            <c:idx val="0"/>
            <c:bubble3D val="0"/>
            <c:explosion val="0"/>
            <c:extLst>
              <c:ext xmlns:c16="http://schemas.microsoft.com/office/drawing/2014/chart" uri="{C3380CC4-5D6E-409C-BE32-E72D297353CC}">
                <c16:uniqueId val="{00000000-22C8-4970-9E0A-D275D14A2ED5}"/>
              </c:ext>
            </c:extLst>
          </c:dPt>
          <c:dPt>
            <c:idx val="1"/>
            <c:bubble3D val="0"/>
            <c:explosion val="14"/>
            <c:extLst>
              <c:ext xmlns:c16="http://schemas.microsoft.com/office/drawing/2014/chart" uri="{C3380CC4-5D6E-409C-BE32-E72D297353CC}">
                <c16:uniqueId val="{00000001-22C8-4970-9E0A-D275D14A2ED5}"/>
              </c:ext>
            </c:extLst>
          </c:dPt>
          <c:dPt>
            <c:idx val="2"/>
            <c:bubble3D val="0"/>
            <c:explosion val="5"/>
            <c:extLst>
              <c:ext xmlns:c16="http://schemas.microsoft.com/office/drawing/2014/chart" uri="{C3380CC4-5D6E-409C-BE32-E72D297353CC}">
                <c16:uniqueId val="{00000002-22C8-4970-9E0A-D275D14A2ED5}"/>
              </c:ext>
            </c:extLst>
          </c:dPt>
          <c:dLbls>
            <c:dLbl>
              <c:idx val="0"/>
              <c:layout>
                <c:manualLayout>
                  <c:x val="-6.6419407854392029E-2"/>
                  <c:y val="-0.45826493279249186"/>
                </c:manualLayout>
              </c:layout>
              <c:tx>
                <c:rich>
                  <a:bodyPr/>
                  <a:lstStyle/>
                  <a:p>
                    <a:r>
                      <a:rPr lang="en-US" dirty="0"/>
                      <a:t>General Fund,  </a:t>
                    </a:r>
                    <a:r>
                      <a:rPr lang="en-US" dirty="0" smtClean="0"/>
                      <a:t>$209.9,  56%</a:t>
                    </a:r>
                    <a:endParaRPr lang="en-US" dirty="0"/>
                  </a:p>
                </c:rich>
              </c:tx>
              <c:showLegendKey val="1"/>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22C8-4970-9E0A-D275D14A2ED5}"/>
                </c:ext>
              </c:extLst>
            </c:dLbl>
            <c:dLbl>
              <c:idx val="1"/>
              <c:layout/>
              <c:tx>
                <c:rich>
                  <a:bodyPr/>
                  <a:lstStyle/>
                  <a:p>
                    <a:r>
                      <a:rPr lang="en-US" dirty="0" smtClean="0"/>
                      <a:t>Other </a:t>
                    </a:r>
                    <a:r>
                      <a:rPr lang="en-US" dirty="0"/>
                      <a:t>Funds,  $</a:t>
                    </a:r>
                    <a:r>
                      <a:rPr lang="en-US" dirty="0" smtClean="0"/>
                      <a:t>13.5,  3%</a:t>
                    </a:r>
                    <a:endParaRPr lang="en-US" dirty="0"/>
                  </a:p>
                </c:rich>
              </c:tx>
              <c:showLegendKey val="1"/>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22C8-4970-9E0A-D275D14A2ED5}"/>
                </c:ext>
              </c:extLst>
            </c:dLbl>
            <c:dLbl>
              <c:idx val="2"/>
              <c:layout>
                <c:manualLayout>
                  <c:x val="0"/>
                  <c:y val="-0.15669629364511256"/>
                </c:manualLayout>
              </c:layout>
              <c:tx>
                <c:rich>
                  <a:bodyPr/>
                  <a:lstStyle/>
                  <a:p>
                    <a:r>
                      <a:rPr lang="en-US" dirty="0" smtClean="0"/>
                      <a:t>Federal </a:t>
                    </a:r>
                    <a:r>
                      <a:rPr lang="en-US" dirty="0"/>
                      <a:t>Funds,  $</a:t>
                    </a:r>
                    <a:r>
                      <a:rPr lang="en-US" dirty="0" smtClean="0"/>
                      <a:t>153.3,  41%</a:t>
                    </a:r>
                    <a:endParaRPr lang="en-US" dirty="0"/>
                  </a:p>
                </c:rich>
              </c:tx>
              <c:dLblPos val="bestFit"/>
              <c:showLegendKey val="1"/>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22C8-4970-9E0A-D275D14A2ED5}"/>
                </c:ext>
              </c:extLst>
            </c:dLbl>
            <c:spPr>
              <a:noFill/>
              <a:ln>
                <a:noFill/>
              </a:ln>
              <a:effectLst/>
            </c:spPr>
            <c:txPr>
              <a:bodyPr/>
              <a:lstStyle/>
              <a:p>
                <a:pPr>
                  <a:defRPr sz="1400">
                    <a:latin typeface="Arial" panose="020B0604020202020204" pitchFamily="34" charset="0"/>
                    <a:cs typeface="Arial" panose="020B0604020202020204" pitchFamily="34" charset="0"/>
                  </a:defRPr>
                </a:pPr>
                <a:endParaRPr lang="en-US"/>
              </a:p>
            </c:txPr>
            <c:showLegendKey val="1"/>
            <c:showVal val="0"/>
            <c:showCatName val="1"/>
            <c:showSerName val="0"/>
            <c:showPercent val="1"/>
            <c:showBubbleSize val="0"/>
            <c:separator>, </c:separator>
            <c:showLeaderLines val="1"/>
            <c:extLst>
              <c:ext xmlns:c15="http://schemas.microsoft.com/office/drawing/2012/chart" uri="{CE6537A1-D6FC-4f65-9D91-7224C49458BB}"/>
            </c:extLst>
          </c:dLbls>
          <c:cat>
            <c:strRef>
              <c:f>'15-17 CSL'!$G$34:$I$34</c:f>
              <c:strCache>
                <c:ptCount val="3"/>
                <c:pt idx="0">
                  <c:v>General Fund</c:v>
                </c:pt>
                <c:pt idx="1">
                  <c:v>Other Funds</c:v>
                </c:pt>
                <c:pt idx="2">
                  <c:v>Federal Funds</c:v>
                </c:pt>
              </c:strCache>
            </c:strRef>
          </c:cat>
          <c:val>
            <c:numRef>
              <c:f>'15-17 CSL'!$G$35:$I$35</c:f>
              <c:numCache>
                <c:formatCode>_("$"* #,##0.0_);_("$"* \(#,##0.0\);_("$"* "-"??_);_(@_)</c:formatCode>
                <c:ptCount val="3"/>
                <c:pt idx="0">
                  <c:v>209.9</c:v>
                </c:pt>
                <c:pt idx="1">
                  <c:v>13.5</c:v>
                </c:pt>
                <c:pt idx="2">
                  <c:v>153.30000000000001</c:v>
                </c:pt>
              </c:numCache>
            </c:numRef>
          </c:val>
          <c:extLst>
            <c:ext xmlns:c16="http://schemas.microsoft.com/office/drawing/2014/chart" uri="{C3380CC4-5D6E-409C-BE32-E72D297353CC}">
              <c16:uniqueId val="{00000003-22C8-4970-9E0A-D275D14A2ED5}"/>
            </c:ext>
          </c:extLst>
        </c:ser>
        <c:dLbls>
          <c:showLegendKey val="0"/>
          <c:showVal val="0"/>
          <c:showCatName val="1"/>
          <c:showSerName val="0"/>
          <c:showPercent val="1"/>
          <c:showBubbleSize val="0"/>
          <c:showLeaderLines val="1"/>
        </c:dLbls>
      </c:pie3DChart>
      <c:spPr>
        <a:noFill/>
        <a:ln w="25400">
          <a:noFill/>
        </a:ln>
      </c:spPr>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15-17</a:t>
            </a:r>
            <a:r>
              <a:rPr lang="en-US" baseline="0" dirty="0"/>
              <a:t> Current Service Level</a:t>
            </a:r>
          </a:p>
          <a:p>
            <a:pPr>
              <a:defRPr/>
            </a:pPr>
            <a:r>
              <a:rPr lang="en-US" baseline="0" dirty="0"/>
              <a:t>$334.7 Million</a:t>
            </a:r>
            <a:endParaRPr lang="en-US" dirty="0"/>
          </a:p>
        </c:rich>
      </c:tx>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0.12440401353100618"/>
          <c:w val="1"/>
          <c:h val="0.84067307264558044"/>
        </c:manualLayout>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explosion val="8"/>
            <c:extLst>
              <c:ext xmlns:c16="http://schemas.microsoft.com/office/drawing/2014/chart" uri="{C3380CC4-5D6E-409C-BE32-E72D297353CC}">
                <c16:uniqueId val="{00000000-93AA-4195-B6D4-73E438DF1FF5}"/>
              </c:ext>
            </c:extLst>
          </c:dPt>
          <c:dPt>
            <c:idx val="2"/>
            <c:bubble3D val="0"/>
            <c:explosion val="12"/>
            <c:extLst>
              <c:ext xmlns:c16="http://schemas.microsoft.com/office/drawing/2014/chart" uri="{C3380CC4-5D6E-409C-BE32-E72D297353CC}">
                <c16:uniqueId val="{00000001-93AA-4195-B6D4-73E438DF1FF5}"/>
              </c:ext>
            </c:extLst>
          </c:dPt>
          <c:dLbls>
            <c:dLbl>
              <c:idx val="0"/>
              <c:layout>
                <c:manualLayout>
                  <c:x val="-4.0888096170777433E-2"/>
                  <c:y val="-8.319852063946552E-2"/>
                </c:manualLayout>
              </c:layout>
              <c:dLblPos val="bestFit"/>
              <c:showLegendKey val="1"/>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93AA-4195-B6D4-73E438DF1FF5}"/>
                </c:ext>
              </c:extLst>
            </c:dLbl>
            <c:dLbl>
              <c:idx val="2"/>
              <c:layout>
                <c:manualLayout>
                  <c:x val="-3.6720035388943327E-2"/>
                  <c:y val="-0.10029646862324028"/>
                </c:manualLayout>
              </c:layout>
              <c:dLblPos val="bestFit"/>
              <c:showLegendKey val="1"/>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3AA-4195-B6D4-73E438DF1FF5}"/>
                </c:ext>
              </c:extLst>
            </c:dLbl>
            <c:dLbl>
              <c:idx val="3"/>
              <c:layout>
                <c:manualLayout>
                  <c:x val="-0.13933699618342463"/>
                  <c:y val="0.1507219836156844"/>
                </c:manualLayout>
              </c:layout>
              <c:dLblPos val="bestFit"/>
              <c:showLegendKey val="1"/>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93AA-4195-B6D4-73E438DF1FF5}"/>
                </c:ext>
              </c:extLst>
            </c:dLbl>
            <c:dLbl>
              <c:idx val="4"/>
              <c:layout>
                <c:manualLayout>
                  <c:x val="-0.11589193736695902"/>
                  <c:y val="8.6846615763938595E-2"/>
                </c:manualLayout>
              </c:layout>
              <c:dLblPos val="bestFit"/>
              <c:showLegendKey val="1"/>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93AA-4195-B6D4-73E438DF1FF5}"/>
                </c:ext>
              </c:extLst>
            </c:dLbl>
            <c:dLbl>
              <c:idx val="5"/>
              <c:layout>
                <c:manualLayout>
                  <c:x val="-0.20682219669038124"/>
                  <c:y val="3.61421299610276E-2"/>
                </c:manualLayout>
              </c:layout>
              <c:dLblPos val="bestFit"/>
              <c:showLegendKey val="1"/>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93AA-4195-B6D4-73E438DF1FF5}"/>
                </c:ext>
              </c:extLst>
            </c:dLbl>
            <c:dLbl>
              <c:idx val="6"/>
              <c:layout>
                <c:manualLayout>
                  <c:x val="-0.14079740561603205"/>
                  <c:y val="8.38304302871232E-4"/>
                </c:manualLayout>
              </c:layout>
              <c:dLblPos val="bestFit"/>
              <c:showLegendKey val="1"/>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93AA-4195-B6D4-73E438DF1FF5}"/>
                </c:ext>
              </c:extLst>
            </c:dLbl>
            <c:dLbl>
              <c:idx val="7"/>
              <c:layout>
                <c:manualLayout>
                  <c:x val="6.1066367159822443E-2"/>
                  <c:y val="0"/>
                </c:manualLayout>
              </c:layout>
              <c:tx>
                <c:rich>
                  <a:bodyPr/>
                  <a:lstStyle/>
                  <a:p>
                    <a:r>
                      <a:rPr lang="en-US" dirty="0"/>
                      <a:t>Kindergarten </a:t>
                    </a:r>
                    <a:r>
                      <a:rPr lang="en-US" dirty="0" smtClean="0"/>
                      <a:t>Partnership,  </a:t>
                    </a:r>
                    <a:r>
                      <a:rPr lang="en-US" dirty="0"/>
                      <a:t>$9.1 , 3%</a:t>
                    </a:r>
                  </a:p>
                </c:rich>
              </c:tx>
              <c:dLblPos val="bestFit"/>
              <c:showLegendKey val="1"/>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93AA-4195-B6D4-73E438DF1FF5}"/>
                </c:ext>
              </c:extLst>
            </c:dLbl>
            <c:dLbl>
              <c:idx val="8"/>
              <c:layout>
                <c:manualLayout>
                  <c:x val="0.26806811001185865"/>
                  <c:y val="4.5454545454545456E-2"/>
                </c:manualLayout>
              </c:layout>
              <c:dLblPos val="bestFit"/>
              <c:showLegendKey val="1"/>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3AA-4195-B6D4-73E438DF1FF5}"/>
                </c:ext>
              </c:extLst>
            </c:dLbl>
            <c:spPr>
              <a:noFill/>
              <a:ln>
                <a:noFill/>
              </a:ln>
              <a:effectLst/>
            </c:spPr>
            <c:txPr>
              <a:bodyPr/>
              <a:lstStyle/>
              <a:p>
                <a:pPr>
                  <a:defRPr sz="1200">
                    <a:latin typeface="Arial" panose="020B0604020202020204" pitchFamily="34" charset="0"/>
                    <a:cs typeface="Arial" panose="020B0604020202020204" pitchFamily="34" charset="0"/>
                  </a:defRPr>
                </a:pPr>
                <a:endParaRPr lang="en-US"/>
              </a:p>
            </c:txPr>
            <c:dLblPos val="bestFit"/>
            <c:showLegendKey val="1"/>
            <c:showVal val="1"/>
            <c:showCatName val="1"/>
            <c:showSerName val="0"/>
            <c:showPercent val="1"/>
            <c:showBubbleSize val="0"/>
            <c:showLeaderLines val="1"/>
            <c:extLst>
              <c:ext xmlns:c15="http://schemas.microsoft.com/office/drawing/2012/chart" uri="{CE6537A1-D6FC-4f65-9D91-7224C49458BB}">
                <c15:layout/>
              </c:ext>
            </c:extLst>
          </c:dLbls>
          <c:cat>
            <c:strRef>
              <c:f>'15-17 LAB'!$A$19:$A$26</c:f>
              <c:strCache>
                <c:ptCount val="8"/>
                <c:pt idx="0">
                  <c:v>Oregon Pre-Kindergarten</c:v>
                </c:pt>
                <c:pt idx="1">
                  <c:v>Early Learning Hubs</c:v>
                </c:pt>
                <c:pt idx="2">
                  <c:v>Office of Child Care</c:v>
                </c:pt>
                <c:pt idx="3">
                  <c:v>Relief Nurseries</c:v>
                </c:pt>
                <c:pt idx="4">
                  <c:v>Race To The Top</c:v>
                </c:pt>
                <c:pt idx="5">
                  <c:v>Healthy Families Oregon</c:v>
                </c:pt>
                <c:pt idx="6">
                  <c:v>Early Head Start</c:v>
                </c:pt>
                <c:pt idx="7">
                  <c:v>Kindergarten Readiness</c:v>
                </c:pt>
              </c:strCache>
            </c:strRef>
          </c:cat>
          <c:val>
            <c:numRef>
              <c:f>'15-17 LAB'!$F$19:$F$26</c:f>
              <c:numCache>
                <c:formatCode>_("$"* #,##0.0_);_("$"* \(#,##0.0\);_("$"* "-"_);_(@_)</c:formatCode>
                <c:ptCount val="8"/>
                <c:pt idx="0">
                  <c:v>140</c:v>
                </c:pt>
                <c:pt idx="1">
                  <c:v>18.899999999999999</c:v>
                </c:pt>
                <c:pt idx="2">
                  <c:v>125.4</c:v>
                </c:pt>
                <c:pt idx="3">
                  <c:v>10.3</c:v>
                </c:pt>
                <c:pt idx="4">
                  <c:v>9.3000000000000007</c:v>
                </c:pt>
                <c:pt idx="5">
                  <c:v>28.5</c:v>
                </c:pt>
                <c:pt idx="6">
                  <c:v>1.6</c:v>
                </c:pt>
                <c:pt idx="7">
                  <c:v>9.1</c:v>
                </c:pt>
              </c:numCache>
            </c:numRef>
          </c:val>
          <c:extLst>
            <c:ext xmlns:c16="http://schemas.microsoft.com/office/drawing/2014/chart" uri="{C3380CC4-5D6E-409C-BE32-E72D297353CC}">
              <c16:uniqueId val="{00000008-93AA-4195-B6D4-73E438DF1FF5}"/>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5943396226415"/>
          <c:y val="7.7651515151515152E-2"/>
          <c:w val="0.51022012578616349"/>
          <c:h val="0.81944444444444442"/>
        </c:manualLayout>
      </c:layout>
      <c:pieChart>
        <c:varyColors val="1"/>
        <c:ser>
          <c:idx val="0"/>
          <c:order val="0"/>
          <c:explosion val="25"/>
          <c:dLbls>
            <c:dLbl>
              <c:idx val="1"/>
              <c:layout>
                <c:manualLayout>
                  <c:x val="0.12842278264745208"/>
                  <c:y val="0.13211663882923724"/>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EF82-4A85-A1EA-E4EFC7758AE9}"/>
                </c:ext>
              </c:extLst>
            </c:dLbl>
            <c:dLbl>
              <c:idx val="2"/>
              <c:layout>
                <c:manualLayout>
                  <c:x val="-7.5068092903481404E-2"/>
                  <c:y val="-0.63159110792969064"/>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F82-4A85-A1EA-E4EFC7758AE9}"/>
                </c:ext>
              </c:extLst>
            </c:dLbl>
            <c:spPr>
              <a:noFill/>
              <a:ln>
                <a:noFill/>
              </a:ln>
              <a:effectLst/>
            </c:spPr>
            <c:txPr>
              <a:bodyPr/>
              <a:lstStyle/>
              <a:p>
                <a:pPr algn="ctr">
                  <a:defRPr lang="en-US" sz="1400" b="0"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howLeaderLines val="1"/>
            <c:extLst>
              <c:ext xmlns:c15="http://schemas.microsoft.com/office/drawing/2012/chart" uri="{CE6537A1-D6FC-4f65-9D91-7224C49458BB}">
                <c15:layout/>
              </c:ext>
            </c:extLst>
          </c:dLbls>
          <c:cat>
            <c:strRef>
              <c:f>'15-17 CSL'!$A$44:$A$46</c:f>
              <c:strCache>
                <c:ptCount val="3"/>
                <c:pt idx="0">
                  <c:v>Head Start Collaboration/misc grants</c:v>
                </c:pt>
                <c:pt idx="1">
                  <c:v>Race To The Top</c:v>
                </c:pt>
                <c:pt idx="2">
                  <c:v>Child Care Development Fund</c:v>
                </c:pt>
              </c:strCache>
            </c:strRef>
          </c:cat>
          <c:val>
            <c:numRef>
              <c:f>'15-17 CSL'!$B$44:$B$46</c:f>
              <c:numCache>
                <c:formatCode>_("$"* #,##0.0_);_("$"* \(#,##0.0\);_("$"* "-"_);_(@_)</c:formatCode>
                <c:ptCount val="3"/>
                <c:pt idx="0">
                  <c:v>0.3</c:v>
                </c:pt>
                <c:pt idx="1">
                  <c:v>18.3</c:v>
                </c:pt>
                <c:pt idx="2">
                  <c:v>135.19999999999999</c:v>
                </c:pt>
              </c:numCache>
            </c:numRef>
          </c:val>
          <c:extLst>
            <c:ext xmlns:c16="http://schemas.microsoft.com/office/drawing/2014/chart" uri="{C3380CC4-5D6E-409C-BE32-E72D297353CC}">
              <c16:uniqueId val="{00000002-EF82-4A85-A1EA-E4EFC7758AE9}"/>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of Licensed Facilities by Type</a:t>
            </a:r>
            <a:endParaRPr lang="en-US" dirty="0"/>
          </a:p>
        </c:rich>
      </c:tx>
      <c:layout/>
      <c:overlay val="0"/>
    </c:title>
    <c:autoTitleDeleted val="0"/>
    <c:plotArea>
      <c:layout/>
      <c:pieChart>
        <c:varyColors val="1"/>
        <c:ser>
          <c:idx val="0"/>
          <c:order val="0"/>
          <c:tx>
            <c:strRef>
              <c:f>Sheet1!$B$1</c:f>
              <c:strCache>
                <c:ptCount val="1"/>
                <c:pt idx="0">
                  <c:v># of facilities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Sheet1!$A$2:$A$5</c:f>
              <c:strCache>
                <c:ptCount val="4"/>
                <c:pt idx="0">
                  <c:v>Certified Center</c:v>
                </c:pt>
                <c:pt idx="1">
                  <c:v>Certified Family</c:v>
                </c:pt>
                <c:pt idx="2">
                  <c:v>Registered Family</c:v>
                </c:pt>
                <c:pt idx="3">
                  <c:v>Head Start</c:v>
                </c:pt>
              </c:strCache>
            </c:strRef>
          </c:cat>
          <c:val>
            <c:numRef>
              <c:f>Sheet1!$B$2:$B$5</c:f>
              <c:numCache>
                <c:formatCode>General</c:formatCode>
                <c:ptCount val="4"/>
                <c:pt idx="0">
                  <c:v>972</c:v>
                </c:pt>
                <c:pt idx="1">
                  <c:v>678</c:v>
                </c:pt>
                <c:pt idx="2">
                  <c:v>2491</c:v>
                </c:pt>
                <c:pt idx="3">
                  <c:v>145</c:v>
                </c:pt>
              </c:numCache>
            </c:numRef>
          </c:val>
          <c:extLst>
            <c:ext xmlns:c16="http://schemas.microsoft.com/office/drawing/2014/chart" uri="{C3380CC4-5D6E-409C-BE32-E72D297353CC}">
              <c16:uniqueId val="{00000000-E637-43DC-8CAC-C5829C7D9F94}"/>
            </c:ext>
          </c:extLst>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13"/>
          <c:dLbls>
            <c:dLbl>
              <c:idx val="0"/>
              <c:layout>
                <c:manualLayout>
                  <c:x val="-0.21388888888888888"/>
                  <c:y val="6.9444444444444448E-2"/>
                </c:manualLayout>
              </c:layout>
              <c:dLblPos val="bestFit"/>
              <c:showLegendKey val="1"/>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D664-4B16-84C4-59F810949ECD}"/>
                </c:ext>
              </c:extLst>
            </c:dLbl>
            <c:dLbl>
              <c:idx val="1"/>
              <c:layout>
                <c:manualLayout>
                  <c:x val="4.4450321572398872E-2"/>
                  <c:y val="0.2097953216374269"/>
                </c:manualLayout>
              </c:layout>
              <c:dLblPos val="bestFit"/>
              <c:showLegendKey val="1"/>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664-4B16-84C4-59F810949ECD}"/>
                </c:ext>
              </c:extLst>
            </c:dLbl>
            <c:dLbl>
              <c:idx val="2"/>
              <c:layout>
                <c:manualLayout>
                  <c:x val="-0.13874726103373095"/>
                  <c:y val="-3.8986278031035486E-2"/>
                </c:manualLayout>
              </c:layout>
              <c:dLblPos val="bestFit"/>
              <c:showLegendKey val="1"/>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D664-4B16-84C4-59F810949ECD}"/>
                </c:ext>
              </c:extLst>
            </c:dLbl>
            <c:spPr>
              <a:noFill/>
              <a:ln>
                <a:noFill/>
              </a:ln>
              <a:effectLst/>
            </c:spPr>
            <c:txPr>
              <a:bodyPr/>
              <a:lstStyle/>
              <a:p>
                <a:pPr>
                  <a:defRPr sz="1200">
                    <a:latin typeface="Arial" panose="020B0604020202020204" pitchFamily="34" charset="0"/>
                    <a:cs typeface="Arial" panose="020B0604020202020204" pitchFamily="34" charset="0"/>
                  </a:defRPr>
                </a:pPr>
                <a:endParaRPr lang="en-US"/>
              </a:p>
            </c:txPr>
            <c:dLblPos val="outEnd"/>
            <c:showLegendKey val="1"/>
            <c:showVal val="1"/>
            <c:showCatName val="1"/>
            <c:showSerName val="0"/>
            <c:showPercent val="1"/>
            <c:showBubbleSize val="0"/>
            <c:showLeaderLines val="1"/>
            <c:extLst>
              <c:ext xmlns:c15="http://schemas.microsoft.com/office/drawing/2012/chart" uri="{CE6537A1-D6FC-4f65-9D91-7224C49458BB}"/>
            </c:extLst>
          </c:dLbls>
          <c:cat>
            <c:strRef>
              <c:f>'13-15 LAB'!$A$76:$A$78</c:f>
              <c:strCache>
                <c:ptCount val="3"/>
                <c:pt idx="0">
                  <c:v>Quality</c:v>
                </c:pt>
                <c:pt idx="1">
                  <c:v>Licensing</c:v>
                </c:pt>
                <c:pt idx="2">
                  <c:v>Special Payments</c:v>
                </c:pt>
              </c:strCache>
            </c:strRef>
          </c:cat>
          <c:val>
            <c:numRef>
              <c:f>'13-15 LAB'!$E$76:$E$78</c:f>
              <c:numCache>
                <c:formatCode>_("$"* #,##0.00_);_("$"* \(#,##0.00\);_("$"* "-"_);_(@_)</c:formatCode>
                <c:ptCount val="3"/>
                <c:pt idx="0">
                  <c:v>4.67</c:v>
                </c:pt>
                <c:pt idx="1">
                  <c:v>12.43</c:v>
                </c:pt>
                <c:pt idx="2">
                  <c:v>130.4</c:v>
                </c:pt>
              </c:numCache>
            </c:numRef>
          </c:val>
          <c:extLst>
            <c:ext xmlns:c16="http://schemas.microsoft.com/office/drawing/2014/chart" uri="{C3380CC4-5D6E-409C-BE32-E72D297353CC}">
              <c16:uniqueId val="{00000003-D664-4B16-84C4-59F810949ECD}"/>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19"/>
          <c:dLbls>
            <c:dLbl>
              <c:idx val="0"/>
              <c:layout>
                <c:manualLayout>
                  <c:x val="-0.52876823196543332"/>
                  <c:y val="6.666666666666668E-2"/>
                </c:manualLayout>
              </c:layout>
              <c:tx>
                <c:rich>
                  <a:bodyPr/>
                  <a:lstStyle/>
                  <a:p>
                    <a:r>
                      <a:rPr lang="en-US" dirty="0" smtClean="0"/>
                      <a:t>Quality,  </a:t>
                    </a:r>
                    <a:r>
                      <a:rPr lang="en-US" dirty="0"/>
                      <a:t>$</a:t>
                    </a:r>
                    <a:r>
                      <a:rPr lang="en-US" dirty="0" smtClean="0"/>
                      <a:t>4.39, </a:t>
                    </a:r>
                    <a:r>
                      <a:rPr lang="en-US" dirty="0"/>
                      <a:t>3%</a:t>
                    </a:r>
                  </a:p>
                </c:rich>
              </c:tx>
              <c:dLblPos val="bestFit"/>
              <c:showLegendKey val="1"/>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BE3C-450D-B60A-F693C9E93B57}"/>
                </c:ext>
              </c:extLst>
            </c:dLbl>
            <c:dLbl>
              <c:idx val="1"/>
              <c:layout>
                <c:manualLayout>
                  <c:x val="-3.342618384401104E-2"/>
                  <c:y val="-8.3333333333333454E-3"/>
                </c:manualLayout>
              </c:layout>
              <c:tx>
                <c:rich>
                  <a:bodyPr/>
                  <a:lstStyle/>
                  <a:p>
                    <a:r>
                      <a:rPr lang="en-US" dirty="0" smtClean="0"/>
                      <a:t>Licensing,  </a:t>
                    </a:r>
                    <a:r>
                      <a:rPr lang="en-US" dirty="0"/>
                      <a:t>$</a:t>
                    </a:r>
                    <a:r>
                      <a:rPr lang="en-US" dirty="0" smtClean="0"/>
                      <a:t>15.16 </a:t>
                    </a:r>
                    <a:r>
                      <a:rPr lang="en-US" dirty="0"/>
                      <a:t>, </a:t>
                    </a:r>
                    <a:r>
                      <a:rPr lang="en-US" dirty="0" smtClean="0"/>
                      <a:t>10%</a:t>
                    </a:r>
                    <a:endParaRPr lang="en-US" dirty="0"/>
                  </a:p>
                </c:rich>
              </c:tx>
              <c:dLblPos val="bestFit"/>
              <c:showLegendKey val="1"/>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E3C-450D-B60A-F693C9E93B57}"/>
                </c:ext>
              </c:extLst>
            </c:dLbl>
            <c:spPr>
              <a:noFill/>
              <a:ln>
                <a:noFill/>
              </a:ln>
              <a:effectLst/>
            </c:spPr>
            <c:txPr>
              <a:bodyPr/>
              <a:lstStyle/>
              <a:p>
                <a:pPr>
                  <a:defRPr sz="1200">
                    <a:latin typeface="Arial" panose="020B0604020202020204" pitchFamily="34" charset="0"/>
                    <a:cs typeface="Arial" panose="020B0604020202020204" pitchFamily="34" charset="0"/>
                  </a:defRPr>
                </a:pPr>
                <a:endParaRPr lang="en-US"/>
              </a:p>
            </c:txPr>
            <c:dLblPos val="outEnd"/>
            <c:showLegendKey val="1"/>
            <c:showVal val="1"/>
            <c:showCatName val="1"/>
            <c:showSerName val="0"/>
            <c:showPercent val="1"/>
            <c:showBubbleSize val="0"/>
            <c:showLeaderLines val="1"/>
            <c:extLst>
              <c:ext xmlns:c15="http://schemas.microsoft.com/office/drawing/2012/chart" uri="{CE6537A1-D6FC-4f65-9D91-7224C49458BB}">
                <c15:layout/>
              </c:ext>
            </c:extLst>
          </c:dLbls>
          <c:cat>
            <c:strRef>
              <c:f>'13-15 LAB'!$A$69:$A$71</c:f>
              <c:strCache>
                <c:ptCount val="3"/>
                <c:pt idx="0">
                  <c:v>Licensing</c:v>
                </c:pt>
                <c:pt idx="1">
                  <c:v>Quality</c:v>
                </c:pt>
                <c:pt idx="2">
                  <c:v>Special Payments</c:v>
                </c:pt>
              </c:strCache>
            </c:strRef>
          </c:cat>
          <c:val>
            <c:numRef>
              <c:f>'13-15 LAB'!$E$69:$E$71</c:f>
              <c:numCache>
                <c:formatCode>_("$"* #,##0.00_);_("$"* \(#,##0.00\);_("$"* "-"_);_(@_)</c:formatCode>
                <c:ptCount val="3"/>
                <c:pt idx="0">
                  <c:v>15.16</c:v>
                </c:pt>
                <c:pt idx="1">
                  <c:v>4.3899999999999997</c:v>
                </c:pt>
                <c:pt idx="2">
                  <c:v>125.35</c:v>
                </c:pt>
              </c:numCache>
            </c:numRef>
          </c:val>
          <c:extLst>
            <c:ext xmlns:c16="http://schemas.microsoft.com/office/drawing/2014/chart" uri="{C3380CC4-5D6E-409C-BE32-E72D297353CC}">
              <c16:uniqueId val="{00000002-BE3C-450D-B60A-F693C9E93B57}"/>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772293409922324E-2"/>
          <c:y val="0.15235737262824614"/>
          <c:w val="0.79723632467928973"/>
          <c:h val="0.70247725463305977"/>
        </c:manualLayout>
      </c:layout>
      <c:barChart>
        <c:barDir val="col"/>
        <c:grouping val="clustered"/>
        <c:varyColors val="0"/>
        <c:ser>
          <c:idx val="0"/>
          <c:order val="0"/>
          <c:tx>
            <c:strRef>
              <c:f>workforce!$B$1</c:f>
              <c:strCache>
                <c:ptCount val="1"/>
                <c:pt idx="0">
                  <c:v>2012</c:v>
                </c:pt>
              </c:strCache>
            </c:strRef>
          </c:tx>
          <c:invertIfNegative val="0"/>
          <c:dLbls>
            <c:dLbl>
              <c:idx val="0"/>
              <c:layout>
                <c:manualLayout>
                  <c:x val="-9.286359173581487E-3"/>
                  <c:y val="-7.79132739372430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FB-4739-81CD-FDB89E7507AA}"/>
                </c:ext>
              </c:extLst>
            </c:dLbl>
            <c:dLbl>
              <c:idx val="6"/>
              <c:layout>
                <c:manualLayout>
                  <c:x val="-2.5536985030793363E-2"/>
                  <c:y val="7.79132739372430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FB-4739-81CD-FDB89E7507AA}"/>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workforce!$A$2:$A$8</c:f>
              <c:strCache>
                <c:ptCount val="7"/>
                <c:pt idx="0">
                  <c:v>White</c:v>
                </c:pt>
                <c:pt idx="1">
                  <c:v>Black</c:v>
                </c:pt>
                <c:pt idx="2">
                  <c:v>Asian</c:v>
                </c:pt>
                <c:pt idx="3">
                  <c:v>AI/AN</c:v>
                </c:pt>
                <c:pt idx="4">
                  <c:v>Hawaiian/ Pacific Is.</c:v>
                </c:pt>
                <c:pt idx="5">
                  <c:v>Multiple Races</c:v>
                </c:pt>
                <c:pt idx="6">
                  <c:v>Hispanic</c:v>
                </c:pt>
              </c:strCache>
            </c:strRef>
          </c:cat>
          <c:val>
            <c:numRef>
              <c:f>workforce!$B$2:$B$8</c:f>
              <c:numCache>
                <c:formatCode>0%</c:formatCode>
                <c:ptCount val="7"/>
                <c:pt idx="0">
                  <c:v>0.75</c:v>
                </c:pt>
                <c:pt idx="1">
                  <c:v>0.03</c:v>
                </c:pt>
                <c:pt idx="2">
                  <c:v>0.04</c:v>
                </c:pt>
                <c:pt idx="3">
                  <c:v>0.02</c:v>
                </c:pt>
                <c:pt idx="4">
                  <c:v>0.01</c:v>
                </c:pt>
                <c:pt idx="5">
                  <c:v>0</c:v>
                </c:pt>
                <c:pt idx="6">
                  <c:v>0.14000000000000001</c:v>
                </c:pt>
              </c:numCache>
            </c:numRef>
          </c:val>
          <c:extLst>
            <c:ext xmlns:c16="http://schemas.microsoft.com/office/drawing/2014/chart" uri="{C3380CC4-5D6E-409C-BE32-E72D297353CC}">
              <c16:uniqueId val="{00000002-D3FB-4739-81CD-FDB89E7507AA}"/>
            </c:ext>
          </c:extLst>
        </c:ser>
        <c:ser>
          <c:idx val="1"/>
          <c:order val="1"/>
          <c:tx>
            <c:strRef>
              <c:f>workforce!$C$1</c:f>
              <c:strCache>
                <c:ptCount val="1"/>
                <c:pt idx="0">
                  <c:v>2013</c:v>
                </c:pt>
              </c:strCache>
            </c:strRef>
          </c:tx>
          <c:invertIfNegative val="0"/>
          <c:dLbls>
            <c:dLbl>
              <c:idx val="0"/>
              <c:layout>
                <c:manualLayout>
                  <c:x val="0"/>
                  <c:y val="7.79102064855131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FB-4739-81CD-FDB89E7507AA}"/>
                </c:ext>
              </c:extLst>
            </c:dLbl>
            <c:dLbl>
              <c:idx val="1"/>
              <c:layout>
                <c:manualLayout>
                  <c:x val="1.160772046854243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FB-4739-81CD-FDB89E7507AA}"/>
                </c:ext>
              </c:extLst>
            </c:dLbl>
            <c:dLbl>
              <c:idx val="2"/>
              <c:layout>
                <c:manualLayout>
                  <c:x val="2.321544093708487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FB-4739-81CD-FDB89E7507AA}"/>
                </c:ext>
              </c:extLst>
            </c:dLbl>
            <c:dLbl>
              <c:idx val="6"/>
              <c:layout>
                <c:manualLayout>
                  <c:x val="-1.160772046854243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FB-4739-81CD-FDB89E7507AA}"/>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workforce!$A$2:$A$8</c:f>
              <c:strCache>
                <c:ptCount val="7"/>
                <c:pt idx="0">
                  <c:v>White</c:v>
                </c:pt>
                <c:pt idx="1">
                  <c:v>Black</c:v>
                </c:pt>
                <c:pt idx="2">
                  <c:v>Asian</c:v>
                </c:pt>
                <c:pt idx="3">
                  <c:v>AI/AN</c:v>
                </c:pt>
                <c:pt idx="4">
                  <c:v>Hawaiian/ Pacific Is.</c:v>
                </c:pt>
                <c:pt idx="5">
                  <c:v>Multiple Races</c:v>
                </c:pt>
                <c:pt idx="6">
                  <c:v>Hispanic</c:v>
                </c:pt>
              </c:strCache>
            </c:strRef>
          </c:cat>
          <c:val>
            <c:numRef>
              <c:f>workforce!$C$2:$C$8</c:f>
              <c:numCache>
                <c:formatCode>0%</c:formatCode>
                <c:ptCount val="7"/>
                <c:pt idx="0">
                  <c:v>0.74</c:v>
                </c:pt>
                <c:pt idx="1">
                  <c:v>0.03</c:v>
                </c:pt>
                <c:pt idx="2">
                  <c:v>0.04</c:v>
                </c:pt>
                <c:pt idx="3">
                  <c:v>0.01</c:v>
                </c:pt>
                <c:pt idx="4">
                  <c:v>0.01</c:v>
                </c:pt>
                <c:pt idx="5">
                  <c:v>0.01</c:v>
                </c:pt>
                <c:pt idx="6">
                  <c:v>0.15</c:v>
                </c:pt>
              </c:numCache>
            </c:numRef>
          </c:val>
          <c:extLst>
            <c:ext xmlns:c16="http://schemas.microsoft.com/office/drawing/2014/chart" uri="{C3380CC4-5D6E-409C-BE32-E72D297353CC}">
              <c16:uniqueId val="{00000007-D3FB-4739-81CD-FDB89E7507AA}"/>
            </c:ext>
          </c:extLst>
        </c:ser>
        <c:ser>
          <c:idx val="2"/>
          <c:order val="2"/>
          <c:tx>
            <c:strRef>
              <c:f>workforce!$D$1</c:f>
              <c:strCache>
                <c:ptCount val="1"/>
                <c:pt idx="0">
                  <c:v>2015</c:v>
                </c:pt>
              </c:strCache>
            </c:strRef>
          </c:tx>
          <c:invertIfNegative val="0"/>
          <c:dLbls>
            <c:dLbl>
              <c:idx val="0"/>
              <c:layout>
                <c:manualLayout>
                  <c:x val="9.2861763748339505E-3"/>
                  <c:y val="1.9478011739137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FB-4739-81CD-FDB89E7507AA}"/>
                </c:ext>
              </c:extLst>
            </c:dLbl>
            <c:dLbl>
              <c:idx val="1"/>
              <c:layout>
                <c:manualLayout>
                  <c:x val="1.85723527496679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FB-4739-81CD-FDB89E7507AA}"/>
                </c:ext>
              </c:extLst>
            </c:dLbl>
            <c:dLbl>
              <c:idx val="2"/>
              <c:layout>
                <c:manualLayout>
                  <c:x val="1.625080865595941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FB-4739-81CD-FDB89E7507AA}"/>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workforce!$A$2:$A$8</c:f>
              <c:strCache>
                <c:ptCount val="7"/>
                <c:pt idx="0">
                  <c:v>White</c:v>
                </c:pt>
                <c:pt idx="1">
                  <c:v>Black</c:v>
                </c:pt>
                <c:pt idx="2">
                  <c:v>Asian</c:v>
                </c:pt>
                <c:pt idx="3">
                  <c:v>AI/AN</c:v>
                </c:pt>
                <c:pt idx="4">
                  <c:v>Hawaiian/ Pacific Is.</c:v>
                </c:pt>
                <c:pt idx="5">
                  <c:v>Multiple Races</c:v>
                </c:pt>
                <c:pt idx="6">
                  <c:v>Hispanic</c:v>
                </c:pt>
              </c:strCache>
            </c:strRef>
          </c:cat>
          <c:val>
            <c:numRef>
              <c:f>workforce!$D$2:$D$8</c:f>
              <c:numCache>
                <c:formatCode>0%</c:formatCode>
                <c:ptCount val="7"/>
                <c:pt idx="0">
                  <c:v>0.73</c:v>
                </c:pt>
                <c:pt idx="1">
                  <c:v>0.03</c:v>
                </c:pt>
                <c:pt idx="2">
                  <c:v>0.04</c:v>
                </c:pt>
                <c:pt idx="3">
                  <c:v>0.01</c:v>
                </c:pt>
                <c:pt idx="4">
                  <c:v>0.01</c:v>
                </c:pt>
                <c:pt idx="5">
                  <c:v>0.01</c:v>
                </c:pt>
                <c:pt idx="6">
                  <c:v>0.17</c:v>
                </c:pt>
              </c:numCache>
            </c:numRef>
          </c:val>
          <c:extLst>
            <c:ext xmlns:c16="http://schemas.microsoft.com/office/drawing/2014/chart" uri="{C3380CC4-5D6E-409C-BE32-E72D297353CC}">
              <c16:uniqueId val="{0000000B-D3FB-4739-81CD-FDB89E7507AA}"/>
            </c:ext>
          </c:extLst>
        </c:ser>
        <c:dLbls>
          <c:showLegendKey val="0"/>
          <c:showVal val="0"/>
          <c:showCatName val="0"/>
          <c:showSerName val="0"/>
          <c:showPercent val="0"/>
          <c:showBubbleSize val="0"/>
        </c:dLbls>
        <c:gapWidth val="150"/>
        <c:axId val="98855552"/>
        <c:axId val="98869632"/>
      </c:barChart>
      <c:catAx>
        <c:axId val="98855552"/>
        <c:scaling>
          <c:orientation val="minMax"/>
        </c:scaling>
        <c:delete val="0"/>
        <c:axPos val="b"/>
        <c:numFmt formatCode="General" sourceLinked="0"/>
        <c:majorTickMark val="out"/>
        <c:minorTickMark val="none"/>
        <c:tickLblPos val="nextTo"/>
        <c:txPr>
          <a:bodyPr/>
          <a:lstStyle/>
          <a:p>
            <a:pPr>
              <a:defRPr sz="1400"/>
            </a:pPr>
            <a:endParaRPr lang="en-US"/>
          </a:p>
        </c:txPr>
        <c:crossAx val="98869632"/>
        <c:crosses val="autoZero"/>
        <c:auto val="1"/>
        <c:lblAlgn val="ctr"/>
        <c:lblOffset val="100"/>
        <c:noMultiLvlLbl val="0"/>
      </c:catAx>
      <c:valAx>
        <c:axId val="98869632"/>
        <c:scaling>
          <c:orientation val="minMax"/>
        </c:scaling>
        <c:delete val="0"/>
        <c:axPos val="l"/>
        <c:majorGridlines/>
        <c:numFmt formatCode="0%" sourceLinked="1"/>
        <c:majorTickMark val="out"/>
        <c:minorTickMark val="none"/>
        <c:tickLblPos val="nextTo"/>
        <c:txPr>
          <a:bodyPr/>
          <a:lstStyle/>
          <a:p>
            <a:pPr>
              <a:defRPr sz="1400"/>
            </a:pPr>
            <a:endParaRPr lang="en-US"/>
          </a:p>
        </c:txPr>
        <c:crossAx val="98855552"/>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1" dt="2016-01-19T16:46:57.498" idx="1">
    <p:pos x="3724" y="3832"/>
    <p:text>Flagged:)</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6-01-19T16:52:58.949" idx="2">
    <p:pos x="3724" y="3832"/>
    <p:text>data</p:tex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AD161-0D55-4119-BAF9-D44BC1AEFE64}" type="doc">
      <dgm:prSet loTypeId="urn:microsoft.com/office/officeart/2005/8/layout/pyramid1" loCatId="pyramid" qsTypeId="urn:microsoft.com/office/officeart/2005/8/quickstyle/simple1" qsCatId="simple" csTypeId="urn:microsoft.com/office/officeart/2005/8/colors/colorful2" csCatId="colorful" phldr="1"/>
      <dgm:spPr/>
      <dgm:t>
        <a:bodyPr/>
        <a:lstStyle/>
        <a:p>
          <a:endParaRPr lang="en-US"/>
        </a:p>
      </dgm:t>
    </dgm:pt>
    <dgm:pt modelId="{3DB869FB-A3BD-4C68-9A8B-C5836FC02D80}">
      <dgm:prSet phldrT="[Text]"/>
      <dgm:spPr/>
      <dgm:t>
        <a:bodyPr/>
        <a:lstStyle/>
        <a:p>
          <a:r>
            <a:rPr lang="en-US" dirty="0" smtClean="0"/>
            <a:t>4 Star</a:t>
          </a:r>
        </a:p>
      </dgm:t>
    </dgm:pt>
    <dgm:pt modelId="{15610DDD-B373-448A-B943-D29377620C7F}" type="parTrans" cxnId="{CE172D63-9446-42AA-9FAC-BFED7CAC0184}">
      <dgm:prSet/>
      <dgm:spPr/>
      <dgm:t>
        <a:bodyPr/>
        <a:lstStyle/>
        <a:p>
          <a:endParaRPr lang="en-US"/>
        </a:p>
      </dgm:t>
    </dgm:pt>
    <dgm:pt modelId="{D199CBDA-228B-443E-9E33-3B3D60F67E22}" type="sibTrans" cxnId="{CE172D63-9446-42AA-9FAC-BFED7CAC0184}">
      <dgm:prSet/>
      <dgm:spPr/>
      <dgm:t>
        <a:bodyPr/>
        <a:lstStyle/>
        <a:p>
          <a:endParaRPr lang="en-US"/>
        </a:p>
      </dgm:t>
    </dgm:pt>
    <dgm:pt modelId="{ECD97F5E-FAB0-473B-BDAC-61C3BEAB491C}">
      <dgm:prSet phldrT="[Text]"/>
      <dgm:spPr/>
      <dgm:t>
        <a:bodyPr/>
        <a:lstStyle/>
        <a:p>
          <a:r>
            <a:rPr lang="en-US" dirty="0" smtClean="0"/>
            <a:t>Licensed</a:t>
          </a:r>
          <a:endParaRPr lang="en-US" dirty="0"/>
        </a:p>
      </dgm:t>
    </dgm:pt>
    <dgm:pt modelId="{97141F65-DAE5-44F0-8FB1-8169A8EE8261}" type="parTrans" cxnId="{2501B144-9484-411D-B8AA-B66BA1DCC54F}">
      <dgm:prSet/>
      <dgm:spPr/>
      <dgm:t>
        <a:bodyPr/>
        <a:lstStyle/>
        <a:p>
          <a:endParaRPr lang="en-US"/>
        </a:p>
      </dgm:t>
    </dgm:pt>
    <dgm:pt modelId="{9DAB1722-2250-4C1B-95A1-8437FF572E5B}" type="sibTrans" cxnId="{2501B144-9484-411D-B8AA-B66BA1DCC54F}">
      <dgm:prSet/>
      <dgm:spPr/>
      <dgm:t>
        <a:bodyPr/>
        <a:lstStyle/>
        <a:p>
          <a:endParaRPr lang="en-US"/>
        </a:p>
      </dgm:t>
    </dgm:pt>
    <dgm:pt modelId="{08109A26-4D6B-4C8E-87E8-D6E830398F36}">
      <dgm:prSet/>
      <dgm:spPr/>
      <dgm:t>
        <a:bodyPr/>
        <a:lstStyle/>
        <a:p>
          <a:r>
            <a:rPr lang="en-US" dirty="0" smtClean="0"/>
            <a:t>3 Star</a:t>
          </a:r>
          <a:endParaRPr lang="en-US" dirty="0"/>
        </a:p>
      </dgm:t>
    </dgm:pt>
    <dgm:pt modelId="{7E38D031-B8BE-4AA0-8D57-A9FBF840CE03}" type="parTrans" cxnId="{D0D26F3A-636F-479B-AFAC-F750C566043C}">
      <dgm:prSet/>
      <dgm:spPr/>
      <dgm:t>
        <a:bodyPr/>
        <a:lstStyle/>
        <a:p>
          <a:endParaRPr lang="en-US"/>
        </a:p>
      </dgm:t>
    </dgm:pt>
    <dgm:pt modelId="{2EF62C0E-4BBE-4C08-9A77-4589A3FD3B5C}" type="sibTrans" cxnId="{D0D26F3A-636F-479B-AFAC-F750C566043C}">
      <dgm:prSet/>
      <dgm:spPr/>
      <dgm:t>
        <a:bodyPr/>
        <a:lstStyle/>
        <a:p>
          <a:endParaRPr lang="en-US"/>
        </a:p>
      </dgm:t>
    </dgm:pt>
    <dgm:pt modelId="{B237AA94-D151-4D5C-83EA-90D702DA1660}">
      <dgm:prSet/>
      <dgm:spPr/>
      <dgm:t>
        <a:bodyPr/>
        <a:lstStyle/>
        <a:p>
          <a:r>
            <a:rPr lang="en-US" dirty="0" smtClean="0"/>
            <a:t>Commitment to Quality</a:t>
          </a:r>
          <a:endParaRPr lang="en-US" dirty="0"/>
        </a:p>
      </dgm:t>
    </dgm:pt>
    <dgm:pt modelId="{6D5ED82F-5F49-4152-820B-074D5C7DF742}" type="parTrans" cxnId="{41EEA5A4-C802-4111-95E4-E7ABA9600F85}">
      <dgm:prSet/>
      <dgm:spPr/>
      <dgm:t>
        <a:bodyPr/>
        <a:lstStyle/>
        <a:p>
          <a:endParaRPr lang="en-US"/>
        </a:p>
      </dgm:t>
    </dgm:pt>
    <dgm:pt modelId="{FD897ACD-2F8A-4DC3-9AAB-E7E17DFD1BB9}" type="sibTrans" cxnId="{41EEA5A4-C802-4111-95E4-E7ABA9600F85}">
      <dgm:prSet/>
      <dgm:spPr/>
      <dgm:t>
        <a:bodyPr/>
        <a:lstStyle/>
        <a:p>
          <a:endParaRPr lang="en-US"/>
        </a:p>
      </dgm:t>
    </dgm:pt>
    <dgm:pt modelId="{1BCA8CA9-D4D7-4C19-B97F-F6B196FC3A58}">
      <dgm:prSet custT="1"/>
      <dgm:spPr/>
      <dgm:t>
        <a:bodyPr/>
        <a:lstStyle/>
        <a:p>
          <a:r>
            <a:rPr lang="en-US" sz="2400" dirty="0" smtClean="0"/>
            <a:t>5 Star</a:t>
          </a:r>
          <a:r>
            <a:rPr lang="en-US" sz="2800" dirty="0" smtClean="0"/>
            <a:t> </a:t>
          </a:r>
          <a:endParaRPr lang="en-US" sz="2800" dirty="0"/>
        </a:p>
      </dgm:t>
    </dgm:pt>
    <dgm:pt modelId="{5E3B742A-DB41-4253-8600-20DCA59469B2}" type="parTrans" cxnId="{30B87980-148A-43FE-AD3A-59B7E25606DD}">
      <dgm:prSet/>
      <dgm:spPr/>
      <dgm:t>
        <a:bodyPr/>
        <a:lstStyle/>
        <a:p>
          <a:endParaRPr lang="en-US"/>
        </a:p>
      </dgm:t>
    </dgm:pt>
    <dgm:pt modelId="{9B2CAA97-E774-45B1-A5A0-C0D44579598F}" type="sibTrans" cxnId="{30B87980-148A-43FE-AD3A-59B7E25606DD}">
      <dgm:prSet/>
      <dgm:spPr/>
      <dgm:t>
        <a:bodyPr/>
        <a:lstStyle/>
        <a:p>
          <a:endParaRPr lang="en-US"/>
        </a:p>
      </dgm:t>
    </dgm:pt>
    <dgm:pt modelId="{635D26BF-F460-4616-9EEB-81A02182ED32}">
      <dgm:prSet/>
      <dgm:spPr>
        <a:solidFill>
          <a:schemeClr val="bg1">
            <a:lumMod val="8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r>
            <a:rPr lang="en-US" dirty="0" smtClean="0"/>
            <a:t>License-exempt</a:t>
          </a:r>
          <a:endParaRPr lang="en-US" dirty="0"/>
        </a:p>
      </dgm:t>
    </dgm:pt>
    <dgm:pt modelId="{65A2F04B-F1C2-4B11-9C71-BD8EECF07B5E}" type="parTrans" cxnId="{F755B3A9-4F9B-4EC8-8051-9AE0DFB1BF6F}">
      <dgm:prSet/>
      <dgm:spPr/>
      <dgm:t>
        <a:bodyPr/>
        <a:lstStyle/>
        <a:p>
          <a:endParaRPr lang="en-US"/>
        </a:p>
      </dgm:t>
    </dgm:pt>
    <dgm:pt modelId="{0304658C-1E40-48C2-96A9-4DD4CE96B5F6}" type="sibTrans" cxnId="{F755B3A9-4F9B-4EC8-8051-9AE0DFB1BF6F}">
      <dgm:prSet/>
      <dgm:spPr/>
      <dgm:t>
        <a:bodyPr/>
        <a:lstStyle/>
        <a:p>
          <a:endParaRPr lang="en-US"/>
        </a:p>
      </dgm:t>
    </dgm:pt>
    <dgm:pt modelId="{BDF3CB98-C059-408A-A223-7D6AD28067FD}">
      <dgm:prSet/>
      <dgm:spPr/>
      <dgm:t>
        <a:bodyPr/>
        <a:lstStyle/>
        <a:p>
          <a:r>
            <a:rPr lang="en-US" dirty="0" smtClean="0"/>
            <a:t>License-exempt receiving subsidy</a:t>
          </a:r>
          <a:endParaRPr lang="en-US" dirty="0"/>
        </a:p>
      </dgm:t>
    </dgm:pt>
    <dgm:pt modelId="{D033D373-A347-4F94-B357-CA7217F3F715}" type="parTrans" cxnId="{2E4F5CDF-00ED-4AE0-ADB1-876517774BF4}">
      <dgm:prSet/>
      <dgm:spPr/>
      <dgm:t>
        <a:bodyPr/>
        <a:lstStyle/>
        <a:p>
          <a:endParaRPr lang="en-US"/>
        </a:p>
      </dgm:t>
    </dgm:pt>
    <dgm:pt modelId="{AE97F0ED-409E-49B9-BD6B-B65538B46CE2}" type="sibTrans" cxnId="{2E4F5CDF-00ED-4AE0-ADB1-876517774BF4}">
      <dgm:prSet/>
      <dgm:spPr/>
      <dgm:t>
        <a:bodyPr/>
        <a:lstStyle/>
        <a:p>
          <a:endParaRPr lang="en-US"/>
        </a:p>
      </dgm:t>
    </dgm:pt>
    <dgm:pt modelId="{2E8D853D-CCF7-46AE-9B3B-ABF9D4475C8D}" type="pres">
      <dgm:prSet presAssocID="{EF2AD161-0D55-4119-BAF9-D44BC1AEFE64}" presName="Name0" presStyleCnt="0">
        <dgm:presLayoutVars>
          <dgm:dir/>
          <dgm:animLvl val="lvl"/>
          <dgm:resizeHandles val="exact"/>
        </dgm:presLayoutVars>
      </dgm:prSet>
      <dgm:spPr/>
      <dgm:t>
        <a:bodyPr/>
        <a:lstStyle/>
        <a:p>
          <a:endParaRPr lang="en-US"/>
        </a:p>
      </dgm:t>
    </dgm:pt>
    <dgm:pt modelId="{F26BA8EB-E27F-4BFE-A124-0A4162210998}" type="pres">
      <dgm:prSet presAssocID="{1BCA8CA9-D4D7-4C19-B97F-F6B196FC3A58}" presName="Name8" presStyleCnt="0"/>
      <dgm:spPr/>
    </dgm:pt>
    <dgm:pt modelId="{91F9541F-A111-4899-81A0-4194854201D9}" type="pres">
      <dgm:prSet presAssocID="{1BCA8CA9-D4D7-4C19-B97F-F6B196FC3A58}" presName="level" presStyleLbl="node1" presStyleIdx="0" presStyleCnt="7">
        <dgm:presLayoutVars>
          <dgm:chMax val="1"/>
          <dgm:bulletEnabled val="1"/>
        </dgm:presLayoutVars>
      </dgm:prSet>
      <dgm:spPr/>
      <dgm:t>
        <a:bodyPr/>
        <a:lstStyle/>
        <a:p>
          <a:endParaRPr lang="en-US"/>
        </a:p>
      </dgm:t>
    </dgm:pt>
    <dgm:pt modelId="{F758D979-644D-468E-B48D-EA8E02C5ECA1}" type="pres">
      <dgm:prSet presAssocID="{1BCA8CA9-D4D7-4C19-B97F-F6B196FC3A58}" presName="levelTx" presStyleLbl="revTx" presStyleIdx="0" presStyleCnt="0">
        <dgm:presLayoutVars>
          <dgm:chMax val="1"/>
          <dgm:bulletEnabled val="1"/>
        </dgm:presLayoutVars>
      </dgm:prSet>
      <dgm:spPr/>
      <dgm:t>
        <a:bodyPr/>
        <a:lstStyle/>
        <a:p>
          <a:endParaRPr lang="en-US"/>
        </a:p>
      </dgm:t>
    </dgm:pt>
    <dgm:pt modelId="{4ECAAB53-FAE1-45CD-BD81-EDAC5DF3DDDB}" type="pres">
      <dgm:prSet presAssocID="{3DB869FB-A3BD-4C68-9A8B-C5836FC02D80}" presName="Name8" presStyleCnt="0"/>
      <dgm:spPr/>
    </dgm:pt>
    <dgm:pt modelId="{58B10CE5-6AA5-4B04-A285-DB675AE16293}" type="pres">
      <dgm:prSet presAssocID="{3DB869FB-A3BD-4C68-9A8B-C5836FC02D80}" presName="level" presStyleLbl="node1" presStyleIdx="1" presStyleCnt="7">
        <dgm:presLayoutVars>
          <dgm:chMax val="1"/>
          <dgm:bulletEnabled val="1"/>
        </dgm:presLayoutVars>
      </dgm:prSet>
      <dgm:spPr/>
      <dgm:t>
        <a:bodyPr/>
        <a:lstStyle/>
        <a:p>
          <a:endParaRPr lang="en-US"/>
        </a:p>
      </dgm:t>
    </dgm:pt>
    <dgm:pt modelId="{9AA5A06C-53F5-4212-B9CC-6FD09F60150B}" type="pres">
      <dgm:prSet presAssocID="{3DB869FB-A3BD-4C68-9A8B-C5836FC02D80}" presName="levelTx" presStyleLbl="revTx" presStyleIdx="0" presStyleCnt="0">
        <dgm:presLayoutVars>
          <dgm:chMax val="1"/>
          <dgm:bulletEnabled val="1"/>
        </dgm:presLayoutVars>
      </dgm:prSet>
      <dgm:spPr/>
      <dgm:t>
        <a:bodyPr/>
        <a:lstStyle/>
        <a:p>
          <a:endParaRPr lang="en-US"/>
        </a:p>
      </dgm:t>
    </dgm:pt>
    <dgm:pt modelId="{21ABF60F-2FEA-4F89-A727-F3DB34AEAE61}" type="pres">
      <dgm:prSet presAssocID="{08109A26-4D6B-4C8E-87E8-D6E830398F36}" presName="Name8" presStyleCnt="0"/>
      <dgm:spPr/>
    </dgm:pt>
    <dgm:pt modelId="{C513E0D8-DB14-476B-9D54-07C55F6718CD}" type="pres">
      <dgm:prSet presAssocID="{08109A26-4D6B-4C8E-87E8-D6E830398F36}" presName="level" presStyleLbl="node1" presStyleIdx="2" presStyleCnt="7">
        <dgm:presLayoutVars>
          <dgm:chMax val="1"/>
          <dgm:bulletEnabled val="1"/>
        </dgm:presLayoutVars>
      </dgm:prSet>
      <dgm:spPr/>
      <dgm:t>
        <a:bodyPr/>
        <a:lstStyle/>
        <a:p>
          <a:endParaRPr lang="en-US"/>
        </a:p>
      </dgm:t>
    </dgm:pt>
    <dgm:pt modelId="{74C91F45-F0BD-42A5-8521-015F5280ECA6}" type="pres">
      <dgm:prSet presAssocID="{08109A26-4D6B-4C8E-87E8-D6E830398F36}" presName="levelTx" presStyleLbl="revTx" presStyleIdx="0" presStyleCnt="0">
        <dgm:presLayoutVars>
          <dgm:chMax val="1"/>
          <dgm:bulletEnabled val="1"/>
        </dgm:presLayoutVars>
      </dgm:prSet>
      <dgm:spPr/>
      <dgm:t>
        <a:bodyPr/>
        <a:lstStyle/>
        <a:p>
          <a:endParaRPr lang="en-US"/>
        </a:p>
      </dgm:t>
    </dgm:pt>
    <dgm:pt modelId="{72BF2B35-3FE0-4A3C-8F3F-64CF11DD741B}" type="pres">
      <dgm:prSet presAssocID="{B237AA94-D151-4D5C-83EA-90D702DA1660}" presName="Name8" presStyleCnt="0"/>
      <dgm:spPr/>
    </dgm:pt>
    <dgm:pt modelId="{7088AEF2-ACFF-468F-8C04-20D9ACAE09CD}" type="pres">
      <dgm:prSet presAssocID="{B237AA94-D151-4D5C-83EA-90D702DA1660}" presName="level" presStyleLbl="node1" presStyleIdx="3" presStyleCnt="7">
        <dgm:presLayoutVars>
          <dgm:chMax val="1"/>
          <dgm:bulletEnabled val="1"/>
        </dgm:presLayoutVars>
      </dgm:prSet>
      <dgm:spPr/>
      <dgm:t>
        <a:bodyPr/>
        <a:lstStyle/>
        <a:p>
          <a:endParaRPr lang="en-US"/>
        </a:p>
      </dgm:t>
    </dgm:pt>
    <dgm:pt modelId="{6BD5B77A-94FD-4363-9D9F-CF241A27619B}" type="pres">
      <dgm:prSet presAssocID="{B237AA94-D151-4D5C-83EA-90D702DA1660}" presName="levelTx" presStyleLbl="revTx" presStyleIdx="0" presStyleCnt="0">
        <dgm:presLayoutVars>
          <dgm:chMax val="1"/>
          <dgm:bulletEnabled val="1"/>
        </dgm:presLayoutVars>
      </dgm:prSet>
      <dgm:spPr/>
      <dgm:t>
        <a:bodyPr/>
        <a:lstStyle/>
        <a:p>
          <a:endParaRPr lang="en-US"/>
        </a:p>
      </dgm:t>
    </dgm:pt>
    <dgm:pt modelId="{333E0808-8C4B-4509-9CC7-21EDC7279608}" type="pres">
      <dgm:prSet presAssocID="{ECD97F5E-FAB0-473B-BDAC-61C3BEAB491C}" presName="Name8" presStyleCnt="0"/>
      <dgm:spPr/>
    </dgm:pt>
    <dgm:pt modelId="{7C89B547-AD19-419A-96D6-5739B2BA8470}" type="pres">
      <dgm:prSet presAssocID="{ECD97F5E-FAB0-473B-BDAC-61C3BEAB491C}" presName="level" presStyleLbl="node1" presStyleIdx="4" presStyleCnt="7">
        <dgm:presLayoutVars>
          <dgm:chMax val="1"/>
          <dgm:bulletEnabled val="1"/>
        </dgm:presLayoutVars>
      </dgm:prSet>
      <dgm:spPr/>
      <dgm:t>
        <a:bodyPr/>
        <a:lstStyle/>
        <a:p>
          <a:endParaRPr lang="en-US"/>
        </a:p>
      </dgm:t>
    </dgm:pt>
    <dgm:pt modelId="{ED1682A8-7C52-4E2C-A91A-2AA42B4C5993}" type="pres">
      <dgm:prSet presAssocID="{ECD97F5E-FAB0-473B-BDAC-61C3BEAB491C}" presName="levelTx" presStyleLbl="revTx" presStyleIdx="0" presStyleCnt="0">
        <dgm:presLayoutVars>
          <dgm:chMax val="1"/>
          <dgm:bulletEnabled val="1"/>
        </dgm:presLayoutVars>
      </dgm:prSet>
      <dgm:spPr/>
      <dgm:t>
        <a:bodyPr/>
        <a:lstStyle/>
        <a:p>
          <a:endParaRPr lang="en-US"/>
        </a:p>
      </dgm:t>
    </dgm:pt>
    <dgm:pt modelId="{57419C19-3B5F-4586-BB87-1379A66B51ED}" type="pres">
      <dgm:prSet presAssocID="{BDF3CB98-C059-408A-A223-7D6AD28067FD}" presName="Name8" presStyleCnt="0"/>
      <dgm:spPr/>
    </dgm:pt>
    <dgm:pt modelId="{C9B57CCC-9929-40FA-A0FC-E55FEA73C647}" type="pres">
      <dgm:prSet presAssocID="{BDF3CB98-C059-408A-A223-7D6AD28067FD}" presName="level" presStyleLbl="node1" presStyleIdx="5" presStyleCnt="7">
        <dgm:presLayoutVars>
          <dgm:chMax val="1"/>
          <dgm:bulletEnabled val="1"/>
        </dgm:presLayoutVars>
      </dgm:prSet>
      <dgm:spPr/>
      <dgm:t>
        <a:bodyPr/>
        <a:lstStyle/>
        <a:p>
          <a:endParaRPr lang="en-US"/>
        </a:p>
      </dgm:t>
    </dgm:pt>
    <dgm:pt modelId="{8497F0D1-F440-4FD6-9325-9D36AF9DC7CE}" type="pres">
      <dgm:prSet presAssocID="{BDF3CB98-C059-408A-A223-7D6AD28067FD}" presName="levelTx" presStyleLbl="revTx" presStyleIdx="0" presStyleCnt="0">
        <dgm:presLayoutVars>
          <dgm:chMax val="1"/>
          <dgm:bulletEnabled val="1"/>
        </dgm:presLayoutVars>
      </dgm:prSet>
      <dgm:spPr/>
      <dgm:t>
        <a:bodyPr/>
        <a:lstStyle/>
        <a:p>
          <a:endParaRPr lang="en-US"/>
        </a:p>
      </dgm:t>
    </dgm:pt>
    <dgm:pt modelId="{B3CE178F-2D1A-44C8-8D26-8CF0967EE1A6}" type="pres">
      <dgm:prSet presAssocID="{635D26BF-F460-4616-9EEB-81A02182ED32}" presName="Name8" presStyleCnt="0"/>
      <dgm:spPr/>
    </dgm:pt>
    <dgm:pt modelId="{6DACE7EB-66C0-416D-BDD6-059BAF20BB1F}" type="pres">
      <dgm:prSet presAssocID="{635D26BF-F460-4616-9EEB-81A02182ED32}" presName="level" presStyleLbl="node1" presStyleIdx="6" presStyleCnt="7">
        <dgm:presLayoutVars>
          <dgm:chMax val="1"/>
          <dgm:bulletEnabled val="1"/>
        </dgm:presLayoutVars>
      </dgm:prSet>
      <dgm:spPr/>
      <dgm:t>
        <a:bodyPr/>
        <a:lstStyle/>
        <a:p>
          <a:endParaRPr lang="en-US"/>
        </a:p>
      </dgm:t>
    </dgm:pt>
    <dgm:pt modelId="{1E063B67-2369-4255-B4F8-395EEA5A1B2E}" type="pres">
      <dgm:prSet presAssocID="{635D26BF-F460-4616-9EEB-81A02182ED32}" presName="levelTx" presStyleLbl="revTx" presStyleIdx="0" presStyleCnt="0">
        <dgm:presLayoutVars>
          <dgm:chMax val="1"/>
          <dgm:bulletEnabled val="1"/>
        </dgm:presLayoutVars>
      </dgm:prSet>
      <dgm:spPr/>
      <dgm:t>
        <a:bodyPr/>
        <a:lstStyle/>
        <a:p>
          <a:endParaRPr lang="en-US"/>
        </a:p>
      </dgm:t>
    </dgm:pt>
  </dgm:ptLst>
  <dgm:cxnLst>
    <dgm:cxn modelId="{30B87980-148A-43FE-AD3A-59B7E25606DD}" srcId="{EF2AD161-0D55-4119-BAF9-D44BC1AEFE64}" destId="{1BCA8CA9-D4D7-4C19-B97F-F6B196FC3A58}" srcOrd="0" destOrd="0" parTransId="{5E3B742A-DB41-4253-8600-20DCA59469B2}" sibTransId="{9B2CAA97-E774-45B1-A5A0-C0D44579598F}"/>
    <dgm:cxn modelId="{B38E83B6-5741-49D3-9712-9223D5B81590}" type="presOf" srcId="{1BCA8CA9-D4D7-4C19-B97F-F6B196FC3A58}" destId="{91F9541F-A111-4899-81A0-4194854201D9}" srcOrd="0" destOrd="0" presId="urn:microsoft.com/office/officeart/2005/8/layout/pyramid1"/>
    <dgm:cxn modelId="{F755B3A9-4F9B-4EC8-8051-9AE0DFB1BF6F}" srcId="{EF2AD161-0D55-4119-BAF9-D44BC1AEFE64}" destId="{635D26BF-F460-4616-9EEB-81A02182ED32}" srcOrd="6" destOrd="0" parTransId="{65A2F04B-F1C2-4B11-9C71-BD8EECF07B5E}" sibTransId="{0304658C-1E40-48C2-96A9-4DD4CE96B5F6}"/>
    <dgm:cxn modelId="{BBAD20C9-CDD3-4EC7-A04F-66E9BBE0D348}" type="presOf" srcId="{08109A26-4D6B-4C8E-87E8-D6E830398F36}" destId="{C513E0D8-DB14-476B-9D54-07C55F6718CD}" srcOrd="0" destOrd="0" presId="urn:microsoft.com/office/officeart/2005/8/layout/pyramid1"/>
    <dgm:cxn modelId="{41EEA5A4-C802-4111-95E4-E7ABA9600F85}" srcId="{EF2AD161-0D55-4119-BAF9-D44BC1AEFE64}" destId="{B237AA94-D151-4D5C-83EA-90D702DA1660}" srcOrd="3" destOrd="0" parTransId="{6D5ED82F-5F49-4152-820B-074D5C7DF742}" sibTransId="{FD897ACD-2F8A-4DC3-9AAB-E7E17DFD1BB9}"/>
    <dgm:cxn modelId="{2501B144-9484-411D-B8AA-B66BA1DCC54F}" srcId="{EF2AD161-0D55-4119-BAF9-D44BC1AEFE64}" destId="{ECD97F5E-FAB0-473B-BDAC-61C3BEAB491C}" srcOrd="4" destOrd="0" parTransId="{97141F65-DAE5-44F0-8FB1-8169A8EE8261}" sibTransId="{9DAB1722-2250-4C1B-95A1-8437FF572E5B}"/>
    <dgm:cxn modelId="{F2A65560-84BD-4818-92E1-202E07D11508}" type="presOf" srcId="{08109A26-4D6B-4C8E-87E8-D6E830398F36}" destId="{74C91F45-F0BD-42A5-8521-015F5280ECA6}" srcOrd="1" destOrd="0" presId="urn:microsoft.com/office/officeart/2005/8/layout/pyramid1"/>
    <dgm:cxn modelId="{CDB45D98-9C3C-4108-97F9-D2733E48C7A7}" type="presOf" srcId="{BDF3CB98-C059-408A-A223-7D6AD28067FD}" destId="{C9B57CCC-9929-40FA-A0FC-E55FEA73C647}" srcOrd="0" destOrd="0" presId="urn:microsoft.com/office/officeart/2005/8/layout/pyramid1"/>
    <dgm:cxn modelId="{EA919B64-4F0A-4A9A-A368-0BBD5F5165FE}" type="presOf" srcId="{ECD97F5E-FAB0-473B-BDAC-61C3BEAB491C}" destId="{7C89B547-AD19-419A-96D6-5739B2BA8470}" srcOrd="0" destOrd="0" presId="urn:microsoft.com/office/officeart/2005/8/layout/pyramid1"/>
    <dgm:cxn modelId="{D5907648-6760-4A85-A5B4-61CCE73BD6FD}" type="presOf" srcId="{B237AA94-D151-4D5C-83EA-90D702DA1660}" destId="{7088AEF2-ACFF-468F-8C04-20D9ACAE09CD}" srcOrd="0" destOrd="0" presId="urn:microsoft.com/office/officeart/2005/8/layout/pyramid1"/>
    <dgm:cxn modelId="{1A21D428-D0B2-42D0-A31D-2611646E2679}" type="presOf" srcId="{EF2AD161-0D55-4119-BAF9-D44BC1AEFE64}" destId="{2E8D853D-CCF7-46AE-9B3B-ABF9D4475C8D}" srcOrd="0" destOrd="0" presId="urn:microsoft.com/office/officeart/2005/8/layout/pyramid1"/>
    <dgm:cxn modelId="{9B6743DE-4662-4329-B5BD-FDA828F85C2E}" type="presOf" srcId="{ECD97F5E-FAB0-473B-BDAC-61C3BEAB491C}" destId="{ED1682A8-7C52-4E2C-A91A-2AA42B4C5993}" srcOrd="1" destOrd="0" presId="urn:microsoft.com/office/officeart/2005/8/layout/pyramid1"/>
    <dgm:cxn modelId="{449EB966-1C5C-4410-A0FE-89C522D0A059}" type="presOf" srcId="{635D26BF-F460-4616-9EEB-81A02182ED32}" destId="{1E063B67-2369-4255-B4F8-395EEA5A1B2E}" srcOrd="1" destOrd="0" presId="urn:microsoft.com/office/officeart/2005/8/layout/pyramid1"/>
    <dgm:cxn modelId="{9A6069A4-7953-49F4-8D4E-EF8C96726012}" type="presOf" srcId="{3DB869FB-A3BD-4C68-9A8B-C5836FC02D80}" destId="{58B10CE5-6AA5-4B04-A285-DB675AE16293}" srcOrd="0" destOrd="0" presId="urn:microsoft.com/office/officeart/2005/8/layout/pyramid1"/>
    <dgm:cxn modelId="{2E4F5CDF-00ED-4AE0-ADB1-876517774BF4}" srcId="{EF2AD161-0D55-4119-BAF9-D44BC1AEFE64}" destId="{BDF3CB98-C059-408A-A223-7D6AD28067FD}" srcOrd="5" destOrd="0" parTransId="{D033D373-A347-4F94-B357-CA7217F3F715}" sibTransId="{AE97F0ED-409E-49B9-BD6B-B65538B46CE2}"/>
    <dgm:cxn modelId="{D0D26F3A-636F-479B-AFAC-F750C566043C}" srcId="{EF2AD161-0D55-4119-BAF9-D44BC1AEFE64}" destId="{08109A26-4D6B-4C8E-87E8-D6E830398F36}" srcOrd="2" destOrd="0" parTransId="{7E38D031-B8BE-4AA0-8D57-A9FBF840CE03}" sibTransId="{2EF62C0E-4BBE-4C08-9A77-4589A3FD3B5C}"/>
    <dgm:cxn modelId="{5EB06CE6-3A75-4826-A291-CBBBBA5B792F}" type="presOf" srcId="{BDF3CB98-C059-408A-A223-7D6AD28067FD}" destId="{8497F0D1-F440-4FD6-9325-9D36AF9DC7CE}" srcOrd="1" destOrd="0" presId="urn:microsoft.com/office/officeart/2005/8/layout/pyramid1"/>
    <dgm:cxn modelId="{A6740AA5-2D8B-4A8F-BED6-074C75BC8D83}" type="presOf" srcId="{B237AA94-D151-4D5C-83EA-90D702DA1660}" destId="{6BD5B77A-94FD-4363-9D9F-CF241A27619B}" srcOrd="1" destOrd="0" presId="urn:microsoft.com/office/officeart/2005/8/layout/pyramid1"/>
    <dgm:cxn modelId="{D5362C44-CE5F-4233-B962-1B5721BDB38D}" type="presOf" srcId="{635D26BF-F460-4616-9EEB-81A02182ED32}" destId="{6DACE7EB-66C0-416D-BDD6-059BAF20BB1F}" srcOrd="0" destOrd="0" presId="urn:microsoft.com/office/officeart/2005/8/layout/pyramid1"/>
    <dgm:cxn modelId="{CE172D63-9446-42AA-9FAC-BFED7CAC0184}" srcId="{EF2AD161-0D55-4119-BAF9-D44BC1AEFE64}" destId="{3DB869FB-A3BD-4C68-9A8B-C5836FC02D80}" srcOrd="1" destOrd="0" parTransId="{15610DDD-B373-448A-B943-D29377620C7F}" sibTransId="{D199CBDA-228B-443E-9E33-3B3D60F67E22}"/>
    <dgm:cxn modelId="{3704E12B-AAC5-4F37-9F34-B6C2E9F94866}" type="presOf" srcId="{3DB869FB-A3BD-4C68-9A8B-C5836FC02D80}" destId="{9AA5A06C-53F5-4212-B9CC-6FD09F60150B}" srcOrd="1" destOrd="0" presId="urn:microsoft.com/office/officeart/2005/8/layout/pyramid1"/>
    <dgm:cxn modelId="{5250C55D-9C70-4E8F-A81B-6A1F7DE21956}" type="presOf" srcId="{1BCA8CA9-D4D7-4C19-B97F-F6B196FC3A58}" destId="{F758D979-644D-468E-B48D-EA8E02C5ECA1}" srcOrd="1" destOrd="0" presId="urn:microsoft.com/office/officeart/2005/8/layout/pyramid1"/>
    <dgm:cxn modelId="{E7E26029-3438-4ABB-81F9-85DBC0357FEF}" type="presParOf" srcId="{2E8D853D-CCF7-46AE-9B3B-ABF9D4475C8D}" destId="{F26BA8EB-E27F-4BFE-A124-0A4162210998}" srcOrd="0" destOrd="0" presId="urn:microsoft.com/office/officeart/2005/8/layout/pyramid1"/>
    <dgm:cxn modelId="{B7B971B9-D830-4B1C-A236-C26291CE1E2C}" type="presParOf" srcId="{F26BA8EB-E27F-4BFE-A124-0A4162210998}" destId="{91F9541F-A111-4899-81A0-4194854201D9}" srcOrd="0" destOrd="0" presId="urn:microsoft.com/office/officeart/2005/8/layout/pyramid1"/>
    <dgm:cxn modelId="{679CFB90-1913-4122-BAE7-ED311AC7B028}" type="presParOf" srcId="{F26BA8EB-E27F-4BFE-A124-0A4162210998}" destId="{F758D979-644D-468E-B48D-EA8E02C5ECA1}" srcOrd="1" destOrd="0" presId="urn:microsoft.com/office/officeart/2005/8/layout/pyramid1"/>
    <dgm:cxn modelId="{F7007581-AECD-476B-85AB-429589CF333F}" type="presParOf" srcId="{2E8D853D-CCF7-46AE-9B3B-ABF9D4475C8D}" destId="{4ECAAB53-FAE1-45CD-BD81-EDAC5DF3DDDB}" srcOrd="1" destOrd="0" presId="urn:microsoft.com/office/officeart/2005/8/layout/pyramid1"/>
    <dgm:cxn modelId="{8C48816E-9B3A-4A45-8666-6740FD9493EA}" type="presParOf" srcId="{4ECAAB53-FAE1-45CD-BD81-EDAC5DF3DDDB}" destId="{58B10CE5-6AA5-4B04-A285-DB675AE16293}" srcOrd="0" destOrd="0" presId="urn:microsoft.com/office/officeart/2005/8/layout/pyramid1"/>
    <dgm:cxn modelId="{76F05367-4197-4699-B390-4B92202E88DD}" type="presParOf" srcId="{4ECAAB53-FAE1-45CD-BD81-EDAC5DF3DDDB}" destId="{9AA5A06C-53F5-4212-B9CC-6FD09F60150B}" srcOrd="1" destOrd="0" presId="urn:microsoft.com/office/officeart/2005/8/layout/pyramid1"/>
    <dgm:cxn modelId="{BC9DA390-D44F-483B-B651-5E8F61B35577}" type="presParOf" srcId="{2E8D853D-CCF7-46AE-9B3B-ABF9D4475C8D}" destId="{21ABF60F-2FEA-4F89-A727-F3DB34AEAE61}" srcOrd="2" destOrd="0" presId="urn:microsoft.com/office/officeart/2005/8/layout/pyramid1"/>
    <dgm:cxn modelId="{CB4E9B72-C727-4302-940B-80A4DDDDEFE4}" type="presParOf" srcId="{21ABF60F-2FEA-4F89-A727-F3DB34AEAE61}" destId="{C513E0D8-DB14-476B-9D54-07C55F6718CD}" srcOrd="0" destOrd="0" presId="urn:microsoft.com/office/officeart/2005/8/layout/pyramid1"/>
    <dgm:cxn modelId="{B260C18D-2C33-41E0-A2C5-D561DAB43DA2}" type="presParOf" srcId="{21ABF60F-2FEA-4F89-A727-F3DB34AEAE61}" destId="{74C91F45-F0BD-42A5-8521-015F5280ECA6}" srcOrd="1" destOrd="0" presId="urn:microsoft.com/office/officeart/2005/8/layout/pyramid1"/>
    <dgm:cxn modelId="{2423BB53-0C19-4B2F-B8D7-092F01D285F4}" type="presParOf" srcId="{2E8D853D-CCF7-46AE-9B3B-ABF9D4475C8D}" destId="{72BF2B35-3FE0-4A3C-8F3F-64CF11DD741B}" srcOrd="3" destOrd="0" presId="urn:microsoft.com/office/officeart/2005/8/layout/pyramid1"/>
    <dgm:cxn modelId="{4D2522BE-8D41-4A18-8CFD-8D3ACE5B1AF2}" type="presParOf" srcId="{72BF2B35-3FE0-4A3C-8F3F-64CF11DD741B}" destId="{7088AEF2-ACFF-468F-8C04-20D9ACAE09CD}" srcOrd="0" destOrd="0" presId="urn:microsoft.com/office/officeart/2005/8/layout/pyramid1"/>
    <dgm:cxn modelId="{8C219940-C4B4-48A5-9381-077507ADBBBC}" type="presParOf" srcId="{72BF2B35-3FE0-4A3C-8F3F-64CF11DD741B}" destId="{6BD5B77A-94FD-4363-9D9F-CF241A27619B}" srcOrd="1" destOrd="0" presId="urn:microsoft.com/office/officeart/2005/8/layout/pyramid1"/>
    <dgm:cxn modelId="{B15C0F0D-E5B4-47E0-8026-D96C02EE954E}" type="presParOf" srcId="{2E8D853D-CCF7-46AE-9B3B-ABF9D4475C8D}" destId="{333E0808-8C4B-4509-9CC7-21EDC7279608}" srcOrd="4" destOrd="0" presId="urn:microsoft.com/office/officeart/2005/8/layout/pyramid1"/>
    <dgm:cxn modelId="{56E70EF4-CAE0-42DE-A77A-9456F96BBE97}" type="presParOf" srcId="{333E0808-8C4B-4509-9CC7-21EDC7279608}" destId="{7C89B547-AD19-419A-96D6-5739B2BA8470}" srcOrd="0" destOrd="0" presId="urn:microsoft.com/office/officeart/2005/8/layout/pyramid1"/>
    <dgm:cxn modelId="{D0ACBE0E-E2B2-4B1B-8055-C69FE445CEE0}" type="presParOf" srcId="{333E0808-8C4B-4509-9CC7-21EDC7279608}" destId="{ED1682A8-7C52-4E2C-A91A-2AA42B4C5993}" srcOrd="1" destOrd="0" presId="urn:microsoft.com/office/officeart/2005/8/layout/pyramid1"/>
    <dgm:cxn modelId="{A5B50851-D38F-471B-BB73-F966C5DA53C2}" type="presParOf" srcId="{2E8D853D-CCF7-46AE-9B3B-ABF9D4475C8D}" destId="{57419C19-3B5F-4586-BB87-1379A66B51ED}" srcOrd="5" destOrd="0" presId="urn:microsoft.com/office/officeart/2005/8/layout/pyramid1"/>
    <dgm:cxn modelId="{55AB0F2A-219B-4421-BB16-831C6515483F}" type="presParOf" srcId="{57419C19-3B5F-4586-BB87-1379A66B51ED}" destId="{C9B57CCC-9929-40FA-A0FC-E55FEA73C647}" srcOrd="0" destOrd="0" presId="urn:microsoft.com/office/officeart/2005/8/layout/pyramid1"/>
    <dgm:cxn modelId="{02B6C02D-F16C-4A4C-A5DB-81D5F7B60365}" type="presParOf" srcId="{57419C19-3B5F-4586-BB87-1379A66B51ED}" destId="{8497F0D1-F440-4FD6-9325-9D36AF9DC7CE}" srcOrd="1" destOrd="0" presId="urn:microsoft.com/office/officeart/2005/8/layout/pyramid1"/>
    <dgm:cxn modelId="{A7223531-7762-4927-A8DC-07817135CFC2}" type="presParOf" srcId="{2E8D853D-CCF7-46AE-9B3B-ABF9D4475C8D}" destId="{B3CE178F-2D1A-44C8-8D26-8CF0967EE1A6}" srcOrd="6" destOrd="0" presId="urn:microsoft.com/office/officeart/2005/8/layout/pyramid1"/>
    <dgm:cxn modelId="{E147F700-AC02-459B-854C-394A9F1291E8}" type="presParOf" srcId="{B3CE178F-2D1A-44C8-8D26-8CF0967EE1A6}" destId="{6DACE7EB-66C0-416D-BDD6-059BAF20BB1F}" srcOrd="0" destOrd="0" presId="urn:microsoft.com/office/officeart/2005/8/layout/pyramid1"/>
    <dgm:cxn modelId="{1033E843-3807-4E50-B64A-A34DE68D8F98}" type="presParOf" srcId="{B3CE178F-2D1A-44C8-8D26-8CF0967EE1A6}" destId="{1E063B67-2369-4255-B4F8-395EEA5A1B2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2AD161-0D55-4119-BAF9-D44BC1AEFE64}" type="doc">
      <dgm:prSet loTypeId="urn:microsoft.com/office/officeart/2005/8/layout/pyramid1" loCatId="pyramid" qsTypeId="urn:microsoft.com/office/officeart/2005/8/quickstyle/simple1" qsCatId="simple" csTypeId="urn:microsoft.com/office/officeart/2005/8/colors/colorful2" csCatId="colorful" phldr="1"/>
      <dgm:spPr/>
      <dgm:t>
        <a:bodyPr/>
        <a:lstStyle/>
        <a:p>
          <a:endParaRPr lang="en-US"/>
        </a:p>
      </dgm:t>
    </dgm:pt>
    <dgm:pt modelId="{3DB869FB-A3BD-4C68-9A8B-C5836FC02D80}">
      <dgm:prSet phldrT="[Text]"/>
      <dgm:spPr/>
      <dgm:t>
        <a:bodyPr/>
        <a:lstStyle/>
        <a:p>
          <a:r>
            <a:rPr lang="en-US" dirty="0" smtClean="0"/>
            <a:t>4 Star</a:t>
          </a:r>
        </a:p>
      </dgm:t>
    </dgm:pt>
    <dgm:pt modelId="{15610DDD-B373-448A-B943-D29377620C7F}" type="parTrans" cxnId="{CE172D63-9446-42AA-9FAC-BFED7CAC0184}">
      <dgm:prSet/>
      <dgm:spPr/>
      <dgm:t>
        <a:bodyPr/>
        <a:lstStyle/>
        <a:p>
          <a:endParaRPr lang="en-US"/>
        </a:p>
      </dgm:t>
    </dgm:pt>
    <dgm:pt modelId="{D199CBDA-228B-443E-9E33-3B3D60F67E22}" type="sibTrans" cxnId="{CE172D63-9446-42AA-9FAC-BFED7CAC0184}">
      <dgm:prSet/>
      <dgm:spPr/>
      <dgm:t>
        <a:bodyPr/>
        <a:lstStyle/>
        <a:p>
          <a:endParaRPr lang="en-US"/>
        </a:p>
      </dgm:t>
    </dgm:pt>
    <dgm:pt modelId="{ECD97F5E-FAB0-473B-BDAC-61C3BEAB491C}">
      <dgm:prSet phldrT="[Text]"/>
      <dgm:spPr/>
      <dgm:t>
        <a:bodyPr/>
        <a:lstStyle/>
        <a:p>
          <a:r>
            <a:rPr lang="en-US" dirty="0" smtClean="0"/>
            <a:t>Licensed</a:t>
          </a:r>
          <a:endParaRPr lang="en-US" dirty="0"/>
        </a:p>
      </dgm:t>
    </dgm:pt>
    <dgm:pt modelId="{97141F65-DAE5-44F0-8FB1-8169A8EE8261}" type="parTrans" cxnId="{2501B144-9484-411D-B8AA-B66BA1DCC54F}">
      <dgm:prSet/>
      <dgm:spPr/>
      <dgm:t>
        <a:bodyPr/>
        <a:lstStyle/>
        <a:p>
          <a:endParaRPr lang="en-US"/>
        </a:p>
      </dgm:t>
    </dgm:pt>
    <dgm:pt modelId="{9DAB1722-2250-4C1B-95A1-8437FF572E5B}" type="sibTrans" cxnId="{2501B144-9484-411D-B8AA-B66BA1DCC54F}">
      <dgm:prSet/>
      <dgm:spPr/>
      <dgm:t>
        <a:bodyPr/>
        <a:lstStyle/>
        <a:p>
          <a:endParaRPr lang="en-US"/>
        </a:p>
      </dgm:t>
    </dgm:pt>
    <dgm:pt modelId="{08109A26-4D6B-4C8E-87E8-D6E830398F36}">
      <dgm:prSet/>
      <dgm:spPr/>
      <dgm:t>
        <a:bodyPr/>
        <a:lstStyle/>
        <a:p>
          <a:r>
            <a:rPr lang="en-US" dirty="0" smtClean="0"/>
            <a:t>3 Star</a:t>
          </a:r>
          <a:endParaRPr lang="en-US" dirty="0"/>
        </a:p>
      </dgm:t>
    </dgm:pt>
    <dgm:pt modelId="{7E38D031-B8BE-4AA0-8D57-A9FBF840CE03}" type="parTrans" cxnId="{D0D26F3A-636F-479B-AFAC-F750C566043C}">
      <dgm:prSet/>
      <dgm:spPr/>
      <dgm:t>
        <a:bodyPr/>
        <a:lstStyle/>
        <a:p>
          <a:endParaRPr lang="en-US"/>
        </a:p>
      </dgm:t>
    </dgm:pt>
    <dgm:pt modelId="{2EF62C0E-4BBE-4C08-9A77-4589A3FD3B5C}" type="sibTrans" cxnId="{D0D26F3A-636F-479B-AFAC-F750C566043C}">
      <dgm:prSet/>
      <dgm:spPr/>
      <dgm:t>
        <a:bodyPr/>
        <a:lstStyle/>
        <a:p>
          <a:endParaRPr lang="en-US"/>
        </a:p>
      </dgm:t>
    </dgm:pt>
    <dgm:pt modelId="{B237AA94-D151-4D5C-83EA-90D702DA1660}">
      <dgm:prSet/>
      <dgm:spPr/>
      <dgm:t>
        <a:bodyPr/>
        <a:lstStyle/>
        <a:p>
          <a:r>
            <a:rPr lang="en-US" dirty="0" smtClean="0"/>
            <a:t>Commitment to Quality</a:t>
          </a:r>
          <a:endParaRPr lang="en-US" dirty="0"/>
        </a:p>
      </dgm:t>
    </dgm:pt>
    <dgm:pt modelId="{6D5ED82F-5F49-4152-820B-074D5C7DF742}" type="parTrans" cxnId="{41EEA5A4-C802-4111-95E4-E7ABA9600F85}">
      <dgm:prSet/>
      <dgm:spPr/>
      <dgm:t>
        <a:bodyPr/>
        <a:lstStyle/>
        <a:p>
          <a:endParaRPr lang="en-US"/>
        </a:p>
      </dgm:t>
    </dgm:pt>
    <dgm:pt modelId="{FD897ACD-2F8A-4DC3-9AAB-E7E17DFD1BB9}" type="sibTrans" cxnId="{41EEA5A4-C802-4111-95E4-E7ABA9600F85}">
      <dgm:prSet/>
      <dgm:spPr/>
      <dgm:t>
        <a:bodyPr/>
        <a:lstStyle/>
        <a:p>
          <a:endParaRPr lang="en-US"/>
        </a:p>
      </dgm:t>
    </dgm:pt>
    <dgm:pt modelId="{1BCA8CA9-D4D7-4C19-B97F-F6B196FC3A58}">
      <dgm:prSet custT="1"/>
      <dgm:spPr/>
      <dgm:t>
        <a:bodyPr/>
        <a:lstStyle/>
        <a:p>
          <a:r>
            <a:rPr lang="en-US" sz="2400" dirty="0" smtClean="0"/>
            <a:t>5 Star</a:t>
          </a:r>
          <a:r>
            <a:rPr lang="en-US" sz="2800" dirty="0" smtClean="0"/>
            <a:t> </a:t>
          </a:r>
          <a:endParaRPr lang="en-US" sz="2800" dirty="0"/>
        </a:p>
      </dgm:t>
    </dgm:pt>
    <dgm:pt modelId="{5E3B742A-DB41-4253-8600-20DCA59469B2}" type="parTrans" cxnId="{30B87980-148A-43FE-AD3A-59B7E25606DD}">
      <dgm:prSet/>
      <dgm:spPr/>
      <dgm:t>
        <a:bodyPr/>
        <a:lstStyle/>
        <a:p>
          <a:endParaRPr lang="en-US"/>
        </a:p>
      </dgm:t>
    </dgm:pt>
    <dgm:pt modelId="{9B2CAA97-E774-45B1-A5A0-C0D44579598F}" type="sibTrans" cxnId="{30B87980-148A-43FE-AD3A-59B7E25606DD}">
      <dgm:prSet/>
      <dgm:spPr/>
      <dgm:t>
        <a:bodyPr/>
        <a:lstStyle/>
        <a:p>
          <a:endParaRPr lang="en-US"/>
        </a:p>
      </dgm:t>
    </dgm:pt>
    <dgm:pt modelId="{635D26BF-F460-4616-9EEB-81A02182ED32}">
      <dgm:prSet/>
      <dgm:spPr>
        <a:solidFill>
          <a:schemeClr val="bg1">
            <a:lumMod val="8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r>
            <a:rPr lang="en-US" dirty="0" smtClean="0"/>
            <a:t>License-exempt</a:t>
          </a:r>
          <a:endParaRPr lang="en-US" dirty="0"/>
        </a:p>
      </dgm:t>
    </dgm:pt>
    <dgm:pt modelId="{65A2F04B-F1C2-4B11-9C71-BD8EECF07B5E}" type="parTrans" cxnId="{F755B3A9-4F9B-4EC8-8051-9AE0DFB1BF6F}">
      <dgm:prSet/>
      <dgm:spPr/>
      <dgm:t>
        <a:bodyPr/>
        <a:lstStyle/>
        <a:p>
          <a:endParaRPr lang="en-US"/>
        </a:p>
      </dgm:t>
    </dgm:pt>
    <dgm:pt modelId="{0304658C-1E40-48C2-96A9-4DD4CE96B5F6}" type="sibTrans" cxnId="{F755B3A9-4F9B-4EC8-8051-9AE0DFB1BF6F}">
      <dgm:prSet/>
      <dgm:spPr/>
      <dgm:t>
        <a:bodyPr/>
        <a:lstStyle/>
        <a:p>
          <a:endParaRPr lang="en-US"/>
        </a:p>
      </dgm:t>
    </dgm:pt>
    <dgm:pt modelId="{BDF3CB98-C059-408A-A223-7D6AD28067FD}">
      <dgm:prSet/>
      <dgm:spPr/>
      <dgm:t>
        <a:bodyPr/>
        <a:lstStyle/>
        <a:p>
          <a:r>
            <a:rPr lang="en-US" dirty="0" smtClean="0"/>
            <a:t>License-exempt receiving subsidy</a:t>
          </a:r>
          <a:endParaRPr lang="en-US" dirty="0"/>
        </a:p>
      </dgm:t>
    </dgm:pt>
    <dgm:pt modelId="{D033D373-A347-4F94-B357-CA7217F3F715}" type="parTrans" cxnId="{2E4F5CDF-00ED-4AE0-ADB1-876517774BF4}">
      <dgm:prSet/>
      <dgm:spPr/>
      <dgm:t>
        <a:bodyPr/>
        <a:lstStyle/>
        <a:p>
          <a:endParaRPr lang="en-US"/>
        </a:p>
      </dgm:t>
    </dgm:pt>
    <dgm:pt modelId="{AE97F0ED-409E-49B9-BD6B-B65538B46CE2}" type="sibTrans" cxnId="{2E4F5CDF-00ED-4AE0-ADB1-876517774BF4}">
      <dgm:prSet/>
      <dgm:spPr/>
      <dgm:t>
        <a:bodyPr/>
        <a:lstStyle/>
        <a:p>
          <a:endParaRPr lang="en-US"/>
        </a:p>
      </dgm:t>
    </dgm:pt>
    <dgm:pt modelId="{2E8D853D-CCF7-46AE-9B3B-ABF9D4475C8D}" type="pres">
      <dgm:prSet presAssocID="{EF2AD161-0D55-4119-BAF9-D44BC1AEFE64}" presName="Name0" presStyleCnt="0">
        <dgm:presLayoutVars>
          <dgm:dir/>
          <dgm:animLvl val="lvl"/>
          <dgm:resizeHandles val="exact"/>
        </dgm:presLayoutVars>
      </dgm:prSet>
      <dgm:spPr/>
      <dgm:t>
        <a:bodyPr/>
        <a:lstStyle/>
        <a:p>
          <a:endParaRPr lang="en-US"/>
        </a:p>
      </dgm:t>
    </dgm:pt>
    <dgm:pt modelId="{F26BA8EB-E27F-4BFE-A124-0A4162210998}" type="pres">
      <dgm:prSet presAssocID="{1BCA8CA9-D4D7-4C19-B97F-F6B196FC3A58}" presName="Name8" presStyleCnt="0"/>
      <dgm:spPr/>
    </dgm:pt>
    <dgm:pt modelId="{91F9541F-A111-4899-81A0-4194854201D9}" type="pres">
      <dgm:prSet presAssocID="{1BCA8CA9-D4D7-4C19-B97F-F6B196FC3A58}" presName="level" presStyleLbl="node1" presStyleIdx="0" presStyleCnt="7">
        <dgm:presLayoutVars>
          <dgm:chMax val="1"/>
          <dgm:bulletEnabled val="1"/>
        </dgm:presLayoutVars>
      </dgm:prSet>
      <dgm:spPr/>
      <dgm:t>
        <a:bodyPr/>
        <a:lstStyle/>
        <a:p>
          <a:endParaRPr lang="en-US"/>
        </a:p>
      </dgm:t>
    </dgm:pt>
    <dgm:pt modelId="{F758D979-644D-468E-B48D-EA8E02C5ECA1}" type="pres">
      <dgm:prSet presAssocID="{1BCA8CA9-D4D7-4C19-B97F-F6B196FC3A58}" presName="levelTx" presStyleLbl="revTx" presStyleIdx="0" presStyleCnt="0">
        <dgm:presLayoutVars>
          <dgm:chMax val="1"/>
          <dgm:bulletEnabled val="1"/>
        </dgm:presLayoutVars>
      </dgm:prSet>
      <dgm:spPr/>
      <dgm:t>
        <a:bodyPr/>
        <a:lstStyle/>
        <a:p>
          <a:endParaRPr lang="en-US"/>
        </a:p>
      </dgm:t>
    </dgm:pt>
    <dgm:pt modelId="{4ECAAB53-FAE1-45CD-BD81-EDAC5DF3DDDB}" type="pres">
      <dgm:prSet presAssocID="{3DB869FB-A3BD-4C68-9A8B-C5836FC02D80}" presName="Name8" presStyleCnt="0"/>
      <dgm:spPr/>
    </dgm:pt>
    <dgm:pt modelId="{58B10CE5-6AA5-4B04-A285-DB675AE16293}" type="pres">
      <dgm:prSet presAssocID="{3DB869FB-A3BD-4C68-9A8B-C5836FC02D80}" presName="level" presStyleLbl="node1" presStyleIdx="1" presStyleCnt="7">
        <dgm:presLayoutVars>
          <dgm:chMax val="1"/>
          <dgm:bulletEnabled val="1"/>
        </dgm:presLayoutVars>
      </dgm:prSet>
      <dgm:spPr/>
      <dgm:t>
        <a:bodyPr/>
        <a:lstStyle/>
        <a:p>
          <a:endParaRPr lang="en-US"/>
        </a:p>
      </dgm:t>
    </dgm:pt>
    <dgm:pt modelId="{9AA5A06C-53F5-4212-B9CC-6FD09F60150B}" type="pres">
      <dgm:prSet presAssocID="{3DB869FB-A3BD-4C68-9A8B-C5836FC02D80}" presName="levelTx" presStyleLbl="revTx" presStyleIdx="0" presStyleCnt="0">
        <dgm:presLayoutVars>
          <dgm:chMax val="1"/>
          <dgm:bulletEnabled val="1"/>
        </dgm:presLayoutVars>
      </dgm:prSet>
      <dgm:spPr/>
      <dgm:t>
        <a:bodyPr/>
        <a:lstStyle/>
        <a:p>
          <a:endParaRPr lang="en-US"/>
        </a:p>
      </dgm:t>
    </dgm:pt>
    <dgm:pt modelId="{21ABF60F-2FEA-4F89-A727-F3DB34AEAE61}" type="pres">
      <dgm:prSet presAssocID="{08109A26-4D6B-4C8E-87E8-D6E830398F36}" presName="Name8" presStyleCnt="0"/>
      <dgm:spPr/>
    </dgm:pt>
    <dgm:pt modelId="{C513E0D8-DB14-476B-9D54-07C55F6718CD}" type="pres">
      <dgm:prSet presAssocID="{08109A26-4D6B-4C8E-87E8-D6E830398F36}" presName="level" presStyleLbl="node1" presStyleIdx="2" presStyleCnt="7">
        <dgm:presLayoutVars>
          <dgm:chMax val="1"/>
          <dgm:bulletEnabled val="1"/>
        </dgm:presLayoutVars>
      </dgm:prSet>
      <dgm:spPr/>
      <dgm:t>
        <a:bodyPr/>
        <a:lstStyle/>
        <a:p>
          <a:endParaRPr lang="en-US"/>
        </a:p>
      </dgm:t>
    </dgm:pt>
    <dgm:pt modelId="{74C91F45-F0BD-42A5-8521-015F5280ECA6}" type="pres">
      <dgm:prSet presAssocID="{08109A26-4D6B-4C8E-87E8-D6E830398F36}" presName="levelTx" presStyleLbl="revTx" presStyleIdx="0" presStyleCnt="0">
        <dgm:presLayoutVars>
          <dgm:chMax val="1"/>
          <dgm:bulletEnabled val="1"/>
        </dgm:presLayoutVars>
      </dgm:prSet>
      <dgm:spPr/>
      <dgm:t>
        <a:bodyPr/>
        <a:lstStyle/>
        <a:p>
          <a:endParaRPr lang="en-US"/>
        </a:p>
      </dgm:t>
    </dgm:pt>
    <dgm:pt modelId="{72BF2B35-3FE0-4A3C-8F3F-64CF11DD741B}" type="pres">
      <dgm:prSet presAssocID="{B237AA94-D151-4D5C-83EA-90D702DA1660}" presName="Name8" presStyleCnt="0"/>
      <dgm:spPr/>
    </dgm:pt>
    <dgm:pt modelId="{7088AEF2-ACFF-468F-8C04-20D9ACAE09CD}" type="pres">
      <dgm:prSet presAssocID="{B237AA94-D151-4D5C-83EA-90D702DA1660}" presName="level" presStyleLbl="node1" presStyleIdx="3" presStyleCnt="7">
        <dgm:presLayoutVars>
          <dgm:chMax val="1"/>
          <dgm:bulletEnabled val="1"/>
        </dgm:presLayoutVars>
      </dgm:prSet>
      <dgm:spPr/>
      <dgm:t>
        <a:bodyPr/>
        <a:lstStyle/>
        <a:p>
          <a:endParaRPr lang="en-US"/>
        </a:p>
      </dgm:t>
    </dgm:pt>
    <dgm:pt modelId="{6BD5B77A-94FD-4363-9D9F-CF241A27619B}" type="pres">
      <dgm:prSet presAssocID="{B237AA94-D151-4D5C-83EA-90D702DA1660}" presName="levelTx" presStyleLbl="revTx" presStyleIdx="0" presStyleCnt="0">
        <dgm:presLayoutVars>
          <dgm:chMax val="1"/>
          <dgm:bulletEnabled val="1"/>
        </dgm:presLayoutVars>
      </dgm:prSet>
      <dgm:spPr/>
      <dgm:t>
        <a:bodyPr/>
        <a:lstStyle/>
        <a:p>
          <a:endParaRPr lang="en-US"/>
        </a:p>
      </dgm:t>
    </dgm:pt>
    <dgm:pt modelId="{333E0808-8C4B-4509-9CC7-21EDC7279608}" type="pres">
      <dgm:prSet presAssocID="{ECD97F5E-FAB0-473B-BDAC-61C3BEAB491C}" presName="Name8" presStyleCnt="0"/>
      <dgm:spPr/>
    </dgm:pt>
    <dgm:pt modelId="{7C89B547-AD19-419A-96D6-5739B2BA8470}" type="pres">
      <dgm:prSet presAssocID="{ECD97F5E-FAB0-473B-BDAC-61C3BEAB491C}" presName="level" presStyleLbl="node1" presStyleIdx="4" presStyleCnt="7">
        <dgm:presLayoutVars>
          <dgm:chMax val="1"/>
          <dgm:bulletEnabled val="1"/>
        </dgm:presLayoutVars>
      </dgm:prSet>
      <dgm:spPr/>
      <dgm:t>
        <a:bodyPr/>
        <a:lstStyle/>
        <a:p>
          <a:endParaRPr lang="en-US"/>
        </a:p>
      </dgm:t>
    </dgm:pt>
    <dgm:pt modelId="{ED1682A8-7C52-4E2C-A91A-2AA42B4C5993}" type="pres">
      <dgm:prSet presAssocID="{ECD97F5E-FAB0-473B-BDAC-61C3BEAB491C}" presName="levelTx" presStyleLbl="revTx" presStyleIdx="0" presStyleCnt="0">
        <dgm:presLayoutVars>
          <dgm:chMax val="1"/>
          <dgm:bulletEnabled val="1"/>
        </dgm:presLayoutVars>
      </dgm:prSet>
      <dgm:spPr/>
      <dgm:t>
        <a:bodyPr/>
        <a:lstStyle/>
        <a:p>
          <a:endParaRPr lang="en-US"/>
        </a:p>
      </dgm:t>
    </dgm:pt>
    <dgm:pt modelId="{57419C19-3B5F-4586-BB87-1379A66B51ED}" type="pres">
      <dgm:prSet presAssocID="{BDF3CB98-C059-408A-A223-7D6AD28067FD}" presName="Name8" presStyleCnt="0"/>
      <dgm:spPr/>
    </dgm:pt>
    <dgm:pt modelId="{C9B57CCC-9929-40FA-A0FC-E55FEA73C647}" type="pres">
      <dgm:prSet presAssocID="{BDF3CB98-C059-408A-A223-7D6AD28067FD}" presName="level" presStyleLbl="node1" presStyleIdx="5" presStyleCnt="7">
        <dgm:presLayoutVars>
          <dgm:chMax val="1"/>
          <dgm:bulletEnabled val="1"/>
        </dgm:presLayoutVars>
      </dgm:prSet>
      <dgm:spPr/>
      <dgm:t>
        <a:bodyPr/>
        <a:lstStyle/>
        <a:p>
          <a:endParaRPr lang="en-US"/>
        </a:p>
      </dgm:t>
    </dgm:pt>
    <dgm:pt modelId="{8497F0D1-F440-4FD6-9325-9D36AF9DC7CE}" type="pres">
      <dgm:prSet presAssocID="{BDF3CB98-C059-408A-A223-7D6AD28067FD}" presName="levelTx" presStyleLbl="revTx" presStyleIdx="0" presStyleCnt="0">
        <dgm:presLayoutVars>
          <dgm:chMax val="1"/>
          <dgm:bulletEnabled val="1"/>
        </dgm:presLayoutVars>
      </dgm:prSet>
      <dgm:spPr/>
      <dgm:t>
        <a:bodyPr/>
        <a:lstStyle/>
        <a:p>
          <a:endParaRPr lang="en-US"/>
        </a:p>
      </dgm:t>
    </dgm:pt>
    <dgm:pt modelId="{B3CE178F-2D1A-44C8-8D26-8CF0967EE1A6}" type="pres">
      <dgm:prSet presAssocID="{635D26BF-F460-4616-9EEB-81A02182ED32}" presName="Name8" presStyleCnt="0"/>
      <dgm:spPr/>
    </dgm:pt>
    <dgm:pt modelId="{6DACE7EB-66C0-416D-BDD6-059BAF20BB1F}" type="pres">
      <dgm:prSet presAssocID="{635D26BF-F460-4616-9EEB-81A02182ED32}" presName="level" presStyleLbl="node1" presStyleIdx="6" presStyleCnt="7">
        <dgm:presLayoutVars>
          <dgm:chMax val="1"/>
          <dgm:bulletEnabled val="1"/>
        </dgm:presLayoutVars>
      </dgm:prSet>
      <dgm:spPr/>
      <dgm:t>
        <a:bodyPr/>
        <a:lstStyle/>
        <a:p>
          <a:endParaRPr lang="en-US"/>
        </a:p>
      </dgm:t>
    </dgm:pt>
    <dgm:pt modelId="{1E063B67-2369-4255-B4F8-395EEA5A1B2E}" type="pres">
      <dgm:prSet presAssocID="{635D26BF-F460-4616-9EEB-81A02182ED32}" presName="levelTx" presStyleLbl="revTx" presStyleIdx="0" presStyleCnt="0">
        <dgm:presLayoutVars>
          <dgm:chMax val="1"/>
          <dgm:bulletEnabled val="1"/>
        </dgm:presLayoutVars>
      </dgm:prSet>
      <dgm:spPr/>
      <dgm:t>
        <a:bodyPr/>
        <a:lstStyle/>
        <a:p>
          <a:endParaRPr lang="en-US"/>
        </a:p>
      </dgm:t>
    </dgm:pt>
  </dgm:ptLst>
  <dgm:cxnLst>
    <dgm:cxn modelId="{30B87980-148A-43FE-AD3A-59B7E25606DD}" srcId="{EF2AD161-0D55-4119-BAF9-D44BC1AEFE64}" destId="{1BCA8CA9-D4D7-4C19-B97F-F6B196FC3A58}" srcOrd="0" destOrd="0" parTransId="{5E3B742A-DB41-4253-8600-20DCA59469B2}" sibTransId="{9B2CAA97-E774-45B1-A5A0-C0D44579598F}"/>
    <dgm:cxn modelId="{83408DEB-D11B-4FC6-BB1D-5E21A61A4935}" type="presOf" srcId="{635D26BF-F460-4616-9EEB-81A02182ED32}" destId="{1E063B67-2369-4255-B4F8-395EEA5A1B2E}" srcOrd="1" destOrd="0" presId="urn:microsoft.com/office/officeart/2005/8/layout/pyramid1"/>
    <dgm:cxn modelId="{C6D6AAC2-655A-49F9-BA2A-712262CA3A14}" type="presOf" srcId="{ECD97F5E-FAB0-473B-BDAC-61C3BEAB491C}" destId="{7C89B547-AD19-419A-96D6-5739B2BA8470}" srcOrd="0" destOrd="0" presId="urn:microsoft.com/office/officeart/2005/8/layout/pyramid1"/>
    <dgm:cxn modelId="{D0D26F3A-636F-479B-AFAC-F750C566043C}" srcId="{EF2AD161-0D55-4119-BAF9-D44BC1AEFE64}" destId="{08109A26-4D6B-4C8E-87E8-D6E830398F36}" srcOrd="2" destOrd="0" parTransId="{7E38D031-B8BE-4AA0-8D57-A9FBF840CE03}" sibTransId="{2EF62C0E-4BBE-4C08-9A77-4589A3FD3B5C}"/>
    <dgm:cxn modelId="{3CEE8E13-7DDB-42B1-B090-FC1059BAB60E}" type="presOf" srcId="{BDF3CB98-C059-408A-A223-7D6AD28067FD}" destId="{C9B57CCC-9929-40FA-A0FC-E55FEA73C647}" srcOrd="0" destOrd="0" presId="urn:microsoft.com/office/officeart/2005/8/layout/pyramid1"/>
    <dgm:cxn modelId="{FA6011E8-D074-439A-9F60-03B275B5A958}" type="presOf" srcId="{1BCA8CA9-D4D7-4C19-B97F-F6B196FC3A58}" destId="{91F9541F-A111-4899-81A0-4194854201D9}" srcOrd="0" destOrd="0" presId="urn:microsoft.com/office/officeart/2005/8/layout/pyramid1"/>
    <dgm:cxn modelId="{2501B144-9484-411D-B8AA-B66BA1DCC54F}" srcId="{EF2AD161-0D55-4119-BAF9-D44BC1AEFE64}" destId="{ECD97F5E-FAB0-473B-BDAC-61C3BEAB491C}" srcOrd="4" destOrd="0" parTransId="{97141F65-DAE5-44F0-8FB1-8169A8EE8261}" sibTransId="{9DAB1722-2250-4C1B-95A1-8437FF572E5B}"/>
    <dgm:cxn modelId="{129E9993-3C0B-4B2F-BE64-3FE821100C15}" type="presOf" srcId="{3DB869FB-A3BD-4C68-9A8B-C5836FC02D80}" destId="{9AA5A06C-53F5-4212-B9CC-6FD09F60150B}" srcOrd="1" destOrd="0" presId="urn:microsoft.com/office/officeart/2005/8/layout/pyramid1"/>
    <dgm:cxn modelId="{69B82F53-DF2F-434F-84EB-AFD6B969CD01}" type="presOf" srcId="{1BCA8CA9-D4D7-4C19-B97F-F6B196FC3A58}" destId="{F758D979-644D-468E-B48D-EA8E02C5ECA1}" srcOrd="1" destOrd="0" presId="urn:microsoft.com/office/officeart/2005/8/layout/pyramid1"/>
    <dgm:cxn modelId="{027EDAD9-B6F4-40DB-9013-8DD194E6AF10}" type="presOf" srcId="{B237AA94-D151-4D5C-83EA-90D702DA1660}" destId="{7088AEF2-ACFF-468F-8C04-20D9ACAE09CD}" srcOrd="0" destOrd="0" presId="urn:microsoft.com/office/officeart/2005/8/layout/pyramid1"/>
    <dgm:cxn modelId="{7CF5EBC9-BD99-4853-ACCE-0DC272BD0D2D}" type="presOf" srcId="{EF2AD161-0D55-4119-BAF9-D44BC1AEFE64}" destId="{2E8D853D-CCF7-46AE-9B3B-ABF9D4475C8D}" srcOrd="0" destOrd="0" presId="urn:microsoft.com/office/officeart/2005/8/layout/pyramid1"/>
    <dgm:cxn modelId="{CE172D63-9446-42AA-9FAC-BFED7CAC0184}" srcId="{EF2AD161-0D55-4119-BAF9-D44BC1AEFE64}" destId="{3DB869FB-A3BD-4C68-9A8B-C5836FC02D80}" srcOrd="1" destOrd="0" parTransId="{15610DDD-B373-448A-B943-D29377620C7F}" sibTransId="{D199CBDA-228B-443E-9E33-3B3D60F67E22}"/>
    <dgm:cxn modelId="{AA6DAC6D-4951-491C-8E00-34C102465384}" type="presOf" srcId="{08109A26-4D6B-4C8E-87E8-D6E830398F36}" destId="{74C91F45-F0BD-42A5-8521-015F5280ECA6}" srcOrd="1" destOrd="0" presId="urn:microsoft.com/office/officeart/2005/8/layout/pyramid1"/>
    <dgm:cxn modelId="{77A93ED1-A86D-4B38-8E1A-A903DB493470}" type="presOf" srcId="{635D26BF-F460-4616-9EEB-81A02182ED32}" destId="{6DACE7EB-66C0-416D-BDD6-059BAF20BB1F}" srcOrd="0" destOrd="0" presId="urn:microsoft.com/office/officeart/2005/8/layout/pyramid1"/>
    <dgm:cxn modelId="{2E4F5CDF-00ED-4AE0-ADB1-876517774BF4}" srcId="{EF2AD161-0D55-4119-BAF9-D44BC1AEFE64}" destId="{BDF3CB98-C059-408A-A223-7D6AD28067FD}" srcOrd="5" destOrd="0" parTransId="{D033D373-A347-4F94-B357-CA7217F3F715}" sibTransId="{AE97F0ED-409E-49B9-BD6B-B65538B46CE2}"/>
    <dgm:cxn modelId="{41EEA5A4-C802-4111-95E4-E7ABA9600F85}" srcId="{EF2AD161-0D55-4119-BAF9-D44BC1AEFE64}" destId="{B237AA94-D151-4D5C-83EA-90D702DA1660}" srcOrd="3" destOrd="0" parTransId="{6D5ED82F-5F49-4152-820B-074D5C7DF742}" sibTransId="{FD897ACD-2F8A-4DC3-9AAB-E7E17DFD1BB9}"/>
    <dgm:cxn modelId="{F755B3A9-4F9B-4EC8-8051-9AE0DFB1BF6F}" srcId="{EF2AD161-0D55-4119-BAF9-D44BC1AEFE64}" destId="{635D26BF-F460-4616-9EEB-81A02182ED32}" srcOrd="6" destOrd="0" parTransId="{65A2F04B-F1C2-4B11-9C71-BD8EECF07B5E}" sibTransId="{0304658C-1E40-48C2-96A9-4DD4CE96B5F6}"/>
    <dgm:cxn modelId="{B246CCC4-E83C-4ECC-B746-89711C26F08E}" type="presOf" srcId="{3DB869FB-A3BD-4C68-9A8B-C5836FC02D80}" destId="{58B10CE5-6AA5-4B04-A285-DB675AE16293}" srcOrd="0" destOrd="0" presId="urn:microsoft.com/office/officeart/2005/8/layout/pyramid1"/>
    <dgm:cxn modelId="{0CCFB52F-2332-43DE-A20F-C57DDDB1967F}" type="presOf" srcId="{B237AA94-D151-4D5C-83EA-90D702DA1660}" destId="{6BD5B77A-94FD-4363-9D9F-CF241A27619B}" srcOrd="1" destOrd="0" presId="urn:microsoft.com/office/officeart/2005/8/layout/pyramid1"/>
    <dgm:cxn modelId="{858CDBF5-D90B-4369-B167-6FD29A29B5F7}" type="presOf" srcId="{08109A26-4D6B-4C8E-87E8-D6E830398F36}" destId="{C513E0D8-DB14-476B-9D54-07C55F6718CD}" srcOrd="0" destOrd="0" presId="urn:microsoft.com/office/officeart/2005/8/layout/pyramid1"/>
    <dgm:cxn modelId="{D59C6BA7-0BD8-4309-A8AB-7F0A28BA0F58}" type="presOf" srcId="{ECD97F5E-FAB0-473B-BDAC-61C3BEAB491C}" destId="{ED1682A8-7C52-4E2C-A91A-2AA42B4C5993}" srcOrd="1" destOrd="0" presId="urn:microsoft.com/office/officeart/2005/8/layout/pyramid1"/>
    <dgm:cxn modelId="{E7E7C861-21E8-4A2A-93C3-C34E39C040D9}" type="presOf" srcId="{BDF3CB98-C059-408A-A223-7D6AD28067FD}" destId="{8497F0D1-F440-4FD6-9325-9D36AF9DC7CE}" srcOrd="1" destOrd="0" presId="urn:microsoft.com/office/officeart/2005/8/layout/pyramid1"/>
    <dgm:cxn modelId="{96C17F74-6591-427D-8B87-D4F5EFD276C8}" type="presParOf" srcId="{2E8D853D-CCF7-46AE-9B3B-ABF9D4475C8D}" destId="{F26BA8EB-E27F-4BFE-A124-0A4162210998}" srcOrd="0" destOrd="0" presId="urn:microsoft.com/office/officeart/2005/8/layout/pyramid1"/>
    <dgm:cxn modelId="{1C5FE99D-B7AE-45BC-813F-AE077B0EA6B7}" type="presParOf" srcId="{F26BA8EB-E27F-4BFE-A124-0A4162210998}" destId="{91F9541F-A111-4899-81A0-4194854201D9}" srcOrd="0" destOrd="0" presId="urn:microsoft.com/office/officeart/2005/8/layout/pyramid1"/>
    <dgm:cxn modelId="{F349E022-3F84-4CB9-AFDD-09FE45E272C0}" type="presParOf" srcId="{F26BA8EB-E27F-4BFE-A124-0A4162210998}" destId="{F758D979-644D-468E-B48D-EA8E02C5ECA1}" srcOrd="1" destOrd="0" presId="urn:microsoft.com/office/officeart/2005/8/layout/pyramid1"/>
    <dgm:cxn modelId="{0C97880A-F1F1-4855-BEA4-71E4FD914052}" type="presParOf" srcId="{2E8D853D-CCF7-46AE-9B3B-ABF9D4475C8D}" destId="{4ECAAB53-FAE1-45CD-BD81-EDAC5DF3DDDB}" srcOrd="1" destOrd="0" presId="urn:microsoft.com/office/officeart/2005/8/layout/pyramid1"/>
    <dgm:cxn modelId="{6DF20E81-BF79-496A-9D56-95CFBF0C9F90}" type="presParOf" srcId="{4ECAAB53-FAE1-45CD-BD81-EDAC5DF3DDDB}" destId="{58B10CE5-6AA5-4B04-A285-DB675AE16293}" srcOrd="0" destOrd="0" presId="urn:microsoft.com/office/officeart/2005/8/layout/pyramid1"/>
    <dgm:cxn modelId="{A5AE5F4C-57A2-45F7-8C66-D809BB48ED80}" type="presParOf" srcId="{4ECAAB53-FAE1-45CD-BD81-EDAC5DF3DDDB}" destId="{9AA5A06C-53F5-4212-B9CC-6FD09F60150B}" srcOrd="1" destOrd="0" presId="urn:microsoft.com/office/officeart/2005/8/layout/pyramid1"/>
    <dgm:cxn modelId="{83180A1D-6E6C-492A-8142-87D54DDB254E}" type="presParOf" srcId="{2E8D853D-CCF7-46AE-9B3B-ABF9D4475C8D}" destId="{21ABF60F-2FEA-4F89-A727-F3DB34AEAE61}" srcOrd="2" destOrd="0" presId="urn:microsoft.com/office/officeart/2005/8/layout/pyramid1"/>
    <dgm:cxn modelId="{C8F352B9-40D6-4C0B-B6AF-530346F53791}" type="presParOf" srcId="{21ABF60F-2FEA-4F89-A727-F3DB34AEAE61}" destId="{C513E0D8-DB14-476B-9D54-07C55F6718CD}" srcOrd="0" destOrd="0" presId="urn:microsoft.com/office/officeart/2005/8/layout/pyramid1"/>
    <dgm:cxn modelId="{AD248ADF-83E1-48D9-9BDB-9D98ED4EB713}" type="presParOf" srcId="{21ABF60F-2FEA-4F89-A727-F3DB34AEAE61}" destId="{74C91F45-F0BD-42A5-8521-015F5280ECA6}" srcOrd="1" destOrd="0" presId="urn:microsoft.com/office/officeart/2005/8/layout/pyramid1"/>
    <dgm:cxn modelId="{D6BC1D9B-C552-4E51-900E-D32D3F3BA47B}" type="presParOf" srcId="{2E8D853D-CCF7-46AE-9B3B-ABF9D4475C8D}" destId="{72BF2B35-3FE0-4A3C-8F3F-64CF11DD741B}" srcOrd="3" destOrd="0" presId="urn:microsoft.com/office/officeart/2005/8/layout/pyramid1"/>
    <dgm:cxn modelId="{8FB96D93-6F30-45DA-A39C-3152D6946292}" type="presParOf" srcId="{72BF2B35-3FE0-4A3C-8F3F-64CF11DD741B}" destId="{7088AEF2-ACFF-468F-8C04-20D9ACAE09CD}" srcOrd="0" destOrd="0" presId="urn:microsoft.com/office/officeart/2005/8/layout/pyramid1"/>
    <dgm:cxn modelId="{ADB0A974-0E29-4482-BA6D-5D4050B5F567}" type="presParOf" srcId="{72BF2B35-3FE0-4A3C-8F3F-64CF11DD741B}" destId="{6BD5B77A-94FD-4363-9D9F-CF241A27619B}" srcOrd="1" destOrd="0" presId="urn:microsoft.com/office/officeart/2005/8/layout/pyramid1"/>
    <dgm:cxn modelId="{231BC2DB-84DD-4B5A-9991-8CA41160CBF1}" type="presParOf" srcId="{2E8D853D-CCF7-46AE-9B3B-ABF9D4475C8D}" destId="{333E0808-8C4B-4509-9CC7-21EDC7279608}" srcOrd="4" destOrd="0" presId="urn:microsoft.com/office/officeart/2005/8/layout/pyramid1"/>
    <dgm:cxn modelId="{01B293D7-66C4-469B-AE2E-7494E6BF158C}" type="presParOf" srcId="{333E0808-8C4B-4509-9CC7-21EDC7279608}" destId="{7C89B547-AD19-419A-96D6-5739B2BA8470}" srcOrd="0" destOrd="0" presId="urn:microsoft.com/office/officeart/2005/8/layout/pyramid1"/>
    <dgm:cxn modelId="{C2046E04-9091-4659-9B2A-7DAAC6AE5723}" type="presParOf" srcId="{333E0808-8C4B-4509-9CC7-21EDC7279608}" destId="{ED1682A8-7C52-4E2C-A91A-2AA42B4C5993}" srcOrd="1" destOrd="0" presId="urn:microsoft.com/office/officeart/2005/8/layout/pyramid1"/>
    <dgm:cxn modelId="{C7AB36B8-4106-4CD0-97DB-7344C31EE81F}" type="presParOf" srcId="{2E8D853D-CCF7-46AE-9B3B-ABF9D4475C8D}" destId="{57419C19-3B5F-4586-BB87-1379A66B51ED}" srcOrd="5" destOrd="0" presId="urn:microsoft.com/office/officeart/2005/8/layout/pyramid1"/>
    <dgm:cxn modelId="{5C9AA8AE-F3DC-4DF1-849C-4586B841AA3B}" type="presParOf" srcId="{57419C19-3B5F-4586-BB87-1379A66B51ED}" destId="{C9B57CCC-9929-40FA-A0FC-E55FEA73C647}" srcOrd="0" destOrd="0" presId="urn:microsoft.com/office/officeart/2005/8/layout/pyramid1"/>
    <dgm:cxn modelId="{1D8965F3-C86F-4244-B43B-089056D838B1}" type="presParOf" srcId="{57419C19-3B5F-4586-BB87-1379A66B51ED}" destId="{8497F0D1-F440-4FD6-9325-9D36AF9DC7CE}" srcOrd="1" destOrd="0" presId="urn:microsoft.com/office/officeart/2005/8/layout/pyramid1"/>
    <dgm:cxn modelId="{C4CD11C7-206A-4E1C-9510-6BC015FB6475}" type="presParOf" srcId="{2E8D853D-CCF7-46AE-9B3B-ABF9D4475C8D}" destId="{B3CE178F-2D1A-44C8-8D26-8CF0967EE1A6}" srcOrd="6" destOrd="0" presId="urn:microsoft.com/office/officeart/2005/8/layout/pyramid1"/>
    <dgm:cxn modelId="{00693C83-7E52-47F4-95D6-940DA91B88E1}" type="presParOf" srcId="{B3CE178F-2D1A-44C8-8D26-8CF0967EE1A6}" destId="{6DACE7EB-66C0-416D-BDD6-059BAF20BB1F}" srcOrd="0" destOrd="0" presId="urn:microsoft.com/office/officeart/2005/8/layout/pyramid1"/>
    <dgm:cxn modelId="{0579E2B8-907B-4D32-8B95-16D2436A2A28}" type="presParOf" srcId="{B3CE178F-2D1A-44C8-8D26-8CF0967EE1A6}" destId="{1E063B67-2369-4255-B4F8-395EEA5A1B2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9541F-A111-4899-81A0-4194854201D9}">
      <dsp:nvSpPr>
        <dsp:cNvPr id="0" name=""/>
        <dsp:cNvSpPr/>
      </dsp:nvSpPr>
      <dsp:spPr>
        <a:xfrm>
          <a:off x="2280503" y="0"/>
          <a:ext cx="760167" cy="729342"/>
        </a:xfrm>
        <a:prstGeom prst="trapezoid">
          <a:avLst>
            <a:gd name="adj" fmla="val 52113"/>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5 Star</a:t>
          </a:r>
          <a:r>
            <a:rPr lang="en-US" sz="2800" kern="1200" dirty="0" smtClean="0"/>
            <a:t> </a:t>
          </a:r>
          <a:endParaRPr lang="en-US" sz="2800" kern="1200" dirty="0"/>
        </a:p>
      </dsp:txBody>
      <dsp:txXfrm>
        <a:off x="2280503" y="0"/>
        <a:ext cx="760167" cy="729342"/>
      </dsp:txXfrm>
    </dsp:sp>
    <dsp:sp modelId="{58B10CE5-6AA5-4B04-A285-DB675AE16293}">
      <dsp:nvSpPr>
        <dsp:cNvPr id="0" name=""/>
        <dsp:cNvSpPr/>
      </dsp:nvSpPr>
      <dsp:spPr>
        <a:xfrm>
          <a:off x="1900419" y="729342"/>
          <a:ext cx="1520335" cy="729342"/>
        </a:xfrm>
        <a:prstGeom prst="trapezoid">
          <a:avLst>
            <a:gd name="adj" fmla="val 52113"/>
          </a:avLst>
        </a:prstGeom>
        <a:solidFill>
          <a:schemeClr val="accent2">
            <a:hueOff val="-1235050"/>
            <a:satOff val="1844"/>
            <a:lumOff val="111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4 Star</a:t>
          </a:r>
        </a:p>
      </dsp:txBody>
      <dsp:txXfrm>
        <a:off x="2166478" y="729342"/>
        <a:ext cx="988218" cy="729342"/>
      </dsp:txXfrm>
    </dsp:sp>
    <dsp:sp modelId="{C513E0D8-DB14-476B-9D54-07C55F6718CD}">
      <dsp:nvSpPr>
        <dsp:cNvPr id="0" name=""/>
        <dsp:cNvSpPr/>
      </dsp:nvSpPr>
      <dsp:spPr>
        <a:xfrm>
          <a:off x="1520335" y="1458685"/>
          <a:ext cx="2280503" cy="729342"/>
        </a:xfrm>
        <a:prstGeom prst="trapezoid">
          <a:avLst>
            <a:gd name="adj" fmla="val 52113"/>
          </a:avLst>
        </a:prstGeom>
        <a:solidFill>
          <a:schemeClr val="accent2">
            <a:hueOff val="-2470100"/>
            <a:satOff val="3687"/>
            <a:lumOff val="222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3 Star</a:t>
          </a:r>
          <a:endParaRPr lang="en-US" sz="2600" kern="1200" dirty="0"/>
        </a:p>
      </dsp:txBody>
      <dsp:txXfrm>
        <a:off x="1919423" y="1458685"/>
        <a:ext cx="1482327" cy="729342"/>
      </dsp:txXfrm>
    </dsp:sp>
    <dsp:sp modelId="{7088AEF2-ACFF-468F-8C04-20D9ACAE09CD}">
      <dsp:nvSpPr>
        <dsp:cNvPr id="0" name=""/>
        <dsp:cNvSpPr/>
      </dsp:nvSpPr>
      <dsp:spPr>
        <a:xfrm>
          <a:off x="1140251" y="2188028"/>
          <a:ext cx="3040671" cy="729342"/>
        </a:xfrm>
        <a:prstGeom prst="trapezoid">
          <a:avLst>
            <a:gd name="adj" fmla="val 52113"/>
          </a:avLst>
        </a:prstGeom>
        <a:solidFill>
          <a:schemeClr val="accent2">
            <a:hueOff val="-3705149"/>
            <a:satOff val="5531"/>
            <a:lumOff val="333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Commitment to Quality</a:t>
          </a:r>
          <a:endParaRPr lang="en-US" sz="2600" kern="1200" dirty="0"/>
        </a:p>
      </dsp:txBody>
      <dsp:txXfrm>
        <a:off x="1672369" y="2188028"/>
        <a:ext cx="1976436" cy="729342"/>
      </dsp:txXfrm>
    </dsp:sp>
    <dsp:sp modelId="{7C89B547-AD19-419A-96D6-5739B2BA8470}">
      <dsp:nvSpPr>
        <dsp:cNvPr id="0" name=""/>
        <dsp:cNvSpPr/>
      </dsp:nvSpPr>
      <dsp:spPr>
        <a:xfrm>
          <a:off x="760167" y="2917371"/>
          <a:ext cx="3800839" cy="729342"/>
        </a:xfrm>
        <a:prstGeom prst="trapezoid">
          <a:avLst>
            <a:gd name="adj" fmla="val 52113"/>
          </a:avLst>
        </a:prstGeom>
        <a:solidFill>
          <a:schemeClr val="accent2">
            <a:hueOff val="-4940199"/>
            <a:satOff val="7375"/>
            <a:lumOff val="44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Licensed</a:t>
          </a:r>
          <a:endParaRPr lang="en-US" sz="2600" kern="1200" dirty="0"/>
        </a:p>
      </dsp:txBody>
      <dsp:txXfrm>
        <a:off x="1425314" y="2917371"/>
        <a:ext cx="2470545" cy="729342"/>
      </dsp:txXfrm>
    </dsp:sp>
    <dsp:sp modelId="{C9B57CCC-9929-40FA-A0FC-E55FEA73C647}">
      <dsp:nvSpPr>
        <dsp:cNvPr id="0" name=""/>
        <dsp:cNvSpPr/>
      </dsp:nvSpPr>
      <dsp:spPr>
        <a:xfrm>
          <a:off x="380083" y="3646714"/>
          <a:ext cx="4561007" cy="729342"/>
        </a:xfrm>
        <a:prstGeom prst="trapezoid">
          <a:avLst>
            <a:gd name="adj" fmla="val 52113"/>
          </a:avLst>
        </a:prstGeom>
        <a:solidFill>
          <a:schemeClr val="accent2">
            <a:hueOff val="-6175248"/>
            <a:satOff val="9218"/>
            <a:lumOff val="55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License-exempt receiving subsidy</a:t>
          </a:r>
          <a:endParaRPr lang="en-US" sz="2600" kern="1200" dirty="0"/>
        </a:p>
      </dsp:txBody>
      <dsp:txXfrm>
        <a:off x="1178260" y="3646714"/>
        <a:ext cx="2964654" cy="729342"/>
      </dsp:txXfrm>
    </dsp:sp>
    <dsp:sp modelId="{6DACE7EB-66C0-416D-BDD6-059BAF20BB1F}">
      <dsp:nvSpPr>
        <dsp:cNvPr id="0" name=""/>
        <dsp:cNvSpPr/>
      </dsp:nvSpPr>
      <dsp:spPr>
        <a:xfrm>
          <a:off x="0" y="4376057"/>
          <a:ext cx="5321175" cy="729342"/>
        </a:xfrm>
        <a:prstGeom prst="trapezoid">
          <a:avLst>
            <a:gd name="adj" fmla="val 52113"/>
          </a:avLst>
        </a:prstGeom>
        <a:solidFill>
          <a:schemeClr val="bg1">
            <a:lumMod val="85000"/>
          </a:schemeClr>
        </a:solidFill>
        <a:ln w="19050"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License-exempt</a:t>
          </a:r>
          <a:endParaRPr lang="en-US" sz="2600" kern="1200" dirty="0"/>
        </a:p>
      </dsp:txBody>
      <dsp:txXfrm>
        <a:off x="931205" y="4376057"/>
        <a:ext cx="3458763" cy="729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9541F-A111-4899-81A0-4194854201D9}">
      <dsp:nvSpPr>
        <dsp:cNvPr id="0" name=""/>
        <dsp:cNvSpPr/>
      </dsp:nvSpPr>
      <dsp:spPr>
        <a:xfrm>
          <a:off x="2280503" y="0"/>
          <a:ext cx="760167" cy="729342"/>
        </a:xfrm>
        <a:prstGeom prst="trapezoid">
          <a:avLst>
            <a:gd name="adj" fmla="val 52113"/>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5 Star</a:t>
          </a:r>
          <a:r>
            <a:rPr lang="en-US" sz="2800" kern="1200" dirty="0" smtClean="0"/>
            <a:t> </a:t>
          </a:r>
          <a:endParaRPr lang="en-US" sz="2800" kern="1200" dirty="0"/>
        </a:p>
      </dsp:txBody>
      <dsp:txXfrm>
        <a:off x="2280503" y="0"/>
        <a:ext cx="760167" cy="729342"/>
      </dsp:txXfrm>
    </dsp:sp>
    <dsp:sp modelId="{58B10CE5-6AA5-4B04-A285-DB675AE16293}">
      <dsp:nvSpPr>
        <dsp:cNvPr id="0" name=""/>
        <dsp:cNvSpPr/>
      </dsp:nvSpPr>
      <dsp:spPr>
        <a:xfrm>
          <a:off x="1900419" y="729342"/>
          <a:ext cx="1520335" cy="729342"/>
        </a:xfrm>
        <a:prstGeom prst="trapezoid">
          <a:avLst>
            <a:gd name="adj" fmla="val 52113"/>
          </a:avLst>
        </a:prstGeom>
        <a:solidFill>
          <a:schemeClr val="accent2">
            <a:hueOff val="-1235050"/>
            <a:satOff val="1844"/>
            <a:lumOff val="111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4 Star</a:t>
          </a:r>
        </a:p>
      </dsp:txBody>
      <dsp:txXfrm>
        <a:off x="2166478" y="729342"/>
        <a:ext cx="988218" cy="729342"/>
      </dsp:txXfrm>
    </dsp:sp>
    <dsp:sp modelId="{C513E0D8-DB14-476B-9D54-07C55F6718CD}">
      <dsp:nvSpPr>
        <dsp:cNvPr id="0" name=""/>
        <dsp:cNvSpPr/>
      </dsp:nvSpPr>
      <dsp:spPr>
        <a:xfrm>
          <a:off x="1520335" y="1458685"/>
          <a:ext cx="2280503" cy="729342"/>
        </a:xfrm>
        <a:prstGeom prst="trapezoid">
          <a:avLst>
            <a:gd name="adj" fmla="val 52113"/>
          </a:avLst>
        </a:prstGeom>
        <a:solidFill>
          <a:schemeClr val="accent2">
            <a:hueOff val="-2470100"/>
            <a:satOff val="3687"/>
            <a:lumOff val="222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3 Star</a:t>
          </a:r>
          <a:endParaRPr lang="en-US" sz="2600" kern="1200" dirty="0"/>
        </a:p>
      </dsp:txBody>
      <dsp:txXfrm>
        <a:off x="1919423" y="1458685"/>
        <a:ext cx="1482327" cy="729342"/>
      </dsp:txXfrm>
    </dsp:sp>
    <dsp:sp modelId="{7088AEF2-ACFF-468F-8C04-20D9ACAE09CD}">
      <dsp:nvSpPr>
        <dsp:cNvPr id="0" name=""/>
        <dsp:cNvSpPr/>
      </dsp:nvSpPr>
      <dsp:spPr>
        <a:xfrm>
          <a:off x="1140251" y="2188028"/>
          <a:ext cx="3040671" cy="729342"/>
        </a:xfrm>
        <a:prstGeom prst="trapezoid">
          <a:avLst>
            <a:gd name="adj" fmla="val 52113"/>
          </a:avLst>
        </a:prstGeom>
        <a:solidFill>
          <a:schemeClr val="accent2">
            <a:hueOff val="-3705149"/>
            <a:satOff val="5531"/>
            <a:lumOff val="333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Commitment to Quality</a:t>
          </a:r>
          <a:endParaRPr lang="en-US" sz="2600" kern="1200" dirty="0"/>
        </a:p>
      </dsp:txBody>
      <dsp:txXfrm>
        <a:off x="1672369" y="2188028"/>
        <a:ext cx="1976436" cy="729342"/>
      </dsp:txXfrm>
    </dsp:sp>
    <dsp:sp modelId="{7C89B547-AD19-419A-96D6-5739B2BA8470}">
      <dsp:nvSpPr>
        <dsp:cNvPr id="0" name=""/>
        <dsp:cNvSpPr/>
      </dsp:nvSpPr>
      <dsp:spPr>
        <a:xfrm>
          <a:off x="760167" y="2917371"/>
          <a:ext cx="3800839" cy="729342"/>
        </a:xfrm>
        <a:prstGeom prst="trapezoid">
          <a:avLst>
            <a:gd name="adj" fmla="val 52113"/>
          </a:avLst>
        </a:prstGeom>
        <a:solidFill>
          <a:schemeClr val="accent2">
            <a:hueOff val="-4940199"/>
            <a:satOff val="7375"/>
            <a:lumOff val="44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Licensed</a:t>
          </a:r>
          <a:endParaRPr lang="en-US" sz="2600" kern="1200" dirty="0"/>
        </a:p>
      </dsp:txBody>
      <dsp:txXfrm>
        <a:off x="1425314" y="2917371"/>
        <a:ext cx="2470545" cy="729342"/>
      </dsp:txXfrm>
    </dsp:sp>
    <dsp:sp modelId="{C9B57CCC-9929-40FA-A0FC-E55FEA73C647}">
      <dsp:nvSpPr>
        <dsp:cNvPr id="0" name=""/>
        <dsp:cNvSpPr/>
      </dsp:nvSpPr>
      <dsp:spPr>
        <a:xfrm>
          <a:off x="380083" y="3646714"/>
          <a:ext cx="4561007" cy="729342"/>
        </a:xfrm>
        <a:prstGeom prst="trapezoid">
          <a:avLst>
            <a:gd name="adj" fmla="val 52113"/>
          </a:avLst>
        </a:prstGeom>
        <a:solidFill>
          <a:schemeClr val="accent2">
            <a:hueOff val="-6175248"/>
            <a:satOff val="9218"/>
            <a:lumOff val="55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License-exempt receiving subsidy</a:t>
          </a:r>
          <a:endParaRPr lang="en-US" sz="2600" kern="1200" dirty="0"/>
        </a:p>
      </dsp:txBody>
      <dsp:txXfrm>
        <a:off x="1178260" y="3646714"/>
        <a:ext cx="2964654" cy="729342"/>
      </dsp:txXfrm>
    </dsp:sp>
    <dsp:sp modelId="{6DACE7EB-66C0-416D-BDD6-059BAF20BB1F}">
      <dsp:nvSpPr>
        <dsp:cNvPr id="0" name=""/>
        <dsp:cNvSpPr/>
      </dsp:nvSpPr>
      <dsp:spPr>
        <a:xfrm>
          <a:off x="0" y="4376057"/>
          <a:ext cx="5321175" cy="729342"/>
        </a:xfrm>
        <a:prstGeom prst="trapezoid">
          <a:avLst>
            <a:gd name="adj" fmla="val 52113"/>
          </a:avLst>
        </a:prstGeom>
        <a:solidFill>
          <a:schemeClr val="bg1">
            <a:lumMod val="85000"/>
          </a:schemeClr>
        </a:solidFill>
        <a:ln w="19050"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License-exempt</a:t>
          </a:r>
          <a:endParaRPr lang="en-US" sz="2600" kern="1200" dirty="0"/>
        </a:p>
      </dsp:txBody>
      <dsp:txXfrm>
        <a:off x="931205" y="4376057"/>
        <a:ext cx="3458763" cy="7293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0.06126</cdr:x>
      <cdr:y>0.02783</cdr:y>
    </cdr:from>
    <cdr:to>
      <cdr:x>0.98559</cdr:x>
      <cdr:y>0.11799</cdr:y>
    </cdr:to>
    <cdr:sp macro="" textlink="">
      <cdr:nvSpPr>
        <cdr:cNvPr id="2" name="TextBox 1"/>
        <cdr:cNvSpPr txBox="1"/>
      </cdr:nvSpPr>
      <cdr:spPr>
        <a:xfrm xmlns:a="http://schemas.openxmlformats.org/drawingml/2006/main">
          <a:off x="280087" y="89393"/>
          <a:ext cx="4226010" cy="2896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t>Percentage of Children</a:t>
          </a:r>
          <a:r>
            <a:rPr lang="en-US" sz="2000" b="1" baseline="0" dirty="0"/>
            <a:t> 0 - 5 Living in Poverty by Race/Ethnicity*</a:t>
          </a:r>
          <a:endParaRPr lang="en-US" sz="20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0.69159</cdr:x>
      <cdr:y>0.13636</cdr:y>
    </cdr:from>
    <cdr:to>
      <cdr:x>0.75701</cdr:x>
      <cdr:y>0.22727</cdr:y>
    </cdr:to>
    <cdr:cxnSp macro="">
      <cdr:nvCxnSpPr>
        <cdr:cNvPr id="3" name="Straight Connector 2" descr="&quot;&quot;"/>
        <cdr:cNvCxnSpPr/>
      </cdr:nvCxnSpPr>
      <cdr:spPr>
        <a:xfrm xmlns:a="http://schemas.openxmlformats.org/drawingml/2006/main" flipH="1">
          <a:off x="5638800" y="685800"/>
          <a:ext cx="533400" cy="4572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0.16426</cdr:x>
      <cdr:y>0.02683</cdr:y>
    </cdr:from>
    <cdr:to>
      <cdr:x>0.88673</cdr:x>
      <cdr:y>0.12929</cdr:y>
    </cdr:to>
    <cdr:sp macro="" textlink="">
      <cdr:nvSpPr>
        <cdr:cNvPr id="2" name="Text Box 1"/>
        <cdr:cNvSpPr txBox="1"/>
      </cdr:nvSpPr>
      <cdr:spPr>
        <a:xfrm xmlns:a="http://schemas.openxmlformats.org/drawingml/2006/main">
          <a:off x="898497" y="87464"/>
          <a:ext cx="3951798" cy="3339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t>Child Care</a:t>
          </a:r>
          <a:r>
            <a:rPr lang="en-US" sz="2000" b="1" baseline="0" dirty="0"/>
            <a:t> Provider Workforce by Race/Ethnicity </a:t>
          </a:r>
          <a:endParaRPr lang="en-US" sz="20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0.15473</cdr:x>
      <cdr:y>0.03704</cdr:y>
    </cdr:from>
    <cdr:to>
      <cdr:x>0.91978</cdr:x>
      <cdr:y>0.18786</cdr:y>
    </cdr:to>
    <cdr:sp macro="" textlink="">
      <cdr:nvSpPr>
        <cdr:cNvPr id="2" name="Text Box 1"/>
        <cdr:cNvSpPr txBox="1"/>
      </cdr:nvSpPr>
      <cdr:spPr>
        <a:xfrm xmlns:a="http://schemas.openxmlformats.org/drawingml/2006/main">
          <a:off x="889687" y="115330"/>
          <a:ext cx="4399005" cy="4695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effectLst/>
            </a:rPr>
            <a:t>Children Enrolled in Head Start/Oregon Pre-Kindergarten by Race/Ethnicity</a:t>
          </a:r>
          <a:r>
            <a:rPr lang="en-US" sz="1600" b="0" baseline="0" dirty="0">
              <a:effectLst/>
            </a:rPr>
            <a:t> </a:t>
          </a:r>
          <a:r>
            <a:rPr lang="en-US" sz="1600" b="1" dirty="0">
              <a:effectLst/>
            </a:rPr>
            <a:t>(June, 2015)</a:t>
          </a:r>
          <a:endParaRPr lang="en-US"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54EDEB-B2BA-45C8-AB02-B56EDC72B546}" type="datetimeFigureOut">
              <a:rPr lang="en-US" smtClean="0"/>
              <a:t>11/26/2019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BE439-6303-4A8B-A46F-3D5AB59A9DD3}" type="slidenum">
              <a:rPr lang="en-US" smtClean="0"/>
              <a:t>‹#›</a:t>
            </a:fld>
            <a:endParaRPr lang="en-US" dirty="0"/>
          </a:p>
        </p:txBody>
      </p:sp>
    </p:spTree>
    <p:extLst>
      <p:ext uri="{BB962C8B-B14F-4D97-AF65-F5344CB8AC3E}">
        <p14:creationId xmlns:p14="http://schemas.microsoft.com/office/powerpoint/2010/main" val="427749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66ED7-7C78-46D2-9379-5CE17ED80D30}" type="slidenum">
              <a:rPr lang="en-US" smtClean="0">
                <a:solidFill>
                  <a:prstClr val="black"/>
                </a:solidFill>
              </a:rPr>
              <a:pPr/>
              <a:t>1</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Megan Irwin - Early Learning Hub Presentation</a:t>
            </a:r>
            <a:endParaRPr lang="en-US" dirty="0">
              <a:solidFill>
                <a:prstClr val="black"/>
              </a:solidFill>
            </a:endParaRPr>
          </a:p>
        </p:txBody>
      </p:sp>
    </p:spTree>
    <p:extLst>
      <p:ext uri="{BB962C8B-B14F-4D97-AF65-F5344CB8AC3E}">
        <p14:creationId xmlns:p14="http://schemas.microsoft.com/office/powerpoint/2010/main" val="269036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HHSH Presentation</a:t>
            </a:r>
            <a:endParaRPr lang="en-US" dirty="0"/>
          </a:p>
        </p:txBody>
      </p:sp>
      <p:sp>
        <p:nvSpPr>
          <p:cNvPr id="5" name="Date Placeholder 4"/>
          <p:cNvSpPr>
            <a:spLocks noGrp="1"/>
          </p:cNvSpPr>
          <p:nvPr>
            <p:ph type="dt" idx="11"/>
          </p:nvPr>
        </p:nvSpPr>
        <p:spPr/>
        <p:txBody>
          <a:bodyPr/>
          <a:lstStyle/>
          <a:p>
            <a:fld id="{4C70466B-AC2C-41E5-A063-5EFABE286F2A}" type="datetime1">
              <a:rPr lang="en-US" smtClean="0"/>
              <a:t>11/26/2019</a:t>
            </a:fld>
            <a:endParaRPr lang="en-US" dirty="0"/>
          </a:p>
        </p:txBody>
      </p:sp>
      <p:sp>
        <p:nvSpPr>
          <p:cNvPr id="6" name="Slide Number Placeholder 5"/>
          <p:cNvSpPr>
            <a:spLocks noGrp="1"/>
          </p:cNvSpPr>
          <p:nvPr>
            <p:ph type="sldNum" sz="quarter" idx="12"/>
          </p:nvPr>
        </p:nvSpPr>
        <p:spPr/>
        <p:txBody>
          <a:bodyPr/>
          <a:lstStyle/>
          <a:p>
            <a:fld id="{9CB66ED7-7C78-46D2-9379-5CE17ED80D30}" type="slidenum">
              <a:rPr lang="en-US" smtClean="0"/>
              <a:t>38</a:t>
            </a:fld>
            <a:endParaRPr lang="en-US" dirty="0"/>
          </a:p>
        </p:txBody>
      </p:sp>
    </p:spTree>
    <p:extLst>
      <p:ext uri="{BB962C8B-B14F-4D97-AF65-F5344CB8AC3E}">
        <p14:creationId xmlns:p14="http://schemas.microsoft.com/office/powerpoint/2010/main" val="1325080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goals</a:t>
            </a:r>
            <a:endParaRPr lang="en-US" dirty="0"/>
          </a:p>
        </p:txBody>
      </p:sp>
      <p:sp>
        <p:nvSpPr>
          <p:cNvPr id="4" name="Slide Number Placeholder 3"/>
          <p:cNvSpPr>
            <a:spLocks noGrp="1"/>
          </p:cNvSpPr>
          <p:nvPr>
            <p:ph type="sldNum" sz="quarter" idx="10"/>
          </p:nvPr>
        </p:nvSpPr>
        <p:spPr/>
        <p:txBody>
          <a:bodyPr/>
          <a:lstStyle/>
          <a:p>
            <a:fld id="{19D71B26-6F38-CA44-881C-7643E4810D12}" type="slidenum">
              <a:rPr lang="en-US" smtClean="0"/>
              <a:pPr/>
              <a:t>40</a:t>
            </a:fld>
            <a:endParaRPr lang="en-US" dirty="0"/>
          </a:p>
        </p:txBody>
      </p:sp>
      <p:sp>
        <p:nvSpPr>
          <p:cNvPr id="5" name="Date Placeholder 4"/>
          <p:cNvSpPr>
            <a:spLocks noGrp="1"/>
          </p:cNvSpPr>
          <p:nvPr>
            <p:ph type="dt" idx="11"/>
          </p:nvPr>
        </p:nvSpPr>
        <p:spPr/>
        <p:txBody>
          <a:bodyPr/>
          <a:lstStyle/>
          <a:p>
            <a:fld id="{F1D01D3E-1307-47C8-A54C-1E73C9DF41A2}" type="datetime1">
              <a:rPr lang="en-US" smtClean="0"/>
              <a:t>11/26/2019</a:t>
            </a:fld>
            <a:endParaRPr lang="en-US" dirty="0"/>
          </a:p>
        </p:txBody>
      </p:sp>
      <p:sp>
        <p:nvSpPr>
          <p:cNvPr id="6" name="Header Placeholder 5"/>
          <p:cNvSpPr>
            <a:spLocks noGrp="1"/>
          </p:cNvSpPr>
          <p:nvPr>
            <p:ph type="hdr" sz="quarter" idx="12"/>
          </p:nvPr>
        </p:nvSpPr>
        <p:spPr/>
        <p:txBody>
          <a:bodyPr/>
          <a:lstStyle/>
          <a:p>
            <a:r>
              <a:rPr lang="en-US" dirty="0" smtClean="0"/>
              <a:t>HHSH Presentation</a:t>
            </a:r>
            <a:endParaRPr lang="en-US" dirty="0"/>
          </a:p>
        </p:txBody>
      </p:sp>
    </p:spTree>
    <p:extLst>
      <p:ext uri="{BB962C8B-B14F-4D97-AF65-F5344CB8AC3E}">
        <p14:creationId xmlns:p14="http://schemas.microsoft.com/office/powerpoint/2010/main" val="214263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a:buChar char="•"/>
            </a:pPr>
            <a:endParaRPr lang="en-US" sz="1400" dirty="0"/>
          </a:p>
          <a:p>
            <a:pPr marL="171441" indent="-171441">
              <a:buFont typeface="Arial"/>
              <a:buChar char="•"/>
            </a:pPr>
            <a:r>
              <a:rPr lang="en-US" sz="1400" dirty="0"/>
              <a:t>I want to reference again that the changes are largely in us:   there is some new money, but a large share of this we are trying to achieve by changing the way we currently do things with the $380million per year.</a:t>
            </a:r>
          </a:p>
        </p:txBody>
      </p:sp>
      <p:sp>
        <p:nvSpPr>
          <p:cNvPr id="4" name="Slide Number Placeholder 3"/>
          <p:cNvSpPr>
            <a:spLocks noGrp="1"/>
          </p:cNvSpPr>
          <p:nvPr>
            <p:ph type="sldNum" sz="quarter" idx="10"/>
          </p:nvPr>
        </p:nvSpPr>
        <p:spPr/>
        <p:txBody>
          <a:bodyPr/>
          <a:lstStyle/>
          <a:p>
            <a:fld id="{4F4212D4-DD3C-4DDC-A78E-04C4A311030A}" type="slidenum">
              <a:rPr lang="en-US" smtClean="0"/>
              <a:t>5</a:t>
            </a:fld>
            <a:endParaRPr lang="en-US" dirty="0"/>
          </a:p>
        </p:txBody>
      </p:sp>
      <p:sp>
        <p:nvSpPr>
          <p:cNvPr id="5" name="Date Placeholder 4"/>
          <p:cNvSpPr>
            <a:spLocks noGrp="1"/>
          </p:cNvSpPr>
          <p:nvPr>
            <p:ph type="dt" idx="11"/>
          </p:nvPr>
        </p:nvSpPr>
        <p:spPr/>
        <p:txBody>
          <a:bodyPr/>
          <a:lstStyle/>
          <a:p>
            <a:fld id="{94F4C0AA-083A-4C4E-B6BE-680E1CFF7774}" type="datetime1">
              <a:rPr lang="en-US" smtClean="0"/>
              <a:t>11/26/2019</a:t>
            </a:fld>
            <a:endParaRPr lang="en-US" dirty="0"/>
          </a:p>
        </p:txBody>
      </p:sp>
      <p:sp>
        <p:nvSpPr>
          <p:cNvPr id="6" name="Header Placeholder 5"/>
          <p:cNvSpPr>
            <a:spLocks noGrp="1"/>
          </p:cNvSpPr>
          <p:nvPr>
            <p:ph type="hdr" sz="quarter" idx="12"/>
          </p:nvPr>
        </p:nvSpPr>
        <p:spPr/>
        <p:txBody>
          <a:bodyPr/>
          <a:lstStyle/>
          <a:p>
            <a:r>
              <a:rPr lang="en-US" dirty="0" smtClean="0"/>
              <a:t>HHSH Presentation</a:t>
            </a:r>
            <a:endParaRPr lang="en-US" dirty="0"/>
          </a:p>
        </p:txBody>
      </p:sp>
    </p:spTree>
    <p:extLst>
      <p:ext uri="{BB962C8B-B14F-4D97-AF65-F5344CB8AC3E}">
        <p14:creationId xmlns:p14="http://schemas.microsoft.com/office/powerpoint/2010/main" val="2406984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457175">
              <a:buFont typeface="Arial"/>
              <a:buChar char="•"/>
              <a:defRPr/>
            </a:pPr>
            <a:r>
              <a:rPr lang="en-US" sz="1400" dirty="0"/>
              <a:t>Although Hubs will be self-organized, there are a set of responsibilities they all share:</a:t>
            </a:r>
          </a:p>
          <a:p>
            <a:pPr marL="628615" lvl="1" indent="-171441" defTabSz="457175">
              <a:buFont typeface="Arial"/>
              <a:buChar char="•"/>
              <a:defRPr/>
            </a:pPr>
            <a:r>
              <a:rPr lang="en-US" sz="1400" dirty="0"/>
              <a:t>finding the children who need help the most, </a:t>
            </a:r>
          </a:p>
          <a:p>
            <a:pPr marL="628615" lvl="1" indent="-171441" defTabSz="457175">
              <a:buFont typeface="Arial"/>
              <a:buChar char="•"/>
              <a:defRPr/>
            </a:pPr>
            <a:r>
              <a:rPr lang="en-US" sz="1400" dirty="0"/>
              <a:t>working with families, </a:t>
            </a:r>
          </a:p>
          <a:p>
            <a:pPr marL="628615" lvl="1" indent="-171441" defTabSz="457175">
              <a:buFont typeface="Arial"/>
              <a:buChar char="•"/>
              <a:defRPr/>
            </a:pPr>
            <a:r>
              <a:rPr lang="en-US" sz="1400" dirty="0"/>
              <a:t>coordinating services across traditional boundaries/silos, and </a:t>
            </a:r>
          </a:p>
          <a:p>
            <a:pPr marL="628615" lvl="1" indent="-171441" defTabSz="457175">
              <a:buFont typeface="Arial"/>
              <a:buChar char="•"/>
              <a:defRPr/>
            </a:pPr>
            <a:r>
              <a:rPr lang="en-US" sz="1400" dirty="0"/>
              <a:t>accounting for outcomes and expenditures collectively. </a:t>
            </a:r>
          </a:p>
          <a:p>
            <a:endParaRPr lang="en-US" dirty="0"/>
          </a:p>
        </p:txBody>
      </p:sp>
      <p:sp>
        <p:nvSpPr>
          <p:cNvPr id="4" name="Slide Number Placeholder 3"/>
          <p:cNvSpPr>
            <a:spLocks noGrp="1"/>
          </p:cNvSpPr>
          <p:nvPr>
            <p:ph type="sldNum" sz="quarter" idx="10"/>
          </p:nvPr>
        </p:nvSpPr>
        <p:spPr/>
        <p:txBody>
          <a:bodyPr/>
          <a:lstStyle/>
          <a:p>
            <a:fld id="{19D71B26-6F38-CA44-881C-7643E4810D12}" type="slidenum">
              <a:rPr lang="en-US" smtClean="0"/>
              <a:pPr/>
              <a:t>15</a:t>
            </a:fld>
            <a:endParaRPr lang="en-US" dirty="0"/>
          </a:p>
        </p:txBody>
      </p:sp>
      <p:sp>
        <p:nvSpPr>
          <p:cNvPr id="5" name="Header Placeholder 4"/>
          <p:cNvSpPr>
            <a:spLocks noGrp="1"/>
          </p:cNvSpPr>
          <p:nvPr>
            <p:ph type="hdr" sz="quarter" idx="11"/>
          </p:nvPr>
        </p:nvSpPr>
        <p:spPr/>
        <p:txBody>
          <a:bodyPr/>
          <a:lstStyle/>
          <a:p>
            <a:r>
              <a:rPr lang="en-US" dirty="0" smtClean="0"/>
              <a:t>Megan Irwin - Early Learning Hub Presentation</a:t>
            </a:r>
            <a:endParaRPr lang="en-US" dirty="0"/>
          </a:p>
        </p:txBody>
      </p:sp>
    </p:spTree>
    <p:extLst>
      <p:ext uri="{BB962C8B-B14F-4D97-AF65-F5344CB8AC3E}">
        <p14:creationId xmlns:p14="http://schemas.microsoft.com/office/powerpoint/2010/main" val="200287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goals</a:t>
            </a:r>
            <a:endParaRPr lang="en-US" dirty="0"/>
          </a:p>
        </p:txBody>
      </p:sp>
      <p:sp>
        <p:nvSpPr>
          <p:cNvPr id="4" name="Slide Number Placeholder 3"/>
          <p:cNvSpPr>
            <a:spLocks noGrp="1"/>
          </p:cNvSpPr>
          <p:nvPr>
            <p:ph type="sldNum" sz="quarter" idx="10"/>
          </p:nvPr>
        </p:nvSpPr>
        <p:spPr/>
        <p:txBody>
          <a:bodyPr/>
          <a:lstStyle/>
          <a:p>
            <a:fld id="{19D71B26-6F38-CA44-881C-7643E4810D12}" type="slidenum">
              <a:rPr lang="en-US" smtClean="0"/>
              <a:pPr/>
              <a:t>17</a:t>
            </a:fld>
            <a:endParaRPr lang="en-US" dirty="0"/>
          </a:p>
        </p:txBody>
      </p:sp>
      <p:sp>
        <p:nvSpPr>
          <p:cNvPr id="5" name="Date Placeholder 4"/>
          <p:cNvSpPr>
            <a:spLocks noGrp="1"/>
          </p:cNvSpPr>
          <p:nvPr>
            <p:ph type="dt" idx="11"/>
          </p:nvPr>
        </p:nvSpPr>
        <p:spPr/>
        <p:txBody>
          <a:bodyPr/>
          <a:lstStyle/>
          <a:p>
            <a:fld id="{F1D01D3E-1307-47C8-A54C-1E73C9DF41A2}" type="datetime1">
              <a:rPr lang="en-US" smtClean="0"/>
              <a:t>11/26/2019</a:t>
            </a:fld>
            <a:endParaRPr lang="en-US" dirty="0"/>
          </a:p>
        </p:txBody>
      </p:sp>
      <p:sp>
        <p:nvSpPr>
          <p:cNvPr id="6" name="Header Placeholder 5"/>
          <p:cNvSpPr>
            <a:spLocks noGrp="1"/>
          </p:cNvSpPr>
          <p:nvPr>
            <p:ph type="hdr" sz="quarter" idx="12"/>
          </p:nvPr>
        </p:nvSpPr>
        <p:spPr/>
        <p:txBody>
          <a:bodyPr/>
          <a:lstStyle/>
          <a:p>
            <a:r>
              <a:rPr lang="en-US" dirty="0" smtClean="0"/>
              <a:t>HHSH Presentation</a:t>
            </a:r>
            <a:endParaRPr lang="en-US" dirty="0"/>
          </a:p>
        </p:txBody>
      </p:sp>
    </p:spTree>
    <p:extLst>
      <p:ext uri="{BB962C8B-B14F-4D97-AF65-F5344CB8AC3E}">
        <p14:creationId xmlns:p14="http://schemas.microsoft.com/office/powerpoint/2010/main" val="214263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a:buChar char="•"/>
            </a:pPr>
            <a:r>
              <a:rPr lang="en-US" sz="1400" dirty="0"/>
              <a:t>A joint committee between the Oregon Health Policy Board and Early Learning Council was convened in December 2012 to work on the intersection of healthcare and early learning.  The committee’s purpose was to identify opportunities for alignment and/or integration between health and early learning system transformation efforts.  </a:t>
            </a:r>
          </a:p>
          <a:p>
            <a:pPr marL="171441" indent="-171441">
              <a:buFont typeface="Arial"/>
              <a:buChar char="•"/>
            </a:pPr>
            <a:endParaRPr lang="en-US" sz="1400" dirty="0"/>
          </a:p>
          <a:p>
            <a:pPr marL="171441" indent="-171441">
              <a:buFont typeface="Arial"/>
              <a:buChar char="•"/>
            </a:pPr>
            <a:r>
              <a:rPr lang="en-US" sz="1400" dirty="0"/>
              <a:t>An initial set of recommendations has been adopted by the two policy boards (ELC for early learning and OHPB for healthcare).  It includes:</a:t>
            </a:r>
          </a:p>
          <a:p>
            <a:pPr marL="171441" indent="-171441">
              <a:buFont typeface="Arial"/>
              <a:buChar char="•"/>
            </a:pPr>
            <a:endParaRPr lang="en-US" sz="1400" dirty="0"/>
          </a:p>
          <a:p>
            <a:pPr marL="628615" lvl="1" indent="-171441">
              <a:buFont typeface="Arial"/>
              <a:buChar char="•"/>
            </a:pPr>
            <a:r>
              <a:rPr lang="en-US" sz="1400" dirty="0"/>
              <a:t>Kindergarten readiness designated as a shared outcome</a:t>
            </a:r>
          </a:p>
          <a:p>
            <a:pPr marL="1085790" lvl="2" indent="-171441">
              <a:buFont typeface="Arial"/>
              <a:buChar char="•"/>
            </a:pPr>
            <a:r>
              <a:rPr lang="en-US" sz="1400" dirty="0"/>
              <a:t>Technical committee created to advise on shared metrics and incentives</a:t>
            </a:r>
          </a:p>
          <a:p>
            <a:pPr marL="628615" lvl="1" indent="-171441">
              <a:buFont typeface="Arial"/>
              <a:buChar char="•"/>
            </a:pPr>
            <a:r>
              <a:rPr lang="en-US" sz="1400" dirty="0"/>
              <a:t>Joint staffing to support transformation efforts</a:t>
            </a:r>
          </a:p>
          <a:p>
            <a:pPr marL="628615" lvl="1" indent="-171441">
              <a:buFont typeface="Arial"/>
              <a:buChar char="•"/>
            </a:pPr>
            <a:r>
              <a:rPr lang="en-US" sz="1400" dirty="0"/>
              <a:t>Shared learning collaboratives across health and early learning</a:t>
            </a:r>
          </a:p>
          <a:p>
            <a:pPr marL="628615" lvl="1" indent="-171441">
              <a:buFont typeface="Arial"/>
              <a:buChar char="•"/>
            </a:pPr>
            <a:r>
              <a:rPr lang="en-US" sz="1400" dirty="0"/>
              <a:t>Statewide system of screening (healthcare as the initial point for identification of risk)</a:t>
            </a:r>
          </a:p>
          <a:p>
            <a:pPr marL="628615" lvl="1" indent="-171441">
              <a:buFont typeface="Arial"/>
              <a:buChar char="•"/>
            </a:pPr>
            <a:endParaRPr lang="en-US" sz="1400" dirty="0"/>
          </a:p>
        </p:txBody>
      </p:sp>
      <p:sp>
        <p:nvSpPr>
          <p:cNvPr id="4" name="Slide Number Placeholder 3"/>
          <p:cNvSpPr>
            <a:spLocks noGrp="1"/>
          </p:cNvSpPr>
          <p:nvPr>
            <p:ph type="sldNum" sz="quarter" idx="10"/>
          </p:nvPr>
        </p:nvSpPr>
        <p:spPr/>
        <p:txBody>
          <a:bodyPr/>
          <a:lstStyle/>
          <a:p>
            <a:fld id="{19D71B26-6F38-CA44-881C-7643E4810D12}" type="slidenum">
              <a:rPr lang="en-US" smtClean="0"/>
              <a:pPr/>
              <a:t>18</a:t>
            </a:fld>
            <a:endParaRPr lang="en-US" dirty="0"/>
          </a:p>
        </p:txBody>
      </p:sp>
      <p:sp>
        <p:nvSpPr>
          <p:cNvPr id="5" name="Date Placeholder 4"/>
          <p:cNvSpPr>
            <a:spLocks noGrp="1"/>
          </p:cNvSpPr>
          <p:nvPr>
            <p:ph type="dt" idx="11"/>
          </p:nvPr>
        </p:nvSpPr>
        <p:spPr/>
        <p:txBody>
          <a:bodyPr/>
          <a:lstStyle/>
          <a:p>
            <a:fld id="{3EB22B10-4CC6-47DE-AF9A-12C83D130665}" type="datetime1">
              <a:rPr lang="en-US" smtClean="0"/>
              <a:t>11/26/2019</a:t>
            </a:fld>
            <a:endParaRPr lang="en-US" dirty="0"/>
          </a:p>
        </p:txBody>
      </p:sp>
      <p:sp>
        <p:nvSpPr>
          <p:cNvPr id="6" name="Header Placeholder 5"/>
          <p:cNvSpPr>
            <a:spLocks noGrp="1"/>
          </p:cNvSpPr>
          <p:nvPr>
            <p:ph type="hdr" sz="quarter" idx="12"/>
          </p:nvPr>
        </p:nvSpPr>
        <p:spPr/>
        <p:txBody>
          <a:bodyPr/>
          <a:lstStyle/>
          <a:p>
            <a:r>
              <a:rPr lang="en-US" dirty="0" smtClean="0"/>
              <a:t>HHSH Presentation</a:t>
            </a:r>
            <a:endParaRPr lang="en-US" dirty="0"/>
          </a:p>
        </p:txBody>
      </p:sp>
    </p:spTree>
    <p:extLst>
      <p:ext uri="{BB962C8B-B14F-4D97-AF65-F5344CB8AC3E}">
        <p14:creationId xmlns:p14="http://schemas.microsoft.com/office/powerpoint/2010/main" val="1853139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goals</a:t>
            </a:r>
            <a:endParaRPr lang="en-US" dirty="0"/>
          </a:p>
        </p:txBody>
      </p:sp>
      <p:sp>
        <p:nvSpPr>
          <p:cNvPr id="4" name="Slide Number Placeholder 3"/>
          <p:cNvSpPr>
            <a:spLocks noGrp="1"/>
          </p:cNvSpPr>
          <p:nvPr>
            <p:ph type="sldNum" sz="quarter" idx="10"/>
          </p:nvPr>
        </p:nvSpPr>
        <p:spPr/>
        <p:txBody>
          <a:bodyPr/>
          <a:lstStyle/>
          <a:p>
            <a:fld id="{19D71B26-6F38-CA44-881C-7643E4810D12}" type="slidenum">
              <a:rPr lang="en-US" smtClean="0"/>
              <a:pPr/>
              <a:t>19</a:t>
            </a:fld>
            <a:endParaRPr lang="en-US" dirty="0"/>
          </a:p>
        </p:txBody>
      </p:sp>
      <p:sp>
        <p:nvSpPr>
          <p:cNvPr id="5" name="Date Placeholder 4"/>
          <p:cNvSpPr>
            <a:spLocks noGrp="1"/>
          </p:cNvSpPr>
          <p:nvPr>
            <p:ph type="dt" idx="11"/>
          </p:nvPr>
        </p:nvSpPr>
        <p:spPr/>
        <p:txBody>
          <a:bodyPr/>
          <a:lstStyle/>
          <a:p>
            <a:fld id="{F1D01D3E-1307-47C8-A54C-1E73C9DF41A2}" type="datetime1">
              <a:rPr lang="en-US" smtClean="0"/>
              <a:t>11/26/2019</a:t>
            </a:fld>
            <a:endParaRPr lang="en-US" dirty="0"/>
          </a:p>
        </p:txBody>
      </p:sp>
      <p:sp>
        <p:nvSpPr>
          <p:cNvPr id="6" name="Header Placeholder 5"/>
          <p:cNvSpPr>
            <a:spLocks noGrp="1"/>
          </p:cNvSpPr>
          <p:nvPr>
            <p:ph type="hdr" sz="quarter" idx="12"/>
          </p:nvPr>
        </p:nvSpPr>
        <p:spPr/>
        <p:txBody>
          <a:bodyPr/>
          <a:lstStyle/>
          <a:p>
            <a:r>
              <a:rPr lang="en-US" dirty="0" smtClean="0"/>
              <a:t>HHSH Presentation</a:t>
            </a:r>
            <a:endParaRPr lang="en-US" dirty="0"/>
          </a:p>
        </p:txBody>
      </p:sp>
    </p:spTree>
    <p:extLst>
      <p:ext uri="{BB962C8B-B14F-4D97-AF65-F5344CB8AC3E}">
        <p14:creationId xmlns:p14="http://schemas.microsoft.com/office/powerpoint/2010/main" val="2142635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66ED7-7C78-46D2-9379-5CE17ED80D30}" type="slidenum">
              <a:rPr lang="en-US" smtClean="0"/>
              <a:t>20</a:t>
            </a:fld>
            <a:endParaRPr lang="en-US" dirty="0"/>
          </a:p>
        </p:txBody>
      </p:sp>
      <p:sp>
        <p:nvSpPr>
          <p:cNvPr id="5" name="Date Placeholder 4"/>
          <p:cNvSpPr>
            <a:spLocks noGrp="1"/>
          </p:cNvSpPr>
          <p:nvPr>
            <p:ph type="dt" idx="11"/>
          </p:nvPr>
        </p:nvSpPr>
        <p:spPr/>
        <p:txBody>
          <a:bodyPr/>
          <a:lstStyle/>
          <a:p>
            <a:fld id="{EC669A39-5B52-4435-8C9F-B87CF9EE5536}" type="datetime1">
              <a:rPr lang="en-US" smtClean="0"/>
              <a:t>11/26/2019</a:t>
            </a:fld>
            <a:endParaRPr lang="en-US" dirty="0"/>
          </a:p>
        </p:txBody>
      </p:sp>
      <p:sp>
        <p:nvSpPr>
          <p:cNvPr id="6" name="Header Placeholder 5"/>
          <p:cNvSpPr>
            <a:spLocks noGrp="1"/>
          </p:cNvSpPr>
          <p:nvPr>
            <p:ph type="hdr" sz="quarter" idx="12"/>
          </p:nvPr>
        </p:nvSpPr>
        <p:spPr/>
        <p:txBody>
          <a:bodyPr/>
          <a:lstStyle/>
          <a:p>
            <a:r>
              <a:rPr lang="en-US" dirty="0" smtClean="0"/>
              <a:t>HHSH Presentation</a:t>
            </a:r>
            <a:endParaRPr lang="en-US" dirty="0"/>
          </a:p>
        </p:txBody>
      </p:sp>
    </p:spTree>
    <p:extLst>
      <p:ext uri="{BB962C8B-B14F-4D97-AF65-F5344CB8AC3E}">
        <p14:creationId xmlns:p14="http://schemas.microsoft.com/office/powerpoint/2010/main" val="3985211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goals</a:t>
            </a:r>
            <a:endParaRPr lang="en-US" dirty="0"/>
          </a:p>
        </p:txBody>
      </p:sp>
      <p:sp>
        <p:nvSpPr>
          <p:cNvPr id="4" name="Slide Number Placeholder 3"/>
          <p:cNvSpPr>
            <a:spLocks noGrp="1"/>
          </p:cNvSpPr>
          <p:nvPr>
            <p:ph type="sldNum" sz="quarter" idx="10"/>
          </p:nvPr>
        </p:nvSpPr>
        <p:spPr/>
        <p:txBody>
          <a:bodyPr/>
          <a:lstStyle/>
          <a:p>
            <a:fld id="{19D71B26-6F38-CA44-881C-7643E4810D12}" type="slidenum">
              <a:rPr lang="en-US" smtClean="0"/>
              <a:pPr/>
              <a:t>29</a:t>
            </a:fld>
            <a:endParaRPr lang="en-US" dirty="0"/>
          </a:p>
        </p:txBody>
      </p:sp>
      <p:sp>
        <p:nvSpPr>
          <p:cNvPr id="5" name="Date Placeholder 4"/>
          <p:cNvSpPr>
            <a:spLocks noGrp="1"/>
          </p:cNvSpPr>
          <p:nvPr>
            <p:ph type="dt" idx="11"/>
          </p:nvPr>
        </p:nvSpPr>
        <p:spPr/>
        <p:txBody>
          <a:bodyPr/>
          <a:lstStyle/>
          <a:p>
            <a:fld id="{F1D01D3E-1307-47C8-A54C-1E73C9DF41A2}" type="datetime1">
              <a:rPr lang="en-US" smtClean="0"/>
              <a:t>11/26/2019</a:t>
            </a:fld>
            <a:endParaRPr lang="en-US" dirty="0"/>
          </a:p>
        </p:txBody>
      </p:sp>
      <p:sp>
        <p:nvSpPr>
          <p:cNvPr id="6" name="Header Placeholder 5"/>
          <p:cNvSpPr>
            <a:spLocks noGrp="1"/>
          </p:cNvSpPr>
          <p:nvPr>
            <p:ph type="hdr" sz="quarter" idx="12"/>
          </p:nvPr>
        </p:nvSpPr>
        <p:spPr/>
        <p:txBody>
          <a:bodyPr/>
          <a:lstStyle/>
          <a:p>
            <a:r>
              <a:rPr lang="en-US" dirty="0" smtClean="0"/>
              <a:t>HHSH Presentation</a:t>
            </a:r>
            <a:endParaRPr lang="en-US" dirty="0"/>
          </a:p>
        </p:txBody>
      </p:sp>
    </p:spTree>
    <p:extLst>
      <p:ext uri="{BB962C8B-B14F-4D97-AF65-F5344CB8AC3E}">
        <p14:creationId xmlns:p14="http://schemas.microsoft.com/office/powerpoint/2010/main" val="2142635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goals</a:t>
            </a:r>
            <a:endParaRPr lang="en-US" dirty="0"/>
          </a:p>
        </p:txBody>
      </p:sp>
      <p:sp>
        <p:nvSpPr>
          <p:cNvPr id="4" name="Slide Number Placeholder 3"/>
          <p:cNvSpPr>
            <a:spLocks noGrp="1"/>
          </p:cNvSpPr>
          <p:nvPr>
            <p:ph type="sldNum" sz="quarter" idx="10"/>
          </p:nvPr>
        </p:nvSpPr>
        <p:spPr/>
        <p:txBody>
          <a:bodyPr/>
          <a:lstStyle/>
          <a:p>
            <a:fld id="{19D71B26-6F38-CA44-881C-7643E4810D12}" type="slidenum">
              <a:rPr lang="en-US" smtClean="0"/>
              <a:pPr/>
              <a:t>37</a:t>
            </a:fld>
            <a:endParaRPr lang="en-US" dirty="0"/>
          </a:p>
        </p:txBody>
      </p:sp>
      <p:sp>
        <p:nvSpPr>
          <p:cNvPr id="5" name="Date Placeholder 4"/>
          <p:cNvSpPr>
            <a:spLocks noGrp="1"/>
          </p:cNvSpPr>
          <p:nvPr>
            <p:ph type="dt" idx="11"/>
          </p:nvPr>
        </p:nvSpPr>
        <p:spPr/>
        <p:txBody>
          <a:bodyPr/>
          <a:lstStyle/>
          <a:p>
            <a:fld id="{F1D01D3E-1307-47C8-A54C-1E73C9DF41A2}" type="datetime1">
              <a:rPr lang="en-US" smtClean="0"/>
              <a:t>11/26/2019</a:t>
            </a:fld>
            <a:endParaRPr lang="en-US" dirty="0"/>
          </a:p>
        </p:txBody>
      </p:sp>
      <p:sp>
        <p:nvSpPr>
          <p:cNvPr id="6" name="Header Placeholder 5"/>
          <p:cNvSpPr>
            <a:spLocks noGrp="1"/>
          </p:cNvSpPr>
          <p:nvPr>
            <p:ph type="hdr" sz="quarter" idx="12"/>
          </p:nvPr>
        </p:nvSpPr>
        <p:spPr/>
        <p:txBody>
          <a:bodyPr/>
          <a:lstStyle/>
          <a:p>
            <a:r>
              <a:rPr lang="en-US" dirty="0" smtClean="0"/>
              <a:t>HHSH Presentation</a:t>
            </a:r>
            <a:endParaRPr lang="en-US" dirty="0"/>
          </a:p>
        </p:txBody>
      </p:sp>
    </p:spTree>
    <p:extLst>
      <p:ext uri="{BB962C8B-B14F-4D97-AF65-F5344CB8AC3E}">
        <p14:creationId xmlns:p14="http://schemas.microsoft.com/office/powerpoint/2010/main" val="2142635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atin typeface="Calibri" panose="020F0502020204030204" pitchFamily="34" charset="0"/>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latin typeface="Calibri" panose="020F05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latin typeface="Calibri" panose="020F0502020204030204" pitchFamily="34" charset="0"/>
              </a:defRPr>
            </a:lvl1pPr>
          </a:lstStyle>
          <a:p>
            <a:fld id="{DE7C536C-C9D7-4397-9644-240BD38409F8}" type="datetime1">
              <a:rPr lang="en-US" smtClean="0"/>
              <a:pPr/>
              <a:t>11/26/2019</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746458"/>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F881963-FE2E-4894-8F33-A46B40B42F01}" type="slidenum">
              <a:rPr lang="en-US" smtClean="0">
                <a:solidFill>
                  <a:srgbClr val="746458"/>
                </a:solidFill>
              </a:rPr>
              <a:pPr/>
              <a:t>‹#›</a:t>
            </a:fld>
            <a:endParaRPr lang="en-US" dirty="0">
              <a:solidFill>
                <a:srgbClr val="746458"/>
              </a:solidFill>
            </a:endParaRPr>
          </a:p>
        </p:txBody>
      </p:sp>
    </p:spTree>
    <p:extLst>
      <p:ext uri="{BB962C8B-B14F-4D97-AF65-F5344CB8AC3E}">
        <p14:creationId xmlns:p14="http://schemas.microsoft.com/office/powerpoint/2010/main" val="382582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47F7189C-7860-46E9-BEFE-89CEEF85BFE0}" type="datetime1">
              <a:rPr lang="en-US" smtClean="0">
                <a:solidFill>
                  <a:srgbClr val="746458"/>
                </a:solidFill>
              </a:rPr>
              <a:pPr/>
              <a:t>11/26/2019</a:t>
            </a:fld>
            <a:endParaRPr lang="en-US" dirty="0">
              <a:solidFill>
                <a:srgbClr val="746458"/>
              </a:solidFill>
            </a:endParaRPr>
          </a:p>
        </p:txBody>
      </p:sp>
      <p:sp>
        <p:nvSpPr>
          <p:cNvPr id="5" name="Footer Placeholder 4"/>
          <p:cNvSpPr>
            <a:spLocks noGrp="1"/>
          </p:cNvSpPr>
          <p:nvPr>
            <p:ph type="ftr" sz="quarter" idx="11"/>
          </p:nvPr>
        </p:nvSpPr>
        <p:spPr/>
        <p:txBody>
          <a:bodyPr/>
          <a:lstStyle/>
          <a:p>
            <a:endParaRPr lang="en-US" dirty="0">
              <a:solidFill>
                <a:srgbClr val="746458"/>
              </a:solidFill>
            </a:endParaRPr>
          </a:p>
        </p:txBody>
      </p:sp>
      <p:sp>
        <p:nvSpPr>
          <p:cNvPr id="6" name="Slide Number Placeholder 5"/>
          <p:cNvSpPr>
            <a:spLocks noGrp="1"/>
          </p:cNvSpPr>
          <p:nvPr>
            <p:ph type="sldNum" sz="quarter" idx="12"/>
          </p:nvPr>
        </p:nvSpPr>
        <p:spPr/>
        <p:txBody>
          <a:bodyPr/>
          <a:lstStyle/>
          <a:p>
            <a:fld id="{8F881963-FE2E-4894-8F33-A46B40B42F01}" type="slidenum">
              <a:rPr lang="en-US" smtClean="0"/>
              <a:pPr/>
              <a:t>‹#›</a:t>
            </a:fld>
            <a:endParaRPr lang="en-US" dirty="0"/>
          </a:p>
        </p:txBody>
      </p:sp>
    </p:spTree>
    <p:extLst>
      <p:ext uri="{BB962C8B-B14F-4D97-AF65-F5344CB8AC3E}">
        <p14:creationId xmlns:p14="http://schemas.microsoft.com/office/powerpoint/2010/main" val="287020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lvl1pPr>
              <a:defRPr>
                <a:latin typeface="Calibri" panose="020F0502020204030204" pitchFamily="34" charset="0"/>
              </a:defRPr>
            </a:lvl1p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609600"/>
            <a:ext cx="5562600" cy="5516564"/>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6553200" y="6248402"/>
            <a:ext cx="2209800" cy="365125"/>
          </a:xfrm>
        </p:spPr>
        <p:txBody>
          <a:bodyPr/>
          <a:lstStyle/>
          <a:p>
            <a:fld id="{2B4611B0-7E0A-4D5C-BC67-A8030B0633F8}" type="datetime1">
              <a:rPr lang="en-US" smtClean="0">
                <a:solidFill>
                  <a:srgbClr val="746458"/>
                </a:solidFill>
              </a:rPr>
              <a:pPr/>
              <a:t>11/26/2019</a:t>
            </a:fld>
            <a:endParaRPr lang="en-US" dirty="0">
              <a:solidFill>
                <a:srgbClr val="746458"/>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dirty="0">
              <a:solidFill>
                <a:srgbClr val="746458"/>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8F881963-FE2E-4894-8F33-A46B40B42F01}" type="slidenum">
              <a:rPr lang="en-US" smtClean="0"/>
              <a:pPr/>
              <a:t>‹#›</a:t>
            </a:fld>
            <a:endParaRPr lang="en-US" dirty="0"/>
          </a:p>
        </p:txBody>
      </p:sp>
    </p:spTree>
    <p:extLst>
      <p:ext uri="{BB962C8B-B14F-4D97-AF65-F5344CB8AC3E}">
        <p14:creationId xmlns:p14="http://schemas.microsoft.com/office/powerpoint/2010/main" val="3308405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a:latin typeface="Calibri" panose="020F0502020204030204"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FA583979-457E-4288-8237-D6E26C3E94F6}" type="datetime1">
              <a:rPr lang="en-US" smtClean="0">
                <a:solidFill>
                  <a:srgbClr val="746458"/>
                </a:solidFill>
              </a:rPr>
              <a:pPr/>
              <a:t>11/26/2019</a:t>
            </a:fld>
            <a:endParaRPr lang="en-US" dirty="0">
              <a:solidFill>
                <a:srgbClr val="746458"/>
              </a:solidFill>
            </a:endParaRPr>
          </a:p>
        </p:txBody>
      </p:sp>
      <p:sp>
        <p:nvSpPr>
          <p:cNvPr id="5" name="Footer Placeholder 4"/>
          <p:cNvSpPr>
            <a:spLocks noGrp="1"/>
          </p:cNvSpPr>
          <p:nvPr>
            <p:ph type="ftr" sz="quarter" idx="11"/>
          </p:nvPr>
        </p:nvSpPr>
        <p:spPr/>
        <p:txBody>
          <a:bodyPr/>
          <a:lstStyle/>
          <a:p>
            <a:endParaRPr lang="en-US" dirty="0">
              <a:solidFill>
                <a:srgbClr val="746458"/>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F881963-FE2E-4894-8F33-A46B40B42F01}"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6040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latin typeface="Calibri" panose="020F050202020403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latin typeface="Calibri" panose="020F0502020204030204" pitchFamily="34" charset="0"/>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p>
            <a:fld id="{624B10A1-A866-4507-B872-804F9C6EED27}" type="datetime1">
              <a:rPr lang="en-US" smtClean="0">
                <a:solidFill>
                  <a:srgbClr val="746458"/>
                </a:solidFill>
              </a:rPr>
              <a:pPr/>
              <a:t>11/26/2019</a:t>
            </a:fld>
            <a:endParaRPr lang="en-US" dirty="0">
              <a:solidFill>
                <a:srgbClr val="746458"/>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F881963-FE2E-4894-8F33-A46B40B42F01}"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solidFill>
                <a:srgbClr val="746458"/>
              </a:solidFill>
            </a:endParaRPr>
          </a:p>
        </p:txBody>
      </p:sp>
    </p:spTree>
    <p:extLst>
      <p:ext uri="{BB962C8B-B14F-4D97-AF65-F5344CB8AC3E}">
        <p14:creationId xmlns:p14="http://schemas.microsoft.com/office/powerpoint/2010/main" val="29215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7"/>
          <p:cNvSpPr>
            <a:spLocks noGrp="1"/>
          </p:cNvSpPr>
          <p:nvPr>
            <p:ph type="dt" sz="half" idx="15"/>
          </p:nvPr>
        </p:nvSpPr>
        <p:spPr/>
        <p:txBody>
          <a:bodyPr rtlCol="0"/>
          <a:lstStyle/>
          <a:p>
            <a:fld id="{5863B64A-92F8-4E45-8BDF-9066FF68C628}" type="datetime1">
              <a:rPr lang="en-US" smtClean="0">
                <a:solidFill>
                  <a:srgbClr val="746458"/>
                </a:solidFill>
              </a:rPr>
              <a:pPr/>
              <a:t>11/26/2019</a:t>
            </a:fld>
            <a:endParaRPr lang="en-US" dirty="0">
              <a:solidFill>
                <a:srgbClr val="746458"/>
              </a:solidFill>
            </a:endParaRPr>
          </a:p>
        </p:txBody>
      </p:sp>
      <p:sp>
        <p:nvSpPr>
          <p:cNvPr id="10" name="Slide Number Placeholder 9"/>
          <p:cNvSpPr>
            <a:spLocks noGrp="1"/>
          </p:cNvSpPr>
          <p:nvPr>
            <p:ph type="sldNum" sz="quarter" idx="16"/>
          </p:nvPr>
        </p:nvSpPr>
        <p:spPr/>
        <p:txBody>
          <a:bodyPr rtlCol="0"/>
          <a:lstStyle/>
          <a:p>
            <a:fld id="{8F881963-FE2E-4894-8F33-A46B40B42F01}"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746458"/>
              </a:solidFill>
            </a:endParaRPr>
          </a:p>
        </p:txBody>
      </p:sp>
    </p:spTree>
    <p:extLst>
      <p:ext uri="{BB962C8B-B14F-4D97-AF65-F5344CB8AC3E}">
        <p14:creationId xmlns:p14="http://schemas.microsoft.com/office/powerpoint/2010/main" val="10798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atin typeface="Calibri" panose="020F0502020204030204" pitchFamily="34" charset="0"/>
              </a:defRPr>
            </a:lvl1pPr>
          </a:lstStyle>
          <a:p>
            <a:r>
              <a:rPr kumimoji="0" lang="en-US" dirty="0"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5"/>
          </p:nvPr>
        </p:nvSpPr>
        <p:spPr/>
        <p:txBody>
          <a:bodyPr rtlCol="0"/>
          <a:lstStyle/>
          <a:p>
            <a:fld id="{EDB83FDB-D937-43D0-9935-F918D7F4CDBA}" type="datetime1">
              <a:rPr lang="en-US" smtClean="0">
                <a:solidFill>
                  <a:srgbClr val="746458"/>
                </a:solidFill>
              </a:rPr>
              <a:pPr/>
              <a:t>11/26/2019</a:t>
            </a:fld>
            <a:endParaRPr lang="en-US" dirty="0">
              <a:solidFill>
                <a:srgbClr val="746458"/>
              </a:solidFill>
            </a:endParaRPr>
          </a:p>
        </p:txBody>
      </p:sp>
      <p:sp>
        <p:nvSpPr>
          <p:cNvPr id="12" name="Slide Number Placeholder 11"/>
          <p:cNvSpPr>
            <a:spLocks noGrp="1"/>
          </p:cNvSpPr>
          <p:nvPr>
            <p:ph type="sldNum" sz="quarter" idx="16"/>
          </p:nvPr>
        </p:nvSpPr>
        <p:spPr/>
        <p:txBody>
          <a:bodyPr rtlCol="0"/>
          <a:lstStyle/>
          <a:p>
            <a:fld id="{8F881963-FE2E-4894-8F33-A46B40B42F01}"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solidFill>
                <a:srgbClr val="746458"/>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latin typeface="Calibri" panose="020F0502020204030204" pitchFamily="34" charset="0"/>
              </a:defRPr>
            </a:lvl1pPr>
          </a:lstStyle>
          <a:p>
            <a:pPr lvl="0" eaLnBrk="1" latinLnBrk="0" hangingPunct="1"/>
            <a:r>
              <a:rPr kumimoji="0" lang="en-US" dirty="0"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latin typeface="Calibri" panose="020F0502020204030204" pitchFamily="34" charset="0"/>
              </a:defRPr>
            </a:lvl1pPr>
          </a:lstStyle>
          <a:p>
            <a:pPr lvl="0" eaLnBrk="1" latinLnBrk="0" hangingPunct="1"/>
            <a:r>
              <a:rPr kumimoji="0" lang="en-US" dirty="0" smtClean="0"/>
              <a:t>Click to edit Master text styles</a:t>
            </a:r>
          </a:p>
        </p:txBody>
      </p:sp>
    </p:spTree>
    <p:extLst>
      <p:ext uri="{BB962C8B-B14F-4D97-AF65-F5344CB8AC3E}">
        <p14:creationId xmlns:p14="http://schemas.microsoft.com/office/powerpoint/2010/main" val="27242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20E71218-443C-4B6C-96E8-EEBDF7399C2C}" type="datetime1">
              <a:rPr lang="en-US" smtClean="0">
                <a:solidFill>
                  <a:srgbClr val="746458"/>
                </a:solidFill>
              </a:rPr>
              <a:pPr/>
              <a:t>11/26/2019</a:t>
            </a:fld>
            <a:endParaRPr lang="en-US" dirty="0">
              <a:solidFill>
                <a:srgbClr val="746458"/>
              </a:solidFill>
            </a:endParaRPr>
          </a:p>
        </p:txBody>
      </p:sp>
      <p:sp>
        <p:nvSpPr>
          <p:cNvPr id="4" name="Footer Placeholder 3"/>
          <p:cNvSpPr>
            <a:spLocks noGrp="1"/>
          </p:cNvSpPr>
          <p:nvPr>
            <p:ph type="ftr" sz="quarter" idx="11"/>
          </p:nvPr>
        </p:nvSpPr>
        <p:spPr/>
        <p:txBody>
          <a:bodyPr/>
          <a:lstStyle/>
          <a:p>
            <a:endParaRPr lang="en-US" dirty="0">
              <a:solidFill>
                <a:srgbClr val="746458"/>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F881963-FE2E-4894-8F33-A46B40B42F01}" type="slidenum">
              <a:rPr lang="en-US" smtClean="0"/>
              <a:pPr/>
              <a:t>‹#›</a:t>
            </a:fld>
            <a:endParaRPr lang="en-US" dirty="0"/>
          </a:p>
        </p:txBody>
      </p:sp>
    </p:spTree>
    <p:extLst>
      <p:ext uri="{BB962C8B-B14F-4D97-AF65-F5344CB8AC3E}">
        <p14:creationId xmlns:p14="http://schemas.microsoft.com/office/powerpoint/2010/main" val="99978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CBE4E-2854-444F-AF97-D5DF1BCE53F0}" type="datetime1">
              <a:rPr lang="en-US" smtClean="0">
                <a:solidFill>
                  <a:srgbClr val="746458"/>
                </a:solidFill>
              </a:rPr>
              <a:pPr/>
              <a:t>11/26/2019</a:t>
            </a:fld>
            <a:endParaRPr lang="en-US" dirty="0">
              <a:solidFill>
                <a:srgbClr val="746458"/>
              </a:solidFill>
            </a:endParaRPr>
          </a:p>
        </p:txBody>
      </p:sp>
      <p:sp>
        <p:nvSpPr>
          <p:cNvPr id="3" name="Footer Placeholder 2"/>
          <p:cNvSpPr>
            <a:spLocks noGrp="1"/>
          </p:cNvSpPr>
          <p:nvPr>
            <p:ph type="ftr" sz="quarter" idx="11"/>
          </p:nvPr>
        </p:nvSpPr>
        <p:spPr/>
        <p:txBody>
          <a:bodyPr/>
          <a:lstStyle/>
          <a:p>
            <a:endParaRPr lang="en-US" dirty="0">
              <a:solidFill>
                <a:srgbClr val="746458"/>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F881963-FE2E-4894-8F33-A46B40B42F01}" type="slidenum">
              <a:rPr lang="en-US" smtClean="0">
                <a:solidFill>
                  <a:srgbClr val="746458"/>
                </a:solidFill>
              </a:rPr>
              <a:pPr/>
              <a:t>‹#›</a:t>
            </a:fld>
            <a:endParaRPr lang="en-US" dirty="0">
              <a:solidFill>
                <a:srgbClr val="746458"/>
              </a:solidFill>
            </a:endParaRPr>
          </a:p>
        </p:txBody>
      </p:sp>
    </p:spTree>
    <p:extLst>
      <p:ext uri="{BB962C8B-B14F-4D97-AF65-F5344CB8AC3E}">
        <p14:creationId xmlns:p14="http://schemas.microsoft.com/office/powerpoint/2010/main" val="114260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atin typeface="Calibri" panose="020F0502020204030204" pitchFamily="34" charset="0"/>
              </a:defRPr>
            </a:lvl1p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p:txBody>
          <a:bodyPr/>
          <a:lstStyle/>
          <a:p>
            <a:fld id="{BFFF9058-DBD2-46EF-8654-C86B988D83EA}" type="datetime1">
              <a:rPr lang="en-US" smtClean="0">
                <a:solidFill>
                  <a:srgbClr val="746458"/>
                </a:solidFill>
              </a:rPr>
              <a:pPr/>
              <a:t>11/26/2019</a:t>
            </a:fld>
            <a:endParaRPr lang="en-US" dirty="0">
              <a:solidFill>
                <a:srgbClr val="746458"/>
              </a:solidFill>
            </a:endParaRPr>
          </a:p>
        </p:txBody>
      </p:sp>
      <p:sp>
        <p:nvSpPr>
          <p:cNvPr id="6" name="Footer Placeholder 5"/>
          <p:cNvSpPr>
            <a:spLocks noGrp="1"/>
          </p:cNvSpPr>
          <p:nvPr>
            <p:ph type="ftr" sz="quarter" idx="11"/>
          </p:nvPr>
        </p:nvSpPr>
        <p:spPr/>
        <p:txBody>
          <a:bodyPr/>
          <a:lstStyle/>
          <a:p>
            <a:endParaRPr lang="en-US" dirty="0">
              <a:solidFill>
                <a:srgbClr val="746458"/>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F881963-FE2E-4894-8F33-A46B40B42F01}"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panose="020F0502020204030204"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7826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E69D925C-8BB5-4828-A1B6-6B63CF6E08CF}" type="datetime1">
              <a:rPr lang="en-US" smtClean="0">
                <a:solidFill>
                  <a:srgbClr val="746458"/>
                </a:solidFill>
              </a:rPr>
              <a:pPr/>
              <a:t>11/26/2019</a:t>
            </a:fld>
            <a:endParaRPr lang="en-US" dirty="0">
              <a:solidFill>
                <a:srgbClr val="746458"/>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F881963-FE2E-4894-8F33-A46B40B42F01}"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solidFill>
                <a:srgbClr val="746458"/>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367626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7A524-489A-4183-9770-4F0F7FF68151}" type="datetime1">
              <a:rPr lang="en-US" smtClean="0">
                <a:solidFill>
                  <a:srgbClr val="746458"/>
                </a:solidFill>
              </a:rPr>
              <a:pPr/>
              <a:t>11/26/2019</a:t>
            </a:fld>
            <a:endParaRPr lang="en-US" dirty="0">
              <a:solidFill>
                <a:srgbClr val="746458"/>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746458"/>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F881963-FE2E-4894-8F33-A46B40B42F01}" type="slidenum">
              <a:rPr lang="en-US" smtClean="0"/>
              <a:pPr/>
              <a:t>‹#›</a:t>
            </a:fld>
            <a:endParaRPr lang="en-US" dirty="0"/>
          </a:p>
        </p:txBody>
      </p:sp>
    </p:spTree>
    <p:extLst>
      <p:ext uri="{BB962C8B-B14F-4D97-AF65-F5344CB8AC3E}">
        <p14:creationId xmlns:p14="http://schemas.microsoft.com/office/powerpoint/2010/main" val="418772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omments" Target="../comments/commen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egon Department of Education&#10;Early Learning Divi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72" y="203200"/>
            <a:ext cx="2362200" cy="2362200"/>
          </a:xfrm>
          <a:prstGeom prst="rect">
            <a:avLst/>
          </a:prstGeom>
        </p:spPr>
      </p:pic>
      <p:sp>
        <p:nvSpPr>
          <p:cNvPr id="2" name="Title 1"/>
          <p:cNvSpPr>
            <a:spLocks noGrp="1"/>
          </p:cNvSpPr>
          <p:nvPr>
            <p:ph type="ctrTitle"/>
          </p:nvPr>
        </p:nvSpPr>
        <p:spPr>
          <a:xfrm>
            <a:off x="0" y="2743200"/>
            <a:ext cx="9144000" cy="2537777"/>
          </a:xfrm>
        </p:spPr>
        <p:txBody>
          <a:bodyPr>
            <a:normAutofit fontScale="90000"/>
          </a:bodyPr>
          <a:lstStyle/>
          <a:p>
            <a:pPr algn="ctr"/>
            <a:r>
              <a:rPr lang="en-US" dirty="0"/>
              <a:t>Presentation to African American/Black Student Success Plan </a:t>
            </a:r>
            <a:r>
              <a:rPr lang="en-US" dirty="0" smtClean="0"/>
              <a:t>Committee</a:t>
            </a:r>
            <a:br>
              <a:rPr lang="en-US" dirty="0" smtClean="0"/>
            </a:br>
            <a:r>
              <a:rPr lang="en-US" sz="3600" dirty="0"/>
              <a:t>November </a:t>
            </a:r>
            <a:r>
              <a:rPr lang="en-US" sz="3600" dirty="0" smtClean="0"/>
              <a:t>2015</a:t>
            </a:r>
            <a:endParaRPr lang="en-US" sz="3600" dirty="0"/>
          </a:p>
        </p:txBody>
      </p:sp>
      <p:sp>
        <p:nvSpPr>
          <p:cNvPr id="3" name="Subtitle 2"/>
          <p:cNvSpPr>
            <a:spLocks noGrp="1"/>
          </p:cNvSpPr>
          <p:nvPr>
            <p:ph type="subTitle" idx="1"/>
          </p:nvPr>
        </p:nvSpPr>
        <p:spPr/>
        <p:txBody>
          <a:bodyPr>
            <a:normAutofit/>
          </a:bodyPr>
          <a:lstStyle/>
          <a:p>
            <a:pPr algn="r"/>
            <a:r>
              <a:rPr lang="en-US" dirty="0" smtClean="0"/>
              <a:t>Megan Irwin, Early Learning Systems Director </a:t>
            </a:r>
            <a:endParaRPr lang="en-US" dirty="0"/>
          </a:p>
        </p:txBody>
      </p:sp>
    </p:spTree>
    <p:extLst>
      <p:ext uri="{BB962C8B-B14F-4D97-AF65-F5344CB8AC3E}">
        <p14:creationId xmlns:p14="http://schemas.microsoft.com/office/powerpoint/2010/main" val="366506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ELD 15-17 LAB Special Payments</a:t>
            </a:r>
            <a:br>
              <a:rPr lang="en-US" dirty="0" smtClean="0"/>
            </a:br>
            <a:r>
              <a:rPr lang="en-US" dirty="0" smtClean="0"/>
              <a:t> Total Funds $343.1 million</a:t>
            </a:r>
            <a:endParaRPr lang="en-US" dirty="0"/>
          </a:p>
        </p:txBody>
      </p:sp>
      <p:graphicFrame>
        <p:nvGraphicFramePr>
          <p:cNvPr id="4" name="Content Placeholder 3" descr="&quot;&quot;"/>
          <p:cNvGraphicFramePr>
            <a:graphicFrameLocks noGrp="1"/>
          </p:cNvGraphicFramePr>
          <p:nvPr>
            <p:ph sz="quarter" idx="1"/>
            <p:extLst>
              <p:ext uri="{D42A27DB-BD31-4B8C-83A1-F6EECF244321}">
                <p14:modId xmlns:p14="http://schemas.microsoft.com/office/powerpoint/2010/main" val="2569547801"/>
              </p:ext>
            </p:extLst>
          </p:nvPr>
        </p:nvGraphicFramePr>
        <p:xfrm>
          <a:off x="304800" y="1524000"/>
          <a:ext cx="8610600" cy="502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descr="Kindergarten Partnership, $9.1, 3%&#10;Oregon Pre-Kindergarten: $140, 41%&#10;Early Learning Hubs: $18.9, 5%&#10;Office of Child Care: $125.4, 37%&#10;Relief Nurses: $10.3, 3%&#10;Race To The Top: $9.3, %3&#10;Healthy Families Oregon: $28.5, 5%&#10;Early Head Start: $1.6, 0%&#10;" title="Payments graph for $343.1 funds"/>
          <p:cNvGraphicFramePr>
            <a:graphicFrameLocks/>
          </p:cNvGraphicFramePr>
          <p:nvPr>
            <p:extLst>
              <p:ext uri="{D42A27DB-BD31-4B8C-83A1-F6EECF244321}">
                <p14:modId xmlns:p14="http://schemas.microsoft.com/office/powerpoint/2010/main" val="1591116234"/>
              </p:ext>
            </p:extLst>
          </p:nvPr>
        </p:nvGraphicFramePr>
        <p:xfrm>
          <a:off x="304800" y="1600200"/>
          <a:ext cx="8610599"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5809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funds </a:t>
            </a:r>
            <a:endParaRPr lang="en-US" dirty="0"/>
          </a:p>
        </p:txBody>
      </p:sp>
      <p:graphicFrame>
        <p:nvGraphicFramePr>
          <p:cNvPr id="5" name="Chart 4" descr="Head Start Collaborations/misc grants: $0.3, 0%&#10;Race To The Top: $18.3, 12%&#10;Child Care Development Fund: $135.2, 88%&#10;"/>
          <p:cNvGraphicFramePr>
            <a:graphicFrameLocks/>
          </p:cNvGraphicFramePr>
          <p:nvPr>
            <p:extLst>
              <p:ext uri="{D42A27DB-BD31-4B8C-83A1-F6EECF244321}">
                <p14:modId xmlns:p14="http://schemas.microsoft.com/office/powerpoint/2010/main" val="1234276962"/>
              </p:ext>
            </p:extLst>
          </p:nvPr>
        </p:nvGraphicFramePr>
        <p:xfrm>
          <a:off x="685800" y="1600200"/>
          <a:ext cx="80772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7909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3886200"/>
          </a:xfrm>
        </p:spPr>
        <p:txBody>
          <a:bodyPr>
            <a:noAutofit/>
          </a:bodyPr>
          <a:lstStyle/>
          <a:p>
            <a:r>
              <a:rPr lang="en-US" sz="2400" dirty="0">
                <a:solidFill>
                  <a:schemeClr val="tx1"/>
                </a:solidFill>
              </a:rPr>
              <a:t>Child Care </a:t>
            </a:r>
            <a:r>
              <a:rPr lang="en-US" sz="2400" dirty="0" smtClean="0">
                <a:solidFill>
                  <a:schemeClr val="tx1"/>
                </a:solidFill>
              </a:rPr>
              <a:t>Licensing</a:t>
            </a:r>
          </a:p>
          <a:p>
            <a:r>
              <a:rPr lang="en-US" sz="2400" dirty="0" smtClean="0">
                <a:solidFill>
                  <a:schemeClr val="tx1"/>
                </a:solidFill>
              </a:rPr>
              <a:t>Oregon </a:t>
            </a:r>
            <a:r>
              <a:rPr lang="en-US" sz="2400" dirty="0">
                <a:solidFill>
                  <a:schemeClr val="tx1"/>
                </a:solidFill>
              </a:rPr>
              <a:t>Relief </a:t>
            </a:r>
            <a:r>
              <a:rPr lang="en-US" sz="2400" dirty="0" smtClean="0">
                <a:solidFill>
                  <a:schemeClr val="tx1"/>
                </a:solidFill>
              </a:rPr>
              <a:t>Nurseries</a:t>
            </a:r>
            <a:endParaRPr lang="en-US" sz="2400" dirty="0">
              <a:solidFill>
                <a:schemeClr val="tx1"/>
              </a:solidFill>
            </a:endParaRPr>
          </a:p>
          <a:p>
            <a:r>
              <a:rPr lang="en-US" sz="2400" dirty="0" smtClean="0">
                <a:solidFill>
                  <a:schemeClr val="tx1"/>
                </a:solidFill>
              </a:rPr>
              <a:t>Healthy Families Oregon</a:t>
            </a:r>
          </a:p>
          <a:p>
            <a:r>
              <a:rPr lang="en-US" sz="2400" dirty="0">
                <a:solidFill>
                  <a:schemeClr val="tx1"/>
                </a:solidFill>
              </a:rPr>
              <a:t>Kindergarten </a:t>
            </a:r>
            <a:r>
              <a:rPr lang="en-US" sz="2400" dirty="0" smtClean="0">
                <a:solidFill>
                  <a:schemeClr val="tx1"/>
                </a:solidFill>
              </a:rPr>
              <a:t>Assessment</a:t>
            </a:r>
          </a:p>
          <a:p>
            <a:r>
              <a:rPr lang="en-US" sz="2400" dirty="0">
                <a:solidFill>
                  <a:schemeClr val="tx1"/>
                </a:solidFill>
              </a:rPr>
              <a:t>Migrant and Seasonal Preschool </a:t>
            </a:r>
            <a:endParaRPr lang="en-US" sz="2400" dirty="0" smtClean="0">
              <a:solidFill>
                <a:schemeClr val="tx1"/>
              </a:solidFill>
            </a:endParaRPr>
          </a:p>
          <a:p>
            <a:r>
              <a:rPr lang="en-US" sz="2400" dirty="0" smtClean="0">
                <a:solidFill>
                  <a:schemeClr val="tx1"/>
                </a:solidFill>
              </a:rPr>
              <a:t>Oregon Pre-K &amp; Head Start</a:t>
            </a:r>
          </a:p>
          <a:p>
            <a:r>
              <a:rPr lang="en-US" sz="2400" dirty="0" smtClean="0">
                <a:solidFill>
                  <a:schemeClr val="tx1"/>
                </a:solidFill>
              </a:rPr>
              <a:t>Preschool Promise</a:t>
            </a:r>
          </a:p>
          <a:p>
            <a:r>
              <a:rPr lang="en-US" sz="2400" dirty="0" smtClean="0">
                <a:solidFill>
                  <a:schemeClr val="tx1"/>
                </a:solidFill>
              </a:rPr>
              <a:t>QRIS</a:t>
            </a:r>
          </a:p>
          <a:p>
            <a:r>
              <a:rPr lang="en-US" sz="2400" dirty="0" smtClean="0">
                <a:solidFill>
                  <a:schemeClr val="tx1"/>
                </a:solidFill>
              </a:rPr>
              <a:t>Vroom</a:t>
            </a:r>
            <a:endParaRPr lang="en-US" sz="2400" dirty="0">
              <a:solidFill>
                <a:schemeClr val="tx1"/>
              </a:solidFill>
            </a:endParaRPr>
          </a:p>
        </p:txBody>
      </p:sp>
      <p:sp>
        <p:nvSpPr>
          <p:cNvPr id="3" name="Title 2"/>
          <p:cNvSpPr>
            <a:spLocks noGrp="1"/>
          </p:cNvSpPr>
          <p:nvPr>
            <p:ph type="title"/>
          </p:nvPr>
        </p:nvSpPr>
        <p:spPr/>
        <p:txBody>
          <a:bodyPr>
            <a:normAutofit/>
          </a:bodyPr>
          <a:lstStyle/>
          <a:p>
            <a:r>
              <a:rPr lang="en-US" dirty="0" smtClean="0"/>
              <a:t>Early Learning Programs</a:t>
            </a:r>
            <a:endParaRPr lang="en-US" dirty="0"/>
          </a:p>
        </p:txBody>
      </p:sp>
    </p:spTree>
    <p:extLst>
      <p:ext uri="{BB962C8B-B14F-4D97-AF65-F5344CB8AC3E}">
        <p14:creationId xmlns:p14="http://schemas.microsoft.com/office/powerpoint/2010/main" val="4294369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2015-2017 Priorities </a:t>
            </a:r>
            <a:endParaRPr lang="en-US" dirty="0"/>
          </a:p>
        </p:txBody>
      </p:sp>
      <p:sp>
        <p:nvSpPr>
          <p:cNvPr id="3" name="Content Placeholder 2"/>
          <p:cNvSpPr>
            <a:spLocks noGrp="1"/>
          </p:cNvSpPr>
          <p:nvPr>
            <p:ph sz="quarter" idx="1"/>
          </p:nvPr>
        </p:nvSpPr>
        <p:spPr/>
        <p:txBody>
          <a:bodyPr>
            <a:normAutofit/>
          </a:bodyPr>
          <a:lstStyle/>
          <a:p>
            <a:r>
              <a:rPr lang="en-US" b="1" dirty="0" smtClean="0"/>
              <a:t>Supports for infants and toddlers </a:t>
            </a:r>
            <a:endParaRPr lang="en-US" dirty="0" smtClean="0"/>
          </a:p>
          <a:p>
            <a:r>
              <a:rPr lang="en-US" b="1" dirty="0" smtClean="0"/>
              <a:t>Supports for pre-k aged children </a:t>
            </a:r>
            <a:endParaRPr lang="en-US" dirty="0" smtClean="0"/>
          </a:p>
          <a:p>
            <a:r>
              <a:rPr lang="en-US" b="1" dirty="0" smtClean="0"/>
              <a:t>Supports the workforce </a:t>
            </a:r>
          </a:p>
          <a:p>
            <a:r>
              <a:rPr lang="en-US" b="1" dirty="0" smtClean="0"/>
              <a:t>Supports for families</a:t>
            </a:r>
          </a:p>
          <a:p>
            <a:r>
              <a:rPr lang="en-US" b="1" dirty="0" smtClean="0"/>
              <a:t>Organizational excellence</a:t>
            </a:r>
          </a:p>
          <a:p>
            <a:endParaRPr lang="en-US" dirty="0"/>
          </a:p>
        </p:txBody>
      </p:sp>
    </p:spTree>
    <p:extLst>
      <p:ext uri="{BB962C8B-B14F-4D97-AF65-F5344CB8AC3E}">
        <p14:creationId xmlns:p14="http://schemas.microsoft.com/office/powerpoint/2010/main" val="17892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Learning Hubs </a:t>
            </a:r>
            <a:endParaRPr lang="en-US" dirty="0"/>
          </a:p>
        </p:txBody>
      </p:sp>
      <p:sp>
        <p:nvSpPr>
          <p:cNvPr id="3" name="Content Placeholder 2"/>
          <p:cNvSpPr>
            <a:spLocks noGrp="1"/>
          </p:cNvSpPr>
          <p:nvPr>
            <p:ph sz="quarter" idx="1"/>
          </p:nvPr>
        </p:nvSpPr>
        <p:spPr/>
        <p:txBody>
          <a:bodyPr>
            <a:normAutofit/>
          </a:bodyPr>
          <a:lstStyle/>
          <a:p>
            <a:r>
              <a:rPr lang="en-US" dirty="0" smtClean="0"/>
              <a:t>First funded in 2013 and governed by ORS 417.827. </a:t>
            </a:r>
          </a:p>
          <a:p>
            <a:r>
              <a:rPr lang="en-US" dirty="0" smtClean="0"/>
              <a:t>Designated by regional partners to coordinate early learning services and produce better outcomes for “at-risk” children under 6. </a:t>
            </a:r>
          </a:p>
          <a:p>
            <a:r>
              <a:rPr lang="en-US" dirty="0" smtClean="0"/>
              <a:t>Core responsibilities are: finding populations children experiencing greatest disparities, identifying their needs, working across sectors to connect them to services and accounting for outcomes collectively. </a:t>
            </a:r>
          </a:p>
        </p:txBody>
      </p:sp>
    </p:spTree>
    <p:extLst>
      <p:ext uri="{BB962C8B-B14F-4D97-AF65-F5344CB8AC3E}">
        <p14:creationId xmlns:p14="http://schemas.microsoft.com/office/powerpoint/2010/main" val="4202605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Child and Families graph</a:t>
            </a:r>
            <a:endParaRPr lang="en-US" dirty="0">
              <a:solidFill>
                <a:schemeClr val="bg1"/>
              </a:solidFill>
            </a:endParaRPr>
          </a:p>
        </p:txBody>
      </p:sp>
      <p:sp>
        <p:nvSpPr>
          <p:cNvPr id="4" name="Oval 3" descr="Flow chart with Child &amp; Families in the center and Community around them"/>
          <p:cNvSpPr/>
          <p:nvPr/>
        </p:nvSpPr>
        <p:spPr>
          <a:xfrm>
            <a:off x="1916935" y="738130"/>
            <a:ext cx="5199961" cy="47813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descr="&quot;&quot;"/>
          <p:cNvSpPr/>
          <p:nvPr/>
        </p:nvSpPr>
        <p:spPr>
          <a:xfrm>
            <a:off x="3157874" y="1890449"/>
            <a:ext cx="2642802" cy="241557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6" name="Oval 5"/>
          <p:cNvSpPr/>
          <p:nvPr/>
        </p:nvSpPr>
        <p:spPr>
          <a:xfrm>
            <a:off x="3727874" y="2419818"/>
            <a:ext cx="1468224" cy="13287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orbel" panose="020B0503020204020204" pitchFamily="34" charset="0"/>
              </a:rPr>
              <a:t>Child &amp; Families</a:t>
            </a:r>
            <a:endParaRPr lang="en-US" b="1" dirty="0">
              <a:latin typeface="Corbel" panose="020B0503020204020204" pitchFamily="34" charset="0"/>
            </a:endParaRPr>
          </a:p>
        </p:txBody>
      </p:sp>
      <p:sp>
        <p:nvSpPr>
          <p:cNvPr id="7" name="Chevron 6" descr="&quot;&quot;"/>
          <p:cNvSpPr/>
          <p:nvPr/>
        </p:nvSpPr>
        <p:spPr>
          <a:xfrm rot="17912476">
            <a:off x="1908485" y="1790162"/>
            <a:ext cx="556495" cy="62361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Chevron 7" descr="&quot;&quot;"/>
          <p:cNvSpPr/>
          <p:nvPr/>
        </p:nvSpPr>
        <p:spPr>
          <a:xfrm rot="1050837">
            <a:off x="4742001" y="540138"/>
            <a:ext cx="599525" cy="578861"/>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hevron 8" descr="&quot;&quot;"/>
          <p:cNvSpPr/>
          <p:nvPr/>
        </p:nvSpPr>
        <p:spPr>
          <a:xfrm rot="6583383">
            <a:off x="6510007" y="3866041"/>
            <a:ext cx="556495" cy="62361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descr="&quot;&quot;"/>
          <p:cNvSpPr/>
          <p:nvPr/>
        </p:nvSpPr>
        <p:spPr>
          <a:xfrm rot="13943695">
            <a:off x="2783281" y="4796933"/>
            <a:ext cx="556495" cy="62361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3801320" y="2190108"/>
            <a:ext cx="1346294" cy="339451"/>
          </a:xfrm>
          <a:prstGeom prst="rect">
            <a:avLst/>
          </a:prstGeom>
          <a:noFill/>
        </p:spPr>
        <p:txBody>
          <a:bodyPr wrap="none" lIns="91440" tIns="45720" rIns="91440" bIns="45720">
            <a:prstTxWarp prst="textArchUp">
              <a:avLst>
                <a:gd name="adj" fmla="val 10169879"/>
              </a:avLst>
            </a:prstTxWarp>
            <a:spAutoFit/>
          </a:bodyPr>
          <a:lstStyle/>
          <a:p>
            <a:pPr algn="ctr"/>
            <a:r>
              <a:rPr lang="en-US" sz="3200" b="1" cap="none" spc="0" dirty="0" smtClean="0">
                <a:ln w="18415" cmpd="sng">
                  <a:noFill/>
                  <a:prstDash val="solid"/>
                </a:ln>
                <a:solidFill>
                  <a:srgbClr val="FFFFFF"/>
                </a:solidFill>
                <a:latin typeface="Corbel" panose="020B0503020204020204" pitchFamily="34" charset="0"/>
              </a:rPr>
              <a:t>Community</a:t>
            </a:r>
            <a:endParaRPr lang="en-US" sz="3200" b="1" cap="none" spc="0" dirty="0">
              <a:ln w="18415" cmpd="sng">
                <a:noFill/>
                <a:prstDash val="solid"/>
              </a:ln>
              <a:solidFill>
                <a:srgbClr val="FFFFFF"/>
              </a:solidFill>
              <a:latin typeface="Corbel" panose="020B0503020204020204" pitchFamily="34" charset="0"/>
            </a:endParaRPr>
          </a:p>
        </p:txBody>
      </p:sp>
      <p:sp>
        <p:nvSpPr>
          <p:cNvPr id="12" name="TextBox 11"/>
          <p:cNvSpPr txBox="1"/>
          <p:nvPr/>
        </p:nvSpPr>
        <p:spPr>
          <a:xfrm>
            <a:off x="148403" y="2332307"/>
            <a:ext cx="2084961" cy="2677656"/>
          </a:xfrm>
          <a:prstGeom prst="rect">
            <a:avLst/>
          </a:prstGeom>
          <a:noFill/>
        </p:spPr>
        <p:txBody>
          <a:bodyPr wrap="square" rtlCol="0">
            <a:spAutoFit/>
          </a:bodyPr>
          <a:lstStyle/>
          <a:p>
            <a:r>
              <a:rPr lang="en-US" sz="2400" b="1" dirty="0" smtClean="0">
                <a:solidFill>
                  <a:schemeClr val="accent1"/>
                </a:solidFill>
              </a:rPr>
              <a:t>1. </a:t>
            </a:r>
            <a:r>
              <a:rPr lang="en-US" sz="2400" b="1" dirty="0" smtClean="0">
                <a:solidFill>
                  <a:schemeClr val="tx1">
                    <a:lumMod val="65000"/>
                    <a:lumOff val="35000"/>
                  </a:schemeClr>
                </a:solidFill>
              </a:rPr>
              <a:t>Identify the populations </a:t>
            </a:r>
            <a:r>
              <a:rPr lang="en-US" sz="2400" dirty="0" smtClean="0">
                <a:solidFill>
                  <a:schemeClr val="tx1">
                    <a:lumMod val="65000"/>
                    <a:lumOff val="35000"/>
                  </a:schemeClr>
                </a:solidFill>
              </a:rPr>
              <a:t>of children experiencing greatest disparities early in life. </a:t>
            </a:r>
            <a:endParaRPr lang="en-US" sz="2400" dirty="0">
              <a:solidFill>
                <a:schemeClr val="accent1"/>
              </a:solidFill>
            </a:endParaRPr>
          </a:p>
        </p:txBody>
      </p:sp>
      <p:sp>
        <p:nvSpPr>
          <p:cNvPr id="13" name="TextBox 12"/>
          <p:cNvSpPr txBox="1"/>
          <p:nvPr/>
        </p:nvSpPr>
        <p:spPr>
          <a:xfrm>
            <a:off x="1443508" y="230210"/>
            <a:ext cx="3242944" cy="1200329"/>
          </a:xfrm>
          <a:prstGeom prst="rect">
            <a:avLst/>
          </a:prstGeom>
          <a:noFill/>
        </p:spPr>
        <p:txBody>
          <a:bodyPr wrap="square" rtlCol="0">
            <a:spAutoFit/>
          </a:bodyPr>
          <a:lstStyle/>
          <a:p>
            <a:r>
              <a:rPr lang="en-US" sz="2400" b="1" dirty="0" smtClean="0">
                <a:solidFill>
                  <a:schemeClr val="accent1"/>
                </a:solidFill>
              </a:rPr>
              <a:t>2. </a:t>
            </a:r>
            <a:r>
              <a:rPr lang="en-US" sz="2400" b="1" dirty="0" smtClean="0">
                <a:solidFill>
                  <a:schemeClr val="tx1">
                    <a:lumMod val="65000"/>
                    <a:lumOff val="35000"/>
                  </a:schemeClr>
                </a:solidFill>
              </a:rPr>
              <a:t>Identify the needs</a:t>
            </a:r>
            <a:r>
              <a:rPr lang="en-US" sz="2400" dirty="0" smtClean="0">
                <a:solidFill>
                  <a:schemeClr val="tx1">
                    <a:lumMod val="65000"/>
                    <a:lumOff val="35000"/>
                  </a:schemeClr>
                </a:solidFill>
              </a:rPr>
              <a:t> of these children and their families.</a:t>
            </a:r>
            <a:endParaRPr lang="en-US" sz="2400" dirty="0">
              <a:solidFill>
                <a:schemeClr val="tx1">
                  <a:lumMod val="65000"/>
                  <a:lumOff val="35000"/>
                </a:schemeClr>
              </a:solidFill>
            </a:endParaRPr>
          </a:p>
        </p:txBody>
      </p:sp>
      <p:sp>
        <p:nvSpPr>
          <p:cNvPr id="14" name="TextBox 13"/>
          <p:cNvSpPr txBox="1"/>
          <p:nvPr/>
        </p:nvSpPr>
        <p:spPr>
          <a:xfrm>
            <a:off x="6455921" y="1156647"/>
            <a:ext cx="2544860" cy="2677656"/>
          </a:xfrm>
          <a:prstGeom prst="rect">
            <a:avLst/>
          </a:prstGeom>
          <a:noFill/>
        </p:spPr>
        <p:txBody>
          <a:bodyPr wrap="square" rtlCol="0">
            <a:spAutoFit/>
          </a:bodyPr>
          <a:lstStyle/>
          <a:p>
            <a:r>
              <a:rPr lang="en-US" sz="2400" b="1" dirty="0" smtClean="0">
                <a:solidFill>
                  <a:schemeClr val="accent1"/>
                </a:solidFill>
              </a:rPr>
              <a:t>3. </a:t>
            </a:r>
            <a:r>
              <a:rPr lang="en-US" sz="2400" b="1" dirty="0" smtClean="0">
                <a:solidFill>
                  <a:schemeClr val="tx1">
                    <a:lumMod val="65000"/>
                    <a:lumOff val="35000"/>
                  </a:schemeClr>
                </a:solidFill>
              </a:rPr>
              <a:t>Work across sectors </a:t>
            </a:r>
            <a:r>
              <a:rPr lang="en-US" sz="2400" dirty="0" smtClean="0">
                <a:solidFill>
                  <a:schemeClr val="tx1">
                    <a:lumMod val="65000"/>
                    <a:lumOff val="35000"/>
                  </a:schemeClr>
                </a:solidFill>
              </a:rPr>
              <a:t>to connect children and families to services and support that will meet their needs.</a:t>
            </a:r>
            <a:endParaRPr lang="en-US" sz="2400" dirty="0">
              <a:solidFill>
                <a:schemeClr val="tx1">
                  <a:lumMod val="65000"/>
                  <a:lumOff val="35000"/>
                </a:schemeClr>
              </a:solidFill>
            </a:endParaRPr>
          </a:p>
        </p:txBody>
      </p:sp>
      <p:sp>
        <p:nvSpPr>
          <p:cNvPr id="15" name="TextBox 14"/>
          <p:cNvSpPr txBox="1"/>
          <p:nvPr/>
        </p:nvSpPr>
        <p:spPr>
          <a:xfrm>
            <a:off x="4244433" y="5507596"/>
            <a:ext cx="3483917" cy="1200329"/>
          </a:xfrm>
          <a:prstGeom prst="rect">
            <a:avLst/>
          </a:prstGeom>
          <a:noFill/>
        </p:spPr>
        <p:txBody>
          <a:bodyPr wrap="square" rtlCol="0">
            <a:spAutoFit/>
          </a:bodyPr>
          <a:lstStyle/>
          <a:p>
            <a:r>
              <a:rPr lang="en-US" sz="2400" b="1" dirty="0">
                <a:solidFill>
                  <a:schemeClr val="accent1"/>
                </a:solidFill>
              </a:rPr>
              <a:t>4</a:t>
            </a:r>
            <a:r>
              <a:rPr lang="en-US" sz="2400" b="1" dirty="0" smtClean="0">
                <a:solidFill>
                  <a:schemeClr val="accent1"/>
                </a:solidFill>
              </a:rPr>
              <a:t>. </a:t>
            </a:r>
            <a:r>
              <a:rPr lang="en-US" sz="2400" b="1" dirty="0" smtClean="0">
                <a:solidFill>
                  <a:schemeClr val="tx1">
                    <a:lumMod val="65000"/>
                    <a:lumOff val="35000"/>
                  </a:schemeClr>
                </a:solidFill>
              </a:rPr>
              <a:t>Account for Outcomes</a:t>
            </a:r>
            <a:r>
              <a:rPr lang="en-US" sz="2400" dirty="0" smtClean="0">
                <a:solidFill>
                  <a:schemeClr val="tx1">
                    <a:lumMod val="65000"/>
                    <a:lumOff val="35000"/>
                  </a:schemeClr>
                </a:solidFill>
              </a:rPr>
              <a:t> collectively across the system.</a:t>
            </a:r>
            <a:endParaRPr lang="en-US" sz="2400" b="1" dirty="0">
              <a:solidFill>
                <a:schemeClr val="tx1">
                  <a:lumMod val="65000"/>
                  <a:lumOff val="35000"/>
                </a:schemeClr>
              </a:solidFill>
            </a:endParaRPr>
          </a:p>
        </p:txBody>
      </p:sp>
    </p:spTree>
    <p:extLst>
      <p:ext uri="{BB962C8B-B14F-4D97-AF65-F5344CB8AC3E}">
        <p14:creationId xmlns:p14="http://schemas.microsoft.com/office/powerpoint/2010/main" val="297950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Hubs by location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881963-FE2E-4894-8F33-A46B40B42F01}" type="slidenum">
              <a:rPr lang="en-US" smtClean="0"/>
              <a:pPr/>
              <a:t>16</a:t>
            </a:fld>
            <a:endParaRPr lang="en-US" dirty="0"/>
          </a:p>
        </p:txBody>
      </p:sp>
      <p:pic>
        <p:nvPicPr>
          <p:cNvPr id="6" name="Content Placeholder 5" title="Map of Oregon"/>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38200" y="1600200"/>
            <a:ext cx="7138541" cy="5138910"/>
          </a:xfrm>
        </p:spPr>
      </p:pic>
    </p:spTree>
    <p:extLst>
      <p:ext uri="{BB962C8B-B14F-4D97-AF65-F5344CB8AC3E}">
        <p14:creationId xmlns:p14="http://schemas.microsoft.com/office/powerpoint/2010/main" val="4273917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t>
            </a:r>
            <a:r>
              <a:rPr lang="en-US" dirty="0" smtClean="0"/>
              <a:t>onnecting to K-12</a:t>
            </a:r>
            <a:endParaRPr lang="en-US" dirty="0"/>
          </a:p>
        </p:txBody>
      </p:sp>
      <p:sp>
        <p:nvSpPr>
          <p:cNvPr id="3" name="Content Placeholder 2"/>
          <p:cNvSpPr>
            <a:spLocks noGrp="1"/>
          </p:cNvSpPr>
          <p:nvPr>
            <p:ph sz="quarter" idx="1"/>
          </p:nvPr>
        </p:nvSpPr>
        <p:spPr>
          <a:xfrm>
            <a:off x="381000" y="1600200"/>
            <a:ext cx="8458200" cy="5257800"/>
          </a:xfrm>
        </p:spPr>
        <p:txBody>
          <a:bodyPr>
            <a:normAutofit/>
          </a:bodyPr>
          <a:lstStyle/>
          <a:p>
            <a:pPr>
              <a:spcBef>
                <a:spcPts val="1200"/>
              </a:spcBef>
              <a:buFont typeface="Wingdings" panose="05000000000000000000" pitchFamily="2" charset="2"/>
              <a:buChar char="q"/>
            </a:pPr>
            <a:r>
              <a:rPr lang="en-US" dirty="0" smtClean="0"/>
              <a:t>Kindergarten Partnership and Innovation Fund </a:t>
            </a:r>
          </a:p>
          <a:p>
            <a:pPr lvl="1">
              <a:spcBef>
                <a:spcPts val="1200"/>
              </a:spcBef>
            </a:pPr>
            <a:r>
              <a:rPr lang="en-US" dirty="0" smtClean="0"/>
              <a:t>First funded in 2013. </a:t>
            </a:r>
          </a:p>
          <a:p>
            <a:pPr lvl="1">
              <a:spcBef>
                <a:spcPts val="1200"/>
              </a:spcBef>
            </a:pPr>
            <a:r>
              <a:rPr lang="en-US" dirty="0" smtClean="0"/>
              <a:t>Creates a connection between early learning and K-12 education by funding innovative community and school partnerships.</a:t>
            </a:r>
          </a:p>
          <a:p>
            <a:pPr lvl="2">
              <a:spcBef>
                <a:spcPts val="1200"/>
              </a:spcBef>
            </a:pPr>
            <a:r>
              <a:rPr lang="en-US" dirty="0" smtClean="0"/>
              <a:t>Transitions to Kindergarten</a:t>
            </a:r>
          </a:p>
          <a:p>
            <a:pPr lvl="2">
              <a:spcBef>
                <a:spcPts val="1200"/>
              </a:spcBef>
            </a:pPr>
            <a:r>
              <a:rPr lang="en-US" dirty="0" smtClean="0"/>
              <a:t>Family engagement</a:t>
            </a:r>
          </a:p>
          <a:p>
            <a:pPr lvl="2">
              <a:spcBef>
                <a:spcPts val="1200"/>
              </a:spcBef>
            </a:pPr>
            <a:r>
              <a:rPr lang="en-US" dirty="0" smtClean="0"/>
              <a:t>Shared professional development</a:t>
            </a:r>
          </a:p>
          <a:p>
            <a:pPr lvl="1">
              <a:spcBef>
                <a:spcPts val="1200"/>
              </a:spcBef>
            </a:pPr>
            <a:r>
              <a:rPr lang="en-US" dirty="0" smtClean="0"/>
              <a:t>Funding 16 projects across the state. </a:t>
            </a:r>
          </a:p>
          <a:p>
            <a:pPr lvl="1">
              <a:spcBef>
                <a:spcPts val="1200"/>
              </a:spcBef>
            </a:pPr>
            <a:r>
              <a:rPr lang="en-US" dirty="0" smtClean="0"/>
              <a:t>9,452 children benefiting from investments.</a:t>
            </a:r>
          </a:p>
          <a:p>
            <a:pPr>
              <a:spcBef>
                <a:spcPts val="1200"/>
              </a:spcBef>
            </a:pPr>
            <a:endParaRPr lang="en-US" dirty="0"/>
          </a:p>
          <a:p>
            <a:pPr marL="365760" lvl="1" indent="0">
              <a:spcBef>
                <a:spcPts val="1200"/>
              </a:spcBef>
              <a:buNone/>
            </a:pPr>
            <a:endParaRPr lang="en-US" dirty="0"/>
          </a:p>
        </p:txBody>
      </p:sp>
    </p:spTree>
    <p:extLst>
      <p:ext uri="{BB962C8B-B14F-4D97-AF65-F5344CB8AC3E}">
        <p14:creationId xmlns:p14="http://schemas.microsoft.com/office/powerpoint/2010/main" val="651001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Learning Regulation and Quality </a:t>
            </a:r>
            <a:endParaRPr lang="en-US" dirty="0"/>
          </a:p>
        </p:txBody>
      </p:sp>
      <p:sp>
        <p:nvSpPr>
          <p:cNvPr id="3" name="Content Placeholder 2"/>
          <p:cNvSpPr>
            <a:spLocks noGrp="1"/>
          </p:cNvSpPr>
          <p:nvPr>
            <p:ph sz="quarter" idx="1"/>
          </p:nvPr>
        </p:nvSpPr>
        <p:spPr/>
        <p:txBody>
          <a:bodyPr>
            <a:normAutofit/>
          </a:bodyPr>
          <a:lstStyle/>
          <a:p>
            <a:pPr>
              <a:spcBef>
                <a:spcPts val="1200"/>
              </a:spcBef>
            </a:pPr>
            <a:r>
              <a:rPr lang="en-US" dirty="0" smtClean="0"/>
              <a:t>Licensing and Compliance</a:t>
            </a:r>
          </a:p>
          <a:p>
            <a:pPr lvl="1">
              <a:spcBef>
                <a:spcPts val="1200"/>
              </a:spcBef>
            </a:pPr>
            <a:r>
              <a:rPr lang="en-US" dirty="0" smtClean="0"/>
              <a:t>Background checks</a:t>
            </a:r>
          </a:p>
          <a:p>
            <a:pPr lvl="1">
              <a:spcBef>
                <a:spcPts val="1200"/>
              </a:spcBef>
            </a:pPr>
            <a:r>
              <a:rPr lang="en-US" dirty="0" smtClean="0"/>
              <a:t>On-site health &amp; safety monitoring of all licensed facilities</a:t>
            </a:r>
          </a:p>
          <a:p>
            <a:pPr lvl="1">
              <a:spcBef>
                <a:spcPts val="1200"/>
              </a:spcBef>
            </a:pPr>
            <a:r>
              <a:rPr lang="en-US" dirty="0" smtClean="0"/>
              <a:t>Child Care Rule Revisions </a:t>
            </a:r>
          </a:p>
          <a:p>
            <a:pPr lvl="1">
              <a:spcBef>
                <a:spcPts val="1200"/>
              </a:spcBef>
            </a:pPr>
            <a:r>
              <a:rPr lang="en-US" dirty="0" smtClean="0"/>
              <a:t>Complaints and public inquiries</a:t>
            </a:r>
          </a:p>
          <a:p>
            <a:pPr>
              <a:spcBef>
                <a:spcPts val="1200"/>
              </a:spcBef>
            </a:pPr>
            <a:r>
              <a:rPr lang="en-US" dirty="0" smtClean="0"/>
              <a:t>Child Care Subsidy</a:t>
            </a:r>
          </a:p>
          <a:p>
            <a:pPr lvl="1">
              <a:spcBef>
                <a:spcPts val="1200"/>
              </a:spcBef>
            </a:pPr>
            <a:endParaRPr lang="en-US" dirty="0" smtClean="0"/>
          </a:p>
          <a:p>
            <a:pPr marL="0" indent="0">
              <a:buNone/>
            </a:pPr>
            <a:endParaRPr lang="en-US" dirty="0"/>
          </a:p>
        </p:txBody>
      </p:sp>
    </p:spTree>
    <p:extLst>
      <p:ext uri="{BB962C8B-B14F-4D97-AF65-F5344CB8AC3E}">
        <p14:creationId xmlns:p14="http://schemas.microsoft.com/office/powerpoint/2010/main" val="2255595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220200" cy="990600"/>
          </a:xfrm>
        </p:spPr>
        <p:txBody>
          <a:bodyPr>
            <a:normAutofit fontScale="90000"/>
          </a:bodyPr>
          <a:lstStyle/>
          <a:p>
            <a:r>
              <a:rPr lang="en-US" dirty="0"/>
              <a:t>Early Learning Regulation and </a:t>
            </a:r>
            <a:r>
              <a:rPr lang="en-US" dirty="0" smtClean="0"/>
              <a:t>Quality, cont.</a:t>
            </a:r>
            <a:endParaRPr lang="en-US" dirty="0"/>
          </a:p>
        </p:txBody>
      </p:sp>
      <p:sp>
        <p:nvSpPr>
          <p:cNvPr id="3" name="Content Placeholder 2"/>
          <p:cNvSpPr>
            <a:spLocks noGrp="1"/>
          </p:cNvSpPr>
          <p:nvPr>
            <p:ph sz="quarter" idx="1"/>
          </p:nvPr>
        </p:nvSpPr>
        <p:spPr>
          <a:xfrm>
            <a:off x="381000" y="1600200"/>
            <a:ext cx="8458200" cy="5257800"/>
          </a:xfrm>
        </p:spPr>
        <p:txBody>
          <a:bodyPr>
            <a:normAutofit/>
          </a:bodyPr>
          <a:lstStyle/>
          <a:p>
            <a:pPr>
              <a:spcBef>
                <a:spcPts val="1200"/>
              </a:spcBef>
            </a:pPr>
            <a:r>
              <a:rPr lang="en-US" dirty="0" smtClean="0"/>
              <a:t>Child Care Supports </a:t>
            </a:r>
          </a:p>
          <a:p>
            <a:pPr lvl="1">
              <a:spcBef>
                <a:spcPts val="1200"/>
              </a:spcBef>
            </a:pPr>
            <a:r>
              <a:rPr lang="en-US" dirty="0" smtClean="0"/>
              <a:t>Licensing and regulation </a:t>
            </a:r>
          </a:p>
          <a:p>
            <a:pPr lvl="1">
              <a:spcBef>
                <a:spcPts val="1200"/>
              </a:spcBef>
            </a:pPr>
            <a:r>
              <a:rPr lang="en-US" dirty="0" smtClean="0"/>
              <a:t>Oregon’s Quality Rating and Improvement System encourages licensed child care providers to meet child learning and development standards and supports them in doing so.  </a:t>
            </a:r>
          </a:p>
          <a:p>
            <a:pPr lvl="1">
              <a:spcBef>
                <a:spcPts val="1200"/>
              </a:spcBef>
            </a:pPr>
            <a:r>
              <a:rPr lang="en-US" dirty="0"/>
              <a:t>Child Care Resource &amp; Referral Network</a:t>
            </a:r>
          </a:p>
          <a:p>
            <a:pPr lvl="1">
              <a:spcBef>
                <a:spcPts val="1200"/>
              </a:spcBef>
            </a:pPr>
            <a:r>
              <a:rPr lang="en-US" dirty="0"/>
              <a:t>Early childhood professional development system</a:t>
            </a:r>
          </a:p>
          <a:p>
            <a:pPr>
              <a:spcBef>
                <a:spcPts val="1200"/>
              </a:spcBef>
            </a:pPr>
            <a:endParaRPr lang="en-US" dirty="0"/>
          </a:p>
          <a:p>
            <a:pPr marL="365760" lvl="1" indent="0">
              <a:spcBef>
                <a:spcPts val="1200"/>
              </a:spcBef>
              <a:buNone/>
            </a:pPr>
            <a:endParaRPr lang="en-US" dirty="0"/>
          </a:p>
        </p:txBody>
      </p:sp>
    </p:spTree>
    <p:extLst>
      <p:ext uri="{BB962C8B-B14F-4D97-AF65-F5344CB8AC3E}">
        <p14:creationId xmlns:p14="http://schemas.microsoft.com/office/powerpoint/2010/main" val="3584315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Responsibilities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881963-FE2E-4894-8F33-A46B40B42F01}" type="slidenum">
              <a:rPr lang="en-US" smtClean="0"/>
              <a:pPr/>
              <a:t>2</a:t>
            </a:fld>
            <a:endParaRPr lang="en-US" dirty="0"/>
          </a:p>
        </p:txBody>
      </p:sp>
      <p:sp>
        <p:nvSpPr>
          <p:cNvPr id="4" name="Content Placeholder 3"/>
          <p:cNvSpPr>
            <a:spLocks noGrp="1"/>
          </p:cNvSpPr>
          <p:nvPr>
            <p:ph sz="quarter" idx="1"/>
          </p:nvPr>
        </p:nvSpPr>
        <p:spPr/>
        <p:txBody>
          <a:bodyPr>
            <a:normAutofit fontScale="85000" lnSpcReduction="20000"/>
          </a:bodyPr>
          <a:lstStyle/>
          <a:p>
            <a:pPr marL="0" indent="0" algn="ctr">
              <a:buNone/>
            </a:pPr>
            <a:endParaRPr lang="en-US" sz="3200" dirty="0" smtClean="0">
              <a:ea typeface="Cambria"/>
              <a:cs typeface="Times New Roman"/>
            </a:endParaRPr>
          </a:p>
          <a:p>
            <a:r>
              <a:rPr lang="en-US" dirty="0"/>
              <a:t>HB 3234: ELD established as part of the Department of Education in 2013 to ensure that children enter school ready to learn. </a:t>
            </a:r>
          </a:p>
          <a:p>
            <a:pPr lvl="1"/>
            <a:endParaRPr lang="en-US" dirty="0" smtClean="0"/>
          </a:p>
          <a:p>
            <a:pPr lvl="1"/>
            <a:r>
              <a:rPr lang="en-US" dirty="0" smtClean="0"/>
              <a:t>Responsible </a:t>
            </a:r>
            <a:r>
              <a:rPr lang="en-US" dirty="0"/>
              <a:t>for the administration of early learning and development programs in the state, for regulating licensed child care; for administering CCDF; and for the creation of a cohesive early learning system in the state. </a:t>
            </a:r>
          </a:p>
          <a:p>
            <a:endParaRPr lang="en-US" dirty="0" smtClean="0"/>
          </a:p>
          <a:p>
            <a:r>
              <a:rPr lang="en-US" dirty="0" smtClean="0"/>
              <a:t>SB </a:t>
            </a:r>
            <a:r>
              <a:rPr lang="en-US" dirty="0"/>
              <a:t>909: Functions under the direction and control of the Early Learning </a:t>
            </a:r>
            <a:r>
              <a:rPr lang="en-US" dirty="0" smtClean="0"/>
              <a:t>Council </a:t>
            </a:r>
            <a:r>
              <a:rPr lang="en-US" dirty="0"/>
              <a:t>with the Early Learning System Director as the administrative officer.</a:t>
            </a:r>
          </a:p>
          <a:p>
            <a:pPr marL="0" indent="0" algn="ctr">
              <a:buNone/>
            </a:pPr>
            <a:endParaRPr lang="en-US" dirty="0"/>
          </a:p>
        </p:txBody>
      </p:sp>
    </p:spTree>
    <p:extLst>
      <p:ext uri="{BB962C8B-B14F-4D97-AF65-F5344CB8AC3E}">
        <p14:creationId xmlns:p14="http://schemas.microsoft.com/office/powerpoint/2010/main" val="1155661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990600"/>
          </a:xfrm>
        </p:spPr>
        <p:txBody>
          <a:bodyPr>
            <a:normAutofit/>
          </a:bodyPr>
          <a:lstStyle/>
          <a:p>
            <a:r>
              <a:rPr lang="en-US" dirty="0" smtClean="0"/>
              <a:t>Licensed Child Care in Oregon</a:t>
            </a:r>
          </a:p>
        </p:txBody>
      </p:sp>
      <p:graphicFrame>
        <p:nvGraphicFramePr>
          <p:cNvPr id="4" name="Chart 3" descr="Certified Center: 23%&#10;Certified Family: 16%&#10;Registered Family: 58%&#10;Head Start: 3%&#10;" title="Percent of Licensed Facilities by Type"/>
          <p:cNvGraphicFramePr/>
          <p:nvPr>
            <p:extLst>
              <p:ext uri="{D42A27DB-BD31-4B8C-83A1-F6EECF244321}">
                <p14:modId xmlns:p14="http://schemas.microsoft.com/office/powerpoint/2010/main" val="3669707920"/>
              </p:ext>
            </p:extLst>
          </p:nvPr>
        </p:nvGraphicFramePr>
        <p:xfrm>
          <a:off x="1447800" y="1905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447800" y="6019800"/>
            <a:ext cx="6400800" cy="369332"/>
          </a:xfrm>
          <a:prstGeom prst="rect">
            <a:avLst/>
          </a:prstGeom>
          <a:noFill/>
        </p:spPr>
        <p:txBody>
          <a:bodyPr wrap="square" rtlCol="0">
            <a:spAutoFit/>
          </a:bodyPr>
          <a:lstStyle/>
          <a:p>
            <a:pPr algn="ctr"/>
            <a:r>
              <a:rPr lang="en-US" dirty="0" smtClean="0"/>
              <a:t>There are 4,286 licensed child care facilities in Oregon. </a:t>
            </a:r>
            <a:endParaRPr lang="en-US" dirty="0"/>
          </a:p>
        </p:txBody>
      </p:sp>
    </p:spTree>
    <p:extLst>
      <p:ext uri="{BB962C8B-B14F-4D97-AF65-F5344CB8AC3E}">
        <p14:creationId xmlns:p14="http://schemas.microsoft.com/office/powerpoint/2010/main" val="1281219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Office of Child Care</a:t>
            </a:r>
            <a:endParaRPr lang="en-US" dirty="0"/>
          </a:p>
        </p:txBody>
      </p:sp>
      <p:sp>
        <p:nvSpPr>
          <p:cNvPr id="11" name="TextBox 10"/>
          <p:cNvSpPr txBox="1"/>
          <p:nvPr/>
        </p:nvSpPr>
        <p:spPr>
          <a:xfrm>
            <a:off x="612648" y="1587287"/>
            <a:ext cx="3715248" cy="369332"/>
          </a:xfrm>
          <a:prstGeom prst="rect">
            <a:avLst/>
          </a:prstGeom>
          <a:noFill/>
        </p:spPr>
        <p:txBody>
          <a:bodyPr wrap="none" rtlCol="0">
            <a:spAutoFit/>
          </a:bodyPr>
          <a:lstStyle/>
          <a:p>
            <a:r>
              <a:rPr lang="en-US" dirty="0" smtClean="0"/>
              <a:t>15-15 Legislatively </a:t>
            </a:r>
            <a:r>
              <a:rPr lang="en-US" dirty="0"/>
              <a:t>Approved Budget </a:t>
            </a:r>
            <a:endParaRPr lang="en-US" dirty="0"/>
          </a:p>
        </p:txBody>
      </p:sp>
      <p:graphicFrame>
        <p:nvGraphicFramePr>
          <p:cNvPr id="6" name="Chart 5" descr="Quality: $4.67, 3%&#10;Licensing: $12.43, 9%&#10;Special Payments: $130.40, 88%&#10;" title="13-15 Legislatively Approved Budget"/>
          <p:cNvGraphicFramePr>
            <a:graphicFrameLocks/>
          </p:cNvGraphicFramePr>
          <p:nvPr>
            <p:extLst>
              <p:ext uri="{D42A27DB-BD31-4B8C-83A1-F6EECF244321}">
                <p14:modId xmlns:p14="http://schemas.microsoft.com/office/powerpoint/2010/main" val="1949245510"/>
              </p:ext>
            </p:extLst>
          </p:nvPr>
        </p:nvGraphicFramePr>
        <p:xfrm>
          <a:off x="228600" y="1828800"/>
          <a:ext cx="4575175"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050800" y="1587287"/>
            <a:ext cx="3715248" cy="369332"/>
          </a:xfrm>
          <a:prstGeom prst="rect">
            <a:avLst/>
          </a:prstGeom>
          <a:noFill/>
        </p:spPr>
        <p:txBody>
          <a:bodyPr wrap="none" rtlCol="0">
            <a:spAutoFit/>
          </a:bodyPr>
          <a:lstStyle/>
          <a:p>
            <a:r>
              <a:rPr lang="en-US" dirty="0" smtClean="0"/>
              <a:t>15-17 Legislatively </a:t>
            </a:r>
            <a:r>
              <a:rPr lang="en-US" dirty="0"/>
              <a:t>Approved Budget </a:t>
            </a:r>
            <a:endParaRPr lang="en-US" dirty="0"/>
          </a:p>
        </p:txBody>
      </p:sp>
      <p:graphicFrame>
        <p:nvGraphicFramePr>
          <p:cNvPr id="7" name="Chart 6" descr="Quality: $4.39, 3%&#10;Licensing: $15.16, 10%&#10;Special Payments: $125.35, 87%&#10;" title="15-17 Legislatively Approved Budget"/>
          <p:cNvGraphicFramePr>
            <a:graphicFrameLocks/>
          </p:cNvGraphicFramePr>
          <p:nvPr>
            <p:extLst>
              <p:ext uri="{D42A27DB-BD31-4B8C-83A1-F6EECF244321}">
                <p14:modId xmlns:p14="http://schemas.microsoft.com/office/powerpoint/2010/main" val="1017754230"/>
              </p:ext>
            </p:extLst>
          </p:nvPr>
        </p:nvGraphicFramePr>
        <p:xfrm>
          <a:off x="4495800" y="1981200"/>
          <a:ext cx="45593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6864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Child Care Development Fund</a:t>
            </a:r>
            <a:endParaRPr lang="en-US" dirty="0"/>
          </a:p>
        </p:txBody>
      </p:sp>
      <p:pic>
        <p:nvPicPr>
          <p:cNvPr id="4" name="Picture 2" descr="Subsidy: 80.5%&#10;Licensing: 6.1%&#10;Quality Supports: 13.3%&#10;" title="CCDF Allocations 2013-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10089"/>
            <a:ext cx="7239000" cy="433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2000" y="5955268"/>
            <a:ext cx="7696200" cy="400110"/>
          </a:xfrm>
          <a:prstGeom prst="rect">
            <a:avLst/>
          </a:prstGeom>
          <a:noFill/>
        </p:spPr>
        <p:txBody>
          <a:bodyPr wrap="square" rtlCol="0">
            <a:spAutoFit/>
          </a:bodyPr>
          <a:lstStyle/>
          <a:p>
            <a:pPr algn="ctr"/>
            <a:r>
              <a:rPr lang="en-US" sz="2000" b="1" dirty="0" smtClean="0"/>
              <a:t>Total CCDF 2013-15: $133.2 million</a:t>
            </a:r>
            <a:endParaRPr lang="en-US" sz="2000" b="1" dirty="0"/>
          </a:p>
        </p:txBody>
      </p:sp>
    </p:spTree>
    <p:extLst>
      <p:ext uri="{BB962C8B-B14F-4D97-AF65-F5344CB8AC3E}">
        <p14:creationId xmlns:p14="http://schemas.microsoft.com/office/powerpoint/2010/main" val="1822106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CCDF Rules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Stronger focus on child development</a:t>
            </a:r>
          </a:p>
          <a:p>
            <a:pPr marL="0" indent="0">
              <a:buNone/>
            </a:pPr>
            <a:endParaRPr lang="en-US" dirty="0" smtClean="0"/>
          </a:p>
          <a:p>
            <a:r>
              <a:rPr lang="en-US" dirty="0" smtClean="0"/>
              <a:t>New monitoring &amp; safety requirements:</a:t>
            </a:r>
          </a:p>
          <a:p>
            <a:pPr lvl="1"/>
            <a:r>
              <a:rPr lang="en-US" dirty="0" smtClean="0"/>
              <a:t>On-site monitoring of licensed exempt providers</a:t>
            </a:r>
          </a:p>
          <a:p>
            <a:pPr lvl="2"/>
            <a:r>
              <a:rPr lang="en-US" dirty="0" smtClean="0"/>
              <a:t>Compliance by 11/19/2016</a:t>
            </a:r>
          </a:p>
          <a:p>
            <a:pPr lvl="1"/>
            <a:r>
              <a:rPr lang="en-US" dirty="0" smtClean="0"/>
              <a:t>Fingerprinting and background checks</a:t>
            </a:r>
          </a:p>
          <a:p>
            <a:pPr lvl="2"/>
            <a:r>
              <a:rPr lang="en-US" dirty="0" smtClean="0"/>
              <a:t>Compliance by 9/30/2017</a:t>
            </a:r>
          </a:p>
          <a:p>
            <a:pPr lvl="1"/>
            <a:r>
              <a:rPr lang="en-US" dirty="0" smtClean="0"/>
              <a:t>Enhanced requirements for parent and public access to complaints and compliance information</a:t>
            </a:r>
          </a:p>
          <a:p>
            <a:pPr lvl="2"/>
            <a:r>
              <a:rPr lang="en-US" dirty="0" smtClean="0"/>
              <a:t>Compliance by the earlier of a) 11/19/2017 or b) 1 year after monitoring in place</a:t>
            </a:r>
            <a:endParaRPr lang="en-US" dirty="0"/>
          </a:p>
        </p:txBody>
      </p:sp>
    </p:spTree>
    <p:extLst>
      <p:ext uri="{BB962C8B-B14F-4D97-AF65-F5344CB8AC3E}">
        <p14:creationId xmlns:p14="http://schemas.microsoft.com/office/powerpoint/2010/main" val="933917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Office of Child Care &amp; ERDC Outcomes</a:t>
            </a:r>
            <a:endParaRPr lang="en-US" dirty="0"/>
          </a:p>
        </p:txBody>
      </p:sp>
      <p:sp>
        <p:nvSpPr>
          <p:cNvPr id="3" name="Content Placeholder 2"/>
          <p:cNvSpPr>
            <a:spLocks noGrp="1"/>
          </p:cNvSpPr>
          <p:nvPr>
            <p:ph sz="quarter" idx="1"/>
          </p:nvPr>
        </p:nvSpPr>
        <p:spPr/>
        <p:txBody>
          <a:bodyPr>
            <a:normAutofit/>
          </a:bodyPr>
          <a:lstStyle/>
          <a:p>
            <a:r>
              <a:rPr lang="en-US" dirty="0" smtClean="0"/>
              <a:t>Over 4,400 facilities </a:t>
            </a:r>
            <a:r>
              <a:rPr lang="en-US" dirty="0"/>
              <a:t>monitored </a:t>
            </a:r>
            <a:r>
              <a:rPr lang="en-US" dirty="0" smtClean="0"/>
              <a:t>annually to ensure health and safety.</a:t>
            </a:r>
          </a:p>
          <a:p>
            <a:pPr marL="0" indent="0">
              <a:buNone/>
            </a:pPr>
            <a:r>
              <a:rPr lang="en-US" dirty="0" smtClean="0"/>
              <a:t> </a:t>
            </a:r>
            <a:endParaRPr lang="en-US" dirty="0"/>
          </a:p>
          <a:p>
            <a:pPr lvl="0"/>
            <a:r>
              <a:rPr lang="en-US" dirty="0" smtClean="0"/>
              <a:t>16</a:t>
            </a:r>
            <a:r>
              <a:rPr lang="en-US" dirty="0"/>
              <a:t>% of children </a:t>
            </a:r>
            <a:r>
              <a:rPr lang="en-US" dirty="0" smtClean="0"/>
              <a:t>supported by Employment Related Day Care </a:t>
            </a:r>
            <a:r>
              <a:rPr lang="en-US" dirty="0"/>
              <a:t>in Commitment to </a:t>
            </a:r>
            <a:r>
              <a:rPr lang="en-US" dirty="0" smtClean="0"/>
              <a:t>Quality or QRIS star-rated programs.</a:t>
            </a:r>
            <a:endParaRPr lang="en-US" dirty="0"/>
          </a:p>
          <a:p>
            <a:pPr marL="0" indent="0">
              <a:buNone/>
            </a:pPr>
            <a:r>
              <a:rPr lang="en-US" dirty="0"/>
              <a:t> </a:t>
            </a:r>
          </a:p>
          <a:p>
            <a:r>
              <a:rPr lang="en-US" dirty="0" smtClean="0"/>
              <a:t>35</a:t>
            </a:r>
            <a:r>
              <a:rPr lang="en-US" dirty="0"/>
              <a:t>% of </a:t>
            </a:r>
            <a:r>
              <a:rPr lang="en-US" dirty="0" smtClean="0"/>
              <a:t>the early care and education </a:t>
            </a:r>
            <a:r>
              <a:rPr lang="en-US" dirty="0"/>
              <a:t>workforce achieved a Step 7 or higher on the Oregon </a:t>
            </a:r>
            <a:r>
              <a:rPr lang="en-US" dirty="0" smtClean="0"/>
              <a:t>Registry.</a:t>
            </a:r>
            <a:endParaRPr lang="en-US" dirty="0"/>
          </a:p>
        </p:txBody>
      </p:sp>
    </p:spTree>
    <p:extLst>
      <p:ext uri="{BB962C8B-B14F-4D97-AF65-F5344CB8AC3E}">
        <p14:creationId xmlns:p14="http://schemas.microsoft.com/office/powerpoint/2010/main" val="413918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p:txBody>
          <a:bodyPr/>
          <a:lstStyle/>
          <a:p>
            <a:r>
              <a:rPr lang="en-US" altLang="en-US" dirty="0" smtClean="0"/>
              <a:t>Accessing Quality Child Care</a:t>
            </a:r>
          </a:p>
        </p:txBody>
      </p:sp>
      <p:sp>
        <p:nvSpPr>
          <p:cNvPr id="15" name="Oval Callout 14"/>
          <p:cNvSpPr/>
          <p:nvPr/>
        </p:nvSpPr>
        <p:spPr>
          <a:xfrm>
            <a:off x="5884863" y="1752600"/>
            <a:ext cx="2698750" cy="14065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Where are the children?</a:t>
            </a:r>
          </a:p>
        </p:txBody>
      </p:sp>
      <p:graphicFrame>
        <p:nvGraphicFramePr>
          <p:cNvPr id="11" name="Content Placeholder 10" descr="Quality Child Care Pyramid  (from top)&#10;3 to 5 Star: 8,852&#10;Commitment to Quality: 27,928&#10;Licensed: 100,455&#10;License-exempt receiving subsidy: 7,276&#10;License-exempt: unknown&#10;"/>
          <p:cNvGraphicFramePr>
            <a:graphicFrameLocks noGrp="1"/>
          </p:cNvGraphicFramePr>
          <p:nvPr>
            <p:ph sz="half" idx="2"/>
            <p:extLst>
              <p:ext uri="{D42A27DB-BD31-4B8C-83A1-F6EECF244321}">
                <p14:modId xmlns:p14="http://schemas.microsoft.com/office/powerpoint/2010/main" val="640353000"/>
              </p:ext>
            </p:extLst>
          </p:nvPr>
        </p:nvGraphicFramePr>
        <p:xfrm>
          <a:off x="228599" y="1371600"/>
          <a:ext cx="53211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4433888" y="2271713"/>
            <a:ext cx="804862" cy="369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dirty="0"/>
              <a:t>8,852</a:t>
            </a:r>
          </a:p>
        </p:txBody>
      </p:sp>
      <p:sp>
        <p:nvSpPr>
          <p:cNvPr id="4" name="TextBox 3"/>
          <p:cNvSpPr txBox="1"/>
          <p:nvPr/>
        </p:nvSpPr>
        <p:spPr>
          <a:xfrm>
            <a:off x="4343400" y="3911600"/>
            <a:ext cx="8953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dirty="0"/>
              <a:t>27,928</a:t>
            </a:r>
          </a:p>
        </p:txBody>
      </p:sp>
      <p:sp>
        <p:nvSpPr>
          <p:cNvPr id="5" name="TextBox 4"/>
          <p:cNvSpPr txBox="1"/>
          <p:nvPr/>
        </p:nvSpPr>
        <p:spPr>
          <a:xfrm>
            <a:off x="4751388" y="4665663"/>
            <a:ext cx="1133475" cy="369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dirty="0"/>
              <a:t>100,455</a:t>
            </a:r>
          </a:p>
        </p:txBody>
      </p:sp>
      <p:sp>
        <p:nvSpPr>
          <p:cNvPr id="7" name="TextBox 6"/>
          <p:cNvSpPr txBox="1"/>
          <p:nvPr/>
        </p:nvSpPr>
        <p:spPr>
          <a:xfrm>
            <a:off x="5092700" y="5400675"/>
            <a:ext cx="792163" cy="369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dirty="0"/>
              <a:t>7,276</a:t>
            </a:r>
          </a:p>
        </p:txBody>
      </p:sp>
      <p:sp>
        <p:nvSpPr>
          <p:cNvPr id="14" name="TextBox 13"/>
          <p:cNvSpPr txBox="1"/>
          <p:nvPr/>
        </p:nvSpPr>
        <p:spPr>
          <a:xfrm>
            <a:off x="5092700" y="6083300"/>
            <a:ext cx="819150" cy="369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dirty="0">
                <a:latin typeface="Arial Narrow" panose="020B0606020202030204" pitchFamily="34" charset="0"/>
              </a:rPr>
              <a:t>??????</a:t>
            </a:r>
          </a:p>
        </p:txBody>
      </p:sp>
      <p:sp>
        <p:nvSpPr>
          <p:cNvPr id="8" name="Right Brace 7" descr="&quot;&quot;"/>
          <p:cNvSpPr/>
          <p:nvPr/>
        </p:nvSpPr>
        <p:spPr>
          <a:xfrm>
            <a:off x="3092450" y="1371600"/>
            <a:ext cx="1257300" cy="21685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Tree>
    <p:extLst>
      <p:ext uri="{BB962C8B-B14F-4D97-AF65-F5344CB8AC3E}">
        <p14:creationId xmlns:p14="http://schemas.microsoft.com/office/powerpoint/2010/main" val="723074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a:lstStyle/>
          <a:p>
            <a:r>
              <a:rPr lang="en-US" altLang="en-US" dirty="0" smtClean="0"/>
              <a:t>Accessing Quality Child </a:t>
            </a:r>
            <a:r>
              <a:rPr lang="en-US" altLang="en-US" dirty="0" smtClean="0"/>
              <a:t>Care, cont.</a:t>
            </a:r>
            <a:endParaRPr lang="en-US" altLang="en-US" dirty="0" smtClean="0"/>
          </a:p>
        </p:txBody>
      </p:sp>
      <p:sp>
        <p:nvSpPr>
          <p:cNvPr id="15" name="Oval Callout 14"/>
          <p:cNvSpPr/>
          <p:nvPr/>
        </p:nvSpPr>
        <p:spPr>
          <a:xfrm>
            <a:off x="5884863" y="1752600"/>
            <a:ext cx="2698750" cy="14065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Where are the staff?</a:t>
            </a:r>
          </a:p>
        </p:txBody>
      </p:sp>
      <p:graphicFrame>
        <p:nvGraphicFramePr>
          <p:cNvPr id="11" name="Content Placeholder 10" descr="Quality Child Care Pyramid (from top)&#10;3 to 5 Star: 8,852&#10;Commitment to Quality: 27,928&#10;Licensed: 100,455&#10;License-exempt receiving subsidy: 7,276&#10;License-exempt: Unknown&#10;"/>
          <p:cNvGraphicFramePr>
            <a:graphicFrameLocks noGrp="1"/>
          </p:cNvGraphicFramePr>
          <p:nvPr>
            <p:ph sz="half" idx="2"/>
            <p:extLst>
              <p:ext uri="{D42A27DB-BD31-4B8C-83A1-F6EECF244321}">
                <p14:modId xmlns:p14="http://schemas.microsoft.com/office/powerpoint/2010/main" val="3630490968"/>
              </p:ext>
            </p:extLst>
          </p:nvPr>
        </p:nvGraphicFramePr>
        <p:xfrm>
          <a:off x="228599" y="1371600"/>
          <a:ext cx="53211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4433888" y="2271713"/>
            <a:ext cx="804862" cy="369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dirty="0"/>
              <a:t>1880</a:t>
            </a:r>
          </a:p>
        </p:txBody>
      </p:sp>
      <p:sp>
        <p:nvSpPr>
          <p:cNvPr id="4" name="TextBox 3"/>
          <p:cNvSpPr txBox="1"/>
          <p:nvPr/>
        </p:nvSpPr>
        <p:spPr>
          <a:xfrm>
            <a:off x="4343400" y="3911600"/>
            <a:ext cx="895350" cy="369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dirty="0"/>
              <a:t>4363</a:t>
            </a:r>
          </a:p>
        </p:txBody>
      </p:sp>
      <p:sp>
        <p:nvSpPr>
          <p:cNvPr id="5" name="TextBox 4"/>
          <p:cNvSpPr txBox="1"/>
          <p:nvPr/>
        </p:nvSpPr>
        <p:spPr>
          <a:xfrm>
            <a:off x="4786313" y="4665663"/>
            <a:ext cx="1133475" cy="369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dirty="0"/>
              <a:t>9221</a:t>
            </a:r>
          </a:p>
        </p:txBody>
      </p:sp>
      <p:sp>
        <p:nvSpPr>
          <p:cNvPr id="7" name="TextBox 6"/>
          <p:cNvSpPr txBox="1"/>
          <p:nvPr/>
        </p:nvSpPr>
        <p:spPr>
          <a:xfrm>
            <a:off x="5092700" y="5400675"/>
            <a:ext cx="792163" cy="369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dirty="0"/>
              <a:t>2,918</a:t>
            </a:r>
          </a:p>
        </p:txBody>
      </p:sp>
      <p:sp>
        <p:nvSpPr>
          <p:cNvPr id="14" name="TextBox 13"/>
          <p:cNvSpPr txBox="1"/>
          <p:nvPr/>
        </p:nvSpPr>
        <p:spPr>
          <a:xfrm>
            <a:off x="5092700" y="6083300"/>
            <a:ext cx="819150" cy="369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dirty="0">
                <a:latin typeface="Arial Narrow" panose="020B0606020202030204" pitchFamily="34" charset="0"/>
              </a:rPr>
              <a:t>??????</a:t>
            </a:r>
          </a:p>
        </p:txBody>
      </p:sp>
      <p:sp>
        <p:nvSpPr>
          <p:cNvPr id="8" name="Right Brace 7" descr="&quot;&quot;"/>
          <p:cNvSpPr/>
          <p:nvPr/>
        </p:nvSpPr>
        <p:spPr>
          <a:xfrm>
            <a:off x="3092450" y="1371600"/>
            <a:ext cx="1257300" cy="21685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Tree>
    <p:extLst>
      <p:ext uri="{BB962C8B-B14F-4D97-AF65-F5344CB8AC3E}">
        <p14:creationId xmlns:p14="http://schemas.microsoft.com/office/powerpoint/2010/main" val="1603550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Demographics of children &amp; providers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881963-FE2E-4894-8F33-A46B40B42F01}" type="slidenum">
              <a:rPr lang="en-US" smtClean="0"/>
              <a:pPr/>
              <a:t>27</a:t>
            </a:fld>
            <a:endParaRPr lang="en-US" dirty="0"/>
          </a:p>
        </p:txBody>
      </p:sp>
      <p:graphicFrame>
        <p:nvGraphicFramePr>
          <p:cNvPr id="5" name="Content Placeholder 4" title="Child Care Provider Workforce by Race/Ethnicity"/>
          <p:cNvGraphicFramePr>
            <a:graphicFrameLocks noGrp="1"/>
          </p:cNvGraphicFramePr>
          <p:nvPr>
            <p:ph sz="quarter" idx="1"/>
            <p:extLst>
              <p:ext uri="{D42A27DB-BD31-4B8C-83A1-F6EECF244321}">
                <p14:modId xmlns:p14="http://schemas.microsoft.com/office/powerpoint/2010/main" val="2740893202"/>
              </p:ext>
            </p:extLst>
          </p:nvPr>
        </p:nvGraphicFramePr>
        <p:xfrm>
          <a:off x="612775" y="1600200"/>
          <a:ext cx="8153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0439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 QRIS revisions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881963-FE2E-4894-8F33-A46B40B42F01}" type="slidenum">
              <a:rPr lang="en-US" smtClean="0"/>
              <a:pPr/>
              <a:t>28</a:t>
            </a:fld>
            <a:endParaRPr lang="en-US" dirty="0"/>
          </a:p>
        </p:txBody>
      </p:sp>
      <p:sp>
        <p:nvSpPr>
          <p:cNvPr id="4" name="Content Placeholder 3"/>
          <p:cNvSpPr>
            <a:spLocks noGrp="1"/>
          </p:cNvSpPr>
          <p:nvPr>
            <p:ph sz="quarter" idx="1"/>
          </p:nvPr>
        </p:nvSpPr>
        <p:spPr>
          <a:xfrm>
            <a:off x="612648" y="1600200"/>
            <a:ext cx="8153400" cy="4876800"/>
          </a:xfrm>
        </p:spPr>
        <p:txBody>
          <a:bodyPr>
            <a:noAutofit/>
          </a:bodyPr>
          <a:lstStyle/>
          <a:p>
            <a:pPr marL="0" indent="0">
              <a:buNone/>
            </a:pPr>
            <a:r>
              <a:rPr lang="en-US" sz="1800" b="1" dirty="0"/>
              <a:t>Oregon’s Revised QRIS will</a:t>
            </a:r>
            <a:r>
              <a:rPr lang="en-US" sz="1800" b="1" dirty="0" smtClean="0"/>
              <a:t>:</a:t>
            </a:r>
          </a:p>
          <a:p>
            <a:pPr marL="0" indent="0">
              <a:buNone/>
            </a:pPr>
            <a:endParaRPr lang="en-US" sz="1800" dirty="0"/>
          </a:p>
          <a:p>
            <a:pPr lvl="0"/>
            <a:r>
              <a:rPr lang="en-US" sz="1800" dirty="0" smtClean="0"/>
              <a:t>Ensure </a:t>
            </a:r>
            <a:r>
              <a:rPr lang="en-US" sz="1800" dirty="0"/>
              <a:t>inclusion of diversity of cultures, communities of color, ethnicities, languages and abilities using the Oregon Equity Lens</a:t>
            </a:r>
          </a:p>
          <a:p>
            <a:pPr lvl="0"/>
            <a:r>
              <a:rPr lang="en-US" sz="1800" dirty="0"/>
              <a:t>Be comprehensive but not cumbersome for providers</a:t>
            </a:r>
          </a:p>
          <a:p>
            <a:pPr lvl="0"/>
            <a:r>
              <a:rPr lang="en-US" sz="1800" dirty="0"/>
              <a:t>Be sustainable and prioritize resources to increase access to quality care for children, families and communities furthest from opportunity</a:t>
            </a:r>
          </a:p>
          <a:p>
            <a:pPr lvl="0"/>
            <a:r>
              <a:rPr lang="en-US" sz="1800" dirty="0"/>
              <a:t>Increase professionalism of the Early Learning field by encouraging continuous quality improvement across all levels of the system (system, workforce, program)</a:t>
            </a:r>
          </a:p>
          <a:p>
            <a:pPr lvl="0"/>
            <a:r>
              <a:rPr lang="en-US" sz="1800" dirty="0"/>
              <a:t>Be efficient, effective and build upon existing systems</a:t>
            </a:r>
          </a:p>
          <a:p>
            <a:pPr lvl="0"/>
            <a:r>
              <a:rPr lang="en-US" sz="1800" dirty="0"/>
              <a:t>Build upon the rich knowledge and expertise of Oregon’s families and communities to support families as they choose child care</a:t>
            </a:r>
          </a:p>
          <a:p>
            <a:pPr lvl="0"/>
            <a:r>
              <a:rPr lang="en-US" sz="1800" dirty="0"/>
              <a:t>Provide objective and understandable standards in accessible formats</a:t>
            </a:r>
          </a:p>
          <a:p>
            <a:pPr lvl="0"/>
            <a:r>
              <a:rPr lang="en-US" sz="1800" dirty="0"/>
              <a:t>Be understood and valued by all stakeholders</a:t>
            </a:r>
          </a:p>
          <a:p>
            <a:endParaRPr lang="en-US" dirty="0"/>
          </a:p>
        </p:txBody>
      </p:sp>
    </p:spTree>
    <p:extLst>
      <p:ext uri="{BB962C8B-B14F-4D97-AF65-F5344CB8AC3E}">
        <p14:creationId xmlns:p14="http://schemas.microsoft.com/office/powerpoint/2010/main" val="3209350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Oregon Pre-Kindergarten</a:t>
            </a:r>
            <a:endParaRPr lang="en-US" dirty="0"/>
          </a:p>
        </p:txBody>
      </p:sp>
      <p:sp>
        <p:nvSpPr>
          <p:cNvPr id="3" name="Content Placeholder 2"/>
          <p:cNvSpPr>
            <a:spLocks noGrp="1"/>
          </p:cNvSpPr>
          <p:nvPr>
            <p:ph sz="quarter" idx="1"/>
          </p:nvPr>
        </p:nvSpPr>
        <p:spPr>
          <a:xfrm>
            <a:off x="381000" y="1600200"/>
            <a:ext cx="8458200" cy="5257800"/>
          </a:xfrm>
        </p:spPr>
        <p:txBody>
          <a:bodyPr>
            <a:normAutofit fontScale="70000" lnSpcReduction="20000"/>
          </a:bodyPr>
          <a:lstStyle/>
          <a:p>
            <a:pPr>
              <a:lnSpc>
                <a:spcPct val="120000"/>
              </a:lnSpc>
              <a:buClrTx/>
              <a:defRPr/>
            </a:pPr>
            <a:r>
              <a:rPr lang="en-US" sz="3200" dirty="0">
                <a:cs typeface="Microsoft Sans Serif" pitchFamily="34" charset="0"/>
              </a:rPr>
              <a:t>Established in ORS 329.160 through 329.200; modeled and designed to work side by side with the federal Head Start program, thus referred to as “OPK/Head </a:t>
            </a:r>
            <a:r>
              <a:rPr lang="en-US" sz="3200" dirty="0" smtClean="0">
                <a:cs typeface="Microsoft Sans Serif" pitchFamily="34" charset="0"/>
              </a:rPr>
              <a:t>Start”.</a:t>
            </a:r>
          </a:p>
          <a:p>
            <a:pPr>
              <a:lnSpc>
                <a:spcPct val="120000"/>
              </a:lnSpc>
              <a:buClrTx/>
              <a:defRPr/>
            </a:pPr>
            <a:r>
              <a:rPr lang="en-US" sz="3200" dirty="0" smtClean="0">
                <a:cs typeface="Microsoft Sans Serif" pitchFamily="34" charset="0"/>
              </a:rPr>
              <a:t>Serves </a:t>
            </a:r>
            <a:r>
              <a:rPr lang="en-US" sz="3200" dirty="0">
                <a:cs typeface="Microsoft Sans Serif" pitchFamily="34" charset="0"/>
              </a:rPr>
              <a:t>3- and 4-year-olds in poverty to ensure school </a:t>
            </a:r>
            <a:r>
              <a:rPr lang="en-US" sz="3200" dirty="0" smtClean="0">
                <a:cs typeface="Microsoft Sans Serif" pitchFamily="34" charset="0"/>
              </a:rPr>
              <a:t>readiness</a:t>
            </a:r>
          </a:p>
          <a:p>
            <a:pPr>
              <a:lnSpc>
                <a:spcPct val="120000"/>
              </a:lnSpc>
              <a:spcBef>
                <a:spcPts val="0"/>
              </a:spcBef>
              <a:buClrTx/>
              <a:defRPr/>
            </a:pPr>
            <a:r>
              <a:rPr lang="en-US" sz="3200" dirty="0" smtClean="0">
                <a:cs typeface="Microsoft Sans Serif" pitchFamily="34" charset="0"/>
              </a:rPr>
              <a:t>Providers </a:t>
            </a:r>
            <a:r>
              <a:rPr lang="en-US" sz="3200" dirty="0">
                <a:cs typeface="Microsoft Sans Serif" pitchFamily="34" charset="0"/>
              </a:rPr>
              <a:t>include public schools, ESDs, higher education, and community-based non-profits (currently 28 providers with all 36 counties served).</a:t>
            </a:r>
          </a:p>
          <a:p>
            <a:pPr>
              <a:lnSpc>
                <a:spcPct val="120000"/>
              </a:lnSpc>
              <a:spcBef>
                <a:spcPts val="0"/>
              </a:spcBef>
              <a:buClrTx/>
              <a:defRPr/>
            </a:pPr>
            <a:r>
              <a:rPr lang="en-US" sz="3200" dirty="0" smtClean="0">
                <a:cs typeface="Microsoft Sans Serif" pitchFamily="34" charset="0"/>
              </a:rPr>
              <a:t>Both </a:t>
            </a:r>
            <a:r>
              <a:rPr lang="en-US" sz="3200" dirty="0">
                <a:cs typeface="Microsoft Sans Serif" pitchFamily="34" charset="0"/>
              </a:rPr>
              <a:t>state and federal dollars are used in most programs but federal dollars do not flow through ODE. </a:t>
            </a:r>
          </a:p>
          <a:p>
            <a:r>
              <a:rPr lang="en-US" sz="3200" dirty="0"/>
              <a:t>In total, OPK/Head Start served 13,321 children in 2013-14 and 13,762 children in 2014-15  (62.1% </a:t>
            </a:r>
            <a:r>
              <a:rPr lang="en-US" sz="3200" dirty="0" smtClean="0"/>
              <a:t> of eligible children- </a:t>
            </a:r>
            <a:r>
              <a:rPr lang="en-US" sz="3200" dirty="0"/>
              <a:t>up from 50.9% in 2012-13).</a:t>
            </a:r>
          </a:p>
          <a:p>
            <a:pPr>
              <a:lnSpc>
                <a:spcPct val="120000"/>
              </a:lnSpc>
              <a:spcBef>
                <a:spcPts val="0"/>
              </a:spcBef>
              <a:buClrTx/>
              <a:defRPr/>
            </a:pPr>
            <a:r>
              <a:rPr lang="en-US" sz="3200" dirty="0" smtClean="0">
                <a:cs typeface="Microsoft Sans Serif" pitchFamily="34" charset="0"/>
              </a:rPr>
              <a:t>State-average </a:t>
            </a:r>
            <a:r>
              <a:rPr lang="en-US" sz="3200" dirty="0">
                <a:cs typeface="Microsoft Sans Serif" pitchFamily="34" charset="0"/>
              </a:rPr>
              <a:t>annual expenditures per child are $8,384. </a:t>
            </a:r>
            <a:endParaRPr lang="en-US" sz="2400" dirty="0">
              <a:solidFill>
                <a:schemeClr val="accent1">
                  <a:lumMod val="50000"/>
                </a:schemeClr>
              </a:solidFill>
              <a:latin typeface="Microsoft Sans Serif" pitchFamily="34" charset="0"/>
              <a:cs typeface="Microsoft Sans Serif" pitchFamily="34" charset="0"/>
            </a:endParaRPr>
          </a:p>
          <a:p>
            <a:pPr>
              <a:lnSpc>
                <a:spcPct val="150000"/>
              </a:lnSpc>
              <a:buFont typeface="Wingdings" pitchFamily="2" charset="2"/>
              <a:buChar char="Ø"/>
              <a:defRPr/>
            </a:pPr>
            <a:endParaRPr lang="en-US" sz="2800" dirty="0"/>
          </a:p>
          <a:p>
            <a:pPr>
              <a:lnSpc>
                <a:spcPct val="150000"/>
              </a:lnSpc>
              <a:buFont typeface="Wingdings" pitchFamily="2" charset="2"/>
              <a:buChar char="Ø"/>
              <a:defRPr/>
            </a:pPr>
            <a:endParaRPr lang="en-US" sz="2800" i="1" dirty="0"/>
          </a:p>
          <a:p>
            <a:pPr>
              <a:spcBef>
                <a:spcPts val="1200"/>
              </a:spcBef>
            </a:pPr>
            <a:endParaRPr lang="en-US" dirty="0"/>
          </a:p>
          <a:p>
            <a:pPr marL="365760" lvl="1" indent="0">
              <a:spcBef>
                <a:spcPts val="1200"/>
              </a:spcBef>
              <a:buNone/>
            </a:pPr>
            <a:endParaRPr lang="en-US" dirty="0"/>
          </a:p>
        </p:txBody>
      </p:sp>
    </p:spTree>
    <p:extLst>
      <p:ext uri="{BB962C8B-B14F-4D97-AF65-F5344CB8AC3E}">
        <p14:creationId xmlns:p14="http://schemas.microsoft.com/office/powerpoint/2010/main" val="1600554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Governance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881963-FE2E-4894-8F33-A46B40B42F01}" type="slidenum">
              <a:rPr lang="en-US" smtClean="0"/>
              <a:pPr/>
              <a:t>3</a:t>
            </a:fld>
            <a:endParaRPr lang="en-US" dirty="0"/>
          </a:p>
        </p:txBody>
      </p:sp>
      <p:sp>
        <p:nvSpPr>
          <p:cNvPr id="4" name="Content Placeholder 3"/>
          <p:cNvSpPr>
            <a:spLocks noGrp="1"/>
          </p:cNvSpPr>
          <p:nvPr>
            <p:ph sz="quarter" idx="1"/>
          </p:nvPr>
        </p:nvSpPr>
        <p:spPr/>
        <p:txBody>
          <a:bodyPr>
            <a:normAutofit fontScale="85000" lnSpcReduction="10000"/>
          </a:bodyPr>
          <a:lstStyle/>
          <a:p>
            <a:pPr lvl="0">
              <a:spcBef>
                <a:spcPts val="0"/>
              </a:spcBef>
              <a:buFont typeface="Symbol"/>
              <a:buChar char=""/>
            </a:pPr>
            <a:endParaRPr lang="en-US" dirty="0" smtClean="0">
              <a:ea typeface="Cambria"/>
              <a:cs typeface="Times New Roman"/>
            </a:endParaRPr>
          </a:p>
          <a:p>
            <a:r>
              <a:rPr lang="en-US" dirty="0"/>
              <a:t>The Early Learning Division is governed by the Early Learning Council. Charged by statute to:</a:t>
            </a:r>
          </a:p>
          <a:p>
            <a:pPr lvl="1"/>
            <a:r>
              <a:rPr lang="en-US" dirty="0"/>
              <a:t>Oversee a unified system of early childhood services including funding and administration (including rule </a:t>
            </a:r>
            <a:r>
              <a:rPr lang="en-US" dirty="0" smtClean="0"/>
              <a:t>promulgation). </a:t>
            </a:r>
            <a:endParaRPr lang="en-US" dirty="0"/>
          </a:p>
          <a:p>
            <a:pPr lvl="1"/>
            <a:r>
              <a:rPr lang="en-US" dirty="0"/>
              <a:t>Align services with child centered outcomes. </a:t>
            </a:r>
          </a:p>
          <a:p>
            <a:pPr lvl="1"/>
            <a:r>
              <a:rPr lang="en-US" dirty="0"/>
              <a:t>Align work between health care and early childhood education and K-12 and early childhood education. </a:t>
            </a:r>
          </a:p>
          <a:p>
            <a:pPr lvl="1"/>
            <a:r>
              <a:rPr lang="en-US" dirty="0"/>
              <a:t>Focus on children who are at risk of arriving at school unprepared for kindergarten. </a:t>
            </a:r>
          </a:p>
          <a:p>
            <a:r>
              <a:rPr lang="en-US" dirty="0"/>
              <a:t>Early Learning Systems Director is appointed by the Governor</a:t>
            </a:r>
          </a:p>
          <a:p>
            <a:pPr marL="0" indent="0">
              <a:buNone/>
            </a:pPr>
            <a:endParaRPr lang="en-US" dirty="0"/>
          </a:p>
        </p:txBody>
      </p:sp>
    </p:spTree>
    <p:extLst>
      <p:ext uri="{BB962C8B-B14F-4D97-AF65-F5344CB8AC3E}">
        <p14:creationId xmlns:p14="http://schemas.microsoft.com/office/powerpoint/2010/main" val="2273510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Demographics of children </a:t>
            </a:r>
            <a:r>
              <a:rPr lang="en-US" dirty="0" smtClean="0"/>
              <a:t>served (1)</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881963-FE2E-4894-8F33-A46B40B42F01}" type="slidenum">
              <a:rPr lang="en-US" smtClean="0"/>
              <a:pPr/>
              <a:t>30</a:t>
            </a:fld>
            <a:endParaRPr lang="en-US" dirty="0"/>
          </a:p>
        </p:txBody>
      </p:sp>
      <p:graphicFrame>
        <p:nvGraphicFramePr>
          <p:cNvPr id="5" name="Content Placeholder 4" title="Children Enrolled in Head Start by  Race/Ethnicity"/>
          <p:cNvGraphicFramePr>
            <a:graphicFrameLocks noGrp="1"/>
          </p:cNvGraphicFramePr>
          <p:nvPr>
            <p:ph sz="quarter" idx="1"/>
            <p:extLst>
              <p:ext uri="{D42A27DB-BD31-4B8C-83A1-F6EECF244321}">
                <p14:modId xmlns:p14="http://schemas.microsoft.com/office/powerpoint/2010/main" val="2412484592"/>
              </p:ext>
            </p:extLst>
          </p:nvPr>
        </p:nvGraphicFramePr>
        <p:xfrm>
          <a:off x="152400" y="1676400"/>
          <a:ext cx="87630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8431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Mixed Delivery Pre-School </a:t>
            </a:r>
            <a:endParaRPr lang="en-US" dirty="0"/>
          </a:p>
        </p:txBody>
      </p:sp>
      <p:sp>
        <p:nvSpPr>
          <p:cNvPr id="3" name="Content Placeholder 2"/>
          <p:cNvSpPr>
            <a:spLocks noGrp="1"/>
          </p:cNvSpPr>
          <p:nvPr>
            <p:ph sz="quarter" idx="1"/>
          </p:nvPr>
        </p:nvSpPr>
        <p:spPr/>
        <p:txBody>
          <a:bodyPr/>
          <a:lstStyle/>
          <a:p>
            <a:r>
              <a:rPr lang="en-US" dirty="0" smtClean="0"/>
              <a:t>$16 million given to ELC/ELD to expand pre-school in a “mixed delivery model” that builds on both the state’s Head Start/OPK programs and allows K-12 elementary schools, community based organizations and licensed child care to become part of the state’s formal pre-k system. </a:t>
            </a:r>
          </a:p>
          <a:p>
            <a:r>
              <a:rPr lang="en-US" dirty="0" smtClean="0"/>
              <a:t>Allows service for families up to 200% of the federal poverty level. </a:t>
            </a:r>
          </a:p>
          <a:p>
            <a:r>
              <a:rPr lang="en-US" dirty="0" smtClean="0"/>
              <a:t>4-5 demonstration sites likely. </a:t>
            </a:r>
            <a:endParaRPr lang="en-US" dirty="0"/>
          </a:p>
        </p:txBody>
      </p:sp>
    </p:spTree>
    <p:extLst>
      <p:ext uri="{BB962C8B-B14F-4D97-AF65-F5344CB8AC3E}">
        <p14:creationId xmlns:p14="http://schemas.microsoft.com/office/powerpoint/2010/main" val="1198993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Engagement - Themes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881963-FE2E-4894-8F33-A46B40B42F01}" type="slidenum">
              <a:rPr lang="en-US" smtClean="0"/>
              <a:pPr/>
              <a:t>32</a:t>
            </a:fld>
            <a:endParaRPr lang="en-US" dirty="0"/>
          </a:p>
        </p:txBody>
      </p:sp>
      <p:sp>
        <p:nvSpPr>
          <p:cNvPr id="4" name="Content Placeholder 3"/>
          <p:cNvSpPr>
            <a:spLocks noGrp="1"/>
          </p:cNvSpPr>
          <p:nvPr>
            <p:ph sz="quarter" idx="1"/>
          </p:nvPr>
        </p:nvSpPr>
        <p:spPr/>
        <p:txBody>
          <a:bodyPr>
            <a:normAutofit lnSpcReduction="10000"/>
          </a:bodyPr>
          <a:lstStyle/>
          <a:p>
            <a:pPr marL="342900" lvl="0" indent="-342900">
              <a:spcBef>
                <a:spcPct val="20000"/>
              </a:spcBef>
              <a:buClrTx/>
              <a:buSzTx/>
              <a:buFont typeface="Arial" panose="020B0604020202020204" pitchFamily="34" charset="0"/>
              <a:buChar char="•"/>
            </a:pPr>
            <a:r>
              <a:rPr lang="en-US" sz="2800" dirty="0" smtClean="0">
                <a:solidFill>
                  <a:prstClr val="black"/>
                </a:solidFill>
                <a:latin typeface="Calibri"/>
              </a:rPr>
              <a:t>Home </a:t>
            </a:r>
            <a:r>
              <a:rPr lang="en-US" sz="2800" dirty="0">
                <a:solidFill>
                  <a:prstClr val="black"/>
                </a:solidFill>
                <a:latin typeface="Calibri"/>
              </a:rPr>
              <a:t>Visits – Important for cultural connections</a:t>
            </a:r>
          </a:p>
          <a:p>
            <a:pPr marL="342900" lvl="0" indent="-342900">
              <a:spcBef>
                <a:spcPct val="20000"/>
              </a:spcBef>
              <a:buClrTx/>
              <a:buSzTx/>
              <a:buFont typeface="Arial" panose="020B0604020202020204" pitchFamily="34" charset="0"/>
              <a:buChar char="•"/>
            </a:pPr>
            <a:r>
              <a:rPr lang="en-US" sz="2800" dirty="0">
                <a:solidFill>
                  <a:prstClr val="black"/>
                </a:solidFill>
                <a:latin typeface="Calibri"/>
              </a:rPr>
              <a:t>Transportation – access to services</a:t>
            </a:r>
          </a:p>
          <a:p>
            <a:pPr marL="342900" lvl="0" indent="-342900">
              <a:spcBef>
                <a:spcPct val="20000"/>
              </a:spcBef>
              <a:buClrTx/>
              <a:buSzTx/>
              <a:buFont typeface="Arial" panose="020B0604020202020204" pitchFamily="34" charset="0"/>
              <a:buChar char="•"/>
            </a:pPr>
            <a:r>
              <a:rPr lang="en-US" sz="2800" dirty="0">
                <a:solidFill>
                  <a:prstClr val="black"/>
                </a:solidFill>
                <a:latin typeface="Calibri"/>
              </a:rPr>
              <a:t>Cultural awareness</a:t>
            </a:r>
          </a:p>
          <a:p>
            <a:pPr marL="342900" lvl="0" indent="-342900">
              <a:spcBef>
                <a:spcPct val="20000"/>
              </a:spcBef>
              <a:buClrTx/>
              <a:buSzTx/>
              <a:buFont typeface="Arial" panose="020B0604020202020204" pitchFamily="34" charset="0"/>
              <a:buChar char="•"/>
            </a:pPr>
            <a:r>
              <a:rPr lang="en-US" sz="2800" dirty="0">
                <a:solidFill>
                  <a:prstClr val="black"/>
                </a:solidFill>
                <a:latin typeface="Calibri"/>
              </a:rPr>
              <a:t>Supporting/being involved with the whole family</a:t>
            </a:r>
          </a:p>
          <a:p>
            <a:pPr marL="342900" lvl="0" indent="-342900">
              <a:spcBef>
                <a:spcPct val="20000"/>
              </a:spcBef>
              <a:buClrTx/>
              <a:buSzTx/>
              <a:buFont typeface="Arial" panose="020B0604020202020204" pitchFamily="34" charset="0"/>
              <a:buChar char="•"/>
            </a:pPr>
            <a:r>
              <a:rPr lang="en-US" sz="2800" dirty="0">
                <a:solidFill>
                  <a:prstClr val="black"/>
                </a:solidFill>
                <a:latin typeface="Calibri"/>
              </a:rPr>
              <a:t>Food security – wrap around services</a:t>
            </a:r>
          </a:p>
          <a:p>
            <a:pPr marL="342900" lvl="0" indent="-342900">
              <a:spcBef>
                <a:spcPct val="20000"/>
              </a:spcBef>
              <a:buClrTx/>
              <a:buSzTx/>
              <a:buFont typeface="Arial" panose="020B0604020202020204" pitchFamily="34" charset="0"/>
              <a:buChar char="•"/>
            </a:pPr>
            <a:r>
              <a:rPr lang="en-US" sz="2800" dirty="0">
                <a:solidFill>
                  <a:prstClr val="black"/>
                </a:solidFill>
                <a:latin typeface="Calibri"/>
              </a:rPr>
              <a:t>Heath screenings – wrap around services</a:t>
            </a:r>
          </a:p>
          <a:p>
            <a:pPr marL="342900" lvl="0" indent="-342900">
              <a:spcBef>
                <a:spcPct val="20000"/>
              </a:spcBef>
              <a:buClrTx/>
              <a:buSzTx/>
              <a:buFont typeface="Arial" panose="020B0604020202020204" pitchFamily="34" charset="0"/>
              <a:buChar char="•"/>
            </a:pPr>
            <a:r>
              <a:rPr lang="en-US" sz="2800" dirty="0">
                <a:solidFill>
                  <a:prstClr val="black"/>
                </a:solidFill>
                <a:latin typeface="Calibri"/>
              </a:rPr>
              <a:t>Helping break language barriers</a:t>
            </a:r>
          </a:p>
          <a:p>
            <a:pPr marL="342900" lvl="0" indent="-342900">
              <a:spcBef>
                <a:spcPct val="20000"/>
              </a:spcBef>
              <a:buClrTx/>
              <a:buSzTx/>
              <a:buFont typeface="Arial" panose="020B0604020202020204" pitchFamily="34" charset="0"/>
              <a:buChar char="•"/>
            </a:pPr>
            <a:r>
              <a:rPr lang="en-US" sz="2800" dirty="0">
                <a:solidFill>
                  <a:prstClr val="black"/>
                </a:solidFill>
                <a:latin typeface="Calibri"/>
              </a:rPr>
              <a:t>Support for BA requirement and request for help in getting there</a:t>
            </a:r>
          </a:p>
          <a:p>
            <a:endParaRPr lang="en-US" dirty="0"/>
          </a:p>
        </p:txBody>
      </p:sp>
    </p:spTree>
    <p:extLst>
      <p:ext uri="{BB962C8B-B14F-4D97-AF65-F5344CB8AC3E}">
        <p14:creationId xmlns:p14="http://schemas.microsoft.com/office/powerpoint/2010/main" val="207058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881963-FE2E-4894-8F33-A46B40B42F01}" type="slidenum">
              <a:rPr lang="en-US" smtClean="0"/>
              <a:pPr/>
              <a:t>33</a:t>
            </a:fld>
            <a:endParaRPr lang="en-US" dirty="0"/>
          </a:p>
        </p:txBody>
      </p:sp>
      <p:sp>
        <p:nvSpPr>
          <p:cNvPr id="4" name="Content Placeholder 3"/>
          <p:cNvSpPr>
            <a:spLocks noGrp="1"/>
          </p:cNvSpPr>
          <p:nvPr>
            <p:ph sz="quarter" idx="1"/>
          </p:nvPr>
        </p:nvSpPr>
        <p:spPr/>
        <p:txBody>
          <a:bodyPr/>
          <a:lstStyle/>
          <a:p>
            <a:r>
              <a:rPr lang="en-US" dirty="0" smtClean="0"/>
              <a:t>Selection of demonstration sites by March 2016. </a:t>
            </a:r>
          </a:p>
          <a:p>
            <a:r>
              <a:rPr lang="en-US" dirty="0" smtClean="0"/>
              <a:t>Significant work to do to examine viability of the “BA requirement” for lead teachers and to develop systems that supports education of providers to support their practice, without creating institutional barriers. </a:t>
            </a:r>
            <a:endParaRPr lang="en-US" dirty="0"/>
          </a:p>
        </p:txBody>
      </p:sp>
    </p:spTree>
    <p:extLst>
      <p:ext uri="{BB962C8B-B14F-4D97-AF65-F5344CB8AC3E}">
        <p14:creationId xmlns:p14="http://schemas.microsoft.com/office/powerpoint/2010/main" val="3805747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Families Oregon </a:t>
            </a:r>
            <a:endParaRPr lang="en-US" dirty="0"/>
          </a:p>
        </p:txBody>
      </p:sp>
      <p:sp>
        <p:nvSpPr>
          <p:cNvPr id="3" name="Content Placeholder 2"/>
          <p:cNvSpPr>
            <a:spLocks noGrp="1"/>
          </p:cNvSpPr>
          <p:nvPr>
            <p:ph sz="quarter" idx="1"/>
          </p:nvPr>
        </p:nvSpPr>
        <p:spPr/>
        <p:txBody>
          <a:bodyPr>
            <a:normAutofit/>
          </a:bodyPr>
          <a:lstStyle/>
          <a:p>
            <a:pPr lvl="1">
              <a:spcBef>
                <a:spcPts val="1200"/>
              </a:spcBef>
            </a:pPr>
            <a:r>
              <a:rPr lang="en-US" dirty="0"/>
              <a:t>First funded by the state in </a:t>
            </a:r>
            <a:r>
              <a:rPr lang="en-US" dirty="0" smtClean="0"/>
              <a:t>1990 </a:t>
            </a:r>
            <a:r>
              <a:rPr lang="en-US" dirty="0"/>
              <a:t>through ORS 417.788</a:t>
            </a:r>
          </a:p>
          <a:p>
            <a:pPr lvl="1">
              <a:spcBef>
                <a:spcPts val="1200"/>
              </a:spcBef>
            </a:pPr>
            <a:r>
              <a:rPr lang="en-US" dirty="0" smtClean="0"/>
              <a:t>HFO is an accredited, statewide home visiting program proven to reduce child abuse and neglect. </a:t>
            </a:r>
          </a:p>
          <a:p>
            <a:pPr lvl="1">
              <a:spcBef>
                <a:spcPts val="1200"/>
              </a:spcBef>
            </a:pPr>
            <a:r>
              <a:rPr lang="en-US" dirty="0" smtClean="0"/>
              <a:t>Also impacts outcomes related to school readiness, child health and wellness, safety and family stability. </a:t>
            </a:r>
            <a:endParaRPr lang="en-US" dirty="0"/>
          </a:p>
          <a:p>
            <a:pPr lvl="1">
              <a:spcBef>
                <a:spcPts val="1200"/>
              </a:spcBef>
            </a:pPr>
            <a:r>
              <a:rPr lang="en-US" dirty="0"/>
              <a:t>Over 2,470 families received family support and coaching in </a:t>
            </a:r>
            <a:r>
              <a:rPr lang="en-US" dirty="0" smtClean="0"/>
              <a:t>2014.</a:t>
            </a:r>
          </a:p>
          <a:p>
            <a:pPr lvl="1">
              <a:spcBef>
                <a:spcPts val="1200"/>
              </a:spcBef>
            </a:pPr>
            <a:r>
              <a:rPr lang="en-US" dirty="0" smtClean="0"/>
              <a:t>The HB 2016 plan is a great place to call for flexible funds for culturally specific home visiting. </a:t>
            </a:r>
          </a:p>
          <a:p>
            <a:endParaRPr lang="en-US" dirty="0"/>
          </a:p>
        </p:txBody>
      </p:sp>
    </p:spTree>
    <p:extLst>
      <p:ext uri="{BB962C8B-B14F-4D97-AF65-F5344CB8AC3E}">
        <p14:creationId xmlns:p14="http://schemas.microsoft.com/office/powerpoint/2010/main" val="61976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Families Oregon Outcomes</a:t>
            </a:r>
            <a:endParaRPr lang="en-US" dirty="0"/>
          </a:p>
        </p:txBody>
      </p:sp>
      <p:sp>
        <p:nvSpPr>
          <p:cNvPr id="3" name="Content Placeholder 2"/>
          <p:cNvSpPr>
            <a:spLocks noGrp="1"/>
          </p:cNvSpPr>
          <p:nvPr>
            <p:ph sz="quarter" idx="1"/>
          </p:nvPr>
        </p:nvSpPr>
        <p:spPr/>
        <p:txBody>
          <a:bodyPr>
            <a:normAutofit fontScale="70000" lnSpcReduction="20000"/>
          </a:bodyPr>
          <a:lstStyle/>
          <a:p>
            <a:endParaRPr lang="en-US" b="1" dirty="0" smtClean="0">
              <a:solidFill>
                <a:srgbClr val="FF0000"/>
              </a:solidFill>
            </a:endParaRPr>
          </a:p>
          <a:p>
            <a:r>
              <a:rPr lang="en-US" dirty="0"/>
              <a:t>Children who are served by HFO </a:t>
            </a:r>
            <a:r>
              <a:rPr lang="en-US" b="1" dirty="0" smtClean="0"/>
              <a:t>are </a:t>
            </a:r>
            <a:r>
              <a:rPr lang="en-US" b="1" dirty="0"/>
              <a:t>2 ½ times less likely to be maltreated,</a:t>
            </a:r>
            <a:r>
              <a:rPr lang="en-US" dirty="0"/>
              <a:t> compared to children not served by </a:t>
            </a:r>
            <a:r>
              <a:rPr lang="en-US" dirty="0" smtClean="0"/>
              <a:t>HFO (16 </a:t>
            </a:r>
            <a:r>
              <a:rPr lang="en-US" dirty="0"/>
              <a:t>per </a:t>
            </a:r>
            <a:r>
              <a:rPr lang="en-US" dirty="0" smtClean="0"/>
              <a:t>1,000  compared 40 </a:t>
            </a:r>
            <a:r>
              <a:rPr lang="en-US" dirty="0"/>
              <a:t>per </a:t>
            </a:r>
            <a:r>
              <a:rPr lang="en-US" dirty="0" smtClean="0"/>
              <a:t>1,000)</a:t>
            </a:r>
          </a:p>
          <a:p>
            <a:endParaRPr lang="en-US" dirty="0"/>
          </a:p>
          <a:p>
            <a:r>
              <a:rPr lang="en-US" dirty="0" smtClean="0"/>
              <a:t>Children whose mothers were enrolled in HFO are significantly more likely to be fully immunized at age 2 than the general population</a:t>
            </a:r>
          </a:p>
          <a:p>
            <a:pPr marL="0" indent="0">
              <a:buNone/>
            </a:pPr>
            <a:endParaRPr lang="en-US" dirty="0"/>
          </a:p>
          <a:p>
            <a:r>
              <a:rPr lang="en-US" dirty="0"/>
              <a:t>HFO mothers scored significantly lower, compared to control mothers, on the Parenting Stress Index, a validated measure of parent stress, which has been linked to risk of child abuse and </a:t>
            </a:r>
            <a:r>
              <a:rPr lang="en-US" dirty="0" smtClean="0"/>
              <a:t>neglect</a:t>
            </a:r>
            <a:endParaRPr lang="en-US" dirty="0"/>
          </a:p>
          <a:p>
            <a:endParaRPr lang="en-US" dirty="0"/>
          </a:p>
          <a:p>
            <a:pPr lvl="0"/>
            <a:r>
              <a:rPr lang="en-US" dirty="0" smtClean="0"/>
              <a:t>HFO mothers were 13 percentage points more likely to read to their babies on a daily basis than a control group</a:t>
            </a:r>
            <a:endParaRPr lang="en-US" dirty="0"/>
          </a:p>
        </p:txBody>
      </p:sp>
    </p:spTree>
    <p:extLst>
      <p:ext uri="{BB962C8B-B14F-4D97-AF65-F5344CB8AC3E}">
        <p14:creationId xmlns:p14="http://schemas.microsoft.com/office/powerpoint/2010/main" val="25680401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Race demographics of children served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881963-FE2E-4894-8F33-A46B40B42F01}" type="slidenum">
              <a:rPr lang="en-US" smtClean="0"/>
              <a:pPr/>
              <a:t>36</a:t>
            </a:fld>
            <a:endParaRPr lang="en-US" dirty="0"/>
          </a:p>
        </p:txBody>
      </p:sp>
      <p:sp>
        <p:nvSpPr>
          <p:cNvPr id="4" name="Content Placeholder 3"/>
          <p:cNvSpPr>
            <a:spLocks noGrp="1"/>
          </p:cNvSpPr>
          <p:nvPr>
            <p:ph sz="quarter" idx="1"/>
          </p:nvPr>
        </p:nvSpPr>
        <p:spPr/>
        <p:txBody>
          <a:bodyPr/>
          <a:lstStyle/>
          <a:p>
            <a:r>
              <a:rPr lang="en-US" dirty="0" smtClean="0"/>
              <a:t>2013 -2014 Children served through home visits</a:t>
            </a:r>
          </a:p>
          <a:p>
            <a:pPr lvl="1"/>
            <a:r>
              <a:rPr lang="en-US" dirty="0" smtClean="0"/>
              <a:t>3% African American</a:t>
            </a:r>
          </a:p>
          <a:p>
            <a:pPr lvl="1"/>
            <a:r>
              <a:rPr lang="en-US" dirty="0" smtClean="0"/>
              <a:t>28% Hispanic/Latino</a:t>
            </a:r>
          </a:p>
          <a:p>
            <a:pPr lvl="1"/>
            <a:r>
              <a:rPr lang="en-US" dirty="0" smtClean="0"/>
              <a:t>4% Asian</a:t>
            </a:r>
          </a:p>
          <a:p>
            <a:pPr lvl="1"/>
            <a:r>
              <a:rPr lang="en-US" dirty="0" smtClean="0"/>
              <a:t>1% American Indian</a:t>
            </a:r>
          </a:p>
          <a:p>
            <a:pPr lvl="1"/>
            <a:r>
              <a:rPr lang="en-US" dirty="0" smtClean="0"/>
              <a:t>47% Caucasian</a:t>
            </a:r>
          </a:p>
          <a:p>
            <a:pPr lvl="1"/>
            <a:r>
              <a:rPr lang="en-US" dirty="0" smtClean="0"/>
              <a:t>7% Multi Racial</a:t>
            </a:r>
          </a:p>
          <a:p>
            <a:pPr lvl="1"/>
            <a:r>
              <a:rPr lang="en-US" dirty="0" smtClean="0"/>
              <a:t>2% other</a:t>
            </a:r>
          </a:p>
          <a:p>
            <a:pPr lvl="1"/>
            <a:r>
              <a:rPr lang="en-US" dirty="0" smtClean="0"/>
              <a:t>9% Unreported</a:t>
            </a:r>
            <a:endParaRPr lang="en-US" dirty="0"/>
          </a:p>
        </p:txBody>
      </p:sp>
    </p:spTree>
    <p:extLst>
      <p:ext uri="{BB962C8B-B14F-4D97-AF65-F5344CB8AC3E}">
        <p14:creationId xmlns:p14="http://schemas.microsoft.com/office/powerpoint/2010/main" val="20139540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Relief Nurseries </a:t>
            </a:r>
            <a:endParaRPr lang="en-US" dirty="0"/>
          </a:p>
        </p:txBody>
      </p:sp>
      <p:sp>
        <p:nvSpPr>
          <p:cNvPr id="3" name="Content Placeholder 2"/>
          <p:cNvSpPr>
            <a:spLocks noGrp="1"/>
          </p:cNvSpPr>
          <p:nvPr>
            <p:ph sz="quarter" idx="1"/>
          </p:nvPr>
        </p:nvSpPr>
        <p:spPr>
          <a:xfrm>
            <a:off x="381000" y="1600200"/>
            <a:ext cx="8458200" cy="5257800"/>
          </a:xfrm>
        </p:spPr>
        <p:txBody>
          <a:bodyPr>
            <a:normAutofit/>
          </a:bodyPr>
          <a:lstStyle/>
          <a:p>
            <a:pPr lvl="1">
              <a:spcBef>
                <a:spcPts val="1200"/>
              </a:spcBef>
            </a:pPr>
            <a:r>
              <a:rPr lang="en-US" dirty="0" smtClean="0"/>
              <a:t>Comprehensive therapeutic support programs serving families with children under age 6. </a:t>
            </a:r>
          </a:p>
          <a:p>
            <a:pPr lvl="1">
              <a:spcBef>
                <a:spcPts val="1200"/>
              </a:spcBef>
            </a:pPr>
            <a:r>
              <a:rPr lang="en-US" dirty="0" smtClean="0"/>
              <a:t>Children and families experiencing multiple stress factors; at risk for child abuse and neglect. </a:t>
            </a:r>
          </a:p>
          <a:p>
            <a:pPr lvl="1">
              <a:spcBef>
                <a:spcPts val="1200"/>
              </a:spcBef>
            </a:pPr>
            <a:r>
              <a:rPr lang="en-US" dirty="0" smtClean="0"/>
              <a:t>Work to keep children safe in their homes, reducing the number of children in foster care. </a:t>
            </a:r>
          </a:p>
          <a:p>
            <a:pPr lvl="1">
              <a:spcBef>
                <a:spcPts val="1200"/>
              </a:spcBef>
            </a:pPr>
            <a:r>
              <a:rPr lang="en-US" dirty="0" smtClean="0"/>
              <a:t>Provide therapeutic early childhood classrooms, home visits and parenting supports. </a:t>
            </a:r>
          </a:p>
          <a:p>
            <a:pPr lvl="1">
              <a:spcBef>
                <a:spcPts val="1200"/>
              </a:spcBef>
            </a:pPr>
            <a:r>
              <a:rPr lang="en-US" dirty="0" smtClean="0"/>
              <a:t>Serves 3,319 children in 25 programs (15 core; 10 satellite) statewide. </a:t>
            </a:r>
            <a:endParaRPr lang="en-US" b="1" dirty="0" smtClean="0">
              <a:solidFill>
                <a:srgbClr val="FF0000"/>
              </a:solidFill>
            </a:endParaRPr>
          </a:p>
          <a:p>
            <a:pPr>
              <a:spcBef>
                <a:spcPts val="1200"/>
              </a:spcBef>
            </a:pPr>
            <a:endParaRPr lang="en-US" dirty="0"/>
          </a:p>
          <a:p>
            <a:pPr marL="365760" lvl="1" indent="0">
              <a:spcBef>
                <a:spcPts val="1200"/>
              </a:spcBef>
              <a:buNone/>
            </a:pPr>
            <a:endParaRPr lang="en-US" dirty="0"/>
          </a:p>
        </p:txBody>
      </p:sp>
    </p:spTree>
    <p:extLst>
      <p:ext uri="{BB962C8B-B14F-4D97-AF65-F5344CB8AC3E}">
        <p14:creationId xmlns:p14="http://schemas.microsoft.com/office/powerpoint/2010/main" val="23790400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Relief Nurseries Outcomes </a:t>
            </a:r>
            <a:endParaRPr lang="en-US" dirty="0"/>
          </a:p>
        </p:txBody>
      </p:sp>
      <p:sp>
        <p:nvSpPr>
          <p:cNvPr id="3" name="Content Placeholder 2"/>
          <p:cNvSpPr>
            <a:spLocks noGrp="1"/>
          </p:cNvSpPr>
          <p:nvPr>
            <p:ph sz="quarter" idx="1"/>
          </p:nvPr>
        </p:nvSpPr>
        <p:spPr/>
        <p:txBody>
          <a:bodyPr/>
          <a:lstStyle/>
          <a:p>
            <a:r>
              <a:rPr lang="en-US" dirty="0" smtClean="0"/>
              <a:t>Reduces risk of child abuse and neglect</a:t>
            </a:r>
          </a:p>
          <a:p>
            <a:pPr lvl="1"/>
            <a:r>
              <a:rPr lang="en-US" dirty="0" smtClean="0"/>
              <a:t>Within 12 months families in program see risk factors drop from 9 to 7. </a:t>
            </a:r>
          </a:p>
          <a:p>
            <a:pPr lvl="1"/>
            <a:r>
              <a:rPr lang="en-US" dirty="0" smtClean="0"/>
              <a:t>98.6% of children enrolled in services avoid foster care and continue living with families. </a:t>
            </a:r>
          </a:p>
          <a:p>
            <a:pPr lvl="1"/>
            <a:r>
              <a:rPr lang="en-US" dirty="0" smtClean="0"/>
              <a:t>Percentage of enrolled parents who report reading to their children at least 3x a week increases from 32% to 52% after six months in program. </a:t>
            </a:r>
            <a:endParaRPr lang="en-US" dirty="0"/>
          </a:p>
        </p:txBody>
      </p:sp>
    </p:spTree>
    <p:extLst>
      <p:ext uri="{BB962C8B-B14F-4D97-AF65-F5344CB8AC3E}">
        <p14:creationId xmlns:p14="http://schemas.microsoft.com/office/powerpoint/2010/main" val="2111554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8F881963-FE2E-4894-8F33-A46B40B42F01}" type="slidenum">
              <a:rPr lang="en-US" smtClean="0"/>
              <a:pPr/>
              <a:t>39</a:t>
            </a:fld>
            <a:endParaRPr lang="en-US" dirty="0"/>
          </a:p>
        </p:txBody>
      </p:sp>
      <p:sp>
        <p:nvSpPr>
          <p:cNvPr id="4" name="Content Placeholder 3"/>
          <p:cNvSpPr>
            <a:spLocks noGrp="1"/>
          </p:cNvSpPr>
          <p:nvPr>
            <p:ph sz="quarter" idx="1"/>
          </p:nvPr>
        </p:nvSpPr>
        <p:spPr>
          <a:xfrm>
            <a:off x="304800" y="1600200"/>
            <a:ext cx="8686800" cy="4876800"/>
          </a:xfrm>
        </p:spPr>
        <p:txBody>
          <a:bodyPr>
            <a:normAutofit/>
          </a:bodyPr>
          <a:lstStyle/>
          <a:p>
            <a:r>
              <a:rPr lang="en-US" dirty="0" smtClean="0"/>
              <a:t>2013 – 2014 </a:t>
            </a:r>
          </a:p>
          <a:p>
            <a:pPr lvl="1"/>
            <a:r>
              <a:rPr lang="en-US" dirty="0" smtClean="0"/>
              <a:t>14% of mothers served were 17 years or younger</a:t>
            </a:r>
          </a:p>
          <a:p>
            <a:pPr lvl="1"/>
            <a:r>
              <a:rPr lang="en-US" dirty="0" smtClean="0"/>
              <a:t>77% of mothers served were single mothers</a:t>
            </a:r>
          </a:p>
          <a:p>
            <a:pPr lvl="1"/>
            <a:r>
              <a:rPr lang="en-US" dirty="0" smtClean="0"/>
              <a:t>34% of parents served had less than a HS Education</a:t>
            </a:r>
          </a:p>
          <a:p>
            <a:pPr lvl="1"/>
            <a:r>
              <a:rPr lang="en-US" dirty="0" smtClean="0"/>
              <a:t>22% of mothers had late prenatal care</a:t>
            </a:r>
          </a:p>
          <a:p>
            <a:pPr lvl="1"/>
            <a:r>
              <a:rPr lang="en-US" dirty="0" smtClean="0"/>
              <a:t>58% of parents served were unemployed</a:t>
            </a:r>
          </a:p>
          <a:p>
            <a:pPr lvl="1"/>
            <a:r>
              <a:rPr lang="en-US" dirty="0" smtClean="0"/>
              <a:t>25% of mothers suffer from depression</a:t>
            </a:r>
          </a:p>
          <a:p>
            <a:pPr lvl="1"/>
            <a:r>
              <a:rPr lang="en-US" dirty="0" smtClean="0"/>
              <a:t>25% of mothers reported relationship problems</a:t>
            </a:r>
          </a:p>
          <a:p>
            <a:pPr lvl="1"/>
            <a:r>
              <a:rPr lang="en-US" dirty="0" smtClean="0"/>
              <a:t>87% of parents’ income was at or below the poverty level</a:t>
            </a:r>
            <a:endParaRPr lang="en-US" dirty="0"/>
          </a:p>
        </p:txBody>
      </p:sp>
      <p:sp>
        <p:nvSpPr>
          <p:cNvPr id="5" name="Title 1"/>
          <p:cNvSpPr>
            <a:spLocks noGrp="1"/>
          </p:cNvSpPr>
          <p:nvPr>
            <p:ph type="title"/>
          </p:nvPr>
        </p:nvSpPr>
        <p:spPr/>
        <p:txBody>
          <a:bodyPr>
            <a:normAutofit fontScale="90000"/>
          </a:bodyPr>
          <a:lstStyle/>
          <a:p>
            <a:r>
              <a:rPr lang="en-US" dirty="0" smtClean="0"/>
              <a:t>Demographics of children </a:t>
            </a:r>
            <a:r>
              <a:rPr lang="en-US" dirty="0" smtClean="0"/>
              <a:t>served (2)</a:t>
            </a:r>
            <a:endParaRPr lang="en-US" dirty="0"/>
          </a:p>
        </p:txBody>
      </p:sp>
    </p:spTree>
    <p:extLst>
      <p:ext uri="{BB962C8B-B14F-4D97-AF65-F5344CB8AC3E}">
        <p14:creationId xmlns:p14="http://schemas.microsoft.com/office/powerpoint/2010/main" val="572075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Early Learning Division’s Goals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881963-FE2E-4894-8F33-A46B40B42F01}" type="slidenum">
              <a:rPr lang="en-US" smtClean="0"/>
              <a:pPr/>
              <a:t>4</a:t>
            </a:fld>
            <a:endParaRPr lang="en-US" dirty="0"/>
          </a:p>
        </p:txBody>
      </p:sp>
      <p:sp>
        <p:nvSpPr>
          <p:cNvPr id="2" name="Content Placeholder 1"/>
          <p:cNvSpPr>
            <a:spLocks noGrp="1"/>
          </p:cNvSpPr>
          <p:nvPr>
            <p:ph sz="quarter" idx="1"/>
          </p:nvPr>
        </p:nvSpPr>
        <p:spPr>
          <a:xfrm>
            <a:off x="228600" y="1752600"/>
            <a:ext cx="8534400" cy="4419600"/>
          </a:xfrm>
        </p:spPr>
        <p:txBody>
          <a:bodyPr/>
          <a:lstStyle/>
          <a:p>
            <a:pPr>
              <a:lnSpc>
                <a:spcPct val="110000"/>
              </a:lnSpc>
              <a:spcBef>
                <a:spcPts val="1200"/>
              </a:spcBef>
            </a:pPr>
            <a:r>
              <a:rPr lang="en-US" sz="3600" dirty="0"/>
              <a:t>Children arrive at kindergarten ready to succeed.</a:t>
            </a:r>
          </a:p>
          <a:p>
            <a:pPr>
              <a:lnSpc>
                <a:spcPct val="110000"/>
              </a:lnSpc>
              <a:spcBef>
                <a:spcPts val="1200"/>
              </a:spcBef>
            </a:pPr>
            <a:r>
              <a:rPr lang="en-US" sz="3600" dirty="0"/>
              <a:t>Families are healthy, stable and attached.</a:t>
            </a:r>
          </a:p>
          <a:p>
            <a:pPr>
              <a:lnSpc>
                <a:spcPct val="110000"/>
              </a:lnSpc>
              <a:spcBef>
                <a:spcPts val="1200"/>
              </a:spcBef>
            </a:pPr>
            <a:r>
              <a:rPr lang="en-US" sz="3600" dirty="0"/>
              <a:t>The Early Learning System is coordinated, aligned and family-centered.</a:t>
            </a:r>
          </a:p>
          <a:p>
            <a:endParaRPr lang="en-US" dirty="0"/>
          </a:p>
        </p:txBody>
      </p:sp>
    </p:spTree>
    <p:extLst>
      <p:ext uri="{BB962C8B-B14F-4D97-AF65-F5344CB8AC3E}">
        <p14:creationId xmlns:p14="http://schemas.microsoft.com/office/powerpoint/2010/main" val="4089647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Early Head Start </a:t>
            </a:r>
            <a:endParaRPr lang="en-US" dirty="0"/>
          </a:p>
        </p:txBody>
      </p:sp>
      <p:sp>
        <p:nvSpPr>
          <p:cNvPr id="3" name="Content Placeholder 2"/>
          <p:cNvSpPr>
            <a:spLocks noGrp="1"/>
          </p:cNvSpPr>
          <p:nvPr>
            <p:ph sz="quarter" idx="1"/>
          </p:nvPr>
        </p:nvSpPr>
        <p:spPr>
          <a:xfrm>
            <a:off x="381000" y="1600200"/>
            <a:ext cx="8458200" cy="5257800"/>
          </a:xfrm>
        </p:spPr>
        <p:txBody>
          <a:bodyPr>
            <a:normAutofit/>
          </a:bodyPr>
          <a:lstStyle/>
          <a:p>
            <a:pPr lvl="1">
              <a:spcBef>
                <a:spcPts val="1200"/>
              </a:spcBef>
            </a:pPr>
            <a:r>
              <a:rPr lang="en-US" dirty="0" smtClean="0">
                <a:cs typeface="Microsoft Sans Serif" pitchFamily="34" charset="0"/>
              </a:rPr>
              <a:t>First state funding </a:t>
            </a:r>
            <a:r>
              <a:rPr lang="en-US" dirty="0">
                <a:cs typeface="Microsoft Sans Serif" pitchFamily="34" charset="0"/>
              </a:rPr>
              <a:t>in 2009-11 (funding distributed to existing </a:t>
            </a:r>
            <a:r>
              <a:rPr lang="en-US" dirty="0" smtClean="0">
                <a:cs typeface="Microsoft Sans Serif" pitchFamily="34" charset="0"/>
              </a:rPr>
              <a:t>providers).</a:t>
            </a:r>
          </a:p>
          <a:p>
            <a:pPr lvl="1">
              <a:spcBef>
                <a:spcPts val="1200"/>
              </a:spcBef>
            </a:pPr>
            <a:r>
              <a:rPr lang="en-US" dirty="0" smtClean="0">
                <a:cs typeface="Microsoft Sans Serif" pitchFamily="34" charset="0"/>
              </a:rPr>
              <a:t>Services </a:t>
            </a:r>
            <a:r>
              <a:rPr lang="en-US" dirty="0">
                <a:cs typeface="Microsoft Sans Serif" pitchFamily="34" charset="0"/>
              </a:rPr>
              <a:t>focus on cognitive, developmental, and socio-emotional supports; medical and dental screenings; nutritional services; mental health services; parental involvement; and referrals to social services for the entire family</a:t>
            </a:r>
            <a:r>
              <a:rPr lang="en-US" dirty="0" smtClean="0">
                <a:cs typeface="Microsoft Sans Serif" pitchFamily="34" charset="0"/>
              </a:rPr>
              <a:t>.</a:t>
            </a:r>
          </a:p>
          <a:p>
            <a:pPr lvl="1">
              <a:spcBef>
                <a:spcPts val="1200"/>
              </a:spcBef>
            </a:pPr>
            <a:r>
              <a:rPr lang="en-US" dirty="0" smtClean="0">
                <a:cs typeface="Microsoft Sans Serif" pitchFamily="34" charset="0"/>
              </a:rPr>
              <a:t>Serves children under 3-years-old; expectant mothers at or below the poverty line; children in foster care who are homeless, or have other risk factors also qualify. </a:t>
            </a:r>
          </a:p>
          <a:p>
            <a:pPr lvl="1">
              <a:spcBef>
                <a:spcPts val="1200"/>
              </a:spcBef>
            </a:pPr>
            <a:r>
              <a:rPr lang="en-US" dirty="0" smtClean="0">
                <a:cs typeface="Microsoft Sans Serif" pitchFamily="34" charset="0"/>
              </a:rPr>
              <a:t>64 children served.</a:t>
            </a:r>
          </a:p>
          <a:p>
            <a:pPr marL="365760" lvl="1" indent="0">
              <a:spcBef>
                <a:spcPts val="1200"/>
              </a:spcBef>
              <a:buNone/>
            </a:pPr>
            <a:endParaRPr lang="en-US" dirty="0"/>
          </a:p>
          <a:p>
            <a:pPr marL="365760" lvl="1" indent="0">
              <a:spcBef>
                <a:spcPts val="1200"/>
              </a:spcBef>
              <a:buNone/>
            </a:pPr>
            <a:endParaRPr lang="en-US" dirty="0"/>
          </a:p>
        </p:txBody>
      </p:sp>
    </p:spTree>
    <p:extLst>
      <p:ext uri="{BB962C8B-B14F-4D97-AF65-F5344CB8AC3E}">
        <p14:creationId xmlns:p14="http://schemas.microsoft.com/office/powerpoint/2010/main" val="15057992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6553200" cy="2514600"/>
          </a:xfrm>
        </p:spPr>
        <p:txBody>
          <a:bodyPr>
            <a:normAutofit/>
          </a:bodyPr>
          <a:lstStyle/>
          <a:p>
            <a:pPr algn="ctr"/>
            <a:r>
              <a:rPr lang="en-US" sz="4800" dirty="0" smtClean="0">
                <a:solidFill>
                  <a:schemeClr val="accent1"/>
                </a:solidFill>
              </a:rPr>
              <a:t>Questions?</a:t>
            </a:r>
            <a:endParaRPr lang="en-US" sz="4800" dirty="0">
              <a:solidFill>
                <a:schemeClr val="accent1"/>
              </a:solidFill>
            </a:endParaRPr>
          </a:p>
        </p:txBody>
      </p:sp>
      <p:pic>
        <p:nvPicPr>
          <p:cNvPr id="8" name="Picture 7" descr="&quot;&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457200"/>
            <a:ext cx="2133600" cy="2133600"/>
          </a:xfrm>
          <a:prstGeom prst="rect">
            <a:avLst/>
          </a:prstGeom>
          <a:ln w="28575">
            <a:noFill/>
          </a:ln>
        </p:spPr>
      </p:pic>
    </p:spTree>
    <p:extLst>
      <p:ext uri="{BB962C8B-B14F-4D97-AF65-F5344CB8AC3E}">
        <p14:creationId xmlns:p14="http://schemas.microsoft.com/office/powerpoint/2010/main" val="2722030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a:xfrm>
            <a:off x="158291" y="171791"/>
            <a:ext cx="8824511" cy="623099"/>
          </a:xfrm>
          <a:solidFill>
            <a:schemeClr val="bg1">
              <a:lumMod val="85000"/>
            </a:schemeClr>
          </a:solidFill>
        </p:spPr>
        <p:txBody>
          <a:bodyPr>
            <a:normAutofit fontScale="90000"/>
          </a:bodyPr>
          <a:lstStyle/>
          <a:p>
            <a:pPr algn="ctr"/>
            <a:r>
              <a:rPr lang="en-US" sz="3600" dirty="0">
                <a:solidFill>
                  <a:schemeClr val="tx1">
                    <a:lumMod val="75000"/>
                    <a:lumOff val="25000"/>
                  </a:schemeClr>
                </a:solidFill>
                <a:latin typeface="Corbel" panose="020B0503020204020204" pitchFamily="34" charset="0"/>
              </a:rPr>
              <a:t>Early Learning </a:t>
            </a:r>
            <a:r>
              <a:rPr lang="en-US" sz="3600" dirty="0" smtClean="0">
                <a:solidFill>
                  <a:schemeClr val="tx1">
                    <a:lumMod val="75000"/>
                    <a:lumOff val="25000"/>
                  </a:schemeClr>
                </a:solidFill>
                <a:latin typeface="Corbel" panose="020B0503020204020204" pitchFamily="34" charset="0"/>
              </a:rPr>
              <a:t>Structure</a:t>
            </a:r>
            <a:endParaRPr lang="en-US" sz="3600" dirty="0"/>
          </a:p>
        </p:txBody>
      </p:sp>
      <p:sp>
        <p:nvSpPr>
          <p:cNvPr id="3" name="Rounded Rectangle 2"/>
          <p:cNvSpPr/>
          <p:nvPr/>
        </p:nvSpPr>
        <p:spPr>
          <a:xfrm>
            <a:off x="2668288" y="915705"/>
            <a:ext cx="3804519" cy="9101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1"/>
                </a:solidFill>
                <a:latin typeface="Corbel" panose="020B0503020204020204" pitchFamily="34" charset="0"/>
              </a:rPr>
              <a:t>Governor’s Office</a:t>
            </a:r>
            <a:endParaRPr lang="en-US" sz="2800" b="1" dirty="0">
              <a:solidFill>
                <a:schemeClr val="accent1"/>
              </a:solidFill>
              <a:latin typeface="Corbel" panose="020B0503020204020204" pitchFamily="34" charset="0"/>
            </a:endParaRPr>
          </a:p>
        </p:txBody>
      </p:sp>
      <p:sp>
        <p:nvSpPr>
          <p:cNvPr id="4" name="Rounded Rectangle 3"/>
          <p:cNvSpPr/>
          <p:nvPr/>
        </p:nvSpPr>
        <p:spPr>
          <a:xfrm>
            <a:off x="1945099" y="2644838"/>
            <a:ext cx="3722277" cy="9349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solidFill>
                <a:latin typeface="Corbel" panose="020B0503020204020204" pitchFamily="34" charset="0"/>
              </a:rPr>
              <a:t>Early Learning Council</a:t>
            </a:r>
            <a:endParaRPr lang="en-US" sz="2000" b="1" dirty="0">
              <a:solidFill>
                <a:schemeClr val="accent1"/>
              </a:solidFill>
              <a:latin typeface="Corbel" panose="020B0503020204020204" pitchFamily="34" charset="0"/>
            </a:endParaRPr>
          </a:p>
        </p:txBody>
      </p:sp>
      <p:sp>
        <p:nvSpPr>
          <p:cNvPr id="5" name="Rounded Rectangle 4"/>
          <p:cNvSpPr/>
          <p:nvPr/>
        </p:nvSpPr>
        <p:spPr>
          <a:xfrm>
            <a:off x="6207036" y="2644837"/>
            <a:ext cx="1489163" cy="9349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1"/>
                </a:solidFill>
              </a:rPr>
              <a:t>Youth Development Council</a:t>
            </a:r>
            <a:endParaRPr lang="en-US" sz="1600" b="1" dirty="0">
              <a:solidFill>
                <a:schemeClr val="accent1"/>
              </a:solidFill>
            </a:endParaRPr>
          </a:p>
        </p:txBody>
      </p:sp>
      <p:cxnSp>
        <p:nvCxnSpPr>
          <p:cNvPr id="7" name="Straight Arrow Connector 6" descr="&quot;&quot;" title="Arrow connector"/>
          <p:cNvCxnSpPr/>
          <p:nvPr/>
        </p:nvCxnSpPr>
        <p:spPr>
          <a:xfrm flipV="1">
            <a:off x="3303430" y="1825847"/>
            <a:ext cx="316997" cy="818990"/>
          </a:xfrm>
          <a:prstGeom prst="straightConnector1">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sp>
        <p:nvSpPr>
          <p:cNvPr id="72" name="Rounded Rectangle 71"/>
          <p:cNvSpPr/>
          <p:nvPr/>
        </p:nvSpPr>
        <p:spPr>
          <a:xfrm>
            <a:off x="3396158" y="4250422"/>
            <a:ext cx="4057022" cy="1235978"/>
          </a:xfrm>
          <a:prstGeom prst="roundRect">
            <a:avLst/>
          </a:prstGeom>
          <a:solidFill>
            <a:srgbClr val="00B050"/>
          </a:solidFill>
          <a:ln>
            <a:solidFill>
              <a:srgbClr val="D16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75000"/>
                    <a:lumOff val="25000"/>
                  </a:schemeClr>
                </a:solidFill>
                <a:latin typeface="Corbel" panose="020B0503020204020204" pitchFamily="34" charset="0"/>
              </a:rPr>
              <a:t>Early Learning Division</a:t>
            </a:r>
          </a:p>
          <a:p>
            <a:pPr algn="ctr"/>
            <a:r>
              <a:rPr lang="en-US" sz="1500" b="1" dirty="0" smtClean="0">
                <a:solidFill>
                  <a:schemeClr val="tx1">
                    <a:lumMod val="75000"/>
                    <a:lumOff val="25000"/>
                  </a:schemeClr>
                </a:solidFill>
                <a:latin typeface="Corbel" panose="020B0503020204020204" pitchFamily="34" charset="0"/>
              </a:rPr>
              <a:t>(Part of Oregon Department of Education)</a:t>
            </a:r>
          </a:p>
        </p:txBody>
      </p:sp>
      <p:sp>
        <p:nvSpPr>
          <p:cNvPr id="12" name="Rounded Rectangle 11"/>
          <p:cNvSpPr/>
          <p:nvPr/>
        </p:nvSpPr>
        <p:spPr>
          <a:xfrm>
            <a:off x="2034501" y="3730465"/>
            <a:ext cx="1015259" cy="25690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75000"/>
                    <a:lumOff val="25000"/>
                  </a:schemeClr>
                </a:solidFill>
              </a:rPr>
              <a:t>DHS</a:t>
            </a:r>
            <a:endParaRPr lang="en-US" dirty="0" smtClean="0">
              <a:solidFill>
                <a:schemeClr val="tx1">
                  <a:lumMod val="75000"/>
                  <a:lumOff val="25000"/>
                </a:schemeClr>
              </a:solidFill>
            </a:endParaRPr>
          </a:p>
          <a:p>
            <a:pPr algn="ctr"/>
            <a:r>
              <a:rPr lang="en-US" dirty="0" smtClean="0"/>
              <a:t>ERDC</a:t>
            </a:r>
            <a:endParaRPr lang="en-US" dirty="0"/>
          </a:p>
        </p:txBody>
      </p:sp>
      <p:cxnSp>
        <p:nvCxnSpPr>
          <p:cNvPr id="34" name="Straight Arrow Connector 33" descr="&quot;&quot;"/>
          <p:cNvCxnSpPr/>
          <p:nvPr/>
        </p:nvCxnSpPr>
        <p:spPr>
          <a:xfrm flipH="1" flipV="1">
            <a:off x="5887048" y="1825847"/>
            <a:ext cx="319989" cy="818990"/>
          </a:xfrm>
          <a:prstGeom prst="straightConnector1">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897175" y="3730465"/>
            <a:ext cx="1015259" cy="256902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lumMod val="75000"/>
                  <a:lumOff val="25000"/>
                </a:schemeClr>
              </a:solidFill>
            </a:endParaRPr>
          </a:p>
          <a:p>
            <a:pPr algn="ctr"/>
            <a:r>
              <a:rPr lang="en-US" b="1" dirty="0" smtClean="0">
                <a:solidFill>
                  <a:schemeClr val="tx1">
                    <a:lumMod val="75000"/>
                    <a:lumOff val="25000"/>
                  </a:schemeClr>
                </a:solidFill>
              </a:rPr>
              <a:t>OHA</a:t>
            </a:r>
            <a:br>
              <a:rPr lang="en-US" b="1" dirty="0" smtClean="0">
                <a:solidFill>
                  <a:schemeClr val="tx1">
                    <a:lumMod val="75000"/>
                    <a:lumOff val="25000"/>
                  </a:schemeClr>
                </a:solidFill>
              </a:rPr>
            </a:br>
            <a:endParaRPr lang="en-US" dirty="0" smtClean="0">
              <a:solidFill>
                <a:schemeClr val="tx1">
                  <a:lumMod val="75000"/>
                  <a:lumOff val="25000"/>
                </a:schemeClr>
              </a:solidFill>
            </a:endParaRPr>
          </a:p>
          <a:p>
            <a:pPr algn="ctr"/>
            <a:endParaRPr lang="en-US" dirty="0"/>
          </a:p>
        </p:txBody>
      </p:sp>
      <p:cxnSp>
        <p:nvCxnSpPr>
          <p:cNvPr id="9" name="Straight Connector 8" descr="&quot;&quot;"/>
          <p:cNvCxnSpPr/>
          <p:nvPr/>
        </p:nvCxnSpPr>
        <p:spPr>
          <a:xfrm flipH="1">
            <a:off x="3049759" y="4900602"/>
            <a:ext cx="381233" cy="0"/>
          </a:xfrm>
          <a:prstGeom prst="line">
            <a:avLst/>
          </a:prstGeom>
          <a:ln w="508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descr="&quot;&quot;"/>
          <p:cNvCxnSpPr/>
          <p:nvPr/>
        </p:nvCxnSpPr>
        <p:spPr>
          <a:xfrm flipH="1">
            <a:off x="1912433" y="4900602"/>
            <a:ext cx="122069" cy="0"/>
          </a:xfrm>
          <a:prstGeom prst="line">
            <a:avLst/>
          </a:prstGeom>
          <a:ln w="50800">
            <a:prstDash val="sysDash"/>
          </a:ln>
        </p:spPr>
        <p:style>
          <a:lnRef idx="1">
            <a:schemeClr val="accent1"/>
          </a:lnRef>
          <a:fillRef idx="0">
            <a:schemeClr val="accent1"/>
          </a:fillRef>
          <a:effectRef idx="0">
            <a:schemeClr val="accent1"/>
          </a:effectRef>
          <a:fontRef idx="minor">
            <a:schemeClr val="tx1"/>
          </a:fontRef>
        </p:style>
      </p:cxnSp>
      <p:cxnSp>
        <p:nvCxnSpPr>
          <p:cNvPr id="14" name="Straight Arrow Connector 13" descr="&quot;&quot;"/>
          <p:cNvCxnSpPr/>
          <p:nvPr/>
        </p:nvCxnSpPr>
        <p:spPr>
          <a:xfrm>
            <a:off x="5100810" y="3620295"/>
            <a:ext cx="172387" cy="583526"/>
          </a:xfrm>
          <a:prstGeom prst="straightConnector1">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88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Customers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230,000 children under age 5. </a:t>
            </a:r>
          </a:p>
          <a:p>
            <a:r>
              <a:rPr lang="en-US" dirty="0" smtClean="0"/>
              <a:t>45,000 children born a year – ½ are born on Medicaid. </a:t>
            </a:r>
          </a:p>
          <a:p>
            <a:r>
              <a:rPr lang="en-US" dirty="0" smtClean="0"/>
              <a:t>25% of Oregon’s under five population considered “at risk” by definition of statute (HB 4165). </a:t>
            </a:r>
          </a:p>
          <a:p>
            <a:r>
              <a:rPr lang="en-US" dirty="0" smtClean="0"/>
              <a:t>4,500 licensed child care and early learning and development program providers serving 137,000 children.  </a:t>
            </a:r>
          </a:p>
          <a:p>
            <a:r>
              <a:rPr lang="en-US" dirty="0" smtClean="0"/>
              <a:t>Another 2,918 license exempt providers who care for 7,276 children on child care subsidy.</a:t>
            </a:r>
          </a:p>
        </p:txBody>
      </p:sp>
    </p:spTree>
    <p:extLst>
      <p:ext uri="{BB962C8B-B14F-4D97-AF65-F5344CB8AC3E}">
        <p14:creationId xmlns:p14="http://schemas.microsoft.com/office/powerpoint/2010/main" val="3750129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in Poverty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881963-FE2E-4894-8F33-A46B40B42F01}" type="slidenum">
              <a:rPr lang="en-US" smtClean="0"/>
              <a:pPr/>
              <a:t>7</a:t>
            </a:fld>
            <a:endParaRPr lang="en-US" dirty="0"/>
          </a:p>
        </p:txBody>
      </p:sp>
      <p:graphicFrame>
        <p:nvGraphicFramePr>
          <p:cNvPr id="7" name="Content Placeholder 6" title="Percentage of Children 0 - 5 Living in Poverty by Race/Ethnicity*"/>
          <p:cNvGraphicFramePr>
            <a:graphicFrameLocks noGrp="1"/>
          </p:cNvGraphicFramePr>
          <p:nvPr>
            <p:ph sz="quarter" idx="1"/>
            <p:extLst>
              <p:ext uri="{D42A27DB-BD31-4B8C-83A1-F6EECF244321}">
                <p14:modId xmlns:p14="http://schemas.microsoft.com/office/powerpoint/2010/main" val="658677315"/>
              </p:ext>
            </p:extLst>
          </p:nvPr>
        </p:nvGraphicFramePr>
        <p:xfrm>
          <a:off x="152400" y="1600200"/>
          <a:ext cx="8915399"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4052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Budget </a:t>
            </a:r>
            <a:endParaRPr lang="en-US" dirty="0"/>
          </a:p>
        </p:txBody>
      </p:sp>
      <p:sp>
        <p:nvSpPr>
          <p:cNvPr id="3" name="Subtitle 2"/>
          <p:cNvSpPr>
            <a:spLocks noGrp="1"/>
          </p:cNvSpPr>
          <p:nvPr>
            <p:ph type="subTitle" idx="1"/>
          </p:nvPr>
        </p:nvSpPr>
        <p:spPr/>
        <p:txBody>
          <a:bodyPr/>
          <a:lstStyle/>
          <a:p>
            <a:r>
              <a:rPr lang="en-US" dirty="0" smtClean="0"/>
              <a:t>Early Learning Division	</a:t>
            </a:r>
            <a:endParaRPr lang="en-US" dirty="0"/>
          </a:p>
        </p:txBody>
      </p:sp>
    </p:spTree>
    <p:extLst>
      <p:ext uri="{BB962C8B-B14F-4D97-AF65-F5344CB8AC3E}">
        <p14:creationId xmlns:p14="http://schemas.microsoft.com/office/powerpoint/2010/main" val="1355268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ELD 15-17 Legislatively Approved Budget</a:t>
            </a:r>
            <a:endParaRPr lang="en-US" sz="3600" dirty="0"/>
          </a:p>
        </p:txBody>
      </p:sp>
      <p:graphicFrame>
        <p:nvGraphicFramePr>
          <p:cNvPr id="4" name="Content Placeholder 3" descr="Current 15-17 Service Level: $373.7&#10;Federal Funds: $153.3, 41%&#10;General Fund: $209.9, 56%&#10;Other Funds: $13.5, 3%"/>
          <p:cNvGraphicFramePr>
            <a:graphicFrameLocks noGrp="1"/>
          </p:cNvGraphicFramePr>
          <p:nvPr>
            <p:ph sz="quarter" idx="1"/>
            <p:extLst>
              <p:ext uri="{D42A27DB-BD31-4B8C-83A1-F6EECF244321}">
                <p14:modId xmlns:p14="http://schemas.microsoft.com/office/powerpoint/2010/main" val="3183471252"/>
              </p:ext>
            </p:extLst>
          </p:nvPr>
        </p:nvGraphicFramePr>
        <p:xfrm>
          <a:off x="609600" y="1524000"/>
          <a:ext cx="81534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05486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arly Learning">
      <a:dk1>
        <a:sysClr val="windowText" lastClr="000000"/>
      </a:dk1>
      <a:lt1>
        <a:sysClr val="window" lastClr="FFFFFF"/>
      </a:lt1>
      <a:dk2>
        <a:srgbClr val="746458"/>
      </a:dk2>
      <a:lt2>
        <a:srgbClr val="EBDDC3"/>
      </a:lt2>
      <a:accent1>
        <a:srgbClr val="00A79D"/>
      </a:accent1>
      <a:accent2>
        <a:srgbClr val="673090"/>
      </a:accent2>
      <a:accent3>
        <a:srgbClr val="2CB673"/>
      </a:accent3>
      <a:accent4>
        <a:srgbClr val="932A8E"/>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7de5f1c5-18c2-498f-992a-58b0b23e633c">2019-12-29T08:00:00+00:00</Remediation_x0020_Date>
    <Priority xmlns="7de5f1c5-18c2-498f-992a-58b0b23e633c">Tier 1</Priority>
    <Estimated_x0020_Creation_x0020_Date xmlns="7de5f1c5-18c2-498f-992a-58b0b23e633c">2016-02-03T08:00:00+00:00</Estimated_x0020_Creation_x0020_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D762ED83F3D24EB4AE4A87D462AE3D" ma:contentTypeVersion="7" ma:contentTypeDescription="Create a new document." ma:contentTypeScope="" ma:versionID="17b0749817300ba07b6b714f51a37dcf">
  <xsd:schema xmlns:xsd="http://www.w3.org/2001/XMLSchema" xmlns:xs="http://www.w3.org/2001/XMLSchema" xmlns:p="http://schemas.microsoft.com/office/2006/metadata/properties" xmlns:ns1="http://schemas.microsoft.com/sharepoint/v3" xmlns:ns2="7de5f1c5-18c2-498f-992a-58b0b23e633c" xmlns:ns3="54031767-dd6d-417c-ab73-583408f47564" targetNamespace="http://schemas.microsoft.com/office/2006/metadata/properties" ma:root="true" ma:fieldsID="f29231f93c93e27adb86773bd6bc28f2" ns1:_="" ns2:_="" ns3:_="">
    <xsd:import namespace="http://schemas.microsoft.com/sharepoint/v3"/>
    <xsd:import namespace="7de5f1c5-18c2-498f-992a-58b0b23e633c"/>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e5f1c5-18c2-498f-992a-58b0b23e633c"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BE5F1E-E571-482C-81ED-2D56C7C3860C}"/>
</file>

<file path=customXml/itemProps2.xml><?xml version="1.0" encoding="utf-8"?>
<ds:datastoreItem xmlns:ds="http://schemas.openxmlformats.org/officeDocument/2006/customXml" ds:itemID="{DE5313B1-6E02-4DDE-81FD-B3244156E30A}"/>
</file>

<file path=customXml/itemProps3.xml><?xml version="1.0" encoding="utf-8"?>
<ds:datastoreItem xmlns:ds="http://schemas.openxmlformats.org/officeDocument/2006/customXml" ds:itemID="{AF5E2EE4-018F-4476-A7D3-0DBD300D41D1}"/>
</file>

<file path=docProps/app.xml><?xml version="1.0" encoding="utf-8"?>
<Properties xmlns="http://schemas.openxmlformats.org/officeDocument/2006/extended-properties" xmlns:vt="http://schemas.openxmlformats.org/officeDocument/2006/docPropsVTypes">
  <TotalTime>1071</TotalTime>
  <Words>2237</Words>
  <Application>Microsoft Office PowerPoint</Application>
  <PresentationFormat>On-screen Show (4:3)</PresentationFormat>
  <Paragraphs>323</Paragraphs>
  <Slides>41</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Arial Narrow</vt:lpstr>
      <vt:lpstr>Calibri</vt:lpstr>
      <vt:lpstr>Cambria</vt:lpstr>
      <vt:lpstr>Corbel</vt:lpstr>
      <vt:lpstr>Microsoft Sans Serif</vt:lpstr>
      <vt:lpstr>Symbol</vt:lpstr>
      <vt:lpstr>Times New Roman</vt:lpstr>
      <vt:lpstr>Tw Cen MT</vt:lpstr>
      <vt:lpstr>Wingdings</vt:lpstr>
      <vt:lpstr>Wingdings 2</vt:lpstr>
      <vt:lpstr>Median</vt:lpstr>
      <vt:lpstr>Presentation to African American/Black Student Success Plan Committee November 2015</vt:lpstr>
      <vt:lpstr>Responsibilities</vt:lpstr>
      <vt:lpstr>Governance </vt:lpstr>
      <vt:lpstr>Early Learning Division’s Goals</vt:lpstr>
      <vt:lpstr>Early Learning Structure</vt:lpstr>
      <vt:lpstr>Customers </vt:lpstr>
      <vt:lpstr>Children in Poverty </vt:lpstr>
      <vt:lpstr>Budget </vt:lpstr>
      <vt:lpstr>ELD 15-17 Legislatively Approved Budget</vt:lpstr>
      <vt:lpstr>ELD 15-17 LAB Special Payments  Total Funds $343.1 million</vt:lpstr>
      <vt:lpstr>Federal funds </vt:lpstr>
      <vt:lpstr>Early Learning Programs</vt:lpstr>
      <vt:lpstr>2015-2017 Priorities </vt:lpstr>
      <vt:lpstr>Early Learning Hubs </vt:lpstr>
      <vt:lpstr>Child and Families graph</vt:lpstr>
      <vt:lpstr>Hubs by location</vt:lpstr>
      <vt:lpstr>Connecting to K-12</vt:lpstr>
      <vt:lpstr>Early Learning Regulation and Quality </vt:lpstr>
      <vt:lpstr>Early Learning Regulation and Quality, cont.</vt:lpstr>
      <vt:lpstr>Licensed Child Care in Oregon</vt:lpstr>
      <vt:lpstr>Office of Child Care</vt:lpstr>
      <vt:lpstr>Child Care Development Fund</vt:lpstr>
      <vt:lpstr>Changes to CCDF Rules</vt:lpstr>
      <vt:lpstr>Office of Child Care &amp; ERDC Outcomes</vt:lpstr>
      <vt:lpstr>Accessing Quality Child Care</vt:lpstr>
      <vt:lpstr>Accessing Quality Child Care, cont.</vt:lpstr>
      <vt:lpstr>Demographics of children &amp; providers</vt:lpstr>
      <vt:lpstr>What’s next – QRIS revisions</vt:lpstr>
      <vt:lpstr>Oregon Pre-Kindergarten</vt:lpstr>
      <vt:lpstr>Demographics of children served (1)</vt:lpstr>
      <vt:lpstr>Mixed Delivery Pre-School </vt:lpstr>
      <vt:lpstr>Community Engagement - Themes</vt:lpstr>
      <vt:lpstr>What’s next?</vt:lpstr>
      <vt:lpstr>Healthy Families Oregon </vt:lpstr>
      <vt:lpstr>Healthy Families Oregon Outcomes</vt:lpstr>
      <vt:lpstr>Race demographics of children served</vt:lpstr>
      <vt:lpstr>Relief Nurseries </vt:lpstr>
      <vt:lpstr>Relief Nurseries Outcomes </vt:lpstr>
      <vt:lpstr>Demographics of children served (2)</vt:lpstr>
      <vt:lpstr>Early Head Start </vt:lpstr>
      <vt:lpstr>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&amp; Innovation TA Webinar</dc:title>
  <dc:creator>Administrator</dc:creator>
  <cp:lastModifiedBy>"AspengrK"</cp:lastModifiedBy>
  <cp:revision>96</cp:revision>
  <dcterms:created xsi:type="dcterms:W3CDTF">2015-05-11T23:03:21Z</dcterms:created>
  <dcterms:modified xsi:type="dcterms:W3CDTF">2019-11-27T04:17:38Z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0x010100D4D762ED83F3D24EB4AE4A87D462AE3D</vt:lpwstr>
  </property>
</Properties>
</file>