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64" y="3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25" y="829478"/>
            <a:ext cx="89979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80725" y="1595006"/>
            <a:ext cx="3490595" cy="308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4871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75878"/>
            <a:ext cx="9144000" cy="712470"/>
          </a:xfrm>
          <a:custGeom>
            <a:avLst/>
            <a:gdLst/>
            <a:ahLst/>
            <a:cxnLst/>
            <a:rect l="l" t="t" r="r" b="b"/>
            <a:pathLst>
              <a:path w="9144000" h="712469">
                <a:moveTo>
                  <a:pt x="0" y="0"/>
                </a:moveTo>
                <a:lnTo>
                  <a:pt x="9143999" y="0"/>
                </a:lnTo>
                <a:lnTo>
                  <a:pt x="9143999" y="712308"/>
                </a:lnTo>
                <a:lnTo>
                  <a:pt x="0" y="712308"/>
                </a:lnTo>
                <a:lnTo>
                  <a:pt x="0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871140"/>
            <a:ext cx="9143999" cy="2723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988" y="141857"/>
            <a:ext cx="877602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5400" y="1377709"/>
            <a:ext cx="5281295" cy="203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na.Salas@state.or.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sos.state.or.us/oard/viewSingleRule.action?ruleVrsnRsn=14453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irela.blekic@state.or.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ODE.WRCoursesGrant@ode.state.or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e/educator-resources/standards/Pages/Expanding-Access-to-Well-Rounded-Education.aspx" TargetMode="External"/><Relationship Id="rId2" Type="http://schemas.openxmlformats.org/officeDocument/2006/relationships/hyperlink" Target="https://public.govdelivery.com/accounts/ORED/subscriber/new?topic_id=ORED_2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itlin.mcrae@state.or.us" TargetMode="External"/><Relationship Id="rId5" Type="http://schemas.openxmlformats.org/officeDocument/2006/relationships/hyperlink" Target="mailto:beth.blumenstein@state.or.us" TargetMode="External"/><Relationship Id="rId4" Type="http://schemas.openxmlformats.org/officeDocument/2006/relationships/hyperlink" Target="mailto:ODE.WRCoursesGrant@ode.state.or.u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egon.gov/ode/educator-resources/assessment/Documents/Administering_the_ELPA_Screener_and_Summative_in_2021-22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egon.gov/ode/educator-resources/assessment/Documents/Administering_the_ELPA_Screener_and_Summative_in_2021-22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egon.gov/ode/educator-resources/assessment/Documents/Honoring_Student_Proficiency_on_HS_ELPA_Summative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.wolcott@state.or.u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m.a.miller@state.or.us" TargetMode="External"/><Relationship Id="rId4" Type="http://schemas.openxmlformats.org/officeDocument/2006/relationships/hyperlink" Target="mailto:susan.mekarski@state.or.u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hyperlink" Target="mailto:Ana.Salas@ode.state.or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oomgov.com/rec/share/I0FgRwWg8_FoXUOo1xSwq3MIz83aS5r3-LIUvPVojneSB3kgvlzymzu_pRIc5Pic.rjQwwRCJU_MqsJqx?startTime=1631819728000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oomgov.com/rec/share/kx4z__eYb_jQ2-RRfeL24mmHA_Tw9_heSmDHVsgxIEQmQ6sBcoGz78Oj76GtOORN.SfDSvLDoaU-HDYy9?startTime=1631918947000" TargetMode="External"/><Relationship Id="rId11" Type="http://schemas.openxmlformats.org/officeDocument/2006/relationships/hyperlink" Target="https://www.zoomgov.com/rec/share/Aoi_sr8ZFevcZZf0H5fkAsyGR_6_n9sRRPVs8w_cyBOlD1NjPI4pDYV2_S5yu8Gx.xjMMI9PZmMCG9DST?startTime=1631750170000" TargetMode="External"/><Relationship Id="rId5" Type="http://schemas.openxmlformats.org/officeDocument/2006/relationships/hyperlink" Target="https://www.zoomgov.com/rec/share/Mew9_eJB923daipxI0akJ8ykTGTGv7bn-EdOUbjBQVQ4V2tfyT9lsFk6ANDqg5_X.U5goZFyUbacuYuoU?startTime=1631920750000" TargetMode="External"/><Relationship Id="rId10" Type="http://schemas.openxmlformats.org/officeDocument/2006/relationships/hyperlink" Target="https://www.zoomgov.com/rec/share/Cj4Ih0iC5Zgsi_USeyBE5nFzSKYlj8mjQzTYa4n3U1S8L12wP08MQyKKmE3c2d-C.0T2u1rMbqRumGQTy?startTime=1631809857000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zoomgov.com/rec/share/xb0m0SxaqgNYrOMnW4Q4Z1WXvsaVKRbAJu-HdCZ_ukK-ISAaahtpJeULR61gwuB3.Skq7cDgpZ0WlwWr8?startTime=163190970100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67000" y="2522827"/>
            <a:ext cx="3832860" cy="41165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ts val="3090"/>
              </a:lnSpc>
            </a:pPr>
            <a:r>
              <a:rPr sz="2700" b="1" spc="-10" dirty="0" smtClean="0">
                <a:latin typeface="Calibri"/>
                <a:cs typeface="Calibri"/>
              </a:rPr>
              <a:t>November </a:t>
            </a:r>
            <a:r>
              <a:rPr sz="2700" b="1" spc="-5" dirty="0">
                <a:latin typeface="Calibri"/>
                <a:cs typeface="Calibri"/>
              </a:rPr>
              <a:t>10,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2021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3859" y="1962150"/>
            <a:ext cx="8776022" cy="574040"/>
          </a:xfrm>
        </p:spPr>
        <p:txBody>
          <a:bodyPr/>
          <a:lstStyle/>
          <a:p>
            <a:pPr algn="ctr"/>
            <a:r>
              <a:rPr lang="en-US" dirty="0" smtClean="0"/>
              <a:t>EL Advisory Group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78"/>
            <a:ext cx="5010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EL Advisory </a:t>
            </a:r>
            <a:r>
              <a:rPr spc="-15" dirty="0">
                <a:solidFill>
                  <a:srgbClr val="FFFFFF"/>
                </a:solidFill>
              </a:rPr>
              <a:t>Group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Charter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496" y="1671048"/>
            <a:ext cx="2939415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indent="-2882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1900" spc="-15" dirty="0">
                <a:latin typeface="Calibri"/>
                <a:cs typeface="Calibri"/>
              </a:rPr>
              <a:t>Statement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Purpose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10" dirty="0">
                <a:latin typeface="Calibri"/>
                <a:cs typeface="Calibri"/>
              </a:rPr>
              <a:t>Scope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10" dirty="0">
                <a:latin typeface="Calibri"/>
                <a:cs typeface="Calibri"/>
              </a:rPr>
              <a:t>Formation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5" dirty="0">
                <a:latin typeface="Calibri"/>
                <a:cs typeface="Calibri"/>
              </a:rPr>
              <a:t>Decision Making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Authority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10" dirty="0">
                <a:latin typeface="Calibri"/>
                <a:cs typeface="Calibri"/>
              </a:rPr>
              <a:t>Membership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10" dirty="0">
                <a:latin typeface="Calibri"/>
                <a:cs typeface="Calibri"/>
              </a:rPr>
              <a:t>Responsibilities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10" dirty="0">
                <a:latin typeface="Calibri"/>
                <a:cs typeface="Calibri"/>
              </a:rPr>
              <a:t>Meetings</a:t>
            </a:r>
            <a:endParaRPr sz="1900">
              <a:latin typeface="Calibri"/>
              <a:cs typeface="Calibri"/>
            </a:endParaRPr>
          </a:p>
          <a:p>
            <a:pPr marL="335915" indent="-323850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1900" spc="-20" dirty="0">
                <a:latin typeface="Calibri"/>
                <a:cs typeface="Calibri"/>
              </a:rPr>
              <a:t>Workgroups</a:t>
            </a:r>
            <a:endParaRPr sz="1900">
              <a:latin typeface="Calibri"/>
              <a:cs typeface="Calibri"/>
            </a:endParaRPr>
          </a:p>
          <a:p>
            <a:pPr marL="450215" lvl="1" indent="-349885">
              <a:lnSpc>
                <a:spcPct val="100000"/>
              </a:lnSpc>
              <a:buChar char="•"/>
              <a:tabLst>
                <a:tab pos="450215" algn="l"/>
                <a:tab pos="450850" algn="l"/>
              </a:tabLst>
            </a:pPr>
            <a:r>
              <a:rPr sz="1900" spc="-40" dirty="0">
                <a:latin typeface="Calibri"/>
                <a:cs typeface="Calibri"/>
              </a:rPr>
              <a:t>Terms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Service</a:t>
            </a:r>
            <a:endParaRPr sz="1900">
              <a:latin typeface="Calibri"/>
              <a:cs typeface="Calibri"/>
            </a:endParaRPr>
          </a:p>
          <a:p>
            <a:pPr marL="450215" lvl="1" indent="-349885">
              <a:lnSpc>
                <a:spcPct val="100000"/>
              </a:lnSpc>
              <a:buChar char="•"/>
              <a:tabLst>
                <a:tab pos="450215" algn="l"/>
                <a:tab pos="450850" algn="l"/>
              </a:tabLst>
            </a:pPr>
            <a:r>
              <a:rPr sz="1900" spc="-5" dirty="0">
                <a:latin typeface="Calibri"/>
                <a:cs typeface="Calibri"/>
              </a:rPr>
              <a:t>Conflicts of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Interest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4576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EL Advisory </a:t>
            </a:r>
            <a:r>
              <a:rPr spc="-15" dirty="0">
                <a:solidFill>
                  <a:srgbClr val="FFFFFF"/>
                </a:solidFill>
              </a:rPr>
              <a:t>Group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Chair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6624" y="1847875"/>
            <a:ext cx="6628130" cy="218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45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latin typeface="Calibri"/>
                <a:cs typeface="Calibri"/>
              </a:rPr>
              <a:t>Provides leadership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ts val="2014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Helps ODE </a:t>
            </a:r>
            <a:r>
              <a:rPr sz="2400" spc="-10" dirty="0">
                <a:latin typeface="Calibri"/>
                <a:cs typeface="Calibri"/>
              </a:rPr>
              <a:t>develop agendas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EL Advisory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  <a:p>
            <a:pPr marL="424815">
              <a:lnSpc>
                <a:spcPts val="2014"/>
              </a:lnSpc>
            </a:pPr>
            <a:r>
              <a:rPr sz="2400" spc="-1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  <a:p>
            <a:pPr marL="424815" marR="251460" indent="-412750">
              <a:lnSpc>
                <a:spcPct val="70000"/>
              </a:lnSpc>
              <a:spcBef>
                <a:spcPts val="430"/>
              </a:spcBef>
              <a:buFont typeface="Arial"/>
              <a:buChar char="●"/>
              <a:tabLst>
                <a:tab pos="424815" algn="l"/>
                <a:tab pos="425450" algn="l"/>
                <a:tab pos="4207510" algn="l"/>
              </a:tabLst>
            </a:pPr>
            <a:r>
              <a:rPr sz="2400" spc="-15" dirty="0">
                <a:latin typeface="Calibri"/>
                <a:cs typeface="Calibri"/>
              </a:rPr>
              <a:t>Collaborates </a:t>
            </a:r>
            <a:r>
              <a:rPr sz="2400" spc="-5" dirty="0">
                <a:latin typeface="Calibri"/>
                <a:cs typeface="Calibri"/>
              </a:rPr>
              <a:t>with other Advisory </a:t>
            </a:r>
            <a:r>
              <a:rPr sz="2400" spc="-15" dirty="0">
                <a:latin typeface="Calibri"/>
                <a:cs typeface="Calibri"/>
              </a:rPr>
              <a:t>Group Chairs, 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African American </a:t>
            </a:r>
            <a:r>
              <a:rPr sz="2400" spc="-5" dirty="0">
                <a:latin typeface="Calibri"/>
                <a:cs typeface="Calibri"/>
              </a:rPr>
              <a:t>Black </a:t>
            </a:r>
            <a:r>
              <a:rPr sz="2400" spc="-10" dirty="0">
                <a:latin typeface="Calibri"/>
                <a:cs typeface="Calibri"/>
              </a:rPr>
              <a:t>Student </a:t>
            </a:r>
            <a:r>
              <a:rPr sz="2400" spc="-5" dirty="0">
                <a:latin typeface="Calibri"/>
                <a:cs typeface="Calibri"/>
              </a:rPr>
              <a:t>Success,  </a:t>
            </a:r>
            <a:r>
              <a:rPr sz="2400" spc="-25" dirty="0">
                <a:latin typeface="Calibri"/>
                <a:cs typeface="Calibri"/>
              </a:rPr>
              <a:t>LGBTQ2SIA+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Student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Success,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Latino/a/x</a:t>
            </a:r>
            <a:endParaRPr sz="2400">
              <a:latin typeface="Calibri"/>
              <a:cs typeface="Calibri"/>
            </a:endParaRPr>
          </a:p>
          <a:p>
            <a:pPr marL="424815">
              <a:lnSpc>
                <a:spcPts val="1585"/>
              </a:lnSpc>
            </a:pPr>
            <a:r>
              <a:rPr sz="2400" spc="-10" dirty="0">
                <a:latin typeface="Calibri"/>
                <a:cs typeface="Calibri"/>
              </a:rPr>
              <a:t>Student </a:t>
            </a:r>
            <a:r>
              <a:rPr sz="2400" spc="-5" dirty="0">
                <a:latin typeface="Calibri"/>
                <a:cs typeface="Calibri"/>
              </a:rPr>
              <a:t>Success Advisory </a:t>
            </a:r>
            <a:r>
              <a:rPr sz="2400" spc="-15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ts val="245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Helps </a:t>
            </a:r>
            <a:r>
              <a:rPr sz="2400" spc="-15" dirty="0">
                <a:latin typeface="Calibri"/>
                <a:cs typeface="Calibri"/>
              </a:rPr>
              <a:t>Facilitate </a:t>
            </a:r>
            <a:r>
              <a:rPr sz="2400" spc="-5" dirty="0">
                <a:latin typeface="Calibri"/>
                <a:cs typeface="Calibri"/>
              </a:rPr>
              <a:t>EL Advisory </a:t>
            </a:r>
            <a:r>
              <a:rPr sz="2400" spc="-15" dirty="0">
                <a:latin typeface="Calibri"/>
                <a:cs typeface="Calibri"/>
              </a:rPr>
              <a:t>Group</a:t>
            </a:r>
            <a:r>
              <a:rPr sz="2400" spc="-10" dirty="0">
                <a:latin typeface="Calibri"/>
                <a:cs typeface="Calibri"/>
              </a:rPr>
              <a:t> Meetings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4385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Chair Selection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699" y="1989323"/>
            <a:ext cx="7040880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99695" indent="-4121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24180" algn="l"/>
                <a:tab pos="424815" algn="l"/>
              </a:tabLst>
            </a:pPr>
            <a:r>
              <a:rPr sz="1900" spc="-5" dirty="0">
                <a:latin typeface="Calibri"/>
                <a:cs typeface="Calibri"/>
              </a:rPr>
              <a:t>Advisory </a:t>
            </a:r>
            <a:r>
              <a:rPr sz="1900" spc="-10" dirty="0">
                <a:latin typeface="Calibri"/>
                <a:cs typeface="Calibri"/>
              </a:rPr>
              <a:t>Group members </a:t>
            </a:r>
            <a:r>
              <a:rPr sz="1900" spc="-15" dirty="0">
                <a:latin typeface="Calibri"/>
                <a:cs typeface="Calibri"/>
              </a:rPr>
              <a:t>interested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dirty="0">
                <a:latin typeface="Calibri"/>
                <a:cs typeface="Calibri"/>
              </a:rPr>
              <a:t>assuming </a:t>
            </a:r>
            <a:r>
              <a:rPr sz="1900" spc="-5" dirty="0">
                <a:latin typeface="Calibri"/>
                <a:cs typeface="Calibri"/>
              </a:rPr>
              <a:t>the position of EL  Advisory </a:t>
            </a:r>
            <a:r>
              <a:rPr sz="1900" spc="-10" dirty="0">
                <a:latin typeface="Calibri"/>
                <a:cs typeface="Calibri"/>
              </a:rPr>
              <a:t>Group </a:t>
            </a:r>
            <a:r>
              <a:rPr sz="1900" spc="-5" dirty="0">
                <a:latin typeface="Calibri"/>
                <a:cs typeface="Calibri"/>
              </a:rPr>
              <a:t>Chair will send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letter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interest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</a:rPr>
              <a:t> </a:t>
            </a:r>
            <a:r>
              <a:rPr sz="19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2"/>
              </a:rPr>
              <a:t>Ana.Salas@state.or.us</a:t>
            </a:r>
            <a:r>
              <a:rPr sz="1900" spc="-20" dirty="0">
                <a:solidFill>
                  <a:srgbClr val="1B75BB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spc="-10" dirty="0">
                <a:latin typeface="Calibri"/>
                <a:cs typeface="Calibri"/>
              </a:rPr>
              <a:t>November </a:t>
            </a:r>
            <a:r>
              <a:rPr sz="1900" spc="-5" dirty="0">
                <a:latin typeface="Calibri"/>
                <a:cs typeface="Calibri"/>
              </a:rPr>
              <a:t>24,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2021</a:t>
            </a:r>
            <a:endParaRPr sz="1900">
              <a:latin typeface="Calibri"/>
              <a:cs typeface="Calibri"/>
            </a:endParaRPr>
          </a:p>
          <a:p>
            <a:pPr marL="424180" indent="-412115">
              <a:lnSpc>
                <a:spcPct val="100000"/>
              </a:lnSpc>
              <a:buAutoNum type="arabicPeriod"/>
              <a:tabLst>
                <a:tab pos="424180" algn="l"/>
                <a:tab pos="424815" algn="l"/>
              </a:tabLst>
            </a:pPr>
            <a:r>
              <a:rPr sz="1900" spc="-5" dirty="0">
                <a:latin typeface="Calibri"/>
                <a:cs typeface="Calibri"/>
              </a:rPr>
              <a:t>ODE will </a:t>
            </a:r>
            <a:r>
              <a:rPr sz="1900" spc="-15" dirty="0">
                <a:latin typeface="Calibri"/>
                <a:cs typeface="Calibri"/>
              </a:rPr>
              <a:t>create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5" dirty="0">
                <a:latin typeface="Calibri"/>
                <a:cs typeface="Calibri"/>
              </a:rPr>
              <a:t>Google </a:t>
            </a:r>
            <a:r>
              <a:rPr sz="1900" spc="-10" dirty="0">
                <a:latin typeface="Calibri"/>
                <a:cs typeface="Calibri"/>
              </a:rPr>
              <a:t>folder </a:t>
            </a:r>
            <a:r>
              <a:rPr sz="1900" spc="-5" dirty="0">
                <a:latin typeface="Calibri"/>
                <a:cs typeface="Calibri"/>
              </a:rPr>
              <a:t>with </a:t>
            </a:r>
            <a:r>
              <a:rPr sz="1900" spc="-20" dirty="0">
                <a:latin typeface="Calibri"/>
                <a:cs typeface="Calibri"/>
              </a:rPr>
              <a:t>letters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interest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1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resumes</a:t>
            </a:r>
            <a:endParaRPr sz="1900">
              <a:latin typeface="Calibri"/>
              <a:cs typeface="Calibri"/>
            </a:endParaRPr>
          </a:p>
          <a:p>
            <a:pPr marL="424180" marR="208915" indent="-412115">
              <a:lnSpc>
                <a:spcPct val="100000"/>
              </a:lnSpc>
              <a:buAutoNum type="arabicPeriod"/>
              <a:tabLst>
                <a:tab pos="424180" algn="l"/>
                <a:tab pos="424815" algn="l"/>
              </a:tabLst>
            </a:pPr>
            <a:r>
              <a:rPr sz="1900" spc="-5" dirty="0">
                <a:latin typeface="Calibri"/>
                <a:cs typeface="Calibri"/>
              </a:rPr>
              <a:t>ODE will send out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5" dirty="0">
                <a:latin typeface="Calibri"/>
                <a:cs typeface="Calibri"/>
              </a:rPr>
              <a:t>survey </a:t>
            </a:r>
            <a:r>
              <a:rPr sz="1900" spc="-15" dirty="0">
                <a:latin typeface="Calibri"/>
                <a:cs typeface="Calibri"/>
              </a:rPr>
              <a:t>for </a:t>
            </a:r>
            <a:r>
              <a:rPr sz="1900" spc="-5" dirty="0">
                <a:latin typeface="Calibri"/>
                <a:cs typeface="Calibri"/>
              </a:rPr>
              <a:t>member </a:t>
            </a:r>
            <a:r>
              <a:rPr sz="1900" spc="-10" dirty="0">
                <a:latin typeface="Calibri"/>
                <a:cs typeface="Calibri"/>
              </a:rPr>
              <a:t>voting- </a:t>
            </a:r>
            <a:r>
              <a:rPr sz="1900" spc="-15" dirty="0">
                <a:latin typeface="Calibri"/>
                <a:cs typeface="Calibri"/>
              </a:rPr>
              <a:t>vote </a:t>
            </a:r>
            <a:r>
              <a:rPr sz="1900" spc="-5" dirty="0">
                <a:latin typeface="Calibri"/>
                <a:cs typeface="Calibri"/>
              </a:rPr>
              <a:t>by December  10,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2021</a:t>
            </a:r>
            <a:endParaRPr sz="1900">
              <a:latin typeface="Calibri"/>
              <a:cs typeface="Calibri"/>
            </a:endParaRPr>
          </a:p>
          <a:p>
            <a:pPr marL="424180" marR="220979" indent="-412115">
              <a:lnSpc>
                <a:spcPct val="100000"/>
              </a:lnSpc>
              <a:buAutoNum type="arabicPeriod"/>
              <a:tabLst>
                <a:tab pos="424180" algn="l"/>
                <a:tab pos="424815" algn="l"/>
              </a:tabLst>
            </a:pPr>
            <a:r>
              <a:rPr sz="1900" spc="-5" dirty="0">
                <a:latin typeface="Calibri"/>
                <a:cs typeface="Calibri"/>
              </a:rPr>
              <a:t>The member with the </a:t>
            </a:r>
            <a:r>
              <a:rPr sz="1900" spc="-10" dirty="0">
                <a:latin typeface="Calibri"/>
                <a:cs typeface="Calibri"/>
              </a:rPr>
              <a:t>most votes </a:t>
            </a:r>
            <a:r>
              <a:rPr sz="1900" spc="-5" dirty="0">
                <a:latin typeface="Calibri"/>
                <a:cs typeface="Calibri"/>
              </a:rPr>
              <a:t>by December 10, 2021 will hold  the position of EL Advisory </a:t>
            </a:r>
            <a:r>
              <a:rPr sz="1900" spc="-10" dirty="0">
                <a:latin typeface="Calibri"/>
                <a:cs typeface="Calibri"/>
              </a:rPr>
              <a:t>Group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Chair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332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EL </a:t>
            </a:r>
            <a:r>
              <a:rPr spc="-20" dirty="0">
                <a:solidFill>
                  <a:srgbClr val="FFFFFF"/>
                </a:solidFill>
              </a:rPr>
              <a:t>Resource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Bank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124" y="1542108"/>
            <a:ext cx="6738620" cy="33432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u="heavy" spc="1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Calibri"/>
                <a:cs typeface="Calibri"/>
                <a:hlinkClick r:id="rId2"/>
              </a:rPr>
              <a:t>OAR</a:t>
            </a:r>
            <a:r>
              <a:rPr sz="1250" u="heavy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50" u="heavy" spc="10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Calibri"/>
                <a:cs typeface="Calibri"/>
                <a:hlinkClick r:id="rId2"/>
              </a:rPr>
              <a:t>581-020-0624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50" spc="10" dirty="0">
                <a:latin typeface="Calibri"/>
                <a:cs typeface="Calibri"/>
              </a:rPr>
              <a:t>ELL </a:t>
            </a:r>
            <a:r>
              <a:rPr sz="1250" spc="5" dirty="0">
                <a:latin typeface="Calibri"/>
                <a:cs typeface="Calibri"/>
              </a:rPr>
              <a:t>District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School Improvement: Best Practices </a:t>
            </a:r>
            <a:r>
              <a:rPr sz="1250" spc="20" dirty="0">
                <a:latin typeface="Calibri"/>
                <a:cs typeface="Calibri"/>
              </a:rPr>
              <a:t>and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Promising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Calibri"/>
              <a:cs typeface="Calibri"/>
            </a:endParaRPr>
          </a:p>
          <a:p>
            <a:pPr marL="12700" marR="129539">
              <a:lnSpc>
                <a:spcPts val="1470"/>
              </a:lnSpc>
              <a:spcBef>
                <a:spcPts val="5"/>
              </a:spcBef>
              <a:buAutoNum type="arabicParenBoth"/>
              <a:tabLst>
                <a:tab pos="232410" algn="l"/>
              </a:tabLst>
            </a:pPr>
            <a:r>
              <a:rPr sz="1250" spc="15" dirty="0">
                <a:latin typeface="Calibri"/>
                <a:cs typeface="Calibri"/>
              </a:rPr>
              <a:t>The </a:t>
            </a:r>
            <a:r>
              <a:rPr sz="1250" spc="10" dirty="0">
                <a:latin typeface="Calibri"/>
                <a:cs typeface="Calibri"/>
              </a:rPr>
              <a:t>Department shall </a:t>
            </a:r>
            <a:r>
              <a:rPr sz="1250" spc="5" dirty="0">
                <a:latin typeface="Calibri"/>
                <a:cs typeface="Calibri"/>
              </a:rPr>
              <a:t>create </a:t>
            </a:r>
            <a:r>
              <a:rPr sz="1250" spc="20" dirty="0">
                <a:latin typeface="Calibri"/>
                <a:cs typeface="Calibri"/>
              </a:rPr>
              <a:t>an </a:t>
            </a:r>
            <a:r>
              <a:rPr sz="1250" spc="10" dirty="0">
                <a:latin typeface="Calibri"/>
                <a:cs typeface="Calibri"/>
              </a:rPr>
              <a:t>online </a:t>
            </a:r>
            <a:r>
              <a:rPr sz="1250" spc="5" dirty="0">
                <a:latin typeface="Calibri"/>
                <a:cs typeface="Calibri"/>
              </a:rPr>
              <a:t>resource </a:t>
            </a:r>
            <a:r>
              <a:rPr sz="1250" spc="15" dirty="0">
                <a:latin typeface="Calibri"/>
                <a:cs typeface="Calibri"/>
              </a:rPr>
              <a:t>bank </a:t>
            </a:r>
            <a:r>
              <a:rPr sz="1250" dirty="0">
                <a:latin typeface="Calibri"/>
                <a:cs typeface="Calibri"/>
              </a:rPr>
              <a:t>for </a:t>
            </a:r>
            <a:r>
              <a:rPr sz="1250" spc="10" dirty="0">
                <a:latin typeface="Calibri"/>
                <a:cs typeface="Calibri"/>
              </a:rPr>
              <a:t>sharing national, </a:t>
            </a:r>
            <a:r>
              <a:rPr sz="1250" dirty="0">
                <a:latin typeface="Calibri"/>
                <a:cs typeface="Calibri"/>
              </a:rPr>
              <a:t>state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local best  practices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promising practices in serving ELL students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engaging families of ELL students. </a:t>
            </a:r>
            <a:r>
              <a:rPr sz="1250" spc="15" dirty="0">
                <a:latin typeface="Calibri"/>
                <a:cs typeface="Calibri"/>
              </a:rPr>
              <a:t>The  </a:t>
            </a:r>
            <a:r>
              <a:rPr sz="1250" spc="10" dirty="0">
                <a:latin typeface="Calibri"/>
                <a:cs typeface="Calibri"/>
              </a:rPr>
              <a:t>best practices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promising practices must </a:t>
            </a:r>
            <a:r>
              <a:rPr sz="1250" spc="15" dirty="0">
                <a:latin typeface="Calibri"/>
                <a:cs typeface="Calibri"/>
              </a:rPr>
              <a:t>be </a:t>
            </a:r>
            <a:r>
              <a:rPr sz="1250" spc="5" dirty="0">
                <a:latin typeface="Calibri"/>
                <a:cs typeface="Calibri"/>
              </a:rPr>
              <a:t>culturally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responsive.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Both"/>
            </a:pPr>
            <a:endParaRPr sz="950">
              <a:latin typeface="Calibri"/>
              <a:cs typeface="Calibri"/>
            </a:endParaRPr>
          </a:p>
          <a:p>
            <a:pPr marL="12700" marR="200660">
              <a:lnSpc>
                <a:spcPts val="1470"/>
              </a:lnSpc>
              <a:buAutoNum type="arabicParenBoth"/>
              <a:tabLst>
                <a:tab pos="232410" algn="l"/>
              </a:tabLst>
            </a:pPr>
            <a:r>
              <a:rPr sz="1250" spc="15" dirty="0">
                <a:latin typeface="Calibri"/>
                <a:cs typeface="Calibri"/>
              </a:rPr>
              <a:t>The </a:t>
            </a:r>
            <a:r>
              <a:rPr sz="1250" spc="10" dirty="0">
                <a:latin typeface="Calibri"/>
                <a:cs typeface="Calibri"/>
              </a:rPr>
              <a:t>online </a:t>
            </a:r>
            <a:r>
              <a:rPr sz="1250" spc="5" dirty="0">
                <a:latin typeface="Calibri"/>
                <a:cs typeface="Calibri"/>
              </a:rPr>
              <a:t>resource </a:t>
            </a:r>
            <a:r>
              <a:rPr sz="1250" spc="15" dirty="0">
                <a:latin typeface="Calibri"/>
                <a:cs typeface="Calibri"/>
              </a:rPr>
              <a:t>bank </a:t>
            </a:r>
            <a:r>
              <a:rPr sz="1250" spc="10" dirty="0">
                <a:latin typeface="Calibri"/>
                <a:cs typeface="Calibri"/>
              </a:rPr>
              <a:t>shall include </a:t>
            </a:r>
            <a:r>
              <a:rPr sz="1250" spc="5" dirty="0">
                <a:latin typeface="Calibri"/>
                <a:cs typeface="Calibri"/>
              </a:rPr>
              <a:t>resources </a:t>
            </a:r>
            <a:r>
              <a:rPr sz="1250" dirty="0">
                <a:latin typeface="Calibri"/>
                <a:cs typeface="Calibri"/>
              </a:rPr>
              <a:t>for </a:t>
            </a:r>
            <a:r>
              <a:rPr sz="1250" spc="10" dirty="0">
                <a:latin typeface="Calibri"/>
                <a:cs typeface="Calibri"/>
              </a:rPr>
              <a:t>best practices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promising practices </a:t>
            </a:r>
            <a:r>
              <a:rPr sz="1250" spc="20" dirty="0">
                <a:latin typeface="Calibri"/>
                <a:cs typeface="Calibri"/>
              </a:rPr>
              <a:t>and  </a:t>
            </a:r>
            <a:r>
              <a:rPr sz="1250" spc="10" dirty="0">
                <a:latin typeface="Calibri"/>
                <a:cs typeface="Calibri"/>
              </a:rPr>
              <a:t>should address </a:t>
            </a:r>
            <a:r>
              <a:rPr sz="1250" spc="5" dirty="0">
                <a:latin typeface="Calibri"/>
                <a:cs typeface="Calibri"/>
              </a:rPr>
              <a:t>at </a:t>
            </a:r>
            <a:r>
              <a:rPr sz="1250" spc="15" dirty="0">
                <a:latin typeface="Calibri"/>
                <a:cs typeface="Calibri"/>
              </a:rPr>
              <a:t>a</a:t>
            </a:r>
            <a:r>
              <a:rPr sz="1250" spc="-1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minimum: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arenBoth"/>
            </a:pPr>
            <a:endParaRPr sz="950">
              <a:latin typeface="Calibri"/>
              <a:cs typeface="Calibri"/>
            </a:endParaRPr>
          </a:p>
          <a:p>
            <a:pPr marL="469900" marR="5080" lvl="1">
              <a:lnSpc>
                <a:spcPts val="1470"/>
              </a:lnSpc>
              <a:buAutoNum type="alphaLcParenBoth"/>
              <a:tabLst>
                <a:tab pos="684530" algn="l"/>
              </a:tabLst>
            </a:pPr>
            <a:r>
              <a:rPr sz="1250" spc="15" dirty="0">
                <a:latin typeface="Calibri"/>
                <a:cs typeface="Calibri"/>
              </a:rPr>
              <a:t>The </a:t>
            </a:r>
            <a:r>
              <a:rPr sz="1250" spc="5" dirty="0">
                <a:latin typeface="Calibri"/>
                <a:cs typeface="Calibri"/>
              </a:rPr>
              <a:t>provision </a:t>
            </a:r>
            <a:r>
              <a:rPr sz="1250" spc="10" dirty="0">
                <a:latin typeface="Calibri"/>
                <a:cs typeface="Calibri"/>
              </a:rPr>
              <a:t>of support </a:t>
            </a:r>
            <a:r>
              <a:rPr sz="1250" dirty="0">
                <a:latin typeface="Calibri"/>
                <a:cs typeface="Calibri"/>
              </a:rPr>
              <a:t>for </a:t>
            </a:r>
            <a:r>
              <a:rPr sz="1250" spc="10" dirty="0">
                <a:latin typeface="Calibri"/>
                <a:cs typeface="Calibri"/>
              </a:rPr>
              <a:t>students </a:t>
            </a:r>
            <a:r>
              <a:rPr sz="1250" spc="20" dirty="0">
                <a:latin typeface="Calibri"/>
                <a:cs typeface="Calibri"/>
              </a:rPr>
              <a:t>who </a:t>
            </a:r>
            <a:r>
              <a:rPr sz="1250" spc="10" dirty="0">
                <a:latin typeface="Calibri"/>
                <a:cs typeface="Calibri"/>
              </a:rPr>
              <a:t>are in grades </a:t>
            </a:r>
            <a:r>
              <a:rPr sz="1250" spc="20" dirty="0">
                <a:latin typeface="Calibri"/>
                <a:cs typeface="Calibri"/>
              </a:rPr>
              <a:t>6 </a:t>
            </a:r>
            <a:r>
              <a:rPr sz="1250" spc="5" dirty="0">
                <a:latin typeface="Calibri"/>
                <a:cs typeface="Calibri"/>
              </a:rPr>
              <a:t>to </a:t>
            </a:r>
            <a:r>
              <a:rPr sz="1250" spc="15" dirty="0">
                <a:latin typeface="Calibri"/>
                <a:cs typeface="Calibri"/>
              </a:rPr>
              <a:t>12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5" dirty="0">
                <a:latin typeface="Calibri"/>
                <a:cs typeface="Calibri"/>
              </a:rPr>
              <a:t>have </a:t>
            </a:r>
            <a:r>
              <a:rPr sz="1250" spc="15" dirty="0">
                <a:latin typeface="Calibri"/>
                <a:cs typeface="Calibri"/>
              </a:rPr>
              <a:t>been </a:t>
            </a:r>
            <a:r>
              <a:rPr sz="1250" spc="10" dirty="0">
                <a:latin typeface="Calibri"/>
                <a:cs typeface="Calibri"/>
              </a:rPr>
              <a:t>identified </a:t>
            </a:r>
            <a:r>
              <a:rPr sz="1250" spc="15" dirty="0">
                <a:latin typeface="Calibri"/>
                <a:cs typeface="Calibri"/>
              </a:rPr>
              <a:t>as  </a:t>
            </a:r>
            <a:r>
              <a:rPr sz="1250" spc="10" dirty="0">
                <a:latin typeface="Calibri"/>
                <a:cs typeface="Calibri"/>
              </a:rPr>
              <a:t>ELL students </a:t>
            </a:r>
            <a:r>
              <a:rPr sz="1250" dirty="0">
                <a:latin typeface="Calibri"/>
                <a:cs typeface="Calibri"/>
              </a:rPr>
              <a:t>for </a:t>
            </a:r>
            <a:r>
              <a:rPr sz="1250" spc="10" dirty="0">
                <a:latin typeface="Calibri"/>
                <a:cs typeface="Calibri"/>
              </a:rPr>
              <a:t>six </a:t>
            </a:r>
            <a:r>
              <a:rPr sz="1250" spc="15" dirty="0">
                <a:latin typeface="Calibri"/>
                <a:cs typeface="Calibri"/>
              </a:rPr>
              <a:t>or </a:t>
            </a:r>
            <a:r>
              <a:rPr sz="1250" spc="10" dirty="0">
                <a:latin typeface="Calibri"/>
                <a:cs typeface="Calibri"/>
              </a:rPr>
              <a:t>more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years;</a:t>
            </a:r>
            <a:endParaRPr sz="1250">
              <a:latin typeface="Calibri"/>
              <a:cs typeface="Calibri"/>
            </a:endParaRPr>
          </a:p>
          <a:p>
            <a:pPr marL="691515" lvl="1" indent="-222250">
              <a:lnSpc>
                <a:spcPct val="100000"/>
              </a:lnSpc>
              <a:spcBef>
                <a:spcPts val="1130"/>
              </a:spcBef>
              <a:buAutoNum type="alphaLcParenBoth"/>
              <a:tabLst>
                <a:tab pos="692150" algn="l"/>
              </a:tabLst>
            </a:pPr>
            <a:r>
              <a:rPr sz="1250" spc="15" dirty="0">
                <a:latin typeface="Calibri"/>
                <a:cs typeface="Calibri"/>
              </a:rPr>
              <a:t>The </a:t>
            </a:r>
            <a:r>
              <a:rPr sz="1250" spc="5" dirty="0">
                <a:latin typeface="Calibri"/>
                <a:cs typeface="Calibri"/>
              </a:rPr>
              <a:t>provision </a:t>
            </a:r>
            <a:r>
              <a:rPr sz="1250" spc="10" dirty="0">
                <a:latin typeface="Calibri"/>
                <a:cs typeface="Calibri"/>
              </a:rPr>
              <a:t>of support </a:t>
            </a:r>
            <a:r>
              <a:rPr sz="1250" dirty="0">
                <a:latin typeface="Calibri"/>
                <a:cs typeface="Calibri"/>
              </a:rPr>
              <a:t>for </a:t>
            </a:r>
            <a:r>
              <a:rPr sz="1250" spc="10" dirty="0">
                <a:latin typeface="Calibri"/>
                <a:cs typeface="Calibri"/>
              </a:rPr>
              <a:t>students </a:t>
            </a:r>
            <a:r>
              <a:rPr sz="1250" spc="20" dirty="0">
                <a:latin typeface="Calibri"/>
                <a:cs typeface="Calibri"/>
              </a:rPr>
              <a:t>who </a:t>
            </a:r>
            <a:r>
              <a:rPr sz="1250" spc="10" dirty="0">
                <a:latin typeface="Calibri"/>
                <a:cs typeface="Calibri"/>
              </a:rPr>
              <a:t>are former ELL</a:t>
            </a:r>
            <a:r>
              <a:rPr sz="1250" spc="-3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students;</a:t>
            </a:r>
            <a:endParaRPr sz="12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"/>
              <a:buAutoNum type="alphaLcParenBoth"/>
            </a:pPr>
            <a:endParaRPr sz="950">
              <a:latin typeface="Calibri"/>
              <a:cs typeface="Calibri"/>
            </a:endParaRPr>
          </a:p>
          <a:p>
            <a:pPr marL="675005" lvl="1" indent="-205740">
              <a:lnSpc>
                <a:spcPct val="100000"/>
              </a:lnSpc>
              <a:buAutoNum type="alphaLcParenBoth"/>
              <a:tabLst>
                <a:tab pos="675640" algn="l"/>
              </a:tabLst>
            </a:pPr>
            <a:r>
              <a:rPr sz="1250" spc="10" dirty="0">
                <a:latin typeface="Calibri"/>
                <a:cs typeface="Calibri"/>
              </a:rPr>
              <a:t>Engagement of families </a:t>
            </a:r>
            <a:r>
              <a:rPr sz="1250" spc="20" dirty="0">
                <a:latin typeface="Calibri"/>
                <a:cs typeface="Calibri"/>
              </a:rPr>
              <a:t>and </a:t>
            </a:r>
            <a:r>
              <a:rPr sz="1250" spc="10" dirty="0">
                <a:latin typeface="Calibri"/>
                <a:cs typeface="Calibri"/>
              </a:rPr>
              <a:t>delivering essential </a:t>
            </a:r>
            <a:r>
              <a:rPr sz="1250" spc="5" dirty="0">
                <a:latin typeface="Calibri"/>
                <a:cs typeface="Calibri"/>
              </a:rPr>
              <a:t>notifications relating to </a:t>
            </a:r>
            <a:r>
              <a:rPr sz="1250" spc="10" dirty="0">
                <a:latin typeface="Calibri"/>
                <a:cs typeface="Calibri"/>
              </a:rPr>
              <a:t>ELL programs;</a:t>
            </a:r>
            <a:r>
              <a:rPr sz="1250" spc="1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and</a:t>
            </a:r>
            <a:endParaRPr sz="12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Calibri"/>
              <a:buAutoNum type="alphaLcParenBoth"/>
            </a:pPr>
            <a:endParaRPr sz="950">
              <a:latin typeface="Calibri"/>
              <a:cs typeface="Calibri"/>
            </a:endParaRPr>
          </a:p>
          <a:p>
            <a:pPr marL="691515" lvl="1" indent="-222250">
              <a:lnSpc>
                <a:spcPct val="100000"/>
              </a:lnSpc>
              <a:buAutoNum type="alphaLcParenBoth"/>
              <a:tabLst>
                <a:tab pos="692150" algn="l"/>
              </a:tabLst>
            </a:pPr>
            <a:r>
              <a:rPr sz="1250" spc="5" dirty="0">
                <a:latin typeface="Calibri"/>
                <a:cs typeface="Calibri"/>
              </a:rPr>
              <a:t>Identification </a:t>
            </a:r>
            <a:r>
              <a:rPr sz="1250" spc="10" dirty="0">
                <a:latin typeface="Calibri"/>
                <a:cs typeface="Calibri"/>
              </a:rPr>
              <a:t>of students </a:t>
            </a:r>
            <a:r>
              <a:rPr sz="1250" spc="20" dirty="0">
                <a:latin typeface="Calibri"/>
                <a:cs typeface="Calibri"/>
              </a:rPr>
              <a:t>who </a:t>
            </a:r>
            <a:r>
              <a:rPr sz="1250" spc="10" dirty="0">
                <a:latin typeface="Calibri"/>
                <a:cs typeface="Calibri"/>
              </a:rPr>
              <a:t>are eligible </a:t>
            </a:r>
            <a:r>
              <a:rPr sz="1250" spc="5" dirty="0">
                <a:latin typeface="Calibri"/>
                <a:cs typeface="Calibri"/>
              </a:rPr>
              <a:t>to </a:t>
            </a:r>
            <a:r>
              <a:rPr sz="1250" spc="15" dirty="0">
                <a:latin typeface="Calibri"/>
                <a:cs typeface="Calibri"/>
              </a:rPr>
              <a:t>be </a:t>
            </a:r>
            <a:r>
              <a:rPr sz="1250" spc="10" dirty="0">
                <a:latin typeface="Calibri"/>
                <a:cs typeface="Calibri"/>
              </a:rPr>
              <a:t>enrolled </a:t>
            </a:r>
            <a:r>
              <a:rPr sz="1250" spc="15" dirty="0">
                <a:latin typeface="Calibri"/>
                <a:cs typeface="Calibri"/>
              </a:rPr>
              <a:t>as </a:t>
            </a:r>
            <a:r>
              <a:rPr sz="1250" spc="10" dirty="0">
                <a:latin typeface="Calibri"/>
                <a:cs typeface="Calibri"/>
              </a:rPr>
              <a:t>ELL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students.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1788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Structu</a:t>
            </a:r>
            <a:r>
              <a:rPr spc="-45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124" y="1540878"/>
            <a:ext cx="6882130" cy="322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Organizing </a:t>
            </a:r>
            <a:r>
              <a:rPr sz="1400" spc="-5" dirty="0">
                <a:latin typeface="Calibri"/>
                <a:cs typeface="Calibri"/>
              </a:rPr>
              <a:t>principles:</a:t>
            </a:r>
            <a:endParaRPr sz="1400">
              <a:latin typeface="Calibri"/>
              <a:cs typeface="Calibri"/>
            </a:endParaRPr>
          </a:p>
          <a:p>
            <a:pPr marL="469900" marR="625475" indent="-336550">
              <a:lnSpc>
                <a:spcPts val="1600"/>
              </a:lnSpc>
              <a:spcBef>
                <a:spcPts val="123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Put </a:t>
            </a:r>
            <a:r>
              <a:rPr sz="1400" spc="-15" dirty="0">
                <a:latin typeface="Calibri"/>
                <a:cs typeface="Calibri"/>
              </a:rPr>
              <a:t>users/educators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center </a:t>
            </a:r>
            <a:r>
              <a:rPr sz="1400" spc="-5" dirty="0">
                <a:latin typeface="Calibri"/>
                <a:cs typeface="Calibri"/>
              </a:rPr>
              <a:t>of the </a:t>
            </a:r>
            <a:r>
              <a:rPr sz="1400" spc="-10" dirty="0">
                <a:latin typeface="Calibri"/>
                <a:cs typeface="Calibri"/>
              </a:rPr>
              <a:t>experience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create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repository </a:t>
            </a:r>
            <a:r>
              <a:rPr sz="1400" spc="-5" dirty="0">
                <a:latin typeface="Calibri"/>
                <a:cs typeface="Calibri"/>
              </a:rPr>
              <a:t>with  </a:t>
            </a:r>
            <a:r>
              <a:rPr sz="1400" spc="-10" dirty="0">
                <a:latin typeface="Calibri"/>
                <a:cs typeface="Calibri"/>
              </a:rPr>
              <a:t>resources </a:t>
            </a:r>
            <a:r>
              <a:rPr sz="1400" spc="-5" dirty="0">
                <a:latin typeface="Calibri"/>
                <a:cs typeface="Calibri"/>
              </a:rPr>
              <a:t>designed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meet </a:t>
            </a:r>
            <a:r>
              <a:rPr sz="1400" spc="-10" dirty="0">
                <a:latin typeface="Calibri"/>
                <a:cs typeface="Calibri"/>
              </a:rPr>
              <a:t>student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needs.</a:t>
            </a:r>
            <a:endParaRPr sz="1400">
              <a:latin typeface="Calibri"/>
              <a:cs typeface="Calibri"/>
            </a:endParaRPr>
          </a:p>
          <a:p>
            <a:pPr marL="469900" indent="-336550">
              <a:lnSpc>
                <a:spcPts val="151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15" dirty="0">
                <a:latin typeface="Calibri"/>
                <a:cs typeface="Calibri"/>
              </a:rPr>
              <a:t>Create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comprehensive, </a:t>
            </a:r>
            <a:r>
              <a:rPr sz="1400" spc="-15" dirty="0">
                <a:latin typeface="Calibri"/>
                <a:cs typeface="Calibri"/>
              </a:rPr>
              <a:t>curated </a:t>
            </a:r>
            <a:r>
              <a:rPr sz="1400" spc="-5" dirty="0">
                <a:latin typeface="Calibri"/>
                <a:cs typeface="Calibri"/>
              </a:rPr>
              <a:t>online </a:t>
            </a:r>
            <a:r>
              <a:rPr sz="1400" spc="-10" dirty="0">
                <a:latin typeface="Calibri"/>
                <a:cs typeface="Calibri"/>
              </a:rPr>
              <a:t>repository that </a:t>
            </a:r>
            <a:r>
              <a:rPr sz="1400" spc="-5" dirty="0">
                <a:latin typeface="Calibri"/>
                <a:cs typeface="Calibri"/>
              </a:rPr>
              <a:t>will include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evidence-based,</a:t>
            </a:r>
            <a:endParaRPr sz="1400">
              <a:latin typeface="Calibri"/>
              <a:cs typeface="Calibri"/>
            </a:endParaRPr>
          </a:p>
          <a:p>
            <a:pPr marL="469900" marR="5080">
              <a:lnSpc>
                <a:spcPts val="1600"/>
              </a:lnSpc>
              <a:spcBef>
                <a:spcPts val="75"/>
              </a:spcBef>
            </a:pPr>
            <a:r>
              <a:rPr sz="1400" spc="-10" dirty="0">
                <a:latin typeface="Calibri"/>
                <a:cs typeface="Calibri"/>
              </a:rPr>
              <a:t>equity-focused, culturally responsive research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practice </a:t>
            </a:r>
            <a:r>
              <a:rPr sz="1400" dirty="0">
                <a:latin typeface="Calibri"/>
                <a:cs typeface="Calibri"/>
              </a:rPr>
              <a:t>articles, </a:t>
            </a:r>
            <a:r>
              <a:rPr sz="1400" spc="-10" dirty="0">
                <a:latin typeface="Calibri"/>
                <a:cs typeface="Calibri"/>
              </a:rPr>
              <a:t>reports, </a:t>
            </a:r>
            <a:r>
              <a:rPr sz="1400" spc="-5" dirty="0">
                <a:latin typeface="Calibri"/>
                <a:cs typeface="Calibri"/>
              </a:rPr>
              <a:t>analysis, </a:t>
            </a:r>
            <a:r>
              <a:rPr sz="1400" dirty="0">
                <a:latin typeface="Calibri"/>
                <a:cs typeface="Calibri"/>
              </a:rPr>
              <a:t>and  </a:t>
            </a:r>
            <a:r>
              <a:rPr sz="1400" spc="-10" dirty="0">
                <a:latin typeface="Calibri"/>
                <a:cs typeface="Calibri"/>
              </a:rPr>
              <a:t>implementation resources </a:t>
            </a:r>
            <a:r>
              <a:rPr sz="1400" dirty="0">
                <a:latin typeface="Calibri"/>
                <a:cs typeface="Calibri"/>
              </a:rPr>
              <a:t>about </a:t>
            </a:r>
            <a:r>
              <a:rPr sz="1400" spc="-5" dirty="0">
                <a:latin typeface="Calibri"/>
                <a:cs typeface="Calibri"/>
              </a:rPr>
              <a:t>English learner </a:t>
            </a:r>
            <a:r>
              <a:rPr sz="1400" spc="-10" dirty="0">
                <a:latin typeface="Calibri"/>
                <a:cs typeface="Calibri"/>
              </a:rPr>
              <a:t>programs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services.</a:t>
            </a:r>
            <a:endParaRPr sz="1400">
              <a:latin typeface="Calibri"/>
              <a:cs typeface="Calibri"/>
            </a:endParaRPr>
          </a:p>
          <a:p>
            <a:pPr marL="469900" indent="-336550">
              <a:lnSpc>
                <a:spcPts val="151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Build 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10" dirty="0">
                <a:latin typeface="Calibri"/>
                <a:cs typeface="Calibri"/>
              </a:rPr>
              <a:t>interactive, community-based best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promising </a:t>
            </a:r>
            <a:r>
              <a:rPr sz="1400" spc="-5" dirty="0">
                <a:latin typeface="Calibri"/>
                <a:cs typeface="Calibri"/>
              </a:rPr>
              <a:t>practices </a:t>
            </a:r>
            <a:r>
              <a:rPr sz="1400" spc="-10" dirty="0">
                <a:latin typeface="Calibri"/>
                <a:cs typeface="Calibri"/>
              </a:rPr>
              <a:t>component,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where</a:t>
            </a:r>
            <a:endParaRPr sz="1400">
              <a:latin typeface="Calibri"/>
              <a:cs typeface="Calibri"/>
            </a:endParaRPr>
          </a:p>
          <a:p>
            <a:pPr marL="469900" marR="130810">
              <a:lnSpc>
                <a:spcPts val="1600"/>
              </a:lnSpc>
              <a:spcBef>
                <a:spcPts val="80"/>
              </a:spcBef>
            </a:pPr>
            <a:r>
              <a:rPr sz="1400" spc="-5" dirty="0">
                <a:latin typeface="Calibri"/>
                <a:cs typeface="Calibri"/>
              </a:rPr>
              <a:t>practitioners will be </a:t>
            </a:r>
            <a:r>
              <a:rPr sz="1400" dirty="0">
                <a:latin typeface="Calibri"/>
                <a:cs typeface="Calibri"/>
              </a:rPr>
              <a:t>able </a:t>
            </a:r>
            <a:r>
              <a:rPr sz="1400" spc="-10" dirty="0">
                <a:latin typeface="Calibri"/>
                <a:cs typeface="Calibri"/>
              </a:rPr>
              <a:t>to engage </a:t>
            </a:r>
            <a:r>
              <a:rPr sz="1400" spc="-5" dirty="0">
                <a:latin typeface="Calibri"/>
                <a:cs typeface="Calibri"/>
              </a:rPr>
              <a:t>with each other </a:t>
            </a:r>
            <a:r>
              <a:rPr sz="1400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explore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20" dirty="0">
                <a:latin typeface="Calibri"/>
                <a:cs typeface="Calibri"/>
              </a:rPr>
              <a:t>ways </a:t>
            </a:r>
            <a:r>
              <a:rPr sz="1400" spc="-5" dirty="0">
                <a:latin typeface="Calibri"/>
                <a:cs typeface="Calibri"/>
              </a:rPr>
              <a:t>in which they  can use </a:t>
            </a:r>
            <a:r>
              <a:rPr sz="1400" spc="-10" dirty="0">
                <a:latin typeface="Calibri"/>
                <a:cs typeface="Calibri"/>
              </a:rPr>
              <a:t>resources </a:t>
            </a:r>
            <a:r>
              <a:rPr sz="1400" spc="-5" dirty="0">
                <a:latin typeface="Calibri"/>
                <a:cs typeface="Calibri"/>
              </a:rPr>
              <a:t>in support of English </a:t>
            </a:r>
            <a:r>
              <a:rPr sz="1400" spc="-10" dirty="0">
                <a:latin typeface="Calibri"/>
                <a:cs typeface="Calibri"/>
              </a:rPr>
              <a:t>learners.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  <a:spcBef>
                <a:spcPts val="1070"/>
              </a:spcBef>
            </a:pPr>
            <a:r>
              <a:rPr sz="1400" spc="-10" dirty="0">
                <a:latin typeface="Calibri"/>
                <a:cs typeface="Calibri"/>
              </a:rPr>
              <a:t>Questions 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consider:</a:t>
            </a:r>
            <a:endParaRPr sz="1400">
              <a:latin typeface="Calibri"/>
              <a:cs typeface="Calibri"/>
            </a:endParaRPr>
          </a:p>
          <a:p>
            <a:pPr marL="469900" marR="220345" indent="-336550">
              <a:lnSpc>
                <a:spcPct val="80000"/>
              </a:lnSpc>
              <a:spcBef>
                <a:spcPts val="19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10" dirty="0">
                <a:latin typeface="Calibri"/>
                <a:cs typeface="Calibri"/>
              </a:rPr>
              <a:t>What </a:t>
            </a: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0" dirty="0">
                <a:latin typeface="Calibri"/>
                <a:cs typeface="Calibri"/>
              </a:rPr>
              <a:t>best </a:t>
            </a:r>
            <a:r>
              <a:rPr sz="1400" spc="-20" dirty="0">
                <a:latin typeface="Calibri"/>
                <a:cs typeface="Calibri"/>
              </a:rPr>
              <a:t>way </a:t>
            </a:r>
            <a:r>
              <a:rPr sz="1400" spc="-10" dirty="0">
                <a:latin typeface="Calibri"/>
                <a:cs typeface="Calibri"/>
              </a:rPr>
              <a:t>to get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information to users </a:t>
            </a:r>
            <a:r>
              <a:rPr sz="1400" spc="-5" dirty="0">
                <a:latin typeface="Calibri"/>
                <a:cs typeface="Calibri"/>
              </a:rPr>
              <a:t>(practitioners, </a:t>
            </a:r>
            <a:r>
              <a:rPr sz="1400" spc="-10" dirty="0">
                <a:latin typeface="Calibri"/>
                <a:cs typeface="Calibri"/>
              </a:rPr>
              <a:t>researchers, </a:t>
            </a:r>
            <a:r>
              <a:rPr sz="1400" spc="-5" dirty="0">
                <a:latin typeface="Calibri"/>
                <a:cs typeface="Calibri"/>
              </a:rPr>
              <a:t>policy  </a:t>
            </a:r>
            <a:r>
              <a:rPr sz="1400" spc="-15" dirty="0">
                <a:latin typeface="Calibri"/>
                <a:cs typeface="Calibri"/>
              </a:rPr>
              <a:t>makers, </a:t>
            </a:r>
            <a:r>
              <a:rPr sz="1400" spc="-5" dirty="0">
                <a:latin typeface="Calibri"/>
                <a:cs typeface="Calibri"/>
              </a:rPr>
              <a:t>other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users)?</a:t>
            </a:r>
            <a:endParaRPr sz="1400">
              <a:latin typeface="Calibri"/>
              <a:cs typeface="Calibri"/>
            </a:endParaRPr>
          </a:p>
          <a:p>
            <a:pPr marL="469900" indent="-336550">
              <a:lnSpc>
                <a:spcPts val="1175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10" dirty="0">
                <a:latin typeface="Calibri"/>
                <a:cs typeface="Calibri"/>
              </a:rPr>
              <a:t>What </a:t>
            </a: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0" dirty="0">
                <a:latin typeface="Calibri"/>
                <a:cs typeface="Calibri"/>
              </a:rPr>
              <a:t>criteria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including </a:t>
            </a:r>
            <a:r>
              <a:rPr sz="1400" spc="-10" dirty="0">
                <a:latin typeface="Calibri"/>
                <a:cs typeface="Calibri"/>
              </a:rPr>
              <a:t>information </a:t>
            </a:r>
            <a:r>
              <a:rPr sz="1400" spc="-5" dirty="0">
                <a:latin typeface="Calibri"/>
                <a:cs typeface="Calibri"/>
              </a:rPr>
              <a:t>in the </a:t>
            </a:r>
            <a:r>
              <a:rPr sz="1400" spc="-10" dirty="0">
                <a:latin typeface="Calibri"/>
                <a:cs typeface="Calibri"/>
              </a:rPr>
              <a:t>resource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bank?</a:t>
            </a:r>
            <a:endParaRPr sz="1400">
              <a:latin typeface="Calibri"/>
              <a:cs typeface="Calibri"/>
            </a:endParaRPr>
          </a:p>
          <a:p>
            <a:pPr marL="469900" marR="172720" indent="-336550">
              <a:lnSpc>
                <a:spcPct val="80000"/>
              </a:lnSpc>
              <a:spcBef>
                <a:spcPts val="17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400" spc="-10" dirty="0">
                <a:latin typeface="Calibri"/>
                <a:cs typeface="Calibri"/>
              </a:rPr>
              <a:t>What </a:t>
            </a:r>
            <a:r>
              <a:rPr sz="1400" spc="-5" dirty="0">
                <a:latin typeface="Calibri"/>
                <a:cs typeface="Calibri"/>
              </a:rPr>
              <a:t>is the </a:t>
            </a:r>
            <a:r>
              <a:rPr sz="1400" spc="-10" dirty="0">
                <a:latin typeface="Calibri"/>
                <a:cs typeface="Calibri"/>
              </a:rPr>
              <a:t>resource </a:t>
            </a:r>
            <a:r>
              <a:rPr sz="1400" spc="-5" dirty="0">
                <a:latin typeface="Calibri"/>
                <a:cs typeface="Calibri"/>
              </a:rPr>
              <a:t>bank </a:t>
            </a:r>
            <a:r>
              <a:rPr sz="1400" spc="-10" dirty="0">
                <a:latin typeface="Calibri"/>
                <a:cs typeface="Calibri"/>
              </a:rPr>
              <a:t>structure? </a:t>
            </a:r>
            <a:r>
              <a:rPr sz="1400" spc="-5" dirty="0">
                <a:latin typeface="Calibri"/>
                <a:cs typeface="Calibri"/>
              </a:rPr>
              <a:t>How will the </a:t>
            </a:r>
            <a:r>
              <a:rPr sz="1400" spc="-10" dirty="0">
                <a:latin typeface="Calibri"/>
                <a:cs typeface="Calibri"/>
              </a:rPr>
              <a:t>information </a:t>
            </a:r>
            <a:r>
              <a:rPr sz="1400" spc="-5" dirty="0">
                <a:latin typeface="Calibri"/>
                <a:cs typeface="Calibri"/>
              </a:rPr>
              <a:t>in the </a:t>
            </a:r>
            <a:r>
              <a:rPr sz="1400" spc="-10" dirty="0">
                <a:latin typeface="Calibri"/>
                <a:cs typeface="Calibri"/>
              </a:rPr>
              <a:t>resource </a:t>
            </a:r>
            <a:r>
              <a:rPr sz="1400" spc="-5" dirty="0">
                <a:latin typeface="Calibri"/>
                <a:cs typeface="Calibri"/>
              </a:rPr>
              <a:t>bank be  </a:t>
            </a:r>
            <a:r>
              <a:rPr sz="1400" spc="-15" dirty="0">
                <a:latin typeface="Calibri"/>
                <a:cs typeface="Calibri"/>
              </a:rPr>
              <a:t>organized?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7"/>
            <a:ext cx="5648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Planning and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021" y="1802046"/>
            <a:ext cx="6726555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450850" indent="-351790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-5" dirty="0">
                <a:latin typeface="Calibri"/>
                <a:cs typeface="Calibri"/>
              </a:rPr>
              <a:t>ODE will lead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coordinate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work, ensure compliance </a:t>
            </a:r>
            <a:r>
              <a:rPr sz="1600" spc="-5" dirty="0">
                <a:latin typeface="Calibri"/>
                <a:cs typeface="Calibri"/>
              </a:rPr>
              <a:t>with the </a:t>
            </a:r>
            <a:r>
              <a:rPr sz="1600" spc="-40" dirty="0">
                <a:latin typeface="Calibri"/>
                <a:cs typeface="Calibri"/>
              </a:rPr>
              <a:t>law,  </a:t>
            </a:r>
            <a:r>
              <a:rPr sz="1600" spc="-10" dirty="0">
                <a:latin typeface="Calibri"/>
                <a:cs typeface="Calibri"/>
              </a:rPr>
              <a:t>facilitate relationship </a:t>
            </a:r>
            <a:r>
              <a:rPr sz="1600" spc="-5" dirty="0">
                <a:latin typeface="Calibri"/>
                <a:cs typeface="Calibri"/>
              </a:rPr>
              <a:t>building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research-practice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connection.</a:t>
            </a:r>
            <a:endParaRPr sz="1600">
              <a:latin typeface="Calibri"/>
              <a:cs typeface="Calibri"/>
            </a:endParaRPr>
          </a:p>
          <a:p>
            <a:pPr marL="363855" marR="5080" indent="-351790">
              <a:lnSpc>
                <a:spcPct val="114999"/>
              </a:lnSpc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-15" dirty="0">
                <a:latin typeface="Calibri"/>
                <a:cs typeface="Calibri"/>
              </a:rPr>
              <a:t>Stakeholders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thought partners </a:t>
            </a:r>
            <a:r>
              <a:rPr sz="1600" spc="-5" dirty="0">
                <a:latin typeface="Calibri"/>
                <a:cs typeface="Calibri"/>
              </a:rPr>
              <a:t>will be </a:t>
            </a:r>
            <a:r>
              <a:rPr sz="1600" spc="-10" dirty="0">
                <a:latin typeface="Calibri"/>
                <a:cs typeface="Calibri"/>
              </a:rPr>
              <a:t>engaged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600" spc="-10" dirty="0">
                <a:latin typeface="Calibri"/>
                <a:cs typeface="Calibri"/>
              </a:rPr>
              <a:t>process through  </a:t>
            </a:r>
            <a:r>
              <a:rPr sz="1600" spc="-5" dirty="0">
                <a:latin typeface="Calibri"/>
                <a:cs typeface="Calibri"/>
              </a:rPr>
              <a:t>multiple </a:t>
            </a:r>
            <a:r>
              <a:rPr sz="1600" spc="-10" dirty="0">
                <a:latin typeface="Calibri"/>
                <a:cs typeface="Calibri"/>
              </a:rPr>
              <a:t>forms </a:t>
            </a:r>
            <a:r>
              <a:rPr sz="1600" spc="-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involvement, </a:t>
            </a:r>
            <a:r>
              <a:rPr sz="1600" spc="-5" dirty="0">
                <a:latin typeface="Calibri"/>
                <a:cs typeface="Calibri"/>
              </a:rPr>
              <a:t>including but not </a:t>
            </a:r>
            <a:r>
              <a:rPr sz="1600" spc="-10" dirty="0">
                <a:latin typeface="Calibri"/>
                <a:cs typeface="Calibri"/>
              </a:rPr>
              <a:t>limited to meetings,  surveys, roundtables, </a:t>
            </a:r>
            <a:r>
              <a:rPr sz="1600" spc="-5" dirty="0">
                <a:latin typeface="Calibri"/>
                <a:cs typeface="Calibri"/>
              </a:rPr>
              <a:t>small </a:t>
            </a:r>
            <a:r>
              <a:rPr sz="1600" spc="-10" dirty="0">
                <a:latin typeface="Calibri"/>
                <a:cs typeface="Calibri"/>
              </a:rPr>
              <a:t>groups, webinars,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other means </a:t>
            </a:r>
            <a:r>
              <a:rPr sz="1600" dirty="0">
                <a:latin typeface="Calibri"/>
                <a:cs typeface="Calibri"/>
              </a:rPr>
              <a:t>as </a:t>
            </a:r>
            <a:r>
              <a:rPr sz="1600" spc="-5" dirty="0">
                <a:latin typeface="Calibri"/>
                <a:cs typeface="Calibri"/>
              </a:rPr>
              <a:t>needed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to:</a:t>
            </a:r>
            <a:endParaRPr sz="1600">
              <a:latin typeface="Calibri"/>
              <a:cs typeface="Calibri"/>
            </a:endParaRPr>
          </a:p>
          <a:p>
            <a:pPr marL="821055" lvl="1" indent="-352425">
              <a:lnSpc>
                <a:spcPct val="100000"/>
              </a:lnSpc>
              <a:spcBef>
                <a:spcPts val="285"/>
              </a:spcBef>
              <a:buFont typeface="Arial"/>
              <a:buChar char="○"/>
              <a:tabLst>
                <a:tab pos="821055" algn="l"/>
                <a:tab pos="821690" algn="l"/>
              </a:tabLst>
            </a:pPr>
            <a:r>
              <a:rPr sz="1600" spc="-20" dirty="0">
                <a:latin typeface="Calibri"/>
                <a:cs typeface="Calibri"/>
              </a:rPr>
              <a:t>Consider, </a:t>
            </a:r>
            <a:r>
              <a:rPr sz="1600" spc="-10" dirty="0">
                <a:latin typeface="Calibri"/>
                <a:cs typeface="Calibri"/>
              </a:rPr>
              <a:t>weigh </a:t>
            </a:r>
            <a:r>
              <a:rPr sz="1600" spc="-5" dirty="0">
                <a:latin typeface="Calibri"/>
                <a:cs typeface="Calibri"/>
              </a:rPr>
              <a:t>in,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recommend project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direction;</a:t>
            </a:r>
            <a:endParaRPr sz="1600">
              <a:latin typeface="Calibri"/>
              <a:cs typeface="Calibri"/>
            </a:endParaRPr>
          </a:p>
          <a:p>
            <a:pPr marL="821055" lvl="1" indent="-352425">
              <a:lnSpc>
                <a:spcPct val="100000"/>
              </a:lnSpc>
              <a:spcBef>
                <a:spcPts val="290"/>
              </a:spcBef>
              <a:buFont typeface="Arial"/>
              <a:buChar char="○"/>
              <a:tabLst>
                <a:tab pos="821055" algn="l"/>
                <a:tab pos="821690" algn="l"/>
              </a:tabLst>
            </a:pPr>
            <a:r>
              <a:rPr sz="1600" spc="-10" dirty="0">
                <a:latin typeface="Calibri"/>
                <a:cs typeface="Calibri"/>
              </a:rPr>
              <a:t>Provide </a:t>
            </a:r>
            <a:r>
              <a:rPr sz="1600" spc="-5" dirty="0">
                <a:latin typeface="Calibri"/>
                <a:cs typeface="Calibri"/>
              </a:rPr>
              <a:t>input </a:t>
            </a:r>
            <a:r>
              <a:rPr sz="1600" dirty="0">
                <a:latin typeface="Calibri"/>
                <a:cs typeface="Calibri"/>
              </a:rPr>
              <a:t>about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project </a:t>
            </a:r>
            <a:r>
              <a:rPr sz="1600" spc="-5" dirty="0">
                <a:latin typeface="Calibri"/>
                <a:cs typeface="Calibri"/>
              </a:rPr>
              <a:t>on </a:t>
            </a:r>
            <a:r>
              <a:rPr sz="1600" dirty="0">
                <a:latin typeface="Calibri"/>
                <a:cs typeface="Calibri"/>
              </a:rPr>
              <a:t>an </a:t>
            </a:r>
            <a:r>
              <a:rPr sz="1600" spc="-10" dirty="0">
                <a:latin typeface="Calibri"/>
                <a:cs typeface="Calibri"/>
              </a:rPr>
              <a:t>ongoing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basis.</a:t>
            </a:r>
            <a:endParaRPr sz="1600">
              <a:latin typeface="Calibri"/>
              <a:cs typeface="Calibri"/>
            </a:endParaRPr>
          </a:p>
          <a:p>
            <a:pPr marL="821055" lvl="1" indent="-352425">
              <a:lnSpc>
                <a:spcPct val="100000"/>
              </a:lnSpc>
              <a:spcBef>
                <a:spcPts val="285"/>
              </a:spcBef>
              <a:buFont typeface="Arial"/>
              <a:buChar char="○"/>
              <a:tabLst>
                <a:tab pos="821055" algn="l"/>
                <a:tab pos="821690" algn="l"/>
              </a:tabLst>
            </a:pPr>
            <a:r>
              <a:rPr sz="1600" spc="-10" dirty="0">
                <a:latin typeface="Calibri"/>
                <a:cs typeface="Calibri"/>
              </a:rPr>
              <a:t>Provide feedback </a:t>
            </a:r>
            <a:r>
              <a:rPr sz="1600" spc="-5" dirty="0">
                <a:latin typeface="Calibri"/>
                <a:cs typeface="Calibri"/>
              </a:rPr>
              <a:t>on the </a:t>
            </a:r>
            <a:r>
              <a:rPr sz="1600" spc="-10" dirty="0">
                <a:latin typeface="Calibri"/>
                <a:cs typeface="Calibri"/>
              </a:rPr>
              <a:t>components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resource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bank.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7"/>
            <a:ext cx="5648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Planning and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008" y="1832205"/>
            <a:ext cx="4507230" cy="13188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6715" indent="-374650">
              <a:lnSpc>
                <a:spcPct val="100000"/>
              </a:lnSpc>
              <a:spcBef>
                <a:spcPts val="434"/>
              </a:spcBef>
              <a:buSzPct val="118750"/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600" spc="-5" dirty="0">
                <a:latin typeface="Calibri"/>
                <a:cs typeface="Calibri"/>
              </a:rPr>
              <a:t>Phase 1: Initial building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testing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concept</a:t>
            </a:r>
            <a:endParaRPr sz="1600">
              <a:latin typeface="Calibri"/>
              <a:cs typeface="Calibri"/>
            </a:endParaRPr>
          </a:p>
          <a:p>
            <a:pPr marL="386715" indent="-374650">
              <a:lnSpc>
                <a:spcPct val="100000"/>
              </a:lnSpc>
              <a:spcBef>
                <a:spcPts val="705"/>
              </a:spcBef>
              <a:buSzPct val="118750"/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600" spc="-5" dirty="0">
                <a:latin typeface="Calibri"/>
                <a:cs typeface="Calibri"/>
              </a:rPr>
              <a:t>Phase 2: </a:t>
            </a:r>
            <a:r>
              <a:rPr sz="1600" spc="-10" dirty="0">
                <a:latin typeface="Calibri"/>
                <a:cs typeface="Calibri"/>
              </a:rPr>
              <a:t>Feedback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0" dirty="0">
                <a:latin typeface="Calibri"/>
                <a:cs typeface="Calibri"/>
              </a:rPr>
              <a:t> revision</a:t>
            </a:r>
            <a:endParaRPr sz="1600">
              <a:latin typeface="Calibri"/>
              <a:cs typeface="Calibri"/>
            </a:endParaRPr>
          </a:p>
          <a:p>
            <a:pPr marL="386715" indent="-374650">
              <a:lnSpc>
                <a:spcPct val="100000"/>
              </a:lnSpc>
              <a:spcBef>
                <a:spcPts val="700"/>
              </a:spcBef>
              <a:buSzPct val="118750"/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600" spc="-5" dirty="0">
                <a:latin typeface="Calibri"/>
                <a:cs typeface="Calibri"/>
              </a:rPr>
              <a:t>Phase 3: Full </a:t>
            </a:r>
            <a:r>
              <a:rPr sz="1600" spc="-10" dirty="0">
                <a:latin typeface="Calibri"/>
                <a:cs typeface="Calibri"/>
              </a:rPr>
              <a:t>development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implementation</a:t>
            </a:r>
            <a:endParaRPr sz="1600">
              <a:latin typeface="Calibri"/>
              <a:cs typeface="Calibri"/>
            </a:endParaRPr>
          </a:p>
          <a:p>
            <a:pPr marL="386715" indent="-374650">
              <a:lnSpc>
                <a:spcPct val="100000"/>
              </a:lnSpc>
              <a:spcBef>
                <a:spcPts val="705"/>
              </a:spcBef>
              <a:buSzPct val="118750"/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600" spc="-5" dirty="0">
                <a:latin typeface="Calibri"/>
                <a:cs typeface="Calibri"/>
              </a:rPr>
              <a:t>Phase 4: </a:t>
            </a:r>
            <a:r>
              <a:rPr sz="1600" spc="-10" dirty="0">
                <a:latin typeface="Calibri"/>
                <a:cs typeface="Calibri"/>
              </a:rPr>
              <a:t>Maintenance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future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217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F</a:t>
            </a:r>
            <a:r>
              <a:rPr spc="-80" dirty="0">
                <a:solidFill>
                  <a:srgbClr val="FFFFFF"/>
                </a:solidFill>
              </a:rPr>
              <a:t>r</a:t>
            </a:r>
            <a:r>
              <a:rPr spc="-5" dirty="0">
                <a:solidFill>
                  <a:srgbClr val="FFFFFF"/>
                </a:solidFill>
              </a:rPr>
              <a:t>am</a:t>
            </a:r>
            <a:r>
              <a:rPr spc="-20" dirty="0">
                <a:solidFill>
                  <a:srgbClr val="FFFFFF"/>
                </a:solidFill>
              </a:rPr>
              <a:t>e</a:t>
            </a:r>
            <a:r>
              <a:rPr spc="-30" dirty="0">
                <a:solidFill>
                  <a:srgbClr val="FFFFFF"/>
                </a:solidFill>
              </a:rPr>
              <a:t>w</a:t>
            </a:r>
            <a:r>
              <a:rPr spc="-5" dirty="0">
                <a:solidFill>
                  <a:srgbClr val="FFFFFF"/>
                </a:solidFill>
              </a:rPr>
              <a:t>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124" y="1514615"/>
            <a:ext cx="6652259" cy="3332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conceptual framework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organization </a:t>
            </a:r>
            <a:r>
              <a:rPr sz="1500" spc="-5" dirty="0">
                <a:latin typeface="Calibri"/>
                <a:cs typeface="Calibri"/>
              </a:rPr>
              <a:t>of the </a:t>
            </a:r>
            <a:r>
              <a:rPr sz="1500" spc="-10" dirty="0">
                <a:latin typeface="Calibri"/>
                <a:cs typeface="Calibri"/>
              </a:rPr>
              <a:t>material </a:t>
            </a:r>
            <a:r>
              <a:rPr sz="1500" spc="-5" dirty="0">
                <a:latin typeface="Calibri"/>
                <a:cs typeface="Calibri"/>
              </a:rPr>
              <a:t>in the EL </a:t>
            </a:r>
            <a:r>
              <a:rPr sz="1500" spc="-10" dirty="0">
                <a:latin typeface="Calibri"/>
                <a:cs typeface="Calibri"/>
              </a:rPr>
              <a:t>Resource </a:t>
            </a:r>
            <a:r>
              <a:rPr sz="1500" spc="-5" dirty="0">
                <a:latin typeface="Calibri"/>
                <a:cs typeface="Calibri"/>
              </a:rPr>
              <a:t>Bank is  based on the </a:t>
            </a:r>
            <a:r>
              <a:rPr sz="1500" spc="-15" dirty="0">
                <a:latin typeface="Calibri"/>
                <a:cs typeface="Calibri"/>
              </a:rPr>
              <a:t>integrated </a:t>
            </a:r>
            <a:r>
              <a:rPr sz="1500" spc="-10" dirty="0">
                <a:latin typeface="Calibri"/>
                <a:cs typeface="Calibri"/>
              </a:rPr>
              <a:t>Student </a:t>
            </a:r>
            <a:r>
              <a:rPr sz="1500" spc="-5" dirty="0">
                <a:latin typeface="Calibri"/>
                <a:cs typeface="Calibri"/>
              </a:rPr>
              <a:t>Success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MTSS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Frameworks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Calibri"/>
              <a:cs typeface="Calibri"/>
            </a:endParaRPr>
          </a:p>
          <a:p>
            <a:pPr marL="343535" marR="3291840" indent="-343535" algn="r">
              <a:lnSpc>
                <a:spcPct val="100000"/>
              </a:lnSpc>
              <a:buFont typeface="Arial"/>
              <a:buChar char="●"/>
              <a:tabLst>
                <a:tab pos="343535" algn="l"/>
                <a:tab pos="344170" algn="l"/>
              </a:tabLst>
            </a:pPr>
            <a:r>
              <a:rPr sz="1500" spc="-10" dirty="0">
                <a:latin typeface="Calibri"/>
                <a:cs typeface="Calibri"/>
              </a:rPr>
              <a:t>Student </a:t>
            </a:r>
            <a:r>
              <a:rPr sz="1500" spc="-5" dirty="0">
                <a:latin typeface="Calibri"/>
                <a:cs typeface="Calibri"/>
              </a:rPr>
              <a:t>Success </a:t>
            </a:r>
            <a:r>
              <a:rPr sz="1500" spc="-10" dirty="0">
                <a:latin typeface="Calibri"/>
                <a:cs typeface="Calibri"/>
              </a:rPr>
              <a:t>Framework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Domains</a:t>
            </a:r>
            <a:endParaRPr sz="1500">
              <a:latin typeface="Calibri"/>
              <a:cs typeface="Calibri"/>
            </a:endParaRPr>
          </a:p>
          <a:p>
            <a:pPr marL="343535" marR="3271520" lvl="1" indent="-343535" algn="r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343535" algn="l"/>
                <a:tab pos="344170" algn="l"/>
              </a:tabLst>
            </a:pPr>
            <a:r>
              <a:rPr sz="1500" spc="-5" dirty="0">
                <a:latin typeface="Calibri"/>
                <a:cs typeface="Calibri"/>
              </a:rPr>
              <a:t>Academic </a:t>
            </a:r>
            <a:r>
              <a:rPr sz="1500" spc="-10" dirty="0">
                <a:latin typeface="Calibri"/>
                <a:cs typeface="Calibri"/>
              </a:rPr>
              <a:t>preparation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rigor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Student connection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belonging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Student well-being</a:t>
            </a:r>
            <a:endParaRPr sz="1500">
              <a:latin typeface="Calibri"/>
              <a:cs typeface="Calibri"/>
            </a:endParaRPr>
          </a:p>
          <a:p>
            <a:pPr marL="469900" indent="-344170">
              <a:lnSpc>
                <a:spcPct val="100000"/>
              </a:lnSpc>
              <a:spcBef>
                <a:spcPts val="27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500" spc="-5" dirty="0">
                <a:latin typeface="Calibri"/>
                <a:cs typeface="Calibri"/>
              </a:rPr>
              <a:t>MTSS </a:t>
            </a:r>
            <a:r>
              <a:rPr sz="1500" spc="-10" dirty="0">
                <a:latin typeface="Calibri"/>
                <a:cs typeface="Calibri"/>
              </a:rPr>
              <a:t>Framework </a:t>
            </a:r>
            <a:r>
              <a:rPr sz="1500" spc="-5" dirty="0">
                <a:latin typeface="Calibri"/>
                <a:cs typeface="Calibri"/>
              </a:rPr>
              <a:t>Domains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Leadership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25" dirty="0">
                <a:latin typeface="Calibri"/>
                <a:cs typeface="Calibri"/>
              </a:rPr>
              <a:t>Talent</a:t>
            </a:r>
            <a:r>
              <a:rPr sz="1500" spc="-10" dirty="0">
                <a:latin typeface="Calibri"/>
                <a:cs typeface="Calibri"/>
              </a:rPr>
              <a:t> development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Stakeholder engagement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partnership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Well-rounded, coordinated </a:t>
            </a:r>
            <a:r>
              <a:rPr sz="1500" spc="-5" dirty="0">
                <a:latin typeface="Calibri"/>
                <a:cs typeface="Calibri"/>
              </a:rPr>
              <a:t>learning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principles</a:t>
            </a:r>
            <a:endParaRPr sz="1500">
              <a:latin typeface="Calibri"/>
              <a:cs typeface="Calibri"/>
            </a:endParaRPr>
          </a:p>
          <a:p>
            <a:pPr marL="927100" lvl="1" indent="-344170">
              <a:lnSpc>
                <a:spcPct val="100000"/>
              </a:lnSpc>
              <a:spcBef>
                <a:spcPts val="27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500" spc="-10" dirty="0">
                <a:latin typeface="Calibri"/>
                <a:cs typeface="Calibri"/>
              </a:rPr>
              <a:t>Inclusive </a:t>
            </a:r>
            <a:r>
              <a:rPr sz="1500" spc="-5" dirty="0">
                <a:latin typeface="Calibri"/>
                <a:cs typeface="Calibri"/>
              </a:rPr>
              <a:t>policy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" dirty="0">
                <a:latin typeface="Calibri"/>
                <a:cs typeface="Calibri"/>
              </a:rPr>
              <a:t> practice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799079"/>
            <a:ext cx="217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F</a:t>
            </a:r>
            <a:r>
              <a:rPr spc="-80" dirty="0">
                <a:solidFill>
                  <a:srgbClr val="FFFFFF"/>
                </a:solidFill>
              </a:rPr>
              <a:t>r</a:t>
            </a:r>
            <a:r>
              <a:rPr spc="-5" dirty="0">
                <a:solidFill>
                  <a:srgbClr val="FFFFFF"/>
                </a:solidFill>
              </a:rPr>
              <a:t>am</a:t>
            </a:r>
            <a:r>
              <a:rPr spc="-20" dirty="0">
                <a:solidFill>
                  <a:srgbClr val="FFFFFF"/>
                </a:solidFill>
              </a:rPr>
              <a:t>e</a:t>
            </a:r>
            <a:r>
              <a:rPr spc="-30" dirty="0">
                <a:solidFill>
                  <a:srgbClr val="FFFFFF"/>
                </a:solidFill>
              </a:rPr>
              <a:t>w</a:t>
            </a:r>
            <a:r>
              <a:rPr spc="-5" dirty="0">
                <a:solidFill>
                  <a:srgbClr val="FFFFFF"/>
                </a:solidFill>
              </a:rPr>
              <a:t>ork</a:t>
            </a:r>
          </a:p>
        </p:txBody>
      </p:sp>
      <p:sp>
        <p:nvSpPr>
          <p:cNvPr id="3" name="object 3" descr="English Learner Resource Bank " title="Framework"/>
          <p:cNvSpPr/>
          <p:nvPr/>
        </p:nvSpPr>
        <p:spPr>
          <a:xfrm>
            <a:off x="1258000" y="1500800"/>
            <a:ext cx="6261075" cy="364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204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Next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2124" y="1416805"/>
            <a:ext cx="6815455" cy="34905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0" indent="-332740">
              <a:lnSpc>
                <a:spcPct val="100000"/>
              </a:lnSpc>
              <a:spcBef>
                <a:spcPts val="34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350" spc="-10" dirty="0">
                <a:latin typeface="Calibri"/>
                <a:cs typeface="Calibri"/>
              </a:rPr>
              <a:t>Develop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10" dirty="0">
                <a:latin typeface="Calibri"/>
                <a:cs typeface="Calibri"/>
              </a:rPr>
              <a:t>list </a:t>
            </a:r>
            <a:r>
              <a:rPr sz="1350" spc="-5" dirty="0">
                <a:latin typeface="Calibri"/>
                <a:cs typeface="Calibri"/>
              </a:rPr>
              <a:t>of </a:t>
            </a:r>
            <a:r>
              <a:rPr sz="1350" spc="-10" dirty="0">
                <a:latin typeface="Calibri"/>
                <a:cs typeface="Calibri"/>
              </a:rPr>
              <a:t>topics </a:t>
            </a:r>
            <a:r>
              <a:rPr sz="1350" dirty="0">
                <a:latin typeface="Calibri"/>
                <a:cs typeface="Calibri"/>
              </a:rPr>
              <a:t>and </a:t>
            </a:r>
            <a:r>
              <a:rPr sz="1350" spc="-10" dirty="0">
                <a:latin typeface="Calibri"/>
                <a:cs typeface="Calibri"/>
              </a:rPr>
              <a:t>subtopics </a:t>
            </a:r>
            <a:r>
              <a:rPr sz="1350" spc="-15" dirty="0">
                <a:latin typeface="Calibri"/>
                <a:cs typeface="Calibri"/>
              </a:rPr>
              <a:t>for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resource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bank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5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10" dirty="0">
                <a:latin typeface="Calibri"/>
                <a:cs typeface="Calibri"/>
              </a:rPr>
              <a:t>Created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10" dirty="0">
                <a:latin typeface="Calibri"/>
                <a:cs typeface="Calibri"/>
              </a:rPr>
              <a:t>draft list </a:t>
            </a:r>
            <a:r>
              <a:rPr sz="1350" spc="-5" dirty="0">
                <a:latin typeface="Calibri"/>
                <a:cs typeface="Calibri"/>
              </a:rPr>
              <a:t>of </a:t>
            </a:r>
            <a:r>
              <a:rPr sz="1350" spc="-10" dirty="0">
                <a:latin typeface="Calibri"/>
                <a:cs typeface="Calibri"/>
              </a:rPr>
              <a:t>topics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subtopics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5" dirty="0">
                <a:latin typeface="Calibri"/>
                <a:cs typeface="Calibri"/>
              </a:rPr>
              <a:t>Get </a:t>
            </a:r>
            <a:r>
              <a:rPr sz="1350" spc="-10" dirty="0">
                <a:latin typeface="Calibri"/>
                <a:cs typeface="Calibri"/>
              </a:rPr>
              <a:t>feedback from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5" dirty="0">
                <a:latin typeface="Calibri"/>
                <a:cs typeface="Calibri"/>
              </a:rPr>
              <a:t>stakeholders </a:t>
            </a:r>
            <a:r>
              <a:rPr sz="1350" dirty="0">
                <a:latin typeface="Calibri"/>
                <a:cs typeface="Calibri"/>
              </a:rPr>
              <a:t>about a </a:t>
            </a:r>
            <a:r>
              <a:rPr sz="1350" spc="-10" dirty="0">
                <a:latin typeface="Calibri"/>
                <a:cs typeface="Calibri"/>
              </a:rPr>
              <a:t>draft list </a:t>
            </a:r>
            <a:r>
              <a:rPr sz="1350" spc="-5" dirty="0">
                <a:latin typeface="Calibri"/>
                <a:cs typeface="Calibri"/>
              </a:rPr>
              <a:t>of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topics/subtopics</a:t>
            </a:r>
            <a:endParaRPr sz="1350">
              <a:latin typeface="Calibri"/>
              <a:cs typeface="Calibri"/>
            </a:endParaRPr>
          </a:p>
          <a:p>
            <a:pPr marL="1384300" lvl="2" indent="-332740">
              <a:lnSpc>
                <a:spcPct val="100000"/>
              </a:lnSpc>
              <a:spcBef>
                <a:spcPts val="245"/>
              </a:spcBef>
              <a:buFont typeface="Arial"/>
              <a:buChar char="■"/>
              <a:tabLst>
                <a:tab pos="1383665" algn="l"/>
                <a:tab pos="1384300" algn="l"/>
              </a:tabLst>
            </a:pPr>
            <a:r>
              <a:rPr sz="1350" spc="-5" dirty="0">
                <a:latin typeface="Calibri"/>
                <a:cs typeface="Calibri"/>
              </a:rPr>
              <a:t>Survey will be </a:t>
            </a:r>
            <a:r>
              <a:rPr sz="1350" spc="-10" dirty="0">
                <a:latin typeface="Calibri"/>
                <a:cs typeface="Calibri"/>
              </a:rPr>
              <a:t>distributed late November/early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December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4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5" dirty="0">
                <a:latin typeface="Calibri"/>
                <a:cs typeface="Calibri"/>
              </a:rPr>
              <a:t>Get input </a:t>
            </a:r>
            <a:r>
              <a:rPr sz="1350" spc="-10" dirty="0">
                <a:latin typeface="Calibri"/>
                <a:cs typeface="Calibri"/>
              </a:rPr>
              <a:t>from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5" dirty="0">
                <a:latin typeface="Calibri"/>
                <a:cs typeface="Calibri"/>
              </a:rPr>
              <a:t>stakeholders </a:t>
            </a:r>
            <a:r>
              <a:rPr sz="1350" dirty="0">
                <a:latin typeface="Calibri"/>
                <a:cs typeface="Calibri"/>
              </a:rPr>
              <a:t>about additional </a:t>
            </a:r>
            <a:r>
              <a:rPr sz="1350" spc="-10" dirty="0">
                <a:latin typeface="Calibri"/>
                <a:cs typeface="Calibri"/>
              </a:rPr>
              <a:t>topics/subtopics</a:t>
            </a:r>
            <a:endParaRPr sz="1350">
              <a:latin typeface="Calibri"/>
              <a:cs typeface="Calibri"/>
            </a:endParaRPr>
          </a:p>
          <a:p>
            <a:pPr marL="1384300" lvl="2" indent="-332740">
              <a:lnSpc>
                <a:spcPct val="100000"/>
              </a:lnSpc>
              <a:spcBef>
                <a:spcPts val="240"/>
              </a:spcBef>
              <a:buFont typeface="Arial"/>
              <a:buChar char="■"/>
              <a:tabLst>
                <a:tab pos="1383665" algn="l"/>
                <a:tab pos="1384300" algn="l"/>
              </a:tabLst>
            </a:pPr>
            <a:r>
              <a:rPr sz="1350" spc="-5" dirty="0">
                <a:latin typeface="Calibri"/>
                <a:cs typeface="Calibri"/>
              </a:rPr>
              <a:t>Survey will be </a:t>
            </a:r>
            <a:r>
              <a:rPr sz="1350" spc="-10" dirty="0">
                <a:latin typeface="Calibri"/>
                <a:cs typeface="Calibri"/>
              </a:rPr>
              <a:t>distributed late November/early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December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5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10" dirty="0">
                <a:latin typeface="Calibri"/>
                <a:cs typeface="Calibri"/>
              </a:rPr>
              <a:t>Finalize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list </a:t>
            </a:r>
            <a:r>
              <a:rPr sz="1350" spc="-5" dirty="0">
                <a:latin typeface="Calibri"/>
                <a:cs typeface="Calibri"/>
              </a:rPr>
              <a:t>of </a:t>
            </a:r>
            <a:r>
              <a:rPr sz="1350" spc="-10" dirty="0">
                <a:latin typeface="Calibri"/>
                <a:cs typeface="Calibri"/>
              </a:rPr>
              <a:t>topics </a:t>
            </a:r>
            <a:r>
              <a:rPr sz="1350" dirty="0">
                <a:latin typeface="Calibri"/>
                <a:cs typeface="Calibri"/>
              </a:rPr>
              <a:t>and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subtopics</a:t>
            </a:r>
            <a:endParaRPr sz="1350">
              <a:latin typeface="Calibri"/>
              <a:cs typeface="Calibri"/>
            </a:endParaRPr>
          </a:p>
          <a:p>
            <a:pPr marL="469900" indent="-332740">
              <a:lnSpc>
                <a:spcPct val="100000"/>
              </a:lnSpc>
              <a:spcBef>
                <a:spcPts val="24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350" spc="-10" dirty="0">
                <a:latin typeface="Calibri"/>
                <a:cs typeface="Calibri"/>
              </a:rPr>
              <a:t>Develop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10" dirty="0">
                <a:latin typeface="Calibri"/>
                <a:cs typeface="Calibri"/>
              </a:rPr>
              <a:t>prototype research-practice brief (template </a:t>
            </a:r>
            <a:r>
              <a:rPr sz="1350" dirty="0">
                <a:latin typeface="Calibri"/>
                <a:cs typeface="Calibri"/>
              </a:rPr>
              <a:t>and a </a:t>
            </a:r>
            <a:r>
              <a:rPr sz="1350" spc="-5" dirty="0">
                <a:latin typeface="Calibri"/>
                <a:cs typeface="Calibri"/>
              </a:rPr>
              <a:t>sample </a:t>
            </a:r>
            <a:r>
              <a:rPr sz="1350" spc="-10" dirty="0">
                <a:latin typeface="Calibri"/>
                <a:cs typeface="Calibri"/>
              </a:rPr>
              <a:t>brief </a:t>
            </a:r>
            <a:r>
              <a:rPr sz="1350" spc="-5" dirty="0">
                <a:latin typeface="Calibri"/>
                <a:cs typeface="Calibri"/>
              </a:rPr>
              <a:t>on one</a:t>
            </a:r>
            <a:r>
              <a:rPr sz="1350" spc="6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topic)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5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brief development </a:t>
            </a:r>
            <a:r>
              <a:rPr sz="1350" spc="-5" dirty="0">
                <a:latin typeface="Calibri"/>
                <a:cs typeface="Calibri"/>
              </a:rPr>
              <a:t>is in the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process</a:t>
            </a:r>
            <a:endParaRPr sz="1350">
              <a:latin typeface="Calibri"/>
              <a:cs typeface="Calibri"/>
            </a:endParaRPr>
          </a:p>
          <a:p>
            <a:pPr marL="927100" marR="5080" lvl="1" indent="-332740">
              <a:lnSpc>
                <a:spcPct val="114999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5" dirty="0">
                <a:latin typeface="Calibri"/>
                <a:cs typeface="Calibri"/>
              </a:rPr>
              <a:t>Conduct </a:t>
            </a:r>
            <a:r>
              <a:rPr sz="1350" spc="-10" dirty="0">
                <a:latin typeface="Calibri"/>
                <a:cs typeface="Calibri"/>
              </a:rPr>
              <a:t>feedback </a:t>
            </a:r>
            <a:r>
              <a:rPr sz="1350" spc="-5" dirty="0">
                <a:latin typeface="Calibri"/>
                <a:cs typeface="Calibri"/>
              </a:rPr>
              <a:t>sessions </a:t>
            </a:r>
            <a:r>
              <a:rPr sz="1350" spc="-10" dirty="0">
                <a:latin typeface="Calibri"/>
                <a:cs typeface="Calibri"/>
              </a:rPr>
              <a:t>through surveys, </a:t>
            </a:r>
            <a:r>
              <a:rPr sz="1350" spc="-5" dirty="0">
                <a:latin typeface="Calibri"/>
                <a:cs typeface="Calibri"/>
              </a:rPr>
              <a:t>individual and/or </a:t>
            </a:r>
            <a:r>
              <a:rPr sz="1350" spc="-10" dirty="0">
                <a:latin typeface="Calibri"/>
                <a:cs typeface="Calibri"/>
              </a:rPr>
              <a:t>group </a:t>
            </a:r>
            <a:r>
              <a:rPr sz="1350" spc="-5" dirty="0">
                <a:latin typeface="Calibri"/>
                <a:cs typeface="Calibri"/>
              </a:rPr>
              <a:t>meetings, other  methods </a:t>
            </a:r>
            <a:r>
              <a:rPr sz="1350" dirty="0">
                <a:latin typeface="Calibri"/>
                <a:cs typeface="Calibri"/>
              </a:rPr>
              <a:t>as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needed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4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10" dirty="0">
                <a:latin typeface="Calibri"/>
                <a:cs typeface="Calibri"/>
              </a:rPr>
              <a:t>Revise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template </a:t>
            </a:r>
            <a:r>
              <a:rPr sz="1350" spc="-5" dirty="0">
                <a:latin typeface="Calibri"/>
                <a:cs typeface="Calibri"/>
              </a:rPr>
              <a:t>based on the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feedback</a:t>
            </a:r>
            <a:endParaRPr sz="1350">
              <a:latin typeface="Calibri"/>
              <a:cs typeface="Calibri"/>
            </a:endParaRPr>
          </a:p>
          <a:p>
            <a:pPr marL="927100" lvl="1" indent="-332740">
              <a:lnSpc>
                <a:spcPct val="100000"/>
              </a:lnSpc>
              <a:spcBef>
                <a:spcPts val="24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350" spc="-10" dirty="0">
                <a:latin typeface="Calibri"/>
                <a:cs typeface="Calibri"/>
              </a:rPr>
              <a:t>Complete </a:t>
            </a:r>
            <a:r>
              <a:rPr sz="1350" spc="-5" dirty="0">
                <a:latin typeface="Calibri"/>
                <a:cs typeface="Calibri"/>
              </a:rPr>
              <a:t>the </a:t>
            </a:r>
            <a:r>
              <a:rPr sz="1350" spc="-10" dirty="0">
                <a:latin typeface="Calibri"/>
                <a:cs typeface="Calibri"/>
              </a:rPr>
              <a:t>template </a:t>
            </a:r>
            <a:r>
              <a:rPr sz="1350" dirty="0">
                <a:latin typeface="Calibri"/>
                <a:cs typeface="Calibri"/>
              </a:rPr>
              <a:t>and </a:t>
            </a:r>
            <a:r>
              <a:rPr sz="1350" spc="-5" dirty="0">
                <a:latin typeface="Calibri"/>
                <a:cs typeface="Calibri"/>
              </a:rPr>
              <a:t>the sample </a:t>
            </a:r>
            <a:r>
              <a:rPr sz="1350" spc="-10" dirty="0">
                <a:latin typeface="Calibri"/>
                <a:cs typeface="Calibri"/>
              </a:rPr>
              <a:t>brief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b="1" spc="-10" dirty="0">
                <a:latin typeface="Calibri"/>
                <a:cs typeface="Calibri"/>
              </a:rPr>
              <a:t>Note: </a:t>
            </a:r>
            <a:r>
              <a:rPr sz="1350" b="1" spc="-5" dirty="0">
                <a:latin typeface="Calibri"/>
                <a:cs typeface="Calibri"/>
              </a:rPr>
              <a:t>Please look </a:t>
            </a:r>
            <a:r>
              <a:rPr sz="1350" b="1" spc="-10" dirty="0">
                <a:latin typeface="Calibri"/>
                <a:cs typeface="Calibri"/>
              </a:rPr>
              <a:t>for </a:t>
            </a:r>
            <a:r>
              <a:rPr sz="1350" b="1" spc="-5" dirty="0">
                <a:latin typeface="Calibri"/>
                <a:cs typeface="Calibri"/>
              </a:rPr>
              <a:t>the email with the </a:t>
            </a:r>
            <a:r>
              <a:rPr sz="1350" b="1" spc="-10" dirty="0">
                <a:latin typeface="Calibri"/>
                <a:cs typeface="Calibri"/>
              </a:rPr>
              <a:t>survey </a:t>
            </a:r>
            <a:r>
              <a:rPr sz="1350" b="1" spc="-5" dirty="0">
                <a:latin typeface="Calibri"/>
                <a:cs typeface="Calibri"/>
              </a:rPr>
              <a:t>in the </a:t>
            </a:r>
            <a:r>
              <a:rPr sz="1350" b="1" spc="-10" dirty="0">
                <a:latin typeface="Calibri"/>
                <a:cs typeface="Calibri"/>
              </a:rPr>
              <a:t>next </a:t>
            </a:r>
            <a:r>
              <a:rPr sz="1350" b="1" spc="-15" dirty="0">
                <a:latin typeface="Calibri"/>
                <a:cs typeface="Calibri"/>
              </a:rPr>
              <a:t>few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weeks.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genda " title="Welcome and Introductions 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Logo" title="Oregon Department of Education Logo 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ower Point Format Image " title="Blank "/>
          <p:cNvSpPr/>
          <p:nvPr/>
        </p:nvSpPr>
        <p:spPr>
          <a:xfrm>
            <a:off x="-1" y="732324"/>
            <a:ext cx="9144000" cy="760095"/>
          </a:xfrm>
          <a:custGeom>
            <a:avLst/>
            <a:gdLst/>
            <a:ahLst/>
            <a:cxnLst/>
            <a:rect l="l" t="t" r="r" b="b"/>
            <a:pathLst>
              <a:path w="9144000" h="760094">
                <a:moveTo>
                  <a:pt x="0" y="0"/>
                </a:moveTo>
                <a:lnTo>
                  <a:pt x="9143998" y="0"/>
                </a:lnTo>
                <a:lnTo>
                  <a:pt x="9143998" y="760048"/>
                </a:lnTo>
                <a:lnTo>
                  <a:pt x="0" y="760048"/>
                </a:lnTo>
                <a:lnTo>
                  <a:pt x="0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811715"/>
            <a:ext cx="3531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smtClean="0">
                <a:solidFill>
                  <a:srgbClr val="FFFFFF"/>
                </a:solidFill>
              </a:rPr>
              <a:t>Meeting</a:t>
            </a:r>
            <a:r>
              <a:rPr spc="-50" dirty="0" smtClean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551" y="1509143"/>
            <a:ext cx="2578100" cy="235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indent="-2794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15" dirty="0">
                <a:latin typeface="Calibri"/>
                <a:cs typeface="Calibri"/>
              </a:rPr>
              <a:t>Welcome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Introductions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ODE EL </a:t>
            </a:r>
            <a:r>
              <a:rPr sz="1700" spc="-15" dirty="0">
                <a:latin typeface="Calibri"/>
                <a:cs typeface="Calibri"/>
              </a:rPr>
              <a:t>Strategic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Plan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10" dirty="0">
                <a:latin typeface="Calibri"/>
                <a:cs typeface="Calibri"/>
              </a:rPr>
              <a:t>Charter </a:t>
            </a:r>
            <a:r>
              <a:rPr sz="1700" spc="-15" dirty="0">
                <a:latin typeface="Calibri"/>
                <a:cs typeface="Calibri"/>
              </a:rPr>
              <a:t>Review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Norms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Chair Selection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Process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EL </a:t>
            </a:r>
            <a:r>
              <a:rPr sz="1700" spc="-15" dirty="0">
                <a:latin typeface="Calibri"/>
                <a:cs typeface="Calibri"/>
              </a:rPr>
              <a:t>Resource </a:t>
            </a:r>
            <a:r>
              <a:rPr sz="1700" spc="-5" dirty="0">
                <a:latin typeface="Calibri"/>
                <a:cs typeface="Calibri"/>
              </a:rPr>
              <a:t>Bank</a:t>
            </a:r>
            <a:endParaRPr sz="1700"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WRAP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Program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35" dirty="0">
                <a:latin typeface="Calibri"/>
                <a:cs typeface="Calibri"/>
              </a:rPr>
              <a:t>ELPA </a:t>
            </a:r>
            <a:r>
              <a:rPr sz="1700" spc="-5" dirty="0">
                <a:latin typeface="Calibri"/>
                <a:cs typeface="Calibri"/>
              </a:rPr>
              <a:t>21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Updates</a:t>
            </a:r>
            <a:endParaRPr sz="1700">
              <a:latin typeface="Calibri"/>
              <a:cs typeface="Calibri"/>
            </a:endParaRPr>
          </a:p>
          <a:p>
            <a:pPr marL="323215" indent="-27940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sz="1700" spc="-5" dirty="0">
                <a:latin typeface="Calibri"/>
                <a:cs typeface="Calibri"/>
              </a:rPr>
              <a:t>Title III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Updates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551" y="3904871"/>
            <a:ext cx="7882255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dirty="0">
                <a:latin typeface="Calibri"/>
                <a:cs typeface="Calibri"/>
              </a:rPr>
              <a:t>•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Colored pencils " title="Power Point Image "/>
          <p:cNvSpPr/>
          <p:nvPr/>
        </p:nvSpPr>
        <p:spPr>
          <a:xfrm>
            <a:off x="0" y="3860274"/>
            <a:ext cx="9143997" cy="1283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3322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EL </a:t>
            </a:r>
            <a:r>
              <a:rPr spc="-20" dirty="0">
                <a:solidFill>
                  <a:srgbClr val="FFFFFF"/>
                </a:solidFill>
              </a:rPr>
              <a:t>Resource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Bank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7727" y="2406917"/>
            <a:ext cx="2369820" cy="153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Thank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65" dirty="0">
                <a:latin typeface="Calibri"/>
                <a:cs typeface="Calibri"/>
              </a:rPr>
              <a:t>You!</a:t>
            </a:r>
            <a:endParaRPr sz="3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785"/>
              </a:spcBef>
            </a:pPr>
            <a:r>
              <a:rPr sz="1800" spc="-10" dirty="0">
                <a:latin typeface="Calibri"/>
                <a:cs typeface="Calibri"/>
              </a:rPr>
              <a:t>Mirela </a:t>
            </a:r>
            <a:r>
              <a:rPr sz="1800" spc="-5" dirty="0">
                <a:latin typeface="Calibri"/>
                <a:cs typeface="Calibri"/>
              </a:rPr>
              <a:t>Blekic  </a:t>
            </a:r>
            <a:r>
              <a:rPr sz="1800" spc="-20" dirty="0">
                <a:latin typeface="Calibri"/>
                <a:cs typeface="Calibri"/>
                <a:hlinkClick r:id="rId2"/>
              </a:rPr>
              <a:t>mirela.blekic@state.or.us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503-947-5617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RAP" title="Well Rounded Access Program"/>
          <p:cNvSpPr/>
          <p:nvPr/>
        </p:nvSpPr>
        <p:spPr>
          <a:xfrm>
            <a:off x="0" y="0"/>
            <a:ext cx="9144000" cy="775970"/>
          </a:xfrm>
          <a:custGeom>
            <a:avLst/>
            <a:gdLst/>
            <a:ahLst/>
            <a:cxnLst/>
            <a:rect l="l" t="t" r="r" b="b"/>
            <a:pathLst>
              <a:path w="9144000" h="775970">
                <a:moveTo>
                  <a:pt x="0" y="775878"/>
                </a:moveTo>
                <a:lnTo>
                  <a:pt x="9143999" y="775878"/>
                </a:lnTo>
                <a:lnTo>
                  <a:pt x="9143999" y="0"/>
                </a:lnTo>
                <a:lnTo>
                  <a:pt x="0" y="0"/>
                </a:lnTo>
                <a:lnTo>
                  <a:pt x="0" y="775878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Bar" title="Image "/>
          <p:cNvSpPr/>
          <p:nvPr/>
        </p:nvSpPr>
        <p:spPr>
          <a:xfrm>
            <a:off x="0" y="1488186"/>
            <a:ext cx="9144000" cy="3655695"/>
          </a:xfrm>
          <a:custGeom>
            <a:avLst/>
            <a:gdLst/>
            <a:ahLst/>
            <a:cxnLst/>
            <a:rect l="l" t="t" r="r" b="b"/>
            <a:pathLst>
              <a:path w="9144000" h="3655695">
                <a:moveTo>
                  <a:pt x="0" y="3655313"/>
                </a:moveTo>
                <a:lnTo>
                  <a:pt x="9143999" y="3655313"/>
                </a:lnTo>
                <a:lnTo>
                  <a:pt x="9143999" y="0"/>
                </a:lnTo>
                <a:lnTo>
                  <a:pt x="0" y="0"/>
                </a:lnTo>
                <a:lnTo>
                  <a:pt x="0" y="3655313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Format&#10;" title="Image "/>
          <p:cNvSpPr/>
          <p:nvPr/>
        </p:nvSpPr>
        <p:spPr>
          <a:xfrm>
            <a:off x="0" y="0"/>
            <a:ext cx="9143999" cy="487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Bar" title="Image"/>
          <p:cNvSpPr/>
          <p:nvPr/>
        </p:nvSpPr>
        <p:spPr>
          <a:xfrm>
            <a:off x="0" y="775878"/>
            <a:ext cx="9144000" cy="712470"/>
          </a:xfrm>
          <a:custGeom>
            <a:avLst/>
            <a:gdLst/>
            <a:ahLst/>
            <a:cxnLst/>
            <a:rect l="l" t="t" r="r" b="b"/>
            <a:pathLst>
              <a:path w="9144000" h="712469">
                <a:moveTo>
                  <a:pt x="0" y="0"/>
                </a:moveTo>
                <a:lnTo>
                  <a:pt x="9143999" y="0"/>
                </a:lnTo>
                <a:lnTo>
                  <a:pt x="9143999" y="712308"/>
                </a:lnTo>
                <a:lnTo>
                  <a:pt x="0" y="712308"/>
                </a:lnTo>
                <a:lnTo>
                  <a:pt x="0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Bar" title="Image"/>
          <p:cNvSpPr/>
          <p:nvPr/>
        </p:nvSpPr>
        <p:spPr>
          <a:xfrm>
            <a:off x="0" y="4871140"/>
            <a:ext cx="9143999" cy="272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ODE Logo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 descr="Well rounded access program " title="Image "/>
          <p:cNvSpPr/>
          <p:nvPr/>
        </p:nvSpPr>
        <p:spPr>
          <a:xfrm>
            <a:off x="584550" y="1794875"/>
            <a:ext cx="2566799" cy="256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08974" y="2536764"/>
            <a:ext cx="4538345" cy="84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latin typeface="Calibri"/>
                <a:cs typeface="Calibri"/>
              </a:rPr>
              <a:t>Presenters: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1400" spc="-5" dirty="0">
                <a:latin typeface="Calibri"/>
                <a:cs typeface="Calibri"/>
              </a:rPr>
              <a:t>Beth </a:t>
            </a:r>
            <a:r>
              <a:rPr sz="1400" spc="-10" dirty="0">
                <a:latin typeface="Calibri"/>
                <a:cs typeface="Calibri"/>
              </a:rPr>
              <a:t>Blumenstein, </a:t>
            </a:r>
            <a:r>
              <a:rPr sz="1400" spc="-5" dirty="0">
                <a:latin typeface="Calibri"/>
                <a:cs typeface="Calibri"/>
              </a:rPr>
              <a:t>Senior </a:t>
            </a:r>
            <a:r>
              <a:rPr sz="1400" spc="-15" dirty="0">
                <a:latin typeface="Calibri"/>
                <a:cs typeface="Calibri"/>
              </a:rPr>
              <a:t>Strategist for Well-Rounded </a:t>
            </a:r>
            <a:r>
              <a:rPr sz="1400" spc="-5" dirty="0">
                <a:latin typeface="Calibri"/>
                <a:cs typeface="Calibri"/>
              </a:rPr>
              <a:t>Learning  Caitlin McRae, </a:t>
            </a:r>
            <a:r>
              <a:rPr sz="1400" spc="-20" dirty="0">
                <a:latin typeface="Calibri"/>
                <a:cs typeface="Calibri"/>
              </a:rPr>
              <a:t>Well </a:t>
            </a:r>
            <a:r>
              <a:rPr sz="1400" spc="-10" dirty="0">
                <a:latin typeface="Calibri"/>
                <a:cs typeface="Calibri"/>
              </a:rPr>
              <a:t>Rounded Courses Grant Research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025" y="860310"/>
            <a:ext cx="6633209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dirty="0">
                <a:solidFill>
                  <a:srgbClr val="FFFFFF"/>
                </a:solidFill>
              </a:rPr>
              <a:t>Well-Rounded </a:t>
            </a:r>
            <a:r>
              <a:rPr sz="3200" spc="10" dirty="0">
                <a:solidFill>
                  <a:srgbClr val="FFFFFF"/>
                </a:solidFill>
              </a:rPr>
              <a:t>Access </a:t>
            </a:r>
            <a:r>
              <a:rPr sz="3200" dirty="0">
                <a:solidFill>
                  <a:srgbClr val="FFFFFF"/>
                </a:solidFill>
              </a:rPr>
              <a:t>Program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spc="15" dirty="0">
                <a:solidFill>
                  <a:srgbClr val="FFFFFF"/>
                </a:solidFill>
              </a:rPr>
              <a:t>(WRAP)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3079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Grant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Highlights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675" y="1500402"/>
            <a:ext cx="4408170" cy="22199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54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latin typeface="Calibri"/>
                <a:cs typeface="Calibri"/>
              </a:rPr>
              <a:t>5 </a:t>
            </a:r>
            <a:r>
              <a:rPr sz="2400" spc="-20" dirty="0">
                <a:latin typeface="Calibri"/>
                <a:cs typeface="Calibri"/>
              </a:rPr>
              <a:t>years </a:t>
            </a:r>
            <a:r>
              <a:rPr sz="2400" spc="-10" dirty="0">
                <a:latin typeface="Calibri"/>
                <a:cs typeface="Calibri"/>
              </a:rPr>
              <a:t>(1st </a:t>
            </a:r>
            <a:r>
              <a:rPr sz="2400" spc="-15" dirty="0">
                <a:latin typeface="Calibri"/>
                <a:cs typeface="Calibri"/>
              </a:rPr>
              <a:t>year </a:t>
            </a:r>
            <a:r>
              <a:rPr sz="2400" spc="-5" dirty="0">
                <a:latin typeface="Calibri"/>
                <a:cs typeface="Calibri"/>
              </a:rPr>
              <a:t>planning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year)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latin typeface="Calibri"/>
                <a:cs typeface="Calibri"/>
              </a:rPr>
              <a:t>October </a:t>
            </a:r>
            <a:r>
              <a:rPr sz="2400" spc="-5" dirty="0">
                <a:latin typeface="Calibri"/>
                <a:cs typeface="Calibri"/>
              </a:rPr>
              <a:t>2020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September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$9.8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million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latin typeface="Calibri"/>
                <a:cs typeface="Calibri"/>
              </a:rPr>
              <a:t>STEM/STEAM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Image of a child " title="Image "/>
          <p:cNvSpPr/>
          <p:nvPr/>
        </p:nvSpPr>
        <p:spPr>
          <a:xfrm>
            <a:off x="5525275" y="1904425"/>
            <a:ext cx="3529799" cy="23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0713" y="3832974"/>
            <a:ext cx="21247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Photo by Allison Shelley/ The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Verbatim 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Agency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EDUimages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images.all4ed.org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tudents" title="Image "/>
          <p:cNvSpPr/>
          <p:nvPr/>
        </p:nvSpPr>
        <p:spPr>
          <a:xfrm>
            <a:off x="6343200" y="1416649"/>
            <a:ext cx="2800799" cy="32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4714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Well-Rounded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00" y="1422619"/>
            <a:ext cx="5999480" cy="2969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spc="-15" dirty="0">
                <a:latin typeface="Calibri"/>
                <a:cs typeface="Calibri"/>
              </a:rPr>
              <a:t>Well-rounded</a:t>
            </a:r>
            <a:r>
              <a:rPr sz="2400" spc="-10" dirty="0">
                <a:latin typeface="Calibri"/>
                <a:cs typeface="Calibri"/>
              </a:rPr>
              <a:t> education:</a:t>
            </a:r>
            <a:endParaRPr sz="2400">
              <a:latin typeface="Calibri"/>
              <a:cs typeface="Calibri"/>
            </a:endParaRPr>
          </a:p>
          <a:p>
            <a:pPr marL="469900" indent="-412750">
              <a:lnSpc>
                <a:spcPct val="100000"/>
              </a:lnSpc>
              <a:spcBef>
                <a:spcPts val="4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Moves </a:t>
            </a:r>
            <a:r>
              <a:rPr sz="2400" spc="-15" dirty="0">
                <a:latin typeface="Calibri"/>
                <a:cs typeface="Calibri"/>
              </a:rPr>
              <a:t>beyond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courses </a:t>
            </a:r>
            <a:r>
              <a:rPr sz="2400" spc="-10" dirty="0">
                <a:latin typeface="Calibri"/>
                <a:cs typeface="Calibri"/>
              </a:rPr>
              <a:t>students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take</a:t>
            </a:r>
            <a:endParaRPr sz="2400">
              <a:latin typeface="Calibri"/>
              <a:cs typeface="Calibri"/>
            </a:endParaRPr>
          </a:p>
          <a:p>
            <a:pPr marL="469900" indent="-412750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Essential knowledge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skills</a:t>
            </a:r>
            <a:endParaRPr sz="2400">
              <a:latin typeface="Calibri"/>
              <a:cs typeface="Calibri"/>
            </a:endParaRPr>
          </a:p>
          <a:p>
            <a:pPr marL="469900" indent="-412750">
              <a:lnSpc>
                <a:spcPct val="100000"/>
              </a:lnSpc>
              <a:spcBef>
                <a:spcPts val="4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Live, </a:t>
            </a:r>
            <a:r>
              <a:rPr sz="2400" spc="-5" dirty="0">
                <a:latin typeface="Calibri"/>
                <a:cs typeface="Calibri"/>
              </a:rPr>
              <a:t>learn, </a:t>
            </a:r>
            <a:r>
              <a:rPr sz="2400" spc="-10" dirty="0">
                <a:latin typeface="Calibri"/>
                <a:cs typeface="Calibri"/>
              </a:rPr>
              <a:t>work, </a:t>
            </a:r>
            <a:r>
              <a:rPr sz="2400" spc="-15" dirty="0">
                <a:latin typeface="Calibri"/>
                <a:cs typeface="Calibri"/>
              </a:rPr>
              <a:t>create,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contribute</a:t>
            </a:r>
            <a:endParaRPr sz="2400">
              <a:latin typeface="Calibri"/>
              <a:cs typeface="Calibri"/>
            </a:endParaRPr>
          </a:p>
          <a:p>
            <a:pPr marL="469900" marR="5080" indent="-412750">
              <a:lnSpc>
                <a:spcPct val="114999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every </a:t>
            </a:r>
            <a:r>
              <a:rPr sz="2400" spc="-15" dirty="0">
                <a:latin typeface="Calibri"/>
                <a:cs typeface="Calibri"/>
              </a:rPr>
              <a:t>student </a:t>
            </a:r>
            <a:r>
              <a:rPr sz="2400" spc="-5" dirty="0">
                <a:latin typeface="Calibri"/>
                <a:cs typeface="Calibri"/>
              </a:rPr>
              <a:t>is known, </a:t>
            </a:r>
            <a:r>
              <a:rPr sz="2400" spc="-10" dirty="0">
                <a:latin typeface="Calibri"/>
                <a:cs typeface="Calibri"/>
              </a:rPr>
              <a:t>heard,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supported</a:t>
            </a:r>
            <a:endParaRPr sz="2400">
              <a:latin typeface="Calibri"/>
              <a:cs typeface="Calibri"/>
            </a:endParaRPr>
          </a:p>
          <a:p>
            <a:pPr marL="469900" indent="-412750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Focuses </a:t>
            </a:r>
            <a:r>
              <a:rPr sz="2400" spc="-5" dirty="0">
                <a:latin typeface="Calibri"/>
                <a:cs typeface="Calibri"/>
              </a:rPr>
              <a:t>on the whole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student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5099" y="4463245"/>
            <a:ext cx="2422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Photo by Allison Shelley/ The </a:t>
            </a:r>
            <a:r>
              <a:rPr sz="1000" spc="-15" dirty="0">
                <a:latin typeface="Calibri"/>
                <a:cs typeface="Calibri"/>
              </a:rPr>
              <a:t>Verbatim </a:t>
            </a:r>
            <a:r>
              <a:rPr sz="1000" spc="-10" dirty="0">
                <a:latin typeface="Calibri"/>
                <a:cs typeface="Calibri"/>
              </a:rPr>
              <a:t>Agency  for </a:t>
            </a:r>
            <a:r>
              <a:rPr sz="1000" spc="-5" dirty="0">
                <a:latin typeface="Calibri"/>
                <a:cs typeface="Calibri"/>
              </a:rPr>
              <a:t>EDUimages </a:t>
            </a:r>
            <a:r>
              <a:rPr sz="1000" spc="-10" dirty="0">
                <a:latin typeface="Calibri"/>
                <a:cs typeface="Calibri"/>
              </a:rPr>
              <a:t>images.all4ed.org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1508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FFFFFF"/>
                </a:solidFill>
              </a:rPr>
              <a:t>Courses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3475" y="3049963"/>
            <a:ext cx="2114550" cy="160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Instructional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Practices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  <a:spcBef>
                <a:spcPts val="815"/>
              </a:spcBef>
            </a:pPr>
            <a:r>
              <a:rPr sz="1200" spc="-5" dirty="0">
                <a:latin typeface="Arial"/>
                <a:cs typeface="Arial"/>
              </a:rPr>
              <a:t>Project-Based Learning,  Universal Design for Learning,  and </a:t>
            </a:r>
            <a:r>
              <a:rPr sz="1200" dirty="0">
                <a:latin typeface="Arial"/>
                <a:cs typeface="Arial"/>
              </a:rPr>
              <a:t>content-integration (like  </a:t>
            </a:r>
            <a:r>
              <a:rPr sz="1200" spc="-5" dirty="0">
                <a:latin typeface="Arial"/>
                <a:cs typeface="Arial"/>
              </a:rPr>
              <a:t>STEAM practices), Culturally </a:t>
            </a:r>
            <a:r>
              <a:rPr sz="1200" dirty="0">
                <a:latin typeface="Arial"/>
                <a:cs typeface="Arial"/>
              </a:rPr>
              <a:t>&amp;  </a:t>
            </a:r>
            <a:r>
              <a:rPr sz="1200" spc="-5" dirty="0">
                <a:latin typeface="Arial"/>
                <a:cs typeface="Arial"/>
              </a:rPr>
              <a:t>Linguistically Responsive and  Relevant </a:t>
            </a:r>
            <a:r>
              <a:rPr sz="1200" spc="-25" dirty="0">
                <a:latin typeface="Arial"/>
                <a:cs typeface="Arial"/>
              </a:rPr>
              <a:t>Teaching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Practices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Course topics " title="Courses "/>
          <p:cNvSpPr/>
          <p:nvPr/>
        </p:nvSpPr>
        <p:spPr>
          <a:xfrm>
            <a:off x="6376377" y="3209184"/>
            <a:ext cx="198599" cy="19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77675" y="3222104"/>
            <a:ext cx="6076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8630" algn="l"/>
              </a:tabLst>
            </a:pPr>
            <a:r>
              <a:rPr sz="800" strike="sngStrike" dirty="0">
                <a:solidFill>
                  <a:srgbClr val="FFFFFF"/>
                </a:solidFill>
                <a:latin typeface="Times New Roman"/>
                <a:cs typeface="Times New Roman"/>
              </a:rPr>
              <a:t> 	</a:t>
            </a:r>
            <a:r>
              <a:rPr sz="800" strike="sngStrike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800" strike="sngStrike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00" y="1999838"/>
            <a:ext cx="135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Course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Content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300" y="2317083"/>
            <a:ext cx="2217420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Curriculum that includes diverse  perspectives and examples from  historically and </a:t>
            </a:r>
            <a:r>
              <a:rPr sz="1200" dirty="0">
                <a:latin typeface="Arial"/>
                <a:cs typeface="Arial"/>
              </a:rPr>
              <a:t>currently  marginalized </a:t>
            </a:r>
            <a:r>
              <a:rPr sz="1200" spc="-5" dirty="0">
                <a:latin typeface="Arial"/>
                <a:cs typeface="Arial"/>
              </a:rPr>
              <a:t>groups;  </a:t>
            </a:r>
            <a:r>
              <a:rPr sz="1200" dirty="0">
                <a:latin typeface="Arial"/>
                <a:cs typeface="Arial"/>
              </a:rPr>
              <a:t>Multilingual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Bullet Point" title="Bullet"/>
          <p:cNvSpPr/>
          <p:nvPr/>
        </p:nvSpPr>
        <p:spPr>
          <a:xfrm>
            <a:off x="2501725" y="2465079"/>
            <a:ext cx="198599" cy="19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59268" y="2476749"/>
            <a:ext cx="10629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</a:tabLst>
            </a:pPr>
            <a:r>
              <a:rPr sz="800" strike="sngStrike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 descr="Bullet Point" title="Bullet "/>
          <p:cNvSpPr/>
          <p:nvPr/>
        </p:nvSpPr>
        <p:spPr>
          <a:xfrm>
            <a:off x="4928494" y="1610460"/>
            <a:ext cx="243204" cy="19050"/>
          </a:xfrm>
          <a:custGeom>
            <a:avLst/>
            <a:gdLst/>
            <a:ahLst/>
            <a:cxnLst/>
            <a:rect l="l" t="t" r="r" b="b"/>
            <a:pathLst>
              <a:path w="243204" h="19050">
                <a:moveTo>
                  <a:pt x="-4762" y="9299"/>
                </a:moveTo>
                <a:lnTo>
                  <a:pt x="247462" y="9299"/>
                </a:lnTo>
              </a:path>
            </a:pathLst>
          </a:custGeom>
          <a:ln w="28124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67274" y="1482688"/>
            <a:ext cx="3547110" cy="1457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Course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Topics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1080"/>
              </a:spcBef>
            </a:pPr>
            <a:r>
              <a:rPr sz="1200" b="1" spc="-5" dirty="0">
                <a:latin typeface="Arial"/>
                <a:cs typeface="Arial"/>
              </a:rPr>
              <a:t>Arts: </a:t>
            </a:r>
            <a:r>
              <a:rPr sz="1200" spc="-5" dirty="0">
                <a:latin typeface="Arial"/>
                <a:cs typeface="Arial"/>
              </a:rPr>
              <a:t>Dance, </a:t>
            </a:r>
            <a:r>
              <a:rPr sz="1200" spc="-15" dirty="0">
                <a:latin typeface="Arial"/>
                <a:cs typeface="Arial"/>
              </a:rPr>
              <a:t>Theater, </a:t>
            </a:r>
            <a:r>
              <a:rPr sz="1200" dirty="0">
                <a:latin typeface="Arial"/>
                <a:cs typeface="Arial"/>
              </a:rPr>
              <a:t>Media </a:t>
            </a:r>
            <a:r>
              <a:rPr sz="1200" spc="-5" dirty="0">
                <a:latin typeface="Arial"/>
                <a:cs typeface="Arial"/>
              </a:rPr>
              <a:t>Arts, </a:t>
            </a:r>
            <a:r>
              <a:rPr sz="1200" dirty="0">
                <a:latin typeface="Arial"/>
                <a:cs typeface="Arial"/>
              </a:rPr>
              <a:t>Music, </a:t>
            </a:r>
            <a:r>
              <a:rPr sz="1200" spc="-10" dirty="0">
                <a:latin typeface="Arial"/>
                <a:cs typeface="Arial"/>
              </a:rPr>
              <a:t>Visual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Arts  </a:t>
            </a:r>
            <a:r>
              <a:rPr sz="1200" b="1" spc="-5" dirty="0">
                <a:latin typeface="Arial"/>
                <a:cs typeface="Arial"/>
              </a:rPr>
              <a:t>Arts Integration: </a:t>
            </a:r>
            <a:r>
              <a:rPr sz="1200" spc="-5" dirty="0">
                <a:latin typeface="Arial"/>
                <a:cs typeface="Arial"/>
              </a:rPr>
              <a:t>Professional Development and  Course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b="1" spc="-5" dirty="0">
                <a:latin typeface="Arial"/>
                <a:cs typeface="Arial"/>
              </a:rPr>
              <a:t>STEAM/Career </a:t>
            </a:r>
            <a:r>
              <a:rPr sz="1200" b="1" spc="-15" dirty="0">
                <a:latin typeface="Arial"/>
                <a:cs typeface="Arial"/>
              </a:rPr>
              <a:t>Technical </a:t>
            </a:r>
            <a:r>
              <a:rPr sz="1200" b="1" spc="-5" dirty="0">
                <a:latin typeface="Arial"/>
                <a:cs typeface="Arial"/>
              </a:rPr>
              <a:t>Education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(CTE):</a:t>
            </a:r>
            <a:endParaRPr sz="1200">
              <a:latin typeface="Arial"/>
              <a:cs typeface="Arial"/>
            </a:endParaRPr>
          </a:p>
          <a:p>
            <a:pPr marL="12700" marR="29845">
              <a:lnSpc>
                <a:spcPts val="143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Computer Science, High School Science </a:t>
            </a:r>
            <a:r>
              <a:rPr sz="1200" dirty="0">
                <a:latin typeface="Arial"/>
                <a:cs typeface="Arial"/>
              </a:rPr>
              <a:t>(Physics,  </a:t>
            </a:r>
            <a:r>
              <a:rPr sz="1200" spc="-15" dirty="0">
                <a:latin typeface="Arial"/>
                <a:cs typeface="Arial"/>
              </a:rPr>
              <a:t>Chemistry, </a:t>
            </a:r>
            <a:r>
              <a:rPr sz="1200" spc="-5" dirty="0">
                <a:latin typeface="Arial"/>
                <a:cs typeface="Arial"/>
              </a:rPr>
              <a:t>Biology), </a:t>
            </a:r>
            <a:r>
              <a:rPr sz="1200" dirty="0">
                <a:latin typeface="Arial"/>
                <a:cs typeface="Arial"/>
              </a:rPr>
              <a:t>Middle </a:t>
            </a:r>
            <a:r>
              <a:rPr sz="1200" spc="-5" dirty="0">
                <a:latin typeface="Arial"/>
                <a:cs typeface="Arial"/>
              </a:rPr>
              <a:t>School CTE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Exploration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Bullet Poin" title="Bullet Point "/>
          <p:cNvSpPr/>
          <p:nvPr/>
        </p:nvSpPr>
        <p:spPr>
          <a:xfrm>
            <a:off x="5171204" y="1520601"/>
            <a:ext cx="198755" cy="198755"/>
          </a:xfrm>
          <a:custGeom>
            <a:avLst/>
            <a:gdLst/>
            <a:ahLst/>
            <a:cxnLst/>
            <a:rect l="l" t="t" r="r" b="b"/>
            <a:pathLst>
              <a:path w="198754" h="198755">
                <a:moveTo>
                  <a:pt x="99299" y="198299"/>
                </a:moveTo>
                <a:lnTo>
                  <a:pt x="60648" y="190508"/>
                </a:lnTo>
                <a:lnTo>
                  <a:pt x="29084" y="169259"/>
                </a:lnTo>
                <a:lnTo>
                  <a:pt x="7803" y="137743"/>
                </a:lnTo>
                <a:lnTo>
                  <a:pt x="0" y="99149"/>
                </a:lnTo>
                <a:lnTo>
                  <a:pt x="7803" y="60556"/>
                </a:lnTo>
                <a:lnTo>
                  <a:pt x="29084" y="29040"/>
                </a:lnTo>
                <a:lnTo>
                  <a:pt x="60648" y="7791"/>
                </a:lnTo>
                <a:lnTo>
                  <a:pt x="99299" y="0"/>
                </a:lnTo>
                <a:lnTo>
                  <a:pt x="118763" y="1922"/>
                </a:lnTo>
                <a:lnTo>
                  <a:pt x="154391" y="16658"/>
                </a:lnTo>
                <a:lnTo>
                  <a:pt x="181916" y="44141"/>
                </a:lnTo>
                <a:lnTo>
                  <a:pt x="196674" y="79716"/>
                </a:lnTo>
                <a:lnTo>
                  <a:pt x="198599" y="99149"/>
                </a:lnTo>
                <a:lnTo>
                  <a:pt x="190796" y="137743"/>
                </a:lnTo>
                <a:lnTo>
                  <a:pt x="169515" y="169259"/>
                </a:lnTo>
                <a:lnTo>
                  <a:pt x="137952" y="190508"/>
                </a:lnTo>
                <a:lnTo>
                  <a:pt x="99299" y="198299"/>
                </a:lnTo>
                <a:close/>
              </a:path>
            </a:pathLst>
          </a:custGeom>
          <a:solidFill>
            <a:srgbClr val="701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29297" y="1532270"/>
            <a:ext cx="825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 descr="Middle of Triangle " title="Triangle "/>
          <p:cNvSpPr/>
          <p:nvPr/>
        </p:nvSpPr>
        <p:spPr>
          <a:xfrm>
            <a:off x="2961886" y="2857507"/>
            <a:ext cx="2541905" cy="950594"/>
          </a:xfrm>
          <a:custGeom>
            <a:avLst/>
            <a:gdLst/>
            <a:ahLst/>
            <a:cxnLst/>
            <a:rect l="l" t="t" r="r" b="b"/>
            <a:pathLst>
              <a:path w="2541904" h="950595">
                <a:moveTo>
                  <a:pt x="1270473" y="950455"/>
                </a:moveTo>
                <a:lnTo>
                  <a:pt x="0" y="436743"/>
                </a:lnTo>
                <a:lnTo>
                  <a:pt x="1274302" y="0"/>
                </a:lnTo>
                <a:lnTo>
                  <a:pt x="2541909" y="434669"/>
                </a:lnTo>
                <a:lnTo>
                  <a:pt x="1270473" y="9504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Bottom half " title="Triangle "/>
          <p:cNvSpPr/>
          <p:nvPr/>
        </p:nvSpPr>
        <p:spPr>
          <a:xfrm>
            <a:off x="2475569" y="3293027"/>
            <a:ext cx="1758314" cy="1384935"/>
          </a:xfrm>
          <a:custGeom>
            <a:avLst/>
            <a:gdLst/>
            <a:ahLst/>
            <a:cxnLst/>
            <a:rect l="l" t="t" r="r" b="b"/>
            <a:pathLst>
              <a:path w="1758314" h="1384935">
                <a:moveTo>
                  <a:pt x="1758228" y="1384350"/>
                </a:moveTo>
                <a:lnTo>
                  <a:pt x="0" y="648779"/>
                </a:lnTo>
                <a:lnTo>
                  <a:pt x="486792" y="0"/>
                </a:lnTo>
                <a:lnTo>
                  <a:pt x="1758228" y="510337"/>
                </a:lnTo>
                <a:lnTo>
                  <a:pt x="1758228" y="1384350"/>
                </a:lnTo>
                <a:close/>
              </a:path>
            </a:pathLst>
          </a:custGeom>
          <a:solidFill>
            <a:srgbClr val="551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Bottom half " title="Triangle "/>
          <p:cNvSpPr/>
          <p:nvPr/>
        </p:nvSpPr>
        <p:spPr>
          <a:xfrm>
            <a:off x="4232152" y="3293027"/>
            <a:ext cx="1758314" cy="1384935"/>
          </a:xfrm>
          <a:custGeom>
            <a:avLst/>
            <a:gdLst/>
            <a:ahLst/>
            <a:cxnLst/>
            <a:rect l="l" t="t" r="r" b="b"/>
            <a:pathLst>
              <a:path w="1758314" h="1384935">
                <a:moveTo>
                  <a:pt x="0" y="1384350"/>
                </a:moveTo>
                <a:lnTo>
                  <a:pt x="0" y="510337"/>
                </a:lnTo>
                <a:lnTo>
                  <a:pt x="1271436" y="0"/>
                </a:lnTo>
                <a:lnTo>
                  <a:pt x="1758228" y="648779"/>
                </a:lnTo>
                <a:lnTo>
                  <a:pt x="0" y="1384350"/>
                </a:lnTo>
                <a:close/>
              </a:path>
            </a:pathLst>
          </a:custGeom>
          <a:solidFill>
            <a:srgbClr val="922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Top half " title="Triangle "/>
          <p:cNvSpPr/>
          <p:nvPr/>
        </p:nvSpPr>
        <p:spPr>
          <a:xfrm>
            <a:off x="3453499" y="2273373"/>
            <a:ext cx="1565910" cy="586105"/>
          </a:xfrm>
          <a:custGeom>
            <a:avLst/>
            <a:gdLst/>
            <a:ahLst/>
            <a:cxnLst/>
            <a:rect l="l" t="t" r="r" b="b"/>
            <a:pathLst>
              <a:path w="1565910" h="586105">
                <a:moveTo>
                  <a:pt x="779637" y="585862"/>
                </a:moveTo>
                <a:lnTo>
                  <a:pt x="0" y="275103"/>
                </a:lnTo>
                <a:lnTo>
                  <a:pt x="789402" y="0"/>
                </a:lnTo>
                <a:lnTo>
                  <a:pt x="1565849" y="275103"/>
                </a:lnTo>
                <a:lnTo>
                  <a:pt x="779637" y="5858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middle half " title="Triangle "/>
          <p:cNvSpPr/>
          <p:nvPr/>
        </p:nvSpPr>
        <p:spPr>
          <a:xfrm>
            <a:off x="3047554" y="2547886"/>
            <a:ext cx="1189355" cy="1015365"/>
          </a:xfrm>
          <a:custGeom>
            <a:avLst/>
            <a:gdLst/>
            <a:ahLst/>
            <a:cxnLst/>
            <a:rect l="l" t="t" r="r" b="b"/>
            <a:pathLst>
              <a:path w="1189354" h="1015364">
                <a:moveTo>
                  <a:pt x="1189299" y="1015325"/>
                </a:moveTo>
                <a:lnTo>
                  <a:pt x="0" y="543415"/>
                </a:lnTo>
                <a:lnTo>
                  <a:pt x="408344" y="0"/>
                </a:lnTo>
                <a:lnTo>
                  <a:pt x="1189299" y="311057"/>
                </a:lnTo>
                <a:lnTo>
                  <a:pt x="1189299" y="1015325"/>
                </a:lnTo>
                <a:close/>
              </a:path>
            </a:pathLst>
          </a:custGeom>
          <a:solidFill>
            <a:srgbClr val="551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descr="middle half " title="Triangle "/>
          <p:cNvSpPr/>
          <p:nvPr/>
        </p:nvSpPr>
        <p:spPr>
          <a:xfrm>
            <a:off x="4233664" y="2547886"/>
            <a:ext cx="1189355" cy="1015365"/>
          </a:xfrm>
          <a:custGeom>
            <a:avLst/>
            <a:gdLst/>
            <a:ahLst/>
            <a:cxnLst/>
            <a:rect l="l" t="t" r="r" b="b"/>
            <a:pathLst>
              <a:path w="1189354" h="1015364">
                <a:moveTo>
                  <a:pt x="0" y="1015325"/>
                </a:moveTo>
                <a:lnTo>
                  <a:pt x="0" y="311057"/>
                </a:lnTo>
                <a:lnTo>
                  <a:pt x="780954" y="0"/>
                </a:lnTo>
                <a:lnTo>
                  <a:pt x="1189299" y="543415"/>
                </a:lnTo>
                <a:lnTo>
                  <a:pt x="0" y="1015325"/>
                </a:lnTo>
                <a:close/>
              </a:path>
            </a:pathLst>
          </a:custGeom>
          <a:solidFill>
            <a:srgbClr val="761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 descr="top " title="Triangle "/>
          <p:cNvSpPr/>
          <p:nvPr/>
        </p:nvSpPr>
        <p:spPr>
          <a:xfrm>
            <a:off x="3543360" y="1425375"/>
            <a:ext cx="694055" cy="1201420"/>
          </a:xfrm>
          <a:custGeom>
            <a:avLst/>
            <a:gdLst/>
            <a:ahLst/>
            <a:cxnLst/>
            <a:rect l="l" t="t" r="r" b="b"/>
            <a:pathLst>
              <a:path w="694054" h="1201420">
                <a:moveTo>
                  <a:pt x="693508" y="1201140"/>
                </a:moveTo>
                <a:lnTo>
                  <a:pt x="0" y="915188"/>
                </a:lnTo>
                <a:lnTo>
                  <a:pt x="693508" y="0"/>
                </a:lnTo>
                <a:lnTo>
                  <a:pt x="693508" y="1201140"/>
                </a:lnTo>
                <a:close/>
              </a:path>
            </a:pathLst>
          </a:custGeom>
          <a:solidFill>
            <a:srgbClr val="551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 descr="Top" title="Triangle "/>
          <p:cNvSpPr/>
          <p:nvPr/>
        </p:nvSpPr>
        <p:spPr>
          <a:xfrm>
            <a:off x="4233650" y="1425375"/>
            <a:ext cx="694055" cy="1201420"/>
          </a:xfrm>
          <a:custGeom>
            <a:avLst/>
            <a:gdLst/>
            <a:ahLst/>
            <a:cxnLst/>
            <a:rect l="l" t="t" r="r" b="b"/>
            <a:pathLst>
              <a:path w="694054" h="1201420">
                <a:moveTo>
                  <a:pt x="0" y="1201140"/>
                </a:moveTo>
                <a:lnTo>
                  <a:pt x="0" y="0"/>
                </a:lnTo>
                <a:lnTo>
                  <a:pt x="693508" y="915188"/>
                </a:lnTo>
                <a:lnTo>
                  <a:pt x="0" y="1201140"/>
                </a:lnTo>
                <a:close/>
              </a:path>
            </a:pathLst>
          </a:custGeom>
          <a:solidFill>
            <a:srgbClr val="701B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463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Why </a:t>
            </a:r>
            <a:r>
              <a:rPr spc="-20" dirty="0">
                <a:solidFill>
                  <a:srgbClr val="FFFFFF"/>
                </a:solidFill>
              </a:rPr>
              <a:t>are </a:t>
            </a:r>
            <a:r>
              <a:rPr spc="-65" dirty="0">
                <a:solidFill>
                  <a:srgbClr val="FFFFFF"/>
                </a:solidFill>
              </a:rPr>
              <a:t>We </a:t>
            </a:r>
            <a:r>
              <a:rPr spc="-5" dirty="0">
                <a:solidFill>
                  <a:srgbClr val="FFFFFF"/>
                </a:solidFill>
              </a:rPr>
              <a:t>Doing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This?</a:t>
            </a:r>
          </a:p>
        </p:txBody>
      </p:sp>
      <p:sp>
        <p:nvSpPr>
          <p:cNvPr id="3" name="object 3" descr="Stem/STEAM and the Arts?" title="Why are we doing this?"/>
          <p:cNvSpPr/>
          <p:nvPr/>
        </p:nvSpPr>
        <p:spPr>
          <a:xfrm>
            <a:off x="970650" y="1461100"/>
            <a:ext cx="6359350" cy="337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566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Needs </a:t>
            </a:r>
            <a:r>
              <a:rPr spc="-10" dirty="0">
                <a:solidFill>
                  <a:srgbClr val="FFFFFF"/>
                </a:solidFill>
              </a:rPr>
              <a:t>Assessment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Disparities</a:t>
            </a:r>
          </a:p>
        </p:txBody>
      </p:sp>
      <p:sp>
        <p:nvSpPr>
          <p:cNvPr id="3" name="object 3" descr="Data " title="Needs Assessment Disparities "/>
          <p:cNvSpPr/>
          <p:nvPr/>
        </p:nvSpPr>
        <p:spPr>
          <a:xfrm>
            <a:off x="1446600" y="1531125"/>
            <a:ext cx="5705698" cy="3307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60310"/>
            <a:ext cx="6673215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dirty="0">
                <a:solidFill>
                  <a:srgbClr val="FFFFFF"/>
                </a:solidFill>
              </a:rPr>
              <a:t>Well-Rounded </a:t>
            </a:r>
            <a:r>
              <a:rPr sz="3200" spc="10" dirty="0">
                <a:solidFill>
                  <a:srgbClr val="FFFFFF"/>
                </a:solidFill>
              </a:rPr>
              <a:t>Access is </a:t>
            </a:r>
            <a:r>
              <a:rPr sz="3200" spc="5" dirty="0">
                <a:solidFill>
                  <a:srgbClr val="FFFFFF"/>
                </a:solidFill>
              </a:rPr>
              <a:t>Equity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spc="5" dirty="0">
                <a:solidFill>
                  <a:srgbClr val="FFFFFF"/>
                </a:solidFill>
              </a:rPr>
              <a:t>Focused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965993" y="1437694"/>
            <a:ext cx="4911090" cy="34163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94335" indent="-382270">
              <a:lnSpc>
                <a:spcPct val="100000"/>
              </a:lnSpc>
              <a:spcBef>
                <a:spcPts val="1145"/>
              </a:spcBef>
              <a:buSzPct val="111111"/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1800" spc="-10" dirty="0">
                <a:latin typeface="Calibri"/>
                <a:cs typeface="Calibri"/>
              </a:rPr>
              <a:t>Engagement Partners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Who is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table?</a:t>
            </a:r>
            <a:endParaRPr sz="1800">
              <a:latin typeface="Calibri"/>
              <a:cs typeface="Calibri"/>
            </a:endParaRPr>
          </a:p>
          <a:p>
            <a:pPr marL="394335" marR="5080" indent="-367030">
              <a:lnSpc>
                <a:spcPct val="100000"/>
              </a:lnSpc>
              <a:spcBef>
                <a:spcPts val="1050"/>
              </a:spcBef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1800" spc="-5" dirty="0">
                <a:latin typeface="Calibri"/>
                <a:cs typeface="Calibri"/>
              </a:rPr>
              <a:t>Needs </a:t>
            </a:r>
            <a:r>
              <a:rPr sz="1800" spc="-10" dirty="0">
                <a:latin typeface="Calibri"/>
                <a:cs typeface="Calibri"/>
              </a:rPr>
              <a:t>Assessment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10" dirty="0">
                <a:latin typeface="Calibri"/>
                <a:cs typeface="Calibri"/>
              </a:rPr>
              <a:t>students </a:t>
            </a:r>
            <a:r>
              <a:rPr sz="1800" spc="-5" dirty="0">
                <a:latin typeface="Calibri"/>
                <a:cs typeface="Calibri"/>
              </a:rPr>
              <a:t>do not </a:t>
            </a:r>
            <a:r>
              <a:rPr sz="1800" spc="-15" dirty="0">
                <a:latin typeface="Calibri"/>
                <a:cs typeface="Calibri"/>
              </a:rPr>
              <a:t>have  </a:t>
            </a:r>
            <a:r>
              <a:rPr sz="1800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spc="-15" dirty="0">
                <a:latin typeface="Calibri"/>
                <a:cs typeface="Calibri"/>
              </a:rPr>
              <a:t>courses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why?</a:t>
            </a:r>
            <a:endParaRPr sz="1800">
              <a:latin typeface="Calibri"/>
              <a:cs typeface="Calibri"/>
            </a:endParaRPr>
          </a:p>
          <a:p>
            <a:pPr marL="394335" marR="536575" indent="-36703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1800" spc="-15" dirty="0">
                <a:latin typeface="Calibri"/>
                <a:cs typeface="Calibri"/>
              </a:rPr>
              <a:t>Evaluation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Deeper look </a:t>
            </a:r>
            <a:r>
              <a:rPr sz="1800" spc="-15" dirty="0">
                <a:latin typeface="Calibri"/>
                <a:cs typeface="Calibri"/>
              </a:rPr>
              <a:t>into why </a:t>
            </a:r>
            <a:r>
              <a:rPr sz="1800" spc="-5" dirty="0">
                <a:latin typeface="Calibri"/>
                <a:cs typeface="Calibri"/>
              </a:rPr>
              <a:t>do these  </a:t>
            </a:r>
            <a:r>
              <a:rPr sz="1800" spc="-10" dirty="0">
                <a:latin typeface="Calibri"/>
                <a:cs typeface="Calibri"/>
              </a:rPr>
              <a:t>students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access? </a:t>
            </a:r>
            <a:r>
              <a:rPr sz="1800" spc="-5" dirty="0">
                <a:latin typeface="Calibri"/>
                <a:cs typeface="Calibri"/>
              </a:rPr>
              <a:t>(Access vs  Availability)</a:t>
            </a:r>
            <a:endParaRPr sz="1800">
              <a:latin typeface="Calibri"/>
              <a:cs typeface="Calibri"/>
            </a:endParaRPr>
          </a:p>
          <a:p>
            <a:pPr marL="394335" marR="217804" indent="-36703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1800" spc="-10" dirty="0">
                <a:latin typeface="Calibri"/>
                <a:cs typeface="Calibri"/>
              </a:rPr>
              <a:t>Course Development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How does each </a:t>
            </a:r>
            <a:r>
              <a:rPr sz="1800" spc="-10" dirty="0">
                <a:latin typeface="Calibri"/>
                <a:cs typeface="Calibri"/>
              </a:rPr>
              <a:t>student  </a:t>
            </a:r>
            <a:r>
              <a:rPr sz="1800" spc="-5" dirty="0">
                <a:latin typeface="Calibri"/>
                <a:cs typeface="Calibri"/>
              </a:rPr>
              <a:t>see </a:t>
            </a:r>
            <a:r>
              <a:rPr sz="1800" spc="-10" dirty="0">
                <a:latin typeface="Calibri"/>
                <a:cs typeface="Calibri"/>
              </a:rPr>
              <a:t>themselves </a:t>
            </a:r>
            <a:r>
              <a:rPr sz="1800" spc="-5" dirty="0">
                <a:latin typeface="Calibri"/>
                <a:cs typeface="Calibri"/>
              </a:rPr>
              <a:t>in the </a:t>
            </a:r>
            <a:r>
              <a:rPr sz="1800" spc="-15" dirty="0">
                <a:latin typeface="Calibri"/>
                <a:cs typeface="Calibri"/>
              </a:rPr>
              <a:t>content?</a:t>
            </a:r>
            <a:endParaRPr sz="1800">
              <a:latin typeface="Calibri"/>
              <a:cs typeface="Calibri"/>
            </a:endParaRPr>
          </a:p>
          <a:p>
            <a:pPr marL="394335" marR="387985" indent="-36703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94335" algn="l"/>
                <a:tab pos="394970" algn="l"/>
              </a:tabLst>
            </a:pP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Structures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students receiving  </a:t>
            </a:r>
            <a:r>
              <a:rPr sz="1800" spc="-5" dirty="0">
                <a:latin typeface="Calibri"/>
                <a:cs typeface="Calibri"/>
              </a:rPr>
              <a:t>high quality</a:t>
            </a:r>
            <a:r>
              <a:rPr sz="1800" spc="-10" dirty="0">
                <a:latin typeface="Calibri"/>
                <a:cs typeface="Calibri"/>
              </a:rPr>
              <a:t> options?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Students " title="Image "/>
          <p:cNvSpPr/>
          <p:nvPr/>
        </p:nvSpPr>
        <p:spPr>
          <a:xfrm>
            <a:off x="0" y="2314899"/>
            <a:ext cx="3746699" cy="248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149" y="3964194"/>
            <a:ext cx="1187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Photo by Allison  Shelley/ The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Verbatim 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Agency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for EDUimages  images.all4ed.org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5139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Needs </a:t>
            </a:r>
            <a:r>
              <a:rPr spc="-10" dirty="0">
                <a:solidFill>
                  <a:srgbClr val="FFFFFF"/>
                </a:solidFill>
              </a:rPr>
              <a:t>Assessment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Barriers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550" y="1465515"/>
            <a:ext cx="521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Sustainable </a:t>
            </a:r>
            <a:r>
              <a:rPr sz="2000" b="1" spc="-5" dirty="0">
                <a:latin typeface="Calibri"/>
                <a:cs typeface="Calibri"/>
              </a:rPr>
              <a:t>Funding and </a:t>
            </a:r>
            <a:r>
              <a:rPr sz="2000" b="1" spc="-15" dirty="0">
                <a:latin typeface="Calibri"/>
                <a:cs typeface="Calibri"/>
              </a:rPr>
              <a:t>Availability </a:t>
            </a:r>
            <a:r>
              <a:rPr sz="2000" b="1" spc="-5" dirty="0">
                <a:latin typeface="Calibri"/>
                <a:cs typeface="Calibri"/>
              </a:rPr>
              <a:t>of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Resources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805" y="1771839"/>
            <a:ext cx="233997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indent="-35941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spc="-10" dirty="0">
                <a:latin typeface="Calibri"/>
                <a:cs typeface="Calibri"/>
              </a:rPr>
              <a:t>Material</a:t>
            </a:r>
            <a:r>
              <a:rPr sz="1700" spc="-15" dirty="0">
                <a:latin typeface="Calibri"/>
                <a:cs typeface="Calibri"/>
              </a:rPr>
              <a:t> Resources</a:t>
            </a:r>
            <a:endParaRPr sz="17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spc="-15" dirty="0">
                <a:latin typeface="Calibri"/>
                <a:cs typeface="Calibri"/>
              </a:rPr>
              <a:t>Staff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Capacity</a:t>
            </a:r>
            <a:endParaRPr sz="1700">
              <a:latin typeface="Calibri"/>
              <a:cs typeface="Calibri"/>
            </a:endParaRPr>
          </a:p>
          <a:p>
            <a:pPr marL="371475" indent="-359410">
              <a:lnSpc>
                <a:spcPct val="100000"/>
              </a:lnSpc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sz="1700" spc="-5" dirty="0">
                <a:latin typeface="Calibri"/>
                <a:cs typeface="Calibri"/>
              </a:rPr>
              <a:t>Community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Resources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25" y="2730015"/>
            <a:ext cx="5390515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613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Course </a:t>
            </a:r>
            <a:r>
              <a:rPr sz="2000" b="1" spc="-5" dirty="0">
                <a:latin typeface="Calibri"/>
                <a:cs typeface="Calibri"/>
              </a:rPr>
              <a:t>Access </a:t>
            </a:r>
            <a:r>
              <a:rPr sz="2000" b="1" spc="-10" dirty="0">
                <a:latin typeface="Calibri"/>
                <a:cs typeface="Calibri"/>
              </a:rPr>
              <a:t>Barriers </a:t>
            </a:r>
            <a:r>
              <a:rPr sz="2000" b="1" spc="-15" dirty="0">
                <a:latin typeface="Calibri"/>
                <a:cs typeface="Calibri"/>
              </a:rPr>
              <a:t>for </a:t>
            </a:r>
            <a:r>
              <a:rPr sz="2000" b="1" spc="-10" dirty="0">
                <a:latin typeface="Calibri"/>
                <a:cs typeface="Calibri"/>
              </a:rPr>
              <a:t>Underserved </a:t>
            </a:r>
            <a:r>
              <a:rPr sz="2000" b="1" spc="-5" dirty="0">
                <a:latin typeface="Calibri"/>
                <a:cs typeface="Calibri"/>
              </a:rPr>
              <a:t>and  </a:t>
            </a:r>
            <a:r>
              <a:rPr sz="2000" b="1" spc="-10" dirty="0">
                <a:latin typeface="Calibri"/>
                <a:cs typeface="Calibri"/>
              </a:rPr>
              <a:t>Underrepresented Students</a:t>
            </a:r>
            <a:endParaRPr sz="2000">
              <a:latin typeface="Calibri"/>
              <a:cs typeface="Calibri"/>
            </a:endParaRPr>
          </a:p>
          <a:p>
            <a:pPr marL="469900" indent="-36703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15" dirty="0">
                <a:latin typeface="Calibri"/>
                <a:cs typeface="Calibri"/>
              </a:rPr>
              <a:t>Staff </a:t>
            </a:r>
            <a:r>
              <a:rPr sz="1800" spc="-5" dirty="0">
                <a:latin typeface="Calibri"/>
                <a:cs typeface="Calibri"/>
              </a:rPr>
              <a:t>Bias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Gatekeeping</a:t>
            </a:r>
            <a:endParaRPr sz="1800">
              <a:latin typeface="Calibri"/>
              <a:cs typeface="Calibri"/>
            </a:endParaRPr>
          </a:p>
          <a:p>
            <a:pPr marL="469900" indent="-36703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Course </a:t>
            </a:r>
            <a:r>
              <a:rPr sz="1800" spc="-5" dirty="0">
                <a:latin typeface="Calibri"/>
                <a:cs typeface="Calibri"/>
              </a:rPr>
              <a:t>Scheduling</a:t>
            </a:r>
            <a:endParaRPr sz="1800">
              <a:latin typeface="Calibri"/>
              <a:cs typeface="Calibri"/>
            </a:endParaRPr>
          </a:p>
          <a:p>
            <a:pPr marL="469900" indent="-36703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Cost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Courses</a:t>
            </a:r>
            <a:endParaRPr sz="1800">
              <a:latin typeface="Calibri"/>
              <a:cs typeface="Calibri"/>
            </a:endParaRPr>
          </a:p>
          <a:p>
            <a:pPr marL="469900" indent="-36703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Location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 marL="469900" indent="-36703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Students Feeling </a:t>
            </a:r>
            <a:r>
              <a:rPr sz="1800" spc="-15" dirty="0">
                <a:latin typeface="Calibri"/>
                <a:cs typeface="Calibri"/>
              </a:rPr>
              <a:t>Unsafe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Unwelcome </a:t>
            </a:r>
            <a:r>
              <a:rPr sz="1800" spc="-5" dirty="0">
                <a:latin typeface="Calibri"/>
                <a:cs typeface="Calibri"/>
              </a:rPr>
              <a:t>in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Course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students " title="image "/>
          <p:cNvSpPr/>
          <p:nvPr/>
        </p:nvSpPr>
        <p:spPr>
          <a:xfrm>
            <a:off x="6094450" y="2623475"/>
            <a:ext cx="2891699" cy="220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0375" y="2437745"/>
            <a:ext cx="2422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333333"/>
                </a:solidFill>
                <a:latin typeface="Calibri"/>
                <a:cs typeface="Calibri"/>
              </a:rPr>
              <a:t>Photo by Allison Shelley/ The </a:t>
            </a:r>
            <a:r>
              <a:rPr sz="1000" spc="-15" dirty="0">
                <a:solidFill>
                  <a:srgbClr val="333333"/>
                </a:solidFill>
                <a:latin typeface="Calibri"/>
                <a:cs typeface="Calibri"/>
              </a:rPr>
              <a:t>Verbatim </a:t>
            </a:r>
            <a:r>
              <a:rPr sz="1000" spc="-10" dirty="0">
                <a:solidFill>
                  <a:srgbClr val="333333"/>
                </a:solidFill>
                <a:latin typeface="Calibri"/>
                <a:cs typeface="Calibri"/>
              </a:rPr>
              <a:t>Agency  for </a:t>
            </a:r>
            <a:r>
              <a:rPr sz="1000" spc="-5" dirty="0">
                <a:solidFill>
                  <a:srgbClr val="333333"/>
                </a:solidFill>
                <a:latin typeface="Calibri"/>
                <a:cs typeface="Calibri"/>
              </a:rPr>
              <a:t>EDUimages </a:t>
            </a:r>
            <a:r>
              <a:rPr sz="1000" spc="-10" dirty="0">
                <a:solidFill>
                  <a:srgbClr val="333333"/>
                </a:solidFill>
                <a:latin typeface="Calibri"/>
                <a:cs typeface="Calibri"/>
              </a:rPr>
              <a:t>images.all4ed.org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544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Needs </a:t>
            </a:r>
            <a:r>
              <a:rPr spc="-10" dirty="0">
                <a:solidFill>
                  <a:srgbClr val="FFFFFF"/>
                </a:solidFill>
              </a:rPr>
              <a:t>Assessment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483" y="1433172"/>
            <a:ext cx="840994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 marR="174625" indent="-3746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900" b="1" spc="-10" dirty="0">
                <a:latin typeface="Calibri"/>
                <a:cs typeface="Calibri"/>
              </a:rPr>
              <a:t>Are there </a:t>
            </a:r>
            <a:r>
              <a:rPr sz="1900" b="1" spc="-5" dirty="0">
                <a:latin typeface="Calibri"/>
                <a:cs typeface="Calibri"/>
              </a:rPr>
              <a:t>additional </a:t>
            </a:r>
            <a:r>
              <a:rPr sz="1900" b="1" spc="-10" dirty="0">
                <a:latin typeface="Calibri"/>
                <a:cs typeface="Calibri"/>
              </a:rPr>
              <a:t>groups that we </a:t>
            </a:r>
            <a:r>
              <a:rPr sz="1900" b="1" spc="-5" dirty="0">
                <a:latin typeface="Calibri"/>
                <a:cs typeface="Calibri"/>
              </a:rPr>
              <a:t>should </a:t>
            </a:r>
            <a:r>
              <a:rPr sz="1900" b="1" spc="-15" dirty="0">
                <a:latin typeface="Calibri"/>
                <a:cs typeface="Calibri"/>
              </a:rPr>
              <a:t>engage </a:t>
            </a:r>
            <a:r>
              <a:rPr sz="1900" b="1" spc="-5" dirty="0">
                <a:latin typeface="Calibri"/>
                <a:cs typeface="Calibri"/>
              </a:rPr>
              <a:t>with who </a:t>
            </a:r>
            <a:r>
              <a:rPr sz="1900" b="1" spc="-15" dirty="0">
                <a:latin typeface="Calibri"/>
                <a:cs typeface="Calibri"/>
              </a:rPr>
              <a:t>represent </a:t>
            </a:r>
            <a:r>
              <a:rPr sz="1900" b="1" spc="-5" dirty="0">
                <a:latin typeface="Calibri"/>
                <a:cs typeface="Calibri"/>
              </a:rPr>
              <a:t>English  Learner </a:t>
            </a:r>
            <a:r>
              <a:rPr sz="1900" b="1" spc="-10" dirty="0">
                <a:latin typeface="Calibri"/>
                <a:cs typeface="Calibri"/>
              </a:rPr>
              <a:t>students </a:t>
            </a:r>
            <a:r>
              <a:rPr sz="1900" b="1" spc="-5" dirty="0">
                <a:latin typeface="Calibri"/>
                <a:cs typeface="Calibri"/>
              </a:rPr>
              <a:t>and their </a:t>
            </a:r>
            <a:r>
              <a:rPr sz="1900" b="1" spc="-10" dirty="0">
                <a:latin typeface="Calibri"/>
                <a:cs typeface="Calibri"/>
              </a:rPr>
              <a:t>families, </a:t>
            </a:r>
            <a:r>
              <a:rPr sz="1900" b="1" spc="-5" dirty="0">
                <a:latin typeface="Calibri"/>
                <a:cs typeface="Calibri"/>
              </a:rPr>
              <a:t>and </a:t>
            </a:r>
            <a:r>
              <a:rPr sz="1900" b="1" spc="-10" dirty="0">
                <a:latin typeface="Calibri"/>
                <a:cs typeface="Calibri"/>
              </a:rPr>
              <a:t>what </a:t>
            </a:r>
            <a:r>
              <a:rPr sz="1900" b="1" spc="-5" dirty="0">
                <a:latin typeface="Calibri"/>
                <a:cs typeface="Calibri"/>
              </a:rPr>
              <a:t>other </a:t>
            </a:r>
            <a:r>
              <a:rPr sz="1900" b="1" spc="-15" dirty="0">
                <a:latin typeface="Calibri"/>
                <a:cs typeface="Calibri"/>
              </a:rPr>
              <a:t>organizations </a:t>
            </a:r>
            <a:r>
              <a:rPr sz="1900" b="1" spc="-5" dirty="0">
                <a:latin typeface="Calibri"/>
                <a:cs typeface="Calibri"/>
              </a:rPr>
              <a:t>should </a:t>
            </a:r>
            <a:r>
              <a:rPr sz="1900" b="1" spc="-10" dirty="0">
                <a:latin typeface="Calibri"/>
                <a:cs typeface="Calibri"/>
              </a:rPr>
              <a:t>we  </a:t>
            </a:r>
            <a:r>
              <a:rPr sz="1900" b="1" spc="-5" dirty="0">
                <a:latin typeface="Calibri"/>
                <a:cs typeface="Calibri"/>
              </a:rPr>
              <a:t>connect with </a:t>
            </a:r>
            <a:r>
              <a:rPr sz="1900" b="1" spc="-10" dirty="0">
                <a:latin typeface="Calibri"/>
                <a:cs typeface="Calibri"/>
              </a:rPr>
              <a:t>that are creating </a:t>
            </a:r>
            <a:r>
              <a:rPr sz="1900" b="1" spc="-5" dirty="0">
                <a:latin typeface="Calibri"/>
                <a:cs typeface="Calibri"/>
              </a:rPr>
              <a:t>multilingual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content?</a:t>
            </a:r>
            <a:endParaRPr sz="1900">
              <a:latin typeface="Calibri"/>
              <a:cs typeface="Calibri"/>
            </a:endParaRPr>
          </a:p>
          <a:p>
            <a:pPr marL="386715" marR="5080" indent="-37465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900" b="1" spc="-10" dirty="0">
                <a:latin typeface="Calibri"/>
                <a:cs typeface="Calibri"/>
              </a:rPr>
              <a:t>What </a:t>
            </a:r>
            <a:r>
              <a:rPr sz="1900" b="1" spc="-5" dirty="0">
                <a:latin typeface="Calibri"/>
                <a:cs typeface="Calibri"/>
              </a:rPr>
              <a:t>additional </a:t>
            </a:r>
            <a:r>
              <a:rPr sz="1900" b="1" spc="-10" dirty="0">
                <a:latin typeface="Calibri"/>
                <a:cs typeface="Calibri"/>
              </a:rPr>
              <a:t>course </a:t>
            </a:r>
            <a:r>
              <a:rPr sz="1900" b="1" spc="-15" dirty="0">
                <a:latin typeface="Calibri"/>
                <a:cs typeface="Calibri"/>
              </a:rPr>
              <a:t>content, </a:t>
            </a:r>
            <a:r>
              <a:rPr sz="1900" b="1" spc="-10" dirty="0">
                <a:latin typeface="Calibri"/>
                <a:cs typeface="Calibri"/>
              </a:rPr>
              <a:t>course topics, </a:t>
            </a:r>
            <a:r>
              <a:rPr sz="1900" b="1" spc="-5" dirty="0">
                <a:latin typeface="Calibri"/>
                <a:cs typeface="Calibri"/>
              </a:rPr>
              <a:t>and </a:t>
            </a:r>
            <a:r>
              <a:rPr sz="1900" b="1" spc="-10" dirty="0">
                <a:latin typeface="Calibri"/>
                <a:cs typeface="Calibri"/>
              </a:rPr>
              <a:t>instructional practices would  you </a:t>
            </a:r>
            <a:r>
              <a:rPr sz="1900" b="1" spc="-20" dirty="0">
                <a:latin typeface="Calibri"/>
                <a:cs typeface="Calibri"/>
              </a:rPr>
              <a:t>like </a:t>
            </a:r>
            <a:r>
              <a:rPr sz="1900" b="1" spc="-10" dirty="0">
                <a:latin typeface="Calibri"/>
                <a:cs typeface="Calibri"/>
              </a:rPr>
              <a:t>to </a:t>
            </a:r>
            <a:r>
              <a:rPr sz="1900" b="1" spc="-5" dirty="0">
                <a:latin typeface="Calibri"/>
                <a:cs typeface="Calibri"/>
              </a:rPr>
              <a:t>see included with the </a:t>
            </a:r>
            <a:r>
              <a:rPr sz="1900" b="1" spc="-15" dirty="0">
                <a:latin typeface="Calibri"/>
                <a:cs typeface="Calibri"/>
              </a:rPr>
              <a:t>Well-Rounded </a:t>
            </a:r>
            <a:r>
              <a:rPr sz="1900" b="1" spc="-5" dirty="0">
                <a:latin typeface="Calibri"/>
                <a:cs typeface="Calibri"/>
              </a:rPr>
              <a:t>Access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Program?</a:t>
            </a:r>
            <a:endParaRPr sz="1900">
              <a:latin typeface="Calibri"/>
              <a:cs typeface="Calibri"/>
            </a:endParaRPr>
          </a:p>
          <a:p>
            <a:pPr marL="386715" marR="547370" indent="-37465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900" b="1" spc="-10" dirty="0">
                <a:latin typeface="Calibri"/>
                <a:cs typeface="Calibri"/>
              </a:rPr>
              <a:t>What </a:t>
            </a:r>
            <a:r>
              <a:rPr sz="1900" b="1" spc="-5" dirty="0">
                <a:latin typeface="Calibri"/>
                <a:cs typeface="Calibri"/>
              </a:rPr>
              <a:t>additional </a:t>
            </a:r>
            <a:r>
              <a:rPr sz="1900" b="1" spc="-10" dirty="0">
                <a:latin typeface="Calibri"/>
                <a:cs typeface="Calibri"/>
              </a:rPr>
              <a:t>barriers/needs </a:t>
            </a:r>
            <a:r>
              <a:rPr sz="1900" b="1" spc="-15" dirty="0">
                <a:latin typeface="Calibri"/>
                <a:cs typeface="Calibri"/>
              </a:rPr>
              <a:t>exist for </a:t>
            </a:r>
            <a:r>
              <a:rPr sz="1900" b="1" spc="-5" dirty="0">
                <a:latin typeface="Calibri"/>
                <a:cs typeface="Calibri"/>
              </a:rPr>
              <a:t>English Learner </a:t>
            </a:r>
            <a:r>
              <a:rPr sz="1900" b="1" spc="-10" dirty="0">
                <a:latin typeface="Calibri"/>
                <a:cs typeface="Calibri"/>
              </a:rPr>
              <a:t>students </a:t>
            </a:r>
            <a:r>
              <a:rPr sz="1900" b="1" spc="-5" dirty="0">
                <a:latin typeface="Calibri"/>
                <a:cs typeface="Calibri"/>
              </a:rPr>
              <a:t>and their  </a:t>
            </a:r>
            <a:r>
              <a:rPr sz="1900" b="1" spc="-10" dirty="0">
                <a:latin typeface="Calibri"/>
                <a:cs typeface="Calibri"/>
              </a:rPr>
              <a:t>families?</a:t>
            </a:r>
            <a:endParaRPr sz="1900">
              <a:latin typeface="Calibri"/>
              <a:cs typeface="Calibri"/>
            </a:endParaRPr>
          </a:p>
          <a:p>
            <a:pPr marL="386715" indent="-37465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86715" algn="l"/>
                <a:tab pos="387350" algn="l"/>
              </a:tabLst>
            </a:pPr>
            <a:r>
              <a:rPr sz="1900" b="1" spc="-5" dirty="0">
                <a:latin typeface="Calibri"/>
                <a:cs typeface="Calibri"/>
              </a:rPr>
              <a:t>Do </a:t>
            </a:r>
            <a:r>
              <a:rPr sz="1900" b="1" spc="-10" dirty="0">
                <a:latin typeface="Calibri"/>
                <a:cs typeface="Calibri"/>
              </a:rPr>
              <a:t>you </a:t>
            </a:r>
            <a:r>
              <a:rPr sz="1900" b="1" spc="-15" dirty="0">
                <a:latin typeface="Calibri"/>
                <a:cs typeface="Calibri"/>
              </a:rPr>
              <a:t>have any </a:t>
            </a:r>
            <a:r>
              <a:rPr sz="1900" b="1" spc="-5" dirty="0">
                <a:latin typeface="Calibri"/>
                <a:cs typeface="Calibri"/>
              </a:rPr>
              <a:t>other </a:t>
            </a:r>
            <a:r>
              <a:rPr sz="1900" b="1" spc="-10" dirty="0">
                <a:latin typeface="Calibri"/>
                <a:cs typeface="Calibri"/>
              </a:rPr>
              <a:t>feedback </a:t>
            </a:r>
            <a:r>
              <a:rPr sz="1900" b="1" spc="-15" dirty="0">
                <a:latin typeface="Calibri"/>
                <a:cs typeface="Calibri"/>
              </a:rPr>
              <a:t>for </a:t>
            </a:r>
            <a:r>
              <a:rPr sz="1900" b="1" spc="-5" dirty="0">
                <a:latin typeface="Calibri"/>
                <a:cs typeface="Calibri"/>
              </a:rPr>
              <a:t>the </a:t>
            </a:r>
            <a:r>
              <a:rPr sz="1900" b="1" spc="-15" dirty="0">
                <a:latin typeface="Calibri"/>
                <a:cs typeface="Calibri"/>
              </a:rPr>
              <a:t>Well-Rounded </a:t>
            </a:r>
            <a:r>
              <a:rPr sz="1900" b="1" spc="-5" dirty="0">
                <a:latin typeface="Calibri"/>
                <a:cs typeface="Calibri"/>
              </a:rPr>
              <a:t>Access</a:t>
            </a:r>
            <a:r>
              <a:rPr sz="1900" b="1" spc="4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Program?</a:t>
            </a:r>
            <a:endParaRPr sz="1900">
              <a:latin typeface="Calibri"/>
              <a:cs typeface="Calibri"/>
            </a:endParaRPr>
          </a:p>
          <a:p>
            <a:pPr marL="876935" marR="791845">
              <a:lnSpc>
                <a:spcPct val="100000"/>
              </a:lnSpc>
              <a:spcBef>
                <a:spcPts val="1085"/>
              </a:spcBef>
            </a:pPr>
            <a:r>
              <a:rPr sz="1700" spc="-5" dirty="0">
                <a:latin typeface="Calibri"/>
                <a:cs typeface="Calibri"/>
              </a:rPr>
              <a:t>Need </a:t>
            </a:r>
            <a:r>
              <a:rPr sz="1700" spc="-10" dirty="0">
                <a:latin typeface="Calibri"/>
                <a:cs typeface="Calibri"/>
              </a:rPr>
              <a:t>more </a:t>
            </a:r>
            <a:r>
              <a:rPr sz="1700" spc="-5" dirty="0">
                <a:latin typeface="Calibri"/>
                <a:cs typeface="Calibri"/>
              </a:rPr>
              <a:t>time </a:t>
            </a:r>
            <a:r>
              <a:rPr sz="1700" spc="-10" dirty="0">
                <a:latin typeface="Calibri"/>
                <a:cs typeface="Calibri"/>
              </a:rPr>
              <a:t>to reflect </a:t>
            </a:r>
            <a:r>
              <a:rPr sz="1700" spc="-5" dirty="0">
                <a:latin typeface="Calibri"/>
                <a:cs typeface="Calibri"/>
              </a:rPr>
              <a:t>on these </a:t>
            </a:r>
            <a:r>
              <a:rPr sz="1700" spc="-10" dirty="0">
                <a:latin typeface="Calibri"/>
                <a:cs typeface="Calibri"/>
              </a:rPr>
              <a:t>questions? </a:t>
            </a:r>
            <a:r>
              <a:rPr sz="1700" spc="-5" dirty="0">
                <a:latin typeface="Calibri"/>
                <a:cs typeface="Calibri"/>
              </a:rPr>
              <a:t>Email us with </a:t>
            </a:r>
            <a:r>
              <a:rPr sz="1700" spc="-10" dirty="0">
                <a:latin typeface="Calibri"/>
                <a:cs typeface="Calibri"/>
              </a:rPr>
              <a:t>comments </a:t>
            </a:r>
            <a:r>
              <a:rPr sz="1700" spc="-5" dirty="0">
                <a:latin typeface="Calibri"/>
                <a:cs typeface="Calibri"/>
              </a:rPr>
              <a:t>or </a:t>
            </a:r>
            <a:r>
              <a:rPr sz="1700" spc="-10" dirty="0">
                <a:latin typeface="Calibri"/>
                <a:cs typeface="Calibri"/>
              </a:rPr>
              <a:t>to  </a:t>
            </a:r>
            <a:r>
              <a:rPr sz="1700" spc="-5" dirty="0">
                <a:latin typeface="Calibri"/>
                <a:cs typeface="Calibri"/>
              </a:rPr>
              <a:t>set up </a:t>
            </a:r>
            <a:r>
              <a:rPr sz="1700" dirty="0">
                <a:latin typeface="Calibri"/>
                <a:cs typeface="Calibri"/>
              </a:rPr>
              <a:t>an </a:t>
            </a:r>
            <a:r>
              <a:rPr sz="1700" spc="-5" dirty="0">
                <a:latin typeface="Calibri"/>
                <a:cs typeface="Calibri"/>
              </a:rPr>
              <a:t>individual meeting: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400" u="heavy" spc="-1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2"/>
              </a:rPr>
              <a:t>ODE.WRCoursesGrant@ode.state.or.us</a:t>
            </a:r>
            <a:r>
              <a:rPr sz="1400" spc="-1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Land Acknoledgement " title="Slide 3"/>
          <p:cNvSpPr/>
          <p:nvPr/>
        </p:nvSpPr>
        <p:spPr>
          <a:xfrm>
            <a:off x="0" y="1"/>
            <a:ext cx="9143999" cy="4871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Power Point Image " title="Power Point Image "/>
          <p:cNvSpPr/>
          <p:nvPr/>
        </p:nvSpPr>
        <p:spPr>
          <a:xfrm>
            <a:off x="0" y="0"/>
            <a:ext cx="9143999" cy="1555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ower Point Image " title="Power Point Image "/>
          <p:cNvSpPr/>
          <p:nvPr/>
        </p:nvSpPr>
        <p:spPr>
          <a:xfrm>
            <a:off x="0" y="4871140"/>
            <a:ext cx="9143999" cy="272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Power Point Image " title="Oregon Department of Education Logo"/>
          <p:cNvSpPr/>
          <p:nvPr/>
        </p:nvSpPr>
        <p:spPr>
          <a:xfrm>
            <a:off x="115173" y="139623"/>
            <a:ext cx="2033165" cy="1011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28530" y="0"/>
            <a:ext cx="5777865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r">
              <a:lnSpc>
                <a:spcPts val="3650"/>
              </a:lnSpc>
              <a:spcBef>
                <a:spcPts val="100"/>
              </a:spcBef>
            </a:pPr>
            <a:r>
              <a:rPr sz="3200" spc="-15" dirty="0">
                <a:solidFill>
                  <a:srgbClr val="FFFFFF"/>
                </a:solidFill>
              </a:rPr>
              <a:t>Asst. Superintendent </a:t>
            </a:r>
            <a:r>
              <a:rPr sz="3200" spc="-35" dirty="0">
                <a:solidFill>
                  <a:srgbClr val="FFFFFF"/>
                </a:solidFill>
              </a:rPr>
              <a:t>Lange’s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Land</a:t>
            </a:r>
            <a:endParaRPr sz="3200"/>
          </a:p>
          <a:p>
            <a:pPr marR="5080" algn="r">
              <a:lnSpc>
                <a:spcPts val="3650"/>
              </a:lnSpc>
            </a:pPr>
            <a:r>
              <a:rPr sz="3200" spc="-5" dirty="0">
                <a:solidFill>
                  <a:srgbClr val="FFFFFF"/>
                </a:solidFill>
              </a:rPr>
              <a:t>Ackn</a:t>
            </a:r>
            <a:r>
              <a:rPr sz="3200" spc="-10" dirty="0">
                <a:solidFill>
                  <a:srgbClr val="FFFFFF"/>
                </a:solidFill>
              </a:rPr>
              <a:t>o</a:t>
            </a:r>
            <a:r>
              <a:rPr sz="3200" spc="-5" dirty="0">
                <a:solidFill>
                  <a:srgbClr val="FFFFFF"/>
                </a:solidFill>
              </a:rPr>
              <a:t>wled</a:t>
            </a:r>
            <a:r>
              <a:rPr sz="3200" spc="-35" dirty="0">
                <a:solidFill>
                  <a:srgbClr val="FFFFFF"/>
                </a:solidFill>
              </a:rPr>
              <a:t>g</a:t>
            </a:r>
            <a:r>
              <a:rPr sz="3200" spc="-5" dirty="0">
                <a:solidFill>
                  <a:srgbClr val="FFFFFF"/>
                </a:solidFill>
              </a:rPr>
              <a:t>eme</a:t>
            </a:r>
            <a:r>
              <a:rPr sz="3200" spc="-35" dirty="0">
                <a:solidFill>
                  <a:srgbClr val="FFFFFF"/>
                </a:solidFill>
              </a:rPr>
              <a:t>n</a:t>
            </a:r>
            <a:r>
              <a:rPr sz="3200" dirty="0">
                <a:solidFill>
                  <a:srgbClr val="FFFFFF"/>
                </a:solidFill>
              </a:rPr>
              <a:t>t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765050" y="1663903"/>
            <a:ext cx="4653915" cy="23355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3975">
              <a:lnSpc>
                <a:spcPts val="1210"/>
              </a:lnSpc>
              <a:spcBef>
                <a:spcPts val="190"/>
              </a:spcBef>
            </a:pPr>
            <a:r>
              <a:rPr sz="1050" dirty="0">
                <a:latin typeface="Calibri"/>
                <a:cs typeface="Calibri"/>
              </a:rPr>
              <a:t>Although I was born in </a:t>
            </a:r>
            <a:r>
              <a:rPr sz="1050" spc="-5" dirty="0">
                <a:latin typeface="Calibri"/>
                <a:cs typeface="Calibri"/>
              </a:rPr>
              <a:t>Oregon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spc="-10" dirty="0">
                <a:latin typeface="Calibri"/>
                <a:cs typeface="Calibri"/>
              </a:rPr>
              <a:t>have </a:t>
            </a:r>
            <a:r>
              <a:rPr sz="1050" spc="-5" dirty="0">
                <a:latin typeface="Calibri"/>
                <a:cs typeface="Calibri"/>
              </a:rPr>
              <a:t>lived here my entire </a:t>
            </a:r>
            <a:r>
              <a:rPr sz="1050" spc="-10" dirty="0">
                <a:latin typeface="Calibri"/>
                <a:cs typeface="Calibri"/>
              </a:rPr>
              <a:t>life, </a:t>
            </a:r>
            <a:r>
              <a:rPr sz="1050" dirty="0">
                <a:latin typeface="Calibri"/>
                <a:cs typeface="Calibri"/>
              </a:rPr>
              <a:t>I </a:t>
            </a:r>
            <a:r>
              <a:rPr sz="1050" spc="-5" dirty="0">
                <a:latin typeface="Calibri"/>
                <a:cs typeface="Calibri"/>
              </a:rPr>
              <a:t>consider myself </a:t>
            </a:r>
            <a:r>
              <a:rPr sz="1050" dirty="0">
                <a:latin typeface="Calibri"/>
                <a:cs typeface="Calibri"/>
              </a:rPr>
              <a:t>a  </a:t>
            </a:r>
            <a:r>
              <a:rPr sz="1050" spc="-5" dirty="0">
                <a:latin typeface="Calibri"/>
                <a:cs typeface="Calibri"/>
              </a:rPr>
              <a:t>guest </a:t>
            </a:r>
            <a:r>
              <a:rPr sz="1050" dirty="0">
                <a:latin typeface="Calibri"/>
                <a:cs typeface="Calibri"/>
              </a:rPr>
              <a:t>on this land. It is </a:t>
            </a:r>
            <a:r>
              <a:rPr sz="1050" spc="5" dirty="0">
                <a:latin typeface="Calibri"/>
                <a:cs typeface="Calibri"/>
              </a:rPr>
              <a:t>an </a:t>
            </a:r>
            <a:r>
              <a:rPr sz="1050" dirty="0">
                <a:latin typeface="Calibri"/>
                <a:cs typeface="Calibri"/>
              </a:rPr>
              <a:t>honor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spc="-10" dirty="0">
                <a:latin typeface="Calibri"/>
                <a:cs typeface="Calibri"/>
              </a:rPr>
              <a:t>offer </a:t>
            </a:r>
            <a:r>
              <a:rPr sz="1050" dirty="0">
                <a:latin typeface="Calibri"/>
                <a:cs typeface="Calibri"/>
              </a:rPr>
              <a:t>this land acknowledgement.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50"/>
              </a:lnSpc>
            </a:pPr>
            <a:r>
              <a:rPr sz="1050" dirty="0">
                <a:latin typeface="Calibri"/>
                <a:cs typeface="Calibri"/>
              </a:rPr>
              <a:t>An acknowledgement is both a </a:t>
            </a:r>
            <a:r>
              <a:rPr sz="1050" spc="-5" dirty="0">
                <a:latin typeface="Calibri"/>
                <a:cs typeface="Calibri"/>
              </a:rPr>
              <a:t>recognition </a:t>
            </a:r>
            <a:r>
              <a:rPr sz="1050" spc="5" dirty="0">
                <a:latin typeface="Calibri"/>
                <a:cs typeface="Calibri"/>
              </a:rPr>
              <a:t>and an </a:t>
            </a:r>
            <a:r>
              <a:rPr sz="1050" spc="-5" dirty="0">
                <a:latin typeface="Calibri"/>
                <a:cs typeface="Calibri"/>
              </a:rPr>
              <a:t>invitation; </a:t>
            </a:r>
            <a:r>
              <a:rPr sz="1050" dirty="0">
                <a:latin typeface="Calibri"/>
                <a:cs typeface="Calibri"/>
              </a:rPr>
              <a:t>it serves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spc="-10" dirty="0">
                <a:latin typeface="Calibri"/>
                <a:cs typeface="Calibri"/>
              </a:rPr>
              <a:t>keep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us</a:t>
            </a:r>
            <a:endParaRPr sz="1050">
              <a:latin typeface="Calibri"/>
              <a:cs typeface="Calibri"/>
            </a:endParaRPr>
          </a:p>
          <a:p>
            <a:pPr marL="12700" marR="80645">
              <a:lnSpc>
                <a:spcPts val="1210"/>
              </a:lnSpc>
              <a:spcBef>
                <a:spcPts val="55"/>
              </a:spcBef>
            </a:pPr>
            <a:r>
              <a:rPr sz="1050" spc="-5" dirty="0">
                <a:latin typeface="Calibri"/>
                <a:cs typeface="Calibri"/>
              </a:rPr>
              <a:t>ever present to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fact that </a:t>
            </a:r>
            <a:r>
              <a:rPr sz="1050" dirty="0">
                <a:latin typeface="Calibri"/>
                <a:cs typeface="Calibri"/>
              </a:rPr>
              <a:t>unless </a:t>
            </a:r>
            <a:r>
              <a:rPr sz="1050" spc="-5" dirty="0">
                <a:latin typeface="Calibri"/>
                <a:cs typeface="Calibri"/>
              </a:rPr>
              <a:t>you are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descendent </a:t>
            </a:r>
            <a:r>
              <a:rPr sz="1050" dirty="0">
                <a:latin typeface="Calibri"/>
                <a:cs typeface="Calibri"/>
              </a:rPr>
              <a:t>of the </a:t>
            </a:r>
            <a:r>
              <a:rPr sz="1050" spc="-5" dirty="0">
                <a:latin typeface="Calibri"/>
                <a:cs typeface="Calibri"/>
              </a:rPr>
              <a:t>Indigenous peoples  </a:t>
            </a:r>
            <a:r>
              <a:rPr sz="1050" dirty="0">
                <a:latin typeface="Calibri"/>
                <a:cs typeface="Calibri"/>
              </a:rPr>
              <a:t>of this land</a:t>
            </a:r>
            <a:r>
              <a:rPr sz="1050" dirty="0">
                <a:latin typeface="Arial"/>
                <a:cs typeface="Arial"/>
              </a:rPr>
              <a:t>… </a:t>
            </a:r>
            <a:r>
              <a:rPr sz="1050" dirty="0">
                <a:latin typeface="Calibri"/>
                <a:cs typeface="Calibri"/>
              </a:rPr>
              <a:t>we </a:t>
            </a:r>
            <a:r>
              <a:rPr sz="1050" spc="-5" dirty="0">
                <a:latin typeface="Calibri"/>
                <a:cs typeface="Calibri"/>
              </a:rPr>
              <a:t>are </a:t>
            </a:r>
            <a:r>
              <a:rPr sz="1050" dirty="0">
                <a:latin typeface="Calibri"/>
                <a:cs typeface="Calibri"/>
              </a:rPr>
              <a:t>standing on </a:t>
            </a:r>
            <a:r>
              <a:rPr sz="1050" spc="-5" dirty="0">
                <a:latin typeface="Calibri"/>
                <a:cs typeface="Calibri"/>
              </a:rPr>
              <a:t>stolen </a:t>
            </a:r>
            <a:r>
              <a:rPr sz="1050" dirty="0">
                <a:latin typeface="Calibri"/>
                <a:cs typeface="Calibri"/>
              </a:rPr>
              <a:t>land, </a:t>
            </a:r>
            <a:r>
              <a:rPr sz="1050" spc="-5" dirty="0">
                <a:latin typeface="Calibri"/>
                <a:cs typeface="Calibri"/>
              </a:rPr>
              <a:t>working </a:t>
            </a: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stolen </a:t>
            </a:r>
            <a:r>
              <a:rPr sz="1050" dirty="0">
                <a:latin typeface="Calibri"/>
                <a:cs typeface="Calibri"/>
              </a:rPr>
              <a:t>land,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living </a:t>
            </a:r>
            <a:r>
              <a:rPr sz="1050" dirty="0">
                <a:latin typeface="Calibri"/>
                <a:cs typeface="Calibri"/>
              </a:rPr>
              <a:t>on  </a:t>
            </a:r>
            <a:r>
              <a:rPr sz="1050" spc="-5" dirty="0">
                <a:latin typeface="Calibri"/>
                <a:cs typeface="Calibri"/>
              </a:rPr>
              <a:t>stolen </a:t>
            </a:r>
            <a:r>
              <a:rPr sz="1050" dirty="0">
                <a:latin typeface="Calibri"/>
                <a:cs typeface="Calibri"/>
              </a:rPr>
              <a:t>land. It is </a:t>
            </a:r>
            <a:r>
              <a:rPr sz="1050" spc="5" dirty="0">
                <a:latin typeface="Calibri"/>
                <a:cs typeface="Calibri"/>
              </a:rPr>
              <a:t>an </a:t>
            </a:r>
            <a:r>
              <a:rPr sz="1050" spc="-5" dirty="0">
                <a:latin typeface="Calibri"/>
                <a:cs typeface="Calibri"/>
              </a:rPr>
              <a:t>invitation to understand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spc="-10" dirty="0">
                <a:latin typeface="Calibri"/>
                <a:cs typeface="Calibri"/>
              </a:rPr>
              <a:t>feel </a:t>
            </a:r>
            <a:r>
              <a:rPr sz="1050" spc="-5" dirty="0">
                <a:latin typeface="Calibri"/>
                <a:cs typeface="Calibri"/>
              </a:rPr>
              <a:t>that truth. </a:t>
            </a:r>
            <a:r>
              <a:rPr sz="1050" dirty="0">
                <a:latin typeface="Calibri"/>
                <a:cs typeface="Calibri"/>
              </a:rPr>
              <a:t>As we </a:t>
            </a:r>
            <a:r>
              <a:rPr sz="1050" spc="-5" dirty="0">
                <a:latin typeface="Calibri"/>
                <a:cs typeface="Calibri"/>
              </a:rPr>
              <a:t>strive to  </a:t>
            </a:r>
            <a:r>
              <a:rPr sz="1050" dirty="0">
                <a:latin typeface="Calibri"/>
                <a:cs typeface="Calibri"/>
              </a:rPr>
              <a:t>serve </a:t>
            </a:r>
            <a:r>
              <a:rPr sz="1050" spc="-5" dirty="0">
                <a:latin typeface="Calibri"/>
                <a:cs typeface="Calibri"/>
              </a:rPr>
              <a:t>Indigenous students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dirty="0">
                <a:latin typeface="Calibri"/>
                <a:cs typeface="Calibri"/>
              </a:rPr>
              <a:t>families </a:t>
            </a:r>
            <a:r>
              <a:rPr sz="1050" spc="-5" dirty="0">
                <a:latin typeface="Calibri"/>
                <a:cs typeface="Calibri"/>
              </a:rPr>
              <a:t>every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day: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sz="1050" spc="-15" dirty="0">
                <a:latin typeface="Calibri"/>
                <a:cs typeface="Calibri"/>
              </a:rPr>
              <a:t>We </a:t>
            </a:r>
            <a:r>
              <a:rPr sz="1050" dirty="0">
                <a:latin typeface="Calibri"/>
                <a:cs typeface="Calibri"/>
              </a:rPr>
              <a:t>should be in </a:t>
            </a:r>
            <a:r>
              <a:rPr sz="1050" spc="-5" dirty="0">
                <a:latin typeface="Calibri"/>
                <a:cs typeface="Calibri"/>
              </a:rPr>
              <a:t>right relationship </a:t>
            </a:r>
            <a:r>
              <a:rPr sz="1050" dirty="0">
                <a:latin typeface="Calibri"/>
                <a:cs typeface="Calibri"/>
              </a:rPr>
              <a:t>with our </a:t>
            </a:r>
            <a:r>
              <a:rPr sz="1050" spc="-5" dirty="0">
                <a:latin typeface="Calibri"/>
                <a:cs typeface="Calibri"/>
              </a:rPr>
              <a:t>Indigenous educators, principals,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-15" dirty="0">
                <a:latin typeface="Calibri"/>
                <a:cs typeface="Calibri"/>
              </a:rPr>
              <a:t>teacher,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10"/>
              </a:lnSpc>
            </a:pPr>
            <a:r>
              <a:rPr sz="1050" spc="-5" dirty="0">
                <a:latin typeface="Calibri"/>
                <a:cs typeface="Calibri"/>
              </a:rPr>
              <a:t>Title </a:t>
            </a:r>
            <a:r>
              <a:rPr sz="1050" dirty="0">
                <a:latin typeface="Calibri"/>
                <a:cs typeface="Calibri"/>
              </a:rPr>
              <a:t>VI Indian </a:t>
            </a:r>
            <a:r>
              <a:rPr sz="1050" spc="-5" dirty="0">
                <a:latin typeface="Calibri"/>
                <a:cs typeface="Calibri"/>
              </a:rPr>
              <a:t>Ed coordinators,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5" dirty="0">
                <a:latin typeface="Calibri"/>
                <a:cs typeface="Calibri"/>
              </a:rPr>
              <a:t>Office </a:t>
            </a:r>
            <a:r>
              <a:rPr sz="1050" dirty="0">
                <a:latin typeface="Calibri"/>
                <a:cs typeface="Calibri"/>
              </a:rPr>
              <a:t>of Indian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Education.</a:t>
            </a:r>
            <a:endParaRPr sz="1050">
              <a:latin typeface="Calibri"/>
              <a:cs typeface="Calibri"/>
            </a:endParaRPr>
          </a:p>
          <a:p>
            <a:pPr marL="469900" marR="36195">
              <a:lnSpc>
                <a:spcPts val="1210"/>
              </a:lnSpc>
              <a:spcBef>
                <a:spcPts val="60"/>
              </a:spcBef>
            </a:pPr>
            <a:r>
              <a:rPr sz="1050" dirty="0">
                <a:latin typeface="Calibri"/>
                <a:cs typeface="Calibri"/>
              </a:rPr>
              <a:t>Being in </a:t>
            </a:r>
            <a:r>
              <a:rPr sz="1050" spc="-5" dirty="0">
                <a:latin typeface="Calibri"/>
                <a:cs typeface="Calibri"/>
              </a:rPr>
              <a:t>right relationship </a:t>
            </a:r>
            <a:r>
              <a:rPr sz="1050" dirty="0">
                <a:latin typeface="Calibri"/>
                <a:cs typeface="Calibri"/>
              </a:rPr>
              <a:t>means </a:t>
            </a:r>
            <a:r>
              <a:rPr sz="1050" spc="-5" dirty="0">
                <a:latin typeface="Calibri"/>
                <a:cs typeface="Calibri"/>
              </a:rPr>
              <a:t>learning </a:t>
            </a:r>
            <a:r>
              <a:rPr sz="1050" dirty="0">
                <a:latin typeface="Calibri"/>
                <a:cs typeface="Calibri"/>
              </a:rPr>
              <a:t>who the nine </a:t>
            </a:r>
            <a:r>
              <a:rPr sz="1050" spc="-5" dirty="0">
                <a:latin typeface="Calibri"/>
                <a:cs typeface="Calibri"/>
              </a:rPr>
              <a:t>federally recognized  tribes </a:t>
            </a:r>
            <a:r>
              <a:rPr sz="1050" dirty="0">
                <a:latin typeface="Calibri"/>
                <a:cs typeface="Calibri"/>
              </a:rPr>
              <a:t>in </a:t>
            </a:r>
            <a:r>
              <a:rPr sz="1050" spc="-5" dirty="0">
                <a:latin typeface="Calibri"/>
                <a:cs typeface="Calibri"/>
              </a:rPr>
              <a:t>Oregon are</a:t>
            </a:r>
            <a:r>
              <a:rPr sz="1050" spc="5" dirty="0">
                <a:latin typeface="Calibri"/>
                <a:cs typeface="Calibri"/>
              </a:rPr>
              <a:t> and</a:t>
            </a:r>
            <a:endParaRPr sz="1050">
              <a:latin typeface="Calibri"/>
              <a:cs typeface="Calibri"/>
            </a:endParaRPr>
          </a:p>
          <a:p>
            <a:pPr marL="469900">
              <a:lnSpc>
                <a:spcPts val="1150"/>
              </a:lnSpc>
            </a:pPr>
            <a:r>
              <a:rPr sz="1050" dirty="0">
                <a:latin typeface="Calibri"/>
                <a:cs typeface="Calibri"/>
              </a:rPr>
              <a:t>Being in </a:t>
            </a:r>
            <a:r>
              <a:rPr sz="1050" spc="-5" dirty="0">
                <a:latin typeface="Calibri"/>
                <a:cs typeface="Calibri"/>
              </a:rPr>
              <a:t>right relationship </a:t>
            </a:r>
            <a:r>
              <a:rPr sz="1050" dirty="0">
                <a:latin typeface="Calibri"/>
                <a:cs typeface="Calibri"/>
              </a:rPr>
              <a:t>means making the time in our </a:t>
            </a:r>
            <a:r>
              <a:rPr sz="1050" spc="-5" dirty="0">
                <a:latin typeface="Calibri"/>
                <a:cs typeface="Calibri"/>
              </a:rPr>
              <a:t>buildings to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teach</a:t>
            </a:r>
            <a:endParaRPr sz="1050">
              <a:latin typeface="Calibri"/>
              <a:cs typeface="Calibri"/>
            </a:endParaRPr>
          </a:p>
          <a:p>
            <a:pPr marL="469900" marR="179070">
              <a:lnSpc>
                <a:spcPts val="1210"/>
              </a:lnSpc>
              <a:spcBef>
                <a:spcPts val="55"/>
              </a:spcBef>
            </a:pPr>
            <a:r>
              <a:rPr sz="1050" dirty="0">
                <a:latin typeface="Calibri"/>
                <a:cs typeface="Calibri"/>
              </a:rPr>
              <a:t>our </a:t>
            </a:r>
            <a:r>
              <a:rPr sz="1050" spc="-10" dirty="0">
                <a:latin typeface="Calibri"/>
                <a:cs typeface="Calibri"/>
              </a:rPr>
              <a:t>staff </a:t>
            </a:r>
            <a:r>
              <a:rPr sz="1050" spc="-5" dirty="0">
                <a:latin typeface="Calibri"/>
                <a:cs typeface="Calibri"/>
              </a:rPr>
              <a:t>members, students, </a:t>
            </a:r>
            <a:r>
              <a:rPr sz="1050" spc="5" dirty="0">
                <a:latin typeface="Calibri"/>
                <a:cs typeface="Calibri"/>
              </a:rPr>
              <a:t>and </a:t>
            </a:r>
            <a:r>
              <a:rPr sz="1050" dirty="0">
                <a:latin typeface="Calibri"/>
                <a:cs typeface="Calibri"/>
              </a:rPr>
              <a:t>families about the </a:t>
            </a:r>
            <a:r>
              <a:rPr sz="1050" spc="-5" dirty="0">
                <a:latin typeface="Calibri"/>
                <a:cs typeface="Calibri"/>
              </a:rPr>
              <a:t>Essential  Understandings </a:t>
            </a:r>
            <a:r>
              <a:rPr sz="1050" dirty="0">
                <a:latin typeface="Calibri"/>
                <a:cs typeface="Calibri"/>
              </a:rPr>
              <a:t>of </a:t>
            </a:r>
            <a:r>
              <a:rPr sz="1050" spc="-5" dirty="0">
                <a:latin typeface="Calibri"/>
                <a:cs typeface="Calibri"/>
              </a:rPr>
              <a:t>Native </a:t>
            </a:r>
            <a:r>
              <a:rPr sz="1050" dirty="0">
                <a:latin typeface="Calibri"/>
                <a:cs typeface="Calibri"/>
              </a:rPr>
              <a:t>Americans in </a:t>
            </a:r>
            <a:r>
              <a:rPr sz="1050" spc="-5" dirty="0">
                <a:latin typeface="Calibri"/>
                <a:cs typeface="Calibri"/>
              </a:rPr>
              <a:t>Oregon,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foundational </a:t>
            </a:r>
            <a:r>
              <a:rPr sz="1050" dirty="0">
                <a:latin typeface="Calibri"/>
                <a:cs typeface="Calibri"/>
              </a:rPr>
              <a:t>document  </a:t>
            </a:r>
            <a:r>
              <a:rPr sz="1050" spc="-5" dirty="0">
                <a:latin typeface="Calibri"/>
                <a:cs typeface="Calibri"/>
              </a:rPr>
              <a:t>created through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15" dirty="0">
                <a:latin typeface="Calibri"/>
                <a:cs typeface="Calibri"/>
              </a:rPr>
              <a:t>Tribal </a:t>
            </a:r>
            <a:r>
              <a:rPr sz="1050" spc="-5" dirty="0">
                <a:latin typeface="Calibri"/>
                <a:cs typeface="Calibri"/>
              </a:rPr>
              <a:t>History/Shared History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project.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 descr="Tribal History Shared History " title="Image "/>
          <p:cNvSpPr/>
          <p:nvPr/>
        </p:nvSpPr>
        <p:spPr>
          <a:xfrm>
            <a:off x="5624350" y="1209349"/>
            <a:ext cx="3280249" cy="3175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326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Staying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Informed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5" dirty="0"/>
              <a:t>Join the </a:t>
            </a:r>
            <a:r>
              <a:rPr spc="-15" dirty="0"/>
              <a:t>Well-Rounded </a:t>
            </a:r>
            <a:r>
              <a:rPr spc="-10" dirty="0"/>
              <a:t>Courses </a:t>
            </a:r>
            <a:r>
              <a:rPr spc="-5" dirty="0"/>
              <a:t>Access </a:t>
            </a:r>
            <a:r>
              <a:rPr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hlinkClick r:id="rId2"/>
              </a:rPr>
              <a:t>Listserv </a:t>
            </a:r>
            <a:r>
              <a:rPr spc="-5" dirty="0">
                <a:solidFill>
                  <a:srgbClr val="1B75BB"/>
                </a:solidFill>
              </a:rPr>
              <a:t> </a:t>
            </a:r>
            <a:r>
              <a:rPr spc="-5" dirty="0"/>
              <a:t>Visit our</a:t>
            </a:r>
            <a:r>
              <a:rPr spc="5" dirty="0"/>
              <a:t> </a:t>
            </a:r>
            <a:r>
              <a:rPr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hlinkClick r:id="rId3"/>
              </a:rPr>
              <a:t>webpage</a:t>
            </a:r>
          </a:p>
          <a:p>
            <a:pPr marL="12700" marR="104775">
              <a:lnSpc>
                <a:spcPct val="150000"/>
              </a:lnSpc>
            </a:pPr>
            <a:r>
              <a:rPr spc="-5" dirty="0"/>
              <a:t>Email: </a:t>
            </a:r>
            <a:r>
              <a:rPr u="heavy" spc="-2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hlinkClick r:id="rId4"/>
              </a:rPr>
              <a:t>ODE.WRCoursesGrant@ode.state.or.us </a:t>
            </a:r>
            <a:r>
              <a:rPr spc="-25" dirty="0">
                <a:solidFill>
                  <a:srgbClr val="1B75BB"/>
                </a:solidFill>
              </a:rPr>
              <a:t> </a:t>
            </a:r>
            <a:r>
              <a:rPr spc="-10" dirty="0"/>
              <a:t>Contacts: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5400" y="3389389"/>
            <a:ext cx="34505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Beth Blumenstein  </a:t>
            </a: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5"/>
              </a:rPr>
              <a:t>beth.blumenstein@state.or.us </a:t>
            </a:r>
            <a:r>
              <a:rPr sz="2200" spc="-20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503-931-9174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0200" y="3389389"/>
            <a:ext cx="2904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Caitlin McRae  </a:t>
            </a: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6"/>
              </a:rPr>
              <a:t>caitlin.mcrae@state.or.us </a:t>
            </a:r>
            <a:r>
              <a:rPr sz="2200" spc="-20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503-934-0831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1494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FFFFFF"/>
                </a:solidFill>
              </a:rPr>
              <a:t>ELPA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6615" y="2032795"/>
            <a:ext cx="5983605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45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5" dirty="0">
                <a:latin typeface="Calibri"/>
                <a:cs typeface="Calibri"/>
              </a:rPr>
              <a:t>Remote</a:t>
            </a:r>
            <a:r>
              <a:rPr sz="2400" spc="-10" dirty="0">
                <a:latin typeface="Calibri"/>
                <a:cs typeface="Calibri"/>
              </a:rPr>
              <a:t> identification</a:t>
            </a:r>
            <a:endParaRPr sz="2400">
              <a:latin typeface="Calibri"/>
              <a:cs typeface="Calibri"/>
            </a:endParaRPr>
          </a:p>
          <a:p>
            <a:pPr marL="424815" indent="-412750">
              <a:lnSpc>
                <a:spcPts val="2014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5" dirty="0">
                <a:latin typeface="Calibri"/>
                <a:cs typeface="Calibri"/>
              </a:rPr>
              <a:t>Remote </a:t>
            </a:r>
            <a:r>
              <a:rPr sz="2400" spc="-50" dirty="0">
                <a:latin typeface="Calibri"/>
                <a:cs typeface="Calibri"/>
              </a:rPr>
              <a:t>ELPA </a:t>
            </a:r>
            <a:r>
              <a:rPr sz="2400" spc="-10" dirty="0">
                <a:latin typeface="Calibri"/>
                <a:cs typeface="Calibri"/>
              </a:rPr>
              <a:t>Summative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testing</a:t>
            </a:r>
            <a:endParaRPr sz="2400">
              <a:latin typeface="Calibri"/>
              <a:cs typeface="Calibri"/>
            </a:endParaRPr>
          </a:p>
          <a:p>
            <a:pPr marL="424815" marR="5080" indent="-412750">
              <a:lnSpc>
                <a:spcPct val="70000"/>
              </a:lnSpc>
              <a:spcBef>
                <a:spcPts val="43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Honoring </a:t>
            </a:r>
            <a:r>
              <a:rPr sz="2400" spc="-10" dirty="0">
                <a:latin typeface="Calibri"/>
                <a:cs typeface="Calibri"/>
              </a:rPr>
              <a:t>Student Proficiency </a:t>
            </a:r>
            <a:r>
              <a:rPr sz="2400" spc="-5" dirty="0">
                <a:latin typeface="Calibri"/>
                <a:cs typeface="Calibri"/>
              </a:rPr>
              <a:t>on the HS </a:t>
            </a:r>
            <a:r>
              <a:rPr sz="2400" spc="-50" dirty="0">
                <a:latin typeface="Calibri"/>
                <a:cs typeface="Calibri"/>
              </a:rPr>
              <a:t>ELPA  </a:t>
            </a:r>
            <a:r>
              <a:rPr sz="2400" spc="-10" dirty="0">
                <a:latin typeface="Calibri"/>
                <a:cs typeface="Calibri"/>
              </a:rPr>
              <a:t>Summative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ower point format" title="Image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DE logo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2029" y="141868"/>
            <a:ext cx="4134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Remote</a:t>
            </a:r>
            <a:r>
              <a:rPr spc="-35" dirty="0"/>
              <a:t> </a:t>
            </a:r>
            <a:r>
              <a:rPr spc="-15" dirty="0"/>
              <a:t>identification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600" y="1048174"/>
            <a:ext cx="808799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0">
              <a:lnSpc>
                <a:spcPct val="100000"/>
              </a:lnSpc>
              <a:spcBef>
                <a:spcPts val="100"/>
              </a:spcBef>
            </a:pPr>
            <a:r>
              <a:rPr sz="2200" b="1" spc="-15" dirty="0">
                <a:latin typeface="Calibri"/>
                <a:cs typeface="Calibri"/>
              </a:rPr>
              <a:t>Remote </a:t>
            </a:r>
            <a:r>
              <a:rPr sz="2200" b="1" spc="-10" dirty="0">
                <a:latin typeface="Calibri"/>
                <a:cs typeface="Calibri"/>
              </a:rPr>
              <a:t>Identification </a:t>
            </a:r>
            <a:r>
              <a:rPr sz="2200" spc="-10" dirty="0">
                <a:latin typeface="Calibri"/>
                <a:cs typeface="Calibri"/>
              </a:rPr>
              <a:t>was re-implemented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 2021-22 school  </a:t>
            </a:r>
            <a:r>
              <a:rPr sz="2200" spc="-55" dirty="0">
                <a:latin typeface="Calibri"/>
                <a:cs typeface="Calibri"/>
              </a:rPr>
              <a:t>year.</a:t>
            </a:r>
            <a:endParaRPr sz="2200">
              <a:latin typeface="Calibri"/>
              <a:cs typeface="Calibri"/>
            </a:endParaRPr>
          </a:p>
          <a:p>
            <a:pPr marL="469900" marR="508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5" dirty="0">
                <a:latin typeface="Calibri"/>
                <a:cs typeface="Calibri"/>
              </a:rPr>
              <a:t>whose </a:t>
            </a:r>
            <a:r>
              <a:rPr sz="2200" spc="-10" dirty="0">
                <a:latin typeface="Calibri"/>
                <a:cs typeface="Calibri"/>
              </a:rPr>
              <a:t>families are </a:t>
            </a:r>
            <a:r>
              <a:rPr sz="2200" spc="-5" dirty="0">
                <a:latin typeface="Calibri"/>
                <a:cs typeface="Calibri"/>
              </a:rPr>
              <a:t>declining </a:t>
            </a:r>
            <a:r>
              <a:rPr sz="2200" spc="-10" dirty="0">
                <a:latin typeface="Calibri"/>
                <a:cs typeface="Calibri"/>
              </a:rPr>
              <a:t>in-person interactions </a:t>
            </a:r>
            <a:r>
              <a:rPr sz="2200" spc="-20" dirty="0">
                <a:latin typeface="Calibri"/>
                <a:cs typeface="Calibri"/>
              </a:rPr>
              <a:t>for  </a:t>
            </a:r>
            <a:r>
              <a:rPr sz="2200" spc="-5" dirty="0">
                <a:latin typeface="Calibri"/>
                <a:cs typeface="Calibri"/>
              </a:rPr>
              <a:t>health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safety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reasons</a:t>
            </a:r>
            <a:endParaRPr sz="2200">
              <a:latin typeface="Calibri"/>
              <a:cs typeface="Calibri"/>
            </a:endParaRPr>
          </a:p>
          <a:p>
            <a:pPr marL="469900" marR="80137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spc="-10" dirty="0">
                <a:latin typeface="Calibri"/>
                <a:cs typeface="Calibri"/>
              </a:rPr>
              <a:t>student would </a:t>
            </a:r>
            <a:r>
              <a:rPr sz="2200" spc="-5" dirty="0">
                <a:latin typeface="Calibri"/>
                <a:cs typeface="Calibri"/>
              </a:rPr>
              <a:t>normally be </a:t>
            </a:r>
            <a:r>
              <a:rPr sz="2200" spc="-10" dirty="0">
                <a:latin typeface="Calibri"/>
                <a:cs typeface="Calibri"/>
              </a:rPr>
              <a:t>screened, they are temporarily  </a:t>
            </a:r>
            <a:r>
              <a:rPr sz="2200" dirty="0">
                <a:latin typeface="Calibri"/>
                <a:cs typeface="Calibri"/>
              </a:rPr>
              <a:t>assumed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5" dirty="0">
                <a:latin typeface="Calibri"/>
                <a:cs typeface="Calibri"/>
              </a:rPr>
              <a:t>EL </a:t>
            </a:r>
            <a:r>
              <a:rPr sz="2200" spc="-15" dirty="0">
                <a:latin typeface="Calibri"/>
                <a:cs typeface="Calibri"/>
              </a:rPr>
              <a:t>status </a:t>
            </a:r>
            <a:r>
              <a:rPr sz="2200" spc="-10" dirty="0">
                <a:latin typeface="Calibri"/>
                <a:cs typeface="Calibri"/>
              </a:rPr>
              <a:t>(“presumptive”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status)</a:t>
            </a:r>
            <a:endParaRPr sz="2200">
              <a:latin typeface="Calibri"/>
              <a:cs typeface="Calibri"/>
            </a:endParaRPr>
          </a:p>
          <a:p>
            <a:pPr marL="46990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5" dirty="0">
                <a:latin typeface="Calibri"/>
                <a:cs typeface="Calibri"/>
              </a:rPr>
              <a:t>Status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resolved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soon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possible via</a:t>
            </a:r>
            <a:r>
              <a:rPr sz="2200" spc="-10" dirty="0">
                <a:latin typeface="Calibri"/>
                <a:cs typeface="Calibri"/>
              </a:rPr>
              <a:t> screening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131572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For more information: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Administering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the </a:t>
            </a:r>
            <a:r>
              <a:rPr sz="2200" u="heavy" spc="-4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ELPA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Screener </a:t>
            </a:r>
            <a:r>
              <a:rPr sz="2200" u="heavy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and </a:t>
            </a:r>
            <a:r>
              <a:rPr sz="2200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Summative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in 2021-22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Power point format" title="image 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DE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7451" y="141868"/>
            <a:ext cx="2900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Remote</a:t>
            </a:r>
            <a:r>
              <a:rPr spc="-70" dirty="0"/>
              <a:t> </a:t>
            </a:r>
            <a:r>
              <a:rPr spc="-20" dirty="0"/>
              <a:t>testing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600" y="1048174"/>
            <a:ext cx="797369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ODE is </a:t>
            </a:r>
            <a:r>
              <a:rPr sz="2200" spc="-10" dirty="0">
                <a:latin typeface="Calibri"/>
                <a:cs typeface="Calibri"/>
              </a:rPr>
              <a:t>pursuing </a:t>
            </a:r>
            <a:r>
              <a:rPr sz="2200" b="1" spc="-15" dirty="0">
                <a:latin typeface="Calibri"/>
                <a:cs typeface="Calibri"/>
              </a:rPr>
              <a:t>remote testing </a:t>
            </a:r>
            <a:r>
              <a:rPr sz="2200" spc="-5" dirty="0">
                <a:latin typeface="Calibri"/>
                <a:cs typeface="Calibri"/>
              </a:rPr>
              <a:t>on the English </a:t>
            </a:r>
            <a:r>
              <a:rPr sz="2200" spc="-10" dirty="0">
                <a:latin typeface="Calibri"/>
                <a:cs typeface="Calibri"/>
              </a:rPr>
              <a:t>Language Proficiency  Assessment </a:t>
            </a:r>
            <a:r>
              <a:rPr sz="2200" spc="-35" dirty="0">
                <a:latin typeface="Calibri"/>
                <a:cs typeface="Calibri"/>
              </a:rPr>
              <a:t>(ELPA) </a:t>
            </a:r>
            <a:r>
              <a:rPr sz="2200" spc="-10" dirty="0">
                <a:latin typeface="Calibri"/>
                <a:cs typeface="Calibri"/>
              </a:rPr>
              <a:t>Summative,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those </a:t>
            </a: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5" dirty="0">
                <a:latin typeface="Calibri"/>
                <a:cs typeface="Calibri"/>
              </a:rPr>
              <a:t>whose </a:t>
            </a:r>
            <a:r>
              <a:rPr sz="2200" spc="-10" dirty="0">
                <a:latin typeface="Calibri"/>
                <a:cs typeface="Calibri"/>
              </a:rPr>
              <a:t>families are  </a:t>
            </a:r>
            <a:r>
              <a:rPr sz="2200" spc="-5" dirty="0">
                <a:latin typeface="Calibri"/>
                <a:cs typeface="Calibri"/>
              </a:rPr>
              <a:t>declining </a:t>
            </a:r>
            <a:r>
              <a:rPr sz="2200" spc="-10" dirty="0">
                <a:latin typeface="Calibri"/>
                <a:cs typeface="Calibri"/>
              </a:rPr>
              <a:t>in-person interactions </a:t>
            </a:r>
            <a:r>
              <a:rPr sz="2200" spc="-5" dirty="0">
                <a:latin typeface="Calibri"/>
                <a:cs typeface="Calibri"/>
              </a:rPr>
              <a:t>due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health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safety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reasons.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469900" marR="508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Students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spc="-15" dirty="0">
                <a:latin typeface="Calibri"/>
                <a:cs typeface="Calibri"/>
              </a:rPr>
              <a:t>require </a:t>
            </a:r>
            <a:r>
              <a:rPr sz="2200" spc="-5" dirty="0">
                <a:latin typeface="Calibri"/>
                <a:cs typeface="Calibri"/>
              </a:rPr>
              <a:t>in-home </a:t>
            </a:r>
            <a:r>
              <a:rPr sz="2200" spc="-10" dirty="0">
                <a:latin typeface="Calibri"/>
                <a:cs typeface="Calibri"/>
              </a:rPr>
              <a:t>assistance </a:t>
            </a:r>
            <a:r>
              <a:rPr sz="2200" spc="-15" dirty="0">
                <a:latin typeface="Calibri"/>
                <a:cs typeface="Calibri"/>
              </a:rPr>
              <a:t>(from </a:t>
            </a:r>
            <a:r>
              <a:rPr sz="2200" spc="-10" dirty="0">
                <a:latin typeface="Calibri"/>
                <a:cs typeface="Calibri"/>
              </a:rPr>
              <a:t>parents, guardians,  </a:t>
            </a:r>
            <a:r>
              <a:rPr sz="2200" spc="-5" dirty="0">
                <a:latin typeface="Calibri"/>
                <a:cs typeface="Calibri"/>
              </a:rPr>
              <a:t>or other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adults)</a:t>
            </a:r>
            <a:endParaRPr sz="2200">
              <a:latin typeface="Calibri"/>
              <a:cs typeface="Calibri"/>
            </a:endParaRPr>
          </a:p>
          <a:p>
            <a:pPr marL="469900" marR="294005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5" dirty="0">
                <a:latin typeface="Calibri"/>
                <a:cs typeface="Calibri"/>
              </a:rPr>
              <a:t>Guidance, training,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resources </a:t>
            </a:r>
            <a:r>
              <a:rPr sz="2200" spc="-10" dirty="0">
                <a:latin typeface="Calibri"/>
                <a:cs typeface="Calibri"/>
              </a:rPr>
              <a:t>forthcoming; </a:t>
            </a:r>
            <a:r>
              <a:rPr sz="2200" spc="-5" dirty="0">
                <a:latin typeface="Calibri"/>
                <a:cs typeface="Calibri"/>
              </a:rPr>
              <a:t>will be </a:t>
            </a:r>
            <a:r>
              <a:rPr sz="2200" dirty="0">
                <a:latin typeface="Calibri"/>
                <a:cs typeface="Calibri"/>
              </a:rPr>
              <a:t>added </a:t>
            </a:r>
            <a:r>
              <a:rPr sz="2200" spc="-15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both ODE </a:t>
            </a:r>
            <a:r>
              <a:rPr sz="2200" spc="-10" dirty="0">
                <a:latin typeface="Calibri"/>
                <a:cs typeface="Calibri"/>
              </a:rPr>
              <a:t>Assessment pages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-15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Administering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the </a:t>
            </a:r>
            <a:r>
              <a:rPr sz="2200" u="heavy" spc="-4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ELPA 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Screener </a:t>
            </a:r>
            <a:r>
              <a:rPr sz="2200" u="heavy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and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Summative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in 2021-22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Bar" title="Image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DE logo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61892" y="172764"/>
            <a:ext cx="7591425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spc="10" dirty="0"/>
              <a:t>Honoring </a:t>
            </a:r>
            <a:r>
              <a:rPr sz="3200" spc="15" dirty="0"/>
              <a:t>HS </a:t>
            </a:r>
            <a:r>
              <a:rPr sz="3200" spc="5" dirty="0"/>
              <a:t>Proficiency </a:t>
            </a:r>
            <a:r>
              <a:rPr sz="3200" spc="15" dirty="0"/>
              <a:t>on </a:t>
            </a:r>
            <a:r>
              <a:rPr sz="3200" spc="-40" dirty="0"/>
              <a:t>ELPA</a:t>
            </a:r>
            <a:r>
              <a:rPr sz="3200" spc="65" dirty="0"/>
              <a:t> </a:t>
            </a:r>
            <a:r>
              <a:rPr sz="3200" spc="5" dirty="0"/>
              <a:t>Summative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80600" y="1048174"/>
            <a:ext cx="792035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205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This new policy </a:t>
            </a:r>
            <a:r>
              <a:rPr sz="2200" spc="-10" dirty="0">
                <a:latin typeface="Calibri"/>
                <a:cs typeface="Calibri"/>
              </a:rPr>
              <a:t>automatically </a:t>
            </a:r>
            <a:r>
              <a:rPr sz="2200" spc="-15" dirty="0">
                <a:latin typeface="Calibri"/>
                <a:cs typeface="Calibri"/>
              </a:rPr>
              <a:t>retains </a:t>
            </a:r>
            <a:r>
              <a:rPr sz="2200" spc="-10" dirty="0">
                <a:latin typeface="Calibri"/>
                <a:cs typeface="Calibri"/>
              </a:rPr>
              <a:t>Proficient student performance  </a:t>
            </a:r>
            <a:r>
              <a:rPr sz="2200" spc="-5" dirty="0">
                <a:latin typeface="Calibri"/>
                <a:cs typeface="Calibri"/>
              </a:rPr>
              <a:t>on individual domains of the </a:t>
            </a:r>
            <a:r>
              <a:rPr sz="2200" b="1" spc="-15" dirty="0">
                <a:latin typeface="Calibri"/>
                <a:cs typeface="Calibri"/>
              </a:rPr>
              <a:t>Grade </a:t>
            </a:r>
            <a:r>
              <a:rPr sz="2200" b="1" spc="-5" dirty="0">
                <a:latin typeface="Calibri"/>
                <a:cs typeface="Calibri"/>
              </a:rPr>
              <a:t>9-12 </a:t>
            </a:r>
            <a:r>
              <a:rPr sz="2200" b="1" spc="-40" dirty="0">
                <a:latin typeface="Calibri"/>
                <a:cs typeface="Calibri"/>
              </a:rPr>
              <a:t>ELPA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Summative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6990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Student responses are </a:t>
            </a:r>
            <a:r>
              <a:rPr sz="2200" spc="-15" dirty="0">
                <a:latin typeface="Calibri"/>
                <a:cs typeface="Calibri"/>
              </a:rPr>
              <a:t>saved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“re-inserted”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future</a:t>
            </a:r>
            <a:endParaRPr sz="2200">
              <a:latin typeface="Calibri"/>
              <a:cs typeface="Calibri"/>
            </a:endParaRPr>
          </a:p>
          <a:p>
            <a:pPr marL="469900" marR="48577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tests--student </a:t>
            </a: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spc="-10" dirty="0">
                <a:latin typeface="Calibri"/>
                <a:cs typeface="Calibri"/>
              </a:rPr>
              <a:t>longer </a:t>
            </a:r>
            <a:r>
              <a:rPr sz="2200" spc="-5" dirty="0">
                <a:latin typeface="Calibri"/>
                <a:cs typeface="Calibri"/>
              </a:rPr>
              <a:t>sees </a:t>
            </a:r>
            <a:r>
              <a:rPr sz="2200" spc="-10" dirty="0">
                <a:latin typeface="Calibri"/>
                <a:cs typeface="Calibri"/>
              </a:rPr>
              <a:t>items </a:t>
            </a:r>
            <a:r>
              <a:rPr sz="2200" spc="-15" dirty="0">
                <a:latin typeface="Calibri"/>
                <a:cs typeface="Calibri"/>
              </a:rPr>
              <a:t>from </a:t>
            </a:r>
            <a:r>
              <a:rPr sz="2200" spc="-10" dirty="0">
                <a:latin typeface="Calibri"/>
                <a:cs typeface="Calibri"/>
              </a:rPr>
              <a:t>previously Proficient  </a:t>
            </a:r>
            <a:r>
              <a:rPr sz="2200" spc="-5" dirty="0">
                <a:latin typeface="Calibri"/>
                <a:cs typeface="Calibri"/>
              </a:rPr>
              <a:t>domains</a:t>
            </a:r>
            <a:endParaRPr sz="2200">
              <a:latin typeface="Calibri"/>
              <a:cs typeface="Calibri"/>
            </a:endParaRPr>
          </a:p>
          <a:p>
            <a:pPr marL="469900" marR="508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5" dirty="0">
                <a:latin typeface="Calibri"/>
                <a:cs typeface="Calibri"/>
              </a:rPr>
              <a:t>Grade </a:t>
            </a:r>
            <a:r>
              <a:rPr sz="2200" spc="-5" dirty="0">
                <a:latin typeface="Calibri"/>
                <a:cs typeface="Calibri"/>
              </a:rPr>
              <a:t>9-12 </a:t>
            </a:r>
            <a:r>
              <a:rPr sz="2200" spc="-10" dirty="0">
                <a:latin typeface="Calibri"/>
                <a:cs typeface="Calibri"/>
              </a:rPr>
              <a:t>students can </a:t>
            </a:r>
            <a:r>
              <a:rPr sz="2200" spc="-5" dirty="0">
                <a:latin typeface="Calibri"/>
                <a:cs typeface="Calibri"/>
              </a:rPr>
              <a:t>now </a:t>
            </a:r>
            <a:r>
              <a:rPr sz="2200" spc="-15" dirty="0">
                <a:latin typeface="Calibri"/>
                <a:cs typeface="Calibri"/>
              </a:rPr>
              <a:t>demonstrate </a:t>
            </a:r>
            <a:r>
              <a:rPr sz="2200" spc="-10" dirty="0">
                <a:latin typeface="Calibri"/>
                <a:cs typeface="Calibri"/>
              </a:rPr>
              <a:t>proficiency </a:t>
            </a:r>
            <a:r>
              <a:rPr sz="2200" dirty="0">
                <a:latin typeface="Calibri"/>
                <a:cs typeface="Calibri"/>
              </a:rPr>
              <a:t>all </a:t>
            </a:r>
            <a:r>
              <a:rPr sz="2200" spc="-10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once,  or one domain </a:t>
            </a:r>
            <a:r>
              <a:rPr sz="2200" spc="-10" dirty="0">
                <a:latin typeface="Calibri"/>
                <a:cs typeface="Calibri"/>
              </a:rPr>
              <a:t>at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time</a:t>
            </a:r>
            <a:endParaRPr sz="2200">
              <a:latin typeface="Calibri"/>
              <a:cs typeface="Calibri"/>
            </a:endParaRPr>
          </a:p>
          <a:p>
            <a:pPr marL="469900" indent="-39751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automatic; </a:t>
            </a: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spc="-10" dirty="0">
                <a:latin typeface="Calibri"/>
                <a:cs typeface="Calibri"/>
              </a:rPr>
              <a:t>district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responsibilities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24066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For more information: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Honoring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Student Proficiency 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on the HS </a:t>
            </a:r>
            <a:r>
              <a:rPr sz="2200" u="heavy" spc="-4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ELPA </a:t>
            </a:r>
            <a:r>
              <a:rPr sz="2200" spc="-45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u="heavy" spc="-1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Summative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ntact " title="Thank you slide 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EDI logo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579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75" dirty="0"/>
              <a:t> </a:t>
            </a:r>
            <a:r>
              <a:rPr spc="-80" dirty="0"/>
              <a:t>You!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61536" y="1863949"/>
            <a:ext cx="279273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420" marR="558165" indent="-635" algn="ctr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Ben </a:t>
            </a:r>
            <a:r>
              <a:rPr sz="2200" spc="-25" dirty="0">
                <a:latin typeface="Calibri"/>
                <a:cs typeface="Calibri"/>
              </a:rPr>
              <a:t>Wolcott  </a:t>
            </a:r>
            <a:r>
              <a:rPr sz="2200" spc="-45" dirty="0">
                <a:latin typeface="Calibri"/>
                <a:cs typeface="Calibri"/>
              </a:rPr>
              <a:t>ELPA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Specialist</a:t>
            </a:r>
            <a:endParaRPr sz="22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ben</a:t>
            </a:r>
            <a:r>
              <a:rPr sz="2200" u="heavy" spc="-7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2200" u="heavy" spc="-2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w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ol</a:t>
            </a: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2200" u="heavy" spc="-3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t@</a:t>
            </a:r>
            <a:r>
              <a:rPr sz="2200" u="heavy" spc="-3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st</a:t>
            </a: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200" u="heavy" spc="-2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t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e.o</a:t>
            </a:r>
            <a:r>
              <a:rPr sz="2200" u="heavy" spc="-22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2200" u="heavy" spc="-5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.us </a:t>
            </a:r>
            <a:r>
              <a:rPr sz="2200" spc="-5" dirty="0">
                <a:solidFill>
                  <a:srgbClr val="1B75B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503-947-5835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020" y="777104"/>
            <a:ext cx="7617459" cy="7035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04160" marR="5080" indent="-2792095">
              <a:lnSpc>
                <a:spcPts val="2530"/>
              </a:lnSpc>
              <a:spcBef>
                <a:spcPts val="415"/>
              </a:spcBef>
            </a:pP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sz="2300" spc="10" dirty="0">
                <a:solidFill>
                  <a:srgbClr val="FFFFFF"/>
                </a:solidFill>
                <a:latin typeface="Arial"/>
                <a:cs typeface="Arial"/>
              </a:rPr>
              <a:t>Instruction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300" spc="20" dirty="0">
                <a:solidFill>
                  <a:srgbClr val="FFFFFF"/>
                </a:solidFill>
                <a:latin typeface="Arial"/>
                <a:cs typeface="Arial"/>
              </a:rPr>
              <a:t>ELs and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Immigrant Students 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Title 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III </a:t>
            </a:r>
            <a:r>
              <a:rPr sz="2300" spc="15" dirty="0">
                <a:solidFill>
                  <a:srgbClr val="FFFFFF"/>
                </a:solidFill>
                <a:latin typeface="Arial"/>
                <a:cs typeface="Arial"/>
              </a:rPr>
              <a:t>Update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050" y="1538077"/>
            <a:ext cx="4221480" cy="27057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396875" indent="445134">
              <a:lnSpc>
                <a:spcPts val="2590"/>
              </a:lnSpc>
              <a:spcBef>
                <a:spcPts val="240"/>
              </a:spcBef>
            </a:pPr>
            <a:r>
              <a:rPr sz="1900" b="1" spc="-10" dirty="0">
                <a:latin typeface="Arial"/>
                <a:cs typeface="Arial"/>
              </a:rPr>
              <a:t>Requesting </a:t>
            </a:r>
            <a:r>
              <a:rPr sz="1900" b="1" spc="-45" dirty="0">
                <a:latin typeface="Arial"/>
                <a:cs typeface="Arial"/>
              </a:rPr>
              <a:t>Your </a:t>
            </a:r>
            <a:r>
              <a:rPr sz="1900" b="1" spc="-35" dirty="0">
                <a:latin typeface="Arial"/>
                <a:cs typeface="Arial"/>
              </a:rPr>
              <a:t>Voice </a:t>
            </a:r>
            <a:r>
              <a:rPr sz="1900" b="1" spc="-10" dirty="0">
                <a:latin typeface="Arial"/>
                <a:cs typeface="Arial"/>
              </a:rPr>
              <a:t>Input  Language Use Survey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(LUS):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110"/>
              </a:lnSpc>
            </a:pPr>
            <a:r>
              <a:rPr sz="1900" spc="-20" dirty="0">
                <a:latin typeface="Arial"/>
                <a:cs typeface="Arial"/>
              </a:rPr>
              <a:t>•We </a:t>
            </a:r>
            <a:r>
              <a:rPr sz="1900" spc="-10" dirty="0">
                <a:latin typeface="Arial"/>
                <a:cs typeface="Arial"/>
              </a:rPr>
              <a:t>are </a:t>
            </a:r>
            <a:r>
              <a:rPr sz="1900" spc="-5" dirty="0">
                <a:latin typeface="Arial"/>
                <a:cs typeface="Arial"/>
              </a:rPr>
              <a:t>starting </a:t>
            </a:r>
            <a:r>
              <a:rPr sz="1900" spc="-10" dirty="0">
                <a:latin typeface="Arial"/>
                <a:cs typeface="Arial"/>
              </a:rPr>
              <a:t>the process </a:t>
            </a:r>
            <a:r>
              <a:rPr sz="1900" spc="-5" dirty="0">
                <a:latin typeface="Arial"/>
                <a:cs typeface="Arial"/>
              </a:rPr>
              <a:t>to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develop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935"/>
              </a:lnSpc>
            </a:pPr>
            <a:r>
              <a:rPr sz="1900" spc="-10" dirty="0">
                <a:latin typeface="Arial"/>
                <a:cs typeface="Arial"/>
              </a:rPr>
              <a:t>the Oregon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LUS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935"/>
              </a:lnSpc>
              <a:spcBef>
                <a:spcPts val="905"/>
              </a:spcBef>
            </a:pPr>
            <a:r>
              <a:rPr sz="1900" spc="-10" dirty="0">
                <a:latin typeface="Arial"/>
                <a:cs typeface="Arial"/>
              </a:rPr>
              <a:t>•The Oregon LUS will be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developed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900" spc="-10" dirty="0">
                <a:latin typeface="Arial"/>
                <a:cs typeface="Arial"/>
              </a:rPr>
              <a:t>with </a:t>
            </a:r>
            <a:r>
              <a:rPr sz="1900" spc="-5" dirty="0">
                <a:latin typeface="Arial"/>
                <a:cs typeface="Arial"/>
              </a:rPr>
              <a:t>voice </a:t>
            </a:r>
            <a:r>
              <a:rPr sz="1900" spc="-10" dirty="0">
                <a:latin typeface="Arial"/>
                <a:cs typeface="Arial"/>
              </a:rPr>
              <a:t>and input from our </a:t>
            </a:r>
            <a:r>
              <a:rPr sz="1900" spc="-15" dirty="0">
                <a:latin typeface="Arial"/>
                <a:cs typeface="Arial"/>
              </a:rPr>
              <a:t>Tribes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/</a:t>
            </a:r>
            <a:endParaRPr sz="1900">
              <a:latin typeface="Arial"/>
              <a:cs typeface="Arial"/>
            </a:endParaRPr>
          </a:p>
          <a:p>
            <a:pPr marL="12700" marR="207010">
              <a:lnSpc>
                <a:spcPct val="69800"/>
              </a:lnSpc>
              <a:spcBef>
                <a:spcPts val="345"/>
              </a:spcBef>
            </a:pPr>
            <a:r>
              <a:rPr sz="1900" spc="-10" dirty="0">
                <a:latin typeface="Arial"/>
                <a:cs typeface="Arial"/>
              </a:rPr>
              <a:t>districts </a:t>
            </a:r>
            <a:r>
              <a:rPr sz="1900" spc="-5" dirty="0">
                <a:latin typeface="Arial"/>
                <a:cs typeface="Arial"/>
              </a:rPr>
              <a:t>/ </a:t>
            </a:r>
            <a:r>
              <a:rPr sz="1900" spc="-10" dirty="0">
                <a:latin typeface="Arial"/>
                <a:cs typeface="Arial"/>
              </a:rPr>
              <a:t>ESDs </a:t>
            </a:r>
            <a:r>
              <a:rPr sz="1900" spc="-5" dirty="0">
                <a:latin typeface="Arial"/>
                <a:cs typeface="Arial"/>
              </a:rPr>
              <a:t>/ </a:t>
            </a:r>
            <a:r>
              <a:rPr sz="1900" spc="-10" dirty="0">
                <a:latin typeface="Arial"/>
                <a:cs typeface="Arial"/>
              </a:rPr>
              <a:t>parents </a:t>
            </a:r>
            <a:r>
              <a:rPr sz="1900" spc="-5" dirty="0">
                <a:latin typeface="Arial"/>
                <a:cs typeface="Arial"/>
              </a:rPr>
              <a:t>/ community  </a:t>
            </a:r>
            <a:r>
              <a:rPr sz="1900" spc="-10" dirty="0">
                <a:latin typeface="Arial"/>
                <a:cs typeface="Arial"/>
              </a:rPr>
              <a:t>partners</a:t>
            </a:r>
            <a:endParaRPr sz="1900">
              <a:latin typeface="Arial"/>
              <a:cs typeface="Arial"/>
            </a:endParaRPr>
          </a:p>
          <a:p>
            <a:pPr marL="12700" marR="270510">
              <a:lnSpc>
                <a:spcPct val="69800"/>
              </a:lnSpc>
              <a:spcBef>
                <a:spcPts val="1590"/>
              </a:spcBef>
            </a:pPr>
            <a:r>
              <a:rPr sz="1900" spc="-20" dirty="0">
                <a:latin typeface="Arial"/>
                <a:cs typeface="Arial"/>
              </a:rPr>
              <a:t>•We </a:t>
            </a:r>
            <a:r>
              <a:rPr sz="1900" spc="-10" dirty="0">
                <a:latin typeface="Arial"/>
                <a:cs typeface="Arial"/>
              </a:rPr>
              <a:t>welcome </a:t>
            </a:r>
            <a:r>
              <a:rPr sz="1900" spc="-5" dirty="0">
                <a:latin typeface="Arial"/>
                <a:cs typeface="Arial"/>
              </a:rPr>
              <a:t>your voice </a:t>
            </a:r>
            <a:r>
              <a:rPr sz="1900" spc="-10" dirty="0">
                <a:latin typeface="Arial"/>
                <a:cs typeface="Arial"/>
              </a:rPr>
              <a:t>and input in  this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process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State of Oregon honors the  language and </a:t>
            </a:r>
            <a:r>
              <a:rPr dirty="0"/>
              <a:t>culture </a:t>
            </a:r>
            <a:r>
              <a:rPr spc="-5" dirty="0"/>
              <a:t>of its people  and </a:t>
            </a:r>
            <a:r>
              <a:rPr dirty="0"/>
              <a:t>respects </a:t>
            </a:r>
            <a:r>
              <a:rPr spc="-5" dirty="0"/>
              <a:t>the over 166  languages in our</a:t>
            </a:r>
            <a:r>
              <a:rPr spc="-25" dirty="0"/>
              <a:t> </a:t>
            </a:r>
            <a:r>
              <a:rPr dirty="0"/>
              <a:t>schools.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/>
          </a:p>
          <a:p>
            <a:pPr marL="12700" marR="5080">
              <a:lnSpc>
                <a:spcPct val="100000"/>
              </a:lnSpc>
            </a:pPr>
            <a:r>
              <a:rPr spc="-5" dirty="0"/>
              <a:t>The purpose of the Language Use  Survey is to help the </a:t>
            </a:r>
            <a:r>
              <a:rPr dirty="0"/>
              <a:t>school  </a:t>
            </a:r>
            <a:r>
              <a:rPr spc="-5" dirty="0"/>
              <a:t>determine if the </a:t>
            </a:r>
            <a:r>
              <a:rPr dirty="0"/>
              <a:t>student </a:t>
            </a:r>
            <a:r>
              <a:rPr spc="-5" dirty="0"/>
              <a:t>qualifies  for additional </a:t>
            </a:r>
            <a:r>
              <a:rPr spc="-20" dirty="0"/>
              <a:t>Title </a:t>
            </a:r>
            <a:r>
              <a:rPr spc="-5" dirty="0"/>
              <a:t>III </a:t>
            </a:r>
            <a:r>
              <a:rPr dirty="0"/>
              <a:t>supports </a:t>
            </a:r>
            <a:r>
              <a:rPr spc="-5" dirty="0"/>
              <a:t>in  language instruction for English  learners.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format" title="Power point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EDI logo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579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75" dirty="0"/>
              <a:t> </a:t>
            </a:r>
            <a:r>
              <a:rPr spc="-80" dirty="0"/>
              <a:t>You!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448" y="1941449"/>
            <a:ext cx="31724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 marR="634365" indent="1270" algn="ctr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latin typeface="Calibri"/>
                <a:cs typeface="Calibri"/>
              </a:rPr>
              <a:t>Susy Mekarski  </a:t>
            </a:r>
            <a:r>
              <a:rPr sz="2200" spc="-5" dirty="0">
                <a:latin typeface="Calibri"/>
                <a:cs typeface="Calibri"/>
              </a:rPr>
              <a:t>Title III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Specialist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susan.mekarski@state.or.us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9928" y="1941449"/>
            <a:ext cx="27844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040" marR="440055" indent="36449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Kim Miller  Title III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Specialist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5"/>
              </a:rPr>
              <a:t>kim.a.miller@state.or.us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1733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FFFFFF"/>
                </a:solidFill>
              </a:rPr>
              <a:t>W</a:t>
            </a:r>
            <a:r>
              <a:rPr spc="-80" dirty="0">
                <a:solidFill>
                  <a:srgbClr val="FFFFFF"/>
                </a:solidFill>
              </a:rPr>
              <a:t>r</a:t>
            </a:r>
            <a:r>
              <a:rPr spc="-5" dirty="0">
                <a:solidFill>
                  <a:srgbClr val="FFFFFF"/>
                </a:solidFill>
              </a:rPr>
              <a:t>ap-Up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6615" y="2091317"/>
            <a:ext cx="5681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5" dirty="0">
                <a:latin typeface="Calibri"/>
                <a:cs typeface="Calibri"/>
              </a:rPr>
              <a:t>Conference </a:t>
            </a:r>
            <a:r>
              <a:rPr sz="2400" spc="-5" dirty="0">
                <a:latin typeface="Calibri"/>
                <a:cs typeface="Calibri"/>
              </a:rPr>
              <a:t>line </a:t>
            </a:r>
            <a:r>
              <a:rPr sz="2400" spc="-10" dirty="0">
                <a:latin typeface="Calibri"/>
                <a:cs typeface="Calibri"/>
              </a:rPr>
              <a:t>and/or youtube</a:t>
            </a:r>
            <a:r>
              <a:rPr sz="2400" spc="-15" dirty="0">
                <a:latin typeface="Calibri"/>
                <a:cs typeface="Calibri"/>
              </a:rPr>
              <a:t> streaming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6369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Next </a:t>
            </a:r>
            <a:r>
              <a:rPr spc="-10" dirty="0">
                <a:solidFill>
                  <a:srgbClr val="FFFFFF"/>
                </a:solidFill>
              </a:rPr>
              <a:t>Meeting </a:t>
            </a:r>
            <a:r>
              <a:rPr spc="-5" dirty="0">
                <a:solidFill>
                  <a:srgbClr val="FFFFFF"/>
                </a:solidFill>
              </a:rPr>
              <a:t>December </a:t>
            </a:r>
            <a:r>
              <a:rPr spc="-10" dirty="0">
                <a:solidFill>
                  <a:srgbClr val="FFFFFF"/>
                </a:solidFill>
              </a:rPr>
              <a:t>16,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3" name="object 3" title="Thank you slide "/>
          <p:cNvSpPr/>
          <p:nvPr/>
        </p:nvSpPr>
        <p:spPr>
          <a:xfrm>
            <a:off x="1619250" y="1670796"/>
            <a:ext cx="5905499" cy="285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Logo" title="Oregon Department of Education Logo 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Native tribe flags of oregon " title="Image "/>
          <p:cNvSpPr/>
          <p:nvPr/>
        </p:nvSpPr>
        <p:spPr>
          <a:xfrm>
            <a:off x="1066800" y="817583"/>
            <a:ext cx="6611292" cy="3963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Logo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OEDI" title="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Bar" title="Format"/>
          <p:cNvSpPr/>
          <p:nvPr/>
        </p:nvSpPr>
        <p:spPr>
          <a:xfrm>
            <a:off x="0" y="702415"/>
            <a:ext cx="9144000" cy="760095"/>
          </a:xfrm>
          <a:custGeom>
            <a:avLst/>
            <a:gdLst/>
            <a:ahLst/>
            <a:cxnLst/>
            <a:rect l="l" t="t" r="r" b="b"/>
            <a:pathLst>
              <a:path w="9144000" h="760094">
                <a:moveTo>
                  <a:pt x="0" y="0"/>
                </a:moveTo>
                <a:lnTo>
                  <a:pt x="9143999" y="0"/>
                </a:lnTo>
                <a:lnTo>
                  <a:pt x="9143999" y="759899"/>
                </a:lnTo>
                <a:lnTo>
                  <a:pt x="0" y="759899"/>
                </a:lnTo>
                <a:lnTo>
                  <a:pt x="0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025" y="643372"/>
            <a:ext cx="3277870" cy="8178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3729"/>
              </a:lnSpc>
              <a:spcBef>
                <a:spcPts val="140"/>
              </a:spcBef>
            </a:pPr>
            <a:r>
              <a:rPr sz="3200" spc="-25" dirty="0">
                <a:solidFill>
                  <a:srgbClr val="FFFFFF"/>
                </a:solidFill>
              </a:rPr>
              <a:t>We’re </a:t>
            </a:r>
            <a:r>
              <a:rPr sz="3200" spc="5" dirty="0">
                <a:solidFill>
                  <a:srgbClr val="FFFFFF"/>
                </a:solidFill>
              </a:rPr>
              <a:t>Here </a:t>
            </a:r>
            <a:r>
              <a:rPr sz="3200" dirty="0">
                <a:solidFill>
                  <a:srgbClr val="FFFFFF"/>
                </a:solidFill>
              </a:rPr>
              <a:t>to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10" dirty="0">
                <a:solidFill>
                  <a:srgbClr val="FFFFFF"/>
                </a:solidFill>
              </a:rPr>
              <a:t>Help</a:t>
            </a:r>
            <a:endParaRPr sz="3200"/>
          </a:p>
          <a:p>
            <a:pPr marL="12700">
              <a:lnSpc>
                <a:spcPts val="2470"/>
              </a:lnSpc>
            </a:pPr>
            <a:r>
              <a:rPr sz="2150" b="0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sz="2150" b="0" spc="-5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2150" b="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b="0" spc="-5" dirty="0">
                <a:solidFill>
                  <a:srgbClr val="FFFFFF"/>
                </a:solidFill>
                <a:latin typeface="Calibri"/>
                <a:cs typeface="Calibri"/>
              </a:rPr>
              <a:t>Us!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2441" y="4896117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431" y="1997605"/>
            <a:ext cx="3031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u="heavy" spc="-20" dirty="0">
                <a:solidFill>
                  <a:srgbClr val="1B75BB"/>
                </a:solidFill>
                <a:uFill>
                  <a:solidFill>
                    <a:srgbClr val="1B75BB"/>
                  </a:solidFill>
                </a:uFill>
                <a:latin typeface="Calibri"/>
                <a:cs typeface="Calibri"/>
                <a:hlinkClick r:id="rId4"/>
              </a:rPr>
              <a:t>Ana.Salas@ode.state.or.us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5050" y="4445691"/>
            <a:ext cx="38830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alibri"/>
                <a:cs typeface="Calibri"/>
              </a:rPr>
              <a:t>Follow </a:t>
            </a:r>
            <a:r>
              <a:rPr sz="2200" spc="-5" dirty="0">
                <a:latin typeface="Calibri"/>
                <a:cs typeface="Calibri"/>
              </a:rPr>
              <a:t>us on </a:t>
            </a:r>
            <a:r>
              <a:rPr sz="2200" spc="-25" dirty="0">
                <a:latin typeface="Calibri"/>
                <a:cs typeface="Calibri"/>
              </a:rPr>
              <a:t>Twitter!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@ORDeptEd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Students hands" title="Image"/>
          <p:cNvSpPr/>
          <p:nvPr/>
        </p:nvSpPr>
        <p:spPr>
          <a:xfrm>
            <a:off x="4597587" y="2029397"/>
            <a:ext cx="3042379" cy="2028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Twitter bird" title="Image "/>
          <p:cNvSpPr/>
          <p:nvPr/>
        </p:nvSpPr>
        <p:spPr>
          <a:xfrm>
            <a:off x="66675" y="4293616"/>
            <a:ext cx="835818" cy="575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quity Stance" title="Oregon Department of Eduation 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Logo" title="Oregon Department of Education Logo"/>
          <p:cNvSpPr/>
          <p:nvPr/>
        </p:nvSpPr>
        <p:spPr>
          <a:xfrm>
            <a:off x="0" y="40171"/>
            <a:ext cx="1388725" cy="735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Equity Stance" title="Oregon Department of Education "/>
          <p:cNvSpPr/>
          <p:nvPr/>
        </p:nvSpPr>
        <p:spPr>
          <a:xfrm>
            <a:off x="0" y="728138"/>
            <a:ext cx="9144000" cy="760095"/>
          </a:xfrm>
          <a:custGeom>
            <a:avLst/>
            <a:gdLst/>
            <a:ahLst/>
            <a:cxnLst/>
            <a:rect l="l" t="t" r="r" b="b"/>
            <a:pathLst>
              <a:path w="9144000" h="760094">
                <a:moveTo>
                  <a:pt x="0" y="0"/>
                </a:moveTo>
                <a:lnTo>
                  <a:pt x="9143999" y="0"/>
                </a:lnTo>
                <a:lnTo>
                  <a:pt x="9143999" y="760048"/>
                </a:lnTo>
                <a:lnTo>
                  <a:pt x="0" y="760048"/>
                </a:lnTo>
                <a:lnTo>
                  <a:pt x="0" y="0"/>
                </a:lnTo>
                <a:close/>
              </a:path>
            </a:pathLst>
          </a:custGeom>
          <a:solidFill>
            <a:srgbClr val="1B75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025" y="621803"/>
            <a:ext cx="631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Oregon </a:t>
            </a:r>
            <a:r>
              <a:rPr spc="-10" dirty="0">
                <a:solidFill>
                  <a:srgbClr val="FFFFFF"/>
                </a:solidFill>
              </a:rPr>
              <a:t>Department </a:t>
            </a:r>
            <a:r>
              <a:rPr spc="-5" dirty="0">
                <a:solidFill>
                  <a:srgbClr val="FFFFFF"/>
                </a:solidFill>
              </a:rPr>
              <a:t>of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39683" y="48960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25" y="937788"/>
            <a:ext cx="8564880" cy="334899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Education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Stance</a:t>
            </a:r>
            <a:endParaRPr sz="2400">
              <a:latin typeface="Calibri"/>
              <a:cs typeface="Calibri"/>
            </a:endParaRPr>
          </a:p>
          <a:p>
            <a:pPr marL="431165" marR="5080" indent="5715" algn="ctr">
              <a:lnSpc>
                <a:spcPct val="100000"/>
              </a:lnSpc>
              <a:spcBef>
                <a:spcPts val="1565"/>
              </a:spcBef>
            </a:pPr>
            <a:r>
              <a:rPr sz="2400" i="1" spc="-10" dirty="0">
                <a:latin typeface="Calibri"/>
                <a:cs typeface="Calibri"/>
              </a:rPr>
              <a:t>Education </a:t>
            </a:r>
            <a:r>
              <a:rPr sz="2400" i="1" spc="-5" dirty="0">
                <a:latin typeface="Calibri"/>
                <a:cs typeface="Calibri"/>
              </a:rPr>
              <a:t>equity is the </a:t>
            </a:r>
            <a:r>
              <a:rPr sz="2400" i="1" spc="-10" dirty="0">
                <a:latin typeface="Calibri"/>
                <a:cs typeface="Calibri"/>
              </a:rPr>
              <a:t>equitable implementation </a:t>
            </a:r>
            <a:r>
              <a:rPr sz="2400" i="1" spc="-5" dirty="0">
                <a:latin typeface="Calibri"/>
                <a:cs typeface="Calibri"/>
              </a:rPr>
              <a:t>of </a:t>
            </a:r>
            <a:r>
              <a:rPr sz="2400" i="1" spc="-25" dirty="0">
                <a:latin typeface="Calibri"/>
                <a:cs typeface="Calibri"/>
              </a:rPr>
              <a:t>policy,  </a:t>
            </a:r>
            <a:r>
              <a:rPr sz="2400" i="1" spc="-10" dirty="0">
                <a:latin typeface="Calibri"/>
                <a:cs typeface="Calibri"/>
              </a:rPr>
              <a:t>practices, procedures, </a:t>
            </a:r>
            <a:r>
              <a:rPr sz="2400" i="1" spc="-5" dirty="0">
                <a:latin typeface="Calibri"/>
                <a:cs typeface="Calibri"/>
              </a:rPr>
              <a:t>and legislation that </a:t>
            </a:r>
            <a:r>
              <a:rPr sz="2400" i="1" spc="-10" dirty="0">
                <a:latin typeface="Calibri"/>
                <a:cs typeface="Calibri"/>
              </a:rPr>
              <a:t>translates </a:t>
            </a:r>
            <a:r>
              <a:rPr sz="2400" i="1" spc="-20" dirty="0">
                <a:latin typeface="Calibri"/>
                <a:cs typeface="Calibri"/>
              </a:rPr>
              <a:t>into </a:t>
            </a:r>
            <a:r>
              <a:rPr sz="2400" i="1" spc="-10" dirty="0">
                <a:latin typeface="Calibri"/>
                <a:cs typeface="Calibri"/>
              </a:rPr>
              <a:t>resource  allocation, education </a:t>
            </a:r>
            <a:r>
              <a:rPr sz="2400" i="1" spc="-35" dirty="0">
                <a:latin typeface="Calibri"/>
                <a:cs typeface="Calibri"/>
              </a:rPr>
              <a:t>rigor, </a:t>
            </a:r>
            <a:r>
              <a:rPr sz="2400" i="1" spc="-5" dirty="0">
                <a:latin typeface="Calibri"/>
                <a:cs typeface="Calibri"/>
              </a:rPr>
              <a:t>and opportunities </a:t>
            </a:r>
            <a:r>
              <a:rPr sz="2400" i="1" spc="-15" dirty="0">
                <a:latin typeface="Calibri"/>
                <a:cs typeface="Calibri"/>
              </a:rPr>
              <a:t>for </a:t>
            </a:r>
            <a:r>
              <a:rPr sz="2400" i="1" spc="-10" dirty="0">
                <a:latin typeface="Calibri"/>
                <a:cs typeface="Calibri"/>
              </a:rPr>
              <a:t>historically </a:t>
            </a:r>
            <a:r>
              <a:rPr sz="2400" i="1" spc="-5" dirty="0">
                <a:latin typeface="Calibri"/>
                <a:cs typeface="Calibri"/>
              </a:rPr>
              <a:t>and  currently marginalized youth, </a:t>
            </a:r>
            <a:r>
              <a:rPr sz="2400" i="1" spc="-10" dirty="0">
                <a:latin typeface="Calibri"/>
                <a:cs typeface="Calibri"/>
              </a:rPr>
              <a:t>students, </a:t>
            </a:r>
            <a:r>
              <a:rPr sz="2400" i="1" spc="-5" dirty="0">
                <a:latin typeface="Calibri"/>
                <a:cs typeface="Calibri"/>
              </a:rPr>
              <a:t>and </a:t>
            </a:r>
            <a:r>
              <a:rPr sz="2400" i="1" spc="-10" dirty="0">
                <a:latin typeface="Calibri"/>
                <a:cs typeface="Calibri"/>
              </a:rPr>
              <a:t>families </a:t>
            </a:r>
            <a:r>
              <a:rPr sz="2400" i="1" spc="-5" dirty="0">
                <a:latin typeface="Calibri"/>
                <a:cs typeface="Calibri"/>
              </a:rPr>
              <a:t>including civil  </a:t>
            </a:r>
            <a:r>
              <a:rPr sz="2400" i="1" spc="-10" dirty="0">
                <a:latin typeface="Calibri"/>
                <a:cs typeface="Calibri"/>
              </a:rPr>
              <a:t>rights protected </a:t>
            </a:r>
            <a:r>
              <a:rPr sz="2400" i="1" spc="-5" dirty="0">
                <a:latin typeface="Calibri"/>
                <a:cs typeface="Calibri"/>
              </a:rPr>
              <a:t>classes. This means the </a:t>
            </a:r>
            <a:r>
              <a:rPr sz="2400" i="1" spc="-10" dirty="0">
                <a:latin typeface="Calibri"/>
                <a:cs typeface="Calibri"/>
              </a:rPr>
              <a:t>restructuring </a:t>
            </a:r>
            <a:r>
              <a:rPr sz="2400" i="1" spc="-5" dirty="0">
                <a:latin typeface="Calibri"/>
                <a:cs typeface="Calibri"/>
              </a:rPr>
              <a:t>and  </a:t>
            </a:r>
            <a:r>
              <a:rPr sz="2400" i="1" spc="-10" dirty="0">
                <a:latin typeface="Calibri"/>
                <a:cs typeface="Calibri"/>
              </a:rPr>
              <a:t>dismantling </a:t>
            </a:r>
            <a:r>
              <a:rPr sz="2400" i="1" spc="-5" dirty="0">
                <a:latin typeface="Calibri"/>
                <a:cs typeface="Calibri"/>
              </a:rPr>
              <a:t>of </a:t>
            </a:r>
            <a:r>
              <a:rPr sz="2400" i="1" spc="-20" dirty="0">
                <a:latin typeface="Calibri"/>
                <a:cs typeface="Calibri"/>
              </a:rPr>
              <a:t>systems </a:t>
            </a:r>
            <a:r>
              <a:rPr sz="2400" i="1" spc="-5" dirty="0">
                <a:latin typeface="Calibri"/>
                <a:cs typeface="Calibri"/>
              </a:rPr>
              <a:t>and </a:t>
            </a:r>
            <a:r>
              <a:rPr sz="2400" i="1" spc="-10" dirty="0">
                <a:latin typeface="Calibri"/>
                <a:cs typeface="Calibri"/>
              </a:rPr>
              <a:t>institutions </a:t>
            </a:r>
            <a:r>
              <a:rPr sz="2400" i="1" spc="-5" dirty="0">
                <a:latin typeface="Calibri"/>
                <a:cs typeface="Calibri"/>
              </a:rPr>
              <a:t>that create the </a:t>
            </a:r>
            <a:r>
              <a:rPr sz="2400" i="1" spc="-15" dirty="0">
                <a:latin typeface="Calibri"/>
                <a:cs typeface="Calibri"/>
              </a:rPr>
              <a:t>dichotomy  </a:t>
            </a:r>
            <a:r>
              <a:rPr sz="2400" i="1" spc="-5" dirty="0">
                <a:latin typeface="Calibri"/>
                <a:cs typeface="Calibri"/>
              </a:rPr>
              <a:t>of beneficiaries and the oppressed and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marginalized.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Office of OEDI Programs " title="Initiatives 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Logo" title="Oregon Department of Education "/>
          <p:cNvSpPr/>
          <p:nvPr/>
        </p:nvSpPr>
        <p:spPr>
          <a:xfrm>
            <a:off x="0" y="83685"/>
            <a:ext cx="1285874" cy="502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Image " title="Office of OEDI "/>
          <p:cNvSpPr/>
          <p:nvPr/>
        </p:nvSpPr>
        <p:spPr>
          <a:xfrm>
            <a:off x="6842400" y="224"/>
            <a:ext cx="2301875" cy="1751330"/>
          </a:xfrm>
          <a:custGeom>
            <a:avLst/>
            <a:gdLst/>
            <a:ahLst/>
            <a:cxnLst/>
            <a:rect l="l" t="t" r="r" b="b"/>
            <a:pathLst>
              <a:path w="2301875" h="1751330">
                <a:moveTo>
                  <a:pt x="2301599" y="1750800"/>
                </a:moveTo>
                <a:lnTo>
                  <a:pt x="0" y="0"/>
                </a:lnTo>
                <a:lnTo>
                  <a:pt x="2301599" y="0"/>
                </a:lnTo>
                <a:lnTo>
                  <a:pt x="2301599" y="1750800"/>
                </a:lnTo>
                <a:close/>
              </a:path>
            </a:pathLst>
          </a:custGeom>
          <a:solidFill>
            <a:srgbClr val="1877B8">
              <a:alpha val="402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Powerpoint format" title="Image "/>
          <p:cNvSpPr/>
          <p:nvPr/>
        </p:nvSpPr>
        <p:spPr>
          <a:xfrm>
            <a:off x="6991199" y="56"/>
            <a:ext cx="2153285" cy="1638300"/>
          </a:xfrm>
          <a:custGeom>
            <a:avLst/>
            <a:gdLst/>
            <a:ahLst/>
            <a:cxnLst/>
            <a:rect l="l" t="t" r="r" b="b"/>
            <a:pathLst>
              <a:path w="2153284" h="1638300">
                <a:moveTo>
                  <a:pt x="2152799" y="1638000"/>
                </a:moveTo>
                <a:lnTo>
                  <a:pt x="0" y="0"/>
                </a:lnTo>
                <a:lnTo>
                  <a:pt x="2152799" y="0"/>
                </a:lnTo>
                <a:lnTo>
                  <a:pt x="2152799" y="1638000"/>
                </a:lnTo>
                <a:close/>
              </a:path>
            </a:pathLst>
          </a:custGeom>
          <a:solidFill>
            <a:srgbClr val="1877B8">
              <a:alpha val="402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Office of OEDI" title="Image"/>
          <p:cNvSpPr/>
          <p:nvPr/>
        </p:nvSpPr>
        <p:spPr>
          <a:xfrm>
            <a:off x="8174462" y="56335"/>
            <a:ext cx="677324" cy="79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7325" y="167286"/>
            <a:ext cx="4533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5" dirty="0">
                <a:solidFill>
                  <a:srgbClr val="9F2065"/>
                </a:solidFill>
              </a:rPr>
              <a:t>We’re </a:t>
            </a:r>
            <a:r>
              <a:rPr sz="4000" spc="-10" dirty="0">
                <a:solidFill>
                  <a:srgbClr val="9F2065"/>
                </a:solidFill>
              </a:rPr>
              <a:t>Raising the</a:t>
            </a:r>
            <a:r>
              <a:rPr sz="4000" spc="-35" dirty="0">
                <a:solidFill>
                  <a:srgbClr val="9F2065"/>
                </a:solidFill>
              </a:rPr>
              <a:t> </a:t>
            </a:r>
            <a:r>
              <a:rPr sz="4000" spc="-5" dirty="0">
                <a:solidFill>
                  <a:srgbClr val="9F2065"/>
                </a:solidFill>
              </a:rPr>
              <a:t>Bar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348098" y="2179352"/>
            <a:ext cx="105727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LGBTQ2SIA+</a:t>
            </a:r>
            <a:endParaRPr sz="1600">
              <a:latin typeface="Calibri"/>
              <a:cs typeface="Calibri"/>
            </a:endParaRPr>
          </a:p>
          <a:p>
            <a:pPr marL="12065" marR="5080" indent="635" algn="ctr">
              <a:lnSpc>
                <a:spcPct val="1016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Student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Success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718" y="3005429"/>
            <a:ext cx="1057275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35" algn="ctr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African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American/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Black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Student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Success</a:t>
            </a:r>
            <a:r>
              <a:rPr sz="1600" spc="-9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Bubbles" title="Image "/>
          <p:cNvSpPr/>
          <p:nvPr/>
        </p:nvSpPr>
        <p:spPr>
          <a:xfrm>
            <a:off x="25874" y="1930647"/>
            <a:ext cx="4546074" cy="2847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English language learner" title="HB 3499 "/>
          <p:cNvSpPr/>
          <p:nvPr/>
        </p:nvSpPr>
        <p:spPr>
          <a:xfrm>
            <a:off x="4807594" y="3505582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842099" y="1263149"/>
                </a:moveTo>
                <a:lnTo>
                  <a:pt x="786731" y="1261806"/>
                </a:lnTo>
                <a:lnTo>
                  <a:pt x="732319" y="1257831"/>
                </a:lnTo>
                <a:lnTo>
                  <a:pt x="678974" y="1251308"/>
                </a:lnTo>
                <a:lnTo>
                  <a:pt x="626808" y="1242321"/>
                </a:lnTo>
                <a:lnTo>
                  <a:pt x="575931" y="1230951"/>
                </a:lnTo>
                <a:lnTo>
                  <a:pt x="526454" y="1217284"/>
                </a:lnTo>
                <a:lnTo>
                  <a:pt x="478488" y="1201400"/>
                </a:lnTo>
                <a:lnTo>
                  <a:pt x="432144" y="1183385"/>
                </a:lnTo>
                <a:lnTo>
                  <a:pt x="387533" y="1163321"/>
                </a:lnTo>
                <a:lnTo>
                  <a:pt x="344766" y="1141292"/>
                </a:lnTo>
                <a:lnTo>
                  <a:pt x="303954" y="1117380"/>
                </a:lnTo>
                <a:lnTo>
                  <a:pt x="265208" y="1091669"/>
                </a:lnTo>
                <a:lnTo>
                  <a:pt x="228639" y="1064243"/>
                </a:lnTo>
                <a:lnTo>
                  <a:pt x="194358" y="1035183"/>
                </a:lnTo>
                <a:lnTo>
                  <a:pt x="162476" y="1004574"/>
                </a:lnTo>
                <a:lnTo>
                  <a:pt x="133103" y="972499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4"/>
                </a:ln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4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8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8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4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8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8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4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4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499"/>
                </a:lnTo>
                <a:lnTo>
                  <a:pt x="1521723" y="1004574"/>
                </a:lnTo>
                <a:lnTo>
                  <a:pt x="1489841" y="1035183"/>
                </a:lnTo>
                <a:lnTo>
                  <a:pt x="1455560" y="1064243"/>
                </a:lnTo>
                <a:lnTo>
                  <a:pt x="1418991" y="1091669"/>
                </a:lnTo>
                <a:lnTo>
                  <a:pt x="1380245" y="1117380"/>
                </a:lnTo>
                <a:lnTo>
                  <a:pt x="1339433" y="1141292"/>
                </a:lnTo>
                <a:lnTo>
                  <a:pt x="1296666" y="1163321"/>
                </a:lnTo>
                <a:lnTo>
                  <a:pt x="1252055" y="1183385"/>
                </a:lnTo>
                <a:lnTo>
                  <a:pt x="1205711" y="1201400"/>
                </a:lnTo>
                <a:lnTo>
                  <a:pt x="1157745" y="1217284"/>
                </a:lnTo>
                <a:lnTo>
                  <a:pt x="1108268" y="1230951"/>
                </a:lnTo>
                <a:lnTo>
                  <a:pt x="1057391" y="1242321"/>
                </a:lnTo>
                <a:lnTo>
                  <a:pt x="1005224" y="1251308"/>
                </a:lnTo>
                <a:lnTo>
                  <a:pt x="951880" y="1257831"/>
                </a:lnTo>
                <a:lnTo>
                  <a:pt x="897468" y="1261806"/>
                </a:lnTo>
                <a:lnTo>
                  <a:pt x="842099" y="1263149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 descr="HB3499" title="English Language Learner "/>
          <p:cNvSpPr/>
          <p:nvPr/>
        </p:nvSpPr>
        <p:spPr>
          <a:xfrm>
            <a:off x="4807594" y="3505582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0" y="631574"/>
                </a:move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4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8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8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5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8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8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4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4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499"/>
                </a:lnTo>
                <a:lnTo>
                  <a:pt x="1521723" y="1004574"/>
                </a:lnTo>
                <a:lnTo>
                  <a:pt x="1489841" y="1035183"/>
                </a:lnTo>
                <a:lnTo>
                  <a:pt x="1455560" y="1064243"/>
                </a:lnTo>
                <a:lnTo>
                  <a:pt x="1418991" y="1091669"/>
                </a:lnTo>
                <a:lnTo>
                  <a:pt x="1380245" y="1117380"/>
                </a:lnTo>
                <a:lnTo>
                  <a:pt x="1339433" y="1141292"/>
                </a:lnTo>
                <a:lnTo>
                  <a:pt x="1296666" y="1163322"/>
                </a:lnTo>
                <a:lnTo>
                  <a:pt x="1252055" y="1183385"/>
                </a:lnTo>
                <a:lnTo>
                  <a:pt x="1205711" y="1201400"/>
                </a:lnTo>
                <a:lnTo>
                  <a:pt x="1157745" y="1217284"/>
                </a:lnTo>
                <a:lnTo>
                  <a:pt x="1108268" y="1230951"/>
                </a:lnTo>
                <a:lnTo>
                  <a:pt x="1057391" y="1242321"/>
                </a:lnTo>
                <a:lnTo>
                  <a:pt x="1005225" y="1251309"/>
                </a:lnTo>
                <a:lnTo>
                  <a:pt x="951880" y="1257831"/>
                </a:lnTo>
                <a:lnTo>
                  <a:pt x="897468" y="1261806"/>
                </a:lnTo>
                <a:lnTo>
                  <a:pt x="842099" y="1263149"/>
                </a:lnTo>
                <a:lnTo>
                  <a:pt x="786731" y="1261806"/>
                </a:lnTo>
                <a:lnTo>
                  <a:pt x="732319" y="1257831"/>
                </a:lnTo>
                <a:lnTo>
                  <a:pt x="678974" y="1251309"/>
                </a:lnTo>
                <a:lnTo>
                  <a:pt x="626808" y="1242321"/>
                </a:lnTo>
                <a:lnTo>
                  <a:pt x="575931" y="1230951"/>
                </a:lnTo>
                <a:lnTo>
                  <a:pt x="526454" y="1217284"/>
                </a:lnTo>
                <a:lnTo>
                  <a:pt x="478488" y="1201400"/>
                </a:lnTo>
                <a:lnTo>
                  <a:pt x="432144" y="1183385"/>
                </a:lnTo>
                <a:lnTo>
                  <a:pt x="387533" y="1163322"/>
                </a:lnTo>
                <a:lnTo>
                  <a:pt x="344766" y="1141292"/>
                </a:lnTo>
                <a:lnTo>
                  <a:pt x="303954" y="1117380"/>
                </a:lnTo>
                <a:lnTo>
                  <a:pt x="265208" y="1091669"/>
                </a:lnTo>
                <a:lnTo>
                  <a:pt x="228639" y="1064243"/>
                </a:lnTo>
                <a:lnTo>
                  <a:pt x="194358" y="1035183"/>
                </a:lnTo>
                <a:lnTo>
                  <a:pt x="162476" y="1004574"/>
                </a:lnTo>
                <a:lnTo>
                  <a:pt x="133103" y="972499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4"/>
                </a:lnTo>
                <a:close/>
              </a:path>
            </a:pathLst>
          </a:custGeom>
          <a:ln w="19049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bubble " title="Image"/>
          <p:cNvSpPr/>
          <p:nvPr/>
        </p:nvSpPr>
        <p:spPr>
          <a:xfrm>
            <a:off x="4902396" y="3576683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89" h="1121410">
                <a:moveTo>
                  <a:pt x="747299" y="1120949"/>
                </a:moveTo>
                <a:lnTo>
                  <a:pt x="691528" y="1119412"/>
                </a:lnTo>
                <a:lnTo>
                  <a:pt x="636869" y="1114873"/>
                </a:lnTo>
                <a:lnTo>
                  <a:pt x="583468" y="1107439"/>
                </a:lnTo>
                <a:lnTo>
                  <a:pt x="531469" y="1097220"/>
                </a:lnTo>
                <a:lnTo>
                  <a:pt x="481017" y="1084323"/>
                </a:lnTo>
                <a:lnTo>
                  <a:pt x="432257" y="1068858"/>
                </a:lnTo>
                <a:lnTo>
                  <a:pt x="385332" y="1050932"/>
                </a:lnTo>
                <a:lnTo>
                  <a:pt x="340387" y="1030654"/>
                </a:lnTo>
                <a:lnTo>
                  <a:pt x="297567" y="1008132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5" y="796757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lnTo>
                  <a:pt x="2049" y="518646"/>
                </a:lnTo>
                <a:lnTo>
                  <a:pt x="8102" y="477652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5" y="324192"/>
                </a:lnTo>
                <a:lnTo>
                  <a:pt x="93357" y="288999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5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7" y="36626"/>
                </a:lnTo>
                <a:lnTo>
                  <a:pt x="531469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5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9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2"/>
                </a:lnTo>
                <a:lnTo>
                  <a:pt x="1492550" y="518646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7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2"/>
                </a:lnTo>
                <a:lnTo>
                  <a:pt x="1154212" y="1030654"/>
                </a:lnTo>
                <a:lnTo>
                  <a:pt x="1109267" y="1050932"/>
                </a:lnTo>
                <a:lnTo>
                  <a:pt x="1062342" y="1068858"/>
                </a:lnTo>
                <a:lnTo>
                  <a:pt x="1013582" y="1084323"/>
                </a:lnTo>
                <a:lnTo>
                  <a:pt x="963130" y="1097220"/>
                </a:lnTo>
                <a:lnTo>
                  <a:pt x="911131" y="1107439"/>
                </a:lnTo>
                <a:lnTo>
                  <a:pt x="857730" y="1114873"/>
                </a:lnTo>
                <a:lnTo>
                  <a:pt x="803071" y="1119412"/>
                </a:lnTo>
                <a:lnTo>
                  <a:pt x="747299" y="1120949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Bubble" title="Image "/>
          <p:cNvSpPr/>
          <p:nvPr/>
        </p:nvSpPr>
        <p:spPr>
          <a:xfrm>
            <a:off x="4902396" y="3576683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89" h="1121410">
                <a:moveTo>
                  <a:pt x="0" y="560474"/>
                </a:moveTo>
                <a:lnTo>
                  <a:pt x="2049" y="518646"/>
                </a:lnTo>
                <a:lnTo>
                  <a:pt x="8102" y="477652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5" y="324192"/>
                </a:lnTo>
                <a:lnTo>
                  <a:pt x="93357" y="288999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5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7" y="36626"/>
                </a:lnTo>
                <a:lnTo>
                  <a:pt x="531469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5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9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2"/>
                </a:lnTo>
                <a:lnTo>
                  <a:pt x="1492550" y="518646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7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2"/>
                </a:lnTo>
                <a:lnTo>
                  <a:pt x="1154212" y="1030654"/>
                </a:lnTo>
                <a:lnTo>
                  <a:pt x="1109267" y="1050932"/>
                </a:lnTo>
                <a:lnTo>
                  <a:pt x="1062342" y="1068858"/>
                </a:lnTo>
                <a:lnTo>
                  <a:pt x="1013582" y="1084323"/>
                </a:lnTo>
                <a:lnTo>
                  <a:pt x="963130" y="1097220"/>
                </a:lnTo>
                <a:lnTo>
                  <a:pt x="911131" y="1107439"/>
                </a:lnTo>
                <a:lnTo>
                  <a:pt x="857730" y="1114873"/>
                </a:lnTo>
                <a:lnTo>
                  <a:pt x="803071" y="1119412"/>
                </a:lnTo>
                <a:lnTo>
                  <a:pt x="747299" y="1120949"/>
                </a:lnTo>
                <a:lnTo>
                  <a:pt x="691528" y="1119412"/>
                </a:lnTo>
                <a:lnTo>
                  <a:pt x="636869" y="1114873"/>
                </a:lnTo>
                <a:lnTo>
                  <a:pt x="583468" y="1107439"/>
                </a:lnTo>
                <a:lnTo>
                  <a:pt x="531469" y="1097220"/>
                </a:lnTo>
                <a:lnTo>
                  <a:pt x="481017" y="1084323"/>
                </a:lnTo>
                <a:lnTo>
                  <a:pt x="432257" y="1068858"/>
                </a:lnTo>
                <a:lnTo>
                  <a:pt x="385332" y="1050932"/>
                </a:lnTo>
                <a:lnTo>
                  <a:pt x="340387" y="1030654"/>
                </a:lnTo>
                <a:lnTo>
                  <a:pt x="297567" y="1008132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5" y="796757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close/>
              </a:path>
            </a:pathLst>
          </a:custGeom>
          <a:ln w="9524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4931" y="3744855"/>
            <a:ext cx="809625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Langua</a:t>
            </a:r>
            <a:r>
              <a:rPr sz="16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g</a:t>
            </a:r>
            <a:r>
              <a:rPr sz="1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Learner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(HB3499)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Safe and Inclusive Schools" title="SIS "/>
          <p:cNvSpPr/>
          <p:nvPr/>
        </p:nvSpPr>
        <p:spPr>
          <a:xfrm>
            <a:off x="7424394" y="1940174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842099" y="1263149"/>
                </a:moveTo>
                <a:lnTo>
                  <a:pt x="786731" y="1261806"/>
                </a:lnTo>
                <a:lnTo>
                  <a:pt x="732319" y="1257831"/>
                </a:lnTo>
                <a:lnTo>
                  <a:pt x="678974" y="1251309"/>
                </a:lnTo>
                <a:lnTo>
                  <a:pt x="626808" y="1242321"/>
                </a:lnTo>
                <a:lnTo>
                  <a:pt x="575931" y="1230951"/>
                </a:lnTo>
                <a:lnTo>
                  <a:pt x="526454" y="1217284"/>
                </a:lnTo>
                <a:lnTo>
                  <a:pt x="478488" y="1201401"/>
                </a:lnTo>
                <a:lnTo>
                  <a:pt x="432144" y="1183385"/>
                </a:lnTo>
                <a:lnTo>
                  <a:pt x="387533" y="1163322"/>
                </a:lnTo>
                <a:lnTo>
                  <a:pt x="344766" y="1141292"/>
                </a:lnTo>
                <a:lnTo>
                  <a:pt x="303954" y="1117380"/>
                </a:lnTo>
                <a:lnTo>
                  <a:pt x="265208" y="1091670"/>
                </a:lnTo>
                <a:lnTo>
                  <a:pt x="228639" y="1064243"/>
                </a:lnTo>
                <a:lnTo>
                  <a:pt x="194358" y="1035183"/>
                </a:lnTo>
                <a:lnTo>
                  <a:pt x="162476" y="1004575"/>
                </a:lnTo>
                <a:lnTo>
                  <a:pt x="133103" y="972499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4"/>
                </a:ln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5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9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9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4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9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9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5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4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499"/>
                </a:lnTo>
                <a:lnTo>
                  <a:pt x="1521723" y="1004575"/>
                </a:lnTo>
                <a:lnTo>
                  <a:pt x="1489841" y="1035183"/>
                </a:lnTo>
                <a:lnTo>
                  <a:pt x="1455560" y="1064243"/>
                </a:lnTo>
                <a:lnTo>
                  <a:pt x="1418991" y="1091670"/>
                </a:lnTo>
                <a:lnTo>
                  <a:pt x="1380245" y="1117380"/>
                </a:lnTo>
                <a:lnTo>
                  <a:pt x="1339433" y="1141292"/>
                </a:lnTo>
                <a:lnTo>
                  <a:pt x="1296666" y="1163322"/>
                </a:lnTo>
                <a:lnTo>
                  <a:pt x="1252055" y="1183385"/>
                </a:lnTo>
                <a:lnTo>
                  <a:pt x="1205711" y="1201401"/>
                </a:lnTo>
                <a:lnTo>
                  <a:pt x="1157745" y="1217284"/>
                </a:lnTo>
                <a:lnTo>
                  <a:pt x="1108268" y="1230951"/>
                </a:lnTo>
                <a:lnTo>
                  <a:pt x="1057391" y="1242321"/>
                </a:lnTo>
                <a:lnTo>
                  <a:pt x="1005224" y="1251309"/>
                </a:lnTo>
                <a:lnTo>
                  <a:pt x="951880" y="1257831"/>
                </a:lnTo>
                <a:lnTo>
                  <a:pt x="897468" y="1261806"/>
                </a:lnTo>
                <a:lnTo>
                  <a:pt x="842099" y="1263149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Bubble" title="Image"/>
          <p:cNvSpPr/>
          <p:nvPr/>
        </p:nvSpPr>
        <p:spPr>
          <a:xfrm>
            <a:off x="7424394" y="1940174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0" y="631574"/>
                </a:move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5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9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9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5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9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9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5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4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499"/>
                </a:lnTo>
                <a:lnTo>
                  <a:pt x="1521723" y="1004575"/>
                </a:lnTo>
                <a:lnTo>
                  <a:pt x="1489841" y="1035183"/>
                </a:lnTo>
                <a:lnTo>
                  <a:pt x="1455560" y="1064243"/>
                </a:lnTo>
                <a:lnTo>
                  <a:pt x="1418991" y="1091670"/>
                </a:lnTo>
                <a:lnTo>
                  <a:pt x="1380245" y="1117380"/>
                </a:lnTo>
                <a:lnTo>
                  <a:pt x="1339433" y="1141292"/>
                </a:lnTo>
                <a:lnTo>
                  <a:pt x="1296666" y="1163322"/>
                </a:lnTo>
                <a:lnTo>
                  <a:pt x="1252055" y="1183385"/>
                </a:lnTo>
                <a:lnTo>
                  <a:pt x="1205711" y="1201401"/>
                </a:lnTo>
                <a:lnTo>
                  <a:pt x="1157745" y="1217284"/>
                </a:lnTo>
                <a:lnTo>
                  <a:pt x="1108268" y="1230951"/>
                </a:lnTo>
                <a:lnTo>
                  <a:pt x="1057391" y="1242321"/>
                </a:lnTo>
                <a:lnTo>
                  <a:pt x="1005225" y="1251309"/>
                </a:lnTo>
                <a:lnTo>
                  <a:pt x="951880" y="1257831"/>
                </a:lnTo>
                <a:lnTo>
                  <a:pt x="897468" y="1261806"/>
                </a:lnTo>
                <a:lnTo>
                  <a:pt x="842099" y="1263149"/>
                </a:lnTo>
                <a:lnTo>
                  <a:pt x="786731" y="1261806"/>
                </a:lnTo>
                <a:lnTo>
                  <a:pt x="732319" y="1257831"/>
                </a:lnTo>
                <a:lnTo>
                  <a:pt x="678974" y="1251309"/>
                </a:lnTo>
                <a:lnTo>
                  <a:pt x="626808" y="1242321"/>
                </a:lnTo>
                <a:lnTo>
                  <a:pt x="575931" y="1230951"/>
                </a:lnTo>
                <a:lnTo>
                  <a:pt x="526454" y="1217284"/>
                </a:lnTo>
                <a:lnTo>
                  <a:pt x="478488" y="1201401"/>
                </a:lnTo>
                <a:lnTo>
                  <a:pt x="432144" y="1183385"/>
                </a:lnTo>
                <a:lnTo>
                  <a:pt x="387533" y="1163322"/>
                </a:lnTo>
                <a:lnTo>
                  <a:pt x="344766" y="1141292"/>
                </a:lnTo>
                <a:lnTo>
                  <a:pt x="303954" y="1117380"/>
                </a:lnTo>
                <a:lnTo>
                  <a:pt x="265208" y="1091670"/>
                </a:lnTo>
                <a:lnTo>
                  <a:pt x="228639" y="1064243"/>
                </a:lnTo>
                <a:lnTo>
                  <a:pt x="194358" y="1035183"/>
                </a:lnTo>
                <a:lnTo>
                  <a:pt x="162476" y="1004575"/>
                </a:lnTo>
                <a:lnTo>
                  <a:pt x="133103" y="972499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4"/>
                </a:lnTo>
                <a:close/>
              </a:path>
            </a:pathLst>
          </a:custGeom>
          <a:ln w="19049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 descr="Bubble" title="Image "/>
          <p:cNvSpPr/>
          <p:nvPr/>
        </p:nvSpPr>
        <p:spPr>
          <a:xfrm>
            <a:off x="7519196" y="2011183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90" h="1121410">
                <a:moveTo>
                  <a:pt x="747299" y="1120949"/>
                </a:moveTo>
                <a:lnTo>
                  <a:pt x="691528" y="1119412"/>
                </a:lnTo>
                <a:lnTo>
                  <a:pt x="636869" y="1114873"/>
                </a:lnTo>
                <a:lnTo>
                  <a:pt x="583468" y="1107439"/>
                </a:lnTo>
                <a:lnTo>
                  <a:pt x="531470" y="1097220"/>
                </a:lnTo>
                <a:lnTo>
                  <a:pt x="481018" y="1084323"/>
                </a:lnTo>
                <a:lnTo>
                  <a:pt x="432257" y="1068858"/>
                </a:lnTo>
                <a:lnTo>
                  <a:pt x="385332" y="1050932"/>
                </a:lnTo>
                <a:lnTo>
                  <a:pt x="340387" y="1030653"/>
                </a:lnTo>
                <a:lnTo>
                  <a:pt x="297567" y="1008132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6" y="796757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lnTo>
                  <a:pt x="2049" y="518646"/>
                </a:lnTo>
                <a:lnTo>
                  <a:pt x="8102" y="477652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6" y="324192"/>
                </a:lnTo>
                <a:lnTo>
                  <a:pt x="93357" y="288999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5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8" y="36626"/>
                </a:lnTo>
                <a:lnTo>
                  <a:pt x="531470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5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9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2"/>
                </a:lnTo>
                <a:lnTo>
                  <a:pt x="1492550" y="518646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7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2"/>
                </a:lnTo>
                <a:lnTo>
                  <a:pt x="1154212" y="1030653"/>
                </a:lnTo>
                <a:lnTo>
                  <a:pt x="1109267" y="1050932"/>
                </a:lnTo>
                <a:lnTo>
                  <a:pt x="1062342" y="1068858"/>
                </a:lnTo>
                <a:lnTo>
                  <a:pt x="1013582" y="1084323"/>
                </a:lnTo>
                <a:lnTo>
                  <a:pt x="963130" y="1097220"/>
                </a:lnTo>
                <a:lnTo>
                  <a:pt x="911131" y="1107439"/>
                </a:lnTo>
                <a:lnTo>
                  <a:pt x="857730" y="1114873"/>
                </a:lnTo>
                <a:lnTo>
                  <a:pt x="803071" y="1119412"/>
                </a:lnTo>
                <a:lnTo>
                  <a:pt x="747299" y="1120949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 descr="Bubble &#10;" title="Image"/>
          <p:cNvSpPr/>
          <p:nvPr/>
        </p:nvSpPr>
        <p:spPr>
          <a:xfrm>
            <a:off x="7519196" y="2011183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90" h="1121410">
                <a:moveTo>
                  <a:pt x="0" y="560474"/>
                </a:moveTo>
                <a:lnTo>
                  <a:pt x="2049" y="518646"/>
                </a:lnTo>
                <a:lnTo>
                  <a:pt x="8102" y="477652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6" y="324192"/>
                </a:lnTo>
                <a:lnTo>
                  <a:pt x="93357" y="288999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5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8" y="36626"/>
                </a:lnTo>
                <a:lnTo>
                  <a:pt x="531470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5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9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2"/>
                </a:lnTo>
                <a:lnTo>
                  <a:pt x="1492550" y="518646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7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2"/>
                </a:lnTo>
                <a:lnTo>
                  <a:pt x="1154212" y="1030653"/>
                </a:lnTo>
                <a:lnTo>
                  <a:pt x="1109267" y="1050932"/>
                </a:lnTo>
                <a:lnTo>
                  <a:pt x="1062342" y="1068858"/>
                </a:lnTo>
                <a:lnTo>
                  <a:pt x="1013582" y="1084323"/>
                </a:lnTo>
                <a:lnTo>
                  <a:pt x="963130" y="1097220"/>
                </a:lnTo>
                <a:lnTo>
                  <a:pt x="911131" y="1107439"/>
                </a:lnTo>
                <a:lnTo>
                  <a:pt x="857730" y="1114873"/>
                </a:lnTo>
                <a:lnTo>
                  <a:pt x="803071" y="1119412"/>
                </a:lnTo>
                <a:lnTo>
                  <a:pt x="747299" y="1120949"/>
                </a:lnTo>
                <a:lnTo>
                  <a:pt x="691528" y="1119412"/>
                </a:lnTo>
                <a:lnTo>
                  <a:pt x="636869" y="1114873"/>
                </a:lnTo>
                <a:lnTo>
                  <a:pt x="583468" y="1107439"/>
                </a:lnTo>
                <a:lnTo>
                  <a:pt x="531470" y="1097220"/>
                </a:lnTo>
                <a:lnTo>
                  <a:pt x="481018" y="1084323"/>
                </a:lnTo>
                <a:lnTo>
                  <a:pt x="432257" y="1068858"/>
                </a:lnTo>
                <a:lnTo>
                  <a:pt x="385332" y="1050932"/>
                </a:lnTo>
                <a:lnTo>
                  <a:pt x="340387" y="1030653"/>
                </a:lnTo>
                <a:lnTo>
                  <a:pt x="297567" y="1008132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6" y="796757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close/>
              </a:path>
            </a:pathLst>
          </a:custGeom>
          <a:ln w="9524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96747" y="2179355"/>
            <a:ext cx="738505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4445" algn="just">
              <a:lnSpc>
                <a:spcPct val="101600"/>
              </a:lnSpc>
              <a:spcBef>
                <a:spcPts val="70"/>
              </a:spcBef>
            </a:pPr>
            <a:r>
              <a:rPr sz="16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Safe</a:t>
            </a:r>
            <a:r>
              <a:rPr sz="16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and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Inclusi</a:t>
            </a:r>
            <a:r>
              <a:rPr sz="16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v</a:t>
            </a:r>
            <a:r>
              <a:rPr sz="1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/>
              </a:rPr>
              <a:t>Schools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29052" y="1468409"/>
            <a:ext cx="22853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Calibri"/>
                <a:cs typeface="Calibri"/>
              </a:rPr>
              <a:t>Office of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spc="-35" dirty="0">
                <a:latin typeface="Calibri"/>
                <a:cs typeface="Calibri"/>
              </a:rPr>
              <a:t>Equity,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25868" y="1843313"/>
            <a:ext cx="1887855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5080" indent="-295275">
              <a:lnSpc>
                <a:spcPct val="108900"/>
              </a:lnSpc>
              <a:spcBef>
                <a:spcPts val="100"/>
              </a:spcBef>
            </a:pPr>
            <a:r>
              <a:rPr sz="2700" b="1" spc="-15" dirty="0">
                <a:latin typeface="Calibri"/>
                <a:cs typeface="Calibri"/>
              </a:rPr>
              <a:t>Diversity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and  Inclusion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52834" y="2467808"/>
            <a:ext cx="2700020" cy="1299210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4300" b="1" spc="-40" dirty="0">
                <a:solidFill>
                  <a:srgbClr val="9F2065"/>
                </a:solidFill>
                <a:latin typeface="Calibri"/>
                <a:cs typeface="Calibri"/>
              </a:rPr>
              <a:t>INITIATIVES</a:t>
            </a:r>
            <a:endParaRPr sz="43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00"/>
              </a:spcBef>
            </a:pP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/>
              </a:rPr>
              <a:t>English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8127" y="3744752"/>
            <a:ext cx="100330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635" algn="ctr">
              <a:lnSpc>
                <a:spcPct val="101600"/>
              </a:lnSpc>
              <a:spcBef>
                <a:spcPts val="7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Oregon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State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Seal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of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BIliteracy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 descr="Latin/a/x &amp; Indigenous Student Success Plan" title="Latin/a/x &amp; Indigenous Student Success Plan "/>
          <p:cNvSpPr/>
          <p:nvPr/>
        </p:nvSpPr>
        <p:spPr>
          <a:xfrm>
            <a:off x="6491794" y="3013799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842099" y="1263150"/>
                </a:moveTo>
                <a:lnTo>
                  <a:pt x="786731" y="1261806"/>
                </a:lnTo>
                <a:lnTo>
                  <a:pt x="732319" y="1257832"/>
                </a:lnTo>
                <a:lnTo>
                  <a:pt x="678974" y="1251309"/>
                </a:lnTo>
                <a:lnTo>
                  <a:pt x="626808" y="1242321"/>
                </a:lnTo>
                <a:lnTo>
                  <a:pt x="575931" y="1230952"/>
                </a:lnTo>
                <a:lnTo>
                  <a:pt x="526454" y="1217284"/>
                </a:lnTo>
                <a:lnTo>
                  <a:pt x="478488" y="1201401"/>
                </a:lnTo>
                <a:lnTo>
                  <a:pt x="432144" y="1183386"/>
                </a:lnTo>
                <a:lnTo>
                  <a:pt x="387533" y="1163322"/>
                </a:lnTo>
                <a:lnTo>
                  <a:pt x="344766" y="1141292"/>
                </a:lnTo>
                <a:lnTo>
                  <a:pt x="303954" y="1117381"/>
                </a:lnTo>
                <a:lnTo>
                  <a:pt x="265208" y="1091670"/>
                </a:lnTo>
                <a:lnTo>
                  <a:pt x="228639" y="1064243"/>
                </a:lnTo>
                <a:lnTo>
                  <a:pt x="194358" y="1035184"/>
                </a:lnTo>
                <a:lnTo>
                  <a:pt x="162476" y="1004575"/>
                </a:lnTo>
                <a:lnTo>
                  <a:pt x="133103" y="972500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5"/>
                </a:ln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5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9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9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4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9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9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5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5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500"/>
                </a:lnTo>
                <a:lnTo>
                  <a:pt x="1521723" y="1004575"/>
                </a:lnTo>
                <a:lnTo>
                  <a:pt x="1489841" y="1035184"/>
                </a:lnTo>
                <a:lnTo>
                  <a:pt x="1455560" y="1064243"/>
                </a:lnTo>
                <a:lnTo>
                  <a:pt x="1418991" y="1091670"/>
                </a:lnTo>
                <a:lnTo>
                  <a:pt x="1380245" y="1117381"/>
                </a:lnTo>
                <a:lnTo>
                  <a:pt x="1339433" y="1141292"/>
                </a:lnTo>
                <a:lnTo>
                  <a:pt x="1296666" y="1163322"/>
                </a:lnTo>
                <a:lnTo>
                  <a:pt x="1252055" y="1183386"/>
                </a:lnTo>
                <a:lnTo>
                  <a:pt x="1205711" y="1201401"/>
                </a:lnTo>
                <a:lnTo>
                  <a:pt x="1157745" y="1217284"/>
                </a:lnTo>
                <a:lnTo>
                  <a:pt x="1108268" y="1230952"/>
                </a:lnTo>
                <a:lnTo>
                  <a:pt x="1057391" y="1242321"/>
                </a:lnTo>
                <a:lnTo>
                  <a:pt x="1005224" y="1251309"/>
                </a:lnTo>
                <a:lnTo>
                  <a:pt x="951880" y="1257832"/>
                </a:lnTo>
                <a:lnTo>
                  <a:pt x="897468" y="1261806"/>
                </a:lnTo>
                <a:lnTo>
                  <a:pt x="842099" y="1263150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 descr="Bubble &#10;" title="Image "/>
          <p:cNvSpPr/>
          <p:nvPr/>
        </p:nvSpPr>
        <p:spPr>
          <a:xfrm>
            <a:off x="6491794" y="3013799"/>
            <a:ext cx="1684655" cy="1263650"/>
          </a:xfrm>
          <a:custGeom>
            <a:avLst/>
            <a:gdLst/>
            <a:ahLst/>
            <a:cxnLst/>
            <a:rect l="l" t="t" r="r" b="b"/>
            <a:pathLst>
              <a:path w="1684654" h="1263650">
                <a:moveTo>
                  <a:pt x="0" y="631575"/>
                </a:moveTo>
                <a:lnTo>
                  <a:pt x="1791" y="590048"/>
                </a:lnTo>
                <a:lnTo>
                  <a:pt x="7090" y="549239"/>
                </a:lnTo>
                <a:lnTo>
                  <a:pt x="15787" y="509231"/>
                </a:lnTo>
                <a:lnTo>
                  <a:pt x="27771" y="470106"/>
                </a:lnTo>
                <a:lnTo>
                  <a:pt x="42930" y="431948"/>
                </a:lnTo>
                <a:lnTo>
                  <a:pt x="61154" y="394840"/>
                </a:lnTo>
                <a:lnTo>
                  <a:pt x="82332" y="358866"/>
                </a:lnTo>
                <a:lnTo>
                  <a:pt x="106352" y="324108"/>
                </a:lnTo>
                <a:lnTo>
                  <a:pt x="133103" y="290650"/>
                </a:lnTo>
                <a:lnTo>
                  <a:pt x="162476" y="258575"/>
                </a:lnTo>
                <a:lnTo>
                  <a:pt x="194358" y="227966"/>
                </a:lnTo>
                <a:lnTo>
                  <a:pt x="228639" y="198906"/>
                </a:lnTo>
                <a:lnTo>
                  <a:pt x="265208" y="171479"/>
                </a:lnTo>
                <a:lnTo>
                  <a:pt x="303954" y="145769"/>
                </a:lnTo>
                <a:lnTo>
                  <a:pt x="344766" y="121857"/>
                </a:lnTo>
                <a:lnTo>
                  <a:pt x="387533" y="99827"/>
                </a:lnTo>
                <a:lnTo>
                  <a:pt x="432144" y="79764"/>
                </a:lnTo>
                <a:lnTo>
                  <a:pt x="478488" y="61749"/>
                </a:lnTo>
                <a:lnTo>
                  <a:pt x="526454" y="45865"/>
                </a:lnTo>
                <a:lnTo>
                  <a:pt x="575931" y="32198"/>
                </a:lnTo>
                <a:lnTo>
                  <a:pt x="626808" y="20828"/>
                </a:lnTo>
                <a:lnTo>
                  <a:pt x="678974" y="11840"/>
                </a:lnTo>
                <a:lnTo>
                  <a:pt x="732319" y="5318"/>
                </a:lnTo>
                <a:lnTo>
                  <a:pt x="786731" y="1343"/>
                </a:lnTo>
                <a:lnTo>
                  <a:pt x="842099" y="0"/>
                </a:lnTo>
                <a:lnTo>
                  <a:pt x="897468" y="1343"/>
                </a:lnTo>
                <a:lnTo>
                  <a:pt x="951880" y="5318"/>
                </a:lnTo>
                <a:lnTo>
                  <a:pt x="1005225" y="11840"/>
                </a:lnTo>
                <a:lnTo>
                  <a:pt x="1057391" y="20828"/>
                </a:lnTo>
                <a:lnTo>
                  <a:pt x="1108268" y="32198"/>
                </a:lnTo>
                <a:lnTo>
                  <a:pt x="1157745" y="45865"/>
                </a:lnTo>
                <a:lnTo>
                  <a:pt x="1205711" y="61749"/>
                </a:lnTo>
                <a:lnTo>
                  <a:pt x="1252055" y="79764"/>
                </a:lnTo>
                <a:lnTo>
                  <a:pt x="1296666" y="99827"/>
                </a:lnTo>
                <a:lnTo>
                  <a:pt x="1339433" y="121857"/>
                </a:lnTo>
                <a:lnTo>
                  <a:pt x="1380245" y="145769"/>
                </a:lnTo>
                <a:lnTo>
                  <a:pt x="1418991" y="171479"/>
                </a:lnTo>
                <a:lnTo>
                  <a:pt x="1455560" y="198906"/>
                </a:lnTo>
                <a:lnTo>
                  <a:pt x="1489841" y="227966"/>
                </a:lnTo>
                <a:lnTo>
                  <a:pt x="1521723" y="258575"/>
                </a:lnTo>
                <a:lnTo>
                  <a:pt x="1551096" y="290650"/>
                </a:lnTo>
                <a:lnTo>
                  <a:pt x="1577847" y="324108"/>
                </a:lnTo>
                <a:lnTo>
                  <a:pt x="1601867" y="358866"/>
                </a:lnTo>
                <a:lnTo>
                  <a:pt x="1623045" y="394840"/>
                </a:lnTo>
                <a:lnTo>
                  <a:pt x="1641269" y="431948"/>
                </a:lnTo>
                <a:lnTo>
                  <a:pt x="1656428" y="470106"/>
                </a:lnTo>
                <a:lnTo>
                  <a:pt x="1668412" y="509231"/>
                </a:lnTo>
                <a:lnTo>
                  <a:pt x="1677109" y="549239"/>
                </a:lnTo>
                <a:lnTo>
                  <a:pt x="1682408" y="590048"/>
                </a:lnTo>
                <a:lnTo>
                  <a:pt x="1684199" y="631575"/>
                </a:lnTo>
                <a:lnTo>
                  <a:pt x="1682408" y="673101"/>
                </a:lnTo>
                <a:lnTo>
                  <a:pt x="1677109" y="713910"/>
                </a:lnTo>
                <a:lnTo>
                  <a:pt x="1668412" y="753918"/>
                </a:lnTo>
                <a:lnTo>
                  <a:pt x="1656428" y="793043"/>
                </a:lnTo>
                <a:lnTo>
                  <a:pt x="1641269" y="831201"/>
                </a:lnTo>
                <a:lnTo>
                  <a:pt x="1623045" y="868309"/>
                </a:lnTo>
                <a:lnTo>
                  <a:pt x="1601867" y="904283"/>
                </a:lnTo>
                <a:lnTo>
                  <a:pt x="1577847" y="939041"/>
                </a:lnTo>
                <a:lnTo>
                  <a:pt x="1551096" y="972500"/>
                </a:lnTo>
                <a:lnTo>
                  <a:pt x="1521723" y="1004575"/>
                </a:lnTo>
                <a:lnTo>
                  <a:pt x="1489841" y="1035184"/>
                </a:lnTo>
                <a:lnTo>
                  <a:pt x="1455560" y="1064243"/>
                </a:lnTo>
                <a:lnTo>
                  <a:pt x="1418991" y="1091670"/>
                </a:lnTo>
                <a:lnTo>
                  <a:pt x="1380245" y="1117381"/>
                </a:lnTo>
                <a:lnTo>
                  <a:pt x="1339433" y="1141292"/>
                </a:lnTo>
                <a:lnTo>
                  <a:pt x="1296666" y="1163322"/>
                </a:lnTo>
                <a:lnTo>
                  <a:pt x="1252055" y="1183386"/>
                </a:lnTo>
                <a:lnTo>
                  <a:pt x="1205711" y="1201401"/>
                </a:lnTo>
                <a:lnTo>
                  <a:pt x="1157745" y="1217284"/>
                </a:lnTo>
                <a:lnTo>
                  <a:pt x="1108268" y="1230952"/>
                </a:lnTo>
                <a:lnTo>
                  <a:pt x="1057391" y="1242321"/>
                </a:lnTo>
                <a:lnTo>
                  <a:pt x="1005225" y="1251309"/>
                </a:lnTo>
                <a:lnTo>
                  <a:pt x="951880" y="1257832"/>
                </a:lnTo>
                <a:lnTo>
                  <a:pt x="897468" y="1261806"/>
                </a:lnTo>
                <a:lnTo>
                  <a:pt x="842099" y="1263150"/>
                </a:lnTo>
                <a:lnTo>
                  <a:pt x="786731" y="1261806"/>
                </a:lnTo>
                <a:lnTo>
                  <a:pt x="732319" y="1257832"/>
                </a:lnTo>
                <a:lnTo>
                  <a:pt x="678974" y="1251309"/>
                </a:lnTo>
                <a:lnTo>
                  <a:pt x="626808" y="1242321"/>
                </a:lnTo>
                <a:lnTo>
                  <a:pt x="575931" y="1230952"/>
                </a:lnTo>
                <a:lnTo>
                  <a:pt x="526454" y="1217284"/>
                </a:lnTo>
                <a:lnTo>
                  <a:pt x="478488" y="1201401"/>
                </a:lnTo>
                <a:lnTo>
                  <a:pt x="432144" y="1183386"/>
                </a:lnTo>
                <a:lnTo>
                  <a:pt x="387533" y="1163322"/>
                </a:lnTo>
                <a:lnTo>
                  <a:pt x="344766" y="1141292"/>
                </a:lnTo>
                <a:lnTo>
                  <a:pt x="303954" y="1117381"/>
                </a:lnTo>
                <a:lnTo>
                  <a:pt x="265208" y="1091670"/>
                </a:lnTo>
                <a:lnTo>
                  <a:pt x="228639" y="1064243"/>
                </a:lnTo>
                <a:lnTo>
                  <a:pt x="194358" y="1035184"/>
                </a:lnTo>
                <a:lnTo>
                  <a:pt x="162476" y="1004575"/>
                </a:lnTo>
                <a:lnTo>
                  <a:pt x="133103" y="972500"/>
                </a:lnTo>
                <a:lnTo>
                  <a:pt x="106352" y="939041"/>
                </a:lnTo>
                <a:lnTo>
                  <a:pt x="82332" y="904283"/>
                </a:lnTo>
                <a:lnTo>
                  <a:pt x="61154" y="868309"/>
                </a:lnTo>
                <a:lnTo>
                  <a:pt x="42930" y="831201"/>
                </a:lnTo>
                <a:lnTo>
                  <a:pt x="27771" y="793043"/>
                </a:lnTo>
                <a:lnTo>
                  <a:pt x="15787" y="753918"/>
                </a:lnTo>
                <a:lnTo>
                  <a:pt x="7090" y="713910"/>
                </a:lnTo>
                <a:lnTo>
                  <a:pt x="1791" y="673101"/>
                </a:lnTo>
                <a:lnTo>
                  <a:pt x="0" y="631575"/>
                </a:lnTo>
                <a:close/>
              </a:path>
            </a:pathLst>
          </a:custGeom>
          <a:ln w="19049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 descr="Bubble " title="image "/>
          <p:cNvSpPr/>
          <p:nvPr/>
        </p:nvSpPr>
        <p:spPr>
          <a:xfrm>
            <a:off x="6586597" y="3084808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90" h="1121410">
                <a:moveTo>
                  <a:pt x="747299" y="1120949"/>
                </a:moveTo>
                <a:lnTo>
                  <a:pt x="691528" y="1119412"/>
                </a:lnTo>
                <a:lnTo>
                  <a:pt x="636869" y="1114872"/>
                </a:lnTo>
                <a:lnTo>
                  <a:pt x="583468" y="1107439"/>
                </a:lnTo>
                <a:lnTo>
                  <a:pt x="531470" y="1097219"/>
                </a:lnTo>
                <a:lnTo>
                  <a:pt x="481018" y="1084323"/>
                </a:lnTo>
                <a:lnTo>
                  <a:pt x="432257" y="1068857"/>
                </a:lnTo>
                <a:lnTo>
                  <a:pt x="385332" y="1050931"/>
                </a:lnTo>
                <a:lnTo>
                  <a:pt x="340387" y="1030653"/>
                </a:lnTo>
                <a:lnTo>
                  <a:pt x="297567" y="1008131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6" y="796756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lnTo>
                  <a:pt x="2049" y="518645"/>
                </a:lnTo>
                <a:lnTo>
                  <a:pt x="8102" y="477651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6" y="324192"/>
                </a:lnTo>
                <a:lnTo>
                  <a:pt x="93357" y="288998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4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8" y="36626"/>
                </a:lnTo>
                <a:lnTo>
                  <a:pt x="531470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4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8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1"/>
                </a:lnTo>
                <a:lnTo>
                  <a:pt x="1492550" y="518645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6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1"/>
                </a:lnTo>
                <a:lnTo>
                  <a:pt x="1154212" y="1030653"/>
                </a:lnTo>
                <a:lnTo>
                  <a:pt x="1109267" y="1050931"/>
                </a:lnTo>
                <a:lnTo>
                  <a:pt x="1062342" y="1068857"/>
                </a:lnTo>
                <a:lnTo>
                  <a:pt x="1013582" y="1084323"/>
                </a:lnTo>
                <a:lnTo>
                  <a:pt x="963130" y="1097219"/>
                </a:lnTo>
                <a:lnTo>
                  <a:pt x="911131" y="1107439"/>
                </a:lnTo>
                <a:lnTo>
                  <a:pt x="857730" y="1114872"/>
                </a:lnTo>
                <a:lnTo>
                  <a:pt x="803071" y="1119412"/>
                </a:lnTo>
                <a:lnTo>
                  <a:pt x="747299" y="1120949"/>
                </a:lnTo>
                <a:close/>
              </a:path>
            </a:pathLst>
          </a:custGeom>
          <a:solidFill>
            <a:srgbClr val="187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 descr="Bubble " title="Image "/>
          <p:cNvSpPr/>
          <p:nvPr/>
        </p:nvSpPr>
        <p:spPr>
          <a:xfrm>
            <a:off x="6586597" y="3084808"/>
            <a:ext cx="1494790" cy="1121410"/>
          </a:xfrm>
          <a:custGeom>
            <a:avLst/>
            <a:gdLst/>
            <a:ahLst/>
            <a:cxnLst/>
            <a:rect l="l" t="t" r="r" b="b"/>
            <a:pathLst>
              <a:path w="1494790" h="1121410">
                <a:moveTo>
                  <a:pt x="0" y="560474"/>
                </a:moveTo>
                <a:lnTo>
                  <a:pt x="2049" y="518645"/>
                </a:lnTo>
                <a:lnTo>
                  <a:pt x="8102" y="477651"/>
                </a:lnTo>
                <a:lnTo>
                  <a:pt x="18014" y="437601"/>
                </a:lnTo>
                <a:lnTo>
                  <a:pt x="31639" y="398602"/>
                </a:lnTo>
                <a:lnTo>
                  <a:pt x="48835" y="360763"/>
                </a:lnTo>
                <a:lnTo>
                  <a:pt x="69456" y="324192"/>
                </a:lnTo>
                <a:lnTo>
                  <a:pt x="93357" y="288998"/>
                </a:lnTo>
                <a:lnTo>
                  <a:pt x="120394" y="255290"/>
                </a:lnTo>
                <a:lnTo>
                  <a:pt x="150423" y="223175"/>
                </a:lnTo>
                <a:lnTo>
                  <a:pt x="183300" y="192762"/>
                </a:lnTo>
                <a:lnTo>
                  <a:pt x="218879" y="164159"/>
                </a:lnTo>
                <a:lnTo>
                  <a:pt x="257016" y="137474"/>
                </a:lnTo>
                <a:lnTo>
                  <a:pt x="297567" y="112817"/>
                </a:lnTo>
                <a:lnTo>
                  <a:pt x="340387" y="90295"/>
                </a:lnTo>
                <a:lnTo>
                  <a:pt x="385332" y="70017"/>
                </a:lnTo>
                <a:lnTo>
                  <a:pt x="432257" y="52091"/>
                </a:lnTo>
                <a:lnTo>
                  <a:pt x="481018" y="36626"/>
                </a:lnTo>
                <a:lnTo>
                  <a:pt x="531470" y="23729"/>
                </a:lnTo>
                <a:lnTo>
                  <a:pt x="583468" y="13510"/>
                </a:lnTo>
                <a:lnTo>
                  <a:pt x="636869" y="6076"/>
                </a:lnTo>
                <a:lnTo>
                  <a:pt x="691528" y="1537"/>
                </a:lnTo>
                <a:lnTo>
                  <a:pt x="747299" y="0"/>
                </a:lnTo>
                <a:lnTo>
                  <a:pt x="803071" y="1537"/>
                </a:lnTo>
                <a:lnTo>
                  <a:pt x="857730" y="6076"/>
                </a:lnTo>
                <a:lnTo>
                  <a:pt x="911131" y="13510"/>
                </a:lnTo>
                <a:lnTo>
                  <a:pt x="963130" y="23729"/>
                </a:lnTo>
                <a:lnTo>
                  <a:pt x="1013582" y="36626"/>
                </a:lnTo>
                <a:lnTo>
                  <a:pt x="1062342" y="52091"/>
                </a:lnTo>
                <a:lnTo>
                  <a:pt x="1109267" y="70017"/>
                </a:lnTo>
                <a:lnTo>
                  <a:pt x="1154212" y="90295"/>
                </a:lnTo>
                <a:lnTo>
                  <a:pt x="1197032" y="112817"/>
                </a:lnTo>
                <a:lnTo>
                  <a:pt x="1237583" y="137474"/>
                </a:lnTo>
                <a:lnTo>
                  <a:pt x="1275720" y="164159"/>
                </a:lnTo>
                <a:lnTo>
                  <a:pt x="1311299" y="192762"/>
                </a:lnTo>
                <a:lnTo>
                  <a:pt x="1344176" y="223175"/>
                </a:lnTo>
                <a:lnTo>
                  <a:pt x="1374205" y="255290"/>
                </a:lnTo>
                <a:lnTo>
                  <a:pt x="1401242" y="288998"/>
                </a:lnTo>
                <a:lnTo>
                  <a:pt x="1425144" y="324192"/>
                </a:lnTo>
                <a:lnTo>
                  <a:pt x="1445764" y="360763"/>
                </a:lnTo>
                <a:lnTo>
                  <a:pt x="1462960" y="398602"/>
                </a:lnTo>
                <a:lnTo>
                  <a:pt x="1476585" y="437601"/>
                </a:lnTo>
                <a:lnTo>
                  <a:pt x="1486497" y="477651"/>
                </a:lnTo>
                <a:lnTo>
                  <a:pt x="1492550" y="518645"/>
                </a:lnTo>
                <a:lnTo>
                  <a:pt x="1494599" y="560474"/>
                </a:lnTo>
                <a:lnTo>
                  <a:pt x="1492550" y="602303"/>
                </a:lnTo>
                <a:lnTo>
                  <a:pt x="1486497" y="643297"/>
                </a:lnTo>
                <a:lnTo>
                  <a:pt x="1476585" y="683348"/>
                </a:lnTo>
                <a:lnTo>
                  <a:pt x="1462960" y="722347"/>
                </a:lnTo>
                <a:lnTo>
                  <a:pt x="1445764" y="760186"/>
                </a:lnTo>
                <a:lnTo>
                  <a:pt x="1425144" y="796756"/>
                </a:lnTo>
                <a:lnTo>
                  <a:pt x="1401242" y="831950"/>
                </a:lnTo>
                <a:lnTo>
                  <a:pt x="1374205" y="865659"/>
                </a:lnTo>
                <a:lnTo>
                  <a:pt x="1344176" y="897774"/>
                </a:lnTo>
                <a:lnTo>
                  <a:pt x="1311299" y="928187"/>
                </a:lnTo>
                <a:lnTo>
                  <a:pt x="1275720" y="956790"/>
                </a:lnTo>
                <a:lnTo>
                  <a:pt x="1237583" y="983474"/>
                </a:lnTo>
                <a:lnTo>
                  <a:pt x="1197032" y="1008131"/>
                </a:lnTo>
                <a:lnTo>
                  <a:pt x="1154212" y="1030653"/>
                </a:lnTo>
                <a:lnTo>
                  <a:pt x="1109267" y="1050931"/>
                </a:lnTo>
                <a:lnTo>
                  <a:pt x="1062342" y="1068857"/>
                </a:lnTo>
                <a:lnTo>
                  <a:pt x="1013582" y="1084323"/>
                </a:lnTo>
                <a:lnTo>
                  <a:pt x="963130" y="1097219"/>
                </a:lnTo>
                <a:lnTo>
                  <a:pt x="911131" y="1107439"/>
                </a:lnTo>
                <a:lnTo>
                  <a:pt x="857730" y="1114872"/>
                </a:lnTo>
                <a:lnTo>
                  <a:pt x="803071" y="1119412"/>
                </a:lnTo>
                <a:lnTo>
                  <a:pt x="747299" y="1120949"/>
                </a:lnTo>
                <a:lnTo>
                  <a:pt x="691528" y="1119412"/>
                </a:lnTo>
                <a:lnTo>
                  <a:pt x="636869" y="1114872"/>
                </a:lnTo>
                <a:lnTo>
                  <a:pt x="583468" y="1107439"/>
                </a:lnTo>
                <a:lnTo>
                  <a:pt x="531470" y="1097219"/>
                </a:lnTo>
                <a:lnTo>
                  <a:pt x="481018" y="1084323"/>
                </a:lnTo>
                <a:lnTo>
                  <a:pt x="432257" y="1068857"/>
                </a:lnTo>
                <a:lnTo>
                  <a:pt x="385332" y="1050931"/>
                </a:lnTo>
                <a:lnTo>
                  <a:pt x="340387" y="1030653"/>
                </a:lnTo>
                <a:lnTo>
                  <a:pt x="297567" y="1008131"/>
                </a:lnTo>
                <a:lnTo>
                  <a:pt x="257016" y="983474"/>
                </a:lnTo>
                <a:lnTo>
                  <a:pt x="218879" y="956790"/>
                </a:lnTo>
                <a:lnTo>
                  <a:pt x="183300" y="928187"/>
                </a:lnTo>
                <a:lnTo>
                  <a:pt x="150423" y="897774"/>
                </a:lnTo>
                <a:lnTo>
                  <a:pt x="120394" y="865659"/>
                </a:lnTo>
                <a:lnTo>
                  <a:pt x="93357" y="831950"/>
                </a:lnTo>
                <a:lnTo>
                  <a:pt x="69456" y="796756"/>
                </a:lnTo>
                <a:lnTo>
                  <a:pt x="48835" y="760186"/>
                </a:lnTo>
                <a:lnTo>
                  <a:pt x="31639" y="722347"/>
                </a:lnTo>
                <a:lnTo>
                  <a:pt x="18014" y="683348"/>
                </a:lnTo>
                <a:lnTo>
                  <a:pt x="8102" y="643297"/>
                </a:lnTo>
                <a:lnTo>
                  <a:pt x="2049" y="602303"/>
                </a:lnTo>
                <a:lnTo>
                  <a:pt x="0" y="560474"/>
                </a:lnTo>
                <a:close/>
              </a:path>
            </a:pathLst>
          </a:custGeom>
          <a:ln w="9524">
            <a:solidFill>
              <a:srgbClr val="E1F4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04493" y="3129155"/>
            <a:ext cx="105791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1600"/>
              </a:lnSpc>
              <a:spcBef>
                <a:spcPts val="70"/>
              </a:spcBef>
            </a:pPr>
            <a:r>
              <a:rPr sz="16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Latino/a/x</a:t>
            </a:r>
            <a:r>
              <a:rPr sz="16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6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&amp;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Indigenous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Student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Success</a:t>
            </a:r>
            <a:r>
              <a:rPr sz="1600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1"/>
              </a:rPr>
              <a:t>Plan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78"/>
            <a:ext cx="489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</a:rPr>
              <a:t>Oregon’s </a:t>
            </a:r>
            <a:r>
              <a:rPr spc="-5" dirty="0">
                <a:solidFill>
                  <a:srgbClr val="FFFFFF"/>
                </a:solidFill>
              </a:rPr>
              <a:t>EL </a:t>
            </a:r>
            <a:r>
              <a:rPr spc="-25" dirty="0">
                <a:solidFill>
                  <a:srgbClr val="FFFFFF"/>
                </a:solidFill>
              </a:rPr>
              <a:t>Strategic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199" y="1664135"/>
            <a:ext cx="5530850" cy="268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466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Time </a:t>
            </a:r>
            <a:r>
              <a:rPr sz="3000" spc="-15" dirty="0">
                <a:latin typeface="Calibri"/>
                <a:cs typeface="Calibri"/>
              </a:rPr>
              <a:t>to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Update!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2017~ </a:t>
            </a:r>
            <a:r>
              <a:rPr sz="2400" spc="-20" dirty="0">
                <a:latin typeface="Calibri"/>
                <a:cs typeface="Calibri"/>
              </a:rPr>
              <a:t>latest </a:t>
            </a:r>
            <a:r>
              <a:rPr sz="2400" spc="-15" dirty="0">
                <a:latin typeface="Calibri"/>
                <a:cs typeface="Calibri"/>
              </a:rPr>
              <a:t>version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35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10" dirty="0">
                <a:latin typeface="Calibri"/>
                <a:cs typeface="Calibri"/>
              </a:rPr>
              <a:t>2022~Updating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Strategic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●"/>
            </a:pPr>
            <a:endParaRPr sz="2350">
              <a:latin typeface="Calibri"/>
              <a:cs typeface="Calibri"/>
            </a:endParaRPr>
          </a:p>
          <a:p>
            <a:pPr marL="424815" indent="-412750">
              <a:lnSpc>
                <a:spcPct val="100000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EL Advisory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8412" y="814189"/>
            <a:ext cx="8776022" cy="5740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Norms – Pre -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hinking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rompt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52600" y="1962150"/>
            <a:ext cx="5281295" cy="1631216"/>
          </a:xfrm>
        </p:spPr>
        <p:txBody>
          <a:bodyPr/>
          <a:lstStyle/>
          <a:p>
            <a:r>
              <a:rPr lang="en-US" sz="2800" spc="-10" dirty="0"/>
              <a:t>What </a:t>
            </a:r>
            <a:r>
              <a:rPr lang="en-US" sz="2800" spc="-15" dirty="0"/>
              <a:t>are </a:t>
            </a:r>
            <a:r>
              <a:rPr lang="en-US" sz="2800" spc="-5" dirty="0"/>
              <a:t>3-5 norms </a:t>
            </a:r>
            <a:r>
              <a:rPr lang="en-US" sz="2800" spc="-10" dirty="0"/>
              <a:t>that would </a:t>
            </a:r>
            <a:r>
              <a:rPr lang="en-US" sz="2800" spc="-15" dirty="0"/>
              <a:t>contribute to  </a:t>
            </a:r>
            <a:r>
              <a:rPr lang="en-US" sz="2800" spc="-10" dirty="0"/>
              <a:t>successful </a:t>
            </a:r>
            <a:r>
              <a:rPr lang="en-US" sz="2800" spc="-5" dirty="0"/>
              <a:t>EL Advisory </a:t>
            </a:r>
            <a:r>
              <a:rPr lang="en-US" sz="2800" spc="-15" dirty="0"/>
              <a:t>Group </a:t>
            </a:r>
            <a:r>
              <a:rPr lang="en-US" sz="2800" spc="-10" dirty="0"/>
              <a:t>Meetings </a:t>
            </a:r>
            <a:r>
              <a:rPr lang="en-US" sz="2800" spc="-25" dirty="0"/>
              <a:t>for</a:t>
            </a:r>
            <a:r>
              <a:rPr lang="en-US" sz="2800" dirty="0"/>
              <a:t> </a:t>
            </a:r>
            <a:r>
              <a:rPr lang="en-US" sz="2800" spc="-15" dirty="0"/>
              <a:t>you?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829404"/>
            <a:ext cx="3145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FFFF"/>
                </a:solidFill>
              </a:rPr>
              <a:t>Breakout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Rooms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861" y="2034462"/>
            <a:ext cx="6328410" cy="2152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90855" indent="-478790">
              <a:lnSpc>
                <a:spcPct val="100000"/>
              </a:lnSpc>
              <a:spcBef>
                <a:spcPts val="110"/>
              </a:spcBef>
              <a:buFont typeface="Arial"/>
              <a:buAutoNum type="arabicPeriod"/>
              <a:tabLst>
                <a:tab pos="490855" algn="l"/>
                <a:tab pos="491490" algn="l"/>
              </a:tabLst>
            </a:pPr>
            <a:r>
              <a:rPr sz="2350" spc="-10" dirty="0">
                <a:latin typeface="Calibri"/>
                <a:cs typeface="Calibri"/>
              </a:rPr>
              <a:t>Share </a:t>
            </a:r>
            <a:r>
              <a:rPr sz="2350" dirty="0">
                <a:latin typeface="Calibri"/>
                <a:cs typeface="Calibri"/>
              </a:rPr>
              <a:t>the 3-5 norms </a:t>
            </a:r>
            <a:r>
              <a:rPr sz="2350" spc="-5" dirty="0">
                <a:latin typeface="Calibri"/>
                <a:cs typeface="Calibri"/>
              </a:rPr>
              <a:t>that </a:t>
            </a:r>
            <a:r>
              <a:rPr sz="2350" spc="-10" dirty="0">
                <a:latin typeface="Calibri"/>
                <a:cs typeface="Calibri"/>
              </a:rPr>
              <a:t>you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spc="-5" dirty="0">
                <a:latin typeface="Calibri"/>
                <a:cs typeface="Calibri"/>
              </a:rPr>
              <a:t>identified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490855" marR="5080" indent="-478790">
              <a:lnSpc>
                <a:spcPct val="70300"/>
              </a:lnSpc>
              <a:buFont typeface="Arial"/>
              <a:buAutoNum type="arabicPeriod"/>
              <a:tabLst>
                <a:tab pos="490855" algn="l"/>
                <a:tab pos="491490" algn="l"/>
              </a:tabLst>
            </a:pPr>
            <a:r>
              <a:rPr sz="2350" dirty="0">
                <a:latin typeface="Calibri"/>
                <a:cs typeface="Calibri"/>
              </a:rPr>
              <a:t>As a </a:t>
            </a:r>
            <a:r>
              <a:rPr sz="2350" spc="-5" dirty="0">
                <a:latin typeface="Calibri"/>
                <a:cs typeface="Calibri"/>
              </a:rPr>
              <a:t>team, discuss </a:t>
            </a:r>
            <a:r>
              <a:rPr sz="2350" dirty="0">
                <a:latin typeface="Calibri"/>
                <a:cs typeface="Calibri"/>
              </a:rPr>
              <a:t>each </a:t>
            </a:r>
            <a:r>
              <a:rPr sz="2350" spc="-5" dirty="0">
                <a:latin typeface="Calibri"/>
                <a:cs typeface="Calibri"/>
              </a:rPr>
              <a:t>member’s contributions  </a:t>
            </a:r>
            <a:r>
              <a:rPr sz="2350" spc="5" dirty="0">
                <a:latin typeface="Calibri"/>
                <a:cs typeface="Calibri"/>
              </a:rPr>
              <a:t>and </a:t>
            </a:r>
            <a:r>
              <a:rPr sz="2350" dirty="0">
                <a:latin typeface="Calibri"/>
                <a:cs typeface="Calibri"/>
              </a:rPr>
              <a:t>decide on 3-5 norms as a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-10" dirty="0">
                <a:latin typeface="Calibri"/>
                <a:cs typeface="Calibri"/>
              </a:rPr>
              <a:t>team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490855" indent="-478790">
              <a:lnSpc>
                <a:spcPct val="100000"/>
              </a:lnSpc>
              <a:buFont typeface="Arial"/>
              <a:buAutoNum type="arabicPeriod"/>
              <a:tabLst>
                <a:tab pos="490855" algn="l"/>
                <a:tab pos="491490" algn="l"/>
              </a:tabLst>
            </a:pPr>
            <a:r>
              <a:rPr sz="2350" spc="-10" dirty="0">
                <a:latin typeface="Calibri"/>
                <a:cs typeface="Calibri"/>
              </a:rPr>
              <a:t>Brainstorm </a:t>
            </a:r>
            <a:r>
              <a:rPr sz="2350" spc="-5" dirty="0">
                <a:latin typeface="Calibri"/>
                <a:cs typeface="Calibri"/>
              </a:rPr>
              <a:t>practices that </a:t>
            </a:r>
            <a:r>
              <a:rPr sz="2350" dirty="0">
                <a:latin typeface="Calibri"/>
                <a:cs typeface="Calibri"/>
              </a:rPr>
              <a:t>uphold these</a:t>
            </a:r>
            <a:r>
              <a:rPr sz="2350" spc="-15" dirty="0">
                <a:latin typeface="Calibri"/>
                <a:cs typeface="Calibri"/>
              </a:rPr>
              <a:t> </a:t>
            </a:r>
            <a:r>
              <a:rPr sz="2350" dirty="0">
                <a:latin typeface="Calibri"/>
                <a:cs typeface="Calibri"/>
              </a:rPr>
              <a:t>norms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527CFD1DA4F45B3DF2A43906332B0" ma:contentTypeVersion="7" ma:contentTypeDescription="Create a new document." ma:contentTypeScope="" ma:versionID="039992c4e595a754f1e8bbd74f99df9e">
  <xsd:schema xmlns:xsd="http://www.w3.org/2001/XMLSchema" xmlns:xs="http://www.w3.org/2001/XMLSchema" xmlns:p="http://schemas.microsoft.com/office/2006/metadata/properties" xmlns:ns1="http://schemas.microsoft.com/sharepoint/v3" xmlns:ns2="d38c493c-b757-433d-874f-34c9f5657aa9" xmlns:ns3="54031767-dd6d-417c-ab73-583408f47564" targetNamespace="http://schemas.microsoft.com/office/2006/metadata/properties" ma:root="true" ma:fieldsID="e98223aa79f6f4e0451a82bbe3c2a1cc" ns1:_="" ns2:_="" ns3:_="">
    <xsd:import namespace="http://schemas.microsoft.com/sharepoint/v3"/>
    <xsd:import namespace="d38c493c-b757-433d-874f-34c9f5657aa9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c493c-b757-433d-874f-34c9f5657aa9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timated_x0020_Creation_x0020_Date xmlns="d38c493c-b757-433d-874f-34c9f5657aa9">2022-01-28T08:00:00+00:00</Estimated_x0020_Creation_x0020_Date>
    <PublishingExpirationDate xmlns="http://schemas.microsoft.com/sharepoint/v3" xsi:nil="true"/>
    <Remediation_x0020_Date xmlns="d38c493c-b757-433d-874f-34c9f5657aa9">2022-01-28T08:00:00+00:00</Remediation_x0020_Date>
    <PublishingStartDate xmlns="http://schemas.microsoft.com/sharepoint/v3" xsi:nil="true"/>
    <Priority xmlns="d38c493c-b757-433d-874f-34c9f5657aa9">New</Priority>
  </documentManagement>
</p:properties>
</file>

<file path=customXml/itemProps1.xml><?xml version="1.0" encoding="utf-8"?>
<ds:datastoreItem xmlns:ds="http://schemas.openxmlformats.org/officeDocument/2006/customXml" ds:itemID="{5185E890-CD6A-44B8-94D3-AEB4341583C6}"/>
</file>

<file path=customXml/itemProps2.xml><?xml version="1.0" encoding="utf-8"?>
<ds:datastoreItem xmlns:ds="http://schemas.openxmlformats.org/officeDocument/2006/customXml" ds:itemID="{2F3BE7BC-5C86-4E58-AFD8-A23BC04B9525}"/>
</file>

<file path=customXml/itemProps3.xml><?xml version="1.0" encoding="utf-8"?>
<ds:datastoreItem xmlns:ds="http://schemas.openxmlformats.org/officeDocument/2006/customXml" ds:itemID="{37419701-0081-4350-A335-9CD5AF5390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2078</Words>
  <Application>Microsoft Office PowerPoint</Application>
  <PresentationFormat>On-screen Show (16:9)</PresentationFormat>
  <Paragraphs>265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EL Advisory Group </vt:lpstr>
      <vt:lpstr>Meeting Overview</vt:lpstr>
      <vt:lpstr>Asst. Superintendent Lange’s Land Acknowledgement</vt:lpstr>
      <vt:lpstr>T</vt:lpstr>
      <vt:lpstr>Oregon Department of Education</vt:lpstr>
      <vt:lpstr>We’re Raising the Bar</vt:lpstr>
      <vt:lpstr>Oregon’s EL Strategic Plan</vt:lpstr>
      <vt:lpstr>Norms – Pre - Thinking Prompt </vt:lpstr>
      <vt:lpstr>Breakout Rooms</vt:lpstr>
      <vt:lpstr>EL Advisory Group Charter</vt:lpstr>
      <vt:lpstr>EL Advisory Group Chair</vt:lpstr>
      <vt:lpstr>Chair Selection Process</vt:lpstr>
      <vt:lpstr>EL Resource Bank</vt:lpstr>
      <vt:lpstr>Structure</vt:lpstr>
      <vt:lpstr>Planning and Implementation</vt:lpstr>
      <vt:lpstr>Planning and Implementation</vt:lpstr>
      <vt:lpstr>Framework</vt:lpstr>
      <vt:lpstr>Framework</vt:lpstr>
      <vt:lpstr>Next Steps</vt:lpstr>
      <vt:lpstr>EL Resource Bank</vt:lpstr>
      <vt:lpstr>Well-Rounded Access Program (WRAP)</vt:lpstr>
      <vt:lpstr>Grant Highlights</vt:lpstr>
      <vt:lpstr>Well-Rounded Definition</vt:lpstr>
      <vt:lpstr>Courses</vt:lpstr>
      <vt:lpstr>Why are We Doing This?</vt:lpstr>
      <vt:lpstr>Needs Assessment Disparities</vt:lpstr>
      <vt:lpstr>Well-Rounded Access is Equity Focused</vt:lpstr>
      <vt:lpstr>Needs Assessment Barriers</vt:lpstr>
      <vt:lpstr>Needs Assessment Feedback</vt:lpstr>
      <vt:lpstr>Staying Informed</vt:lpstr>
      <vt:lpstr>ELPA 21</vt:lpstr>
      <vt:lpstr>Remote identification</vt:lpstr>
      <vt:lpstr>Remote testing</vt:lpstr>
      <vt:lpstr>Honoring HS Proficiency on ELPA Summative</vt:lpstr>
      <vt:lpstr>Thank You!</vt:lpstr>
      <vt:lpstr>Language Instruction for ELs and Immigrant Students  Title III Update</vt:lpstr>
      <vt:lpstr>Thank You!</vt:lpstr>
      <vt:lpstr>Wrap-Up</vt:lpstr>
      <vt:lpstr>Next Meeting December 16, 2021</vt:lpstr>
      <vt:lpstr>We’re Here to Help Please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Advisory Group November 10, 2021 Slidedeck</dc:title>
  <dc:creator>SALAS Ana * ODE</dc:creator>
  <cp:lastModifiedBy>SALAS Ana * ODE</cp:lastModifiedBy>
  <cp:revision>17</cp:revision>
  <dcterms:created xsi:type="dcterms:W3CDTF">2022-01-27T20:41:44Z</dcterms:created>
  <dcterms:modified xsi:type="dcterms:W3CDTF">2022-01-28T16:27:51Z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2021-11-10T00:00:00Z</vt:filetime>
  </property>
  <property fmtid="{D5CDD505-2E9C-101B-9397-08002B2CF9AE}" pid="3" name="Creator">
    <vt:lpwstr>Google</vt:lpwstr>
  </property>
  <property fmtid="{D5CDD505-2E9C-101B-9397-08002B2CF9AE}" pid="4" name="LastSaved">
    <vt:filetime>2022-01-27T00:00:00Z</vt:filetime>
  </property>
  <property fmtid="{D5CDD505-2E9C-101B-9397-08002B2CF9AE}" pid="5" name="ContentTypeId">
    <vt:lpwstr>0x0101002B3527CFD1DA4F45B3DF2A43906332B0</vt:lpwstr>
  </property>
</Properties>
</file>