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366" autoAdjust="0"/>
  </p:normalViewPr>
  <p:slideViewPr>
    <p:cSldViewPr>
      <p:cViewPr varScale="1">
        <p:scale>
          <a:sx n="72" d="100"/>
          <a:sy n="72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EDAF36-F23A-4F0E-80B8-3119B475C3A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7CAF47-B181-47B7-969C-0AAFC9387F77}">
      <dgm:prSet phldrT="[Text]"/>
      <dgm:spPr/>
      <dgm:t>
        <a:bodyPr/>
        <a:lstStyle/>
        <a:p>
          <a:r>
            <a:rPr lang="en-US" dirty="0" smtClean="0"/>
            <a:t>Plan Development</a:t>
          </a:r>
          <a:endParaRPr lang="en-US" dirty="0"/>
        </a:p>
      </dgm:t>
    </dgm:pt>
    <dgm:pt modelId="{469711F7-3298-447D-BFF3-5794C9D57AA0}" type="parTrans" cxnId="{038D01AC-8F9E-46B7-9932-E6A805D14F76}">
      <dgm:prSet/>
      <dgm:spPr/>
      <dgm:t>
        <a:bodyPr/>
        <a:lstStyle/>
        <a:p>
          <a:endParaRPr lang="en-US"/>
        </a:p>
      </dgm:t>
    </dgm:pt>
    <dgm:pt modelId="{11966809-30F5-4DB9-88E0-5B309FF9EADC}" type="sibTrans" cxnId="{038D01AC-8F9E-46B7-9932-E6A805D14F76}">
      <dgm:prSet/>
      <dgm:spPr/>
      <dgm:t>
        <a:bodyPr/>
        <a:lstStyle/>
        <a:p>
          <a:endParaRPr lang="en-US"/>
        </a:p>
      </dgm:t>
    </dgm:pt>
    <dgm:pt modelId="{9D396B89-4730-4B42-A0F6-A72B3D98D5A9}">
      <dgm:prSet phldrT="[Text]"/>
      <dgm:spPr/>
      <dgm:t>
        <a:bodyPr/>
        <a:lstStyle/>
        <a:p>
          <a:r>
            <a:rPr lang="en-US" dirty="0" smtClean="0"/>
            <a:t>First Plan Review &amp; HASD Routine</a:t>
          </a:r>
          <a:endParaRPr lang="en-US" dirty="0"/>
        </a:p>
      </dgm:t>
    </dgm:pt>
    <dgm:pt modelId="{28BD1C02-BB0C-4600-A97F-8F9EF1F18303}" type="parTrans" cxnId="{1D85A292-052B-452F-BAFD-623A911AB894}">
      <dgm:prSet/>
      <dgm:spPr/>
      <dgm:t>
        <a:bodyPr/>
        <a:lstStyle/>
        <a:p>
          <a:endParaRPr lang="en-US"/>
        </a:p>
      </dgm:t>
    </dgm:pt>
    <dgm:pt modelId="{00EEBACA-8476-4491-8A95-56661B58301B}" type="sibTrans" cxnId="{1D85A292-052B-452F-BAFD-623A911AB894}">
      <dgm:prSet/>
      <dgm:spPr/>
      <dgm:t>
        <a:bodyPr/>
        <a:lstStyle/>
        <a:p>
          <a:endParaRPr lang="en-US"/>
        </a:p>
      </dgm:t>
    </dgm:pt>
    <dgm:pt modelId="{A4670755-C48C-41DD-98CC-4010B6E089E6}">
      <dgm:prSet phldrT="[Text]"/>
      <dgm:spPr/>
      <dgm:t>
        <a:bodyPr/>
        <a:lstStyle/>
        <a:p>
          <a:r>
            <a:rPr lang="en-US" dirty="0" smtClean="0"/>
            <a:t>Second Plan Review &amp; HASD Routine</a:t>
          </a:r>
          <a:endParaRPr lang="en-US" dirty="0"/>
        </a:p>
      </dgm:t>
    </dgm:pt>
    <dgm:pt modelId="{4B5FC5DE-6B18-4A62-97BD-F1598AF177E0}" type="parTrans" cxnId="{01CADAC7-BBC8-439D-BD4E-92CB3B1DACDC}">
      <dgm:prSet/>
      <dgm:spPr/>
      <dgm:t>
        <a:bodyPr/>
        <a:lstStyle/>
        <a:p>
          <a:endParaRPr lang="en-US"/>
        </a:p>
      </dgm:t>
    </dgm:pt>
    <dgm:pt modelId="{9CD9087C-7981-4B04-AC5B-12680F1D5555}" type="sibTrans" cxnId="{01CADAC7-BBC8-439D-BD4E-92CB3B1DACDC}">
      <dgm:prSet/>
      <dgm:spPr/>
      <dgm:t>
        <a:bodyPr/>
        <a:lstStyle/>
        <a:p>
          <a:endParaRPr lang="en-US"/>
        </a:p>
      </dgm:t>
    </dgm:pt>
    <dgm:pt modelId="{253D715A-43EC-404E-9A66-D8CD4B7D1F2D}">
      <dgm:prSet phldrT="[Text]"/>
      <dgm:spPr/>
      <dgm:t>
        <a:bodyPr/>
        <a:lstStyle/>
        <a:p>
          <a:r>
            <a:rPr lang="en-US" dirty="0" smtClean="0"/>
            <a:t>Third Plan Review and HASD Routine</a:t>
          </a:r>
          <a:endParaRPr lang="en-US" dirty="0"/>
        </a:p>
      </dgm:t>
    </dgm:pt>
    <dgm:pt modelId="{012AB6AC-3118-4E1F-BFD1-530F69008677}" type="parTrans" cxnId="{8EB33214-3F3B-4C33-99F3-DC18110ABD55}">
      <dgm:prSet/>
      <dgm:spPr/>
      <dgm:t>
        <a:bodyPr/>
        <a:lstStyle/>
        <a:p>
          <a:endParaRPr lang="en-US"/>
        </a:p>
      </dgm:t>
    </dgm:pt>
    <dgm:pt modelId="{DE9635DD-C257-4E52-9C9F-520F0720A5CC}" type="sibTrans" cxnId="{8EB33214-3F3B-4C33-99F3-DC18110ABD55}">
      <dgm:prSet/>
      <dgm:spPr/>
      <dgm:t>
        <a:bodyPr/>
        <a:lstStyle/>
        <a:p>
          <a:endParaRPr lang="en-US"/>
        </a:p>
      </dgm:t>
    </dgm:pt>
    <dgm:pt modelId="{797E2BF9-3478-4F7A-9201-A8A92D69CC1A}">
      <dgm:prSet phldrT="[Text]"/>
      <dgm:spPr/>
      <dgm:t>
        <a:bodyPr/>
        <a:lstStyle/>
        <a:p>
          <a:r>
            <a:rPr lang="en-US" dirty="0" smtClean="0"/>
            <a:t>Identification (Y1)</a:t>
          </a:r>
        </a:p>
      </dgm:t>
    </dgm:pt>
    <dgm:pt modelId="{864DB3A3-7C28-42D0-A3D7-EDBC5BEBE48F}" type="parTrans" cxnId="{DA67C174-8BE3-459A-A263-697E44B56020}">
      <dgm:prSet/>
      <dgm:spPr/>
      <dgm:t>
        <a:bodyPr/>
        <a:lstStyle/>
        <a:p>
          <a:endParaRPr lang="en-US"/>
        </a:p>
      </dgm:t>
    </dgm:pt>
    <dgm:pt modelId="{1E94E3F5-5D2A-41C7-8550-7E70A7487965}" type="sibTrans" cxnId="{DA67C174-8BE3-459A-A263-697E44B56020}">
      <dgm:prSet/>
      <dgm:spPr/>
      <dgm:t>
        <a:bodyPr/>
        <a:lstStyle/>
        <a:p>
          <a:endParaRPr lang="en-US"/>
        </a:p>
      </dgm:t>
    </dgm:pt>
    <dgm:pt modelId="{13849F71-50D0-4C71-B44B-728EC7259C13}" type="pres">
      <dgm:prSet presAssocID="{B6EDAF36-F23A-4F0E-80B8-3119B475C3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57150-4287-464C-8295-3BC991653970}" type="pres">
      <dgm:prSet presAssocID="{1B7CAF47-B181-47B7-969C-0AAFC9387F77}" presName="dummy" presStyleCnt="0"/>
      <dgm:spPr/>
    </dgm:pt>
    <dgm:pt modelId="{55A3A2F1-FE7F-497F-81F9-07336E7C4766}" type="pres">
      <dgm:prSet presAssocID="{1B7CAF47-B181-47B7-969C-0AAFC9387F77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B7088-9413-44EA-984A-AA454CD520B7}" type="pres">
      <dgm:prSet presAssocID="{11966809-30F5-4DB9-88E0-5B309FF9EADC}" presName="sibTrans" presStyleLbl="node1" presStyleIdx="0" presStyleCnt="5"/>
      <dgm:spPr/>
      <dgm:t>
        <a:bodyPr/>
        <a:lstStyle/>
        <a:p>
          <a:endParaRPr lang="en-US"/>
        </a:p>
      </dgm:t>
    </dgm:pt>
    <dgm:pt modelId="{915CF846-FF00-4ED8-9210-0342CBF5BA11}" type="pres">
      <dgm:prSet presAssocID="{9D396B89-4730-4B42-A0F6-A72B3D98D5A9}" presName="dummy" presStyleCnt="0"/>
      <dgm:spPr/>
    </dgm:pt>
    <dgm:pt modelId="{7FD552ED-A8B2-4BCB-B0CE-61AA0730C969}" type="pres">
      <dgm:prSet presAssocID="{9D396B89-4730-4B42-A0F6-A72B3D98D5A9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BE9DE-92EE-4C3A-A8D2-03CC40A5FC27}" type="pres">
      <dgm:prSet presAssocID="{00EEBACA-8476-4491-8A95-56661B58301B}" presName="sibTrans" presStyleLbl="node1" presStyleIdx="1" presStyleCnt="5"/>
      <dgm:spPr/>
      <dgm:t>
        <a:bodyPr/>
        <a:lstStyle/>
        <a:p>
          <a:endParaRPr lang="en-US"/>
        </a:p>
      </dgm:t>
    </dgm:pt>
    <dgm:pt modelId="{FE22B7FD-5D99-4276-9CD6-4A61911ECEB5}" type="pres">
      <dgm:prSet presAssocID="{A4670755-C48C-41DD-98CC-4010B6E089E6}" presName="dummy" presStyleCnt="0"/>
      <dgm:spPr/>
    </dgm:pt>
    <dgm:pt modelId="{159B39B7-CB4B-4807-A681-3C9D5D3D6B16}" type="pres">
      <dgm:prSet presAssocID="{A4670755-C48C-41DD-98CC-4010B6E089E6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1B269-B001-4032-A9C0-D52547C824E4}" type="pres">
      <dgm:prSet presAssocID="{9CD9087C-7981-4B04-AC5B-12680F1D5555}" presName="sibTrans" presStyleLbl="node1" presStyleIdx="2" presStyleCnt="5"/>
      <dgm:spPr/>
      <dgm:t>
        <a:bodyPr/>
        <a:lstStyle/>
        <a:p>
          <a:endParaRPr lang="en-US"/>
        </a:p>
      </dgm:t>
    </dgm:pt>
    <dgm:pt modelId="{C72411C9-A059-46F6-BDF4-258C6F854E06}" type="pres">
      <dgm:prSet presAssocID="{253D715A-43EC-404E-9A66-D8CD4B7D1F2D}" presName="dummy" presStyleCnt="0"/>
      <dgm:spPr/>
    </dgm:pt>
    <dgm:pt modelId="{AA7D69F7-7CA1-4444-A22F-0A2F1DCEA3C7}" type="pres">
      <dgm:prSet presAssocID="{253D715A-43EC-404E-9A66-D8CD4B7D1F2D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76950-C43F-4989-9C3D-C4C1A048DABE}" type="pres">
      <dgm:prSet presAssocID="{DE9635DD-C257-4E52-9C9F-520F0720A5CC}" presName="sibTrans" presStyleLbl="node1" presStyleIdx="3" presStyleCnt="5"/>
      <dgm:spPr/>
      <dgm:t>
        <a:bodyPr/>
        <a:lstStyle/>
        <a:p>
          <a:endParaRPr lang="en-US"/>
        </a:p>
      </dgm:t>
    </dgm:pt>
    <dgm:pt modelId="{1F1FF258-5D40-49A4-B141-5BDCF91F8B5E}" type="pres">
      <dgm:prSet presAssocID="{797E2BF9-3478-4F7A-9201-A8A92D69CC1A}" presName="dummy" presStyleCnt="0"/>
      <dgm:spPr/>
    </dgm:pt>
    <dgm:pt modelId="{E9DEA9ED-9F85-466B-89A4-D6104745C27C}" type="pres">
      <dgm:prSet presAssocID="{797E2BF9-3478-4F7A-9201-A8A92D69CC1A}" presName="node" presStyleLbl="revTx" presStyleIdx="4" presStyleCnt="5" custScaleY="62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D4F1C-A3D0-4203-9CE5-28D2C8E6019E}" type="pres">
      <dgm:prSet presAssocID="{1E94E3F5-5D2A-41C7-8550-7E70A7487965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7DA4F40F-2D37-40C7-86C1-4EDA1DCEE5C7}" type="presOf" srcId="{DE9635DD-C257-4E52-9C9F-520F0720A5CC}" destId="{1F576950-C43F-4989-9C3D-C4C1A048DABE}" srcOrd="0" destOrd="0" presId="urn:microsoft.com/office/officeart/2005/8/layout/cycle1"/>
    <dgm:cxn modelId="{01CADAC7-BBC8-439D-BD4E-92CB3B1DACDC}" srcId="{B6EDAF36-F23A-4F0E-80B8-3119B475C3A3}" destId="{A4670755-C48C-41DD-98CC-4010B6E089E6}" srcOrd="2" destOrd="0" parTransId="{4B5FC5DE-6B18-4A62-97BD-F1598AF177E0}" sibTransId="{9CD9087C-7981-4B04-AC5B-12680F1D5555}"/>
    <dgm:cxn modelId="{629AA420-E40E-4C94-855C-0C17F328B65C}" type="presOf" srcId="{253D715A-43EC-404E-9A66-D8CD4B7D1F2D}" destId="{AA7D69F7-7CA1-4444-A22F-0A2F1DCEA3C7}" srcOrd="0" destOrd="0" presId="urn:microsoft.com/office/officeart/2005/8/layout/cycle1"/>
    <dgm:cxn modelId="{5D629C49-7BD5-49A2-A51A-5579D8B56A9E}" type="presOf" srcId="{797E2BF9-3478-4F7A-9201-A8A92D69CC1A}" destId="{E9DEA9ED-9F85-466B-89A4-D6104745C27C}" srcOrd="0" destOrd="0" presId="urn:microsoft.com/office/officeart/2005/8/layout/cycle1"/>
    <dgm:cxn modelId="{B2ED89F6-7B8E-44E0-ACE5-38EA9D9A27E1}" type="presOf" srcId="{1B7CAF47-B181-47B7-969C-0AAFC9387F77}" destId="{55A3A2F1-FE7F-497F-81F9-07336E7C4766}" srcOrd="0" destOrd="0" presId="urn:microsoft.com/office/officeart/2005/8/layout/cycle1"/>
    <dgm:cxn modelId="{91A60B65-B124-4DC8-9299-2C9DB3E8EDD9}" type="presOf" srcId="{B6EDAF36-F23A-4F0E-80B8-3119B475C3A3}" destId="{13849F71-50D0-4C71-B44B-728EC7259C13}" srcOrd="0" destOrd="0" presId="urn:microsoft.com/office/officeart/2005/8/layout/cycle1"/>
    <dgm:cxn modelId="{8EB33214-3F3B-4C33-99F3-DC18110ABD55}" srcId="{B6EDAF36-F23A-4F0E-80B8-3119B475C3A3}" destId="{253D715A-43EC-404E-9A66-D8CD4B7D1F2D}" srcOrd="3" destOrd="0" parTransId="{012AB6AC-3118-4E1F-BFD1-530F69008677}" sibTransId="{DE9635DD-C257-4E52-9C9F-520F0720A5CC}"/>
    <dgm:cxn modelId="{386FA50C-0462-49A1-8861-E46634430AE9}" type="presOf" srcId="{1E94E3F5-5D2A-41C7-8550-7E70A7487965}" destId="{EFBD4F1C-A3D0-4203-9CE5-28D2C8E6019E}" srcOrd="0" destOrd="0" presId="urn:microsoft.com/office/officeart/2005/8/layout/cycle1"/>
    <dgm:cxn modelId="{038D01AC-8F9E-46B7-9932-E6A805D14F76}" srcId="{B6EDAF36-F23A-4F0E-80B8-3119B475C3A3}" destId="{1B7CAF47-B181-47B7-969C-0AAFC9387F77}" srcOrd="0" destOrd="0" parTransId="{469711F7-3298-447D-BFF3-5794C9D57AA0}" sibTransId="{11966809-30F5-4DB9-88E0-5B309FF9EADC}"/>
    <dgm:cxn modelId="{5BB6589C-A9D1-4CF6-9F00-90BC4FF5FFD8}" type="presOf" srcId="{9CD9087C-7981-4B04-AC5B-12680F1D5555}" destId="{9A71B269-B001-4032-A9C0-D52547C824E4}" srcOrd="0" destOrd="0" presId="urn:microsoft.com/office/officeart/2005/8/layout/cycle1"/>
    <dgm:cxn modelId="{DA67C174-8BE3-459A-A263-697E44B56020}" srcId="{B6EDAF36-F23A-4F0E-80B8-3119B475C3A3}" destId="{797E2BF9-3478-4F7A-9201-A8A92D69CC1A}" srcOrd="4" destOrd="0" parTransId="{864DB3A3-7C28-42D0-A3D7-EDBC5BEBE48F}" sibTransId="{1E94E3F5-5D2A-41C7-8550-7E70A7487965}"/>
    <dgm:cxn modelId="{41CB7E24-A617-4465-97D3-26084F964EEC}" type="presOf" srcId="{00EEBACA-8476-4491-8A95-56661B58301B}" destId="{E62BE9DE-92EE-4C3A-A8D2-03CC40A5FC27}" srcOrd="0" destOrd="0" presId="urn:microsoft.com/office/officeart/2005/8/layout/cycle1"/>
    <dgm:cxn modelId="{CD0DEC1E-4EC3-4005-87F8-2616D90B2481}" type="presOf" srcId="{11966809-30F5-4DB9-88E0-5B309FF9EADC}" destId="{08BB7088-9413-44EA-984A-AA454CD520B7}" srcOrd="0" destOrd="0" presId="urn:microsoft.com/office/officeart/2005/8/layout/cycle1"/>
    <dgm:cxn modelId="{1D85A292-052B-452F-BAFD-623A911AB894}" srcId="{B6EDAF36-F23A-4F0E-80B8-3119B475C3A3}" destId="{9D396B89-4730-4B42-A0F6-A72B3D98D5A9}" srcOrd="1" destOrd="0" parTransId="{28BD1C02-BB0C-4600-A97F-8F9EF1F18303}" sibTransId="{00EEBACA-8476-4491-8A95-56661B58301B}"/>
    <dgm:cxn modelId="{67A5FB94-B847-4CB0-9240-F69410B28239}" type="presOf" srcId="{9D396B89-4730-4B42-A0F6-A72B3D98D5A9}" destId="{7FD552ED-A8B2-4BCB-B0CE-61AA0730C969}" srcOrd="0" destOrd="0" presId="urn:microsoft.com/office/officeart/2005/8/layout/cycle1"/>
    <dgm:cxn modelId="{71DC5BCD-8683-4D43-ADBB-511A0874D18B}" type="presOf" srcId="{A4670755-C48C-41DD-98CC-4010B6E089E6}" destId="{159B39B7-CB4B-4807-A681-3C9D5D3D6B16}" srcOrd="0" destOrd="0" presId="urn:microsoft.com/office/officeart/2005/8/layout/cycle1"/>
    <dgm:cxn modelId="{A75C6641-0C56-4BEA-B29D-7C9B74377462}" type="presParOf" srcId="{13849F71-50D0-4C71-B44B-728EC7259C13}" destId="{64657150-4287-464C-8295-3BC991653970}" srcOrd="0" destOrd="0" presId="urn:microsoft.com/office/officeart/2005/8/layout/cycle1"/>
    <dgm:cxn modelId="{12D9F554-9297-4290-A054-CB437F4E4F01}" type="presParOf" srcId="{13849F71-50D0-4C71-B44B-728EC7259C13}" destId="{55A3A2F1-FE7F-497F-81F9-07336E7C4766}" srcOrd="1" destOrd="0" presId="urn:microsoft.com/office/officeart/2005/8/layout/cycle1"/>
    <dgm:cxn modelId="{4E9B28C7-210C-4E9E-8830-C318735FA2D6}" type="presParOf" srcId="{13849F71-50D0-4C71-B44B-728EC7259C13}" destId="{08BB7088-9413-44EA-984A-AA454CD520B7}" srcOrd="2" destOrd="0" presId="urn:microsoft.com/office/officeart/2005/8/layout/cycle1"/>
    <dgm:cxn modelId="{153AF90B-3BF2-4EC8-B723-888275B9ECA7}" type="presParOf" srcId="{13849F71-50D0-4C71-B44B-728EC7259C13}" destId="{915CF846-FF00-4ED8-9210-0342CBF5BA11}" srcOrd="3" destOrd="0" presId="urn:microsoft.com/office/officeart/2005/8/layout/cycle1"/>
    <dgm:cxn modelId="{8A0C3435-8251-451B-8BEA-31A6D2BDA79C}" type="presParOf" srcId="{13849F71-50D0-4C71-B44B-728EC7259C13}" destId="{7FD552ED-A8B2-4BCB-B0CE-61AA0730C969}" srcOrd="4" destOrd="0" presId="urn:microsoft.com/office/officeart/2005/8/layout/cycle1"/>
    <dgm:cxn modelId="{97FF029F-8CE1-45D6-A7B0-2F3F62F63874}" type="presParOf" srcId="{13849F71-50D0-4C71-B44B-728EC7259C13}" destId="{E62BE9DE-92EE-4C3A-A8D2-03CC40A5FC27}" srcOrd="5" destOrd="0" presId="urn:microsoft.com/office/officeart/2005/8/layout/cycle1"/>
    <dgm:cxn modelId="{AFA9A028-BFB1-43B9-865A-5EBCABA9A40C}" type="presParOf" srcId="{13849F71-50D0-4C71-B44B-728EC7259C13}" destId="{FE22B7FD-5D99-4276-9CD6-4A61911ECEB5}" srcOrd="6" destOrd="0" presId="urn:microsoft.com/office/officeart/2005/8/layout/cycle1"/>
    <dgm:cxn modelId="{0A2680BC-E11D-455F-A26D-D9A45D6FF39F}" type="presParOf" srcId="{13849F71-50D0-4C71-B44B-728EC7259C13}" destId="{159B39B7-CB4B-4807-A681-3C9D5D3D6B16}" srcOrd="7" destOrd="0" presId="urn:microsoft.com/office/officeart/2005/8/layout/cycle1"/>
    <dgm:cxn modelId="{B3C24C0A-D210-4C07-881A-25680A5822F7}" type="presParOf" srcId="{13849F71-50D0-4C71-B44B-728EC7259C13}" destId="{9A71B269-B001-4032-A9C0-D52547C824E4}" srcOrd="8" destOrd="0" presId="urn:microsoft.com/office/officeart/2005/8/layout/cycle1"/>
    <dgm:cxn modelId="{5F529BF0-5BD6-42A5-8F88-D79EEFA4665F}" type="presParOf" srcId="{13849F71-50D0-4C71-B44B-728EC7259C13}" destId="{C72411C9-A059-46F6-BDF4-258C6F854E06}" srcOrd="9" destOrd="0" presId="urn:microsoft.com/office/officeart/2005/8/layout/cycle1"/>
    <dgm:cxn modelId="{3DBDA655-7CE2-49F6-91B9-A7605E77CDC7}" type="presParOf" srcId="{13849F71-50D0-4C71-B44B-728EC7259C13}" destId="{AA7D69F7-7CA1-4444-A22F-0A2F1DCEA3C7}" srcOrd="10" destOrd="0" presId="urn:microsoft.com/office/officeart/2005/8/layout/cycle1"/>
    <dgm:cxn modelId="{CBDABA79-9E92-408B-9D5A-D16253E842D4}" type="presParOf" srcId="{13849F71-50D0-4C71-B44B-728EC7259C13}" destId="{1F576950-C43F-4989-9C3D-C4C1A048DABE}" srcOrd="11" destOrd="0" presId="urn:microsoft.com/office/officeart/2005/8/layout/cycle1"/>
    <dgm:cxn modelId="{12091BE7-FB86-4C96-8C60-3FCE61EAD1F8}" type="presParOf" srcId="{13849F71-50D0-4C71-B44B-728EC7259C13}" destId="{1F1FF258-5D40-49A4-B141-5BDCF91F8B5E}" srcOrd="12" destOrd="0" presId="urn:microsoft.com/office/officeart/2005/8/layout/cycle1"/>
    <dgm:cxn modelId="{22884538-F010-4F44-9674-A081D83C911A}" type="presParOf" srcId="{13849F71-50D0-4C71-B44B-728EC7259C13}" destId="{E9DEA9ED-9F85-466B-89A4-D6104745C27C}" srcOrd="13" destOrd="0" presId="urn:microsoft.com/office/officeart/2005/8/layout/cycle1"/>
    <dgm:cxn modelId="{FAC98ED7-C890-4FD3-9DD1-2098EB2433A8}" type="presParOf" srcId="{13849F71-50D0-4C71-B44B-728EC7259C13}" destId="{EFBD4F1C-A3D0-4203-9CE5-28D2C8E6019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3A2F1-FE7F-497F-81F9-07336E7C4766}">
      <dsp:nvSpPr>
        <dsp:cNvPr id="0" name=""/>
        <dsp:cNvSpPr/>
      </dsp:nvSpPr>
      <dsp:spPr>
        <a:xfrm>
          <a:off x="4792738" y="33335"/>
          <a:ext cx="1131545" cy="1131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Plan Development</a:t>
          </a:r>
          <a:endParaRPr lang="en-US" sz="1400" kern="1200" dirty="0"/>
        </a:p>
      </dsp:txBody>
      <dsp:txXfrm>
        <a:off x="4792738" y="33335"/>
        <a:ext cx="1131545" cy="1131545"/>
      </dsp:txXfrm>
    </dsp:sp>
    <dsp:sp modelId="{08BB7088-9413-44EA-984A-AA454CD520B7}">
      <dsp:nvSpPr>
        <dsp:cNvPr id="0" name=""/>
        <dsp:cNvSpPr/>
      </dsp:nvSpPr>
      <dsp:spPr>
        <a:xfrm>
          <a:off x="2130773" y="580"/>
          <a:ext cx="4242691" cy="4242691"/>
        </a:xfrm>
        <a:prstGeom prst="circularArrow">
          <a:avLst>
            <a:gd name="adj1" fmla="val 5201"/>
            <a:gd name="adj2" fmla="val 335955"/>
            <a:gd name="adj3" fmla="val 21293069"/>
            <a:gd name="adj4" fmla="val 1976639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552ED-A8B2-4BCB-B0CE-61AA0730C969}">
      <dsp:nvSpPr>
        <dsp:cNvPr id="0" name=""/>
        <dsp:cNvSpPr/>
      </dsp:nvSpPr>
      <dsp:spPr>
        <a:xfrm>
          <a:off x="5476526" y="2137817"/>
          <a:ext cx="1131545" cy="1131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First Plan Review &amp; HASD Routine</a:t>
          </a:r>
          <a:endParaRPr lang="en-US" sz="1400" kern="1200" dirty="0"/>
        </a:p>
      </dsp:txBody>
      <dsp:txXfrm>
        <a:off x="5476526" y="2137817"/>
        <a:ext cx="1131545" cy="1131545"/>
      </dsp:txXfrm>
    </dsp:sp>
    <dsp:sp modelId="{E62BE9DE-92EE-4C3A-A8D2-03CC40A5FC27}">
      <dsp:nvSpPr>
        <dsp:cNvPr id="0" name=""/>
        <dsp:cNvSpPr/>
      </dsp:nvSpPr>
      <dsp:spPr>
        <a:xfrm>
          <a:off x="2130773" y="580"/>
          <a:ext cx="4242691" cy="4242691"/>
        </a:xfrm>
        <a:prstGeom prst="circularArrow">
          <a:avLst>
            <a:gd name="adj1" fmla="val 5201"/>
            <a:gd name="adj2" fmla="val 335955"/>
            <a:gd name="adj3" fmla="val 4014519"/>
            <a:gd name="adj4" fmla="val 2253597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9B39B7-CB4B-4807-A681-3C9D5D3D6B16}">
      <dsp:nvSpPr>
        <dsp:cNvPr id="0" name=""/>
        <dsp:cNvSpPr/>
      </dsp:nvSpPr>
      <dsp:spPr>
        <a:xfrm>
          <a:off x="3686346" y="3438459"/>
          <a:ext cx="1131545" cy="1131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Second Plan Review &amp; HASD Routine</a:t>
          </a:r>
          <a:endParaRPr lang="en-US" sz="1400" kern="1200" dirty="0"/>
        </a:p>
      </dsp:txBody>
      <dsp:txXfrm>
        <a:off x="3686346" y="3438459"/>
        <a:ext cx="1131545" cy="1131545"/>
      </dsp:txXfrm>
    </dsp:sp>
    <dsp:sp modelId="{9A71B269-B001-4032-A9C0-D52547C824E4}">
      <dsp:nvSpPr>
        <dsp:cNvPr id="0" name=""/>
        <dsp:cNvSpPr/>
      </dsp:nvSpPr>
      <dsp:spPr>
        <a:xfrm>
          <a:off x="2130773" y="580"/>
          <a:ext cx="4242691" cy="4242691"/>
        </a:xfrm>
        <a:prstGeom prst="circularArrow">
          <a:avLst>
            <a:gd name="adj1" fmla="val 5201"/>
            <a:gd name="adj2" fmla="val 335955"/>
            <a:gd name="adj3" fmla="val 8210448"/>
            <a:gd name="adj4" fmla="val 644952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D69F7-7CA1-4444-A22F-0A2F1DCEA3C7}">
      <dsp:nvSpPr>
        <dsp:cNvPr id="0" name=""/>
        <dsp:cNvSpPr/>
      </dsp:nvSpPr>
      <dsp:spPr>
        <a:xfrm>
          <a:off x="1896166" y="2137817"/>
          <a:ext cx="1131545" cy="1131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Third Plan Review and HASD Routine</a:t>
          </a:r>
          <a:endParaRPr lang="en-US" sz="1400" kern="1200" dirty="0"/>
        </a:p>
      </dsp:txBody>
      <dsp:txXfrm>
        <a:off x="1896166" y="2137817"/>
        <a:ext cx="1131545" cy="1131545"/>
      </dsp:txXfrm>
    </dsp:sp>
    <dsp:sp modelId="{1F576950-C43F-4989-9C3D-C4C1A048DABE}">
      <dsp:nvSpPr>
        <dsp:cNvPr id="0" name=""/>
        <dsp:cNvSpPr/>
      </dsp:nvSpPr>
      <dsp:spPr>
        <a:xfrm>
          <a:off x="2130773" y="580"/>
          <a:ext cx="4242691" cy="4242691"/>
        </a:xfrm>
        <a:prstGeom prst="circularArrow">
          <a:avLst>
            <a:gd name="adj1" fmla="val 5201"/>
            <a:gd name="adj2" fmla="val 335955"/>
            <a:gd name="adj3" fmla="val 12772245"/>
            <a:gd name="adj4" fmla="val 1077097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DEA9ED-9F85-466B-89A4-D6104745C27C}">
      <dsp:nvSpPr>
        <dsp:cNvPr id="0" name=""/>
        <dsp:cNvSpPr/>
      </dsp:nvSpPr>
      <dsp:spPr>
        <a:xfrm>
          <a:off x="2579954" y="247282"/>
          <a:ext cx="1131545" cy="7036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Identification (Y1)</a:t>
          </a:r>
        </a:p>
      </dsp:txBody>
      <dsp:txXfrm>
        <a:off x="2579954" y="247282"/>
        <a:ext cx="1131545" cy="703651"/>
      </dsp:txXfrm>
    </dsp:sp>
    <dsp:sp modelId="{EFBD4F1C-A3D0-4203-9CE5-28D2C8E6019E}">
      <dsp:nvSpPr>
        <dsp:cNvPr id="0" name=""/>
        <dsp:cNvSpPr/>
      </dsp:nvSpPr>
      <dsp:spPr>
        <a:xfrm>
          <a:off x="2130773" y="580"/>
          <a:ext cx="4242691" cy="4242691"/>
        </a:xfrm>
        <a:prstGeom prst="circularArrow">
          <a:avLst>
            <a:gd name="adj1" fmla="val 5201"/>
            <a:gd name="adj2" fmla="val 335955"/>
            <a:gd name="adj3" fmla="val 16865508"/>
            <a:gd name="adj4" fmla="val 15198536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E1FB57-1DC2-4463-90BC-732CE5C91FD6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4EC635B-0309-4983-8635-A549B6ADDE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Clear articulation of how schools / districts are identified is essential to authentic engagement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Alignment of identification criteria and exit criteria is important – schools / districts need to know what they are working towards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DC38B942-B7C4-4A11-B160-1683C379E333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One of the biggest lessons learned is that context matters. The data doesn’t tell the whole story, but helps us ask better questions.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Data, in context, helps develop better plans aligned to the needs of the school.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Plans developed in collaboration with school &amp; district leadership provide needed ownership / buy in from those carrying out the plans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0A0F4C75-DED5-4953-BAE3-AE90C0FE18AC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Plan on a page… 30 second elevator speech … etc. If it can’t be communicated briefly and succinctly, it’s not a plan.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INDISTAR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Initially, there were nearly 200 improvement indicators … then 90 … now 34; instead of building plans linked explicitly to indicators, we support schools / districts in developing plans framed as priorities, with various tasks, phases, activities in the plan placed under the various improvement indicators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DFD4BD7B-661F-4CF4-AA67-D0A54F7796B1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The routine evolves each time we run it, largely linked to our (How Are We Doing? – HAWD) routine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Schools &amp; leadership teams evaluate the progress of their priorities using the “Assessment Framework”</a:t>
            </a:r>
          </a:p>
          <a:p>
            <a:pPr marL="628650" lvl="1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Rate the planning, capacity and evidence of success for each priority</a:t>
            </a:r>
          </a:p>
          <a:p>
            <a:pPr marL="1085850" lvl="2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Planning is typically the most straightforward aspect</a:t>
            </a:r>
          </a:p>
          <a:p>
            <a:pPr marL="1085850" lvl="2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Evidence is often the most challenging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The routine involves the review of the improvement plans (CAPs) and the submission 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Point people for each school provide feedback and “Things to consider…”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5CDA0E55-0636-4F86-AB7B-4C5402F4296C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During the implementation of the improvement plan, the routine is aimed at support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Information gleaned in the plan review and routine allow ODE point people to differentiate supports / interventions (Summer academies, connecting to PLC PD, etc.)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Trends from the data submissions inform how we (ODE) develop professional development for coaches</a:t>
            </a:r>
          </a:p>
          <a:p>
            <a:pPr marL="628650" lvl="1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Example: evidence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9789E886-38BD-4BE3-BADE-5B79AA3A87DF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EE6564B3-9DCB-43BC-A418-C7EC4C77E64E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During our first routine, we assumed that every school had, at any given time, data on how their students were doing… this was not the case.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r>
              <a:rPr lang="en-US" altLang="en-US" smtClean="0"/>
              <a:t>By asking for this information, we spurred schools to begin collecting it…. Moving from about 60% in reading and 30% in math to nearly 100% in reading and 70% in math…</a:t>
            </a:r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EC7B82E2-0A64-43D7-B9A9-7ABEFB09A2FC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4541FAF8-0064-4CEE-AE7B-B6FDE8E946F7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6F95C-E80E-4B1C-A5A1-CD653BF3B31B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57C624F-9806-496D-9434-2E7A002D2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139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9C0EC-5AB0-4E04-B99B-99D7D3FF0935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018C0-49DA-4B53-B026-DA6C2375D5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44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0CAB70F-D682-40D2-9743-D9E21CD210D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F747-5893-40D1-BC50-5714BEE21181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25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D056-B9B5-441D-9D35-F1155EA42FCF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DBAC4BF-2FC9-4B6B-A2BB-11D6BF40A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546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6A574-4F55-430E-B380-C49408D183ED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63A06AD-6683-4DAB-B9A8-D9090683FA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019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58A26-6442-48EF-9EAA-28CF8AFFBE3A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69204-5AC9-4FEF-BA8A-E1AD80C85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50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A4CA6-7BED-49E3-810C-0B3F1459DC68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959A1F3-A31D-4045-9840-CD9EAA71A4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396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F03E-9D91-4090-936A-972B97547DF2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9F4FE9A-27C6-4B79-9AFD-903DC1590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4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D70F-60E3-4E02-B285-D5CC969F47D9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C52350-8A31-4B90-ACCD-4447FF7976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22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DD5E956-5107-44D8-97B2-E9A1153DB23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B708-2853-44B0-B965-2C46DA5B099D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1360C4A-AF2E-4D05-8C17-880A64318F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05613-4E01-4F22-B5C5-48477CD851E9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1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B409C5-A267-49F6-B137-35FFA0EE89C7}" type="datetimeFigureOut">
              <a:rPr lang="en-US"/>
              <a:pPr>
                <a:defRPr/>
              </a:pPr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5D921747-5575-4A49-A4B4-23172CFA04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Systems &amp; Routines to differentiate supports to schools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School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Next Steps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Finalize identification (April / May)</a:t>
            </a:r>
          </a:p>
          <a:p>
            <a:r>
              <a:rPr lang="en-US" altLang="en-US" smtClean="0"/>
              <a:t>Expand coaching network &amp; develop PD (May / July)</a:t>
            </a:r>
          </a:p>
          <a:p>
            <a:r>
              <a:rPr lang="en-US" altLang="en-US" smtClean="0"/>
              <a:t>Connect with districts / schools (June / July)</a:t>
            </a:r>
          </a:p>
          <a:p>
            <a:r>
              <a:rPr lang="en-US" altLang="en-US" smtClean="0"/>
              <a:t>Build context (July / August)</a:t>
            </a:r>
          </a:p>
          <a:p>
            <a:r>
              <a:rPr lang="en-US" altLang="en-US" smtClean="0"/>
              <a:t>Author improvement plans, place coaches (August / September)</a:t>
            </a:r>
          </a:p>
          <a:p>
            <a:r>
              <a:rPr lang="en-US" altLang="en-US" smtClean="0"/>
              <a:t>First HASD submission (Nov / Dec)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B9899"/>
                </a:solidFill>
              </a:rPr>
              <a:t>For today…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z="2800" smtClean="0"/>
              <a:t>Overview of structures &amp; routines</a:t>
            </a:r>
          </a:p>
          <a:p>
            <a:r>
              <a:rPr lang="en-US" altLang="en-US" sz="2800" smtClean="0"/>
              <a:t>Lessons learned</a:t>
            </a:r>
          </a:p>
          <a:p>
            <a:r>
              <a:rPr lang="en-US" altLang="en-US" sz="2800" smtClean="0"/>
              <a:t>Next steps</a:t>
            </a:r>
          </a:p>
          <a:p>
            <a:r>
              <a:rPr lang="en-US" altLang="en-US" sz="280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Structures &amp; Routines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Identification</a:t>
            </a:r>
          </a:p>
          <a:p>
            <a:pPr lvl="1"/>
            <a:r>
              <a:rPr lang="en-US" altLang="en-US" smtClean="0"/>
              <a:t>Clarity</a:t>
            </a:r>
          </a:p>
          <a:p>
            <a:pPr lvl="1"/>
            <a:r>
              <a:rPr lang="en-US" altLang="en-US" smtClean="0"/>
              <a:t>Data</a:t>
            </a:r>
          </a:p>
          <a:p>
            <a:pPr lvl="1"/>
            <a:r>
              <a:rPr lang="en-US" altLang="en-US" smtClean="0"/>
              <a:t>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Structures &amp; Routines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Context &amp; Relationships</a:t>
            </a:r>
          </a:p>
          <a:p>
            <a:pPr lvl="1"/>
            <a:r>
              <a:rPr lang="en-US" altLang="en-US" smtClean="0"/>
              <a:t>Listen and learn</a:t>
            </a:r>
          </a:p>
          <a:p>
            <a:pPr lvl="1"/>
            <a:r>
              <a:rPr lang="en-US" altLang="en-US" smtClean="0"/>
              <a:t>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Structures &amp; Routines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Improvement Planning</a:t>
            </a:r>
          </a:p>
          <a:p>
            <a:pPr lvl="1"/>
            <a:r>
              <a:rPr lang="en-US" altLang="en-US" smtClean="0"/>
              <a:t>Less is more</a:t>
            </a:r>
          </a:p>
          <a:p>
            <a:pPr lvl="1"/>
            <a:r>
              <a:rPr lang="en-US" altLang="en-US" smtClean="0"/>
              <a:t>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Structures &amp; Routines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How Are Schools Doing? (HASD)</a:t>
            </a:r>
          </a:p>
          <a:p>
            <a:pPr lvl="1"/>
            <a:r>
              <a:rPr lang="en-US" altLang="en-US" smtClean="0"/>
              <a:t>Quarterly routine</a:t>
            </a:r>
          </a:p>
          <a:p>
            <a:pPr lvl="1"/>
            <a:r>
              <a:rPr lang="en-US" altLang="en-US" smtClean="0"/>
              <a:t>Qualitative &amp; Quantitative data</a:t>
            </a:r>
          </a:p>
          <a:p>
            <a:pPr lvl="1"/>
            <a:r>
              <a:rPr lang="en-US" altLang="en-US" smtClean="0"/>
              <a:t>Reflective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Structures &amp; Routines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How Are Schools Doing? (HASD)</a:t>
            </a:r>
          </a:p>
          <a:p>
            <a:pPr lvl="1"/>
            <a:r>
              <a:rPr lang="en-US" altLang="en-US" smtClean="0"/>
              <a:t>Support oriented</a:t>
            </a:r>
          </a:p>
          <a:p>
            <a:pPr lvl="1"/>
            <a:r>
              <a:rPr lang="en-US" altLang="en-US" smtClean="0"/>
              <a:t>Inform differentiated supports to schools</a:t>
            </a:r>
          </a:p>
          <a:p>
            <a:pPr lvl="1"/>
            <a:r>
              <a:rPr lang="en-US" altLang="en-US" smtClean="0"/>
              <a:t>Inform differentiated / tailored professional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rgbClr val="7B9899"/>
                </a:solidFill>
              </a:rPr>
              <a:t>Structures &amp; Routines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graphicFrame>
        <p:nvGraphicFramePr>
          <p:cNvPr id="4" name="Content Placeholder 3" descr="Map of annual activities:&#10;&#10;Fall is Plan Development (Plan approval)&#10;Winter is First Plan and HASD Review (Plan approval)&#10;Spring is Second and Third Plan and HASD Reviews (Feedback and Adjustments where necessary)&#10;Summer is &quot;Tiering&quot; Y2-4 (End of year reflection; revise plans for next year" title="Structures and Routines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216845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6925" y="31353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/>
              <a:t>Plan Approval</a:t>
            </a:r>
          </a:p>
        </p:txBody>
      </p:sp>
      <p:cxnSp>
        <p:nvCxnSpPr>
          <p:cNvPr id="9" name="Straight Arrow Connector 8" descr="Plan aproval between Plan Developemtn and First Plan Review" title="Arrow Connector"/>
          <p:cNvCxnSpPr/>
          <p:nvPr/>
        </p:nvCxnSpPr>
        <p:spPr>
          <a:xfrm flipH="1">
            <a:off x="6689725" y="3321050"/>
            <a:ext cx="4572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75388" y="5029200"/>
            <a:ext cx="2563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sz="1400"/>
              <a:t>Feedback and adjustments (where necessary)</a:t>
            </a:r>
          </a:p>
        </p:txBody>
      </p:sp>
      <p:cxnSp>
        <p:nvCxnSpPr>
          <p:cNvPr id="11" name="Straight Arrow Connector 10" descr="Feedback and adjustments between first and second plan and reviews" title="Arrow Connector"/>
          <p:cNvCxnSpPr/>
          <p:nvPr/>
        </p:nvCxnSpPr>
        <p:spPr>
          <a:xfrm flipH="1">
            <a:off x="5818188" y="5213350"/>
            <a:ext cx="4572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5029200"/>
            <a:ext cx="2563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sz="1400"/>
              <a:t>Feedback and adjustments (where necessary)</a:t>
            </a:r>
          </a:p>
        </p:txBody>
      </p:sp>
      <p:cxnSp>
        <p:nvCxnSpPr>
          <p:cNvPr id="16" name="Straight Arrow Connector 15" descr="Feedback and adjustments between second and third plan reviews" title="Arrow Connector"/>
          <p:cNvCxnSpPr/>
          <p:nvPr/>
        </p:nvCxnSpPr>
        <p:spPr>
          <a:xfrm>
            <a:off x="2667000" y="5213350"/>
            <a:ext cx="560388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4013" y="1524000"/>
            <a:ext cx="17795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n-US" altLang="en-US" sz="1400"/>
              <a:t>End of year reflection; revise plans for next year</a:t>
            </a:r>
          </a:p>
        </p:txBody>
      </p:sp>
      <p:cxnSp>
        <p:nvCxnSpPr>
          <p:cNvPr id="18" name="Straight Arrow Connector 17" descr="End of year reflection between Third Plan reivew and Tiering" title="Arrow Connector"/>
          <p:cNvCxnSpPr/>
          <p:nvPr/>
        </p:nvCxnSpPr>
        <p:spPr>
          <a:xfrm>
            <a:off x="1511300" y="2478088"/>
            <a:ext cx="1011238" cy="711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descr="End of year reflection to Tiering" title="Arrow Connector"/>
          <p:cNvCxnSpPr/>
          <p:nvPr/>
        </p:nvCxnSpPr>
        <p:spPr>
          <a:xfrm flipV="1">
            <a:off x="1511300" y="2001838"/>
            <a:ext cx="1435100" cy="4762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 descr="Plan Approval to Plan Development" title="Arrow Connector"/>
          <p:cNvCxnSpPr>
            <a:stCxn id="5" idx="1"/>
          </p:cNvCxnSpPr>
          <p:nvPr/>
        </p:nvCxnSpPr>
        <p:spPr>
          <a:xfrm flipH="1" flipV="1">
            <a:off x="6467475" y="2239963"/>
            <a:ext cx="679450" cy="10810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4" name="TextBox 26"/>
          <p:cNvSpPr txBox="1">
            <a:spLocks noChangeArrowheads="1"/>
          </p:cNvSpPr>
          <p:nvPr/>
        </p:nvSpPr>
        <p:spPr bwMode="auto">
          <a:xfrm>
            <a:off x="4827588" y="2595563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r>
              <a:rPr lang="en-US" altLang="en-US" sz="1400"/>
              <a:t>FALL</a:t>
            </a:r>
            <a:endParaRPr lang="en-US" altLang="en-US"/>
          </a:p>
        </p:txBody>
      </p:sp>
      <p:sp>
        <p:nvSpPr>
          <p:cNvPr id="20495" name="TextBox 27"/>
          <p:cNvSpPr txBox="1">
            <a:spLocks noChangeArrowheads="1"/>
          </p:cNvSpPr>
          <p:nvPr/>
        </p:nvSpPr>
        <p:spPr bwMode="auto">
          <a:xfrm>
            <a:off x="4827588" y="4114800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r>
              <a:rPr lang="en-US" altLang="en-US" sz="1400"/>
              <a:t>WINTER</a:t>
            </a:r>
            <a:endParaRPr lang="en-US" altLang="en-US"/>
          </a:p>
        </p:txBody>
      </p:sp>
      <p:sp>
        <p:nvSpPr>
          <p:cNvPr id="20496" name="TextBox 28"/>
          <p:cNvSpPr txBox="1">
            <a:spLocks noChangeArrowheads="1"/>
          </p:cNvSpPr>
          <p:nvPr/>
        </p:nvSpPr>
        <p:spPr bwMode="auto">
          <a:xfrm>
            <a:off x="3352800" y="4114800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r>
              <a:rPr lang="en-US" altLang="en-US" sz="1400"/>
              <a:t>SPRING</a:t>
            </a:r>
            <a:endParaRPr lang="en-US" altLang="en-US"/>
          </a:p>
        </p:txBody>
      </p:sp>
      <p:sp>
        <p:nvSpPr>
          <p:cNvPr id="20497" name="TextBox 29"/>
          <p:cNvSpPr txBox="1">
            <a:spLocks noChangeArrowheads="1"/>
          </p:cNvSpPr>
          <p:nvPr/>
        </p:nvSpPr>
        <p:spPr bwMode="auto">
          <a:xfrm>
            <a:off x="3352800" y="2595563"/>
            <a:ext cx="990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r>
              <a:rPr lang="en-US" altLang="en-US" sz="1400"/>
              <a:t>SUMMER</a:t>
            </a:r>
            <a:endParaRPr lang="en-US" alt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828925" y="1752600"/>
            <a:ext cx="128587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/>
            <a:r>
              <a:rPr lang="en-US" altLang="en-US"/>
              <a:t>“Tiering” (Y2-4)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10" grpId="0"/>
      <p:bldP spid="13" grpId="0"/>
      <p:bldP spid="17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7B9899"/>
                </a:solidFill>
              </a:rPr>
              <a:t>Lessons Learned</a:t>
            </a:r>
            <a:endParaRPr lang="en-US" altLang="en-US" smtClean="0">
              <a:solidFill>
                <a:srgbClr val="7B9899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altLang="en-US" smtClean="0"/>
              <a:t>Assumptions</a:t>
            </a:r>
          </a:p>
          <a:p>
            <a:r>
              <a:rPr lang="en-US" altLang="en-US" smtClean="0"/>
              <a:t>Power in questions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b4f5ad58-0977-48f1-90f6-f7dd5efa8c56">2018-05-14T07:00:00+00:00</Remediation_x0020_Date>
    <Priority xmlns="b4f5ad58-0977-48f1-90f6-f7dd5efa8c56">New</Priority>
    <Estimated_x0020_Creation_x0020_Date xmlns="b4f5ad58-0977-48f1-90f6-f7dd5efa8c56">2016-01-18T08:00:00+00:00</Estimated_x0020_Creation_x0020_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41BE082714544A72715AEE42E2ABF" ma:contentTypeVersion="7" ma:contentTypeDescription="Create a new document." ma:contentTypeScope="" ma:versionID="05b83b6ccf5fe4ad0c8447da10526d31">
  <xsd:schema xmlns:xsd="http://www.w3.org/2001/XMLSchema" xmlns:xs="http://www.w3.org/2001/XMLSchema" xmlns:p="http://schemas.microsoft.com/office/2006/metadata/properties" xmlns:ns1="http://schemas.microsoft.com/sharepoint/v3" xmlns:ns2="b4f5ad58-0977-48f1-90f6-f7dd5efa8c56" xmlns:ns3="54031767-dd6d-417c-ab73-583408f47564" targetNamespace="http://schemas.microsoft.com/office/2006/metadata/properties" ma:root="true" ma:fieldsID="458888d4efd86f650e58270f54eb66df" ns1:_="" ns2:_="" ns3:_="">
    <xsd:import namespace="http://schemas.microsoft.com/sharepoint/v3"/>
    <xsd:import namespace="b4f5ad58-0977-48f1-90f6-f7dd5efa8c56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f5ad58-0977-48f1-90f6-f7dd5efa8c56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CEC724-3229-4880-9716-F14763E3D403}"/>
</file>

<file path=customXml/itemProps2.xml><?xml version="1.0" encoding="utf-8"?>
<ds:datastoreItem xmlns:ds="http://schemas.openxmlformats.org/officeDocument/2006/customXml" ds:itemID="{B1015C5A-FD9C-432C-A76F-EF8B4FF69034}"/>
</file>

<file path=customXml/itemProps3.xml><?xml version="1.0" encoding="utf-8"?>
<ds:datastoreItem xmlns:ds="http://schemas.openxmlformats.org/officeDocument/2006/customXml" ds:itemID="{AF8CB84C-6D50-4D9A-B2E7-EA0261FD5EB6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624</Words>
  <Application>Microsoft Office PowerPoint</Application>
  <PresentationFormat>On-screen Show (4:3)</PresentationFormat>
  <Paragraphs>88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Wingdings 2</vt:lpstr>
      <vt:lpstr>Civic</vt:lpstr>
      <vt:lpstr>School Improvement</vt:lpstr>
      <vt:lpstr>For today…</vt:lpstr>
      <vt:lpstr>Structures &amp; Routines</vt:lpstr>
      <vt:lpstr>Structures &amp; Routines</vt:lpstr>
      <vt:lpstr>Structures &amp; Routines</vt:lpstr>
      <vt:lpstr>Structures &amp; Routines</vt:lpstr>
      <vt:lpstr>Structures &amp; Routines</vt:lpstr>
      <vt:lpstr>Structures &amp; Routines</vt:lpstr>
      <vt:lpstr>Lessons Learned</vt:lpstr>
      <vt:lpstr>Next Steps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Improvement Presentation</dc:title>
  <dc:creator>Timothy Boyd</dc:creator>
  <cp:lastModifiedBy>GARTON Cynthia - ODE</cp:lastModifiedBy>
  <cp:revision>15</cp:revision>
  <dcterms:created xsi:type="dcterms:W3CDTF">2016-01-20T15:19:01Z</dcterms:created>
  <dcterms:modified xsi:type="dcterms:W3CDTF">2018-05-14T19:18:12Z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0x0101003DB41BE082714544A72715AEE42E2ABF</vt:lpwstr>
  </property>
</Properties>
</file>