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3.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s/slide4.xml" ContentType="application/vnd.openxmlformats-officedocument.presentationml.slide+xml"/>
  <Override PartName="/ppt/slideLayouts/slideLayout1.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Masters/slideMaster1.xml" ContentType="application/vnd.openxmlformats-officedocument.presentationml.slideMaster+xml"/>
  <Override PartName="/ppt/slideLayouts/slideLayout6.xml" ContentType="application/vnd.openxmlformats-officedocument.presentationml.slideLayout+xml"/>
  <Override PartName="/ppt/slideLayouts/slideLayout8.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7.xml" ContentType="application/vnd.openxmlformats-officedocument.presentationml.slideLayout+xml"/>
  <Override PartName="/ppt/theme/theme1.xml" ContentType="application/vnd.openxmlformats-officedocument.theme+xml"/>
  <Override PartName="/ppt/theme/themeOverride2.xml" ContentType="application/vnd.openxmlformats-officedocument.themeOverride+xml"/>
  <Override PartName="/ppt/charts/chart2.xml" ContentType="application/vnd.openxmlformats-officedocument.drawingml.chart+xml"/>
  <Override PartName="/ppt/theme/themeOverride1.xml" ContentType="application/vnd.openxmlformats-officedocument.themeOverride+xml"/>
  <Override PartName="/ppt/charts/chart1.xml" ContentType="application/vnd.openxmlformats-officedocument.drawingml.chart+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ustom.xml" ContentType="application/vnd.openxmlformats-officedocument.custom-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9" r:id="rId3"/>
    <p:sldId id="257" r:id="rId4"/>
    <p:sldId id="260" r:id="rId5"/>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84" y="77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12" Type="http://schemas.openxmlformats.org/officeDocument/2006/relationships/customXml" Target="../customXml/item3.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11" Type="http://schemas.openxmlformats.org/officeDocument/2006/relationships/customXml" Target="../customXml/item2.xml"/><Relationship Id="rId5" Type="http://schemas.openxmlformats.org/officeDocument/2006/relationships/slide" Target="slides/slide4.xml"/><Relationship Id="rId10" Type="http://schemas.openxmlformats.org/officeDocument/2006/relationships/customXml" Target="../customXml/item1.xml"/><Relationship Id="rId4" Type="http://schemas.openxmlformats.org/officeDocument/2006/relationships/slide" Target="slides/slide3.xml"/><Relationship Id="rId9"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2" Type="http://schemas.openxmlformats.org/officeDocument/2006/relationships/oleObject" Target="file:///\\odefs\collective\Library\+Legislative\+2015%20Legislative%20Session\Tracked%20Bills\HB%203499\ELL%20Advisory%20Groups\ELL%20Programs%20work%20group\Data%20reports%20for%20work%20group\ELs%20by%20District\ELLDistrictCount_gsh110613.xlsx" TargetMode="External"/><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2" Type="http://schemas.openxmlformats.org/officeDocument/2006/relationships/oleObject" Target="file:///\\odefs\collective\Library\+Legislative\+2015%20Legislative%20Session\Tracked%20Bills\HB%203499\ELL%20Advisory%20Groups\ELL%20Programs%20work%20group\Data%20reports%20for%20work%20group\ELs%20by%20District\ELCountSchlLvl_gsh090815.xlsx" TargetMode="External"/><Relationship Id="rId1" Type="http://schemas.openxmlformats.org/officeDocument/2006/relationships/themeOverride" Target="../theme/themeOverrid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a:pPr>
            <a:r>
              <a:rPr lang="en-US" baseline="0" dirty="0" smtClean="0"/>
              <a:t>Distribution of Districts by Numbers of Current ELs</a:t>
            </a:r>
          </a:p>
          <a:p>
            <a:pPr>
              <a:defRPr/>
            </a:pPr>
            <a:r>
              <a:rPr lang="en-US" baseline="0" dirty="0" smtClean="0"/>
              <a:t>(Total Districts with ELs = 139)  </a:t>
            </a:r>
            <a:endParaRPr lang="en-US" dirty="0"/>
          </a:p>
        </c:rich>
      </c:tx>
      <c:layout/>
      <c:overlay val="0"/>
    </c:title>
    <c:autoTitleDeleted val="0"/>
    <c:plotArea>
      <c:layout/>
      <c:barChart>
        <c:barDir val="col"/>
        <c:grouping val="clustered"/>
        <c:varyColors val="0"/>
        <c:ser>
          <c:idx val="0"/>
          <c:order val="0"/>
          <c:invertIfNegative val="0"/>
          <c:dPt>
            <c:idx val="3"/>
            <c:invertIfNegative val="0"/>
            <c:bubble3D val="0"/>
            <c:spPr>
              <a:solidFill>
                <a:srgbClr val="FFC000"/>
              </a:solidFill>
            </c:spPr>
            <c:extLst>
              <c:ext xmlns:c16="http://schemas.microsoft.com/office/drawing/2014/chart" uri="{C3380CC4-5D6E-409C-BE32-E72D297353CC}">
                <c16:uniqueId val="{00000001-7CB7-475F-868B-2298CEE1A737}"/>
              </c:ext>
            </c:extLst>
          </c:dPt>
          <c:dLbls>
            <c:spPr>
              <a:noFill/>
              <a:ln>
                <a:noFill/>
              </a:ln>
              <a:effectLst/>
            </c:spPr>
            <c:txPr>
              <a:bodyPr/>
              <a:lstStyle/>
              <a:p>
                <a:pPr>
                  <a:defRPr sz="1400"/>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Sheet2!$A$12:$A$15</c:f>
              <c:strCache>
                <c:ptCount val="4"/>
                <c:pt idx="0">
                  <c:v>Large (500 or more)</c:v>
                </c:pt>
                <c:pt idx="1">
                  <c:v>Medium (100-499)</c:v>
                </c:pt>
                <c:pt idx="2">
                  <c:v>Small (20-99)</c:v>
                </c:pt>
                <c:pt idx="3">
                  <c:v>Too Small? (Less than 20 ELs)</c:v>
                </c:pt>
              </c:strCache>
            </c:strRef>
          </c:cat>
          <c:val>
            <c:numRef>
              <c:f>Sheet2!$B$12:$B$15</c:f>
              <c:numCache>
                <c:formatCode>General</c:formatCode>
                <c:ptCount val="4"/>
                <c:pt idx="0">
                  <c:v>24</c:v>
                </c:pt>
                <c:pt idx="1">
                  <c:v>37</c:v>
                </c:pt>
                <c:pt idx="2">
                  <c:v>34</c:v>
                </c:pt>
                <c:pt idx="3">
                  <c:v>44</c:v>
                </c:pt>
              </c:numCache>
            </c:numRef>
          </c:val>
          <c:extLst>
            <c:ext xmlns:c16="http://schemas.microsoft.com/office/drawing/2014/chart" uri="{C3380CC4-5D6E-409C-BE32-E72D297353CC}">
              <c16:uniqueId val="{00000002-7CB7-475F-868B-2298CEE1A737}"/>
            </c:ext>
          </c:extLst>
        </c:ser>
        <c:dLbls>
          <c:showLegendKey val="0"/>
          <c:showVal val="0"/>
          <c:showCatName val="0"/>
          <c:showSerName val="0"/>
          <c:showPercent val="0"/>
          <c:showBubbleSize val="0"/>
        </c:dLbls>
        <c:gapWidth val="150"/>
        <c:axId val="54461568"/>
        <c:axId val="54463104"/>
      </c:barChart>
      <c:catAx>
        <c:axId val="54461568"/>
        <c:scaling>
          <c:orientation val="minMax"/>
        </c:scaling>
        <c:delete val="0"/>
        <c:axPos val="b"/>
        <c:numFmt formatCode="General" sourceLinked="0"/>
        <c:majorTickMark val="out"/>
        <c:minorTickMark val="none"/>
        <c:tickLblPos val="nextTo"/>
        <c:txPr>
          <a:bodyPr/>
          <a:lstStyle/>
          <a:p>
            <a:pPr>
              <a:defRPr sz="1200"/>
            </a:pPr>
            <a:endParaRPr lang="en-US"/>
          </a:p>
        </c:txPr>
        <c:crossAx val="54463104"/>
        <c:crosses val="autoZero"/>
        <c:auto val="1"/>
        <c:lblAlgn val="ctr"/>
        <c:lblOffset val="100"/>
        <c:noMultiLvlLbl val="0"/>
      </c:catAx>
      <c:valAx>
        <c:axId val="54463104"/>
        <c:scaling>
          <c:orientation val="minMax"/>
        </c:scaling>
        <c:delete val="0"/>
        <c:axPos val="l"/>
        <c:majorGridlines/>
        <c:numFmt formatCode="General" sourceLinked="1"/>
        <c:majorTickMark val="out"/>
        <c:minorTickMark val="none"/>
        <c:tickLblPos val="nextTo"/>
        <c:crossAx val="54461568"/>
        <c:crosses val="autoZero"/>
        <c:crossBetween val="between"/>
      </c:valAx>
    </c:plotArea>
    <c:plotVisOnly val="1"/>
    <c:dispBlanksAs val="gap"/>
    <c:showDLblsOverMax val="0"/>
  </c:chart>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a:pPr>
            <a:r>
              <a:rPr lang="en-US" dirty="0"/>
              <a:t>Distribution</a:t>
            </a:r>
            <a:r>
              <a:rPr lang="en-US" baseline="0" dirty="0"/>
              <a:t> of Schools by Numbers of Current ELs</a:t>
            </a:r>
          </a:p>
          <a:p>
            <a:pPr>
              <a:defRPr/>
            </a:pPr>
            <a:r>
              <a:rPr lang="en-US" baseline="0" dirty="0"/>
              <a:t>(Total Schools with Current ELs = 1070)</a:t>
            </a:r>
            <a:endParaRPr lang="en-US" dirty="0"/>
          </a:p>
        </c:rich>
      </c:tx>
      <c:layout/>
      <c:overlay val="0"/>
    </c:title>
    <c:autoTitleDeleted val="0"/>
    <c:plotArea>
      <c:layout/>
      <c:barChart>
        <c:barDir val="col"/>
        <c:grouping val="clustered"/>
        <c:varyColors val="0"/>
        <c:ser>
          <c:idx val="0"/>
          <c:order val="0"/>
          <c:invertIfNegative val="0"/>
          <c:dPt>
            <c:idx val="3"/>
            <c:invertIfNegative val="0"/>
            <c:bubble3D val="0"/>
            <c:spPr>
              <a:solidFill>
                <a:srgbClr val="FFC000"/>
              </a:solidFill>
            </c:spPr>
            <c:extLst>
              <c:ext xmlns:c16="http://schemas.microsoft.com/office/drawing/2014/chart" uri="{C3380CC4-5D6E-409C-BE32-E72D297353CC}">
                <c16:uniqueId val="{00000001-34A9-4352-BDE2-C17E5333D788}"/>
              </c:ext>
            </c:extLst>
          </c:dPt>
          <c:dLbls>
            <c:spPr>
              <a:noFill/>
              <a:ln>
                <a:noFill/>
              </a:ln>
              <a:effectLst/>
            </c:sp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Sheet2!$A$5:$A$8</c:f>
              <c:strCache>
                <c:ptCount val="4"/>
                <c:pt idx="0">
                  <c:v>Large (100 or more)</c:v>
                </c:pt>
                <c:pt idx="1">
                  <c:v>Medium (50-99)</c:v>
                </c:pt>
                <c:pt idx="2">
                  <c:v>Small (20-49)</c:v>
                </c:pt>
                <c:pt idx="3">
                  <c:v>Too Small? (Less than 20)</c:v>
                </c:pt>
              </c:strCache>
            </c:strRef>
          </c:cat>
          <c:val>
            <c:numRef>
              <c:f>Sheet2!$B$5:$B$8</c:f>
              <c:numCache>
                <c:formatCode>General</c:formatCode>
                <c:ptCount val="4"/>
                <c:pt idx="0">
                  <c:v>181</c:v>
                </c:pt>
                <c:pt idx="1">
                  <c:v>169</c:v>
                </c:pt>
                <c:pt idx="2">
                  <c:v>197</c:v>
                </c:pt>
                <c:pt idx="3">
                  <c:v>523</c:v>
                </c:pt>
              </c:numCache>
            </c:numRef>
          </c:val>
          <c:extLst>
            <c:ext xmlns:c16="http://schemas.microsoft.com/office/drawing/2014/chart" uri="{C3380CC4-5D6E-409C-BE32-E72D297353CC}">
              <c16:uniqueId val="{00000002-34A9-4352-BDE2-C17E5333D788}"/>
            </c:ext>
          </c:extLst>
        </c:ser>
        <c:dLbls>
          <c:showLegendKey val="0"/>
          <c:showVal val="0"/>
          <c:showCatName val="0"/>
          <c:showSerName val="0"/>
          <c:showPercent val="0"/>
          <c:showBubbleSize val="0"/>
        </c:dLbls>
        <c:gapWidth val="150"/>
        <c:axId val="54505856"/>
        <c:axId val="54507392"/>
      </c:barChart>
      <c:catAx>
        <c:axId val="54505856"/>
        <c:scaling>
          <c:orientation val="minMax"/>
        </c:scaling>
        <c:delete val="0"/>
        <c:axPos val="b"/>
        <c:numFmt formatCode="General" sourceLinked="0"/>
        <c:majorTickMark val="out"/>
        <c:minorTickMark val="none"/>
        <c:tickLblPos val="nextTo"/>
        <c:txPr>
          <a:bodyPr/>
          <a:lstStyle/>
          <a:p>
            <a:pPr>
              <a:defRPr sz="1200"/>
            </a:pPr>
            <a:endParaRPr lang="en-US"/>
          </a:p>
        </c:txPr>
        <c:crossAx val="54507392"/>
        <c:crosses val="autoZero"/>
        <c:auto val="1"/>
        <c:lblAlgn val="ctr"/>
        <c:lblOffset val="100"/>
        <c:noMultiLvlLbl val="0"/>
      </c:catAx>
      <c:valAx>
        <c:axId val="54507392"/>
        <c:scaling>
          <c:orientation val="minMax"/>
        </c:scaling>
        <c:delete val="0"/>
        <c:axPos val="l"/>
        <c:majorGridlines/>
        <c:numFmt formatCode="General" sourceLinked="1"/>
        <c:majorTickMark val="out"/>
        <c:minorTickMark val="none"/>
        <c:tickLblPos val="nextTo"/>
        <c:crossAx val="54505856"/>
        <c:crosses val="autoZero"/>
        <c:crossBetween val="between"/>
      </c:valAx>
    </c:plotArea>
    <c:plotVisOnly val="1"/>
    <c:dispBlanksAs val="gap"/>
    <c:showDLblsOverMax val="0"/>
  </c:chart>
  <c:externalData r:id="rId2">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0308D2AF-BC4D-4BE0-B2C0-0AF40A850607}" type="datetimeFigureOut">
              <a:rPr lang="en-US"/>
              <a:pPr>
                <a:defRPr/>
              </a:pPr>
              <a:t>5/14/2018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B7CE62D7-C38D-4AE8-A232-66DEAE3F7D46}" type="slidenum">
              <a:rPr lang="en-US" altLang="en-US"/>
              <a:pPr/>
              <a:t>‹#›</a:t>
            </a:fld>
            <a:endParaRPr lang="en-US" altLang="en-US"/>
          </a:p>
        </p:txBody>
      </p:sp>
    </p:spTree>
    <p:extLst>
      <p:ext uri="{BB962C8B-B14F-4D97-AF65-F5344CB8AC3E}">
        <p14:creationId xmlns:p14="http://schemas.microsoft.com/office/powerpoint/2010/main" val="6742014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572EAF9E-C346-432F-9371-5F586BE32CE3}" type="datetimeFigureOut">
              <a:rPr lang="en-US"/>
              <a:pPr>
                <a:defRPr/>
              </a:pPr>
              <a:t>5/14/2018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5EE9A078-29C3-4DB3-B218-44CF05FFC0EA}" type="slidenum">
              <a:rPr lang="en-US" altLang="en-US"/>
              <a:pPr/>
              <a:t>‹#›</a:t>
            </a:fld>
            <a:endParaRPr lang="en-US" altLang="en-US"/>
          </a:p>
        </p:txBody>
      </p:sp>
    </p:spTree>
    <p:extLst>
      <p:ext uri="{BB962C8B-B14F-4D97-AF65-F5344CB8AC3E}">
        <p14:creationId xmlns:p14="http://schemas.microsoft.com/office/powerpoint/2010/main" val="14290500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DFD31E71-242C-4E7F-AB87-6ECB2A8E2F01}" type="datetimeFigureOut">
              <a:rPr lang="en-US"/>
              <a:pPr>
                <a:defRPr/>
              </a:pPr>
              <a:t>5/14/2018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7E377D81-C3BA-460B-89BE-172793F97448}" type="slidenum">
              <a:rPr lang="en-US" altLang="en-US"/>
              <a:pPr/>
              <a:t>‹#›</a:t>
            </a:fld>
            <a:endParaRPr lang="en-US" altLang="en-US"/>
          </a:p>
        </p:txBody>
      </p:sp>
    </p:spTree>
    <p:extLst>
      <p:ext uri="{BB962C8B-B14F-4D97-AF65-F5344CB8AC3E}">
        <p14:creationId xmlns:p14="http://schemas.microsoft.com/office/powerpoint/2010/main" val="6320304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EA9D8A32-D302-4051-92EC-7DCE32F3B818}" type="datetimeFigureOut">
              <a:rPr lang="en-US"/>
              <a:pPr>
                <a:defRPr/>
              </a:pPr>
              <a:t>5/14/2018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BB1A29C2-909B-44C0-8D06-0839A00784C6}" type="slidenum">
              <a:rPr lang="en-US" altLang="en-US"/>
              <a:pPr/>
              <a:t>‹#›</a:t>
            </a:fld>
            <a:endParaRPr lang="en-US" altLang="en-US"/>
          </a:p>
        </p:txBody>
      </p:sp>
    </p:spTree>
    <p:extLst>
      <p:ext uri="{BB962C8B-B14F-4D97-AF65-F5344CB8AC3E}">
        <p14:creationId xmlns:p14="http://schemas.microsoft.com/office/powerpoint/2010/main" val="37270481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2D620130-5EE0-479C-8D64-02BC542D2C0F}" type="datetimeFigureOut">
              <a:rPr lang="en-US"/>
              <a:pPr>
                <a:defRPr/>
              </a:pPr>
              <a:t>5/14/2018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7645B856-A586-428D-AF7C-9EA72917466D}" type="slidenum">
              <a:rPr lang="en-US" altLang="en-US"/>
              <a:pPr/>
              <a:t>‹#›</a:t>
            </a:fld>
            <a:endParaRPr lang="en-US" altLang="en-US"/>
          </a:p>
        </p:txBody>
      </p:sp>
    </p:spTree>
    <p:extLst>
      <p:ext uri="{BB962C8B-B14F-4D97-AF65-F5344CB8AC3E}">
        <p14:creationId xmlns:p14="http://schemas.microsoft.com/office/powerpoint/2010/main" val="34538503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CD84A194-D0A9-4FDE-983A-D45F35058A11}" type="datetimeFigureOut">
              <a:rPr lang="en-US"/>
              <a:pPr>
                <a:defRPr/>
              </a:pPr>
              <a:t>5/14/2018</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7DE0F080-0E78-48EC-8706-304FAA3E137F}" type="slidenum">
              <a:rPr lang="en-US" altLang="en-US"/>
              <a:pPr/>
              <a:t>‹#›</a:t>
            </a:fld>
            <a:endParaRPr lang="en-US" altLang="en-US"/>
          </a:p>
        </p:txBody>
      </p:sp>
    </p:spTree>
    <p:extLst>
      <p:ext uri="{BB962C8B-B14F-4D97-AF65-F5344CB8AC3E}">
        <p14:creationId xmlns:p14="http://schemas.microsoft.com/office/powerpoint/2010/main" val="20880957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9C988994-CAC3-4446-9A10-4B2D2A04A13F}" type="datetimeFigureOut">
              <a:rPr lang="en-US"/>
              <a:pPr>
                <a:defRPr/>
              </a:pPr>
              <a:t>5/14/2018</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fld id="{AB42DF9C-333E-4E57-B208-ED362213E630}" type="slidenum">
              <a:rPr lang="en-US" altLang="en-US"/>
              <a:pPr/>
              <a:t>‹#›</a:t>
            </a:fld>
            <a:endParaRPr lang="en-US" altLang="en-US"/>
          </a:p>
        </p:txBody>
      </p:sp>
    </p:spTree>
    <p:extLst>
      <p:ext uri="{BB962C8B-B14F-4D97-AF65-F5344CB8AC3E}">
        <p14:creationId xmlns:p14="http://schemas.microsoft.com/office/powerpoint/2010/main" val="26618732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5B9F9E2D-2B26-49B3-857F-44C7D08E2B25}" type="datetimeFigureOut">
              <a:rPr lang="en-US"/>
              <a:pPr>
                <a:defRPr/>
              </a:pPr>
              <a:t>5/14/2018</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fld id="{844E1C1C-9E85-4551-A6D7-2BDD2860DF0A}" type="slidenum">
              <a:rPr lang="en-US" altLang="en-US"/>
              <a:pPr/>
              <a:t>‹#›</a:t>
            </a:fld>
            <a:endParaRPr lang="en-US" altLang="en-US"/>
          </a:p>
        </p:txBody>
      </p:sp>
    </p:spTree>
    <p:extLst>
      <p:ext uri="{BB962C8B-B14F-4D97-AF65-F5344CB8AC3E}">
        <p14:creationId xmlns:p14="http://schemas.microsoft.com/office/powerpoint/2010/main" val="27809236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C01E5C21-7174-442A-89ED-536AAD79955C}" type="datetimeFigureOut">
              <a:rPr lang="en-US"/>
              <a:pPr>
                <a:defRPr/>
              </a:pPr>
              <a:t>5/14/2018</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fld id="{D8B725B4-6FCE-409F-862F-ABBE05449F02}" type="slidenum">
              <a:rPr lang="en-US" altLang="en-US"/>
              <a:pPr/>
              <a:t>‹#›</a:t>
            </a:fld>
            <a:endParaRPr lang="en-US" altLang="en-US"/>
          </a:p>
        </p:txBody>
      </p:sp>
    </p:spTree>
    <p:extLst>
      <p:ext uri="{BB962C8B-B14F-4D97-AF65-F5344CB8AC3E}">
        <p14:creationId xmlns:p14="http://schemas.microsoft.com/office/powerpoint/2010/main" val="6747511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BFB46E81-02B7-4F65-A061-2C30B11623DF}" type="datetimeFigureOut">
              <a:rPr lang="en-US"/>
              <a:pPr>
                <a:defRPr/>
              </a:pPr>
              <a:t>5/14/2018</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D3187D58-5E26-4490-91F1-372C88F2EEDD}" type="slidenum">
              <a:rPr lang="en-US" altLang="en-US"/>
              <a:pPr/>
              <a:t>‹#›</a:t>
            </a:fld>
            <a:endParaRPr lang="en-US" altLang="en-US"/>
          </a:p>
        </p:txBody>
      </p:sp>
    </p:spTree>
    <p:extLst>
      <p:ext uri="{BB962C8B-B14F-4D97-AF65-F5344CB8AC3E}">
        <p14:creationId xmlns:p14="http://schemas.microsoft.com/office/powerpoint/2010/main" val="26587531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FCB56DED-3574-4F41-A546-7F284F0661D6}" type="datetimeFigureOut">
              <a:rPr lang="en-US"/>
              <a:pPr>
                <a:defRPr/>
              </a:pPr>
              <a:t>5/14/2018</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B3A2DE07-EF6D-4B02-83EE-3E2E9DF8E805}" type="slidenum">
              <a:rPr lang="en-US" altLang="en-US"/>
              <a:pPr/>
              <a:t>‹#›</a:t>
            </a:fld>
            <a:endParaRPr lang="en-US" altLang="en-US"/>
          </a:p>
        </p:txBody>
      </p:sp>
    </p:spTree>
    <p:extLst>
      <p:ext uri="{BB962C8B-B14F-4D97-AF65-F5344CB8AC3E}">
        <p14:creationId xmlns:p14="http://schemas.microsoft.com/office/powerpoint/2010/main" val="6982103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0E6317D5-3381-48FF-BAC2-A19E92D21C06}" type="datetimeFigureOut">
              <a:rPr lang="en-US"/>
              <a:pPr>
                <a:defRPr/>
              </a:pPr>
              <a:t>5/14/2018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9B3EB279-1735-4BD6-891C-16D1ACB35758}"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anose="020F0502020204030204" pitchFamily="34" charset="0"/>
        </a:defRPr>
      </a:lvl2pPr>
      <a:lvl3pPr algn="ctr" rtl="0" fontAlgn="base">
        <a:spcBef>
          <a:spcPct val="0"/>
        </a:spcBef>
        <a:spcAft>
          <a:spcPct val="0"/>
        </a:spcAft>
        <a:defRPr sz="4400">
          <a:solidFill>
            <a:schemeClr val="tx1"/>
          </a:solidFill>
          <a:latin typeface="Calibri" panose="020F0502020204030204" pitchFamily="34" charset="0"/>
        </a:defRPr>
      </a:lvl3pPr>
      <a:lvl4pPr algn="ctr" rtl="0" fontAlgn="base">
        <a:spcBef>
          <a:spcPct val="0"/>
        </a:spcBef>
        <a:spcAft>
          <a:spcPct val="0"/>
        </a:spcAft>
        <a:defRPr sz="4400">
          <a:solidFill>
            <a:schemeClr val="tx1"/>
          </a:solidFill>
          <a:latin typeface="Calibri" panose="020F0502020204030204" pitchFamily="34" charset="0"/>
        </a:defRPr>
      </a:lvl4pPr>
      <a:lvl5pPr algn="ctr" rtl="0" fontAlgn="base">
        <a:spcBef>
          <a:spcPct val="0"/>
        </a:spcBef>
        <a:spcAft>
          <a:spcPct val="0"/>
        </a:spcAft>
        <a:defRPr sz="4400">
          <a:solidFill>
            <a:schemeClr val="tx1"/>
          </a:solidFill>
          <a:latin typeface="Calibri" panose="020F0502020204030204" pitchFamily="34" charset="0"/>
        </a:defRPr>
      </a:lvl5pPr>
      <a:lvl6pPr marL="457200" algn="ctr" rtl="0" fontAlgn="base">
        <a:spcBef>
          <a:spcPct val="0"/>
        </a:spcBef>
        <a:spcAft>
          <a:spcPct val="0"/>
        </a:spcAft>
        <a:defRPr sz="4400">
          <a:solidFill>
            <a:schemeClr val="tx1"/>
          </a:solidFill>
          <a:latin typeface="Calibri" panose="020F0502020204030204" pitchFamily="34" charset="0"/>
        </a:defRPr>
      </a:lvl6pPr>
      <a:lvl7pPr marL="914400" algn="ctr" rtl="0" fontAlgn="base">
        <a:spcBef>
          <a:spcPct val="0"/>
        </a:spcBef>
        <a:spcAft>
          <a:spcPct val="0"/>
        </a:spcAft>
        <a:defRPr sz="4400">
          <a:solidFill>
            <a:schemeClr val="tx1"/>
          </a:solidFill>
          <a:latin typeface="Calibri" panose="020F0502020204030204" pitchFamily="34" charset="0"/>
        </a:defRPr>
      </a:lvl7pPr>
      <a:lvl8pPr marL="1371600" algn="ctr" rtl="0" fontAlgn="base">
        <a:spcBef>
          <a:spcPct val="0"/>
        </a:spcBef>
        <a:spcAft>
          <a:spcPct val="0"/>
        </a:spcAft>
        <a:defRPr sz="4400">
          <a:solidFill>
            <a:schemeClr val="tx1"/>
          </a:solidFill>
          <a:latin typeface="Calibri" panose="020F0502020204030204" pitchFamily="34" charset="0"/>
        </a:defRPr>
      </a:lvl8pPr>
      <a:lvl9pPr marL="1828800" algn="ctr" rtl="0" fontAlgn="base">
        <a:spcBef>
          <a:spcPct val="0"/>
        </a:spcBef>
        <a:spcAft>
          <a:spcPct val="0"/>
        </a:spcAft>
        <a:defRPr sz="4400">
          <a:solidFill>
            <a:schemeClr val="tx1"/>
          </a:solidFill>
          <a:latin typeface="Calibri" panose="020F0502020204030204" pitchFamily="34" charset="0"/>
        </a:defRPr>
      </a:lvl9pPr>
    </p:titleStyle>
    <p:bodyStyle>
      <a:lvl1pPr marL="342900" indent="-342900" algn="l" rtl="0" fontAlgn="base">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rtlCol="0">
            <a:normAutofit fontScale="90000"/>
          </a:bodyPr>
          <a:lstStyle/>
          <a:p>
            <a:pPr fontAlgn="auto">
              <a:spcAft>
                <a:spcPts val="0"/>
              </a:spcAft>
              <a:defRPr/>
            </a:pPr>
            <a:r>
              <a:rPr lang="en-US" dirty="0" smtClean="0"/>
              <a:t>Distribution of Districts and Schools by Numbers of Current ELs </a:t>
            </a:r>
            <a:br>
              <a:rPr lang="en-US" dirty="0" smtClean="0"/>
            </a:br>
            <a:r>
              <a:rPr lang="en-US" dirty="0" smtClean="0"/>
              <a:t>(Based on 2013-14 data)</a:t>
            </a:r>
            <a:endParaRPr lang="en-US" dirty="0"/>
          </a:p>
        </p:txBody>
      </p:sp>
      <p:sp>
        <p:nvSpPr>
          <p:cNvPr id="3" name="Subtitle 2"/>
          <p:cNvSpPr>
            <a:spLocks noGrp="1"/>
          </p:cNvSpPr>
          <p:nvPr>
            <p:ph type="subTitle" idx="1"/>
          </p:nvPr>
        </p:nvSpPr>
        <p:spPr>
          <a:xfrm>
            <a:off x="1143000" y="3886200"/>
            <a:ext cx="6934200" cy="1752600"/>
          </a:xfrm>
        </p:spPr>
        <p:txBody>
          <a:bodyPr rtlCol="0">
            <a:normAutofit/>
          </a:bodyPr>
          <a:lstStyle/>
          <a:p>
            <a:pPr fontAlgn="auto">
              <a:spcAft>
                <a:spcPts val="0"/>
              </a:spcAft>
              <a:defRPr/>
            </a:pPr>
            <a:r>
              <a:rPr lang="en-US" sz="2800" dirty="0" smtClean="0"/>
              <a:t>HB 3499 ELL Program Advisory Group</a:t>
            </a:r>
            <a:r>
              <a:rPr lang="en-US" sz="2800" dirty="0"/>
              <a:t> </a:t>
            </a:r>
            <a:r>
              <a:rPr lang="en-US" sz="2800" dirty="0" smtClean="0"/>
              <a:t>Meeting September 22, 2015</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fontAlgn="auto">
              <a:spcAft>
                <a:spcPts val="0"/>
              </a:spcAft>
              <a:defRPr/>
            </a:pPr>
            <a:r>
              <a:rPr lang="en-US" dirty="0" smtClean="0"/>
              <a:t>Why it’s Important to Consider EL Numbers</a:t>
            </a:r>
            <a:endParaRPr lang="en-US" dirty="0"/>
          </a:p>
        </p:txBody>
      </p:sp>
      <p:sp>
        <p:nvSpPr>
          <p:cNvPr id="3" name="Content Placeholder 2"/>
          <p:cNvSpPr>
            <a:spLocks noGrp="1"/>
          </p:cNvSpPr>
          <p:nvPr>
            <p:ph idx="1"/>
          </p:nvPr>
        </p:nvSpPr>
        <p:spPr/>
        <p:txBody>
          <a:bodyPr rtlCol="0">
            <a:normAutofit fontScale="85000" lnSpcReduction="20000"/>
          </a:bodyPr>
          <a:lstStyle/>
          <a:p>
            <a:pPr marL="285750" indent="-285750" fontAlgn="auto">
              <a:spcAft>
                <a:spcPts val="0"/>
              </a:spcAft>
              <a:defRPr/>
            </a:pPr>
            <a:r>
              <a:rPr lang="en-US" dirty="0" smtClean="0"/>
              <a:t>The Advisory Group will need to provide guidance re: whether the identification of low-performing institutions should be done at the district level or school level. </a:t>
            </a:r>
          </a:p>
          <a:p>
            <a:pPr marL="285750" indent="-285750" fontAlgn="auto">
              <a:spcAft>
                <a:spcPts val="0"/>
              </a:spcAft>
              <a:defRPr/>
            </a:pPr>
            <a:r>
              <a:rPr lang="en-US" dirty="0" smtClean="0"/>
              <a:t>It is not possible to include districts or schools with very small EL populations in the statistical model that will be used as the primary method to measure district or school performance. The exact minimum threshold for EL size depends on the statistical model selected.  </a:t>
            </a:r>
            <a:endParaRPr lang="en-US" dirty="0"/>
          </a:p>
          <a:p>
            <a:pPr marL="285750" indent="-285750" fontAlgn="auto">
              <a:spcAft>
                <a:spcPts val="0"/>
              </a:spcAft>
              <a:defRPr/>
            </a:pPr>
            <a:r>
              <a:rPr lang="en-US" dirty="0" smtClean="0"/>
              <a:t>ODE used “less than 20 Current ELs” as the minimum threshold for illustration purposes. We expect the minimum threshold to be close to this estimate.  </a:t>
            </a:r>
          </a:p>
          <a:p>
            <a:pPr fontAlgn="auto">
              <a:spcAft>
                <a:spcPts val="0"/>
              </a:spcAft>
              <a:defRPr/>
            </a:pP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600200" y="152400"/>
            <a:ext cx="8229600" cy="1143000"/>
          </a:xfrm>
        </p:spPr>
        <p:txBody>
          <a:bodyPr/>
          <a:lstStyle/>
          <a:p>
            <a:pPr>
              <a:defRPr sz="1800" b="1" i="0" u="none" strike="noStrike" kern="1200" baseline="0">
                <a:solidFill>
                  <a:prstClr val="black"/>
                </a:solidFill>
                <a:latin typeface="+mn-lt"/>
                <a:ea typeface="+mn-ea"/>
                <a:cs typeface="+mn-cs"/>
              </a:defRPr>
            </a:pPr>
            <a:r>
              <a:rPr lang="en-US" b="1" dirty="0">
                <a:solidFill>
                  <a:schemeClr val="bg1"/>
                </a:solidFill>
              </a:rPr>
              <a:t>Distribution of Districts by Numbers of Current ELs</a:t>
            </a:r>
            <a:br>
              <a:rPr lang="en-US" b="1" dirty="0">
                <a:solidFill>
                  <a:schemeClr val="bg1"/>
                </a:solidFill>
              </a:rPr>
            </a:br>
            <a:r>
              <a:rPr lang="en-US" b="1" dirty="0">
                <a:solidFill>
                  <a:schemeClr val="bg1"/>
                </a:solidFill>
              </a:rPr>
              <a:t>(Total Districts with ELs = 139)  </a:t>
            </a:r>
            <a:endParaRPr lang="en-US" dirty="0">
              <a:solidFill>
                <a:schemeClr val="bg1"/>
              </a:solidFill>
            </a:endParaRPr>
          </a:p>
        </p:txBody>
      </p:sp>
      <p:graphicFrame>
        <p:nvGraphicFramePr>
          <p:cNvPr id="2" name="Chart 1" descr="(Total Districts with ELs = 139)  &#10;Large (500 or more): 24&#10;Medium (100-499): 37&#10;Small (20-99): 34&#10;Too Small? (Less than 20 ELs): 44" title="Distribution of Districts by Numbers of Current ELs"/>
          <p:cNvGraphicFramePr>
            <a:graphicFrameLocks/>
          </p:cNvGraphicFramePr>
          <p:nvPr>
            <p:extLst>
              <p:ext uri="{D42A27DB-BD31-4B8C-83A1-F6EECF244321}">
                <p14:modId xmlns:p14="http://schemas.microsoft.com/office/powerpoint/2010/main" val="312404617"/>
              </p:ext>
            </p:extLst>
          </p:nvPr>
        </p:nvGraphicFramePr>
        <p:xfrm>
          <a:off x="685800" y="152400"/>
          <a:ext cx="7467600" cy="4648200"/>
        </p:xfrm>
        <a:graphic>
          <a:graphicData uri="http://schemas.openxmlformats.org/drawingml/2006/chart">
            <c:chart xmlns:c="http://schemas.openxmlformats.org/drawingml/2006/chart" xmlns:r="http://schemas.openxmlformats.org/officeDocument/2006/relationships" r:id="rId2"/>
          </a:graphicData>
        </a:graphic>
      </p:graphicFrame>
      <p:cxnSp>
        <p:nvCxnSpPr>
          <p:cNvPr id="5" name="Straight Arrow Connector 4" descr="“Too Small?” &#10;Refers to the possibility that it will not be possible to include districts with less than 20 total ELs in the proposed statistical model for identifying low-performing districts. &#10;Although this category represents 32% of all districts with Current ELs, it also represents less than 1% of the Current EL population in Oregon.  &#10;We may still be able to identify low-performing districts in this category, just not with the same statistical model used for districts that enroll more ELs.   " title="Arrow Connector. graph to text"/>
          <p:cNvCxnSpPr/>
          <p:nvPr/>
        </p:nvCxnSpPr>
        <p:spPr>
          <a:xfrm flipH="1">
            <a:off x="2133600" y="4495800"/>
            <a:ext cx="4692650" cy="533400"/>
          </a:xfrm>
          <a:prstGeom prst="straightConnector1">
            <a:avLst/>
          </a:prstGeom>
          <a:ln w="1905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457200" y="5029200"/>
            <a:ext cx="8521700" cy="1600200"/>
          </a:xfrm>
          <a:prstGeom prst="rect">
            <a:avLst/>
          </a:prstGeom>
          <a:noFill/>
        </p:spPr>
        <p:txBody>
          <a:bodyPr>
            <a:spAutoFit/>
          </a:bodyPr>
          <a:lstStyle/>
          <a:p>
            <a:pPr fontAlgn="auto">
              <a:spcBef>
                <a:spcPts val="0"/>
              </a:spcBef>
              <a:spcAft>
                <a:spcPts val="0"/>
              </a:spcAft>
              <a:defRPr/>
            </a:pPr>
            <a:r>
              <a:rPr lang="en-US" sz="1400" dirty="0">
                <a:latin typeface="+mn-lt"/>
                <a:cs typeface="+mn-cs"/>
              </a:rPr>
              <a:t>“Too Small?” </a:t>
            </a:r>
          </a:p>
          <a:p>
            <a:pPr marL="285750" indent="-285750" fontAlgn="auto">
              <a:spcBef>
                <a:spcPts val="0"/>
              </a:spcBef>
              <a:spcAft>
                <a:spcPts val="0"/>
              </a:spcAft>
              <a:buFont typeface="Arial" panose="020B0604020202020204" pitchFamily="34" charset="0"/>
              <a:buChar char="•"/>
              <a:defRPr/>
            </a:pPr>
            <a:r>
              <a:rPr lang="en-US" sz="1400" dirty="0">
                <a:latin typeface="+mn-lt"/>
                <a:cs typeface="+mn-cs"/>
              </a:rPr>
              <a:t>R</a:t>
            </a:r>
            <a:r>
              <a:rPr lang="en-US" sz="1400" dirty="0">
                <a:latin typeface="+mn-lt"/>
                <a:cs typeface="+mn-cs"/>
              </a:rPr>
              <a:t>efers to the possibility that it will not be possible to include districts with less than 20 total ELs in the proposed statistical model for identifying low-performing districts. </a:t>
            </a:r>
          </a:p>
          <a:p>
            <a:pPr marL="285750" indent="-285750" fontAlgn="auto">
              <a:spcBef>
                <a:spcPts val="0"/>
              </a:spcBef>
              <a:spcAft>
                <a:spcPts val="0"/>
              </a:spcAft>
              <a:buFont typeface="Arial" panose="020B0604020202020204" pitchFamily="34" charset="0"/>
              <a:buChar char="•"/>
              <a:defRPr/>
            </a:pPr>
            <a:r>
              <a:rPr lang="en-US" sz="1400" dirty="0">
                <a:latin typeface="+mn-lt"/>
                <a:cs typeface="+mn-cs"/>
              </a:rPr>
              <a:t>Although this category represents 32% of all districts with Current ELs, it also represents less than 1% of the Current EL population in Oregon.  </a:t>
            </a:r>
          </a:p>
          <a:p>
            <a:pPr marL="285750" indent="-285750" fontAlgn="auto">
              <a:spcBef>
                <a:spcPts val="0"/>
              </a:spcBef>
              <a:spcAft>
                <a:spcPts val="0"/>
              </a:spcAft>
              <a:buFont typeface="Arial" panose="020B0604020202020204" pitchFamily="34" charset="0"/>
              <a:buChar char="•"/>
              <a:defRPr/>
            </a:pPr>
            <a:r>
              <a:rPr lang="en-US" sz="1400" dirty="0">
                <a:latin typeface="+mn-lt"/>
                <a:cs typeface="+mn-cs"/>
              </a:rPr>
              <a:t>We may still be able to identify low-performing districts in this category, just not with the same statistical model used for districts that enroll more ELs.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190893"/>
            <a:ext cx="8229600" cy="1143000"/>
          </a:xfrm>
        </p:spPr>
        <p:txBody>
          <a:bodyPr/>
          <a:lstStyle/>
          <a:p>
            <a:pPr>
              <a:defRPr sz="1800" b="1" i="0" u="none" strike="noStrike" kern="1200" baseline="0">
                <a:solidFill>
                  <a:prstClr val="black"/>
                </a:solidFill>
                <a:latin typeface="+mn-lt"/>
                <a:ea typeface="+mn-ea"/>
                <a:cs typeface="+mn-cs"/>
              </a:defRPr>
            </a:pPr>
            <a:r>
              <a:rPr lang="en-US" b="1" dirty="0">
                <a:solidFill>
                  <a:schemeClr val="bg1"/>
                </a:solidFill>
              </a:rPr>
              <a:t>Distribution of Schools by Numbers of Current ELs</a:t>
            </a:r>
            <a:br>
              <a:rPr lang="en-US" b="1" dirty="0">
                <a:solidFill>
                  <a:schemeClr val="bg1"/>
                </a:solidFill>
              </a:rPr>
            </a:br>
            <a:r>
              <a:rPr lang="en-US" b="1" dirty="0">
                <a:solidFill>
                  <a:schemeClr val="bg1"/>
                </a:solidFill>
              </a:rPr>
              <a:t>(Total Schools with Current ELs = 1070</a:t>
            </a:r>
            <a:r>
              <a:rPr lang="en-US" b="1" dirty="0" smtClean="0">
                <a:solidFill>
                  <a:schemeClr val="bg1"/>
                </a:solidFill>
              </a:rPr>
              <a:t>)</a:t>
            </a:r>
            <a:endParaRPr lang="en-US" dirty="0">
              <a:solidFill>
                <a:schemeClr val="bg1"/>
              </a:solidFill>
            </a:endParaRPr>
          </a:p>
        </p:txBody>
      </p:sp>
      <p:graphicFrame>
        <p:nvGraphicFramePr>
          <p:cNvPr id="3" name="Chart 2" descr="(Total Schools with Current ELs = 1070)&#10;Large (100 or more): 181&#10;Medium (50-99): 169&#10;Small (20-49): 197&#10;Too Small? (Less than 20 ELs): 523" title="Distribution of Schools by Numbers of Current ELs"/>
          <p:cNvGraphicFramePr>
            <a:graphicFrameLocks/>
          </p:cNvGraphicFramePr>
          <p:nvPr>
            <p:extLst>
              <p:ext uri="{D42A27DB-BD31-4B8C-83A1-F6EECF244321}">
                <p14:modId xmlns:p14="http://schemas.microsoft.com/office/powerpoint/2010/main" val="369053537"/>
              </p:ext>
            </p:extLst>
          </p:nvPr>
        </p:nvGraphicFramePr>
        <p:xfrm>
          <a:off x="876300" y="190893"/>
          <a:ext cx="7239000" cy="4800600"/>
        </p:xfrm>
        <a:graphic>
          <a:graphicData uri="http://schemas.openxmlformats.org/drawingml/2006/chart">
            <c:chart xmlns:c="http://schemas.openxmlformats.org/drawingml/2006/chart" xmlns:r="http://schemas.openxmlformats.org/officeDocument/2006/relationships" r:id="rId2"/>
          </a:graphicData>
        </a:graphic>
      </p:graphicFrame>
      <p:sp>
        <p:nvSpPr>
          <p:cNvPr id="4" name="Rectangle 3"/>
          <p:cNvSpPr/>
          <p:nvPr/>
        </p:nvSpPr>
        <p:spPr>
          <a:xfrm>
            <a:off x="381000" y="5181600"/>
            <a:ext cx="8229600" cy="1600200"/>
          </a:xfrm>
          <a:prstGeom prst="rect">
            <a:avLst/>
          </a:prstGeom>
        </p:spPr>
        <p:txBody>
          <a:bodyPr>
            <a:spAutoFit/>
          </a:bodyPr>
          <a:lstStyle/>
          <a:p>
            <a:pPr fontAlgn="auto">
              <a:spcBef>
                <a:spcPts val="0"/>
              </a:spcBef>
              <a:spcAft>
                <a:spcPts val="0"/>
              </a:spcAft>
              <a:defRPr/>
            </a:pPr>
            <a:r>
              <a:rPr lang="en-US" sz="1400" dirty="0">
                <a:latin typeface="+mn-lt"/>
                <a:cs typeface="+mn-cs"/>
              </a:rPr>
              <a:t>“Too Small?” </a:t>
            </a:r>
          </a:p>
          <a:p>
            <a:pPr marL="285750" indent="-285750" fontAlgn="auto">
              <a:spcBef>
                <a:spcPts val="0"/>
              </a:spcBef>
              <a:spcAft>
                <a:spcPts val="0"/>
              </a:spcAft>
              <a:buFont typeface="Arial" panose="020B0604020202020204" pitchFamily="34" charset="0"/>
              <a:buChar char="•"/>
              <a:defRPr/>
            </a:pPr>
            <a:r>
              <a:rPr lang="en-US" sz="1400" dirty="0">
                <a:latin typeface="+mn-lt"/>
                <a:cs typeface="+mn-cs"/>
              </a:rPr>
              <a:t>Refers to the possibility that it will not be possible to include </a:t>
            </a:r>
            <a:r>
              <a:rPr lang="en-US" sz="1400" dirty="0">
                <a:latin typeface="+mn-lt"/>
                <a:cs typeface="+mn-cs"/>
              </a:rPr>
              <a:t>schools </a:t>
            </a:r>
            <a:r>
              <a:rPr lang="en-US" sz="1400" dirty="0">
                <a:latin typeface="+mn-lt"/>
                <a:cs typeface="+mn-cs"/>
              </a:rPr>
              <a:t>with less than 20 total ELs in the proposed statistical model for identifying low-performing </a:t>
            </a:r>
            <a:r>
              <a:rPr lang="en-US" sz="1400" dirty="0">
                <a:latin typeface="+mn-lt"/>
                <a:cs typeface="+mn-cs"/>
              </a:rPr>
              <a:t>schools. </a:t>
            </a:r>
            <a:endParaRPr lang="en-US" sz="1400" dirty="0">
              <a:latin typeface="+mn-lt"/>
              <a:cs typeface="+mn-cs"/>
            </a:endParaRPr>
          </a:p>
          <a:p>
            <a:pPr marL="285750" indent="-285750" fontAlgn="auto">
              <a:spcBef>
                <a:spcPts val="0"/>
              </a:spcBef>
              <a:spcAft>
                <a:spcPts val="0"/>
              </a:spcAft>
              <a:buFont typeface="Arial" panose="020B0604020202020204" pitchFamily="34" charset="0"/>
              <a:buChar char="•"/>
              <a:defRPr/>
            </a:pPr>
            <a:r>
              <a:rPr lang="en-US" sz="1400" dirty="0">
                <a:latin typeface="+mn-lt"/>
                <a:cs typeface="+mn-cs"/>
              </a:rPr>
              <a:t>Although this category represents </a:t>
            </a:r>
            <a:r>
              <a:rPr lang="en-US" sz="1400" dirty="0">
                <a:latin typeface="+mn-lt"/>
                <a:cs typeface="+mn-cs"/>
              </a:rPr>
              <a:t>almost 50% </a:t>
            </a:r>
            <a:r>
              <a:rPr lang="en-US" sz="1400" dirty="0">
                <a:latin typeface="+mn-lt"/>
                <a:cs typeface="+mn-cs"/>
              </a:rPr>
              <a:t>of all </a:t>
            </a:r>
            <a:r>
              <a:rPr lang="en-US" sz="1400" dirty="0">
                <a:latin typeface="+mn-lt"/>
                <a:cs typeface="+mn-cs"/>
              </a:rPr>
              <a:t>schools </a:t>
            </a:r>
            <a:r>
              <a:rPr lang="en-US" sz="1400" dirty="0">
                <a:latin typeface="+mn-lt"/>
                <a:cs typeface="+mn-cs"/>
              </a:rPr>
              <a:t>with Current ELs, it also represents </a:t>
            </a:r>
            <a:r>
              <a:rPr lang="en-US" sz="1400" dirty="0">
                <a:latin typeface="+mn-lt"/>
                <a:cs typeface="+mn-cs"/>
              </a:rPr>
              <a:t>about 6% </a:t>
            </a:r>
            <a:r>
              <a:rPr lang="en-US" sz="1400" dirty="0">
                <a:latin typeface="+mn-lt"/>
                <a:cs typeface="+mn-cs"/>
              </a:rPr>
              <a:t>of the Current EL population in Oregon.  </a:t>
            </a:r>
          </a:p>
          <a:p>
            <a:pPr marL="285750" indent="-285750" fontAlgn="auto">
              <a:spcBef>
                <a:spcPts val="0"/>
              </a:spcBef>
              <a:spcAft>
                <a:spcPts val="0"/>
              </a:spcAft>
              <a:buFont typeface="Arial" panose="020B0604020202020204" pitchFamily="34" charset="0"/>
              <a:buChar char="•"/>
              <a:defRPr/>
            </a:pPr>
            <a:r>
              <a:rPr lang="en-US" sz="1400" dirty="0">
                <a:latin typeface="+mn-lt"/>
                <a:cs typeface="+mn-cs"/>
              </a:rPr>
              <a:t>We may still be able to identify low-performing </a:t>
            </a:r>
            <a:r>
              <a:rPr lang="en-US" sz="1400" dirty="0">
                <a:latin typeface="+mn-lt"/>
                <a:cs typeface="+mn-cs"/>
              </a:rPr>
              <a:t>schools </a:t>
            </a:r>
            <a:r>
              <a:rPr lang="en-US" sz="1400" dirty="0">
                <a:latin typeface="+mn-lt"/>
                <a:cs typeface="+mn-cs"/>
              </a:rPr>
              <a:t>in this category, just not with the same statistical model used for </a:t>
            </a:r>
            <a:r>
              <a:rPr lang="en-US" sz="1400" dirty="0">
                <a:latin typeface="+mn-lt"/>
                <a:cs typeface="+mn-cs"/>
              </a:rPr>
              <a:t>schools that enroll more ELs</a:t>
            </a:r>
            <a:r>
              <a:rPr lang="en-US" sz="1400" dirty="0">
                <a:latin typeface="+mn-lt"/>
                <a:cs typeface="+mn-cs"/>
              </a:rPr>
              <a:t>.   </a:t>
            </a:r>
          </a:p>
        </p:txBody>
      </p:sp>
      <p:cxnSp>
        <p:nvCxnSpPr>
          <p:cNvPr id="5" name="Straight Arrow Connector 4" descr="“Too Small?” &#10;Refers to the possibility that it will not be possible to include schools with less than 20 total ELs in the proposed statistical model for identifying low-performing schools. &#10;Although this category represents almost 50% of all schools with Current ELs, it also represents about 6% of the Current EL population in Oregon.  &#10;We may still be able to identify low-performing schools in this category, just not with the same statistical model used for schools that enroll more ELs.   " title="Arrow Connector. graph to text"/>
          <p:cNvCxnSpPr/>
          <p:nvPr/>
        </p:nvCxnSpPr>
        <p:spPr>
          <a:xfrm flipH="1">
            <a:off x="1600200" y="4914900"/>
            <a:ext cx="4692650" cy="419100"/>
          </a:xfrm>
          <a:prstGeom prst="straightConnector1">
            <a:avLst/>
          </a:prstGeom>
          <a:ln w="19050">
            <a:solidFill>
              <a:srgbClr val="C000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DB41BE082714544A72715AEE42E2ABF" ma:contentTypeVersion="7" ma:contentTypeDescription="Create a new document." ma:contentTypeScope="" ma:versionID="05b83b6ccf5fe4ad0c8447da10526d31">
  <xsd:schema xmlns:xsd="http://www.w3.org/2001/XMLSchema" xmlns:xs="http://www.w3.org/2001/XMLSchema" xmlns:p="http://schemas.microsoft.com/office/2006/metadata/properties" xmlns:ns1="http://schemas.microsoft.com/sharepoint/v3" xmlns:ns2="b4f5ad58-0977-48f1-90f6-f7dd5efa8c56" xmlns:ns3="54031767-dd6d-417c-ab73-583408f47564" targetNamespace="http://schemas.microsoft.com/office/2006/metadata/properties" ma:root="true" ma:fieldsID="458888d4efd86f650e58270f54eb66df" ns1:_="" ns2:_="" ns3:_="">
    <xsd:import namespace="http://schemas.microsoft.com/sharepoint/v3"/>
    <xsd:import namespace="b4f5ad58-0977-48f1-90f6-f7dd5efa8c56"/>
    <xsd:import namespace="54031767-dd6d-417c-ab73-583408f47564"/>
    <xsd:element name="properties">
      <xsd:complexType>
        <xsd:sequence>
          <xsd:element name="documentManagement">
            <xsd:complexType>
              <xsd:all>
                <xsd:element ref="ns1:PublishingStartDate" minOccurs="0"/>
                <xsd:element ref="ns1:PublishingExpirationDate" minOccurs="0"/>
                <xsd:element ref="ns2:Estimated_x0020_Creation_x0020_Date" minOccurs="0"/>
                <xsd:element ref="ns2:Remediation_x0020_Date" minOccurs="0"/>
                <xsd:element ref="ns2:Priority" minOccurs="0"/>
                <xsd:element ref="ns3: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4"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5"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b4f5ad58-0977-48f1-90f6-f7dd5efa8c56" elementFormDefault="qualified">
    <xsd:import namespace="http://schemas.microsoft.com/office/2006/documentManagement/types"/>
    <xsd:import namespace="http://schemas.microsoft.com/office/infopath/2007/PartnerControls"/>
    <xsd:element name="Estimated_x0020_Creation_x0020_Date" ma:index="6" nillable="true" ma:displayName="Estimated Creation Date" ma:format="DateOnly" ma:internalName="Estimated_x0020_Creation_x0020_Date" ma:readOnly="false">
      <xsd:simpleType>
        <xsd:restriction base="dms:DateTime"/>
      </xsd:simpleType>
    </xsd:element>
    <xsd:element name="Remediation_x0020_Date" ma:index="7" nillable="true" ma:displayName="Remediation Date" ma:default="[today]" ma:format="DateOnly" ma:internalName="Remediation_x0020_Date" ma:readOnly="false">
      <xsd:simpleType>
        <xsd:restriction base="dms:DateTime"/>
      </xsd:simpleType>
    </xsd:element>
    <xsd:element name="Priority" ma:index="8" nillable="true" ma:displayName="Priority" ma:default="New" ma:description="What Priority Level Is This Document?" ma:format="RadioButtons" ma:internalName="Priority" ma:readOnly="false">
      <xsd:simpleType>
        <xsd:restriction base="dms:Choice">
          <xsd:enumeration value="New"/>
          <xsd:enumeration value="Legacy"/>
          <xsd:enumeration value="Tier 1"/>
          <xsd:enumeration value="Tier 2"/>
          <xsd:enumeration value="Tier 3"/>
        </xsd:restriction>
      </xsd:simpleType>
    </xsd:element>
  </xsd:schema>
  <xsd:schema xmlns:xsd="http://www.w3.org/2001/XMLSchema" xmlns:xs="http://www.w3.org/2001/XMLSchema" xmlns:dms="http://schemas.microsoft.com/office/2006/documentManagement/types" xmlns:pc="http://schemas.microsoft.com/office/infopath/2007/PartnerControls" targetNamespace="54031767-dd6d-417c-ab73-583408f47564" elementFormDefault="qualified">
    <xsd:import namespace="http://schemas.microsoft.com/office/2006/documentManagement/types"/>
    <xsd:import namespace="http://schemas.microsoft.com/office/infopath/2007/PartnerControls"/>
    <xsd:element name="SharedWithUsers" ma:index="1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9"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Remediation_x0020_Date xmlns="b4f5ad58-0977-48f1-90f6-f7dd5efa8c56">2018-05-14T07:00:00+00:00</Remediation_x0020_Date>
    <Priority xmlns="b4f5ad58-0977-48f1-90f6-f7dd5efa8c56">New</Priority>
    <Estimated_x0020_Creation_x0020_Date xmlns="b4f5ad58-0977-48f1-90f6-f7dd5efa8c56">2016-11-08T08:00:00+00:00</Estimated_x0020_Creation_x0020_Date>
  </documentManagement>
</p:properties>
</file>

<file path=customXml/itemProps1.xml><?xml version="1.0" encoding="utf-8"?>
<ds:datastoreItem xmlns:ds="http://schemas.openxmlformats.org/officeDocument/2006/customXml" ds:itemID="{62D211B0-4C71-49B2-A9DB-7851EC05606A}"/>
</file>

<file path=customXml/itemProps2.xml><?xml version="1.0" encoding="utf-8"?>
<ds:datastoreItem xmlns:ds="http://schemas.openxmlformats.org/officeDocument/2006/customXml" ds:itemID="{24966B41-BB8A-4782-A418-DD8D7ECD445F}"/>
</file>

<file path=customXml/itemProps3.xml><?xml version="1.0" encoding="utf-8"?>
<ds:datastoreItem xmlns:ds="http://schemas.openxmlformats.org/officeDocument/2006/customXml" ds:itemID="{855FDB71-0A8F-49A3-BB87-73A460F6F003}"/>
</file>

<file path=docProps/app.xml><?xml version="1.0" encoding="utf-8"?>
<Properties xmlns="http://schemas.openxmlformats.org/officeDocument/2006/extended-properties" xmlns:vt="http://schemas.openxmlformats.org/officeDocument/2006/docPropsVTypes">
  <TotalTime>1634</TotalTime>
  <Words>358</Words>
  <Application>Microsoft Office PowerPoint</Application>
  <PresentationFormat>On-screen Show (4:3)</PresentationFormat>
  <Paragraphs>20</Paragraphs>
  <Slides>4</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vt:i4>
      </vt:variant>
    </vt:vector>
  </HeadingPairs>
  <TitlesOfParts>
    <vt:vector size="7" baseType="lpstr">
      <vt:lpstr>Calibri</vt:lpstr>
      <vt:lpstr>Arial</vt:lpstr>
      <vt:lpstr>Office Theme</vt:lpstr>
      <vt:lpstr>Distribution of Districts and Schools by Numbers of Current ELs  (Based on 2013-14 data)</vt:lpstr>
      <vt:lpstr>Why it’s Important to Consider EL Numbers</vt:lpstr>
      <vt:lpstr>Distribution of Districts by Numbers of Current ELs (Total Districts with ELs = 139)  </vt:lpstr>
      <vt:lpstr>Distribution of Schools by Numbers of Current ELs (Total Schools with Current ELs = 1070)</vt:lpstr>
    </vt:vector>
  </TitlesOfParts>
  <Company>Oregon Department of Education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Distribution of Districts and Schools by Numbers of Current ELs</dc:title>
  <dc:creator>MARTINEZ Martha</dc:creator>
  <cp:lastModifiedBy>GARTON Cynthia - ODE</cp:lastModifiedBy>
  <cp:revision>15</cp:revision>
  <dcterms:created xsi:type="dcterms:W3CDTF">2015-09-08T18:31:04Z</dcterms:created>
  <dcterms:modified xsi:type="dcterms:W3CDTF">2018-05-14T21:49:27Z</dcterms:modified>
  <cp:contentStatus>Final</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arkAsFinal">
    <vt:bool>true</vt:bool>
  </property>
  <property fmtid="{D5CDD505-2E9C-101B-9397-08002B2CF9AE}" pid="3" name="ContentTypeId">
    <vt:lpwstr>0x0101003DB41BE082714544A72715AEE42E2ABF</vt:lpwstr>
  </property>
</Properties>
</file>