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601E9F94-CC3F-4BEB-BFFB-3C0929D256B3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A1B48948-4117-4D0F-AF30-714E09CD2A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61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2CDCB-DD36-4144-BFAC-2EB88306ECD0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5EE85-2C2D-4735-885F-31A9B859F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25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14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1C33B-9246-491F-A43E-59640C5F3BB1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A97F1-E957-440E-957C-0604447728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48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7719D-AE07-4472-B4BF-924BA162F333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B758E-46EC-4FD4-B75A-9E696F00D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39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14CBE-2C97-42B4-8938-3B4812CF3B16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C5B01241-5E52-426A-BEBD-EEF98C7E8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159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21992-B226-4F9D-A902-18AA3AC4A1D8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68A3-E815-47BA-8B7B-BF408D6C3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75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19A61-4D65-4E1A-9BAA-D6EB52CD0EB0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AC35E-902B-4197-8F5F-D0918C193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24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78E0-260E-40BA-99E5-1AFC6C5EF8A3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CBE37-5DE3-4F27-8CC6-EB3C001580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59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9463-DD95-4038-BB03-6C5CF08B4F67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6CCA7-CFF8-4DBD-8963-33E54BB818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80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50A9-AFA3-4402-B4C0-67B713CA1824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9D28C-1ED3-4A7A-8C63-93CFBCF60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96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AB6E-CC68-4042-8656-062C02233882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E3EC5-C55C-4803-9076-4EDD1D5328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123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258B38-E049-4BAC-9065-EA56C0F7E637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CCA2A08F-E41B-48BF-A208-CD6856452FB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896" r:id="rId4"/>
    <p:sldLayoutId id="2147483897" r:id="rId5"/>
    <p:sldLayoutId id="2147483901" r:id="rId6"/>
    <p:sldLayoutId id="2147483902" r:id="rId7"/>
    <p:sldLayoutId id="2147483903" r:id="rId8"/>
    <p:sldLayoutId id="2147483904" r:id="rId9"/>
    <p:sldLayoutId id="2147483898" r:id="rId10"/>
    <p:sldLayoutId id="214748390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HB 3499 REQUIREMENTS: Phase 1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u="sng" dirty="0" smtClean="0"/>
              <a:t>Criteria</a:t>
            </a:r>
            <a:r>
              <a:rPr lang="en-US" sz="2800" dirty="0" smtClean="0"/>
              <a:t> to determine which SD’s are not meeting the needs of their ELL students.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Information for SD’s to include in an annual report.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Types of technical assistance provided to SD’s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Guidelines for how SD’s will be required to spend their ESL weighted funding.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State Board of Education needs to adopt rules related to the above work by </a:t>
            </a:r>
            <a:r>
              <a:rPr lang="en-US" u="sng" dirty="0" smtClean="0">
                <a:solidFill>
                  <a:srgbClr val="002060"/>
                </a:solidFill>
              </a:rPr>
              <a:t>January 1, 2016.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381000"/>
          </a:xfrm>
        </p:spPr>
        <p:txBody>
          <a:bodyPr/>
          <a:lstStyle/>
          <a:p>
            <a:pPr algn="ctr"/>
            <a:r>
              <a:rPr lang="en-US" altLang="en-US" sz="1800" dirty="0" smtClean="0"/>
              <a:t>Phase 1 Work Plan for ELL Program Advisory Group</a:t>
            </a:r>
          </a:p>
        </p:txBody>
      </p:sp>
      <p:graphicFrame>
        <p:nvGraphicFramePr>
          <p:cNvPr id="6" name="Content Placeholder 5" title="Phase 1 Work Plan for ELL Program Advisory Group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7332190"/>
              </p:ext>
            </p:extLst>
          </p:nvPr>
        </p:nvGraphicFramePr>
        <p:xfrm>
          <a:off x="76200" y="609600"/>
          <a:ext cx="8915398" cy="5713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8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0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039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September 22,</a:t>
                      </a:r>
                      <a:r>
                        <a:rPr lang="en-US" sz="1600" baseline="0" dirty="0" smtClean="0"/>
                        <a:t> 2015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October</a:t>
                      </a:r>
                      <a:r>
                        <a:rPr lang="en-US" sz="1600" baseline="0" dirty="0" smtClean="0"/>
                        <a:t> 6, 2015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November, TBD,</a:t>
                      </a:r>
                      <a:r>
                        <a:rPr lang="en-US" sz="1600" baseline="0" dirty="0" smtClean="0"/>
                        <a:t> 2015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December,</a:t>
                      </a:r>
                      <a:r>
                        <a:rPr lang="en-US" sz="1600" baseline="0" dirty="0" smtClean="0"/>
                        <a:t> TBD, 2015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January, TBD, 2016 </a:t>
                      </a:r>
                      <a:endParaRPr lang="en-US" sz="16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30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r>
                        <a:rPr lang="en-US" sz="1400" baseline="0" dirty="0" smtClean="0"/>
                        <a:t> Require-</a:t>
                      </a:r>
                      <a:r>
                        <a:rPr lang="en-US" sz="1400" baseline="0" dirty="0" err="1" smtClean="0"/>
                        <a:t>ments</a:t>
                      </a:r>
                      <a:endParaRPr lang="en-US" sz="1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SBE needs to adopt rules before </a:t>
                      </a:r>
                      <a:r>
                        <a:rPr lang="en-US" sz="1200" b="1" u="sng" dirty="0" smtClean="0"/>
                        <a:t>1/1/2016</a:t>
                      </a:r>
                    </a:p>
                    <a:p>
                      <a:endParaRPr lang="en-US" sz="1200" b="1" dirty="0"/>
                    </a:p>
                  </a:txBody>
                  <a:tcPr marT="45724" marB="45724">
                    <a:solidFill>
                      <a:srgbClr val="FF000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40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ELL Program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A.G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="1" baseline="0" dirty="0" smtClean="0"/>
                        <a:t>Actions</a:t>
                      </a:r>
                      <a:endParaRPr lang="en-US" sz="14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200" dirty="0" smtClean="0"/>
                        <a:t>Revisit criteria for SD’s not  meeting ELL</a:t>
                      </a:r>
                      <a:r>
                        <a:rPr lang="en-US" sz="1200" baseline="0" dirty="0" smtClean="0"/>
                        <a:t> needs or in need of target assistance.  (1)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Finalize criteria recommendations. (1)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Begin conversation  on elements to be included in report. (2)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Finalize  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baseline="0" dirty="0" smtClean="0"/>
                        <a:t> set of rules based on SBE feedback in preparation for SBE adoption in December. (1)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Finalize recommendations on elements to be included in reports. (2)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Introduce technical assistance (TA) types. (3)</a:t>
                      </a: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Finalize recommendations on TA types. (3)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Introduce ESL funding guidelines. (4)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2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58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SBE Actions</a:t>
                      </a:r>
                      <a:endParaRPr lang="en-US" sz="1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solidFill>
                            <a:schemeClr val="tx1"/>
                          </a:solidFill>
                        </a:rPr>
                        <a:t>9/17/15</a:t>
                      </a:r>
                      <a:endParaRPr lang="en-US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solidFill>
                            <a:schemeClr val="tx1"/>
                          </a:solidFill>
                        </a:rPr>
                        <a:t>10/22/15 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Present  1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Reading of Criteria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/>
                        <a:t>No SBE MTG</a:t>
                      </a:r>
                      <a:endParaRPr lang="en-US" sz="1200" b="1" u="sng" dirty="0"/>
                    </a:p>
                  </a:txBody>
                  <a:tcPr marT="45724" marB="45724">
                    <a:solidFill>
                      <a:srgbClr val="FF0000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/>
                        <a:t>12/10/15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Present</a:t>
                      </a:r>
                      <a:r>
                        <a:rPr lang="en-US" sz="1200" baseline="0" dirty="0" smtClean="0"/>
                        <a:t>  Criteria rules for adoption.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Possible: 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baseline="0" dirty="0" smtClean="0"/>
                        <a:t> reading on report &amp; TA types. </a:t>
                      </a:r>
                      <a:endParaRPr lang="en-US" sz="1200" dirty="0"/>
                    </a:p>
                  </a:txBody>
                  <a:tcPr marT="45724" marB="4572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/>
                        <a:t>1/28/16</a:t>
                      </a:r>
                      <a:endParaRPr lang="en-US" sz="1200" b="1" u="sng" dirty="0"/>
                    </a:p>
                  </a:txBody>
                  <a:tcPr marT="45724" marB="45724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b4f5ad58-0977-48f1-90f6-f7dd5efa8c56">2018-05-14T07:00:00+00:00</Remediation_x0020_Date>
    <Priority xmlns="b4f5ad58-0977-48f1-90f6-f7dd5efa8c56">New</Priority>
    <Estimated_x0020_Creation_x0020_Date xmlns="b4f5ad58-0977-48f1-90f6-f7dd5efa8c56">2016-11-08T08:00:00+00:00</Estimated_x0020_Creation_x0020_Da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41BE082714544A72715AEE42E2ABF" ma:contentTypeVersion="7" ma:contentTypeDescription="Create a new document." ma:contentTypeScope="" ma:versionID="05b83b6ccf5fe4ad0c8447da10526d31">
  <xsd:schema xmlns:xsd="http://www.w3.org/2001/XMLSchema" xmlns:xs="http://www.w3.org/2001/XMLSchema" xmlns:p="http://schemas.microsoft.com/office/2006/metadata/properties" xmlns:ns1="http://schemas.microsoft.com/sharepoint/v3" xmlns:ns2="b4f5ad58-0977-48f1-90f6-f7dd5efa8c56" xmlns:ns3="54031767-dd6d-417c-ab73-583408f47564" targetNamespace="http://schemas.microsoft.com/office/2006/metadata/properties" ma:root="true" ma:fieldsID="458888d4efd86f650e58270f54eb66df" ns1:_="" ns2:_="" ns3:_="">
    <xsd:import namespace="http://schemas.microsoft.com/sharepoint/v3"/>
    <xsd:import namespace="b4f5ad58-0977-48f1-90f6-f7dd5efa8c56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f5ad58-0977-48f1-90f6-f7dd5efa8c56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7E7686-A6BB-4748-B4AD-BDD634162D53}"/>
</file>

<file path=customXml/itemProps2.xml><?xml version="1.0" encoding="utf-8"?>
<ds:datastoreItem xmlns:ds="http://schemas.openxmlformats.org/officeDocument/2006/customXml" ds:itemID="{B585AD75-21B5-4C7C-83BB-672D0EF70D2A}"/>
</file>

<file path=customXml/itemProps3.xml><?xml version="1.0" encoding="utf-8"?>
<ds:datastoreItem xmlns:ds="http://schemas.openxmlformats.org/officeDocument/2006/customXml" ds:itemID="{D277FAC6-DB4B-40CB-B799-AE5F8EF0D277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1476</TotalTime>
  <Words>246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Gill Sans MT</vt:lpstr>
      <vt:lpstr>Wingdings</vt:lpstr>
      <vt:lpstr>Wingdings 3</vt:lpstr>
      <vt:lpstr>Origin</vt:lpstr>
      <vt:lpstr>HB 3499 REQUIREMENTS: Phase 1</vt:lpstr>
      <vt:lpstr>Phase 1 Work Plan for ELL Program Advisory Group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Requirements: Phase 1</dc:title>
  <dc:creator>NGUYEN-VENTURA Jessica</dc:creator>
  <cp:lastModifiedBy>GARTON Cynthia - ODE</cp:lastModifiedBy>
  <cp:revision>21</cp:revision>
  <dcterms:created xsi:type="dcterms:W3CDTF">2015-09-09T17:13:19Z</dcterms:created>
  <dcterms:modified xsi:type="dcterms:W3CDTF">2018-05-14T23:46:15Z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  <property fmtid="{D5CDD505-2E9C-101B-9397-08002B2CF9AE}" pid="3" name="ContentTypeId">
    <vt:lpwstr>0x0101003DB41BE082714544A72715AEE42E2ABF</vt:lpwstr>
  </property>
</Properties>
</file>