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263" r:id="rId5"/>
    <p:sldId id="257" r:id="rId6"/>
    <p:sldId id="258" r:id="rId7"/>
    <p:sldId id="262"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392" userDrawn="1">
          <p15:clr>
            <a:srgbClr val="A4A3A4"/>
          </p15:clr>
        </p15:guide>
        <p15:guide id="5" orient="horz" pos="312" userDrawn="1">
          <p15:clr>
            <a:srgbClr val="A4A3A4"/>
          </p15:clr>
        </p15:guide>
        <p15:guide id="6" orient="horz" pos="936" userDrawn="1">
          <p15:clr>
            <a:srgbClr val="A4A3A4"/>
          </p15:clr>
        </p15:guide>
        <p15:guide id="7" orient="horz" pos="40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3B9"/>
    <a:srgbClr val="003B49"/>
    <a:srgbClr val="63A49F"/>
    <a:srgbClr val="587A36"/>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82"/>
    <p:restoredTop sz="94694"/>
  </p:normalViewPr>
  <p:slideViewPr>
    <p:cSldViewPr snapToGrid="0" snapToObjects="1" showGuides="1">
      <p:cViewPr varScale="1">
        <p:scale>
          <a:sx n="68" d="100"/>
          <a:sy n="68" d="100"/>
        </p:scale>
        <p:origin x="91" y="115"/>
      </p:cViewPr>
      <p:guideLst>
        <p:guide pos="624"/>
        <p:guide pos="7056"/>
        <p:guide orient="horz" pos="1392"/>
        <p:guide orient="horz" pos="312"/>
        <p:guide orient="horz" pos="936"/>
        <p:guide orient="horz" pos="4008"/>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5/9/2023</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5/9/2023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1B73B9"/>
                </a:solidFill>
              </a:defRPr>
            </a:lvl1pPr>
          </a:lstStyle>
          <a:p>
            <a:pPr algn="l"/>
            <a:r>
              <a:rPr lang="en-US" dirty="0"/>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dirty="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dirty="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1B73B9"/>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irs.gov/pub/irs-tege/rr67_284.pdf"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irs.gov/pub/irs-tege/rr67_284.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oregon.gov/dor/programs/individuals/Pages/american-indian.asp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ia.gov/sites/bia.gov/files/assets/bia/ots/webteam/pdf/idc1-028635.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oregon.gov/dor/forms/FormsPubs/publication-or-17_101-431_2019.pdf" TargetMode="External"/><Relationship Id="rId2" Type="http://schemas.openxmlformats.org/officeDocument/2006/relationships/hyperlink" Target="https://www.irs.gov/newsroom/irs-provides-tax-inflation-adjustments-for-tax-year-202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6A697-9E4D-4A73-9BFE-4A8E4C19DBC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Three Sovereign Powers Within the Boundaries of the United States</a:t>
            </a:r>
          </a:p>
        </p:txBody>
      </p:sp>
      <p:sp>
        <p:nvSpPr>
          <p:cNvPr id="5" name="Oval 4">
            <a:extLst>
              <a:ext uri="{FF2B5EF4-FFF2-40B4-BE49-F238E27FC236}">
                <a16:creationId xmlns:a16="http://schemas.microsoft.com/office/drawing/2014/main" id="{60B31EB0-0EAD-4CD2-9FFC-5432217DAB78}"/>
              </a:ext>
            </a:extLst>
          </p:cNvPr>
          <p:cNvSpPr/>
          <p:nvPr/>
        </p:nvSpPr>
        <p:spPr>
          <a:xfrm>
            <a:off x="1930819" y="1907419"/>
            <a:ext cx="7901139" cy="4177161"/>
          </a:xfrm>
          <a:prstGeom prst="ellipse">
            <a:avLst/>
          </a:prstGeom>
          <a:solidFill>
            <a:srgbClr val="1B7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a:latin typeface="Arial" panose="020B0604020202020204" pitchFamily="34" charset="0"/>
                <a:cs typeface="Arial" panose="020B0604020202020204" pitchFamily="34" charset="0"/>
              </a:rPr>
              <a:t>United States Government</a:t>
            </a:r>
          </a:p>
        </p:txBody>
      </p:sp>
      <p:sp>
        <p:nvSpPr>
          <p:cNvPr id="6" name="Oval 5">
            <a:extLst>
              <a:ext uri="{FF2B5EF4-FFF2-40B4-BE49-F238E27FC236}">
                <a16:creationId xmlns:a16="http://schemas.microsoft.com/office/drawing/2014/main" id="{F19B222D-9D3E-4FF9-BEEB-A4C4696A78C3}"/>
              </a:ext>
            </a:extLst>
          </p:cNvPr>
          <p:cNvSpPr/>
          <p:nvPr/>
        </p:nvSpPr>
        <p:spPr>
          <a:xfrm>
            <a:off x="2548286" y="2580661"/>
            <a:ext cx="2866078" cy="2571434"/>
          </a:xfrm>
          <a:prstGeom prst="ellipse">
            <a:avLst/>
          </a:prstGeom>
          <a:solidFill>
            <a:schemeClr val="accent6">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dirty="0">
                <a:solidFill>
                  <a:schemeClr val="tx1">
                    <a:lumMod val="75000"/>
                    <a:lumOff val="25000"/>
                  </a:schemeClr>
                </a:solidFill>
                <a:latin typeface="Arial" panose="020B0604020202020204" pitchFamily="34" charset="0"/>
                <a:cs typeface="Arial" panose="020B0604020202020204" pitchFamily="34" charset="0"/>
              </a:rPr>
              <a:t>State Governments</a:t>
            </a:r>
          </a:p>
        </p:txBody>
      </p:sp>
      <p:sp>
        <p:nvSpPr>
          <p:cNvPr id="9" name="Oval 8">
            <a:extLst>
              <a:ext uri="{FF2B5EF4-FFF2-40B4-BE49-F238E27FC236}">
                <a16:creationId xmlns:a16="http://schemas.microsoft.com/office/drawing/2014/main" id="{BF974AFB-3705-4450-B592-C06C7465AAAE}"/>
              </a:ext>
            </a:extLst>
          </p:cNvPr>
          <p:cNvSpPr/>
          <p:nvPr/>
        </p:nvSpPr>
        <p:spPr>
          <a:xfrm>
            <a:off x="6509658" y="2580661"/>
            <a:ext cx="2781147" cy="2495234"/>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Federally Recognized Tribes*</a:t>
            </a:r>
          </a:p>
        </p:txBody>
      </p:sp>
      <p:sp>
        <p:nvSpPr>
          <p:cNvPr id="10" name="TextBox 9">
            <a:extLst>
              <a:ext uri="{FF2B5EF4-FFF2-40B4-BE49-F238E27FC236}">
                <a16:creationId xmlns:a16="http://schemas.microsoft.com/office/drawing/2014/main" id="{0FB20D59-ECB3-4FD0-AC32-45880604701B}"/>
              </a:ext>
            </a:extLst>
          </p:cNvPr>
          <p:cNvSpPr txBox="1"/>
          <p:nvPr/>
        </p:nvSpPr>
        <p:spPr>
          <a:xfrm>
            <a:off x="921925" y="5989990"/>
            <a:ext cx="3422582" cy="461665"/>
          </a:xfrm>
          <a:prstGeom prst="rect">
            <a:avLst/>
          </a:prstGeom>
          <a:noFill/>
        </p:spPr>
        <p:txBody>
          <a:bodyPr wrap="square" lIns="91440" tIns="45720" rIns="91440" bIns="45720" rtlCol="0" anchor="t">
            <a:spAutoFit/>
          </a:bodyPr>
          <a:lstStyle/>
          <a:p>
            <a:r>
              <a:rPr lang="en-US" sz="1200" i="1" dirty="0">
                <a:solidFill>
                  <a:schemeClr val="tx1">
                    <a:lumMod val="75000"/>
                    <a:lumOff val="25000"/>
                  </a:schemeClr>
                </a:solidFill>
                <a:latin typeface="Arial" panose="020B0604020202020204" pitchFamily="34" charset="0"/>
                <a:cs typeface="Arial" panose="020B0604020202020204" pitchFamily="34" charset="0"/>
              </a:rPr>
              <a:t>*574 as of November 2020</a:t>
            </a:r>
          </a:p>
          <a:p>
            <a:r>
              <a:rPr lang="en-US" sz="1200" i="1" baseline="30000" dirty="0">
                <a:solidFill>
                  <a:schemeClr val="tx1">
                    <a:lumMod val="75000"/>
                    <a:lumOff val="25000"/>
                  </a:schemeClr>
                </a:solidFill>
                <a:latin typeface="Arial" panose="020B0604020202020204" pitchFamily="34" charset="0"/>
                <a:cs typeface="Arial" panose="020B0604020202020204" pitchFamily="34" charset="0"/>
              </a:rPr>
              <a:t>#</a:t>
            </a:r>
            <a:r>
              <a:rPr lang="en-US" sz="1200" i="1" dirty="0">
                <a:solidFill>
                  <a:schemeClr val="tx1">
                    <a:lumMod val="75000"/>
                    <a:lumOff val="25000"/>
                  </a:schemeClr>
                </a:solidFill>
                <a:latin typeface="Arial" panose="020B0604020202020204" pitchFamily="34" charset="0"/>
                <a:cs typeface="Arial" panose="020B0604020202020204" pitchFamily="34" charset="0"/>
              </a:rPr>
              <a:t>Counties and cities are chartered by states  </a:t>
            </a:r>
          </a:p>
        </p:txBody>
      </p:sp>
      <p:sp>
        <p:nvSpPr>
          <p:cNvPr id="12" name="Oval 11">
            <a:extLst>
              <a:ext uri="{FF2B5EF4-FFF2-40B4-BE49-F238E27FC236}">
                <a16:creationId xmlns:a16="http://schemas.microsoft.com/office/drawing/2014/main" id="{B843D1F2-BB68-40F1-9C74-1A01349EAEC2}"/>
              </a:ext>
            </a:extLst>
          </p:cNvPr>
          <p:cNvSpPr/>
          <p:nvPr/>
        </p:nvSpPr>
        <p:spPr>
          <a:xfrm>
            <a:off x="3053632" y="3373918"/>
            <a:ext cx="1844992" cy="1680958"/>
          </a:xfrm>
          <a:prstGeom prst="ellipse">
            <a:avLst/>
          </a:prstGeom>
          <a:solidFill>
            <a:schemeClr val="accent4">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dirty="0">
                <a:solidFill>
                  <a:schemeClr val="tx1">
                    <a:lumMod val="75000"/>
                    <a:lumOff val="25000"/>
                  </a:schemeClr>
                </a:solidFill>
                <a:latin typeface="Arial" panose="020B0604020202020204" pitchFamily="34" charset="0"/>
                <a:cs typeface="Arial" panose="020B0604020202020204" pitchFamily="34" charset="0"/>
              </a:rPr>
              <a:t>Counties</a:t>
            </a:r>
            <a:r>
              <a:rPr lang="en-US" sz="1600" baseline="30000" dirty="0">
                <a:solidFill>
                  <a:schemeClr val="tx1">
                    <a:lumMod val="75000"/>
                    <a:lumOff val="25000"/>
                  </a:schemeClr>
                </a:solidFill>
                <a:latin typeface="Arial" panose="020B0604020202020204" pitchFamily="34" charset="0"/>
                <a:cs typeface="Arial" panose="020B0604020202020204" pitchFamily="34" charset="0"/>
              </a:rPr>
              <a:t>#</a:t>
            </a:r>
          </a:p>
        </p:txBody>
      </p:sp>
      <p:sp>
        <p:nvSpPr>
          <p:cNvPr id="8" name="Oval 7">
            <a:extLst>
              <a:ext uri="{FF2B5EF4-FFF2-40B4-BE49-F238E27FC236}">
                <a16:creationId xmlns:a16="http://schemas.microsoft.com/office/drawing/2014/main" id="{2930F5D4-CEFA-4D25-8B38-B262C2FA5D95}"/>
              </a:ext>
            </a:extLst>
          </p:cNvPr>
          <p:cNvSpPr/>
          <p:nvPr/>
        </p:nvSpPr>
        <p:spPr>
          <a:xfrm>
            <a:off x="3417294" y="4145574"/>
            <a:ext cx="1110133" cy="805657"/>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Cities</a:t>
            </a:r>
            <a:r>
              <a:rPr lang="en-US" sz="1600" baseline="300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2509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6A697-9E4D-4A73-9BFE-4A8E4C19DBCC}"/>
              </a:ext>
            </a:extLst>
          </p:cNvPr>
          <p:cNvSpPr>
            <a:spLocks noGrp="1"/>
          </p:cNvSpPr>
          <p:nvPr>
            <p:ph type="title"/>
          </p:nvPr>
        </p:nvSpPr>
        <p:spPr/>
        <p:txBody>
          <a:bodyPr/>
          <a:lstStyle/>
          <a:p>
            <a:r>
              <a:rPr lang="en-US" dirty="0"/>
              <a:t>Individual Native Americans Must Pay Federal Income Taxes</a:t>
            </a:r>
          </a:p>
        </p:txBody>
      </p:sp>
      <p:pic>
        <p:nvPicPr>
          <p:cNvPr id="1026" name="Picture 2" descr="1.17.7 Use of the Official IRS Seal, IRS Logo, Program Logos and ...">
            <a:extLst>
              <a:ext uri="{FF2B5EF4-FFF2-40B4-BE49-F238E27FC236}">
                <a16:creationId xmlns:a16="http://schemas.microsoft.com/office/drawing/2014/main" id="{3EA80366-2DFF-4AB7-992C-766B692073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046" y="2202168"/>
            <a:ext cx="1630454" cy="23242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AB86AC3-3316-4C89-AAAA-CDEAB6732963}"/>
              </a:ext>
            </a:extLst>
          </p:cNvPr>
          <p:cNvSpPr/>
          <p:nvPr/>
        </p:nvSpPr>
        <p:spPr>
          <a:xfrm>
            <a:off x="3573517" y="2097068"/>
            <a:ext cx="6096000" cy="1938992"/>
          </a:xfrm>
          <a:prstGeom prst="rect">
            <a:avLst/>
          </a:prstGeom>
        </p:spPr>
        <p:txBody>
          <a:bodyPr lIns="91440" tIns="45720" rIns="91440" bIns="45720" anchor="t">
            <a:spAutoFit/>
          </a:bodyPr>
          <a:lstStyle/>
          <a:p>
            <a:r>
              <a:rPr lang="en-US" sz="2400" dirty="0">
                <a:solidFill>
                  <a:schemeClr val="tx1">
                    <a:lumMod val="75000"/>
                    <a:lumOff val="25000"/>
                  </a:schemeClr>
                </a:solidFill>
                <a:latin typeface="Arial" panose="020B0604020202020204" pitchFamily="34" charset="0"/>
                <a:cs typeface="Arial" panose="020B0604020202020204" pitchFamily="34" charset="0"/>
              </a:rPr>
              <a:t>“. . . Indians are [U.S.] citizens and </a:t>
            </a:r>
          </a:p>
          <a:p>
            <a:r>
              <a:rPr lang="en-US" sz="2400" dirty="0">
                <a:solidFill>
                  <a:schemeClr val="tx1">
                    <a:lumMod val="75000"/>
                    <a:lumOff val="25000"/>
                  </a:schemeClr>
                </a:solidFill>
                <a:latin typeface="Arial" panose="020B0604020202020204" pitchFamily="34" charset="0"/>
                <a:cs typeface="Arial" panose="020B0604020202020204" pitchFamily="34" charset="0"/>
              </a:rPr>
              <a:t>. . . in ordinary affairs of life, not governed by treaties or remedial legislation, they are subject to the payment of income taxes as are other citizens.” </a:t>
            </a:r>
          </a:p>
        </p:txBody>
      </p:sp>
      <p:sp>
        <p:nvSpPr>
          <p:cNvPr id="6" name="TextBox 5">
            <a:extLst>
              <a:ext uri="{FF2B5EF4-FFF2-40B4-BE49-F238E27FC236}">
                <a16:creationId xmlns:a16="http://schemas.microsoft.com/office/drawing/2014/main" id="{76834417-86BA-433D-82AD-CC983D9D180E}"/>
              </a:ext>
            </a:extLst>
          </p:cNvPr>
          <p:cNvSpPr txBox="1"/>
          <p:nvPr/>
        </p:nvSpPr>
        <p:spPr>
          <a:xfrm>
            <a:off x="893380" y="6172044"/>
            <a:ext cx="2162772" cy="276999"/>
          </a:xfrm>
          <a:prstGeom prst="rect">
            <a:avLst/>
          </a:prstGeom>
          <a:noFill/>
        </p:spPr>
        <p:txBody>
          <a:bodyPr wrap="none" rtlCol="0">
            <a:spAutoFit/>
          </a:bodyPr>
          <a:lstStyle/>
          <a:p>
            <a:r>
              <a:rPr lang="en-US" sz="1200" i="1" dirty="0">
                <a:solidFill>
                  <a:schemeClr val="tx1">
                    <a:lumMod val="75000"/>
                    <a:lumOff val="25000"/>
                  </a:schemeClr>
                </a:solidFill>
                <a:latin typeface="Arial" panose="020B0604020202020204" pitchFamily="34" charset="0"/>
                <a:cs typeface="Arial" panose="020B0604020202020204" pitchFamily="34" charset="0"/>
              </a:rPr>
              <a:t>Image source: Public domain</a:t>
            </a:r>
          </a:p>
        </p:txBody>
      </p:sp>
      <p:sp>
        <p:nvSpPr>
          <p:cNvPr id="7" name="TextBox 6">
            <a:extLst>
              <a:ext uri="{FF2B5EF4-FFF2-40B4-BE49-F238E27FC236}">
                <a16:creationId xmlns:a16="http://schemas.microsoft.com/office/drawing/2014/main" id="{25338C49-0A57-4EB8-AADE-F771E4A01CFF}"/>
              </a:ext>
            </a:extLst>
          </p:cNvPr>
          <p:cNvSpPr txBox="1"/>
          <p:nvPr/>
        </p:nvSpPr>
        <p:spPr>
          <a:xfrm>
            <a:off x="893380" y="5565067"/>
            <a:ext cx="7350089" cy="461665"/>
          </a:xfrm>
          <a:prstGeom prst="rect">
            <a:avLst/>
          </a:prstGeom>
          <a:noFill/>
        </p:spPr>
        <p:txBody>
          <a:bodyPr wrap="none" lIns="91440" tIns="45720" rIns="91440" bIns="45720" rtlCol="0" anchor="t">
            <a:spAutoFit/>
          </a:bodyPr>
          <a:lstStyle/>
          <a:p>
            <a:r>
              <a:rPr lang="en-US" sz="1200" i="1" dirty="0">
                <a:solidFill>
                  <a:schemeClr val="tx1">
                    <a:lumMod val="75000"/>
                    <a:lumOff val="25000"/>
                  </a:schemeClr>
                </a:solidFill>
                <a:latin typeface="Arial" panose="020B0604020202020204" pitchFamily="34" charset="0"/>
                <a:cs typeface="Arial" panose="020B0604020202020204" pitchFamily="34" charset="0"/>
              </a:rPr>
              <a:t>Source: Internal Revenue Service. (July 1967). Revenue Ruling 67-284. [Online]. Retrieved May 4, 2020, </a:t>
            </a:r>
          </a:p>
          <a:p>
            <a:r>
              <a:rPr lang="en-US" sz="1200" i="1" dirty="0">
                <a:solidFill>
                  <a:schemeClr val="tx1">
                    <a:lumMod val="75000"/>
                    <a:lumOff val="25000"/>
                  </a:schemeClr>
                </a:solidFill>
                <a:latin typeface="Arial" panose="020B0604020202020204" pitchFamily="34" charset="0"/>
                <a:cs typeface="Arial" panose="020B0604020202020204" pitchFamily="34" charset="0"/>
              </a:rPr>
              <a:t>from </a:t>
            </a:r>
            <a:r>
              <a:rPr lang="en-US" sz="1200" i="1" dirty="0">
                <a:solidFill>
                  <a:schemeClr val="tx1">
                    <a:lumMod val="75000"/>
                    <a:lumOff val="25000"/>
                  </a:schemeClr>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https://www.irs.gov/pub/irs-tege/rr67_284.pdf</a:t>
            </a:r>
            <a:r>
              <a:rPr lang="en-US" sz="1200" i="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8681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6A697-9E4D-4A73-9BFE-4A8E4C19DBCC}"/>
              </a:ext>
            </a:extLst>
          </p:cNvPr>
          <p:cNvSpPr>
            <a:spLocks noGrp="1"/>
          </p:cNvSpPr>
          <p:nvPr>
            <p:ph type="title"/>
          </p:nvPr>
        </p:nvSpPr>
        <p:spPr/>
        <p:txBody>
          <a:bodyPr/>
          <a:lstStyle/>
          <a:p>
            <a:r>
              <a:rPr lang="en-US" dirty="0"/>
              <a:t>. . .  But Native American TRIBES Are Exempt from Federal Income Taxes . . .</a:t>
            </a:r>
          </a:p>
        </p:txBody>
      </p:sp>
      <p:sp>
        <p:nvSpPr>
          <p:cNvPr id="5" name="Rectangle 4">
            <a:extLst>
              <a:ext uri="{FF2B5EF4-FFF2-40B4-BE49-F238E27FC236}">
                <a16:creationId xmlns:a16="http://schemas.microsoft.com/office/drawing/2014/main" id="{8EB69A06-C185-489E-9E67-289197B7E1D8}"/>
              </a:ext>
            </a:extLst>
          </p:cNvPr>
          <p:cNvSpPr/>
          <p:nvPr/>
        </p:nvSpPr>
        <p:spPr>
          <a:xfrm>
            <a:off x="3426373" y="2093099"/>
            <a:ext cx="6264165" cy="830997"/>
          </a:xfrm>
          <a:prstGeom prst="rect">
            <a:avLst/>
          </a:prstGeom>
        </p:spPr>
        <p:txBody>
          <a:bodyPr wrap="square">
            <a:spAutoFit/>
          </a:bodyPr>
          <a:lstStyle/>
          <a:p>
            <a:r>
              <a:rPr lang="en-US" sz="2400" dirty="0">
                <a:solidFill>
                  <a:schemeClr val="tx1">
                    <a:lumMod val="75000"/>
                    <a:lumOff val="25000"/>
                  </a:schemeClr>
                </a:solidFill>
                <a:latin typeface="Arial" panose="020B0604020202020204" pitchFamily="34" charset="0"/>
                <a:cs typeface="Arial" panose="020B0604020202020204" pitchFamily="34" charset="0"/>
              </a:rPr>
              <a:t>“Income tax statutes do not tax Indian tribes. The tribe is not a taxable entity.” </a:t>
            </a:r>
          </a:p>
        </p:txBody>
      </p:sp>
      <p:sp>
        <p:nvSpPr>
          <p:cNvPr id="6" name="TextBox 5">
            <a:extLst>
              <a:ext uri="{FF2B5EF4-FFF2-40B4-BE49-F238E27FC236}">
                <a16:creationId xmlns:a16="http://schemas.microsoft.com/office/drawing/2014/main" id="{1901C670-32C4-484E-9B65-0FB619347EA2}"/>
              </a:ext>
            </a:extLst>
          </p:cNvPr>
          <p:cNvSpPr txBox="1"/>
          <p:nvPr/>
        </p:nvSpPr>
        <p:spPr>
          <a:xfrm>
            <a:off x="893379" y="6173355"/>
            <a:ext cx="2162772" cy="276999"/>
          </a:xfrm>
          <a:prstGeom prst="rect">
            <a:avLst/>
          </a:prstGeom>
          <a:noFill/>
        </p:spPr>
        <p:txBody>
          <a:bodyPr wrap="none" rtlCol="0">
            <a:spAutoFit/>
          </a:bodyPr>
          <a:lstStyle/>
          <a:p>
            <a:r>
              <a:rPr lang="en-US" sz="1200" i="1" dirty="0">
                <a:solidFill>
                  <a:schemeClr val="tx1">
                    <a:lumMod val="75000"/>
                    <a:lumOff val="25000"/>
                  </a:schemeClr>
                </a:solidFill>
                <a:latin typeface="Arial" panose="020B0604020202020204" pitchFamily="34" charset="0"/>
                <a:cs typeface="Arial" panose="020B0604020202020204" pitchFamily="34" charset="0"/>
              </a:rPr>
              <a:t>Image source: Public domain</a:t>
            </a:r>
          </a:p>
        </p:txBody>
      </p:sp>
      <p:sp>
        <p:nvSpPr>
          <p:cNvPr id="8" name="TextBox 7">
            <a:extLst>
              <a:ext uri="{FF2B5EF4-FFF2-40B4-BE49-F238E27FC236}">
                <a16:creationId xmlns:a16="http://schemas.microsoft.com/office/drawing/2014/main" id="{74B5EB50-274B-4136-A3CE-A664DB18CC2A}"/>
              </a:ext>
            </a:extLst>
          </p:cNvPr>
          <p:cNvSpPr txBox="1"/>
          <p:nvPr/>
        </p:nvSpPr>
        <p:spPr>
          <a:xfrm>
            <a:off x="893379" y="5566382"/>
            <a:ext cx="7350089" cy="461665"/>
          </a:xfrm>
          <a:prstGeom prst="rect">
            <a:avLst/>
          </a:prstGeom>
          <a:noFill/>
        </p:spPr>
        <p:txBody>
          <a:bodyPr wrap="none" lIns="91440" tIns="45720" rIns="91440" bIns="45720" rtlCol="0" anchor="t">
            <a:spAutoFit/>
          </a:bodyPr>
          <a:lstStyle/>
          <a:p>
            <a:r>
              <a:rPr lang="en-US" sz="1200" i="1" dirty="0">
                <a:solidFill>
                  <a:schemeClr val="tx1">
                    <a:lumMod val="75000"/>
                    <a:lumOff val="25000"/>
                  </a:schemeClr>
                </a:solidFill>
                <a:latin typeface="Arial" panose="020B0604020202020204" pitchFamily="34" charset="0"/>
                <a:cs typeface="Arial" panose="020B0604020202020204" pitchFamily="34" charset="0"/>
              </a:rPr>
              <a:t>Source: Internal Revenue Service. (July 1967). Revenue Ruling 67-284. [Online]. Retrieved May 4, 2020, </a:t>
            </a:r>
          </a:p>
          <a:p>
            <a:r>
              <a:rPr lang="en-US" sz="1200" i="1" dirty="0">
                <a:solidFill>
                  <a:schemeClr val="tx1">
                    <a:lumMod val="75000"/>
                    <a:lumOff val="25000"/>
                  </a:schemeClr>
                </a:solidFill>
                <a:latin typeface="Arial" panose="020B0604020202020204" pitchFamily="34" charset="0"/>
                <a:cs typeface="Arial" panose="020B0604020202020204" pitchFamily="34" charset="0"/>
              </a:rPr>
              <a:t>from </a:t>
            </a:r>
            <a:r>
              <a:rPr lang="en-US" sz="1200" i="1" dirty="0">
                <a:solidFill>
                  <a:schemeClr val="tx1">
                    <a:lumMod val="75000"/>
                    <a:lumOff val="25000"/>
                  </a:schemeClr>
                </a:solidFill>
                <a:latin typeface="Arial" panose="020B0604020202020204" pitchFamily="34" charset="0"/>
                <a:cs typeface="Arial" panose="020B0604020202020204" pitchFamily="34" charset="0"/>
                <a:hlinkClick r:id="rId2">
                  <a:extLst>
                    <a:ext uri="{A12FA001-AC4F-418D-AE19-62706E023703}">
                      <ahyp:hlinkClr xmlns="" xmlns:ahyp="http://schemas.microsoft.com/office/drawing/2018/hyperlinkcolor" val="tx"/>
                    </a:ext>
                  </a:extLst>
                </a:hlinkClick>
              </a:rPr>
              <a:t>https://www.irs.gov/pub/irs-tege/rr67_284.pdf</a:t>
            </a:r>
            <a:r>
              <a:rPr lang="en-US" sz="1200" i="1" dirty="0">
                <a:solidFill>
                  <a:schemeClr val="tx1">
                    <a:lumMod val="75000"/>
                    <a:lumOff val="25000"/>
                  </a:schemeClr>
                </a:solidFill>
                <a:latin typeface="Arial" panose="020B0604020202020204" pitchFamily="34" charset="0"/>
                <a:cs typeface="Arial" panose="020B0604020202020204" pitchFamily="34" charset="0"/>
              </a:rPr>
              <a:t> </a:t>
            </a:r>
          </a:p>
        </p:txBody>
      </p:sp>
      <p:pic>
        <p:nvPicPr>
          <p:cNvPr id="7" name="Picture 2" descr="1.17.7 Use of the Official IRS Seal, IRS Logo, Program Logos and ...">
            <a:extLst>
              <a:ext uri="{FF2B5EF4-FFF2-40B4-BE49-F238E27FC236}">
                <a16:creationId xmlns:a16="http://schemas.microsoft.com/office/drawing/2014/main" id="{9D99E71E-6C78-2447-B542-92DDFC3D4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046" y="2202168"/>
            <a:ext cx="1630454" cy="2324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952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6A697-9E4D-4A73-9BFE-4A8E4C19DBCC}"/>
              </a:ext>
            </a:extLst>
          </p:cNvPr>
          <p:cNvSpPr>
            <a:spLocks noGrp="1"/>
          </p:cNvSpPr>
          <p:nvPr>
            <p:ph type="title"/>
          </p:nvPr>
        </p:nvSpPr>
        <p:spPr/>
        <p:txBody>
          <a:bodyPr/>
          <a:lstStyle/>
          <a:p>
            <a:r>
              <a:rPr lang="en-US" dirty="0"/>
              <a:t>. . .  And State Income Taxes</a:t>
            </a:r>
          </a:p>
        </p:txBody>
      </p:sp>
      <p:sp>
        <p:nvSpPr>
          <p:cNvPr id="5" name="Rectangle 4">
            <a:extLst>
              <a:ext uri="{FF2B5EF4-FFF2-40B4-BE49-F238E27FC236}">
                <a16:creationId xmlns:a16="http://schemas.microsoft.com/office/drawing/2014/main" id="{8EB69A06-C185-489E-9E67-289197B7E1D8}"/>
              </a:ext>
            </a:extLst>
          </p:cNvPr>
          <p:cNvSpPr/>
          <p:nvPr/>
        </p:nvSpPr>
        <p:spPr>
          <a:xfrm>
            <a:off x="3983420" y="1720840"/>
            <a:ext cx="7336221" cy="3600986"/>
          </a:xfrm>
          <a:prstGeom prst="rect">
            <a:avLst/>
          </a:prstGeom>
        </p:spPr>
        <p:txBody>
          <a:bodyPr wrap="square">
            <a:spAutoFit/>
          </a:bodyPr>
          <a:lstStyle/>
          <a:p>
            <a:r>
              <a:rPr lang="en-US" sz="2400" dirty="0">
                <a:solidFill>
                  <a:schemeClr val="tx1">
                    <a:lumMod val="75000"/>
                    <a:lumOff val="25000"/>
                  </a:schemeClr>
                </a:solidFill>
                <a:latin typeface="Arial" panose="020B0604020202020204" pitchFamily="34" charset="0"/>
                <a:cs typeface="Arial" panose="020B0604020202020204" pitchFamily="34" charset="0"/>
              </a:rPr>
              <a:t>“As an American Indian you are required to file an Oregon personal income tax return. However, you may be able to subtract all or part of your income if all of the following are true:</a:t>
            </a:r>
          </a:p>
          <a:p>
            <a:pPr marL="285750" indent="-285750">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You are an </a:t>
            </a:r>
            <a:r>
              <a:rPr lang="en-US" sz="2400" b="1" dirty="0">
                <a:solidFill>
                  <a:schemeClr val="tx1">
                    <a:lumMod val="75000"/>
                    <a:lumOff val="25000"/>
                  </a:schemeClr>
                </a:solidFill>
                <a:latin typeface="Arial" panose="020B0604020202020204" pitchFamily="34" charset="0"/>
                <a:cs typeface="Arial" panose="020B0604020202020204" pitchFamily="34" charset="0"/>
              </a:rPr>
              <a:t>enrolled member of a federally recognized </a:t>
            </a:r>
            <a:r>
              <a:rPr lang="en-US" sz="2400" dirty="0">
                <a:solidFill>
                  <a:schemeClr val="tx1">
                    <a:lumMod val="75000"/>
                    <a:lumOff val="25000"/>
                  </a:schemeClr>
                </a:solidFill>
                <a:latin typeface="Arial" panose="020B0604020202020204" pitchFamily="34" charset="0"/>
                <a:cs typeface="Arial" panose="020B0604020202020204" pitchFamily="34" charset="0"/>
              </a:rPr>
              <a:t>American Indian tribe.</a:t>
            </a:r>
          </a:p>
          <a:p>
            <a:pPr marL="285750" indent="-285750">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Your income is </a:t>
            </a:r>
            <a:r>
              <a:rPr lang="en-US" sz="2400" b="1" dirty="0">
                <a:solidFill>
                  <a:schemeClr val="tx1">
                    <a:lumMod val="75000"/>
                    <a:lumOff val="25000"/>
                  </a:schemeClr>
                </a:solidFill>
                <a:latin typeface="Arial" panose="020B0604020202020204" pitchFamily="34" charset="0"/>
                <a:cs typeface="Arial" panose="020B0604020202020204" pitchFamily="34" charset="0"/>
              </a:rPr>
              <a:t>earned in Indian country</a:t>
            </a:r>
            <a:r>
              <a:rPr lang="en-US" sz="24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You </a:t>
            </a:r>
            <a:r>
              <a:rPr lang="en-US" sz="2400" b="1" dirty="0">
                <a:solidFill>
                  <a:schemeClr val="tx1">
                    <a:lumMod val="75000"/>
                    <a:lumOff val="25000"/>
                  </a:schemeClr>
                </a:solidFill>
                <a:latin typeface="Arial" panose="020B0604020202020204" pitchFamily="34" charset="0"/>
                <a:cs typeface="Arial" panose="020B0604020202020204" pitchFamily="34" charset="0"/>
              </a:rPr>
              <a:t>live in federally recognized Indian country</a:t>
            </a:r>
            <a:r>
              <a:rPr lang="en-US" sz="2400" dirty="0">
                <a:solidFill>
                  <a:schemeClr val="tx1">
                    <a:lumMod val="75000"/>
                    <a:lumOff val="25000"/>
                  </a:schemeClr>
                </a:solidFill>
                <a:latin typeface="Arial" panose="020B0604020202020204" pitchFamily="34" charset="0"/>
                <a:cs typeface="Arial" panose="020B0604020202020204" pitchFamily="34" charset="0"/>
              </a:rPr>
              <a:t>.”</a:t>
            </a:r>
          </a:p>
          <a:p>
            <a:endParaRPr lang="en-US" i="1" dirty="0">
              <a:solidFill>
                <a:schemeClr val="tx1">
                  <a:lumMod val="75000"/>
                  <a:lumOff val="25000"/>
                </a:schemeClr>
              </a:solidFill>
              <a:latin typeface="Arial" panose="020B0604020202020204" pitchFamily="34" charset="0"/>
              <a:cs typeface="Arial" panose="020B0604020202020204" pitchFamily="34" charset="0"/>
            </a:endParaRPr>
          </a:p>
          <a:p>
            <a:r>
              <a:rPr lang="en-US" i="1" dirty="0">
                <a:solidFill>
                  <a:schemeClr val="tx1">
                    <a:lumMod val="75000"/>
                    <a:lumOff val="25000"/>
                  </a:schemeClr>
                </a:solidFill>
                <a:latin typeface="Arial" panose="020B0604020202020204" pitchFamily="34" charset="0"/>
                <a:cs typeface="Arial" panose="020B0604020202020204" pitchFamily="34" charset="0"/>
              </a:rPr>
              <a:t>Emphasis added</a:t>
            </a:r>
          </a:p>
        </p:txBody>
      </p:sp>
      <p:sp>
        <p:nvSpPr>
          <p:cNvPr id="6" name="TextBox 5">
            <a:extLst>
              <a:ext uri="{FF2B5EF4-FFF2-40B4-BE49-F238E27FC236}">
                <a16:creationId xmlns:a16="http://schemas.microsoft.com/office/drawing/2014/main" id="{1901C670-32C4-484E-9B65-0FB619347EA2}"/>
              </a:ext>
            </a:extLst>
          </p:cNvPr>
          <p:cNvSpPr txBox="1"/>
          <p:nvPr/>
        </p:nvSpPr>
        <p:spPr>
          <a:xfrm>
            <a:off x="889093" y="6173205"/>
            <a:ext cx="2162772" cy="276999"/>
          </a:xfrm>
          <a:prstGeom prst="rect">
            <a:avLst/>
          </a:prstGeom>
          <a:noFill/>
        </p:spPr>
        <p:txBody>
          <a:bodyPr wrap="none" rtlCol="0">
            <a:spAutoFit/>
          </a:bodyPr>
          <a:lstStyle/>
          <a:p>
            <a:r>
              <a:rPr lang="en-US" sz="1200" i="1" dirty="0">
                <a:solidFill>
                  <a:schemeClr val="tx1">
                    <a:lumMod val="75000"/>
                    <a:lumOff val="25000"/>
                  </a:schemeClr>
                </a:solidFill>
                <a:latin typeface="Arial" panose="020B0604020202020204" pitchFamily="34" charset="0"/>
                <a:cs typeface="Arial" panose="020B0604020202020204" pitchFamily="34" charset="0"/>
              </a:rPr>
              <a:t>Image source: Public domain</a:t>
            </a:r>
          </a:p>
        </p:txBody>
      </p:sp>
      <p:sp>
        <p:nvSpPr>
          <p:cNvPr id="8" name="TextBox 7">
            <a:extLst>
              <a:ext uri="{FF2B5EF4-FFF2-40B4-BE49-F238E27FC236}">
                <a16:creationId xmlns:a16="http://schemas.microsoft.com/office/drawing/2014/main" id="{74B5EB50-274B-4136-A3CE-A664DB18CC2A}"/>
              </a:ext>
            </a:extLst>
          </p:cNvPr>
          <p:cNvSpPr txBox="1"/>
          <p:nvPr/>
        </p:nvSpPr>
        <p:spPr>
          <a:xfrm>
            <a:off x="889093" y="5564913"/>
            <a:ext cx="8062976" cy="461665"/>
          </a:xfrm>
          <a:prstGeom prst="rect">
            <a:avLst/>
          </a:prstGeom>
          <a:noFill/>
        </p:spPr>
        <p:txBody>
          <a:bodyPr wrap="none" lIns="91440" tIns="45720" rIns="91440" bIns="45720" rtlCol="0" anchor="t">
            <a:spAutoFit/>
          </a:bodyPr>
          <a:lstStyle/>
          <a:p>
            <a:r>
              <a:rPr lang="en-US" sz="1200" i="1" dirty="0">
                <a:solidFill>
                  <a:schemeClr val="tx1">
                    <a:lumMod val="75000"/>
                    <a:lumOff val="25000"/>
                  </a:schemeClr>
                </a:solidFill>
                <a:latin typeface="Arial" panose="020B0604020202020204" pitchFamily="34" charset="0"/>
                <a:cs typeface="Arial" panose="020B0604020202020204" pitchFamily="34" charset="0"/>
              </a:rPr>
              <a:t>Source: Oregon Department of Revenue. (n.d.). American Indian filing information. [Online]. Retrieved May 4, 2020, </a:t>
            </a:r>
          </a:p>
          <a:p>
            <a:r>
              <a:rPr lang="en-US" sz="1200" i="1" dirty="0">
                <a:solidFill>
                  <a:schemeClr val="tx1">
                    <a:lumMod val="75000"/>
                    <a:lumOff val="25000"/>
                  </a:schemeClr>
                </a:solidFill>
                <a:latin typeface="Arial" panose="020B0604020202020204" pitchFamily="34" charset="0"/>
                <a:cs typeface="Arial" panose="020B0604020202020204" pitchFamily="34" charset="0"/>
              </a:rPr>
              <a:t>from </a:t>
            </a:r>
            <a:r>
              <a:rPr lang="en-US" sz="1200" i="1" dirty="0">
                <a:solidFill>
                  <a:schemeClr val="tx1">
                    <a:lumMod val="75000"/>
                    <a:lumOff val="25000"/>
                  </a:schemeClr>
                </a:solidFill>
                <a:latin typeface="Arial" panose="020B0604020202020204" pitchFamily="34" charset="0"/>
                <a:cs typeface="Arial" panose="020B0604020202020204" pitchFamily="34" charset="0"/>
                <a:hlinkClick r:id="rId2">
                  <a:extLst>
                    <a:ext uri="{A12FA001-AC4F-418D-AE19-62706E023703}">
                      <ahyp:hlinkClr xmlns="" xmlns:ahyp="http://schemas.microsoft.com/office/drawing/2018/hyperlinkcolor" val="tx"/>
                    </a:ext>
                  </a:extLst>
                </a:hlinkClick>
              </a:rPr>
              <a:t>https://www.oregon.gov/dor/programs/individuals/Pages/american-indian.aspx</a:t>
            </a:r>
            <a:endParaRPr lang="en-US" sz="1200" i="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4" name="Picture 3" title="Oregon Department of Revenue logo">
            <a:extLst>
              <a:ext uri="{FF2B5EF4-FFF2-40B4-BE49-F238E27FC236}">
                <a16:creationId xmlns:a16="http://schemas.microsoft.com/office/drawing/2014/main" id="{48434FE4-B43B-48F6-B2A4-E7441CF6688E}"/>
              </a:ext>
            </a:extLst>
          </p:cNvPr>
          <p:cNvPicPr>
            <a:picLocks noChangeAspect="1"/>
          </p:cNvPicPr>
          <p:nvPr/>
        </p:nvPicPr>
        <p:blipFill>
          <a:blip r:embed="rId3"/>
          <a:stretch>
            <a:fillRect/>
          </a:stretch>
        </p:blipFill>
        <p:spPr>
          <a:xfrm>
            <a:off x="920623" y="1828800"/>
            <a:ext cx="2585544" cy="1019503"/>
          </a:xfrm>
          <a:prstGeom prst="rect">
            <a:avLst/>
          </a:prstGeom>
        </p:spPr>
      </p:pic>
    </p:spTree>
    <p:extLst>
      <p:ext uri="{BB962C8B-B14F-4D97-AF65-F5344CB8AC3E}">
        <p14:creationId xmlns:p14="http://schemas.microsoft.com/office/powerpoint/2010/main" val="1792933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6A697-9E4D-4A73-9BFE-4A8E4C19DBCC}"/>
              </a:ext>
            </a:extLst>
          </p:cNvPr>
          <p:cNvSpPr>
            <a:spLocks noGrp="1"/>
          </p:cNvSpPr>
          <p:nvPr>
            <p:ph type="title"/>
          </p:nvPr>
        </p:nvSpPr>
        <p:spPr>
          <a:xfrm>
            <a:off x="990600" y="503237"/>
            <a:ext cx="10515600" cy="584591"/>
          </a:xfrm>
        </p:spPr>
        <p:txBody>
          <a:bodyPr/>
          <a:lstStyle/>
          <a:p>
            <a:r>
              <a:rPr lang="en-US" dirty="0"/>
              <a:t>Indian Country in the Pacific Northwest</a:t>
            </a:r>
          </a:p>
        </p:txBody>
      </p:sp>
      <p:sp>
        <p:nvSpPr>
          <p:cNvPr id="6" name="TextBox 5">
            <a:extLst>
              <a:ext uri="{FF2B5EF4-FFF2-40B4-BE49-F238E27FC236}">
                <a16:creationId xmlns:a16="http://schemas.microsoft.com/office/drawing/2014/main" id="{1901C670-32C4-484E-9B65-0FB619347EA2}"/>
              </a:ext>
            </a:extLst>
          </p:cNvPr>
          <p:cNvSpPr txBox="1"/>
          <p:nvPr/>
        </p:nvSpPr>
        <p:spPr>
          <a:xfrm>
            <a:off x="882869" y="5904059"/>
            <a:ext cx="10318531" cy="646331"/>
          </a:xfrm>
          <a:prstGeom prst="rect">
            <a:avLst/>
          </a:prstGeom>
          <a:noFill/>
        </p:spPr>
        <p:txBody>
          <a:bodyPr wrap="square" lIns="91440" tIns="45720" rIns="91440" bIns="45720" rtlCol="0" anchor="t">
            <a:spAutoFit/>
          </a:bodyPr>
          <a:lstStyle/>
          <a:p>
            <a:r>
              <a:rPr lang="en-US" sz="1200" i="1" dirty="0">
                <a:solidFill>
                  <a:schemeClr val="tx1">
                    <a:lumMod val="75000"/>
                    <a:lumOff val="25000"/>
                  </a:schemeClr>
                </a:solidFill>
                <a:latin typeface="Arial" panose="020B0604020202020204" pitchFamily="34" charset="0"/>
                <a:cs typeface="Arial" panose="020B0604020202020204" pitchFamily="34" charset="0"/>
              </a:rPr>
              <a:t>Image source: Public domain; excerpt from Bureau of Indian Affairs (June 2016). “Lands of federally recognized tribes of the Unites States.” [Online]. </a:t>
            </a:r>
          </a:p>
          <a:p>
            <a:r>
              <a:rPr lang="en-US" sz="1200" i="1" dirty="0">
                <a:solidFill>
                  <a:schemeClr val="tx1">
                    <a:lumMod val="75000"/>
                    <a:lumOff val="25000"/>
                  </a:schemeClr>
                </a:solidFill>
                <a:latin typeface="Arial" panose="020B0604020202020204" pitchFamily="34" charset="0"/>
                <a:cs typeface="Arial" panose="020B0604020202020204" pitchFamily="34" charset="0"/>
              </a:rPr>
              <a:t>Retrieved May 4, 2020, from</a:t>
            </a:r>
          </a:p>
          <a:p>
            <a:r>
              <a:rPr lang="en-US" sz="1200" i="1" dirty="0">
                <a:solidFill>
                  <a:schemeClr val="tx1">
                    <a:lumMod val="75000"/>
                    <a:lumOff val="25000"/>
                  </a:schemeClr>
                </a:solidFill>
                <a:latin typeface="Arial" panose="020B0604020202020204" pitchFamily="34" charset="0"/>
                <a:cs typeface="Arial" panose="020B0604020202020204" pitchFamily="34" charset="0"/>
                <a:hlinkClick r:id="rId2">
                  <a:extLst>
                    <a:ext uri="{A12FA001-AC4F-418D-AE19-62706E023703}">
                      <ahyp:hlinkClr xmlns="" xmlns:ahyp="http://schemas.microsoft.com/office/drawing/2018/hyperlinkcolor" val="tx"/>
                    </a:ext>
                  </a:extLst>
                </a:hlinkClick>
              </a:rPr>
              <a:t>https://www.bia.gov/sites/bia.gov/files/assets/bia/ots/webteam/pdf/idc1-028635.pdf</a:t>
            </a:r>
            <a:r>
              <a:rPr lang="en-US" sz="1200" i="1" dirty="0">
                <a:solidFill>
                  <a:schemeClr val="tx1">
                    <a:lumMod val="75000"/>
                    <a:lumOff val="25000"/>
                  </a:schemeClr>
                </a:solidFill>
                <a:latin typeface="Arial" panose="020B0604020202020204" pitchFamily="34" charset="0"/>
                <a:cs typeface="Arial" panose="020B0604020202020204" pitchFamily="34" charset="0"/>
              </a:rPr>
              <a:t> </a:t>
            </a:r>
          </a:p>
        </p:txBody>
      </p:sp>
      <p:pic>
        <p:nvPicPr>
          <p:cNvPr id="7" name="Picture 6" title="Map showing tribal lands in Pacific Northwest states">
            <a:extLst>
              <a:ext uri="{FF2B5EF4-FFF2-40B4-BE49-F238E27FC236}">
                <a16:creationId xmlns:a16="http://schemas.microsoft.com/office/drawing/2014/main" id="{C6E29639-E5AF-468B-AD4C-169556CD79EA}"/>
              </a:ext>
            </a:extLst>
          </p:cNvPr>
          <p:cNvPicPr>
            <a:picLocks noChangeAspect="1"/>
          </p:cNvPicPr>
          <p:nvPr/>
        </p:nvPicPr>
        <p:blipFill>
          <a:blip r:embed="rId3"/>
          <a:stretch>
            <a:fillRect/>
          </a:stretch>
        </p:blipFill>
        <p:spPr>
          <a:xfrm>
            <a:off x="3188782" y="1485900"/>
            <a:ext cx="5814435" cy="4135697"/>
          </a:xfrm>
          <a:prstGeom prst="rect">
            <a:avLst/>
          </a:prstGeom>
        </p:spPr>
      </p:pic>
    </p:spTree>
    <p:extLst>
      <p:ext uri="{BB962C8B-B14F-4D97-AF65-F5344CB8AC3E}">
        <p14:creationId xmlns:p14="http://schemas.microsoft.com/office/powerpoint/2010/main" val="2749033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6A697-9E4D-4A73-9BFE-4A8E4C19DBCC}"/>
              </a:ext>
            </a:extLst>
          </p:cNvPr>
          <p:cNvSpPr>
            <a:spLocks noGrp="1"/>
          </p:cNvSpPr>
          <p:nvPr>
            <p:ph type="title"/>
          </p:nvPr>
        </p:nvSpPr>
        <p:spPr>
          <a:xfrm>
            <a:off x="990600" y="495300"/>
            <a:ext cx="9874622" cy="1286608"/>
          </a:xfrm>
        </p:spPr>
        <p:txBody>
          <a:bodyPr/>
          <a:lstStyle/>
          <a:p>
            <a:r>
              <a:rPr lang="en-US" dirty="0"/>
              <a:t>Tribes Can Levy Taxes in Indian Country</a:t>
            </a:r>
          </a:p>
        </p:txBody>
      </p:sp>
      <p:sp>
        <p:nvSpPr>
          <p:cNvPr id="3" name="Rectangle 2">
            <a:extLst>
              <a:ext uri="{FF2B5EF4-FFF2-40B4-BE49-F238E27FC236}">
                <a16:creationId xmlns:a16="http://schemas.microsoft.com/office/drawing/2014/main" id="{B5BC9AF1-C6D1-4DD6-AB84-6C8DF3F6DEAE}"/>
              </a:ext>
            </a:extLst>
          </p:cNvPr>
          <p:cNvSpPr/>
          <p:nvPr/>
        </p:nvSpPr>
        <p:spPr>
          <a:xfrm>
            <a:off x="4141076" y="2094225"/>
            <a:ext cx="5822731" cy="2308324"/>
          </a:xfrm>
          <a:prstGeom prst="rect">
            <a:avLst/>
          </a:prstGeom>
        </p:spPr>
        <p:txBody>
          <a:bodyPr wrap="square">
            <a:spAutoFit/>
          </a:bodyPr>
          <a:lstStyle/>
          <a:p>
            <a:r>
              <a:rPr lang="en-US" sz="2400" i="1" dirty="0">
                <a:solidFill>
                  <a:schemeClr val="tx1">
                    <a:lumMod val="75000"/>
                    <a:lumOff val="25000"/>
                  </a:schemeClr>
                </a:solidFill>
                <a:latin typeface="Arial" panose="020B0604020202020204" pitchFamily="34" charset="0"/>
                <a:cs typeface="Arial" panose="020B0604020202020204" pitchFamily="34" charset="0"/>
              </a:rPr>
              <a:t>“The power to tax transactions occurring on trust lands and significantly involving </a:t>
            </a:r>
            <a:br>
              <a:rPr lang="en-US" sz="2400" i="1" dirty="0">
                <a:solidFill>
                  <a:schemeClr val="tx1">
                    <a:lumMod val="75000"/>
                    <a:lumOff val="25000"/>
                  </a:schemeClr>
                </a:solidFill>
                <a:latin typeface="Arial" panose="020B0604020202020204" pitchFamily="34" charset="0"/>
                <a:cs typeface="Arial" panose="020B0604020202020204" pitchFamily="34" charset="0"/>
              </a:rPr>
            </a:br>
            <a:r>
              <a:rPr lang="en-US" sz="2400" i="1" dirty="0">
                <a:solidFill>
                  <a:schemeClr val="tx1">
                    <a:lumMod val="75000"/>
                    <a:lumOff val="25000"/>
                  </a:schemeClr>
                </a:solidFill>
                <a:latin typeface="Arial" panose="020B0604020202020204" pitchFamily="34" charset="0"/>
                <a:cs typeface="Arial" panose="020B0604020202020204" pitchFamily="34" charset="0"/>
              </a:rPr>
              <a:t>a tribe or its members is a fundamental attribute of sovereignty.” </a:t>
            </a:r>
          </a:p>
          <a:p>
            <a:pPr algn="r"/>
            <a:r>
              <a:rPr lang="en-US" sz="2400" dirty="0">
                <a:solidFill>
                  <a:schemeClr val="tx1">
                    <a:lumMod val="75000"/>
                    <a:lumOff val="25000"/>
                  </a:schemeClr>
                </a:solidFill>
                <a:latin typeface="Arial" panose="020B0604020202020204" pitchFamily="34" charset="0"/>
                <a:cs typeface="Arial" panose="020B0604020202020204" pitchFamily="34" charset="0"/>
              </a:rPr>
              <a:t/>
            </a:r>
            <a:br>
              <a:rPr lang="en-US" sz="2400" dirty="0">
                <a:solidFill>
                  <a:schemeClr val="tx1">
                    <a:lumMod val="75000"/>
                    <a:lumOff val="25000"/>
                  </a:schemeClr>
                </a:solidFill>
                <a:latin typeface="Arial" panose="020B0604020202020204" pitchFamily="34" charset="0"/>
                <a:cs typeface="Arial" panose="020B0604020202020204" pitchFamily="34" charset="0"/>
              </a:rPr>
            </a:br>
            <a:r>
              <a:rPr lang="en-US" sz="2400" dirty="0">
                <a:solidFill>
                  <a:schemeClr val="tx1">
                    <a:lumMod val="75000"/>
                    <a:lumOff val="25000"/>
                  </a:schemeClr>
                </a:solidFill>
                <a:latin typeface="Arial" panose="020B0604020202020204" pitchFamily="34" charset="0"/>
                <a:cs typeface="Arial" panose="020B0604020202020204" pitchFamily="34" charset="0"/>
              </a:rPr>
              <a:t>– U.S. Supreme Court</a:t>
            </a:r>
          </a:p>
        </p:txBody>
      </p:sp>
      <p:pic>
        <p:nvPicPr>
          <p:cNvPr id="2050" name="Picture 2" title="&quot;&quot;">
            <a:extLst>
              <a:ext uri="{FF2B5EF4-FFF2-40B4-BE49-F238E27FC236}">
                <a16:creationId xmlns:a16="http://schemas.microsoft.com/office/drawing/2014/main" id="{169E4C3D-7254-4143-8ABB-7EB0D38818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09800"/>
            <a:ext cx="2486071" cy="24860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4E8EBB3-BDDA-45B1-AF2B-A36AF40EEEA6}"/>
              </a:ext>
            </a:extLst>
          </p:cNvPr>
          <p:cNvSpPr txBox="1"/>
          <p:nvPr/>
        </p:nvSpPr>
        <p:spPr>
          <a:xfrm>
            <a:off x="893379" y="6173355"/>
            <a:ext cx="2162772" cy="276999"/>
          </a:xfrm>
          <a:prstGeom prst="rect">
            <a:avLst/>
          </a:prstGeom>
          <a:noFill/>
        </p:spPr>
        <p:txBody>
          <a:bodyPr wrap="none" rtlCol="0">
            <a:spAutoFit/>
          </a:bodyPr>
          <a:lstStyle/>
          <a:p>
            <a:r>
              <a:rPr lang="en-US" sz="1200" i="1" dirty="0">
                <a:solidFill>
                  <a:schemeClr val="tx1">
                    <a:lumMod val="75000"/>
                    <a:lumOff val="25000"/>
                  </a:schemeClr>
                </a:solidFill>
                <a:latin typeface="Arial" panose="020B0604020202020204" pitchFamily="34" charset="0"/>
                <a:cs typeface="Arial" panose="020B0604020202020204" pitchFamily="34" charset="0"/>
              </a:rPr>
              <a:t>Image source: Public domain</a:t>
            </a:r>
          </a:p>
        </p:txBody>
      </p:sp>
      <p:sp>
        <p:nvSpPr>
          <p:cNvPr id="7" name="TextBox 6">
            <a:extLst>
              <a:ext uri="{FF2B5EF4-FFF2-40B4-BE49-F238E27FC236}">
                <a16:creationId xmlns:a16="http://schemas.microsoft.com/office/drawing/2014/main" id="{28FD7158-E8A9-40BD-B83A-5F4EEAD1292F}"/>
              </a:ext>
            </a:extLst>
          </p:cNvPr>
          <p:cNvSpPr txBox="1"/>
          <p:nvPr/>
        </p:nvSpPr>
        <p:spPr>
          <a:xfrm>
            <a:off x="893379" y="5837776"/>
            <a:ext cx="4700389" cy="276999"/>
          </a:xfrm>
          <a:prstGeom prst="rect">
            <a:avLst/>
          </a:prstGeom>
          <a:noFill/>
        </p:spPr>
        <p:txBody>
          <a:bodyPr wrap="none" rtlCol="0">
            <a:spAutoFit/>
          </a:bodyPr>
          <a:lstStyle/>
          <a:p>
            <a:r>
              <a:rPr lang="en-US" sz="1200" i="1" dirty="0">
                <a:solidFill>
                  <a:schemeClr val="tx1">
                    <a:lumMod val="75000"/>
                    <a:lumOff val="25000"/>
                  </a:schemeClr>
                </a:solidFill>
                <a:latin typeface="Arial" panose="020B0604020202020204" pitchFamily="34" charset="0"/>
                <a:cs typeface="Arial" panose="020B0604020202020204" pitchFamily="34" charset="0"/>
              </a:rPr>
              <a:t>Source: Washington v. Confederated Tribes, 447 U.S. 134 (1980). </a:t>
            </a:r>
          </a:p>
        </p:txBody>
      </p:sp>
    </p:spTree>
    <p:extLst>
      <p:ext uri="{BB962C8B-B14F-4D97-AF65-F5344CB8AC3E}">
        <p14:creationId xmlns:p14="http://schemas.microsoft.com/office/powerpoint/2010/main" val="1499725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6A697-9E4D-4A73-9BFE-4A8E4C19DBCC}"/>
              </a:ext>
            </a:extLst>
          </p:cNvPr>
          <p:cNvSpPr>
            <a:spLocks noGrp="1"/>
          </p:cNvSpPr>
          <p:nvPr>
            <p:ph type="title"/>
          </p:nvPr>
        </p:nvSpPr>
        <p:spPr>
          <a:xfrm>
            <a:off x="990600" y="495301"/>
            <a:ext cx="10515600" cy="650328"/>
          </a:xfrm>
        </p:spPr>
        <p:txBody>
          <a:bodyPr/>
          <a:lstStyle/>
          <a:p>
            <a:r>
              <a:rPr lang="en-US" dirty="0"/>
              <a:t>Income Tax Rates (for Single Filers)*</a:t>
            </a:r>
          </a:p>
        </p:txBody>
      </p:sp>
      <p:sp>
        <p:nvSpPr>
          <p:cNvPr id="7" name="TextBox 6">
            <a:extLst>
              <a:ext uri="{FF2B5EF4-FFF2-40B4-BE49-F238E27FC236}">
                <a16:creationId xmlns:a16="http://schemas.microsoft.com/office/drawing/2014/main" id="{28FD7158-E8A9-40BD-B83A-5F4EEAD1292F}"/>
              </a:ext>
            </a:extLst>
          </p:cNvPr>
          <p:cNvSpPr txBox="1"/>
          <p:nvPr/>
        </p:nvSpPr>
        <p:spPr>
          <a:xfrm>
            <a:off x="891251" y="5613977"/>
            <a:ext cx="10310149" cy="830997"/>
          </a:xfrm>
          <a:prstGeom prst="rect">
            <a:avLst/>
          </a:prstGeom>
          <a:noFill/>
        </p:spPr>
        <p:txBody>
          <a:bodyPr wrap="square" lIns="91440" tIns="45720" rIns="91440" bIns="45720" rtlCol="0" anchor="t">
            <a:spAutoFit/>
          </a:bodyPr>
          <a:lstStyle/>
          <a:p>
            <a:r>
              <a:rPr lang="en-US" sz="1200" i="1" dirty="0">
                <a:solidFill>
                  <a:schemeClr val="tx1">
                    <a:lumMod val="75000"/>
                    <a:lumOff val="25000"/>
                  </a:schemeClr>
                </a:solidFill>
                <a:latin typeface="Arial" panose="020B0604020202020204" pitchFamily="34" charset="0"/>
                <a:cs typeface="Arial" panose="020B0604020202020204" pitchFamily="34" charset="0"/>
              </a:rPr>
              <a:t>Sources: a) Internal Revenue Service. (</a:t>
            </a:r>
            <a:r>
              <a:rPr lang="en-US" sz="1200" b="0" i="1" dirty="0">
                <a:solidFill>
                  <a:schemeClr val="tx1">
                    <a:lumMod val="75000"/>
                    <a:lumOff val="25000"/>
                  </a:schemeClr>
                </a:solidFill>
                <a:effectLst/>
                <a:latin typeface="Arial" panose="020B0604020202020204" pitchFamily="34" charset="0"/>
                <a:ea typeface="Source Sans Pro"/>
                <a:cs typeface="Arial" panose="020B0604020202020204" pitchFamily="34" charset="0"/>
              </a:rPr>
              <a:t>November 6, 2019</a:t>
            </a:r>
            <a:r>
              <a:rPr lang="en-US" sz="1200" i="1" dirty="0">
                <a:solidFill>
                  <a:schemeClr val="tx1">
                    <a:lumMod val="75000"/>
                    <a:lumOff val="25000"/>
                  </a:schemeClr>
                </a:solidFill>
                <a:latin typeface="Arial" panose="020B0604020202020204" pitchFamily="34" charset="0"/>
                <a:cs typeface="Arial" panose="020B0604020202020204" pitchFamily="34" charset="0"/>
              </a:rPr>
              <a:t>). IRS provides tax inflation adjustments for tax year 2020. [Online.] Retrieved May 4, 2020, from </a:t>
            </a:r>
            <a:r>
              <a:rPr lang="en-US" sz="1200" i="1" dirty="0">
                <a:solidFill>
                  <a:schemeClr val="tx1">
                    <a:lumMod val="75000"/>
                    <a:lumOff val="25000"/>
                  </a:schemeClr>
                </a:solidFill>
                <a:latin typeface="Arial" panose="020B0604020202020204" pitchFamily="34" charset="0"/>
                <a:cs typeface="Arial" panose="020B0604020202020204" pitchFamily="34" charset="0"/>
                <a:hlinkClick r:id="rId2">
                  <a:extLst>
                    <a:ext uri="{A12FA001-AC4F-418D-AE19-62706E023703}">
                      <ahyp:hlinkClr xmlns="" xmlns:ahyp="http://schemas.microsoft.com/office/drawing/2018/hyperlinkcolor" val="tx"/>
                    </a:ext>
                  </a:extLst>
                </a:hlinkClick>
              </a:rPr>
              <a:t>https://www.irs.gov/newsroom/irs-provides-tax-inflation-adjustments-for-tax-year-2020</a:t>
            </a:r>
            <a:r>
              <a:rPr lang="en-US" sz="1200" i="1" dirty="0">
                <a:solidFill>
                  <a:schemeClr val="tx1">
                    <a:lumMod val="75000"/>
                    <a:lumOff val="25000"/>
                  </a:schemeClr>
                </a:solidFill>
                <a:latin typeface="Arial" panose="020B0604020202020204" pitchFamily="34" charset="0"/>
                <a:cs typeface="Arial" panose="020B0604020202020204" pitchFamily="34" charset="0"/>
              </a:rPr>
              <a:t>; b) Oregon Department of Revenue. (April 30, 2020). 2019 Oregon publication OR-17: Individual income tax guide. Retrieved May 4, 2020, from </a:t>
            </a:r>
            <a:r>
              <a:rPr lang="en-US" sz="1200" i="1" dirty="0">
                <a:solidFill>
                  <a:schemeClr val="tx1">
                    <a:lumMod val="75000"/>
                    <a:lumOff val="25000"/>
                  </a:schemeClr>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https://www.oregon.gov/dor/forms/FormsPubs/publication-or-17_101-431_2019.pdf</a:t>
            </a:r>
            <a:r>
              <a:rPr lang="en-US" sz="1200" i="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Table 2" title="Federal income tax brackets and rates">
            <a:extLst>
              <a:ext uri="{FF2B5EF4-FFF2-40B4-BE49-F238E27FC236}">
                <a16:creationId xmlns:a16="http://schemas.microsoft.com/office/drawing/2014/main" id="{10D8A1DD-3489-4303-BC77-76CAD450D822}"/>
              </a:ext>
            </a:extLst>
          </p:cNvPr>
          <p:cNvGraphicFramePr>
            <a:graphicFrameLocks noGrp="1"/>
          </p:cNvGraphicFramePr>
          <p:nvPr>
            <p:extLst>
              <p:ext uri="{D42A27DB-BD31-4B8C-83A1-F6EECF244321}">
                <p14:modId xmlns:p14="http://schemas.microsoft.com/office/powerpoint/2010/main" val="251966709"/>
              </p:ext>
            </p:extLst>
          </p:nvPr>
        </p:nvGraphicFramePr>
        <p:xfrm>
          <a:off x="990600" y="1481849"/>
          <a:ext cx="4895193" cy="3905124"/>
        </p:xfrm>
        <a:graphic>
          <a:graphicData uri="http://schemas.openxmlformats.org/drawingml/2006/table">
            <a:tbl>
              <a:tblPr firstRow="1" firstCol="1" bandRow="1">
                <a:tableStyleId>{5C22544A-7EE6-4342-B048-85BDC9FD1C3A}</a:tableStyleId>
              </a:tblPr>
              <a:tblGrid>
                <a:gridCol w="3127706">
                  <a:extLst>
                    <a:ext uri="{9D8B030D-6E8A-4147-A177-3AD203B41FA5}">
                      <a16:colId xmlns:a16="http://schemas.microsoft.com/office/drawing/2014/main" val="4066531024"/>
                    </a:ext>
                  </a:extLst>
                </a:gridCol>
                <a:gridCol w="1767487">
                  <a:extLst>
                    <a:ext uri="{9D8B030D-6E8A-4147-A177-3AD203B41FA5}">
                      <a16:colId xmlns:a16="http://schemas.microsoft.com/office/drawing/2014/main" val="3173676067"/>
                    </a:ext>
                  </a:extLst>
                </a:gridCol>
              </a:tblGrid>
              <a:tr h="161756">
                <a:tc gridSpan="2">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Federal (2020)</a:t>
                      </a:r>
                    </a:p>
                  </a:txBody>
                  <a:tcPr marL="68580" marR="73152"/>
                </a:tc>
                <a:tc hMerge="1">
                  <a:txBody>
                    <a:bodyPr/>
                    <a:lstStyle/>
                    <a:p>
                      <a:pPr marL="0" marR="0" algn="ctr">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0536310"/>
                  </a:ext>
                </a:extLst>
              </a:tr>
              <a:tr h="172302">
                <a:tc>
                  <a:txBody>
                    <a:bodyPr/>
                    <a:lstStyle/>
                    <a:p>
                      <a:pPr marL="0" marR="0" algn="l">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Income (Single Filers)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73152"/>
                </a:tc>
                <a:tc>
                  <a:txBody>
                    <a:bodyPr/>
                    <a:lstStyle/>
                    <a:p>
                      <a:pPr marL="0" marR="0" algn="ctr">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Rate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73152"/>
                </a:tc>
                <a:extLst>
                  <a:ext uri="{0D108BD9-81ED-4DB2-BD59-A6C34878D82A}">
                    <a16:rowId xmlns:a16="http://schemas.microsoft.com/office/drawing/2014/main" val="2065747642"/>
                  </a:ext>
                </a:extLst>
              </a:tr>
              <a:tr h="344894">
                <a:tc>
                  <a:txBody>
                    <a:bodyPr/>
                    <a:lstStyle/>
                    <a:p>
                      <a:pPr marL="0" marR="0" algn="l">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$0–$9,875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73152"/>
                </a:tc>
                <a:tc>
                  <a:txBody>
                    <a:bodyPr/>
                    <a:lstStyle/>
                    <a:p>
                      <a:pPr marL="0" marR="0" algn="ctr">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10%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73152"/>
                </a:tc>
                <a:extLst>
                  <a:ext uri="{0D108BD9-81ED-4DB2-BD59-A6C34878D82A}">
                    <a16:rowId xmlns:a16="http://schemas.microsoft.com/office/drawing/2014/main" val="2812367225"/>
                  </a:ext>
                </a:extLst>
              </a:tr>
              <a:tr h="335666">
                <a:tc>
                  <a:txBody>
                    <a:bodyPr/>
                    <a:lstStyle/>
                    <a:p>
                      <a:pPr marL="0" marR="0" algn="l">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$9,876–$40,125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73152"/>
                </a:tc>
                <a:tc>
                  <a:txBody>
                    <a:bodyPr/>
                    <a:lstStyle/>
                    <a:p>
                      <a:pPr marL="0" marR="0" algn="ctr">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12%</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73152"/>
                </a:tc>
                <a:extLst>
                  <a:ext uri="{0D108BD9-81ED-4DB2-BD59-A6C34878D82A}">
                    <a16:rowId xmlns:a16="http://schemas.microsoft.com/office/drawing/2014/main" val="878659036"/>
                  </a:ext>
                </a:extLst>
              </a:tr>
              <a:tr h="219919">
                <a:tc>
                  <a:txBody>
                    <a:bodyPr/>
                    <a:lstStyle/>
                    <a:p>
                      <a:pPr marL="0" marR="0" algn="l">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$40,126–$85,525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73152"/>
                </a:tc>
                <a:tc>
                  <a:txBody>
                    <a:bodyPr/>
                    <a:lstStyle/>
                    <a:p>
                      <a:pPr marL="0" marR="0" algn="ctr">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22%</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73152"/>
                </a:tc>
                <a:extLst>
                  <a:ext uri="{0D108BD9-81ED-4DB2-BD59-A6C34878D82A}">
                    <a16:rowId xmlns:a16="http://schemas.microsoft.com/office/drawing/2014/main" val="2654205765"/>
                  </a:ext>
                </a:extLst>
              </a:tr>
              <a:tr h="142439">
                <a:tc>
                  <a:txBody>
                    <a:bodyPr/>
                    <a:lstStyle/>
                    <a:p>
                      <a:pPr marL="0" marR="0" algn="l">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$85,526–$163,300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73152"/>
                </a:tc>
                <a:tc>
                  <a:txBody>
                    <a:bodyPr/>
                    <a:lstStyle/>
                    <a:p>
                      <a:pPr marL="0" marR="0" algn="ctr">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24%</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73152"/>
                </a:tc>
                <a:extLst>
                  <a:ext uri="{0D108BD9-81ED-4DB2-BD59-A6C34878D82A}">
                    <a16:rowId xmlns:a16="http://schemas.microsoft.com/office/drawing/2014/main" val="4257118362"/>
                  </a:ext>
                </a:extLst>
              </a:tr>
              <a:tr h="157557">
                <a:tc>
                  <a:txBody>
                    <a:bodyPr/>
                    <a:lstStyle/>
                    <a:p>
                      <a:pPr marL="0" marR="0" algn="l">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$163,301–$207,350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73152"/>
                </a:tc>
                <a:tc>
                  <a:txBody>
                    <a:bodyPr/>
                    <a:lstStyle/>
                    <a:p>
                      <a:pPr marL="0" marR="0" algn="ctr">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32%</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73152"/>
                </a:tc>
                <a:extLst>
                  <a:ext uri="{0D108BD9-81ED-4DB2-BD59-A6C34878D82A}">
                    <a16:rowId xmlns:a16="http://schemas.microsoft.com/office/drawing/2014/main" val="364451760"/>
                  </a:ext>
                </a:extLst>
              </a:tr>
              <a:tr h="172871">
                <a:tc>
                  <a:txBody>
                    <a:bodyPr/>
                    <a:lstStyle/>
                    <a:p>
                      <a:pPr marL="0" marR="0" algn="l">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$207,351–$518,400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73152"/>
                </a:tc>
                <a:tc>
                  <a:txBody>
                    <a:bodyPr/>
                    <a:lstStyle/>
                    <a:p>
                      <a:pPr marL="0" marR="0" algn="ctr">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35%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73152"/>
                </a:tc>
                <a:extLst>
                  <a:ext uri="{0D108BD9-81ED-4DB2-BD59-A6C34878D82A}">
                    <a16:rowId xmlns:a16="http://schemas.microsoft.com/office/drawing/2014/main" val="3977440345"/>
                  </a:ext>
                </a:extLst>
              </a:tr>
              <a:tr h="187793">
                <a:tc>
                  <a:txBody>
                    <a:bodyPr/>
                    <a:lstStyle/>
                    <a:p>
                      <a:pPr marL="0" marR="0" algn="l">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$518,401 or more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73152"/>
                </a:tc>
                <a:tc>
                  <a:txBody>
                    <a:bodyPr/>
                    <a:lstStyle/>
                    <a:p>
                      <a:pPr marL="0" marR="0" algn="ctr">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37%</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73152"/>
                </a:tc>
                <a:extLst>
                  <a:ext uri="{0D108BD9-81ED-4DB2-BD59-A6C34878D82A}">
                    <a16:rowId xmlns:a16="http://schemas.microsoft.com/office/drawing/2014/main" val="1585725790"/>
                  </a:ext>
                </a:extLst>
              </a:tr>
            </a:tbl>
          </a:graphicData>
        </a:graphic>
      </p:graphicFrame>
      <p:graphicFrame>
        <p:nvGraphicFramePr>
          <p:cNvPr id="6" name="Table 5" title="state income tax brackets and rates">
            <a:extLst>
              <a:ext uri="{FF2B5EF4-FFF2-40B4-BE49-F238E27FC236}">
                <a16:creationId xmlns:a16="http://schemas.microsoft.com/office/drawing/2014/main" id="{903B72EC-8189-44AA-B232-9EA75DCD331F}"/>
              </a:ext>
            </a:extLst>
          </p:cNvPr>
          <p:cNvGraphicFramePr>
            <a:graphicFrameLocks noGrp="1"/>
          </p:cNvGraphicFramePr>
          <p:nvPr>
            <p:extLst>
              <p:ext uri="{D42A27DB-BD31-4B8C-83A1-F6EECF244321}">
                <p14:modId xmlns:p14="http://schemas.microsoft.com/office/powerpoint/2010/main" val="2297520885"/>
              </p:ext>
            </p:extLst>
          </p:nvPr>
        </p:nvGraphicFramePr>
        <p:xfrm>
          <a:off x="7355740" y="1485900"/>
          <a:ext cx="3845660" cy="2533524"/>
        </p:xfrm>
        <a:graphic>
          <a:graphicData uri="http://schemas.openxmlformats.org/drawingml/2006/table">
            <a:tbl>
              <a:tblPr firstRow="1" firstCol="1" bandRow="1">
                <a:tableStyleId>{5C22544A-7EE6-4342-B048-85BDC9FD1C3A}</a:tableStyleId>
              </a:tblPr>
              <a:tblGrid>
                <a:gridCol w="2594929">
                  <a:extLst>
                    <a:ext uri="{9D8B030D-6E8A-4147-A177-3AD203B41FA5}">
                      <a16:colId xmlns:a16="http://schemas.microsoft.com/office/drawing/2014/main" val="3116472645"/>
                    </a:ext>
                  </a:extLst>
                </a:gridCol>
                <a:gridCol w="1250731">
                  <a:extLst>
                    <a:ext uri="{9D8B030D-6E8A-4147-A177-3AD203B41FA5}">
                      <a16:colId xmlns:a16="http://schemas.microsoft.com/office/drawing/2014/main" val="80391359"/>
                    </a:ext>
                  </a:extLst>
                </a:gridCol>
              </a:tblGrid>
              <a:tr h="169173">
                <a:tc gridSpan="2">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Oregon (2019)</a:t>
                      </a:r>
                    </a:p>
                  </a:txBody>
                  <a:tcPr marL="68580" marR="68580"/>
                </a:tc>
                <a:tc hMerge="1">
                  <a:txBody>
                    <a:bodyPr/>
                    <a:lstStyle/>
                    <a:p>
                      <a:pPr marL="0" marR="0" algn="ctr">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8416547"/>
                  </a:ext>
                </a:extLst>
              </a:tr>
              <a:tr h="328834">
                <a:tc>
                  <a:txBody>
                    <a:bodyPr/>
                    <a:lstStyle/>
                    <a:p>
                      <a:pPr marL="0" marR="0" algn="l">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Income (Single Filers)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a:tc>
                <a:tc>
                  <a:txBody>
                    <a:bodyPr/>
                    <a:lstStyle/>
                    <a:p>
                      <a:pPr marL="0" marR="0" algn="ctr">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Rate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a:tc>
                <a:extLst>
                  <a:ext uri="{0D108BD9-81ED-4DB2-BD59-A6C34878D82A}">
                    <a16:rowId xmlns:a16="http://schemas.microsoft.com/office/drawing/2014/main" val="1705440203"/>
                  </a:ext>
                </a:extLst>
              </a:tr>
              <a:tr h="0">
                <a:tc>
                  <a:txBody>
                    <a:bodyPr/>
                    <a:lstStyle/>
                    <a:p>
                      <a:pPr marL="0" marR="0" algn="l">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$0-$3,550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a:tc>
                <a:tc>
                  <a:txBody>
                    <a:bodyPr/>
                    <a:lstStyle/>
                    <a:p>
                      <a:pPr marL="0" marR="0" algn="ctr">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a:tc>
                <a:extLst>
                  <a:ext uri="{0D108BD9-81ED-4DB2-BD59-A6C34878D82A}">
                    <a16:rowId xmlns:a16="http://schemas.microsoft.com/office/drawing/2014/main" val="1273511838"/>
                  </a:ext>
                </a:extLst>
              </a:tr>
              <a:tr h="259585">
                <a:tc>
                  <a:txBody>
                    <a:bodyPr/>
                    <a:lstStyle/>
                    <a:p>
                      <a:pPr marL="0" marR="0" algn="l">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$3,351–$8,900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a:tc>
                <a:tc>
                  <a:txBody>
                    <a:bodyPr/>
                    <a:lstStyle/>
                    <a:p>
                      <a:pPr marL="0" marR="0" algn="ctr">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7%</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a:tc>
                <a:extLst>
                  <a:ext uri="{0D108BD9-81ED-4DB2-BD59-A6C34878D82A}">
                    <a16:rowId xmlns:a16="http://schemas.microsoft.com/office/drawing/2014/main" val="3657208876"/>
                  </a:ext>
                </a:extLst>
              </a:tr>
              <a:tr h="136964">
                <a:tc>
                  <a:txBody>
                    <a:bodyPr/>
                    <a:lstStyle/>
                    <a:p>
                      <a:pPr marL="0" marR="0" algn="l">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$8,901–$125,000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a:tc>
                <a:tc>
                  <a:txBody>
                    <a:bodyPr/>
                    <a:lstStyle/>
                    <a:p>
                      <a:pPr marL="0" marR="0" algn="ctr">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9%</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a:tc>
                <a:extLst>
                  <a:ext uri="{0D108BD9-81ED-4DB2-BD59-A6C34878D82A}">
                    <a16:rowId xmlns:a16="http://schemas.microsoft.com/office/drawing/2014/main" val="4124485310"/>
                  </a:ext>
                </a:extLst>
              </a:tr>
              <a:tr h="118515">
                <a:tc>
                  <a:txBody>
                    <a:bodyPr/>
                    <a:lstStyle/>
                    <a:p>
                      <a:pPr marL="0" marR="0" algn="l">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Over $125,000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a:tc>
                <a:tc>
                  <a:txBody>
                    <a:bodyPr/>
                    <a:lstStyle/>
                    <a:p>
                      <a:pPr marL="0" marR="0" algn="ctr">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9.9%</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a:tc>
                <a:extLst>
                  <a:ext uri="{0D108BD9-81ED-4DB2-BD59-A6C34878D82A}">
                    <a16:rowId xmlns:a16="http://schemas.microsoft.com/office/drawing/2014/main" val="4029028819"/>
                  </a:ext>
                </a:extLst>
              </a:tr>
            </a:tbl>
          </a:graphicData>
        </a:graphic>
      </p:graphicFrame>
      <p:sp>
        <p:nvSpPr>
          <p:cNvPr id="8" name="TextBox 7">
            <a:extLst>
              <a:ext uri="{FF2B5EF4-FFF2-40B4-BE49-F238E27FC236}">
                <a16:creationId xmlns:a16="http://schemas.microsoft.com/office/drawing/2014/main" id="{36486697-955F-437A-81C7-4963FB75A8D3}"/>
              </a:ext>
            </a:extLst>
          </p:cNvPr>
          <p:cNvSpPr txBox="1"/>
          <p:nvPr/>
        </p:nvSpPr>
        <p:spPr>
          <a:xfrm>
            <a:off x="888424" y="5242374"/>
            <a:ext cx="5881738" cy="276999"/>
          </a:xfrm>
          <a:prstGeom prst="rect">
            <a:avLst/>
          </a:prstGeom>
          <a:noFill/>
        </p:spPr>
        <p:txBody>
          <a:bodyPr wrap="none" lIns="91440" tIns="45720" rIns="91440" bIns="45720" rtlCol="0" anchor="t">
            <a:spAutoFit/>
          </a:bodyPr>
          <a:lstStyle/>
          <a:p>
            <a:r>
              <a:rPr lang="en-US" sz="1200" i="1" dirty="0">
                <a:solidFill>
                  <a:schemeClr val="tx1">
                    <a:lumMod val="75000"/>
                    <a:lumOff val="25000"/>
                  </a:schemeClr>
                </a:solidFill>
                <a:latin typeface="Arial" panose="020B0604020202020204" pitchFamily="34" charset="0"/>
                <a:cs typeface="Arial" panose="020B0604020202020204" pitchFamily="34" charset="0"/>
              </a:rPr>
              <a:t>*IRS and Oregon Department of Revenue rates as current/published in June 2020.</a:t>
            </a:r>
            <a:endParaRPr lang="en-US" sz="1200" i="1" baseline="300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6063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stimated_x0020_Creation_x0020_Date xmlns="34fb217e-71e5-45f5-ac12-57a9bc5aa8c7" xsi:nil="true"/>
    <Remediation_x0020_Date xmlns="34fb217e-71e5-45f5-ac12-57a9bc5aa8c7" xsi:nil="true"/>
    <Priority xmlns="34fb217e-71e5-45f5-ac12-57a9bc5aa8c7">New</Priorit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E477D6-1390-4E98-9FF7-F806B857504C}">
  <ds:schemaRefs>
    <ds:schemaRef ds:uri="http://purl.org/dc/terms/"/>
    <ds:schemaRef ds:uri="54031767-dd6d-417c-ab73-583408f47564"/>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34fb217e-71e5-45f5-ac12-57a9bc5aa8c7"/>
    <ds:schemaRef ds:uri="http://www.w3.org/XML/1998/namespace"/>
    <ds:schemaRef ds:uri="http://purl.org/dc/elements/1.1/"/>
  </ds:schemaRefs>
</ds:datastoreItem>
</file>

<file path=customXml/itemProps2.xml><?xml version="1.0" encoding="utf-8"?>
<ds:datastoreItem xmlns:ds="http://schemas.openxmlformats.org/officeDocument/2006/customXml" ds:itemID="{F20D6F00-B162-4BE9-9526-4B470A9DC7A7}">
  <ds:schemaRefs>
    <ds:schemaRef ds:uri="http://schemas.microsoft.com/sharepoint/v3/contenttype/forms"/>
  </ds:schemaRefs>
</ds:datastoreItem>
</file>

<file path=customXml/itemProps3.xml><?xml version="1.0" encoding="utf-8"?>
<ds:datastoreItem xmlns:ds="http://schemas.openxmlformats.org/officeDocument/2006/customXml" ds:itemID="{09DB1A62-661A-4683-BD1E-D6EC10E5F4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fb217e-71e5-45f5-ac12-57a9bc5aa8c7"/>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331</TotalTime>
  <Words>579</Words>
  <Application>Microsoft Office PowerPoint</Application>
  <PresentationFormat>Widescreen</PresentationFormat>
  <Paragraphs>69</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Helvetica Neue</vt:lpstr>
      <vt:lpstr>Helvetica Neue Light</vt:lpstr>
      <vt:lpstr>Helvetica Neue Medium</vt:lpstr>
      <vt:lpstr>Source Sans Pro</vt:lpstr>
      <vt:lpstr>Office Theme</vt:lpstr>
      <vt:lpstr>Three Sovereign Powers Within the Boundaries of the United States</vt:lpstr>
      <vt:lpstr>Individual Native Americans Must Pay Federal Income Taxes</vt:lpstr>
      <vt:lpstr>. . .  But Native American TRIBES Are Exempt from Federal Income Taxes . . .</vt:lpstr>
      <vt:lpstr>. . .  And State Income Taxes</vt:lpstr>
      <vt:lpstr>Indian Country in the Pacific Northwest</vt:lpstr>
      <vt:lpstr>Tribes Can Levy Taxes in Indian Country</vt:lpstr>
      <vt:lpstr>Income Tax Rates (for Single Filers)*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BELLE Jennifer * ODE</cp:lastModifiedBy>
  <cp:revision>120</cp:revision>
  <dcterms:created xsi:type="dcterms:W3CDTF">2019-04-26T16:05:13Z</dcterms:created>
  <dcterms:modified xsi:type="dcterms:W3CDTF">2023-05-09T23:14:20Z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