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5"/>
  </p:handoutMasterIdLst>
  <p:sldIdLst>
    <p:sldId id="256" r:id="rId2"/>
    <p:sldId id="257" r:id="rId3"/>
    <p:sldId id="260" r:id="rId4"/>
    <p:sldId id="268" r:id="rId5"/>
    <p:sldId id="262" r:id="rId6"/>
    <p:sldId id="263" r:id="rId7"/>
    <p:sldId id="264" r:id="rId8"/>
    <p:sldId id="265" r:id="rId9"/>
    <p:sldId id="269" r:id="rId10"/>
    <p:sldId id="270" r:id="rId11"/>
    <p:sldId id="266"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296" userDrawn="1">
          <p15:clr>
            <a:srgbClr val="A4A3A4"/>
          </p15:clr>
        </p15:guide>
        <p15:guide id="5" orient="horz"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F97"/>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p:restoredTop sz="94694"/>
  </p:normalViewPr>
  <p:slideViewPr>
    <p:cSldViewPr snapToGrid="0" snapToObjects="1" showGuides="1">
      <p:cViewPr varScale="1">
        <p:scale>
          <a:sx n="43" d="100"/>
          <a:sy n="43" d="100"/>
        </p:scale>
        <p:origin x="54" y="1164"/>
      </p:cViewPr>
      <p:guideLst>
        <p:guide pos="624"/>
        <p:guide pos="7056"/>
        <p:guide orient="horz" pos="1296"/>
        <p:guide orient="horz" pos="31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2/18/2020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95F97"/>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95F97"/>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4F61160-21D4-814A-9240-5EDFE430271D}"/>
              </a:ext>
            </a:extLst>
          </p:cNvPr>
          <p:cNvPicPr>
            <a:picLocks noChangeAspect="1"/>
          </p:cNvPicPr>
          <p:nvPr/>
        </p:nvPicPr>
        <p:blipFill>
          <a:blip r:embed="rId2"/>
          <a:srcRect/>
          <a:stretch/>
        </p:blipFill>
        <p:spPr>
          <a:xfrm>
            <a:off x="-27966" y="5171241"/>
            <a:ext cx="12219966" cy="1703429"/>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57400"/>
            <a:ext cx="10310446" cy="283112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LESSON 4</a:t>
            </a:r>
            <a:r>
              <a:rPr lang="en-US" sz="7200" dirty="0"/>
              <a:t/>
            </a:r>
            <a:br>
              <a:rPr lang="en-US" sz="7200" dirty="0"/>
            </a:br>
            <a:r>
              <a:rPr lang="en-US" sz="6600" dirty="0"/>
              <a:t>Assimilation and Indian Boarding Schools</a:t>
            </a:r>
          </a:p>
        </p:txBody>
      </p:sp>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5232630"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spcAft>
                <a:spcPts val="12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Richard H. Pratt had a long and active military career, which included going to war against Native Americans. President Grant put Pratt in charge of a group of Indian prisoners and Pratt began to experiment with educating the prisoners with an Anglo-centric curriculum. These efforts led to the founding of the Carlisle Indian Industrial School in 1879. Pratt also developed compulsory education programs for many different demographic minorities in the United States.</a:t>
            </a:r>
          </a:p>
        </p:txBody>
      </p:sp>
      <p:sp>
        <p:nvSpPr>
          <p:cNvPr id="7" name="Rectangle 6" title="&quot;&quot;">
            <a:extLst>
              <a:ext uri="{FF2B5EF4-FFF2-40B4-BE49-F238E27FC236}">
                <a16:creationId xmlns:a16="http://schemas.microsoft.com/office/drawing/2014/main" id="{A6B29538-29CE-3044-B855-F606B57F0BAE}"/>
              </a:ext>
            </a:extLst>
          </p:cNvPr>
          <p:cNvSpPr/>
          <p:nvPr/>
        </p:nvSpPr>
        <p:spPr>
          <a:xfrm>
            <a:off x="6986953" y="2057401"/>
            <a:ext cx="4384431" cy="1729408"/>
          </a:xfrm>
          <a:prstGeom prst="rect">
            <a:avLst/>
          </a:prstGeom>
          <a:noFill/>
          <a:ln w="28575">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102BD8D-2E57-5C4D-8497-4DD0AB42EE67}"/>
              </a:ext>
            </a:extLst>
          </p:cNvPr>
          <p:cNvSpPr txBox="1">
            <a:spLocks/>
          </p:cNvSpPr>
          <p:nvPr/>
        </p:nvSpPr>
        <p:spPr>
          <a:xfrm>
            <a:off x="7262446" y="2327033"/>
            <a:ext cx="3938954" cy="122505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Kill the Indian in him, and save the man”</a:t>
            </a:r>
          </a:p>
          <a:p>
            <a:pPr algn="l">
              <a:lnSpc>
                <a:spcPct val="130000"/>
              </a:lnSpc>
              <a:spcAft>
                <a:spcPts val="1200"/>
              </a:spcAft>
            </a:pPr>
            <a:r>
              <a:rPr lang="en-US" sz="1800" i="1" dirty="0">
                <a:solidFill>
                  <a:schemeClr val="tx1">
                    <a:lumMod val="75000"/>
                    <a:lumOff val="25000"/>
                  </a:schemeClr>
                </a:solidFill>
              </a:rPr>
              <a:t>Captain Robert H. Pratt, founder of Carlisle Indian Industrial School</a:t>
            </a:r>
          </a:p>
        </p:txBody>
      </p:sp>
      <p:pic>
        <p:nvPicPr>
          <p:cNvPr id="9" name="Picture 8" title="&quot;&quot;">
            <a:extLst>
              <a:ext uri="{FF2B5EF4-FFF2-40B4-BE49-F238E27FC236}">
                <a16:creationId xmlns:a16="http://schemas.microsoft.com/office/drawing/2014/main" id="{1DA04D5B-EF29-B542-9EC1-29D8137B3AFB}"/>
              </a:ext>
            </a:extLst>
          </p:cNvPr>
          <p:cNvPicPr>
            <a:picLocks noChangeAspect="1"/>
          </p:cNvPicPr>
          <p:nvPr/>
        </p:nvPicPr>
        <p:blipFill>
          <a:blip r:embed="rId2"/>
          <a:stretch>
            <a:fillRect/>
          </a:stretch>
        </p:blipFill>
        <p:spPr>
          <a:xfrm>
            <a:off x="7262446" y="1651589"/>
            <a:ext cx="581758" cy="536130"/>
          </a:xfrm>
          <a:prstGeom prst="rect">
            <a:avLst/>
          </a:prstGeom>
        </p:spPr>
      </p:pic>
      <p:sp>
        <p:nvSpPr>
          <p:cNvPr id="11" name="Title 1">
            <a:extLst>
              <a:ext uri="{FF2B5EF4-FFF2-40B4-BE49-F238E27FC236}">
                <a16:creationId xmlns:a16="http://schemas.microsoft.com/office/drawing/2014/main" id="{4778CF74-4CAB-6D4F-B5B8-4F8D3D70AEFC}"/>
              </a:ext>
            </a:extLst>
          </p:cNvPr>
          <p:cNvSpPr>
            <a:spLocks noGrp="1"/>
          </p:cNvSpPr>
          <p:nvPr>
            <p:ph type="ctrTitle"/>
          </p:nvPr>
        </p:nvSpPr>
        <p:spPr>
          <a:xfrm>
            <a:off x="1004046" y="495300"/>
            <a:ext cx="9861176" cy="782515"/>
          </a:xfrm>
        </p:spPr>
        <p:txBody>
          <a:bodyPr lIns="0" tIns="0" rIns="0" bIns="0" anchor="t" anchorCtr="0">
            <a:noAutofit/>
          </a:bodyPr>
          <a:lstStyle/>
          <a:p>
            <a:r>
              <a:rPr lang="en-US" dirty="0"/>
              <a:t>Richard H. Pratt</a:t>
            </a:r>
            <a:endParaRPr lang="en-US" sz="4400" dirty="0"/>
          </a:p>
        </p:txBody>
      </p:sp>
    </p:spTree>
    <p:extLst>
      <p:ext uri="{BB962C8B-B14F-4D97-AF65-F5344CB8AC3E}">
        <p14:creationId xmlns:p14="http://schemas.microsoft.com/office/powerpoint/2010/main" val="211291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a:t>Chemawa Indian School</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6967645"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parts of the school’s history ring true to what you learned about Indian boarding schools in the previous activity?</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did the school adapt and change over time?</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article ends by saying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belongs to the Indians”</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so?</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8" name="Picture 7" descr="A vintage photo of a group of people posing for the camera&#10;&#10;Description automatically generated">
            <a:extLst>
              <a:ext uri="{FF2B5EF4-FFF2-40B4-BE49-F238E27FC236}">
                <a16:creationId xmlns:a16="http://schemas.microsoft.com/office/drawing/2014/main" id="{D153114D-3271-2742-9B30-2BF4B24926CB}"/>
              </a:ext>
            </a:extLst>
          </p:cNvPr>
          <p:cNvPicPr>
            <a:picLocks noChangeAspect="1"/>
          </p:cNvPicPr>
          <p:nvPr/>
        </p:nvPicPr>
        <p:blipFill rotWithShape="1">
          <a:blip r:embed="rId2">
            <a:extLst>
              <a:ext uri="{28A0092B-C50C-407E-A947-70E740481C1C}">
                <a14:useLocalDpi xmlns:a14="http://schemas.microsoft.com/office/drawing/2010/main" val="0"/>
              </a:ext>
            </a:extLst>
          </a:blip>
          <a:srcRect l="763" t="8490" r="-1" b="7617"/>
          <a:stretch/>
        </p:blipFill>
        <p:spPr>
          <a:xfrm>
            <a:off x="8311657" y="1"/>
            <a:ext cx="4724400" cy="6856413"/>
          </a:xfrm>
          <a:prstGeom prst="rect">
            <a:avLst/>
          </a:prstGeom>
        </p:spPr>
      </p:pic>
      <p:sp>
        <p:nvSpPr>
          <p:cNvPr id="9" name="Title 1">
            <a:extLst>
              <a:ext uri="{FF2B5EF4-FFF2-40B4-BE49-F238E27FC236}">
                <a16:creationId xmlns:a16="http://schemas.microsoft.com/office/drawing/2014/main" id="{CE54D125-3617-2940-821B-20C9A7C135F0}"/>
              </a:ext>
            </a:extLst>
          </p:cNvPr>
          <p:cNvSpPr txBox="1">
            <a:spLocks/>
          </p:cNvSpPr>
          <p:nvPr/>
        </p:nvSpPr>
        <p:spPr>
          <a:xfrm>
            <a:off x="3880343" y="6286499"/>
            <a:ext cx="4431313" cy="2286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00000"/>
              </a:lnSpc>
            </a:pP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Students and nurses at </a:t>
            </a:r>
            <a:r>
              <a:rPr lang="en-US" sz="1600" i="1"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 Indian School</a:t>
            </a:r>
          </a:p>
        </p:txBody>
      </p:sp>
    </p:spTree>
    <p:extLst>
      <p:ext uri="{BB962C8B-B14F-4D97-AF65-F5344CB8AC3E}">
        <p14:creationId xmlns:p14="http://schemas.microsoft.com/office/powerpoint/2010/main" val="367465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park&#10;&#10;Description automatically generated">
            <a:extLst>
              <a:ext uri="{FF2B5EF4-FFF2-40B4-BE49-F238E27FC236}">
                <a16:creationId xmlns:a16="http://schemas.microsoft.com/office/drawing/2014/main" id="{20CC53B1-5346-4F4D-84A1-6AEBCE682A81}"/>
              </a:ext>
            </a:extLst>
          </p:cNvPr>
          <p:cNvPicPr>
            <a:picLocks noChangeAspect="1"/>
          </p:cNvPicPr>
          <p:nvPr/>
        </p:nvPicPr>
        <p:blipFill rotWithShape="1">
          <a:blip r:embed="rId2">
            <a:alphaModFix/>
          </a:blip>
          <a:srcRect l="29151" r="13042" b="-1"/>
          <a:stretch/>
        </p:blipFill>
        <p:spPr>
          <a:xfrm>
            <a:off x="5983407" y="0"/>
            <a:ext cx="6394161" cy="6858000"/>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4623031" cy="1269078"/>
          </a:xfrm>
        </p:spPr>
        <p:txBody>
          <a:bodyPr lIns="0" tIns="0" rIns="0" bIns="0" anchor="t" anchorCtr="0">
            <a:noAutofit/>
          </a:bodyPr>
          <a:lstStyle/>
          <a:p>
            <a:r>
              <a:rPr lang="en-US" dirty="0" err="1"/>
              <a:t>Chemawa</a:t>
            </a:r>
            <a:r>
              <a:rPr lang="en-US" dirty="0"/>
              <a:t> Indian School Today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4431314"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is the school successful and unsuccessful at meeting student needs?</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are the school’s struggles connected to the idea of cultural assimilation?</a:t>
            </a:r>
          </a:p>
        </p:txBody>
      </p:sp>
    </p:spTree>
    <p:extLst>
      <p:ext uri="{BB962C8B-B14F-4D97-AF65-F5344CB8AC3E}">
        <p14:creationId xmlns:p14="http://schemas.microsoft.com/office/powerpoint/2010/main" val="197629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4979361" cy="1269078"/>
          </a:xfrm>
        </p:spPr>
        <p:txBody>
          <a:bodyPr lIns="0" tIns="0" rIns="0" bIns="0" anchor="t" anchorCtr="0">
            <a:noAutofit/>
          </a:bodyPr>
          <a:lstStyle/>
          <a:p>
            <a:r>
              <a:rPr lang="en-US" dirty="0"/>
              <a:t>Reflection/Closure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4130660"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Write and design a historical marker similar to the one on the right. </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Write 3 to 5 sentences to educate the public on the significance and history of the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Indian School</a:t>
            </a:r>
          </a:p>
        </p:txBody>
      </p:sp>
      <p:pic>
        <p:nvPicPr>
          <p:cNvPr id="8" name="Picture 7" descr="A close up of a sign&#10;&#10;Description automatically generated">
            <a:extLst>
              <a:ext uri="{FF2B5EF4-FFF2-40B4-BE49-F238E27FC236}">
                <a16:creationId xmlns:a16="http://schemas.microsoft.com/office/drawing/2014/main" id="{E4E0F32C-5C6E-824A-AB62-C2D9AE00BCFE}"/>
              </a:ext>
            </a:extLst>
          </p:cNvPr>
          <p:cNvPicPr>
            <a:picLocks noChangeAspect="1"/>
          </p:cNvPicPr>
          <p:nvPr/>
        </p:nvPicPr>
        <p:blipFill rotWithShape="1">
          <a:blip r:embed="rId2">
            <a:extLst>
              <a:ext uri="{28A0092B-C50C-407E-A947-70E740481C1C}">
                <a14:useLocalDpi xmlns:a14="http://schemas.microsoft.com/office/drawing/2010/main" val="0"/>
              </a:ext>
            </a:extLst>
          </a:blip>
          <a:srcRect l="17" r="5837"/>
          <a:stretch/>
        </p:blipFill>
        <p:spPr>
          <a:xfrm>
            <a:off x="6090613" y="17584"/>
            <a:ext cx="6101387" cy="6857990"/>
          </a:xfrm>
          <a:prstGeom prst="rect">
            <a:avLst/>
          </a:prstGeom>
          <a:effectLst/>
        </p:spPr>
      </p:pic>
    </p:spTree>
    <p:extLst>
      <p:ext uri="{BB962C8B-B14F-4D97-AF65-F5344CB8AC3E}">
        <p14:creationId xmlns:p14="http://schemas.microsoft.com/office/powerpoint/2010/main" val="91765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828470"/>
          </a:xfrm>
        </p:spPr>
        <p:txBody>
          <a:bodyPr lIns="0" tIns="0" rIns="0" bIns="0" anchor="t" anchorCtr="0">
            <a:noAutofit/>
          </a:bodyPr>
          <a:lstStyle/>
          <a:p>
            <a:r>
              <a:rPr lang="en-US" dirty="0"/>
              <a:t>Cultural Assimilation</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062160"/>
            <a:ext cx="10197354" cy="312606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800" dirty="0">
                <a:solidFill>
                  <a:schemeClr val="tx1">
                    <a:lumMod val="75000"/>
                    <a:lumOff val="25000"/>
                  </a:schemeClr>
                </a:solidFill>
              </a:rPr>
              <a:t>Assimilation -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process of becoming similar to something.</a:t>
            </a:r>
          </a:p>
          <a:p>
            <a:pPr marL="274320" indent="-274320" algn="l">
              <a:lnSpc>
                <a:spcPct val="110000"/>
              </a:lnSpc>
              <a:spcAft>
                <a:spcPts val="1200"/>
              </a:spcAft>
              <a:buFont typeface="Arial" panose="020B0604020202020204" pitchFamily="34" charset="0"/>
              <a:buChar char="•"/>
            </a:pPr>
            <a:r>
              <a:rPr lang="en-US" sz="2800" dirty="0">
                <a:solidFill>
                  <a:schemeClr val="tx1">
                    <a:lumMod val="75000"/>
                    <a:lumOff val="25000"/>
                  </a:schemeClr>
                </a:solidFill>
              </a:rPr>
              <a:t>Cultural assimilation -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process in which a racial/ethnic group comes to resemble a dominant racial/ethnic group and assumes the values, behaviors, and beliefs of the dominant group. This is often accomplished through coercion or other forcible means.</a:t>
            </a: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300"/>
            <a:ext cx="10455771" cy="1286608"/>
          </a:xfrm>
        </p:spPr>
        <p:txBody>
          <a:bodyPr lIns="0" tIns="0" rIns="0" bIns="0" anchor="t" anchorCtr="0">
            <a:noAutofit/>
          </a:bodyPr>
          <a:lstStyle/>
          <a:p>
            <a:r>
              <a:rPr lang="en-US" dirty="0"/>
              <a:t>Forced Assimilation of Native Americans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057400"/>
            <a:ext cx="5002696" cy="43053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First attempts in the 16th century: Spaniards began a program to educate American Indians in European customs and convert them to Christianity</a:t>
            </a:r>
          </a:p>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U.S. government programs in 19th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and 20th centuries:</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Indians forbidden from practicing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traditional ceremonies</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Forced to give up land</a:t>
            </a:r>
          </a:p>
          <a:p>
            <a:pPr marL="82296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Forced to attend public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school and church</a:t>
            </a:r>
          </a:p>
        </p:txBody>
      </p:sp>
      <p:pic>
        <p:nvPicPr>
          <p:cNvPr id="7" name="Picture Placeholder 8" descr="Tom Torino, Navajo youth, before and after attending the Carlisle Indian Boarding School&#10;">
            <a:extLst>
              <a:ext uri="{FF2B5EF4-FFF2-40B4-BE49-F238E27FC236}">
                <a16:creationId xmlns:a16="http://schemas.microsoft.com/office/drawing/2014/main" id="{B6CBCDC7-49F7-BD47-9377-25141771C114}"/>
              </a:ext>
            </a:extLst>
          </p:cNvPr>
          <p:cNvPicPr>
            <a:picLocks noChangeAspect="1"/>
          </p:cNvPicPr>
          <p:nvPr/>
        </p:nvPicPr>
        <p:blipFill rotWithShape="1">
          <a:blip r:embed="rId2">
            <a:extLst>
              <a:ext uri="{28A0092B-C50C-407E-A947-70E740481C1C}">
                <a14:useLocalDpi xmlns:a14="http://schemas.microsoft.com/office/drawing/2010/main" val="0"/>
              </a:ext>
            </a:extLst>
          </a:blip>
          <a:srcRect r="1" b="13790"/>
          <a:stretch/>
        </p:blipFill>
        <p:spPr>
          <a:xfrm>
            <a:off x="6049108" y="2057400"/>
            <a:ext cx="5161696" cy="3003711"/>
          </a:xfrm>
          <a:prstGeom prst="rect">
            <a:avLst/>
          </a:prstGeom>
        </p:spPr>
      </p:pic>
      <p:sp>
        <p:nvSpPr>
          <p:cNvPr id="8" name="Title 1">
            <a:extLst>
              <a:ext uri="{FF2B5EF4-FFF2-40B4-BE49-F238E27FC236}">
                <a16:creationId xmlns:a16="http://schemas.microsoft.com/office/drawing/2014/main" id="{50B64AC8-4598-994E-9B7B-1FE833579EE1}"/>
              </a:ext>
            </a:extLst>
          </p:cNvPr>
          <p:cNvSpPr txBox="1">
            <a:spLocks/>
          </p:cNvSpPr>
          <p:nvPr/>
        </p:nvSpPr>
        <p:spPr>
          <a:xfrm>
            <a:off x="6049108" y="5188225"/>
            <a:ext cx="5049588" cy="4572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00000"/>
              </a:lnSpc>
            </a:pP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Tom Torino, Navajo youth, before and after attending the Carlisle Indian Boarding School</a:t>
            </a:r>
          </a:p>
        </p:txBody>
      </p:sp>
    </p:spTree>
    <p:extLst>
      <p:ext uri="{BB962C8B-B14F-4D97-AF65-F5344CB8AC3E}">
        <p14:creationId xmlns:p14="http://schemas.microsoft.com/office/powerpoint/2010/main" val="137919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group of people posing for a photo&#10;&#10;Description automatically generated">
            <a:extLst>
              <a:ext uri="{FF2B5EF4-FFF2-40B4-BE49-F238E27FC236}">
                <a16:creationId xmlns:a16="http://schemas.microsoft.com/office/drawing/2014/main" id="{3C713571-ACA6-164D-A9B0-0852FC4D4D83}"/>
              </a:ext>
            </a:extLst>
          </p:cNvPr>
          <p:cNvPicPr>
            <a:picLocks noGrp="1" noChangeAspect="1"/>
          </p:cNvPicPr>
          <p:nvPr/>
        </p:nvPicPr>
        <p:blipFill rotWithShape="1">
          <a:blip r:embed="rId2"/>
          <a:srcRect l="2051"/>
          <a:stretch/>
        </p:blipFill>
        <p:spPr>
          <a:xfrm>
            <a:off x="6191927" y="-27572"/>
            <a:ext cx="4124382" cy="6885572"/>
          </a:xfrm>
          <a:prstGeom prst="rect">
            <a:avLst/>
          </a:prstGeom>
        </p:spPr>
      </p:pic>
      <p:pic>
        <p:nvPicPr>
          <p:cNvPr id="10" name="Content Placeholder 4" descr="A group of people posing for a photo&#10;&#10;Description automatically generated">
            <a:extLst>
              <a:ext uri="{FF2B5EF4-FFF2-40B4-BE49-F238E27FC236}">
                <a16:creationId xmlns:a16="http://schemas.microsoft.com/office/drawing/2014/main" id="{DB18F60F-186D-5444-89D1-450D118687B9}"/>
              </a:ext>
            </a:extLst>
          </p:cNvPr>
          <p:cNvPicPr>
            <a:picLocks noGrp="1" noChangeAspect="1"/>
          </p:cNvPicPr>
          <p:nvPr/>
        </p:nvPicPr>
        <p:blipFill rotWithShape="1">
          <a:blip r:embed="rId3"/>
          <a:srcRect l="2847"/>
          <a:stretch/>
        </p:blipFill>
        <p:spPr>
          <a:xfrm>
            <a:off x="1946032" y="-27572"/>
            <a:ext cx="4124382" cy="6885572"/>
          </a:xfrm>
          <a:prstGeom prst="rect">
            <a:avLst/>
          </a:prstGeom>
        </p:spPr>
      </p:pic>
      <p:sp>
        <p:nvSpPr>
          <p:cNvPr id="2" name="Title 1" hidden="1"/>
          <p:cNvSpPr>
            <a:spLocks noGrp="1"/>
          </p:cNvSpPr>
          <p:nvPr>
            <p:ph type="ctrTitle"/>
          </p:nvPr>
        </p:nvSpPr>
        <p:spPr/>
        <p:txBody>
          <a:bodyPr/>
          <a:lstStyle/>
          <a:p>
            <a:r>
              <a:rPr lang="en-US" dirty="0" smtClean="0"/>
              <a:t>Before and After Assimilation</a:t>
            </a:r>
            <a:endParaRPr lang="en-US" dirty="0"/>
          </a:p>
        </p:txBody>
      </p:sp>
    </p:spTree>
    <p:extLst>
      <p:ext uri="{BB962C8B-B14F-4D97-AF65-F5344CB8AC3E}">
        <p14:creationId xmlns:p14="http://schemas.microsoft.com/office/powerpoint/2010/main" val="2815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quot;&quot;">
            <a:extLst>
              <a:ext uri="{FF2B5EF4-FFF2-40B4-BE49-F238E27FC236}">
                <a16:creationId xmlns:a16="http://schemas.microsoft.com/office/drawing/2014/main" id="{166B1272-2362-E542-AC8C-3E24D06101EB}"/>
              </a:ext>
            </a:extLst>
          </p:cNvPr>
          <p:cNvSpPr/>
          <p:nvPr/>
        </p:nvSpPr>
        <p:spPr>
          <a:xfrm>
            <a:off x="6986953" y="2057400"/>
            <a:ext cx="4384431" cy="3546231"/>
          </a:xfrm>
          <a:prstGeom prst="rect">
            <a:avLst/>
          </a:prstGeom>
          <a:noFill/>
          <a:ln w="28575">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American Indian Education System</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5525706" cy="354623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Indian nations had their own education systems firmly in place </a:t>
            </a:r>
          </a:p>
          <a:p>
            <a:pPr marL="27432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Those education systems were:</a:t>
            </a:r>
          </a:p>
          <a:p>
            <a:pPr marL="82296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Both formal and informal</a:t>
            </a:r>
          </a:p>
          <a:p>
            <a:pPr marL="82296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Deliberate and planned</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Designed by tribal elders to reflect the social, cultural, political, and economic needs of the Tribe</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
        <p:nvSpPr>
          <p:cNvPr id="9" name="Title 1">
            <a:extLst>
              <a:ext uri="{FF2B5EF4-FFF2-40B4-BE49-F238E27FC236}">
                <a16:creationId xmlns:a16="http://schemas.microsoft.com/office/drawing/2014/main" id="{CF1B9668-F291-874C-A158-AD761D01D218}"/>
              </a:ext>
            </a:extLst>
          </p:cNvPr>
          <p:cNvSpPr txBox="1">
            <a:spLocks/>
          </p:cNvSpPr>
          <p:nvPr/>
        </p:nvSpPr>
        <p:spPr>
          <a:xfrm>
            <a:off x="7262446" y="2327033"/>
            <a:ext cx="3938954" cy="292490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Contrary to popular belief, education—the transmission and acquisition of knowledge and skills—did not come to the North American continent on the Nina, Pinta, and Santa Maria. We Native Americans have educated our youth through a rich and oral tradition.”</a:t>
            </a:r>
          </a:p>
          <a:p>
            <a:pPr algn="l">
              <a:lnSpc>
                <a:spcPct val="130000"/>
              </a:lnSpc>
              <a:spcAft>
                <a:spcPts val="1200"/>
              </a:spcAft>
            </a:pPr>
            <a:r>
              <a:rPr lang="en-US" sz="1800" i="1" dirty="0">
                <a:solidFill>
                  <a:schemeClr val="tx1">
                    <a:lumMod val="75000"/>
                    <a:lumOff val="25000"/>
                  </a:schemeClr>
                </a:solidFill>
              </a:rPr>
              <a:t>Dr. Henrietta Whiteman-Mann</a:t>
            </a:r>
          </a:p>
        </p:txBody>
      </p:sp>
      <p:pic>
        <p:nvPicPr>
          <p:cNvPr id="4" name="Picture 3" title="&quot;&quot;">
            <a:extLst>
              <a:ext uri="{FF2B5EF4-FFF2-40B4-BE49-F238E27FC236}">
                <a16:creationId xmlns:a16="http://schemas.microsoft.com/office/drawing/2014/main" id="{C78D70B7-E12C-DF45-BF40-A6C1A28B4E37}"/>
              </a:ext>
            </a:extLst>
          </p:cNvPr>
          <p:cNvPicPr>
            <a:picLocks noChangeAspect="1"/>
          </p:cNvPicPr>
          <p:nvPr/>
        </p:nvPicPr>
        <p:blipFill>
          <a:blip r:embed="rId2"/>
          <a:stretch>
            <a:fillRect/>
          </a:stretch>
        </p:blipFill>
        <p:spPr>
          <a:xfrm>
            <a:off x="7262446" y="1651589"/>
            <a:ext cx="581758" cy="536130"/>
          </a:xfrm>
          <a:prstGeom prst="rect">
            <a:avLst/>
          </a:prstGeom>
        </p:spPr>
      </p:pic>
    </p:spTree>
    <p:extLst>
      <p:ext uri="{BB962C8B-B14F-4D97-AF65-F5344CB8AC3E}">
        <p14:creationId xmlns:p14="http://schemas.microsoft.com/office/powerpoint/2010/main" val="221954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782515"/>
          </a:xfrm>
        </p:spPr>
        <p:txBody>
          <a:bodyPr lIns="0" tIns="0" rIns="0" bIns="0" anchor="t" anchorCtr="0">
            <a:noAutofit/>
          </a:bodyPr>
          <a:lstStyle/>
          <a:p>
            <a:r>
              <a:rPr lang="en-US" dirty="0"/>
              <a:t>U.S. Church &amp; State: Working Together</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9300537" cy="43053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rPr>
              <a:t>The U.S. government created the so-called “Civilization Fund” in 1819</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legislative act gave money to churches and missionary organizations to run schools that “educate Native Americans in the ways of the white man.”</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goal was to “civilize” Native Americans by cutting them off from their customs and traditions.</a:t>
            </a:r>
          </a:p>
          <a:p>
            <a:pPr marL="822960" indent="-274320" algn="l">
              <a:lnSpc>
                <a:spcPct val="110000"/>
              </a:lnSpc>
              <a:spcAft>
                <a:spcPts val="18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act specifically designated that Native students learn to read and write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in English only.</a:t>
            </a:r>
          </a:p>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rPr>
              <a:t>Bureau of Indian Affairs created in 1824</a:t>
            </a:r>
          </a:p>
          <a:p>
            <a:pPr marL="82296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original purpose of the bureau was to administer and manage the money given to these schools.</a:t>
            </a:r>
          </a:p>
        </p:txBody>
      </p:sp>
    </p:spTree>
    <p:extLst>
      <p:ext uri="{BB962C8B-B14F-4D97-AF65-F5344CB8AC3E}">
        <p14:creationId xmlns:p14="http://schemas.microsoft.com/office/powerpoint/2010/main" val="348560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Schools </a:t>
            </a:r>
            <a:br>
              <a:rPr lang="en-US" dirty="0"/>
            </a:br>
            <a:r>
              <a:rPr lang="en-US" dirty="0"/>
              <a:t>in the United States</a:t>
            </a:r>
            <a:endParaRPr lang="en-US" sz="4400" dirty="0"/>
          </a:p>
        </p:txBody>
      </p:sp>
      <p:pic>
        <p:nvPicPr>
          <p:cNvPr id="9" name="Picture Placeholder 11" descr="A picture containing text, map&#10;&#10;Description automatically generated">
            <a:extLst>
              <a:ext uri="{FF2B5EF4-FFF2-40B4-BE49-F238E27FC236}">
                <a16:creationId xmlns:a16="http://schemas.microsoft.com/office/drawing/2014/main" id="{E017EA9F-B484-4145-A3A1-8814D3462F65}"/>
              </a:ext>
            </a:extLst>
          </p:cNvPr>
          <p:cNvPicPr>
            <a:picLocks noChangeAspect="1"/>
          </p:cNvPicPr>
          <p:nvPr/>
        </p:nvPicPr>
        <p:blipFill>
          <a:blip r:embed="rId2">
            <a:extLst>
              <a:ext uri="{28A0092B-C50C-407E-A947-70E740481C1C}">
                <a14:useLocalDpi xmlns:a14="http://schemas.microsoft.com/office/drawing/2010/main" val="0"/>
              </a:ext>
            </a:extLst>
          </a:blip>
          <a:srcRect l="2680" r="2680"/>
          <a:stretch>
            <a:fillRect/>
          </a:stretch>
        </p:blipFill>
        <p:spPr>
          <a:xfrm>
            <a:off x="3370559" y="2057400"/>
            <a:ext cx="5450882" cy="4305300"/>
          </a:xfrm>
          <a:prstGeom prst="rect">
            <a:avLst/>
          </a:prstGeom>
        </p:spPr>
      </p:pic>
    </p:spTree>
    <p:extLst>
      <p:ext uri="{BB962C8B-B14F-4D97-AF65-F5344CB8AC3E}">
        <p14:creationId xmlns:p14="http://schemas.microsoft.com/office/powerpoint/2010/main" val="190529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Schools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8925399"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Served the purposes of the government, not the Indian children</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Young children forcibly removed from their homes and tribes and taken to unfamiliar places</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Attendance for American Indian youth was mandatory; families did not have a say in the decision</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Schools were often overcrowded and students’ health needs were ignored</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57153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a:t>
            </a:r>
            <a:r>
              <a:rPr lang="en-US" dirty="0" smtClean="0"/>
              <a:t>Schools cont.</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10197353"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rPr>
              <a:t>COMPLEXITIES</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Two Indigenous scholars Dr. Brenda Child, Red Lake Ojibwe, and Dr.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Tsianina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Lomawaima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Mvskoke</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/Creek Nation, have also cited that experiences vary:</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There were trials and tribulations for everyone, but some students created lasting friendships, learned valuable skills, and participated in group sports.</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It does not erase the trials nor excuse it, but it is important to note that boarding schools were complex and while horrors did occur resilience and survivance were also present.</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65375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2020-02-18T23:01:28+00:00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BBF9B019-4A21-4727-B367-46C2CDEF0C6E}"/>
</file>

<file path=customXml/itemProps2.xml><?xml version="1.0" encoding="utf-8"?>
<ds:datastoreItem xmlns:ds="http://schemas.openxmlformats.org/officeDocument/2006/customXml" ds:itemID="{D28D6A20-626C-4D7B-B948-25743925A635}"/>
</file>

<file path=customXml/itemProps3.xml><?xml version="1.0" encoding="utf-8"?>
<ds:datastoreItem xmlns:ds="http://schemas.openxmlformats.org/officeDocument/2006/customXml" ds:itemID="{5262D20F-0140-46E7-9015-A46DA2104088}"/>
</file>

<file path=docProps/app.xml><?xml version="1.0" encoding="utf-8"?>
<Properties xmlns="http://schemas.openxmlformats.org/officeDocument/2006/extended-properties" xmlns:vt="http://schemas.openxmlformats.org/officeDocument/2006/docPropsVTypes">
  <TotalTime>1600</TotalTime>
  <Words>721</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LESSON 4 Assimilation and Indian Boarding Schools</vt:lpstr>
      <vt:lpstr>Cultural Assimilation</vt:lpstr>
      <vt:lpstr>Forced Assimilation of Native Americans</vt:lpstr>
      <vt:lpstr>Before and After Assimilation</vt:lpstr>
      <vt:lpstr>American Indian Education System</vt:lpstr>
      <vt:lpstr>U.S. Church &amp; State: Working Together</vt:lpstr>
      <vt:lpstr>Indian Boarding Schools  in the United States</vt:lpstr>
      <vt:lpstr>Indian Boarding Schools</vt:lpstr>
      <vt:lpstr>Indian Boarding Schools cont.</vt:lpstr>
      <vt:lpstr>Richard H. Pratt</vt:lpstr>
      <vt:lpstr>Chemawa Indian School</vt:lpstr>
      <vt:lpstr>Chemawa Indian School Today</vt:lpstr>
      <vt:lpstr>Reflection/Closure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69</cp:revision>
  <dcterms:created xsi:type="dcterms:W3CDTF">2019-04-26T16:05:13Z</dcterms:created>
  <dcterms:modified xsi:type="dcterms:W3CDTF">2020-02-18T22:40:14Z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