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0" r:id="rId3"/>
    <p:sldId id="283" r:id="rId4"/>
    <p:sldId id="284" r:id="rId5"/>
    <p:sldId id="291" r:id="rId6"/>
    <p:sldId id="292" r:id="rId7"/>
    <p:sldId id="298" r:id="rId8"/>
    <p:sldId id="293" r:id="rId9"/>
    <p:sldId id="294" r:id="rId10"/>
    <p:sldId id="295" r:id="rId11"/>
    <p:sldId id="296" r:id="rId12"/>
    <p:sldId id="297" r:id="rId13"/>
    <p:sldId id="29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24" userDrawn="1">
          <p15:clr>
            <a:srgbClr val="A4A3A4"/>
          </p15:clr>
        </p15:guide>
        <p15:guide id="3" pos="7056" userDrawn="1">
          <p15:clr>
            <a:srgbClr val="A4A3A4"/>
          </p15:clr>
        </p15:guide>
        <p15:guide id="5" orient="horz" pos="312" userDrawn="1">
          <p15:clr>
            <a:srgbClr val="A4A3A4"/>
          </p15:clr>
        </p15:guide>
        <p15:guide id="6" orient="horz" pos="1056" userDrawn="1">
          <p15:clr>
            <a:srgbClr val="A4A3A4"/>
          </p15:clr>
        </p15:guide>
        <p15:guide id="7" orient="horz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3B9"/>
    <a:srgbClr val="587A36"/>
    <a:srgbClr val="63A49F"/>
    <a:srgbClr val="801721"/>
    <a:srgbClr val="9D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/>
    <p:restoredTop sz="94694"/>
  </p:normalViewPr>
  <p:slideViewPr>
    <p:cSldViewPr snapToGrid="0" snapToObjects="1" showGuides="1">
      <p:cViewPr varScale="1">
        <p:scale>
          <a:sx n="58" d="100"/>
          <a:sy n="58" d="100"/>
        </p:scale>
        <p:origin x="76" y="192"/>
      </p:cViewPr>
      <p:guideLst>
        <p:guide pos="624"/>
        <p:guide pos="7056"/>
        <p:guide orient="horz" pos="312"/>
        <p:guide orient="horz" pos="1056"/>
        <p:guide orient="horz"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82A92-59A2-E94B-B4EA-B716E7EC92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07B4F-E01A-8E48-AE41-D99831DA8168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165A-990F-9844-AF2A-DD27509DE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7ED6E-E692-6041-9AB1-996572A88E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42280-914E-1748-9B19-DA3CE3AA6D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BC620CE9-E83C-274A-9319-3CED6B8740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1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516DC-1FBC-D842-A341-EBAE3AF8F51A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32032-1F54-7041-8EED-BD6D0B781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DzVPRHVMu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JxrTzfG2bo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cy.lib.utexas.edu/maps/united_states/early_indian_west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map.gov/small_scale/printable/images/pdf/fedlands/OR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1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https://www.youtube.com/watch?v=bDzVPRHVMuY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0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https://www.wusa9.com/article/news/local/dc/government-rules-to-strip-native-</a:t>
            </a:r>
            <a:r>
              <a:rPr lang="en-US" dirty="0" err="1"/>
              <a:t>american</a:t>
            </a:r>
            <a:r>
              <a:rPr lang="en-US" dirty="0"/>
              <a:t>-tribe-of-their-land/65-614593849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https://www.youtube.com/watch?v=pJxrTzfG2bo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0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https://legacy.lib.utexas.edu/maps/united_states/early_indian_west.jpg</a:t>
            </a:r>
            <a:r>
              <a:rPr lang="en-US" dirty="0"/>
              <a:t> </a:t>
            </a:r>
          </a:p>
          <a:p>
            <a:r>
              <a:rPr lang="en-US" dirty="0"/>
              <a:t>http://</a:t>
            </a:r>
            <a:r>
              <a:rPr lang="en-US" dirty="0" err="1"/>
              <a:t>www.native-languages.org</a:t>
            </a:r>
            <a:r>
              <a:rPr lang="en-US" dirty="0"/>
              <a:t>/</a:t>
            </a:r>
            <a:r>
              <a:rPr lang="en-US" dirty="0" err="1"/>
              <a:t>oregon.htm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https://legacy.lib.utexas.edu/maps/united_states/early_indian_west.jpg</a:t>
            </a:r>
            <a:r>
              <a:rPr lang="en-US" dirty="0"/>
              <a:t> </a:t>
            </a:r>
          </a:p>
          <a:p>
            <a:r>
              <a:rPr lang="en-US" dirty="0"/>
              <a:t>http://</a:t>
            </a:r>
            <a:r>
              <a:rPr lang="en-US" dirty="0" err="1"/>
              <a:t>www.native-languages.org</a:t>
            </a:r>
            <a:r>
              <a:rPr lang="en-US" dirty="0"/>
              <a:t>/</a:t>
            </a:r>
            <a:r>
              <a:rPr lang="en-US" dirty="0" err="1"/>
              <a:t>oregon.htm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8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4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53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73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Fort </a:t>
            </a:r>
            <a:r>
              <a:rPr lang="en-US" dirty="0" err="1"/>
              <a:t>McDermitt</a:t>
            </a:r>
            <a:r>
              <a:rPr lang="en-US" dirty="0"/>
              <a:t> Paiute has 19,000 acres in Oregon and 16,354 acres in Nevada. 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https://nationalmap.gov/small_scale/printable/images/pdf/fedlands/OR.pdf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79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9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32032-1F54-7041-8EED-BD6D0B7813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2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FC9FC1-764D-4B44-91A3-F099B13B3D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74698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DC6B-F0C6-1F4A-A6CA-E0ED4F42A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046" y="1825625"/>
            <a:ext cx="9861176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5C4486-4B87-6A42-827E-8E1B5D29D0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53300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312" userDrawn="1">
          <p15:clr>
            <a:srgbClr val="FBAE40"/>
          </p15:clr>
        </p15:guide>
        <p15:guide id="3" pos="6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2E3643-BE44-9A40-B13C-C20C0E576F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46" y="2480073"/>
            <a:ext cx="9144000" cy="165580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6000">
                <a:solidFill>
                  <a:srgbClr val="1B73B9"/>
                </a:solidFill>
              </a:defRPr>
            </a:lvl1pPr>
          </a:lstStyle>
          <a:p>
            <a:pPr algn="l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7746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8F4644-8671-9F4C-BB8E-F21EE43B9F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 dirty="0"/>
              <a:t>Header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147E33-80AE-2A44-A5B1-C8FFCCA49685}"/>
              </a:ext>
            </a:extLst>
          </p:cNvPr>
          <p:cNvSpPr txBox="1">
            <a:spLocks/>
          </p:cNvSpPr>
          <p:nvPr userDrawn="1"/>
        </p:nvSpPr>
        <p:spPr>
          <a:xfrm>
            <a:off x="1004046" y="2400300"/>
            <a:ext cx="9484660" cy="32053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 ipsum dolor sit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elit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do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incididunt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et dolore magna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aliqua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Ut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enim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ad minim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veniam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nostrud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exercitation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ullamco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laboris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nisi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aliquip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ex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commodo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consequat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algn="l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l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1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orient="horz" pos="312" userDrawn="1">
          <p15:clr>
            <a:srgbClr val="FBAE40"/>
          </p15:clr>
        </p15:guide>
        <p15:guide id="3" pos="62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8F4644-8671-9F4C-BB8E-F21EE43B9F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4046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 dirty="0"/>
              <a:t>Header goes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B204CB-F132-9845-8A82-AE290FD8A871}"/>
              </a:ext>
            </a:extLst>
          </p:cNvPr>
          <p:cNvSpPr txBox="1">
            <a:spLocks/>
          </p:cNvSpPr>
          <p:nvPr userDrawn="1"/>
        </p:nvSpPr>
        <p:spPr>
          <a:xfrm>
            <a:off x="1004046" y="2401824"/>
            <a:ext cx="9292893" cy="37914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457200" indent="-4572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 ipsum dolor sit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elit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 ipsum dolor sit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elit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marL="457200" indent="-457200" algn="l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 ipsum dolor sit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elit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5880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orient="horz" pos="312">
          <p15:clr>
            <a:srgbClr val="FBAE40"/>
          </p15:clr>
        </p15:guide>
        <p15:guide id="3" pos="62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3223E14-6CE7-BF4E-AAD5-05A412246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2364" y="495300"/>
            <a:ext cx="6689036" cy="1474177"/>
          </a:xfrm>
        </p:spPr>
        <p:txBody>
          <a:bodyPr lIns="0" tIns="0" rIns="0" bIns="0" anchor="t" anchorCtr="0">
            <a:noAutofit/>
          </a:bodyPr>
          <a:lstStyle/>
          <a:p>
            <a:pPr algn="r"/>
            <a:r>
              <a:rPr lang="en-US" sz="4400" dirty="0"/>
              <a:t>Header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522221-339B-1A4B-B612-71A1CA43D774}"/>
              </a:ext>
            </a:extLst>
          </p:cNvPr>
          <p:cNvSpPr txBox="1">
            <a:spLocks/>
          </p:cNvSpPr>
          <p:nvPr userDrawn="1"/>
        </p:nvSpPr>
        <p:spPr>
          <a:xfrm>
            <a:off x="4651513" y="2400300"/>
            <a:ext cx="6549887" cy="3722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Lorem ipsum dolor sit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amet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consectetur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adipiscing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elit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sed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do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eiusmod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tempor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incididunt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et dolore magna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aliqua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 Ut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enim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ad minim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veniam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quis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nostrud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exercitation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ullamco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laboris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nisi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ut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aliquip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ex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ea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commodo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consequat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.</a:t>
            </a:r>
          </a:p>
          <a:p>
            <a:pPr algn="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algn="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0A9AE-8C6D-D74D-BB8E-0FA4DA9CB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663" r="28923"/>
          <a:stretch/>
        </p:blipFill>
        <p:spPr>
          <a:xfrm>
            <a:off x="-139148" y="-30370"/>
            <a:ext cx="4194314" cy="69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9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63A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9522803-E98B-6C4E-8362-A40CA90B27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0600" y="2400300"/>
            <a:ext cx="7855226" cy="2117912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Divider section header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94EE6C-309C-8241-9796-B41E3B97EEF1}"/>
              </a:ext>
            </a:extLst>
          </p:cNvPr>
          <p:cNvCxnSpPr>
            <a:cxnSpLocks/>
          </p:cNvCxnSpPr>
          <p:nvPr userDrawn="1"/>
        </p:nvCxnSpPr>
        <p:spPr>
          <a:xfrm>
            <a:off x="990600" y="2163233"/>
            <a:ext cx="1196009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07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63A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6B578-CF4B-DF47-9B27-E182C9A37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3" t="2970" r="277" b="12298"/>
          <a:stretch/>
        </p:blipFill>
        <p:spPr>
          <a:xfrm>
            <a:off x="-111370" y="-82062"/>
            <a:ext cx="12414739" cy="70221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5F2B2CA-92F2-FC42-B600-734D92EFD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495300"/>
            <a:ext cx="9861176" cy="1286608"/>
          </a:xfrm>
        </p:spPr>
        <p:txBody>
          <a:bodyPr lIns="0" tIns="0" rIns="0" bIns="0" anchor="t" anchorCtr="0">
            <a:no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416752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87286-3C60-194F-A3FA-589D786D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21537-F67A-AD4B-961C-8E36928C0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0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B73B9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_6Ku7EeqdR4?feature=oembed" TargetMode="Externa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bDzVPRHVMuY?feature=oembed" TargetMode="Externa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Nrt7e1jbzfs?feature=oembed" TargetMode="Externa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JxrTzfG2bo?feature=oembed" TargetMode="Externa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2609732"/>
            <a:ext cx="9814034" cy="1265582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sz="2400" b="1" dirty="0">
                <a:solidFill>
                  <a:srgbClr val="63A49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SOCIAL STUDIES </a:t>
            </a:r>
            <a:br>
              <a:rPr lang="en-US" sz="2400" b="1" dirty="0">
                <a:solidFill>
                  <a:srgbClr val="63A49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/>
              <a:t>Sovereignty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pic>
        <p:nvPicPr>
          <p:cNvPr id="4" name="Picture 3" title="&quot;&quot;">
            <a:extLst>
              <a:ext uri="{FF2B5EF4-FFF2-40B4-BE49-F238E27FC236}">
                <a16:creationId xmlns:a16="http://schemas.microsoft.com/office/drawing/2014/main" id="{68A6AA26-350A-6A4A-8D10-F53251478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64120"/>
            <a:ext cx="12192000" cy="16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411040" cy="1181100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Tribal Sovereignty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996565" y="1676401"/>
            <a:ext cx="3518285" cy="27384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How long have tribal nations had sovereignty?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What does sovereignty mean?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Why is sovereignty important?</a:t>
            </a:r>
          </a:p>
        </p:txBody>
      </p:sp>
      <p:pic>
        <p:nvPicPr>
          <p:cNvPr id="5" name="Online Media 6" title="BESE Explains: Tribal Sovereignty">
            <a:hlinkClick r:id="" action="ppaction://media"/>
            <a:extLst>
              <a:ext uri="{FF2B5EF4-FFF2-40B4-BE49-F238E27FC236}">
                <a16:creationId xmlns:a16="http://schemas.microsoft.com/office/drawing/2014/main" id="{EFD4B9BB-ABC7-CD48-B4EF-8EE63A83F5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10668" y="1676400"/>
            <a:ext cx="6290732" cy="35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411040" cy="676275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While You Watch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996566" y="1676401"/>
            <a:ext cx="3975484" cy="2095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What are the types of government?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Why is the 1823 federal court case Johnson v. McIntosh important?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What are the three big ideas to come out of Worchester v. Georgia?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Online Media 4" title="Tribal Sovereignty: The Right To Self Rule">
            <a:hlinkClick r:id="" action="ppaction://media"/>
            <a:extLst>
              <a:ext uri="{FF2B5EF4-FFF2-40B4-BE49-F238E27FC236}">
                <a16:creationId xmlns:a16="http://schemas.microsoft.com/office/drawing/2014/main" id="{D538C0E2-5A37-8C47-9E30-8CFAC0AD14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94696" y="1676400"/>
            <a:ext cx="5906704" cy="44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411040" cy="676275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Before Watching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996566" y="1676400"/>
            <a:ext cx="3975484" cy="441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What is the name of the tribe that helped keep the pilgrims from starving—the inspiration for the Thanksgiving Day tradition?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Do you think that tribe is still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here today?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How does the U.S. government support the tribe that helped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those first immigrants?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Online Media 4" title="Native tribe fights to keep sovereign land">
            <a:hlinkClick r:id="" action="ppaction://media"/>
            <a:extLst>
              <a:ext uri="{FF2B5EF4-FFF2-40B4-BE49-F238E27FC236}">
                <a16:creationId xmlns:a16="http://schemas.microsoft.com/office/drawing/2014/main" id="{2089349E-22DA-7F4C-9959-CA4D92A8F93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83188" y="1689100"/>
            <a:ext cx="6039555" cy="33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6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1" title="The Invasion of America">
            <a:hlinkClick r:id="" action="ppaction://media"/>
            <a:extLst>
              <a:ext uri="{FF2B5EF4-FFF2-40B4-BE49-F238E27FC236}">
                <a16:creationId xmlns:a16="http://schemas.microsoft.com/office/drawing/2014/main" id="{E6C05217-2959-B24F-A712-6427D3888B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25418" y="495300"/>
            <a:ext cx="9541164" cy="5865091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Tribal lands seized since 1862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6" y="495300"/>
            <a:ext cx="9861176" cy="647700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Sentence Stems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1001486" y="2873828"/>
            <a:ext cx="4351724" cy="32221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see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notice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think this is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This reminds me of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date of this is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think this relates to the history and geography of Oregon because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DBAE02-D382-5543-B52E-53DA6927CBF0}"/>
              </a:ext>
            </a:extLst>
          </p:cNvPr>
          <p:cNvSpPr txBox="1">
            <a:spLocks/>
          </p:cNvSpPr>
          <p:nvPr/>
        </p:nvSpPr>
        <p:spPr>
          <a:xfrm>
            <a:off x="1004045" y="1676401"/>
            <a:ext cx="10175583" cy="9797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After you put your puzzles together use these stems to talk 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about the pictures.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FAC59B-FBF4-A746-9529-B37A73A43122}"/>
              </a:ext>
            </a:extLst>
          </p:cNvPr>
          <p:cNvSpPr txBox="1">
            <a:spLocks/>
          </p:cNvSpPr>
          <p:nvPr/>
        </p:nvSpPr>
        <p:spPr>
          <a:xfrm>
            <a:off x="5978172" y="2873828"/>
            <a:ext cx="5223226" cy="32221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question I have about this picture is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think this is a primary source because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think this is a secondary source because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 think this picture is from …</a:t>
            </a:r>
          </a:p>
          <a:p>
            <a:pPr marL="274320" indent="-274320" algn="l">
              <a:lnSpc>
                <a:spcPct val="110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Information that would help us to identify 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this document is …</a:t>
            </a:r>
          </a:p>
        </p:txBody>
      </p:sp>
    </p:spTree>
    <p:extLst>
      <p:ext uri="{BB962C8B-B14F-4D97-AF65-F5344CB8AC3E}">
        <p14:creationId xmlns:p14="http://schemas.microsoft.com/office/powerpoint/2010/main" val="334040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6" y="495300"/>
            <a:ext cx="9861176" cy="647700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Maps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1004048" y="1690688"/>
            <a:ext cx="4068016" cy="441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next two maps show the many tribal nations (or Indigenous language groups) that existed in Oregon and across the American West prior to the U.S. government’s westward expansion.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Both maps are incomplete. There were many more individual tribal nations and bands than are shown.</a:t>
            </a:r>
          </a:p>
        </p:txBody>
      </p:sp>
      <p:pic>
        <p:nvPicPr>
          <p:cNvPr id="7" name="Picture 6" descr="Map of Oregon showing estimates of tribal areas before U.S. expansion">
            <a:extLst>
              <a:ext uri="{FF2B5EF4-FFF2-40B4-BE49-F238E27FC236}">
                <a16:creationId xmlns:a16="http://schemas.microsoft.com/office/drawing/2014/main" id="{A3F815D4-E002-A04E-8B4F-DB21FDD4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02" y="1619249"/>
            <a:ext cx="5864452" cy="42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63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 of the western U.S. showing some of the major tribal locations before westward expansion of the U.S.">
            <a:extLst>
              <a:ext uri="{FF2B5EF4-FFF2-40B4-BE49-F238E27FC236}">
                <a16:creationId xmlns:a16="http://schemas.microsoft.com/office/drawing/2014/main" id="{65E2D256-8600-A64F-A57F-0FB5D5339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21" b="362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western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43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9861176" cy="560614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1846 Map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1004048" y="1690693"/>
            <a:ext cx="5244352" cy="52054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the early 1800s the United States and Great Britain struggled for control of the Pacific Northwest, which was then known as the Oregon territory.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Oregon Treaty of 1846 established the boundary between the United States and what is now Canada.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Neither Great Britain nor the United States acknowledged the sovereignty and land rights of the Native American who already lived in these areas.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state of Oregon, which is outlined in black, gained its statehood in 1859.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Notice how different the shapes of the U.S. territories were in 1846 compared to today.</a:t>
            </a:r>
          </a:p>
        </p:txBody>
      </p:sp>
      <p:pic>
        <p:nvPicPr>
          <p:cNvPr id="3" name="Picture 2" descr="A map showing the western territories of the U.S. in 1846 including Oregon">
            <a:extLst>
              <a:ext uri="{FF2B5EF4-FFF2-40B4-BE49-F238E27FC236}">
                <a16:creationId xmlns:a16="http://schemas.microsoft.com/office/drawing/2014/main" id="{719916BA-E7EB-DC44-973F-34FB4D908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03"/>
          <a:stretch/>
        </p:blipFill>
        <p:spPr>
          <a:xfrm>
            <a:off x="6716488" y="-72028"/>
            <a:ext cx="6433457" cy="70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4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364095" cy="560614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Map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1004048" y="1690693"/>
            <a:ext cx="5287895" cy="4405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Thousands of people lived in the area we now call Oregon. They had lived here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since time immemorial,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meaning for longer than we have written record.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Indigenous people were part of large tribal nations and of smaller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bands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within those nations. These bands were similar to extended families. 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Each band had its own rules for how to live, work, and take care of each other. 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This map shows the tribal nations and bands that populated Oregon just prior to the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Donation Land 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 of 1850.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Picture 4" title="&quot;&quot;">
            <a:extLst>
              <a:ext uri="{FF2B5EF4-FFF2-40B4-BE49-F238E27FC236}">
                <a16:creationId xmlns:a16="http://schemas.microsoft.com/office/drawing/2014/main" id="{72F13D83-E268-6442-BC69-BD3926721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"/>
          <a:stretch/>
        </p:blipFill>
        <p:spPr>
          <a:xfrm>
            <a:off x="6604194" y="1632856"/>
            <a:ext cx="4640750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2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364095" cy="560614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Map of Tribal Lands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1004048" y="1690693"/>
            <a:ext cx="4724090" cy="4405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currently nine federally recognized tribes in Oregon.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Burns Paiute Tribe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Confederated Tribes of the Coos, Lower Umpqua 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and Siuslaw Indians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Confederated Tribes of the Grand Ronde Community of Oregon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Confederated Tribes of Siletz Indians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Confederated Tribes of the Umatilla Indian Reservation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Confederated Tribes of Warm Springs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Coquille Indian Tribe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Cow Creek Band of Umpqua Indians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Klamath Tribes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Map of Oregonshowing the locations of the headquarters for each on the nine federaly recognized tribes">
            <a:extLst>
              <a:ext uri="{FF2B5EF4-FFF2-40B4-BE49-F238E27FC236}">
                <a16:creationId xmlns:a16="http://schemas.microsoft.com/office/drawing/2014/main" id="{0416E9BB-281D-D14D-8284-71020709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1" t="16531" r="58462" b="8491"/>
          <a:stretch/>
        </p:blipFill>
        <p:spPr>
          <a:xfrm>
            <a:off x="6096000" y="1618136"/>
            <a:ext cx="5124485" cy="41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3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650140" cy="560614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 smtClean="0"/>
              <a:t>Map of Federal and Tribal Lands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1004049" y="1690693"/>
            <a:ext cx="3807438" cy="4405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This map shows the lands that are owned by the U.S. government and those owned by tribal nations.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Much of the land is administered by the U.S. Forest Service or the Bureau of Land Management</a:t>
            </a:r>
          </a:p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What else do you notice?</a:t>
            </a:r>
          </a:p>
        </p:txBody>
      </p:sp>
      <p:pic>
        <p:nvPicPr>
          <p:cNvPr id="8" name="Picture 7" title="&quot;&quot;">
            <a:extLst>
              <a:ext uri="{FF2B5EF4-FFF2-40B4-BE49-F238E27FC236}">
                <a16:creationId xmlns:a16="http://schemas.microsoft.com/office/drawing/2014/main" id="{B9FD8453-4378-E248-8E63-E466C3C7F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262" y="1624018"/>
            <a:ext cx="5926999" cy="45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76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F42B-A8A6-084F-B760-3D876782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048" y="495300"/>
            <a:ext cx="5411040" cy="1181100"/>
          </a:xfrm>
        </p:spPr>
        <p:txBody>
          <a:bodyPr lIns="0" tIns="0" rIns="0" bIns="0" anchor="t" anchorCtr="0">
            <a:noAutofit/>
          </a:bodyPr>
          <a:lstStyle/>
          <a:p>
            <a:r>
              <a:rPr lang="en-US" dirty="0"/>
              <a:t>The United States Constitution</a:t>
            </a:r>
            <a:endParaRPr lang="en-US" sz="4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C0B93-CAE8-2B4F-959B-916DC186B461}"/>
              </a:ext>
            </a:extLst>
          </p:cNvPr>
          <p:cNvSpPr txBox="1">
            <a:spLocks/>
          </p:cNvSpPr>
          <p:nvPr/>
        </p:nvSpPr>
        <p:spPr>
          <a:xfrm>
            <a:off x="996565" y="2290769"/>
            <a:ext cx="5077664" cy="38052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9D365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Article I; Section 8 says: “Congress shall have the power to regulate Commerce with foreign nations and among the several states, and with the Indian tribes.”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Tribal nations are recognized as having their own government. The tribes have a government-to-government relationship with the United States, not states, counties or cities.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Tribal governments are unique within all the types of government in the United States. 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Tribal governments maintain the power to determine their own structure, pass laws and enforce laws through their own police departments and court systems.</a:t>
            </a:r>
          </a:p>
          <a:p>
            <a:pPr algn="l">
              <a:lnSpc>
                <a:spcPct val="110000"/>
              </a:lnSpc>
              <a:spcAft>
                <a:spcPts val="14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 title="The constitution of the united States">
            <a:extLst>
              <a:ext uri="{FF2B5EF4-FFF2-40B4-BE49-F238E27FC236}">
                <a16:creationId xmlns:a16="http://schemas.microsoft.com/office/drawing/2014/main" id="{5082D0C7-3CC6-FA4C-8C1D-476860A51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0" t="18440" r="34814" b="14326"/>
          <a:stretch/>
        </p:blipFill>
        <p:spPr>
          <a:xfrm>
            <a:off x="6586537" y="0"/>
            <a:ext cx="5729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1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07C023760E4B43B88CA40098E6CCFF" ma:contentTypeVersion="7" ma:contentTypeDescription="Create a new document." ma:contentTypeScope="" ma:versionID="932c66335bf254f2b214dd195c90a42f">
  <xsd:schema xmlns:xsd="http://www.w3.org/2001/XMLSchema" xmlns:xs="http://www.w3.org/2001/XMLSchema" xmlns:p="http://schemas.microsoft.com/office/2006/metadata/properties" xmlns:ns1="http://schemas.microsoft.com/sharepoint/v3" xmlns:ns2="34fb217e-71e5-45f5-ac12-57a9bc5aa8c7" xmlns:ns3="54031767-dd6d-417c-ab73-583408f47564" targetNamespace="http://schemas.microsoft.com/office/2006/metadata/properties" ma:root="true" ma:fieldsID="85307702f587d59a8b580de5524f7e2a" ns1:_="" ns2:_="" ns3:_="">
    <xsd:import namespace="http://schemas.microsoft.com/sharepoint/v3"/>
    <xsd:import namespace="34fb217e-71e5-45f5-ac12-57a9bc5aa8c7"/>
    <xsd:import namespace="54031767-dd6d-417c-ab73-583408f4756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Estimated_x0020_Creation_x0020_Date" minOccurs="0"/>
                <xsd:element ref="ns2:Remediation_x0020_Date" minOccurs="0"/>
                <xsd:element ref="ns2:Priority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217e-71e5-45f5-ac12-57a9bc5aa8c7" elementFormDefault="qualified">
    <xsd:import namespace="http://schemas.microsoft.com/office/2006/documentManagement/types"/>
    <xsd:import namespace="http://schemas.microsoft.com/office/infopath/2007/PartnerControls"/>
    <xsd:element name="Estimated_x0020_Creation_x0020_Date" ma:index="6" nillable="true" ma:displayName="Estimated Creation Date" ma:format="DateOnly" ma:internalName="Estimated_x0020_Creation_x0020_Date" ma:readOnly="false">
      <xsd:simpleType>
        <xsd:restriction base="dms:DateTime"/>
      </xsd:simpleType>
    </xsd:element>
    <xsd:element name="Remediation_x0020_Date" ma:index="7" nillable="true" ma:displayName="Remediation Date" ma:default="[today]" ma:format="DateOnly" ma:internalName="Remediation_x0020_Date" ma:readOnly="false">
      <xsd:simpleType>
        <xsd:restriction base="dms:DateTime"/>
      </xsd:simpleType>
    </xsd:element>
    <xsd:element name="Priority" ma:index="8" nillable="true" ma:displayName="Priority" ma:default="New" ma:description="What Priority Level Is This Document?" ma:format="RadioButtons" ma:internalName="Priority" ma:readOnly="false">
      <xsd:simpleType>
        <xsd:restriction base="dms:Choice">
          <xsd:enumeration value="New"/>
          <xsd:enumeration value="Legacy"/>
          <xsd:enumeration value="Tier 1"/>
          <xsd:enumeration value="Tier 2"/>
          <xsd:enumeration value="Tier 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31767-dd6d-417c-ab73-583408f47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Remediation_x0020_Date xmlns="34fb217e-71e5-45f5-ac12-57a9bc5aa8c7">2020-02-10T08:00:00+00:00</Remediation_x0020_Date>
    <Estimated_x0020_Creation_x0020_Date xmlns="34fb217e-71e5-45f5-ac12-57a9bc5aa8c7" xsi:nil="true"/>
    <Priority xmlns="34fb217e-71e5-45f5-ac12-57a9bc5aa8c7">New</Priority>
  </documentManagement>
</p:properties>
</file>

<file path=customXml/itemProps1.xml><?xml version="1.0" encoding="utf-8"?>
<ds:datastoreItem xmlns:ds="http://schemas.openxmlformats.org/officeDocument/2006/customXml" ds:itemID="{64ECDE16-3272-4ECE-B7C9-24D4F002C55D}"/>
</file>

<file path=customXml/itemProps2.xml><?xml version="1.0" encoding="utf-8"?>
<ds:datastoreItem xmlns:ds="http://schemas.openxmlformats.org/officeDocument/2006/customXml" ds:itemID="{952A5246-A187-4BCA-9D4A-77BDA2A41D4D}"/>
</file>

<file path=customXml/itemProps3.xml><?xml version="1.0" encoding="utf-8"?>
<ds:datastoreItem xmlns:ds="http://schemas.openxmlformats.org/officeDocument/2006/customXml" ds:itemID="{C4FA9580-F6A1-48D5-AFFF-35E54693FAD1}"/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744</Words>
  <Application>Microsoft Office PowerPoint</Application>
  <PresentationFormat>Widescreen</PresentationFormat>
  <Paragraphs>83</Paragraphs>
  <Slides>13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Helvetica Neue Light</vt:lpstr>
      <vt:lpstr>Helvetica Neue Medium</vt:lpstr>
      <vt:lpstr>Office Theme</vt:lpstr>
      <vt:lpstr>SOCIAL STUDIES  Sovereignty  </vt:lpstr>
      <vt:lpstr>Sentence Stems</vt:lpstr>
      <vt:lpstr>Maps</vt:lpstr>
      <vt:lpstr>The western United States</vt:lpstr>
      <vt:lpstr>1846 Map</vt:lpstr>
      <vt:lpstr>Map</vt:lpstr>
      <vt:lpstr>Map of Tribal Lands</vt:lpstr>
      <vt:lpstr>Map of Federal and Tribal Lands</vt:lpstr>
      <vt:lpstr>The United States Constitution</vt:lpstr>
      <vt:lpstr>Tribal Sovereignty</vt:lpstr>
      <vt:lpstr>While You Watch</vt:lpstr>
      <vt:lpstr>Before Watching</vt:lpstr>
      <vt:lpstr>Tribal lands seized since 1862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 Creek  Umpqua Tribe</dc:title>
  <dc:creator>Valerie Brodnikova</dc:creator>
  <cp:lastModifiedBy>RUDY Peter - ODE</cp:lastModifiedBy>
  <cp:revision>117</cp:revision>
  <dcterms:created xsi:type="dcterms:W3CDTF">2019-04-26T16:05:13Z</dcterms:created>
  <dcterms:modified xsi:type="dcterms:W3CDTF">2020-03-27T23:22:09Z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0x0101005007C023760E4B43B88CA40098E6CCFF</vt:lpwstr>
  </property>
</Properties>
</file>