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36"/>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4660"/>
  </p:normalViewPr>
  <p:slideViewPr>
    <p:cSldViewPr snapToGrid="0">
      <p:cViewPr varScale="1">
        <p:scale>
          <a:sx n="64" d="100"/>
          <a:sy n="64" d="100"/>
        </p:scale>
        <p:origin x="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6/10/2020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coronavirus/2019-ncov/community/schools-childcare/guidance-for-schools.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coronavirus/2019-ncov/prevent-getting-sick/diy-cloth-face-covering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afme.org/covid-19-instrument-cleaning-guidelin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02623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0: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Straight Talk</a:t>
            </a:r>
            <a:endParaRPr/>
          </a:p>
          <a:p>
            <a:pPr marL="0" lvl="0" indent="0" algn="l" rtl="0">
              <a:lnSpc>
                <a:spcPct val="115000"/>
              </a:lnSpc>
              <a:spcBef>
                <a:spcPts val="0"/>
              </a:spcBef>
              <a:spcAft>
                <a:spcPts val="0"/>
              </a:spcAft>
              <a:buClr>
                <a:schemeClr val="dk1"/>
              </a:buClr>
              <a:buSzPts val="1100"/>
              <a:buFont typeface="Arial"/>
              <a:buNone/>
            </a:pPr>
            <a:r>
              <a:rPr lang="en-US"/>
              <a:t>Inconsistencies</a:t>
            </a:r>
            <a:endParaRPr/>
          </a:p>
          <a:p>
            <a:pPr marL="457200" lvl="0" indent="-317500" algn="l" rtl="0">
              <a:lnSpc>
                <a:spcPct val="115000"/>
              </a:lnSpc>
              <a:spcBef>
                <a:spcPts val="0"/>
              </a:spcBef>
              <a:spcAft>
                <a:spcPts val="0"/>
              </a:spcAft>
              <a:buSzPts val="1400"/>
              <a:buChar char="●"/>
            </a:pPr>
            <a:r>
              <a:rPr lang="en-US"/>
              <a:t>You are going to see some, they are easy to find. - 3 feet on a bus, how many people in a room based on guidance from some other sector (time in contact)</a:t>
            </a:r>
            <a:endParaRPr/>
          </a:p>
          <a:p>
            <a:pPr marL="457200" lvl="0" indent="-317500" algn="l" rtl="0">
              <a:lnSpc>
                <a:spcPct val="115000"/>
              </a:lnSpc>
              <a:spcBef>
                <a:spcPts val="0"/>
              </a:spcBef>
              <a:spcAft>
                <a:spcPts val="0"/>
              </a:spcAft>
              <a:buSzPts val="1400"/>
              <a:buChar char="●"/>
            </a:pPr>
            <a:r>
              <a:rPr lang="en-US"/>
              <a:t>The inconsistency is there because you asked for them for reasons of practicality and they are also less safe.</a:t>
            </a:r>
            <a:endParaRPr/>
          </a:p>
          <a:p>
            <a:pPr marL="914400" lvl="1" indent="-317500" algn="l" rtl="0">
              <a:lnSpc>
                <a:spcPct val="115000"/>
              </a:lnSpc>
              <a:spcBef>
                <a:spcPts val="0"/>
              </a:spcBef>
              <a:spcAft>
                <a:spcPts val="0"/>
              </a:spcAft>
              <a:buSzPts val="1400"/>
              <a:buChar char="○"/>
            </a:pPr>
            <a:r>
              <a:rPr lang="en-US"/>
              <a:t>Order of safety – 6 feet, limited time contact, less interaction with others, hygiene and cleanliness, masks/coverings (to protect others)</a:t>
            </a:r>
            <a:endParaRPr/>
          </a:p>
          <a:p>
            <a:pPr marL="914400" lvl="1" indent="-317500" algn="l" rtl="0">
              <a:lnSpc>
                <a:spcPct val="115000"/>
              </a:lnSpc>
              <a:spcBef>
                <a:spcPts val="0"/>
              </a:spcBef>
              <a:spcAft>
                <a:spcPts val="0"/>
              </a:spcAft>
              <a:buSzPts val="1400"/>
              <a:buChar char="○"/>
            </a:pPr>
            <a:r>
              <a:rPr lang="en-US"/>
              <a:t>When you drop one, recommend others</a:t>
            </a:r>
            <a:endParaRPr/>
          </a:p>
          <a:p>
            <a:pPr marL="457200" lvl="0" indent="-317500" algn="l" rtl="0">
              <a:lnSpc>
                <a:spcPct val="115000"/>
              </a:lnSpc>
              <a:spcBef>
                <a:spcPts val="0"/>
              </a:spcBef>
              <a:spcAft>
                <a:spcPts val="0"/>
              </a:spcAft>
              <a:buSzPts val="1400"/>
              <a:buChar char="●"/>
            </a:pPr>
            <a:r>
              <a:rPr lang="en-US"/>
              <a:t>Choice: As a leader you lean into the risk level issue and help others understand or you can attack it and use it as a reason to say none of it makes sense and do what you choose. If you do you will put your community at risk</a:t>
            </a:r>
            <a:endParaRPr/>
          </a:p>
          <a:p>
            <a:pPr marL="0" lvl="0" indent="0" algn="l" rtl="0">
              <a:lnSpc>
                <a:spcPct val="115000"/>
              </a:lnSpc>
              <a:spcBef>
                <a:spcPts val="0"/>
              </a:spcBef>
              <a:spcAft>
                <a:spcPts val="0"/>
              </a:spcAft>
              <a:buClr>
                <a:schemeClr val="dk1"/>
              </a:buClr>
              <a:buSzPts val="1100"/>
              <a:buFont typeface="Arial"/>
              <a:buNone/>
            </a:pPr>
            <a:r>
              <a:rPr lang="en-US"/>
              <a:t>Local flexibility</a:t>
            </a:r>
            <a:endParaRPr/>
          </a:p>
          <a:p>
            <a:pPr marL="457200" lvl="0" indent="-317500" algn="l" rtl="0">
              <a:lnSpc>
                <a:spcPct val="115000"/>
              </a:lnSpc>
              <a:spcBef>
                <a:spcPts val="0"/>
              </a:spcBef>
              <a:spcAft>
                <a:spcPts val="0"/>
              </a:spcAft>
              <a:buSzPts val="1400"/>
              <a:buChar char="●"/>
            </a:pPr>
            <a:r>
              <a:rPr lang="en-US"/>
              <a:t>Leeway in implementation considerations vs requirements</a:t>
            </a:r>
            <a:endParaRPr/>
          </a:p>
          <a:p>
            <a:pPr marL="457200" lvl="0" indent="-317500" algn="l" rtl="0">
              <a:lnSpc>
                <a:spcPct val="115000"/>
              </a:lnSpc>
              <a:spcBef>
                <a:spcPts val="0"/>
              </a:spcBef>
              <a:spcAft>
                <a:spcPts val="0"/>
              </a:spcAft>
              <a:buSzPts val="1400"/>
              <a:buChar char="●"/>
            </a:pPr>
            <a:r>
              <a:rPr lang="en-US"/>
              <a:t>requirements “where feasible” “to the greatest extent possible”</a:t>
            </a:r>
            <a:endParaRPr/>
          </a:p>
          <a:p>
            <a:pPr marL="457200" lvl="0" indent="-317500" algn="l" rtl="0">
              <a:lnSpc>
                <a:spcPct val="115000"/>
              </a:lnSpc>
              <a:spcBef>
                <a:spcPts val="0"/>
              </a:spcBef>
              <a:spcAft>
                <a:spcPts val="0"/>
              </a:spcAft>
              <a:buSzPts val="1400"/>
              <a:buChar char="●"/>
            </a:pPr>
            <a:r>
              <a:rPr lang="en-US"/>
              <a:t>Cohorts, riskier classes like choir and band, visitors and masks</a:t>
            </a:r>
            <a:endParaRPr/>
          </a:p>
          <a:p>
            <a:pPr marL="457200" lvl="0" indent="-317500" algn="l" rtl="0">
              <a:lnSpc>
                <a:spcPct val="115000"/>
              </a:lnSpc>
              <a:spcBef>
                <a:spcPts val="0"/>
              </a:spcBef>
              <a:spcAft>
                <a:spcPts val="0"/>
              </a:spcAft>
              <a:buSzPts val="1400"/>
              <a:buChar char="●"/>
            </a:pPr>
            <a:r>
              <a:rPr lang="en-US"/>
              <a:t>And considering other ways to introduce flexibility</a:t>
            </a:r>
            <a:endParaRPr/>
          </a:p>
          <a:p>
            <a:pPr marL="0" lvl="0" indent="0" algn="l" rtl="0">
              <a:lnSpc>
                <a:spcPct val="115000"/>
              </a:lnSpc>
              <a:spcBef>
                <a:spcPts val="0"/>
              </a:spcBef>
              <a:spcAft>
                <a:spcPts val="0"/>
              </a:spcAft>
              <a:buClr>
                <a:schemeClr val="dk1"/>
              </a:buClr>
              <a:buSzPts val="1100"/>
              <a:buFont typeface="Arial"/>
              <a:buNone/>
            </a:pPr>
            <a:r>
              <a:rPr lang="en-US"/>
              <a:t>Responsibility</a:t>
            </a:r>
            <a:endParaRPr/>
          </a:p>
          <a:p>
            <a:pPr marL="457200" lvl="0" indent="-317500" algn="l" rtl="0">
              <a:lnSpc>
                <a:spcPct val="115000"/>
              </a:lnSpc>
              <a:spcBef>
                <a:spcPts val="0"/>
              </a:spcBef>
              <a:spcAft>
                <a:spcPts val="0"/>
              </a:spcAft>
              <a:buSzPts val="1400"/>
              <a:buChar char="●"/>
            </a:pPr>
            <a:r>
              <a:rPr lang="en-US"/>
              <a:t>Understand it is all about levels of risk</a:t>
            </a:r>
            <a:endParaRPr/>
          </a:p>
          <a:p>
            <a:pPr marL="457200" lvl="0" indent="-317500" algn="l" rtl="0">
              <a:lnSpc>
                <a:spcPct val="115000"/>
              </a:lnSpc>
              <a:spcBef>
                <a:spcPts val="0"/>
              </a:spcBef>
              <a:spcAft>
                <a:spcPts val="0"/>
              </a:spcAft>
              <a:buSzPts val="1400"/>
              <a:buChar char="●"/>
            </a:pPr>
            <a:r>
              <a:rPr lang="en-US"/>
              <a:t>The farther you stray from guidance (Physical distancing, hygiene, small groups, multiple interactions, etc) the more risk you are creating for those you serve</a:t>
            </a:r>
            <a:endParaRPr/>
          </a:p>
          <a:p>
            <a:pPr marL="457200" lvl="0" indent="-317500" algn="l" rtl="0">
              <a:lnSpc>
                <a:spcPct val="115000"/>
              </a:lnSpc>
              <a:spcBef>
                <a:spcPts val="0"/>
              </a:spcBef>
              <a:spcAft>
                <a:spcPts val="0"/>
              </a:spcAft>
              <a:buSzPts val="1400"/>
              <a:buChar char="●"/>
            </a:pPr>
            <a:r>
              <a:rPr lang="en-US"/>
              <a:t>You, like the state, is trying to determine how to practically operate school and maintain a safe risk level</a:t>
            </a:r>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t>From the guidance:</a:t>
            </a:r>
            <a:endParaRPr/>
          </a:p>
          <a:p>
            <a:pPr marL="0" lvl="0" indent="0" algn="l" rtl="0">
              <a:lnSpc>
                <a:spcPct val="115000"/>
              </a:lnSpc>
              <a:spcBef>
                <a:spcPts val="0"/>
              </a:spcBef>
              <a:spcAft>
                <a:spcPts val="0"/>
              </a:spcAft>
              <a:buClr>
                <a:schemeClr val="dk1"/>
              </a:buClr>
              <a:buSzPts val="1100"/>
              <a:buFont typeface="Arial"/>
              <a:buNone/>
            </a:pPr>
            <a:r>
              <a:rPr lang="en-US" b="1"/>
              <a:t>Maintaining Health and Safety</a:t>
            </a:r>
            <a:endParaRPr b="1"/>
          </a:p>
          <a:p>
            <a:pPr marL="0" lvl="0" indent="0" algn="l" rtl="0">
              <a:lnSpc>
                <a:spcPct val="115000"/>
              </a:lnSpc>
              <a:spcBef>
                <a:spcPts val="0"/>
              </a:spcBef>
              <a:spcAft>
                <a:spcPts val="0"/>
              </a:spcAft>
              <a:buClr>
                <a:schemeClr val="dk1"/>
              </a:buClr>
              <a:buSzPts val="1100"/>
              <a:buFont typeface="Arial"/>
              <a:buNone/>
            </a:pPr>
            <a:r>
              <a:rPr lang="en-US"/>
              <a:t>The </a:t>
            </a:r>
            <a:r>
              <a:rPr lang="en-US" b="1"/>
              <a:t>Ready Schools, Safe Learners</a:t>
            </a:r>
            <a:r>
              <a:rPr lang="en-US"/>
              <a:t> guidance focuses on health and safety requirements with provisions for flexibility that honor and recognize the uniqueness of communities across Oregon, to support schools in designing plans to meet community-specific needs and strengths. As schools plan, it is important to remember:</a:t>
            </a:r>
            <a:endParaRPr/>
          </a:p>
          <a:p>
            <a:pPr marL="0" lvl="0" indent="0" algn="l" rtl="0">
              <a:lnSpc>
                <a:spcPct val="115000"/>
              </a:lnSpc>
              <a:spcBef>
                <a:spcPts val="0"/>
              </a:spcBef>
              <a:spcAft>
                <a:spcPts val="0"/>
              </a:spcAft>
              <a:buClr>
                <a:schemeClr val="dk1"/>
              </a:buClr>
              <a:buSzPts val="1100"/>
              <a:buFont typeface="Arial"/>
              <a:buNone/>
            </a:pPr>
            <a:r>
              <a:rPr lang="en-US"/>
              <a:t>“You don’t make the timeline. The virus makes the timeline.” – Dr. Anthony Fauci. </a:t>
            </a:r>
            <a:endParaRPr/>
          </a:p>
          <a:p>
            <a:pPr marL="0" lvl="0" indent="0" algn="l" rtl="0">
              <a:lnSpc>
                <a:spcPct val="115000"/>
              </a:lnSpc>
              <a:spcBef>
                <a:spcPts val="0"/>
              </a:spcBef>
              <a:spcAft>
                <a:spcPts val="0"/>
              </a:spcAft>
              <a:buClr>
                <a:schemeClr val="dk1"/>
              </a:buClr>
              <a:buSzPts val="1100"/>
              <a:buFont typeface="Arial"/>
              <a:buNone/>
            </a:pPr>
            <a:r>
              <a:rPr lang="en-US"/>
              <a:t>Our state will be living with the virus until there is immunity, which is many months off.</a:t>
            </a:r>
            <a:endParaRPr/>
          </a:p>
          <a:p>
            <a:pPr marL="0" lvl="0" indent="0" algn="l" rtl="0">
              <a:lnSpc>
                <a:spcPct val="115000"/>
              </a:lnSpc>
              <a:spcBef>
                <a:spcPts val="0"/>
              </a:spcBef>
              <a:spcAft>
                <a:spcPts val="0"/>
              </a:spcAft>
              <a:buClr>
                <a:schemeClr val="dk1"/>
              </a:buClr>
              <a:buSzPts val="1100"/>
              <a:buFont typeface="Arial"/>
              <a:buNone/>
            </a:pPr>
            <a:r>
              <a:rPr lang="en-US"/>
              <a:t>The best tools to protect individuals are physical distancing and hygiene.</a:t>
            </a:r>
            <a:endParaRPr/>
          </a:p>
          <a:p>
            <a:pPr marL="0" lvl="0" indent="0" algn="l" rtl="0">
              <a:lnSpc>
                <a:spcPct val="115000"/>
              </a:lnSpc>
              <a:spcBef>
                <a:spcPts val="0"/>
              </a:spcBef>
              <a:spcAft>
                <a:spcPts val="0"/>
              </a:spcAft>
              <a:buClr>
                <a:schemeClr val="dk1"/>
              </a:buClr>
              <a:buSzPts val="1100"/>
              <a:buFont typeface="Arial"/>
              <a:buNone/>
            </a:pPr>
            <a:r>
              <a:rPr lang="en-US"/>
              <a:t>Every health restriction lifted increases opportunity for transmission and will increase cases.</a:t>
            </a:r>
            <a:endParaRPr/>
          </a:p>
          <a:p>
            <a:pPr marL="45720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As districts plan and implement the requirements and recommendations included in this guidance, personnel should try to implement as written and will necessarily need to consider a continuum of levels of risk when some requirements/recommendations cannot be fully accommodated. For example, maintaining physical distance (6 feet apart from others) is best. There will be times when this is not possible based on an interaction or a physical space limitation. When it is necessary to adjust implementation of this guidance, take other steps to mitigate the close proximity. Steps could include ensuring it is for a very short duration, ensuring hand washing before and after, avoiding touching your face, teaching safe etiquette for coughing and sneezing, and/or using a facial covering. </a:t>
            </a:r>
            <a:endParaRPr/>
          </a:p>
          <a:p>
            <a:pPr marL="457200" lvl="0" indent="0" algn="l" rtl="0">
              <a:lnSpc>
                <a:spcPct val="115000"/>
              </a:lnSpc>
              <a:spcBef>
                <a:spcPts val="0"/>
              </a:spcBef>
              <a:spcAft>
                <a:spcPts val="0"/>
              </a:spcAft>
              <a:buClr>
                <a:schemeClr val="dk1"/>
              </a:buClr>
              <a:buSzPts val="11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0" name="Google Shape;120;p10: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423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98fe57682_7_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898fe57682_7_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8" name="Google Shape;128;g898fe57682_7_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643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Draft</a:t>
            </a:r>
            <a:endParaRPr/>
          </a:p>
          <a:p>
            <a:pPr marL="457200" marR="0" lvl="0" indent="-228600" algn="l" rtl="0">
              <a:lnSpc>
                <a:spcPct val="100000"/>
              </a:lnSpc>
              <a:spcBef>
                <a:spcPts val="0"/>
              </a:spcBef>
              <a:spcAft>
                <a:spcPts val="0"/>
              </a:spcAft>
              <a:buClr>
                <a:srgbClr val="000000"/>
              </a:buClr>
              <a:buSzPts val="1400"/>
              <a:buFont typeface="Arial"/>
              <a:buNone/>
            </a:pPr>
            <a:r>
              <a:rPr lang="en-US"/>
              <a:t>read</a:t>
            </a:r>
            <a:endParaRPr/>
          </a:p>
        </p:txBody>
      </p:sp>
      <p:sp>
        <p:nvSpPr>
          <p:cNvPr id="136" name="Google Shape;136;p11: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943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slide shows full design</a:t>
            </a:r>
            <a:endParaRPr/>
          </a:p>
        </p:txBody>
      </p:sp>
      <p:sp>
        <p:nvSpPr>
          <p:cNvPr id="142" name="Google Shape;142;p12: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088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8182" y="4473892"/>
            <a:ext cx="5505450"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49" name="Google Shape;149;p1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223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4: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What tools and resources are included – start thinking about what else you might need for later in the conversation???</a:t>
            </a:r>
            <a:endParaRPr/>
          </a:p>
        </p:txBody>
      </p:sp>
      <p:sp>
        <p:nvSpPr>
          <p:cNvPr id="155" name="Google Shape;155;p14: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9675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4" name="Google Shape;164;p15: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523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6: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a:t>Operational Blueprint has four sections-</a:t>
            </a:r>
            <a:endParaRPr/>
          </a:p>
          <a:p>
            <a:pPr marL="457200" marR="0" lvl="0" indent="-228600" algn="l" rtl="0">
              <a:lnSpc>
                <a:spcPct val="100000"/>
              </a:lnSpc>
              <a:spcBef>
                <a:spcPts val="0"/>
              </a:spcBef>
              <a:spcAft>
                <a:spcPts val="0"/>
              </a:spcAft>
              <a:buClr>
                <a:srgbClr val="000000"/>
              </a:buClr>
              <a:buSzPts val="1400"/>
              <a:buFont typeface="Arial"/>
              <a:buNone/>
            </a:pPr>
            <a:endParaRPr b="0"/>
          </a:p>
          <a:p>
            <a:pPr marL="457200" marR="0" lvl="0" indent="-228600" algn="l" rtl="0">
              <a:lnSpc>
                <a:spcPct val="100000"/>
              </a:lnSpc>
              <a:spcBef>
                <a:spcPts val="0"/>
              </a:spcBef>
              <a:spcAft>
                <a:spcPts val="0"/>
              </a:spcAft>
              <a:buClr>
                <a:srgbClr val="000000"/>
              </a:buClr>
              <a:buSzPts val="1400"/>
              <a:buFont typeface="Arial"/>
              <a:buNone/>
            </a:pPr>
            <a:r>
              <a:rPr lang="en-US" b="0"/>
              <a:t>Cover elements:</a:t>
            </a:r>
            <a:endParaRPr/>
          </a:p>
          <a:p>
            <a:pPr marL="457200" marR="0" lvl="0" indent="-228600" algn="l" rtl="0">
              <a:lnSpc>
                <a:spcPct val="100000"/>
              </a:lnSpc>
              <a:spcBef>
                <a:spcPts val="0"/>
              </a:spcBef>
              <a:spcAft>
                <a:spcPts val="0"/>
              </a:spcAft>
              <a:buClr>
                <a:srgbClr val="000000"/>
              </a:buClr>
              <a:buSzPts val="1400"/>
              <a:buFont typeface="Arial"/>
              <a:buNone/>
            </a:pPr>
            <a:r>
              <a:rPr lang="en-US" b="0"/>
              <a:t>Who – school, contact, who helped by sector/title, ESD, LPHA, </a:t>
            </a:r>
            <a:endParaRPr/>
          </a:p>
          <a:p>
            <a:pPr marL="457200" marR="0" lvl="0" indent="-228600" algn="l" rtl="0">
              <a:lnSpc>
                <a:spcPct val="100000"/>
              </a:lnSpc>
              <a:spcBef>
                <a:spcPts val="0"/>
              </a:spcBef>
              <a:spcAft>
                <a:spcPts val="0"/>
              </a:spcAft>
              <a:buClr>
                <a:srgbClr val="000000"/>
              </a:buClr>
              <a:buSzPts val="1400"/>
              <a:buFont typeface="Arial"/>
              <a:buNone/>
            </a:pPr>
            <a:r>
              <a:rPr lang="en-US" b="0"/>
              <a:t>Which model</a:t>
            </a:r>
            <a:endParaRPr/>
          </a:p>
          <a:p>
            <a:pPr marL="457200" marR="0" lvl="0" indent="-228600" algn="l" rtl="0">
              <a:lnSpc>
                <a:spcPct val="100000"/>
              </a:lnSpc>
              <a:spcBef>
                <a:spcPts val="0"/>
              </a:spcBef>
              <a:spcAft>
                <a:spcPts val="0"/>
              </a:spcAft>
              <a:buClr>
                <a:srgbClr val="000000"/>
              </a:buClr>
              <a:buSzPts val="1400"/>
              <a:buFont typeface="Arial"/>
              <a:buNone/>
            </a:pPr>
            <a:endParaRPr b="0"/>
          </a:p>
          <a:p>
            <a:pPr marL="457200" marR="0" lvl="0" indent="-228600" algn="l" rtl="0">
              <a:lnSpc>
                <a:spcPct val="100000"/>
              </a:lnSpc>
              <a:spcBef>
                <a:spcPts val="0"/>
              </a:spcBef>
              <a:spcAft>
                <a:spcPts val="0"/>
              </a:spcAft>
              <a:buClr>
                <a:srgbClr val="000000"/>
              </a:buClr>
              <a:buSzPts val="1400"/>
              <a:buFont typeface="Arial"/>
              <a:buNone/>
            </a:pPr>
            <a:r>
              <a:rPr lang="en-US" b="0"/>
              <a:t>Comprehensive distance learning:</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Describe why you are selecting Comprehensive Distance Learning as the school’s Instructional Model for the effective dates of this plan.</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Describe the steps taken to ensure the school meets the guidance criteria and requirements for Comprehensive Distance Learning, once released by ODE no later than June 30, 2020.</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Describe the school’s plan, including the anticipated timeline, for returning to Hybrid Learning or On-Site Learning consistent with the Ready Schools, Safe Learners guidance.</a:t>
            </a:r>
            <a:endParaRPr b="0"/>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3" name="Google Shape;173;p16: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4769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7: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a:t>Operational Blueprint has four sections-</a:t>
            </a:r>
            <a:endParaRPr/>
          </a:p>
          <a:p>
            <a:pPr marL="457200" marR="0" lvl="0" indent="-228600" algn="l" rtl="0">
              <a:lnSpc>
                <a:spcPct val="100000"/>
              </a:lnSpc>
              <a:spcBef>
                <a:spcPts val="0"/>
              </a:spcBef>
              <a:spcAft>
                <a:spcPts val="0"/>
              </a:spcAft>
              <a:buClr>
                <a:srgbClr val="000000"/>
              </a:buClr>
              <a:buSzPts val="1400"/>
              <a:buFont typeface="Arial"/>
              <a:buNone/>
            </a:pPr>
            <a:endParaRPr b="0"/>
          </a:p>
          <a:p>
            <a:pPr marL="457200" marR="0" lvl="0" indent="-228600" algn="l" rtl="0">
              <a:lnSpc>
                <a:spcPct val="100000"/>
              </a:lnSpc>
              <a:spcBef>
                <a:spcPts val="0"/>
              </a:spcBef>
              <a:spcAft>
                <a:spcPts val="0"/>
              </a:spcAft>
              <a:buClr>
                <a:srgbClr val="000000"/>
              </a:buClr>
              <a:buSzPts val="1400"/>
              <a:buFont typeface="Arial"/>
              <a:buNone/>
            </a:pPr>
            <a:r>
              <a:rPr lang="en-US" b="0"/>
              <a:t>Sections 1-3:</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Public Health related implementation</a:t>
            </a:r>
            <a:endParaRPr/>
          </a:p>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Sections 4-8:</a:t>
            </a:r>
            <a:endParaRPr/>
          </a:p>
          <a:p>
            <a:pPr marL="400050" marR="0" lvl="0" indent="-171450" algn="l" rtl="0">
              <a:lnSpc>
                <a:spcPct val="100000"/>
              </a:lnSpc>
              <a:spcBef>
                <a:spcPts val="0"/>
              </a:spcBef>
              <a:spcAft>
                <a:spcPts val="0"/>
              </a:spcAft>
              <a:buClr>
                <a:srgbClr val="000000"/>
              </a:buClr>
              <a:buSzPts val="1400"/>
              <a:buFont typeface="Arial"/>
              <a:buChar char="•"/>
            </a:pPr>
            <a:r>
              <a:rPr lang="en-US" sz="1200" b="0" i="0" u="none" strike="noStrike" cap="none">
                <a:solidFill>
                  <a:schemeClr val="dk1"/>
                </a:solidFill>
                <a:latin typeface="Calibri"/>
                <a:ea typeface="Calibri"/>
                <a:cs typeface="Calibri"/>
                <a:sym typeface="Calibri"/>
              </a:rPr>
              <a:t>Assurance that you are planning for equity, instruction, engagement, social/emotional/mental health, and staffing and personnel</a:t>
            </a:r>
            <a:endParaRPr sz="1200" b="0" i="0" u="none" strike="noStrike" cap="none">
              <a:solidFill>
                <a:schemeClr val="dk1"/>
              </a:solidFill>
              <a:latin typeface="Calibri"/>
              <a:ea typeface="Calibri"/>
              <a:cs typeface="Calibri"/>
              <a:sym typeface="Calibri"/>
            </a:endParaRPr>
          </a:p>
        </p:txBody>
      </p:sp>
      <p:sp>
        <p:nvSpPr>
          <p:cNvPr id="181" name="Google Shape;181;p17: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640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8: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228600" lvl="0" indent="228600" algn="l" rtl="0">
              <a:spcBef>
                <a:spcPts val="0"/>
              </a:spcBef>
              <a:spcAft>
                <a:spcPts val="0"/>
              </a:spcAft>
              <a:buClr>
                <a:schemeClr val="dk1"/>
              </a:buClr>
              <a:buSzPts val="1100"/>
              <a:buFont typeface="Arial"/>
              <a:buNone/>
            </a:pPr>
            <a:r>
              <a:rPr lang="en-US" sz="1100" b="1"/>
              <a:t>Required</a:t>
            </a:r>
            <a:endParaRPr sz="1100" b="1"/>
          </a:p>
          <a:p>
            <a:pPr marL="228600" lvl="0" indent="-304800" algn="l" rtl="0">
              <a:spcBef>
                <a:spcPts val="0"/>
              </a:spcBef>
              <a:spcAft>
                <a:spcPts val="0"/>
              </a:spcAft>
              <a:buClr>
                <a:schemeClr val="dk1"/>
              </a:buClr>
              <a:buSzPts val="1200"/>
              <a:buFont typeface="Calibri"/>
              <a:buChar char="❏"/>
            </a:pPr>
            <a:r>
              <a:rPr lang="en-US" sz="1100"/>
              <a:t>Face coverings or face shields for:</a:t>
            </a:r>
            <a:endParaRPr sz="1100"/>
          </a:p>
          <a:p>
            <a:pPr marL="685800" lvl="0" indent="-298450" algn="l" rtl="0">
              <a:spcBef>
                <a:spcPts val="0"/>
              </a:spcBef>
              <a:spcAft>
                <a:spcPts val="0"/>
              </a:spcAft>
              <a:buClr>
                <a:schemeClr val="dk1"/>
              </a:buClr>
              <a:buSzPts val="1100"/>
              <a:buFont typeface="Noto Sans Symbols"/>
              <a:buChar char="●"/>
            </a:pPr>
            <a:r>
              <a:rPr lang="en-US" sz="1100"/>
              <a:t>Staff who are regularly within six feet of students and/or staff</a:t>
            </a:r>
            <a:endParaRPr sz="1100"/>
          </a:p>
          <a:p>
            <a:pPr marL="1143000" lvl="1" indent="-298450" algn="l" rtl="0">
              <a:spcBef>
                <a:spcPts val="0"/>
              </a:spcBef>
              <a:spcAft>
                <a:spcPts val="0"/>
              </a:spcAft>
              <a:buClr>
                <a:schemeClr val="dk1"/>
              </a:buClr>
              <a:buSzPts val="1100"/>
              <a:buFont typeface="Courier New"/>
              <a:buChar char="o"/>
            </a:pPr>
            <a:r>
              <a:rPr lang="en-US" sz="1100"/>
              <a:t>This can include staff who support personal care, feeding, or instruction requiring direct physical contact.</a:t>
            </a:r>
            <a:endParaRPr sz="1100"/>
          </a:p>
          <a:p>
            <a:pPr marL="1143000" lvl="1" indent="-298450" algn="l" rtl="0">
              <a:spcBef>
                <a:spcPts val="0"/>
              </a:spcBef>
              <a:spcAft>
                <a:spcPts val="0"/>
              </a:spcAft>
              <a:buClr>
                <a:schemeClr val="dk1"/>
              </a:buClr>
              <a:buSzPts val="1100"/>
              <a:buFont typeface="Courier New"/>
              <a:buChar char="o"/>
            </a:pPr>
            <a:r>
              <a:rPr lang="en-US" sz="1100"/>
              <a:t>Staff who will sustain close contact and interactions with students.</a:t>
            </a:r>
            <a:endParaRPr sz="1100"/>
          </a:p>
          <a:p>
            <a:pPr marL="685800" lvl="0" indent="-298450" algn="l" rtl="0">
              <a:spcBef>
                <a:spcPts val="0"/>
              </a:spcBef>
              <a:spcAft>
                <a:spcPts val="0"/>
              </a:spcAft>
              <a:buClr>
                <a:schemeClr val="dk1"/>
              </a:buClr>
              <a:buSzPts val="1100"/>
              <a:buFont typeface="Noto Sans Symbols"/>
              <a:buChar char="●"/>
            </a:pPr>
            <a:r>
              <a:rPr lang="en-US" sz="1100"/>
              <a:t>Bus drivers.</a:t>
            </a:r>
            <a:endParaRPr sz="1100"/>
          </a:p>
          <a:p>
            <a:pPr marL="685800" lvl="0" indent="-298450" algn="l" rtl="0">
              <a:spcBef>
                <a:spcPts val="0"/>
              </a:spcBef>
              <a:spcAft>
                <a:spcPts val="0"/>
              </a:spcAft>
              <a:buClr>
                <a:schemeClr val="dk1"/>
              </a:buClr>
              <a:buSzPts val="1100"/>
              <a:buFont typeface="Noto Sans Symbols"/>
              <a:buChar char="●"/>
            </a:pPr>
            <a:r>
              <a:rPr lang="en-US" sz="1100"/>
              <a:t>Staff preparing and/or serving meals.</a:t>
            </a:r>
            <a:endParaRPr sz="1100"/>
          </a:p>
          <a:p>
            <a:pPr marL="228600" lvl="0" indent="-298450" algn="l" rtl="0">
              <a:spcBef>
                <a:spcPts val="0"/>
              </a:spcBef>
              <a:spcAft>
                <a:spcPts val="0"/>
              </a:spcAft>
              <a:buClr>
                <a:schemeClr val="dk1"/>
              </a:buClr>
              <a:buSzPts val="1100"/>
              <a:buFont typeface="Calibri"/>
              <a:buChar char="❏"/>
            </a:pPr>
            <a:r>
              <a:rPr lang="en-US" sz="1100"/>
              <a:t>Face shields or clear plastic barriers for:</a:t>
            </a:r>
            <a:endParaRPr sz="1100"/>
          </a:p>
          <a:p>
            <a:pPr marL="685800" lvl="0" indent="-298450" algn="l" rtl="0">
              <a:spcBef>
                <a:spcPts val="0"/>
              </a:spcBef>
              <a:spcAft>
                <a:spcPts val="0"/>
              </a:spcAft>
              <a:buClr>
                <a:schemeClr val="dk1"/>
              </a:buClr>
              <a:buSzPts val="1100"/>
              <a:buFont typeface="Noto Sans Symbols"/>
              <a:buChar char="●"/>
            </a:pPr>
            <a:r>
              <a:rPr lang="en-US" sz="1100"/>
              <a:t>Speech Language Pathologists, Speech Language Pathology Assistants, or other adults providing articulation therapy.</a:t>
            </a:r>
            <a:endParaRPr sz="1100"/>
          </a:p>
          <a:p>
            <a:pPr marL="685800" lvl="0" indent="-298450" algn="l" rtl="0">
              <a:spcBef>
                <a:spcPts val="0"/>
              </a:spcBef>
              <a:spcAft>
                <a:spcPts val="0"/>
              </a:spcAft>
              <a:buClr>
                <a:schemeClr val="dk1"/>
              </a:buClr>
              <a:buSzPts val="1100"/>
              <a:buFont typeface="Noto Sans Symbols"/>
              <a:buChar char="●"/>
            </a:pPr>
            <a:r>
              <a:rPr lang="en-US" sz="1100"/>
              <a:t>Front office staff.</a:t>
            </a:r>
            <a:endParaRPr sz="1100"/>
          </a:p>
          <a:p>
            <a:pPr marL="228600" lvl="0" indent="-298450" algn="l" rtl="0">
              <a:spcBef>
                <a:spcPts val="0"/>
              </a:spcBef>
              <a:spcAft>
                <a:spcPts val="0"/>
              </a:spcAft>
              <a:buClr>
                <a:schemeClr val="dk1"/>
              </a:buClr>
              <a:buSzPts val="1100"/>
              <a:buFont typeface="Calibri"/>
              <a:buChar char="❏"/>
            </a:pPr>
            <a:r>
              <a:rPr lang="en-US" sz="1100"/>
              <a:t>Face masks for school RNs or other medical personnel when providing direct contact care and monitoring of staff/students displaying symptoms. School nurses should also wear appropriate Personal Protective Equipment (PPE) for their role.   </a:t>
            </a:r>
            <a:endParaRPr sz="1100"/>
          </a:p>
          <a:p>
            <a:pPr marL="228600" lvl="0" indent="-298450" algn="l" rtl="0">
              <a:spcBef>
                <a:spcPts val="0"/>
              </a:spcBef>
              <a:spcAft>
                <a:spcPts val="0"/>
              </a:spcAft>
              <a:buClr>
                <a:schemeClr val="dk1"/>
              </a:buClr>
              <a:buSzPts val="1100"/>
              <a:buFont typeface="Calibri"/>
              <a:buChar char="❏"/>
            </a:pPr>
            <a:r>
              <a:rPr lang="en-US" sz="1100" b="1"/>
              <a:t>Students who choose not to wear face coverings must be provided access to instruction.</a:t>
            </a:r>
            <a:endParaRPr sz="1100"/>
          </a:p>
          <a:p>
            <a:pPr marL="228600" lvl="0" indent="-298450" algn="l" rtl="0">
              <a:spcBef>
                <a:spcPts val="0"/>
              </a:spcBef>
              <a:spcAft>
                <a:spcPts val="0"/>
              </a:spcAft>
              <a:buClr>
                <a:schemeClr val="dk1"/>
              </a:buClr>
              <a:buSzPts val="1100"/>
              <a:buFont typeface="Calibri"/>
              <a:buChar char="❏"/>
            </a:pPr>
            <a:r>
              <a:rPr lang="en-US" sz="1100" b="1"/>
              <a:t>ADA accommodations:</a:t>
            </a:r>
            <a:r>
              <a:rPr lang="en-US" sz="1100"/>
              <a:t> If a staff member requires an accommodation for the face covering or face shield requirements, districts and schools should work to limit the staff member’s proximity to students and staff to the extent possible to minimize the possibility of exposure. </a:t>
            </a:r>
            <a:endParaRPr sz="1100" b="1"/>
          </a:p>
          <a:p>
            <a:pPr marL="0" lvl="0" indent="0" algn="l" rtl="0">
              <a:spcBef>
                <a:spcPts val="0"/>
              </a:spcBef>
              <a:spcAft>
                <a:spcPts val="0"/>
              </a:spcAft>
              <a:buClr>
                <a:schemeClr val="dk1"/>
              </a:buClr>
              <a:buSzPts val="1100"/>
              <a:buFont typeface="Arial"/>
              <a:buNone/>
            </a:pPr>
            <a:endParaRPr sz="1100" b="1"/>
          </a:p>
          <a:p>
            <a:pPr marL="228600" lvl="0" indent="228600" algn="l" rtl="0">
              <a:spcBef>
                <a:spcPts val="0"/>
              </a:spcBef>
              <a:spcAft>
                <a:spcPts val="0"/>
              </a:spcAft>
              <a:buClr>
                <a:schemeClr val="dk1"/>
              </a:buClr>
              <a:buSzPts val="1100"/>
              <a:buFont typeface="Arial"/>
              <a:buNone/>
            </a:pPr>
            <a:r>
              <a:rPr lang="en-US" sz="1100" b="1"/>
              <a:t>Recommended</a:t>
            </a:r>
            <a:endParaRPr sz="1100" b="1"/>
          </a:p>
          <a:p>
            <a:pPr marL="228600" lvl="0" indent="-317500" algn="l" rtl="0">
              <a:spcBef>
                <a:spcPts val="0"/>
              </a:spcBef>
              <a:spcAft>
                <a:spcPts val="0"/>
              </a:spcAft>
              <a:buClr>
                <a:schemeClr val="dk1"/>
              </a:buClr>
              <a:buSzPts val="1400"/>
              <a:buChar char="⇨"/>
            </a:pPr>
            <a:r>
              <a:rPr lang="en-US" sz="1100"/>
              <a:t>Face coverings for:</a:t>
            </a:r>
            <a:endParaRPr sz="1100"/>
          </a:p>
          <a:p>
            <a:pPr marL="685800" lvl="0" indent="-298450" algn="l" rtl="0">
              <a:spcBef>
                <a:spcPts val="0"/>
              </a:spcBef>
              <a:spcAft>
                <a:spcPts val="0"/>
              </a:spcAft>
              <a:buClr>
                <a:schemeClr val="dk1"/>
              </a:buClr>
              <a:buSzPts val="1100"/>
              <a:buFont typeface="Noto Sans Symbols"/>
              <a:buChar char="●"/>
            </a:pPr>
            <a:r>
              <a:rPr lang="en-US" sz="1100"/>
              <a:t>All staff (in accordance with local public health authority and </a:t>
            </a:r>
            <a:r>
              <a:rPr lang="en-US" sz="1100" u="sng">
                <a:solidFill>
                  <a:srgbClr val="0000FF"/>
                </a:solidFill>
                <a:hlinkClick r:id="rId3"/>
              </a:rPr>
              <a:t>CDC</a:t>
            </a:r>
            <a:r>
              <a:rPr lang="en-US" sz="1100"/>
              <a:t> guidelines).</a:t>
            </a:r>
            <a:endParaRPr sz="1100"/>
          </a:p>
          <a:p>
            <a:pPr marL="685800" lvl="0" indent="-298450" algn="l" rtl="0">
              <a:spcBef>
                <a:spcPts val="0"/>
              </a:spcBef>
              <a:spcAft>
                <a:spcPts val="0"/>
              </a:spcAft>
              <a:buClr>
                <a:schemeClr val="dk1"/>
              </a:buClr>
              <a:buSzPts val="1100"/>
              <a:buFont typeface="Noto Sans Symbols"/>
              <a:buChar char="●"/>
            </a:pPr>
            <a:r>
              <a:rPr lang="en-US" sz="1100"/>
              <a:t>Staff who interact with public (e.g., mail deliveries, varied support personnel).</a:t>
            </a:r>
            <a:endParaRPr sz="1100"/>
          </a:p>
          <a:p>
            <a:pPr marL="685800" lvl="0" indent="-298450" algn="l" rtl="0">
              <a:spcBef>
                <a:spcPts val="0"/>
              </a:spcBef>
              <a:spcAft>
                <a:spcPts val="0"/>
              </a:spcAft>
              <a:buClr>
                <a:schemeClr val="dk1"/>
              </a:buClr>
              <a:buSzPts val="1100"/>
              <a:buFont typeface="Noto Sans Symbols"/>
              <a:buChar char="●"/>
            </a:pPr>
            <a:r>
              <a:rPr lang="en-US" sz="1100"/>
              <a:t>Staff who interact with multiple stable cohorts.</a:t>
            </a:r>
            <a:endParaRPr sz="1100"/>
          </a:p>
          <a:p>
            <a:pPr marL="685800" lvl="0" indent="-298450" algn="l" rtl="0">
              <a:spcBef>
                <a:spcPts val="0"/>
              </a:spcBef>
              <a:spcAft>
                <a:spcPts val="0"/>
              </a:spcAft>
              <a:buClr>
                <a:schemeClr val="dk1"/>
              </a:buClr>
              <a:buSzPts val="1100"/>
              <a:buFont typeface="Noto Sans Symbols"/>
              <a:buChar char="●"/>
            </a:pPr>
            <a:r>
              <a:rPr lang="en-US" sz="1100"/>
              <a:t>Students in 6th-12th grade and especially in circumstances when physical distancing cannot be maintained.</a:t>
            </a:r>
            <a:endParaRPr sz="1100"/>
          </a:p>
          <a:p>
            <a:pPr marL="228600" lvl="0" indent="-317500" algn="l" rtl="0">
              <a:spcBef>
                <a:spcPts val="0"/>
              </a:spcBef>
              <a:spcAft>
                <a:spcPts val="0"/>
              </a:spcAft>
              <a:buClr>
                <a:schemeClr val="dk1"/>
              </a:buClr>
              <a:buSzPts val="1400"/>
              <a:buChar char="⇨"/>
            </a:pPr>
            <a:r>
              <a:rPr lang="en-US" sz="1100"/>
              <a:t>If face coverings are worn, they should be washed daily or a new covering worn daily. </a:t>
            </a:r>
            <a:endParaRPr sz="1100"/>
          </a:p>
          <a:p>
            <a:pPr marL="228600" lvl="0" indent="-317500" algn="l" rtl="0">
              <a:spcBef>
                <a:spcPts val="0"/>
              </a:spcBef>
              <a:spcAft>
                <a:spcPts val="0"/>
              </a:spcAft>
              <a:buClr>
                <a:schemeClr val="dk1"/>
              </a:buClr>
              <a:buSzPts val="1400"/>
              <a:buChar char="⇨"/>
            </a:pPr>
            <a:r>
              <a:rPr lang="en-US" sz="1100"/>
              <a:t>Encourage students who wear face coverings to follow recommendations for the </a:t>
            </a:r>
            <a:r>
              <a:rPr lang="en-US" sz="1100" u="sng">
                <a:solidFill>
                  <a:srgbClr val="0000FF"/>
                </a:solidFill>
                <a:hlinkClick r:id="rId4"/>
              </a:rPr>
              <a:t>CDC Face Coverings</a:t>
            </a:r>
            <a:r>
              <a:rPr lang="en-US" sz="1100"/>
              <a:t>.</a:t>
            </a:r>
            <a:endParaRPr sz="1100"/>
          </a:p>
          <a:p>
            <a:pPr marL="228600" lvl="0" indent="-317500" algn="l" rtl="0">
              <a:spcBef>
                <a:spcPts val="0"/>
              </a:spcBef>
              <a:spcAft>
                <a:spcPts val="0"/>
              </a:spcAft>
              <a:buClr>
                <a:schemeClr val="dk1"/>
              </a:buClr>
              <a:buSzPts val="1400"/>
              <a:buChar char="⇨"/>
            </a:pPr>
            <a:r>
              <a:rPr lang="en-US" sz="1100"/>
              <a:t>Children of any age should not wear a face covering:</a:t>
            </a:r>
            <a:endParaRPr sz="1100"/>
          </a:p>
          <a:p>
            <a:pPr marL="685800" lvl="0" indent="-298450" algn="l" rtl="0">
              <a:spcBef>
                <a:spcPts val="0"/>
              </a:spcBef>
              <a:spcAft>
                <a:spcPts val="0"/>
              </a:spcAft>
              <a:buClr>
                <a:schemeClr val="dk1"/>
              </a:buClr>
              <a:buSzPts val="1100"/>
              <a:buFont typeface="Noto Sans Symbols"/>
              <a:buChar char="●"/>
            </a:pPr>
            <a:r>
              <a:rPr lang="en-US" sz="1100"/>
              <a:t>If they have a medical condition that makes it difficult for them to breathe with a face covering; </a:t>
            </a:r>
            <a:endParaRPr sz="1100"/>
          </a:p>
          <a:p>
            <a:pPr marL="685800" lvl="0" indent="-298450" algn="l" rtl="0">
              <a:spcBef>
                <a:spcPts val="0"/>
              </a:spcBef>
              <a:spcAft>
                <a:spcPts val="0"/>
              </a:spcAft>
              <a:buClr>
                <a:schemeClr val="dk1"/>
              </a:buClr>
              <a:buSzPts val="1100"/>
              <a:buFont typeface="Noto Sans Symbols"/>
              <a:buChar char="●"/>
            </a:pPr>
            <a:r>
              <a:rPr lang="en-US" sz="1100"/>
              <a:t>If they experience a disability that prevents them from wearing a face covering; </a:t>
            </a:r>
            <a:endParaRPr sz="1100"/>
          </a:p>
          <a:p>
            <a:pPr marL="685800" lvl="0" indent="-298450" algn="l" rtl="0">
              <a:spcBef>
                <a:spcPts val="0"/>
              </a:spcBef>
              <a:spcAft>
                <a:spcPts val="0"/>
              </a:spcAft>
              <a:buClr>
                <a:schemeClr val="dk1"/>
              </a:buClr>
              <a:buSzPts val="1100"/>
              <a:buFont typeface="Noto Sans Symbols"/>
              <a:buChar char="●"/>
            </a:pPr>
            <a:r>
              <a:rPr lang="en-US" sz="1100"/>
              <a:t>If they are unable to remove the face covering independently; or </a:t>
            </a:r>
            <a:endParaRPr sz="1100"/>
          </a:p>
          <a:p>
            <a:pPr marL="685800" lvl="0" indent="-298450" algn="l" rtl="0">
              <a:spcBef>
                <a:spcPts val="0"/>
              </a:spcBef>
              <a:spcAft>
                <a:spcPts val="0"/>
              </a:spcAft>
              <a:buClr>
                <a:schemeClr val="dk1"/>
              </a:buClr>
              <a:buSzPts val="1100"/>
              <a:buFont typeface="Noto Sans Symbols"/>
              <a:buChar char="●"/>
            </a:pPr>
            <a:r>
              <a:rPr lang="en-US" sz="1100"/>
              <a:t>While sleeping. </a:t>
            </a:r>
            <a:endParaRPr sz="1100"/>
          </a:p>
          <a:p>
            <a:pPr marL="0" lvl="0" indent="0" algn="l" rtl="0">
              <a:spcBef>
                <a:spcPts val="0"/>
              </a:spcBef>
              <a:spcAft>
                <a:spcPts val="0"/>
              </a:spcAft>
              <a:buNone/>
            </a:pPr>
            <a:endParaRPr sz="1100" b="1"/>
          </a:p>
        </p:txBody>
      </p:sp>
      <p:sp>
        <p:nvSpPr>
          <p:cNvPr id="190" name="Google Shape;190;p18: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43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Note: Critical Steps are noted throughout the deck in Purple</a:t>
            </a:r>
            <a:endParaRPr/>
          </a:p>
        </p:txBody>
      </p:sp>
      <p:sp>
        <p:nvSpPr>
          <p:cNvPr id="55" name="Google Shape;55;p2: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3113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9: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We support a well-rounded education</a:t>
            </a:r>
            <a:endParaRPr/>
          </a:p>
          <a:p>
            <a:pPr marL="457200" lvl="0" indent="-228600" algn="l" rtl="0">
              <a:lnSpc>
                <a:spcPct val="100000"/>
              </a:lnSpc>
              <a:spcBef>
                <a:spcPts val="0"/>
              </a:spcBef>
              <a:spcAft>
                <a:spcPts val="0"/>
              </a:spcAft>
              <a:buSzPts val="1400"/>
              <a:buNone/>
            </a:pPr>
            <a:endParaRPr sz="1200" b="1"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Opportunities to engage students in a well-rounded education often requires hands-on, interactive and physical activities (e.g., laboratory activities, band, choir, theater, career and technical education (CTE), physical education). As such, these activities may put students and staff at a higher risk for COVID-19 spread and may require modifications or specific health and safety protocols to protect staff and students.  </a:t>
            </a:r>
            <a:endParaRPr sz="1400" b="0"/>
          </a:p>
          <a:p>
            <a:pPr marL="457200" lvl="0" indent="-228600" algn="l" rtl="0">
              <a:lnSpc>
                <a:spcPct val="100000"/>
              </a:lnSpc>
              <a:spcBef>
                <a:spcPts val="0"/>
              </a:spcBef>
              <a:spcAft>
                <a:spcPts val="0"/>
              </a:spcAft>
              <a:buSzPts val="1400"/>
              <a:buNone/>
            </a:pPr>
            <a:r>
              <a:rPr lang="en-US" sz="1400" b="0"/>
              <a:t/>
            </a:r>
            <a:br>
              <a:rPr lang="en-US" sz="1400" b="0"/>
            </a:br>
            <a:r>
              <a:rPr lang="en-US" sz="1200" b="1" i="0" u="none" strike="noStrike" cap="none">
                <a:solidFill>
                  <a:schemeClr val="dk1"/>
                </a:solidFill>
                <a:latin typeface="Calibri"/>
                <a:ea typeface="Calibri"/>
                <a:cs typeface="Calibri"/>
                <a:sym typeface="Calibri"/>
              </a:rPr>
              <a:t>Required</a:t>
            </a:r>
            <a:endParaRPr sz="1400" b="0"/>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For any course, learning experience, or school activity that falls under this category, districts must carefully consider Public Health Protocols (see section 1) and Facilities and School Operations (see section 2). To the extent possible, modifications to the learning experience, course, or physical space should be made.</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Follow </a:t>
            </a:r>
            <a:r>
              <a:rPr lang="en-US" sz="1200" b="0" i="0" u="sng" strike="noStrike" cap="none">
                <a:solidFill>
                  <a:schemeClr val="dk1"/>
                </a:solidFill>
                <a:latin typeface="Calibri"/>
                <a:ea typeface="Calibri"/>
                <a:cs typeface="Calibri"/>
                <a:sym typeface="Calibri"/>
                <a:hlinkClick r:id="rId3"/>
              </a:rPr>
              <a:t>Instrument Cleaning Guidelines</a:t>
            </a:r>
            <a:r>
              <a:rPr lang="en-US" sz="1200" b="0" i="0" u="none" strike="noStrike" cap="none">
                <a:solidFill>
                  <a:schemeClr val="dk1"/>
                </a:solidFill>
                <a:latin typeface="Calibri"/>
                <a:ea typeface="Calibri"/>
                <a:cs typeface="Calibri"/>
                <a:sym typeface="Calibri"/>
              </a:rPr>
              <a:t> for any music course where instruments are used.</a:t>
            </a:r>
            <a:endParaRPr/>
          </a:p>
          <a:p>
            <a:pPr marL="457200" lvl="0" indent="-228600" algn="l" rtl="0">
              <a:lnSpc>
                <a:spcPct val="100000"/>
              </a:lnSpc>
              <a:spcBef>
                <a:spcPts val="0"/>
              </a:spcBef>
              <a:spcAft>
                <a:spcPts val="0"/>
              </a:spcAft>
              <a:buSzPts val="1400"/>
              <a:buNone/>
            </a:pPr>
            <a:r>
              <a:rPr lang="en-US" sz="1400" b="0"/>
              <a:t/>
            </a:r>
            <a:br>
              <a:rPr lang="en-US" sz="1400" b="0"/>
            </a:br>
            <a:r>
              <a:rPr lang="en-US" sz="1200" b="1" i="0" u="none" strike="noStrike" cap="none">
                <a:solidFill>
                  <a:schemeClr val="dk1"/>
                </a:solidFill>
                <a:latin typeface="Calibri"/>
                <a:ea typeface="Calibri"/>
                <a:cs typeface="Calibri"/>
                <a:sym typeface="Calibri"/>
              </a:rPr>
              <a:t>Recommended</a:t>
            </a:r>
            <a:endParaRPr sz="1400" b="0"/>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Use markings on the floor and/or a student workstation to reinforce physical distance requirements. </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Host class or portions of a class outside to increase physical distancing.</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Develop safe alternatives or substitutes for live performances, science labs, CTE performance assessments, etc.</a:t>
            </a:r>
            <a:endParaRPr/>
          </a:p>
          <a:p>
            <a:pPr marL="457200" lvl="0" indent="-228600" algn="l" rtl="0">
              <a:lnSpc>
                <a:spcPct val="100000"/>
              </a:lnSpc>
              <a:spcBef>
                <a:spcPts val="0"/>
              </a:spcBef>
              <a:spcAft>
                <a:spcPts val="0"/>
              </a:spcAft>
              <a:buSzPts val="1400"/>
              <a:buNone/>
            </a:pPr>
            <a:endParaRPr sz="1400" b="0" i="0" u="none" strike="noStrike" cap="none">
              <a:solidFill>
                <a:schemeClr val="dk1"/>
              </a:solidFill>
              <a:latin typeface="Calibri"/>
              <a:ea typeface="Calibri"/>
              <a:cs typeface="Calibri"/>
              <a:sym typeface="Calibri"/>
            </a:endParaRPr>
          </a:p>
        </p:txBody>
      </p:sp>
      <p:sp>
        <p:nvSpPr>
          <p:cNvPr id="199" name="Google Shape;199;p19: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127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0: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We have a meeting with OHA tomorrow</a:t>
            </a:r>
            <a:endParaRPr/>
          </a:p>
          <a:p>
            <a:pPr marL="457200" marR="0" lvl="0" indent="-228600" algn="l" rtl="0">
              <a:lnSpc>
                <a:spcPct val="100000"/>
              </a:lnSpc>
              <a:spcBef>
                <a:spcPts val="0"/>
              </a:spcBef>
              <a:spcAft>
                <a:spcPts val="0"/>
              </a:spcAft>
              <a:buClr>
                <a:srgbClr val="000000"/>
              </a:buClr>
              <a:buSzPts val="1400"/>
              <a:buFont typeface="Arial"/>
              <a:buNone/>
            </a:pPr>
            <a:r>
              <a:rPr lang="en-US"/>
              <a:t>Would like to get your thoughts on clarity and practicality of some public health requirements</a:t>
            </a:r>
            <a:endParaRPr/>
          </a:p>
          <a:p>
            <a:pPr marL="457200" marR="0" lvl="0" indent="-228600" algn="l" rtl="0">
              <a:lnSpc>
                <a:spcPct val="100000"/>
              </a:lnSpc>
              <a:spcBef>
                <a:spcPts val="0"/>
              </a:spcBef>
              <a:spcAft>
                <a:spcPts val="0"/>
              </a:spcAft>
              <a:buClr>
                <a:srgbClr val="000000"/>
              </a:buClr>
              <a:buSzPts val="1400"/>
              <a:buFont typeface="Arial"/>
              <a:buNone/>
            </a:pPr>
            <a:r>
              <a:rPr lang="en-US"/>
              <a:t>Remember that clarity is important, specificity may not help with practicality across the state.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Enter thoughts in the chat as I share, then I’ll ask the COSA Team to share a few after each slide and ask questions</a:t>
            </a:r>
            <a:endParaRPr/>
          </a:p>
        </p:txBody>
      </p:sp>
      <p:sp>
        <p:nvSpPr>
          <p:cNvPr id="208" name="Google Shape;208;p20: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473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marR="0" lvl="0" indent="0" algn="l" rtl="0">
              <a:lnSpc>
                <a:spcPct val="107000"/>
              </a:lnSpc>
              <a:spcBef>
                <a:spcPts val="0"/>
              </a:spcBef>
              <a:spcAft>
                <a:spcPts val="800"/>
              </a:spcAft>
              <a:buClr>
                <a:srgbClr val="000000"/>
              </a:buClr>
              <a:buSzPts val="1400"/>
              <a:buFont typeface="Arial"/>
              <a:buNone/>
            </a:pPr>
            <a:endParaRPr sz="2400">
              <a:latin typeface="Calibri"/>
              <a:ea typeface="Calibri"/>
              <a:cs typeface="Calibri"/>
              <a:sym typeface="Calibri"/>
            </a:endParaRPr>
          </a:p>
        </p:txBody>
      </p:sp>
      <p:sp>
        <p:nvSpPr>
          <p:cNvPr id="216" name="Google Shape;216;p21: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626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Partnership between</a:t>
            </a:r>
            <a:endParaRPr/>
          </a:p>
          <a:p>
            <a:pPr marL="457200" marR="0" lvl="0" indent="-228600" algn="l" rtl="0">
              <a:lnSpc>
                <a:spcPct val="100000"/>
              </a:lnSpc>
              <a:spcBef>
                <a:spcPts val="0"/>
              </a:spcBef>
              <a:spcAft>
                <a:spcPts val="0"/>
              </a:spcAft>
              <a:buClr>
                <a:srgbClr val="000000"/>
              </a:buClr>
              <a:buSzPts val="1400"/>
              <a:buFont typeface="Arial"/>
              <a:buNone/>
            </a:pPr>
            <a:r>
              <a:rPr lang="en-US"/>
              <a:t>The district and its schools – the local public health authority – the state health authority – the department of education</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Each has public accountability</a:t>
            </a:r>
            <a:endParaRPr/>
          </a:p>
          <a:p>
            <a:pPr marL="457200" marR="0" lvl="0" indent="-228600" algn="l" rtl="0">
              <a:lnSpc>
                <a:spcPct val="100000"/>
              </a:lnSpc>
              <a:spcBef>
                <a:spcPts val="0"/>
              </a:spcBef>
              <a:spcAft>
                <a:spcPts val="0"/>
              </a:spcAft>
              <a:buClr>
                <a:srgbClr val="000000"/>
              </a:buClr>
              <a:buSzPts val="1400"/>
              <a:buFont typeface="Arial"/>
              <a:buNone/>
            </a:pPr>
            <a:r>
              <a:rPr lang="en-US"/>
              <a:t>Each has a role in ensuring safety and health for every student staff member, and the families they return home to each day</a:t>
            </a:r>
            <a:endParaRPr/>
          </a:p>
          <a:p>
            <a:pPr marL="457200" marR="0" lvl="0" indent="-228600" algn="l" rtl="0">
              <a:lnSpc>
                <a:spcPct val="100000"/>
              </a:lnSpc>
              <a:spcBef>
                <a:spcPts val="0"/>
              </a:spcBef>
              <a:spcAft>
                <a:spcPts val="0"/>
              </a:spcAft>
              <a:buClr>
                <a:srgbClr val="000000"/>
              </a:buClr>
              <a:buSzPts val="1400"/>
              <a:buFont typeface="Arial"/>
              <a:buNone/>
            </a:pPr>
            <a:r>
              <a:rPr lang="en-US"/>
              <a:t>Each has a responsibility for ensuring access to an equitable and quality education</a:t>
            </a:r>
            <a:endParaRPr/>
          </a:p>
        </p:txBody>
      </p:sp>
      <p:sp>
        <p:nvSpPr>
          <p:cNvPr id="223" name="Google Shape;223;p22: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942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marR="0" lvl="0" indent="0" algn="l" rtl="0">
              <a:lnSpc>
                <a:spcPct val="107000"/>
              </a:lnSpc>
              <a:spcBef>
                <a:spcPts val="0"/>
              </a:spcBef>
              <a:spcAft>
                <a:spcPts val="800"/>
              </a:spcAft>
              <a:buClr>
                <a:srgbClr val="000000"/>
              </a:buClr>
              <a:buSzPts val="1400"/>
              <a:buFont typeface="Arial"/>
              <a:buNone/>
            </a:pPr>
            <a:endParaRPr sz="2400">
              <a:latin typeface="Calibri"/>
              <a:ea typeface="Calibri"/>
              <a:cs typeface="Calibri"/>
              <a:sym typeface="Calibri"/>
            </a:endParaRPr>
          </a:p>
        </p:txBody>
      </p:sp>
      <p:sp>
        <p:nvSpPr>
          <p:cNvPr id="233" name="Google Shape;233;p23: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4537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4: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slide can be updated when website in final)</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Post the Operational Blueprint for Reentry on the school and district website. If there is no school or district website, it can be posted to the ESD website.</a:t>
            </a:r>
            <a:endParaRPr/>
          </a:p>
          <a:p>
            <a:pPr marL="457200" marR="0" lvl="0" indent="-228600" algn="l" rtl="0">
              <a:lnSpc>
                <a:spcPct val="100000"/>
              </a:lnSpc>
              <a:spcBef>
                <a:spcPts val="0"/>
              </a:spcBef>
              <a:spcAft>
                <a:spcPts val="0"/>
              </a:spcAft>
              <a:buClr>
                <a:srgbClr val="000000"/>
              </a:buClr>
              <a:buSzPts val="1400"/>
              <a:buFont typeface="Arial"/>
              <a:buNone/>
            </a:pPr>
            <a:r>
              <a:rPr lang="en-US"/>
              <a:t>Submit the link to the Operational Blueprint for Reentry no later than August 15, 2020.</a:t>
            </a:r>
            <a:endParaRPr/>
          </a:p>
          <a:p>
            <a:pPr marL="457200" marR="0" lvl="0" indent="-228600" algn="l" rtl="0">
              <a:lnSpc>
                <a:spcPct val="100000"/>
              </a:lnSpc>
              <a:spcBef>
                <a:spcPts val="0"/>
              </a:spcBef>
              <a:spcAft>
                <a:spcPts val="0"/>
              </a:spcAft>
              <a:buClr>
                <a:srgbClr val="000000"/>
              </a:buClr>
              <a:buSzPts val="1400"/>
              <a:buFont typeface="Arial"/>
              <a:buNone/>
            </a:pPr>
            <a:r>
              <a:rPr lang="en-US"/>
              <a:t>Public charter schools must make their Operational Blueprint for Reentry available to the community on the school’s website, the plan must be reviewed by the school’s board, submitted to the school’s sponsor, and submitted to ODE via the link. Private school also must share links to their plans with ODE</a:t>
            </a:r>
            <a:endParaRPr/>
          </a:p>
        </p:txBody>
      </p:sp>
      <p:sp>
        <p:nvSpPr>
          <p:cNvPr id="240" name="Google Shape;240;p24: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9106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6: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Charters work with sponsors</a:t>
            </a:r>
            <a:endParaRPr/>
          </a:p>
          <a:p>
            <a:pPr marL="457200" marR="0" lvl="0" indent="-228600" algn="l" rtl="0">
              <a:lnSpc>
                <a:spcPct val="100000"/>
              </a:lnSpc>
              <a:spcBef>
                <a:spcPts val="0"/>
              </a:spcBef>
              <a:spcAft>
                <a:spcPts val="0"/>
              </a:spcAft>
              <a:buClr>
                <a:srgbClr val="000000"/>
              </a:buClr>
              <a:buSzPts val="1400"/>
              <a:buFont typeface="Arial"/>
              <a:buNone/>
            </a:pPr>
            <a:r>
              <a:rPr lang="en-US"/>
              <a:t>Privates work with their community and leadership</a:t>
            </a:r>
            <a:endParaRPr/>
          </a:p>
        </p:txBody>
      </p:sp>
      <p:sp>
        <p:nvSpPr>
          <p:cNvPr id="251" name="Google Shape;251;p26: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266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7: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0" name="Google Shape;260;p27: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9471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8: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pre-kindergarten programs, Comprehensive Distance Learning, safety drills, athletics and activities, boarding programs, and more are not currently included</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Other items like instructional time and attendance may need to evolve after receiving input </a:t>
            </a:r>
            <a:endParaRPr/>
          </a:p>
        </p:txBody>
      </p:sp>
      <p:sp>
        <p:nvSpPr>
          <p:cNvPr id="269" name="Google Shape;269;p28: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2946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9: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742950" lvl="0" indent="-285750" algn="l" rtl="0">
              <a:lnSpc>
                <a:spcPct val="107000"/>
              </a:lnSpc>
              <a:spcBef>
                <a:spcPts val="0"/>
              </a:spcBef>
              <a:spcAft>
                <a:spcPts val="0"/>
              </a:spcAft>
              <a:buSzPts val="1400"/>
              <a:buFont typeface="Arial"/>
              <a:buChar char="•"/>
            </a:pPr>
            <a:r>
              <a:rPr lang="en-US" sz="1200">
                <a:solidFill>
                  <a:srgbClr val="FF0000"/>
                </a:solidFill>
                <a:latin typeface="Calibri"/>
                <a:ea typeface="Calibri"/>
                <a:cs typeface="Calibri"/>
                <a:sym typeface="Calibri"/>
              </a:rPr>
              <a:t>1.0.</a:t>
            </a:r>
            <a:r>
              <a:rPr lang="en-US" sz="1600" b="1" u="sng">
                <a:solidFill>
                  <a:srgbClr val="FF0000"/>
                </a:solidFill>
                <a:latin typeface="Calibri"/>
                <a:ea typeface="Calibri"/>
                <a:cs typeface="Calibri"/>
                <a:sym typeface="Calibri"/>
              </a:rPr>
              <a:t>1</a:t>
            </a:r>
            <a:r>
              <a:rPr lang="en-US" sz="1200">
                <a:latin typeface="Calibri"/>
                <a:ea typeface="Calibri"/>
                <a:cs typeface="Calibri"/>
                <a:sym typeface="Calibri"/>
              </a:rPr>
              <a:t> changes will signify minor changes and no content changes (fixing typos, adding an index, moving an item from one section to another, etc.)</a:t>
            </a:r>
            <a:endParaRPr sz="1600" b="1" u="sng">
              <a:latin typeface="Calibri"/>
              <a:ea typeface="Calibri"/>
              <a:cs typeface="Calibri"/>
              <a:sym typeface="Calibri"/>
            </a:endParaRPr>
          </a:p>
          <a:p>
            <a:pPr marL="742950" lvl="0" indent="-285750" algn="l" rtl="0">
              <a:lnSpc>
                <a:spcPct val="107000"/>
              </a:lnSpc>
              <a:spcBef>
                <a:spcPts val="800"/>
              </a:spcBef>
              <a:spcAft>
                <a:spcPts val="0"/>
              </a:spcAft>
              <a:buSzPts val="1400"/>
              <a:buFont typeface="Arial"/>
              <a:buChar char="•"/>
            </a:pPr>
            <a:r>
              <a:rPr lang="en-US" sz="1200">
                <a:solidFill>
                  <a:srgbClr val="FF0000"/>
                </a:solidFill>
                <a:latin typeface="Calibri"/>
                <a:ea typeface="Calibri"/>
                <a:cs typeface="Calibri"/>
                <a:sym typeface="Calibri"/>
              </a:rPr>
              <a:t>1.</a:t>
            </a:r>
            <a:r>
              <a:rPr lang="en-US" sz="1600" b="1" u="sng">
                <a:solidFill>
                  <a:srgbClr val="FF0000"/>
                </a:solidFill>
                <a:latin typeface="Calibri"/>
                <a:ea typeface="Calibri"/>
                <a:cs typeface="Calibri"/>
                <a:sym typeface="Calibri"/>
              </a:rPr>
              <a:t>1</a:t>
            </a:r>
            <a:r>
              <a:rPr lang="en-US" sz="1200">
                <a:solidFill>
                  <a:srgbClr val="FF0000"/>
                </a:solidFill>
                <a:latin typeface="Calibri"/>
                <a:ea typeface="Calibri"/>
                <a:cs typeface="Calibri"/>
                <a:sym typeface="Calibri"/>
              </a:rPr>
              <a:t>.0</a:t>
            </a:r>
            <a:r>
              <a:rPr lang="en-US" sz="1200">
                <a:latin typeface="Calibri"/>
                <a:ea typeface="Calibri"/>
                <a:cs typeface="Calibri"/>
                <a:sym typeface="Calibri"/>
              </a:rPr>
              <a:t> changes will signify minor content changes (adding to FAQs, library book protocols as part of guidance on shared items, etc. )</a:t>
            </a:r>
            <a:endParaRPr sz="1600" b="1" u="sng">
              <a:latin typeface="Calibri"/>
              <a:ea typeface="Calibri"/>
              <a:cs typeface="Calibri"/>
              <a:sym typeface="Calibri"/>
            </a:endParaRPr>
          </a:p>
          <a:p>
            <a:pPr marL="742950" lvl="0" indent="-285750" algn="l" rtl="0">
              <a:lnSpc>
                <a:spcPct val="107000"/>
              </a:lnSpc>
              <a:spcBef>
                <a:spcPts val="800"/>
              </a:spcBef>
              <a:spcAft>
                <a:spcPts val="0"/>
              </a:spcAft>
              <a:buSzPts val="1400"/>
              <a:buFont typeface="Arial"/>
              <a:buChar char="•"/>
            </a:pPr>
            <a:r>
              <a:rPr lang="en-US" sz="1600" b="1" u="sng">
                <a:solidFill>
                  <a:srgbClr val="FF0000"/>
                </a:solidFill>
                <a:latin typeface="Calibri"/>
                <a:ea typeface="Calibri"/>
                <a:cs typeface="Calibri"/>
                <a:sym typeface="Calibri"/>
              </a:rPr>
              <a:t>2</a:t>
            </a:r>
            <a:r>
              <a:rPr lang="en-US" sz="1200">
                <a:solidFill>
                  <a:srgbClr val="FF0000"/>
                </a:solidFill>
                <a:latin typeface="Calibri"/>
                <a:ea typeface="Calibri"/>
                <a:cs typeface="Calibri"/>
                <a:sym typeface="Calibri"/>
              </a:rPr>
              <a:t>.0.0</a:t>
            </a:r>
            <a:r>
              <a:rPr lang="en-US" sz="1200">
                <a:latin typeface="Calibri"/>
                <a:ea typeface="Calibri"/>
                <a:cs typeface="Calibri"/>
                <a:sym typeface="Calibri"/>
              </a:rPr>
              <a:t> changes will signify major changes (adding a new section on athletics, changing square footage or physical distancing numbers, etc.)</a:t>
            </a:r>
            <a:endParaRPr sz="1600" b="1" u="sng">
              <a:latin typeface="Calibri"/>
              <a:ea typeface="Calibri"/>
              <a:cs typeface="Calibri"/>
              <a:sym typeface="Calibri"/>
            </a:endParaRPr>
          </a:p>
          <a:p>
            <a:pPr marL="457200" marR="0" lvl="0" indent="-228600" algn="l" rtl="0">
              <a:lnSpc>
                <a:spcPct val="100000"/>
              </a:lnSpc>
              <a:spcBef>
                <a:spcPts val="800"/>
              </a:spcBef>
              <a:spcAft>
                <a:spcPts val="0"/>
              </a:spcAft>
              <a:buClr>
                <a:srgbClr val="000000"/>
              </a:buClr>
              <a:buSzPts val="1400"/>
              <a:buFont typeface="Arial"/>
              <a:buNone/>
            </a:pPr>
            <a:endParaRPr/>
          </a:p>
        </p:txBody>
      </p:sp>
      <p:sp>
        <p:nvSpPr>
          <p:cNvPr id="278" name="Google Shape;278;p29: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456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3: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Reiterate that we are leading through unprecedented times:</a:t>
            </a:r>
            <a:endParaRPr/>
          </a:p>
          <a:p>
            <a:pPr marL="457200" marR="0" lvl="0" indent="-228600" algn="l" rtl="0">
              <a:lnSpc>
                <a:spcPct val="100000"/>
              </a:lnSpc>
              <a:spcBef>
                <a:spcPts val="0"/>
              </a:spcBef>
              <a:spcAft>
                <a:spcPts val="0"/>
              </a:spcAft>
              <a:buClr>
                <a:srgbClr val="000000"/>
              </a:buClr>
              <a:buSzPts val="1400"/>
              <a:buFont typeface="Arial"/>
              <a:buChar char="•"/>
            </a:pPr>
            <a:r>
              <a:rPr lang="en-US"/>
              <a:t>Global Pandemic</a:t>
            </a:r>
            <a:endParaRPr/>
          </a:p>
          <a:p>
            <a:pPr marL="457200" marR="0" lvl="0" indent="-228600" algn="l" rtl="0">
              <a:lnSpc>
                <a:spcPct val="100000"/>
              </a:lnSpc>
              <a:spcBef>
                <a:spcPts val="0"/>
              </a:spcBef>
              <a:spcAft>
                <a:spcPts val="0"/>
              </a:spcAft>
              <a:buClr>
                <a:srgbClr val="000000"/>
              </a:buClr>
              <a:buSzPts val="1400"/>
              <a:buFont typeface="Arial"/>
              <a:buChar char="•"/>
            </a:pPr>
            <a:r>
              <a:rPr lang="en-US"/>
              <a:t>Black people being killed</a:t>
            </a:r>
            <a:endParaRPr/>
          </a:p>
          <a:p>
            <a:pPr marL="457200" marR="0" lvl="0" indent="-228600" algn="l" rtl="0">
              <a:lnSpc>
                <a:spcPct val="100000"/>
              </a:lnSpc>
              <a:spcBef>
                <a:spcPts val="0"/>
              </a:spcBef>
              <a:spcAft>
                <a:spcPts val="0"/>
              </a:spcAft>
              <a:buClr>
                <a:srgbClr val="000000"/>
              </a:buClr>
              <a:buSzPts val="1400"/>
              <a:buFont typeface="Arial"/>
              <a:buChar char="•"/>
            </a:pPr>
            <a:r>
              <a:rPr lang="en-US"/>
              <a:t>Civil unrest, riots, curfews</a:t>
            </a:r>
            <a:endParaRPr/>
          </a:p>
          <a:p>
            <a:pPr marL="457200" marR="0" lvl="0" indent="-228600" algn="l" rtl="0">
              <a:lnSpc>
                <a:spcPct val="100000"/>
              </a:lnSpc>
              <a:spcBef>
                <a:spcPts val="0"/>
              </a:spcBef>
              <a:spcAft>
                <a:spcPts val="0"/>
              </a:spcAft>
              <a:buClr>
                <a:srgbClr val="000000"/>
              </a:buClr>
              <a:buSzPts val="1400"/>
              <a:buFont typeface="Arial"/>
              <a:buChar char="•"/>
            </a:pPr>
            <a:r>
              <a:rPr lang="en-US"/>
              <a:t>Disheartening impact on school funding after spending months planning a reinvestment in schools</a:t>
            </a:r>
            <a:endParaRPr/>
          </a:p>
          <a:p>
            <a:pPr marL="457200" marR="0" lvl="0" indent="-228600" algn="l" rtl="0">
              <a:lnSpc>
                <a:spcPct val="100000"/>
              </a:lnSpc>
              <a:spcBef>
                <a:spcPts val="0"/>
              </a:spcBef>
              <a:spcAft>
                <a:spcPts val="0"/>
              </a:spcAft>
              <a:buClr>
                <a:srgbClr val="000000"/>
              </a:buClr>
              <a:buSzPts val="1400"/>
              <a:buFont typeface="Arial"/>
              <a:buChar char="•"/>
            </a:pPr>
            <a:r>
              <a:rPr lang="en-US"/>
              <a:t>Deeply held and Widely differing hopes and opinions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Now we are leading communities through intense change and hardship and confusion:</a:t>
            </a:r>
            <a:endParaRPr/>
          </a:p>
          <a:p>
            <a:pPr marL="457200" marR="0" lvl="0" indent="-228600" algn="l" rtl="0">
              <a:lnSpc>
                <a:spcPct val="100000"/>
              </a:lnSpc>
              <a:spcBef>
                <a:spcPts val="0"/>
              </a:spcBef>
              <a:spcAft>
                <a:spcPts val="0"/>
              </a:spcAft>
              <a:buClr>
                <a:srgbClr val="000000"/>
              </a:buClr>
              <a:buSzPts val="1400"/>
              <a:buFont typeface="Arial"/>
              <a:buChar char="•"/>
            </a:pPr>
            <a:r>
              <a:rPr lang="en-US"/>
              <a:t>We carry a heavy responsibility to ensure the safety of our children, our staff and the families they return home to each day</a:t>
            </a:r>
            <a:endParaRPr/>
          </a:p>
          <a:p>
            <a:pPr marL="457200" marR="0" lvl="0" indent="-228600" algn="l" rtl="0">
              <a:lnSpc>
                <a:spcPct val="100000"/>
              </a:lnSpc>
              <a:spcBef>
                <a:spcPts val="0"/>
              </a:spcBef>
              <a:spcAft>
                <a:spcPts val="0"/>
              </a:spcAft>
              <a:buClr>
                <a:srgbClr val="000000"/>
              </a:buClr>
              <a:buSzPts val="1400"/>
              <a:buFont typeface="Arial"/>
              <a:buChar char="•"/>
            </a:pPr>
            <a:r>
              <a:rPr lang="en-US"/>
              <a:t>We also carry a responsibility for an equitable, high quality education and we have never attempted to deliver one with barriers like this before.</a:t>
            </a:r>
            <a:endParaRPr/>
          </a:p>
          <a:p>
            <a:pPr marL="457200" marR="0" lvl="0" indent="-228600" algn="l" rtl="0">
              <a:lnSpc>
                <a:spcPct val="100000"/>
              </a:lnSpc>
              <a:spcBef>
                <a:spcPts val="0"/>
              </a:spcBef>
              <a:spcAft>
                <a:spcPts val="0"/>
              </a:spcAft>
              <a:buClr>
                <a:srgbClr val="000000"/>
              </a:buClr>
              <a:buSzPts val="1400"/>
              <a:buFont typeface="Arial"/>
              <a:buChar char="•"/>
            </a:pPr>
            <a:r>
              <a:rPr lang="en-US"/>
              <a:t>We also have those we serve leaning on us with their expectations for how we should be operating schools or how we should address public health.</a:t>
            </a:r>
            <a:endParaRPr/>
          </a:p>
          <a:p>
            <a:pPr marL="228600" marR="0" lvl="0" indent="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This is a time to come together around solutions that work across our diverse communities. </a:t>
            </a:r>
            <a:endParaRPr/>
          </a:p>
          <a:p>
            <a:pPr marL="457200" marR="0" lvl="0" indent="-228600" algn="l" rtl="0">
              <a:lnSpc>
                <a:spcPct val="100000"/>
              </a:lnSpc>
              <a:spcBef>
                <a:spcPts val="0"/>
              </a:spcBef>
              <a:spcAft>
                <a:spcPts val="0"/>
              </a:spcAft>
              <a:buClr>
                <a:srgbClr val="000000"/>
              </a:buClr>
              <a:buSzPts val="1400"/>
              <a:buFont typeface="Arial"/>
              <a:buNone/>
            </a:pPr>
            <a:r>
              <a:rPr lang="en-US"/>
              <a:t>It is time to recognize difference and develop deeper understanding.</a:t>
            </a:r>
            <a:endParaRPr/>
          </a:p>
          <a:p>
            <a:pPr marL="457200" marR="0" lvl="0" indent="-228600" algn="l" rtl="0">
              <a:lnSpc>
                <a:spcPct val="100000"/>
              </a:lnSpc>
              <a:spcBef>
                <a:spcPts val="0"/>
              </a:spcBef>
              <a:spcAft>
                <a:spcPts val="0"/>
              </a:spcAft>
              <a:buClr>
                <a:srgbClr val="000000"/>
              </a:buClr>
              <a:buSzPts val="1400"/>
              <a:buFont typeface="Arial"/>
              <a:buNone/>
            </a:pPr>
            <a:r>
              <a:rPr lang="en-US"/>
              <a:t>Each of you hold a unique position in your community, and meetings like this are the only time you can come together with other colleagues that have some understanding of what you are experiencing.</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This is a time when we can lead through demonstrating patience with one another, and ask that each of us try to hear as much as we each try to be heard.</a:t>
            </a:r>
            <a:endParaRPr/>
          </a:p>
          <a:p>
            <a:pPr marL="457200" marR="0" lvl="0" indent="-228600" algn="l" rtl="0">
              <a:lnSpc>
                <a:spcPct val="100000"/>
              </a:lnSpc>
              <a:spcBef>
                <a:spcPts val="0"/>
              </a:spcBef>
              <a:spcAft>
                <a:spcPts val="0"/>
              </a:spcAft>
              <a:buClr>
                <a:srgbClr val="000000"/>
              </a:buClr>
              <a:buSzPts val="1400"/>
              <a:buFont typeface="Arial"/>
              <a:buNone/>
            </a:pPr>
            <a:r>
              <a:rPr lang="en-US"/>
              <a:t>Recognize each one of us is struggling AND at the same time, each one of us is leading in amazing ways.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3" name="Google Shape;63;p3: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551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0: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6" name="Google Shape;296;p30: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4312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3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05" name="Google Shape;305;p31: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312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2: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3" name="Google Shape;313;p32: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2306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Colt</a:t>
            </a:r>
            <a:endParaRPr/>
          </a:p>
        </p:txBody>
      </p:sp>
      <p:sp>
        <p:nvSpPr>
          <p:cNvPr id="321" name="Google Shape;321;p3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33</a:t>
            </a:fld>
            <a:endParaRPr/>
          </a:p>
        </p:txBody>
      </p:sp>
    </p:spTree>
    <p:extLst>
      <p:ext uri="{BB962C8B-B14F-4D97-AF65-F5344CB8AC3E}">
        <p14:creationId xmlns:p14="http://schemas.microsoft.com/office/powerpoint/2010/main" val="285418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ODE remains committed to the guiding principles introduced in spring 2020 to generate collective action and leadership for efforts to respond to COVID-19 across Oregon. These principles are updated to reflect the current context:</a:t>
            </a:r>
            <a:endParaRPr/>
          </a:p>
          <a:p>
            <a:pPr marL="457200" lvl="0" indent="-228600" algn="l" rtl="0">
              <a:lnSpc>
                <a:spcPct val="100000"/>
              </a:lnSpc>
              <a:spcBef>
                <a:spcPts val="0"/>
              </a:spcBef>
              <a:spcAft>
                <a:spcPts val="0"/>
              </a:spcAft>
              <a:buSzPts val="1400"/>
              <a:buNone/>
            </a:pPr>
            <a:endParaRPr sz="1200" b="1"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Ensure safety and wellness. </a:t>
            </a:r>
            <a:r>
              <a:rPr lang="en-US" sz="1200" b="0" i="0" u="none" strike="noStrike" cap="none">
                <a:solidFill>
                  <a:schemeClr val="dk1"/>
                </a:solidFill>
                <a:latin typeface="Calibri"/>
                <a:ea typeface="Calibri"/>
                <a:cs typeface="Calibri"/>
                <a:sym typeface="Calibri"/>
              </a:rPr>
              <a:t>The decision to return to school settings must be driven by health and safety considerations. In planning, prioritize basic needs such as food, shelter, and wellness and create the conditions to support mental, social, and emotional health of students and staff.</a:t>
            </a:r>
            <a:endParaRPr/>
          </a:p>
          <a:p>
            <a:pPr marL="457200" lvl="0" indent="-228600" algn="l" rtl="0">
              <a:lnSpc>
                <a:spcPct val="100000"/>
              </a:lnSpc>
              <a:spcBef>
                <a:spcPts val="0"/>
              </a:spcBef>
              <a:spcAft>
                <a:spcPts val="0"/>
              </a:spcAft>
              <a:buSzPts val="1400"/>
              <a:buNone/>
            </a:pPr>
            <a:r>
              <a:rPr lang="en-US" sz="2400" b="0"/>
              <a:t/>
            </a:r>
            <a:br>
              <a:rPr lang="en-US" sz="2400" b="0"/>
            </a:br>
            <a:r>
              <a:rPr lang="en-US" sz="1200" b="1" i="0" u="none" strike="noStrike" cap="none">
                <a:solidFill>
                  <a:schemeClr val="dk1"/>
                </a:solidFill>
                <a:latin typeface="Calibri"/>
                <a:ea typeface="Calibri"/>
                <a:cs typeface="Calibri"/>
                <a:sym typeface="Calibri"/>
              </a:rPr>
              <a:t>Cultivate connection and relationship.</a:t>
            </a:r>
            <a:r>
              <a:rPr lang="en-US" sz="1200" b="0" i="0" u="none" strike="noStrike" cap="none">
                <a:solidFill>
                  <a:schemeClr val="dk1"/>
                </a:solidFill>
                <a:latin typeface="Calibri"/>
                <a:ea typeface="Calibri"/>
                <a:cs typeface="Calibri"/>
                <a:sym typeface="Calibri"/>
              </a:rPr>
              <a:t> Quality learning experiences require deep interpersonal relationships and a learning environment where people are seen, known, and loved. Especially in the midst of returning to school settings from an extended school closure, supporting students and families should begin with connection and relationship. </a:t>
            </a:r>
            <a:endParaRPr/>
          </a:p>
          <a:p>
            <a:pPr marL="457200" lvl="0" indent="-228600" algn="l" rtl="0">
              <a:lnSpc>
                <a:spcPct val="100000"/>
              </a:lnSpc>
              <a:spcBef>
                <a:spcPts val="0"/>
              </a:spcBef>
              <a:spcAft>
                <a:spcPts val="0"/>
              </a:spcAft>
              <a:buSzPts val="1400"/>
              <a:buNone/>
            </a:pPr>
            <a:r>
              <a:rPr lang="en-US" sz="2400" b="0"/>
              <a:t/>
            </a:r>
            <a:br>
              <a:rPr lang="en-US" sz="2400" b="0"/>
            </a:br>
            <a:r>
              <a:rPr lang="en-US" sz="1200" b="1" i="0" u="none" strike="noStrike" cap="none">
                <a:solidFill>
                  <a:schemeClr val="dk1"/>
                </a:solidFill>
                <a:latin typeface="Calibri"/>
                <a:ea typeface="Calibri"/>
                <a:cs typeface="Calibri"/>
                <a:sym typeface="Calibri"/>
              </a:rPr>
              <a:t>Center Equity. </a:t>
            </a:r>
            <a:r>
              <a:rPr lang="en-US" sz="1200" b="0" i="0" u="none" strike="noStrike" cap="none">
                <a:solidFill>
                  <a:schemeClr val="dk1"/>
                </a:solidFill>
                <a:latin typeface="Calibri"/>
                <a:ea typeface="Calibri"/>
                <a:cs typeface="Calibri"/>
                <a:sym typeface="Calibri"/>
              </a:rPr>
              <a:t>In Oregon, based on data released by OHA, all racial and ethnic groups are disproportionately impacted by COVID-19 as compared to their white peers. Recognize the disproportionate harm and impact that COVID-19 has caused for certain communities. Apply an equity-informed, anti-racist, and anti-oppressive lens to promote culturally sustaining and revitalizing educational systems that support every child.</a:t>
            </a:r>
            <a:endParaRPr/>
          </a:p>
          <a:p>
            <a:pPr marL="457200" marR="0" lvl="0" indent="-228600" algn="l" rtl="0">
              <a:lnSpc>
                <a:spcPct val="100000"/>
              </a:lnSpc>
              <a:spcBef>
                <a:spcPts val="0"/>
              </a:spcBef>
              <a:spcAft>
                <a:spcPts val="0"/>
              </a:spcAft>
              <a:buClr>
                <a:srgbClr val="000000"/>
              </a:buClr>
              <a:buSzPts val="1400"/>
              <a:buFont typeface="Arial"/>
              <a:buNone/>
            </a:pPr>
            <a:r>
              <a:rPr lang="en-US" sz="2400" b="0"/>
              <a:t/>
            </a:r>
            <a:br>
              <a:rPr lang="en-US" sz="2400" b="0"/>
            </a:br>
            <a:r>
              <a:rPr lang="en-US" sz="1200" b="1" i="0" u="none" strike="noStrike" cap="none">
                <a:solidFill>
                  <a:schemeClr val="dk1"/>
                </a:solidFill>
                <a:latin typeface="Calibri"/>
                <a:ea typeface="Calibri"/>
                <a:cs typeface="Calibri"/>
                <a:sym typeface="Calibri"/>
              </a:rPr>
              <a:t>Innovate.</a:t>
            </a:r>
            <a:r>
              <a:rPr lang="en-US" sz="1200" b="0" i="0" u="none" strike="noStrike" cap="none">
                <a:solidFill>
                  <a:schemeClr val="dk1"/>
                </a:solidFill>
                <a:latin typeface="Calibri"/>
                <a:ea typeface="Calibri"/>
                <a:cs typeface="Calibri"/>
                <a:sym typeface="Calibri"/>
              </a:rPr>
              <a:t> The complex circumstances in which learning is currently situated requires ongoing reflection and iteration to assure deep learning for every student.</a:t>
            </a:r>
            <a:endParaRPr sz="2400">
              <a:latin typeface="Calibri"/>
              <a:ea typeface="Calibri"/>
              <a:cs typeface="Calibri"/>
              <a:sym typeface="Calibri"/>
            </a:endParaRPr>
          </a:p>
        </p:txBody>
      </p:sp>
      <p:sp>
        <p:nvSpPr>
          <p:cNvPr id="72" name="Google Shape;72;p4: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033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5: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marR="0" lvl="0" indent="0" algn="l" rtl="0">
              <a:lnSpc>
                <a:spcPct val="107000"/>
              </a:lnSpc>
              <a:spcBef>
                <a:spcPts val="0"/>
              </a:spcBef>
              <a:spcAft>
                <a:spcPts val="800"/>
              </a:spcAft>
              <a:buClr>
                <a:srgbClr val="000000"/>
              </a:buClr>
              <a:buSzPts val="1400"/>
              <a:buFont typeface="Arial"/>
              <a:buNone/>
            </a:pPr>
            <a:endParaRPr sz="2400">
              <a:latin typeface="Calibri"/>
              <a:ea typeface="Calibri"/>
              <a:cs typeface="Calibri"/>
              <a:sym typeface="Calibri"/>
            </a:endParaRPr>
          </a:p>
        </p:txBody>
      </p:sp>
      <p:sp>
        <p:nvSpPr>
          <p:cNvPr id="80" name="Google Shape;80;p5: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0457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342900" marR="0" lvl="0" indent="-330200" algn="l" rtl="0">
              <a:lnSpc>
                <a:spcPct val="100000"/>
              </a:lnSpc>
              <a:spcBef>
                <a:spcPts val="0"/>
              </a:spcBef>
              <a:spcAft>
                <a:spcPts val="0"/>
              </a:spcAft>
              <a:buClr>
                <a:srgbClr val="000000"/>
              </a:buClr>
              <a:buSzPts val="1200"/>
              <a:buFont typeface="Arial"/>
              <a:buChar char="•"/>
            </a:pPr>
            <a:r>
              <a:rPr lang="en-US">
                <a:latin typeface="Calibri"/>
                <a:ea typeface="Calibri"/>
                <a:cs typeface="Calibri"/>
                <a:sym typeface="Calibri"/>
              </a:rPr>
              <a:t>Ready Schools and Safe Learners – goal of safe reentry of staff and students to our schools, because our state’s future depends on the education, health, and wellbeing of today’s children. </a:t>
            </a:r>
            <a:endParaRPr>
              <a:latin typeface="Calibri"/>
              <a:ea typeface="Calibri"/>
              <a:cs typeface="Calibri"/>
              <a:sym typeface="Calibri"/>
            </a:endParaRPr>
          </a:p>
          <a:p>
            <a:pPr marL="342900" lvl="0" indent="-330200" algn="l" rtl="0">
              <a:lnSpc>
                <a:spcPct val="100000"/>
              </a:lnSpc>
              <a:spcBef>
                <a:spcPts val="0"/>
              </a:spcBef>
              <a:spcAft>
                <a:spcPts val="0"/>
              </a:spcAft>
              <a:buSzPts val="1200"/>
              <a:buFont typeface="Arial"/>
              <a:buChar char="•"/>
            </a:pPr>
            <a:r>
              <a:rPr lang="en-US">
                <a:latin typeface="Calibri"/>
                <a:ea typeface="Calibri"/>
                <a:cs typeface="Calibri"/>
                <a:sym typeface="Calibri"/>
              </a:rPr>
              <a:t>clear statewide requirements and recommendations for health, safety, equity, and quality instruction across the state</a:t>
            </a:r>
            <a:endParaRPr/>
          </a:p>
          <a:p>
            <a:pPr marL="800100" lvl="1" indent="-330200" algn="l" rtl="0">
              <a:lnSpc>
                <a:spcPct val="100000"/>
              </a:lnSpc>
              <a:spcBef>
                <a:spcPts val="0"/>
              </a:spcBef>
              <a:spcAft>
                <a:spcPts val="0"/>
              </a:spcAft>
              <a:buSzPts val="1200"/>
              <a:buFont typeface="Arial"/>
              <a:buChar char="•"/>
            </a:pPr>
            <a:r>
              <a:rPr lang="en-US">
                <a:latin typeface="Calibri"/>
                <a:ea typeface="Calibri"/>
                <a:cs typeface="Calibri"/>
                <a:sym typeface="Calibri"/>
              </a:rPr>
              <a:t>adheres to state guidelines for building a safe and strong Oregon</a:t>
            </a:r>
            <a:endParaRPr/>
          </a:p>
          <a:p>
            <a:pPr marL="742950" lvl="1" indent="-273050" algn="l" rtl="0">
              <a:lnSpc>
                <a:spcPct val="100000"/>
              </a:lnSpc>
              <a:spcBef>
                <a:spcPts val="0"/>
              </a:spcBef>
              <a:spcAft>
                <a:spcPts val="0"/>
              </a:spcAft>
              <a:buSzPts val="1200"/>
              <a:buFont typeface="Arial"/>
              <a:buChar char="•"/>
            </a:pPr>
            <a:r>
              <a:rPr lang="en-US">
                <a:latin typeface="Calibri"/>
                <a:ea typeface="Calibri"/>
                <a:cs typeface="Calibri"/>
                <a:sym typeface="Calibri"/>
              </a:rPr>
              <a:t>Requirements for maintaining public health </a:t>
            </a:r>
            <a:endParaRPr/>
          </a:p>
          <a:p>
            <a:pPr marL="742950" lvl="1" indent="-273050" algn="l" rtl="0">
              <a:lnSpc>
                <a:spcPct val="100000"/>
              </a:lnSpc>
              <a:spcBef>
                <a:spcPts val="0"/>
              </a:spcBef>
              <a:spcAft>
                <a:spcPts val="0"/>
              </a:spcAft>
              <a:buSzPts val="1200"/>
              <a:buFont typeface="Arial"/>
              <a:buChar char="•"/>
            </a:pPr>
            <a:r>
              <a:rPr lang="en-US">
                <a:latin typeface="Calibri"/>
                <a:ea typeface="Calibri"/>
                <a:cs typeface="Calibri"/>
                <a:sym typeface="Calibri"/>
              </a:rPr>
              <a:t>Planning considerations for equity, instruction, engagement, mental/social-emotional health, and staffing and personnel</a:t>
            </a:r>
            <a:endParaRPr/>
          </a:p>
          <a:p>
            <a:pPr marL="342900" lvl="0" indent="-330200" algn="l" rtl="0">
              <a:lnSpc>
                <a:spcPct val="100000"/>
              </a:lnSpc>
              <a:spcBef>
                <a:spcPts val="0"/>
              </a:spcBef>
              <a:spcAft>
                <a:spcPts val="0"/>
              </a:spcAft>
              <a:buSzPts val="1200"/>
              <a:buFont typeface="Arial"/>
              <a:buChar char="•"/>
            </a:pPr>
            <a:r>
              <a:rPr lang="en-US">
                <a:latin typeface="Calibri"/>
                <a:ea typeface="Calibri"/>
                <a:cs typeface="Calibri"/>
                <a:sym typeface="Calibri"/>
              </a:rPr>
              <a:t>local planning and transparency - to assure your families, staff, and community you are ready to keep them safe</a:t>
            </a:r>
            <a:endParaRPr/>
          </a:p>
          <a:p>
            <a:pPr marL="342900" lvl="0" indent="-330200" algn="l" rtl="0">
              <a:lnSpc>
                <a:spcPct val="100000"/>
              </a:lnSpc>
              <a:spcBef>
                <a:spcPts val="0"/>
              </a:spcBef>
              <a:spcAft>
                <a:spcPts val="0"/>
              </a:spcAft>
              <a:buSzPts val="1200"/>
              <a:buFont typeface="Arial"/>
              <a:buChar char="•"/>
            </a:pPr>
            <a:r>
              <a:rPr lang="en-US">
                <a:latin typeface="Calibri"/>
                <a:ea typeface="Calibri"/>
                <a:cs typeface="Calibri"/>
                <a:sym typeface="Calibri"/>
              </a:rPr>
              <a:t>Oversight through collection of operational blueprints</a:t>
            </a:r>
            <a:endParaRPr>
              <a:latin typeface="Calibri"/>
              <a:ea typeface="Calibri"/>
              <a:cs typeface="Calibri"/>
              <a:sym typeface="Calibri"/>
            </a:endParaRPr>
          </a:p>
        </p:txBody>
      </p:sp>
      <p:sp>
        <p:nvSpPr>
          <p:cNvPr id="87" name="Google Shape;87;p6: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4761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7: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342900" lvl="0" indent="-330200" algn="l" rtl="0">
              <a:lnSpc>
                <a:spcPct val="100000"/>
              </a:lnSpc>
              <a:spcBef>
                <a:spcPts val="0"/>
              </a:spcBef>
              <a:spcAft>
                <a:spcPts val="0"/>
              </a:spcAft>
              <a:buSzPts val="1200"/>
              <a:buFont typeface="Arial"/>
              <a:buChar char="•"/>
            </a:pPr>
            <a:r>
              <a:rPr lang="en-US">
                <a:latin typeface="Calibri"/>
                <a:ea typeface="Calibri"/>
                <a:cs typeface="Calibri"/>
                <a:sym typeface="Calibri"/>
              </a:rPr>
              <a:t>A guidance document </a:t>
            </a:r>
            <a:endParaRPr/>
          </a:p>
          <a:p>
            <a:pPr marL="742950" lvl="1" indent="-273050" algn="l" rtl="0">
              <a:lnSpc>
                <a:spcPct val="100000"/>
              </a:lnSpc>
              <a:spcBef>
                <a:spcPts val="0"/>
              </a:spcBef>
              <a:spcAft>
                <a:spcPts val="0"/>
              </a:spcAft>
              <a:buSzPts val="1200"/>
              <a:buFont typeface="Arial"/>
              <a:buChar char="•"/>
            </a:pPr>
            <a:r>
              <a:rPr lang="en-US">
                <a:latin typeface="Calibri"/>
                <a:ea typeface="Calibri"/>
                <a:cs typeface="Calibri"/>
                <a:sym typeface="Calibri"/>
              </a:rPr>
              <a:t>8 sections (3 with requirements, 5 with primarily considerations)</a:t>
            </a:r>
            <a:endParaRPr/>
          </a:p>
          <a:p>
            <a:pPr marL="742950" lvl="1" indent="-273050" algn="l" rtl="0">
              <a:lnSpc>
                <a:spcPct val="100000"/>
              </a:lnSpc>
              <a:spcBef>
                <a:spcPts val="0"/>
              </a:spcBef>
              <a:spcAft>
                <a:spcPts val="0"/>
              </a:spcAft>
              <a:buSzPts val="1200"/>
              <a:buFont typeface="Arial"/>
              <a:buChar char="•"/>
            </a:pPr>
            <a:r>
              <a:rPr lang="en-US">
                <a:latin typeface="Calibri"/>
                <a:ea typeface="Calibri"/>
                <a:cs typeface="Calibri"/>
                <a:sym typeface="Calibri"/>
              </a:rPr>
              <a:t>Some graphics and tools</a:t>
            </a:r>
            <a:endParaRPr/>
          </a:p>
          <a:p>
            <a:pPr marL="342900" lvl="0" indent="-330200" algn="l" rtl="0">
              <a:lnSpc>
                <a:spcPct val="100000"/>
              </a:lnSpc>
              <a:spcBef>
                <a:spcPts val="0"/>
              </a:spcBef>
              <a:spcAft>
                <a:spcPts val="0"/>
              </a:spcAft>
              <a:buSzPts val="1200"/>
              <a:buFont typeface="Arial"/>
              <a:buChar char="•"/>
            </a:pPr>
            <a:r>
              <a:rPr lang="en-US">
                <a:latin typeface="Calibri"/>
                <a:ea typeface="Calibri"/>
                <a:cs typeface="Calibri"/>
                <a:sym typeface="Calibri"/>
              </a:rPr>
              <a:t>A template for your Operational Blueprint and sample plans based on real Oregon schools</a:t>
            </a:r>
            <a:endParaRPr/>
          </a:p>
          <a:p>
            <a:pPr marL="342900" lvl="0" indent="-330200" algn="l" rtl="0">
              <a:lnSpc>
                <a:spcPct val="100000"/>
              </a:lnSpc>
              <a:spcBef>
                <a:spcPts val="0"/>
              </a:spcBef>
              <a:spcAft>
                <a:spcPts val="0"/>
              </a:spcAft>
              <a:buSzPts val="1200"/>
              <a:buFont typeface="Arial"/>
              <a:buChar char="•"/>
            </a:pPr>
            <a:r>
              <a:rPr lang="en-US">
                <a:latin typeface="Calibri"/>
                <a:ea typeface="Calibri"/>
                <a:cs typeface="Calibri"/>
                <a:sym typeface="Calibri"/>
              </a:rPr>
              <a:t>Additional resources &amp; research (future)</a:t>
            </a:r>
            <a:endParaRPr/>
          </a:p>
          <a:p>
            <a:pPr marL="342900" lvl="0" indent="-330200" algn="l" rtl="0">
              <a:lnSpc>
                <a:spcPct val="100000"/>
              </a:lnSpc>
              <a:spcBef>
                <a:spcPts val="0"/>
              </a:spcBef>
              <a:spcAft>
                <a:spcPts val="0"/>
              </a:spcAft>
              <a:buSzPts val="1200"/>
              <a:buFont typeface="Arial"/>
              <a:buChar char="•"/>
            </a:pPr>
            <a:r>
              <a:rPr lang="en-US">
                <a:latin typeface="Calibri"/>
                <a:ea typeface="Calibri"/>
                <a:cs typeface="Calibri"/>
                <a:sym typeface="Calibri"/>
              </a:rPr>
              <a:t>Communication tools (future)</a:t>
            </a:r>
            <a:endParaRPr/>
          </a:p>
          <a:p>
            <a:pPr marL="342900" lvl="0" indent="-330200" algn="l" rtl="0">
              <a:lnSpc>
                <a:spcPct val="100000"/>
              </a:lnSpc>
              <a:spcBef>
                <a:spcPts val="0"/>
              </a:spcBef>
              <a:spcAft>
                <a:spcPts val="0"/>
              </a:spcAft>
              <a:buSzPts val="1200"/>
              <a:buFont typeface="Arial"/>
              <a:buChar char="•"/>
            </a:pPr>
            <a:r>
              <a:rPr lang="en-US">
                <a:latin typeface="Calibri"/>
                <a:ea typeface="Calibri"/>
                <a:cs typeface="Calibri"/>
                <a:sym typeface="Calibri"/>
              </a:rPr>
              <a:t>Schedule and process for updates</a:t>
            </a:r>
            <a:endParaRPr/>
          </a:p>
        </p:txBody>
      </p:sp>
      <p:sp>
        <p:nvSpPr>
          <p:cNvPr id="95" name="Google Shape;95;p7: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61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8: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slow</a:t>
            </a:r>
            <a:endParaRPr/>
          </a:p>
        </p:txBody>
      </p:sp>
      <p:sp>
        <p:nvSpPr>
          <p:cNvPr id="104" name="Google Shape;104;p8: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959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9: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marR="0" lvl="0" indent="0" algn="l" rtl="0">
              <a:lnSpc>
                <a:spcPct val="107000"/>
              </a:lnSpc>
              <a:spcBef>
                <a:spcPts val="0"/>
              </a:spcBef>
              <a:spcAft>
                <a:spcPts val="800"/>
              </a:spcAft>
              <a:buClr>
                <a:srgbClr val="000000"/>
              </a:buClr>
              <a:buSzPts val="1400"/>
              <a:buFont typeface="Arial"/>
              <a:buNone/>
            </a:pPr>
            <a:endParaRPr sz="2400">
              <a:latin typeface="Calibri"/>
              <a:ea typeface="Calibri"/>
              <a:cs typeface="Calibri"/>
              <a:sym typeface="Calibri"/>
            </a:endParaRPr>
          </a:p>
        </p:txBody>
      </p:sp>
      <p:sp>
        <p:nvSpPr>
          <p:cNvPr id="113" name="Google Shape;113;p9:notes"/>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3554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Blank" type="blank">
  <p:cSld name="4_Blank">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3">
            <a:alphaModFix/>
          </a:blip>
          <a:srcRect/>
          <a:stretch/>
        </p:blipFill>
        <p:spPr>
          <a:xfrm>
            <a:off x="-1" y="111581"/>
            <a:ext cx="1714500" cy="669486"/>
          </a:xfrm>
          <a:prstGeom prst="rect">
            <a:avLst/>
          </a:prstGeom>
          <a:noFill/>
          <a:ln>
            <a:noFill/>
          </a:ln>
        </p:spPr>
      </p:pic>
    </p:spTree>
    <p:extLst>
      <p:ext uri="{BB962C8B-B14F-4D97-AF65-F5344CB8AC3E}">
        <p14:creationId xmlns:p14="http://schemas.microsoft.com/office/powerpoint/2010/main" val="167341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84027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75007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0" name="Picture 9" descr="Decorative geometric patter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698" r:id="rId3"/>
    <p:sldLayoutId id="2147483699" r:id="rId4"/>
    <p:sldLayoutId id="2147483701" r:id="rId5"/>
    <p:sldLayoutId id="2147483702" r:id="rId6"/>
    <p:sldLayoutId id="2147483704" r:id="rId7"/>
    <p:sldLayoutId id="2147483709" r:id="rId8"/>
    <p:sldLayoutId id="2147483707" r:id="rId9"/>
    <p:sldLayoutId id="2147483705" r:id="rId10"/>
    <p:sldLayoutId id="2147483706" r:id="rId11"/>
    <p:sldLayoutId id="2147483723" r:id="rId1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pages/lhd.aspx"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hyperlink" Target="https://app.smartsheet.com/b/form/a4dedb5185d94966b1dffc75e4874c8a"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pages/lhd.aspx"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govstatus.egov.com/OR-OHA-Reopening-Framewor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p:nvPr/>
        </p:nvSpPr>
        <p:spPr>
          <a:xfrm>
            <a:off x="353684" y="2592499"/>
            <a:ext cx="8653340" cy="2540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1F75BC"/>
                </a:solidFill>
                <a:latin typeface="Calibri"/>
                <a:ea typeface="Calibri"/>
                <a:cs typeface="Calibri"/>
                <a:sym typeface="Calibri"/>
              </a:rPr>
              <a:t>Ready Schools, Safe Learners</a:t>
            </a:r>
            <a:endParaRPr/>
          </a:p>
          <a:p>
            <a:pPr marL="0" marR="0" lvl="0" indent="0" algn="ctr" rtl="0">
              <a:lnSpc>
                <a:spcPct val="100000"/>
              </a:lnSpc>
              <a:spcBef>
                <a:spcPts val="0"/>
              </a:spcBef>
              <a:spcAft>
                <a:spcPts val="0"/>
              </a:spcAft>
              <a:buNone/>
            </a:pPr>
            <a:r>
              <a:rPr lang="en-US" sz="3200" b="0" i="0" u="none" strike="noStrike" cap="none">
                <a:solidFill>
                  <a:srgbClr val="1F75BC"/>
                </a:solidFill>
                <a:latin typeface="Calibri"/>
                <a:ea typeface="Calibri"/>
                <a:cs typeface="Calibri"/>
                <a:sym typeface="Calibri"/>
              </a:rPr>
              <a:t>GUIDANCE FOR SCHOOL YEAR 2020-21</a:t>
            </a:r>
            <a:endParaRPr/>
          </a:p>
          <a:p>
            <a:pPr marL="0" marR="0" lvl="0" indent="0" algn="ctr" rtl="0">
              <a:lnSpc>
                <a:spcPct val="100000"/>
              </a:lnSpc>
              <a:spcBef>
                <a:spcPts val="0"/>
              </a:spcBef>
              <a:spcAft>
                <a:spcPts val="0"/>
              </a:spcAft>
              <a:buNone/>
            </a:pPr>
            <a:r>
              <a:rPr lang="en-US" sz="2400" b="0" i="0" u="none" strike="noStrike" cap="none">
                <a:solidFill>
                  <a:srgbClr val="1F75BC"/>
                </a:solidFill>
                <a:latin typeface="Calibri"/>
                <a:ea typeface="Calibri"/>
                <a:cs typeface="Calibri"/>
                <a:sym typeface="Calibri"/>
              </a:rPr>
              <a:t>June 10, 2020</a:t>
            </a:r>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Arial"/>
              <a:buNone/>
            </a:pPr>
            <a:endParaRPr sz="1400" b="0" i="0" u="none" strike="noStrike" cap="none">
              <a:solidFill>
                <a:srgbClr val="1F75BC"/>
              </a:solidFill>
              <a:latin typeface="Arial"/>
              <a:ea typeface="Arial"/>
              <a:cs typeface="Arial"/>
              <a:sym typeface="Arial"/>
            </a:endParaRPr>
          </a:p>
        </p:txBody>
      </p:sp>
      <p:pic>
        <p:nvPicPr>
          <p:cNvPr id="50" name="Google Shape;50;p8" descr="image13.png" title="Oregon health Authority"/>
          <p:cNvPicPr preferRelativeResize="0"/>
          <p:nvPr/>
        </p:nvPicPr>
        <p:blipFill rotWithShape="1">
          <a:blip r:embed="rId3">
            <a:alphaModFix/>
          </a:blip>
          <a:srcRect/>
          <a:stretch/>
        </p:blipFill>
        <p:spPr>
          <a:xfrm>
            <a:off x="406400" y="5418667"/>
            <a:ext cx="2283077" cy="855085"/>
          </a:xfrm>
          <a:prstGeom prst="rect">
            <a:avLst/>
          </a:prstGeom>
          <a:noFill/>
          <a:ln>
            <a:noFill/>
          </a:ln>
        </p:spPr>
      </p:pic>
      <p:pic>
        <p:nvPicPr>
          <p:cNvPr id="51" name="Google Shape;51;p8" descr="3.jpg" title="Ready Schools, Safe Learners: Guidance for School Year 2020-21"/>
          <p:cNvPicPr preferRelativeResize="0"/>
          <p:nvPr/>
        </p:nvPicPr>
        <p:blipFill rotWithShape="1">
          <a:blip r:embed="rId4">
            <a:alphaModFix/>
          </a:blip>
          <a:srcRect t="4002" b="6781"/>
          <a:stretch/>
        </p:blipFill>
        <p:spPr>
          <a:xfrm>
            <a:off x="0" y="2460625"/>
            <a:ext cx="9144000" cy="2476500"/>
          </a:xfrm>
          <a:prstGeom prst="rect">
            <a:avLst/>
          </a:prstGeom>
          <a:noFill/>
          <a:ln>
            <a:noFill/>
          </a:ln>
        </p:spPr>
      </p:pic>
      <p:sp>
        <p:nvSpPr>
          <p:cNvPr id="2" name="Title 1" hidden="1"/>
          <p:cNvSpPr>
            <a:spLocks noGrp="1"/>
          </p:cNvSpPr>
          <p:nvPr>
            <p:ph type="title"/>
          </p:nvPr>
        </p:nvSpPr>
        <p:spPr/>
        <p:txBody>
          <a:bodyPr/>
          <a:lstStyle/>
          <a:p>
            <a:r>
              <a:rPr lang="en-US" dirty="0" smtClean="0"/>
              <a:t>Ready Schools, Safe Learners</a:t>
            </a:r>
            <a:endParaRPr lang="en-US" dirty="0"/>
          </a:p>
        </p:txBody>
      </p:sp>
    </p:spTree>
    <p:extLst>
      <p:ext uri="{BB962C8B-B14F-4D97-AF65-F5344CB8AC3E}">
        <p14:creationId xmlns:p14="http://schemas.microsoft.com/office/powerpoint/2010/main" val="397518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p:nvPr/>
        </p:nvSpPr>
        <p:spPr>
          <a:xfrm>
            <a:off x="431250" y="1289850"/>
            <a:ext cx="8281500" cy="48555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800" b="0" i="1" u="none" strike="noStrike" cap="none">
                <a:solidFill>
                  <a:srgbClr val="000000"/>
                </a:solidFill>
                <a:latin typeface="Calibri"/>
                <a:ea typeface="Calibri"/>
                <a:cs typeface="Calibri"/>
                <a:sym typeface="Calibri"/>
              </a:rPr>
              <a:t>“You don’t make the timeline. The virus makes the timeline.” </a:t>
            </a:r>
            <a:r>
              <a:rPr lang="en-US" sz="2800" b="0" i="0" u="none" strike="noStrike" cap="none">
                <a:solidFill>
                  <a:srgbClr val="000000"/>
                </a:solidFill>
                <a:latin typeface="Calibri"/>
                <a:ea typeface="Calibri"/>
                <a:cs typeface="Calibri"/>
                <a:sym typeface="Calibri"/>
              </a:rPr>
              <a:t>– Dr. Anthony Fauci</a:t>
            </a:r>
            <a:endParaRPr sz="2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We will be living with the virus until there is immunity, which is many months off.</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The primary tools we have are physical distancing and hygiene.</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Every restriction we lift increases the opportunity for  transmission and will increase cases.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a:solidFill>
                  <a:schemeClr val="dk1"/>
                </a:solidFill>
                <a:latin typeface="Calibri"/>
                <a:ea typeface="Calibri"/>
                <a:cs typeface="Calibri"/>
                <a:sym typeface="Calibri"/>
              </a:rPr>
              <a:t>Individual plans should be responsive to local public health and build on the distinct strengths and needs of each district and community</a:t>
            </a:r>
            <a:endParaRPr/>
          </a:p>
        </p:txBody>
      </p:sp>
      <p:sp>
        <p:nvSpPr>
          <p:cNvPr id="123" name="Google Shape;123;p17"/>
          <p:cNvSpPr txBox="1"/>
          <p:nvPr/>
        </p:nvSpPr>
        <p:spPr>
          <a:xfrm>
            <a:off x="931333" y="151663"/>
            <a:ext cx="8055541"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Local Flexibility &amp; Responsibility</a:t>
            </a:r>
            <a:endParaRPr sz="3600" b="1" i="0" u="none" strike="noStrike" cap="none" dirty="0">
              <a:solidFill>
                <a:srgbClr val="0F75BC"/>
              </a:solidFill>
              <a:latin typeface="Arial"/>
              <a:ea typeface="Arial"/>
              <a:cs typeface="Arial"/>
              <a:sym typeface="Arial"/>
            </a:endParaRPr>
          </a:p>
        </p:txBody>
      </p:sp>
      <p:sp>
        <p:nvSpPr>
          <p:cNvPr id="124" name="Google Shape;124;p17"/>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Local Flexibility &amp; Responsibility</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153632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p:nvPr/>
        </p:nvSpPr>
        <p:spPr>
          <a:xfrm>
            <a:off x="931333" y="151663"/>
            <a:ext cx="80556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Local Flexibility &amp; Responsibility</a:t>
            </a:r>
            <a:endParaRPr sz="3600" b="1" i="0" u="none" strike="noStrike" cap="none" dirty="0">
              <a:solidFill>
                <a:srgbClr val="0F75BC"/>
              </a:solidFill>
              <a:latin typeface="Arial"/>
              <a:ea typeface="Arial"/>
              <a:cs typeface="Arial"/>
              <a:sym typeface="Arial"/>
            </a:endParaRPr>
          </a:p>
        </p:txBody>
      </p:sp>
      <p:sp>
        <p:nvSpPr>
          <p:cNvPr id="131" name="Google Shape;131;p18"/>
          <p:cNvSpPr txBox="1"/>
          <p:nvPr/>
        </p:nvSpPr>
        <p:spPr>
          <a:xfrm>
            <a:off x="2099733" y="641799"/>
            <a:ext cx="68736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sp>
        <p:nvSpPr>
          <p:cNvPr id="132" name="Google Shape;132;p18"/>
          <p:cNvSpPr txBox="1"/>
          <p:nvPr/>
        </p:nvSpPr>
        <p:spPr>
          <a:xfrm>
            <a:off x="150400" y="1669375"/>
            <a:ext cx="8823000" cy="4346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rPr>
              <a:t>KEY PRINCIPLES for Reducing Potential Exposures</a:t>
            </a:r>
            <a:endParaRPr sz="25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800">
                <a:latin typeface="Calibri"/>
                <a:ea typeface="Calibri"/>
                <a:cs typeface="Calibri"/>
                <a:sym typeface="Calibri"/>
              </a:rPr>
              <a:t>The mainstays of reducing exposure to the coronavirus and other respiratory pathogens are:</a:t>
            </a:r>
            <a:endParaRPr sz="1800">
              <a:latin typeface="Calibri"/>
              <a:ea typeface="Calibri"/>
              <a:cs typeface="Calibri"/>
              <a:sym typeface="Calibri"/>
            </a:endParaRPr>
          </a:p>
          <a:p>
            <a:pPr marL="457200" lvl="0" indent="-342900" algn="l" rtl="0">
              <a:lnSpc>
                <a:spcPct val="115000"/>
              </a:lnSpc>
              <a:spcBef>
                <a:spcPts val="1200"/>
              </a:spcBef>
              <a:spcAft>
                <a:spcPts val="0"/>
              </a:spcAft>
              <a:buClr>
                <a:srgbClr val="000000"/>
              </a:buClr>
              <a:buSzPts val="1800"/>
              <a:buAutoNum type="arabicPeriod"/>
            </a:pPr>
            <a:r>
              <a:rPr lang="en-US" sz="1800" b="1">
                <a:latin typeface="Calibri"/>
                <a:ea typeface="Calibri"/>
                <a:cs typeface="Calibri"/>
                <a:sym typeface="Calibri"/>
              </a:rPr>
              <a:t>Physical distancing</a:t>
            </a:r>
            <a:r>
              <a:rPr lang="en-US" sz="1800">
                <a:latin typeface="Calibri"/>
                <a:ea typeface="Calibri"/>
                <a:cs typeface="Calibri"/>
                <a:sym typeface="Calibri"/>
              </a:rPr>
              <a:t> — minimizing close contact (&lt;six feet) with other people.</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AutoNum type="arabicPeriod"/>
            </a:pPr>
            <a:r>
              <a:rPr lang="en-US" sz="1800" b="1">
                <a:latin typeface="Calibri"/>
                <a:ea typeface="Calibri"/>
                <a:cs typeface="Calibri"/>
                <a:sym typeface="Calibri"/>
              </a:rPr>
              <a:t>Hand hygiene</a:t>
            </a:r>
            <a:r>
              <a:rPr lang="en-US" sz="1800">
                <a:latin typeface="Calibri"/>
                <a:ea typeface="Calibri"/>
                <a:cs typeface="Calibri"/>
                <a:sym typeface="Calibri"/>
              </a:rPr>
              <a:t> — frequent washing with soap and water or using hand sanitizer.</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AutoNum type="arabicPeriod"/>
            </a:pPr>
            <a:r>
              <a:rPr lang="en-US" sz="1800" b="1">
                <a:latin typeface="Calibri"/>
                <a:ea typeface="Calibri"/>
                <a:cs typeface="Calibri"/>
                <a:sym typeface="Calibri"/>
              </a:rPr>
              <a:t>Cohorts</a:t>
            </a:r>
            <a:r>
              <a:rPr lang="en-US" sz="1800">
                <a:latin typeface="Calibri"/>
                <a:ea typeface="Calibri"/>
                <a:cs typeface="Calibri"/>
                <a:sym typeface="Calibri"/>
              </a:rPr>
              <a:t> — conducting all activities in small groups that remain together over time with minimal mixing of groups.</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AutoNum type="arabicPeriod"/>
            </a:pPr>
            <a:r>
              <a:rPr lang="en-US" sz="1800" b="1">
                <a:latin typeface="Calibri"/>
                <a:ea typeface="Calibri"/>
                <a:cs typeface="Calibri"/>
                <a:sym typeface="Calibri"/>
              </a:rPr>
              <a:t>Protective equipment </a:t>
            </a:r>
            <a:r>
              <a:rPr lang="en-US" sz="1800">
                <a:latin typeface="Calibri"/>
                <a:ea typeface="Calibri"/>
                <a:cs typeface="Calibri"/>
                <a:sym typeface="Calibri"/>
              </a:rPr>
              <a:t>— use of face shields, face coverings, and barriers.</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AutoNum type="arabicPeriod"/>
            </a:pPr>
            <a:r>
              <a:rPr lang="en-US" sz="1800" b="1">
                <a:latin typeface="Calibri"/>
                <a:ea typeface="Calibri"/>
                <a:cs typeface="Calibri"/>
                <a:sym typeface="Calibri"/>
              </a:rPr>
              <a:t>Environmental cleaning and disinfection</a:t>
            </a:r>
            <a:r>
              <a:rPr lang="en-US" sz="1800">
                <a:latin typeface="Calibri"/>
                <a:ea typeface="Calibri"/>
                <a:cs typeface="Calibri"/>
                <a:sym typeface="Calibri"/>
              </a:rPr>
              <a:t> — especially of high-touch surfaces.</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AutoNum type="arabicPeriod"/>
            </a:pPr>
            <a:r>
              <a:rPr lang="en-US" sz="1800" b="1">
                <a:latin typeface="Calibri"/>
                <a:ea typeface="Calibri"/>
                <a:cs typeface="Calibri"/>
                <a:sym typeface="Calibri"/>
              </a:rPr>
              <a:t>Isolation</a:t>
            </a:r>
            <a:r>
              <a:rPr lang="en-US" sz="1800">
                <a:latin typeface="Calibri"/>
                <a:ea typeface="Calibri"/>
                <a:cs typeface="Calibri"/>
                <a:sym typeface="Calibri"/>
              </a:rPr>
              <a:t> of sick people and quarantine of exposed people.</a:t>
            </a:r>
            <a:endParaRPr sz="1800">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AutoNum type="arabicPeriod"/>
            </a:pPr>
            <a:r>
              <a:rPr lang="en-US" sz="1800">
                <a:latin typeface="Calibri"/>
                <a:ea typeface="Calibri"/>
                <a:cs typeface="Calibri"/>
                <a:sym typeface="Calibri"/>
              </a:rPr>
              <a:t>With the above considerations foremost, </a:t>
            </a:r>
            <a:r>
              <a:rPr lang="en-US" sz="1800" b="1">
                <a:latin typeface="Calibri"/>
                <a:ea typeface="Calibri"/>
                <a:cs typeface="Calibri"/>
                <a:sym typeface="Calibri"/>
              </a:rPr>
              <a:t>outdoor activities </a:t>
            </a:r>
            <a:r>
              <a:rPr lang="en-US" sz="1800">
                <a:latin typeface="Calibri"/>
                <a:ea typeface="Calibri"/>
                <a:cs typeface="Calibri"/>
                <a:sym typeface="Calibri"/>
              </a:rPr>
              <a:t>are safer than indoor activities.</a:t>
            </a:r>
            <a:endParaRPr sz="1800">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Local Flexibility &amp; Responsibility</a:t>
            </a:r>
            <a:br>
              <a:rPr lang="en-US" dirty="0">
                <a:solidFill>
                  <a:srgbClr val="0F75BC"/>
                </a:solidFill>
                <a:latin typeface="Arial"/>
                <a:ea typeface="Arial"/>
                <a:cs typeface="Arial"/>
                <a:sym typeface="Arial"/>
              </a:rPr>
            </a:br>
            <a:r>
              <a:rPr lang="en-US" dirty="0" smtClean="0">
                <a:solidFill>
                  <a:srgbClr val="0F75BC"/>
                </a:solidFill>
                <a:latin typeface="Arial"/>
                <a:ea typeface="Arial"/>
                <a:cs typeface="Arial"/>
                <a:sym typeface="Arial"/>
              </a:rPr>
              <a:t>2</a:t>
            </a:r>
            <a:endParaRPr lang="en-US" dirty="0"/>
          </a:p>
        </p:txBody>
      </p:sp>
    </p:spTree>
    <p:extLst>
      <p:ext uri="{BB962C8B-B14F-4D97-AF65-F5344CB8AC3E}">
        <p14:creationId xmlns:p14="http://schemas.microsoft.com/office/powerpoint/2010/main" val="371402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9" descr="Figure 3. Public Health and School Reentry Decision Tool.png" title="This is a graphic representation of the decision tools located in headers 3a, 3b and 3c of the guidance document https://www.oregon.gov/ode/students-and-family/healthsafety/Documents/Ready%20Schools%20Safe%20Learners%202020-21%20Guidance.pdf"/>
          <p:cNvPicPr preferRelativeResize="0"/>
          <p:nvPr/>
        </p:nvPicPr>
        <p:blipFill rotWithShape="1">
          <a:blip r:embed="rId3">
            <a:alphaModFix/>
          </a:blip>
          <a:srcRect b="-6096"/>
          <a:stretch/>
        </p:blipFill>
        <p:spPr>
          <a:xfrm>
            <a:off x="127000" y="0"/>
            <a:ext cx="8875059" cy="6858000"/>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smtClean="0"/>
              <a:t>Public health and school reentry decision tool</a:t>
            </a:r>
            <a:endParaRPr lang="en-US" dirty="0"/>
          </a:p>
        </p:txBody>
      </p:sp>
    </p:spTree>
    <p:extLst>
      <p:ext uri="{BB962C8B-B14F-4D97-AF65-F5344CB8AC3E}">
        <p14:creationId xmlns:p14="http://schemas.microsoft.com/office/powerpoint/2010/main" val="411324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p:nvPr/>
        </p:nvSpPr>
        <p:spPr>
          <a:xfrm>
            <a:off x="2371330" y="75831"/>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Instructional Models</a:t>
            </a:r>
            <a:endParaRPr/>
          </a:p>
        </p:txBody>
      </p:sp>
      <p:sp>
        <p:nvSpPr>
          <p:cNvPr id="145" name="Google Shape;145;p20"/>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pic>
        <p:nvPicPr>
          <p:cNvPr id="146" name="Google Shape;146;p20" descr="Figure 5. Instructional Models for the 2020-21 School Year.png" title="This is a graphic representation of the decision tools located in headers 3a, 3b and 3c of the guidance document https://www.oregon.gov/ode/students-and-family/healthsafety/Documents/Ready%20Schools%20Safe%20Learners%202020-21%20Guidance.pd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 name="Title 1" hidden="1"/>
          <p:cNvSpPr>
            <a:spLocks noGrp="1"/>
          </p:cNvSpPr>
          <p:nvPr>
            <p:ph type="title"/>
          </p:nvPr>
        </p:nvSpPr>
        <p:spPr/>
        <p:txBody>
          <a:bodyPr/>
          <a:lstStyle/>
          <a:p>
            <a:r>
              <a:rPr lang="en-US" dirty="0" smtClean="0"/>
              <a:t>Instructional models</a:t>
            </a:r>
            <a:endParaRPr lang="en-US" dirty="0"/>
          </a:p>
        </p:txBody>
      </p:sp>
    </p:spTree>
    <p:extLst>
      <p:ext uri="{BB962C8B-B14F-4D97-AF65-F5344CB8AC3E}">
        <p14:creationId xmlns:p14="http://schemas.microsoft.com/office/powerpoint/2010/main" val="211649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1" descr="Figure 4. Requirements and Recommendations by Instructional Model.png" title="This is a graphic representation of the decision tools located in headers 3a, 3b and 3c of the guidance document https://www.oregon.gov/ode/students-and-family/healthsafety/Documents/Ready%20Schools%20Safe%20Learners%202020-21%20Guidance.pdf"/>
          <p:cNvPicPr preferRelativeResize="0"/>
          <p:nvPr/>
        </p:nvPicPr>
        <p:blipFill rotWithShape="1">
          <a:blip r:embed="rId3">
            <a:alphaModFix/>
          </a:blip>
          <a:srcRect/>
          <a:stretch/>
        </p:blipFill>
        <p:spPr>
          <a:xfrm>
            <a:off x="0" y="0"/>
            <a:ext cx="9213925" cy="6858000"/>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smtClean="0"/>
              <a:t>Requirements and Recommendations</a:t>
            </a:r>
            <a:endParaRPr lang="en-US" dirty="0"/>
          </a:p>
        </p:txBody>
      </p:sp>
    </p:spTree>
    <p:extLst>
      <p:ext uri="{BB962C8B-B14F-4D97-AF65-F5344CB8AC3E}">
        <p14:creationId xmlns:p14="http://schemas.microsoft.com/office/powerpoint/2010/main" val="3921540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p:nvPr/>
        </p:nvSpPr>
        <p:spPr>
          <a:xfrm>
            <a:off x="2352374" y="132705"/>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Decision Tools</a:t>
            </a:r>
            <a:endParaRPr dirty="0"/>
          </a:p>
        </p:txBody>
      </p:sp>
      <p:pic>
        <p:nvPicPr>
          <p:cNvPr id="158" name="Google Shape;158;p22" descr="Screen Shot 2020-06-06 at 10.01.22 PM.png" title="This is a graphic representation of the decision tools located in headers 3a, 3b and 3c of the guidance document https://www.oregon.gov/ode/students-and-family/healthsafety/Documents/Ready%20Schools%20Safe%20Learners%202020-21%20Guidance.pdf"/>
          <p:cNvPicPr preferRelativeResize="0"/>
          <p:nvPr/>
        </p:nvPicPr>
        <p:blipFill rotWithShape="1">
          <a:blip r:embed="rId3">
            <a:alphaModFix/>
          </a:blip>
          <a:srcRect/>
          <a:stretch/>
        </p:blipFill>
        <p:spPr>
          <a:xfrm>
            <a:off x="386790" y="1103464"/>
            <a:ext cx="3931167" cy="5080001"/>
          </a:xfrm>
          <a:prstGeom prst="rect">
            <a:avLst/>
          </a:prstGeom>
          <a:noFill/>
          <a:ln>
            <a:noFill/>
          </a:ln>
          <a:effectLst>
            <a:outerShdw blurRad="50800" dist="38100" dir="2700000" algn="tl" rotWithShape="0">
              <a:srgbClr val="000000">
                <a:alpha val="40000"/>
              </a:srgbClr>
            </a:outerShdw>
          </a:effectLst>
        </p:spPr>
      </p:pic>
      <p:sp>
        <p:nvSpPr>
          <p:cNvPr id="159" name="Google Shape;159;p22"/>
          <p:cNvSpPr txBox="1"/>
          <p:nvPr/>
        </p:nvSpPr>
        <p:spPr>
          <a:xfrm>
            <a:off x="4824672" y="2028746"/>
            <a:ext cx="3946537" cy="3408241"/>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i="0" u="none" strike="noStrike" cap="none">
                <a:solidFill>
                  <a:srgbClr val="000000"/>
                </a:solidFill>
                <a:latin typeface="Calibri"/>
                <a:ea typeface="Calibri"/>
                <a:cs typeface="Calibri"/>
                <a:sym typeface="Calibri"/>
              </a:rPr>
              <a:t>Resources: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Decision Tools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a:latin typeface="Calibri"/>
                <a:ea typeface="Calibri"/>
                <a:cs typeface="Calibri"/>
                <a:sym typeface="Calibri"/>
              </a:rPr>
              <a:t>Resource </a:t>
            </a:r>
            <a:r>
              <a:rPr lang="en-US" sz="2400" b="0" i="0" u="none" strike="noStrike" cap="none">
                <a:solidFill>
                  <a:srgbClr val="000000"/>
                </a:solidFill>
                <a:latin typeface="Calibri"/>
                <a:ea typeface="Calibri"/>
                <a:cs typeface="Calibri"/>
                <a:sym typeface="Calibri"/>
              </a:rPr>
              <a:t>Library</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Blueprint Template</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Sample Plans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Communication Toolkit</a:t>
            </a:r>
            <a:endParaRPr/>
          </a:p>
          <a:p>
            <a:pPr marL="342900" marR="0" lvl="0" indent="-215900" algn="l" rtl="0">
              <a:lnSpc>
                <a:spcPct val="107000"/>
              </a:lnSpc>
              <a:spcBef>
                <a:spcPts val="80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160" name="Google Shape;160;p22"/>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Decision Tools</a:t>
            </a:r>
            <a:r>
              <a:rPr lang="en-US" dirty="0"/>
              <a:t/>
            </a:r>
            <a:br>
              <a:rPr lang="en-US" dirty="0"/>
            </a:br>
            <a:endParaRPr lang="en-US" dirty="0"/>
          </a:p>
        </p:txBody>
      </p:sp>
    </p:spTree>
    <p:extLst>
      <p:ext uri="{BB962C8B-B14F-4D97-AF65-F5344CB8AC3E}">
        <p14:creationId xmlns:p14="http://schemas.microsoft.com/office/powerpoint/2010/main" val="300612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p:nvPr/>
        </p:nvSpPr>
        <p:spPr>
          <a:xfrm>
            <a:off x="2352374" y="132705"/>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ESD Support Possibilities</a:t>
            </a:r>
            <a:endParaRPr sz="3600" b="1" i="0" u="none" strike="noStrike" cap="none" dirty="0">
              <a:solidFill>
                <a:srgbClr val="0F75BC"/>
              </a:solidFill>
              <a:latin typeface="Arial"/>
              <a:ea typeface="Arial"/>
              <a:cs typeface="Arial"/>
              <a:sym typeface="Arial"/>
            </a:endParaRPr>
          </a:p>
        </p:txBody>
      </p:sp>
      <p:sp>
        <p:nvSpPr>
          <p:cNvPr id="167" name="Google Shape;167;p23"/>
          <p:cNvSpPr txBox="1"/>
          <p:nvPr/>
        </p:nvSpPr>
        <p:spPr>
          <a:xfrm>
            <a:off x="470397" y="1770722"/>
            <a:ext cx="8319654" cy="446542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Connections to Local Public Health Authority</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Development of communicable disease plans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School nurse support in planning</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Support in template completion (small districts)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Group purchasing </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Communications support</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Development of social-emotional supports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Technology and online learning supports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Professional Learning and Training supports</a:t>
            </a:r>
            <a:endParaRPr/>
          </a:p>
        </p:txBody>
      </p:sp>
      <p:sp>
        <p:nvSpPr>
          <p:cNvPr id="168" name="Google Shape;168;p23"/>
          <p:cNvSpPr txBox="1"/>
          <p:nvPr/>
        </p:nvSpPr>
        <p:spPr>
          <a:xfrm>
            <a:off x="371231" y="1152774"/>
            <a:ext cx="8206154"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Ways ESDs can provide regional assistance:</a:t>
            </a:r>
            <a:endParaRPr/>
          </a:p>
        </p:txBody>
      </p:sp>
      <p:sp>
        <p:nvSpPr>
          <p:cNvPr id="169" name="Google Shape;169;p23"/>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ESD Support Possibilities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499244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p:nvPr/>
        </p:nvSpPr>
        <p:spPr>
          <a:xfrm>
            <a:off x="1944357" y="97689"/>
            <a:ext cx="7141029" cy="107717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dirty="0">
                <a:solidFill>
                  <a:srgbClr val="0F75BC"/>
                </a:solidFill>
              </a:rPr>
              <a:t>Operational Blueprint</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176" name="Google Shape;176;p24"/>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pic>
        <p:nvPicPr>
          <p:cNvPr id="177" name="Google Shape;177;p24" title="This is a graphic representation of the blueprint found in the guidance document https://www.oregon.gov/ode/students-and-family/healthsafety/Documents/Ready%20Schools%20Safe%20Learners%202020-21%20Guidance.pdf"/>
          <p:cNvPicPr preferRelativeResize="0"/>
          <p:nvPr/>
        </p:nvPicPr>
        <p:blipFill>
          <a:blip r:embed="rId3">
            <a:alphaModFix/>
          </a:blip>
          <a:stretch>
            <a:fillRect/>
          </a:stretch>
        </p:blipFill>
        <p:spPr>
          <a:xfrm>
            <a:off x="199800" y="1103475"/>
            <a:ext cx="8773601" cy="5653093"/>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rPr>
              <a:t>Operational Blueprint</a:t>
            </a:r>
            <a:r>
              <a:rPr lang="en-US" dirty="0">
                <a:solidFill>
                  <a:srgbClr val="0F75BC"/>
                </a:solidFill>
                <a:latin typeface="Arial"/>
                <a:ea typeface="Arial"/>
                <a:cs typeface="Arial"/>
                <a:sym typeface="Arial"/>
              </a:rPr>
              <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36255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p:nvPr/>
        </p:nvSpPr>
        <p:spPr>
          <a:xfrm>
            <a:off x="1944357" y="97689"/>
            <a:ext cx="7141029" cy="107717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a:solidFill>
                  <a:srgbClr val="0F75BC"/>
                </a:solidFill>
              </a:rPr>
              <a:t>Operational Blueprint</a:t>
            </a:r>
            <a:endParaRPr sz="3200" b="1" i="0" u="none" strike="noStrike" cap="none">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a:solidFill>
                <a:srgbClr val="C00000"/>
              </a:solidFill>
              <a:latin typeface="Arial"/>
              <a:ea typeface="Arial"/>
              <a:cs typeface="Arial"/>
              <a:sym typeface="Arial"/>
            </a:endParaRPr>
          </a:p>
        </p:txBody>
      </p:sp>
      <p:sp>
        <p:nvSpPr>
          <p:cNvPr id="184" name="Google Shape;184;p25"/>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pic>
        <p:nvPicPr>
          <p:cNvPr id="185" name="Google Shape;185;p25" title="This is a graphic representation of the blueprint found in the guidance document https://www.oregon.gov/ode/students-and-family/healthsafety/Documents/Ready%20Schools%20Safe%20Learners%202020-21%20Guidance.pdf"/>
          <p:cNvPicPr preferRelativeResize="0"/>
          <p:nvPr/>
        </p:nvPicPr>
        <p:blipFill>
          <a:blip r:embed="rId3">
            <a:alphaModFix/>
          </a:blip>
          <a:stretch>
            <a:fillRect/>
          </a:stretch>
        </p:blipFill>
        <p:spPr>
          <a:xfrm>
            <a:off x="4477175" y="1033400"/>
            <a:ext cx="4324450" cy="5554450"/>
          </a:xfrm>
          <a:prstGeom prst="rect">
            <a:avLst/>
          </a:prstGeom>
          <a:noFill/>
          <a:ln>
            <a:noFill/>
          </a:ln>
        </p:spPr>
      </p:pic>
      <p:pic>
        <p:nvPicPr>
          <p:cNvPr id="186" name="Google Shape;186;p25" title="This is a graphic representation of the blueprint found in the guidance document https://www.oregon.gov/ode/students-and-family/healthsafety/Documents/Ready%20Schools%20Safe%20Learners%202020-21%20Guidance.pdf"/>
          <p:cNvPicPr preferRelativeResize="0"/>
          <p:nvPr/>
        </p:nvPicPr>
        <p:blipFill>
          <a:blip r:embed="rId4">
            <a:alphaModFix/>
          </a:blip>
          <a:stretch>
            <a:fillRect/>
          </a:stretch>
        </p:blipFill>
        <p:spPr>
          <a:xfrm>
            <a:off x="152400" y="1033400"/>
            <a:ext cx="4172374" cy="5352101"/>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rPr>
              <a:t>Operational Blueprint</a:t>
            </a:r>
            <a:r>
              <a:rPr lang="en-US" dirty="0">
                <a:solidFill>
                  <a:srgbClr val="0F75BC"/>
                </a:solidFill>
                <a:latin typeface="Arial"/>
                <a:ea typeface="Arial"/>
                <a:cs typeface="Arial"/>
                <a:sym typeface="Arial"/>
              </a:rPr>
              <a:t/>
            </a:r>
            <a:br>
              <a:rPr lang="en-US" dirty="0">
                <a:solidFill>
                  <a:srgbClr val="0F75BC"/>
                </a:solidFill>
                <a:latin typeface="Arial"/>
                <a:ea typeface="Arial"/>
                <a:cs typeface="Arial"/>
                <a:sym typeface="Arial"/>
              </a:rPr>
            </a:br>
            <a:r>
              <a:rPr lang="en-US" dirty="0" smtClean="0">
                <a:solidFill>
                  <a:srgbClr val="0F75BC"/>
                </a:solidFill>
                <a:latin typeface="Arial"/>
                <a:ea typeface="Arial"/>
                <a:cs typeface="Arial"/>
                <a:sym typeface="Arial"/>
              </a:rPr>
              <a:t>2</a:t>
            </a:r>
            <a:endParaRPr lang="en-US" dirty="0"/>
          </a:p>
        </p:txBody>
      </p:sp>
    </p:spTree>
    <p:extLst>
      <p:ext uri="{BB962C8B-B14F-4D97-AF65-F5344CB8AC3E}">
        <p14:creationId xmlns:p14="http://schemas.microsoft.com/office/powerpoint/2010/main" val="142682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p:nvPr/>
        </p:nvSpPr>
        <p:spPr>
          <a:xfrm>
            <a:off x="1944357" y="97690"/>
            <a:ext cx="7141029" cy="107717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a:solidFill>
                  <a:srgbClr val="0F75BC"/>
                </a:solidFill>
                <a:latin typeface="Arial"/>
                <a:ea typeface="Arial"/>
                <a:cs typeface="Arial"/>
                <a:sym typeface="Arial"/>
              </a:rPr>
              <a:t>Face Coverings</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193" name="Google Shape;193;p26"/>
          <p:cNvSpPr txBox="1"/>
          <p:nvPr/>
        </p:nvSpPr>
        <p:spPr>
          <a:xfrm>
            <a:off x="879219" y="605710"/>
            <a:ext cx="8206154"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What’s in the Guidance: Key Concepts to Highlight</a:t>
            </a:r>
            <a:endParaRPr/>
          </a:p>
        </p:txBody>
      </p:sp>
      <p:sp>
        <p:nvSpPr>
          <p:cNvPr id="194" name="Google Shape;194;p26"/>
          <p:cNvSpPr txBox="1"/>
          <p:nvPr/>
        </p:nvSpPr>
        <p:spPr>
          <a:xfrm>
            <a:off x="2211713" y="944035"/>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pic>
        <p:nvPicPr>
          <p:cNvPr id="195" name="Google Shape;195;p26" descr="Figure 2. Comparison of Protective Equipment.png" title="Comparison of Protective Equipment"/>
          <p:cNvPicPr preferRelativeResize="0"/>
          <p:nvPr/>
        </p:nvPicPr>
        <p:blipFill rotWithShape="1">
          <a:blip r:embed="rId3">
            <a:alphaModFix/>
          </a:blip>
          <a:srcRect/>
          <a:stretch/>
        </p:blipFill>
        <p:spPr>
          <a:xfrm>
            <a:off x="408164" y="1578406"/>
            <a:ext cx="8299328" cy="4723508"/>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Face Coverings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35157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9"/>
          <p:cNvSpPr txBox="1"/>
          <p:nvPr/>
        </p:nvSpPr>
        <p:spPr>
          <a:xfrm>
            <a:off x="1571625" y="3292786"/>
            <a:ext cx="7158290" cy="304698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Guidance Overview</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9F2065"/>
                </a:solidFill>
                <a:latin typeface="Calibri"/>
                <a:ea typeface="Calibri"/>
                <a:cs typeface="Calibri"/>
                <a:sym typeface="Calibri"/>
              </a:rPr>
              <a:t>Critical Steps</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a:t>
            </a:r>
            <a:r>
              <a:rPr lang="en-US" sz="2400" b="0" i="1" u="none" strike="noStrike" cap="none">
                <a:solidFill>
                  <a:srgbClr val="000000"/>
                </a:solidFill>
                <a:latin typeface="Calibri"/>
                <a:ea typeface="Calibri"/>
                <a:cs typeface="Calibri"/>
                <a:sym typeface="Calibri"/>
              </a:rPr>
              <a:t>Operational Blueprint for Reentry</a:t>
            </a:r>
            <a:r>
              <a:rPr lang="en-US" sz="2400" b="0" i="0" u="none" strike="noStrike" cap="none">
                <a:solidFill>
                  <a:srgbClr val="000000"/>
                </a:solidFill>
                <a:latin typeface="Calibri"/>
                <a:ea typeface="Calibri"/>
                <a:cs typeface="Calibri"/>
                <a:sym typeface="Calibri"/>
              </a:rPr>
              <a:t>”</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Statewide Guidelines - Local Planning</a:t>
            </a:r>
            <a:endParaRPr sz="2400">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Instructional Models &amp; Review Processes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Roll-out &amp; Guidance Updates</a:t>
            </a: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Resources</a:t>
            </a:r>
            <a:endParaRPr/>
          </a:p>
        </p:txBody>
      </p:sp>
      <p:sp>
        <p:nvSpPr>
          <p:cNvPr id="58" name="Google Shape;58;p9"/>
          <p:cNvSpPr txBox="1"/>
          <p:nvPr/>
        </p:nvSpPr>
        <p:spPr>
          <a:xfrm>
            <a:off x="2330646" y="169329"/>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Today’s Topics</a:t>
            </a:r>
            <a:endParaRPr dirty="0"/>
          </a:p>
        </p:txBody>
      </p:sp>
      <p:pic>
        <p:nvPicPr>
          <p:cNvPr id="59" name="Google Shape;59;p9" descr="3.jpg" title="&quot;&quot;"/>
          <p:cNvPicPr preferRelativeResize="0"/>
          <p:nvPr/>
        </p:nvPicPr>
        <p:blipFill rotWithShape="1">
          <a:blip r:embed="rId3">
            <a:alphaModFix/>
          </a:blip>
          <a:srcRect t="4002" b="6781"/>
          <a:stretch/>
        </p:blipFill>
        <p:spPr>
          <a:xfrm>
            <a:off x="1492250" y="1238250"/>
            <a:ext cx="6604000" cy="1788583"/>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Today’s Topics</a:t>
            </a:r>
            <a:r>
              <a:rPr lang="en-US" dirty="0"/>
              <a:t/>
            </a:r>
            <a:br>
              <a:rPr lang="en-US" dirty="0"/>
            </a:br>
            <a:endParaRPr lang="en-US" dirty="0"/>
          </a:p>
        </p:txBody>
      </p:sp>
    </p:spTree>
    <p:extLst>
      <p:ext uri="{BB962C8B-B14F-4D97-AF65-F5344CB8AC3E}">
        <p14:creationId xmlns:p14="http://schemas.microsoft.com/office/powerpoint/2010/main" val="225351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p:nvPr/>
        </p:nvSpPr>
        <p:spPr>
          <a:xfrm>
            <a:off x="1944357" y="97690"/>
            <a:ext cx="7141029" cy="107717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a:solidFill>
                  <a:srgbClr val="0F75BC"/>
                </a:solidFill>
                <a:latin typeface="Arial"/>
                <a:ea typeface="Arial"/>
                <a:cs typeface="Arial"/>
                <a:sym typeface="Arial"/>
              </a:rPr>
              <a:t>Higher Risk Activities</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202" name="Google Shape;202;p27"/>
          <p:cNvSpPr txBox="1"/>
          <p:nvPr/>
        </p:nvSpPr>
        <p:spPr>
          <a:xfrm>
            <a:off x="879219" y="605710"/>
            <a:ext cx="8206154"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What’s in the Guidance: Key Concepts to Highlight</a:t>
            </a:r>
            <a:endParaRPr/>
          </a:p>
        </p:txBody>
      </p:sp>
      <p:sp>
        <p:nvSpPr>
          <p:cNvPr id="203" name="Google Shape;203;p27"/>
          <p:cNvSpPr txBox="1"/>
          <p:nvPr/>
        </p:nvSpPr>
        <p:spPr>
          <a:xfrm>
            <a:off x="2211713" y="944035"/>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Plan Development</a:t>
            </a:r>
            <a:endParaRPr sz="2400" b="1" i="0" u="none" strike="noStrike" cap="none">
              <a:solidFill>
                <a:srgbClr val="9F2065"/>
              </a:solidFill>
              <a:latin typeface="Calibri"/>
              <a:ea typeface="Calibri"/>
              <a:cs typeface="Calibri"/>
              <a:sym typeface="Calibri"/>
            </a:endParaRPr>
          </a:p>
        </p:txBody>
      </p:sp>
      <p:pic>
        <p:nvPicPr>
          <p:cNvPr id="204" name="Google Shape;204;p27" descr="includes laboratories, career and technical education, performing arts and physical education" title=" Instructional Activities with a Higher Risk for Disease Spread"/>
          <p:cNvPicPr preferRelativeResize="0"/>
          <p:nvPr/>
        </p:nvPicPr>
        <p:blipFill rotWithShape="1">
          <a:blip r:embed="rId3">
            <a:alphaModFix/>
          </a:blip>
          <a:srcRect/>
          <a:stretch/>
        </p:blipFill>
        <p:spPr>
          <a:xfrm>
            <a:off x="0" y="2286000"/>
            <a:ext cx="9144000" cy="2286000"/>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Higher Risk Activities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69729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p:nvPr/>
        </p:nvSpPr>
        <p:spPr>
          <a:xfrm>
            <a:off x="278090" y="727045"/>
            <a:ext cx="8865910" cy="57861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Include transportation departments (and associated contracted providers, if used) in planning for return to service.</a:t>
            </a:r>
            <a:endParaRPr/>
          </a:p>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Buses and transit stations are cleaned frequently. Conduct targeted cleanings between routes, with a focus on disinfecting frequently touched surfaces of the bus.</a:t>
            </a:r>
            <a:endParaRPr/>
          </a:p>
          <a:p>
            <a:pPr marL="285750" marR="0" lvl="0" indent="-22225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Develop protocol for loading/unloading that includes visual screening for students exhibiting symptoms and logs for contact-tracing.</a:t>
            </a:r>
            <a:endParaRPr/>
          </a:p>
          <a:p>
            <a:pPr marL="0" marR="0" lvl="0" indent="0" algn="l" rtl="0">
              <a:lnSpc>
                <a:spcPct val="100000"/>
              </a:lnSpc>
              <a:spcBef>
                <a:spcPts val="0"/>
              </a:spcBef>
              <a:spcAft>
                <a:spcPts val="0"/>
              </a:spcAft>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Consult with parents/guardians of students who may require additional support (e.g., students who experience a disability and require specialized transportation as a related service) to appropriately provide service.</a:t>
            </a:r>
            <a:endParaRPr/>
          </a:p>
          <a:p>
            <a:pPr marL="285750" marR="0" lvl="0" indent="-22225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Drivers wear facial shields, or their equivalent.</a:t>
            </a:r>
            <a:endParaRPr/>
          </a:p>
          <a:p>
            <a:pPr marL="285750" marR="0" lvl="0" indent="-22225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Inform parents/guardians of practical changes to transportation service (i.e., physical distancing at bus stops and while loading/unloading, potential for increased route time due to additional precautions, sanitizing practices and facial coverings).</a:t>
            </a:r>
            <a:endParaRPr/>
          </a:p>
        </p:txBody>
      </p:sp>
      <p:sp>
        <p:nvSpPr>
          <p:cNvPr id="211" name="Google Shape;211;p28"/>
          <p:cNvSpPr txBox="1"/>
          <p:nvPr/>
        </p:nvSpPr>
        <p:spPr>
          <a:xfrm>
            <a:off x="1944357" y="97690"/>
            <a:ext cx="7141029" cy="107717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a:solidFill>
                  <a:srgbClr val="0F75BC"/>
                </a:solidFill>
                <a:latin typeface="Arial"/>
                <a:ea typeface="Arial"/>
                <a:cs typeface="Arial"/>
                <a:sym typeface="Arial"/>
              </a:rPr>
              <a:t>Transportation</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212" name="Google Shape;212;p28"/>
          <p:cNvSpPr txBox="1"/>
          <p:nvPr/>
        </p:nvSpPr>
        <p:spPr>
          <a:xfrm>
            <a:off x="879219" y="605710"/>
            <a:ext cx="8206154"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What’s in the Guidance: Key Concepts to Highlight</a:t>
            </a:r>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Transportation</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047961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p:nvPr/>
        </p:nvSpPr>
        <p:spPr>
          <a:xfrm>
            <a:off x="559916" y="1851165"/>
            <a:ext cx="8319654" cy="29649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1" u="none" strike="noStrike" cap="none">
                <a:solidFill>
                  <a:srgbClr val="9F2065"/>
                </a:solidFill>
                <a:latin typeface="Calibri"/>
                <a:ea typeface="Calibri"/>
                <a:cs typeface="Calibri"/>
                <a:sym typeface="Calibri"/>
              </a:rPr>
              <a:t>Public Health Review</a:t>
            </a:r>
            <a:endParaRPr/>
          </a:p>
          <a:p>
            <a:pPr marL="0" marR="0" lvl="0" indent="0" algn="l" rtl="0">
              <a:lnSpc>
                <a:spcPct val="100000"/>
              </a:lnSpc>
              <a:spcBef>
                <a:spcPts val="0"/>
              </a:spcBef>
              <a:spcAft>
                <a:spcPts val="0"/>
              </a:spcAft>
              <a:buNone/>
            </a:pPr>
            <a:endParaRPr sz="2800" b="1" i="1" u="none" strike="noStrike" cap="none">
              <a:solidFill>
                <a:srgbClr val="9F2065"/>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startAt="7"/>
            </a:pPr>
            <a:r>
              <a:rPr lang="en-US" sz="2400" b="0" i="0" u="none" strike="noStrike" cap="none">
                <a:solidFill>
                  <a:srgbClr val="000000"/>
                </a:solidFill>
                <a:latin typeface="Calibri"/>
                <a:ea typeface="Calibri"/>
                <a:cs typeface="Calibri"/>
                <a:sym typeface="Calibri"/>
              </a:rPr>
              <a:t>Submit the </a:t>
            </a:r>
            <a:r>
              <a:rPr lang="en-US" sz="2400" b="0" i="1" u="none" strike="noStrike" cap="none">
                <a:solidFill>
                  <a:srgbClr val="000000"/>
                </a:solidFill>
                <a:latin typeface="Calibri"/>
                <a:ea typeface="Calibri"/>
                <a:cs typeface="Calibri"/>
                <a:sym typeface="Calibri"/>
              </a:rPr>
              <a:t>Operational Blueprint for Reentry</a:t>
            </a:r>
            <a:r>
              <a:rPr lang="en-US" sz="2400" b="0" i="0" u="none" strike="noStrike" cap="none">
                <a:solidFill>
                  <a:srgbClr val="000000"/>
                </a:solidFill>
                <a:latin typeface="Calibri"/>
                <a:ea typeface="Calibri"/>
                <a:cs typeface="Calibri"/>
                <a:sym typeface="Calibri"/>
              </a:rPr>
              <a:t> to your </a:t>
            </a:r>
            <a:r>
              <a:rPr lang="en-US" sz="2400" b="0" i="0" u="sng" strike="noStrike" cap="none">
                <a:solidFill>
                  <a:srgbClr val="1155CC"/>
                </a:solidFill>
                <a:latin typeface="Calibri"/>
                <a:ea typeface="Calibri"/>
                <a:cs typeface="Calibri"/>
                <a:sym typeface="Calibri"/>
                <a:hlinkClick r:id="rId3"/>
              </a:rPr>
              <a:t>Local Public Health Authority</a:t>
            </a:r>
            <a:r>
              <a:rPr lang="en-US" sz="2400" b="0" i="0" u="none" strike="noStrike" cap="none">
                <a:solidFill>
                  <a:srgbClr val="000000"/>
                </a:solidFill>
                <a:latin typeface="Calibri"/>
                <a:ea typeface="Calibri"/>
                <a:cs typeface="Calibri"/>
                <a:sym typeface="Calibri"/>
              </a:rPr>
              <a:t>. </a:t>
            </a:r>
            <a:endParaRPr/>
          </a:p>
          <a:p>
            <a:pPr marL="457200" marR="0" lvl="0" indent="-457200" algn="l" rtl="0">
              <a:lnSpc>
                <a:spcPct val="100000"/>
              </a:lnSpc>
              <a:spcBef>
                <a:spcPts val="800"/>
              </a:spcBef>
              <a:spcAft>
                <a:spcPts val="0"/>
              </a:spcAft>
              <a:buClr>
                <a:srgbClr val="000000"/>
              </a:buClr>
              <a:buSzPts val="2400"/>
              <a:buFont typeface="Arial"/>
              <a:buAutoNum type="arabicPeriod" startAt="7"/>
            </a:pPr>
            <a:r>
              <a:rPr lang="en-US" sz="2400" b="0" i="0" u="none" strike="noStrike" cap="none">
                <a:solidFill>
                  <a:srgbClr val="000000"/>
                </a:solidFill>
                <a:latin typeface="Calibri"/>
                <a:ea typeface="Calibri"/>
                <a:cs typeface="Calibri"/>
                <a:sym typeface="Calibri"/>
              </a:rPr>
              <a:t>Your </a:t>
            </a:r>
            <a:r>
              <a:rPr lang="en-US" sz="2400" b="0" i="0" u="sng" strike="noStrike" cap="none">
                <a:solidFill>
                  <a:srgbClr val="1155CC"/>
                </a:solidFill>
                <a:latin typeface="Calibri"/>
                <a:ea typeface="Calibri"/>
                <a:cs typeface="Calibri"/>
                <a:sym typeface="Calibri"/>
                <a:hlinkClick r:id="rId3"/>
              </a:rPr>
              <a:t>Local Public Health Authority</a:t>
            </a:r>
            <a:r>
              <a:rPr lang="en-US" sz="2400" b="0" i="0" u="none" strike="noStrike" cap="none">
                <a:solidFill>
                  <a:srgbClr val="000000"/>
                </a:solidFill>
                <a:latin typeface="Calibri"/>
                <a:ea typeface="Calibri"/>
                <a:cs typeface="Calibri"/>
                <a:sym typeface="Calibri"/>
              </a:rPr>
              <a:t> will attest to receiving the blueprint, carefully reviewing sections 1-3, and supporting your ongoing efforts towards</a:t>
            </a:r>
            <a:r>
              <a:rPr lang="en-US" sz="2400" b="0" i="0" u="none" strike="noStrike" cap="none">
                <a:solidFill>
                  <a:srgbClr val="1155CD"/>
                </a:solidFill>
                <a:latin typeface="Calibri"/>
                <a:ea typeface="Calibri"/>
                <a:cs typeface="Calibri"/>
                <a:sym typeface="Calibri"/>
              </a:rPr>
              <a:t> </a:t>
            </a:r>
            <a:r>
              <a:rPr lang="en-US" sz="2400" b="0" i="0" u="none" strike="noStrike" cap="none">
                <a:solidFill>
                  <a:srgbClr val="000000"/>
                </a:solidFill>
                <a:latin typeface="Calibri"/>
                <a:ea typeface="Calibri"/>
                <a:cs typeface="Calibri"/>
                <a:sym typeface="Calibri"/>
              </a:rPr>
              <a:t>ongoing COVID-19 mitigation efforts.</a:t>
            </a:r>
            <a:endParaRPr/>
          </a:p>
        </p:txBody>
      </p:sp>
      <p:sp>
        <p:nvSpPr>
          <p:cNvPr id="219" name="Google Shape;219;p29"/>
          <p:cNvSpPr txBox="1"/>
          <p:nvPr/>
        </p:nvSpPr>
        <p:spPr>
          <a:xfrm>
            <a:off x="2330646" y="169329"/>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9F2065"/>
                </a:solidFill>
                <a:latin typeface="Calibri"/>
                <a:ea typeface="Calibri"/>
                <a:cs typeface="Calibri"/>
                <a:sym typeface="Calibri"/>
              </a:rPr>
              <a:t>Critical Steps</a:t>
            </a:r>
            <a:endParaRPr sz="3600" b="1" i="0" u="none" strike="noStrike" cap="none" dirty="0">
              <a:solidFill>
                <a:srgbClr val="0F75BC"/>
              </a:solidFill>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dirty="0">
                <a:solidFill>
                  <a:srgbClr val="9F2065"/>
                </a:solidFill>
                <a:ea typeface="Calibri"/>
                <a:cs typeface="Calibri"/>
                <a:sym typeface="Calibri"/>
              </a:rPr>
              <a:t>Critical Steps</a:t>
            </a:r>
            <a:r>
              <a:rPr lang="en-US" dirty="0">
                <a:solidFill>
                  <a:srgbClr val="0F75BC"/>
                </a:solidFill>
                <a:latin typeface="Arial"/>
                <a:ea typeface="Arial"/>
                <a:cs typeface="Arial"/>
                <a:sym typeface="Arial"/>
              </a:rPr>
              <a:t/>
            </a:r>
            <a:br>
              <a:rPr lang="en-US" dirty="0">
                <a:solidFill>
                  <a:srgbClr val="0F75BC"/>
                </a:solidFill>
                <a:latin typeface="Arial"/>
                <a:ea typeface="Arial"/>
                <a:cs typeface="Arial"/>
                <a:sym typeface="Arial"/>
              </a:rPr>
            </a:br>
            <a:r>
              <a:rPr lang="en-US" dirty="0" smtClean="0">
                <a:solidFill>
                  <a:srgbClr val="0F75BC"/>
                </a:solidFill>
                <a:latin typeface="Arial"/>
                <a:ea typeface="Arial"/>
                <a:cs typeface="Arial"/>
                <a:sym typeface="Arial"/>
              </a:rPr>
              <a:t>2</a:t>
            </a:r>
            <a:endParaRPr lang="en-US" dirty="0"/>
          </a:p>
        </p:txBody>
      </p:sp>
    </p:spTree>
    <p:extLst>
      <p:ext uri="{BB962C8B-B14F-4D97-AF65-F5344CB8AC3E}">
        <p14:creationId xmlns:p14="http://schemas.microsoft.com/office/powerpoint/2010/main" val="3367224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0" descr="16.jpg" title="&quot;&quot;"/>
          <p:cNvPicPr preferRelativeResize="0"/>
          <p:nvPr/>
        </p:nvPicPr>
        <p:blipFill rotWithShape="1">
          <a:blip r:embed="rId3">
            <a:alphaModFix/>
          </a:blip>
          <a:srcRect l="6948" r="7494"/>
          <a:stretch/>
        </p:blipFill>
        <p:spPr>
          <a:xfrm>
            <a:off x="0" y="1142999"/>
            <a:ext cx="9144000" cy="5343769"/>
          </a:xfrm>
          <a:prstGeom prst="rect">
            <a:avLst/>
          </a:prstGeom>
          <a:noFill/>
          <a:ln>
            <a:noFill/>
          </a:ln>
        </p:spPr>
      </p:pic>
      <p:pic>
        <p:nvPicPr>
          <p:cNvPr id="226" name="Google Shape;226;p30" descr="ode_logo.jpg" title="&quot;&quot;"/>
          <p:cNvPicPr preferRelativeResize="0"/>
          <p:nvPr/>
        </p:nvPicPr>
        <p:blipFill rotWithShape="1">
          <a:blip r:embed="rId4">
            <a:alphaModFix/>
          </a:blip>
          <a:srcRect/>
          <a:stretch/>
        </p:blipFill>
        <p:spPr>
          <a:xfrm>
            <a:off x="5001844" y="3262922"/>
            <a:ext cx="1482295" cy="635863"/>
          </a:xfrm>
          <a:prstGeom prst="rect">
            <a:avLst/>
          </a:prstGeom>
          <a:noFill/>
          <a:ln>
            <a:noFill/>
          </a:ln>
        </p:spPr>
      </p:pic>
      <p:sp>
        <p:nvSpPr>
          <p:cNvPr id="227" name="Google Shape;227;p30"/>
          <p:cNvSpPr txBox="1"/>
          <p:nvPr/>
        </p:nvSpPr>
        <p:spPr>
          <a:xfrm>
            <a:off x="3458305" y="1602153"/>
            <a:ext cx="4611076"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Calibri"/>
                <a:ea typeface="Calibri"/>
                <a:cs typeface="Calibri"/>
                <a:sym typeface="Calibri"/>
              </a:rPr>
              <a:t>Our state’s future depends on the education, health, and wellbeing of today’s children.</a:t>
            </a:r>
            <a:endParaRPr/>
          </a:p>
        </p:txBody>
      </p:sp>
      <p:sp>
        <p:nvSpPr>
          <p:cNvPr id="228" name="Google Shape;228;p30"/>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Public Health Review</a:t>
            </a:r>
            <a:endParaRPr sz="2400" b="1" i="0" u="none" strike="noStrike" cap="none">
              <a:solidFill>
                <a:srgbClr val="9F2065"/>
              </a:solidFill>
              <a:latin typeface="Calibri"/>
              <a:ea typeface="Calibri"/>
              <a:cs typeface="Calibri"/>
              <a:sym typeface="Calibri"/>
            </a:endParaRPr>
          </a:p>
        </p:txBody>
      </p:sp>
      <p:sp>
        <p:nvSpPr>
          <p:cNvPr id="229" name="Google Shape;229;p30"/>
          <p:cNvSpPr txBox="1"/>
          <p:nvPr/>
        </p:nvSpPr>
        <p:spPr>
          <a:xfrm>
            <a:off x="1842753" y="97690"/>
            <a:ext cx="7141029" cy="107717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a:solidFill>
                  <a:srgbClr val="0F75BC"/>
                </a:solidFill>
                <a:latin typeface="Arial"/>
                <a:ea typeface="Arial"/>
                <a:cs typeface="Arial"/>
                <a:sym typeface="Arial"/>
              </a:rPr>
              <a:t>Partnership</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Partnership</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0846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p:nvPr/>
        </p:nvSpPr>
        <p:spPr>
          <a:xfrm>
            <a:off x="492184" y="1571765"/>
            <a:ext cx="8319654" cy="30162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1" u="none" strike="noStrike" cap="none">
                <a:solidFill>
                  <a:srgbClr val="9F2065"/>
                </a:solidFill>
                <a:latin typeface="Calibri"/>
                <a:ea typeface="Calibri"/>
                <a:cs typeface="Calibri"/>
                <a:sym typeface="Calibri"/>
              </a:rPr>
              <a:t>Final Plan Submission</a:t>
            </a:r>
            <a:endParaRPr/>
          </a:p>
          <a:p>
            <a:pPr marL="0" marR="0" lvl="0" indent="0" algn="l" rtl="0">
              <a:lnSpc>
                <a:spcPct val="100000"/>
              </a:lnSpc>
              <a:spcBef>
                <a:spcPts val="0"/>
              </a:spcBef>
              <a:spcAft>
                <a:spcPts val="0"/>
              </a:spcAft>
              <a:buNone/>
            </a:pPr>
            <a:endParaRPr sz="2800" b="1" i="1" u="none" strike="noStrike" cap="none">
              <a:solidFill>
                <a:srgbClr val="9F2065"/>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startAt="9"/>
            </a:pPr>
            <a:r>
              <a:rPr lang="en-US" sz="2400" b="0" i="0" u="none" strike="noStrike" cap="none">
                <a:solidFill>
                  <a:srgbClr val="000000"/>
                </a:solidFill>
                <a:latin typeface="Calibri"/>
                <a:ea typeface="Calibri"/>
                <a:cs typeface="Calibri"/>
                <a:sym typeface="Calibri"/>
              </a:rPr>
              <a:t>Post the </a:t>
            </a:r>
            <a:r>
              <a:rPr lang="en-US" sz="2400" b="0" i="1" u="none" strike="noStrike" cap="none">
                <a:solidFill>
                  <a:srgbClr val="000000"/>
                </a:solidFill>
                <a:latin typeface="Calibri"/>
                <a:ea typeface="Calibri"/>
                <a:cs typeface="Calibri"/>
                <a:sym typeface="Calibri"/>
              </a:rPr>
              <a:t>Operational Blueprint for Reentry </a:t>
            </a:r>
            <a:r>
              <a:rPr lang="en-US" sz="2400" b="0" i="0" u="none" strike="noStrike" cap="none">
                <a:solidFill>
                  <a:srgbClr val="000000"/>
                </a:solidFill>
                <a:latin typeface="Calibri"/>
                <a:ea typeface="Calibri"/>
                <a:cs typeface="Calibri"/>
                <a:sym typeface="Calibri"/>
              </a:rPr>
              <a:t>on your school and district websites. If there is no school or district website, it can be posted to the ESD website.</a:t>
            </a:r>
            <a:endParaRPr/>
          </a:p>
          <a:p>
            <a:pPr marL="457200" marR="0" lvl="0" indent="-457200" algn="l" rtl="0">
              <a:lnSpc>
                <a:spcPct val="100000"/>
              </a:lnSpc>
              <a:spcBef>
                <a:spcPts val="800"/>
              </a:spcBef>
              <a:spcAft>
                <a:spcPts val="0"/>
              </a:spcAft>
              <a:buClr>
                <a:srgbClr val="000000"/>
              </a:buClr>
              <a:buSzPts val="2400"/>
              <a:buFont typeface="Arial"/>
              <a:buAutoNum type="arabicPeriod" startAt="9"/>
            </a:pPr>
            <a:r>
              <a:rPr lang="en-US" sz="2400" b="0" i="0" u="sng" strike="noStrike" cap="none">
                <a:solidFill>
                  <a:srgbClr val="1155CC"/>
                </a:solidFill>
                <a:latin typeface="Calibri"/>
                <a:ea typeface="Calibri"/>
                <a:cs typeface="Calibri"/>
                <a:sym typeface="Calibri"/>
                <a:hlinkClick r:id="rId3"/>
              </a:rPr>
              <a:t>Submit</a:t>
            </a:r>
            <a:r>
              <a:rPr lang="en-US" sz="2400" b="0" i="0" u="none" strike="noStrike" cap="none">
                <a:solidFill>
                  <a:srgbClr val="000000"/>
                </a:solidFill>
                <a:latin typeface="Calibri"/>
                <a:ea typeface="Calibri"/>
                <a:cs typeface="Calibri"/>
                <a:sym typeface="Calibri"/>
              </a:rPr>
              <a:t> final plan for each school to the Oregon Department of Education.</a:t>
            </a:r>
            <a:endParaRPr/>
          </a:p>
        </p:txBody>
      </p:sp>
      <p:sp>
        <p:nvSpPr>
          <p:cNvPr id="236" name="Google Shape;236;p31"/>
          <p:cNvSpPr txBox="1"/>
          <p:nvPr/>
        </p:nvSpPr>
        <p:spPr>
          <a:xfrm>
            <a:off x="2330646" y="169329"/>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9F2065"/>
                </a:solidFill>
                <a:latin typeface="Calibri"/>
                <a:ea typeface="Calibri"/>
                <a:cs typeface="Calibri"/>
                <a:sym typeface="Calibri"/>
              </a:rPr>
              <a:t>Critical Steps</a:t>
            </a:r>
            <a:endParaRPr sz="3600" b="1" i="0" u="none" strike="noStrike" cap="none" dirty="0">
              <a:solidFill>
                <a:srgbClr val="0F75BC"/>
              </a:solidFill>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dirty="0">
                <a:solidFill>
                  <a:srgbClr val="9F2065"/>
                </a:solidFill>
                <a:ea typeface="Calibri"/>
                <a:cs typeface="Calibri"/>
                <a:sym typeface="Calibri"/>
              </a:rPr>
              <a:t>Critical Steps</a:t>
            </a:r>
            <a:r>
              <a:rPr lang="en-US" dirty="0">
                <a:solidFill>
                  <a:srgbClr val="0F75BC"/>
                </a:solidFill>
                <a:latin typeface="Arial"/>
                <a:ea typeface="Arial"/>
                <a:cs typeface="Arial"/>
                <a:sym typeface="Arial"/>
              </a:rPr>
              <a:t/>
            </a:r>
            <a:br>
              <a:rPr lang="en-US" dirty="0">
                <a:solidFill>
                  <a:srgbClr val="0F75BC"/>
                </a:solidFill>
                <a:latin typeface="Arial"/>
                <a:ea typeface="Arial"/>
                <a:cs typeface="Arial"/>
                <a:sym typeface="Arial"/>
              </a:rPr>
            </a:br>
            <a:r>
              <a:rPr lang="en-US" dirty="0" smtClean="0">
                <a:solidFill>
                  <a:srgbClr val="0F75BC"/>
                </a:solidFill>
                <a:latin typeface="Arial"/>
                <a:ea typeface="Arial"/>
                <a:cs typeface="Arial"/>
                <a:sym typeface="Arial"/>
              </a:rPr>
              <a:t>3</a:t>
            </a:r>
            <a:endParaRPr lang="en-US" dirty="0"/>
          </a:p>
        </p:txBody>
      </p:sp>
    </p:spTree>
    <p:extLst>
      <p:ext uri="{BB962C8B-B14F-4D97-AF65-F5344CB8AC3E}">
        <p14:creationId xmlns:p14="http://schemas.microsoft.com/office/powerpoint/2010/main" val="2955710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2" title="image of the webpage https://www.oregon.egov.com/ode/students-and-family/healthsafety/Pages/Planning-for-the-2020-21-School-Year.aspx"/>
          <p:cNvPicPr preferRelativeResize="0"/>
          <p:nvPr/>
        </p:nvPicPr>
        <p:blipFill>
          <a:blip r:embed="rId3">
            <a:alphaModFix/>
          </a:blip>
          <a:stretch>
            <a:fillRect/>
          </a:stretch>
        </p:blipFill>
        <p:spPr>
          <a:xfrm>
            <a:off x="152400" y="786400"/>
            <a:ext cx="8754399" cy="6638526"/>
          </a:xfrm>
          <a:prstGeom prst="rect">
            <a:avLst/>
          </a:prstGeom>
          <a:noFill/>
          <a:ln>
            <a:noFill/>
          </a:ln>
        </p:spPr>
      </p:pic>
      <p:sp>
        <p:nvSpPr>
          <p:cNvPr id="243" name="Google Shape;243;p32"/>
          <p:cNvSpPr txBox="1"/>
          <p:nvPr/>
        </p:nvSpPr>
        <p:spPr>
          <a:xfrm>
            <a:off x="1944357" y="97690"/>
            <a:ext cx="7141029" cy="58473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a:solidFill>
                  <a:srgbClr val="0F75BC"/>
                </a:solidFill>
                <a:latin typeface="Arial"/>
                <a:ea typeface="Arial"/>
                <a:cs typeface="Arial"/>
                <a:sym typeface="Arial"/>
              </a:rPr>
              <a:t>Submissions &amp; Sample Plans</a:t>
            </a:r>
            <a:endParaRPr sz="3200" b="1" i="0" u="none" strike="noStrike" cap="none" dirty="0">
              <a:solidFill>
                <a:srgbClr val="0F75BC"/>
              </a:solidFill>
              <a:latin typeface="Arial"/>
              <a:ea typeface="Arial"/>
              <a:cs typeface="Arial"/>
              <a:sym typeface="Arial"/>
            </a:endParaRPr>
          </a:p>
        </p:txBody>
      </p:sp>
      <p:sp>
        <p:nvSpPr>
          <p:cNvPr id="244" name="Google Shape;244;p32"/>
          <p:cNvSpPr txBox="1"/>
          <p:nvPr/>
        </p:nvSpPr>
        <p:spPr>
          <a:xfrm>
            <a:off x="2100271" y="592724"/>
            <a:ext cx="68736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dirty="0">
                <a:solidFill>
                  <a:srgbClr val="9F2065"/>
                </a:solidFill>
                <a:latin typeface="Calibri"/>
                <a:ea typeface="Calibri"/>
                <a:cs typeface="Calibri"/>
                <a:sym typeface="Calibri"/>
              </a:rPr>
              <a:t>Critical Step – Final Plan Submission</a:t>
            </a:r>
            <a:endParaRPr sz="2400" b="1" i="0" u="none" strike="noStrike" cap="none" dirty="0">
              <a:solidFill>
                <a:srgbClr val="9F2065"/>
              </a:solidFill>
              <a:latin typeface="Calibri"/>
              <a:ea typeface="Calibri"/>
              <a:cs typeface="Calibri"/>
              <a:sym typeface="Calibri"/>
            </a:endParaRPr>
          </a:p>
        </p:txBody>
      </p:sp>
      <p:sp>
        <p:nvSpPr>
          <p:cNvPr id="245" name="Google Shape;245;p32" title="&quot;&quot;"/>
          <p:cNvSpPr/>
          <p:nvPr/>
        </p:nvSpPr>
        <p:spPr>
          <a:xfrm>
            <a:off x="4572000" y="4799500"/>
            <a:ext cx="1930200" cy="348300"/>
          </a:xfrm>
          <a:prstGeom prst="ellipse">
            <a:avLst/>
          </a:prstGeom>
          <a:noFill/>
          <a:ln w="38100"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6" name="Google Shape;246;p32" title="&quot;&quot;"/>
          <p:cNvSpPr/>
          <p:nvPr/>
        </p:nvSpPr>
        <p:spPr>
          <a:xfrm>
            <a:off x="4494051" y="5376954"/>
            <a:ext cx="1271400" cy="272100"/>
          </a:xfrm>
          <a:prstGeom prst="ellipse">
            <a:avLst/>
          </a:prstGeom>
          <a:noFill/>
          <a:ln w="38100"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7" name="Google Shape;247;p32" title="&quot;&quot;"/>
          <p:cNvSpPr/>
          <p:nvPr/>
        </p:nvSpPr>
        <p:spPr>
          <a:xfrm>
            <a:off x="113619" y="5557483"/>
            <a:ext cx="1725300" cy="270900"/>
          </a:xfrm>
          <a:prstGeom prst="ellipse">
            <a:avLst/>
          </a:prstGeom>
          <a:noFill/>
          <a:ln w="38100"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Submissions &amp; Sample Plans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333456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p:nvPr/>
        </p:nvSpPr>
        <p:spPr>
          <a:xfrm>
            <a:off x="2390286" y="132705"/>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Guidance Roll-out</a:t>
            </a:r>
            <a:endParaRPr dirty="0"/>
          </a:p>
        </p:txBody>
      </p:sp>
      <p:sp>
        <p:nvSpPr>
          <p:cNvPr id="254" name="Google Shape;254;p33"/>
          <p:cNvSpPr txBox="1"/>
          <p:nvPr/>
        </p:nvSpPr>
        <p:spPr>
          <a:xfrm>
            <a:off x="429851" y="1940262"/>
            <a:ext cx="8323383" cy="44544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Families are essential partners in this planning and need a clear understanding regarding the preparations</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The guidance describes what we know now, and there will be updates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There are still opportunities for input</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Public school will work under the direction of the school district to develop an </a:t>
            </a:r>
            <a:r>
              <a:rPr lang="en-US" sz="2400" b="0" i="1" u="none" strike="noStrike" cap="none">
                <a:solidFill>
                  <a:srgbClr val="000000"/>
                </a:solidFill>
                <a:latin typeface="Calibri"/>
                <a:ea typeface="Calibri"/>
                <a:cs typeface="Calibri"/>
                <a:sym typeface="Calibri"/>
              </a:rPr>
              <a:t>Operational Blueprint for Reentry</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By August 15 or before the beginning of the school year, submit to local school board and make it available to the community on the school/district website. </a:t>
            </a:r>
            <a:endParaRPr/>
          </a:p>
        </p:txBody>
      </p:sp>
      <p:sp>
        <p:nvSpPr>
          <p:cNvPr id="255" name="Google Shape;255;p33"/>
          <p:cNvSpPr txBox="1"/>
          <p:nvPr/>
        </p:nvSpPr>
        <p:spPr>
          <a:xfrm>
            <a:off x="371231" y="1333186"/>
            <a:ext cx="8206154"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Communicating with Families &amp; Community:</a:t>
            </a:r>
            <a:endParaRPr sz="2800" b="1" i="0" u="none" strike="noStrike" cap="none">
              <a:solidFill>
                <a:srgbClr val="000000"/>
              </a:solidFill>
              <a:latin typeface="Calibri"/>
              <a:ea typeface="Calibri"/>
              <a:cs typeface="Calibri"/>
              <a:sym typeface="Calibri"/>
            </a:endParaRPr>
          </a:p>
        </p:txBody>
      </p:sp>
      <p:sp>
        <p:nvSpPr>
          <p:cNvPr id="256" name="Google Shape;256;p33"/>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Final Plan Submission</a:t>
            </a:r>
            <a:endParaRPr sz="2400" b="1" i="0" u="none" strike="noStrike" cap="none">
              <a:solidFill>
                <a:srgbClr val="9F2065"/>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Guidance Roll-out</a:t>
            </a:r>
            <a:r>
              <a:rPr lang="en-US" dirty="0"/>
              <a:t/>
            </a:r>
            <a:br>
              <a:rPr lang="en-US" dirty="0"/>
            </a:br>
            <a:endParaRPr lang="en-US" dirty="0"/>
          </a:p>
        </p:txBody>
      </p:sp>
    </p:spTree>
    <p:extLst>
      <p:ext uri="{BB962C8B-B14F-4D97-AF65-F5344CB8AC3E}">
        <p14:creationId xmlns:p14="http://schemas.microsoft.com/office/powerpoint/2010/main" val="405467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p:nvPr/>
        </p:nvSpPr>
        <p:spPr>
          <a:xfrm>
            <a:off x="2390286" y="132705"/>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a:solidFill>
                  <a:srgbClr val="0F75BC"/>
                </a:solidFill>
                <a:latin typeface="Arial"/>
                <a:ea typeface="Arial"/>
                <a:cs typeface="Arial"/>
                <a:sym typeface="Arial"/>
              </a:rPr>
              <a:t>Guidance Roll-out</a:t>
            </a:r>
            <a:endParaRPr/>
          </a:p>
        </p:txBody>
      </p:sp>
      <p:sp>
        <p:nvSpPr>
          <p:cNvPr id="263" name="Google Shape;263;p34"/>
          <p:cNvSpPr txBox="1"/>
          <p:nvPr/>
        </p:nvSpPr>
        <p:spPr>
          <a:xfrm>
            <a:off x="429851" y="1872533"/>
            <a:ext cx="8323383" cy="445024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People everywhere in Oregon are thinking about how to make sure school is safe for you so you can learn.</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School leaders have been given information and guidance to design how your schools will open this fall.</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Your teachers and districts benefit from your ideas, imagination, and your patience.</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As we learn more, the requirements for how your school learning is organized might keep changing.</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can learn more at this ODE website or reach out to your teachers or school counselors for more information.</a:t>
            </a:r>
            <a:endParaRPr/>
          </a:p>
        </p:txBody>
      </p:sp>
      <p:sp>
        <p:nvSpPr>
          <p:cNvPr id="264" name="Google Shape;264;p34"/>
          <p:cNvSpPr txBox="1"/>
          <p:nvPr/>
        </p:nvSpPr>
        <p:spPr>
          <a:xfrm>
            <a:off x="371231" y="1265457"/>
            <a:ext cx="8206154"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Communicating with Students:</a:t>
            </a:r>
            <a:endParaRPr/>
          </a:p>
        </p:txBody>
      </p:sp>
      <p:sp>
        <p:nvSpPr>
          <p:cNvPr id="265" name="Google Shape;265;p34"/>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Ongoing Efforts</a:t>
            </a:r>
            <a:endParaRPr sz="2400" b="1" i="0" u="none" strike="noStrike" cap="none">
              <a:solidFill>
                <a:srgbClr val="9F2065"/>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Guidance Roll-out</a:t>
            </a:r>
            <a:r>
              <a:rPr lang="en-US" dirty="0"/>
              <a:t/>
            </a:r>
            <a:br>
              <a:rPr lang="en-US" dirty="0"/>
            </a:br>
            <a:r>
              <a:rPr lang="en-US" dirty="0" smtClean="0"/>
              <a:t>2</a:t>
            </a:r>
            <a:endParaRPr lang="en-US" dirty="0"/>
          </a:p>
        </p:txBody>
      </p:sp>
    </p:spTree>
    <p:extLst>
      <p:ext uri="{BB962C8B-B14F-4D97-AF65-F5344CB8AC3E}">
        <p14:creationId xmlns:p14="http://schemas.microsoft.com/office/powerpoint/2010/main" val="26650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p:nvPr/>
        </p:nvSpPr>
        <p:spPr>
          <a:xfrm>
            <a:off x="2390286" y="132705"/>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Guidance Updates</a:t>
            </a:r>
            <a:endParaRPr dirty="0"/>
          </a:p>
        </p:txBody>
      </p:sp>
      <p:sp>
        <p:nvSpPr>
          <p:cNvPr id="272" name="Google Shape;272;p35"/>
          <p:cNvSpPr txBox="1"/>
          <p:nvPr/>
        </p:nvSpPr>
        <p:spPr>
          <a:xfrm>
            <a:off x="421082" y="1826928"/>
            <a:ext cx="4751213" cy="395666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The continuing impacts of COVID-19 and the state’s evolving mitigation efforts</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Input from educators, students, families, and community partners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Continued review of equity impacts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Learnings from efforts in other states and countries</a:t>
            </a:r>
            <a:endParaRPr/>
          </a:p>
        </p:txBody>
      </p:sp>
      <p:sp>
        <p:nvSpPr>
          <p:cNvPr id="273" name="Google Shape;273;p35"/>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Ongoing Efforts</a:t>
            </a:r>
            <a:endParaRPr sz="2400" b="1" i="0" u="none" strike="noStrike" cap="none">
              <a:solidFill>
                <a:srgbClr val="9F2065"/>
              </a:solidFill>
              <a:latin typeface="Calibri"/>
              <a:ea typeface="Calibri"/>
              <a:cs typeface="Calibri"/>
              <a:sym typeface="Calibri"/>
            </a:endParaRPr>
          </a:p>
        </p:txBody>
      </p:sp>
      <p:pic>
        <p:nvPicPr>
          <p:cNvPr id="274" name="Google Shape;274;p35" title="&quot;"/>
          <p:cNvPicPr preferRelativeResize="0"/>
          <p:nvPr/>
        </p:nvPicPr>
        <p:blipFill>
          <a:blip r:embed="rId3">
            <a:alphaModFix/>
          </a:blip>
          <a:stretch>
            <a:fillRect/>
          </a:stretch>
        </p:blipFill>
        <p:spPr>
          <a:xfrm>
            <a:off x="5176474" y="1332075"/>
            <a:ext cx="3805826" cy="4975325"/>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Guidance Updates</a:t>
            </a:r>
            <a:r>
              <a:rPr lang="en-US" dirty="0"/>
              <a:t/>
            </a:r>
            <a:br>
              <a:rPr lang="en-US" dirty="0"/>
            </a:br>
            <a:endParaRPr lang="en-US" dirty="0"/>
          </a:p>
        </p:txBody>
      </p:sp>
    </p:spTree>
    <p:extLst>
      <p:ext uri="{BB962C8B-B14F-4D97-AF65-F5344CB8AC3E}">
        <p14:creationId xmlns:p14="http://schemas.microsoft.com/office/powerpoint/2010/main" val="373218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p:nvPr/>
        </p:nvSpPr>
        <p:spPr>
          <a:xfrm>
            <a:off x="364941" y="1231010"/>
            <a:ext cx="8502630" cy="216654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i="0" u="none" strike="noStrike" cap="none">
                <a:solidFill>
                  <a:srgbClr val="000000"/>
                </a:solidFill>
                <a:latin typeface="Calibri"/>
                <a:ea typeface="Calibri"/>
                <a:cs typeface="Calibri"/>
                <a:sym typeface="Calibri"/>
              </a:rPr>
              <a:t>The 2020-21 School Year Guidance is designed to take us through the school year. It will necessarily be updated through the summer and into the school year:</a:t>
            </a:r>
            <a:endParaRPr/>
          </a:p>
          <a:p>
            <a:pPr marL="0" marR="0" lvl="0" indent="0" algn="l" rtl="0">
              <a:lnSpc>
                <a:spcPct val="107000"/>
              </a:lnSpc>
              <a:spcBef>
                <a:spcPts val="800"/>
              </a:spcBef>
              <a:spcAft>
                <a:spcPts val="0"/>
              </a:spcAft>
              <a:buNone/>
            </a:pPr>
            <a:r>
              <a:rPr lang="en-US" sz="2400" b="0" i="0" u="none" strike="noStrike" cap="none">
                <a:solidFill>
                  <a:srgbClr val="000000"/>
                </a:solidFill>
                <a:latin typeface="Calibri"/>
                <a:ea typeface="Calibri"/>
                <a:cs typeface="Calibri"/>
                <a:sym typeface="Calibri"/>
              </a:rPr>
              <a:t>All updates will be dated and replace the previous version. Updates to new version will be named at the top of the document.</a:t>
            </a:r>
            <a:endParaRPr/>
          </a:p>
        </p:txBody>
      </p:sp>
      <p:sp>
        <p:nvSpPr>
          <p:cNvPr id="281" name="Google Shape;281;p36"/>
          <p:cNvSpPr txBox="1"/>
          <p:nvPr/>
        </p:nvSpPr>
        <p:spPr>
          <a:xfrm>
            <a:off x="2868276" y="3322953"/>
            <a:ext cx="3131020"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6000" b="1" i="0" u="none" strike="noStrike" cap="none">
                <a:solidFill>
                  <a:srgbClr val="9F2065"/>
                </a:solidFill>
                <a:latin typeface="Calibri"/>
                <a:ea typeface="Calibri"/>
                <a:cs typeface="Calibri"/>
                <a:sym typeface="Calibri"/>
              </a:rPr>
              <a:t>1</a:t>
            </a:r>
            <a:r>
              <a:rPr lang="en-US" sz="6000" b="1" i="0" u="none" strike="noStrike" cap="none">
                <a:solidFill>
                  <a:srgbClr val="000000"/>
                </a:solidFill>
                <a:latin typeface="Calibri"/>
                <a:ea typeface="Calibri"/>
                <a:cs typeface="Calibri"/>
                <a:sym typeface="Calibri"/>
              </a:rPr>
              <a:t>.</a:t>
            </a:r>
            <a:r>
              <a:rPr lang="en-US" sz="6000" b="1" i="0" u="none" strike="noStrike" cap="none">
                <a:solidFill>
                  <a:schemeClr val="accent1"/>
                </a:solidFill>
                <a:latin typeface="Calibri"/>
                <a:ea typeface="Calibri"/>
                <a:cs typeface="Calibri"/>
                <a:sym typeface="Calibri"/>
              </a:rPr>
              <a:t>0</a:t>
            </a:r>
            <a:r>
              <a:rPr lang="en-US" sz="6000" b="1" i="0" u="none" strike="noStrike" cap="none">
                <a:solidFill>
                  <a:srgbClr val="000000"/>
                </a:solidFill>
                <a:latin typeface="Calibri"/>
                <a:ea typeface="Calibri"/>
                <a:cs typeface="Calibri"/>
                <a:sym typeface="Calibri"/>
              </a:rPr>
              <a:t>.</a:t>
            </a:r>
            <a:r>
              <a:rPr lang="en-US" sz="6000" b="1" i="0" u="none" strike="noStrike" cap="none">
                <a:solidFill>
                  <a:schemeClr val="accent5"/>
                </a:solidFill>
                <a:latin typeface="Calibri"/>
                <a:ea typeface="Calibri"/>
                <a:cs typeface="Calibri"/>
                <a:sym typeface="Calibri"/>
              </a:rPr>
              <a:t>2</a:t>
            </a:r>
            <a:endParaRPr/>
          </a:p>
        </p:txBody>
      </p:sp>
      <p:sp>
        <p:nvSpPr>
          <p:cNvPr id="282" name="Google Shape;282;p36"/>
          <p:cNvSpPr txBox="1"/>
          <p:nvPr/>
        </p:nvSpPr>
        <p:spPr>
          <a:xfrm>
            <a:off x="1006313" y="4388946"/>
            <a:ext cx="1445953"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Major</a:t>
            </a:r>
            <a:endParaRPr/>
          </a:p>
        </p:txBody>
      </p:sp>
      <p:sp>
        <p:nvSpPr>
          <p:cNvPr id="283" name="Google Shape;283;p36"/>
          <p:cNvSpPr txBox="1"/>
          <p:nvPr/>
        </p:nvSpPr>
        <p:spPr>
          <a:xfrm>
            <a:off x="3698561" y="4388094"/>
            <a:ext cx="1445953"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1B75BC"/>
                </a:solidFill>
                <a:latin typeface="Calibri"/>
                <a:ea typeface="Calibri"/>
                <a:cs typeface="Calibri"/>
                <a:sym typeface="Calibri"/>
              </a:rPr>
              <a:t>Minor</a:t>
            </a:r>
            <a:endParaRPr/>
          </a:p>
        </p:txBody>
      </p:sp>
      <p:sp>
        <p:nvSpPr>
          <p:cNvPr id="284" name="Google Shape;284;p36"/>
          <p:cNvSpPr txBox="1"/>
          <p:nvPr/>
        </p:nvSpPr>
        <p:spPr>
          <a:xfrm>
            <a:off x="6609761" y="4387243"/>
            <a:ext cx="1445953"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accent5"/>
                </a:solidFill>
                <a:latin typeface="Calibri"/>
                <a:ea typeface="Calibri"/>
                <a:cs typeface="Calibri"/>
                <a:sym typeface="Calibri"/>
              </a:rPr>
              <a:t>Patch</a:t>
            </a:r>
            <a:endParaRPr/>
          </a:p>
        </p:txBody>
      </p:sp>
      <p:sp>
        <p:nvSpPr>
          <p:cNvPr id="285" name="Google Shape;285;p36"/>
          <p:cNvSpPr txBox="1"/>
          <p:nvPr/>
        </p:nvSpPr>
        <p:spPr>
          <a:xfrm>
            <a:off x="6196355" y="4833575"/>
            <a:ext cx="2517953"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0" i="1" u="none" strike="noStrike" cap="none">
                <a:solidFill>
                  <a:srgbClr val="000000"/>
                </a:solidFill>
                <a:latin typeface="Calibri"/>
                <a:ea typeface="Calibri"/>
                <a:cs typeface="Calibri"/>
                <a:sym typeface="Calibri"/>
              </a:rPr>
              <a:t>No content changes.</a:t>
            </a:r>
            <a:endParaRPr/>
          </a:p>
          <a:p>
            <a:pPr marL="0" marR="0" lvl="0" indent="0" algn="ctr" rtl="0">
              <a:lnSpc>
                <a:spcPct val="100000"/>
              </a:lnSpc>
              <a:spcBef>
                <a:spcPts val="0"/>
              </a:spcBef>
              <a:spcAft>
                <a:spcPts val="0"/>
              </a:spcAft>
              <a:buNone/>
            </a:pPr>
            <a:r>
              <a:rPr lang="en-US" sz="1600" b="0" i="1" u="none" strike="noStrike" cap="none">
                <a:solidFill>
                  <a:srgbClr val="000000"/>
                </a:solidFill>
                <a:latin typeface="Calibri"/>
                <a:ea typeface="Calibri"/>
                <a:cs typeface="Calibri"/>
                <a:sym typeface="Calibri"/>
              </a:rPr>
              <a:t>Examples: fixing typos, adding an index, moving an item from one section to another, etc.</a:t>
            </a:r>
            <a:endParaRPr sz="1600" b="0" i="1" u="none" strike="noStrike" cap="none">
              <a:solidFill>
                <a:srgbClr val="000000"/>
              </a:solidFill>
              <a:latin typeface="Calibri"/>
              <a:ea typeface="Calibri"/>
              <a:cs typeface="Calibri"/>
              <a:sym typeface="Calibri"/>
            </a:endParaRPr>
          </a:p>
        </p:txBody>
      </p:sp>
      <p:sp>
        <p:nvSpPr>
          <p:cNvPr id="286" name="Google Shape;286;p36"/>
          <p:cNvSpPr txBox="1"/>
          <p:nvPr/>
        </p:nvSpPr>
        <p:spPr>
          <a:xfrm>
            <a:off x="3261526" y="4832723"/>
            <a:ext cx="2517953"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0" i="1" u="none" strike="noStrike" cap="none">
                <a:solidFill>
                  <a:srgbClr val="000000"/>
                </a:solidFill>
                <a:latin typeface="Calibri"/>
                <a:ea typeface="Calibri"/>
                <a:cs typeface="Calibri"/>
                <a:sym typeface="Calibri"/>
              </a:rPr>
              <a:t>Minor content changes Examples: adding to FAQs, library book protocols as part of guidance on shared items, etc. </a:t>
            </a:r>
            <a:endParaRPr sz="1600" b="0" i="1" u="none" strike="noStrike" cap="none">
              <a:solidFill>
                <a:srgbClr val="000000"/>
              </a:solidFill>
              <a:latin typeface="Calibri"/>
              <a:ea typeface="Calibri"/>
              <a:cs typeface="Calibri"/>
              <a:sym typeface="Calibri"/>
            </a:endParaRPr>
          </a:p>
        </p:txBody>
      </p:sp>
      <p:sp>
        <p:nvSpPr>
          <p:cNvPr id="287" name="Google Shape;287;p36"/>
          <p:cNvSpPr txBox="1"/>
          <p:nvPr/>
        </p:nvSpPr>
        <p:spPr>
          <a:xfrm>
            <a:off x="414279" y="4853765"/>
            <a:ext cx="2694846"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0" i="1" u="none" strike="noStrike" cap="none">
                <a:solidFill>
                  <a:srgbClr val="000000"/>
                </a:solidFill>
                <a:latin typeface="Calibri"/>
                <a:ea typeface="Calibri"/>
                <a:cs typeface="Calibri"/>
                <a:sym typeface="Calibri"/>
              </a:rPr>
              <a:t>Major changes</a:t>
            </a:r>
            <a:endParaRPr/>
          </a:p>
          <a:p>
            <a:pPr marL="0" marR="0" lvl="0" indent="0" algn="ctr" rtl="0">
              <a:lnSpc>
                <a:spcPct val="100000"/>
              </a:lnSpc>
              <a:spcBef>
                <a:spcPts val="0"/>
              </a:spcBef>
              <a:spcAft>
                <a:spcPts val="0"/>
              </a:spcAft>
              <a:buNone/>
            </a:pPr>
            <a:r>
              <a:rPr lang="en-US" sz="1600" b="0" i="1" u="none" strike="noStrike" cap="none">
                <a:solidFill>
                  <a:srgbClr val="000000"/>
                </a:solidFill>
                <a:latin typeface="Calibri"/>
                <a:ea typeface="Calibri"/>
                <a:cs typeface="Calibri"/>
                <a:sym typeface="Calibri"/>
              </a:rPr>
              <a:t>Examples: adding a new section on athletics, changing square footage or physical distancing numbers, etc.</a:t>
            </a:r>
            <a:endParaRPr sz="1600" b="0" i="1" u="none" strike="noStrike" cap="none">
              <a:solidFill>
                <a:srgbClr val="000000"/>
              </a:solidFill>
              <a:latin typeface="Calibri"/>
              <a:ea typeface="Calibri"/>
              <a:cs typeface="Calibri"/>
              <a:sym typeface="Calibri"/>
            </a:endParaRPr>
          </a:p>
        </p:txBody>
      </p:sp>
      <p:cxnSp>
        <p:nvCxnSpPr>
          <p:cNvPr id="288" name="Google Shape;288;p36" title="&quot;&quot;"/>
          <p:cNvCxnSpPr/>
          <p:nvPr/>
        </p:nvCxnSpPr>
        <p:spPr>
          <a:xfrm flipH="1">
            <a:off x="2196353" y="4154889"/>
            <a:ext cx="1350677" cy="518982"/>
          </a:xfrm>
          <a:prstGeom prst="straightConnector1">
            <a:avLst/>
          </a:prstGeom>
          <a:noFill/>
          <a:ln w="25400" cap="flat" cmpd="sng">
            <a:solidFill>
              <a:srgbClr val="80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289" name="Google Shape;289;p36" title="&quot;&quot;"/>
          <p:cNvCxnSpPr/>
          <p:nvPr/>
        </p:nvCxnSpPr>
        <p:spPr>
          <a:xfrm>
            <a:off x="5297782" y="4110251"/>
            <a:ext cx="1555428" cy="504392"/>
          </a:xfrm>
          <a:prstGeom prst="straightConnector1">
            <a:avLst/>
          </a:prstGeom>
          <a:noFill/>
          <a:ln w="25400" cap="flat" cmpd="sng">
            <a:solidFill>
              <a:schemeClr val="accent5"/>
            </a:solidFill>
            <a:prstDash val="solid"/>
            <a:round/>
            <a:headEnd type="none" w="sm" len="sm"/>
            <a:tailEnd type="stealth" w="med" len="med"/>
          </a:ln>
          <a:effectLst>
            <a:outerShdw blurRad="40000" dist="20000" dir="5400000" rotWithShape="0">
              <a:srgbClr val="000000">
                <a:alpha val="37647"/>
              </a:srgbClr>
            </a:outerShdw>
          </a:effectLst>
        </p:spPr>
      </p:cxnSp>
      <p:cxnSp>
        <p:nvCxnSpPr>
          <p:cNvPr id="290" name="Google Shape;290;p36" title="&quot;&quot;"/>
          <p:cNvCxnSpPr/>
          <p:nvPr/>
        </p:nvCxnSpPr>
        <p:spPr>
          <a:xfrm flipH="1">
            <a:off x="4430060" y="4191000"/>
            <a:ext cx="2240" cy="313765"/>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91" name="Google Shape;291;p36"/>
          <p:cNvSpPr txBox="1"/>
          <p:nvPr/>
        </p:nvSpPr>
        <p:spPr>
          <a:xfrm>
            <a:off x="2390286" y="132705"/>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Guidance Updates</a:t>
            </a:r>
            <a:endParaRPr dirty="0"/>
          </a:p>
        </p:txBody>
      </p:sp>
      <p:sp>
        <p:nvSpPr>
          <p:cNvPr id="292" name="Google Shape;292;p36"/>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Ongoing Efforts</a:t>
            </a:r>
            <a:endParaRPr sz="2400" b="1" i="0" u="none" strike="noStrike" cap="none">
              <a:solidFill>
                <a:srgbClr val="9F2065"/>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Guidance Updates</a:t>
            </a:r>
            <a:r>
              <a:rPr lang="en-US" dirty="0"/>
              <a:t/>
            </a:r>
            <a:br>
              <a:rPr lang="en-US" dirty="0"/>
            </a:br>
            <a:r>
              <a:rPr lang="en-US" dirty="0" smtClean="0"/>
              <a:t>2</a:t>
            </a:r>
            <a:endParaRPr lang="en-US" dirty="0"/>
          </a:p>
        </p:txBody>
      </p:sp>
    </p:spTree>
    <p:extLst>
      <p:ext uri="{BB962C8B-B14F-4D97-AF65-F5344CB8AC3E}">
        <p14:creationId xmlns:p14="http://schemas.microsoft.com/office/powerpoint/2010/main" val="139988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0" descr="14 2.jpg" title="&quot;&quot;"/>
          <p:cNvPicPr preferRelativeResize="0"/>
          <p:nvPr/>
        </p:nvPicPr>
        <p:blipFill rotWithShape="1">
          <a:blip r:embed="rId3">
            <a:alphaModFix/>
          </a:blip>
          <a:srcRect l="8380" r="6375"/>
          <a:stretch/>
        </p:blipFill>
        <p:spPr>
          <a:xfrm>
            <a:off x="0" y="1162538"/>
            <a:ext cx="9144000" cy="5363308"/>
          </a:xfrm>
          <a:prstGeom prst="rect">
            <a:avLst/>
          </a:prstGeom>
          <a:noFill/>
          <a:ln>
            <a:noFill/>
          </a:ln>
        </p:spPr>
      </p:pic>
      <p:sp>
        <p:nvSpPr>
          <p:cNvPr id="66" name="Google Shape;66;p10"/>
          <p:cNvSpPr txBox="1"/>
          <p:nvPr/>
        </p:nvSpPr>
        <p:spPr>
          <a:xfrm>
            <a:off x="1400614" y="2357636"/>
            <a:ext cx="6615544" cy="8617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000" b="1" i="0" u="none" strike="noStrike" cap="none" dirty="0">
                <a:solidFill>
                  <a:schemeClr val="lt1"/>
                </a:solidFill>
                <a:latin typeface="Arial"/>
                <a:ea typeface="Arial"/>
                <a:cs typeface="Arial"/>
                <a:sym typeface="Arial"/>
              </a:rPr>
              <a:t>Grace &amp; Patience</a:t>
            </a:r>
            <a:endParaRPr dirty="0"/>
          </a:p>
        </p:txBody>
      </p:sp>
      <p:sp>
        <p:nvSpPr>
          <p:cNvPr id="67" name="Google Shape;67;p10"/>
          <p:cNvSpPr txBox="1"/>
          <p:nvPr/>
        </p:nvSpPr>
        <p:spPr>
          <a:xfrm>
            <a:off x="1400614" y="3389267"/>
            <a:ext cx="6615544" cy="7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200" b="1" i="0" u="none" strike="noStrike" cap="none">
                <a:solidFill>
                  <a:schemeClr val="lt1"/>
                </a:solidFill>
                <a:latin typeface="Arial"/>
                <a:ea typeface="Arial"/>
                <a:cs typeface="Arial"/>
                <a:sym typeface="Arial"/>
              </a:rPr>
              <a:t>We are learning together to move powerfully on behalf of children and communities.</a:t>
            </a:r>
            <a:endParaRPr/>
          </a:p>
        </p:txBody>
      </p:sp>
      <p:pic>
        <p:nvPicPr>
          <p:cNvPr id="68" name="Google Shape;68;p10" descr="ode_logo.jpg" title="&quot;"/>
          <p:cNvPicPr preferRelativeResize="0"/>
          <p:nvPr/>
        </p:nvPicPr>
        <p:blipFill rotWithShape="1">
          <a:blip r:embed="rId4">
            <a:alphaModFix/>
          </a:blip>
          <a:srcRect/>
          <a:stretch/>
        </p:blipFill>
        <p:spPr>
          <a:xfrm>
            <a:off x="3831400" y="4571999"/>
            <a:ext cx="1753972" cy="752405"/>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chemeClr val="lt1"/>
                </a:solidFill>
                <a:latin typeface="Arial"/>
                <a:ea typeface="Arial"/>
                <a:cs typeface="Arial"/>
                <a:sym typeface="Arial"/>
              </a:rPr>
              <a:t>Grace &amp; Patience</a:t>
            </a:r>
            <a:r>
              <a:rPr lang="en-US" dirty="0"/>
              <a:t/>
            </a:r>
            <a:br>
              <a:rPr lang="en-US" dirty="0"/>
            </a:br>
            <a:endParaRPr lang="en-US" dirty="0"/>
          </a:p>
        </p:txBody>
      </p:sp>
    </p:spTree>
    <p:extLst>
      <p:ext uri="{BB962C8B-B14F-4D97-AF65-F5344CB8AC3E}">
        <p14:creationId xmlns:p14="http://schemas.microsoft.com/office/powerpoint/2010/main" val="3346192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p:nvPr/>
        </p:nvSpPr>
        <p:spPr>
          <a:xfrm>
            <a:off x="2390286" y="132705"/>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Continuing Engagement</a:t>
            </a:r>
            <a:endParaRPr dirty="0"/>
          </a:p>
        </p:txBody>
      </p:sp>
      <p:sp>
        <p:nvSpPr>
          <p:cNvPr id="299" name="Google Shape;299;p37"/>
          <p:cNvSpPr txBox="1"/>
          <p:nvPr/>
        </p:nvSpPr>
        <p:spPr>
          <a:xfrm>
            <a:off x="332154" y="1113702"/>
            <a:ext cx="8206154"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Calibri"/>
                <a:ea typeface="Calibri"/>
                <a:cs typeface="Calibri"/>
                <a:sym typeface="Calibri"/>
              </a:rPr>
              <a:t>Input Tool Available on Website</a:t>
            </a:r>
            <a:endParaRPr/>
          </a:p>
        </p:txBody>
      </p:sp>
      <p:sp>
        <p:nvSpPr>
          <p:cNvPr id="300" name="Google Shape;300;p37"/>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Ongoing Efforts</a:t>
            </a:r>
            <a:endParaRPr sz="2400" b="1" i="0" u="none" strike="noStrike" cap="none">
              <a:solidFill>
                <a:srgbClr val="9F2065"/>
              </a:solidFill>
              <a:latin typeface="Calibri"/>
              <a:ea typeface="Calibri"/>
              <a:cs typeface="Calibri"/>
              <a:sym typeface="Calibri"/>
            </a:endParaRPr>
          </a:p>
        </p:txBody>
      </p:sp>
      <p:pic>
        <p:nvPicPr>
          <p:cNvPr id="301" name="Google Shape;301;p37" title="&quot;&quot;"/>
          <p:cNvPicPr preferRelativeResize="0"/>
          <p:nvPr/>
        </p:nvPicPr>
        <p:blipFill>
          <a:blip r:embed="rId3">
            <a:alphaModFix/>
          </a:blip>
          <a:stretch>
            <a:fillRect/>
          </a:stretch>
        </p:blipFill>
        <p:spPr>
          <a:xfrm>
            <a:off x="0" y="1789325"/>
            <a:ext cx="9143999" cy="4752650"/>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Continuing Engagement</a:t>
            </a:r>
            <a:r>
              <a:rPr lang="en-US" dirty="0"/>
              <a:t/>
            </a:r>
            <a:br>
              <a:rPr lang="en-US" dirty="0"/>
            </a:br>
            <a:endParaRPr lang="en-US" dirty="0"/>
          </a:p>
        </p:txBody>
      </p:sp>
    </p:spTree>
    <p:extLst>
      <p:ext uri="{BB962C8B-B14F-4D97-AF65-F5344CB8AC3E}">
        <p14:creationId xmlns:p14="http://schemas.microsoft.com/office/powerpoint/2010/main" val="3015509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8"/>
          <p:cNvSpPr txBox="1"/>
          <p:nvPr/>
        </p:nvSpPr>
        <p:spPr>
          <a:xfrm>
            <a:off x="2390286" y="132705"/>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The Next 90 Days…</a:t>
            </a:r>
            <a:endParaRPr sz="3600" b="1" i="0" u="none" strike="noStrike" cap="none" dirty="0">
              <a:solidFill>
                <a:srgbClr val="0F75BC"/>
              </a:solidFill>
              <a:latin typeface="Arial"/>
              <a:ea typeface="Arial"/>
              <a:cs typeface="Arial"/>
              <a:sym typeface="Arial"/>
            </a:endParaRPr>
          </a:p>
        </p:txBody>
      </p:sp>
      <p:sp>
        <p:nvSpPr>
          <p:cNvPr id="308" name="Google Shape;308;p38"/>
          <p:cNvSpPr txBox="1"/>
          <p:nvPr/>
        </p:nvSpPr>
        <p:spPr>
          <a:xfrm>
            <a:off x="429851" y="1245991"/>
            <a:ext cx="8323383" cy="58603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1" i="0" u="none" strike="noStrike" cap="none">
                <a:solidFill>
                  <a:srgbClr val="000000"/>
                </a:solidFill>
                <a:latin typeface="Calibri"/>
                <a:ea typeface="Calibri"/>
                <a:cs typeface="Calibri"/>
                <a:sym typeface="Calibri"/>
              </a:rPr>
              <a:t>Ready Schools, Safe Learners </a:t>
            </a:r>
            <a:r>
              <a:rPr lang="en-US" sz="2400" b="0" i="0" u="none" strike="noStrike" cap="none">
                <a:solidFill>
                  <a:srgbClr val="000000"/>
                </a:solidFill>
                <a:latin typeface="Calibri"/>
                <a:ea typeface="Calibri"/>
                <a:cs typeface="Calibri"/>
                <a:sym typeface="Calibri"/>
              </a:rPr>
              <a:t>guidance updates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Professional learning: Partnering on webinars and workshops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Technology and online learning supports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Comprehensive Distance Learning guidance</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Statewide procurement/contracting supports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Guidance for specific populations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Communication supports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Complaint/concern processes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Executive Order update</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1" i="0" u="none" strike="noStrike" cap="none">
                <a:solidFill>
                  <a:srgbClr val="000000"/>
                </a:solidFill>
                <a:latin typeface="Calibri"/>
                <a:ea typeface="Calibri"/>
                <a:cs typeface="Calibri"/>
                <a:sym typeface="Calibri"/>
              </a:rPr>
              <a:t>Ready Schools, Safe Learners Education </a:t>
            </a:r>
            <a:r>
              <a:rPr lang="en-US" sz="2400" b="0" i="0" u="none" strike="noStrike" cap="none">
                <a:solidFill>
                  <a:srgbClr val="000000"/>
                </a:solidFill>
                <a:latin typeface="Calibri"/>
                <a:ea typeface="Calibri"/>
                <a:cs typeface="Calibri"/>
                <a:sym typeface="Calibri"/>
              </a:rPr>
              <a:t>and Health Advisory Panel</a:t>
            </a:r>
            <a:endParaRPr/>
          </a:p>
          <a:p>
            <a:pPr marL="342900" marR="0" lvl="0" indent="-190500" algn="l" rtl="0">
              <a:lnSpc>
                <a:spcPct val="107000"/>
              </a:lnSpc>
              <a:spcBef>
                <a:spcPts val="8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9" name="Google Shape;309;p38"/>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Ongoing Efforts</a:t>
            </a:r>
            <a:endParaRPr sz="2400" b="1" i="0" u="none" strike="noStrike" cap="none">
              <a:solidFill>
                <a:srgbClr val="9F2065"/>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The Next 90 Days…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471083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9" descr="18.jpg" title="&quot;&quot;"/>
          <p:cNvPicPr preferRelativeResize="0"/>
          <p:nvPr/>
        </p:nvPicPr>
        <p:blipFill rotWithShape="1">
          <a:blip r:embed="rId3">
            <a:alphaModFix/>
          </a:blip>
          <a:srcRect l="7819" r="7090"/>
          <a:stretch/>
        </p:blipFill>
        <p:spPr>
          <a:xfrm>
            <a:off x="0" y="1103922"/>
            <a:ext cx="9144000" cy="5373077"/>
          </a:xfrm>
          <a:prstGeom prst="rect">
            <a:avLst/>
          </a:prstGeom>
          <a:noFill/>
          <a:ln>
            <a:noFill/>
          </a:ln>
        </p:spPr>
      </p:pic>
      <p:sp>
        <p:nvSpPr>
          <p:cNvPr id="316" name="Google Shape;316;p39"/>
          <p:cNvSpPr txBox="1"/>
          <p:nvPr/>
        </p:nvSpPr>
        <p:spPr>
          <a:xfrm>
            <a:off x="3751383" y="1543539"/>
            <a:ext cx="4220308" cy="18158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Calibri"/>
                <a:ea typeface="Calibri"/>
                <a:cs typeface="Calibri"/>
                <a:sym typeface="Calibri"/>
              </a:rPr>
              <a:t>We can provide ready schools that are safe places for learners, staff, and their families.</a:t>
            </a:r>
            <a:endParaRPr/>
          </a:p>
        </p:txBody>
      </p:sp>
      <p:pic>
        <p:nvPicPr>
          <p:cNvPr id="317" name="Google Shape;317;p39" descr="ode_logo.jpg" title="&quot;&quot;"/>
          <p:cNvPicPr preferRelativeResize="0"/>
          <p:nvPr/>
        </p:nvPicPr>
        <p:blipFill rotWithShape="1">
          <a:blip r:embed="rId4">
            <a:alphaModFix/>
          </a:blip>
          <a:srcRect/>
          <a:stretch/>
        </p:blipFill>
        <p:spPr>
          <a:xfrm>
            <a:off x="5099537" y="3653691"/>
            <a:ext cx="1482295" cy="635863"/>
          </a:xfrm>
          <a:prstGeom prst="rect">
            <a:avLst/>
          </a:prstGeom>
          <a:noFill/>
          <a:ln>
            <a:noFill/>
          </a:ln>
        </p:spPr>
      </p:pic>
      <p:sp>
        <p:nvSpPr>
          <p:cNvPr id="2" name="Title 1" hidden="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238957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0" title="&quot;&quot;"/>
          <p:cNvPicPr preferRelativeResize="0"/>
          <p:nvPr/>
        </p:nvPicPr>
        <p:blipFill rotWithShape="1">
          <a:blip r:embed="rId3">
            <a:alphaModFix/>
          </a:blip>
          <a:srcRect/>
          <a:stretch/>
        </p:blipFill>
        <p:spPr>
          <a:xfrm>
            <a:off x="2307214" y="4634075"/>
            <a:ext cx="4529569" cy="1200150"/>
          </a:xfrm>
          <a:prstGeom prst="rect">
            <a:avLst/>
          </a:prstGeom>
          <a:noFill/>
          <a:ln>
            <a:noFill/>
          </a:ln>
        </p:spPr>
      </p:pic>
      <p:cxnSp>
        <p:nvCxnSpPr>
          <p:cNvPr id="324" name="Google Shape;324;p40" title="&quot;&quot;"/>
          <p:cNvCxnSpPr/>
          <p:nvPr/>
        </p:nvCxnSpPr>
        <p:spPr>
          <a:xfrm>
            <a:off x="1323109" y="4572000"/>
            <a:ext cx="6283036" cy="0"/>
          </a:xfrm>
          <a:prstGeom prst="straightConnector1">
            <a:avLst/>
          </a:prstGeom>
          <a:noFill/>
          <a:ln w="28575" cap="flat" cmpd="sng">
            <a:solidFill>
              <a:srgbClr val="1672BA"/>
            </a:solidFill>
            <a:prstDash val="solid"/>
            <a:round/>
            <a:headEnd type="none" w="sm" len="sm"/>
            <a:tailEnd type="none" w="sm" len="sm"/>
          </a:ln>
        </p:spPr>
      </p:cxnSp>
      <p:pic>
        <p:nvPicPr>
          <p:cNvPr id="325" name="Google Shape;325;p40" descr="hands.png" title="&quot;&quot;"/>
          <p:cNvPicPr preferRelativeResize="0"/>
          <p:nvPr/>
        </p:nvPicPr>
        <p:blipFill rotWithShape="1">
          <a:blip r:embed="rId4">
            <a:alphaModFix/>
          </a:blip>
          <a:srcRect/>
          <a:stretch/>
        </p:blipFill>
        <p:spPr>
          <a:xfrm>
            <a:off x="807550" y="628399"/>
            <a:ext cx="7405077" cy="4257919"/>
          </a:xfrm>
          <a:prstGeom prst="rect">
            <a:avLst/>
          </a:prstGeom>
          <a:noFill/>
          <a:ln>
            <a:noFill/>
          </a:ln>
        </p:spPr>
      </p:pic>
      <p:sp>
        <p:nvSpPr>
          <p:cNvPr id="326" name="Google Shape;326;p40"/>
          <p:cNvSpPr txBox="1"/>
          <p:nvPr/>
        </p:nvSpPr>
        <p:spPr>
          <a:xfrm>
            <a:off x="1944357" y="97690"/>
            <a:ext cx="7141029" cy="107717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dirty="0">
                <a:solidFill>
                  <a:srgbClr val="0F75BC"/>
                </a:solidFill>
                <a:latin typeface="Arial"/>
                <a:ea typeface="Arial"/>
                <a:cs typeface="Arial"/>
                <a:sym typeface="Arial"/>
              </a:rPr>
              <a:t>Questions?</a:t>
            </a:r>
            <a:endParaRPr sz="3200" b="1" i="0" u="none" strike="noStrike" cap="none" dirty="0">
              <a:solidFill>
                <a:srgbClr val="0F75BC"/>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200"/>
              <a:buFont typeface="Arial"/>
              <a:buNone/>
            </a:pPr>
            <a:endParaRPr sz="3200" b="1" i="0" u="none" strike="noStrike" cap="none" dirty="0">
              <a:solidFill>
                <a:srgbClr val="C00000"/>
              </a:solidFill>
              <a:latin typeface="Arial"/>
              <a:ea typeface="Arial"/>
              <a:cs typeface="Arial"/>
              <a:sym typeface="Arial"/>
            </a:endParaRPr>
          </a:p>
        </p:txBody>
      </p:sp>
      <p:sp>
        <p:nvSpPr>
          <p:cNvPr id="327" name="Google Shape;327;p40"/>
          <p:cNvSpPr txBox="1"/>
          <p:nvPr/>
        </p:nvSpPr>
        <p:spPr>
          <a:xfrm>
            <a:off x="3082200" y="5834225"/>
            <a:ext cx="2979600" cy="59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a:latin typeface="Calibri"/>
                <a:ea typeface="Calibri"/>
                <a:cs typeface="Calibri"/>
                <a:sym typeface="Calibri"/>
              </a:rPr>
              <a:t>ReadySchools@ode.state.or.us</a:t>
            </a:r>
            <a:endParaRPr sz="1700" b="1">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Questions?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35307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p:nvPr/>
        </p:nvSpPr>
        <p:spPr>
          <a:xfrm>
            <a:off x="626536" y="2054365"/>
            <a:ext cx="8319654" cy="346665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3600"/>
              <a:buFont typeface="Arial"/>
              <a:buChar char="•"/>
            </a:pPr>
            <a:r>
              <a:rPr lang="en-US" sz="3600" b="1" i="0" u="none" strike="noStrike" cap="none">
                <a:solidFill>
                  <a:schemeClr val="dk1"/>
                </a:solidFill>
                <a:latin typeface="Calibri"/>
                <a:ea typeface="Calibri"/>
                <a:cs typeface="Calibri"/>
                <a:sym typeface="Calibri"/>
              </a:rPr>
              <a:t>Ensure safety and wellness</a:t>
            </a:r>
            <a:endParaRPr sz="36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3600"/>
              <a:buFont typeface="Arial"/>
              <a:buChar char="•"/>
            </a:pPr>
            <a:r>
              <a:rPr lang="en-US" sz="3600" b="1" i="0" u="none" strike="noStrike" cap="none">
                <a:solidFill>
                  <a:schemeClr val="dk1"/>
                </a:solidFill>
                <a:latin typeface="Calibri"/>
                <a:ea typeface="Calibri"/>
                <a:cs typeface="Calibri"/>
                <a:sym typeface="Calibri"/>
              </a:rPr>
              <a:t>Cultivate connection and relationship</a:t>
            </a:r>
            <a:endParaRPr/>
          </a:p>
          <a:p>
            <a:pPr marL="342900" marR="0" lvl="0" indent="-342900" algn="l" rtl="0">
              <a:lnSpc>
                <a:spcPct val="107000"/>
              </a:lnSpc>
              <a:spcBef>
                <a:spcPts val="800"/>
              </a:spcBef>
              <a:spcAft>
                <a:spcPts val="0"/>
              </a:spcAft>
              <a:buClr>
                <a:srgbClr val="000000"/>
              </a:buClr>
              <a:buSzPts val="3600"/>
              <a:buFont typeface="Arial"/>
              <a:buChar char="•"/>
            </a:pPr>
            <a:r>
              <a:rPr lang="en-US" sz="3600" b="1" i="0" u="none" strike="noStrike" cap="none">
                <a:solidFill>
                  <a:schemeClr val="dk1"/>
                </a:solidFill>
                <a:latin typeface="Calibri"/>
                <a:ea typeface="Calibri"/>
                <a:cs typeface="Calibri"/>
                <a:sym typeface="Calibri"/>
              </a:rPr>
              <a:t>Center Equity</a:t>
            </a:r>
            <a:endParaRPr/>
          </a:p>
          <a:p>
            <a:pPr marL="342900" marR="0" lvl="0" indent="-342900" algn="l" rtl="0">
              <a:lnSpc>
                <a:spcPct val="107000"/>
              </a:lnSpc>
              <a:spcBef>
                <a:spcPts val="800"/>
              </a:spcBef>
              <a:spcAft>
                <a:spcPts val="0"/>
              </a:spcAft>
              <a:buClr>
                <a:srgbClr val="000000"/>
              </a:buClr>
              <a:buSzPts val="3600"/>
              <a:buFont typeface="Arial"/>
              <a:buChar char="•"/>
            </a:pPr>
            <a:r>
              <a:rPr lang="en-US" sz="3600" b="1" i="0" u="none" strike="noStrike" cap="none">
                <a:solidFill>
                  <a:schemeClr val="dk1"/>
                </a:solidFill>
                <a:latin typeface="Calibri"/>
                <a:ea typeface="Calibri"/>
                <a:cs typeface="Calibri"/>
                <a:sym typeface="Calibri"/>
              </a:rPr>
              <a:t>Innovate</a:t>
            </a:r>
            <a:endParaRPr/>
          </a:p>
          <a:p>
            <a:pPr marL="342900" marR="0" lvl="0" indent="-114300" algn="l" rtl="0">
              <a:lnSpc>
                <a:spcPct val="107000"/>
              </a:lnSpc>
              <a:spcBef>
                <a:spcPts val="800"/>
              </a:spcBef>
              <a:spcAft>
                <a:spcPts val="0"/>
              </a:spcAft>
              <a:buClr>
                <a:srgbClr val="000000"/>
              </a:buClr>
              <a:buSzPts val="3600"/>
              <a:buFont typeface="Arial"/>
              <a:buNone/>
            </a:pPr>
            <a:endParaRPr sz="3600" b="0" i="0" u="none" strike="noStrike" cap="none">
              <a:solidFill>
                <a:srgbClr val="000000"/>
              </a:solidFill>
              <a:latin typeface="Calibri"/>
              <a:ea typeface="Calibri"/>
              <a:cs typeface="Calibri"/>
              <a:sym typeface="Calibri"/>
            </a:endParaRPr>
          </a:p>
        </p:txBody>
      </p:sp>
      <p:sp>
        <p:nvSpPr>
          <p:cNvPr id="75" name="Google Shape;75;p11"/>
          <p:cNvSpPr txBox="1"/>
          <p:nvPr/>
        </p:nvSpPr>
        <p:spPr>
          <a:xfrm>
            <a:off x="2330646" y="169329"/>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Guiding Principles</a:t>
            </a:r>
            <a:endParaRPr sz="3600" b="1" i="0" u="none" strike="noStrike" cap="none" dirty="0">
              <a:solidFill>
                <a:srgbClr val="0F75BC"/>
              </a:solidFill>
              <a:latin typeface="Arial"/>
              <a:ea typeface="Arial"/>
              <a:cs typeface="Arial"/>
              <a:sym typeface="Arial"/>
            </a:endParaRPr>
          </a:p>
        </p:txBody>
      </p:sp>
      <p:sp>
        <p:nvSpPr>
          <p:cNvPr id="76" name="Google Shape;76;p11"/>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Preparation</a:t>
            </a:r>
            <a:endParaRPr sz="2400" b="1" i="0" u="none" strike="noStrike" cap="none">
              <a:solidFill>
                <a:srgbClr val="9F2065"/>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Guiding Principles</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227435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p:nvPr/>
        </p:nvSpPr>
        <p:spPr>
          <a:xfrm>
            <a:off x="412171" y="1075565"/>
            <a:ext cx="8319600" cy="487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1" u="none" strike="noStrike" cap="none">
                <a:solidFill>
                  <a:srgbClr val="9F2065"/>
                </a:solidFill>
                <a:latin typeface="Calibri"/>
                <a:ea typeface="Calibri"/>
                <a:cs typeface="Calibri"/>
                <a:sym typeface="Calibri"/>
              </a:rPr>
              <a:t>Preparation</a:t>
            </a:r>
            <a:endParaRPr/>
          </a:p>
          <a:p>
            <a:pPr marL="0" marR="0" lvl="0" indent="0" algn="l" rtl="0">
              <a:lnSpc>
                <a:spcPct val="100000"/>
              </a:lnSpc>
              <a:spcBef>
                <a:spcPts val="0"/>
              </a:spcBef>
              <a:spcAft>
                <a:spcPts val="0"/>
              </a:spcAft>
              <a:buNone/>
            </a:pPr>
            <a:endParaRPr sz="2800" b="1" i="1" u="none" strike="noStrike" cap="none">
              <a:solidFill>
                <a:srgbClr val="9F2065"/>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0" i="0" u="none" strike="noStrike" cap="none">
                <a:solidFill>
                  <a:srgbClr val="000000"/>
                </a:solidFill>
                <a:latin typeface="Calibri"/>
                <a:ea typeface="Calibri"/>
                <a:cs typeface="Calibri"/>
                <a:sym typeface="Calibri"/>
              </a:rPr>
              <a:t>Read the </a:t>
            </a:r>
            <a:r>
              <a:rPr lang="en-US" sz="2400" b="1" i="0" u="none" strike="noStrike" cap="none">
                <a:solidFill>
                  <a:srgbClr val="000000"/>
                </a:solidFill>
                <a:latin typeface="Calibri"/>
                <a:ea typeface="Calibri"/>
                <a:cs typeface="Calibri"/>
                <a:sym typeface="Calibri"/>
              </a:rPr>
              <a:t>Ready Schools, Safe Learners </a:t>
            </a:r>
            <a:r>
              <a:rPr lang="en-US" sz="2400" b="0" i="0" u="none" strike="noStrike" cap="none">
                <a:solidFill>
                  <a:srgbClr val="000000"/>
                </a:solidFill>
                <a:latin typeface="Calibri"/>
                <a:ea typeface="Calibri"/>
                <a:cs typeface="Calibri"/>
                <a:sym typeface="Calibri"/>
              </a:rPr>
              <a:t>guidance in its entirety.</a:t>
            </a:r>
            <a:endParaRPr/>
          </a:p>
          <a:p>
            <a:pPr marL="457200" marR="0" lvl="0" indent="-457200" algn="l" rtl="0">
              <a:lnSpc>
                <a:spcPct val="100000"/>
              </a:lnSpc>
              <a:spcBef>
                <a:spcPts val="800"/>
              </a:spcBef>
              <a:spcAft>
                <a:spcPts val="0"/>
              </a:spcAft>
              <a:buClr>
                <a:srgbClr val="000000"/>
              </a:buClr>
              <a:buSzPts val="2400"/>
              <a:buFont typeface="Arial"/>
              <a:buAutoNum type="arabicPeriod"/>
            </a:pPr>
            <a:r>
              <a:rPr lang="en-US" sz="2400" b="0" i="0" u="none" strike="noStrike" cap="none">
                <a:solidFill>
                  <a:srgbClr val="000000"/>
                </a:solidFill>
                <a:latin typeface="Calibri"/>
                <a:ea typeface="Calibri"/>
                <a:cs typeface="Calibri"/>
                <a:sym typeface="Calibri"/>
              </a:rPr>
              <a:t>Consult your </a:t>
            </a:r>
            <a:r>
              <a:rPr lang="en-US" sz="2400" b="0" i="0" u="sng" strike="noStrike" cap="none">
                <a:solidFill>
                  <a:srgbClr val="1155CC"/>
                </a:solidFill>
                <a:latin typeface="Calibri"/>
                <a:ea typeface="Calibri"/>
                <a:cs typeface="Calibri"/>
                <a:sym typeface="Calibri"/>
                <a:hlinkClick r:id="rId3"/>
              </a:rPr>
              <a:t>Local Public Health Authority</a:t>
            </a:r>
            <a:r>
              <a:rPr lang="en-US" sz="2400" b="0" i="0" u="none" strike="noStrike" cap="none">
                <a:solidFill>
                  <a:srgbClr val="000000"/>
                </a:solidFill>
                <a:latin typeface="Calibri"/>
                <a:ea typeface="Calibri"/>
                <a:cs typeface="Calibri"/>
                <a:sym typeface="Calibri"/>
              </a:rPr>
              <a:t> and familiarize yourself with the </a:t>
            </a:r>
            <a:r>
              <a:rPr lang="en-US" sz="2400" b="0" i="0" u="sng" strike="noStrike" cap="none">
                <a:solidFill>
                  <a:schemeClr val="hlink"/>
                </a:solidFill>
                <a:latin typeface="Calibri"/>
                <a:ea typeface="Calibri"/>
                <a:cs typeface="Calibri"/>
                <a:sym typeface="Calibri"/>
                <a:hlinkClick r:id="rId4"/>
              </a:rPr>
              <a:t>disease management metrics within your health region.</a:t>
            </a:r>
            <a:endParaRPr/>
          </a:p>
          <a:p>
            <a:pPr marL="457200" marR="0" lvl="0" indent="-457200" algn="l" rtl="0">
              <a:lnSpc>
                <a:spcPct val="100000"/>
              </a:lnSpc>
              <a:spcBef>
                <a:spcPts val="800"/>
              </a:spcBef>
              <a:spcAft>
                <a:spcPts val="0"/>
              </a:spcAft>
              <a:buClr>
                <a:srgbClr val="000000"/>
              </a:buClr>
              <a:buSzPts val="2400"/>
              <a:buFont typeface="Arial"/>
              <a:buAutoNum type="arabicPeriod"/>
            </a:pPr>
            <a:r>
              <a:rPr lang="en-US" sz="2400" b="0" i="0" u="none" strike="noStrike" cap="none">
                <a:solidFill>
                  <a:srgbClr val="000000"/>
                </a:solidFill>
                <a:latin typeface="Calibri"/>
                <a:ea typeface="Calibri"/>
                <a:cs typeface="Calibri"/>
                <a:sym typeface="Calibri"/>
              </a:rPr>
              <a:t>Assemble appropriate personnel within the school/district and any community partners to create a planning team.</a:t>
            </a:r>
            <a:endParaRPr/>
          </a:p>
          <a:p>
            <a:pPr marL="457200" marR="0" lvl="0" indent="-304800" algn="l" rtl="0">
              <a:lnSpc>
                <a:spcPct val="100000"/>
              </a:lnSpc>
              <a:spcBef>
                <a:spcPts val="8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None/>
            </a:pPr>
            <a:r>
              <a:rPr lang="en-US" sz="1600" b="1" i="0" u="none" strike="noStrike" cap="none">
                <a:solidFill>
                  <a:srgbClr val="000000"/>
                </a:solidFill>
                <a:latin typeface="Calibri"/>
                <a:ea typeface="Calibri"/>
                <a:cs typeface="Calibri"/>
                <a:sym typeface="Calibri"/>
              </a:rPr>
              <a:t>Note</a:t>
            </a:r>
            <a:r>
              <a:rPr lang="en-US" sz="1600" b="0" i="0" u="none" strike="noStrike" cap="none">
                <a:solidFill>
                  <a:srgbClr val="000000"/>
                </a:solidFill>
                <a:latin typeface="Calibri"/>
                <a:ea typeface="Calibri"/>
                <a:cs typeface="Calibri"/>
                <a:sym typeface="Calibri"/>
              </a:rPr>
              <a:t>: </a:t>
            </a:r>
            <a:r>
              <a:rPr lang="en-US" sz="1600" b="0" i="1" u="none" strike="noStrike" cap="none">
                <a:solidFill>
                  <a:srgbClr val="000000"/>
                </a:solidFill>
                <a:latin typeface="Calibri"/>
                <a:ea typeface="Calibri"/>
                <a:cs typeface="Calibri"/>
                <a:sym typeface="Calibri"/>
              </a:rPr>
              <a:t>The guidance applies to public schools, public charter schools, private schools, and alternative education programs</a:t>
            </a:r>
            <a:endParaRPr sz="1600" b="0" i="1" u="none" strike="noStrike" cap="none">
              <a:solidFill>
                <a:srgbClr val="000000"/>
              </a:solidFill>
              <a:latin typeface="Calibri"/>
              <a:ea typeface="Calibri"/>
              <a:cs typeface="Calibri"/>
              <a:sym typeface="Calibri"/>
            </a:endParaRPr>
          </a:p>
        </p:txBody>
      </p:sp>
      <p:sp>
        <p:nvSpPr>
          <p:cNvPr id="83" name="Google Shape;83;p12"/>
          <p:cNvSpPr txBox="1"/>
          <p:nvPr/>
        </p:nvSpPr>
        <p:spPr>
          <a:xfrm>
            <a:off x="2330646" y="169329"/>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9F2065"/>
                </a:solidFill>
                <a:latin typeface="Calibri"/>
                <a:ea typeface="Calibri"/>
                <a:cs typeface="Calibri"/>
                <a:sym typeface="Calibri"/>
              </a:rPr>
              <a:t>Critical Steps</a:t>
            </a:r>
            <a:endParaRPr sz="3600" b="1" i="0" u="none" strike="noStrike" cap="none" dirty="0">
              <a:solidFill>
                <a:srgbClr val="0F75BC"/>
              </a:solidFill>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dirty="0">
                <a:solidFill>
                  <a:srgbClr val="9F2065"/>
                </a:solidFill>
                <a:ea typeface="Calibri"/>
                <a:cs typeface="Calibri"/>
                <a:sym typeface="Calibri"/>
              </a:rPr>
              <a:t>Critical Steps</a:t>
            </a:r>
            <a:r>
              <a:rPr lang="en-US" dirty="0">
                <a:solidFill>
                  <a:srgbClr val="0F75BC"/>
                </a:solidFill>
                <a:latin typeface="Arial"/>
                <a:ea typeface="Arial"/>
                <a:cs typeface="Arial"/>
                <a:sym typeface="Arial"/>
              </a:rPr>
              <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75547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412200" y="1430025"/>
            <a:ext cx="8319600" cy="4630500"/>
          </a:xfrm>
          <a:prstGeom prst="rect">
            <a:avLst/>
          </a:prstGeom>
          <a:noFill/>
          <a:ln>
            <a:noFill/>
          </a:ln>
        </p:spPr>
        <p:txBody>
          <a:bodyPr spcFirstLastPara="1" wrap="square" lIns="91425" tIns="45700" rIns="91425" bIns="45700" anchor="t" anchorCtr="0">
            <a:noAutofit/>
          </a:bodyPr>
          <a:lstStyle/>
          <a:p>
            <a:pPr marL="228600" marR="0" lvl="0" indent="0" algn="l" rtl="0">
              <a:lnSpc>
                <a:spcPct val="107000"/>
              </a:lnSpc>
              <a:spcBef>
                <a:spcPts val="0"/>
              </a:spcBef>
              <a:spcAft>
                <a:spcPts val="0"/>
              </a:spcAft>
              <a:buNone/>
            </a:pPr>
            <a:r>
              <a:rPr lang="en-US" sz="2800" b="1" i="1" u="none" strike="noStrike" cap="none">
                <a:solidFill>
                  <a:srgbClr val="000000"/>
                </a:solidFill>
                <a:latin typeface="Calibri"/>
                <a:ea typeface="Calibri"/>
                <a:cs typeface="Calibri"/>
                <a:sym typeface="Calibri"/>
              </a:rPr>
              <a:t>Ready Schools = Safe Learners</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Provides clear </a:t>
            </a:r>
            <a:r>
              <a:rPr lang="en-US" sz="2400" b="1" i="0" u="none" strike="noStrike" cap="none">
                <a:solidFill>
                  <a:srgbClr val="000000"/>
                </a:solidFill>
                <a:latin typeface="Calibri"/>
                <a:ea typeface="Calibri"/>
                <a:cs typeface="Calibri"/>
                <a:sym typeface="Calibri"/>
              </a:rPr>
              <a:t>statewide </a:t>
            </a:r>
            <a:r>
              <a:rPr lang="en-US" sz="2400" b="0" i="1" u="none" strike="noStrike" cap="none">
                <a:solidFill>
                  <a:srgbClr val="000000"/>
                </a:solidFill>
                <a:latin typeface="Calibri"/>
                <a:ea typeface="Calibri"/>
                <a:cs typeface="Calibri"/>
                <a:sym typeface="Calibri"/>
              </a:rPr>
              <a:t>requirements and recommendations </a:t>
            </a:r>
            <a:r>
              <a:rPr lang="en-US" sz="2400" b="0" i="0" u="none" strike="noStrike" cap="none">
                <a:solidFill>
                  <a:srgbClr val="000000"/>
                </a:solidFill>
                <a:latin typeface="Calibri"/>
                <a:ea typeface="Calibri"/>
                <a:cs typeface="Calibri"/>
                <a:sym typeface="Calibri"/>
              </a:rPr>
              <a:t>for health, safety, equity, and instruction</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Places the design and decision-making at the </a:t>
            </a:r>
            <a:r>
              <a:rPr lang="en-US" sz="2400" b="1" i="0" u="none" strike="noStrike" cap="none">
                <a:solidFill>
                  <a:srgbClr val="000000"/>
                </a:solidFill>
                <a:latin typeface="Calibri"/>
                <a:ea typeface="Calibri"/>
                <a:cs typeface="Calibri"/>
                <a:sym typeface="Calibri"/>
              </a:rPr>
              <a:t>local level</a:t>
            </a:r>
            <a:endParaRPr sz="2400" b="1"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Delineates process for local and state submission of </a:t>
            </a:r>
            <a:r>
              <a:rPr lang="en-US" sz="2400" b="1" i="0" u="none" strike="noStrike" cap="none">
                <a:solidFill>
                  <a:srgbClr val="000000"/>
                </a:solidFill>
                <a:latin typeface="Calibri"/>
                <a:ea typeface="Calibri"/>
                <a:cs typeface="Calibri"/>
                <a:sym typeface="Calibri"/>
              </a:rPr>
              <a:t> </a:t>
            </a:r>
            <a:r>
              <a:rPr lang="en-US" sz="2400" b="0" i="1" u="none" strike="noStrike" cap="none">
                <a:solidFill>
                  <a:srgbClr val="000000"/>
                </a:solidFill>
                <a:latin typeface="Calibri"/>
                <a:ea typeface="Calibri"/>
                <a:cs typeface="Calibri"/>
                <a:sym typeface="Calibri"/>
              </a:rPr>
              <a:t>Operational Blueprints</a:t>
            </a:r>
            <a:endParaRPr sz="2400" b="0" i="1" u="none" strike="noStrike" cap="none">
              <a:solidFill>
                <a:srgbClr val="000000"/>
              </a:solidFill>
              <a:latin typeface="Calibri"/>
              <a:ea typeface="Calibri"/>
              <a:cs typeface="Calibri"/>
              <a:sym typeface="Calibri"/>
            </a:endParaRPr>
          </a:p>
          <a:p>
            <a:pPr marL="742950" marR="0" lvl="1" indent="-285750" algn="l" rtl="0">
              <a:lnSpc>
                <a:spcPct val="107000"/>
              </a:lnSpc>
              <a:spcBef>
                <a:spcPts val="8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Assures a plan is in place prior to opening</a:t>
            </a:r>
            <a:endParaRPr/>
          </a:p>
          <a:p>
            <a:pPr marL="742950" marR="0" lvl="1" indent="-285750" algn="l" rtl="0">
              <a:lnSpc>
                <a:spcPct val="107000"/>
              </a:lnSpc>
              <a:spcBef>
                <a:spcPts val="8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Allows it to be shared with interested local and state stakeholders and partners</a:t>
            </a:r>
            <a:endParaRPr sz="2000" b="0" i="0" u="none" strike="noStrike" cap="none">
              <a:solidFill>
                <a:srgbClr val="000000"/>
              </a:solidFill>
              <a:latin typeface="Calibri"/>
              <a:ea typeface="Calibri"/>
              <a:cs typeface="Calibri"/>
              <a:sym typeface="Calibri"/>
            </a:endParaRPr>
          </a:p>
          <a:p>
            <a:pPr marL="742950" marR="0" lvl="1" indent="-285750" algn="l" rtl="0">
              <a:lnSpc>
                <a:spcPct val="107000"/>
              </a:lnSpc>
              <a:spcBef>
                <a:spcPts val="8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Provides for quick resolution of concerns and complaints</a:t>
            </a:r>
            <a:endParaRPr/>
          </a:p>
        </p:txBody>
      </p:sp>
      <p:sp>
        <p:nvSpPr>
          <p:cNvPr id="90" name="Google Shape;90;p13"/>
          <p:cNvSpPr txBox="1"/>
          <p:nvPr/>
        </p:nvSpPr>
        <p:spPr>
          <a:xfrm>
            <a:off x="2330646" y="169329"/>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Guidance Overview</a:t>
            </a:r>
            <a:endParaRPr dirty="0"/>
          </a:p>
        </p:txBody>
      </p:sp>
      <p:sp>
        <p:nvSpPr>
          <p:cNvPr id="91" name="Google Shape;91;p13"/>
          <p:cNvSpPr txBox="1"/>
          <p:nvPr/>
        </p:nvSpPr>
        <p:spPr>
          <a:xfrm>
            <a:off x="2099733" y="641799"/>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Preparation</a:t>
            </a:r>
            <a:endParaRPr sz="2400" b="1" i="0" u="none" strike="noStrike" cap="none">
              <a:solidFill>
                <a:srgbClr val="9F2065"/>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Guidance Overview</a:t>
            </a:r>
            <a:r>
              <a:rPr lang="en-US" dirty="0"/>
              <a:t/>
            </a:r>
            <a:br>
              <a:rPr lang="en-US" dirty="0"/>
            </a:br>
            <a:endParaRPr lang="en-US" dirty="0"/>
          </a:p>
        </p:txBody>
      </p:sp>
    </p:spTree>
    <p:extLst>
      <p:ext uri="{BB962C8B-B14F-4D97-AF65-F5344CB8AC3E}">
        <p14:creationId xmlns:p14="http://schemas.microsoft.com/office/powerpoint/2010/main" val="93050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p:nvPr/>
        </p:nvSpPr>
        <p:spPr>
          <a:xfrm>
            <a:off x="2330646" y="169329"/>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Guidance Format</a:t>
            </a:r>
            <a:endParaRPr dirty="0"/>
          </a:p>
        </p:txBody>
      </p:sp>
      <p:pic>
        <p:nvPicPr>
          <p:cNvPr id="98" name="Google Shape;98;p14" descr="ODE-Ready-Schools-front-page-06-10-2020.jpg" title="&quot;&quot;"/>
          <p:cNvPicPr preferRelativeResize="0"/>
          <p:nvPr/>
        </p:nvPicPr>
        <p:blipFill rotWithShape="1">
          <a:blip r:embed="rId3">
            <a:alphaModFix/>
          </a:blip>
          <a:srcRect/>
          <a:stretch/>
        </p:blipFill>
        <p:spPr>
          <a:xfrm>
            <a:off x="382247" y="1099553"/>
            <a:ext cx="3936985" cy="5094921"/>
          </a:xfrm>
          <a:prstGeom prst="rect">
            <a:avLst/>
          </a:prstGeom>
          <a:noFill/>
          <a:ln>
            <a:noFill/>
          </a:ln>
          <a:effectLst>
            <a:outerShdw blurRad="50800" dist="38100" dir="2700000" algn="tl" rotWithShape="0">
              <a:srgbClr val="000000">
                <a:alpha val="40000"/>
              </a:srgbClr>
            </a:outerShdw>
          </a:effectLst>
        </p:spPr>
      </p:pic>
      <p:sp>
        <p:nvSpPr>
          <p:cNvPr id="99" name="Google Shape;99;p14"/>
          <p:cNvSpPr txBox="1"/>
          <p:nvPr/>
        </p:nvSpPr>
        <p:spPr>
          <a:xfrm>
            <a:off x="4890700" y="1414994"/>
            <a:ext cx="3946537" cy="426024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8 sections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Graphics and tools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1" u="none" strike="noStrike" cap="none">
                <a:solidFill>
                  <a:srgbClr val="000000"/>
                </a:solidFill>
                <a:latin typeface="Calibri"/>
                <a:ea typeface="Calibri"/>
                <a:cs typeface="Calibri"/>
                <a:sym typeface="Calibri"/>
              </a:rPr>
              <a:t>Operational Blueprint </a:t>
            </a:r>
            <a:r>
              <a:rPr lang="en-US" sz="2400" b="0" i="0" u="none" strike="noStrike" cap="none">
                <a:solidFill>
                  <a:srgbClr val="000000"/>
                </a:solidFill>
                <a:latin typeface="Calibri"/>
                <a:ea typeface="Calibri"/>
                <a:cs typeface="Calibri"/>
                <a:sym typeface="Calibri"/>
              </a:rPr>
              <a:t>template</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Sample plans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Resources and research</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Communications tools</a:t>
            </a:r>
            <a:endParaRPr/>
          </a:p>
          <a:p>
            <a:pPr marL="342900" marR="0" lvl="0" indent="-342900" algn="l" rtl="0">
              <a:lnSpc>
                <a:spcPct val="107000"/>
              </a:lnSpc>
              <a:spcBef>
                <a:spcPts val="8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Updates schedule and process</a:t>
            </a:r>
            <a:endParaRPr sz="2000" b="0" i="0" u="none" strike="noStrike" cap="none">
              <a:solidFill>
                <a:srgbClr val="000000"/>
              </a:solidFill>
              <a:latin typeface="Calibri"/>
              <a:ea typeface="Calibri"/>
              <a:cs typeface="Calibri"/>
              <a:sym typeface="Calibri"/>
            </a:endParaRPr>
          </a:p>
        </p:txBody>
      </p:sp>
      <p:sp>
        <p:nvSpPr>
          <p:cNvPr id="100" name="Google Shape;100;p14"/>
          <p:cNvSpPr txBox="1"/>
          <p:nvPr/>
        </p:nvSpPr>
        <p:spPr>
          <a:xfrm>
            <a:off x="2099733" y="650266"/>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Preparation</a:t>
            </a:r>
            <a:endParaRPr sz="2400" b="1" i="0" u="none" strike="noStrike" cap="none">
              <a:solidFill>
                <a:srgbClr val="9F2065"/>
              </a:solidFill>
              <a:latin typeface="Calibri"/>
              <a:ea typeface="Calibri"/>
              <a:cs typeface="Calibri"/>
              <a:sym typeface="Calibri"/>
            </a:endParaRPr>
          </a:p>
        </p:txBody>
      </p:sp>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Guidance Format</a:t>
            </a:r>
            <a:r>
              <a:rPr lang="en-US" dirty="0"/>
              <a:t/>
            </a:r>
            <a:br>
              <a:rPr lang="en-US" dirty="0"/>
            </a:br>
            <a:endParaRPr lang="en-US" dirty="0"/>
          </a:p>
        </p:txBody>
      </p:sp>
    </p:spTree>
    <p:extLst>
      <p:ext uri="{BB962C8B-B14F-4D97-AF65-F5344CB8AC3E}">
        <p14:creationId xmlns:p14="http://schemas.microsoft.com/office/powerpoint/2010/main" val="401232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p:nvPr/>
        </p:nvSpPr>
        <p:spPr>
          <a:xfrm>
            <a:off x="2371330" y="113262"/>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0F75BC"/>
                </a:solidFill>
                <a:latin typeface="Arial"/>
                <a:ea typeface="Arial"/>
                <a:cs typeface="Arial"/>
                <a:sym typeface="Arial"/>
              </a:rPr>
              <a:t>Operational Blueprint</a:t>
            </a:r>
            <a:endParaRPr dirty="0"/>
          </a:p>
        </p:txBody>
      </p:sp>
      <p:sp>
        <p:nvSpPr>
          <p:cNvPr id="107" name="Google Shape;107;p15"/>
          <p:cNvSpPr txBox="1"/>
          <p:nvPr/>
        </p:nvSpPr>
        <p:spPr>
          <a:xfrm>
            <a:off x="3029249" y="6051314"/>
            <a:ext cx="4985482"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Due August 15th, 2020</a:t>
            </a:r>
            <a:endParaRPr/>
          </a:p>
        </p:txBody>
      </p:sp>
      <p:sp>
        <p:nvSpPr>
          <p:cNvPr id="108" name="Google Shape;108;p15"/>
          <p:cNvSpPr txBox="1"/>
          <p:nvPr/>
        </p:nvSpPr>
        <p:spPr>
          <a:xfrm>
            <a:off x="2113214" y="588893"/>
            <a:ext cx="687366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1" i="0" u="none" strike="noStrike" cap="none">
                <a:solidFill>
                  <a:srgbClr val="9F2065"/>
                </a:solidFill>
                <a:latin typeface="Calibri"/>
                <a:ea typeface="Calibri"/>
                <a:cs typeface="Calibri"/>
                <a:sym typeface="Calibri"/>
              </a:rPr>
              <a:t>Critical Step – Preparation</a:t>
            </a:r>
            <a:endParaRPr sz="2400" b="1" i="0" u="none" strike="noStrike" cap="none">
              <a:solidFill>
                <a:srgbClr val="9F2065"/>
              </a:solidFill>
              <a:latin typeface="Calibri"/>
              <a:ea typeface="Calibri"/>
              <a:cs typeface="Calibri"/>
              <a:sym typeface="Calibri"/>
            </a:endParaRPr>
          </a:p>
        </p:txBody>
      </p:sp>
      <p:pic>
        <p:nvPicPr>
          <p:cNvPr id="109" name="Google Shape;109;p15" descr="Figure 1. Operational Blueprint for Reentry.png" title="This is a graphic representation of the blueprint found in the guidance document https://www.oregon.gov/ode/students-and-family/healthsafety/Documents/Ready%20Schools%20Safe%20Learners%202020-21%20Guidance.pdf"/>
          <p:cNvPicPr preferRelativeResize="0"/>
          <p:nvPr/>
        </p:nvPicPr>
        <p:blipFill rotWithShape="1">
          <a:blip r:embed="rId3">
            <a:alphaModFix/>
          </a:blip>
          <a:srcRect/>
          <a:stretch/>
        </p:blipFill>
        <p:spPr>
          <a:xfrm>
            <a:off x="1026210" y="1170089"/>
            <a:ext cx="6910312" cy="4885591"/>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a:solidFill>
                  <a:srgbClr val="0F75BC"/>
                </a:solidFill>
                <a:latin typeface="Arial"/>
                <a:ea typeface="Arial"/>
                <a:cs typeface="Arial"/>
                <a:sym typeface="Arial"/>
              </a:rPr>
              <a:t>Operational Blueprint</a:t>
            </a:r>
            <a:r>
              <a:rPr lang="en-US" dirty="0"/>
              <a:t/>
            </a:r>
            <a:br>
              <a:rPr lang="en-US" dirty="0"/>
            </a:br>
            <a:endParaRPr lang="en-US" dirty="0"/>
          </a:p>
        </p:txBody>
      </p:sp>
    </p:spTree>
    <p:extLst>
      <p:ext uri="{BB962C8B-B14F-4D97-AF65-F5344CB8AC3E}">
        <p14:creationId xmlns:p14="http://schemas.microsoft.com/office/powerpoint/2010/main" val="254998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p:nvPr/>
        </p:nvSpPr>
        <p:spPr>
          <a:xfrm>
            <a:off x="527750" y="1244277"/>
            <a:ext cx="8319600" cy="493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1" u="none" strike="noStrike" cap="none">
                <a:solidFill>
                  <a:srgbClr val="9F2065"/>
                </a:solidFill>
                <a:latin typeface="Calibri"/>
                <a:ea typeface="Calibri"/>
                <a:cs typeface="Calibri"/>
                <a:sym typeface="Calibri"/>
              </a:rPr>
              <a:t>Plan Development</a:t>
            </a:r>
            <a:endParaRPr/>
          </a:p>
          <a:p>
            <a:pPr marL="0" marR="0" lvl="0" indent="0" algn="l" rtl="0">
              <a:lnSpc>
                <a:spcPct val="100000"/>
              </a:lnSpc>
              <a:spcBef>
                <a:spcPts val="0"/>
              </a:spcBef>
              <a:spcAft>
                <a:spcPts val="0"/>
              </a:spcAft>
              <a:buNone/>
            </a:pPr>
            <a:endParaRPr sz="2800" b="1" i="1" u="none" strike="noStrike" cap="none">
              <a:solidFill>
                <a:srgbClr val="9F2065"/>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startAt="4"/>
            </a:pPr>
            <a:r>
              <a:rPr lang="en-US" sz="2400" b="0" i="0" u="none" strike="noStrike" cap="none">
                <a:solidFill>
                  <a:srgbClr val="000000"/>
                </a:solidFill>
                <a:latin typeface="Calibri"/>
                <a:ea typeface="Calibri"/>
                <a:cs typeface="Calibri"/>
                <a:sym typeface="Calibri"/>
              </a:rPr>
              <a:t>Work with the planning team to complete the </a:t>
            </a:r>
            <a:r>
              <a:rPr lang="en-US" sz="2400" b="0" i="1" u="none" strike="noStrike" cap="none">
                <a:solidFill>
                  <a:srgbClr val="000000"/>
                </a:solidFill>
                <a:latin typeface="Calibri"/>
                <a:ea typeface="Calibri"/>
                <a:cs typeface="Calibri"/>
                <a:sym typeface="Calibri"/>
              </a:rPr>
              <a:t>Operational Blueprint </a:t>
            </a:r>
            <a:r>
              <a:rPr lang="en-US" sz="2400" b="0" i="0" u="none" strike="noStrike" cap="none">
                <a:solidFill>
                  <a:srgbClr val="000000"/>
                </a:solidFill>
                <a:latin typeface="Calibri"/>
                <a:ea typeface="Calibri"/>
                <a:cs typeface="Calibri"/>
                <a:sym typeface="Calibri"/>
              </a:rPr>
              <a:t>template for your school. Private schools are required to complete sections 1-3.</a:t>
            </a:r>
            <a:endParaRPr/>
          </a:p>
          <a:p>
            <a:pPr marL="457200" marR="0" lvl="0" indent="-457200" algn="l" rtl="0">
              <a:lnSpc>
                <a:spcPct val="100000"/>
              </a:lnSpc>
              <a:spcBef>
                <a:spcPts val="800"/>
              </a:spcBef>
              <a:spcAft>
                <a:spcPts val="0"/>
              </a:spcAft>
              <a:buClr>
                <a:srgbClr val="000000"/>
              </a:buClr>
              <a:buSzPts val="2400"/>
              <a:buFont typeface="Arial"/>
              <a:buAutoNum type="arabicPeriod" startAt="4"/>
            </a:pPr>
            <a:r>
              <a:rPr lang="en-US" sz="2400" b="0" i="0" u="none" strike="noStrike" cap="none">
                <a:solidFill>
                  <a:srgbClr val="000000"/>
                </a:solidFill>
                <a:latin typeface="Calibri"/>
                <a:ea typeface="Calibri"/>
                <a:cs typeface="Calibri"/>
                <a:sym typeface="Calibri"/>
              </a:rPr>
              <a:t>Consult with key partners (see </a:t>
            </a:r>
            <a:r>
              <a:rPr lang="en-US" sz="2400" b="0" i="0" u="none" strike="noStrike" cap="none">
                <a:solidFill>
                  <a:srgbClr val="1155CD"/>
                </a:solidFill>
                <a:latin typeface="Calibri"/>
                <a:ea typeface="Calibri"/>
                <a:cs typeface="Calibri"/>
                <a:sym typeface="Calibri"/>
              </a:rPr>
              <a:t>section 6, including Tribal Consultation</a:t>
            </a:r>
            <a:r>
              <a:rPr lang="en-US" sz="2400" b="0" i="0" u="none" strike="noStrike" cap="none">
                <a:solidFill>
                  <a:srgbClr val="000000"/>
                </a:solidFill>
                <a:latin typeface="Calibri"/>
                <a:ea typeface="Calibri"/>
                <a:cs typeface="Calibri"/>
                <a:sym typeface="Calibri"/>
              </a:rPr>
              <a:t>) to complete the </a:t>
            </a:r>
            <a:r>
              <a:rPr lang="en-US" sz="2400" b="0" i="1" u="none" strike="noStrike" cap="none">
                <a:solidFill>
                  <a:srgbClr val="000000"/>
                </a:solidFill>
                <a:latin typeface="Calibri"/>
                <a:ea typeface="Calibri"/>
                <a:cs typeface="Calibri"/>
                <a:sym typeface="Calibri"/>
              </a:rPr>
              <a:t>Operational Blueprint for Reentry.</a:t>
            </a:r>
            <a:endParaRPr sz="2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800"/>
              </a:spcBef>
              <a:spcAft>
                <a:spcPts val="0"/>
              </a:spcAft>
              <a:buClr>
                <a:srgbClr val="000000"/>
              </a:buClr>
              <a:buSzPts val="2400"/>
              <a:buFont typeface="Arial"/>
              <a:buAutoNum type="arabicPeriod" startAt="4"/>
            </a:pPr>
            <a:r>
              <a:rPr lang="en-US" sz="2400" b="0" i="0" u="none" strike="noStrike" cap="none">
                <a:solidFill>
                  <a:srgbClr val="000000"/>
                </a:solidFill>
                <a:latin typeface="Calibri"/>
                <a:ea typeface="Calibri"/>
                <a:cs typeface="Calibri"/>
                <a:sym typeface="Calibri"/>
              </a:rPr>
              <a:t>Submit the </a:t>
            </a:r>
            <a:r>
              <a:rPr lang="en-US" sz="2400" b="0" i="1" u="none" strike="noStrike" cap="none">
                <a:solidFill>
                  <a:srgbClr val="000000"/>
                </a:solidFill>
                <a:latin typeface="Calibri"/>
                <a:ea typeface="Calibri"/>
                <a:cs typeface="Calibri"/>
                <a:sym typeface="Calibri"/>
              </a:rPr>
              <a:t>Operational Blueprint for Reentry </a:t>
            </a:r>
            <a:r>
              <a:rPr lang="en-US" sz="2400" b="0" i="0" u="none" strike="noStrike" cap="none">
                <a:solidFill>
                  <a:srgbClr val="000000"/>
                </a:solidFill>
                <a:latin typeface="Calibri"/>
                <a:ea typeface="Calibri"/>
                <a:cs typeface="Calibri"/>
                <a:sym typeface="Calibri"/>
              </a:rPr>
              <a:t>to your local school board.</a:t>
            </a:r>
            <a:endParaRPr/>
          </a:p>
        </p:txBody>
      </p:sp>
      <p:sp>
        <p:nvSpPr>
          <p:cNvPr id="116" name="Google Shape;116;p16"/>
          <p:cNvSpPr txBox="1"/>
          <p:nvPr/>
        </p:nvSpPr>
        <p:spPr>
          <a:xfrm>
            <a:off x="2330646" y="169329"/>
            <a:ext cx="6615544" cy="64633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600" b="1" i="0" u="none" strike="noStrike" cap="none" dirty="0">
                <a:solidFill>
                  <a:srgbClr val="9F2065"/>
                </a:solidFill>
                <a:latin typeface="Calibri"/>
                <a:ea typeface="Calibri"/>
                <a:cs typeface="Calibri"/>
                <a:sym typeface="Calibri"/>
              </a:rPr>
              <a:t>Critical Steps</a:t>
            </a:r>
            <a:endParaRPr sz="3600" b="1" i="0" u="none" strike="noStrike" cap="none" dirty="0">
              <a:solidFill>
                <a:srgbClr val="0F75BC"/>
              </a:solidFill>
              <a:latin typeface="Arial"/>
              <a:ea typeface="Arial"/>
              <a:cs typeface="Arial"/>
              <a:sym typeface="Arial"/>
            </a:endParaRPr>
          </a:p>
        </p:txBody>
      </p:sp>
      <p:sp>
        <p:nvSpPr>
          <p:cNvPr id="2" name="Title 1" hidden="1"/>
          <p:cNvSpPr>
            <a:spLocks noGrp="1"/>
          </p:cNvSpPr>
          <p:nvPr>
            <p:ph type="title"/>
          </p:nvPr>
        </p:nvSpPr>
        <p:spPr/>
        <p:txBody>
          <a:bodyPr>
            <a:normAutofit fontScale="90000"/>
          </a:bodyPr>
          <a:lstStyle/>
          <a:p>
            <a:r>
              <a:rPr lang="en-US" dirty="0" smtClean="0">
                <a:solidFill>
                  <a:srgbClr val="9F2065"/>
                </a:solidFill>
                <a:ea typeface="Calibri"/>
                <a:cs typeface="Calibri"/>
                <a:sym typeface="Calibri"/>
              </a:rPr>
              <a:t>More Critical </a:t>
            </a:r>
            <a:r>
              <a:rPr lang="en-US" dirty="0">
                <a:solidFill>
                  <a:srgbClr val="9F2065"/>
                </a:solidFill>
                <a:ea typeface="Calibri"/>
                <a:cs typeface="Calibri"/>
                <a:sym typeface="Calibri"/>
              </a:rPr>
              <a:t>Steps</a:t>
            </a:r>
            <a:r>
              <a:rPr lang="en-US" dirty="0">
                <a:solidFill>
                  <a:srgbClr val="0F75BC"/>
                </a:solidFill>
                <a:latin typeface="Arial"/>
                <a:ea typeface="Arial"/>
                <a:cs typeface="Arial"/>
                <a:sym typeface="Arial"/>
              </a:rPr>
              <a:t/>
            </a:r>
            <a:br>
              <a:rPr lang="en-US" dirty="0">
                <a:solidFill>
                  <a:srgbClr val="0F75BC"/>
                </a:solidFill>
                <a:latin typeface="Arial"/>
                <a:ea typeface="Arial"/>
                <a:cs typeface="Arial"/>
                <a:sym typeface="Arial"/>
              </a:rPr>
            </a:br>
            <a:endParaRPr lang="en-US" dirty="0"/>
          </a:p>
        </p:txBody>
      </p:sp>
    </p:spTree>
    <p:extLst>
      <p:ext uri="{BB962C8B-B14F-4D97-AF65-F5344CB8AC3E}">
        <p14:creationId xmlns:p14="http://schemas.microsoft.com/office/powerpoint/2010/main" val="1997056691"/>
      </p:ext>
    </p:extLst>
  </p:cSld>
  <p:clrMapOvr>
    <a:masterClrMapping/>
  </p:clrMapOvr>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7F503C52-12B9-4EA8-9F89-165746C6E469}"/>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ice xmlns="http://schemas.microsoft.com/sharepoint/v3" xsi:nil="true"/>
    <PublishingStartDate xmlns="http://schemas.microsoft.com/sharepoint/v3" xsi:nil="true"/>
    <PublishingExpirationDate xmlns="http://schemas.microsoft.com/sharepoint/v3" xsi:nil="true"/>
    <Estimated_x0020_Creation_x0020_Date xmlns="c30eb2c4-08af-4681-9c46-ce44a6085b67" xsi:nil="true"/>
    <Remediation_x0020_Date xmlns="c30eb2c4-08af-4681-9c46-ce44a6085b67" xsi:nil="true"/>
    <Priority xmlns="c30eb2c4-08af-4681-9c46-ce44a6085b67" xsi:nil="true"/>
  </documentManagement>
</p:properties>
</file>

<file path=customXml/itemProps1.xml><?xml version="1.0" encoding="utf-8"?>
<ds:datastoreItem xmlns:ds="http://schemas.openxmlformats.org/officeDocument/2006/customXml" ds:itemID="{6E128119-3B3F-40B8-9DFE-4AE227D84E32}"/>
</file>

<file path=customXml/itemProps2.xml><?xml version="1.0" encoding="utf-8"?>
<ds:datastoreItem xmlns:ds="http://schemas.openxmlformats.org/officeDocument/2006/customXml" ds:itemID="{39E025E9-26B6-407A-8C24-90425DF8F4E5}"/>
</file>

<file path=customXml/itemProps3.xml><?xml version="1.0" encoding="utf-8"?>
<ds:datastoreItem xmlns:ds="http://schemas.openxmlformats.org/officeDocument/2006/customXml" ds:itemID="{B011BC2F-E8AA-4551-838C-4EC7B7BEDEE9}"/>
</file>

<file path=docProps/app.xml><?xml version="1.0" encoding="utf-8"?>
<Properties xmlns="http://schemas.openxmlformats.org/officeDocument/2006/extended-properties" xmlns:vt="http://schemas.openxmlformats.org/officeDocument/2006/docPropsVTypes">
  <Template>ODE Powerpoint Template March 2019</Template>
  <TotalTime>18</TotalTime>
  <Words>3788</Words>
  <Application>Microsoft Office PowerPoint</Application>
  <PresentationFormat>On-screen Show (4:3)</PresentationFormat>
  <Paragraphs>399</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Courier New</vt:lpstr>
      <vt:lpstr>Noto Sans Symbols</vt:lpstr>
      <vt:lpstr>ODE_Powerpoint - pattern background</vt:lpstr>
      <vt:lpstr>ODE_Powerpoint</vt:lpstr>
      <vt:lpstr>Ready Schools, Safe Learners</vt:lpstr>
      <vt:lpstr>Today’s Topics </vt:lpstr>
      <vt:lpstr>Grace &amp; Patience </vt:lpstr>
      <vt:lpstr>Guiding Principles </vt:lpstr>
      <vt:lpstr>Critical Steps </vt:lpstr>
      <vt:lpstr>Guidance Overview </vt:lpstr>
      <vt:lpstr>Guidance Format </vt:lpstr>
      <vt:lpstr>Operational Blueprint </vt:lpstr>
      <vt:lpstr>More Critical Steps </vt:lpstr>
      <vt:lpstr>Local Flexibility &amp; Responsibility </vt:lpstr>
      <vt:lpstr>Local Flexibility &amp; Responsibility 2</vt:lpstr>
      <vt:lpstr>Public health and school reentry decision tool</vt:lpstr>
      <vt:lpstr>Instructional models</vt:lpstr>
      <vt:lpstr>Requirements and Recommendations</vt:lpstr>
      <vt:lpstr>Decision Tools </vt:lpstr>
      <vt:lpstr>ESD Support Possibilities </vt:lpstr>
      <vt:lpstr>Operational Blueprint </vt:lpstr>
      <vt:lpstr>Operational Blueprint 2</vt:lpstr>
      <vt:lpstr>Face Coverings </vt:lpstr>
      <vt:lpstr>Higher Risk Activities </vt:lpstr>
      <vt:lpstr>Transportation </vt:lpstr>
      <vt:lpstr>Critical Steps 2</vt:lpstr>
      <vt:lpstr>Partnership </vt:lpstr>
      <vt:lpstr>Critical Steps 3</vt:lpstr>
      <vt:lpstr>Submissions &amp; Sample Plans </vt:lpstr>
      <vt:lpstr>Guidance Roll-out </vt:lpstr>
      <vt:lpstr>Guidance Roll-out 2</vt:lpstr>
      <vt:lpstr>Guidance Updates </vt:lpstr>
      <vt:lpstr>Guidance Updates 2</vt:lpstr>
      <vt:lpstr>Continuing Engagement </vt:lpstr>
      <vt:lpstr>The Next 90 Days… </vt:lpstr>
      <vt:lpstr>Conclusion</vt:lpstr>
      <vt:lpstr>Questions?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RUDY Peter - ODE</dc:creator>
  <cp:lastModifiedBy>RUDY Peter - ODE</cp:lastModifiedBy>
  <cp:revision>3</cp:revision>
  <cp:lastPrinted>2017-08-28T18:38:33Z</cp:lastPrinted>
  <dcterms:created xsi:type="dcterms:W3CDTF">2020-06-10T15:52:37Z</dcterms:created>
  <dcterms:modified xsi:type="dcterms:W3CDTF">2020-06-10T16:11:08Z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