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3.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24.xml" ContentType="application/vnd.openxmlformats-officedocument.presentationml.notesSlide+xml"/>
  <Override PartName="/ppt/slideLayouts/slideLayout10.xml" ContentType="application/vnd.openxmlformats-officedocument.presentationml.slideLayout+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notesSlides/notesSlide27.xml" ContentType="application/vnd.openxmlformats-officedocument.presentationml.notesSlide+xml"/>
  <Override PartName="/ppt/slideLayouts/slideLayout7.xml" ContentType="application/vnd.openxmlformats-officedocument.presentationml.slideLayout+xml"/>
  <Override PartName="/ppt/notesSlides/notesSlide28.xml" ContentType="application/vnd.openxmlformats-officedocument.presentationml.notes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6"/>
  </p:notesMasterIdLst>
  <p:sldIdLst>
    <p:sldId id="258" r:id="rId2"/>
    <p:sldId id="259" r:id="rId3"/>
    <p:sldId id="261" r:id="rId4"/>
    <p:sldId id="262" r:id="rId5"/>
    <p:sldId id="299" r:id="rId6"/>
    <p:sldId id="264" r:id="rId7"/>
    <p:sldId id="265" r:id="rId8"/>
    <p:sldId id="266" r:id="rId9"/>
    <p:sldId id="267" r:id="rId10"/>
    <p:sldId id="268" r:id="rId11"/>
    <p:sldId id="269" r:id="rId12"/>
    <p:sldId id="270" r:id="rId13"/>
    <p:sldId id="272" r:id="rId14"/>
    <p:sldId id="273" r:id="rId15"/>
    <p:sldId id="274" r:id="rId16"/>
    <p:sldId id="275" r:id="rId17"/>
    <p:sldId id="277" r:id="rId18"/>
    <p:sldId id="279" r:id="rId19"/>
    <p:sldId id="280" r:id="rId20"/>
    <p:sldId id="281" r:id="rId21"/>
    <p:sldId id="282" r:id="rId22"/>
    <p:sldId id="284" r:id="rId23"/>
    <p:sldId id="285" r:id="rId24"/>
    <p:sldId id="286" r:id="rId25"/>
    <p:sldId id="287" r:id="rId26"/>
    <p:sldId id="288" r:id="rId27"/>
    <p:sldId id="289" r:id="rId28"/>
    <p:sldId id="290" r:id="rId29"/>
    <p:sldId id="291" r:id="rId30"/>
    <p:sldId id="292" r:id="rId31"/>
    <p:sldId id="293" r:id="rId32"/>
    <p:sldId id="295" r:id="rId33"/>
    <p:sldId id="296" r:id="rId34"/>
    <p:sldId id="297"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5"/>
    <a:srgbClr val="AEB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62442" autoAdjust="0"/>
  </p:normalViewPr>
  <p:slideViewPr>
    <p:cSldViewPr>
      <p:cViewPr varScale="1">
        <p:scale>
          <a:sx n="67" d="100"/>
          <a:sy n="67" d="100"/>
        </p:scale>
        <p:origin x="12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BE00C26-8E78-4968-A33D-3891D3203149}" type="slidenum">
              <a:rPr lang="en-US"/>
              <a:pPr/>
              <a:t>‹#›</a:t>
            </a:fld>
            <a:endParaRPr lang="en-US"/>
          </a:p>
        </p:txBody>
      </p:sp>
    </p:spTree>
    <p:extLst>
      <p:ext uri="{BB962C8B-B14F-4D97-AF65-F5344CB8AC3E}">
        <p14:creationId xmlns:p14="http://schemas.microsoft.com/office/powerpoint/2010/main" val="492992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introduce yourself. Provide an</a:t>
            </a:r>
            <a:r>
              <a:rPr lang="en-US" baseline="0" dirty="0"/>
              <a:t> explanation of the purpose of the training.</a:t>
            </a:r>
            <a:endParaRPr lang="en-US" dirty="0"/>
          </a:p>
          <a:p>
            <a:endParaRPr lang="en-US" dirty="0"/>
          </a:p>
          <a:p>
            <a:r>
              <a:rPr lang="en-US" dirty="0"/>
              <a:t>Remind participants to close and silence all electronic devices, and that they must be in attendance for the entire</a:t>
            </a:r>
            <a:r>
              <a:rPr lang="en-US" baseline="0" dirty="0"/>
              <a:t> class to be certified in medication administration.</a:t>
            </a:r>
          </a:p>
          <a:p>
            <a:endParaRPr lang="en-US" baseline="0" dirty="0"/>
          </a:p>
          <a:p>
            <a:r>
              <a:rPr lang="en-US" baseline="0" dirty="0"/>
              <a:t>NOTE TO TRAINERS:</a:t>
            </a:r>
          </a:p>
          <a:p>
            <a:pPr marL="171450" indent="-171450">
              <a:buFontTx/>
              <a:buChar char="-"/>
            </a:pPr>
            <a:r>
              <a:rPr lang="en-US" baseline="0" dirty="0"/>
              <a:t>Reference specifics from the local school district JHCD and JCSD-AR policies.</a:t>
            </a:r>
          </a:p>
          <a:p>
            <a:pPr marL="171450" indent="-171450">
              <a:buFontTx/>
              <a:buChar char="-"/>
            </a:pPr>
            <a:r>
              <a:rPr lang="en-US" baseline="0" dirty="0"/>
              <a:t>Use your district medication forms (medication administration, self-medication agreement, and medication incident form) when discussing documentation procedures</a:t>
            </a:r>
          </a:p>
          <a:p>
            <a:pPr marL="171450" indent="-171450">
              <a:buFontTx/>
              <a:buChar char="-"/>
            </a:pPr>
            <a:r>
              <a:rPr lang="en-US" baseline="0" dirty="0"/>
              <a:t>Consider creating an assessment tool (quiz) to assess participants’ competency prior to ‘certifying’ the participant</a:t>
            </a:r>
          </a:p>
          <a:p>
            <a:pPr marL="171450" indent="-171450">
              <a:buFontTx/>
              <a:buChar char="-"/>
            </a:pPr>
            <a:endParaRPr lang="en-US" baseline="0" dirty="0"/>
          </a:p>
          <a:p>
            <a:pPr marL="0" indent="0">
              <a:buFontTx/>
              <a:buNone/>
            </a:pPr>
            <a:r>
              <a:rPr lang="en-US" baseline="0" dirty="0"/>
              <a:t>Review the Introduction on PAGE 2 on training manual</a:t>
            </a:r>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1</a:t>
            </a:fld>
            <a:endParaRPr lang="en-US"/>
          </a:p>
        </p:txBody>
      </p:sp>
    </p:spTree>
    <p:extLst>
      <p:ext uri="{BB962C8B-B14F-4D97-AF65-F5344CB8AC3E}">
        <p14:creationId xmlns:p14="http://schemas.microsoft.com/office/powerpoint/2010/main" val="456760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(page 4/5 of manual)</a:t>
            </a:r>
          </a:p>
          <a:p>
            <a:endParaRPr lang="en-US" baseline="0" dirty="0"/>
          </a:p>
          <a:p>
            <a:r>
              <a:rPr lang="en-US" baseline="0" dirty="0"/>
              <a:t>Prescription medication are those that require, under Federal law, a prescription from a prescriber (list of prescribers in previous slides)</a:t>
            </a:r>
          </a:p>
          <a:p>
            <a:endParaRPr lang="en-US" baseline="0" dirty="0"/>
          </a:p>
          <a:p>
            <a:r>
              <a:rPr lang="en-US" baseline="0" dirty="0"/>
              <a:t>Requirements - on slide +:</a:t>
            </a:r>
          </a:p>
          <a:p>
            <a:pPr marL="171450" indent="-171450">
              <a:buFontTx/>
              <a:buChar char="-"/>
            </a:pPr>
            <a:r>
              <a:rPr lang="en-US" baseline="0" dirty="0"/>
              <a:t>Brought to school by parent/guardian or student based on ORS 109.610, ORS 109.640, and ORS 109.675</a:t>
            </a:r>
          </a:p>
          <a:p>
            <a:pPr marL="171450" indent="-171450">
              <a:buFontTx/>
              <a:buChar char="-"/>
            </a:pPr>
            <a:r>
              <a:rPr lang="en-US" baseline="0" dirty="0"/>
              <a:t>Consent for medication and prescriber prescription must be consistent</a:t>
            </a:r>
          </a:p>
          <a:p>
            <a:pPr marL="171450" indent="-171450">
              <a:buFontTx/>
              <a:buChar char="-"/>
            </a:pPr>
            <a:r>
              <a:rPr lang="en-US" baseline="0" dirty="0"/>
              <a:t>Verbal and out of state orders are only allowed to be taken by the RN</a:t>
            </a:r>
          </a:p>
          <a:p>
            <a:endParaRPr lang="en-US" baseline="30000" dirty="0"/>
          </a:p>
          <a:p>
            <a:endParaRPr lang="en-US" baseline="3000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10</a:t>
            </a:fld>
            <a:endParaRPr lang="en-US"/>
          </a:p>
        </p:txBody>
      </p:sp>
    </p:spTree>
    <p:extLst>
      <p:ext uri="{BB962C8B-B14F-4D97-AF65-F5344CB8AC3E}">
        <p14:creationId xmlns:p14="http://schemas.microsoft.com/office/powerpoint/2010/main" val="52590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(page 6 of manual)</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These are the six things personnel should triple-check EVERY time they administer a medication to a student. </a:t>
            </a:r>
          </a:p>
          <a:p>
            <a:endParaRPr lang="en-US" dirty="0"/>
          </a:p>
          <a:p>
            <a:pPr marL="171450" indent="-171450">
              <a:buFont typeface="Arial" panose="020B0604020202020204" pitchFamily="34" charset="0"/>
              <a:buChar char="•"/>
            </a:pPr>
            <a:r>
              <a:rPr lang="en-US" dirty="0"/>
              <a:t>Personnel should do an initial check as they remove the medication container and the student’s medication administration record (MAR)</a:t>
            </a:r>
            <a:r>
              <a:rPr lang="en-US" baseline="0" dirty="0"/>
              <a:t> from the cupboard and compare the label to the signed parent permission/instructions.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Perform a second check of all six rights as they dispense the medication and administer it to the student.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Perform a final check as they place the medication container and the MAR back into the secured storage area.</a:t>
            </a:r>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11</a:t>
            </a:fld>
            <a:endParaRPr lang="en-US"/>
          </a:p>
        </p:txBody>
      </p:sp>
    </p:spTree>
    <p:extLst>
      <p:ext uri="{BB962C8B-B14F-4D97-AF65-F5344CB8AC3E}">
        <p14:creationId xmlns:p14="http://schemas.microsoft.com/office/powerpoint/2010/main" val="1704508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common practice in Oregon schools that a medication administered</a:t>
            </a:r>
            <a:r>
              <a:rPr lang="en-US" baseline="0" dirty="0"/>
              <a:t> within 30 minutes of its scheduled time is still the ‘right time’. Anything beyond 30 minutes is a medication error.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12</a:t>
            </a:fld>
            <a:endParaRPr lang="en-US"/>
          </a:p>
        </p:txBody>
      </p:sp>
    </p:spTree>
    <p:extLst>
      <p:ext uri="{BB962C8B-B14F-4D97-AF65-F5344CB8AC3E}">
        <p14:creationId xmlns:p14="http://schemas.microsoft.com/office/powerpoint/2010/main" val="103351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7 of manual)</a:t>
            </a:r>
          </a:p>
          <a:p>
            <a:endParaRPr lang="en-US" dirty="0"/>
          </a:p>
          <a:p>
            <a:r>
              <a:rPr lang="en-US" dirty="0"/>
              <a:t>If personnel administer medications in their health room and only have one sink</a:t>
            </a:r>
            <a:r>
              <a:rPr lang="en-US" baseline="0" dirty="0"/>
              <a:t> which is used as the first aid sink for cleaning wounds and body fluid exposures etc., an option is to have a separate, large water dispenser, or to fill a covered pitcher with water from a clean source each day.</a:t>
            </a:r>
          </a:p>
          <a:p>
            <a:endParaRPr lang="en-US" baseline="0" dirty="0"/>
          </a:p>
          <a:p>
            <a:r>
              <a:rPr lang="en-US" baseline="0" dirty="0"/>
              <a:t>School personnel and student should wash hand before and after administering medications.</a:t>
            </a:r>
          </a:p>
          <a:p>
            <a:endParaRPr lang="en-US" baseline="0" dirty="0"/>
          </a:p>
          <a:p>
            <a:r>
              <a:rPr lang="en-US" baseline="0" dirty="0"/>
              <a:t>If possible, it is best to have the touch the medication after you have retrieved it from the original container by using the cap or a tissue to avoid contact.</a:t>
            </a:r>
          </a:p>
          <a:p>
            <a:r>
              <a:rPr lang="en-US" baseline="0" dirty="0"/>
              <a:t>- Wear gloves if you must assist the student take the medication</a:t>
            </a:r>
          </a:p>
        </p:txBody>
      </p:sp>
      <p:sp>
        <p:nvSpPr>
          <p:cNvPr id="4" name="Slide Number Placeholder 3"/>
          <p:cNvSpPr>
            <a:spLocks noGrp="1"/>
          </p:cNvSpPr>
          <p:nvPr>
            <p:ph type="sldNum" sz="quarter" idx="10"/>
          </p:nvPr>
        </p:nvSpPr>
        <p:spPr/>
        <p:txBody>
          <a:bodyPr/>
          <a:lstStyle/>
          <a:p>
            <a:fld id="{6D4505BE-87C8-4E8E-AE7C-C43639EF6D50}" type="slidenum">
              <a:rPr lang="en-US" smtClean="0"/>
              <a:t>13</a:t>
            </a:fld>
            <a:endParaRPr lang="en-US"/>
          </a:p>
        </p:txBody>
      </p:sp>
    </p:spTree>
    <p:extLst>
      <p:ext uri="{BB962C8B-B14F-4D97-AF65-F5344CB8AC3E}">
        <p14:creationId xmlns:p14="http://schemas.microsoft.com/office/powerpoint/2010/main" val="2646037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requirements</a:t>
            </a:r>
            <a:r>
              <a:rPr lang="en-US" dirty="0"/>
              <a:t> will be discussed in the video</a:t>
            </a:r>
            <a:r>
              <a:rPr lang="en-US" baseline="0" dirty="0"/>
              <a:t> coming up shortly</a:t>
            </a:r>
          </a:p>
          <a:p>
            <a:endParaRPr lang="en-US" baseline="0" dirty="0"/>
          </a:p>
          <a:p>
            <a:r>
              <a:rPr lang="en-US" baseline="0" dirty="0"/>
              <a:t>Page 7 in manual:</a:t>
            </a:r>
          </a:p>
          <a:p>
            <a:endParaRPr lang="en-US" baseline="0" dirty="0"/>
          </a:p>
          <a:p>
            <a:pPr marL="171450" indent="-171450">
              <a:buFontTx/>
              <a:buChar char="-"/>
            </a:pPr>
            <a:r>
              <a:rPr lang="en-US" baseline="0" dirty="0"/>
              <a:t>Tablets that need to be cut must be sent to school already cut</a:t>
            </a:r>
          </a:p>
          <a:p>
            <a:pPr marL="171450" indent="-171450">
              <a:buFontTx/>
              <a:buChar char="-"/>
            </a:pPr>
            <a:r>
              <a:rPr lang="en-US" baseline="0" dirty="0"/>
              <a:t>Crushing – pill crusher</a:t>
            </a:r>
          </a:p>
          <a:p>
            <a:pPr marL="171450" indent="-171450">
              <a:buFontTx/>
              <a:buChar char="-"/>
            </a:pPr>
            <a:r>
              <a:rPr lang="en-US" baseline="0" dirty="0"/>
              <a:t>Equipment required for liquid medication</a:t>
            </a:r>
          </a:p>
          <a:p>
            <a:endParaRPr lang="en-US" baseline="0" dirty="0"/>
          </a:p>
          <a:p>
            <a:r>
              <a:rPr lang="en-US" baseline="0" dirty="0"/>
              <a:t>Household utensils such as teaspoons are not accurate for medication measurements.</a:t>
            </a:r>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14</a:t>
            </a:fld>
            <a:endParaRPr lang="en-US"/>
          </a:p>
        </p:txBody>
      </p:sp>
    </p:spTree>
    <p:extLst>
      <p:ext uri="{BB962C8B-B14F-4D97-AF65-F5344CB8AC3E}">
        <p14:creationId xmlns:p14="http://schemas.microsoft.com/office/powerpoint/2010/main" val="572873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a:t>
            </a:r>
            <a:r>
              <a:rPr lang="en-US" baseline="0" dirty="0"/>
              <a:t> 8 of manual)</a:t>
            </a:r>
          </a:p>
          <a:p>
            <a:endParaRPr lang="en-US" baseline="0" dirty="0"/>
          </a:p>
          <a:p>
            <a:r>
              <a:rPr lang="en-US" baseline="0" dirty="0"/>
              <a:t>Medication comes in many forms and is administered in various ways.</a:t>
            </a:r>
          </a:p>
          <a:p>
            <a:endParaRPr lang="en-US" baseline="0" dirty="0"/>
          </a:p>
          <a:p>
            <a:r>
              <a:rPr lang="en-US" baseline="0" dirty="0"/>
              <a:t>One method of administration is oral (by mouth).</a:t>
            </a:r>
          </a:p>
          <a:p>
            <a:endParaRPr lang="en-US" baseline="0" dirty="0"/>
          </a:p>
          <a:p>
            <a:r>
              <a:rPr lang="en-US" baseline="0" dirty="0"/>
              <a:t>ASK – what common forms of medications are administered by mouth?</a:t>
            </a:r>
          </a:p>
          <a:p>
            <a:endParaRPr lang="en-US" baseline="0" dirty="0"/>
          </a:p>
        </p:txBody>
      </p:sp>
      <p:sp>
        <p:nvSpPr>
          <p:cNvPr id="4" name="Slide Number Placeholder 3"/>
          <p:cNvSpPr>
            <a:spLocks noGrp="1"/>
          </p:cNvSpPr>
          <p:nvPr>
            <p:ph type="sldNum" sz="quarter" idx="10"/>
          </p:nvPr>
        </p:nvSpPr>
        <p:spPr/>
        <p:txBody>
          <a:bodyPr/>
          <a:lstStyle/>
          <a:p>
            <a:fld id="{6D4505BE-87C8-4E8E-AE7C-C43639EF6D50}" type="slidenum">
              <a:rPr lang="en-US" smtClean="0"/>
              <a:t>15</a:t>
            </a:fld>
            <a:endParaRPr lang="en-US"/>
          </a:p>
        </p:txBody>
      </p:sp>
    </p:spTree>
    <p:extLst>
      <p:ext uri="{BB962C8B-B14F-4D97-AF65-F5344CB8AC3E}">
        <p14:creationId xmlns:p14="http://schemas.microsoft.com/office/powerpoint/2010/main" val="2634398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(page 8 of manual)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ASK - What are some of the locations</a:t>
            </a:r>
            <a:r>
              <a:rPr lang="en-US" baseline="0" dirty="0"/>
              <a:t> on the body that are considered ‘topical’?</a:t>
            </a:r>
          </a:p>
          <a:p>
            <a:r>
              <a:rPr lang="en-US" baseline="0" dirty="0"/>
              <a:t>ASK – What are </a:t>
            </a:r>
            <a:r>
              <a:rPr lang="en-US" dirty="0"/>
              <a:t>common types of medication are administered topically?</a:t>
            </a:r>
          </a:p>
        </p:txBody>
      </p:sp>
      <p:sp>
        <p:nvSpPr>
          <p:cNvPr id="4" name="Slide Number Placeholder 3"/>
          <p:cNvSpPr>
            <a:spLocks noGrp="1"/>
          </p:cNvSpPr>
          <p:nvPr>
            <p:ph type="sldNum" sz="quarter" idx="10"/>
          </p:nvPr>
        </p:nvSpPr>
        <p:spPr/>
        <p:txBody>
          <a:bodyPr/>
          <a:lstStyle/>
          <a:p>
            <a:fld id="{6D4505BE-87C8-4E8E-AE7C-C43639EF6D50}" type="slidenum">
              <a:rPr lang="en-US" smtClean="0"/>
              <a:t>16</a:t>
            </a:fld>
            <a:endParaRPr lang="en-US"/>
          </a:p>
        </p:txBody>
      </p:sp>
    </p:spTree>
    <p:extLst>
      <p:ext uri="{BB962C8B-B14F-4D97-AF65-F5344CB8AC3E}">
        <p14:creationId xmlns:p14="http://schemas.microsoft.com/office/powerpoint/2010/main" val="923537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9 in manual</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6D4505BE-87C8-4E8E-AE7C-C43639EF6D50}" type="slidenum">
              <a:rPr lang="en-US" smtClean="0"/>
              <a:t>17</a:t>
            </a:fld>
            <a:endParaRPr lang="en-US"/>
          </a:p>
        </p:txBody>
      </p:sp>
    </p:spTree>
    <p:extLst>
      <p:ext uri="{BB962C8B-B14F-4D97-AF65-F5344CB8AC3E}">
        <p14:creationId xmlns:p14="http://schemas.microsoft.com/office/powerpoint/2010/main" val="97467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9/10) Personnel cannot legally administer medications through routes/procedures that they have not been trained on. To do so</a:t>
            </a:r>
            <a:r>
              <a:rPr lang="en-US" baseline="0" dirty="0"/>
              <a:t> could be considered practicing nursing without a license which is against the law.</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18</a:t>
            </a:fld>
            <a:endParaRPr lang="en-US"/>
          </a:p>
        </p:txBody>
      </p:sp>
    </p:spTree>
    <p:extLst>
      <p:ext uri="{BB962C8B-B14F-4D97-AF65-F5344CB8AC3E}">
        <p14:creationId xmlns:p14="http://schemas.microsoft.com/office/powerpoint/2010/main" val="1115625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(page 10 of manual) It is preferable</a:t>
            </a:r>
            <a:r>
              <a:rPr lang="en-US" baseline="0" dirty="0"/>
              <a:t> </a:t>
            </a:r>
            <a:r>
              <a:rPr lang="en-US" dirty="0"/>
              <a:t>to store medications, particularly the potentially emergency/life-saving medications (such as inhalers, epinephrine, and glucagon), in containers or locations which allow them to be quickly removed and</a:t>
            </a:r>
            <a:r>
              <a:rPr lang="en-US" baseline="0" dirty="0"/>
              <a:t> </a:t>
            </a:r>
            <a:r>
              <a:rPr lang="en-US" dirty="0"/>
              <a:t>transported in the event of a drill</a:t>
            </a:r>
            <a:r>
              <a:rPr lang="en-US" baseline="0" dirty="0"/>
              <a:t> or</a:t>
            </a:r>
            <a:r>
              <a:rPr lang="en-US" dirty="0"/>
              <a:t> emergency.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Parent must bring medication to school and pick up medication to take it home. The only exception is for medication that a student is taking legally without parental consent.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DO NOT: empty</a:t>
            </a:r>
            <a:r>
              <a:rPr lang="en-US" baseline="0" dirty="0"/>
              <a:t> medication from its original container into any other storage device.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19</a:t>
            </a:fld>
            <a:endParaRPr lang="en-US"/>
          </a:p>
        </p:txBody>
      </p:sp>
    </p:spTree>
    <p:extLst>
      <p:ext uri="{BB962C8B-B14F-4D97-AF65-F5344CB8AC3E}">
        <p14:creationId xmlns:p14="http://schemas.microsoft.com/office/powerpoint/2010/main" val="218626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points: (page 2/3 of manual)</a:t>
            </a:r>
          </a:p>
          <a:p>
            <a:pPr marL="173336" indent="-173336">
              <a:buFontTx/>
              <a:buChar char="-"/>
            </a:pPr>
            <a:r>
              <a:rPr lang="en-US" baseline="0" dirty="0"/>
              <a:t>Personnel must receive training before administering medications</a:t>
            </a:r>
          </a:p>
          <a:p>
            <a:pPr marL="173336" indent="-173336">
              <a:buFontTx/>
              <a:buChar char="-"/>
            </a:pPr>
            <a:r>
              <a:rPr lang="en-US" baseline="0" dirty="0"/>
              <a:t>This class only teaches about non-</a:t>
            </a:r>
            <a:r>
              <a:rPr lang="en-US" baseline="0" dirty="0" err="1"/>
              <a:t>injectables</a:t>
            </a:r>
            <a:endParaRPr lang="en-US" baseline="0" dirty="0"/>
          </a:p>
          <a:p>
            <a:pPr marL="630536" lvl="1" indent="-173336">
              <a:buFontTx/>
              <a:buChar char="-"/>
            </a:pPr>
            <a:r>
              <a:rPr lang="en-US" baseline="0" dirty="0"/>
              <a:t>Glucagon, epinephrine and medication to treat an adrenal crisis are discussed in other trainings. Participants will be contacted if those are necessary within their job duties.</a:t>
            </a:r>
          </a:p>
          <a:p>
            <a:pPr marL="173336" indent="-173336">
              <a:buFontTx/>
              <a:buChar char="-"/>
            </a:pPr>
            <a:r>
              <a:rPr lang="en-US" baseline="0" dirty="0"/>
              <a:t>There must be district level policies for administration, including self-administration</a:t>
            </a:r>
          </a:p>
          <a:p>
            <a:pPr marL="173336" indent="-173336">
              <a:buFontTx/>
              <a:buChar char="-"/>
            </a:pPr>
            <a:endParaRPr lang="en-US" baseline="0" dirty="0"/>
          </a:p>
          <a:p>
            <a:pPr marL="0" indent="0">
              <a:buFontTx/>
              <a:buNone/>
            </a:pPr>
            <a:r>
              <a:rPr lang="en-US" baseline="0" dirty="0"/>
              <a:t>(page 3 of manual) This training is required for school personnel that are designated to administer any medication to students. </a:t>
            </a:r>
          </a:p>
          <a:p>
            <a:pPr marL="0" indent="0">
              <a:buFontTx/>
              <a:buNone/>
            </a:pPr>
            <a:r>
              <a:rPr lang="en-US" baseline="0" dirty="0"/>
              <a:t>- Initial training in-person. Every 3</a:t>
            </a:r>
            <a:r>
              <a:rPr lang="en-US" baseline="30000" dirty="0"/>
              <a:t>rd</a:t>
            </a:r>
            <a:r>
              <a:rPr lang="en-US" baseline="0" dirty="0"/>
              <a:t> annual training thereafter must be in-person.</a:t>
            </a:r>
          </a:p>
          <a:p>
            <a:pPr marL="0" indent="0">
              <a:buFontTx/>
              <a:buNone/>
            </a:pPr>
            <a:endParaRPr lang="en-US" baseline="0" dirty="0"/>
          </a:p>
          <a:p>
            <a:pPr defTabSz="924458">
              <a:defRPr/>
            </a:pPr>
            <a:r>
              <a:rPr lang="en-US" baseline="0" dirty="0"/>
              <a:t>Discussion points: (page 3 of manual)</a:t>
            </a:r>
          </a:p>
          <a:p>
            <a:pPr marL="173336" indent="-173336" defTabSz="924458">
              <a:buFontTx/>
              <a:buChar char="-"/>
              <a:defRPr/>
            </a:pPr>
            <a:r>
              <a:rPr lang="en-US" baseline="0" dirty="0"/>
              <a:t>District policy must address how personnel are to be designated to be trained to administer medications.</a:t>
            </a:r>
          </a:p>
          <a:p>
            <a:pPr marL="173336" indent="-173336" defTabSz="924458">
              <a:buFontTx/>
              <a:buChar char="-"/>
              <a:defRPr/>
            </a:pPr>
            <a:r>
              <a:rPr lang="en-US" baseline="0" dirty="0"/>
              <a:t>For consistency and safety, it is best to have one primary person who is familiar with the student and the task– the more people involved, the more room for miscommunication and errors. However, there should always be enough backups trained and available in case the primary person is absent or cannot accompany the student on an off-campus activity.</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6D4505BE-87C8-4E8E-AE7C-C43639EF6D50}" type="slidenum">
              <a:rPr lang="en-US" smtClean="0"/>
              <a:t>2</a:t>
            </a:fld>
            <a:endParaRPr lang="en-US"/>
          </a:p>
        </p:txBody>
      </p:sp>
    </p:spTree>
    <p:extLst>
      <p:ext uri="{BB962C8B-B14F-4D97-AF65-F5344CB8AC3E}">
        <p14:creationId xmlns:p14="http://schemas.microsoft.com/office/powerpoint/2010/main" val="706950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Page 10 in manual</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Some medication require refrigeration</a:t>
            </a:r>
          </a:p>
          <a:p>
            <a:pPr marL="628650" lvl="1" indent="-171450">
              <a:buFont typeface="Arial" panose="020B0604020202020204" pitchFamily="34" charset="0"/>
              <a:buChar char="•"/>
            </a:pPr>
            <a:r>
              <a:rPr lang="en-US" dirty="0"/>
              <a:t>Single</a:t>
            </a:r>
            <a:r>
              <a:rPr lang="en-US" baseline="0" dirty="0"/>
              <a:t> use</a:t>
            </a:r>
          </a:p>
          <a:p>
            <a:pPr marL="628650" lvl="1" indent="-171450">
              <a:buFont typeface="Arial" panose="020B0604020202020204" pitchFamily="34" charset="0"/>
              <a:buChar char="•"/>
            </a:pPr>
            <a:r>
              <a:rPr lang="en-US" baseline="0" dirty="0"/>
              <a:t>Locked box in refrigerator</a:t>
            </a:r>
          </a:p>
          <a:p>
            <a:pPr marL="628650" lvl="1" indent="-171450">
              <a:buFont typeface="Arial" panose="020B0604020202020204" pitchFamily="34" charset="0"/>
              <a:buChar char="•"/>
            </a:pPr>
            <a:r>
              <a:rPr lang="en-US" baseline="0" dirty="0"/>
              <a:t>Refrigerator temperature</a:t>
            </a:r>
            <a:endParaRPr lang="en-US" dirty="0"/>
          </a:p>
          <a:p>
            <a:pPr marL="171450" indent="-171450">
              <a:buFont typeface="Arial" panose="020B0604020202020204" pitchFamily="34" charset="0"/>
              <a:buChar char="•"/>
            </a:pPr>
            <a:r>
              <a:rPr lang="en-US" dirty="0"/>
              <a:t>It is best-practice to practice the</a:t>
            </a:r>
            <a:r>
              <a:rPr lang="en-US" baseline="0" dirty="0"/>
              <a:t> plan for medication removal in the event of an emergency, during school emergency drills, so that personnel can be designated and trained on the procedure in advance of an actual emergency. </a:t>
            </a:r>
          </a:p>
          <a:p>
            <a:endParaRPr lang="en-US" baseline="0" dirty="0"/>
          </a:p>
          <a:p>
            <a:pPr marL="171450" indent="-171450">
              <a:buFont typeface="Arial" panose="020B0604020202020204" pitchFamily="34" charset="0"/>
              <a:buChar char="•"/>
            </a:pPr>
            <a:r>
              <a:rPr lang="en-US" baseline="0" dirty="0"/>
              <a:t>Life-saving medications in particular should be brought out and kept in close proximity to students during drills and emergencies.</a:t>
            </a:r>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20</a:t>
            </a:fld>
            <a:endParaRPr lang="en-US"/>
          </a:p>
        </p:txBody>
      </p:sp>
    </p:spTree>
    <p:extLst>
      <p:ext uri="{BB962C8B-B14F-4D97-AF65-F5344CB8AC3E}">
        <p14:creationId xmlns:p14="http://schemas.microsoft.com/office/powerpoint/2010/main" val="2251828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a:t>
            </a:r>
            <a:r>
              <a:rPr lang="en-US" b="1" dirty="0"/>
              <a:t>any</a:t>
            </a:r>
            <a:r>
              <a:rPr lang="en-US" dirty="0"/>
              <a:t> medication is brought in for personnel to administer, whether it is a prescription or nonprescription med, the parent (or student) must fill out a Medication Form. You will see an example of this form in the following slides. Personnel will also establish a Medication</a:t>
            </a:r>
            <a:r>
              <a:rPr lang="en-US" baseline="0" dirty="0"/>
              <a:t> Administration Record (also known as a MAR) for the student at this time, upon which all administrations and comments will be documented.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Personnel should be sure to check expiration dates on medications as they are brought in – </a:t>
            </a:r>
            <a:r>
              <a:rPr lang="en-US" b="1" baseline="0" dirty="0"/>
              <a:t>Do not accept expired medications. </a:t>
            </a:r>
            <a:r>
              <a:rPr lang="en-US" b="0" baseline="0" dirty="0"/>
              <a:t>If a medication is to be used throughout the school year, and you see that it will expire part-way through the year, make note of this on the MAR and remind the parent that they will need to replace the medication before it expires. For the student’s safety, school personnel can not administer expired medications.</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If the medication needs to be counted, this should be done at this time, and documented on the MAR, by the trained personnel accepting the medications from the parent (or student).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Changes in medication instructions requested throughout</a:t>
            </a:r>
            <a:r>
              <a:rPr lang="en-US" baseline="0" dirty="0"/>
              <a:t> the school year </a:t>
            </a:r>
            <a:r>
              <a:rPr lang="en-US" dirty="0"/>
              <a:t>must be consistent with manufacturer’s guidelines, and/or reflected by a new prescription label or prescriber’s note with signature.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Any medications not picked up will be disposed of appropriately by school personnel.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Most schools send several notices to parents, beginning in the spring, reminding them that they will need to pick up their student’s medication within two days of the last day of school or the medication will be destroyed.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indent="0">
              <a:buFont typeface="Arial" panose="020B0604020202020204" pitchFamily="34" charset="0"/>
              <a:buNone/>
            </a:pPr>
            <a:r>
              <a:rPr lang="en-US" dirty="0"/>
              <a:t>Medication Disposal: Page 11 of manual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Personnel should follow their district’s policy on medication disposal if they have one. If they do not, follow disposal instructions on www.FDA.gov</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a:t>
            </a:r>
            <a:r>
              <a:rPr lang="en-US" baseline="0" dirty="0"/>
              <a:t> is no longer acceptable practice to flush down the toilet or pour down the drain.</a:t>
            </a:r>
            <a:endParaRPr lang="en-US" dirty="0"/>
          </a:p>
          <a:p>
            <a:endParaRPr lang="en-US" dirty="0"/>
          </a:p>
          <a:p>
            <a:pPr marL="800100" lvl="1" indent="-342900">
              <a:buFont typeface="Arial" panose="020B0604020202020204" pitchFamily="34" charset="0"/>
              <a:buChar char="•"/>
            </a:pPr>
            <a:r>
              <a:rPr lang="en-US" sz="2000" dirty="0"/>
              <a:t>Take-back/collection programs; or</a:t>
            </a:r>
          </a:p>
          <a:p>
            <a:pPr marL="800100" lvl="1" indent="-342900">
              <a:buFont typeface="Arial" panose="020B0604020202020204" pitchFamily="34" charset="0"/>
              <a:buChar char="•"/>
            </a:pPr>
            <a:r>
              <a:rPr lang="en-US" sz="2000" dirty="0"/>
              <a:t>Remove from container, mix with undesirable substance such as pencil shavings or used coffee grounds, and place in an impermeable plastic sealable bag. Discard in trash as close to pickup day and time as possible.</a:t>
            </a:r>
          </a:p>
          <a:p>
            <a:pPr marL="800100" lvl="1" indent="-342900">
              <a:buFont typeface="Arial" panose="020B0604020202020204" pitchFamily="34" charset="0"/>
              <a:buChar char="•"/>
            </a:pPr>
            <a:r>
              <a:rPr lang="en-US" sz="2000" dirty="0"/>
              <a:t>Student information should be removed or thoroughly concealed with marker before discarding bottle or container.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21</a:t>
            </a:fld>
            <a:endParaRPr lang="en-US"/>
          </a:p>
        </p:txBody>
      </p:sp>
    </p:spTree>
    <p:extLst>
      <p:ext uri="{BB962C8B-B14F-4D97-AF65-F5344CB8AC3E}">
        <p14:creationId xmlns:p14="http://schemas.microsoft.com/office/powerpoint/2010/main" val="702807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10 of manual) If personnel are unsure of whether or not a medication being brought</a:t>
            </a:r>
            <a:r>
              <a:rPr lang="en-US" baseline="0" dirty="0"/>
              <a:t> in is a controlled substance that requires counting, they should go ahead and count it.  There is no harm in counting any medication – better to be safe than to miss something important.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Medication counting should be done at the time that the trained personnel is accepting the medications from the parent (or student), and should be documented on the MAR.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Discrepancies should be reported to the school nurse or building administrator and parent/guardian immediately.</a:t>
            </a:r>
            <a:endParaRPr lang="en-US" dirty="0"/>
          </a:p>
          <a:p>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22</a:t>
            </a:fld>
            <a:endParaRPr lang="en-US"/>
          </a:p>
        </p:txBody>
      </p:sp>
    </p:spTree>
    <p:extLst>
      <p:ext uri="{BB962C8B-B14F-4D97-AF65-F5344CB8AC3E}">
        <p14:creationId xmlns:p14="http://schemas.microsoft.com/office/powerpoint/2010/main" val="3238658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Authorization for Medication Administration</a:t>
            </a:r>
            <a:r>
              <a:rPr lang="en-US" b="1" baseline="0" dirty="0"/>
              <a:t> by School Personnel:</a:t>
            </a:r>
          </a:p>
          <a:p>
            <a:pPr marL="171450" indent="-171450">
              <a:buFont typeface="Arial" panose="020B0604020202020204" pitchFamily="34" charset="0"/>
              <a:buChar char="•"/>
            </a:pPr>
            <a:r>
              <a:rPr lang="en-US" dirty="0"/>
              <a:t>This is an example of the form that needs to be signed by parent (or student under certain circumstances) for </a:t>
            </a:r>
            <a:r>
              <a:rPr lang="en-US" b="1" dirty="0"/>
              <a:t>any</a:t>
            </a:r>
            <a:r>
              <a:rPr lang="en-US" dirty="0"/>
              <a:t> medication being administered by school personnel. </a:t>
            </a:r>
          </a:p>
          <a:p>
            <a:pPr marL="628650" lvl="1" indent="-171450">
              <a:buFont typeface="Arial" panose="020B0604020202020204" pitchFamily="34" charset="0"/>
              <a:buChar char="•"/>
            </a:pPr>
            <a:r>
              <a:rPr lang="en-US" dirty="0"/>
              <a:t>The parent (or student) must fill out the medication information, and the personnel accepting the medication must check the parent instructions and information provided against what is on the prescription label,</a:t>
            </a:r>
            <a:r>
              <a:rPr lang="en-US" baseline="0" dirty="0"/>
              <a:t> or in the case of a nonprescription drug, against the manufacturer’s recommended dosing guidelines for the age of the student.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If a parent wishes to have their student self-administer and carry their own medication, with no assistance or documentation by school personnel, they will need to fill out a different form, which will be discussed in the following slides.</a:t>
            </a:r>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23</a:t>
            </a:fld>
            <a:endParaRPr lang="en-US"/>
          </a:p>
        </p:txBody>
      </p:sp>
    </p:spTree>
    <p:extLst>
      <p:ext uri="{BB962C8B-B14F-4D97-AF65-F5344CB8AC3E}">
        <p14:creationId xmlns:p14="http://schemas.microsoft.com/office/powerpoint/2010/main" val="2250308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an example of an official Medication Administration Record (MAR). </a:t>
            </a:r>
          </a:p>
          <a:p>
            <a:pPr marL="628650" lvl="1" indent="-171450">
              <a:buFont typeface="Arial" panose="020B0604020202020204" pitchFamily="34" charset="0"/>
              <a:buChar char="•"/>
            </a:pPr>
            <a:r>
              <a:rPr lang="en-US" dirty="0"/>
              <a:t>The MAR must include:</a:t>
            </a:r>
            <a:r>
              <a:rPr lang="en-US" baseline="0" dirty="0"/>
              <a:t> Full name of student, Date of birth (DOB), name of medication, dose, method of administration(route), and frequency</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When </a:t>
            </a:r>
            <a:r>
              <a:rPr lang="en-US" b="1" dirty="0"/>
              <a:t>any</a:t>
            </a:r>
            <a:r>
              <a:rPr lang="en-US" dirty="0"/>
              <a:t> medication is brought in for personnel to administer, whether it is a prescription or nonprescription med, the parent (or student) must fill out a Medication Form, and the</a:t>
            </a:r>
            <a:r>
              <a:rPr lang="en-US" baseline="0" dirty="0"/>
              <a:t> trained school personnel accepting the medication must</a:t>
            </a:r>
            <a:r>
              <a:rPr lang="en-US" dirty="0"/>
              <a:t> establish a Medication</a:t>
            </a:r>
            <a:r>
              <a:rPr lang="en-US" baseline="0" dirty="0"/>
              <a:t> Administration Record (also known as a MAR) for the student at this time, upon which all administrations and comments will be documented.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Personnel should be sure to check expiration dates on medications as they are brought in – </a:t>
            </a:r>
            <a:r>
              <a:rPr lang="en-US" b="1" baseline="0" dirty="0"/>
              <a:t>Do not accept expired medications. </a:t>
            </a:r>
            <a:r>
              <a:rPr lang="en-US" b="0" baseline="0" dirty="0"/>
              <a:t>If a medication is to be used throughout the school year, and you see that it will expire part-way through the year, make note of this on the MAR and remind the parent that they will need to replace the medication before it expires. For the student’s safety, school personnel can not administer expired medications.</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If the medication needs to be counted, this should be done at this time, and documented on the MAR, by the trained personnel accepting the medications from the parent (or student).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Changes in medication instructions requested throughout</a:t>
            </a:r>
            <a:r>
              <a:rPr lang="en-US" baseline="0" dirty="0"/>
              <a:t> the school year </a:t>
            </a:r>
            <a:r>
              <a:rPr lang="en-US" dirty="0"/>
              <a:t>must be consistent with manufacturer’s guidelines</a:t>
            </a:r>
            <a:r>
              <a:rPr lang="en-US" baseline="0" dirty="0"/>
              <a:t> </a:t>
            </a:r>
            <a:r>
              <a:rPr lang="en-US" dirty="0"/>
              <a:t>or reflected by a new prescription label or prescriber’s note with signature, and a new parent</a:t>
            </a:r>
            <a:r>
              <a:rPr lang="en-US" baseline="0" dirty="0"/>
              <a:t> permission for medication form must be signed by the parent</a:t>
            </a:r>
            <a:r>
              <a:rPr lang="en-US" dirty="0"/>
              <a:t>.</a:t>
            </a:r>
          </a:p>
          <a:p>
            <a:endParaRPr lang="en-US" dirty="0"/>
          </a:p>
          <a:p>
            <a:pPr marL="171450" indent="-171450">
              <a:buFont typeface="Arial" panose="020B0604020202020204" pitchFamily="34" charset="0"/>
              <a:buChar char="•"/>
            </a:pPr>
            <a:r>
              <a:rPr lang="en-US" dirty="0"/>
              <a:t>Each row on the MAR represents one month of administration on one particular medication and dosage, and has 31 days in which to sign verification of administration, or to enter a code for any circumstances/events that resulted in NOT administering the medication as directed. In such a case, there is a list of codes to choose from along the top of the table. Personnel should enter the appropriate code and write a</a:t>
            </a:r>
            <a:r>
              <a:rPr lang="en-US" baseline="0" dirty="0"/>
              <a:t> short, dated and signed comment in the spaces provided throughout the MAR.</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For clarity, there should be no blank spaces on the monthly row for a daily medication.</a:t>
            </a:r>
          </a:p>
          <a:p>
            <a:pPr marL="628650" lvl="1" indent="-171450">
              <a:buFont typeface="Arial" panose="020B0604020202020204" pitchFamily="34" charset="0"/>
              <a:buChar char="•"/>
            </a:pPr>
            <a:r>
              <a:rPr lang="en-US" baseline="0" dirty="0"/>
              <a:t>Cross out any weekends and non school days for that month. </a:t>
            </a:r>
          </a:p>
          <a:p>
            <a:pPr marL="628650" lvl="1" indent="-171450">
              <a:buFont typeface="Arial" panose="020B0604020202020204" pitchFamily="34" charset="0"/>
              <a:buChar char="•"/>
            </a:pPr>
            <a:r>
              <a:rPr lang="en-US" baseline="0" dirty="0"/>
              <a:t>The initials of the personnel administering the medication should be in the corresponding box for that day once the medication has been given. </a:t>
            </a:r>
          </a:p>
          <a:p>
            <a:pPr marL="628650" lvl="1" indent="-171450">
              <a:buFont typeface="Arial" panose="020B0604020202020204" pitchFamily="34" charset="0"/>
              <a:buChar char="•"/>
            </a:pPr>
            <a:r>
              <a:rPr lang="en-US" baseline="0" dirty="0"/>
              <a:t>If the medication is not given for any reason or the student is absent, this should be documented in the box for that day, using the appropriate code from the list provided on the MAR.</a:t>
            </a:r>
          </a:p>
          <a:p>
            <a:pPr marL="628650" lvl="1" indent="-171450">
              <a:buFont typeface="Arial" panose="020B0604020202020204" pitchFamily="34" charset="0"/>
              <a:buChar char="•"/>
            </a:pPr>
            <a:r>
              <a:rPr lang="en-US" baseline="0" dirty="0"/>
              <a:t>If a medication is discontinued part way through the month, or if the parent does not bring it in until part way through the month, a simple line should be drawn, midway through the date boxes, up until the date that administration will begin, or starting on the day after the last dose was administered.</a:t>
            </a:r>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24</a:t>
            </a:fld>
            <a:endParaRPr lang="en-US"/>
          </a:p>
        </p:txBody>
      </p:sp>
    </p:spTree>
    <p:extLst>
      <p:ext uri="{BB962C8B-B14F-4D97-AF65-F5344CB8AC3E}">
        <p14:creationId xmlns:p14="http://schemas.microsoft.com/office/powerpoint/2010/main" val="1444181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should be an area on any medication</a:t>
            </a:r>
            <a:r>
              <a:rPr lang="en-US" baseline="0" dirty="0"/>
              <a:t> administration record (MAR) for trained personnel to sign the medication in and out, and to document the pill count as necessary when the medication is initially brought in.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All personnel administering medication should also indicate their name next to their initials on this page of the MAR so that it is clear whose initials are entered on each day of administration on the official record.</a:t>
            </a:r>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25</a:t>
            </a:fld>
            <a:endParaRPr lang="en-US"/>
          </a:p>
        </p:txBody>
      </p:sp>
    </p:spTree>
    <p:extLst>
      <p:ext uri="{BB962C8B-B14F-4D97-AF65-F5344CB8AC3E}">
        <p14:creationId xmlns:p14="http://schemas.microsoft.com/office/powerpoint/2010/main" val="1422539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11 of manual:</a:t>
            </a:r>
          </a:p>
          <a:p>
            <a:endParaRPr lang="en-US" dirty="0"/>
          </a:p>
          <a:p>
            <a:r>
              <a:rPr lang="en-US" dirty="0"/>
              <a:t>It</a:t>
            </a:r>
            <a:r>
              <a:rPr lang="en-US" baseline="0" dirty="0"/>
              <a:t> is</a:t>
            </a:r>
            <a:r>
              <a:rPr lang="en-US" dirty="0"/>
              <a:t> best practice to keep all medication administration records</a:t>
            </a:r>
            <a:r>
              <a:rPr lang="en-US" baseline="0" dirty="0"/>
              <a:t> (MARs) locked up in the same secure location where the medications are kept. These should not be in a separate location from the medications, or personnel will be unable to triple-check the six rights of medication administration while administering a med, nor be able to immediately document their administration.</a:t>
            </a:r>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26</a:t>
            </a:fld>
            <a:endParaRPr lang="en-US"/>
          </a:p>
        </p:txBody>
      </p:sp>
    </p:spTree>
    <p:extLst>
      <p:ext uri="{BB962C8B-B14F-4D97-AF65-F5344CB8AC3E}">
        <p14:creationId xmlns:p14="http://schemas.microsoft.com/office/powerpoint/2010/main" val="2590687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Page</a:t>
            </a:r>
            <a:r>
              <a:rPr lang="en-US" sz="1200" baseline="0" dirty="0"/>
              <a:t> 5 of manual:</a:t>
            </a:r>
            <a:endParaRPr lang="en-US" sz="1200" dirty="0"/>
          </a:p>
          <a:p>
            <a:endParaRPr lang="en-US" sz="1200" dirty="0"/>
          </a:p>
          <a:p>
            <a:r>
              <a:rPr lang="en-US" sz="1200" dirty="0"/>
              <a:t>If a student is permitted to self-administer medications it means that no assistance and no documentation by school personnel is necessary beyond </a:t>
            </a:r>
            <a:r>
              <a:rPr lang="en-US" dirty="0"/>
              <a:t>obtaining </a:t>
            </a:r>
            <a:r>
              <a:rPr lang="en-US" sz="1200" dirty="0"/>
              <a:t>the initial parent or student signature on a self-medication agreement. </a:t>
            </a:r>
          </a:p>
          <a:p>
            <a:endParaRPr lang="en-US" sz="1200" dirty="0"/>
          </a:p>
          <a:p>
            <a:r>
              <a:rPr lang="en-US" sz="1200" dirty="0"/>
              <a:t>To self-administer, the student must be able to demonstrate the ability, both developmentally and behaviorally, to self medicate with written permission from </a:t>
            </a:r>
            <a:r>
              <a:rPr lang="en-US" dirty="0"/>
              <a:t>parent (or from student, pursuant to ORS 109.610, ORS 109.640, and ORS 109.675)</a:t>
            </a:r>
            <a:r>
              <a:rPr lang="en-US" sz="1200" dirty="0"/>
              <a:t>, building administrator, and prescriber or registered nurse practicing in the school setting.</a:t>
            </a:r>
          </a:p>
          <a:p>
            <a:endParaRPr lang="en-US" sz="1200" dirty="0"/>
          </a:p>
          <a:p>
            <a:r>
              <a:rPr lang="en-US" sz="1200" dirty="0"/>
              <a:t>Check with your school district for a self-administration policy and written agreement for all parties to sign.</a:t>
            </a:r>
          </a:p>
          <a:p>
            <a:r>
              <a:rPr lang="en-US" sz="1200" dirty="0"/>
              <a:t>This agreement may be revoked at any time if the student is unable to comply with the agreement.</a:t>
            </a:r>
          </a:p>
          <a:p>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27</a:t>
            </a:fld>
            <a:endParaRPr lang="en-US"/>
          </a:p>
        </p:txBody>
      </p:sp>
    </p:spTree>
    <p:extLst>
      <p:ext uri="{BB962C8B-B14F-4D97-AF65-F5344CB8AC3E}">
        <p14:creationId xmlns:p14="http://schemas.microsoft.com/office/powerpoint/2010/main" val="4164286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Self-Medication Agreement/Form. It should have a signature line for:</a:t>
            </a:r>
          </a:p>
          <a:p>
            <a:pPr marL="171450" indent="-171450">
              <a:buFont typeface="Arial" panose="020B0604020202020204" pitchFamily="34" charset="0"/>
              <a:buChar char="•"/>
            </a:pPr>
            <a:r>
              <a:rPr lang="en-US" dirty="0"/>
              <a:t>parent/student</a:t>
            </a:r>
          </a:p>
          <a:p>
            <a:pPr marL="171450" indent="-171450">
              <a:buFont typeface="Arial" panose="020B0604020202020204" pitchFamily="34" charset="0"/>
              <a:buChar char="•"/>
            </a:pPr>
            <a:r>
              <a:rPr lang="en-US" dirty="0"/>
              <a:t>school administrator</a:t>
            </a:r>
          </a:p>
          <a:p>
            <a:pPr marL="171450" indent="-171450">
              <a:buFont typeface="Arial" panose="020B0604020202020204" pitchFamily="34" charset="0"/>
              <a:buChar char="•"/>
            </a:pPr>
            <a:r>
              <a:rPr lang="en-US" dirty="0"/>
              <a:t>Prescriber or RN practicing in the school setting.</a:t>
            </a:r>
          </a:p>
        </p:txBody>
      </p:sp>
      <p:sp>
        <p:nvSpPr>
          <p:cNvPr id="4" name="Slide Number Placeholder 3"/>
          <p:cNvSpPr>
            <a:spLocks noGrp="1"/>
          </p:cNvSpPr>
          <p:nvPr>
            <p:ph type="sldNum" sz="quarter" idx="10"/>
          </p:nvPr>
        </p:nvSpPr>
        <p:spPr/>
        <p:txBody>
          <a:bodyPr/>
          <a:lstStyle/>
          <a:p>
            <a:fld id="{6D4505BE-87C8-4E8E-AE7C-C43639EF6D50}" type="slidenum">
              <a:rPr lang="en-US" smtClean="0"/>
              <a:t>28</a:t>
            </a:fld>
            <a:endParaRPr lang="en-US"/>
          </a:p>
        </p:txBody>
      </p:sp>
    </p:spTree>
    <p:extLst>
      <p:ext uri="{BB962C8B-B14F-4D97-AF65-F5344CB8AC3E}">
        <p14:creationId xmlns:p14="http://schemas.microsoft.com/office/powerpoint/2010/main" val="3530930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11 of manual</a:t>
            </a:r>
          </a:p>
          <a:p>
            <a:endParaRPr lang="en-US" dirty="0"/>
          </a:p>
          <a:p>
            <a:endParaRPr lang="en-US" dirty="0"/>
          </a:p>
          <a:p>
            <a:r>
              <a:rPr lang="en-US" dirty="0"/>
              <a:t>Once students reach the age of 18, consent for release of information transfers to them.</a:t>
            </a:r>
          </a:p>
        </p:txBody>
      </p:sp>
      <p:sp>
        <p:nvSpPr>
          <p:cNvPr id="4" name="Slide Number Placeholder 3"/>
          <p:cNvSpPr>
            <a:spLocks noGrp="1"/>
          </p:cNvSpPr>
          <p:nvPr>
            <p:ph type="sldNum" sz="quarter" idx="10"/>
          </p:nvPr>
        </p:nvSpPr>
        <p:spPr/>
        <p:txBody>
          <a:bodyPr/>
          <a:lstStyle/>
          <a:p>
            <a:fld id="{6D4505BE-87C8-4E8E-AE7C-C43639EF6D50}" type="slidenum">
              <a:rPr lang="en-US" smtClean="0"/>
              <a:t>29</a:t>
            </a:fld>
            <a:endParaRPr lang="en-US"/>
          </a:p>
        </p:txBody>
      </p:sp>
    </p:spTree>
    <p:extLst>
      <p:ext uri="{BB962C8B-B14F-4D97-AF65-F5344CB8AC3E}">
        <p14:creationId xmlns:p14="http://schemas.microsoft.com/office/powerpoint/2010/main" val="143003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 in manual:</a:t>
            </a:r>
          </a:p>
          <a:p>
            <a:endParaRPr lang="en-US" dirty="0"/>
          </a:p>
          <a:p>
            <a:r>
              <a:rPr lang="en-US" dirty="0"/>
              <a:t>Explain the requirement that local school</a:t>
            </a:r>
            <a:r>
              <a:rPr lang="en-US" baseline="0" dirty="0"/>
              <a:t> boards must enact policies to meet the requirements of the law. This can contribute to some local variation in practice and associated medication forms.</a:t>
            </a:r>
          </a:p>
          <a:p>
            <a:endParaRPr lang="en-US" baseline="0" dirty="0"/>
          </a:p>
          <a:p>
            <a:r>
              <a:rPr lang="en-US" baseline="0" dirty="0"/>
              <a:t>Direct participants to your/their district policies and forms (online or on paper).</a:t>
            </a:r>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3</a:t>
            </a:fld>
            <a:endParaRPr lang="en-US"/>
          </a:p>
        </p:txBody>
      </p:sp>
    </p:spTree>
    <p:extLst>
      <p:ext uri="{BB962C8B-B14F-4D97-AF65-F5344CB8AC3E}">
        <p14:creationId xmlns:p14="http://schemas.microsoft.com/office/powerpoint/2010/main" val="3761645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11</a:t>
            </a:r>
            <a:r>
              <a:rPr lang="en-US" baseline="0" dirty="0"/>
              <a:t> of manual</a:t>
            </a:r>
          </a:p>
          <a:p>
            <a:endParaRPr lang="en-US" dirty="0"/>
          </a:p>
          <a:p>
            <a:endParaRPr lang="en-US" dirty="0"/>
          </a:p>
          <a:p>
            <a:r>
              <a:rPr lang="en-US" dirty="0"/>
              <a:t>IEP: Individualized Education Plan</a:t>
            </a:r>
          </a:p>
        </p:txBody>
      </p:sp>
      <p:sp>
        <p:nvSpPr>
          <p:cNvPr id="4" name="Slide Number Placeholder 3"/>
          <p:cNvSpPr>
            <a:spLocks noGrp="1"/>
          </p:cNvSpPr>
          <p:nvPr>
            <p:ph type="sldNum" sz="quarter" idx="10"/>
          </p:nvPr>
        </p:nvSpPr>
        <p:spPr/>
        <p:txBody>
          <a:bodyPr/>
          <a:lstStyle/>
          <a:p>
            <a:fld id="{6D4505BE-87C8-4E8E-AE7C-C43639EF6D50}" type="slidenum">
              <a:rPr lang="en-US" smtClean="0"/>
              <a:t>30</a:t>
            </a:fld>
            <a:endParaRPr lang="en-US"/>
          </a:p>
        </p:txBody>
      </p:sp>
    </p:spTree>
    <p:extLst>
      <p:ext uri="{BB962C8B-B14F-4D97-AF65-F5344CB8AC3E}">
        <p14:creationId xmlns:p14="http://schemas.microsoft.com/office/powerpoint/2010/main" val="4168886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11/12</a:t>
            </a:r>
          </a:p>
          <a:p>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31</a:t>
            </a:fld>
            <a:endParaRPr lang="en-US"/>
          </a:p>
        </p:txBody>
      </p:sp>
    </p:spTree>
    <p:extLst>
      <p:ext uri="{BB962C8B-B14F-4D97-AF65-F5344CB8AC3E}">
        <p14:creationId xmlns:p14="http://schemas.microsoft.com/office/powerpoint/2010/main" val="4175771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districts have a form to document medication administration errors or a “near-miss.” - Check with your district.</a:t>
            </a:r>
          </a:p>
          <a:p>
            <a:endParaRPr lang="en-US" dirty="0"/>
          </a:p>
          <a:p>
            <a:r>
              <a:rPr lang="en-US" dirty="0"/>
              <a:t>Do not be afraid to report a medication error. For the student’s safety, the sooner you let the appropriate people</a:t>
            </a:r>
            <a:r>
              <a:rPr lang="en-US" baseline="0" dirty="0"/>
              <a:t> know what has happened, the sooner they can begin to rectify the situation and monitor the student for effects.</a:t>
            </a:r>
          </a:p>
          <a:p>
            <a:endParaRPr lang="en-US" baseline="0" dirty="0"/>
          </a:p>
          <a:p>
            <a:r>
              <a:rPr lang="en-US" baseline="0" dirty="0"/>
              <a:t>*Emphasize the potential for life-threatening side effects and proper response – epi by someone trained?, EMS, CPR*</a:t>
            </a:r>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32</a:t>
            </a:fld>
            <a:endParaRPr lang="en-US"/>
          </a:p>
        </p:txBody>
      </p:sp>
    </p:spTree>
    <p:extLst>
      <p:ext uri="{BB962C8B-B14F-4D97-AF65-F5344CB8AC3E}">
        <p14:creationId xmlns:p14="http://schemas.microsoft.com/office/powerpoint/2010/main" val="366319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Page 13 of manual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Teachers,</a:t>
            </a:r>
            <a:r>
              <a:rPr lang="en-US" baseline="0" dirty="0"/>
              <a:t> administrators, and office staff should be mindful of students with scheduled medication needs and emergency/life-saving medications.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School offices should have procedures in place to coordinate fieldtrip requests with a check for any students who take medications during the time that they will be under the supervision of school personnel.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Districts must be sure to arrange, well in advance, the training of an appropriate amount of personnel to adequately accompany students with medication needs.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Medication Administration </a:t>
            </a:r>
            <a:r>
              <a:rPr lang="en-US" b="1" dirty="0"/>
              <a:t>Records</a:t>
            </a:r>
            <a:r>
              <a:rPr lang="en-US" dirty="0"/>
              <a:t> are generally not taken on field trips and activities. School personnel accompanying a student needing medications should be fully aware of the student’s condition and medication treatment, including possible side effects and reactions to watch for. The personnel will then document administration on</a:t>
            </a:r>
            <a:r>
              <a:rPr lang="en-US" baseline="0" dirty="0"/>
              <a:t> the MAR when they return to school.</a:t>
            </a:r>
            <a:endParaRPr lang="en-US" dirty="0"/>
          </a:p>
          <a:p>
            <a:endParaRPr lang="en-US" dirty="0"/>
          </a:p>
          <a:p>
            <a:pPr marL="171450" indent="-171450">
              <a:buFont typeface="Arial" panose="020B0604020202020204" pitchFamily="34" charset="0"/>
              <a:buChar char="•"/>
            </a:pPr>
            <a:r>
              <a:rPr lang="en-US" dirty="0"/>
              <a:t>In the event that a district has not planned in advance for the health</a:t>
            </a:r>
            <a:r>
              <a:rPr lang="en-US" baseline="0" dirty="0"/>
              <a:t> or </a:t>
            </a:r>
            <a:r>
              <a:rPr lang="en-US" dirty="0"/>
              <a:t>medication needs/accommodations of a student, and there are not appropriately trained personnel available to accompany the student on the day of the trip, the district must cancel the entire</a:t>
            </a:r>
            <a:r>
              <a:rPr lang="en-US" baseline="0" dirty="0"/>
              <a:t> </a:t>
            </a:r>
            <a:r>
              <a:rPr lang="en-US" dirty="0"/>
              <a:t>trip or activity – it is a violation of ADA to remove only the student with medical needs due to inadequate</a:t>
            </a:r>
            <a:r>
              <a:rPr lang="en-US" baseline="0" dirty="0"/>
              <a:t> district planning.</a:t>
            </a:r>
          </a:p>
          <a:p>
            <a:pPr marL="628650" lvl="1" indent="-171450">
              <a:buFont typeface="Arial" panose="020B0604020202020204" pitchFamily="34" charset="0"/>
              <a:buChar char="•"/>
            </a:pPr>
            <a:r>
              <a:rPr lang="en-US" baseline="0" dirty="0"/>
              <a:t>As a last option, the parent may be invited to attend the trip and provide care to the student.</a:t>
            </a:r>
          </a:p>
        </p:txBody>
      </p:sp>
      <p:sp>
        <p:nvSpPr>
          <p:cNvPr id="4" name="Slide Number Placeholder 3"/>
          <p:cNvSpPr>
            <a:spLocks noGrp="1"/>
          </p:cNvSpPr>
          <p:nvPr>
            <p:ph type="sldNum" sz="quarter" idx="10"/>
          </p:nvPr>
        </p:nvSpPr>
        <p:spPr/>
        <p:txBody>
          <a:bodyPr/>
          <a:lstStyle/>
          <a:p>
            <a:fld id="{6D4505BE-87C8-4E8E-AE7C-C43639EF6D50}" type="slidenum">
              <a:rPr lang="en-US" smtClean="0"/>
              <a:t>33</a:t>
            </a:fld>
            <a:endParaRPr lang="en-US"/>
          </a:p>
        </p:txBody>
      </p:sp>
    </p:spTree>
    <p:extLst>
      <p:ext uri="{BB962C8B-B14F-4D97-AF65-F5344CB8AC3E}">
        <p14:creationId xmlns:p14="http://schemas.microsoft.com/office/powerpoint/2010/main" val="1839173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that certificates of completion for the course have</a:t>
            </a:r>
            <a:r>
              <a:rPr lang="en-US" baseline="0" dirty="0"/>
              <a:t> been</a:t>
            </a:r>
            <a:r>
              <a:rPr lang="en-US" dirty="0"/>
              <a:t> signed.</a:t>
            </a:r>
          </a:p>
          <a:p>
            <a:endParaRPr lang="en-US" dirty="0"/>
          </a:p>
          <a:p>
            <a:r>
              <a:rPr lang="en-US" dirty="0"/>
              <a:t>Remind attendees that they need to update their training online before today’s date next year, or they will be locked out of the system and will have to attend an in-person class again.</a:t>
            </a:r>
          </a:p>
        </p:txBody>
      </p:sp>
      <p:sp>
        <p:nvSpPr>
          <p:cNvPr id="4" name="Slide Number Placeholder 3"/>
          <p:cNvSpPr>
            <a:spLocks noGrp="1"/>
          </p:cNvSpPr>
          <p:nvPr>
            <p:ph type="sldNum" sz="quarter" idx="10"/>
          </p:nvPr>
        </p:nvSpPr>
        <p:spPr/>
        <p:txBody>
          <a:bodyPr/>
          <a:lstStyle/>
          <a:p>
            <a:fld id="{6D4505BE-87C8-4E8E-AE7C-C43639EF6D50}" type="slidenum">
              <a:rPr lang="en-US" smtClean="0"/>
              <a:t>34</a:t>
            </a:fld>
            <a:endParaRPr lang="en-US"/>
          </a:p>
        </p:txBody>
      </p:sp>
    </p:spTree>
    <p:extLst>
      <p:ext uri="{BB962C8B-B14F-4D97-AF65-F5344CB8AC3E}">
        <p14:creationId xmlns:p14="http://schemas.microsoft.com/office/powerpoint/2010/main" val="211781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aseline="0" dirty="0"/>
              <a:t>These rules apply the entire time a student is under the supervision of school personnel, including overnight trips or extended residential programs such as Outdoor School. (page 2 in manual)</a:t>
            </a:r>
          </a:p>
          <a:p>
            <a:pPr defTabSz="924458">
              <a:defRPr/>
            </a:pPr>
            <a:endParaRPr lang="en-US" baseline="0" dirty="0"/>
          </a:p>
          <a:p>
            <a:pPr defTabSz="924458">
              <a:defRPr/>
            </a:pPr>
            <a:r>
              <a:rPr lang="en-US" baseline="0" dirty="0"/>
              <a:t>ENGAGEMENT STRATEGY:</a:t>
            </a:r>
          </a:p>
          <a:p>
            <a:pPr defTabSz="924458">
              <a:defRPr/>
            </a:pPr>
            <a:r>
              <a:rPr lang="en-US" baseline="0" dirty="0"/>
              <a:t>- ASK – what school settings or activities do districts have to worry about in relation to medications?</a:t>
            </a:r>
          </a:p>
          <a:p>
            <a:pPr defTabSz="924458">
              <a:defRPr/>
            </a:pPr>
            <a:r>
              <a:rPr lang="en-US" baseline="0" dirty="0"/>
              <a:t>- ASK – take 2 minutes with a partner to think about challenges with these requirements. Have each pair share out with the group.</a:t>
            </a:r>
          </a:p>
          <a:p>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4</a:t>
            </a:fld>
            <a:endParaRPr lang="en-US"/>
          </a:p>
        </p:txBody>
      </p:sp>
    </p:spTree>
    <p:extLst>
      <p:ext uri="{BB962C8B-B14F-4D97-AF65-F5344CB8AC3E}">
        <p14:creationId xmlns:p14="http://schemas.microsoft.com/office/powerpoint/2010/main" val="98795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aseline="0" dirty="0"/>
              <a:t>These rules apply the entire time a student is under the supervision of school personnel, including overnight trips or extended residential programs such as Outdoor School. (page 2 in manual)</a:t>
            </a:r>
          </a:p>
          <a:p>
            <a:pPr defTabSz="924458">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6D4505BE-87C8-4E8E-AE7C-C43639EF6D50}" type="slidenum">
              <a:rPr lang="en-US" smtClean="0"/>
              <a:t>5</a:t>
            </a:fld>
            <a:endParaRPr lang="en-US"/>
          </a:p>
        </p:txBody>
      </p:sp>
    </p:spTree>
    <p:extLst>
      <p:ext uri="{BB962C8B-B14F-4D97-AF65-F5344CB8AC3E}">
        <p14:creationId xmlns:p14="http://schemas.microsoft.com/office/powerpoint/2010/main" val="115335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Have</a:t>
            </a:r>
            <a:r>
              <a:rPr lang="en-US" baseline="0" dirty="0"/>
              <a:t> participants read the definition (on page 4 in manual)</a:t>
            </a:r>
          </a:p>
          <a:p>
            <a:pPr marL="171450" indent="-171450">
              <a:buFontTx/>
              <a:buChar char="-"/>
            </a:pPr>
            <a:r>
              <a:rPr lang="en-US" baseline="0" dirty="0"/>
              <a:t>ASK the participants if they have any questions about the definition</a:t>
            </a:r>
          </a:p>
          <a:p>
            <a:pPr marL="171450" indent="-171450">
              <a:buFontTx/>
              <a:buChar char="-"/>
            </a:pPr>
            <a:endParaRPr lang="en-US" dirty="0"/>
          </a:p>
          <a:p>
            <a:pPr marL="171450" indent="-171450">
              <a:buFont typeface="Arial" panose="020B0604020202020204" pitchFamily="34" charset="0"/>
              <a:buChar char="•"/>
            </a:pPr>
            <a:r>
              <a:rPr lang="en-US" dirty="0"/>
              <a:t>If personnel are asked to administer any injectable medications to a student, they will require additional state-approved training by a qualified trainer on that particular medication.</a:t>
            </a:r>
            <a:r>
              <a:rPr lang="en-US" baseline="0" dirty="0"/>
              <a:t> </a:t>
            </a:r>
          </a:p>
        </p:txBody>
      </p:sp>
      <p:sp>
        <p:nvSpPr>
          <p:cNvPr id="4" name="Slide Number Placeholder 3"/>
          <p:cNvSpPr>
            <a:spLocks noGrp="1"/>
          </p:cNvSpPr>
          <p:nvPr>
            <p:ph type="sldNum" sz="quarter" idx="10"/>
          </p:nvPr>
        </p:nvSpPr>
        <p:spPr/>
        <p:txBody>
          <a:bodyPr/>
          <a:lstStyle/>
          <a:p>
            <a:fld id="{6D4505BE-87C8-4E8E-AE7C-C43639EF6D50}" type="slidenum">
              <a:rPr lang="en-US" smtClean="0"/>
              <a:t>6</a:t>
            </a:fld>
            <a:endParaRPr lang="en-US"/>
          </a:p>
        </p:txBody>
      </p:sp>
    </p:spTree>
    <p:extLst>
      <p:ext uri="{BB962C8B-B14F-4D97-AF65-F5344CB8AC3E}">
        <p14:creationId xmlns:p14="http://schemas.microsoft.com/office/powerpoint/2010/main" val="277446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Points: (page 4 of manual)</a:t>
            </a:r>
          </a:p>
          <a:p>
            <a:endParaRPr lang="en-US" dirty="0"/>
          </a:p>
          <a:p>
            <a:r>
              <a:rPr lang="en-US" dirty="0"/>
              <a:t>Prescription medication administered in Oregon schools must be given under the direction of one of these prescribers (on slide). These prescribers must be licensed to practice in Oregon. There is an exception for students new to Oregon to accept orders from an out of state MD/DO for up to 90 days. This allows the family to establish care in Oregon and allows the student to continue getting the medication they need. </a:t>
            </a:r>
          </a:p>
          <a:p>
            <a:endParaRPr lang="en-US" dirty="0"/>
          </a:p>
          <a:p>
            <a:r>
              <a:rPr lang="en-US" dirty="0"/>
              <a:t>Describe the difference between a ‘prescriber’ and  ‘physician’</a:t>
            </a:r>
          </a:p>
          <a:p>
            <a:pPr marL="171450" indent="-171450">
              <a:buFontTx/>
              <a:buChar char="-"/>
            </a:pPr>
            <a:r>
              <a:rPr lang="en-US" baseline="0" dirty="0"/>
              <a:t>Physician – only a MD/DO – narrow definition</a:t>
            </a:r>
          </a:p>
          <a:p>
            <a:pPr marL="171450" indent="-171450">
              <a:buFontTx/>
              <a:buChar char="-"/>
            </a:pPr>
            <a:r>
              <a:rPr lang="en-US" baseline="0" dirty="0"/>
              <a:t>Prescriber – all on the list</a:t>
            </a:r>
            <a:endParaRPr lang="en-US" dirty="0"/>
          </a:p>
          <a:p>
            <a:endParaRPr lang="en-US" dirty="0"/>
          </a:p>
          <a:p>
            <a:r>
              <a:rPr lang="en-US" dirty="0"/>
              <a:t>We will refer to a ‘prescriber’ in the following slides.</a:t>
            </a:r>
          </a:p>
          <a:p>
            <a:endParaRPr lang="en-US" dirty="0"/>
          </a:p>
          <a:p>
            <a:r>
              <a:rPr lang="en-US" dirty="0"/>
              <a:t>If asked, a Pharmacist is allowed, in Oregon, to prescribe oral birth control and naloxone.</a:t>
            </a:r>
          </a:p>
        </p:txBody>
      </p:sp>
      <p:sp>
        <p:nvSpPr>
          <p:cNvPr id="4" name="Slide Number Placeholder 3"/>
          <p:cNvSpPr>
            <a:spLocks noGrp="1"/>
          </p:cNvSpPr>
          <p:nvPr>
            <p:ph type="sldNum" sz="quarter" idx="10"/>
          </p:nvPr>
        </p:nvSpPr>
        <p:spPr/>
        <p:txBody>
          <a:bodyPr/>
          <a:lstStyle/>
          <a:p>
            <a:fld id="{6D4505BE-87C8-4E8E-AE7C-C43639EF6D50}" type="slidenum">
              <a:rPr lang="en-US" smtClean="0"/>
              <a:t>7</a:t>
            </a:fld>
            <a:endParaRPr lang="en-US"/>
          </a:p>
        </p:txBody>
      </p:sp>
    </p:spTree>
    <p:extLst>
      <p:ext uri="{BB962C8B-B14F-4D97-AF65-F5344CB8AC3E}">
        <p14:creationId xmlns:p14="http://schemas.microsoft.com/office/powerpoint/2010/main" val="345813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a:t>
            </a:r>
            <a:r>
              <a:rPr lang="en-US" baseline="0" dirty="0"/>
              <a:t> of manual) </a:t>
            </a:r>
            <a:r>
              <a:rPr lang="en-US" dirty="0"/>
              <a:t>Only FDA-approved non-prescription medications can be given in schools unless the parent gets a </a:t>
            </a:r>
            <a:r>
              <a:rPr lang="en-US" b="1" dirty="0"/>
              <a:t>written</a:t>
            </a:r>
            <a:r>
              <a:rPr lang="en-US" b="1" baseline="0" dirty="0"/>
              <a:t> order</a:t>
            </a:r>
            <a:r>
              <a:rPr lang="en-US" dirty="0"/>
              <a:t> for the over-the-counter drug from the student’s provider, verifying its safety.</a:t>
            </a:r>
            <a:r>
              <a:rPr lang="en-US" baseline="0" dirty="0"/>
              <a:t> </a:t>
            </a:r>
          </a:p>
          <a:p>
            <a:endParaRPr lang="en-US" baseline="0" dirty="0"/>
          </a:p>
          <a:p>
            <a:r>
              <a:rPr lang="en-US" baseline="0" dirty="0"/>
              <a:t>A non-prescription medication is a medication “that under federal law doesn’t require a prescription from a prescriber”.</a:t>
            </a:r>
          </a:p>
          <a:p>
            <a:endParaRPr lang="en-US" baseline="0" dirty="0"/>
          </a:p>
          <a:p>
            <a:r>
              <a:rPr lang="en-US" baseline="0" dirty="0"/>
              <a:t>Requirements:</a:t>
            </a:r>
          </a:p>
          <a:p>
            <a:pPr marL="171450" indent="-171450">
              <a:buFontTx/>
              <a:buChar char="-"/>
            </a:pPr>
            <a:r>
              <a:rPr lang="en-US" baseline="0" dirty="0"/>
              <a:t>Instructions consistent with manufacturer’s guidelines</a:t>
            </a:r>
          </a:p>
          <a:p>
            <a:pPr marL="171450" indent="-171450">
              <a:buFontTx/>
              <a:buChar char="-"/>
            </a:pPr>
            <a:r>
              <a:rPr lang="en-US" baseline="0" dirty="0"/>
              <a:t>Necessary for the student to remain in school</a:t>
            </a:r>
          </a:p>
          <a:p>
            <a:pPr marL="171450" indent="-171450">
              <a:buFontTx/>
              <a:buChar char="-"/>
            </a:pPr>
            <a:r>
              <a:rPr lang="en-US" baseline="0" dirty="0"/>
              <a:t>In original container</a:t>
            </a:r>
          </a:p>
          <a:p>
            <a:pPr marL="171450" indent="-171450">
              <a:buFontTx/>
              <a:buChar char="-"/>
            </a:pPr>
            <a:r>
              <a:rPr lang="en-US" baseline="0" dirty="0"/>
              <a:t>Parent, or student under specific situations, must transport</a:t>
            </a:r>
          </a:p>
          <a:p>
            <a:pPr marL="171450" indent="-171450">
              <a:buFontTx/>
              <a:buChar char="-"/>
            </a:pPr>
            <a:r>
              <a:rPr lang="en-US" baseline="0" dirty="0"/>
              <a:t>Signed consent from parent, or student in specific situations </a:t>
            </a:r>
          </a:p>
          <a:p>
            <a:pPr marL="171450" indent="-171450">
              <a:buFontTx/>
              <a:buChar char="-"/>
            </a:pPr>
            <a:r>
              <a:rPr lang="en-US" baseline="0" dirty="0"/>
              <a:t>Written order from physician to address inconsistency with manufacturer’s guidelines</a:t>
            </a:r>
          </a:p>
          <a:p>
            <a:pPr marL="171450" indent="-171450">
              <a:buFontTx/>
              <a:buChar char="-"/>
            </a:pPr>
            <a:endParaRPr lang="en-US" baseline="0" dirty="0"/>
          </a:p>
          <a:p>
            <a:r>
              <a:rPr lang="en-US" dirty="0"/>
              <a:t>Various</a:t>
            </a:r>
            <a:r>
              <a:rPr lang="en-US" baseline="0" dirty="0"/>
              <a:t> Oregon laws </a:t>
            </a:r>
            <a:r>
              <a:rPr lang="en-US" dirty="0"/>
              <a:t>allow for minors to consent to</a:t>
            </a:r>
            <a:r>
              <a:rPr lang="en-US" baseline="0" dirty="0"/>
              <a:t> </a:t>
            </a:r>
            <a:r>
              <a:rPr lang="en-US" dirty="0"/>
              <a:t>medical, dental, and</a:t>
            </a:r>
            <a:r>
              <a:rPr lang="en-US" baseline="0" dirty="0"/>
              <a:t> birth control information and treatment, diagnosis or treatment for mental/emotional disorders, and diagnosis and treatment of chemical dependency, without the consent or knowledge of their parents or guardians. The ages for each are as follows:</a:t>
            </a:r>
          </a:p>
          <a:p>
            <a:endParaRPr lang="en-US" baseline="0" dirty="0"/>
          </a:p>
          <a:p>
            <a:pPr marL="171450" indent="-171450">
              <a:buFont typeface="Arial" panose="020B0604020202020204" pitchFamily="34" charset="0"/>
              <a:buChar char="•"/>
            </a:pPr>
            <a:r>
              <a:rPr lang="en-US" baseline="0" dirty="0"/>
              <a:t>ANY age – ORS 109.610 - Birth control information and services or sexually transmitted infection testing and treatment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Minors 14 years of age or older – ORS 109.675 - Outpatient diagnosis and treatment of mental/emotional disorders or chemical dependency (however, parents must be involved before the end of treatment as appropriate, barring sexual abuse by parent or emancipated status of minor)</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Minors 15 years of age or older – ORS 109.640 – Hospital care, medical, dental, vision, and surgical diagnosis and treatment</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6D4505BE-87C8-4E8E-AE7C-C43639EF6D50}" type="slidenum">
              <a:rPr lang="en-US" smtClean="0"/>
              <a:t>8</a:t>
            </a:fld>
            <a:endParaRPr lang="en-US"/>
          </a:p>
        </p:txBody>
      </p:sp>
    </p:spTree>
    <p:extLst>
      <p:ext uri="{BB962C8B-B14F-4D97-AF65-F5344CB8AC3E}">
        <p14:creationId xmlns:p14="http://schemas.microsoft.com/office/powerpoint/2010/main" val="83312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 of manual) Medications and</a:t>
            </a:r>
            <a:r>
              <a:rPr lang="en-US" baseline="0" dirty="0"/>
              <a:t> supplements that are not FDA-approved have not been tested for efficacy or safety, particularly for the pediatric population. If a prescriber is willing to sign off on the safety of a medication for the student however, it will then be treated as a prescription medication and the prescription label or provider’s orders may be followed. </a:t>
            </a:r>
          </a:p>
          <a:p>
            <a:endParaRPr lang="en-US" baseline="0" dirty="0"/>
          </a:p>
          <a:p>
            <a:r>
              <a:rPr lang="en-US" baseline="0" dirty="0"/>
              <a:t>Requirements – listed on slide</a:t>
            </a:r>
          </a:p>
          <a:p>
            <a:endParaRPr lang="en-US" baseline="0" dirty="0"/>
          </a:p>
        </p:txBody>
      </p:sp>
      <p:sp>
        <p:nvSpPr>
          <p:cNvPr id="4" name="Slide Number Placeholder 3"/>
          <p:cNvSpPr>
            <a:spLocks noGrp="1"/>
          </p:cNvSpPr>
          <p:nvPr>
            <p:ph type="sldNum" sz="quarter" idx="10"/>
          </p:nvPr>
        </p:nvSpPr>
        <p:spPr/>
        <p:txBody>
          <a:bodyPr/>
          <a:lstStyle/>
          <a:p>
            <a:fld id="{6D4505BE-87C8-4E8E-AE7C-C43639EF6D50}" type="slidenum">
              <a:rPr lang="en-US" smtClean="0"/>
              <a:t>9</a:t>
            </a:fld>
            <a:endParaRPr lang="en-US"/>
          </a:p>
        </p:txBody>
      </p:sp>
    </p:spTree>
    <p:extLst>
      <p:ext uri="{BB962C8B-B14F-4D97-AF65-F5344CB8AC3E}">
        <p14:creationId xmlns:p14="http://schemas.microsoft.com/office/powerpoint/2010/main" val="2344585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cid:image002.png@01D1625E.09664440"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HAmasterpage_nobackfinal_shared.jpg"/>
          <p:cNvPicPr>
            <a:picLocks noChangeAspect="1"/>
          </p:cNvPicPr>
          <p:nvPr userDrawn="1"/>
        </p:nvPicPr>
        <p:blipFill>
          <a:blip r:embed="rId2" cstate="print"/>
          <a:stretch>
            <a:fillRect/>
          </a:stretch>
        </p:blipFill>
        <p:spPr>
          <a:xfrm>
            <a:off x="2689" y="0"/>
            <a:ext cx="9138621" cy="6858000"/>
          </a:xfrm>
          <a:prstGeom prst="rect">
            <a:avLst/>
          </a:prstGeom>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6153" name="Rectangle 9"/>
          <p:cNvSpPr>
            <a:spLocks noChangeArrowheads="1"/>
          </p:cNvSpPr>
          <p:nvPr/>
        </p:nvSpPr>
        <p:spPr bwMode="auto">
          <a:xfrm>
            <a:off x="3124200" y="6324600"/>
            <a:ext cx="2895600" cy="323850"/>
          </a:xfrm>
          <a:prstGeom prst="rect">
            <a:avLst/>
          </a:prstGeom>
          <a:noFill/>
          <a:ln w="9525">
            <a:noFill/>
            <a:miter lim="800000"/>
            <a:headEnd/>
            <a:tailEnd/>
          </a:ln>
          <a:effectLst/>
        </p:spPr>
        <p:txBody>
          <a:bodyPr/>
          <a:lstStyle/>
          <a:p>
            <a:pPr algn="ctr" eaLnBrk="1" hangingPunct="1"/>
            <a:endParaRPr lang="en-US" sz="1200">
              <a:solidFill>
                <a:srgbClr val="005595"/>
              </a:solidFill>
              <a:latin typeface="Arial" charset="0"/>
            </a:endParaRPr>
          </a:p>
        </p:txBody>
      </p:sp>
      <p:pic>
        <p:nvPicPr>
          <p:cNvPr id="8" name="Picture 7" descr="Oregon Department of Education"/>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685800" y="5486400"/>
            <a:ext cx="2438400" cy="6286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304800" y="6534150"/>
            <a:ext cx="2133600" cy="247650"/>
          </a:xfrm>
          <a:prstGeom prst="rect">
            <a:avLst/>
          </a:prstGeom>
        </p:spPr>
        <p:txBody>
          <a:bodyPr/>
          <a:lstStyle>
            <a:lvl1pPr>
              <a:defRPr/>
            </a:lvl1pPr>
          </a:lstStyle>
          <a:p>
            <a:fld id="{3A4D164C-97E3-4077-A336-8B3BA028DF35}" type="slidenum">
              <a:rPr lang="en-US"/>
              <a:pPr/>
              <a:t>‹#›</a:t>
            </a:fld>
            <a:endParaRPr lang="en-US"/>
          </a:p>
        </p:txBody>
      </p:sp>
      <p:sp>
        <p:nvSpPr>
          <p:cNvPr id="5" name="Footer Placeholder 4"/>
          <p:cNvSpPr>
            <a:spLocks noGrp="1"/>
          </p:cNvSpPr>
          <p:nvPr>
            <p:ph type="ftr" sz="quarter" idx="11"/>
          </p:nvPr>
        </p:nvSpPr>
        <p:spPr>
          <a:xfrm>
            <a:off x="3124200" y="6534150"/>
            <a:ext cx="2895600" cy="323850"/>
          </a:xfrm>
          <a:prstGeom prst="rect">
            <a:avLst/>
          </a:prstGeom>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304800" y="6534150"/>
            <a:ext cx="2133600" cy="247650"/>
          </a:xfrm>
          <a:prstGeom prst="rect">
            <a:avLst/>
          </a:prstGeom>
        </p:spPr>
        <p:txBody>
          <a:bodyPr/>
          <a:lstStyle>
            <a:lvl1pPr>
              <a:defRPr/>
            </a:lvl1pPr>
          </a:lstStyle>
          <a:p>
            <a:fld id="{83401412-47C9-4FBE-B950-A30F096D7934}" type="slidenum">
              <a:rPr lang="en-US"/>
              <a:pPr/>
              <a:t>‹#›</a:t>
            </a:fld>
            <a:endParaRPr lang="en-US"/>
          </a:p>
        </p:txBody>
      </p:sp>
      <p:sp>
        <p:nvSpPr>
          <p:cNvPr id="5" name="Footer Placeholder 4"/>
          <p:cNvSpPr>
            <a:spLocks noGrp="1"/>
          </p:cNvSpPr>
          <p:nvPr>
            <p:ph type="ftr" sz="quarter" idx="11"/>
          </p:nvPr>
        </p:nvSpPr>
        <p:spPr>
          <a:xfrm>
            <a:off x="3124200" y="6534150"/>
            <a:ext cx="2895600" cy="323850"/>
          </a:xfrm>
          <a:prstGeom prst="rect">
            <a:avLst/>
          </a:prstGeo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304800" y="6534150"/>
            <a:ext cx="2133600" cy="247650"/>
          </a:xfrm>
          <a:prstGeom prst="rect">
            <a:avLst/>
          </a:prstGeom>
        </p:spPr>
        <p:txBody>
          <a:bodyPr/>
          <a:lstStyle>
            <a:lvl1pPr>
              <a:defRPr/>
            </a:lvl1pPr>
          </a:lstStyle>
          <a:p>
            <a:fld id="{E35B1C7C-2FE3-440E-960B-DC336E9D4EC3}" type="slidenum">
              <a:rPr lang="en-US"/>
              <a:pPr/>
              <a:t>‹#›</a:t>
            </a:fld>
            <a:endParaRPr lang="en-US"/>
          </a:p>
        </p:txBody>
      </p:sp>
      <p:sp>
        <p:nvSpPr>
          <p:cNvPr id="5" name="Footer Placeholder 4"/>
          <p:cNvSpPr>
            <a:spLocks noGrp="1"/>
          </p:cNvSpPr>
          <p:nvPr>
            <p:ph type="ftr" sz="quarter" idx="11"/>
          </p:nvPr>
        </p:nvSpPr>
        <p:spPr>
          <a:xfrm>
            <a:off x="3124200" y="6534150"/>
            <a:ext cx="2895600" cy="323850"/>
          </a:xfrm>
          <a:prstGeom prst="rect">
            <a:avLst/>
          </a:prstGeom>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304800" y="6534150"/>
            <a:ext cx="2133600" cy="247650"/>
          </a:xfrm>
          <a:prstGeom prst="rect">
            <a:avLst/>
          </a:prstGeom>
        </p:spPr>
        <p:txBody>
          <a:bodyPr/>
          <a:lstStyle>
            <a:lvl1pPr>
              <a:defRPr/>
            </a:lvl1pPr>
          </a:lstStyle>
          <a:p>
            <a:fld id="{2693C284-B4DC-451D-807D-F60D65E3CB4B}" type="slidenum">
              <a:rPr lang="en-US"/>
              <a:pPr/>
              <a:t>‹#›</a:t>
            </a:fld>
            <a:endParaRPr lang="en-US"/>
          </a:p>
        </p:txBody>
      </p:sp>
      <p:sp>
        <p:nvSpPr>
          <p:cNvPr id="5" name="Footer Placeholder 4"/>
          <p:cNvSpPr>
            <a:spLocks noGrp="1"/>
          </p:cNvSpPr>
          <p:nvPr>
            <p:ph type="ftr" sz="quarter" idx="11"/>
          </p:nvPr>
        </p:nvSpPr>
        <p:spPr>
          <a:xfrm>
            <a:off x="3124200" y="6534150"/>
            <a:ext cx="2895600" cy="323850"/>
          </a:xfrm>
          <a:prstGeom prst="rect">
            <a:avLst/>
          </a:prstGeom>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04800" y="6534150"/>
            <a:ext cx="2133600" cy="247650"/>
          </a:xfrm>
          <a:prstGeom prst="rect">
            <a:avLst/>
          </a:prstGeom>
        </p:spPr>
        <p:txBody>
          <a:bodyPr/>
          <a:lstStyle>
            <a:lvl1pPr>
              <a:defRPr/>
            </a:lvl1pPr>
          </a:lstStyle>
          <a:p>
            <a:fld id="{77962D4F-5079-4222-824C-2D2332E0DD5E}" type="slidenum">
              <a:rPr lang="en-US"/>
              <a:pPr/>
              <a:t>‹#›</a:t>
            </a:fld>
            <a:endParaRPr lang="en-US"/>
          </a:p>
        </p:txBody>
      </p:sp>
      <p:sp>
        <p:nvSpPr>
          <p:cNvPr id="6" name="Footer Placeholder 5"/>
          <p:cNvSpPr>
            <a:spLocks noGrp="1"/>
          </p:cNvSpPr>
          <p:nvPr>
            <p:ph type="ftr" sz="quarter" idx="11"/>
          </p:nvPr>
        </p:nvSpPr>
        <p:spPr>
          <a:xfrm>
            <a:off x="3124200" y="6534150"/>
            <a:ext cx="2895600" cy="323850"/>
          </a:xfrm>
          <a:prstGeom prst="rect">
            <a:avLst/>
          </a:prstGeom>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304800" y="6534150"/>
            <a:ext cx="2133600" cy="247650"/>
          </a:xfrm>
          <a:prstGeom prst="rect">
            <a:avLst/>
          </a:prstGeom>
        </p:spPr>
        <p:txBody>
          <a:bodyPr/>
          <a:lstStyle>
            <a:lvl1pPr>
              <a:defRPr/>
            </a:lvl1pPr>
          </a:lstStyle>
          <a:p>
            <a:fld id="{7B73C464-62F4-41AC-86F0-6F0305D6E9D3}" type="slidenum">
              <a:rPr lang="en-US"/>
              <a:pPr/>
              <a:t>‹#›</a:t>
            </a:fld>
            <a:endParaRPr lang="en-US"/>
          </a:p>
        </p:txBody>
      </p:sp>
      <p:sp>
        <p:nvSpPr>
          <p:cNvPr id="8" name="Footer Placeholder 7"/>
          <p:cNvSpPr>
            <a:spLocks noGrp="1"/>
          </p:cNvSpPr>
          <p:nvPr>
            <p:ph type="ftr" sz="quarter" idx="11"/>
          </p:nvPr>
        </p:nvSpPr>
        <p:spPr>
          <a:xfrm>
            <a:off x="3124200" y="6534150"/>
            <a:ext cx="2895600" cy="323850"/>
          </a:xfrm>
          <a:prstGeom prst="rect">
            <a:avLst/>
          </a:prstGeom>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04800" y="6534150"/>
            <a:ext cx="2133600" cy="247650"/>
          </a:xfrm>
          <a:prstGeom prst="rect">
            <a:avLst/>
          </a:prstGeom>
        </p:spPr>
        <p:txBody>
          <a:bodyPr/>
          <a:lstStyle>
            <a:lvl1pPr>
              <a:defRPr/>
            </a:lvl1pPr>
          </a:lstStyle>
          <a:p>
            <a:fld id="{D01E5BF8-2D8D-486B-87C7-C2DCA0D61843}" type="slidenum">
              <a:rPr lang="en-US"/>
              <a:pPr/>
              <a:t>‹#›</a:t>
            </a:fld>
            <a:endParaRPr lang="en-US"/>
          </a:p>
        </p:txBody>
      </p:sp>
      <p:sp>
        <p:nvSpPr>
          <p:cNvPr id="4" name="Footer Placeholder 3"/>
          <p:cNvSpPr>
            <a:spLocks noGrp="1"/>
          </p:cNvSpPr>
          <p:nvPr>
            <p:ph type="ftr" sz="quarter" idx="11"/>
          </p:nvPr>
        </p:nvSpPr>
        <p:spPr>
          <a:xfrm>
            <a:off x="3124200" y="6534150"/>
            <a:ext cx="2895600" cy="323850"/>
          </a:xfrm>
          <a:prstGeom prst="rect">
            <a:avLst/>
          </a:prstGeom>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04800" y="6534150"/>
            <a:ext cx="2133600" cy="247650"/>
          </a:xfrm>
          <a:prstGeom prst="rect">
            <a:avLst/>
          </a:prstGeom>
        </p:spPr>
        <p:txBody>
          <a:bodyPr/>
          <a:lstStyle>
            <a:lvl1pPr>
              <a:defRPr/>
            </a:lvl1pPr>
          </a:lstStyle>
          <a:p>
            <a:fld id="{810F3097-2133-4D9E-BC2B-43985C5D995A}" type="slidenum">
              <a:rPr lang="en-US"/>
              <a:pPr/>
              <a:t>‹#›</a:t>
            </a:fld>
            <a:endParaRPr lang="en-US"/>
          </a:p>
        </p:txBody>
      </p:sp>
      <p:sp>
        <p:nvSpPr>
          <p:cNvPr id="3" name="Footer Placeholder 2"/>
          <p:cNvSpPr>
            <a:spLocks noGrp="1"/>
          </p:cNvSpPr>
          <p:nvPr>
            <p:ph type="ftr" sz="quarter" idx="11"/>
          </p:nvPr>
        </p:nvSpPr>
        <p:spPr>
          <a:xfrm>
            <a:off x="3124200" y="6534150"/>
            <a:ext cx="2895600" cy="323850"/>
          </a:xfrm>
          <a:prstGeom prst="rect">
            <a:avLst/>
          </a:prstGeom>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304800" y="6534150"/>
            <a:ext cx="2133600" cy="247650"/>
          </a:xfrm>
          <a:prstGeom prst="rect">
            <a:avLst/>
          </a:prstGeom>
        </p:spPr>
        <p:txBody>
          <a:bodyPr/>
          <a:lstStyle>
            <a:lvl1pPr>
              <a:defRPr/>
            </a:lvl1pPr>
          </a:lstStyle>
          <a:p>
            <a:fld id="{0129712D-99B4-4A1B-A104-7124243888D5}" type="slidenum">
              <a:rPr lang="en-US"/>
              <a:pPr/>
              <a:t>‹#›</a:t>
            </a:fld>
            <a:endParaRPr lang="en-US"/>
          </a:p>
        </p:txBody>
      </p:sp>
      <p:sp>
        <p:nvSpPr>
          <p:cNvPr id="6" name="Footer Placeholder 5"/>
          <p:cNvSpPr>
            <a:spLocks noGrp="1"/>
          </p:cNvSpPr>
          <p:nvPr>
            <p:ph type="ftr" sz="quarter" idx="11"/>
          </p:nvPr>
        </p:nvSpPr>
        <p:spPr>
          <a:xfrm>
            <a:off x="3124200" y="6534150"/>
            <a:ext cx="2895600" cy="323850"/>
          </a:xfrm>
          <a:prstGeom prst="rect">
            <a:avLst/>
          </a:prstGeom>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304800" y="6534150"/>
            <a:ext cx="2133600" cy="247650"/>
          </a:xfrm>
          <a:prstGeom prst="rect">
            <a:avLst/>
          </a:prstGeom>
        </p:spPr>
        <p:txBody>
          <a:bodyPr/>
          <a:lstStyle>
            <a:lvl1pPr>
              <a:defRPr/>
            </a:lvl1pPr>
          </a:lstStyle>
          <a:p>
            <a:fld id="{7620B12F-3AA2-41D6-BCED-9B854066AE1B}" type="slidenum">
              <a:rPr lang="en-US"/>
              <a:pPr/>
              <a:t>‹#›</a:t>
            </a:fld>
            <a:endParaRPr lang="en-US"/>
          </a:p>
        </p:txBody>
      </p:sp>
      <p:sp>
        <p:nvSpPr>
          <p:cNvPr id="6" name="Footer Placeholder 5"/>
          <p:cNvSpPr>
            <a:spLocks noGrp="1"/>
          </p:cNvSpPr>
          <p:nvPr>
            <p:ph type="ftr" sz="quarter" idx="11"/>
          </p:nvPr>
        </p:nvSpPr>
        <p:spPr>
          <a:xfrm>
            <a:off x="3124200" y="6534150"/>
            <a:ext cx="2895600" cy="323850"/>
          </a:xfrm>
          <a:prstGeom prst="rect">
            <a:avLst/>
          </a:prstGeom>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cid:image002.png@01D1625E.0966444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1" name="Picture 11" descr="Power Point Template PG 2 new sm"/>
          <p:cNvPicPr>
            <a:picLocks noChangeAspect="1" noChangeArrowheads="1"/>
          </p:cNvPicPr>
          <p:nvPr userDrawn="1"/>
        </p:nvPicPr>
        <p:blipFill>
          <a:blip r:embed="rId13" cstate="print"/>
          <a:srcRect/>
          <a:stretch>
            <a:fillRect/>
          </a:stretch>
        </p:blipFill>
        <p:spPr bwMode="auto">
          <a:xfrm>
            <a:off x="-76200" y="76200"/>
            <a:ext cx="9144000" cy="6858000"/>
          </a:xfrm>
          <a:prstGeom prst="rect">
            <a:avLst/>
          </a:prstGeom>
          <a:noFill/>
        </p:spPr>
      </p:pic>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Oregon Department of Education"/>
          <p:cNvPicPr/>
          <p:nvPr userDrawn="1"/>
        </p:nvPicPr>
        <p:blipFill>
          <a:blip r:embed="rId14" r:link="rId15">
            <a:extLst>
              <a:ext uri="{28A0092B-C50C-407E-A947-70E740481C1C}">
                <a14:useLocalDpi xmlns:a14="http://schemas.microsoft.com/office/drawing/2010/main" val="0"/>
              </a:ext>
            </a:extLst>
          </a:blip>
          <a:srcRect/>
          <a:stretch>
            <a:fillRect/>
          </a:stretch>
        </p:blipFill>
        <p:spPr bwMode="auto">
          <a:xfrm>
            <a:off x="457200" y="5924164"/>
            <a:ext cx="2590800" cy="55283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3200" b="1">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charset="0"/>
        </a:defRPr>
      </a:lvl2pPr>
      <a:lvl3pPr algn="l" rtl="0" fontAlgn="base">
        <a:spcBef>
          <a:spcPct val="0"/>
        </a:spcBef>
        <a:spcAft>
          <a:spcPct val="0"/>
        </a:spcAft>
        <a:defRPr sz="3200" b="1">
          <a:solidFill>
            <a:srgbClr val="005595"/>
          </a:solidFill>
          <a:latin typeface="Arial" charset="0"/>
        </a:defRPr>
      </a:lvl3pPr>
      <a:lvl4pPr algn="l" rtl="0" fontAlgn="base">
        <a:spcBef>
          <a:spcPct val="0"/>
        </a:spcBef>
        <a:spcAft>
          <a:spcPct val="0"/>
        </a:spcAft>
        <a:defRPr sz="3200" b="1">
          <a:solidFill>
            <a:srgbClr val="005595"/>
          </a:solidFill>
          <a:latin typeface="Arial" charset="0"/>
        </a:defRPr>
      </a:lvl4pPr>
      <a:lvl5pPr algn="l" rtl="0" fontAlgn="base">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Word_Document.docx"/></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package" Target="../embeddings/Microsoft_Word_Document1.docx"/></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7086600" cy="4419600"/>
          </a:xfrm>
        </p:spPr>
        <p:txBody>
          <a:bodyPr anchor="t">
            <a:normAutofit fontScale="90000"/>
          </a:bodyPr>
          <a:lstStyle/>
          <a:p>
            <a:pPr algn="ctr"/>
            <a:r>
              <a:rPr lang="en-US" b="0" dirty="0"/>
              <a:t/>
            </a:r>
            <a:br>
              <a:rPr lang="en-US" b="0" dirty="0"/>
            </a:br>
            <a:r>
              <a:rPr lang="en-US" b="0" dirty="0"/>
              <a:t>Medication Administration </a:t>
            </a:r>
            <a:br>
              <a:rPr lang="en-US" b="0" dirty="0"/>
            </a:br>
            <a:r>
              <a:rPr lang="en-US" b="0" dirty="0"/>
              <a:t/>
            </a:r>
            <a:br>
              <a:rPr lang="en-US" b="0" dirty="0"/>
            </a:br>
            <a:r>
              <a:rPr lang="en-US" b="0" dirty="0"/>
              <a:t/>
            </a:r>
            <a:br>
              <a:rPr lang="en-US" b="0" dirty="0"/>
            </a:br>
            <a:r>
              <a:rPr lang="en-US" sz="4400" b="0" dirty="0"/>
              <a:t/>
            </a:r>
            <a:br>
              <a:rPr lang="en-US" sz="4400" b="0" dirty="0"/>
            </a:br>
            <a:r>
              <a:rPr lang="en-US" sz="2400" b="0" dirty="0"/>
              <a:t>A Training for School Personnel</a:t>
            </a:r>
            <a:br>
              <a:rPr lang="en-US" sz="2400" b="0" dirty="0"/>
            </a:br>
            <a:r>
              <a:rPr lang="en-US" sz="2400" b="0" dirty="0"/>
              <a:t>2018 Update</a:t>
            </a:r>
            <a:br>
              <a:rPr lang="en-US" sz="2400" b="0" dirty="0"/>
            </a:br>
            <a:r>
              <a:rPr lang="en-US" sz="3600" b="0" dirty="0"/>
              <a:t/>
            </a:r>
            <a:br>
              <a:rPr lang="en-US" sz="3600" b="0" dirty="0"/>
            </a:br>
            <a:endParaRPr lang="en-US" dirty="0"/>
          </a:p>
        </p:txBody>
      </p:sp>
    </p:spTree>
    <p:extLst>
      <p:ext uri="{BB962C8B-B14F-4D97-AF65-F5344CB8AC3E}">
        <p14:creationId xmlns:p14="http://schemas.microsoft.com/office/powerpoint/2010/main" val="148238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897290" cy="918882"/>
          </a:xfrm>
        </p:spPr>
        <p:txBody>
          <a:bodyPr>
            <a:normAutofit/>
          </a:bodyPr>
          <a:lstStyle/>
          <a:p>
            <a:pPr algn="ctr"/>
            <a:r>
              <a:rPr lang="en-US" b="0" dirty="0"/>
              <a:t>PRESCRIPTION</a:t>
            </a:r>
          </a:p>
        </p:txBody>
      </p:sp>
      <p:sp>
        <p:nvSpPr>
          <p:cNvPr id="3" name="Content Placeholder 2"/>
          <p:cNvSpPr>
            <a:spLocks noGrp="1"/>
          </p:cNvSpPr>
          <p:nvPr>
            <p:ph idx="1"/>
          </p:nvPr>
        </p:nvSpPr>
        <p:spPr/>
        <p:txBody>
          <a:bodyPr>
            <a:normAutofit/>
          </a:bodyPr>
          <a:lstStyle/>
          <a:p>
            <a:r>
              <a:rPr lang="en-US" sz="2000" dirty="0"/>
              <a:t>Prepared and labeled by a registered U.S. pharmacist </a:t>
            </a:r>
          </a:p>
          <a:p>
            <a:r>
              <a:rPr lang="en-US" sz="2000" dirty="0"/>
              <a:t>Original prescription bottle.</a:t>
            </a:r>
          </a:p>
          <a:p>
            <a:r>
              <a:rPr lang="en-US" sz="2000" dirty="0"/>
              <a:t>Requires written instructions from an Oregon prescriber.  </a:t>
            </a:r>
            <a:r>
              <a:rPr lang="en-US" sz="2000" u="sng" dirty="0"/>
              <a:t>A prescription label meets this requirement.</a:t>
            </a:r>
          </a:p>
          <a:p>
            <a:r>
              <a:rPr lang="en-US" sz="2000" dirty="0"/>
              <a:t>Requires written permission from parent (or from student, pursuant to ORS 109.610, ORS 109.640, and ORS 109.675).</a:t>
            </a:r>
          </a:p>
          <a:p>
            <a:r>
              <a:rPr lang="en-US" sz="2000" dirty="0"/>
              <a:t>Verbal orders/out of state.</a:t>
            </a:r>
          </a:p>
          <a:p>
            <a:r>
              <a:rPr lang="en-US" sz="2000" dirty="0"/>
              <a:t>Only administered if required to be given during school hours or at school-sponsored </a:t>
            </a:r>
            <a:r>
              <a:rPr lang="en-US" dirty="0"/>
              <a:t>activities (based on prescribed frequency).</a:t>
            </a:r>
          </a:p>
          <a:p>
            <a:r>
              <a:rPr lang="en-US" sz="2000" dirty="0"/>
              <a:t>Age of consent.</a:t>
            </a:r>
          </a:p>
        </p:txBody>
      </p:sp>
      <p:pic>
        <p:nvPicPr>
          <p:cNvPr id="9219" name="Picture 3" title="pre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2161" y="1568824"/>
            <a:ext cx="1524000" cy="1391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014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049690" cy="1400530"/>
          </a:xfrm>
        </p:spPr>
        <p:txBody>
          <a:bodyPr>
            <a:normAutofit/>
          </a:bodyPr>
          <a:lstStyle/>
          <a:p>
            <a:pPr algn="ctr"/>
            <a:r>
              <a:rPr lang="en-US" b="0" dirty="0"/>
              <a:t>THE SIX RIGHTS OF MEDICATION ADMINISTRATION</a:t>
            </a:r>
          </a:p>
        </p:txBody>
      </p:sp>
      <p:sp>
        <p:nvSpPr>
          <p:cNvPr id="3" name="Content Placeholder 2"/>
          <p:cNvSpPr>
            <a:spLocks noGrp="1"/>
          </p:cNvSpPr>
          <p:nvPr>
            <p:ph idx="1"/>
          </p:nvPr>
        </p:nvSpPr>
        <p:spPr>
          <a:xfrm>
            <a:off x="1143000" y="2057400"/>
            <a:ext cx="6798734" cy="3505199"/>
          </a:xfrm>
        </p:spPr>
        <p:txBody>
          <a:bodyPr>
            <a:noAutofit/>
          </a:bodyPr>
          <a:lstStyle/>
          <a:p>
            <a:r>
              <a:rPr lang="en-US" dirty="0"/>
              <a:t>Right Student</a:t>
            </a:r>
          </a:p>
          <a:p>
            <a:r>
              <a:rPr lang="en-US" dirty="0"/>
              <a:t>Right Medication</a:t>
            </a:r>
          </a:p>
          <a:p>
            <a:r>
              <a:rPr lang="en-US" dirty="0"/>
              <a:t>Right Dose</a:t>
            </a:r>
          </a:p>
          <a:p>
            <a:r>
              <a:rPr lang="en-US" dirty="0"/>
              <a:t>Right Time</a:t>
            </a:r>
          </a:p>
          <a:p>
            <a:r>
              <a:rPr lang="en-US" dirty="0"/>
              <a:t>Right Method of administering the medication</a:t>
            </a:r>
          </a:p>
          <a:p>
            <a:r>
              <a:rPr lang="en-US" dirty="0"/>
              <a:t>Right Documentation</a:t>
            </a:r>
          </a:p>
          <a:p>
            <a:pPr marL="0" indent="0">
              <a:buNone/>
            </a:pPr>
            <a:endParaRPr lang="en-US" b="1" dirty="0"/>
          </a:p>
          <a:p>
            <a:pPr marL="0" indent="0">
              <a:buNone/>
            </a:pPr>
            <a:r>
              <a:rPr lang="en-US" b="1" dirty="0"/>
              <a:t>These must all be ‘RIGHT’ before any medicine is administered</a:t>
            </a:r>
          </a:p>
        </p:txBody>
      </p:sp>
    </p:spTree>
    <p:extLst>
      <p:ext uri="{BB962C8B-B14F-4D97-AF65-F5344CB8AC3E}">
        <p14:creationId xmlns:p14="http://schemas.microsoft.com/office/powerpoint/2010/main" val="367943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t>RIGHT TIME</a:t>
            </a:r>
          </a:p>
        </p:txBody>
      </p:sp>
      <p:sp>
        <p:nvSpPr>
          <p:cNvPr id="3" name="Content Placeholder 2"/>
          <p:cNvSpPr>
            <a:spLocks noGrp="1"/>
          </p:cNvSpPr>
          <p:nvPr>
            <p:ph idx="1"/>
          </p:nvPr>
        </p:nvSpPr>
        <p:spPr>
          <a:xfrm>
            <a:off x="513613" y="1417638"/>
            <a:ext cx="7344427" cy="2697163"/>
          </a:xfrm>
        </p:spPr>
        <p:txBody>
          <a:bodyPr>
            <a:normAutofit lnSpcReduction="10000"/>
          </a:bodyPr>
          <a:lstStyle/>
          <a:p>
            <a:endParaRPr lang="en-US" dirty="0"/>
          </a:p>
          <a:p>
            <a:r>
              <a:rPr lang="en-US" sz="2400" dirty="0"/>
              <a:t>Parent written authorization for any medication must include a time for the medication to be given. </a:t>
            </a:r>
          </a:p>
          <a:p>
            <a:r>
              <a:rPr lang="en-US" sz="2400" dirty="0"/>
              <a:t>Ideally the medication is to be administered at the time specified.  However, medicine may be given up to 30 minutes before or after the time specified and still be the Right Time. </a:t>
            </a:r>
          </a:p>
        </p:txBody>
      </p:sp>
      <p:pic>
        <p:nvPicPr>
          <p:cNvPr id="2050" name="Picture 2" title="cl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8100" y="4506995"/>
            <a:ext cx="1371600" cy="145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7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33" y="587252"/>
            <a:ext cx="8229600" cy="1143000"/>
          </a:xfrm>
        </p:spPr>
        <p:txBody>
          <a:bodyPr>
            <a:noAutofit/>
          </a:bodyPr>
          <a:lstStyle/>
          <a:p>
            <a:pPr algn="ctr"/>
            <a:r>
              <a:rPr lang="en-US" b="0" dirty="0"/>
              <a:t>HANDLING</a:t>
            </a:r>
          </a:p>
        </p:txBody>
      </p:sp>
      <p:sp>
        <p:nvSpPr>
          <p:cNvPr id="3" name="Content Placeholder 2"/>
          <p:cNvSpPr>
            <a:spLocks noGrp="1"/>
          </p:cNvSpPr>
          <p:nvPr>
            <p:ph idx="1"/>
          </p:nvPr>
        </p:nvSpPr>
        <p:spPr>
          <a:xfrm>
            <a:off x="762000" y="1707840"/>
            <a:ext cx="6777354" cy="2667000"/>
          </a:xfrm>
        </p:spPr>
        <p:txBody>
          <a:bodyPr>
            <a:normAutofit/>
          </a:bodyPr>
          <a:lstStyle/>
          <a:p>
            <a:r>
              <a:rPr lang="en-US" sz="2400" dirty="0"/>
              <a:t>Water source</a:t>
            </a:r>
          </a:p>
          <a:p>
            <a:r>
              <a:rPr lang="en-US" sz="2400" dirty="0"/>
              <a:t>Hand washing</a:t>
            </a:r>
          </a:p>
          <a:p>
            <a:r>
              <a:rPr lang="en-US" sz="2400" dirty="0"/>
              <a:t>Avoid touching the medication</a:t>
            </a:r>
          </a:p>
          <a:p>
            <a:r>
              <a:rPr lang="en-US" sz="2400" dirty="0"/>
              <a:t>Gloves</a:t>
            </a:r>
          </a:p>
        </p:txBody>
      </p:sp>
      <p:pic>
        <p:nvPicPr>
          <p:cNvPr id="3074" name="Picture 2" title="wash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960" y="5028157"/>
            <a:ext cx="1773880" cy="150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43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18882"/>
          </a:xfrm>
        </p:spPr>
        <p:txBody>
          <a:bodyPr>
            <a:normAutofit/>
          </a:bodyPr>
          <a:lstStyle/>
          <a:p>
            <a:pPr algn="ctr"/>
            <a:r>
              <a:rPr lang="en-US" b="0" dirty="0"/>
              <a:t>HANDLING</a:t>
            </a:r>
          </a:p>
        </p:txBody>
      </p:sp>
      <p:sp>
        <p:nvSpPr>
          <p:cNvPr id="3" name="Content Placeholder 2"/>
          <p:cNvSpPr>
            <a:spLocks noGrp="1"/>
          </p:cNvSpPr>
          <p:nvPr>
            <p:ph idx="1"/>
          </p:nvPr>
        </p:nvSpPr>
        <p:spPr>
          <a:xfrm>
            <a:off x="588800" y="1890035"/>
            <a:ext cx="7520940" cy="2224766"/>
          </a:xfrm>
        </p:spPr>
        <p:txBody>
          <a:bodyPr>
            <a:normAutofit/>
          </a:bodyPr>
          <a:lstStyle/>
          <a:p>
            <a:r>
              <a:rPr lang="en-US" sz="2400" dirty="0"/>
              <a:t>Cutting tablets</a:t>
            </a:r>
          </a:p>
          <a:p>
            <a:r>
              <a:rPr lang="en-US" sz="2400" dirty="0"/>
              <a:t>Pill crushing</a:t>
            </a:r>
          </a:p>
          <a:p>
            <a:r>
              <a:rPr lang="en-US" sz="2400" dirty="0"/>
              <a:t>Parent responsibility to provide calibrated measuring device for measuring any liquid medications. </a:t>
            </a:r>
          </a:p>
        </p:txBody>
      </p:sp>
      <p:pic>
        <p:nvPicPr>
          <p:cNvPr id="2051" name="Picture 3" title="measuring c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700" y="5134762"/>
            <a:ext cx="1343066" cy="128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950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281721" cy="842682"/>
          </a:xfrm>
        </p:spPr>
        <p:txBody>
          <a:bodyPr>
            <a:noAutofit/>
          </a:bodyPr>
          <a:lstStyle/>
          <a:p>
            <a:pPr algn="ctr"/>
            <a:r>
              <a:rPr lang="en-US" b="0" dirty="0"/>
              <a:t>ADMINISTRATION METHODS</a:t>
            </a:r>
          </a:p>
        </p:txBody>
      </p:sp>
      <p:sp>
        <p:nvSpPr>
          <p:cNvPr id="3" name="Content Placeholder 2"/>
          <p:cNvSpPr>
            <a:spLocks noGrp="1"/>
          </p:cNvSpPr>
          <p:nvPr>
            <p:ph idx="1"/>
          </p:nvPr>
        </p:nvSpPr>
        <p:spPr/>
        <p:txBody>
          <a:bodyPr>
            <a:normAutofit/>
          </a:bodyPr>
          <a:lstStyle/>
          <a:p>
            <a:endParaRPr lang="en-US" sz="2000" dirty="0"/>
          </a:p>
          <a:p>
            <a:r>
              <a:rPr lang="en-US" sz="2400" dirty="0"/>
              <a:t>Oral (by mouth)</a:t>
            </a:r>
          </a:p>
          <a:p>
            <a:pPr lvl="1"/>
            <a:r>
              <a:rPr lang="en-US" sz="2400" dirty="0"/>
              <a:t>Tablet</a:t>
            </a:r>
          </a:p>
          <a:p>
            <a:pPr lvl="1"/>
            <a:r>
              <a:rPr lang="en-US" sz="2400" dirty="0"/>
              <a:t>Capsule</a:t>
            </a:r>
          </a:p>
          <a:p>
            <a:pPr lvl="1"/>
            <a:r>
              <a:rPr lang="en-US" sz="2400" dirty="0"/>
              <a:t>Syrup, Elixir, Suspension</a:t>
            </a:r>
          </a:p>
          <a:p>
            <a:pPr lvl="1"/>
            <a:endParaRPr lang="en-US" dirty="0"/>
          </a:p>
          <a:p>
            <a:endParaRPr lang="en-US" dirty="0"/>
          </a:p>
        </p:txBody>
      </p:sp>
      <p:pic>
        <p:nvPicPr>
          <p:cNvPr id="3074" name="Picture 2" title="med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7432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1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281722" cy="822253"/>
          </a:xfrm>
        </p:spPr>
        <p:txBody>
          <a:bodyPr>
            <a:normAutofit/>
          </a:bodyPr>
          <a:lstStyle/>
          <a:p>
            <a:pPr algn="ctr"/>
            <a:r>
              <a:rPr lang="en-US" b="0" dirty="0"/>
              <a:t>ADMINISTRATION METHODS</a:t>
            </a:r>
          </a:p>
        </p:txBody>
      </p:sp>
      <p:sp>
        <p:nvSpPr>
          <p:cNvPr id="3" name="Content Placeholder 2"/>
          <p:cNvSpPr>
            <a:spLocks noGrp="1"/>
          </p:cNvSpPr>
          <p:nvPr>
            <p:ph idx="1"/>
          </p:nvPr>
        </p:nvSpPr>
        <p:spPr/>
        <p:txBody>
          <a:bodyPr>
            <a:normAutofit/>
          </a:bodyPr>
          <a:lstStyle/>
          <a:p>
            <a:r>
              <a:rPr lang="en-US" sz="2400" dirty="0"/>
              <a:t>Topical</a:t>
            </a:r>
          </a:p>
          <a:p>
            <a:pPr lvl="1"/>
            <a:r>
              <a:rPr lang="en-US" sz="2400" dirty="0"/>
              <a:t>Skin</a:t>
            </a:r>
          </a:p>
          <a:p>
            <a:pPr lvl="1"/>
            <a:r>
              <a:rPr lang="en-US" sz="2400" dirty="0"/>
              <a:t>Eyes</a:t>
            </a:r>
          </a:p>
          <a:p>
            <a:pPr lvl="1"/>
            <a:r>
              <a:rPr lang="en-US" sz="2400" dirty="0"/>
              <a:t>Ears</a:t>
            </a:r>
          </a:p>
          <a:p>
            <a:pPr lvl="1"/>
            <a:r>
              <a:rPr lang="en-US" sz="2400" dirty="0"/>
              <a:t>Nose</a:t>
            </a:r>
          </a:p>
        </p:txBody>
      </p:sp>
      <p:pic>
        <p:nvPicPr>
          <p:cNvPr id="3076" name="Picture 4" title="topical oin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334" y="4078898"/>
            <a:ext cx="1493899" cy="149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2" descr="Image result for picture generic oint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title="topical oint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700" y="34290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83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281721" cy="842682"/>
          </a:xfrm>
        </p:spPr>
        <p:txBody>
          <a:bodyPr>
            <a:normAutofit/>
          </a:bodyPr>
          <a:lstStyle/>
          <a:p>
            <a:pPr algn="ctr"/>
            <a:r>
              <a:rPr lang="en-US" b="0" dirty="0"/>
              <a:t>ADMINISTRATION METHODS</a:t>
            </a:r>
          </a:p>
        </p:txBody>
      </p:sp>
      <p:sp>
        <p:nvSpPr>
          <p:cNvPr id="3" name="Content Placeholder 2"/>
          <p:cNvSpPr>
            <a:spLocks noGrp="1"/>
          </p:cNvSpPr>
          <p:nvPr>
            <p:ph idx="1"/>
          </p:nvPr>
        </p:nvSpPr>
        <p:spPr/>
        <p:txBody>
          <a:bodyPr/>
          <a:lstStyle/>
          <a:p>
            <a:r>
              <a:rPr lang="en-US" sz="2400" dirty="0"/>
              <a:t>Inhalers</a:t>
            </a:r>
          </a:p>
          <a:p>
            <a:pPr marL="685800" lvl="2"/>
            <a:r>
              <a:rPr lang="en-US" sz="2400" dirty="0"/>
              <a:t>Nasal</a:t>
            </a:r>
          </a:p>
          <a:p>
            <a:pPr marL="685800" lvl="2"/>
            <a:r>
              <a:rPr lang="en-US" sz="2400" dirty="0"/>
              <a:t>Oral</a:t>
            </a:r>
          </a:p>
          <a:p>
            <a:pPr marL="1257300" lvl="3" indent="-400050"/>
            <a:r>
              <a:rPr lang="en-US" sz="2400" dirty="0"/>
              <a:t>Each Metered Dose Inhaler (MDI) has different use and care, priming, shaking, and cleaning directions.</a:t>
            </a:r>
          </a:p>
          <a:p>
            <a:pPr marL="1257300" lvl="3" indent="-400050"/>
            <a:r>
              <a:rPr lang="en-US" sz="2400" dirty="0"/>
              <a:t>Review insert instructions before use.</a:t>
            </a:r>
          </a:p>
          <a:p>
            <a:pPr marL="457200" lvl="1" indent="0">
              <a:buNone/>
            </a:pPr>
            <a:endParaRPr lang="en-US" dirty="0"/>
          </a:p>
        </p:txBody>
      </p:sp>
      <p:pic>
        <p:nvPicPr>
          <p:cNvPr id="4098" name="Picture 2" title="inha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00200"/>
            <a:ext cx="1379114" cy="1133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title="inha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900" y="4876800"/>
            <a:ext cx="1808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7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281721" cy="918882"/>
          </a:xfrm>
        </p:spPr>
        <p:txBody>
          <a:bodyPr>
            <a:normAutofit/>
          </a:bodyPr>
          <a:lstStyle/>
          <a:p>
            <a:pPr algn="ctr"/>
            <a:r>
              <a:rPr lang="en-US" b="0" dirty="0"/>
              <a:t>ADMINISTRATION METHODS</a:t>
            </a:r>
          </a:p>
        </p:txBody>
      </p:sp>
      <p:sp>
        <p:nvSpPr>
          <p:cNvPr id="3" name="Content Placeholder 2"/>
          <p:cNvSpPr>
            <a:spLocks noGrp="1"/>
          </p:cNvSpPr>
          <p:nvPr>
            <p:ph idx="1"/>
          </p:nvPr>
        </p:nvSpPr>
        <p:spPr/>
        <p:txBody>
          <a:bodyPr>
            <a:normAutofit/>
          </a:bodyPr>
          <a:lstStyle/>
          <a:p>
            <a:r>
              <a:rPr lang="en-US" sz="2400" dirty="0"/>
              <a:t>Not covered in this training:</a:t>
            </a:r>
          </a:p>
          <a:p>
            <a:pPr lvl="1"/>
            <a:r>
              <a:rPr lang="en-US" sz="2400" dirty="0"/>
              <a:t>Rectal medications</a:t>
            </a:r>
          </a:p>
          <a:p>
            <a:pPr lvl="1"/>
            <a:r>
              <a:rPr lang="en-US" sz="2400" dirty="0"/>
              <a:t>Inhaled medication by nebulizer</a:t>
            </a:r>
          </a:p>
          <a:p>
            <a:pPr lvl="1"/>
            <a:r>
              <a:rPr lang="en-US" sz="2400" dirty="0"/>
              <a:t>Nasal medication for seizure disorders</a:t>
            </a:r>
          </a:p>
          <a:p>
            <a:pPr lvl="1"/>
            <a:r>
              <a:rPr lang="en-US" sz="2400" dirty="0"/>
              <a:t>Injectable medications</a:t>
            </a:r>
          </a:p>
          <a:p>
            <a:pPr lvl="1"/>
            <a:r>
              <a:rPr lang="en-US" sz="2400" dirty="0"/>
              <a:t>Oxygen therapy  </a:t>
            </a:r>
          </a:p>
          <a:p>
            <a:r>
              <a:rPr lang="en-US" sz="2400" dirty="0"/>
              <a:t>If a student requires medication by these methods, your school nurse will initiate an individualized procedure and train appropriate personnel.</a:t>
            </a:r>
          </a:p>
        </p:txBody>
      </p:sp>
    </p:spTree>
    <p:extLst>
      <p:ext uri="{BB962C8B-B14F-4D97-AF65-F5344CB8AC3E}">
        <p14:creationId xmlns:p14="http://schemas.microsoft.com/office/powerpoint/2010/main" val="2181262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11490" cy="1400530"/>
          </a:xfrm>
        </p:spPr>
        <p:txBody>
          <a:bodyPr>
            <a:normAutofit/>
          </a:bodyPr>
          <a:lstStyle/>
          <a:p>
            <a:pPr algn="ctr"/>
            <a:r>
              <a:rPr lang="en-US" b="0" dirty="0"/>
              <a:t>SAFE STORAGE &amp; HANDLING</a:t>
            </a:r>
          </a:p>
        </p:txBody>
      </p:sp>
      <p:sp>
        <p:nvSpPr>
          <p:cNvPr id="3" name="Content Placeholder 2"/>
          <p:cNvSpPr>
            <a:spLocks noGrp="1"/>
          </p:cNvSpPr>
          <p:nvPr>
            <p:ph idx="1"/>
          </p:nvPr>
        </p:nvSpPr>
        <p:spPr/>
        <p:txBody>
          <a:bodyPr>
            <a:normAutofit/>
          </a:bodyPr>
          <a:lstStyle/>
          <a:p>
            <a:r>
              <a:rPr lang="en-US" sz="2400" dirty="0"/>
              <a:t>Original container</a:t>
            </a:r>
          </a:p>
          <a:p>
            <a:endParaRPr lang="en-US" sz="2400" dirty="0"/>
          </a:p>
          <a:p>
            <a:r>
              <a:rPr lang="en-US" sz="2400" dirty="0"/>
              <a:t>Secure, locked storage</a:t>
            </a:r>
          </a:p>
          <a:p>
            <a:endParaRPr lang="en-US" sz="2400" dirty="0"/>
          </a:p>
          <a:p>
            <a:r>
              <a:rPr lang="en-US" sz="2400" dirty="0"/>
              <a:t>Never administer medications from an unlabeled container.</a:t>
            </a:r>
          </a:p>
          <a:p>
            <a:endParaRPr lang="en-US" sz="2400" dirty="0"/>
          </a:p>
          <a:p>
            <a:r>
              <a:rPr lang="en-US" sz="2400" dirty="0"/>
              <a:t>Never accept medication in a bag or unmarked container.</a:t>
            </a:r>
          </a:p>
        </p:txBody>
      </p:sp>
      <p:sp>
        <p:nvSpPr>
          <p:cNvPr id="4" name="Lock" title="lock"/>
          <p:cNvSpPr>
            <a:spLocks noEditPoints="1" noChangeArrowheads="1"/>
          </p:cNvSpPr>
          <p:nvPr/>
        </p:nvSpPr>
        <p:spPr bwMode="auto">
          <a:xfrm>
            <a:off x="4267200" y="5215304"/>
            <a:ext cx="685800" cy="999392"/>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6948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t>LEGAL BACKGROUND</a:t>
            </a:r>
          </a:p>
        </p:txBody>
      </p:sp>
      <p:sp>
        <p:nvSpPr>
          <p:cNvPr id="3" name="Content Placeholder 2"/>
          <p:cNvSpPr>
            <a:spLocks noGrp="1"/>
          </p:cNvSpPr>
          <p:nvPr>
            <p:ph idx="1"/>
          </p:nvPr>
        </p:nvSpPr>
        <p:spPr>
          <a:xfrm>
            <a:off x="484710" y="1417638"/>
            <a:ext cx="7490892" cy="4729042"/>
          </a:xfrm>
        </p:spPr>
        <p:txBody>
          <a:bodyPr>
            <a:normAutofit/>
          </a:bodyPr>
          <a:lstStyle/>
          <a:p>
            <a:r>
              <a:rPr lang="en-US" sz="2600" b="1" dirty="0"/>
              <a:t>ORS 339.866-339.874  </a:t>
            </a:r>
          </a:p>
          <a:p>
            <a:r>
              <a:rPr lang="en-US" sz="2600" b="1" dirty="0"/>
              <a:t>OAR 581-021-0037 </a:t>
            </a:r>
          </a:p>
          <a:p>
            <a:pPr marL="0" indent="0">
              <a:buNone/>
            </a:pPr>
            <a:endParaRPr lang="en-US" sz="2600" b="1" dirty="0"/>
          </a:p>
          <a:p>
            <a:pPr marL="0" indent="0">
              <a:buNone/>
            </a:pPr>
            <a:r>
              <a:rPr lang="en-US" sz="2600" dirty="0"/>
              <a:t>Designated school personnel</a:t>
            </a:r>
          </a:p>
          <a:p>
            <a:pPr marL="0" indent="0">
              <a:buNone/>
            </a:pPr>
            <a:endParaRPr lang="en-US" sz="2600" dirty="0"/>
          </a:p>
          <a:p>
            <a:pPr marL="0" indent="0">
              <a:buNone/>
            </a:pPr>
            <a:r>
              <a:rPr lang="en-US" sz="2600" dirty="0"/>
              <a:t>District procedures must address how to handle field trips and other events that occur outside the usual school setting.</a:t>
            </a:r>
          </a:p>
          <a:p>
            <a:pPr marL="0" indent="0">
              <a:buNone/>
            </a:pPr>
            <a:endParaRPr lang="en-US" sz="2600" dirty="0"/>
          </a:p>
          <a:p>
            <a:pPr marL="0" indent="0">
              <a:buNone/>
            </a:pPr>
            <a:r>
              <a:rPr lang="en-US" sz="1600" dirty="0"/>
              <a:t> </a:t>
            </a:r>
          </a:p>
        </p:txBody>
      </p:sp>
      <p:pic>
        <p:nvPicPr>
          <p:cNvPr id="7170" name="Picture 2" title="Scale and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912" y="2209800"/>
            <a:ext cx="982663" cy="139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461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0" dirty="0"/>
              <a:t>SAFE STORAGE AND HANDLING</a:t>
            </a:r>
          </a:p>
        </p:txBody>
      </p:sp>
      <p:sp>
        <p:nvSpPr>
          <p:cNvPr id="3" name="Content Placeholder 2"/>
          <p:cNvSpPr>
            <a:spLocks noGrp="1"/>
          </p:cNvSpPr>
          <p:nvPr>
            <p:ph idx="1"/>
          </p:nvPr>
        </p:nvSpPr>
        <p:spPr/>
        <p:txBody>
          <a:bodyPr>
            <a:noAutofit/>
          </a:bodyPr>
          <a:lstStyle/>
          <a:p>
            <a:endParaRPr lang="en-US" dirty="0"/>
          </a:p>
          <a:p>
            <a:r>
              <a:rPr lang="en-US" sz="2400" dirty="0"/>
              <a:t>Refrigeration </a:t>
            </a:r>
          </a:p>
          <a:p>
            <a:endParaRPr lang="en-US" sz="2400" dirty="0"/>
          </a:p>
          <a:p>
            <a:r>
              <a:rPr lang="en-US" sz="2400" dirty="0"/>
              <a:t>Emergency plans</a:t>
            </a:r>
          </a:p>
          <a:p>
            <a:endParaRPr lang="en-US" sz="2000" dirty="0"/>
          </a:p>
          <a:p>
            <a:endParaRPr lang="en-US" sz="2000" dirty="0"/>
          </a:p>
        </p:txBody>
      </p:sp>
      <p:pic>
        <p:nvPicPr>
          <p:cNvPr id="5123" name="Picture 3" title="refrig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962400"/>
            <a:ext cx="151892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05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135290" cy="1400530"/>
          </a:xfrm>
        </p:spPr>
        <p:txBody>
          <a:bodyPr>
            <a:normAutofit/>
          </a:bodyPr>
          <a:lstStyle/>
          <a:p>
            <a:pPr algn="ctr"/>
            <a:r>
              <a:rPr lang="en-US" b="0" dirty="0"/>
              <a:t>SAFE STORAGE AND HANDLING</a:t>
            </a:r>
          </a:p>
        </p:txBody>
      </p:sp>
      <p:sp>
        <p:nvSpPr>
          <p:cNvPr id="3" name="Content Placeholder 2"/>
          <p:cNvSpPr>
            <a:spLocks noGrp="1"/>
          </p:cNvSpPr>
          <p:nvPr>
            <p:ph idx="1"/>
          </p:nvPr>
        </p:nvSpPr>
        <p:spPr>
          <a:xfrm>
            <a:off x="484710" y="2057400"/>
            <a:ext cx="7526790" cy="3505199"/>
          </a:xfrm>
        </p:spPr>
        <p:txBody>
          <a:bodyPr>
            <a:normAutofit/>
          </a:bodyPr>
          <a:lstStyle/>
          <a:p>
            <a:r>
              <a:rPr lang="en-US" sz="2400" dirty="0"/>
              <a:t>Transport of medication</a:t>
            </a:r>
          </a:p>
          <a:p>
            <a:endParaRPr lang="en-US" sz="2400" dirty="0"/>
          </a:p>
          <a:p>
            <a:r>
              <a:rPr lang="en-US" sz="2400" dirty="0"/>
              <a:t>Medication changes: we cannot accept verbal requests</a:t>
            </a:r>
          </a:p>
          <a:p>
            <a:endParaRPr lang="en-US" sz="2400" dirty="0"/>
          </a:p>
          <a:p>
            <a:r>
              <a:rPr lang="en-US" sz="2400" dirty="0"/>
              <a:t>End of school year </a:t>
            </a:r>
          </a:p>
          <a:p>
            <a:pPr lvl="1"/>
            <a:r>
              <a:rPr lang="en-US" sz="2200" dirty="0"/>
              <a:t>Medication disposal</a:t>
            </a:r>
          </a:p>
        </p:txBody>
      </p:sp>
    </p:spTree>
    <p:extLst>
      <p:ext uri="{BB962C8B-B14F-4D97-AF65-F5344CB8AC3E}">
        <p14:creationId xmlns:p14="http://schemas.microsoft.com/office/powerpoint/2010/main" val="1798749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9537"/>
            <a:ext cx="6798734" cy="913463"/>
          </a:xfrm>
        </p:spPr>
        <p:txBody>
          <a:bodyPr/>
          <a:lstStyle/>
          <a:p>
            <a:pPr algn="ctr"/>
            <a:r>
              <a:rPr lang="en-US" b="0" dirty="0"/>
              <a:t>COUNTING PILLS</a:t>
            </a:r>
          </a:p>
        </p:txBody>
      </p:sp>
      <p:sp>
        <p:nvSpPr>
          <p:cNvPr id="3" name="Content Placeholder 2"/>
          <p:cNvSpPr>
            <a:spLocks noGrp="1"/>
          </p:cNvSpPr>
          <p:nvPr>
            <p:ph idx="1"/>
          </p:nvPr>
        </p:nvSpPr>
        <p:spPr>
          <a:xfrm>
            <a:off x="990600" y="1143000"/>
            <a:ext cx="6711654" cy="4800600"/>
          </a:xfrm>
        </p:spPr>
        <p:txBody>
          <a:bodyPr>
            <a:noAutofit/>
          </a:bodyPr>
          <a:lstStyle/>
          <a:p>
            <a:r>
              <a:rPr lang="en-US" sz="2400" dirty="0"/>
              <a:t>Some pills require counting by 2 people upon sign-in and sign-out, and additionally as required by district policy</a:t>
            </a:r>
          </a:p>
          <a:p>
            <a:pPr lvl="1"/>
            <a:r>
              <a:rPr lang="en-US" sz="2400" dirty="0"/>
              <a:t>Any controlled substance:</a:t>
            </a:r>
          </a:p>
          <a:p>
            <a:pPr lvl="2"/>
            <a:r>
              <a:rPr lang="en-US" sz="2000" dirty="0"/>
              <a:t>Sedatives</a:t>
            </a:r>
          </a:p>
          <a:p>
            <a:pPr lvl="2"/>
            <a:r>
              <a:rPr lang="en-US" sz="2000" dirty="0"/>
              <a:t>Stimulants</a:t>
            </a:r>
          </a:p>
          <a:p>
            <a:pPr lvl="2"/>
            <a:r>
              <a:rPr lang="en-US" sz="2000" dirty="0"/>
              <a:t>Anti-convulsive</a:t>
            </a:r>
          </a:p>
          <a:p>
            <a:pPr lvl="2"/>
            <a:r>
              <a:rPr lang="en-US" sz="2000" dirty="0"/>
              <a:t>Narcotic analgesics</a:t>
            </a:r>
          </a:p>
          <a:p>
            <a:pPr lvl="2"/>
            <a:r>
              <a:rPr lang="en-US" sz="2000" dirty="0" err="1"/>
              <a:t>Pyschotropics</a:t>
            </a:r>
            <a:endParaRPr lang="en-US" sz="2000" dirty="0"/>
          </a:p>
          <a:p>
            <a:pPr lvl="1"/>
            <a:r>
              <a:rPr lang="en-US" sz="2400" dirty="0"/>
              <a:t>May count with parent &amp; staff, or 2 staff members</a:t>
            </a:r>
          </a:p>
        </p:txBody>
      </p:sp>
    </p:spTree>
    <p:extLst>
      <p:ext uri="{BB962C8B-B14F-4D97-AF65-F5344CB8AC3E}">
        <p14:creationId xmlns:p14="http://schemas.microsoft.com/office/powerpoint/2010/main" val="38934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7" y="224118"/>
            <a:ext cx="7744891" cy="842682"/>
          </a:xfrm>
        </p:spPr>
        <p:txBody>
          <a:bodyPr/>
          <a:lstStyle/>
          <a:p>
            <a:pPr algn="ctr"/>
            <a:r>
              <a:rPr lang="en-US" b="0" dirty="0"/>
              <a:t>CHARTING FORMS</a:t>
            </a:r>
          </a:p>
        </p:txBody>
      </p:sp>
      <p:graphicFrame>
        <p:nvGraphicFramePr>
          <p:cNvPr id="4" name="Object 3" title="form"/>
          <p:cNvGraphicFramePr>
            <a:graphicFrameLocks noChangeAspect="1"/>
          </p:cNvGraphicFramePr>
          <p:nvPr>
            <p:extLst>
              <p:ext uri="{D42A27DB-BD31-4B8C-83A1-F6EECF244321}">
                <p14:modId xmlns:p14="http://schemas.microsoft.com/office/powerpoint/2010/main" val="1593460632"/>
              </p:ext>
            </p:extLst>
          </p:nvPr>
        </p:nvGraphicFramePr>
        <p:xfrm>
          <a:off x="2620746" y="1066800"/>
          <a:ext cx="3472815" cy="4876800"/>
        </p:xfrm>
        <a:graphic>
          <a:graphicData uri="http://schemas.openxmlformats.org/presentationml/2006/ole">
            <mc:AlternateContent xmlns:mc="http://schemas.openxmlformats.org/markup-compatibility/2006">
              <mc:Choice xmlns:v="urn:schemas-microsoft-com:vml" Requires="v">
                <p:oleObj spid="_x0000_s1055" name="Document" r:id="rId4" imgW="6489056" imgH="9111518" progId="Word.Document.12">
                  <p:embed/>
                </p:oleObj>
              </mc:Choice>
              <mc:Fallback>
                <p:oleObj name="Document" r:id="rId4" imgW="6489056" imgH="9111518" progId="Word.Document.12">
                  <p:embed/>
                  <p:pic>
                    <p:nvPicPr>
                      <p:cNvPr id="0" name=""/>
                      <p:cNvPicPr/>
                      <p:nvPr/>
                    </p:nvPicPr>
                    <p:blipFill>
                      <a:blip r:embed="rId5"/>
                      <a:stretch>
                        <a:fillRect/>
                      </a:stretch>
                    </p:blipFill>
                    <p:spPr>
                      <a:xfrm>
                        <a:off x="2620746" y="1066800"/>
                        <a:ext cx="3472815" cy="4876800"/>
                      </a:xfrm>
                      <a:prstGeom prst="rect">
                        <a:avLst/>
                      </a:prstGeom>
                    </p:spPr>
                  </p:pic>
                </p:oleObj>
              </mc:Fallback>
            </mc:AlternateContent>
          </a:graphicData>
        </a:graphic>
      </p:graphicFrame>
    </p:spTree>
    <p:extLst>
      <p:ext uri="{BB962C8B-B14F-4D97-AF65-F5344CB8AC3E}">
        <p14:creationId xmlns:p14="http://schemas.microsoft.com/office/powerpoint/2010/main" val="1327536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304800"/>
            <a:ext cx="7211491" cy="766482"/>
          </a:xfrm>
        </p:spPr>
        <p:txBody>
          <a:bodyPr/>
          <a:lstStyle/>
          <a:p>
            <a:pPr algn="ctr"/>
            <a:r>
              <a:rPr lang="en-US" b="0" dirty="0"/>
              <a:t>CHARTING FORMS</a:t>
            </a:r>
          </a:p>
        </p:txBody>
      </p:sp>
      <p:pic>
        <p:nvPicPr>
          <p:cNvPr id="2051" name="Picture 3" title="for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2" t="8189" r="-302" b="-1"/>
          <a:stretch/>
        </p:blipFill>
        <p:spPr bwMode="auto">
          <a:xfrm>
            <a:off x="540819" y="1071282"/>
            <a:ext cx="7155381" cy="457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063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lstStyle/>
          <a:p>
            <a:pPr algn="ctr"/>
            <a:r>
              <a:rPr lang="en-US" b="0" dirty="0"/>
              <a:t>CHARTING FORMS</a:t>
            </a:r>
          </a:p>
        </p:txBody>
      </p:sp>
      <p:pic>
        <p:nvPicPr>
          <p:cNvPr id="5" name="Picture 2" title="for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51" b="5929"/>
          <a:stretch/>
        </p:blipFill>
        <p:spPr bwMode="auto">
          <a:xfrm>
            <a:off x="855494" y="1143000"/>
            <a:ext cx="7433012" cy="4614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1581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t>DOCUMENTATION</a:t>
            </a:r>
          </a:p>
        </p:txBody>
      </p:sp>
      <p:sp>
        <p:nvSpPr>
          <p:cNvPr id="3" name="Content Placeholder 2"/>
          <p:cNvSpPr>
            <a:spLocks noGrp="1"/>
          </p:cNvSpPr>
          <p:nvPr>
            <p:ph idx="1"/>
          </p:nvPr>
        </p:nvSpPr>
        <p:spPr>
          <a:xfrm>
            <a:off x="804788" y="1561343"/>
            <a:ext cx="6711654" cy="4195481"/>
          </a:xfrm>
        </p:spPr>
        <p:txBody>
          <a:bodyPr>
            <a:normAutofit/>
          </a:bodyPr>
          <a:lstStyle/>
          <a:p>
            <a:r>
              <a:rPr lang="en-US" sz="2200" dirty="0"/>
              <a:t>Personnel must document </a:t>
            </a:r>
            <a:r>
              <a:rPr lang="en-US" sz="2200" b="1" dirty="0"/>
              <a:t>every</a:t>
            </a:r>
            <a:r>
              <a:rPr lang="en-US" sz="2200" dirty="0"/>
              <a:t> time a medication is given. Documentation must be accurate, legible, and completed at the time of the administration.</a:t>
            </a:r>
          </a:p>
          <a:p>
            <a:r>
              <a:rPr lang="en-US" sz="2200" dirty="0"/>
              <a:t>Document in blue or black ink only - No pencil.</a:t>
            </a:r>
          </a:p>
          <a:p>
            <a:r>
              <a:rPr lang="en-US" sz="2200" dirty="0"/>
              <a:t>If a mistake is made in charting, cross out with a single line and mark “ME” (mistaken entry); </a:t>
            </a:r>
            <a:r>
              <a:rPr lang="en-US" sz="2200" u="sng" dirty="0"/>
              <a:t>do not use white out</a:t>
            </a:r>
            <a:r>
              <a:rPr lang="en-US" sz="2200" dirty="0"/>
              <a:t>.</a:t>
            </a:r>
          </a:p>
        </p:txBody>
      </p:sp>
      <p:pic>
        <p:nvPicPr>
          <p:cNvPr id="5122" name="Picture 2" title="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525" y="4648200"/>
            <a:ext cx="15049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341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0" dirty="0"/>
              <a:t>STUDENT SELF-ADMINISTRATION</a:t>
            </a:r>
          </a:p>
        </p:txBody>
      </p:sp>
      <p:sp>
        <p:nvSpPr>
          <p:cNvPr id="3" name="Content Placeholder 2"/>
          <p:cNvSpPr>
            <a:spLocks noGrp="1"/>
          </p:cNvSpPr>
          <p:nvPr>
            <p:ph idx="1"/>
          </p:nvPr>
        </p:nvSpPr>
        <p:spPr/>
        <p:txBody>
          <a:bodyPr>
            <a:normAutofit/>
          </a:bodyPr>
          <a:lstStyle/>
          <a:p>
            <a:endParaRPr lang="en-US" sz="2400" dirty="0"/>
          </a:p>
          <a:p>
            <a:r>
              <a:rPr lang="en-US" sz="2400" dirty="0"/>
              <a:t>No assistance required</a:t>
            </a:r>
          </a:p>
          <a:p>
            <a:r>
              <a:rPr lang="en-US" sz="2400" dirty="0"/>
              <a:t>No documentation required</a:t>
            </a:r>
          </a:p>
          <a:p>
            <a:r>
              <a:rPr lang="en-US" sz="2400" dirty="0"/>
              <a:t>Self-administration form</a:t>
            </a:r>
          </a:p>
          <a:p>
            <a:r>
              <a:rPr lang="en-US" sz="2400" dirty="0"/>
              <a:t>School Nurse/Administrator approval</a:t>
            </a:r>
          </a:p>
          <a:p>
            <a:pPr marL="0" indent="0">
              <a:buNone/>
            </a:pPr>
            <a:endParaRPr lang="en-US" sz="2400" dirty="0"/>
          </a:p>
          <a:p>
            <a:endParaRPr lang="en-US" sz="2400" dirty="0"/>
          </a:p>
          <a:p>
            <a:endParaRPr lang="en-US" sz="2000" dirty="0"/>
          </a:p>
        </p:txBody>
      </p:sp>
    </p:spTree>
    <p:extLst>
      <p:ext uri="{BB962C8B-B14F-4D97-AF65-F5344CB8AC3E}">
        <p14:creationId xmlns:p14="http://schemas.microsoft.com/office/powerpoint/2010/main" val="4293274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8125891" cy="842682"/>
          </a:xfrm>
        </p:spPr>
        <p:txBody>
          <a:bodyPr/>
          <a:lstStyle/>
          <a:p>
            <a:pPr algn="ctr"/>
            <a:r>
              <a:rPr lang="en-US" b="0" dirty="0"/>
              <a:t>STUDENT SELF-ADMINISTRATION</a:t>
            </a:r>
          </a:p>
        </p:txBody>
      </p:sp>
      <p:graphicFrame>
        <p:nvGraphicFramePr>
          <p:cNvPr id="8" name="Content Placeholder 7" title="form"/>
          <p:cNvGraphicFramePr>
            <a:graphicFrameLocks noGrp="1" noChangeAspect="1"/>
          </p:cNvGraphicFramePr>
          <p:nvPr>
            <p:ph idx="1"/>
            <p:extLst>
              <p:ext uri="{D42A27DB-BD31-4B8C-83A1-F6EECF244321}">
                <p14:modId xmlns:p14="http://schemas.microsoft.com/office/powerpoint/2010/main" val="2508693841"/>
              </p:ext>
            </p:extLst>
          </p:nvPr>
        </p:nvGraphicFramePr>
        <p:xfrm>
          <a:off x="2687992" y="1142999"/>
          <a:ext cx="3484208" cy="4650395"/>
        </p:xfrm>
        <a:graphic>
          <a:graphicData uri="http://schemas.openxmlformats.org/presentationml/2006/ole">
            <mc:AlternateContent xmlns:mc="http://schemas.openxmlformats.org/markup-compatibility/2006">
              <mc:Choice xmlns:v="urn:schemas-microsoft-com:vml" Requires="v">
                <p:oleObj spid="_x0000_s2077" name="Document" r:id="rId4" imgW="6511362" imgH="8690782" progId="Word.Document.12">
                  <p:embed/>
                </p:oleObj>
              </mc:Choice>
              <mc:Fallback>
                <p:oleObj name="Document" r:id="rId4" imgW="6511362" imgH="8690782" progId="Word.Document.12">
                  <p:embed/>
                  <p:pic>
                    <p:nvPicPr>
                      <p:cNvPr id="0" name=""/>
                      <p:cNvPicPr/>
                      <p:nvPr/>
                    </p:nvPicPr>
                    <p:blipFill>
                      <a:blip r:embed="rId5"/>
                      <a:stretch>
                        <a:fillRect/>
                      </a:stretch>
                    </p:blipFill>
                    <p:spPr>
                      <a:xfrm>
                        <a:off x="2687992" y="1142999"/>
                        <a:ext cx="3484208" cy="4650395"/>
                      </a:xfrm>
                      <a:prstGeom prst="rect">
                        <a:avLst/>
                      </a:prstGeom>
                    </p:spPr>
                  </p:pic>
                </p:oleObj>
              </mc:Fallback>
            </mc:AlternateContent>
          </a:graphicData>
        </a:graphic>
      </p:graphicFrame>
    </p:spTree>
    <p:extLst>
      <p:ext uri="{BB962C8B-B14F-4D97-AF65-F5344CB8AC3E}">
        <p14:creationId xmlns:p14="http://schemas.microsoft.com/office/powerpoint/2010/main" val="725234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t>CONFIDENTIALITY</a:t>
            </a:r>
          </a:p>
        </p:txBody>
      </p:sp>
      <p:sp>
        <p:nvSpPr>
          <p:cNvPr id="3" name="Content Placeholder 2"/>
          <p:cNvSpPr>
            <a:spLocks noGrp="1"/>
          </p:cNvSpPr>
          <p:nvPr>
            <p:ph idx="1"/>
          </p:nvPr>
        </p:nvSpPr>
        <p:spPr>
          <a:xfrm>
            <a:off x="656573" y="1295400"/>
            <a:ext cx="6711654" cy="4195481"/>
          </a:xfrm>
        </p:spPr>
        <p:txBody>
          <a:bodyPr>
            <a:normAutofit/>
          </a:bodyPr>
          <a:lstStyle/>
          <a:p>
            <a:endParaRPr lang="en-US" sz="2400" dirty="0"/>
          </a:p>
          <a:p>
            <a:r>
              <a:rPr lang="en-US" sz="2400" dirty="0"/>
              <a:t>Student medication records are confidential.</a:t>
            </a:r>
          </a:p>
          <a:p>
            <a:r>
              <a:rPr lang="en-US" sz="2400" dirty="0"/>
              <a:t>Files should be locked with the medications and access limited to authorized school personnel.</a:t>
            </a:r>
          </a:p>
          <a:p>
            <a:r>
              <a:rPr lang="en-US" sz="2400" dirty="0"/>
              <a:t>Parent written authorization is required for release of protected student information.</a:t>
            </a:r>
          </a:p>
        </p:txBody>
      </p:sp>
      <p:pic>
        <p:nvPicPr>
          <p:cNvPr id="2050" name="Picture 2" title="confident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846138"/>
            <a:ext cx="1981200" cy="271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84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202090" cy="995082"/>
          </a:xfrm>
        </p:spPr>
        <p:txBody>
          <a:bodyPr>
            <a:normAutofit/>
          </a:bodyPr>
          <a:lstStyle/>
          <a:p>
            <a:pPr algn="ctr"/>
            <a:r>
              <a:rPr lang="en-US" b="0" dirty="0"/>
              <a:t>POLICIES &amp; PROCEDURES</a:t>
            </a:r>
          </a:p>
        </p:txBody>
      </p:sp>
      <p:sp>
        <p:nvSpPr>
          <p:cNvPr id="3" name="Content Placeholder 2"/>
          <p:cNvSpPr>
            <a:spLocks noGrp="1"/>
          </p:cNvSpPr>
          <p:nvPr>
            <p:ph idx="1"/>
          </p:nvPr>
        </p:nvSpPr>
        <p:spPr/>
        <p:txBody>
          <a:bodyPr>
            <a:normAutofit/>
          </a:bodyPr>
          <a:lstStyle/>
          <a:p>
            <a:r>
              <a:rPr lang="en-US" sz="2400" dirty="0"/>
              <a:t>Each school district shall adopt policies and procedures that provide for:</a:t>
            </a:r>
          </a:p>
          <a:p>
            <a:pPr marL="800100" lvl="2" indent="-342900"/>
            <a:r>
              <a:rPr lang="en-US" sz="2400" dirty="0"/>
              <a:t>Administration of medications to students by trained personnel;</a:t>
            </a:r>
          </a:p>
          <a:p>
            <a:pPr marL="800100" lvl="2" indent="-342900"/>
            <a:r>
              <a:rPr lang="en-US" sz="2400" dirty="0"/>
              <a:t>Student self-medication</a:t>
            </a:r>
          </a:p>
        </p:txBody>
      </p:sp>
      <p:pic>
        <p:nvPicPr>
          <p:cNvPr id="6146" name="Picture 2" title="open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800600"/>
            <a:ext cx="18573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570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202090" cy="918882"/>
          </a:xfrm>
        </p:spPr>
        <p:txBody>
          <a:bodyPr>
            <a:normAutofit/>
          </a:bodyPr>
          <a:lstStyle/>
          <a:p>
            <a:pPr algn="ctr"/>
            <a:r>
              <a:rPr lang="en-US" b="0" dirty="0"/>
              <a:t>RECORDS RETENTION</a:t>
            </a:r>
          </a:p>
        </p:txBody>
      </p:sp>
      <p:sp>
        <p:nvSpPr>
          <p:cNvPr id="3" name="Content Placeholder 2"/>
          <p:cNvSpPr>
            <a:spLocks noGrp="1"/>
          </p:cNvSpPr>
          <p:nvPr>
            <p:ph idx="1"/>
          </p:nvPr>
        </p:nvSpPr>
        <p:spPr/>
        <p:txBody>
          <a:bodyPr>
            <a:normAutofit/>
          </a:bodyPr>
          <a:lstStyle/>
          <a:p>
            <a:r>
              <a:rPr lang="en-US" sz="2400" dirty="0"/>
              <a:t>Medication records should be filed at the end of the school year. Place record in student’s health folder in the cumulative file.</a:t>
            </a:r>
          </a:p>
          <a:p>
            <a:r>
              <a:rPr lang="en-US" sz="2400" dirty="0"/>
              <a:t>If medication administration is included as a related service on an IEP, the medication record is placed in the Special Education file for the student.</a:t>
            </a:r>
          </a:p>
        </p:txBody>
      </p:sp>
      <p:pic>
        <p:nvPicPr>
          <p:cNvPr id="11266" name="Picture 2" title="file cabi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434" y="5134875"/>
            <a:ext cx="1286932" cy="1286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271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0" dirty="0"/>
              <a:t>ERRORS &amp; UNEXPECTED SITUATIONS</a:t>
            </a:r>
          </a:p>
        </p:txBody>
      </p:sp>
      <p:sp>
        <p:nvSpPr>
          <p:cNvPr id="3" name="Content Placeholder 2"/>
          <p:cNvSpPr>
            <a:spLocks noGrp="1"/>
          </p:cNvSpPr>
          <p:nvPr>
            <p:ph idx="1"/>
          </p:nvPr>
        </p:nvSpPr>
        <p:spPr/>
        <p:txBody>
          <a:bodyPr>
            <a:normAutofit/>
          </a:bodyPr>
          <a:lstStyle/>
          <a:p>
            <a:r>
              <a:rPr lang="en-US" sz="2400" dirty="0"/>
              <a:t>Report medication errors immediately to the parent, building administrator, and the school nurse.</a:t>
            </a:r>
          </a:p>
          <a:p>
            <a:endParaRPr lang="en-US" sz="2400" dirty="0"/>
          </a:p>
          <a:p>
            <a:r>
              <a:rPr lang="en-US" sz="2400" dirty="0"/>
              <a:t>The following actions constitute an error:</a:t>
            </a:r>
          </a:p>
          <a:p>
            <a:pPr marL="742950" lvl="2" indent="-342900"/>
            <a:r>
              <a:rPr lang="en-US" sz="2400" dirty="0"/>
              <a:t>	Medication not given</a:t>
            </a:r>
          </a:p>
          <a:p>
            <a:pPr marL="685800" lvl="2" indent="-290513"/>
            <a:r>
              <a:rPr lang="en-US" sz="2400" dirty="0"/>
              <a:t>	Medication administered to wrong student</a:t>
            </a:r>
          </a:p>
          <a:p>
            <a:pPr marL="914400" lvl="2" indent="-519113"/>
            <a:r>
              <a:rPr lang="en-US" sz="2400" dirty="0"/>
              <a:t>Wrong medication or wrong dose given to student</a:t>
            </a:r>
          </a:p>
          <a:p>
            <a:pPr marL="742950" lvl="2" indent="-342900"/>
            <a:r>
              <a:rPr lang="en-US" sz="2400" dirty="0"/>
              <a:t>	Medication given at wrong time</a:t>
            </a:r>
          </a:p>
          <a:p>
            <a:pPr marL="742950" lvl="2" indent="-342900"/>
            <a:r>
              <a:rPr lang="en-US" sz="2400" dirty="0"/>
              <a:t>	Medication given the wrong way or route</a:t>
            </a:r>
          </a:p>
        </p:txBody>
      </p:sp>
    </p:spTree>
    <p:extLst>
      <p:ext uri="{BB962C8B-B14F-4D97-AF65-F5344CB8AC3E}">
        <p14:creationId xmlns:p14="http://schemas.microsoft.com/office/powerpoint/2010/main" val="320492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81721" cy="1400530"/>
          </a:xfrm>
        </p:spPr>
        <p:txBody>
          <a:bodyPr>
            <a:normAutofit/>
          </a:bodyPr>
          <a:lstStyle/>
          <a:p>
            <a:pPr algn="ctr"/>
            <a:r>
              <a:rPr lang="en-US" b="0" dirty="0"/>
              <a:t>ERRORS &amp; UNEXPECTED SITUATIONS</a:t>
            </a:r>
            <a:endParaRPr lang="en-US" sz="4000" b="0" dirty="0"/>
          </a:p>
        </p:txBody>
      </p:sp>
      <p:sp>
        <p:nvSpPr>
          <p:cNvPr id="3" name="Content Placeholder 2"/>
          <p:cNvSpPr>
            <a:spLocks noGrp="1"/>
          </p:cNvSpPr>
          <p:nvPr>
            <p:ph idx="1"/>
          </p:nvPr>
        </p:nvSpPr>
        <p:spPr/>
        <p:txBody>
          <a:bodyPr>
            <a:normAutofit lnSpcReduction="10000"/>
          </a:bodyPr>
          <a:lstStyle/>
          <a:p>
            <a:endParaRPr lang="en-US" sz="2000" dirty="0"/>
          </a:p>
          <a:p>
            <a:r>
              <a:rPr lang="en-US" sz="2400" dirty="0"/>
              <a:t>If student does not receive medication within a half hour of the scheduled time:  document, and notify parent and school nurse.</a:t>
            </a:r>
          </a:p>
          <a:p>
            <a:r>
              <a:rPr lang="en-US" sz="2400" dirty="0"/>
              <a:t>If student refuses medication:  ask for reason, encourage, document, notify parent and school nurse.</a:t>
            </a:r>
          </a:p>
          <a:p>
            <a:r>
              <a:rPr lang="en-US" sz="2400" dirty="0"/>
              <a:t>If student vomits or spits out medication:  document, notify parent, send home if ill.</a:t>
            </a:r>
          </a:p>
          <a:p>
            <a:r>
              <a:rPr lang="en-US" sz="2400" dirty="0"/>
              <a:t>All medication has the potential for side effects.  Report any unusual symptoms or behaviors to school nurse and parent immediately. </a:t>
            </a:r>
          </a:p>
          <a:p>
            <a:pPr marL="0" indent="0">
              <a:buNone/>
            </a:pPr>
            <a:endParaRPr lang="en-US" dirty="0"/>
          </a:p>
        </p:txBody>
      </p:sp>
    </p:spTree>
    <p:extLst>
      <p:ext uri="{BB962C8B-B14F-4D97-AF65-F5344CB8AC3E}">
        <p14:creationId xmlns:p14="http://schemas.microsoft.com/office/powerpoint/2010/main" val="259768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281721" cy="1400530"/>
          </a:xfrm>
        </p:spPr>
        <p:txBody>
          <a:bodyPr>
            <a:normAutofit/>
          </a:bodyPr>
          <a:lstStyle/>
          <a:p>
            <a:pPr algn="ctr"/>
            <a:r>
              <a:rPr lang="en-US" b="0" dirty="0"/>
              <a:t>FIELD TRIPS OR OFF-CAMPUS ACTIVITIES</a:t>
            </a:r>
          </a:p>
        </p:txBody>
      </p:sp>
      <p:sp>
        <p:nvSpPr>
          <p:cNvPr id="3" name="Content Placeholder 2"/>
          <p:cNvSpPr>
            <a:spLocks noGrp="1"/>
          </p:cNvSpPr>
          <p:nvPr>
            <p:ph idx="1"/>
          </p:nvPr>
        </p:nvSpPr>
        <p:spPr/>
        <p:txBody>
          <a:bodyPr>
            <a:normAutofit/>
          </a:bodyPr>
          <a:lstStyle/>
          <a:p>
            <a:endParaRPr lang="en-US" sz="2000" dirty="0"/>
          </a:p>
          <a:p>
            <a:r>
              <a:rPr lang="en-US" sz="2400" dirty="0"/>
              <a:t>If a medication is to be administered when students are on a field trip or off-campus activity, personnel trained in medication administration </a:t>
            </a:r>
            <a:r>
              <a:rPr lang="en-US" sz="2400" b="1" dirty="0"/>
              <a:t>must</a:t>
            </a:r>
            <a:r>
              <a:rPr lang="en-US" sz="2400" dirty="0"/>
              <a:t> accompany the student group.</a:t>
            </a:r>
          </a:p>
          <a:p>
            <a:r>
              <a:rPr lang="en-US" sz="2400" dirty="0"/>
              <a:t>Any/all medications taken on the activity must  be kept in their original container.</a:t>
            </a:r>
          </a:p>
          <a:p>
            <a:r>
              <a:rPr lang="en-US" sz="2400" dirty="0"/>
              <a:t>Medication-trained personnel will sign the medications out, and then back in, and document any administration upon return to school.</a:t>
            </a:r>
          </a:p>
        </p:txBody>
      </p:sp>
    </p:spTree>
    <p:extLst>
      <p:ext uri="{BB962C8B-B14F-4D97-AF65-F5344CB8AC3E}">
        <p14:creationId xmlns:p14="http://schemas.microsoft.com/office/powerpoint/2010/main" val="3583546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5082"/>
          </a:xfrm>
        </p:spPr>
        <p:txBody>
          <a:bodyPr/>
          <a:lstStyle/>
          <a:p>
            <a:pPr algn="ctr"/>
            <a:r>
              <a:rPr lang="en-US" b="0" dirty="0"/>
              <a:t>QUESTIONS?</a:t>
            </a:r>
          </a:p>
        </p:txBody>
      </p:sp>
      <p:sp>
        <p:nvSpPr>
          <p:cNvPr id="3" name="Content Placeholder 2"/>
          <p:cNvSpPr>
            <a:spLocks noGrp="1"/>
          </p:cNvSpPr>
          <p:nvPr>
            <p:ph idx="1"/>
          </p:nvPr>
        </p:nvSpPr>
        <p:spPr/>
        <p:txBody>
          <a:bodyPr/>
          <a:lstStyle/>
          <a:p>
            <a:pPr marL="0" indent="0">
              <a:buNone/>
            </a:pPr>
            <a:r>
              <a:rPr lang="en-US" dirty="0"/>
              <a:t>      </a:t>
            </a:r>
          </a:p>
          <a:p>
            <a:pPr marL="0" indent="0">
              <a:buNone/>
            </a:pPr>
            <a:endParaRPr lang="en-US" sz="2400" dirty="0"/>
          </a:p>
          <a:p>
            <a:pPr marL="0" indent="0">
              <a:buNone/>
            </a:pPr>
            <a:endParaRPr lang="en-US" sz="2400" dirty="0"/>
          </a:p>
          <a:p>
            <a:pPr marL="0" indent="0">
              <a:buNone/>
            </a:pPr>
            <a:r>
              <a:rPr lang="en-US" sz="2400" dirty="0"/>
              <a:t>                    THANK YOU</a:t>
            </a:r>
          </a:p>
        </p:txBody>
      </p:sp>
    </p:spTree>
    <p:extLst>
      <p:ext uri="{BB962C8B-B14F-4D97-AF65-F5344CB8AC3E}">
        <p14:creationId xmlns:p14="http://schemas.microsoft.com/office/powerpoint/2010/main" val="413796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18882"/>
          </a:xfrm>
        </p:spPr>
        <p:txBody>
          <a:bodyPr>
            <a:normAutofit/>
          </a:bodyPr>
          <a:lstStyle/>
          <a:p>
            <a:pPr algn="ctr"/>
            <a:r>
              <a:rPr lang="en-US" b="0" dirty="0"/>
              <a:t>POLICIES &amp; PROCEDURES</a:t>
            </a:r>
          </a:p>
        </p:txBody>
      </p:sp>
      <p:sp>
        <p:nvSpPr>
          <p:cNvPr id="3" name="Content Placeholder 2"/>
          <p:cNvSpPr>
            <a:spLocks noGrp="1"/>
          </p:cNvSpPr>
          <p:nvPr>
            <p:ph idx="1"/>
          </p:nvPr>
        </p:nvSpPr>
        <p:spPr>
          <a:xfrm>
            <a:off x="828436" y="1219200"/>
            <a:ext cx="6711654" cy="4500275"/>
          </a:xfrm>
        </p:spPr>
        <p:txBody>
          <a:bodyPr>
            <a:normAutofit/>
          </a:bodyPr>
          <a:lstStyle/>
          <a:p>
            <a:r>
              <a:rPr lang="en-US" sz="2400" dirty="0"/>
              <a:t>Must include a process to designate, train and supervise appropriate personnel for medication administration that takes into account when a student is:</a:t>
            </a:r>
          </a:p>
          <a:p>
            <a:pPr lvl="1"/>
            <a:r>
              <a:rPr lang="en-US" sz="2400" dirty="0"/>
              <a:t>in school</a:t>
            </a:r>
          </a:p>
          <a:p>
            <a:pPr lvl="1"/>
            <a:r>
              <a:rPr lang="en-US" sz="2400" dirty="0"/>
              <a:t>at a school sponsored activity</a:t>
            </a:r>
          </a:p>
          <a:p>
            <a:pPr lvl="1"/>
            <a:r>
              <a:rPr lang="en-US" sz="2400" dirty="0"/>
              <a:t>under the supervision of school personnel</a:t>
            </a:r>
          </a:p>
          <a:p>
            <a:pPr lvl="1"/>
            <a:r>
              <a:rPr lang="en-US" sz="2400" dirty="0"/>
              <a:t>in transit to or from school or school-sponsored activities. </a:t>
            </a:r>
          </a:p>
        </p:txBody>
      </p:sp>
    </p:spTree>
    <p:extLst>
      <p:ext uri="{BB962C8B-B14F-4D97-AF65-F5344CB8AC3E}">
        <p14:creationId xmlns:p14="http://schemas.microsoft.com/office/powerpoint/2010/main" val="162469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18882"/>
          </a:xfrm>
        </p:spPr>
        <p:txBody>
          <a:bodyPr>
            <a:normAutofit/>
          </a:bodyPr>
          <a:lstStyle/>
          <a:p>
            <a:pPr algn="ctr"/>
            <a:r>
              <a:rPr lang="en-US" b="0" dirty="0"/>
              <a:t>POLICIES &amp; PROCEDURES</a:t>
            </a:r>
          </a:p>
        </p:txBody>
      </p:sp>
      <p:sp>
        <p:nvSpPr>
          <p:cNvPr id="3" name="Content Placeholder 2"/>
          <p:cNvSpPr>
            <a:spLocks noGrp="1"/>
          </p:cNvSpPr>
          <p:nvPr>
            <p:ph idx="1"/>
          </p:nvPr>
        </p:nvSpPr>
        <p:spPr>
          <a:xfrm>
            <a:off x="828436" y="1219200"/>
            <a:ext cx="6711654" cy="4500275"/>
          </a:xfrm>
        </p:spPr>
        <p:txBody>
          <a:bodyPr>
            <a:normAutofit/>
          </a:bodyPr>
          <a:lstStyle/>
          <a:p>
            <a:r>
              <a:rPr lang="en-US" sz="2400" dirty="0"/>
              <a:t>When a student has a diagnosis of severe allergies, adrenal insufficiency, and/or asthma, district policy must also address when a student is:</a:t>
            </a:r>
          </a:p>
          <a:p>
            <a:pPr lvl="1"/>
            <a:endParaRPr lang="en-US" sz="2400" dirty="0"/>
          </a:p>
          <a:p>
            <a:pPr lvl="1"/>
            <a:r>
              <a:rPr lang="en-US" sz="2400" dirty="0"/>
              <a:t>In before-school and after-school care programs on school-owned property</a:t>
            </a:r>
          </a:p>
          <a:p>
            <a:pPr lvl="1"/>
            <a:endParaRPr lang="en-US" sz="2400" dirty="0"/>
          </a:p>
        </p:txBody>
      </p:sp>
    </p:spTree>
    <p:extLst>
      <p:ext uri="{BB962C8B-B14F-4D97-AF65-F5344CB8AC3E}">
        <p14:creationId xmlns:p14="http://schemas.microsoft.com/office/powerpoint/2010/main" val="11422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973490" cy="995082"/>
          </a:xfrm>
        </p:spPr>
        <p:txBody>
          <a:bodyPr/>
          <a:lstStyle/>
          <a:p>
            <a:pPr algn="ctr"/>
            <a:r>
              <a:rPr lang="en-US" b="0" dirty="0"/>
              <a:t>MEDICATION</a:t>
            </a:r>
          </a:p>
        </p:txBody>
      </p:sp>
      <p:sp>
        <p:nvSpPr>
          <p:cNvPr id="3" name="Content Placeholder 2"/>
          <p:cNvSpPr>
            <a:spLocks noGrp="1"/>
          </p:cNvSpPr>
          <p:nvPr>
            <p:ph idx="1"/>
          </p:nvPr>
        </p:nvSpPr>
        <p:spPr>
          <a:xfrm>
            <a:off x="828436" y="2538933"/>
            <a:ext cx="6711654" cy="2871267"/>
          </a:xfrm>
        </p:spPr>
        <p:txBody>
          <a:bodyPr>
            <a:noAutofit/>
          </a:bodyPr>
          <a:lstStyle/>
          <a:p>
            <a:r>
              <a:rPr lang="en-US" sz="2800" dirty="0"/>
              <a:t>Definition</a:t>
            </a:r>
          </a:p>
        </p:txBody>
      </p:sp>
    </p:spTree>
    <p:extLst>
      <p:ext uri="{BB962C8B-B14F-4D97-AF65-F5344CB8AC3E}">
        <p14:creationId xmlns:p14="http://schemas.microsoft.com/office/powerpoint/2010/main" val="77769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973490" cy="918882"/>
          </a:xfrm>
        </p:spPr>
        <p:txBody>
          <a:bodyPr/>
          <a:lstStyle/>
          <a:p>
            <a:pPr algn="ctr"/>
            <a:r>
              <a:rPr lang="en-US" b="0" dirty="0"/>
              <a:t>PRESCRIBER</a:t>
            </a:r>
          </a:p>
        </p:txBody>
      </p:sp>
      <p:sp>
        <p:nvSpPr>
          <p:cNvPr id="3" name="Content Placeholder 2"/>
          <p:cNvSpPr>
            <a:spLocks noGrp="1"/>
          </p:cNvSpPr>
          <p:nvPr>
            <p:ph idx="1"/>
          </p:nvPr>
        </p:nvSpPr>
        <p:spPr>
          <a:xfrm>
            <a:off x="762000" y="1828800"/>
            <a:ext cx="7173300" cy="3809999"/>
          </a:xfrm>
        </p:spPr>
        <p:txBody>
          <a:bodyPr>
            <a:normAutofit/>
          </a:bodyPr>
          <a:lstStyle/>
          <a:p>
            <a:r>
              <a:rPr lang="en-US" sz="2400" dirty="0"/>
              <a:t>Doctor of Medicine or Osteopathy (MD/DO)</a:t>
            </a:r>
          </a:p>
          <a:p>
            <a:r>
              <a:rPr lang="en-US" sz="2400" dirty="0"/>
              <a:t>Physician Assistant</a:t>
            </a:r>
          </a:p>
          <a:p>
            <a:r>
              <a:rPr lang="en-US" sz="2400" dirty="0"/>
              <a:t>Nurse Practitioner</a:t>
            </a:r>
          </a:p>
          <a:p>
            <a:r>
              <a:rPr lang="en-US" sz="2400" dirty="0"/>
              <a:t>Dentist</a:t>
            </a:r>
          </a:p>
          <a:p>
            <a:r>
              <a:rPr lang="en-US" sz="2400" dirty="0"/>
              <a:t>Optometrist</a:t>
            </a:r>
          </a:p>
          <a:p>
            <a:r>
              <a:rPr lang="en-US" sz="2400" dirty="0"/>
              <a:t>Naturopathic Physician</a:t>
            </a:r>
          </a:p>
          <a:p>
            <a:r>
              <a:rPr lang="en-US" sz="2400" dirty="0"/>
              <a:t>Pharmacist</a:t>
            </a:r>
          </a:p>
          <a:p>
            <a:pPr lvl="1"/>
            <a:endParaRPr lang="en-US" dirty="0"/>
          </a:p>
        </p:txBody>
      </p:sp>
    </p:spTree>
    <p:extLst>
      <p:ext uri="{BB962C8B-B14F-4D97-AF65-F5344CB8AC3E}">
        <p14:creationId xmlns:p14="http://schemas.microsoft.com/office/powerpoint/2010/main" val="54825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897290" cy="842682"/>
          </a:xfrm>
        </p:spPr>
        <p:txBody>
          <a:bodyPr>
            <a:normAutofit/>
          </a:bodyPr>
          <a:lstStyle/>
          <a:p>
            <a:pPr algn="ctr"/>
            <a:r>
              <a:rPr lang="en-US" b="0" dirty="0"/>
              <a:t>NON-PRESCRIPTION</a:t>
            </a:r>
          </a:p>
        </p:txBody>
      </p:sp>
      <p:sp>
        <p:nvSpPr>
          <p:cNvPr id="3" name="Content Placeholder 2"/>
          <p:cNvSpPr>
            <a:spLocks noGrp="1"/>
          </p:cNvSpPr>
          <p:nvPr>
            <p:ph idx="1"/>
          </p:nvPr>
        </p:nvSpPr>
        <p:spPr>
          <a:xfrm>
            <a:off x="828436" y="1584991"/>
            <a:ext cx="6711654" cy="4195481"/>
          </a:xfrm>
        </p:spPr>
        <p:txBody>
          <a:bodyPr>
            <a:normAutofit/>
          </a:bodyPr>
          <a:lstStyle/>
          <a:p>
            <a:r>
              <a:rPr lang="en-US" sz="2400" dirty="0"/>
              <a:t>Definition</a:t>
            </a:r>
          </a:p>
          <a:p>
            <a:r>
              <a:rPr lang="en-US" sz="2400" dirty="0"/>
              <a:t>Written permission form </a:t>
            </a:r>
          </a:p>
          <a:p>
            <a:r>
              <a:rPr lang="en-US" sz="2400" dirty="0"/>
              <a:t>Dosage consistent with manufacturer’s guidelines</a:t>
            </a:r>
          </a:p>
          <a:p>
            <a:r>
              <a:rPr lang="en-US" sz="2400" dirty="0"/>
              <a:t>Necessary for student to remain in school</a:t>
            </a:r>
          </a:p>
          <a:p>
            <a:r>
              <a:rPr lang="en-US" sz="2400" dirty="0"/>
              <a:t>Original container</a:t>
            </a:r>
          </a:p>
          <a:p>
            <a:r>
              <a:rPr lang="en-US" sz="2400" dirty="0"/>
              <a:t>Transport of medications to/from school</a:t>
            </a:r>
          </a:p>
          <a:p>
            <a:endParaRPr lang="en-US" sz="2000" dirty="0"/>
          </a:p>
        </p:txBody>
      </p:sp>
    </p:spTree>
    <p:extLst>
      <p:ext uri="{BB962C8B-B14F-4D97-AF65-F5344CB8AC3E}">
        <p14:creationId xmlns:p14="http://schemas.microsoft.com/office/powerpoint/2010/main" val="3311763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049690" cy="1400530"/>
          </a:xfrm>
        </p:spPr>
        <p:txBody>
          <a:bodyPr/>
          <a:lstStyle/>
          <a:p>
            <a:pPr algn="ctr"/>
            <a:r>
              <a:rPr lang="en-US" b="0" dirty="0"/>
              <a:t>NON FDA-APPROVED </a:t>
            </a:r>
            <a:br>
              <a:rPr lang="en-US" b="0" dirty="0"/>
            </a:br>
            <a:r>
              <a:rPr lang="en-US" b="0" dirty="0"/>
              <a:t>NON-PRESCRIPTION</a:t>
            </a:r>
          </a:p>
        </p:txBody>
      </p:sp>
      <p:sp>
        <p:nvSpPr>
          <p:cNvPr id="3" name="Content Placeholder 2"/>
          <p:cNvSpPr>
            <a:spLocks noGrp="1"/>
          </p:cNvSpPr>
          <p:nvPr>
            <p:ph idx="1"/>
          </p:nvPr>
        </p:nvSpPr>
        <p:spPr/>
        <p:txBody>
          <a:bodyPr/>
          <a:lstStyle/>
          <a:p>
            <a:r>
              <a:rPr lang="en-US" dirty="0"/>
              <a:t>Requires signed parent permission, but also a prescriber order that includes:</a:t>
            </a:r>
          </a:p>
          <a:p>
            <a:pPr lvl="1"/>
            <a:r>
              <a:rPr lang="en-US" sz="2000" dirty="0"/>
              <a:t>Name of the student</a:t>
            </a:r>
          </a:p>
          <a:p>
            <a:pPr lvl="1"/>
            <a:r>
              <a:rPr lang="en-US" sz="2000" dirty="0"/>
              <a:t>Medication name</a:t>
            </a:r>
          </a:p>
          <a:p>
            <a:pPr lvl="1"/>
            <a:r>
              <a:rPr lang="en-US" sz="2000" dirty="0"/>
              <a:t>Dose</a:t>
            </a:r>
          </a:p>
          <a:p>
            <a:pPr lvl="1"/>
            <a:r>
              <a:rPr lang="en-US" sz="2000" dirty="0"/>
              <a:t>Method of administration</a:t>
            </a:r>
          </a:p>
          <a:p>
            <a:pPr lvl="1"/>
            <a:r>
              <a:rPr lang="en-US" sz="2000" dirty="0"/>
              <a:t>Frequency</a:t>
            </a:r>
          </a:p>
          <a:p>
            <a:pPr lvl="1"/>
            <a:r>
              <a:rPr lang="en-US" sz="2000" dirty="0"/>
              <a:t>Special instructions</a:t>
            </a:r>
          </a:p>
          <a:p>
            <a:pPr lvl="1"/>
            <a:r>
              <a:rPr lang="en-US" sz="2000" dirty="0"/>
              <a:t>Reason why it is necessary for the child to receive during school hours</a:t>
            </a:r>
          </a:p>
          <a:p>
            <a:pPr lvl="1"/>
            <a:r>
              <a:rPr lang="en-US" sz="2000" dirty="0"/>
              <a:t>Prescriber signature</a:t>
            </a:r>
          </a:p>
        </p:txBody>
      </p:sp>
    </p:spTree>
    <p:extLst>
      <p:ext uri="{BB962C8B-B14F-4D97-AF65-F5344CB8AC3E}">
        <p14:creationId xmlns:p14="http://schemas.microsoft.com/office/powerpoint/2010/main" val="1705951668"/>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Office xmlns="http://schemas.microsoft.com/sharepoint/v3" xsi:nil="true"/>
    <Priority xmlns="c30eb2c4-08af-4681-9c46-ce44a6085b67">New</Priority>
    <Remediation_x0020_Date xmlns="c30eb2c4-08af-4681-9c46-ce44a6085b67">2018-10-08T17:37:54+00:00</Remediation_x0020_Date>
    <Estimated_x0020_Creation_x0020_Date xmlns="c30eb2c4-08af-4681-9c46-ce44a6085b6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0C3B49-B1A4-414D-B8D7-A56B0E858E7F}"/>
</file>

<file path=customXml/itemProps2.xml><?xml version="1.0" encoding="utf-8"?>
<ds:datastoreItem xmlns:ds="http://schemas.openxmlformats.org/officeDocument/2006/customXml" ds:itemID="{77470858-229C-480B-AA0C-67C208DAD9B0}"/>
</file>

<file path=customXml/itemProps3.xml><?xml version="1.0" encoding="utf-8"?>
<ds:datastoreItem xmlns:ds="http://schemas.openxmlformats.org/officeDocument/2006/customXml" ds:itemID="{EC87CC8E-3F18-44C4-B1DE-30672D47BED3}"/>
</file>

<file path=docProps/app.xml><?xml version="1.0" encoding="utf-8"?>
<Properties xmlns="http://schemas.openxmlformats.org/officeDocument/2006/extended-properties" xmlns:vt="http://schemas.openxmlformats.org/officeDocument/2006/docPropsVTypes">
  <Template/>
  <TotalTime>538</TotalTime>
  <Words>4515</Words>
  <Application>Microsoft Office PowerPoint</Application>
  <PresentationFormat>On-screen Show (4:3)</PresentationFormat>
  <Paragraphs>450</Paragraphs>
  <Slides>34</Slides>
  <Notes>34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8" baseType="lpstr">
      <vt:lpstr>Arial</vt:lpstr>
      <vt:lpstr>Times</vt:lpstr>
      <vt:lpstr>Custom Design</vt:lpstr>
      <vt:lpstr>Document</vt:lpstr>
      <vt:lpstr> Medication Administration     A Training for School Personnel 2018 Update  </vt:lpstr>
      <vt:lpstr>LEGAL BACKGROUND</vt:lpstr>
      <vt:lpstr>POLICIES &amp; PROCEDURES</vt:lpstr>
      <vt:lpstr>POLICIES &amp; PROCEDURES</vt:lpstr>
      <vt:lpstr>POLICIES &amp; PROCEDURES</vt:lpstr>
      <vt:lpstr>MEDICATION</vt:lpstr>
      <vt:lpstr>PRESCRIBER</vt:lpstr>
      <vt:lpstr>NON-PRESCRIPTION</vt:lpstr>
      <vt:lpstr>NON FDA-APPROVED  NON-PRESCRIPTION</vt:lpstr>
      <vt:lpstr>PRESCRIPTION</vt:lpstr>
      <vt:lpstr>THE SIX RIGHTS OF MEDICATION ADMINISTRATION</vt:lpstr>
      <vt:lpstr>RIGHT TIME</vt:lpstr>
      <vt:lpstr>HANDLING</vt:lpstr>
      <vt:lpstr>HANDLING</vt:lpstr>
      <vt:lpstr>ADMINISTRATION METHODS</vt:lpstr>
      <vt:lpstr>ADMINISTRATION METHODS</vt:lpstr>
      <vt:lpstr>ADMINISTRATION METHODS</vt:lpstr>
      <vt:lpstr>ADMINISTRATION METHODS</vt:lpstr>
      <vt:lpstr>SAFE STORAGE &amp; HANDLING</vt:lpstr>
      <vt:lpstr>SAFE STORAGE AND HANDLING</vt:lpstr>
      <vt:lpstr>SAFE STORAGE AND HANDLING</vt:lpstr>
      <vt:lpstr>COUNTING PILLS</vt:lpstr>
      <vt:lpstr>CHARTING FORMS</vt:lpstr>
      <vt:lpstr>CHARTING FORMS</vt:lpstr>
      <vt:lpstr>CHARTING FORMS</vt:lpstr>
      <vt:lpstr>DOCUMENTATION</vt:lpstr>
      <vt:lpstr>STUDENT SELF-ADMINISTRATION</vt:lpstr>
      <vt:lpstr>STUDENT SELF-ADMINISTRATION</vt:lpstr>
      <vt:lpstr>CONFIDENTIALITY</vt:lpstr>
      <vt:lpstr>RECORDS RETENTION</vt:lpstr>
      <vt:lpstr>ERRORS &amp; UNEXPECTED SITUATIONS</vt:lpstr>
      <vt:lpstr>ERRORS &amp; UNEXPECTED SITUATIONS</vt:lpstr>
      <vt:lpstr>FIELD TRIPS OR OFF-CAMPUS ACTIVITIES</vt:lpstr>
      <vt:lpstr>QUESTIONS?</vt:lpstr>
    </vt:vector>
  </TitlesOfParts>
  <Company>OHA - Public Health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Training for Schools</dc:title>
  <dc:creator>Jamie Smith</dc:creator>
  <cp:lastModifiedBy>TURNBULL Mariana - ODE</cp:lastModifiedBy>
  <cp:revision>59</cp:revision>
  <dcterms:created xsi:type="dcterms:W3CDTF">2010-08-23T12:44:57Z</dcterms:created>
  <dcterms:modified xsi:type="dcterms:W3CDTF">2018-10-08T17:37:09Z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0x010100D83572F4819F544D95B8DB4C2029B778</vt:lpwstr>
  </property>
</Properties>
</file>