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7.xml" ContentType="application/vnd.openxmlformats-officedocument.presentationml.slide+xml"/>
  <Override PartName="/ppt/slides/slide22.xml" ContentType="application/vnd.openxmlformats-officedocument.presentationml.slide+xml"/>
  <Override PartName="/ppt/slides/slide28.xml" ContentType="application/vnd.openxmlformats-officedocument.presentationml.slide+xml"/>
  <Override PartName="/ppt/slides/slide23.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23.xml" ContentType="application/vnd.openxmlformats-officedocument.presentationml.notesSlide+xml"/>
  <Override PartName="/ppt/notesSlides/notesSlide27.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24.xml" ContentType="application/vnd.openxmlformats-officedocument.presentationml.notesSlide+xml"/>
  <Override PartName="/ppt/notesSlides/notesSlide13.xml" ContentType="application/vnd.openxmlformats-officedocument.presentationml.notesSlide+xml"/>
  <Override PartName="/ppt/notesSlides/notesSlide25.xml" ContentType="application/vnd.openxmlformats-officedocument.presentationml.notesSlide+xml"/>
  <Override PartName="/ppt/notesSlides/notesSlide12.xml" ContentType="application/vnd.openxmlformats-officedocument.presentationml.notesSlide+xml"/>
  <Override PartName="/ppt/notesSlides/notesSlide26.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22.xml" ContentType="application/vnd.openxmlformats-officedocument.presentationml.notesSlide+xml"/>
  <Override PartName="/ppt/notesSlides/notesSlide1.xml" ContentType="application/vnd.openxmlformats-officedocument.presentationml.notesSlide+xml"/>
  <Override PartName="/ppt/notesSlides/notesSlide29.xml" ContentType="application/vnd.openxmlformats-officedocument.presentationml.notesSlide+xml"/>
  <Override PartName="/ppt/slideLayouts/slideLayout5.xml" ContentType="application/vnd.openxmlformats-officedocument.presentationml.slideLayout+xml"/>
  <Override PartName="/ppt/notesSlides/notesSlide17.xml" ContentType="application/vnd.openxmlformats-officedocument.presentationml.notesSlide+xml"/>
  <Override PartName="/ppt/slideLayouts/slideLayout6.xml" ContentType="application/vnd.openxmlformats-officedocument.presentationml.slideLayout+xml"/>
  <Override PartName="/ppt/notesSlides/notesSlide16.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33.xml" ContentType="application/vnd.openxmlformats-officedocument.presentationml.notesSlide+xml"/>
  <Override PartName="/ppt/slideLayouts/slideLayout1.xml" ContentType="application/vnd.openxmlformats-officedocument.presentationml.slideLayout+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slideLayouts/slideLayout8.xml" ContentType="application/vnd.openxmlformats-officedocument.presentationml.slideLayout+xml"/>
  <Override PartName="/ppt/notesSlides/notesSlide32.xml" ContentType="application/vnd.openxmlformats-officedocument.presentationml.notesSlide+xml"/>
  <Override PartName="/ppt/notesSlides/notesSlide19.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Override1.xml" ContentType="application/vnd.openxmlformats-officedocument.themeOverride+xml"/>
  <Override PartName="/ppt/charts/chart1.xml" ContentType="application/vnd.openxmlformats-officedocument.drawingml.char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heme/themeOverride2.xml" ContentType="application/vnd.openxmlformats-officedocument.themeOverride+xml"/>
  <Override PartName="/ppt/charts/chart2.xml" ContentType="application/vnd.openxmlformats-officedocument.drawingml.char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8.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2.xml" ContentType="application/vnd.openxmlformats-officedocument.presentationml.tags+xml"/>
  <Override PartName="/ppt/tags/tag9.xml" ContentType="application/vnd.openxmlformats-officedocument.presentationml.tags+xml"/>
  <Override PartName="/ppt/tags/tag5.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ppt/tags/tag1.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81" r:id="rId3"/>
    <p:sldId id="258" r:id="rId4"/>
    <p:sldId id="259" r:id="rId5"/>
    <p:sldId id="260" r:id="rId6"/>
    <p:sldId id="261" r:id="rId7"/>
    <p:sldId id="262" r:id="rId8"/>
    <p:sldId id="289" r:id="rId9"/>
    <p:sldId id="276" r:id="rId10"/>
    <p:sldId id="263" r:id="rId11"/>
    <p:sldId id="264" r:id="rId12"/>
    <p:sldId id="265" r:id="rId13"/>
    <p:sldId id="294" r:id="rId14"/>
    <p:sldId id="295" r:id="rId15"/>
    <p:sldId id="277" r:id="rId16"/>
    <p:sldId id="266" r:id="rId17"/>
    <p:sldId id="291" r:id="rId18"/>
    <p:sldId id="267" r:id="rId19"/>
    <p:sldId id="268" r:id="rId20"/>
    <p:sldId id="269" r:id="rId21"/>
    <p:sldId id="270" r:id="rId22"/>
    <p:sldId id="271" r:id="rId23"/>
    <p:sldId id="272" r:id="rId24"/>
    <p:sldId id="282" r:id="rId25"/>
    <p:sldId id="283" r:id="rId26"/>
    <p:sldId id="284" r:id="rId27"/>
    <p:sldId id="285" r:id="rId28"/>
    <p:sldId id="286" r:id="rId29"/>
    <p:sldId id="287" r:id="rId30"/>
    <p:sldId id="288" r:id="rId31"/>
    <p:sldId id="292" r:id="rId32"/>
    <p:sldId id="273" r:id="rId33"/>
    <p:sldId id="274" r:id="rId34"/>
    <p:sldId id="275" r:id="rId35"/>
    <p:sldId id="293" r:id="rId3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2295" autoAdjust="0"/>
  </p:normalViewPr>
  <p:slideViewPr>
    <p:cSldViewPr>
      <p:cViewPr varScale="1">
        <p:scale>
          <a:sx n="96" d="100"/>
          <a:sy n="96" d="100"/>
        </p:scale>
        <p:origin x="203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C:\mark\presentations\denman%20lecture\building%20longevity.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mark\courses\FES536\lectures\lecture%208\substitution%20leakage.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085748930533139"/>
          <c:y val="5.3664921465968587E-2"/>
          <c:w val="0.77548368405927814"/>
          <c:h val="0.75392670157068065"/>
        </c:manualLayout>
      </c:layout>
      <c:scatterChart>
        <c:scatterStyle val="lineMarker"/>
        <c:varyColors val="0"/>
        <c:ser>
          <c:idx val="1"/>
          <c:order val="0"/>
          <c:tx>
            <c:v>permanent buildings</c:v>
          </c:tx>
          <c:spPr>
            <a:ln w="50800">
              <a:solidFill>
                <a:srgbClr val="000000"/>
              </a:solidFill>
              <a:prstDash val="solid"/>
            </a:ln>
          </c:spPr>
          <c:marker>
            <c:symbol val="none"/>
          </c:marker>
          <c:xVal>
            <c:numRef>
              <c:f>Sheet1!$A$11:$A$228</c:f>
              <c:numCache>
                <c:formatCode>General</c:formatCode>
                <c:ptCount val="21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numCache>
            </c:numRef>
          </c:xVal>
          <c:yVal>
            <c:numRef>
              <c:f>Sheet1!$C$11:$C$228</c:f>
              <c:numCache>
                <c:formatCode>General</c:formatCode>
                <c:ptCount val="21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numCache>
            </c:numRef>
          </c:yVal>
          <c:smooth val="0"/>
        </c:ser>
        <c:ser>
          <c:idx val="3"/>
          <c:order val="1"/>
          <c:tx>
            <c:v>buildings last 200 yrs</c:v>
          </c:tx>
          <c:spPr>
            <a:ln w="50800">
              <a:solidFill>
                <a:srgbClr val="953735"/>
              </a:solidFill>
              <a:prstDash val="solid"/>
            </a:ln>
          </c:spPr>
          <c:marker>
            <c:symbol val="none"/>
          </c:marker>
          <c:xVal>
            <c:numRef>
              <c:f>Sheet1!$A$11:$A$228</c:f>
              <c:numCache>
                <c:formatCode>General</c:formatCode>
                <c:ptCount val="21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numCache>
            </c:numRef>
          </c:xVal>
          <c:yVal>
            <c:numRef>
              <c:f>Sheet1!$E$11:$E$228</c:f>
              <c:numCache>
                <c:formatCode>General</c:formatCode>
                <c:ptCount val="218"/>
                <c:pt idx="0">
                  <c:v>0</c:v>
                </c:pt>
                <c:pt idx="1">
                  <c:v>1</c:v>
                </c:pt>
                <c:pt idx="2">
                  <c:v>1.9851119396030636</c:v>
                </c:pt>
                <c:pt idx="3">
                  <c:v>2.9555574731515701</c:v>
                </c:pt>
                <c:pt idx="4">
                  <c:v>3.9115549549846707</c:v>
                </c:pt>
                <c:pt idx="5">
                  <c:v>4.8533194885689195</c:v>
                </c:pt>
                <c:pt idx="6">
                  <c:v>5.7810629748974733</c:v>
                </c:pt>
                <c:pt idx="7">
                  <c:v>6.6949941601686973</c:v>
                </c:pt>
                <c:pt idx="8">
                  <c:v>7.5953186827549679</c:v>
                </c:pt>
                <c:pt idx="9">
                  <c:v>8.4822391194721227</c:v>
                </c:pt>
                <c:pt idx="10">
                  <c:v>9.3559550311601605</c:v>
                </c:pt>
                <c:pt idx="11">
                  <c:v>10.216663007585218</c:v>
                </c:pt>
                <c:pt idx="12">
                  <c:v>11.064556711673132</c:v>
                </c:pt>
                <c:pt idx="13">
                  <c:v>11.899826923084404</c:v>
                </c:pt>
                <c:pt idx="14">
                  <c:v>12.722661581140418</c:v>
                </c:pt>
                <c:pt idx="15">
                  <c:v>13.533245827110608</c:v>
                </c:pt>
                <c:pt idx="16">
                  <c:v>14.331762045869986</c:v>
                </c:pt>
                <c:pt idx="17">
                  <c:v>15.118389906936534</c:v>
                </c:pt>
                <c:pt idx="18">
                  <c:v>15.89330640489762</c:v>
                </c:pt>
                <c:pt idx="19">
                  <c:v>16.656685899234478</c:v>
                </c:pt>
                <c:pt idx="20">
                  <c:v>17.408700153553841</c:v>
                </c:pt>
                <c:pt idx="21">
                  <c:v>18.149518374235573</c:v>
                </c:pt>
                <c:pt idx="22">
                  <c:v>18.879307248504627</c:v>
                </c:pt>
                <c:pt idx="23">
                  <c:v>19.598230981936549</c:v>
                </c:pt>
                <c:pt idx="24">
                  <c:v>20.306451335404354</c:v>
                </c:pt>
                <c:pt idx="25">
                  <c:v>21.004127661475383</c:v>
                </c:pt>
                <c:pt idx="26">
                  <c:v>21.691416940266347</c:v>
                </c:pt>
                <c:pt idx="27">
                  <c:v>22.36847381476451</c:v>
                </c:pt>
                <c:pt idx="28">
                  <c:v>23.035450625622993</c:v>
                </c:pt>
                <c:pt idx="29">
                  <c:v>23.69249744543805</c:v>
                </c:pt>
                <c:pt idx="30">
                  <c:v>24.339762112516091</c:v>
                </c:pt>
                <c:pt idx="31">
                  <c:v>24.977390264137849</c:v>
                </c:pt>
                <c:pt idx="32">
                  <c:v>25.605525369327491</c:v>
                </c:pt>
                <c:pt idx="33">
                  <c:v>26.224308761133639</c:v>
                </c:pt>
                <c:pt idx="34">
                  <c:v>26.833879668429947</c:v>
                </c:pt>
                <c:pt idx="35">
                  <c:v>27.434375247242215</c:v>
                </c:pt>
                <c:pt idx="36">
                  <c:v>28.025930611609027</c:v>
                </c:pt>
                <c:pt idx="37">
                  <c:v>28.608678863983016</c:v>
                </c:pt>
                <c:pt idx="38">
                  <c:v>29.18275112517945</c:v>
                </c:pt>
                <c:pt idx="39">
                  <c:v>29.748276563878989</c:v>
                </c:pt>
                <c:pt idx="40">
                  <c:v>30.305382425691164</c:v>
                </c:pt>
                <c:pt idx="41">
                  <c:v>30.85419406178519</c:v>
                </c:pt>
                <c:pt idx="42">
                  <c:v>31.39483495709452</c:v>
                </c:pt>
                <c:pt idx="43">
                  <c:v>31.927426758101397</c:v>
                </c:pt>
                <c:pt idx="44">
                  <c:v>32.452089300207994</c:v>
                </c:pt>
                <c:pt idx="45">
                  <c:v>32.968940634699699</c:v>
                </c:pt>
                <c:pt idx="46">
                  <c:v>33.478097055307224</c:v>
                </c:pt>
                <c:pt idx="47">
                  <c:v>33.979673124373299</c:v>
                </c:pt>
                <c:pt idx="48">
                  <c:v>34.473781698629423</c:v>
                </c:pt>
                <c:pt idx="49">
                  <c:v>34.960533954589422</c:v>
                </c:pt>
                <c:pt idx="50">
                  <c:v>35.440039413564286</c:v>
                </c:pt>
                <c:pt idx="51">
                  <c:v>35.912405966305315</c:v>
                </c:pt>
                <c:pt idx="52">
                  <c:v>36.377739897279625</c:v>
                </c:pt>
                <c:pt idx="53">
                  <c:v>36.836145908584868</c:v>
                </c:pt>
                <c:pt idx="54">
                  <c:v>37.287727143507425</c:v>
                </c:pt>
                <c:pt idx="55">
                  <c:v>37.732585209730381</c:v>
                </c:pt>
                <c:pt idx="56">
                  <c:v>38.17082020219533</c:v>
                </c:pt>
                <c:pt idx="57">
                  <c:v>38.602530725624412</c:v>
                </c:pt>
                <c:pt idx="58">
                  <c:v>39.027813916706684</c:v>
                </c:pt>
                <c:pt idx="59">
                  <c:v>39.446765465954307</c:v>
                </c:pt>
                <c:pt idx="60">
                  <c:v>39.859479639233342</c:v>
                </c:pt>
                <c:pt idx="61">
                  <c:v>40.266049298973989</c:v>
                </c:pt>
                <c:pt idx="62">
                  <c:v>40.666565925064809</c:v>
                </c:pt>
                <c:pt idx="63">
                  <c:v>41.061119635436391</c:v>
                </c:pt>
                <c:pt idx="64">
                  <c:v>41.449799206338142</c:v>
                </c:pt>
                <c:pt idx="65">
                  <c:v>41.832692092313245</c:v>
                </c:pt>
                <c:pt idx="66">
                  <c:v>42.209884445876391</c:v>
                </c:pt>
                <c:pt idx="67">
                  <c:v>42.58146113689844</c:v>
                </c:pt>
                <c:pt idx="68">
                  <c:v>42.947505771702438</c:v>
                </c:pt>
                <c:pt idx="69">
                  <c:v>43.308100711875561</c:v>
                </c:pt>
                <c:pt idx="70">
                  <c:v>43.6633270928005</c:v>
                </c:pt>
                <c:pt idx="71">
                  <c:v>44.013264841911642</c:v>
                </c:pt>
                <c:pt idx="72">
                  <c:v>44.357992696678878</c:v>
                </c:pt>
                <c:pt idx="73">
                  <c:v>44.69758822232383</c:v>
                </c:pt>
                <c:pt idx="74">
                  <c:v>45.032127829272426</c:v>
                </c:pt>
                <c:pt idx="75">
                  <c:v>45.361686790347576</c:v>
                </c:pt>
                <c:pt idx="76">
                  <c:v>45.68633925770596</c:v>
                </c:pt>
                <c:pt idx="77">
                  <c:v>46.006158279522261</c:v>
                </c:pt>
                <c:pt idx="78">
                  <c:v>46.321215816425685</c:v>
                </c:pt>
                <c:pt idx="79">
                  <c:v>46.631582757691142</c:v>
                </c:pt>
                <c:pt idx="80">
                  <c:v>46.937328937189889</c:v>
                </c:pt>
                <c:pt idx="81">
                  <c:v>47.238523149102086</c:v>
                </c:pt>
                <c:pt idx="82">
                  <c:v>47.5352331633961</c:v>
                </c:pt>
                <c:pt idx="83">
                  <c:v>47.827525741076983</c:v>
                </c:pt>
                <c:pt idx="84">
                  <c:v>48.115466649207747</c:v>
                </c:pt>
                <c:pt idx="85">
                  <c:v>48.399120675707501</c:v>
                </c:pt>
                <c:pt idx="86">
                  <c:v>48.678551643928948</c:v>
                </c:pt>
                <c:pt idx="87">
                  <c:v>48.953822427018643</c:v>
                </c:pt>
                <c:pt idx="88">
                  <c:v>49.224994962064272</c:v>
                </c:pt>
                <c:pt idx="89">
                  <c:v>49.492130264030138</c:v>
                </c:pt>
                <c:pt idx="90">
                  <c:v>49.755288439486144</c:v>
                </c:pt>
                <c:pt idx="91">
                  <c:v>50.01452870013204</c:v>
                </c:pt>
                <c:pt idx="92">
                  <c:v>50.26990937612014</c:v>
                </c:pt>
                <c:pt idx="93">
                  <c:v>50.521487929179891</c:v>
                </c:pt>
                <c:pt idx="94">
                  <c:v>50.769320965547102</c:v>
                </c:pt>
                <c:pt idx="95">
                  <c:v>51.013464248700522</c:v>
                </c:pt>
                <c:pt idx="96">
                  <c:v>51.253972711908894</c:v>
                </c:pt>
                <c:pt idx="97">
                  <c:v>51.490900470591001</c:v>
                </c:pt>
                <c:pt idx="98">
                  <c:v>51.724300834492162</c:v>
                </c:pt>
                <c:pt idx="99">
                  <c:v>51.954226319678874</c:v>
                </c:pt>
                <c:pt idx="100">
                  <c:v>52.180728660355349</c:v>
                </c:pt>
                <c:pt idx="101">
                  <c:v>52.403858820503793</c:v>
                </c:pt>
                <c:pt idx="102">
                  <c:v>52.623667005351528</c:v>
                </c:pt>
                <c:pt idx="103">
                  <c:v>52.840202672667523</c:v>
                </c:pt>
                <c:pt idx="104">
                  <c:v>53.053514543890451</c:v>
                </c:pt>
                <c:pt idx="105">
                  <c:v>53.26365061509123</c:v>
                </c:pt>
                <c:pt idx="106">
                  <c:v>53.47065816777237</c:v>
                </c:pt>
                <c:pt idx="107">
                  <c:v>53.674583779506584</c:v>
                </c:pt>
                <c:pt idx="108">
                  <c:v>53.875473334416832</c:v>
                </c:pt>
                <c:pt idx="109">
                  <c:v>54.073372033500462</c:v>
                </c:pt>
                <c:pt idx="110">
                  <c:v>54.268324404799628</c:v>
                </c:pt>
                <c:pt idx="111">
                  <c:v>54.460374313420381</c:v>
                </c:pt>
                <c:pt idx="112">
                  <c:v>54.649564971402341</c:v>
                </c:pt>
                <c:pt idx="113">
                  <c:v>54.835938947441804</c:v>
                </c:pt>
                <c:pt idx="114">
                  <c:v>55.019538176469503</c:v>
                </c:pt>
                <c:pt idx="115">
                  <c:v>55.200403969086601</c:v>
                </c:pt>
                <c:pt idx="116">
                  <c:v>55.378577020859517</c:v>
                </c:pt>
                <c:pt idx="117">
                  <c:v>55.554097421476477</c:v>
                </c:pt>
                <c:pt idx="118">
                  <c:v>55.727004663768213</c:v>
                </c:pt>
                <c:pt idx="119">
                  <c:v>55.89733765259362</c:v>
                </c:pt>
                <c:pt idx="120">
                  <c:v>56.065134713593835</c:v>
                </c:pt>
                <c:pt idx="121">
                  <c:v>56.230433601815406</c:v>
                </c:pt>
                <c:pt idx="122">
                  <c:v>56.393271510205594</c:v>
                </c:pt>
                <c:pt idx="123">
                  <c:v>56.553685077980774</c:v>
                </c:pt>
                <c:pt idx="124">
                  <c:v>56.711710398870437</c:v>
                </c:pt>
                <c:pt idx="125">
                  <c:v>56.867383029238397</c:v>
                </c:pt>
                <c:pt idx="126">
                  <c:v>57.020737996083362</c:v>
                </c:pt>
                <c:pt idx="127">
                  <c:v>57.171809804919718</c:v>
                </c:pt>
                <c:pt idx="128">
                  <c:v>57.320632447541861</c:v>
                </c:pt>
                <c:pt idx="129">
                  <c:v>57.467239409672189</c:v>
                </c:pt>
                <c:pt idx="130">
                  <c:v>57.611663678495745</c:v>
                </c:pt>
                <c:pt idx="131">
                  <c:v>57.753937750082251</c:v>
                </c:pt>
                <c:pt idx="132">
                  <c:v>57.894093636698074</c:v>
                </c:pt>
                <c:pt idx="133">
                  <c:v>58.032162874008996</c:v>
                </c:pt>
                <c:pt idx="134">
                  <c:v>58.168176528175863</c:v>
                </c:pt>
                <c:pt idx="135">
                  <c:v>58.302165202844627</c:v>
                </c:pt>
                <c:pt idx="136">
                  <c:v>58.434159046032455</c:v>
                </c:pt>
                <c:pt idx="137">
                  <c:v>58.564187756910876</c:v>
                </c:pt>
                <c:pt idx="138">
                  <c:v>58.692280592488416</c:v>
                </c:pt>
                <c:pt idx="139">
                  <c:v>58.818466374193441</c:v>
                </c:pt>
                <c:pt idx="140">
                  <c:v>58.942773494359237</c:v>
                </c:pt>
                <c:pt idx="141">
                  <c:v>59.065229922612204</c:v>
                </c:pt>
                <c:pt idx="142">
                  <c:v>59.185863212165373</c:v>
                </c:pt>
                <c:pt idx="143">
                  <c:v>59.304700506017774</c:v>
                </c:pt>
                <c:pt idx="144">
                  <c:v>59.421768543061908</c:v>
                </c:pt>
                <c:pt idx="145">
                  <c:v>59.53709366409997</c:v>
                </c:pt>
                <c:pt idx="146">
                  <c:v>59.650701817770731</c:v>
                </c:pt>
                <c:pt idx="147">
                  <c:v>59.762618566388063</c:v>
                </c:pt>
                <c:pt idx="148">
                  <c:v>59.8728690916925</c:v>
                </c:pt>
                <c:pt idx="149">
                  <c:v>59.981478200517486</c:v>
                </c:pt>
                <c:pt idx="150">
                  <c:v>60.088470330370612</c:v>
                </c:pt>
                <c:pt idx="151">
                  <c:v>60.193869554932455</c:v>
                </c:pt>
                <c:pt idx="152">
                  <c:v>60.297699589473275</c:v>
                </c:pt>
                <c:pt idx="153">
                  <c:v>60.399983796188813</c:v>
                </c:pt>
                <c:pt idx="154">
                  <c:v>60.500745189457106</c:v>
                </c:pt>
                <c:pt idx="155">
                  <c:v>60.600006441016745</c:v>
                </c:pt>
                <c:pt idx="156">
                  <c:v>60.697789885068104</c:v>
                </c:pt>
                <c:pt idx="157">
                  <c:v>60.794117523298596</c:v>
                </c:pt>
                <c:pt idx="158">
                  <c:v>60.889011029833213</c:v>
                </c:pt>
                <c:pt idx="159">
                  <c:v>60.982491756111273</c:v>
                </c:pt>
                <c:pt idx="160">
                  <c:v>61.074580735690539</c:v>
                </c:pt>
                <c:pt idx="161">
                  <c:v>61.165298688980016</c:v>
                </c:pt>
                <c:pt idx="162">
                  <c:v>61.254666027901735</c:v>
                </c:pt>
                <c:pt idx="163">
                  <c:v>61.34270286048411</c:v>
                </c:pt>
                <c:pt idx="164">
                  <c:v>61.429428995385855</c:v>
                </c:pt>
                <c:pt idx="165">
                  <c:v>61.514863946353145</c:v>
                </c:pt>
                <c:pt idx="166">
                  <c:v>61.599026936610471</c:v>
                </c:pt>
                <c:pt idx="167">
                  <c:v>61.681936903185651</c:v>
                </c:pt>
                <c:pt idx="168">
                  <c:v>61.763612501170968</c:v>
                </c:pt>
                <c:pt idx="169">
                  <c:v>61.844072107920475</c:v>
                </c:pt>
                <c:pt idx="170">
                  <c:v>61.923333827185218</c:v>
                </c:pt>
                <c:pt idx="171">
                  <c:v>62.001415493186343</c:v>
                </c:pt>
                <c:pt idx="172">
                  <c:v>62.078334674628202</c:v>
                </c:pt>
                <c:pt idx="173">
                  <c:v>62.154108678651042</c:v>
                </c:pt>
                <c:pt idx="174">
                  <c:v>62.228754554725491</c:v>
                </c:pt>
                <c:pt idx="175">
                  <c:v>62.302289098488522</c:v>
                </c:pt>
                <c:pt idx="176">
                  <c:v>62.37472885552279</c:v>
                </c:pt>
                <c:pt idx="177">
                  <c:v>62.446090125079181</c:v>
                </c:pt>
                <c:pt idx="178">
                  <c:v>62.51638896374439</c:v>
                </c:pt>
                <c:pt idx="179">
                  <c:v>62.585641189053746</c:v>
                </c:pt>
                <c:pt idx="180">
                  <c:v>62.653862383050054</c:v>
                </c:pt>
                <c:pt idx="181">
                  <c:v>62.721067895789815</c:v>
                </c:pt>
                <c:pt idx="182">
                  <c:v>62.787272848796889</c:v>
                </c:pt>
                <c:pt idx="183">
                  <c:v>62.852492138465017</c:v>
                </c:pt>
                <c:pt idx="184">
                  <c:v>62.916740439409509</c:v>
                </c:pt>
                <c:pt idx="185">
                  <c:v>62.980032207769156</c:v>
                </c:pt>
                <c:pt idx="186">
                  <c:v>63.042381684458839</c:v>
                </c:pt>
                <c:pt idx="187">
                  <c:v>63.10380289837385</c:v>
                </c:pt>
                <c:pt idx="188">
                  <c:v>63.164309669546391</c:v>
                </c:pt>
                <c:pt idx="189">
                  <c:v>63.223915612255375</c:v>
                </c:pt>
                <c:pt idx="190">
                  <c:v>63.282634138089243</c:v>
                </c:pt>
                <c:pt idx="191">
                  <c:v>63.34047845896405</c:v>
                </c:pt>
                <c:pt idx="192">
                  <c:v>63.397461590096071</c:v>
                </c:pt>
                <c:pt idx="193">
                  <c:v>63.453596352930234</c:v>
                </c:pt>
                <c:pt idx="194">
                  <c:v>63.508895378024945</c:v>
                </c:pt>
                <c:pt idx="195">
                  <c:v>63.563371107894106</c:v>
                </c:pt>
                <c:pt idx="196">
                  <c:v>63.617035799806843</c:v>
                </c:pt>
                <c:pt idx="197">
                  <c:v>63.669901528545189</c:v>
                </c:pt>
                <c:pt idx="198">
                  <c:v>63.721980189121162</c:v>
                </c:pt>
                <c:pt idx="199">
                  <c:v>63.773283499453058</c:v>
                </c:pt>
                <c:pt idx="200">
                  <c:v>63.82382300300219</c:v>
                </c:pt>
                <c:pt idx="201">
                  <c:v>63.873610071370052</c:v>
                </c:pt>
                <c:pt idx="202">
                  <c:v>63.922655906857095</c:v>
                </c:pt>
                <c:pt idx="203">
                  <c:v>63.970971544983151</c:v>
                </c:pt>
                <c:pt idx="204">
                  <c:v>64.018567856970662</c:v>
                </c:pt>
                <c:pt idx="205">
                  <c:v>64.065455552190656</c:v>
                </c:pt>
                <c:pt idx="206">
                  <c:v>64.111645180572367</c:v>
                </c:pt>
                <c:pt idx="207">
                  <c:v>64.157147134976938</c:v>
                </c:pt>
                <c:pt idx="208">
                  <c:v>64.201971653536248</c:v>
                </c:pt>
                <c:pt idx="209">
                  <c:v>64.246128821955963</c:v>
                </c:pt>
                <c:pt idx="210">
                  <c:v>64.289628575785272</c:v>
                </c:pt>
                <c:pt idx="211">
                  <c:v>64.332480702652248</c:v>
                </c:pt>
                <c:pt idx="212">
                  <c:v>64.374694844466376</c:v>
                </c:pt>
                <c:pt idx="213">
                  <c:v>64.4162804995876</c:v>
                </c:pt>
                <c:pt idx="214">
                  <c:v>64.457247024963664</c:v>
                </c:pt>
                <c:pt idx="215">
                  <c:v>64.497603638235759</c:v>
                </c:pt>
                <c:pt idx="216">
                  <c:v>64.537359419811906</c:v>
                </c:pt>
                <c:pt idx="217">
                  <c:v>64.576523314910901</c:v>
                </c:pt>
              </c:numCache>
            </c:numRef>
          </c:yVal>
          <c:smooth val="0"/>
        </c:ser>
        <c:ser>
          <c:idx val="5"/>
          <c:order val="2"/>
          <c:tx>
            <c:v>buildings last 100 yrs</c:v>
          </c:tx>
          <c:spPr>
            <a:ln w="50800">
              <a:solidFill>
                <a:srgbClr val="7030A0"/>
              </a:solidFill>
              <a:prstDash val="solid"/>
            </a:ln>
          </c:spPr>
          <c:marker>
            <c:symbol val="none"/>
          </c:marker>
          <c:xVal>
            <c:numRef>
              <c:f>Sheet1!$A$11:$A$228</c:f>
              <c:numCache>
                <c:formatCode>General</c:formatCode>
                <c:ptCount val="21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numCache>
            </c:numRef>
          </c:xVal>
          <c:yVal>
            <c:numRef>
              <c:f>Sheet1!$G$11:$G$228</c:f>
              <c:numCache>
                <c:formatCode>General</c:formatCode>
                <c:ptCount val="218"/>
                <c:pt idx="0">
                  <c:v>0</c:v>
                </c:pt>
                <c:pt idx="1">
                  <c:v>1</c:v>
                </c:pt>
                <c:pt idx="2">
                  <c:v>1.9704455335485092</c:v>
                </c:pt>
                <c:pt idx="3">
                  <c:v>2.9122100671327571</c:v>
                </c:pt>
                <c:pt idx="4">
                  <c:v>3.8261412524039851</c:v>
                </c:pt>
                <c:pt idx="5">
                  <c:v>4.7130616891211439</c:v>
                </c:pt>
                <c:pt idx="6">
                  <c:v>5.5737696655462017</c:v>
                </c:pt>
                <c:pt idx="7">
                  <c:v>6.4090398769574701</c:v>
                </c:pt>
                <c:pt idx="8">
                  <c:v>7.2196241229276605</c:v>
                </c:pt>
                <c:pt idx="9">
                  <c:v>8.0062519839942112</c:v>
                </c:pt>
                <c:pt idx="10">
                  <c:v>8.769631478331064</c:v>
                </c:pt>
                <c:pt idx="11">
                  <c:v>9.5104496990127849</c:v>
                </c:pt>
                <c:pt idx="12">
                  <c:v>10.229373432444703</c:v>
                </c:pt>
                <c:pt idx="13">
                  <c:v>10.927049758515739</c:v>
                </c:pt>
                <c:pt idx="14">
                  <c:v>11.604106633013902</c:v>
                </c:pt>
                <c:pt idx="15">
                  <c:v>12.261153452828959</c:v>
                </c:pt>
                <c:pt idx="16">
                  <c:v>12.898781604450731</c:v>
                </c:pt>
                <c:pt idx="17">
                  <c:v>13.517564996256871</c:v>
                </c:pt>
                <c:pt idx="18">
                  <c:v>14.118060575069137</c:v>
                </c:pt>
                <c:pt idx="19">
                  <c:v>14.700808827443122</c:v>
                </c:pt>
                <c:pt idx="20">
                  <c:v>15.266334266142666</c:v>
                </c:pt>
                <c:pt idx="21">
                  <c:v>15.815145902236692</c:v>
                </c:pt>
                <c:pt idx="22">
                  <c:v>16.347737703243585</c:v>
                </c:pt>
                <c:pt idx="23">
                  <c:v>16.864589037735279</c:v>
                </c:pt>
                <c:pt idx="24">
                  <c:v>17.36616510680134</c:v>
                </c:pt>
                <c:pt idx="25">
                  <c:v>17.852917362761303</c:v>
                </c:pt>
                <c:pt idx="26">
                  <c:v>18.325283915502322</c:v>
                </c:pt>
                <c:pt idx="27">
                  <c:v>18.78368992680754</c:v>
                </c:pt>
                <c:pt idx="28">
                  <c:v>19.228547993030489</c:v>
                </c:pt>
                <c:pt idx="29">
                  <c:v>19.660258516459574</c:v>
                </c:pt>
                <c:pt idx="30">
                  <c:v>20.079210065707198</c:v>
                </c:pt>
                <c:pt idx="31">
                  <c:v>20.485779725447795</c:v>
                </c:pt>
                <c:pt idx="32">
                  <c:v>20.880333435819402</c:v>
                </c:pt>
                <c:pt idx="33">
                  <c:v>21.263226321794516</c:v>
                </c:pt>
                <c:pt idx="34">
                  <c:v>21.634803012816583</c:v>
                </c:pt>
                <c:pt idx="35">
                  <c:v>21.995397952989631</c:v>
                </c:pt>
                <c:pt idx="36">
                  <c:v>22.34533570210079</c:v>
                </c:pt>
                <c:pt idx="37">
                  <c:v>22.684931227745736</c:v>
                </c:pt>
                <c:pt idx="38">
                  <c:v>23.014490188820925</c:v>
                </c:pt>
                <c:pt idx="39">
                  <c:v>23.334309210637226</c:v>
                </c:pt>
                <c:pt idx="40">
                  <c:v>23.644676151902715</c:v>
                </c:pt>
                <c:pt idx="41">
                  <c:v>23.945870363814915</c:v>
                </c:pt>
                <c:pt idx="42">
                  <c:v>24.238162941495773</c:v>
                </c:pt>
                <c:pt idx="43">
                  <c:v>24.521816967995544</c:v>
                </c:pt>
                <c:pt idx="44">
                  <c:v>24.797087751085297</c:v>
                </c:pt>
                <c:pt idx="45">
                  <c:v>25.064223053051141</c:v>
                </c:pt>
                <c:pt idx="46">
                  <c:v>25.32346331369704</c:v>
                </c:pt>
                <c:pt idx="47">
                  <c:v>25.575041866756788</c:v>
                </c:pt>
                <c:pt idx="48">
                  <c:v>25.81918514991024</c:v>
                </c:pt>
                <c:pt idx="49">
                  <c:v>26.056112908592347</c:v>
                </c:pt>
                <c:pt idx="50">
                  <c:v>26.286038393779069</c:v>
                </c:pt>
                <c:pt idx="51">
                  <c:v>26.509168553927502</c:v>
                </c:pt>
                <c:pt idx="52">
                  <c:v>26.725704221243504</c:v>
                </c:pt>
                <c:pt idx="53">
                  <c:v>26.935840292444276</c:v>
                </c:pt>
                <c:pt idx="54">
                  <c:v>27.1397659041785</c:v>
                </c:pt>
                <c:pt idx="55">
                  <c:v>27.337664603262105</c:v>
                </c:pt>
                <c:pt idx="56">
                  <c:v>27.529714511882851</c:v>
                </c:pt>
                <c:pt idx="57">
                  <c:v>27.716088487922267</c:v>
                </c:pt>
                <c:pt idx="58">
                  <c:v>27.896954280539386</c:v>
                </c:pt>
                <c:pt idx="59">
                  <c:v>28.072474681156386</c:v>
                </c:pt>
                <c:pt idx="60">
                  <c:v>28.24280766998179</c:v>
                </c:pt>
                <c:pt idx="61">
                  <c:v>28.408106558203375</c:v>
                </c:pt>
                <c:pt idx="62">
                  <c:v>28.568520125978552</c:v>
                </c:pt>
                <c:pt idx="63">
                  <c:v>28.724192756346554</c:v>
                </c:pt>
                <c:pt idx="64">
                  <c:v>28.875264565182924</c:v>
                </c:pt>
                <c:pt idx="65">
                  <c:v>29.02187152731328</c:v>
                </c:pt>
                <c:pt idx="66">
                  <c:v>29.16414559889979</c:v>
                </c:pt>
                <c:pt idx="67">
                  <c:v>29.30221483621068</c:v>
                </c:pt>
                <c:pt idx="68">
                  <c:v>29.436203510879487</c:v>
                </c:pt>
                <c:pt idx="69">
                  <c:v>29.5662322217579</c:v>
                </c:pt>
                <c:pt idx="70">
                  <c:v>29.692418003462947</c:v>
                </c:pt>
                <c:pt idx="71">
                  <c:v>29.814874431715943</c:v>
                </c:pt>
                <c:pt idx="72">
                  <c:v>29.933711725568337</c:v>
                </c:pt>
                <c:pt idx="73">
                  <c:v>30.049036846606406</c:v>
                </c:pt>
                <c:pt idx="74">
                  <c:v>30.160953595223727</c:v>
                </c:pt>
                <c:pt idx="75">
                  <c:v>30.269562704048692</c:v>
                </c:pt>
                <c:pt idx="76">
                  <c:v>30.374961928610578</c:v>
                </c:pt>
                <c:pt idx="77">
                  <c:v>30.477246135326084</c:v>
                </c:pt>
                <c:pt idx="78">
                  <c:v>30.576507386885734</c:v>
                </c:pt>
                <c:pt idx="79">
                  <c:v>30.672835025116235</c:v>
                </c:pt>
                <c:pt idx="80">
                  <c:v>30.766315751394288</c:v>
                </c:pt>
                <c:pt idx="81">
                  <c:v>30.857033704683705</c:v>
                </c:pt>
                <c:pt idx="82">
                  <c:v>30.945070537266069</c:v>
                </c:pt>
                <c:pt idx="83">
                  <c:v>31.030505488233391</c:v>
                </c:pt>
                <c:pt idx="84">
                  <c:v>31.113415454808585</c:v>
                </c:pt>
                <c:pt idx="85">
                  <c:v>31.193875061558117</c:v>
                </c:pt>
                <c:pt idx="86">
                  <c:v>31.271956727559264</c:v>
                </c:pt>
                <c:pt idx="87">
                  <c:v>31.347730731582097</c:v>
                </c:pt>
                <c:pt idx="88">
                  <c:v>31.421265275345153</c:v>
                </c:pt>
                <c:pt idx="89">
                  <c:v>31.492626544901526</c:v>
                </c:pt>
                <c:pt idx="90">
                  <c:v>31.5618787702109</c:v>
                </c:pt>
                <c:pt idx="91">
                  <c:v>31.629084282950643</c:v>
                </c:pt>
                <c:pt idx="92">
                  <c:v>31.694303572618775</c:v>
                </c:pt>
                <c:pt idx="93">
                  <c:v>31.757595340978419</c:v>
                </c:pt>
                <c:pt idx="94">
                  <c:v>31.81901655489342</c:v>
                </c:pt>
                <c:pt idx="95">
                  <c:v>31.878622497602343</c:v>
                </c:pt>
                <c:pt idx="96">
                  <c:v>31.936466818477189</c:v>
                </c:pt>
                <c:pt idx="97">
                  <c:v>31.992601581311309</c:v>
                </c:pt>
                <c:pt idx="98">
                  <c:v>32.047077311180502</c:v>
                </c:pt>
                <c:pt idx="99">
                  <c:v>32.099943039918884</c:v>
                </c:pt>
                <c:pt idx="100">
                  <c:v>32.151246350250773</c:v>
                </c:pt>
                <c:pt idx="101">
                  <c:v>32.201033418618636</c:v>
                </c:pt>
                <c:pt idx="102">
                  <c:v>32.24934905674472</c:v>
                </c:pt>
                <c:pt idx="103">
                  <c:v>32.296236751964713</c:v>
                </c:pt>
                <c:pt idx="104">
                  <c:v>32.341738706369327</c:v>
                </c:pt>
                <c:pt idx="105">
                  <c:v>32.385895874789014</c:v>
                </c:pt>
                <c:pt idx="106">
                  <c:v>32.428748001656054</c:v>
                </c:pt>
                <c:pt idx="107">
                  <c:v>32.470333656777228</c:v>
                </c:pt>
                <c:pt idx="108">
                  <c:v>32.510690270049245</c:v>
                </c:pt>
                <c:pt idx="109">
                  <c:v>32.549854165148233</c:v>
                </c:pt>
                <c:pt idx="110">
                  <c:v>32.587860592223393</c:v>
                </c:pt>
                <c:pt idx="111">
                  <c:v>32.62474375962465</c:v>
                </c:pt>
                <c:pt idx="112">
                  <c:v>32.660536864692304</c:v>
                </c:pt>
                <c:pt idx="113">
                  <c:v>32.695272123637061</c:v>
                </c:pt>
                <c:pt idx="114">
                  <c:v>32.728980800536633</c:v>
                </c:pt>
                <c:pt idx="115">
                  <c:v>32.761693235475661</c:v>
                </c:pt>
                <c:pt idx="116">
                  <c:v>32.793438871853738</c:v>
                </c:pt>
                <c:pt idx="117">
                  <c:v>32.824246282886442</c:v>
                </c:pt>
                <c:pt idx="118">
                  <c:v>32.854143197323367</c:v>
                </c:pt>
                <c:pt idx="119">
                  <c:v>32.883156524405585</c:v>
                </c:pt>
                <c:pt idx="120">
                  <c:v>32.911312378085896</c:v>
                </c:pt>
                <c:pt idx="121">
                  <c:v>32.938636100533181</c:v>
                </c:pt>
                <c:pt idx="122">
                  <c:v>32.965152284942079</c:v>
                </c:pt>
                <c:pt idx="123">
                  <c:v>32.9908847976684</c:v>
                </c:pt>
                <c:pt idx="124">
                  <c:v>33.015856799710704</c:v>
                </c:pt>
                <c:pt idx="125">
                  <c:v>33.040090767556379</c:v>
                </c:pt>
                <c:pt idx="126">
                  <c:v>33.06360851341239</c:v>
                </c:pt>
                <c:pt idx="127">
                  <c:v>33.086431204837496</c:v>
                </c:pt>
                <c:pt idx="128">
                  <c:v>33.108579383794535</c:v>
                </c:pt>
                <c:pt idx="129">
                  <c:v>33.130072985139641</c:v>
                </c:pt>
                <c:pt idx="130">
                  <c:v>33.150931354564854</c:v>
                </c:pt>
                <c:pt idx="131">
                  <c:v>33.171173266010641</c:v>
                </c:pt>
                <c:pt idx="132">
                  <c:v>33.190816938563735</c:v>
                </c:pt>
                <c:pt idx="133">
                  <c:v>33.209880052855304</c:v>
                </c:pt>
                <c:pt idx="134">
                  <c:v>33.228379766975166</c:v>
                </c:pt>
                <c:pt idx="135">
                  <c:v>33.246332731914656</c:v>
                </c:pt>
                <c:pt idx="136">
                  <c:v>33.263755106554164</c:v>
                </c:pt>
                <c:pt idx="137">
                  <c:v>33.280662572206829</c:v>
                </c:pt>
                <c:pt idx="138">
                  <c:v>33.29707034673315</c:v>
                </c:pt>
                <c:pt idx="139">
                  <c:v>33.312993198237635</c:v>
                </c:pt>
                <c:pt idx="140">
                  <c:v>33.328445458361543</c:v>
                </c:pt>
                <c:pt idx="141">
                  <c:v>33.343441035182003</c:v>
                </c:pt>
                <c:pt idx="142">
                  <c:v>33.35799342573042</c:v>
                </c:pt>
                <c:pt idx="143">
                  <c:v>33.372115728140628</c:v>
                </c:pt>
                <c:pt idx="144">
                  <c:v>33.385820653437953</c:v>
                </c:pt>
                <c:pt idx="145">
                  <c:v>33.399120536980433</c:v>
                </c:pt>
                <c:pt idx="146">
                  <c:v>33.412027349560908</c:v>
                </c:pt>
                <c:pt idx="147">
                  <c:v>33.424552708182013</c:v>
                </c:pt>
                <c:pt idx="148">
                  <c:v>33.436707886511911</c:v>
                </c:pt>
                <c:pt idx="149">
                  <c:v>33.448503825031651</c:v>
                </c:pt>
                <c:pt idx="150">
                  <c:v>33.459951140882154</c:v>
                </c:pt>
                <c:pt idx="151">
                  <c:v>33.471060137420395</c:v>
                </c:pt>
                <c:pt idx="152">
                  <c:v>33.481840813493108</c:v>
                </c:pt>
                <c:pt idx="153">
                  <c:v>33.492302872436561</c:v>
                </c:pt>
                <c:pt idx="154">
                  <c:v>33.502455730809956</c:v>
                </c:pt>
                <c:pt idx="155">
                  <c:v>33.512308526871138</c:v>
                </c:pt>
                <c:pt idx="156">
                  <c:v>33.521870128801659</c:v>
                </c:pt>
                <c:pt idx="157">
                  <c:v>33.531149142688733</c:v>
                </c:pt>
                <c:pt idx="158">
                  <c:v>33.540153920271173</c:v>
                </c:pt>
                <c:pt idx="159">
                  <c:v>33.548892566456615</c:v>
                </c:pt>
                <c:pt idx="160">
                  <c:v>33.557372946616574</c:v>
                </c:pt>
                <c:pt idx="161">
                  <c:v>33.565602693665596</c:v>
                </c:pt>
                <c:pt idx="162">
                  <c:v>33.573589214931559</c:v>
                </c:pt>
                <c:pt idx="163">
                  <c:v>33.581339698822696</c:v>
                </c:pt>
                <c:pt idx="164">
                  <c:v>33.588861121297661</c:v>
                </c:pt>
                <c:pt idx="165">
                  <c:v>33.596160252144479</c:v>
                </c:pt>
                <c:pt idx="166">
                  <c:v>33.60324366107352</c:v>
                </c:pt>
                <c:pt idx="167">
                  <c:v>33.610117723631028</c:v>
                </c:pt>
                <c:pt idx="168">
                  <c:v>33.616788626937286</c:v>
                </c:pt>
                <c:pt idx="169">
                  <c:v>33.623262375255578</c:v>
                </c:pt>
                <c:pt idx="170">
                  <c:v>33.629544795396363</c:v>
                </c:pt>
                <c:pt idx="171">
                  <c:v>33.635641541961903</c:v>
                </c:pt>
                <c:pt idx="172">
                  <c:v>33.641558102435582</c:v>
                </c:pt>
                <c:pt idx="173">
                  <c:v>33.647299802121232</c:v>
                </c:pt>
                <c:pt idx="174">
                  <c:v>33.652871808936155</c:v>
                </c:pt>
                <c:pt idx="175">
                  <c:v>33.658279138062596</c:v>
                </c:pt>
                <c:pt idx="176">
                  <c:v>33.663526656461791</c:v>
                </c:pt>
                <c:pt idx="177">
                  <c:v>33.668619087254477</c:v>
                </c:pt>
                <c:pt idx="178">
                  <c:v>33.673561013972154</c:v>
                </c:pt>
                <c:pt idx="179">
                  <c:v>33.678356884682451</c:v>
                </c:pt>
                <c:pt idx="180">
                  <c:v>33.683011015992726</c:v>
                </c:pt>
                <c:pt idx="181">
                  <c:v>33.687527596935347</c:v>
                </c:pt>
                <c:pt idx="182">
                  <c:v>33.691910692738013</c:v>
                </c:pt>
                <c:pt idx="183">
                  <c:v>33.696164248482845</c:v>
                </c:pt>
                <c:pt idx="184">
                  <c:v>33.700292092657087</c:v>
                </c:pt>
                <c:pt idx="185">
                  <c:v>33.704297940599183</c:v>
                </c:pt>
                <c:pt idx="186">
                  <c:v>33.708185397842655</c:v>
                </c:pt>
                <c:pt idx="187">
                  <c:v>33.711957963361435</c:v>
                </c:pt>
                <c:pt idx="188">
                  <c:v>33.715619032719182</c:v>
                </c:pt>
                <c:pt idx="189">
                  <c:v>33.719171901125421</c:v>
                </c:pt>
                <c:pt idx="190">
                  <c:v>33.722619766401522</c:v>
                </c:pt>
                <c:pt idx="191">
                  <c:v>33.725965731859006</c:v>
                </c:pt>
                <c:pt idx="192">
                  <c:v>33.729212809092587</c:v>
                </c:pt>
                <c:pt idx="193">
                  <c:v>33.732363920691043</c:v>
                </c:pt>
                <c:pt idx="194">
                  <c:v>33.735421902867451</c:v>
                </c:pt>
                <c:pt idx="195">
                  <c:v>33.738389508012226</c:v>
                </c:pt>
                <c:pt idx="196">
                  <c:v>33.741269407170307</c:v>
                </c:pt>
                <c:pt idx="197">
                  <c:v>33.744064192445343</c:v>
                </c:pt>
                <c:pt idx="198">
                  <c:v>33.746776379332751</c:v>
                </c:pt>
                <c:pt idx="199">
                  <c:v>33.749408408983761</c:v>
                </c:pt>
                <c:pt idx="200">
                  <c:v>33.751962650402746</c:v>
                </c:pt>
                <c:pt idx="201">
                  <c:v>33.754441402579396</c:v>
                </c:pt>
                <c:pt idx="202">
                  <c:v>33.756846896558031</c:v>
                </c:pt>
                <c:pt idx="203">
                  <c:v>33.759181297445544</c:v>
                </c:pt>
                <c:pt idx="204">
                  <c:v>33.761446706360374</c:v>
                </c:pt>
                <c:pt idx="205">
                  <c:v>33.763645162323414</c:v>
                </c:pt>
                <c:pt idx="206">
                  <c:v>33.765778644093466</c:v>
                </c:pt>
                <c:pt idx="207">
                  <c:v>33.767849071948078</c:v>
                </c:pt>
                <c:pt idx="208">
                  <c:v>33.769858309412164</c:v>
                </c:pt>
                <c:pt idx="209">
                  <c:v>33.77180816493501</c:v>
                </c:pt>
                <c:pt idx="210">
                  <c:v>33.773700393518219</c:v>
                </c:pt>
                <c:pt idx="211">
                  <c:v>33.775536698295262</c:v>
                </c:pt>
                <c:pt idx="212">
                  <c:v>33.777318732064366</c:v>
                </c:pt>
                <c:pt idx="213">
                  <c:v>33.779048098776208</c:v>
                </c:pt>
                <c:pt idx="214">
                  <c:v>33.780726354977602</c:v>
                </c:pt>
                <c:pt idx="215">
                  <c:v>33.782355011212374</c:v>
                </c:pt>
                <c:pt idx="216">
                  <c:v>33.783935533381118</c:v>
                </c:pt>
                <c:pt idx="217">
                  <c:v>33.785469344060452</c:v>
                </c:pt>
              </c:numCache>
            </c:numRef>
          </c:yVal>
          <c:smooth val="0"/>
        </c:ser>
        <c:ser>
          <c:idx val="7"/>
          <c:order val="3"/>
          <c:tx>
            <c:v>buildings last 50 yrs</c:v>
          </c:tx>
          <c:spPr>
            <a:ln w="50800">
              <a:solidFill>
                <a:srgbClr val="0070C0"/>
              </a:solidFill>
              <a:prstDash val="solid"/>
            </a:ln>
          </c:spPr>
          <c:marker>
            <c:symbol val="none"/>
          </c:marker>
          <c:xVal>
            <c:numRef>
              <c:f>Sheet1!$A$11:$A$228</c:f>
              <c:numCache>
                <c:formatCode>General</c:formatCode>
                <c:ptCount val="21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numCache>
            </c:numRef>
          </c:xVal>
          <c:yVal>
            <c:numRef>
              <c:f>Sheet1!$I$11:$I$228</c:f>
              <c:numCache>
                <c:formatCode>General</c:formatCode>
                <c:ptCount val="218"/>
                <c:pt idx="0">
                  <c:v>0</c:v>
                </c:pt>
                <c:pt idx="1">
                  <c:v>1</c:v>
                </c:pt>
                <c:pt idx="2">
                  <c:v>1.9417645335842488</c:v>
                </c:pt>
                <c:pt idx="3">
                  <c:v>2.8286849703014072</c:v>
                </c:pt>
                <c:pt idx="4">
                  <c:v>3.6639551817126792</c:v>
                </c:pt>
                <c:pt idx="5">
                  <c:v>4.4505830427792317</c:v>
                </c:pt>
                <c:pt idx="6">
                  <c:v>5.1914012634609481</c:v>
                </c:pt>
                <c:pt idx="7">
                  <c:v>5.8890775895319809</c:v>
                </c:pt>
                <c:pt idx="8">
                  <c:v>6.5461244093470379</c:v>
                </c:pt>
                <c:pt idx="9">
                  <c:v>7.164907801153177</c:v>
                </c:pt>
                <c:pt idx="10">
                  <c:v>7.7476560535271704</c:v>
                </c:pt>
                <c:pt idx="11">
                  <c:v>8.2964676896211955</c:v>
                </c:pt>
                <c:pt idx="12">
                  <c:v>8.8133190241128929</c:v>
                </c:pt>
                <c:pt idx="13">
                  <c:v>9.3000712800728635</c:v>
                </c:pt>
                <c:pt idx="14">
                  <c:v>9.7584772913780906</c:v>
                </c:pt>
                <c:pt idx="15">
                  <c:v>10.190187814807175</c:v>
                </c:pt>
                <c:pt idx="16">
                  <c:v>10.59675747454777</c:v>
                </c:pt>
                <c:pt idx="17">
                  <c:v>10.979650360522882</c:v>
                </c:pt>
                <c:pt idx="18">
                  <c:v>11.34024530069596</c:v>
                </c:pt>
                <c:pt idx="19">
                  <c:v>11.679840826340902</c:v>
                </c:pt>
                <c:pt idx="20">
                  <c:v>11.999659848157208</c:v>
                </c:pt>
                <c:pt idx="21">
                  <c:v>12.300854060069408</c:v>
                </c:pt>
                <c:pt idx="22">
                  <c:v>12.584508086569175</c:v>
                </c:pt>
                <c:pt idx="23">
                  <c:v>12.851643388535026</c:v>
                </c:pt>
                <c:pt idx="24">
                  <c:v>13.103221941594775</c:v>
                </c:pt>
                <c:pt idx="25">
                  <c:v>13.340149700276903</c:v>
                </c:pt>
                <c:pt idx="26">
                  <c:v>13.563279860425332</c:v>
                </c:pt>
                <c:pt idx="27">
                  <c:v>13.773415931626101</c:v>
                </c:pt>
                <c:pt idx="28">
                  <c:v>13.971314630709715</c:v>
                </c:pt>
                <c:pt idx="29">
                  <c:v>14.157688606749122</c:v>
                </c:pt>
                <c:pt idx="30">
                  <c:v>14.33320900736612</c:v>
                </c:pt>
                <c:pt idx="31">
                  <c:v>14.498507895587709</c:v>
                </c:pt>
                <c:pt idx="32">
                  <c:v>14.654180525955702</c:v>
                </c:pt>
                <c:pt idx="33">
                  <c:v>14.800787488086057</c:v>
                </c:pt>
                <c:pt idx="34">
                  <c:v>14.938856725396946</c:v>
                </c:pt>
                <c:pt idx="35">
                  <c:v>15.068885436275371</c:v>
                </c:pt>
                <c:pt idx="36">
                  <c:v>15.191341864528351</c:v>
                </c:pt>
                <c:pt idx="37">
                  <c:v>15.306666985566421</c:v>
                </c:pt>
                <c:pt idx="38">
                  <c:v>15.415276094391373</c:v>
                </c:pt>
                <c:pt idx="39">
                  <c:v>15.517560301106915</c:v>
                </c:pt>
                <c:pt idx="40">
                  <c:v>15.613887939337404</c:v>
                </c:pt>
                <c:pt idx="41">
                  <c:v>15.704605892626819</c:v>
                </c:pt>
                <c:pt idx="42">
                  <c:v>15.79004084359414</c:v>
                </c:pt>
                <c:pt idx="43">
                  <c:v>15.870500450343675</c:v>
                </c:pt>
                <c:pt idx="44">
                  <c:v>15.946274454366517</c:v>
                </c:pt>
                <c:pt idx="45">
                  <c:v>16.017635723922901</c:v>
                </c:pt>
                <c:pt idx="46">
                  <c:v>16.084841236662644</c:v>
                </c:pt>
                <c:pt idx="47">
                  <c:v>16.148133005022284</c:v>
                </c:pt>
                <c:pt idx="48">
                  <c:v>16.207738947731222</c:v>
                </c:pt>
                <c:pt idx="49">
                  <c:v>16.263873710565356</c:v>
                </c:pt>
                <c:pt idx="50">
                  <c:v>16.316739439303706</c:v>
                </c:pt>
                <c:pt idx="51">
                  <c:v>16.366526507671573</c:v>
                </c:pt>
                <c:pt idx="52">
                  <c:v>16.413414202891566</c:v>
                </c:pt>
                <c:pt idx="53">
                  <c:v>16.457571371311253</c:v>
                </c:pt>
                <c:pt idx="54">
                  <c:v>16.499157026432435</c:v>
                </c:pt>
                <c:pt idx="55">
                  <c:v>16.538320921531422</c:v>
                </c:pt>
                <c:pt idx="56">
                  <c:v>16.575204088932662</c:v>
                </c:pt>
                <c:pt idx="57">
                  <c:v>16.609939347877404</c:v>
                </c:pt>
                <c:pt idx="58">
                  <c:v>16.642651782816436</c:v>
                </c:pt>
                <c:pt idx="59">
                  <c:v>16.67345919384918</c:v>
                </c:pt>
                <c:pt idx="60">
                  <c:v>16.702472520931355</c:v>
                </c:pt>
                <c:pt idx="61">
                  <c:v>16.729796243378651</c:v>
                </c:pt>
                <c:pt idx="62">
                  <c:v>16.755528756105022</c:v>
                </c:pt>
                <c:pt idx="63">
                  <c:v>16.779762723950711</c:v>
                </c:pt>
                <c:pt idx="64">
                  <c:v>16.802585415375802</c:v>
                </c:pt>
                <c:pt idx="65">
                  <c:v>16.824079016720887</c:v>
                </c:pt>
                <c:pt idx="66">
                  <c:v>16.844320928166699</c:v>
                </c:pt>
                <c:pt idx="67">
                  <c:v>16.863384042458311</c:v>
                </c:pt>
                <c:pt idx="68">
                  <c:v>16.881337007397807</c:v>
                </c:pt>
                <c:pt idx="69">
                  <c:v>16.898244473050518</c:v>
                </c:pt>
                <c:pt idx="70">
                  <c:v>16.914167324555031</c:v>
                </c:pt>
                <c:pt idx="71">
                  <c:v>16.929162901375502</c:v>
                </c:pt>
                <c:pt idx="72">
                  <c:v>16.943285203785667</c:v>
                </c:pt>
                <c:pt idx="73">
                  <c:v>16.956585087328119</c:v>
                </c:pt>
                <c:pt idx="74">
                  <c:v>16.96911044594918</c:v>
                </c:pt>
                <c:pt idx="75">
                  <c:v>16.980906384468931</c:v>
                </c:pt>
                <c:pt idx="76">
                  <c:v>16.992015381007182</c:v>
                </c:pt>
                <c:pt idx="77">
                  <c:v>17.002477439950614</c:v>
                </c:pt>
                <c:pt idx="78">
                  <c:v>17.012330236011795</c:v>
                </c:pt>
                <c:pt idx="79">
                  <c:v>17.021609249898866</c:v>
                </c:pt>
                <c:pt idx="80">
                  <c:v>17.030347896084333</c:v>
                </c:pt>
                <c:pt idx="81">
                  <c:v>17.038577643133344</c:v>
                </c:pt>
                <c:pt idx="82">
                  <c:v>17.046328127024495</c:v>
                </c:pt>
                <c:pt idx="83">
                  <c:v>17.053627257871277</c:v>
                </c:pt>
                <c:pt idx="84">
                  <c:v>17.060501320428781</c:v>
                </c:pt>
                <c:pt idx="85">
                  <c:v>17.066975068747077</c:v>
                </c:pt>
                <c:pt idx="86">
                  <c:v>17.073071815312591</c:v>
                </c:pt>
                <c:pt idx="87">
                  <c:v>17.078813514998231</c:v>
                </c:pt>
                <c:pt idx="88">
                  <c:v>17.084220844124673</c:v>
                </c:pt>
                <c:pt idx="89">
                  <c:v>17.089313274917366</c:v>
                </c:pt>
                <c:pt idx="90">
                  <c:v>17.094109145627677</c:v>
                </c:pt>
                <c:pt idx="91">
                  <c:v>17.098625726570287</c:v>
                </c:pt>
                <c:pt idx="92">
                  <c:v>17.102879282315097</c:v>
                </c:pt>
                <c:pt idx="93">
                  <c:v>17.106885130257201</c:v>
                </c:pt>
                <c:pt idx="94">
                  <c:v>17.110657695775984</c:v>
                </c:pt>
                <c:pt idx="95">
                  <c:v>17.114210564182205</c:v>
                </c:pt>
                <c:pt idx="96">
                  <c:v>17.117556529639682</c:v>
                </c:pt>
                <c:pt idx="97">
                  <c:v>17.12070764123812</c:v>
                </c:pt>
                <c:pt idx="98">
                  <c:v>17.123675246382902</c:v>
                </c:pt>
                <c:pt idx="99">
                  <c:v>17.126470031657931</c:v>
                </c:pt>
                <c:pt idx="100">
                  <c:v>17.129102061308952</c:v>
                </c:pt>
                <c:pt idx="101">
                  <c:v>17.131580813485627</c:v>
                </c:pt>
                <c:pt idx="102">
                  <c:v>17.13391521437315</c:v>
                </c:pt>
                <c:pt idx="103">
                  <c:v>17.136113670336186</c:v>
                </c:pt>
                <c:pt idx="104">
                  <c:v>17.138184098190834</c:v>
                </c:pt>
                <c:pt idx="105">
                  <c:v>17.140133953713679</c:v>
                </c:pt>
                <c:pt idx="106">
                  <c:v>17.141970258490723</c:v>
                </c:pt>
                <c:pt idx="107">
                  <c:v>17.143699625202565</c:v>
                </c:pt>
                <c:pt idx="108">
                  <c:v>17.14532828143734</c:v>
                </c:pt>
                <c:pt idx="109">
                  <c:v>17.146862092116685</c:v>
                </c:pt>
                <c:pt idx="110">
                  <c:v>17.148306580615692</c:v>
                </c:pt>
                <c:pt idx="111">
                  <c:v>17.149666948653241</c:v>
                </c:pt>
                <c:pt idx="112">
                  <c:v>17.150948095023633</c:v>
                </c:pt>
                <c:pt idx="113">
                  <c:v>17.15215463323759</c:v>
                </c:pt>
                <c:pt idx="114">
                  <c:v>17.153290908135901</c:v>
                </c:pt>
                <c:pt idx="115">
                  <c:v>17.154361011535556</c:v>
                </c:pt>
                <c:pt idx="116">
                  <c:v>17.155368796964598</c:v>
                </c:pt>
                <c:pt idx="117">
                  <c:v>17.156317893539132</c:v>
                </c:pt>
                <c:pt idx="118">
                  <c:v>17.157211719031991</c:v>
                </c:pt>
                <c:pt idx="119">
                  <c:v>17.158053492180365</c:v>
                </c:pt>
                <c:pt idx="120">
                  <c:v>17.158846244276827</c:v>
                </c:pt>
                <c:pt idx="121">
                  <c:v>17.159592830085199</c:v>
                </c:pt>
                <c:pt idx="122">
                  <c:v>17.160295938120804</c:v>
                </c:pt>
                <c:pt idx="123">
                  <c:v>17.160958100332032</c:v>
                </c:pt>
                <c:pt idx="124">
                  <c:v>17.161581701218036</c:v>
                </c:pt>
                <c:pt idx="125">
                  <c:v>17.162168986415576</c:v>
                </c:pt>
                <c:pt idx="126">
                  <c:v>17.162722070785698</c:v>
                </c:pt>
                <c:pt idx="127">
                  <c:v>17.163242946029591</c:v>
                </c:pt>
                <c:pt idx="128">
                  <c:v>17.163733487860707</c:v>
                </c:pt>
                <c:pt idx="129">
                  <c:v>17.164195462759505</c:v>
                </c:pt>
                <c:pt idx="130">
                  <c:v>17.16463053433457</c:v>
                </c:pt>
                <c:pt idx="131">
                  <c:v>17.16504026931355</c:v>
                </c:pt>
                <c:pt idx="132">
                  <c:v>17.16542614318492</c:v>
                </c:pt>
                <c:pt idx="133">
                  <c:v>17.165789545511419</c:v>
                </c:pt>
                <c:pt idx="134">
                  <c:v>17.166131784933931</c:v>
                </c:pt>
                <c:pt idx="135">
                  <c:v>17.166454093884067</c:v>
                </c:pt>
                <c:pt idx="136">
                  <c:v>17.166757633022129</c:v>
                </c:pt>
                <c:pt idx="137">
                  <c:v>17.167043495416934</c:v>
                </c:pt>
                <c:pt idx="138">
                  <c:v>17.167312710481831</c:v>
                </c:pt>
                <c:pt idx="139">
                  <c:v>17.167566247681872</c:v>
                </c:pt>
                <c:pt idx="140">
                  <c:v>17.167805020024819</c:v>
                </c:pt>
                <c:pt idx="141">
                  <c:v>17.168029887348979</c:v>
                </c:pt>
                <c:pt idx="142">
                  <c:v>17.16824165941966</c:v>
                </c:pt>
                <c:pt idx="143">
                  <c:v>17.168441098845026</c:v>
                </c:pt>
                <c:pt idx="144">
                  <c:v>17.168628923822432</c:v>
                </c:pt>
                <c:pt idx="145">
                  <c:v>17.168805810724674</c:v>
                </c:pt>
                <c:pt idx="146">
                  <c:v>17.168972396535654</c:v>
                </c:pt>
                <c:pt idx="147">
                  <c:v>17.169129281144233</c:v>
                </c:pt>
                <c:pt idx="148">
                  <c:v>17.169277029504489</c:v>
                </c:pt>
                <c:pt idx="149">
                  <c:v>17.169416173670033</c:v>
                </c:pt>
                <c:pt idx="150">
                  <c:v>17.169547214710214</c:v>
                </c:pt>
                <c:pt idx="151">
                  <c:v>17.169670624514307</c:v>
                </c:pt>
                <c:pt idx="152">
                  <c:v>17.169786847490887</c:v>
                </c:pt>
                <c:pt idx="153">
                  <c:v>17.169896302168226</c:v>
                </c:pt>
                <c:pt idx="154">
                  <c:v>17.169999382701373</c:v>
                </c:pt>
                <c:pt idx="155">
                  <c:v>17.17009646029161</c:v>
                </c:pt>
                <c:pt idx="156">
                  <c:v>17.170187884523074</c:v>
                </c:pt>
                <c:pt idx="157">
                  <c:v>17.17027398462179</c:v>
                </c:pt>
                <c:pt idx="158">
                  <c:v>17.170355070641108</c:v>
                </c:pt>
                <c:pt idx="159">
                  <c:v>17.170431434578262</c:v>
                </c:pt>
                <c:pt idx="160">
                  <c:v>17.170503351425914</c:v>
                </c:pt>
                <c:pt idx="161">
                  <c:v>17.170571080162411</c:v>
                </c:pt>
                <c:pt idx="162">
                  <c:v>17.170634864684342</c:v>
                </c:pt>
                <c:pt idx="163">
                  <c:v>17.170694934684892</c:v>
                </c:pt>
                <c:pt idx="164">
                  <c:v>17.170751506480936</c:v>
                </c:pt>
                <c:pt idx="165">
                  <c:v>17.170804783792061</c:v>
                </c:pt>
                <c:pt idx="166">
                  <c:v>17.170854958474123</c:v>
                </c:pt>
                <c:pt idx="167">
                  <c:v>17.170902211210155</c:v>
                </c:pt>
                <c:pt idx="168">
                  <c:v>17.170946712161076</c:v>
                </c:pt>
                <c:pt idx="169">
                  <c:v>17.17098862157837</c:v>
                </c:pt>
                <c:pt idx="170">
                  <c:v>17.171028090381188</c:v>
                </c:pt>
                <c:pt idx="171">
                  <c:v>17.171065260699887</c:v>
                </c:pt>
                <c:pt idx="172">
                  <c:v>17.171100266387711</c:v>
                </c:pt>
                <c:pt idx="173">
                  <c:v>17.171133233502989</c:v>
                </c:pt>
                <c:pt idx="174">
                  <c:v>17.17116428076293</c:v>
                </c:pt>
                <c:pt idx="175">
                  <c:v>17.171193519971219</c:v>
                </c:pt>
                <c:pt idx="176">
                  <c:v>17.171221056420578</c:v>
                </c:pt>
                <c:pt idx="177">
                  <c:v>17.171246989271943</c:v>
                </c:pt>
                <c:pt idx="178">
                  <c:v>17.17127141191164</c:v>
                </c:pt>
                <c:pt idx="179">
                  <c:v>17.171294412287516</c:v>
                </c:pt>
                <c:pt idx="180">
                  <c:v>17.171316073225746</c:v>
                </c:pt>
                <c:pt idx="181">
                  <c:v>17.171336472729159</c:v>
                </c:pt>
                <c:pt idx="182">
                  <c:v>17.171355684257996</c:v>
                </c:pt>
                <c:pt idx="183">
                  <c:v>17.171373776994464</c:v>
                </c:pt>
                <c:pt idx="184">
                  <c:v>17.171390816091993</c:v>
                </c:pt>
                <c:pt idx="185">
                  <c:v>17.17140686290972</c:v>
                </c:pt>
                <c:pt idx="186">
                  <c:v>17.171421975233539</c:v>
                </c:pt>
                <c:pt idx="187">
                  <c:v>17.171436207484128</c:v>
                </c:pt>
                <c:pt idx="188">
                  <c:v>17.171449610912973</c:v>
                </c:pt>
                <c:pt idx="189">
                  <c:v>17.171462233786883</c:v>
                </c:pt>
                <c:pt idx="190">
                  <c:v>17.171474121561847</c:v>
                </c:pt>
                <c:pt idx="191">
                  <c:v>17.171485317046699</c:v>
                </c:pt>
                <c:pt idx="192">
                  <c:v>17.171495860557251</c:v>
                </c:pt>
                <c:pt idx="193">
                  <c:v>17.171505790061563</c:v>
                </c:pt>
                <c:pt idx="194">
                  <c:v>17.171515141316554</c:v>
                </c:pt>
                <c:pt idx="195">
                  <c:v>17.171523947996842</c:v>
                </c:pt>
                <c:pt idx="196">
                  <c:v>17.171532241816003</c:v>
                </c:pt>
                <c:pt idx="197">
                  <c:v>17.171540052640736</c:v>
                </c:pt>
                <c:pt idx="198">
                  <c:v>17.171547408598457</c:v>
                </c:pt>
                <c:pt idx="199">
                  <c:v>17.171554336178534</c:v>
                </c:pt>
                <c:pt idx="200">
                  <c:v>17.171560860327762</c:v>
                </c:pt>
                <c:pt idx="201">
                  <c:v>17.171567004540115</c:v>
                </c:pt>
                <c:pt idx="202">
                  <c:v>17.17157279094139</c:v>
                </c:pt>
                <c:pt idx="203">
                  <c:v>17.171578240368902</c:v>
                </c:pt>
                <c:pt idx="204">
                  <c:v>17.171583372446459</c:v>
                </c:pt>
                <c:pt idx="205">
                  <c:v>17.17158820565508</c:v>
                </c:pt>
                <c:pt idx="206">
                  <c:v>17.171592757399537</c:v>
                </c:pt>
                <c:pt idx="207">
                  <c:v>17.171597044071039</c:v>
                </c:pt>
                <c:pt idx="208">
                  <c:v>17.171601081106225</c:v>
                </c:pt>
                <c:pt idx="209">
                  <c:v>17.171604883042793</c:v>
                </c:pt>
                <c:pt idx="210">
                  <c:v>17.171608463571797</c:v>
                </c:pt>
                <c:pt idx="211">
                  <c:v>17.171611835587029</c:v>
                </c:pt>
                <c:pt idx="212">
                  <c:v>17.171615011231388</c:v>
                </c:pt>
                <c:pt idx="213">
                  <c:v>17.171618001940615</c:v>
                </c:pt>
                <c:pt idx="214">
                  <c:v>17.171620818484495</c:v>
                </c:pt>
                <c:pt idx="215">
                  <c:v>17.171623471005621</c:v>
                </c:pt>
                <c:pt idx="216">
                  <c:v>17.171625969055945</c:v>
                </c:pt>
                <c:pt idx="217">
                  <c:v>17.171628321631147</c:v>
                </c:pt>
              </c:numCache>
            </c:numRef>
          </c:yVal>
          <c:smooth val="0"/>
        </c:ser>
        <c:dLbls>
          <c:showLegendKey val="0"/>
          <c:showVal val="0"/>
          <c:showCatName val="0"/>
          <c:showSerName val="0"/>
          <c:showPercent val="0"/>
          <c:showBubbleSize val="0"/>
        </c:dLbls>
        <c:axId val="141124440"/>
        <c:axId val="140560464"/>
      </c:scatterChart>
      <c:valAx>
        <c:axId val="141124440"/>
        <c:scaling>
          <c:orientation val="minMax"/>
          <c:max val="200"/>
        </c:scaling>
        <c:delete val="0"/>
        <c:axPos val="b"/>
        <c:title>
          <c:tx>
            <c:rich>
              <a:bodyPr/>
              <a:lstStyle/>
              <a:p>
                <a:pPr>
                  <a:defRPr/>
                </a:pPr>
                <a:r>
                  <a:rPr lang="en-US"/>
                  <a:t>Time (years)</a:t>
                </a:r>
              </a:p>
            </c:rich>
          </c:tx>
          <c:layout>
            <c:manualLayout>
              <c:xMode val="edge"/>
              <c:yMode val="edge"/>
              <c:x val="0.47953737818824971"/>
              <c:y val="0.90837699168594199"/>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2000" b="1" i="0" u="none" strike="noStrike" baseline="0">
                <a:solidFill>
                  <a:srgbClr val="000000"/>
                </a:solidFill>
                <a:latin typeface="Arial"/>
                <a:ea typeface="Arial"/>
                <a:cs typeface="Arial"/>
              </a:defRPr>
            </a:pPr>
            <a:endParaRPr lang="en-US"/>
          </a:p>
        </c:txPr>
        <c:crossAx val="140560464"/>
        <c:crosses val="autoZero"/>
        <c:crossBetween val="midCat"/>
      </c:valAx>
      <c:valAx>
        <c:axId val="140560464"/>
        <c:scaling>
          <c:orientation val="minMax"/>
        </c:scaling>
        <c:delete val="0"/>
        <c:axPos val="l"/>
        <c:title>
          <c:tx>
            <c:rich>
              <a:bodyPr/>
              <a:lstStyle/>
              <a:p>
                <a:pPr>
                  <a:defRPr sz="1600"/>
                </a:pPr>
                <a:r>
                  <a:rPr lang="en-US" sz="1600"/>
                  <a:t>Products substitution (MgC/ha)  </a:t>
                </a:r>
              </a:p>
            </c:rich>
          </c:tx>
          <c:layout>
            <c:manualLayout>
              <c:xMode val="edge"/>
              <c:yMode val="edge"/>
              <c:x val="3.202851755888201E-2"/>
              <c:y val="0.16884816686462048"/>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a:pPr>
            <a:endParaRPr lang="en-US"/>
          </a:p>
        </c:txPr>
        <c:crossAx val="141124440"/>
        <c:crosses val="autoZero"/>
        <c:crossBetween val="midCat"/>
      </c:valAx>
      <c:spPr>
        <a:solidFill>
          <a:srgbClr val="FFFFFF"/>
        </a:solidFill>
        <a:ln w="38100">
          <a:solidFill>
            <a:srgbClr val="000000"/>
          </a:solidFill>
          <a:prstDash val="solid"/>
        </a:ln>
      </c:spPr>
    </c:plotArea>
    <c:legend>
      <c:legendPos val="r"/>
      <c:layout>
        <c:manualLayout>
          <c:xMode val="edge"/>
          <c:yMode val="edge"/>
          <c:x val="0.17542293880850526"/>
          <c:y val="6.2909605776801977E-2"/>
          <c:w val="0.470816813350872"/>
          <c:h val="0.29882036972481052"/>
        </c:manualLayout>
      </c:layout>
      <c:overlay val="0"/>
      <c:spPr>
        <a:noFill/>
        <a:ln w="25400">
          <a:noFill/>
        </a:ln>
      </c:spPr>
    </c:legend>
    <c:plotVisOnly val="1"/>
    <c:dispBlanksAs val="gap"/>
    <c:showDLblsOverMax val="0"/>
  </c:chart>
  <c:spPr>
    <a:solidFill>
      <a:srgbClr val="FFFFFF"/>
    </a:solidFill>
    <a:ln w="3175">
      <a:solidFill>
        <a:srgbClr val="FFFFFF"/>
      </a:solidFill>
      <a:prstDash val="solid"/>
    </a:ln>
  </c:spPr>
  <c:txPr>
    <a:bodyPr/>
    <a:lstStyle/>
    <a:p>
      <a:pPr>
        <a:defRPr sz="2000" b="1" i="0" u="none" strike="noStrike" baseline="0">
          <a:solidFill>
            <a:srgbClr val="000000"/>
          </a:solidFill>
          <a:latin typeface="Arial"/>
          <a:ea typeface="Arial"/>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747330960854092"/>
          <c:y val="5.3664921465968594E-2"/>
          <c:w val="0.81405693950177926"/>
          <c:h val="0.75392670157068065"/>
        </c:manualLayout>
      </c:layout>
      <c:scatterChart>
        <c:scatterStyle val="lineMarker"/>
        <c:varyColors val="0"/>
        <c:ser>
          <c:idx val="1"/>
          <c:order val="0"/>
          <c:tx>
            <c:v>no fossil C use</c:v>
          </c:tx>
          <c:spPr>
            <a:ln w="50800">
              <a:solidFill>
                <a:srgbClr val="000000"/>
              </a:solidFill>
              <a:prstDash val="solid"/>
            </a:ln>
          </c:spPr>
          <c:marker>
            <c:symbol val="none"/>
          </c:marker>
          <c:xVal>
            <c:numRef>
              <c:f>Sheet1!$A$11:$A$228</c:f>
              <c:numCache>
                <c:formatCode>General</c:formatCode>
                <c:ptCount val="21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numCache>
            </c:numRef>
          </c:xVal>
          <c:yVal>
            <c:numRef>
              <c:f>Sheet1!$C$11:$C$228</c:f>
              <c:numCache>
                <c:formatCode>General</c:formatCode>
                <c:ptCount val="21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numCache>
            </c:numRef>
          </c:yVal>
          <c:smooth val="0"/>
        </c:ser>
        <c:ser>
          <c:idx val="3"/>
          <c:order val="1"/>
          <c:tx>
            <c:v>fossil C used in 50 years</c:v>
          </c:tx>
          <c:spPr>
            <a:ln w="50800">
              <a:solidFill>
                <a:srgbClr val="C00000"/>
              </a:solidFill>
              <a:prstDash val="solid"/>
            </a:ln>
          </c:spPr>
          <c:marker>
            <c:symbol val="none"/>
          </c:marker>
          <c:xVal>
            <c:numRef>
              <c:f>Sheet1!$A$11:$A$228</c:f>
              <c:numCache>
                <c:formatCode>General</c:formatCode>
                <c:ptCount val="21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numCache>
            </c:numRef>
          </c:xVal>
          <c:yVal>
            <c:numRef>
              <c:f>Sheet1!$E$11:$E$228</c:f>
              <c:numCache>
                <c:formatCode>General</c:formatCode>
                <c:ptCount val="218"/>
                <c:pt idx="0">
                  <c:v>0</c:v>
                </c:pt>
                <c:pt idx="1">
                  <c:v>1</c:v>
                </c:pt>
                <c:pt idx="2">
                  <c:v>1.9417645335842488</c:v>
                </c:pt>
                <c:pt idx="3">
                  <c:v>2.8286849703014063</c:v>
                </c:pt>
                <c:pt idx="4">
                  <c:v>3.6639551817126783</c:v>
                </c:pt>
                <c:pt idx="5">
                  <c:v>4.4505830427792317</c:v>
                </c:pt>
                <c:pt idx="6">
                  <c:v>5.1914012634609499</c:v>
                </c:pt>
                <c:pt idx="7">
                  <c:v>5.8890775895319809</c:v>
                </c:pt>
                <c:pt idx="8">
                  <c:v>6.5461244093470379</c:v>
                </c:pt>
                <c:pt idx="9">
                  <c:v>7.1649078011531788</c:v>
                </c:pt>
                <c:pt idx="10">
                  <c:v>7.7476560535271686</c:v>
                </c:pt>
                <c:pt idx="11">
                  <c:v>8.2964676896211955</c:v>
                </c:pt>
                <c:pt idx="12">
                  <c:v>8.8133190241128947</c:v>
                </c:pt>
                <c:pt idx="13">
                  <c:v>9.3000712800728671</c:v>
                </c:pt>
                <c:pt idx="14">
                  <c:v>9.7584772913780906</c:v>
                </c:pt>
                <c:pt idx="15">
                  <c:v>10.190187814807171</c:v>
                </c:pt>
                <c:pt idx="16">
                  <c:v>10.59675747454777</c:v>
                </c:pt>
                <c:pt idx="17">
                  <c:v>10.979650360522882</c:v>
                </c:pt>
                <c:pt idx="18">
                  <c:v>11.34024530069596</c:v>
                </c:pt>
                <c:pt idx="19">
                  <c:v>11.679840826340898</c:v>
                </c:pt>
                <c:pt idx="20">
                  <c:v>11.999659848157203</c:v>
                </c:pt>
                <c:pt idx="21">
                  <c:v>12.300854060069405</c:v>
                </c:pt>
                <c:pt idx="22">
                  <c:v>12.584508086569175</c:v>
                </c:pt>
                <c:pt idx="23">
                  <c:v>12.851643388535026</c:v>
                </c:pt>
                <c:pt idx="24">
                  <c:v>13.103221941594782</c:v>
                </c:pt>
                <c:pt idx="25">
                  <c:v>13.340149700276903</c:v>
                </c:pt>
                <c:pt idx="26">
                  <c:v>13.563279860425332</c:v>
                </c:pt>
                <c:pt idx="27">
                  <c:v>13.773415931626097</c:v>
                </c:pt>
                <c:pt idx="28">
                  <c:v>13.971314630709712</c:v>
                </c:pt>
                <c:pt idx="29">
                  <c:v>14.157688606749122</c:v>
                </c:pt>
                <c:pt idx="30">
                  <c:v>14.333209007366118</c:v>
                </c:pt>
                <c:pt idx="31">
                  <c:v>14.498507895587705</c:v>
                </c:pt>
                <c:pt idx="32">
                  <c:v>14.654180525955702</c:v>
                </c:pt>
                <c:pt idx="33">
                  <c:v>14.800787488086053</c:v>
                </c:pt>
                <c:pt idx="34">
                  <c:v>14.938856725396946</c:v>
                </c:pt>
                <c:pt idx="35">
                  <c:v>15.068885436275371</c:v>
                </c:pt>
                <c:pt idx="36">
                  <c:v>15.191341864528352</c:v>
                </c:pt>
                <c:pt idx="37">
                  <c:v>15.306666985566416</c:v>
                </c:pt>
                <c:pt idx="38">
                  <c:v>15.415276094391373</c:v>
                </c:pt>
                <c:pt idx="39">
                  <c:v>15.517560301106911</c:v>
                </c:pt>
                <c:pt idx="40">
                  <c:v>15.613887939337404</c:v>
                </c:pt>
                <c:pt idx="41">
                  <c:v>15.704605892626818</c:v>
                </c:pt>
                <c:pt idx="42">
                  <c:v>15.79004084359414</c:v>
                </c:pt>
                <c:pt idx="43">
                  <c:v>15.870500450343672</c:v>
                </c:pt>
                <c:pt idx="44">
                  <c:v>15.946274454366517</c:v>
                </c:pt>
                <c:pt idx="45">
                  <c:v>16.017635723922901</c:v>
                </c:pt>
                <c:pt idx="46">
                  <c:v>16.084841236662651</c:v>
                </c:pt>
                <c:pt idx="47">
                  <c:v>16.148133005022292</c:v>
                </c:pt>
                <c:pt idx="48">
                  <c:v>16.207738947731229</c:v>
                </c:pt>
                <c:pt idx="49">
                  <c:v>16.263873710565363</c:v>
                </c:pt>
                <c:pt idx="50">
                  <c:v>16.316739439303714</c:v>
                </c:pt>
                <c:pt idx="51">
                  <c:v>16.36652650767158</c:v>
                </c:pt>
                <c:pt idx="52">
                  <c:v>16.413414202891566</c:v>
                </c:pt>
                <c:pt idx="53">
                  <c:v>16.457571371311261</c:v>
                </c:pt>
                <c:pt idx="54">
                  <c:v>16.499157026432435</c:v>
                </c:pt>
                <c:pt idx="55">
                  <c:v>16.538320921531422</c:v>
                </c:pt>
                <c:pt idx="56">
                  <c:v>16.575204088932665</c:v>
                </c:pt>
                <c:pt idx="57">
                  <c:v>16.609939347877404</c:v>
                </c:pt>
                <c:pt idx="58">
                  <c:v>16.642651782816422</c:v>
                </c:pt>
                <c:pt idx="59">
                  <c:v>16.673459193849173</c:v>
                </c:pt>
                <c:pt idx="60">
                  <c:v>16.702472520931369</c:v>
                </c:pt>
                <c:pt idx="61">
                  <c:v>16.729796243378662</c:v>
                </c:pt>
                <c:pt idx="62">
                  <c:v>16.755528756105022</c:v>
                </c:pt>
                <c:pt idx="63">
                  <c:v>16.779762723950711</c:v>
                </c:pt>
                <c:pt idx="64">
                  <c:v>16.802585415375802</c:v>
                </c:pt>
                <c:pt idx="65">
                  <c:v>16.824079016720894</c:v>
                </c:pt>
                <c:pt idx="66">
                  <c:v>16.844320928166699</c:v>
                </c:pt>
                <c:pt idx="67">
                  <c:v>16.863384042458311</c:v>
                </c:pt>
                <c:pt idx="68">
                  <c:v>16.881337007397814</c:v>
                </c:pt>
                <c:pt idx="69">
                  <c:v>16.898244473050518</c:v>
                </c:pt>
                <c:pt idx="70">
                  <c:v>16.914167324555031</c:v>
                </c:pt>
                <c:pt idx="71">
                  <c:v>16.929162901375509</c:v>
                </c:pt>
                <c:pt idx="72">
                  <c:v>16.943285203785674</c:v>
                </c:pt>
                <c:pt idx="73">
                  <c:v>16.956585087328119</c:v>
                </c:pt>
                <c:pt idx="74">
                  <c:v>16.969110445949191</c:v>
                </c:pt>
                <c:pt idx="75">
                  <c:v>16.980906384468945</c:v>
                </c:pt>
                <c:pt idx="76">
                  <c:v>16.992015381007185</c:v>
                </c:pt>
                <c:pt idx="77">
                  <c:v>17.002477439950614</c:v>
                </c:pt>
                <c:pt idx="78">
                  <c:v>17.012330236011802</c:v>
                </c:pt>
                <c:pt idx="79">
                  <c:v>17.021609249898866</c:v>
                </c:pt>
                <c:pt idx="80">
                  <c:v>17.03034789608434</c:v>
                </c:pt>
                <c:pt idx="81">
                  <c:v>17.038577643133358</c:v>
                </c:pt>
                <c:pt idx="82">
                  <c:v>17.046328127024495</c:v>
                </c:pt>
                <c:pt idx="83">
                  <c:v>17.053627257871284</c:v>
                </c:pt>
                <c:pt idx="84">
                  <c:v>17.060501320428781</c:v>
                </c:pt>
                <c:pt idx="85">
                  <c:v>17.06697506874707</c:v>
                </c:pt>
                <c:pt idx="86">
                  <c:v>17.073071815312584</c:v>
                </c:pt>
                <c:pt idx="87">
                  <c:v>17.078813514998238</c:v>
                </c:pt>
                <c:pt idx="88">
                  <c:v>17.08422084412468</c:v>
                </c:pt>
                <c:pt idx="89">
                  <c:v>17.08931327491738</c:v>
                </c:pt>
                <c:pt idx="90">
                  <c:v>17.094109145627677</c:v>
                </c:pt>
                <c:pt idx="91">
                  <c:v>17.09862572657029</c:v>
                </c:pt>
                <c:pt idx="92">
                  <c:v>17.102879282315104</c:v>
                </c:pt>
                <c:pt idx="93">
                  <c:v>17.106885130257194</c:v>
                </c:pt>
                <c:pt idx="94">
                  <c:v>17.110657695775984</c:v>
                </c:pt>
                <c:pt idx="95">
                  <c:v>17.114210564182205</c:v>
                </c:pt>
                <c:pt idx="96">
                  <c:v>17.117556529639675</c:v>
                </c:pt>
                <c:pt idx="97">
                  <c:v>17.12070764123812</c:v>
                </c:pt>
                <c:pt idx="98">
                  <c:v>17.123675246382902</c:v>
                </c:pt>
                <c:pt idx="99">
                  <c:v>17.126470031657938</c:v>
                </c:pt>
                <c:pt idx="100">
                  <c:v>17.129102061308952</c:v>
                </c:pt>
                <c:pt idx="101">
                  <c:v>17.13158081348562</c:v>
                </c:pt>
                <c:pt idx="102">
                  <c:v>17.13391521437315</c:v>
                </c:pt>
                <c:pt idx="103">
                  <c:v>17.136113670336194</c:v>
                </c:pt>
                <c:pt idx="104">
                  <c:v>17.138184098190834</c:v>
                </c:pt>
                <c:pt idx="105">
                  <c:v>17.140133953713679</c:v>
                </c:pt>
                <c:pt idx="106">
                  <c:v>17.141970258490709</c:v>
                </c:pt>
                <c:pt idx="107">
                  <c:v>17.143699625202565</c:v>
                </c:pt>
                <c:pt idx="108">
                  <c:v>17.145328281437354</c:v>
                </c:pt>
                <c:pt idx="109">
                  <c:v>17.146862092116677</c:v>
                </c:pt>
                <c:pt idx="110">
                  <c:v>17.148306580615699</c:v>
                </c:pt>
                <c:pt idx="111">
                  <c:v>17.149666948653248</c:v>
                </c:pt>
                <c:pt idx="112">
                  <c:v>17.150948095023633</c:v>
                </c:pt>
                <c:pt idx="113">
                  <c:v>17.15215463323759</c:v>
                </c:pt>
                <c:pt idx="114">
                  <c:v>17.153290908135908</c:v>
                </c:pt>
                <c:pt idx="115">
                  <c:v>17.154361011535549</c:v>
                </c:pt>
                <c:pt idx="116">
                  <c:v>17.155368796964598</c:v>
                </c:pt>
                <c:pt idx="117">
                  <c:v>17.156317893539139</c:v>
                </c:pt>
                <c:pt idx="118">
                  <c:v>17.157211719031988</c:v>
                </c:pt>
                <c:pt idx="119">
                  <c:v>17.158053492180365</c:v>
                </c:pt>
                <c:pt idx="120">
                  <c:v>17.15884624427683</c:v>
                </c:pt>
                <c:pt idx="121">
                  <c:v>17.159592830085206</c:v>
                </c:pt>
                <c:pt idx="122">
                  <c:v>17.160295938120811</c:v>
                </c:pt>
                <c:pt idx="123">
                  <c:v>17.160958100332024</c:v>
                </c:pt>
                <c:pt idx="124">
                  <c:v>17.161581701218022</c:v>
                </c:pt>
                <c:pt idx="125">
                  <c:v>17.162168986415569</c:v>
                </c:pt>
                <c:pt idx="126">
                  <c:v>17.162722070785716</c:v>
                </c:pt>
                <c:pt idx="127">
                  <c:v>17.163242946029602</c:v>
                </c:pt>
                <c:pt idx="128">
                  <c:v>17.163733487860714</c:v>
                </c:pt>
                <c:pt idx="129">
                  <c:v>17.164195462759498</c:v>
                </c:pt>
                <c:pt idx="130">
                  <c:v>17.164630534334577</c:v>
                </c:pt>
                <c:pt idx="131">
                  <c:v>17.165040269313558</c:v>
                </c:pt>
                <c:pt idx="132">
                  <c:v>17.165426143184931</c:v>
                </c:pt>
                <c:pt idx="133">
                  <c:v>17.165789545511426</c:v>
                </c:pt>
                <c:pt idx="134">
                  <c:v>17.166131784933942</c:v>
                </c:pt>
                <c:pt idx="135">
                  <c:v>17.16645409388406</c:v>
                </c:pt>
                <c:pt idx="136">
                  <c:v>17.166757633022137</c:v>
                </c:pt>
                <c:pt idx="137">
                  <c:v>17.167043495416934</c:v>
                </c:pt>
                <c:pt idx="138">
                  <c:v>17.167312710481838</c:v>
                </c:pt>
                <c:pt idx="139">
                  <c:v>17.167566247681872</c:v>
                </c:pt>
                <c:pt idx="140">
                  <c:v>17.167805020024808</c:v>
                </c:pt>
                <c:pt idx="141">
                  <c:v>17.168029887348986</c:v>
                </c:pt>
                <c:pt idx="142">
                  <c:v>17.16824165941966</c:v>
                </c:pt>
                <c:pt idx="143">
                  <c:v>17.168441098845026</c:v>
                </c:pt>
                <c:pt idx="144">
                  <c:v>17.168628923822432</c:v>
                </c:pt>
                <c:pt idx="145">
                  <c:v>17.168805810724674</c:v>
                </c:pt>
                <c:pt idx="146">
                  <c:v>17.168972396535661</c:v>
                </c:pt>
                <c:pt idx="147">
                  <c:v>17.169129281144247</c:v>
                </c:pt>
                <c:pt idx="148">
                  <c:v>17.169277029504478</c:v>
                </c:pt>
                <c:pt idx="149">
                  <c:v>17.16941617367004</c:v>
                </c:pt>
                <c:pt idx="150">
                  <c:v>17.169547214710221</c:v>
                </c:pt>
                <c:pt idx="151">
                  <c:v>17.169670624514307</c:v>
                </c:pt>
                <c:pt idx="152">
                  <c:v>17.169786847490894</c:v>
                </c:pt>
                <c:pt idx="153">
                  <c:v>17.16989630216823</c:v>
                </c:pt>
                <c:pt idx="154">
                  <c:v>17.169999382701381</c:v>
                </c:pt>
                <c:pt idx="155">
                  <c:v>17.170096460291603</c:v>
                </c:pt>
                <c:pt idx="156">
                  <c:v>17.170187884523081</c:v>
                </c:pt>
                <c:pt idx="157">
                  <c:v>17.170273984621797</c:v>
                </c:pt>
                <c:pt idx="158">
                  <c:v>17.170355070641108</c:v>
                </c:pt>
                <c:pt idx="159">
                  <c:v>17.170431434578262</c:v>
                </c:pt>
                <c:pt idx="160">
                  <c:v>17.170503351425921</c:v>
                </c:pt>
                <c:pt idx="161">
                  <c:v>17.170571080162411</c:v>
                </c:pt>
                <c:pt idx="162">
                  <c:v>17.170634864684342</c:v>
                </c:pt>
                <c:pt idx="163">
                  <c:v>17.170694934684889</c:v>
                </c:pt>
                <c:pt idx="164">
                  <c:v>17.170751506480936</c:v>
                </c:pt>
                <c:pt idx="165">
                  <c:v>17.170804783792054</c:v>
                </c:pt>
                <c:pt idx="166">
                  <c:v>17.170854958474109</c:v>
                </c:pt>
                <c:pt idx="167">
                  <c:v>17.170902211210155</c:v>
                </c:pt>
                <c:pt idx="168">
                  <c:v>17.170946712161076</c:v>
                </c:pt>
                <c:pt idx="169">
                  <c:v>17.170988621578363</c:v>
                </c:pt>
                <c:pt idx="170">
                  <c:v>17.171028090381188</c:v>
                </c:pt>
                <c:pt idx="171">
                  <c:v>17.171065260699873</c:v>
                </c:pt>
                <c:pt idx="172">
                  <c:v>17.171100266387711</c:v>
                </c:pt>
                <c:pt idx="173">
                  <c:v>17.171133233502992</c:v>
                </c:pt>
                <c:pt idx="174">
                  <c:v>17.171164280762937</c:v>
                </c:pt>
                <c:pt idx="175">
                  <c:v>17.171193519971219</c:v>
                </c:pt>
                <c:pt idx="176">
                  <c:v>17.171221056420571</c:v>
                </c:pt>
                <c:pt idx="177">
                  <c:v>17.17124698927195</c:v>
                </c:pt>
                <c:pt idx="178">
                  <c:v>17.171271411911633</c:v>
                </c:pt>
                <c:pt idx="179">
                  <c:v>17.171294412287502</c:v>
                </c:pt>
                <c:pt idx="180">
                  <c:v>17.171316073225753</c:v>
                </c:pt>
                <c:pt idx="181">
                  <c:v>17.171336472729166</c:v>
                </c:pt>
                <c:pt idx="182">
                  <c:v>17.171355684257982</c:v>
                </c:pt>
                <c:pt idx="183">
                  <c:v>17.171373776994457</c:v>
                </c:pt>
                <c:pt idx="184">
                  <c:v>17.171390816091986</c:v>
                </c:pt>
                <c:pt idx="185">
                  <c:v>17.17140686290972</c:v>
                </c:pt>
                <c:pt idx="186">
                  <c:v>17.171421975233539</c:v>
                </c:pt>
                <c:pt idx="187">
                  <c:v>17.171436207484131</c:v>
                </c:pt>
                <c:pt idx="188">
                  <c:v>17.171449610912973</c:v>
                </c:pt>
                <c:pt idx="189">
                  <c:v>17.171462233786883</c:v>
                </c:pt>
                <c:pt idx="190">
                  <c:v>17.171474121561847</c:v>
                </c:pt>
                <c:pt idx="191">
                  <c:v>17.171485317046688</c:v>
                </c:pt>
                <c:pt idx="192">
                  <c:v>17.171495860557251</c:v>
                </c:pt>
                <c:pt idx="193">
                  <c:v>17.171505790061556</c:v>
                </c:pt>
                <c:pt idx="194">
                  <c:v>17.171515141316547</c:v>
                </c:pt>
                <c:pt idx="195">
                  <c:v>17.171523947996842</c:v>
                </c:pt>
                <c:pt idx="196">
                  <c:v>17.171532241816003</c:v>
                </c:pt>
                <c:pt idx="197">
                  <c:v>17.171540052640736</c:v>
                </c:pt>
                <c:pt idx="198">
                  <c:v>17.17154740859845</c:v>
                </c:pt>
                <c:pt idx="199">
                  <c:v>17.171554336178534</c:v>
                </c:pt>
                <c:pt idx="200">
                  <c:v>17.171560860327762</c:v>
                </c:pt>
                <c:pt idx="201">
                  <c:v>17.171567004540115</c:v>
                </c:pt>
                <c:pt idx="202">
                  <c:v>17.171572790941397</c:v>
                </c:pt>
                <c:pt idx="203">
                  <c:v>17.171578240368902</c:v>
                </c:pt>
                <c:pt idx="204">
                  <c:v>17.171583372446452</c:v>
                </c:pt>
                <c:pt idx="205">
                  <c:v>17.171588205655073</c:v>
                </c:pt>
                <c:pt idx="206">
                  <c:v>17.171592757399537</c:v>
                </c:pt>
                <c:pt idx="207">
                  <c:v>17.171597044071039</c:v>
                </c:pt>
                <c:pt idx="208">
                  <c:v>17.171601081106225</c:v>
                </c:pt>
                <c:pt idx="209">
                  <c:v>17.171604883042786</c:v>
                </c:pt>
                <c:pt idx="210">
                  <c:v>17.171608463571797</c:v>
                </c:pt>
                <c:pt idx="211">
                  <c:v>17.171611835587033</c:v>
                </c:pt>
                <c:pt idx="212">
                  <c:v>17.171615011231388</c:v>
                </c:pt>
                <c:pt idx="213">
                  <c:v>17.171618001940612</c:v>
                </c:pt>
                <c:pt idx="214">
                  <c:v>17.171620818484488</c:v>
                </c:pt>
                <c:pt idx="215">
                  <c:v>17.171623471005621</c:v>
                </c:pt>
                <c:pt idx="216">
                  <c:v>17.171625969055945</c:v>
                </c:pt>
                <c:pt idx="217">
                  <c:v>17.171628321631147</c:v>
                </c:pt>
              </c:numCache>
            </c:numRef>
          </c:yVal>
          <c:smooth val="0"/>
        </c:ser>
        <c:ser>
          <c:idx val="5"/>
          <c:order val="2"/>
          <c:tx>
            <c:v>fossil C  used in 100 years</c:v>
          </c:tx>
          <c:spPr>
            <a:ln w="50800">
              <a:solidFill>
                <a:schemeClr val="accent5">
                  <a:lumMod val="75000"/>
                </a:schemeClr>
              </a:solidFill>
              <a:prstDash val="solid"/>
            </a:ln>
          </c:spPr>
          <c:marker>
            <c:symbol val="none"/>
          </c:marker>
          <c:xVal>
            <c:numRef>
              <c:f>Sheet1!$A$11:$A$228</c:f>
              <c:numCache>
                <c:formatCode>General</c:formatCode>
                <c:ptCount val="21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numCache>
            </c:numRef>
          </c:xVal>
          <c:yVal>
            <c:numRef>
              <c:f>Sheet1!$G$11:$G$228</c:f>
              <c:numCache>
                <c:formatCode>General</c:formatCode>
                <c:ptCount val="218"/>
                <c:pt idx="0">
                  <c:v>0</c:v>
                </c:pt>
                <c:pt idx="1">
                  <c:v>1</c:v>
                </c:pt>
                <c:pt idx="2">
                  <c:v>1.9704455335485083</c:v>
                </c:pt>
                <c:pt idx="3">
                  <c:v>2.9122100671327571</c:v>
                </c:pt>
                <c:pt idx="4">
                  <c:v>3.8261412524039851</c:v>
                </c:pt>
                <c:pt idx="5">
                  <c:v>4.7130616891211421</c:v>
                </c:pt>
                <c:pt idx="6">
                  <c:v>5.5737696655461999</c:v>
                </c:pt>
                <c:pt idx="7">
                  <c:v>6.4090398769574719</c:v>
                </c:pt>
                <c:pt idx="8">
                  <c:v>7.2196241229276588</c:v>
                </c:pt>
                <c:pt idx="9">
                  <c:v>8.0062519839942112</c:v>
                </c:pt>
                <c:pt idx="10">
                  <c:v>8.769631478331064</c:v>
                </c:pt>
                <c:pt idx="11">
                  <c:v>9.5104496990127814</c:v>
                </c:pt>
                <c:pt idx="12">
                  <c:v>10.229373432444707</c:v>
                </c:pt>
                <c:pt idx="13">
                  <c:v>10.927049758515738</c:v>
                </c:pt>
                <c:pt idx="14">
                  <c:v>11.604106633013902</c:v>
                </c:pt>
                <c:pt idx="15">
                  <c:v>12.261153452828959</c:v>
                </c:pt>
                <c:pt idx="16">
                  <c:v>12.898781604450731</c:v>
                </c:pt>
                <c:pt idx="17">
                  <c:v>13.517564996256871</c:v>
                </c:pt>
                <c:pt idx="18">
                  <c:v>14.118060575069137</c:v>
                </c:pt>
                <c:pt idx="19">
                  <c:v>14.700808827443126</c:v>
                </c:pt>
                <c:pt idx="20">
                  <c:v>15.266334266142662</c:v>
                </c:pt>
                <c:pt idx="21">
                  <c:v>15.815145902236688</c:v>
                </c:pt>
                <c:pt idx="22">
                  <c:v>16.347737703243585</c:v>
                </c:pt>
                <c:pt idx="23">
                  <c:v>16.864589037735286</c:v>
                </c:pt>
                <c:pt idx="24">
                  <c:v>17.36616510680134</c:v>
                </c:pt>
                <c:pt idx="25">
                  <c:v>17.85291736276131</c:v>
                </c:pt>
                <c:pt idx="26">
                  <c:v>18.325283915502325</c:v>
                </c:pt>
                <c:pt idx="27">
                  <c:v>18.783689926807547</c:v>
                </c:pt>
                <c:pt idx="28">
                  <c:v>19.228547993030489</c:v>
                </c:pt>
                <c:pt idx="29">
                  <c:v>19.660258516459567</c:v>
                </c:pt>
                <c:pt idx="30">
                  <c:v>20.079210065707205</c:v>
                </c:pt>
                <c:pt idx="31">
                  <c:v>20.485779725447802</c:v>
                </c:pt>
                <c:pt idx="32">
                  <c:v>20.880333435819402</c:v>
                </c:pt>
                <c:pt idx="33">
                  <c:v>21.263226321794516</c:v>
                </c:pt>
                <c:pt idx="34">
                  <c:v>21.634803012816562</c:v>
                </c:pt>
                <c:pt idx="35">
                  <c:v>21.995397952989642</c:v>
                </c:pt>
                <c:pt idx="36">
                  <c:v>22.345335702100797</c:v>
                </c:pt>
                <c:pt idx="37">
                  <c:v>22.684931227745736</c:v>
                </c:pt>
                <c:pt idx="38">
                  <c:v>23.014490188820925</c:v>
                </c:pt>
                <c:pt idx="39">
                  <c:v>23.33430921063723</c:v>
                </c:pt>
                <c:pt idx="40">
                  <c:v>23.644676151902715</c:v>
                </c:pt>
                <c:pt idx="41">
                  <c:v>23.945870363814915</c:v>
                </c:pt>
                <c:pt idx="42">
                  <c:v>24.238162941495773</c:v>
                </c:pt>
                <c:pt idx="43">
                  <c:v>24.521816967995544</c:v>
                </c:pt>
                <c:pt idx="44">
                  <c:v>24.797087751085297</c:v>
                </c:pt>
                <c:pt idx="45">
                  <c:v>25.064223053051148</c:v>
                </c:pt>
                <c:pt idx="46">
                  <c:v>25.32346331369704</c:v>
                </c:pt>
                <c:pt idx="47">
                  <c:v>25.575041866756795</c:v>
                </c:pt>
                <c:pt idx="48">
                  <c:v>25.819185149910233</c:v>
                </c:pt>
                <c:pt idx="49">
                  <c:v>26.056112908592354</c:v>
                </c:pt>
                <c:pt idx="50">
                  <c:v>26.286038393779076</c:v>
                </c:pt>
                <c:pt idx="51">
                  <c:v>26.509168553927505</c:v>
                </c:pt>
                <c:pt idx="52">
                  <c:v>26.725704221243511</c:v>
                </c:pt>
                <c:pt idx="53">
                  <c:v>26.935840292444276</c:v>
                </c:pt>
                <c:pt idx="54">
                  <c:v>27.139765904178489</c:v>
                </c:pt>
                <c:pt idx="55">
                  <c:v>27.337664603262105</c:v>
                </c:pt>
                <c:pt idx="56">
                  <c:v>27.529714511882858</c:v>
                </c:pt>
                <c:pt idx="57">
                  <c:v>27.716088487922267</c:v>
                </c:pt>
                <c:pt idx="58">
                  <c:v>27.89695428053939</c:v>
                </c:pt>
                <c:pt idx="59">
                  <c:v>28.072474681156386</c:v>
                </c:pt>
                <c:pt idx="60">
                  <c:v>28.242807669981797</c:v>
                </c:pt>
                <c:pt idx="61">
                  <c:v>28.408106558203382</c:v>
                </c:pt>
                <c:pt idx="62">
                  <c:v>28.568520125978555</c:v>
                </c:pt>
                <c:pt idx="63">
                  <c:v>28.724192756346554</c:v>
                </c:pt>
                <c:pt idx="64">
                  <c:v>28.875264565182924</c:v>
                </c:pt>
                <c:pt idx="65">
                  <c:v>29.021871527313273</c:v>
                </c:pt>
                <c:pt idx="66">
                  <c:v>29.164145598899786</c:v>
                </c:pt>
                <c:pt idx="67">
                  <c:v>29.30221483621068</c:v>
                </c:pt>
                <c:pt idx="68">
                  <c:v>29.436203510879487</c:v>
                </c:pt>
                <c:pt idx="69">
                  <c:v>29.566232221757915</c:v>
                </c:pt>
                <c:pt idx="70">
                  <c:v>29.692418003462954</c:v>
                </c:pt>
                <c:pt idx="71">
                  <c:v>29.814874431715936</c:v>
                </c:pt>
                <c:pt idx="72">
                  <c:v>29.933711725568344</c:v>
                </c:pt>
                <c:pt idx="73">
                  <c:v>30.049036846606406</c:v>
                </c:pt>
                <c:pt idx="74">
                  <c:v>30.160953595223734</c:v>
                </c:pt>
                <c:pt idx="75">
                  <c:v>30.269562704048692</c:v>
                </c:pt>
                <c:pt idx="76">
                  <c:v>30.374961928610556</c:v>
                </c:pt>
                <c:pt idx="77">
                  <c:v>30.477246135326094</c:v>
                </c:pt>
                <c:pt idx="78">
                  <c:v>30.576507386885741</c:v>
                </c:pt>
                <c:pt idx="79">
                  <c:v>30.672835025116232</c:v>
                </c:pt>
                <c:pt idx="80">
                  <c:v>30.766315751394291</c:v>
                </c:pt>
                <c:pt idx="81">
                  <c:v>30.857033704683705</c:v>
                </c:pt>
                <c:pt idx="82">
                  <c:v>30.945070537266076</c:v>
                </c:pt>
                <c:pt idx="83">
                  <c:v>31.030505488233398</c:v>
                </c:pt>
                <c:pt idx="84">
                  <c:v>31.113415454808571</c:v>
                </c:pt>
                <c:pt idx="85">
                  <c:v>31.193875061558103</c:v>
                </c:pt>
                <c:pt idx="86">
                  <c:v>31.271956727559257</c:v>
                </c:pt>
                <c:pt idx="87">
                  <c:v>31.347730731582104</c:v>
                </c:pt>
                <c:pt idx="88">
                  <c:v>31.42126527534516</c:v>
                </c:pt>
                <c:pt idx="89">
                  <c:v>31.492626544901547</c:v>
                </c:pt>
                <c:pt idx="90">
                  <c:v>31.561878770210892</c:v>
                </c:pt>
                <c:pt idx="91">
                  <c:v>31.629084282950643</c:v>
                </c:pt>
                <c:pt idx="92">
                  <c:v>31.694303572618772</c:v>
                </c:pt>
                <c:pt idx="93">
                  <c:v>31.757595340978412</c:v>
                </c:pt>
                <c:pt idx="94">
                  <c:v>31.819016554893413</c:v>
                </c:pt>
                <c:pt idx="95">
                  <c:v>31.87862249760235</c:v>
                </c:pt>
                <c:pt idx="96">
                  <c:v>31.936466818477189</c:v>
                </c:pt>
                <c:pt idx="97">
                  <c:v>31.992601581311323</c:v>
                </c:pt>
                <c:pt idx="98">
                  <c:v>32.047077311180516</c:v>
                </c:pt>
                <c:pt idx="99">
                  <c:v>32.09994303991887</c:v>
                </c:pt>
                <c:pt idx="100">
                  <c:v>32.151246350250787</c:v>
                </c:pt>
                <c:pt idx="101">
                  <c:v>32.20103341861865</c:v>
                </c:pt>
                <c:pt idx="102">
                  <c:v>32.24934905674472</c:v>
                </c:pt>
                <c:pt idx="103">
                  <c:v>32.296236751964706</c:v>
                </c:pt>
                <c:pt idx="104">
                  <c:v>32.341738706369327</c:v>
                </c:pt>
                <c:pt idx="105">
                  <c:v>32.385895874789014</c:v>
                </c:pt>
                <c:pt idx="106">
                  <c:v>32.428748001656054</c:v>
                </c:pt>
                <c:pt idx="107">
                  <c:v>32.470333656777228</c:v>
                </c:pt>
                <c:pt idx="108">
                  <c:v>32.51069027004926</c:v>
                </c:pt>
                <c:pt idx="109">
                  <c:v>32.549854165148247</c:v>
                </c:pt>
                <c:pt idx="110">
                  <c:v>32.587860592223421</c:v>
                </c:pt>
                <c:pt idx="111">
                  <c:v>32.624743759624664</c:v>
                </c:pt>
                <c:pt idx="112">
                  <c:v>32.660536864692318</c:v>
                </c:pt>
                <c:pt idx="113">
                  <c:v>32.695272123637054</c:v>
                </c:pt>
                <c:pt idx="114">
                  <c:v>32.728980800536625</c:v>
                </c:pt>
                <c:pt idx="115">
                  <c:v>32.761693235475647</c:v>
                </c:pt>
                <c:pt idx="116">
                  <c:v>32.793438871853716</c:v>
                </c:pt>
                <c:pt idx="117">
                  <c:v>32.824246282886463</c:v>
                </c:pt>
                <c:pt idx="118">
                  <c:v>32.854143197323388</c:v>
                </c:pt>
                <c:pt idx="119">
                  <c:v>32.883156524405585</c:v>
                </c:pt>
                <c:pt idx="120">
                  <c:v>32.911312378085881</c:v>
                </c:pt>
                <c:pt idx="121">
                  <c:v>32.938636100533174</c:v>
                </c:pt>
                <c:pt idx="122">
                  <c:v>32.965152284942064</c:v>
                </c:pt>
                <c:pt idx="123">
                  <c:v>32.990884797668429</c:v>
                </c:pt>
                <c:pt idx="124">
                  <c:v>33.015856799710704</c:v>
                </c:pt>
                <c:pt idx="125">
                  <c:v>33.040090767556393</c:v>
                </c:pt>
                <c:pt idx="126">
                  <c:v>33.063608513412404</c:v>
                </c:pt>
                <c:pt idx="127">
                  <c:v>33.086431204837496</c:v>
                </c:pt>
                <c:pt idx="128">
                  <c:v>33.108579383794535</c:v>
                </c:pt>
                <c:pt idx="129">
                  <c:v>33.130072985139627</c:v>
                </c:pt>
                <c:pt idx="130">
                  <c:v>33.15093135456484</c:v>
                </c:pt>
                <c:pt idx="131">
                  <c:v>33.171173266010641</c:v>
                </c:pt>
                <c:pt idx="132">
                  <c:v>33.190816938563707</c:v>
                </c:pt>
                <c:pt idx="133">
                  <c:v>33.209880052855318</c:v>
                </c:pt>
                <c:pt idx="134">
                  <c:v>33.228379766975138</c:v>
                </c:pt>
                <c:pt idx="135">
                  <c:v>33.246332731914642</c:v>
                </c:pt>
                <c:pt idx="136">
                  <c:v>33.263755106554136</c:v>
                </c:pt>
                <c:pt idx="137">
                  <c:v>33.280662572206843</c:v>
                </c:pt>
                <c:pt idx="138">
                  <c:v>33.297070346733136</c:v>
                </c:pt>
                <c:pt idx="139">
                  <c:v>33.312993198237649</c:v>
                </c:pt>
                <c:pt idx="140">
                  <c:v>33.328445458361557</c:v>
                </c:pt>
                <c:pt idx="141">
                  <c:v>33.343441035182032</c:v>
                </c:pt>
                <c:pt idx="142">
                  <c:v>33.357993425730449</c:v>
                </c:pt>
                <c:pt idx="143">
                  <c:v>33.372115728140614</c:v>
                </c:pt>
                <c:pt idx="144">
                  <c:v>33.385820653437982</c:v>
                </c:pt>
                <c:pt idx="145">
                  <c:v>33.399120536980426</c:v>
                </c:pt>
                <c:pt idx="146">
                  <c:v>33.412027349560908</c:v>
                </c:pt>
                <c:pt idx="147">
                  <c:v>33.424552708181984</c:v>
                </c:pt>
                <c:pt idx="148">
                  <c:v>33.436707886511897</c:v>
                </c:pt>
                <c:pt idx="149">
                  <c:v>33.448503825031651</c:v>
                </c:pt>
                <c:pt idx="150">
                  <c:v>33.459951140882154</c:v>
                </c:pt>
                <c:pt idx="151">
                  <c:v>33.471060137420395</c:v>
                </c:pt>
                <c:pt idx="152">
                  <c:v>33.481840813493136</c:v>
                </c:pt>
                <c:pt idx="153">
                  <c:v>33.492302872436561</c:v>
                </c:pt>
                <c:pt idx="154">
                  <c:v>33.502455730809928</c:v>
                </c:pt>
                <c:pt idx="155">
                  <c:v>33.512308526871116</c:v>
                </c:pt>
                <c:pt idx="156">
                  <c:v>33.521870128801659</c:v>
                </c:pt>
                <c:pt idx="157">
                  <c:v>33.531149142688726</c:v>
                </c:pt>
                <c:pt idx="158">
                  <c:v>33.540153920271159</c:v>
                </c:pt>
                <c:pt idx="159">
                  <c:v>33.54889256645663</c:v>
                </c:pt>
                <c:pt idx="160">
                  <c:v>33.557372946616582</c:v>
                </c:pt>
                <c:pt idx="161">
                  <c:v>33.565602693665603</c:v>
                </c:pt>
                <c:pt idx="162">
                  <c:v>33.573589214931559</c:v>
                </c:pt>
                <c:pt idx="163">
                  <c:v>33.581339698822696</c:v>
                </c:pt>
                <c:pt idx="164">
                  <c:v>33.58886112129769</c:v>
                </c:pt>
                <c:pt idx="165">
                  <c:v>33.596160252144479</c:v>
                </c:pt>
                <c:pt idx="166">
                  <c:v>33.603243661073535</c:v>
                </c:pt>
                <c:pt idx="167">
                  <c:v>33.610117723631028</c:v>
                </c:pt>
                <c:pt idx="168">
                  <c:v>33.616788626937286</c:v>
                </c:pt>
                <c:pt idx="169">
                  <c:v>33.623262375255578</c:v>
                </c:pt>
                <c:pt idx="170">
                  <c:v>33.629544795396377</c:v>
                </c:pt>
                <c:pt idx="171">
                  <c:v>33.635641541961895</c:v>
                </c:pt>
                <c:pt idx="172">
                  <c:v>33.641558102435575</c:v>
                </c:pt>
                <c:pt idx="173">
                  <c:v>33.647299802121232</c:v>
                </c:pt>
                <c:pt idx="174">
                  <c:v>33.652871808936155</c:v>
                </c:pt>
                <c:pt idx="175">
                  <c:v>33.658279138062596</c:v>
                </c:pt>
                <c:pt idx="176">
                  <c:v>33.663526656461777</c:v>
                </c:pt>
                <c:pt idx="177">
                  <c:v>33.668619087254477</c:v>
                </c:pt>
                <c:pt idx="178">
                  <c:v>33.673561013972154</c:v>
                </c:pt>
                <c:pt idx="179">
                  <c:v>33.678356884682451</c:v>
                </c:pt>
                <c:pt idx="180">
                  <c:v>33.683011015992733</c:v>
                </c:pt>
                <c:pt idx="181">
                  <c:v>33.687527596935347</c:v>
                </c:pt>
                <c:pt idx="182">
                  <c:v>33.691910692738013</c:v>
                </c:pt>
                <c:pt idx="183">
                  <c:v>33.69616424848283</c:v>
                </c:pt>
                <c:pt idx="184">
                  <c:v>33.700292092657087</c:v>
                </c:pt>
                <c:pt idx="185">
                  <c:v>33.704297940599176</c:v>
                </c:pt>
                <c:pt idx="186">
                  <c:v>33.708185397842655</c:v>
                </c:pt>
                <c:pt idx="187">
                  <c:v>33.711957963361449</c:v>
                </c:pt>
                <c:pt idx="188">
                  <c:v>33.715619032719182</c:v>
                </c:pt>
                <c:pt idx="189">
                  <c:v>33.719171901125407</c:v>
                </c:pt>
                <c:pt idx="190">
                  <c:v>33.722619766401507</c:v>
                </c:pt>
                <c:pt idx="191">
                  <c:v>33.725965731858977</c:v>
                </c:pt>
                <c:pt idx="192">
                  <c:v>33.729212809092587</c:v>
                </c:pt>
                <c:pt idx="193">
                  <c:v>33.732363920691029</c:v>
                </c:pt>
                <c:pt idx="194">
                  <c:v>33.735421902867451</c:v>
                </c:pt>
                <c:pt idx="195">
                  <c:v>33.738389508012233</c:v>
                </c:pt>
                <c:pt idx="196">
                  <c:v>33.741269407170321</c:v>
                </c:pt>
                <c:pt idx="197">
                  <c:v>33.744064192445357</c:v>
                </c:pt>
                <c:pt idx="198">
                  <c:v>33.746776379332744</c:v>
                </c:pt>
                <c:pt idx="199">
                  <c:v>33.749408408983754</c:v>
                </c:pt>
                <c:pt idx="200">
                  <c:v>33.751962650402746</c:v>
                </c:pt>
                <c:pt idx="201">
                  <c:v>33.75444140257941</c:v>
                </c:pt>
                <c:pt idx="202">
                  <c:v>33.756846896558031</c:v>
                </c:pt>
                <c:pt idx="203">
                  <c:v>33.759181297445558</c:v>
                </c:pt>
                <c:pt idx="204">
                  <c:v>33.761446706360374</c:v>
                </c:pt>
                <c:pt idx="205">
                  <c:v>33.763645162323414</c:v>
                </c:pt>
                <c:pt idx="206">
                  <c:v>33.765778644093452</c:v>
                </c:pt>
                <c:pt idx="207">
                  <c:v>33.767849071948092</c:v>
                </c:pt>
                <c:pt idx="208">
                  <c:v>33.769858309412164</c:v>
                </c:pt>
                <c:pt idx="209">
                  <c:v>33.77180816493501</c:v>
                </c:pt>
                <c:pt idx="210">
                  <c:v>33.773700393518219</c:v>
                </c:pt>
                <c:pt idx="211">
                  <c:v>33.775536698295248</c:v>
                </c:pt>
                <c:pt idx="212">
                  <c:v>33.777318732064352</c:v>
                </c:pt>
                <c:pt idx="213">
                  <c:v>33.779048098776208</c:v>
                </c:pt>
                <c:pt idx="214">
                  <c:v>33.780726354977595</c:v>
                </c:pt>
                <c:pt idx="215">
                  <c:v>33.782355011212381</c:v>
                </c:pt>
                <c:pt idx="216">
                  <c:v>33.783935533381118</c:v>
                </c:pt>
                <c:pt idx="217">
                  <c:v>33.785469344060445</c:v>
                </c:pt>
              </c:numCache>
            </c:numRef>
          </c:yVal>
          <c:smooth val="0"/>
        </c:ser>
        <c:ser>
          <c:idx val="7"/>
          <c:order val="3"/>
          <c:tx>
            <c:v>fossil C used in 200 years</c:v>
          </c:tx>
          <c:spPr>
            <a:ln w="50800">
              <a:solidFill>
                <a:schemeClr val="tx2"/>
              </a:solidFill>
              <a:prstDash val="solid"/>
            </a:ln>
          </c:spPr>
          <c:marker>
            <c:symbol val="none"/>
          </c:marker>
          <c:xVal>
            <c:numRef>
              <c:f>Sheet1!$A$11:$A$228</c:f>
              <c:numCache>
                <c:formatCode>General</c:formatCode>
                <c:ptCount val="21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numCache>
            </c:numRef>
          </c:xVal>
          <c:yVal>
            <c:numRef>
              <c:f>Sheet1!$I$11:$I$228</c:f>
              <c:numCache>
                <c:formatCode>General</c:formatCode>
                <c:ptCount val="218"/>
                <c:pt idx="0">
                  <c:v>0</c:v>
                </c:pt>
                <c:pt idx="1">
                  <c:v>1</c:v>
                </c:pt>
                <c:pt idx="2">
                  <c:v>1.9851119396030628</c:v>
                </c:pt>
                <c:pt idx="3">
                  <c:v>2.955557473151571</c:v>
                </c:pt>
                <c:pt idx="4">
                  <c:v>3.9115549549846711</c:v>
                </c:pt>
                <c:pt idx="5">
                  <c:v>4.8533194885689195</c:v>
                </c:pt>
                <c:pt idx="6">
                  <c:v>5.7810629748974725</c:v>
                </c:pt>
                <c:pt idx="7">
                  <c:v>6.6949941601687009</c:v>
                </c:pt>
                <c:pt idx="8">
                  <c:v>7.5953186827549661</c:v>
                </c:pt>
                <c:pt idx="9">
                  <c:v>8.4822391194721227</c:v>
                </c:pt>
                <c:pt idx="10">
                  <c:v>9.3559550311601569</c:v>
                </c:pt>
                <c:pt idx="11">
                  <c:v>10.216663007585215</c:v>
                </c:pt>
                <c:pt idx="12">
                  <c:v>11.064556711673131</c:v>
                </c:pt>
                <c:pt idx="13">
                  <c:v>11.899826923084403</c:v>
                </c:pt>
                <c:pt idx="14">
                  <c:v>12.722661581140422</c:v>
                </c:pt>
                <c:pt idx="15">
                  <c:v>13.533245827110608</c:v>
                </c:pt>
                <c:pt idx="16">
                  <c:v>14.331762045869985</c:v>
                </c:pt>
                <c:pt idx="17">
                  <c:v>15.118389906936537</c:v>
                </c:pt>
                <c:pt idx="18">
                  <c:v>15.893306404897618</c:v>
                </c:pt>
                <c:pt idx="19">
                  <c:v>16.656685899234471</c:v>
                </c:pt>
                <c:pt idx="20">
                  <c:v>17.408700153553855</c:v>
                </c:pt>
                <c:pt idx="21">
                  <c:v>18.149518374235573</c:v>
                </c:pt>
                <c:pt idx="22">
                  <c:v>18.879307248504631</c:v>
                </c:pt>
                <c:pt idx="23">
                  <c:v>19.598230981936556</c:v>
                </c:pt>
                <c:pt idx="24">
                  <c:v>20.306451335404354</c:v>
                </c:pt>
                <c:pt idx="25">
                  <c:v>21.004127661475383</c:v>
                </c:pt>
                <c:pt idx="26">
                  <c:v>21.691416940266354</c:v>
                </c:pt>
                <c:pt idx="27">
                  <c:v>22.368473814764517</c:v>
                </c:pt>
                <c:pt idx="28">
                  <c:v>23.035450625622993</c:v>
                </c:pt>
                <c:pt idx="29">
                  <c:v>23.69249744543805</c:v>
                </c:pt>
                <c:pt idx="30">
                  <c:v>24.339762112516084</c:v>
                </c:pt>
                <c:pt idx="31">
                  <c:v>24.977390264137856</c:v>
                </c:pt>
                <c:pt idx="32">
                  <c:v>25.605525369327498</c:v>
                </c:pt>
                <c:pt idx="33">
                  <c:v>26.224308761133639</c:v>
                </c:pt>
                <c:pt idx="34">
                  <c:v>26.833879668429947</c:v>
                </c:pt>
                <c:pt idx="35">
                  <c:v>27.434375247242212</c:v>
                </c:pt>
                <c:pt idx="36">
                  <c:v>28.025930611609027</c:v>
                </c:pt>
                <c:pt idx="37">
                  <c:v>28.608678863983016</c:v>
                </c:pt>
                <c:pt idx="38">
                  <c:v>29.18275112517945</c:v>
                </c:pt>
                <c:pt idx="39">
                  <c:v>29.748276563878989</c:v>
                </c:pt>
                <c:pt idx="40">
                  <c:v>30.305382425691164</c:v>
                </c:pt>
                <c:pt idx="41">
                  <c:v>30.85419406178519</c:v>
                </c:pt>
                <c:pt idx="42">
                  <c:v>31.394834957094506</c:v>
                </c:pt>
                <c:pt idx="43">
                  <c:v>31.927426758101404</c:v>
                </c:pt>
                <c:pt idx="44">
                  <c:v>32.452089300208002</c:v>
                </c:pt>
                <c:pt idx="45">
                  <c:v>32.968940634699699</c:v>
                </c:pt>
                <c:pt idx="46">
                  <c:v>33.478097055307245</c:v>
                </c:pt>
                <c:pt idx="47">
                  <c:v>33.979673124373299</c:v>
                </c:pt>
                <c:pt idx="48">
                  <c:v>34.473781698629438</c:v>
                </c:pt>
                <c:pt idx="49">
                  <c:v>34.960533954589408</c:v>
                </c:pt>
                <c:pt idx="50">
                  <c:v>35.4400394135643</c:v>
                </c:pt>
                <c:pt idx="51">
                  <c:v>35.912405966305315</c:v>
                </c:pt>
                <c:pt idx="52">
                  <c:v>36.377739897279625</c:v>
                </c:pt>
                <c:pt idx="53">
                  <c:v>36.836145908584847</c:v>
                </c:pt>
                <c:pt idx="54">
                  <c:v>37.287727143507439</c:v>
                </c:pt>
                <c:pt idx="55">
                  <c:v>37.732585209730381</c:v>
                </c:pt>
                <c:pt idx="56">
                  <c:v>38.17082020219533</c:v>
                </c:pt>
                <c:pt idx="57">
                  <c:v>38.602530725624412</c:v>
                </c:pt>
                <c:pt idx="58">
                  <c:v>39.027813916706684</c:v>
                </c:pt>
                <c:pt idx="59">
                  <c:v>39.446765465954321</c:v>
                </c:pt>
                <c:pt idx="60">
                  <c:v>39.859479639233371</c:v>
                </c:pt>
                <c:pt idx="61">
                  <c:v>40.266049298973968</c:v>
                </c:pt>
                <c:pt idx="62">
                  <c:v>40.666565925064788</c:v>
                </c:pt>
                <c:pt idx="63">
                  <c:v>41.061119635436391</c:v>
                </c:pt>
                <c:pt idx="64">
                  <c:v>41.449799206338142</c:v>
                </c:pt>
                <c:pt idx="65">
                  <c:v>41.832692092313252</c:v>
                </c:pt>
                <c:pt idx="66">
                  <c:v>42.209884445876412</c:v>
                </c:pt>
                <c:pt idx="67">
                  <c:v>42.581461136898454</c:v>
                </c:pt>
                <c:pt idx="68">
                  <c:v>42.947505771702467</c:v>
                </c:pt>
                <c:pt idx="69">
                  <c:v>43.308100711875547</c:v>
                </c:pt>
                <c:pt idx="70">
                  <c:v>43.6633270928005</c:v>
                </c:pt>
                <c:pt idx="71">
                  <c:v>44.013264841911656</c:v>
                </c:pt>
                <c:pt idx="72">
                  <c:v>44.357992696678878</c:v>
                </c:pt>
                <c:pt idx="73">
                  <c:v>44.697588222323816</c:v>
                </c:pt>
                <c:pt idx="74">
                  <c:v>45.032127829272426</c:v>
                </c:pt>
                <c:pt idx="75">
                  <c:v>45.361686790347612</c:v>
                </c:pt>
                <c:pt idx="76">
                  <c:v>45.68633925770596</c:v>
                </c:pt>
                <c:pt idx="77">
                  <c:v>46.006158279522261</c:v>
                </c:pt>
                <c:pt idx="78">
                  <c:v>46.321215816425671</c:v>
                </c:pt>
                <c:pt idx="79">
                  <c:v>46.631582757691156</c:v>
                </c:pt>
                <c:pt idx="80">
                  <c:v>46.937328937189868</c:v>
                </c:pt>
                <c:pt idx="81">
                  <c:v>47.238523149102072</c:v>
                </c:pt>
                <c:pt idx="82">
                  <c:v>47.535233163396114</c:v>
                </c:pt>
                <c:pt idx="83">
                  <c:v>47.827525741076975</c:v>
                </c:pt>
                <c:pt idx="84">
                  <c:v>48.115466649207747</c:v>
                </c:pt>
                <c:pt idx="85">
                  <c:v>48.399120675707515</c:v>
                </c:pt>
                <c:pt idx="86">
                  <c:v>48.67855164392892</c:v>
                </c:pt>
                <c:pt idx="87">
                  <c:v>48.953822427018672</c:v>
                </c:pt>
                <c:pt idx="88">
                  <c:v>49.224994962064272</c:v>
                </c:pt>
                <c:pt idx="89">
                  <c:v>49.492130264030123</c:v>
                </c:pt>
                <c:pt idx="90">
                  <c:v>49.755288439486151</c:v>
                </c:pt>
                <c:pt idx="91">
                  <c:v>50.01452870013204</c:v>
                </c:pt>
                <c:pt idx="92">
                  <c:v>50.269909376120118</c:v>
                </c:pt>
                <c:pt idx="93">
                  <c:v>50.521487929179877</c:v>
                </c:pt>
                <c:pt idx="94">
                  <c:v>50.769320965547102</c:v>
                </c:pt>
                <c:pt idx="95">
                  <c:v>51.013464248700537</c:v>
                </c:pt>
                <c:pt idx="96">
                  <c:v>51.253972711908879</c:v>
                </c:pt>
                <c:pt idx="97">
                  <c:v>51.490900470591001</c:v>
                </c:pt>
                <c:pt idx="98">
                  <c:v>51.724300834492155</c:v>
                </c:pt>
                <c:pt idx="99">
                  <c:v>51.954226319678881</c:v>
                </c:pt>
                <c:pt idx="100">
                  <c:v>52.180728660355349</c:v>
                </c:pt>
                <c:pt idx="101">
                  <c:v>52.403858820503778</c:v>
                </c:pt>
                <c:pt idx="102">
                  <c:v>52.623667005351543</c:v>
                </c:pt>
                <c:pt idx="103">
                  <c:v>52.840202672667552</c:v>
                </c:pt>
                <c:pt idx="104">
                  <c:v>53.053514543890465</c:v>
                </c:pt>
                <c:pt idx="105">
                  <c:v>53.26365061509123</c:v>
                </c:pt>
                <c:pt idx="106">
                  <c:v>53.470658167772385</c:v>
                </c:pt>
                <c:pt idx="107">
                  <c:v>53.674583779506598</c:v>
                </c:pt>
                <c:pt idx="108">
                  <c:v>53.875473334416832</c:v>
                </c:pt>
                <c:pt idx="109">
                  <c:v>54.073372033500448</c:v>
                </c:pt>
                <c:pt idx="110">
                  <c:v>54.268324404799628</c:v>
                </c:pt>
                <c:pt idx="111">
                  <c:v>54.460374313420381</c:v>
                </c:pt>
                <c:pt idx="112">
                  <c:v>54.649564971402363</c:v>
                </c:pt>
                <c:pt idx="113">
                  <c:v>54.835938947441775</c:v>
                </c:pt>
                <c:pt idx="114">
                  <c:v>55.019538176469496</c:v>
                </c:pt>
                <c:pt idx="115">
                  <c:v>55.200403969086615</c:v>
                </c:pt>
                <c:pt idx="116">
                  <c:v>55.378577020859517</c:v>
                </c:pt>
                <c:pt idx="117">
                  <c:v>55.554097421476513</c:v>
                </c:pt>
                <c:pt idx="118">
                  <c:v>55.727004663768227</c:v>
                </c:pt>
                <c:pt idx="119">
                  <c:v>55.897337652593635</c:v>
                </c:pt>
                <c:pt idx="120">
                  <c:v>56.065134713593821</c:v>
                </c:pt>
                <c:pt idx="121">
                  <c:v>56.230433601815406</c:v>
                </c:pt>
                <c:pt idx="122">
                  <c:v>56.393271510205601</c:v>
                </c:pt>
                <c:pt idx="123">
                  <c:v>56.553685077980774</c:v>
                </c:pt>
                <c:pt idx="124">
                  <c:v>56.711710398870423</c:v>
                </c:pt>
                <c:pt idx="125">
                  <c:v>56.867383029238418</c:v>
                </c:pt>
                <c:pt idx="126">
                  <c:v>57.020737996083348</c:v>
                </c:pt>
                <c:pt idx="127">
                  <c:v>57.171809804919718</c:v>
                </c:pt>
                <c:pt idx="128">
                  <c:v>57.320632447541861</c:v>
                </c:pt>
                <c:pt idx="129">
                  <c:v>57.46723940967221</c:v>
                </c:pt>
                <c:pt idx="130">
                  <c:v>57.611663678495752</c:v>
                </c:pt>
                <c:pt idx="131">
                  <c:v>57.753937750082265</c:v>
                </c:pt>
                <c:pt idx="132">
                  <c:v>57.894093636698081</c:v>
                </c:pt>
                <c:pt idx="133">
                  <c:v>58.032162874008975</c:v>
                </c:pt>
                <c:pt idx="134">
                  <c:v>58.16817652817582</c:v>
                </c:pt>
                <c:pt idx="135">
                  <c:v>58.302165202844627</c:v>
                </c:pt>
                <c:pt idx="136">
                  <c:v>58.434159046032455</c:v>
                </c:pt>
                <c:pt idx="137">
                  <c:v>58.564187756910883</c:v>
                </c:pt>
                <c:pt idx="138">
                  <c:v>58.692280592488416</c:v>
                </c:pt>
                <c:pt idx="139">
                  <c:v>58.818466374193456</c:v>
                </c:pt>
                <c:pt idx="140">
                  <c:v>58.942773494359237</c:v>
                </c:pt>
                <c:pt idx="141">
                  <c:v>59.065229922612218</c:v>
                </c:pt>
                <c:pt idx="142">
                  <c:v>59.185863212165373</c:v>
                </c:pt>
                <c:pt idx="143">
                  <c:v>59.304700506017781</c:v>
                </c:pt>
                <c:pt idx="144">
                  <c:v>59.421768543061908</c:v>
                </c:pt>
                <c:pt idx="145">
                  <c:v>59.53709366409997</c:v>
                </c:pt>
                <c:pt idx="146">
                  <c:v>59.650701817770731</c:v>
                </c:pt>
                <c:pt idx="147">
                  <c:v>59.762618566388056</c:v>
                </c:pt>
                <c:pt idx="148">
                  <c:v>59.872869091692543</c:v>
                </c:pt>
                <c:pt idx="149">
                  <c:v>59.9814782005175</c:v>
                </c:pt>
                <c:pt idx="150">
                  <c:v>60.088470330370612</c:v>
                </c:pt>
                <c:pt idx="151">
                  <c:v>60.193869554932476</c:v>
                </c:pt>
                <c:pt idx="152">
                  <c:v>60.297699589473275</c:v>
                </c:pt>
                <c:pt idx="153">
                  <c:v>60.399983796188813</c:v>
                </c:pt>
                <c:pt idx="154">
                  <c:v>60.500745189457113</c:v>
                </c:pt>
                <c:pt idx="155">
                  <c:v>60.60000644101676</c:v>
                </c:pt>
                <c:pt idx="156">
                  <c:v>60.697789885068111</c:v>
                </c:pt>
                <c:pt idx="157">
                  <c:v>60.794117523298603</c:v>
                </c:pt>
                <c:pt idx="158">
                  <c:v>60.889011029833227</c:v>
                </c:pt>
                <c:pt idx="159">
                  <c:v>60.982491756111287</c:v>
                </c:pt>
                <c:pt idx="160">
                  <c:v>61.074580735690567</c:v>
                </c:pt>
                <c:pt idx="161">
                  <c:v>61.165298688979981</c:v>
                </c:pt>
                <c:pt idx="162">
                  <c:v>61.254666027901735</c:v>
                </c:pt>
                <c:pt idx="163">
                  <c:v>61.34270286048411</c:v>
                </c:pt>
                <c:pt idx="164">
                  <c:v>61.429428995385841</c:v>
                </c:pt>
                <c:pt idx="165">
                  <c:v>61.514863946353159</c:v>
                </c:pt>
                <c:pt idx="166">
                  <c:v>61.599026936610471</c:v>
                </c:pt>
                <c:pt idx="167">
                  <c:v>61.681936903185644</c:v>
                </c:pt>
                <c:pt idx="168">
                  <c:v>61.76361250117094</c:v>
                </c:pt>
                <c:pt idx="169">
                  <c:v>61.844072107920475</c:v>
                </c:pt>
                <c:pt idx="170">
                  <c:v>61.923333827185203</c:v>
                </c:pt>
                <c:pt idx="171">
                  <c:v>62.001415493186357</c:v>
                </c:pt>
                <c:pt idx="172">
                  <c:v>62.078334674628195</c:v>
                </c:pt>
                <c:pt idx="173">
                  <c:v>62.154108678651042</c:v>
                </c:pt>
                <c:pt idx="174">
                  <c:v>62.228754554725477</c:v>
                </c:pt>
                <c:pt idx="175">
                  <c:v>62.302289098488536</c:v>
                </c:pt>
                <c:pt idx="176">
                  <c:v>62.37472885552279</c:v>
                </c:pt>
                <c:pt idx="177">
                  <c:v>62.446090125079174</c:v>
                </c:pt>
                <c:pt idx="178">
                  <c:v>62.516388963744404</c:v>
                </c:pt>
                <c:pt idx="179">
                  <c:v>62.585641189053753</c:v>
                </c:pt>
                <c:pt idx="180">
                  <c:v>62.653862383050068</c:v>
                </c:pt>
                <c:pt idx="181">
                  <c:v>62.721067895789815</c:v>
                </c:pt>
                <c:pt idx="182">
                  <c:v>62.787272848796889</c:v>
                </c:pt>
                <c:pt idx="183">
                  <c:v>62.852492138465017</c:v>
                </c:pt>
                <c:pt idx="184">
                  <c:v>62.916740439409523</c:v>
                </c:pt>
                <c:pt idx="185">
                  <c:v>62.980032207769163</c:v>
                </c:pt>
                <c:pt idx="186">
                  <c:v>63.042381684458839</c:v>
                </c:pt>
                <c:pt idx="187">
                  <c:v>63.103802898373836</c:v>
                </c:pt>
                <c:pt idx="188">
                  <c:v>63.164309669546412</c:v>
                </c:pt>
                <c:pt idx="189">
                  <c:v>63.223915612255354</c:v>
                </c:pt>
                <c:pt idx="190">
                  <c:v>63.282634138089229</c:v>
                </c:pt>
                <c:pt idx="191">
                  <c:v>63.340478458964064</c:v>
                </c:pt>
                <c:pt idx="192">
                  <c:v>63.3974615900961</c:v>
                </c:pt>
                <c:pt idx="193">
                  <c:v>63.453596352930234</c:v>
                </c:pt>
                <c:pt idx="194">
                  <c:v>63.508895378024924</c:v>
                </c:pt>
                <c:pt idx="195">
                  <c:v>63.563371107894113</c:v>
                </c:pt>
                <c:pt idx="196">
                  <c:v>63.617035799806843</c:v>
                </c:pt>
                <c:pt idx="197">
                  <c:v>63.669901528545189</c:v>
                </c:pt>
                <c:pt idx="198">
                  <c:v>63.721980189121155</c:v>
                </c:pt>
                <c:pt idx="199">
                  <c:v>63.773283499453072</c:v>
                </c:pt>
                <c:pt idx="200">
                  <c:v>63.823823003002204</c:v>
                </c:pt>
                <c:pt idx="201">
                  <c:v>63.873610071370067</c:v>
                </c:pt>
                <c:pt idx="202">
                  <c:v>63.922655906857081</c:v>
                </c:pt>
                <c:pt idx="203">
                  <c:v>63.970971544983151</c:v>
                </c:pt>
                <c:pt idx="204">
                  <c:v>64.018567856970691</c:v>
                </c:pt>
                <c:pt idx="205">
                  <c:v>64.065455552190684</c:v>
                </c:pt>
                <c:pt idx="206">
                  <c:v>64.111645180572367</c:v>
                </c:pt>
                <c:pt idx="207">
                  <c:v>64.157147134976981</c:v>
                </c:pt>
                <c:pt idx="208">
                  <c:v>64.201971653536248</c:v>
                </c:pt>
                <c:pt idx="209">
                  <c:v>64.246128821955949</c:v>
                </c:pt>
                <c:pt idx="210">
                  <c:v>64.289628575785258</c:v>
                </c:pt>
                <c:pt idx="211">
                  <c:v>64.332480702652305</c:v>
                </c:pt>
                <c:pt idx="212">
                  <c:v>64.374694844466404</c:v>
                </c:pt>
                <c:pt idx="213">
                  <c:v>64.416280499587572</c:v>
                </c:pt>
                <c:pt idx="214">
                  <c:v>64.457247024963664</c:v>
                </c:pt>
                <c:pt idx="215">
                  <c:v>64.497603638235688</c:v>
                </c:pt>
                <c:pt idx="216">
                  <c:v>64.537359419811906</c:v>
                </c:pt>
                <c:pt idx="217">
                  <c:v>64.576523314910901</c:v>
                </c:pt>
              </c:numCache>
            </c:numRef>
          </c:yVal>
          <c:smooth val="0"/>
        </c:ser>
        <c:dLbls>
          <c:showLegendKey val="0"/>
          <c:showVal val="0"/>
          <c:showCatName val="0"/>
          <c:showSerName val="0"/>
          <c:showPercent val="0"/>
          <c:showBubbleSize val="0"/>
        </c:dLbls>
        <c:axId val="141810864"/>
        <c:axId val="141848944"/>
      </c:scatterChart>
      <c:valAx>
        <c:axId val="141810864"/>
        <c:scaling>
          <c:orientation val="minMax"/>
          <c:max val="200"/>
        </c:scaling>
        <c:delete val="0"/>
        <c:axPos val="b"/>
        <c:title>
          <c:tx>
            <c:rich>
              <a:bodyPr/>
              <a:lstStyle/>
              <a:p>
                <a:pPr>
                  <a:defRPr sz="2000" b="0" i="0" u="none" strike="noStrike" baseline="0">
                    <a:solidFill>
                      <a:srgbClr val="000000"/>
                    </a:solidFill>
                    <a:latin typeface="Arial"/>
                    <a:ea typeface="Arial"/>
                    <a:cs typeface="Arial"/>
                  </a:defRPr>
                </a:pPr>
                <a:r>
                  <a:rPr lang="en-US"/>
                  <a:t>Time (years)</a:t>
                </a:r>
              </a:p>
            </c:rich>
          </c:tx>
          <c:layout>
            <c:manualLayout>
              <c:xMode val="edge"/>
              <c:yMode val="edge"/>
              <c:x val="0.4795373781882496"/>
              <c:y val="0.9083769916859422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2000" b="0" i="0" u="none" strike="noStrike" baseline="0">
                <a:solidFill>
                  <a:srgbClr val="000000"/>
                </a:solidFill>
                <a:latin typeface="Arial"/>
                <a:ea typeface="Arial"/>
                <a:cs typeface="Arial"/>
              </a:defRPr>
            </a:pPr>
            <a:endParaRPr lang="en-US"/>
          </a:p>
        </c:txPr>
        <c:crossAx val="141848944"/>
        <c:crosses val="autoZero"/>
        <c:crossBetween val="midCat"/>
      </c:valAx>
      <c:valAx>
        <c:axId val="141848944"/>
        <c:scaling>
          <c:orientation val="minMax"/>
        </c:scaling>
        <c:delete val="0"/>
        <c:axPos val="l"/>
        <c:title>
          <c:tx>
            <c:rich>
              <a:bodyPr/>
              <a:lstStyle/>
              <a:p>
                <a:pPr>
                  <a:defRPr sz="2000" b="0" i="0" u="none" strike="noStrike" baseline="0">
                    <a:solidFill>
                      <a:srgbClr val="000000"/>
                    </a:solidFill>
                    <a:latin typeface="Arial"/>
                    <a:ea typeface="Arial"/>
                    <a:cs typeface="Arial"/>
                  </a:defRPr>
                </a:pPr>
                <a:r>
                  <a:rPr lang="en-US" dirty="0"/>
                  <a:t>Substitution effect (Mg/ha)  </a:t>
                </a:r>
              </a:p>
            </c:rich>
          </c:tx>
          <c:layout>
            <c:manualLayout>
              <c:xMode val="edge"/>
              <c:yMode val="edge"/>
              <c:x val="8.7348699130220617E-3"/>
              <c:y val="0.16105888897452689"/>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2000" b="0" i="0" u="none" strike="noStrike" baseline="0">
                <a:solidFill>
                  <a:srgbClr val="000000"/>
                </a:solidFill>
                <a:latin typeface="Arial"/>
                <a:ea typeface="Arial"/>
                <a:cs typeface="Arial"/>
              </a:defRPr>
            </a:pPr>
            <a:endParaRPr lang="en-US"/>
          </a:p>
        </c:txPr>
        <c:crossAx val="141810864"/>
        <c:crosses val="autoZero"/>
        <c:crossBetween val="midCat"/>
      </c:valAx>
      <c:spPr>
        <a:solidFill>
          <a:srgbClr val="FFFFCC"/>
        </a:solidFill>
        <a:ln w="38100">
          <a:solidFill>
            <a:srgbClr val="000000"/>
          </a:solidFill>
          <a:prstDash val="solid"/>
        </a:ln>
      </c:spPr>
    </c:plotArea>
    <c:legend>
      <c:legendPos val="r"/>
      <c:layout>
        <c:manualLayout>
          <c:xMode val="edge"/>
          <c:yMode val="edge"/>
          <c:x val="0.17542293880850526"/>
          <c:y val="6.2909605776801977E-2"/>
          <c:w val="0.62065899251665246"/>
          <c:h val="0.29882036972481013"/>
        </c:manualLayout>
      </c:layout>
      <c:overlay val="0"/>
      <c:spPr>
        <a:noFill/>
        <a:ln w="25400">
          <a:noFill/>
        </a:ln>
      </c:spPr>
      <c:txPr>
        <a:bodyPr/>
        <a:lstStyle/>
        <a:p>
          <a:pPr>
            <a:defRPr sz="20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FFFFFF"/>
      </a:solidFill>
      <a:prstDash val="solid"/>
    </a:ln>
  </c:spPr>
  <c:txPr>
    <a:bodyPr/>
    <a:lstStyle/>
    <a:p>
      <a:pPr>
        <a:defRPr sz="2000" b="0" i="0" u="none" strike="noStrike" baseline="0">
          <a:solidFill>
            <a:srgbClr val="000000"/>
          </a:solidFill>
          <a:latin typeface="Arial"/>
          <a:ea typeface="Arial"/>
          <a:cs typeface="Arial"/>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97B6B82-FD5F-4C9E-ABE5-720B82F442E5}" type="datetimeFigureOut">
              <a:rPr lang="en-US" smtClean="0"/>
              <a:t>7/19/2016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761C26E2-3780-4191-A436-1503236CED42}" type="slidenum">
              <a:rPr lang="en-US" smtClean="0"/>
              <a:t>‹#›</a:t>
            </a:fld>
            <a:endParaRPr lang="en-US"/>
          </a:p>
        </p:txBody>
      </p:sp>
    </p:spTree>
    <p:extLst>
      <p:ext uri="{BB962C8B-B14F-4D97-AF65-F5344CB8AC3E}">
        <p14:creationId xmlns:p14="http://schemas.microsoft.com/office/powerpoint/2010/main" val="3662690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1C26E2-3780-4191-A436-1503236CED42}" type="slidenum">
              <a:rPr lang="en-US" smtClean="0"/>
              <a:t>1</a:t>
            </a:fld>
            <a:endParaRPr lang="en-US"/>
          </a:p>
        </p:txBody>
      </p:sp>
    </p:spTree>
    <p:extLst>
      <p:ext uri="{BB962C8B-B14F-4D97-AF65-F5344CB8AC3E}">
        <p14:creationId xmlns:p14="http://schemas.microsoft.com/office/powerpoint/2010/main" val="2598934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So in summary…</a:t>
            </a:r>
          </a:p>
        </p:txBody>
      </p:sp>
      <p:sp>
        <p:nvSpPr>
          <p:cNvPr id="4" name="Slide Number Placeholder 3"/>
          <p:cNvSpPr>
            <a:spLocks noGrp="1"/>
          </p:cNvSpPr>
          <p:nvPr>
            <p:ph type="sldNum" sz="quarter" idx="5"/>
          </p:nvPr>
        </p:nvSpPr>
        <p:spPr/>
        <p:txBody>
          <a:bodyPr/>
          <a:lstStyle/>
          <a:p>
            <a:pPr>
              <a:defRPr/>
            </a:pPr>
            <a:fld id="{592AC624-BDA3-47FE-A31F-A6823E7EA3D7}" type="slidenum">
              <a:rPr lang="en-US" smtClean="0"/>
              <a:pPr>
                <a:defRPr/>
              </a:pPr>
              <a:t>10</a:t>
            </a:fld>
            <a:endParaRPr lang="en-US" dirty="0"/>
          </a:p>
        </p:txBody>
      </p:sp>
    </p:spTree>
    <p:extLst>
      <p:ext uri="{BB962C8B-B14F-4D97-AF65-F5344CB8AC3E}">
        <p14:creationId xmlns:p14="http://schemas.microsoft.com/office/powerpoint/2010/main" val="294387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Under the notion of permanence one has to maintain the carbon store once it is created.  This means you can only count the gain once.  </a:t>
            </a:r>
          </a:p>
        </p:txBody>
      </p:sp>
      <p:sp>
        <p:nvSpPr>
          <p:cNvPr id="4" name="Slide Number Placeholder 3"/>
          <p:cNvSpPr>
            <a:spLocks noGrp="1"/>
          </p:cNvSpPr>
          <p:nvPr>
            <p:ph type="sldNum" sz="quarter" idx="5"/>
          </p:nvPr>
        </p:nvSpPr>
        <p:spPr/>
        <p:txBody>
          <a:bodyPr/>
          <a:lstStyle/>
          <a:p>
            <a:pPr>
              <a:defRPr/>
            </a:pPr>
            <a:fld id="{9F41357F-B503-4301-904C-2B0466609E41}" type="slidenum">
              <a:rPr lang="en-US" smtClean="0"/>
              <a:pPr>
                <a:defRPr/>
              </a:pPr>
              <a:t>11</a:t>
            </a:fld>
            <a:endParaRPr lang="en-US" dirty="0"/>
          </a:p>
        </p:txBody>
      </p:sp>
    </p:spTree>
    <p:extLst>
      <p:ext uri="{BB962C8B-B14F-4D97-AF65-F5344CB8AC3E}">
        <p14:creationId xmlns:p14="http://schemas.microsoft.com/office/powerpoint/2010/main" val="2343323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 a system without permanence the store can be increased, then depleted, then increased, and then depleted allowing the carbon manager to accumulate a very large and non-existent carbon store.  We can see this sort of behavior in the current accounting being proposed for wood product substitution.  </a:t>
            </a:r>
          </a:p>
          <a:p>
            <a:endParaRPr lang="en-US" altLang="en-US" smtClean="0"/>
          </a:p>
          <a:p>
            <a:r>
              <a:rPr lang="en-US" altLang="en-US" smtClean="0"/>
              <a:t>The need to address permanence has created incentives to have managers pay back carbon credits if they allow the carbon to drop.  But this creates a significant disincentive, because losing carbon is a major liability. It might be caused by the managers actions or someone or something (nature’s) actions beyond the managers control.  </a:t>
            </a:r>
          </a:p>
        </p:txBody>
      </p:sp>
      <p:sp>
        <p:nvSpPr>
          <p:cNvPr id="4" name="Slide Number Placeholder 3"/>
          <p:cNvSpPr>
            <a:spLocks noGrp="1"/>
          </p:cNvSpPr>
          <p:nvPr>
            <p:ph type="sldNum" sz="quarter" idx="5"/>
          </p:nvPr>
        </p:nvSpPr>
        <p:spPr/>
        <p:txBody>
          <a:bodyPr/>
          <a:lstStyle/>
          <a:p>
            <a:pPr>
              <a:defRPr/>
            </a:pPr>
            <a:fld id="{F2F9DE28-F7FB-4DE8-8162-5F26636962A1}" type="slidenum">
              <a:rPr lang="en-US" smtClean="0"/>
              <a:pPr>
                <a:defRPr/>
              </a:pPr>
              <a:t>12</a:t>
            </a:fld>
            <a:endParaRPr lang="en-US" dirty="0"/>
          </a:p>
        </p:txBody>
      </p:sp>
    </p:spTree>
    <p:extLst>
      <p:ext uri="{BB962C8B-B14F-4D97-AF65-F5344CB8AC3E}">
        <p14:creationId xmlns:p14="http://schemas.microsoft.com/office/powerpoint/2010/main" val="484508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For one thing this implies the displacement is never lost, degraded, or otherwise altered.  This does not seem reasonable.</a:t>
            </a:r>
            <a:r>
              <a:rPr lang="en-US" altLang="en-US" baseline="0" dirty="0" smtClean="0"/>
              <a:t>  Clearly if the house was not replaced by wood at harvest 2, then the displacement from harvest 1 would be lost.  </a:t>
            </a:r>
            <a:endParaRPr lang="en-US" altLang="en-US"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85372" indent="-302066">
              <a:spcBef>
                <a:spcPct val="30000"/>
              </a:spcBef>
              <a:defRPr sz="1300">
                <a:solidFill>
                  <a:schemeClr val="tx1"/>
                </a:solidFill>
                <a:latin typeface="Calibri" panose="020F0502020204030204" pitchFamily="34" charset="0"/>
              </a:defRPr>
            </a:lvl2pPr>
            <a:lvl3pPr marL="1208265" indent="-241653">
              <a:spcBef>
                <a:spcPct val="30000"/>
              </a:spcBef>
              <a:defRPr sz="1300">
                <a:solidFill>
                  <a:schemeClr val="tx1"/>
                </a:solidFill>
                <a:latin typeface="Calibri" panose="020F0502020204030204" pitchFamily="34" charset="0"/>
              </a:defRPr>
            </a:lvl3pPr>
            <a:lvl4pPr marL="1691571" indent="-241653">
              <a:spcBef>
                <a:spcPct val="30000"/>
              </a:spcBef>
              <a:defRPr sz="1300">
                <a:solidFill>
                  <a:schemeClr val="tx1"/>
                </a:solidFill>
                <a:latin typeface="Calibri" panose="020F0502020204030204" pitchFamily="34" charset="0"/>
              </a:defRPr>
            </a:lvl4pPr>
            <a:lvl5pPr marL="2174878" indent="-241653">
              <a:spcBef>
                <a:spcPct val="30000"/>
              </a:spcBef>
              <a:defRPr sz="1300">
                <a:solidFill>
                  <a:schemeClr val="tx1"/>
                </a:solidFill>
                <a:latin typeface="Calibri" panose="020F0502020204030204" pitchFamily="34" charset="0"/>
              </a:defRPr>
            </a:lvl5pPr>
            <a:lvl6pPr marL="2658184" indent="-241653" eaLnBrk="0" fontAlgn="base" hangingPunct="0">
              <a:spcBef>
                <a:spcPct val="30000"/>
              </a:spcBef>
              <a:spcAft>
                <a:spcPct val="0"/>
              </a:spcAft>
              <a:defRPr sz="1300">
                <a:solidFill>
                  <a:schemeClr val="tx1"/>
                </a:solidFill>
                <a:latin typeface="Calibri" panose="020F0502020204030204" pitchFamily="34" charset="0"/>
              </a:defRPr>
            </a:lvl6pPr>
            <a:lvl7pPr marL="3141490" indent="-241653" eaLnBrk="0" fontAlgn="base" hangingPunct="0">
              <a:spcBef>
                <a:spcPct val="30000"/>
              </a:spcBef>
              <a:spcAft>
                <a:spcPct val="0"/>
              </a:spcAft>
              <a:defRPr sz="1300">
                <a:solidFill>
                  <a:schemeClr val="tx1"/>
                </a:solidFill>
                <a:latin typeface="Calibri" panose="020F0502020204030204" pitchFamily="34" charset="0"/>
              </a:defRPr>
            </a:lvl7pPr>
            <a:lvl8pPr marL="3624796" indent="-241653" eaLnBrk="0" fontAlgn="base" hangingPunct="0">
              <a:spcBef>
                <a:spcPct val="30000"/>
              </a:spcBef>
              <a:spcAft>
                <a:spcPct val="0"/>
              </a:spcAft>
              <a:defRPr sz="1300">
                <a:solidFill>
                  <a:schemeClr val="tx1"/>
                </a:solidFill>
                <a:latin typeface="Calibri" panose="020F0502020204030204" pitchFamily="34" charset="0"/>
              </a:defRPr>
            </a:lvl8pPr>
            <a:lvl9pPr marL="4108102" indent="-241653"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7FFD8297-A699-4B29-A0E4-18AA625201CE}" type="slidenum">
              <a:rPr lang="en-US" altLang="en-US"/>
              <a:pPr>
                <a:spcBef>
                  <a:spcPct val="0"/>
                </a:spcBef>
              </a:pPr>
              <a:t>13</a:t>
            </a:fld>
            <a:endParaRPr lang="en-US" altLang="en-US"/>
          </a:p>
        </p:txBody>
      </p:sp>
    </p:spTree>
    <p:extLst>
      <p:ext uri="{BB962C8B-B14F-4D97-AF65-F5344CB8AC3E}">
        <p14:creationId xmlns:p14="http://schemas.microsoft.com/office/powerpoint/2010/main" val="3287183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 more reasonable view</a:t>
            </a:r>
            <a:r>
              <a:rPr lang="en-US" altLang="en-US" baseline="0" dirty="0" smtClean="0"/>
              <a:t> in my mind is that if the house built after harvest 1 is replaced by harvest 2 that the displacement is renewed and extended. Ditto for harvest 3.  If the wooden house is not replaced then the displacement is lost because fossil fuels are used to replace the wooden house with concrete and steel. </a:t>
            </a:r>
            <a:endParaRPr lang="en-US" altLang="en-US" dirty="0" smtClean="0"/>
          </a:p>
        </p:txBody>
      </p:sp>
      <p:sp>
        <p:nvSpPr>
          <p:cNvPr id="22532" name="Slide Number Placeholder 3"/>
          <p:cNvSpPr txBox="1">
            <a:spLocks noGrp="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8D6A5FD-D63E-47A8-977A-496F8BEA34CF}" type="slidenum">
              <a:rPr lang="en-US" altLang="en-US"/>
              <a:pPr algn="r" eaLnBrk="1" hangingPunct="1">
                <a:spcBef>
                  <a:spcPct val="0"/>
                </a:spcBef>
              </a:pPr>
              <a:t>14</a:t>
            </a:fld>
            <a:endParaRPr lang="en-US" altLang="en-US"/>
          </a:p>
        </p:txBody>
      </p:sp>
    </p:spTree>
    <p:extLst>
      <p:ext uri="{BB962C8B-B14F-4D97-AF65-F5344CB8AC3E}">
        <p14:creationId xmlns:p14="http://schemas.microsoft.com/office/powerpoint/2010/main" val="2024188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some cases assumptions in product</a:t>
            </a:r>
            <a:r>
              <a:rPr lang="en-US" baseline="0" dirty="0" smtClean="0"/>
              <a:t> substitution </a:t>
            </a:r>
            <a:r>
              <a:rPr lang="en-US" dirty="0" smtClean="0"/>
              <a:t>are</a:t>
            </a:r>
            <a:r>
              <a:rPr lang="en-US" baseline="0" dirty="0" smtClean="0"/>
              <a:t> being made that implies a permanence in forest products that does not exist.  If product substitution is not related to the longevity of forest products such as buildings, then it implies that building last forever.   </a:t>
            </a:r>
            <a:endParaRPr lang="en-US" dirty="0"/>
          </a:p>
        </p:txBody>
      </p:sp>
      <p:sp>
        <p:nvSpPr>
          <p:cNvPr id="4" name="Slide Number Placeholder 3"/>
          <p:cNvSpPr>
            <a:spLocks noGrp="1"/>
          </p:cNvSpPr>
          <p:nvPr>
            <p:ph type="sldNum" sz="quarter" idx="10"/>
          </p:nvPr>
        </p:nvSpPr>
        <p:spPr/>
        <p:txBody>
          <a:bodyPr/>
          <a:lstStyle/>
          <a:p>
            <a:fld id="{761C26E2-3780-4191-A436-1503236CED42}" type="slidenum">
              <a:rPr lang="en-US" smtClean="0"/>
              <a:t>15</a:t>
            </a:fld>
            <a:endParaRPr lang="en-US" dirty="0"/>
          </a:p>
        </p:txBody>
      </p:sp>
    </p:spTree>
    <p:extLst>
      <p:ext uri="{BB962C8B-B14F-4D97-AF65-F5344CB8AC3E}">
        <p14:creationId xmlns:p14="http://schemas.microsoft.com/office/powerpoint/2010/main" val="1418240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To counter the payback disincentive, schemes have been offered in which carbon gains are credited up to the point of the average permanent store. In this case the system gains and loses carbon, but the average is quite stable.  </a:t>
            </a:r>
          </a:p>
        </p:txBody>
      </p:sp>
      <p:sp>
        <p:nvSpPr>
          <p:cNvPr id="4" name="Slide Number Placeholder 3"/>
          <p:cNvSpPr>
            <a:spLocks noGrp="1"/>
          </p:cNvSpPr>
          <p:nvPr>
            <p:ph type="sldNum" sz="quarter" idx="5"/>
          </p:nvPr>
        </p:nvSpPr>
        <p:spPr/>
        <p:txBody>
          <a:bodyPr/>
          <a:lstStyle/>
          <a:p>
            <a:pPr>
              <a:defRPr/>
            </a:pPr>
            <a:fld id="{88AB4493-8139-4C0A-932D-77433D60A8E3}" type="slidenum">
              <a:rPr lang="en-US" smtClean="0"/>
              <a:pPr>
                <a:defRPr/>
              </a:pPr>
              <a:t>16</a:t>
            </a:fld>
            <a:endParaRPr lang="en-US" dirty="0"/>
          </a:p>
        </p:txBody>
      </p:sp>
    </p:spTree>
    <p:extLst>
      <p:ext uri="{BB962C8B-B14F-4D97-AF65-F5344CB8AC3E}">
        <p14:creationId xmlns:p14="http://schemas.microsoft.com/office/powerpoint/2010/main" val="3248169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1C26E2-3780-4191-A436-1503236CED42}" type="slidenum">
              <a:rPr lang="en-US" smtClean="0"/>
              <a:t>17</a:t>
            </a:fld>
            <a:endParaRPr lang="en-US"/>
          </a:p>
        </p:txBody>
      </p:sp>
    </p:spTree>
    <p:extLst>
      <p:ext uri="{BB962C8B-B14F-4D97-AF65-F5344CB8AC3E}">
        <p14:creationId xmlns:p14="http://schemas.microsoft.com/office/powerpoint/2010/main" val="3728615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Permanence is often discussed as an all or nothing proposition.  Since forests gain and lose carbon as they are disturbed, they are considered by some to be temporary carbon stores and not permanent  carbon stores.  But since most carbon stores on Earth are dynamic, this view is not particularly useful or realistic.  As we considered scaling we saw that stands can gain and lose carbon over time.  The permanent store is clearly not the peak. But then again the permanent store is not the valley either.  If a system is managed so that one has many stands that are harvested asynchronously, then we can have a pretty permanent store at the landscape level.  It happens to be the average of all the stand ages.  </a:t>
            </a:r>
          </a:p>
          <a:p>
            <a:endParaRPr lang="en-US" altLang="en-US" smtClean="0"/>
          </a:p>
          <a:p>
            <a:r>
              <a:rPr lang="en-US" altLang="en-US" smtClean="0"/>
              <a:t>An implication of this scaling feature is that large land owners will appear to have permanent carbon stores, whereas small land owners will not even if they practice the exact same kind of management!  To counter this some have proposed that small land owners form cooperatives or banking systems to gain the stability of large land owners.   </a:t>
            </a:r>
          </a:p>
        </p:txBody>
      </p:sp>
      <p:sp>
        <p:nvSpPr>
          <p:cNvPr id="4" name="Slide Number Placeholder 3"/>
          <p:cNvSpPr>
            <a:spLocks noGrp="1"/>
          </p:cNvSpPr>
          <p:nvPr>
            <p:ph type="sldNum" sz="quarter" idx="5"/>
          </p:nvPr>
        </p:nvSpPr>
        <p:spPr/>
        <p:txBody>
          <a:bodyPr/>
          <a:lstStyle/>
          <a:p>
            <a:pPr>
              <a:defRPr/>
            </a:pPr>
            <a:fld id="{8402EA00-1E95-43C8-8FB8-7D6EBFDCB9D0}" type="slidenum">
              <a:rPr lang="en-US" smtClean="0"/>
              <a:pPr>
                <a:defRPr/>
              </a:pPr>
              <a:t>18</a:t>
            </a:fld>
            <a:endParaRPr lang="en-US"/>
          </a:p>
        </p:txBody>
      </p:sp>
    </p:spTree>
    <p:extLst>
      <p:ext uri="{BB962C8B-B14F-4D97-AF65-F5344CB8AC3E}">
        <p14:creationId xmlns:p14="http://schemas.microsoft.com/office/powerpoint/2010/main" val="717292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So in summary…</a:t>
            </a:r>
          </a:p>
        </p:txBody>
      </p:sp>
      <p:sp>
        <p:nvSpPr>
          <p:cNvPr id="4" name="Slide Number Placeholder 3"/>
          <p:cNvSpPr>
            <a:spLocks noGrp="1"/>
          </p:cNvSpPr>
          <p:nvPr>
            <p:ph type="sldNum" sz="quarter" idx="5"/>
          </p:nvPr>
        </p:nvSpPr>
        <p:spPr/>
        <p:txBody>
          <a:bodyPr/>
          <a:lstStyle/>
          <a:p>
            <a:pPr>
              <a:defRPr/>
            </a:pPr>
            <a:fld id="{9D8B0E56-6494-46A9-A420-60E88E3D1666}" type="slidenum">
              <a:rPr lang="en-US" smtClean="0"/>
              <a:pPr>
                <a:defRPr/>
              </a:pPr>
              <a:t>19</a:t>
            </a:fld>
            <a:endParaRPr lang="en-US" dirty="0"/>
          </a:p>
        </p:txBody>
      </p:sp>
    </p:spTree>
    <p:extLst>
      <p:ext uri="{BB962C8B-B14F-4D97-AF65-F5344CB8AC3E}">
        <p14:creationId xmlns:p14="http://schemas.microsoft.com/office/powerpoint/2010/main" val="2262377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1C26E2-3780-4191-A436-1503236CED42}" type="slidenum">
              <a:rPr lang="en-US" smtClean="0"/>
              <a:t>2</a:t>
            </a:fld>
            <a:endParaRPr lang="en-US"/>
          </a:p>
        </p:txBody>
      </p:sp>
    </p:spTree>
    <p:extLst>
      <p:ext uri="{BB962C8B-B14F-4D97-AF65-F5344CB8AC3E}">
        <p14:creationId xmlns:p14="http://schemas.microsoft.com/office/powerpoint/2010/main" val="4151271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Leakage is basically a reaction to an action that  counters the benefit of the action.  Here we see the increases in Greenland offset by the reaction of </a:t>
            </a:r>
            <a:r>
              <a:rPr lang="en-US" altLang="en-US" dirty="0" err="1" smtClean="0"/>
              <a:t>Brownland</a:t>
            </a:r>
            <a:r>
              <a:rPr lang="en-US" altLang="en-US" dirty="0" smtClean="0"/>
              <a:t>.  These are silly names, but one often hears the leakage argument presented as “our management is good (green) and their management is bad (brown) so we should be the ones harvesting”—perhaps the names are appropriate after all.  </a:t>
            </a:r>
          </a:p>
          <a:p>
            <a:endParaRPr lang="en-US" altLang="en-US" dirty="0" smtClean="0"/>
          </a:p>
          <a:p>
            <a:r>
              <a:rPr lang="en-US" altLang="en-US" dirty="0" smtClean="0"/>
              <a:t>While leakage is an issue, it can be hard to quantify because there is not necessarily a direct causal link.  But if timber is needed and one region does not supply that timber, then it makes sense that another region might step in.  If that timber harvest leads to the loss of carbon, then there might be no net gain globally.   </a:t>
            </a:r>
          </a:p>
        </p:txBody>
      </p:sp>
      <p:sp>
        <p:nvSpPr>
          <p:cNvPr id="4" name="Slide Number Placeholder 3"/>
          <p:cNvSpPr>
            <a:spLocks noGrp="1"/>
          </p:cNvSpPr>
          <p:nvPr>
            <p:ph type="sldNum" sz="quarter" idx="5"/>
          </p:nvPr>
        </p:nvSpPr>
        <p:spPr/>
        <p:txBody>
          <a:bodyPr/>
          <a:lstStyle/>
          <a:p>
            <a:pPr>
              <a:defRPr/>
            </a:pPr>
            <a:fld id="{107E5C19-2796-45BF-8059-18501692A534}" type="slidenum">
              <a:rPr lang="en-US" smtClean="0"/>
              <a:pPr>
                <a:defRPr/>
              </a:pPr>
              <a:t>20</a:t>
            </a:fld>
            <a:endParaRPr lang="en-US" dirty="0"/>
          </a:p>
        </p:txBody>
      </p:sp>
    </p:spTree>
    <p:extLst>
      <p:ext uri="{BB962C8B-B14F-4D97-AF65-F5344CB8AC3E}">
        <p14:creationId xmlns:p14="http://schemas.microsoft.com/office/powerpoint/2010/main" val="114471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We also talked about leakage when we examined forest products.  When fossil carbon is not used because of biofuel or product substitution, it does not mean that it is never used. By not using the fossil fuel, the fuel becomes more available, leading to decreases in price that might increase use!  </a:t>
            </a:r>
          </a:p>
          <a:p>
            <a:endParaRPr lang="en-US" altLang="en-US" smtClean="0"/>
          </a:p>
          <a:p>
            <a:r>
              <a:rPr lang="en-US" altLang="en-US" smtClean="0"/>
              <a:t>Here is what would happen if we added a unit of substitution benefit per year and the fossil carbon gets used over various timelines.  Even if it takes 200 years, the benefit is substantially reduced to about a third of the optimistic estimate.  </a:t>
            </a:r>
          </a:p>
          <a:p>
            <a:endParaRPr lang="en-US" altLang="en-US" smtClean="0"/>
          </a:p>
          <a:p>
            <a:r>
              <a:rPr lang="en-US" altLang="en-US" smtClean="0"/>
              <a:t>Frankly this is the awful reality of leakage, one parties good act is countered by another parties not so good act.  To avoid this behavior policies need to include all the parties. </a:t>
            </a:r>
          </a:p>
          <a:p>
            <a:endParaRPr lang="en-US" altLang="en-US" smtClean="0"/>
          </a:p>
          <a:p>
            <a:endParaRPr lang="en-US" altLang="en-US" smtClean="0"/>
          </a:p>
        </p:txBody>
      </p:sp>
      <p:sp>
        <p:nvSpPr>
          <p:cNvPr id="4" name="Slide Number Placeholder 3"/>
          <p:cNvSpPr>
            <a:spLocks noGrp="1"/>
          </p:cNvSpPr>
          <p:nvPr>
            <p:ph type="sldNum" sz="quarter" idx="5"/>
          </p:nvPr>
        </p:nvSpPr>
        <p:spPr/>
        <p:txBody>
          <a:bodyPr/>
          <a:lstStyle/>
          <a:p>
            <a:pPr>
              <a:defRPr/>
            </a:pPr>
            <a:fld id="{DF93C266-E704-46A8-A6B6-BCB5A9E83486}" type="slidenum">
              <a:rPr lang="en-US" smtClean="0"/>
              <a:pPr>
                <a:defRPr/>
              </a:pPr>
              <a:t>21</a:t>
            </a:fld>
            <a:endParaRPr lang="en-US"/>
          </a:p>
        </p:txBody>
      </p:sp>
    </p:spTree>
    <p:extLst>
      <p:ext uri="{BB962C8B-B14F-4D97-AF65-F5344CB8AC3E}">
        <p14:creationId xmlns:p14="http://schemas.microsoft.com/office/powerpoint/2010/main" val="15507360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So in summary…</a:t>
            </a:r>
          </a:p>
        </p:txBody>
      </p:sp>
      <p:sp>
        <p:nvSpPr>
          <p:cNvPr id="4" name="Slide Number Placeholder 3"/>
          <p:cNvSpPr>
            <a:spLocks noGrp="1"/>
          </p:cNvSpPr>
          <p:nvPr>
            <p:ph type="sldNum" sz="quarter" idx="5"/>
          </p:nvPr>
        </p:nvSpPr>
        <p:spPr/>
        <p:txBody>
          <a:bodyPr/>
          <a:lstStyle/>
          <a:p>
            <a:pPr>
              <a:defRPr/>
            </a:pPr>
            <a:fld id="{AAE482EB-ECD7-47EF-90A4-8579A1B563EF}" type="slidenum">
              <a:rPr lang="en-US" smtClean="0"/>
              <a:pPr>
                <a:defRPr/>
              </a:pPr>
              <a:t>22</a:t>
            </a:fld>
            <a:endParaRPr lang="en-US" dirty="0"/>
          </a:p>
        </p:txBody>
      </p:sp>
    </p:spTree>
    <p:extLst>
      <p:ext uri="{BB962C8B-B14F-4D97-AF65-F5344CB8AC3E}">
        <p14:creationId xmlns:p14="http://schemas.microsoft.com/office/powerpoint/2010/main" val="20418750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 some carbon accounting schemes there is a discounting for various factors. This makes the estimate conservative.  The reason to be conservative is that it causes less damage to underestimate carbon mitigation than it does to overestimate it.  </a:t>
            </a:r>
          </a:p>
          <a:p>
            <a:endParaRPr lang="en-US" altLang="en-US" smtClean="0"/>
          </a:p>
          <a:p>
            <a:r>
              <a:rPr lang="en-US" altLang="en-US" smtClean="0"/>
              <a:t>First three on the list have been covered, so they should be apparent.  But the last one is something that we have not discussed but it is currently being explored. </a:t>
            </a:r>
          </a:p>
          <a:p>
            <a:endParaRPr lang="en-US" altLang="en-US" smtClean="0"/>
          </a:p>
          <a:p>
            <a:r>
              <a:rPr lang="en-US" altLang="en-US" smtClean="0"/>
              <a:t>The idea is that an action today counts more than an action tomorrow as the graph in the lower right illustrates.  Also an action that is effective today is more valuable than one that becomes effective tomorrow. The latter covers actions that have temporal lags before they become effective.  I am not sure what the values of discount rates that have been used, but something on the order of 0.03 to 0.06 per year might make sense. This would say that if something is done 50 to 100 years from now, that the action will have little effect on the climate.  </a:t>
            </a:r>
          </a:p>
        </p:txBody>
      </p:sp>
      <p:sp>
        <p:nvSpPr>
          <p:cNvPr id="4" name="Slide Number Placeholder 3"/>
          <p:cNvSpPr>
            <a:spLocks noGrp="1"/>
          </p:cNvSpPr>
          <p:nvPr>
            <p:ph type="sldNum" sz="quarter" idx="5"/>
          </p:nvPr>
        </p:nvSpPr>
        <p:spPr/>
        <p:txBody>
          <a:bodyPr/>
          <a:lstStyle/>
          <a:p>
            <a:pPr>
              <a:defRPr/>
            </a:pPr>
            <a:fld id="{8A4BDA04-2628-438D-99B6-E45DCECB03A9}" type="slidenum">
              <a:rPr lang="en-US" smtClean="0"/>
              <a:pPr>
                <a:defRPr/>
              </a:pPr>
              <a:t>23</a:t>
            </a:fld>
            <a:endParaRPr lang="en-US" dirty="0"/>
          </a:p>
        </p:txBody>
      </p:sp>
    </p:spTree>
    <p:extLst>
      <p:ext uri="{BB962C8B-B14F-4D97-AF65-F5344CB8AC3E}">
        <p14:creationId xmlns:p14="http://schemas.microsoft.com/office/powerpoint/2010/main" val="24073769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slide reviews the concepts of accuracy and precision.  </a:t>
            </a:r>
          </a:p>
        </p:txBody>
      </p:sp>
    </p:spTree>
    <p:extLst>
      <p:ext uri="{BB962C8B-B14F-4D97-AF65-F5344CB8AC3E}">
        <p14:creationId xmlns:p14="http://schemas.microsoft.com/office/powerpoint/2010/main" val="39303596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1C26E2-3780-4191-A436-1503236CED42}" type="slidenum">
              <a:rPr lang="en-US" smtClean="0"/>
              <a:t>25</a:t>
            </a:fld>
            <a:endParaRPr lang="en-US"/>
          </a:p>
        </p:txBody>
      </p:sp>
    </p:spTree>
    <p:extLst>
      <p:ext uri="{BB962C8B-B14F-4D97-AF65-F5344CB8AC3E}">
        <p14:creationId xmlns:p14="http://schemas.microsoft.com/office/powerpoint/2010/main" val="38227648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To reduced costs one can do several things.  </a:t>
            </a:r>
          </a:p>
          <a:p>
            <a:endParaRPr lang="en-US" altLang="en-US" smtClean="0"/>
          </a:p>
          <a:p>
            <a:r>
              <a:rPr lang="en-US" altLang="en-US" smtClean="0"/>
              <a:t>First, one might not make any measurements at all and use a model.  Models are usually parameterized for a general condition, so it would not be unusual for a model to correctly estimate a trend, but depending on the particular site, the model predictions might be systematically biased low or high.</a:t>
            </a:r>
          </a:p>
          <a:p>
            <a:endParaRPr lang="en-US" altLang="en-US" smtClean="0"/>
          </a:p>
          <a:p>
            <a:r>
              <a:rPr lang="en-US" altLang="en-US" smtClean="0"/>
              <a:t>Second, one could make measurements, but exclude certain pools that are expensive to measure.  But this can also lead to bias.  </a:t>
            </a:r>
          </a:p>
        </p:txBody>
      </p:sp>
    </p:spTree>
    <p:extLst>
      <p:ext uri="{BB962C8B-B14F-4D97-AF65-F5344CB8AC3E}">
        <p14:creationId xmlns:p14="http://schemas.microsoft.com/office/powerpoint/2010/main" val="4895630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 this case let’s consider afforestation on ag land with a depleted soil C store. If we just count the live we find the system gained 182 MgC/ha over a 100 year period. If we added the dead to the live we would have an increase of 225 MgC/ha over the 100 years. If we consider all the pools then we would have a slightly smaller gain of 218 MgC/ha. That is because in these model runs (using our previously developed process spreadsheet model) soil C declines slightly in the first 100 years.  That is probably not realistic, however, the point is that if we just considered the live then we would underestimate the gain. This means we have a larger impact than planned, which is a good result for the atmosphere.   </a:t>
            </a:r>
          </a:p>
        </p:txBody>
      </p:sp>
    </p:spTree>
    <p:extLst>
      <p:ext uri="{BB962C8B-B14F-4D97-AF65-F5344CB8AC3E}">
        <p14:creationId xmlns:p14="http://schemas.microsoft.com/office/powerpoint/2010/main" val="22258352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 this case let’s consider the conversion of an old-growth forest to a managed system with a 100 year interval between harvests.  If we just count the live we find the system gained 182 MgC/ha over a 100 year period. If we added the dead to the live we would have an increase of 142 MgC/ha over the 100 years. That is because we created a great deal of dead carbon at the time of conversion and the new system could not maintain it.  So the net gain is 22% less that by just considering the live.  If we consider all the pools then we would have a gain of 142 MgC/ha. That is because soil C was fairly constant during the 100 year period.  In this case if we just considered the live then we would overestimate the carbon gain. This means we have a smaller impact than planned, which is a bad result for the atmosphere.   </a:t>
            </a:r>
          </a:p>
        </p:txBody>
      </p:sp>
    </p:spTree>
    <p:extLst>
      <p:ext uri="{BB962C8B-B14F-4D97-AF65-F5344CB8AC3E}">
        <p14:creationId xmlns:p14="http://schemas.microsoft.com/office/powerpoint/2010/main" val="25747511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There are two contrasting approaches to measurement precision and accounting. </a:t>
            </a:r>
          </a:p>
          <a:p>
            <a:endParaRPr lang="en-US" altLang="en-US" smtClean="0"/>
          </a:p>
          <a:p>
            <a:r>
              <a:rPr lang="en-US" altLang="en-US" smtClean="0"/>
              <a:t>In this slide we will consider having measurements have to be within some fixed standard. If they do not meet that standard they are not accepted.</a:t>
            </a:r>
          </a:p>
          <a:p>
            <a:r>
              <a:rPr lang="en-US" altLang="en-US" smtClean="0"/>
              <a:t>This is one way quality control is implemented, if the parts delivered for manufacture are too variable, then they are not accepted because the performance can not be counted on.  So the idea is that if the precision of carbon estimate is too low, that value can not be trusted to perform so to speak.  Note that they all have the same mean estimate.  </a:t>
            </a:r>
          </a:p>
          <a:p>
            <a:endParaRPr lang="en-US" altLang="en-US" smtClean="0"/>
          </a:p>
          <a:p>
            <a:r>
              <a:rPr lang="en-US" altLang="en-US" smtClean="0"/>
              <a:t>This system can be quite costly.  If one makes measurements and does not meet the standard, then money is wasted if there is no gain in carbon that can be traded.  If one greatly exceeds the standard, then money is also wasted because carbon was oversampled and that cost is not going to show up as a profit.  </a:t>
            </a:r>
          </a:p>
          <a:p>
            <a:endParaRPr lang="en-US" altLang="en-US" smtClean="0"/>
          </a:p>
        </p:txBody>
      </p:sp>
    </p:spTree>
    <p:extLst>
      <p:ext uri="{BB962C8B-B14F-4D97-AF65-F5344CB8AC3E}">
        <p14:creationId xmlns:p14="http://schemas.microsoft.com/office/powerpoint/2010/main" val="3235074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To work accounting rules need to be agreed to.  Here are three aspects that are part of almost any accounting scheme.  In the next slides we will look at each in turn.  </a:t>
            </a:r>
          </a:p>
        </p:txBody>
      </p:sp>
      <p:sp>
        <p:nvSpPr>
          <p:cNvPr id="4" name="Slide Number Placeholder 3"/>
          <p:cNvSpPr>
            <a:spLocks noGrp="1"/>
          </p:cNvSpPr>
          <p:nvPr>
            <p:ph type="sldNum" sz="quarter" idx="5"/>
          </p:nvPr>
        </p:nvSpPr>
        <p:spPr/>
        <p:txBody>
          <a:bodyPr/>
          <a:lstStyle/>
          <a:p>
            <a:pPr>
              <a:defRPr/>
            </a:pPr>
            <a:fld id="{8FC67EF0-1EC3-4A46-84F2-14BC30161584}" type="slidenum">
              <a:rPr lang="en-US" smtClean="0"/>
              <a:pPr>
                <a:defRPr/>
              </a:pPr>
              <a:t>3</a:t>
            </a:fld>
            <a:endParaRPr lang="en-US" dirty="0"/>
          </a:p>
        </p:txBody>
      </p:sp>
    </p:spTree>
    <p:extLst>
      <p:ext uri="{BB962C8B-B14F-4D97-AF65-F5344CB8AC3E}">
        <p14:creationId xmlns:p14="http://schemas.microsoft.com/office/powerpoint/2010/main" val="22738965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second system is considered here.  One establishes a variable discounting approach based on measurement precision. The amount of carbon credited depends on the precision achieved.  If the entity wants more carbon “credit” then they can increase the rigor of their sampling effort to match the cost/benefit ratio they want to achieve.  A logical discount would be 2 standard errors of the mean. This would give a 95% chance that this level of carbon has been stored.  </a:t>
            </a:r>
          </a:p>
          <a:p>
            <a:endParaRPr lang="en-US" altLang="en-US" smtClean="0"/>
          </a:p>
          <a:p>
            <a:endParaRPr lang="en-US" altLang="en-US" smtClean="0"/>
          </a:p>
        </p:txBody>
      </p:sp>
    </p:spTree>
    <p:extLst>
      <p:ext uri="{BB962C8B-B14F-4D97-AF65-F5344CB8AC3E}">
        <p14:creationId xmlns:p14="http://schemas.microsoft.com/office/powerpoint/2010/main" val="19102655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1C26E2-3780-4191-A436-1503236CED42}" type="slidenum">
              <a:rPr lang="en-US" smtClean="0"/>
              <a:t>31</a:t>
            </a:fld>
            <a:endParaRPr lang="en-US"/>
          </a:p>
        </p:txBody>
      </p:sp>
    </p:spTree>
    <p:extLst>
      <p:ext uri="{BB962C8B-B14F-4D97-AF65-F5344CB8AC3E}">
        <p14:creationId xmlns:p14="http://schemas.microsoft.com/office/powerpoint/2010/main" val="36493336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examine a case in which</a:t>
            </a:r>
            <a:r>
              <a:rPr lang="en-US" baseline="0" dirty="0" smtClean="0"/>
              <a:t> carbon is lost from the system when the biogenic carbon harvest begins.  For example, we start harvesting small trees and slash.</a:t>
            </a:r>
          </a:p>
          <a:p>
            <a:endParaRPr lang="en-US" baseline="0" dirty="0" smtClean="0"/>
          </a:p>
          <a:p>
            <a:r>
              <a:rPr lang="en-US" baseline="0" dirty="0" smtClean="0"/>
              <a:t>The upper left compares two cases the policy and the reference scenarios. We see the two curves diverge and the difference is shown in the upper right panel. It increases for a time and then does not increase much.  The right panel shows the annual change in the difference.  In a way this indicates how much of the currently harvested carbon is being recycled back into the system.  When it reaches zero, then all the carbon that is harvested is “recovered” by the system. </a:t>
            </a:r>
          </a:p>
          <a:p>
            <a:endParaRPr lang="en-US" baseline="0" dirty="0" smtClean="0"/>
          </a:p>
          <a:p>
            <a:pPr defTabSz="966612">
              <a:defRPr/>
            </a:pPr>
            <a:r>
              <a:rPr lang="en-US" baseline="0" dirty="0" smtClean="0"/>
              <a:t>The reason a loss from the system is viewed as a positive number is that the reference point is the atmosphere. A loss from the ecosystem is a gain for the atmosphere. This comes from conservation of mass. </a:t>
            </a:r>
          </a:p>
          <a:p>
            <a:pPr defTabSz="966612">
              <a:defRPr/>
            </a:pPr>
            <a:endParaRPr lang="en-US" baseline="0" dirty="0" smtClean="0"/>
          </a:p>
          <a:p>
            <a:pPr defTabSz="966612">
              <a:defRPr/>
            </a:pPr>
            <a:r>
              <a:rPr lang="en-US" baseline="0" dirty="0" smtClean="0"/>
              <a:t>The lower left shows the net biogenic emissions and the potential gross emissions. PGE increases with time, but NBE reaches a constant. Therefore a greater and great share of the PGE is recycled in the harvested system.  </a:t>
            </a:r>
          </a:p>
          <a:p>
            <a:pPr defTabSz="966612">
              <a:defRPr/>
            </a:pPr>
            <a:endParaRPr lang="en-US" baseline="0" dirty="0" smtClean="0"/>
          </a:p>
          <a:p>
            <a:pPr defTabSz="966612">
              <a:defRPr/>
            </a:pPr>
            <a:r>
              <a:rPr lang="en-US" baseline="0" dirty="0" smtClean="0"/>
              <a:t>The lower right shows how various BAF’s change over time.  The delta term is the value in any given year, the instantaneous rate.  The </a:t>
            </a:r>
            <a:r>
              <a:rPr lang="en-US" baseline="0" dirty="0" err="1" smtClean="0"/>
              <a:t>BAFt</a:t>
            </a:r>
            <a:r>
              <a:rPr lang="en-US" baseline="0" dirty="0" smtClean="0"/>
              <a:t> looks at the cumulative value at time t.  The sigma value examines the difference over the entire period up to time t.  </a:t>
            </a:r>
          </a:p>
          <a:p>
            <a:endParaRPr lang="en-US" dirty="0"/>
          </a:p>
        </p:txBody>
      </p:sp>
      <p:sp>
        <p:nvSpPr>
          <p:cNvPr id="4" name="Slide Number Placeholder 3"/>
          <p:cNvSpPr>
            <a:spLocks noGrp="1"/>
          </p:cNvSpPr>
          <p:nvPr>
            <p:ph type="sldNum" sz="quarter" idx="10"/>
          </p:nvPr>
        </p:nvSpPr>
        <p:spPr/>
        <p:txBody>
          <a:bodyPr/>
          <a:lstStyle/>
          <a:p>
            <a:fld id="{DBEBA724-91DE-435E-9BC5-71564674E020}" type="slidenum">
              <a:rPr lang="en-US" smtClean="0"/>
              <a:t>32</a:t>
            </a:fld>
            <a:endParaRPr lang="en-US"/>
          </a:p>
        </p:txBody>
      </p:sp>
    </p:spTree>
    <p:extLst>
      <p:ext uri="{BB962C8B-B14F-4D97-AF65-F5344CB8AC3E}">
        <p14:creationId xmlns:p14="http://schemas.microsoft.com/office/powerpoint/2010/main" val="13198118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don’t always loss carbon to the atmosphere.</a:t>
            </a:r>
            <a:r>
              <a:rPr lang="en-US" baseline="0" dirty="0" smtClean="0"/>
              <a:t> Suppose we planted a forest on an old field that was not being used for crop production.  This would lead to an increase in ecosystem carbon stores. However, that increase does not go on forever and just like in the loss case reaches a new balance.   </a:t>
            </a:r>
            <a:endParaRPr lang="en-US" dirty="0"/>
          </a:p>
        </p:txBody>
      </p:sp>
      <p:sp>
        <p:nvSpPr>
          <p:cNvPr id="4" name="Slide Number Placeholder 3"/>
          <p:cNvSpPr>
            <a:spLocks noGrp="1"/>
          </p:cNvSpPr>
          <p:nvPr>
            <p:ph type="sldNum" sz="quarter" idx="10"/>
          </p:nvPr>
        </p:nvSpPr>
        <p:spPr/>
        <p:txBody>
          <a:bodyPr/>
          <a:lstStyle/>
          <a:p>
            <a:fld id="{DBEBA724-91DE-435E-9BC5-71564674E020}" type="slidenum">
              <a:rPr lang="en-US" smtClean="0"/>
              <a:t>33</a:t>
            </a:fld>
            <a:endParaRPr lang="en-US"/>
          </a:p>
        </p:txBody>
      </p:sp>
    </p:spTree>
    <p:extLst>
      <p:ext uri="{BB962C8B-B14F-4D97-AF65-F5344CB8AC3E}">
        <p14:creationId xmlns:p14="http://schemas.microsoft.com/office/powerpoint/2010/main" val="18607543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have more complex time</a:t>
            </a:r>
            <a:r>
              <a:rPr lang="en-US" baseline="0" dirty="0" smtClean="0"/>
              <a:t> trends.  Here we have an initial loss from the ecosystem, but eventually a gain.   This might because some action is taken to make the system inputs greater (say fertilization or improved growing stock).  </a:t>
            </a:r>
            <a:endParaRPr lang="en-US" dirty="0"/>
          </a:p>
        </p:txBody>
      </p:sp>
      <p:sp>
        <p:nvSpPr>
          <p:cNvPr id="4" name="Slide Number Placeholder 3"/>
          <p:cNvSpPr>
            <a:spLocks noGrp="1"/>
          </p:cNvSpPr>
          <p:nvPr>
            <p:ph type="sldNum" sz="quarter" idx="10"/>
          </p:nvPr>
        </p:nvSpPr>
        <p:spPr/>
        <p:txBody>
          <a:bodyPr/>
          <a:lstStyle/>
          <a:p>
            <a:fld id="{DBEBA724-91DE-435E-9BC5-71564674E020}" type="slidenum">
              <a:rPr lang="en-US" smtClean="0"/>
              <a:t>34</a:t>
            </a:fld>
            <a:endParaRPr lang="en-US"/>
          </a:p>
        </p:txBody>
      </p:sp>
    </p:spTree>
    <p:extLst>
      <p:ext uri="{BB962C8B-B14F-4D97-AF65-F5344CB8AC3E}">
        <p14:creationId xmlns:p14="http://schemas.microsoft.com/office/powerpoint/2010/main" val="31565457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1C26E2-3780-4191-A436-1503236CED42}" type="slidenum">
              <a:rPr lang="en-US" smtClean="0"/>
              <a:t>35</a:t>
            </a:fld>
            <a:endParaRPr lang="en-US"/>
          </a:p>
        </p:txBody>
      </p:sp>
    </p:spTree>
    <p:extLst>
      <p:ext uri="{BB962C8B-B14F-4D97-AF65-F5344CB8AC3E}">
        <p14:creationId xmlns:p14="http://schemas.microsoft.com/office/powerpoint/2010/main" val="2048814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Here is a simple case to illustrate the concept.  The red line is business as usual (BAU) and in this example it maintains a constant store of carbon. Suppose at some point an action is taken to increase carbon stores, the increase is shown by the black line.  The carbon that is gained is the value at any time minus the baseline.  So the baseline of BAU is very important to determine additionality.  It is in the interest of parties to set the baseline as low as they can. For example, some have suggested that the baseline should be zero, which given the fact that we can’t have negative  carbon is as low as one could go in theory.  But almost any terrestrial ecosystem will have more than zero carbon, so the BAU is usually either the current/past practice or the legally mandated one.  </a:t>
            </a:r>
          </a:p>
        </p:txBody>
      </p:sp>
      <p:sp>
        <p:nvSpPr>
          <p:cNvPr id="4" name="Slide Number Placeholder 3"/>
          <p:cNvSpPr>
            <a:spLocks noGrp="1"/>
          </p:cNvSpPr>
          <p:nvPr>
            <p:ph type="sldNum" sz="quarter" idx="5"/>
          </p:nvPr>
        </p:nvSpPr>
        <p:spPr/>
        <p:txBody>
          <a:bodyPr/>
          <a:lstStyle/>
          <a:p>
            <a:pPr>
              <a:defRPr/>
            </a:pPr>
            <a:fld id="{3739E145-AE28-4C3D-A6F8-C2E5D34BC6CE}" type="slidenum">
              <a:rPr lang="en-US" smtClean="0"/>
              <a:pPr>
                <a:defRPr/>
              </a:pPr>
              <a:t>4</a:t>
            </a:fld>
            <a:endParaRPr lang="en-US" dirty="0"/>
          </a:p>
        </p:txBody>
      </p:sp>
    </p:spTree>
    <p:extLst>
      <p:ext uri="{BB962C8B-B14F-4D97-AF65-F5344CB8AC3E}">
        <p14:creationId xmlns:p14="http://schemas.microsoft.com/office/powerpoint/2010/main" val="2197331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Here is an example of an action that does not increase the store in carbon.  There is no additional carbon stored so the gain would be scored as zero.  </a:t>
            </a:r>
          </a:p>
        </p:txBody>
      </p:sp>
      <p:sp>
        <p:nvSpPr>
          <p:cNvPr id="4" name="Slide Number Placeholder 3"/>
          <p:cNvSpPr>
            <a:spLocks noGrp="1"/>
          </p:cNvSpPr>
          <p:nvPr>
            <p:ph type="sldNum" sz="quarter" idx="5"/>
          </p:nvPr>
        </p:nvSpPr>
        <p:spPr/>
        <p:txBody>
          <a:bodyPr/>
          <a:lstStyle/>
          <a:p>
            <a:pPr>
              <a:defRPr/>
            </a:pPr>
            <a:fld id="{CC5D4869-52A7-4C17-991D-59F5401B6E34}" type="slidenum">
              <a:rPr lang="en-US" smtClean="0"/>
              <a:pPr>
                <a:defRPr/>
              </a:pPr>
              <a:t>5</a:t>
            </a:fld>
            <a:endParaRPr lang="en-US" dirty="0"/>
          </a:p>
        </p:txBody>
      </p:sp>
    </p:spTree>
    <p:extLst>
      <p:ext uri="{BB962C8B-B14F-4D97-AF65-F5344CB8AC3E}">
        <p14:creationId xmlns:p14="http://schemas.microsoft.com/office/powerpoint/2010/main" val="327452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Unfortunately additionality creates perverse incentives.  If a forest has been managed to maximize carbon stores (e.g., old-growth) then there can be no additionality, which means these forests have no value in a offset program.  Ironically the forests gain value if the carbon amount is depleted.  If the old-growth forest is the BAU baseline, then cutting the forest down does not result in any additionality.  But if the baseline is moved to BAU2, then there can be  an apparent gain.  In some systems baselines can be reset, which can lead to gaming of the system.  </a:t>
            </a:r>
          </a:p>
        </p:txBody>
      </p:sp>
      <p:sp>
        <p:nvSpPr>
          <p:cNvPr id="4" name="Slide Number Placeholder 3"/>
          <p:cNvSpPr>
            <a:spLocks noGrp="1"/>
          </p:cNvSpPr>
          <p:nvPr>
            <p:ph type="sldNum" sz="quarter" idx="5"/>
          </p:nvPr>
        </p:nvSpPr>
        <p:spPr/>
        <p:txBody>
          <a:bodyPr/>
          <a:lstStyle/>
          <a:p>
            <a:pPr>
              <a:defRPr/>
            </a:pPr>
            <a:fld id="{2B75655E-D430-4FEC-BAA5-515C0BA725B0}" type="slidenum">
              <a:rPr lang="en-US" smtClean="0"/>
              <a:pPr>
                <a:defRPr/>
              </a:pPr>
              <a:t>6</a:t>
            </a:fld>
            <a:endParaRPr lang="en-US" dirty="0"/>
          </a:p>
        </p:txBody>
      </p:sp>
    </p:spTree>
    <p:extLst>
      <p:ext uri="{BB962C8B-B14F-4D97-AF65-F5344CB8AC3E}">
        <p14:creationId xmlns:p14="http://schemas.microsoft.com/office/powerpoint/2010/main" val="1926435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What if the baseline is not horizontal. In this case the forest is projected to decline in stores over time, but the action prevents that from occurring.  Does that count as a carbon gain?  It would be additional in a sense, but it really would not lower the carbon in the atmosphere. It would just prevent it from getting worse.  Is less worse a gain?</a:t>
            </a:r>
          </a:p>
        </p:txBody>
      </p:sp>
      <p:sp>
        <p:nvSpPr>
          <p:cNvPr id="4" name="Slide Number Placeholder 3"/>
          <p:cNvSpPr>
            <a:spLocks noGrp="1"/>
          </p:cNvSpPr>
          <p:nvPr>
            <p:ph type="sldNum" sz="quarter" idx="5"/>
          </p:nvPr>
        </p:nvSpPr>
        <p:spPr/>
        <p:txBody>
          <a:bodyPr/>
          <a:lstStyle/>
          <a:p>
            <a:pPr>
              <a:defRPr/>
            </a:pPr>
            <a:fld id="{6F34F91F-E4C2-4B02-9BE0-3A3BB75EFA72}" type="slidenum">
              <a:rPr lang="en-US" smtClean="0"/>
              <a:pPr>
                <a:defRPr/>
              </a:pPr>
              <a:t>7</a:t>
            </a:fld>
            <a:endParaRPr lang="en-US" dirty="0"/>
          </a:p>
        </p:txBody>
      </p:sp>
    </p:spTree>
    <p:extLst>
      <p:ext uri="{BB962C8B-B14F-4D97-AF65-F5344CB8AC3E}">
        <p14:creationId xmlns:p14="http://schemas.microsoft.com/office/powerpoint/2010/main" val="1818749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What if the baseline is assumed to be horizontal (dashed line), but in fact is not. In this case the forest is projected to increase in stores over time, but the action slows the rate of increase.  Does that mean no</a:t>
            </a:r>
            <a:r>
              <a:rPr lang="en-US" altLang="en-US" baseline="0" dirty="0" smtClean="0"/>
              <a:t> </a:t>
            </a:r>
            <a:r>
              <a:rPr lang="en-US" altLang="en-US" dirty="0" smtClean="0"/>
              <a:t>carbon is added to the atmosphere?  I suppose. </a:t>
            </a:r>
            <a:r>
              <a:rPr lang="en-US" altLang="en-US" baseline="0" dirty="0" smtClean="0"/>
              <a:t> </a:t>
            </a:r>
            <a:r>
              <a:rPr lang="en-US" altLang="en-US" dirty="0" smtClean="0"/>
              <a:t>It would be true</a:t>
            </a:r>
            <a:r>
              <a:rPr lang="en-US" altLang="en-US" baseline="0" dirty="0" smtClean="0"/>
              <a:t> that the forest carbon is not lower than it started</a:t>
            </a:r>
            <a:r>
              <a:rPr lang="en-US" altLang="en-US" dirty="0" smtClean="0"/>
              <a:t>, but wouldn’t that mean more carbon is in the atmosphere than BAU? </a:t>
            </a:r>
          </a:p>
        </p:txBody>
      </p:sp>
      <p:sp>
        <p:nvSpPr>
          <p:cNvPr id="4" name="Slide Number Placeholder 3"/>
          <p:cNvSpPr>
            <a:spLocks noGrp="1"/>
          </p:cNvSpPr>
          <p:nvPr>
            <p:ph type="sldNum" sz="quarter" idx="5"/>
          </p:nvPr>
        </p:nvSpPr>
        <p:spPr/>
        <p:txBody>
          <a:bodyPr/>
          <a:lstStyle/>
          <a:p>
            <a:pPr>
              <a:defRPr/>
            </a:pPr>
            <a:fld id="{6F34F91F-E4C2-4B02-9BE0-3A3BB75EFA72}" type="slidenum">
              <a:rPr lang="en-US" smtClean="0"/>
              <a:pPr>
                <a:defRPr/>
              </a:pPr>
              <a:t>8</a:t>
            </a:fld>
            <a:endParaRPr lang="en-US" dirty="0"/>
          </a:p>
        </p:txBody>
      </p:sp>
    </p:spTree>
    <p:extLst>
      <p:ext uri="{BB962C8B-B14F-4D97-AF65-F5344CB8AC3E}">
        <p14:creationId xmlns:p14="http://schemas.microsoft.com/office/powerpoint/2010/main" val="1870836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some cases one might</a:t>
            </a:r>
            <a:r>
              <a:rPr lang="en-US" baseline="0" dirty="0" smtClean="0"/>
              <a:t> need to consider two baselines.  Here we have two: one if the system continued without change (black line) and one in which there is a second alternative: letting the forest just grow.  This shows that one can repay a carbon debt, but still not reach parity with an alternative system.  What therefore is the carbon cost of the new system?  The difference between the lower  red line and the middle black line or the difference between the lower red line and the  upper blue line?</a:t>
            </a:r>
            <a:endParaRPr lang="en-US" dirty="0"/>
          </a:p>
        </p:txBody>
      </p:sp>
      <p:sp>
        <p:nvSpPr>
          <p:cNvPr id="4" name="Slide Number Placeholder 3"/>
          <p:cNvSpPr>
            <a:spLocks noGrp="1"/>
          </p:cNvSpPr>
          <p:nvPr>
            <p:ph type="sldNum" sz="quarter" idx="10"/>
          </p:nvPr>
        </p:nvSpPr>
        <p:spPr/>
        <p:txBody>
          <a:bodyPr/>
          <a:lstStyle/>
          <a:p>
            <a:fld id="{761C26E2-3780-4191-A436-1503236CED42}" type="slidenum">
              <a:rPr lang="en-US" smtClean="0"/>
              <a:t>9</a:t>
            </a:fld>
            <a:endParaRPr lang="en-US"/>
          </a:p>
        </p:txBody>
      </p:sp>
    </p:spTree>
    <p:extLst>
      <p:ext uri="{BB962C8B-B14F-4D97-AF65-F5344CB8AC3E}">
        <p14:creationId xmlns:p14="http://schemas.microsoft.com/office/powerpoint/2010/main" val="3970463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078B84-5A26-45AA-AC12-6D443B7BFD27}" type="datetimeFigureOut">
              <a:rPr lang="en-US" smtClean="0"/>
              <a:t>7/19/2016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6FA2A-0F36-4261-8C02-95226B7BCC97}" type="slidenum">
              <a:rPr lang="en-US" smtClean="0"/>
              <a:t>‹#›</a:t>
            </a:fld>
            <a:endParaRPr lang="en-US"/>
          </a:p>
        </p:txBody>
      </p:sp>
    </p:spTree>
    <p:extLst>
      <p:ext uri="{BB962C8B-B14F-4D97-AF65-F5344CB8AC3E}">
        <p14:creationId xmlns:p14="http://schemas.microsoft.com/office/powerpoint/2010/main" val="2264093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078B84-5A26-45AA-AC12-6D443B7BFD27}" type="datetimeFigureOut">
              <a:rPr lang="en-US" smtClean="0"/>
              <a:t>7/19/2016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6FA2A-0F36-4261-8C02-95226B7BCC97}" type="slidenum">
              <a:rPr lang="en-US" smtClean="0"/>
              <a:t>‹#›</a:t>
            </a:fld>
            <a:endParaRPr lang="en-US"/>
          </a:p>
        </p:txBody>
      </p:sp>
    </p:spTree>
    <p:extLst>
      <p:ext uri="{BB962C8B-B14F-4D97-AF65-F5344CB8AC3E}">
        <p14:creationId xmlns:p14="http://schemas.microsoft.com/office/powerpoint/2010/main" val="3067726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078B84-5A26-45AA-AC12-6D443B7BFD27}" type="datetimeFigureOut">
              <a:rPr lang="en-US" smtClean="0"/>
              <a:t>7/19/2016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6FA2A-0F36-4261-8C02-95226B7BCC97}" type="slidenum">
              <a:rPr lang="en-US" smtClean="0"/>
              <a:t>‹#›</a:t>
            </a:fld>
            <a:endParaRPr lang="en-US"/>
          </a:p>
        </p:txBody>
      </p:sp>
    </p:spTree>
    <p:extLst>
      <p:ext uri="{BB962C8B-B14F-4D97-AF65-F5344CB8AC3E}">
        <p14:creationId xmlns:p14="http://schemas.microsoft.com/office/powerpoint/2010/main" val="1032051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23813"/>
            <a:ext cx="7543800" cy="1143001"/>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B8966A4C-6B27-4310-B7A1-06B8C367C9C4}" type="datetimeFigureOut">
              <a:rPr lang="en-US"/>
              <a:pPr>
                <a:defRPr/>
              </a:pPr>
              <a:t>7/19/2016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27729FFE-3955-4234-945A-F5EF9C84C39E}" type="slidenum">
              <a:rPr lang="en-US" altLang="en-US"/>
              <a:pPr>
                <a:defRPr/>
              </a:pPr>
              <a:t>‹#›</a:t>
            </a:fld>
            <a:endParaRPr lang="en-US" altLang="en-US"/>
          </a:p>
        </p:txBody>
      </p:sp>
    </p:spTree>
    <p:extLst>
      <p:ext uri="{BB962C8B-B14F-4D97-AF65-F5344CB8AC3E}">
        <p14:creationId xmlns:p14="http://schemas.microsoft.com/office/powerpoint/2010/main" val="425453903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078B84-5A26-45AA-AC12-6D443B7BFD27}" type="datetimeFigureOut">
              <a:rPr lang="en-US" smtClean="0"/>
              <a:t>7/19/2016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6FA2A-0F36-4261-8C02-95226B7BCC97}" type="slidenum">
              <a:rPr lang="en-US" smtClean="0"/>
              <a:t>‹#›</a:t>
            </a:fld>
            <a:endParaRPr lang="en-US"/>
          </a:p>
        </p:txBody>
      </p:sp>
    </p:spTree>
    <p:extLst>
      <p:ext uri="{BB962C8B-B14F-4D97-AF65-F5344CB8AC3E}">
        <p14:creationId xmlns:p14="http://schemas.microsoft.com/office/powerpoint/2010/main" val="1801608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078B84-5A26-45AA-AC12-6D443B7BFD27}" type="datetimeFigureOut">
              <a:rPr lang="en-US" smtClean="0"/>
              <a:t>7/19/2016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6FA2A-0F36-4261-8C02-95226B7BCC97}" type="slidenum">
              <a:rPr lang="en-US" smtClean="0"/>
              <a:t>‹#›</a:t>
            </a:fld>
            <a:endParaRPr lang="en-US"/>
          </a:p>
        </p:txBody>
      </p:sp>
    </p:spTree>
    <p:extLst>
      <p:ext uri="{BB962C8B-B14F-4D97-AF65-F5344CB8AC3E}">
        <p14:creationId xmlns:p14="http://schemas.microsoft.com/office/powerpoint/2010/main" val="865621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078B84-5A26-45AA-AC12-6D443B7BFD27}" type="datetimeFigureOut">
              <a:rPr lang="en-US" smtClean="0"/>
              <a:t>7/19/2016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96FA2A-0F36-4261-8C02-95226B7BCC97}" type="slidenum">
              <a:rPr lang="en-US" smtClean="0"/>
              <a:t>‹#›</a:t>
            </a:fld>
            <a:endParaRPr lang="en-US"/>
          </a:p>
        </p:txBody>
      </p:sp>
    </p:spTree>
    <p:extLst>
      <p:ext uri="{BB962C8B-B14F-4D97-AF65-F5344CB8AC3E}">
        <p14:creationId xmlns:p14="http://schemas.microsoft.com/office/powerpoint/2010/main" val="2484031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078B84-5A26-45AA-AC12-6D443B7BFD27}" type="datetimeFigureOut">
              <a:rPr lang="en-US" smtClean="0"/>
              <a:t>7/19/2016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96FA2A-0F36-4261-8C02-95226B7BCC97}" type="slidenum">
              <a:rPr lang="en-US" smtClean="0"/>
              <a:t>‹#›</a:t>
            </a:fld>
            <a:endParaRPr lang="en-US"/>
          </a:p>
        </p:txBody>
      </p:sp>
    </p:spTree>
    <p:extLst>
      <p:ext uri="{BB962C8B-B14F-4D97-AF65-F5344CB8AC3E}">
        <p14:creationId xmlns:p14="http://schemas.microsoft.com/office/powerpoint/2010/main" val="3108842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078B84-5A26-45AA-AC12-6D443B7BFD27}" type="datetimeFigureOut">
              <a:rPr lang="en-US" smtClean="0"/>
              <a:t>7/19/2016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96FA2A-0F36-4261-8C02-95226B7BCC97}" type="slidenum">
              <a:rPr lang="en-US" smtClean="0"/>
              <a:t>‹#›</a:t>
            </a:fld>
            <a:endParaRPr lang="en-US"/>
          </a:p>
        </p:txBody>
      </p:sp>
    </p:spTree>
    <p:extLst>
      <p:ext uri="{BB962C8B-B14F-4D97-AF65-F5344CB8AC3E}">
        <p14:creationId xmlns:p14="http://schemas.microsoft.com/office/powerpoint/2010/main" val="1832059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078B84-5A26-45AA-AC12-6D443B7BFD27}" type="datetimeFigureOut">
              <a:rPr lang="en-US" smtClean="0"/>
              <a:t>7/19/2016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96FA2A-0F36-4261-8C02-95226B7BCC97}" type="slidenum">
              <a:rPr lang="en-US" smtClean="0"/>
              <a:t>‹#›</a:t>
            </a:fld>
            <a:endParaRPr lang="en-US"/>
          </a:p>
        </p:txBody>
      </p:sp>
    </p:spTree>
    <p:extLst>
      <p:ext uri="{BB962C8B-B14F-4D97-AF65-F5344CB8AC3E}">
        <p14:creationId xmlns:p14="http://schemas.microsoft.com/office/powerpoint/2010/main" val="110253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078B84-5A26-45AA-AC12-6D443B7BFD27}" type="datetimeFigureOut">
              <a:rPr lang="en-US" smtClean="0"/>
              <a:t>7/19/2016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96FA2A-0F36-4261-8C02-95226B7BCC97}" type="slidenum">
              <a:rPr lang="en-US" smtClean="0"/>
              <a:t>‹#›</a:t>
            </a:fld>
            <a:endParaRPr lang="en-US"/>
          </a:p>
        </p:txBody>
      </p:sp>
    </p:spTree>
    <p:extLst>
      <p:ext uri="{BB962C8B-B14F-4D97-AF65-F5344CB8AC3E}">
        <p14:creationId xmlns:p14="http://schemas.microsoft.com/office/powerpoint/2010/main" val="1115116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078B84-5A26-45AA-AC12-6D443B7BFD27}" type="datetimeFigureOut">
              <a:rPr lang="en-US" smtClean="0"/>
              <a:t>7/19/2016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96FA2A-0F36-4261-8C02-95226B7BCC97}" type="slidenum">
              <a:rPr lang="en-US" smtClean="0"/>
              <a:t>‹#›</a:t>
            </a:fld>
            <a:endParaRPr lang="en-US"/>
          </a:p>
        </p:txBody>
      </p:sp>
    </p:spTree>
    <p:extLst>
      <p:ext uri="{BB962C8B-B14F-4D97-AF65-F5344CB8AC3E}">
        <p14:creationId xmlns:p14="http://schemas.microsoft.com/office/powerpoint/2010/main" val="1318835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078B84-5A26-45AA-AC12-6D443B7BFD27}" type="datetimeFigureOut">
              <a:rPr lang="en-US" smtClean="0"/>
              <a:t>7/19/2016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96FA2A-0F36-4261-8C02-95226B7BCC97}" type="slidenum">
              <a:rPr lang="en-US" smtClean="0"/>
              <a:t>‹#›</a:t>
            </a:fld>
            <a:endParaRPr lang="en-US"/>
          </a:p>
        </p:txBody>
      </p:sp>
    </p:spTree>
    <p:extLst>
      <p:ext uri="{BB962C8B-B14F-4D97-AF65-F5344CB8AC3E}">
        <p14:creationId xmlns:p14="http://schemas.microsoft.com/office/powerpoint/2010/main" val="1945101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7.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12.xml"/><Relationship Id="rId7" Type="http://schemas.openxmlformats.org/officeDocument/2006/relationships/oleObject" Target="../embeddings/oleObject3.bin"/><Relationship Id="rId2" Type="http://schemas.openxmlformats.org/officeDocument/2006/relationships/tags" Target="../tags/tag6.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oleObject" Target="../embeddings/oleObject2.bin"/><Relationship Id="rId10" Type="http://schemas.openxmlformats.org/officeDocument/2006/relationships/image" Target="../media/image6.emf"/><Relationship Id="rId4" Type="http://schemas.openxmlformats.org/officeDocument/2006/relationships/notesSlide" Target="../notesSlides/notesSlide27.xml"/><Relationship Id="rId9"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Layout" Target="../slideLayouts/slideLayout12.xml"/><Relationship Id="rId7" Type="http://schemas.openxmlformats.org/officeDocument/2006/relationships/oleObject" Target="../embeddings/oleObject6.bin"/><Relationship Id="rId2" Type="http://schemas.openxmlformats.org/officeDocument/2006/relationships/tags" Target="../tags/tag7.xml"/><Relationship Id="rId1" Type="http://schemas.openxmlformats.org/officeDocument/2006/relationships/vmlDrawing" Target="../drawings/vmlDrawing3.vml"/><Relationship Id="rId6" Type="http://schemas.openxmlformats.org/officeDocument/2006/relationships/image" Target="../media/image4.emf"/><Relationship Id="rId5" Type="http://schemas.openxmlformats.org/officeDocument/2006/relationships/oleObject" Target="../embeddings/oleObject5.bin"/><Relationship Id="rId10" Type="http://schemas.openxmlformats.org/officeDocument/2006/relationships/image" Target="../media/image8.emf"/><Relationship Id="rId4" Type="http://schemas.openxmlformats.org/officeDocument/2006/relationships/notesSlide" Target="../notesSlides/notesSlide28.xml"/><Relationship Id="rId9" Type="http://schemas.openxmlformats.org/officeDocument/2006/relationships/oleObject" Target="../embeddings/oleObject7.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Forest Carbon Basics:</a:t>
            </a:r>
            <a:br>
              <a:rPr lang="en-US" dirty="0" smtClean="0"/>
            </a:br>
            <a:r>
              <a:rPr lang="en-US" dirty="0" smtClean="0"/>
              <a:t>Accounting Concepts</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Mark E. Harmon</a:t>
            </a:r>
          </a:p>
          <a:p>
            <a:r>
              <a:rPr lang="en-US" dirty="0" smtClean="0"/>
              <a:t>Richardson Chair and Professor in Forest Science</a:t>
            </a:r>
          </a:p>
          <a:p>
            <a:r>
              <a:rPr lang="en-US" dirty="0" smtClean="0"/>
              <a:t>Oregon State University</a:t>
            </a:r>
            <a:endParaRPr lang="en-US" dirty="0"/>
          </a:p>
        </p:txBody>
      </p:sp>
    </p:spTree>
    <p:extLst>
      <p:ext uri="{BB962C8B-B14F-4D97-AF65-F5344CB8AC3E}">
        <p14:creationId xmlns:p14="http://schemas.microsoft.com/office/powerpoint/2010/main" val="40832172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t>Additionality Summary</a:t>
            </a:r>
          </a:p>
        </p:txBody>
      </p:sp>
      <p:sp>
        <p:nvSpPr>
          <p:cNvPr id="8195" name="Content Placeholder 2"/>
          <p:cNvSpPr>
            <a:spLocks noGrp="1"/>
          </p:cNvSpPr>
          <p:nvPr>
            <p:ph idx="1"/>
          </p:nvPr>
        </p:nvSpPr>
        <p:spPr/>
        <p:txBody>
          <a:bodyPr/>
          <a:lstStyle/>
          <a:p>
            <a:r>
              <a:rPr lang="en-US" altLang="en-US" dirty="0" smtClean="0"/>
              <a:t>Additionality is necessary, but</a:t>
            </a:r>
          </a:p>
          <a:p>
            <a:endParaRPr lang="en-US" altLang="en-US" dirty="0" smtClean="0"/>
          </a:p>
          <a:p>
            <a:r>
              <a:rPr lang="en-US" altLang="en-US" dirty="0" smtClean="0"/>
              <a:t>Baselines may be hard to either predict or justify</a:t>
            </a:r>
          </a:p>
          <a:p>
            <a:endParaRPr lang="en-US" altLang="en-US" dirty="0" smtClean="0"/>
          </a:p>
          <a:p>
            <a:r>
              <a:rPr lang="en-US" altLang="en-US" dirty="0" smtClean="0"/>
              <a:t>It can create perverse incentives </a:t>
            </a:r>
          </a:p>
          <a:p>
            <a:pPr lvl="1"/>
            <a:r>
              <a:rPr lang="en-US" altLang="en-US" dirty="0" smtClean="0"/>
              <a:t>to reduce carbon in high carbon systems</a:t>
            </a:r>
          </a:p>
          <a:p>
            <a:pPr lvl="1"/>
            <a:r>
              <a:rPr lang="en-US" altLang="en-US" dirty="0" smtClean="0"/>
              <a:t>to manipulate the baseline </a:t>
            </a:r>
          </a:p>
          <a:p>
            <a:endParaRPr lang="en-US" altLang="en-US" dirty="0" smtClean="0"/>
          </a:p>
        </p:txBody>
      </p:sp>
    </p:spTree>
    <p:extLst>
      <p:ext uri="{BB962C8B-B14F-4D97-AF65-F5344CB8AC3E}">
        <p14:creationId xmlns:p14="http://schemas.microsoft.com/office/powerpoint/2010/main" val="2916718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Permanence-1</a:t>
            </a:r>
          </a:p>
        </p:txBody>
      </p:sp>
      <p:sp>
        <p:nvSpPr>
          <p:cNvPr id="4" name="Rectangle 3"/>
          <p:cNvSpPr/>
          <p:nvPr/>
        </p:nvSpPr>
        <p:spPr>
          <a:xfrm>
            <a:off x="1828800" y="2133600"/>
            <a:ext cx="6019800" cy="30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9220" name="TextBox 4"/>
          <p:cNvSpPr txBox="1">
            <a:spLocks noChangeArrowheads="1"/>
          </p:cNvSpPr>
          <p:nvPr/>
        </p:nvSpPr>
        <p:spPr bwMode="auto">
          <a:xfrm>
            <a:off x="4100513" y="5345113"/>
            <a:ext cx="944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b="1"/>
              <a:t>Time</a:t>
            </a:r>
            <a:r>
              <a:rPr lang="en-US" altLang="en-US" b="1">
                <a:sym typeface="Wingdings" pitchFamily="2" charset="2"/>
              </a:rPr>
              <a:t></a:t>
            </a:r>
            <a:endParaRPr lang="en-US" altLang="en-US" b="1"/>
          </a:p>
        </p:txBody>
      </p:sp>
      <p:sp>
        <p:nvSpPr>
          <p:cNvPr id="9221" name="TextBox 5"/>
          <p:cNvSpPr txBox="1">
            <a:spLocks noChangeArrowheads="1"/>
          </p:cNvSpPr>
          <p:nvPr/>
        </p:nvSpPr>
        <p:spPr bwMode="auto">
          <a:xfrm rot="-5400000">
            <a:off x="415926" y="3463925"/>
            <a:ext cx="1846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b="1"/>
              <a:t>Carbon store</a:t>
            </a:r>
            <a:r>
              <a:rPr lang="en-US" altLang="en-US" b="1">
                <a:sym typeface="Wingdings" pitchFamily="2" charset="2"/>
              </a:rPr>
              <a:t></a:t>
            </a:r>
            <a:endParaRPr lang="en-US" altLang="en-US" b="1"/>
          </a:p>
        </p:txBody>
      </p:sp>
      <p:cxnSp>
        <p:nvCxnSpPr>
          <p:cNvPr id="15" name="Straight Connector 14"/>
          <p:cNvCxnSpPr/>
          <p:nvPr/>
        </p:nvCxnSpPr>
        <p:spPr>
          <a:xfrm>
            <a:off x="4495800" y="3200400"/>
            <a:ext cx="3352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819400" y="2855913"/>
            <a:ext cx="0" cy="990600"/>
          </a:xfrm>
          <a:prstGeom prst="straightConnector1">
            <a:avLst/>
          </a:prstGeom>
          <a:ln w="63500">
            <a:tailEnd type="arrow"/>
          </a:ln>
        </p:spPr>
        <p:style>
          <a:lnRef idx="1">
            <a:schemeClr val="dk1"/>
          </a:lnRef>
          <a:fillRef idx="0">
            <a:schemeClr val="dk1"/>
          </a:fillRef>
          <a:effectRef idx="0">
            <a:schemeClr val="dk1"/>
          </a:effectRef>
          <a:fontRef idx="minor">
            <a:schemeClr val="tx1"/>
          </a:fontRef>
        </p:style>
      </p:cxnSp>
      <p:sp>
        <p:nvSpPr>
          <p:cNvPr id="9224" name="TextBox 19"/>
          <p:cNvSpPr txBox="1">
            <a:spLocks noChangeArrowheads="1"/>
          </p:cNvSpPr>
          <p:nvPr/>
        </p:nvSpPr>
        <p:spPr bwMode="auto">
          <a:xfrm>
            <a:off x="2335213" y="2078038"/>
            <a:ext cx="968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b="1"/>
              <a:t>Action </a:t>
            </a:r>
          </a:p>
          <a:p>
            <a:pPr eaLnBrk="1" hangingPunct="1"/>
            <a:r>
              <a:rPr lang="en-US" altLang="en-US" b="1"/>
              <a:t>Starts</a:t>
            </a:r>
          </a:p>
        </p:txBody>
      </p:sp>
      <p:cxnSp>
        <p:nvCxnSpPr>
          <p:cNvPr id="12" name="Straight Connector 11"/>
          <p:cNvCxnSpPr/>
          <p:nvPr/>
        </p:nvCxnSpPr>
        <p:spPr>
          <a:xfrm>
            <a:off x="1828800" y="4267200"/>
            <a:ext cx="9906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819400" y="3200400"/>
            <a:ext cx="1676400" cy="10668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819400" y="4267200"/>
            <a:ext cx="5029200" cy="0"/>
          </a:xfrm>
          <a:prstGeom prst="line">
            <a:avLst/>
          </a:prstGeom>
          <a:ln w="508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9228" name="TextBox 24"/>
          <p:cNvSpPr txBox="1">
            <a:spLocks noChangeArrowheads="1"/>
          </p:cNvSpPr>
          <p:nvPr/>
        </p:nvSpPr>
        <p:spPr bwMode="auto">
          <a:xfrm rot="5400000">
            <a:off x="7724775" y="3544888"/>
            <a:ext cx="1531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b="1"/>
              <a:t>Carbon gain</a:t>
            </a:r>
          </a:p>
        </p:txBody>
      </p:sp>
      <p:cxnSp>
        <p:nvCxnSpPr>
          <p:cNvPr id="26" name="Straight Arrow Connector 25"/>
          <p:cNvCxnSpPr/>
          <p:nvPr/>
        </p:nvCxnSpPr>
        <p:spPr>
          <a:xfrm>
            <a:off x="8001000" y="3084513"/>
            <a:ext cx="0" cy="1258887"/>
          </a:xfrm>
          <a:prstGeom prst="straightConnector1">
            <a:avLst/>
          </a:prstGeom>
          <a:ln w="508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9230" name="TextBox 26"/>
          <p:cNvSpPr txBox="1">
            <a:spLocks noChangeArrowheads="1"/>
          </p:cNvSpPr>
          <p:nvPr/>
        </p:nvSpPr>
        <p:spPr bwMode="auto">
          <a:xfrm>
            <a:off x="5162550" y="2714625"/>
            <a:ext cx="2019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b="1"/>
              <a:t>Long-term store</a:t>
            </a:r>
          </a:p>
        </p:txBody>
      </p:sp>
    </p:spTree>
    <p:extLst>
      <p:ext uri="{BB962C8B-B14F-4D97-AF65-F5344CB8AC3E}">
        <p14:creationId xmlns:p14="http://schemas.microsoft.com/office/powerpoint/2010/main" val="423496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t>Permanence-2</a:t>
            </a:r>
          </a:p>
        </p:txBody>
      </p:sp>
      <p:sp>
        <p:nvSpPr>
          <p:cNvPr id="4" name="Rectangle 3"/>
          <p:cNvSpPr/>
          <p:nvPr/>
        </p:nvSpPr>
        <p:spPr>
          <a:xfrm>
            <a:off x="1828800" y="2133600"/>
            <a:ext cx="6019800" cy="30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10244" name="TextBox 4"/>
          <p:cNvSpPr txBox="1">
            <a:spLocks noChangeArrowheads="1"/>
          </p:cNvSpPr>
          <p:nvPr/>
        </p:nvSpPr>
        <p:spPr bwMode="auto">
          <a:xfrm>
            <a:off x="4100513" y="5345113"/>
            <a:ext cx="944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b="1"/>
              <a:t>Time</a:t>
            </a:r>
            <a:r>
              <a:rPr lang="en-US" altLang="en-US" b="1">
                <a:sym typeface="Wingdings" pitchFamily="2" charset="2"/>
              </a:rPr>
              <a:t></a:t>
            </a:r>
            <a:endParaRPr lang="en-US" altLang="en-US" b="1"/>
          </a:p>
        </p:txBody>
      </p:sp>
      <p:sp>
        <p:nvSpPr>
          <p:cNvPr id="10245" name="TextBox 5"/>
          <p:cNvSpPr txBox="1">
            <a:spLocks noChangeArrowheads="1"/>
          </p:cNvSpPr>
          <p:nvPr/>
        </p:nvSpPr>
        <p:spPr bwMode="auto">
          <a:xfrm rot="-5400000">
            <a:off x="415926" y="3463925"/>
            <a:ext cx="1846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b="1"/>
              <a:t>Carbon store</a:t>
            </a:r>
            <a:r>
              <a:rPr lang="en-US" altLang="en-US" b="1">
                <a:sym typeface="Wingdings" pitchFamily="2" charset="2"/>
              </a:rPr>
              <a:t></a:t>
            </a:r>
            <a:endParaRPr lang="en-US" altLang="en-US" b="1"/>
          </a:p>
        </p:txBody>
      </p:sp>
      <p:cxnSp>
        <p:nvCxnSpPr>
          <p:cNvPr id="19" name="Straight Arrow Connector 18"/>
          <p:cNvCxnSpPr/>
          <p:nvPr/>
        </p:nvCxnSpPr>
        <p:spPr>
          <a:xfrm>
            <a:off x="2819400" y="2855913"/>
            <a:ext cx="0" cy="990600"/>
          </a:xfrm>
          <a:prstGeom prst="straightConnector1">
            <a:avLst/>
          </a:prstGeom>
          <a:ln w="63500">
            <a:tailEnd type="arrow"/>
          </a:ln>
        </p:spPr>
        <p:style>
          <a:lnRef idx="1">
            <a:schemeClr val="dk1"/>
          </a:lnRef>
          <a:fillRef idx="0">
            <a:schemeClr val="dk1"/>
          </a:fillRef>
          <a:effectRef idx="0">
            <a:schemeClr val="dk1"/>
          </a:effectRef>
          <a:fontRef idx="minor">
            <a:schemeClr val="tx1"/>
          </a:fontRef>
        </p:style>
      </p:cxnSp>
      <p:sp>
        <p:nvSpPr>
          <p:cNvPr id="10247" name="TextBox 19"/>
          <p:cNvSpPr txBox="1">
            <a:spLocks noChangeArrowheads="1"/>
          </p:cNvSpPr>
          <p:nvPr/>
        </p:nvSpPr>
        <p:spPr bwMode="auto">
          <a:xfrm>
            <a:off x="2335213" y="2078038"/>
            <a:ext cx="968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b="1"/>
              <a:t>Action </a:t>
            </a:r>
          </a:p>
          <a:p>
            <a:pPr eaLnBrk="1" hangingPunct="1"/>
            <a:r>
              <a:rPr lang="en-US" altLang="en-US" b="1"/>
              <a:t>Starts</a:t>
            </a:r>
          </a:p>
        </p:txBody>
      </p:sp>
      <p:cxnSp>
        <p:nvCxnSpPr>
          <p:cNvPr id="12" name="Straight Connector 11"/>
          <p:cNvCxnSpPr/>
          <p:nvPr/>
        </p:nvCxnSpPr>
        <p:spPr>
          <a:xfrm>
            <a:off x="1828800" y="4267200"/>
            <a:ext cx="9906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819400" y="3200400"/>
            <a:ext cx="1676400" cy="10668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819400" y="4267200"/>
            <a:ext cx="5029200" cy="0"/>
          </a:xfrm>
          <a:prstGeom prst="line">
            <a:avLst/>
          </a:prstGeom>
          <a:ln w="508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0251" name="TextBox 24"/>
          <p:cNvSpPr txBox="1">
            <a:spLocks noChangeArrowheads="1"/>
          </p:cNvSpPr>
          <p:nvPr/>
        </p:nvSpPr>
        <p:spPr bwMode="auto">
          <a:xfrm rot="5400000">
            <a:off x="6909107" y="2386291"/>
            <a:ext cx="28584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b="1" dirty="0"/>
              <a:t>Carbon </a:t>
            </a:r>
            <a:r>
              <a:rPr lang="en-US" altLang="en-US" b="1" dirty="0" smtClean="0"/>
              <a:t>gain= 3 X or 1X?</a:t>
            </a:r>
            <a:endParaRPr lang="en-US" altLang="en-US" b="1" dirty="0"/>
          </a:p>
        </p:txBody>
      </p:sp>
      <p:cxnSp>
        <p:nvCxnSpPr>
          <p:cNvPr id="26" name="Straight Arrow Connector 25"/>
          <p:cNvCxnSpPr/>
          <p:nvPr/>
        </p:nvCxnSpPr>
        <p:spPr>
          <a:xfrm>
            <a:off x="8001000" y="3084513"/>
            <a:ext cx="0" cy="1258887"/>
          </a:xfrm>
          <a:prstGeom prst="straightConnector1">
            <a:avLst/>
          </a:prstGeom>
          <a:ln w="50800">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495800" y="3200400"/>
            <a:ext cx="0" cy="10668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6172200" y="3181350"/>
            <a:ext cx="1676400" cy="10668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495800" y="3200400"/>
            <a:ext cx="1676400" cy="10668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172200" y="3200400"/>
            <a:ext cx="0" cy="10668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001000" y="2017713"/>
            <a:ext cx="0" cy="1066800"/>
          </a:xfrm>
          <a:prstGeom prst="line">
            <a:avLst/>
          </a:prstGeom>
          <a:ln w="508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001000" y="1066800"/>
            <a:ext cx="0" cy="914400"/>
          </a:xfrm>
          <a:prstGeom prst="line">
            <a:avLst/>
          </a:prstGeom>
          <a:ln w="508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172200" y="2057400"/>
            <a:ext cx="0" cy="1066800"/>
          </a:xfrm>
          <a:prstGeom prst="line">
            <a:avLst/>
          </a:prstGeom>
          <a:ln w="508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848600" y="2133600"/>
            <a:ext cx="0" cy="1066800"/>
          </a:xfrm>
          <a:prstGeom prst="line">
            <a:avLst/>
          </a:prstGeom>
          <a:ln w="508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848600" y="1066800"/>
            <a:ext cx="0" cy="1066800"/>
          </a:xfrm>
          <a:prstGeom prst="line">
            <a:avLst/>
          </a:prstGeom>
          <a:ln w="508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178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r>
              <a:rPr lang="en-US" altLang="en-US" dirty="0" smtClean="0"/>
              <a:t>One view of how product substitution works: no losses</a:t>
            </a:r>
          </a:p>
        </p:txBody>
      </p:sp>
      <p:sp>
        <p:nvSpPr>
          <p:cNvPr id="3" name="Rectangle 2"/>
          <p:cNvSpPr/>
          <p:nvPr/>
        </p:nvSpPr>
        <p:spPr>
          <a:xfrm>
            <a:off x="762000" y="3962400"/>
            <a:ext cx="1828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smtClean="0"/>
              <a:t>Displacement </a:t>
            </a:r>
            <a:r>
              <a:rPr lang="en-US" dirty="0"/>
              <a:t>from harvest 1</a:t>
            </a:r>
          </a:p>
        </p:txBody>
      </p:sp>
      <p:sp>
        <p:nvSpPr>
          <p:cNvPr id="4" name="Rectangle 3"/>
          <p:cNvSpPr/>
          <p:nvPr/>
        </p:nvSpPr>
        <p:spPr>
          <a:xfrm>
            <a:off x="3657600" y="3962400"/>
            <a:ext cx="1828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Displacement</a:t>
            </a:r>
            <a:r>
              <a:rPr lang="en-US" dirty="0" smtClean="0"/>
              <a:t> </a:t>
            </a:r>
            <a:r>
              <a:rPr lang="en-US" dirty="0"/>
              <a:t>from harvest 1</a:t>
            </a:r>
          </a:p>
        </p:txBody>
      </p:sp>
      <p:sp>
        <p:nvSpPr>
          <p:cNvPr id="5" name="Rectangle 4"/>
          <p:cNvSpPr/>
          <p:nvPr/>
        </p:nvSpPr>
        <p:spPr>
          <a:xfrm>
            <a:off x="3657600" y="3048000"/>
            <a:ext cx="1828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Displacement</a:t>
            </a:r>
            <a:r>
              <a:rPr lang="en-US" dirty="0" smtClean="0"/>
              <a:t> </a:t>
            </a:r>
            <a:r>
              <a:rPr lang="en-US" dirty="0"/>
              <a:t>from harvest 2</a:t>
            </a:r>
          </a:p>
        </p:txBody>
      </p:sp>
      <p:sp>
        <p:nvSpPr>
          <p:cNvPr id="6" name="Rectangle 5"/>
          <p:cNvSpPr/>
          <p:nvPr/>
        </p:nvSpPr>
        <p:spPr>
          <a:xfrm>
            <a:off x="6477000" y="3962400"/>
            <a:ext cx="1828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Displacement</a:t>
            </a:r>
            <a:r>
              <a:rPr lang="en-US" dirty="0" smtClean="0"/>
              <a:t> </a:t>
            </a:r>
            <a:r>
              <a:rPr lang="en-US" dirty="0"/>
              <a:t>from harvest 1</a:t>
            </a:r>
          </a:p>
        </p:txBody>
      </p:sp>
      <p:sp>
        <p:nvSpPr>
          <p:cNvPr id="7" name="Rectangle 6"/>
          <p:cNvSpPr/>
          <p:nvPr/>
        </p:nvSpPr>
        <p:spPr>
          <a:xfrm>
            <a:off x="6477000" y="3048000"/>
            <a:ext cx="1828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Displacement</a:t>
            </a:r>
            <a:r>
              <a:rPr lang="en-US" dirty="0" smtClean="0"/>
              <a:t> </a:t>
            </a:r>
            <a:r>
              <a:rPr lang="en-US" dirty="0"/>
              <a:t>from harvest 2</a:t>
            </a:r>
          </a:p>
        </p:txBody>
      </p:sp>
      <p:sp>
        <p:nvSpPr>
          <p:cNvPr id="8" name="Rectangle 7"/>
          <p:cNvSpPr/>
          <p:nvPr/>
        </p:nvSpPr>
        <p:spPr>
          <a:xfrm>
            <a:off x="6477000" y="2133600"/>
            <a:ext cx="1828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Displacement</a:t>
            </a:r>
            <a:r>
              <a:rPr lang="en-US" dirty="0" smtClean="0"/>
              <a:t> </a:t>
            </a:r>
            <a:r>
              <a:rPr lang="en-US" dirty="0"/>
              <a:t>from harvest 3</a:t>
            </a:r>
          </a:p>
        </p:txBody>
      </p:sp>
      <p:cxnSp>
        <p:nvCxnSpPr>
          <p:cNvPr id="10" name="Straight Arrow Connector 9"/>
          <p:cNvCxnSpPr/>
          <p:nvPr/>
        </p:nvCxnSpPr>
        <p:spPr>
          <a:xfrm flipV="1">
            <a:off x="762000" y="1524000"/>
            <a:ext cx="7086600" cy="2286000"/>
          </a:xfrm>
          <a:prstGeom prst="straightConnector1">
            <a:avLst/>
          </a:prstGeom>
          <a:ln w="114300">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81577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p:txBody>
          <a:bodyPr>
            <a:normAutofit fontScale="90000"/>
          </a:bodyPr>
          <a:lstStyle/>
          <a:p>
            <a:r>
              <a:rPr lang="en-US" altLang="en-US" dirty="0" smtClean="0"/>
              <a:t>Alternative view of how product displacement works</a:t>
            </a:r>
          </a:p>
        </p:txBody>
      </p:sp>
      <p:sp>
        <p:nvSpPr>
          <p:cNvPr id="3" name="Rectangle 2"/>
          <p:cNvSpPr/>
          <p:nvPr/>
        </p:nvSpPr>
        <p:spPr>
          <a:xfrm>
            <a:off x="914400" y="2133600"/>
            <a:ext cx="1828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Displacement</a:t>
            </a:r>
            <a:r>
              <a:rPr lang="en-US" dirty="0" smtClean="0"/>
              <a:t> </a:t>
            </a:r>
            <a:r>
              <a:rPr lang="en-US" dirty="0"/>
              <a:t>from harvest 1</a:t>
            </a:r>
          </a:p>
        </p:txBody>
      </p:sp>
      <p:sp>
        <p:nvSpPr>
          <p:cNvPr id="5" name="Rectangle 4"/>
          <p:cNvSpPr/>
          <p:nvPr/>
        </p:nvSpPr>
        <p:spPr>
          <a:xfrm>
            <a:off x="3657600" y="2209800"/>
            <a:ext cx="1828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Displacement from harvest </a:t>
            </a:r>
            <a:r>
              <a:rPr lang="en-US" dirty="0" smtClean="0"/>
              <a:t>1</a:t>
            </a:r>
          </a:p>
          <a:p>
            <a:pPr algn="ctr">
              <a:defRPr/>
            </a:pPr>
            <a:r>
              <a:rPr lang="en-US" dirty="0" smtClean="0"/>
              <a:t>renewed</a:t>
            </a:r>
            <a:endParaRPr lang="en-US" dirty="0"/>
          </a:p>
        </p:txBody>
      </p:sp>
      <p:sp>
        <p:nvSpPr>
          <p:cNvPr id="8" name="Rectangle 7"/>
          <p:cNvSpPr/>
          <p:nvPr/>
        </p:nvSpPr>
        <p:spPr>
          <a:xfrm>
            <a:off x="6248400" y="2209800"/>
            <a:ext cx="1828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Displacement from harvest 1</a:t>
            </a:r>
          </a:p>
          <a:p>
            <a:pPr algn="ctr">
              <a:defRPr/>
            </a:pPr>
            <a:r>
              <a:rPr lang="en-US" dirty="0" smtClean="0"/>
              <a:t>Renewed again</a:t>
            </a:r>
            <a:endParaRPr lang="en-US" dirty="0"/>
          </a:p>
        </p:txBody>
      </p:sp>
      <p:cxnSp>
        <p:nvCxnSpPr>
          <p:cNvPr id="21510" name="Straight Arrow Connector 9"/>
          <p:cNvCxnSpPr>
            <a:cxnSpLocks noChangeShapeType="1"/>
          </p:cNvCxnSpPr>
          <p:nvPr/>
        </p:nvCxnSpPr>
        <p:spPr bwMode="auto">
          <a:xfrm>
            <a:off x="1219200" y="1828800"/>
            <a:ext cx="6629400" cy="0"/>
          </a:xfrm>
          <a:prstGeom prst="straightConnector1">
            <a:avLst/>
          </a:prstGeom>
          <a:noFill/>
          <a:ln w="114300" algn="ctr">
            <a:solidFill>
              <a:srgbClr val="4A7EBB"/>
            </a:solidFill>
            <a:round/>
            <a:headEnd/>
            <a:tailEnd type="arrow" w="med" len="med"/>
          </a:ln>
          <a:extLst>
            <a:ext uri="{909E8E84-426E-40DD-AFC4-6F175D3DCCD1}">
              <a14:hiddenFill xmlns:a14="http://schemas.microsoft.com/office/drawing/2010/main">
                <a:noFill/>
              </a14:hiddenFill>
            </a:ext>
          </a:extLst>
        </p:spPr>
      </p:cxnSp>
      <p:cxnSp>
        <p:nvCxnSpPr>
          <p:cNvPr id="11" name="Straight Arrow Connector 9"/>
          <p:cNvCxnSpPr>
            <a:cxnSpLocks noChangeShapeType="1"/>
          </p:cNvCxnSpPr>
          <p:nvPr/>
        </p:nvCxnSpPr>
        <p:spPr bwMode="auto">
          <a:xfrm>
            <a:off x="1371600" y="4114800"/>
            <a:ext cx="6629400" cy="0"/>
          </a:xfrm>
          <a:prstGeom prst="straightConnector1">
            <a:avLst/>
          </a:prstGeom>
          <a:noFill/>
          <a:ln w="114300" algn="ctr">
            <a:solidFill>
              <a:srgbClr val="4A7EBB"/>
            </a:solidFill>
            <a:round/>
            <a:headEnd/>
            <a:tailEnd type="arrow" w="med" len="med"/>
          </a:ln>
          <a:extLst>
            <a:ext uri="{909E8E84-426E-40DD-AFC4-6F175D3DCCD1}">
              <a14:hiddenFill xmlns:a14="http://schemas.microsoft.com/office/drawing/2010/main">
                <a:noFill/>
              </a14:hiddenFill>
            </a:ext>
          </a:extLst>
        </p:spPr>
      </p:cxnSp>
      <p:sp>
        <p:nvSpPr>
          <p:cNvPr id="12" name="Rectangle 11"/>
          <p:cNvSpPr/>
          <p:nvPr/>
        </p:nvSpPr>
        <p:spPr>
          <a:xfrm>
            <a:off x="1066800" y="4495800"/>
            <a:ext cx="1828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Displacement</a:t>
            </a:r>
            <a:r>
              <a:rPr lang="en-US" dirty="0" smtClean="0"/>
              <a:t> </a:t>
            </a:r>
            <a:r>
              <a:rPr lang="en-US" dirty="0"/>
              <a:t>from harvest 1</a:t>
            </a:r>
          </a:p>
        </p:txBody>
      </p:sp>
      <p:sp>
        <p:nvSpPr>
          <p:cNvPr id="2" name="TextBox 1"/>
          <p:cNvSpPr txBox="1"/>
          <p:nvPr/>
        </p:nvSpPr>
        <p:spPr>
          <a:xfrm>
            <a:off x="4419600" y="3505200"/>
            <a:ext cx="461986" cy="369332"/>
          </a:xfrm>
          <a:prstGeom prst="rect">
            <a:avLst/>
          </a:prstGeom>
          <a:noFill/>
        </p:spPr>
        <p:txBody>
          <a:bodyPr wrap="none" rtlCol="0">
            <a:spAutoFit/>
          </a:bodyPr>
          <a:lstStyle/>
          <a:p>
            <a:r>
              <a:rPr lang="en-US" dirty="0" smtClean="0"/>
              <a:t>OR</a:t>
            </a:r>
            <a:endParaRPr lang="en-US" dirty="0"/>
          </a:p>
        </p:txBody>
      </p:sp>
    </p:spTree>
    <p:custDataLst>
      <p:tags r:id="rId1"/>
    </p:custDataLst>
    <p:extLst>
      <p:ext uri="{BB962C8B-B14F-4D97-AF65-F5344CB8AC3E}">
        <p14:creationId xmlns:p14="http://schemas.microsoft.com/office/powerpoint/2010/main" val="1958906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914400" y="762000"/>
            <a:ext cx="7315200" cy="885825"/>
          </a:xfrm>
        </p:spPr>
        <p:txBody>
          <a:bodyPr>
            <a:normAutofit fontScale="90000"/>
          </a:bodyPr>
          <a:lstStyle/>
          <a:p>
            <a:r>
              <a:rPr lang="en-US" sz="4000" dirty="0" smtClean="0"/>
              <a:t>The fact buildings don’t last forever has real consequences</a:t>
            </a:r>
          </a:p>
        </p:txBody>
      </p:sp>
      <p:graphicFrame>
        <p:nvGraphicFramePr>
          <p:cNvPr id="4" name="Chart 3"/>
          <p:cNvGraphicFramePr>
            <a:graphicFrameLocks noGrp="1"/>
          </p:cNvGraphicFramePr>
          <p:nvPr/>
        </p:nvGraphicFramePr>
        <p:xfrm>
          <a:off x="914400" y="1828800"/>
          <a:ext cx="7315200" cy="42817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546848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Permanence-3</a:t>
            </a:r>
          </a:p>
        </p:txBody>
      </p:sp>
      <p:sp>
        <p:nvSpPr>
          <p:cNvPr id="4" name="Rectangle 3"/>
          <p:cNvSpPr/>
          <p:nvPr/>
        </p:nvSpPr>
        <p:spPr>
          <a:xfrm>
            <a:off x="1828800" y="2133600"/>
            <a:ext cx="6019800" cy="30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11268" name="TextBox 4"/>
          <p:cNvSpPr txBox="1">
            <a:spLocks noChangeArrowheads="1"/>
          </p:cNvSpPr>
          <p:nvPr/>
        </p:nvSpPr>
        <p:spPr bwMode="auto">
          <a:xfrm>
            <a:off x="4100513" y="5345113"/>
            <a:ext cx="944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b="1"/>
              <a:t>Time</a:t>
            </a:r>
            <a:r>
              <a:rPr lang="en-US" altLang="en-US" b="1">
                <a:sym typeface="Wingdings" pitchFamily="2" charset="2"/>
              </a:rPr>
              <a:t></a:t>
            </a:r>
            <a:endParaRPr lang="en-US" altLang="en-US" b="1"/>
          </a:p>
        </p:txBody>
      </p:sp>
      <p:sp>
        <p:nvSpPr>
          <p:cNvPr id="11269" name="TextBox 5"/>
          <p:cNvSpPr txBox="1">
            <a:spLocks noChangeArrowheads="1"/>
          </p:cNvSpPr>
          <p:nvPr/>
        </p:nvSpPr>
        <p:spPr bwMode="auto">
          <a:xfrm rot="-5400000">
            <a:off x="415926" y="3463925"/>
            <a:ext cx="1846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b="1"/>
              <a:t>Carbon store</a:t>
            </a:r>
            <a:r>
              <a:rPr lang="en-US" altLang="en-US" b="1">
                <a:sym typeface="Wingdings" pitchFamily="2" charset="2"/>
              </a:rPr>
              <a:t></a:t>
            </a:r>
            <a:endParaRPr lang="en-US" altLang="en-US" b="1"/>
          </a:p>
        </p:txBody>
      </p:sp>
      <p:cxnSp>
        <p:nvCxnSpPr>
          <p:cNvPr id="19" name="Straight Arrow Connector 18"/>
          <p:cNvCxnSpPr/>
          <p:nvPr/>
        </p:nvCxnSpPr>
        <p:spPr>
          <a:xfrm>
            <a:off x="2819400" y="2855913"/>
            <a:ext cx="0" cy="990600"/>
          </a:xfrm>
          <a:prstGeom prst="straightConnector1">
            <a:avLst/>
          </a:prstGeom>
          <a:ln w="63500">
            <a:tailEnd type="arrow"/>
          </a:ln>
        </p:spPr>
        <p:style>
          <a:lnRef idx="1">
            <a:schemeClr val="dk1"/>
          </a:lnRef>
          <a:fillRef idx="0">
            <a:schemeClr val="dk1"/>
          </a:fillRef>
          <a:effectRef idx="0">
            <a:schemeClr val="dk1"/>
          </a:effectRef>
          <a:fontRef idx="minor">
            <a:schemeClr val="tx1"/>
          </a:fontRef>
        </p:style>
      </p:cxnSp>
      <p:sp>
        <p:nvSpPr>
          <p:cNvPr id="11271" name="TextBox 19"/>
          <p:cNvSpPr txBox="1">
            <a:spLocks noChangeArrowheads="1"/>
          </p:cNvSpPr>
          <p:nvPr/>
        </p:nvSpPr>
        <p:spPr bwMode="auto">
          <a:xfrm>
            <a:off x="2335213" y="2078038"/>
            <a:ext cx="968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b="1"/>
              <a:t>Action </a:t>
            </a:r>
          </a:p>
          <a:p>
            <a:pPr eaLnBrk="1" hangingPunct="1"/>
            <a:r>
              <a:rPr lang="en-US" altLang="en-US" b="1"/>
              <a:t>Starts</a:t>
            </a:r>
          </a:p>
        </p:txBody>
      </p:sp>
      <p:cxnSp>
        <p:nvCxnSpPr>
          <p:cNvPr id="12" name="Straight Connector 11"/>
          <p:cNvCxnSpPr/>
          <p:nvPr/>
        </p:nvCxnSpPr>
        <p:spPr>
          <a:xfrm>
            <a:off x="1828800" y="4267200"/>
            <a:ext cx="9906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819400" y="3200400"/>
            <a:ext cx="1676400" cy="10668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819400" y="4267200"/>
            <a:ext cx="5029200" cy="0"/>
          </a:xfrm>
          <a:prstGeom prst="line">
            <a:avLst/>
          </a:prstGeom>
          <a:ln w="508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1275" name="TextBox 24"/>
          <p:cNvSpPr txBox="1">
            <a:spLocks noChangeArrowheads="1"/>
          </p:cNvSpPr>
          <p:nvPr/>
        </p:nvSpPr>
        <p:spPr bwMode="auto">
          <a:xfrm rot="5400000">
            <a:off x="7572375" y="3621088"/>
            <a:ext cx="1531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b="1"/>
              <a:t>Carbon gain</a:t>
            </a:r>
          </a:p>
        </p:txBody>
      </p:sp>
      <p:cxnSp>
        <p:nvCxnSpPr>
          <p:cNvPr id="26" name="Straight Arrow Connector 25"/>
          <p:cNvCxnSpPr/>
          <p:nvPr/>
        </p:nvCxnSpPr>
        <p:spPr>
          <a:xfrm>
            <a:off x="8001000" y="3648075"/>
            <a:ext cx="0" cy="695325"/>
          </a:xfrm>
          <a:prstGeom prst="straightConnector1">
            <a:avLst/>
          </a:prstGeom>
          <a:ln w="508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495800" y="3200400"/>
            <a:ext cx="0" cy="10668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6172200" y="3181350"/>
            <a:ext cx="1676400" cy="10668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495800" y="3200400"/>
            <a:ext cx="1676400" cy="10668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172200" y="3200400"/>
            <a:ext cx="0" cy="10668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657600" y="3733800"/>
            <a:ext cx="4191000" cy="0"/>
          </a:xfrm>
          <a:prstGeom prst="line">
            <a:avLst/>
          </a:prstGeom>
          <a:ln w="508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744243" y="2563813"/>
            <a:ext cx="2506712" cy="369332"/>
          </a:xfrm>
          <a:prstGeom prst="rect">
            <a:avLst/>
          </a:prstGeom>
          <a:noFill/>
        </p:spPr>
        <p:txBody>
          <a:bodyPr wrap="none">
            <a:spAutoFit/>
          </a:bodyPr>
          <a:lstStyle/>
          <a:p>
            <a:pPr>
              <a:defRPr/>
            </a:pPr>
            <a:r>
              <a:rPr lang="en-US" b="1" dirty="0"/>
              <a:t>Long-term </a:t>
            </a:r>
            <a:r>
              <a:rPr lang="en-US" b="1" dirty="0" smtClean="0"/>
              <a:t>average store</a:t>
            </a:r>
            <a:endParaRPr lang="en-US" b="1" dirty="0"/>
          </a:p>
        </p:txBody>
      </p:sp>
      <p:cxnSp>
        <p:nvCxnSpPr>
          <p:cNvPr id="20" name="Straight Arrow Connector 19"/>
          <p:cNvCxnSpPr/>
          <p:nvPr/>
        </p:nvCxnSpPr>
        <p:spPr>
          <a:xfrm>
            <a:off x="4876800" y="3040063"/>
            <a:ext cx="0" cy="699293"/>
          </a:xfrm>
          <a:prstGeom prst="straightConnector1">
            <a:avLst/>
          </a:prstGeom>
          <a:ln w="63500">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98739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49580"/>
            <a:ext cx="8229600" cy="1143000"/>
          </a:xfrm>
        </p:spPr>
        <p:txBody>
          <a:bodyPr>
            <a:normAutofit fontScale="90000"/>
          </a:bodyPr>
          <a:lstStyle/>
          <a:p>
            <a:r>
              <a:rPr lang="en-US" dirty="0" smtClean="0"/>
              <a:t>How does one deal with permanence in the real world?</a:t>
            </a:r>
            <a:endParaRPr lang="en-US" dirty="0"/>
          </a:p>
        </p:txBody>
      </p:sp>
      <p:sp>
        <p:nvSpPr>
          <p:cNvPr id="3" name="Content Placeholder 2"/>
          <p:cNvSpPr>
            <a:spLocks noGrp="1"/>
          </p:cNvSpPr>
          <p:nvPr>
            <p:ph idx="1"/>
          </p:nvPr>
        </p:nvSpPr>
        <p:spPr>
          <a:xfrm>
            <a:off x="457200" y="1828800"/>
            <a:ext cx="8229600" cy="4297363"/>
          </a:xfrm>
        </p:spPr>
        <p:txBody>
          <a:bodyPr/>
          <a:lstStyle/>
          <a:p>
            <a:r>
              <a:rPr lang="en-US" dirty="0" smtClean="0"/>
              <a:t>Define time limits</a:t>
            </a:r>
          </a:p>
          <a:p>
            <a:pPr lvl="1"/>
            <a:r>
              <a:rPr lang="en-US" dirty="0" smtClean="0"/>
              <a:t>Minimum </a:t>
            </a:r>
            <a:r>
              <a:rPr lang="en-US" dirty="0"/>
              <a:t>project term </a:t>
            </a:r>
            <a:r>
              <a:rPr lang="en-US" dirty="0" smtClean="0"/>
              <a:t>(ACR=40 years)</a:t>
            </a:r>
          </a:p>
          <a:p>
            <a:pPr lvl="1"/>
            <a:r>
              <a:rPr lang="en-US" dirty="0" smtClean="0"/>
              <a:t>Crediting </a:t>
            </a:r>
            <a:r>
              <a:rPr lang="en-US" dirty="0"/>
              <a:t>period (ACR=40 years)</a:t>
            </a:r>
          </a:p>
          <a:p>
            <a:pPr marL="457200" lvl="1" indent="0">
              <a:buNone/>
            </a:pPr>
            <a:endParaRPr lang="en-US" dirty="0" smtClean="0"/>
          </a:p>
          <a:p>
            <a:r>
              <a:rPr lang="en-US" dirty="0" smtClean="0"/>
              <a:t>Bundle projects to reduce risk</a:t>
            </a:r>
          </a:p>
          <a:p>
            <a:pPr lvl="1"/>
            <a:r>
              <a:rPr lang="en-US" dirty="0" smtClean="0"/>
              <a:t>More projects, less total risk</a:t>
            </a:r>
          </a:p>
          <a:p>
            <a:pPr lvl="1"/>
            <a:r>
              <a:rPr lang="en-US" dirty="0" smtClean="0"/>
              <a:t>Creation of a bank for small players</a:t>
            </a:r>
            <a:r>
              <a:rPr lang="en-US" dirty="0"/>
              <a:t/>
            </a:r>
            <a:br>
              <a:rPr lang="en-US" dirty="0"/>
            </a:br>
            <a:endParaRPr lang="en-US" dirty="0"/>
          </a:p>
        </p:txBody>
      </p:sp>
    </p:spTree>
    <p:extLst>
      <p:ext uri="{BB962C8B-B14F-4D97-AF65-F5344CB8AC3E}">
        <p14:creationId xmlns:p14="http://schemas.microsoft.com/office/powerpoint/2010/main" val="28566665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219200" y="152400"/>
            <a:ext cx="7620000" cy="1143000"/>
          </a:xfrm>
        </p:spPr>
        <p:txBody>
          <a:bodyPr/>
          <a:lstStyle/>
          <a:p>
            <a:r>
              <a:rPr lang="en-US" altLang="en-US" sz="3200" b="1" smtClean="0"/>
              <a:t>Influence of scale on apparent permanence</a:t>
            </a:r>
          </a:p>
        </p:txBody>
      </p:sp>
      <p:graphicFrame>
        <p:nvGraphicFramePr>
          <p:cNvPr id="12291" name="Object 3"/>
          <p:cNvGraphicFramePr>
            <a:graphicFrameLocks noChangeAspect="1"/>
          </p:cNvGraphicFramePr>
          <p:nvPr/>
        </p:nvGraphicFramePr>
        <p:xfrm>
          <a:off x="685800" y="1295400"/>
          <a:ext cx="7772400" cy="5397500"/>
        </p:xfrm>
        <a:graphic>
          <a:graphicData uri="http://schemas.openxmlformats.org/presentationml/2006/ole">
            <mc:AlternateContent xmlns:mc="http://schemas.openxmlformats.org/markup-compatibility/2006">
              <mc:Choice xmlns:v="urn:schemas-microsoft-com:vml" Requires="v">
                <p:oleObj spid="_x0000_s1057" name="Chart" r:id="rId5" imgW="9768872" imgH="6781752" progId="Excel.Chart.8">
                  <p:embed/>
                </p:oleObj>
              </mc:Choice>
              <mc:Fallback>
                <p:oleObj name="Chart" r:id="rId5" imgW="9768872" imgH="6781752"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295400"/>
                        <a:ext cx="7772400" cy="539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12834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smtClean="0"/>
              <a:t>Permanence Summary</a:t>
            </a:r>
          </a:p>
        </p:txBody>
      </p:sp>
      <p:sp>
        <p:nvSpPr>
          <p:cNvPr id="13315" name="Content Placeholder 2"/>
          <p:cNvSpPr>
            <a:spLocks noGrp="1"/>
          </p:cNvSpPr>
          <p:nvPr>
            <p:ph idx="1"/>
          </p:nvPr>
        </p:nvSpPr>
        <p:spPr/>
        <p:txBody>
          <a:bodyPr>
            <a:normAutofit fontScale="85000" lnSpcReduction="20000"/>
          </a:bodyPr>
          <a:lstStyle/>
          <a:p>
            <a:r>
              <a:rPr lang="en-US" altLang="en-US" sz="3900" dirty="0" smtClean="0"/>
              <a:t>Permanence is necessary, but it is</a:t>
            </a:r>
          </a:p>
          <a:p>
            <a:endParaRPr lang="en-US" altLang="en-US" sz="3900" dirty="0" smtClean="0"/>
          </a:p>
          <a:p>
            <a:r>
              <a:rPr lang="en-US" altLang="en-US" sz="3900" dirty="0" smtClean="0"/>
              <a:t>Scale dependent (space and time)</a:t>
            </a:r>
          </a:p>
          <a:p>
            <a:endParaRPr lang="en-US" altLang="en-US" sz="3900" dirty="0" smtClean="0"/>
          </a:p>
          <a:p>
            <a:r>
              <a:rPr lang="en-US" altLang="en-US" sz="3900" dirty="0" smtClean="0"/>
              <a:t>Not an all or nothing proposition (part can be permanent and part not)</a:t>
            </a:r>
          </a:p>
          <a:p>
            <a:endParaRPr lang="en-US" altLang="en-US" sz="3900" dirty="0" smtClean="0"/>
          </a:p>
          <a:p>
            <a:r>
              <a:rPr lang="en-US" altLang="en-US" sz="3900" dirty="0" smtClean="0"/>
              <a:t>a disincentive for many (hard to make something truly permanent)</a:t>
            </a:r>
          </a:p>
          <a:p>
            <a:endParaRPr lang="en-US" altLang="en-US" dirty="0" smtClean="0"/>
          </a:p>
        </p:txBody>
      </p:sp>
    </p:spTree>
    <p:extLst>
      <p:ext uri="{BB962C8B-B14F-4D97-AF65-F5344CB8AC3E}">
        <p14:creationId xmlns:p14="http://schemas.microsoft.com/office/powerpoint/2010/main" val="2064213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2849278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066800" y="-76200"/>
            <a:ext cx="7543800" cy="1143000"/>
          </a:xfrm>
        </p:spPr>
        <p:txBody>
          <a:bodyPr/>
          <a:lstStyle/>
          <a:p>
            <a:r>
              <a:rPr lang="en-US" altLang="en-US" dirty="0" smtClean="0"/>
              <a:t>Leakage-1</a:t>
            </a:r>
          </a:p>
        </p:txBody>
      </p:sp>
      <p:sp>
        <p:nvSpPr>
          <p:cNvPr id="4" name="Rectangle 3"/>
          <p:cNvSpPr/>
          <p:nvPr/>
        </p:nvSpPr>
        <p:spPr>
          <a:xfrm>
            <a:off x="1828800" y="1066800"/>
            <a:ext cx="6019800" cy="3048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14340" name="TextBox 4"/>
          <p:cNvSpPr txBox="1">
            <a:spLocks noChangeArrowheads="1"/>
          </p:cNvSpPr>
          <p:nvPr/>
        </p:nvSpPr>
        <p:spPr bwMode="auto">
          <a:xfrm>
            <a:off x="4100513" y="4278313"/>
            <a:ext cx="944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b="1" dirty="0"/>
              <a:t>Time</a:t>
            </a:r>
            <a:r>
              <a:rPr lang="en-US" altLang="en-US" b="1" dirty="0">
                <a:sym typeface="Wingdings" pitchFamily="2" charset="2"/>
              </a:rPr>
              <a:t></a:t>
            </a:r>
            <a:endParaRPr lang="en-US" altLang="en-US" b="1" dirty="0"/>
          </a:p>
        </p:txBody>
      </p:sp>
      <p:sp>
        <p:nvSpPr>
          <p:cNvPr id="14341" name="TextBox 5"/>
          <p:cNvSpPr txBox="1">
            <a:spLocks noChangeArrowheads="1"/>
          </p:cNvSpPr>
          <p:nvPr/>
        </p:nvSpPr>
        <p:spPr bwMode="auto">
          <a:xfrm rot="-5400000">
            <a:off x="415926" y="2397125"/>
            <a:ext cx="1846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b="1" dirty="0"/>
              <a:t>Carbon store</a:t>
            </a:r>
            <a:r>
              <a:rPr lang="en-US" altLang="en-US" b="1" dirty="0">
                <a:sym typeface="Wingdings" pitchFamily="2" charset="2"/>
              </a:rPr>
              <a:t></a:t>
            </a:r>
            <a:endParaRPr lang="en-US" altLang="en-US" b="1" dirty="0"/>
          </a:p>
        </p:txBody>
      </p:sp>
      <p:cxnSp>
        <p:nvCxnSpPr>
          <p:cNvPr id="8" name="Straight Connector 7"/>
          <p:cNvCxnSpPr/>
          <p:nvPr/>
        </p:nvCxnSpPr>
        <p:spPr>
          <a:xfrm>
            <a:off x="1828800" y="2743200"/>
            <a:ext cx="6019800" cy="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
        <p:nvSpPr>
          <p:cNvPr id="14343" name="TextBox 12"/>
          <p:cNvSpPr txBox="1">
            <a:spLocks noChangeArrowheads="1"/>
          </p:cNvSpPr>
          <p:nvPr/>
        </p:nvSpPr>
        <p:spPr bwMode="auto">
          <a:xfrm>
            <a:off x="4383088" y="3048000"/>
            <a:ext cx="6842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b="1" dirty="0"/>
              <a:t>BAU</a:t>
            </a:r>
          </a:p>
        </p:txBody>
      </p:sp>
      <p:cxnSp>
        <p:nvCxnSpPr>
          <p:cNvPr id="15" name="Straight Connector 14"/>
          <p:cNvCxnSpPr/>
          <p:nvPr/>
        </p:nvCxnSpPr>
        <p:spPr>
          <a:xfrm flipV="1">
            <a:off x="4495800" y="1943100"/>
            <a:ext cx="3352800" cy="8001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8001000" y="1943100"/>
            <a:ext cx="0" cy="876300"/>
          </a:xfrm>
          <a:prstGeom prst="straightConnector1">
            <a:avLst/>
          </a:prstGeom>
          <a:ln w="508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495800" y="1714500"/>
            <a:ext cx="0" cy="990600"/>
          </a:xfrm>
          <a:prstGeom prst="straightConnector1">
            <a:avLst/>
          </a:prstGeom>
          <a:ln w="63500">
            <a:tailEnd type="arrow"/>
          </a:ln>
        </p:spPr>
        <p:style>
          <a:lnRef idx="1">
            <a:schemeClr val="dk1"/>
          </a:lnRef>
          <a:fillRef idx="0">
            <a:schemeClr val="dk1"/>
          </a:fillRef>
          <a:effectRef idx="0">
            <a:schemeClr val="dk1"/>
          </a:effectRef>
          <a:fontRef idx="minor">
            <a:schemeClr val="tx1"/>
          </a:fontRef>
        </p:style>
      </p:cxnSp>
      <p:sp>
        <p:nvSpPr>
          <p:cNvPr id="14347" name="TextBox 19"/>
          <p:cNvSpPr txBox="1">
            <a:spLocks noChangeArrowheads="1"/>
          </p:cNvSpPr>
          <p:nvPr/>
        </p:nvSpPr>
        <p:spPr bwMode="auto">
          <a:xfrm>
            <a:off x="4027488" y="1089025"/>
            <a:ext cx="9667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b="1" dirty="0"/>
              <a:t>Action </a:t>
            </a:r>
          </a:p>
          <a:p>
            <a:pPr eaLnBrk="1" hangingPunct="1"/>
            <a:r>
              <a:rPr lang="en-US" altLang="en-US" b="1" dirty="0"/>
              <a:t>Starts</a:t>
            </a:r>
          </a:p>
        </p:txBody>
      </p:sp>
      <p:sp>
        <p:nvSpPr>
          <p:cNvPr id="14348" name="TextBox 20"/>
          <p:cNvSpPr txBox="1">
            <a:spLocks noChangeArrowheads="1"/>
          </p:cNvSpPr>
          <p:nvPr/>
        </p:nvSpPr>
        <p:spPr bwMode="auto">
          <a:xfrm rot="5400000">
            <a:off x="7812088" y="2020888"/>
            <a:ext cx="1531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b="1" dirty="0"/>
              <a:t>Carbon gain</a:t>
            </a:r>
          </a:p>
        </p:txBody>
      </p:sp>
      <p:sp>
        <p:nvSpPr>
          <p:cNvPr id="29" name="Rectangle 28"/>
          <p:cNvSpPr/>
          <p:nvPr/>
        </p:nvSpPr>
        <p:spPr>
          <a:xfrm>
            <a:off x="1828800" y="3657600"/>
            <a:ext cx="6019800" cy="304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14350" name="TextBox 29"/>
          <p:cNvSpPr txBox="1">
            <a:spLocks noChangeArrowheads="1"/>
          </p:cNvSpPr>
          <p:nvPr/>
        </p:nvSpPr>
        <p:spPr bwMode="auto">
          <a:xfrm>
            <a:off x="4100513" y="6869113"/>
            <a:ext cx="944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b="1" dirty="0"/>
              <a:t>Time</a:t>
            </a:r>
            <a:r>
              <a:rPr lang="en-US" altLang="en-US" b="1" dirty="0">
                <a:sym typeface="Wingdings" pitchFamily="2" charset="2"/>
              </a:rPr>
              <a:t></a:t>
            </a:r>
            <a:endParaRPr lang="en-US" altLang="en-US" b="1" dirty="0"/>
          </a:p>
        </p:txBody>
      </p:sp>
      <p:sp>
        <p:nvSpPr>
          <p:cNvPr id="14351" name="TextBox 30"/>
          <p:cNvSpPr txBox="1">
            <a:spLocks noChangeArrowheads="1"/>
          </p:cNvSpPr>
          <p:nvPr/>
        </p:nvSpPr>
        <p:spPr bwMode="auto">
          <a:xfrm rot="-5400000">
            <a:off x="415926" y="4987925"/>
            <a:ext cx="1846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b="1" dirty="0"/>
              <a:t>Carbon store</a:t>
            </a:r>
            <a:r>
              <a:rPr lang="en-US" altLang="en-US" b="1" dirty="0">
                <a:sym typeface="Wingdings" pitchFamily="2" charset="2"/>
              </a:rPr>
              <a:t></a:t>
            </a:r>
            <a:endParaRPr lang="en-US" altLang="en-US" b="1" dirty="0"/>
          </a:p>
        </p:txBody>
      </p:sp>
      <p:cxnSp>
        <p:nvCxnSpPr>
          <p:cNvPr id="32" name="Straight Connector 31"/>
          <p:cNvCxnSpPr/>
          <p:nvPr/>
        </p:nvCxnSpPr>
        <p:spPr>
          <a:xfrm>
            <a:off x="1828800" y="5562600"/>
            <a:ext cx="6019800" cy="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
        <p:nvSpPr>
          <p:cNvPr id="14353" name="TextBox 32"/>
          <p:cNvSpPr txBox="1">
            <a:spLocks noChangeArrowheads="1"/>
          </p:cNvSpPr>
          <p:nvPr/>
        </p:nvSpPr>
        <p:spPr bwMode="auto">
          <a:xfrm>
            <a:off x="4383088" y="5638800"/>
            <a:ext cx="6842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b="1" dirty="0"/>
              <a:t>BAU</a:t>
            </a:r>
          </a:p>
        </p:txBody>
      </p:sp>
      <p:cxnSp>
        <p:nvCxnSpPr>
          <p:cNvPr id="34" name="Straight Connector 33"/>
          <p:cNvCxnSpPr/>
          <p:nvPr/>
        </p:nvCxnSpPr>
        <p:spPr>
          <a:xfrm>
            <a:off x="4495800" y="5562600"/>
            <a:ext cx="3352800" cy="762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8001000" y="5508625"/>
            <a:ext cx="0" cy="838200"/>
          </a:xfrm>
          <a:prstGeom prst="straightConnector1">
            <a:avLst/>
          </a:prstGeom>
          <a:ln w="508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495800" y="4495800"/>
            <a:ext cx="0" cy="990600"/>
          </a:xfrm>
          <a:prstGeom prst="straightConnector1">
            <a:avLst/>
          </a:prstGeom>
          <a:ln w="63500">
            <a:tailEnd type="arrow"/>
          </a:ln>
        </p:spPr>
        <p:style>
          <a:lnRef idx="1">
            <a:schemeClr val="dk1"/>
          </a:lnRef>
          <a:fillRef idx="0">
            <a:schemeClr val="dk1"/>
          </a:fillRef>
          <a:effectRef idx="0">
            <a:schemeClr val="dk1"/>
          </a:effectRef>
          <a:fontRef idx="minor">
            <a:schemeClr val="tx1"/>
          </a:fontRef>
        </p:style>
      </p:cxnSp>
      <p:sp>
        <p:nvSpPr>
          <p:cNvPr id="14357" name="TextBox 36"/>
          <p:cNvSpPr txBox="1">
            <a:spLocks noChangeArrowheads="1"/>
          </p:cNvSpPr>
          <p:nvPr/>
        </p:nvSpPr>
        <p:spPr bwMode="auto">
          <a:xfrm>
            <a:off x="3949700" y="3733800"/>
            <a:ext cx="12239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b="1" dirty="0"/>
              <a:t>Reaction </a:t>
            </a:r>
          </a:p>
          <a:p>
            <a:pPr eaLnBrk="1" hangingPunct="1"/>
            <a:r>
              <a:rPr lang="en-US" altLang="en-US" b="1" dirty="0"/>
              <a:t>Starts</a:t>
            </a:r>
          </a:p>
        </p:txBody>
      </p:sp>
      <p:sp>
        <p:nvSpPr>
          <p:cNvPr id="14358" name="TextBox 37"/>
          <p:cNvSpPr txBox="1">
            <a:spLocks noChangeArrowheads="1"/>
          </p:cNvSpPr>
          <p:nvPr/>
        </p:nvSpPr>
        <p:spPr bwMode="auto">
          <a:xfrm rot="5400000">
            <a:off x="7818438" y="5741988"/>
            <a:ext cx="15192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b="1" dirty="0"/>
              <a:t>Carbon loss</a:t>
            </a:r>
          </a:p>
        </p:txBody>
      </p:sp>
    </p:spTree>
    <p:extLst>
      <p:ext uri="{BB962C8B-B14F-4D97-AF65-F5344CB8AC3E}">
        <p14:creationId xmlns:p14="http://schemas.microsoft.com/office/powerpoint/2010/main" val="796573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p:txBody>
          <a:bodyPr/>
          <a:lstStyle/>
          <a:p>
            <a:r>
              <a:rPr lang="en-US" altLang="en-US" sz="3300" smtClean="0"/>
              <a:t>Sensitivity of substitution to leakage</a:t>
            </a:r>
          </a:p>
        </p:txBody>
      </p:sp>
      <p:graphicFrame>
        <p:nvGraphicFramePr>
          <p:cNvPr id="4" name="Chart 3"/>
          <p:cNvGraphicFramePr>
            <a:graphicFrameLocks noGrp="1"/>
          </p:cNvGraphicFramePr>
          <p:nvPr/>
        </p:nvGraphicFramePr>
        <p:xfrm>
          <a:off x="1219200" y="1447800"/>
          <a:ext cx="7632970" cy="48913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4510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Leakage 3</a:t>
            </a:r>
          </a:p>
        </p:txBody>
      </p:sp>
      <p:sp>
        <p:nvSpPr>
          <p:cNvPr id="16387" name="Content Placeholder 2"/>
          <p:cNvSpPr>
            <a:spLocks noGrp="1"/>
          </p:cNvSpPr>
          <p:nvPr>
            <p:ph idx="1"/>
          </p:nvPr>
        </p:nvSpPr>
        <p:spPr/>
        <p:txBody>
          <a:bodyPr/>
          <a:lstStyle/>
          <a:p>
            <a:r>
              <a:rPr lang="en-US" altLang="en-US" smtClean="0"/>
              <a:t>Leakage is a pain, but</a:t>
            </a:r>
          </a:p>
          <a:p>
            <a:endParaRPr lang="en-US" altLang="en-US" smtClean="0"/>
          </a:p>
          <a:p>
            <a:r>
              <a:rPr lang="en-US" altLang="en-US" smtClean="0"/>
              <a:t>It will likely counter projected gains</a:t>
            </a:r>
          </a:p>
          <a:p>
            <a:endParaRPr lang="en-US" altLang="en-US" smtClean="0"/>
          </a:p>
          <a:p>
            <a:r>
              <a:rPr lang="en-US" altLang="en-US" smtClean="0"/>
              <a:t>May require policies to counter it</a:t>
            </a:r>
          </a:p>
          <a:p>
            <a:pPr lvl="1"/>
            <a:r>
              <a:rPr lang="en-US" altLang="en-US" smtClean="0"/>
              <a:t>Fossil carbon reserves the size of substitution benefits</a:t>
            </a:r>
          </a:p>
          <a:p>
            <a:pPr lvl="1"/>
            <a:r>
              <a:rPr lang="en-US" altLang="en-US" smtClean="0"/>
              <a:t>Use resource more wisely so you need less of it</a:t>
            </a:r>
          </a:p>
          <a:p>
            <a:pPr lvl="1"/>
            <a:endParaRPr lang="en-US" altLang="en-US" smtClean="0"/>
          </a:p>
          <a:p>
            <a:endParaRPr lang="en-US" altLang="en-US" smtClean="0"/>
          </a:p>
        </p:txBody>
      </p:sp>
    </p:spTree>
    <p:extLst>
      <p:ext uri="{BB962C8B-B14F-4D97-AF65-F5344CB8AC3E}">
        <p14:creationId xmlns:p14="http://schemas.microsoft.com/office/powerpoint/2010/main" val="147493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Discounting</a:t>
            </a:r>
          </a:p>
        </p:txBody>
      </p:sp>
      <p:sp>
        <p:nvSpPr>
          <p:cNvPr id="17411" name="Content Placeholder 2"/>
          <p:cNvSpPr>
            <a:spLocks noGrp="1"/>
          </p:cNvSpPr>
          <p:nvPr>
            <p:ph idx="1"/>
          </p:nvPr>
        </p:nvSpPr>
        <p:spPr/>
        <p:txBody>
          <a:bodyPr/>
          <a:lstStyle/>
          <a:p>
            <a:r>
              <a:rPr lang="en-US" altLang="en-US" smtClean="0"/>
              <a:t>Measurement uncertainty</a:t>
            </a:r>
          </a:p>
          <a:p>
            <a:endParaRPr lang="en-US" altLang="en-US" smtClean="0"/>
          </a:p>
          <a:p>
            <a:r>
              <a:rPr lang="en-US" altLang="en-US" smtClean="0"/>
              <a:t>Disturbances</a:t>
            </a:r>
          </a:p>
          <a:p>
            <a:endParaRPr lang="en-US" altLang="en-US" smtClean="0"/>
          </a:p>
          <a:p>
            <a:r>
              <a:rPr lang="en-US" altLang="en-US" smtClean="0"/>
              <a:t>Leakage</a:t>
            </a:r>
          </a:p>
          <a:p>
            <a:endParaRPr lang="en-US" altLang="en-US" smtClean="0"/>
          </a:p>
          <a:p>
            <a:r>
              <a:rPr lang="en-US" altLang="en-US" smtClean="0"/>
              <a:t>Timing of the action</a:t>
            </a:r>
          </a:p>
          <a:p>
            <a:endParaRPr lang="en-US" altLang="en-US" smtClean="0"/>
          </a:p>
        </p:txBody>
      </p:sp>
      <p:sp>
        <p:nvSpPr>
          <p:cNvPr id="4" name="Rectangle 3"/>
          <p:cNvSpPr/>
          <p:nvPr/>
        </p:nvSpPr>
        <p:spPr>
          <a:xfrm>
            <a:off x="5410200" y="3962400"/>
            <a:ext cx="31242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7" name="Freeform 6"/>
          <p:cNvSpPr/>
          <p:nvPr/>
        </p:nvSpPr>
        <p:spPr>
          <a:xfrm>
            <a:off x="5410200" y="3973513"/>
            <a:ext cx="3157538" cy="1817687"/>
          </a:xfrm>
          <a:custGeom>
            <a:avLst/>
            <a:gdLst>
              <a:gd name="connsiteX0" fmla="*/ 0 w 3156857"/>
              <a:gd name="connsiteY0" fmla="*/ 0 h 1817914"/>
              <a:gd name="connsiteX1" fmla="*/ 511629 w 3156857"/>
              <a:gd name="connsiteY1" fmla="*/ 881743 h 1817914"/>
              <a:gd name="connsiteX2" fmla="*/ 1828800 w 3156857"/>
              <a:gd name="connsiteY2" fmla="*/ 1415143 h 1817914"/>
              <a:gd name="connsiteX3" fmla="*/ 3156857 w 3156857"/>
              <a:gd name="connsiteY3" fmla="*/ 1817914 h 1817914"/>
            </a:gdLst>
            <a:ahLst/>
            <a:cxnLst>
              <a:cxn ang="0">
                <a:pos x="connsiteX0" y="connsiteY0"/>
              </a:cxn>
              <a:cxn ang="0">
                <a:pos x="connsiteX1" y="connsiteY1"/>
              </a:cxn>
              <a:cxn ang="0">
                <a:pos x="connsiteX2" y="connsiteY2"/>
              </a:cxn>
              <a:cxn ang="0">
                <a:pos x="connsiteX3" y="connsiteY3"/>
              </a:cxn>
            </a:cxnLst>
            <a:rect l="l" t="t" r="r" b="b"/>
            <a:pathLst>
              <a:path w="3156857" h="1817914">
                <a:moveTo>
                  <a:pt x="0" y="0"/>
                </a:moveTo>
                <a:cubicBezTo>
                  <a:pt x="103414" y="322943"/>
                  <a:pt x="206829" y="645886"/>
                  <a:pt x="511629" y="881743"/>
                </a:cubicBezTo>
                <a:cubicBezTo>
                  <a:pt x="816429" y="1117600"/>
                  <a:pt x="1387929" y="1259115"/>
                  <a:pt x="1828800" y="1415143"/>
                </a:cubicBezTo>
                <a:cubicBezTo>
                  <a:pt x="2269671" y="1571171"/>
                  <a:pt x="2713264" y="1694542"/>
                  <a:pt x="3156857" y="1817914"/>
                </a:cubicBez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7414" name="TextBox 7"/>
          <p:cNvSpPr txBox="1">
            <a:spLocks noChangeArrowheads="1"/>
          </p:cNvSpPr>
          <p:nvPr/>
        </p:nvSpPr>
        <p:spPr bwMode="auto">
          <a:xfrm>
            <a:off x="5943600" y="6096000"/>
            <a:ext cx="1851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a:t>Time of action</a:t>
            </a:r>
            <a:r>
              <a:rPr lang="en-US" altLang="en-US">
                <a:sym typeface="Wingdings" pitchFamily="2" charset="2"/>
              </a:rPr>
              <a:t></a:t>
            </a:r>
            <a:endParaRPr lang="en-US" altLang="en-US"/>
          </a:p>
        </p:txBody>
      </p:sp>
      <p:sp>
        <p:nvSpPr>
          <p:cNvPr id="17415" name="TextBox 8"/>
          <p:cNvSpPr txBox="1">
            <a:spLocks noChangeArrowheads="1"/>
          </p:cNvSpPr>
          <p:nvPr/>
        </p:nvSpPr>
        <p:spPr bwMode="auto">
          <a:xfrm rot="-5400000">
            <a:off x="3873500" y="4737100"/>
            <a:ext cx="1919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a:t>Value of action</a:t>
            </a:r>
            <a:r>
              <a:rPr lang="en-US" altLang="en-US">
                <a:sym typeface="Wingdings" pitchFamily="2" charset="2"/>
              </a:rPr>
              <a:t></a:t>
            </a:r>
            <a:endParaRPr lang="en-US" altLang="en-US"/>
          </a:p>
        </p:txBody>
      </p:sp>
    </p:spTree>
    <p:extLst>
      <p:ext uri="{BB962C8B-B14F-4D97-AF65-F5344CB8AC3E}">
        <p14:creationId xmlns:p14="http://schemas.microsoft.com/office/powerpoint/2010/main" val="2088210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p:cNvSpPr>
          <p:nvPr>
            <p:ph type="title"/>
          </p:nvPr>
        </p:nvSpPr>
        <p:spPr/>
        <p:txBody>
          <a:bodyPr/>
          <a:lstStyle/>
          <a:p>
            <a:r>
              <a:rPr lang="en-US" altLang="en-US" smtClean="0"/>
              <a:t>Accuracy and Precision</a:t>
            </a:r>
          </a:p>
        </p:txBody>
      </p:sp>
      <p:sp>
        <p:nvSpPr>
          <p:cNvPr id="25603" name="Rectangle 5"/>
          <p:cNvSpPr>
            <a:spLocks noGrp="1"/>
          </p:cNvSpPr>
          <p:nvPr>
            <p:ph type="body" idx="1"/>
          </p:nvPr>
        </p:nvSpPr>
        <p:spPr>
          <a:xfrm>
            <a:off x="0" y="1600200"/>
            <a:ext cx="6629400" cy="4525963"/>
          </a:xfrm>
        </p:spPr>
        <p:txBody>
          <a:bodyPr/>
          <a:lstStyle/>
          <a:p>
            <a:r>
              <a:rPr lang="en-US" altLang="en-US" sz="2800" smtClean="0"/>
              <a:t>Accuracy: how close to the true value?</a:t>
            </a:r>
          </a:p>
          <a:p>
            <a:pPr lvl="1"/>
            <a:r>
              <a:rPr lang="en-US" altLang="en-US" sz="2400" smtClean="0"/>
              <a:t>Need a standard of true value</a:t>
            </a:r>
          </a:p>
          <a:p>
            <a:pPr lvl="1"/>
            <a:r>
              <a:rPr lang="en-US" altLang="en-US" sz="2400" smtClean="0"/>
              <a:t>Related to systematic errors or bias</a:t>
            </a:r>
          </a:p>
          <a:p>
            <a:pPr lvl="1"/>
            <a:r>
              <a:rPr lang="en-US" altLang="en-US" sz="2400" smtClean="0"/>
              <a:t>Can be improved with better technology</a:t>
            </a:r>
          </a:p>
          <a:p>
            <a:endParaRPr lang="en-US" altLang="en-US" sz="2800" smtClean="0"/>
          </a:p>
          <a:p>
            <a:r>
              <a:rPr lang="en-US" altLang="en-US" sz="2800" smtClean="0"/>
              <a:t>Precision: how variable is the estimate?</a:t>
            </a:r>
          </a:p>
          <a:p>
            <a:pPr lvl="1"/>
            <a:r>
              <a:rPr lang="en-US" altLang="en-US" sz="2400" smtClean="0"/>
              <a:t>Related to “random” errors</a:t>
            </a:r>
          </a:p>
          <a:p>
            <a:pPr lvl="1"/>
            <a:r>
              <a:rPr lang="en-US" altLang="en-US" sz="2400" smtClean="0"/>
              <a:t>Can be improved with </a:t>
            </a:r>
          </a:p>
          <a:p>
            <a:pPr lvl="2"/>
            <a:r>
              <a:rPr lang="en-US" altLang="en-US" sz="2000" smtClean="0"/>
              <a:t>better sampling schemes</a:t>
            </a:r>
          </a:p>
          <a:p>
            <a:pPr lvl="2"/>
            <a:r>
              <a:rPr lang="en-US" altLang="en-US" sz="2000" smtClean="0"/>
              <a:t>More samples</a:t>
            </a:r>
          </a:p>
          <a:p>
            <a:pPr lvl="1"/>
            <a:endParaRPr lang="en-US" altLang="en-US" sz="2400" smtClean="0"/>
          </a:p>
        </p:txBody>
      </p:sp>
      <p:sp>
        <p:nvSpPr>
          <p:cNvPr id="25604" name="Rectangle 6"/>
          <p:cNvSpPr>
            <a:spLocks noChangeArrowheads="1"/>
          </p:cNvSpPr>
          <p:nvPr/>
        </p:nvSpPr>
        <p:spPr bwMode="auto">
          <a:xfrm>
            <a:off x="6934200" y="1828800"/>
            <a:ext cx="2057400" cy="15240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latin typeface="Arial" panose="020B0604020202020204" pitchFamily="34" charset="0"/>
            </a:endParaRPr>
          </a:p>
        </p:txBody>
      </p:sp>
      <p:sp>
        <p:nvSpPr>
          <p:cNvPr id="25605" name="Line 7"/>
          <p:cNvSpPr>
            <a:spLocks noChangeShapeType="1"/>
          </p:cNvSpPr>
          <p:nvPr/>
        </p:nvSpPr>
        <p:spPr bwMode="auto">
          <a:xfrm flipV="1">
            <a:off x="7010400" y="1905000"/>
            <a:ext cx="1905000" cy="14478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6" name="Text Box 8"/>
          <p:cNvSpPr txBox="1">
            <a:spLocks noChangeArrowheads="1"/>
          </p:cNvSpPr>
          <p:nvPr/>
        </p:nvSpPr>
        <p:spPr bwMode="auto">
          <a:xfrm>
            <a:off x="7162800" y="3429000"/>
            <a:ext cx="1263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Arial" panose="020B0604020202020204" pitchFamily="34" charset="0"/>
              </a:rPr>
              <a:t>True value</a:t>
            </a:r>
          </a:p>
        </p:txBody>
      </p:sp>
      <p:sp>
        <p:nvSpPr>
          <p:cNvPr id="25607" name="Text Box 9"/>
          <p:cNvSpPr txBox="1">
            <a:spLocks noChangeArrowheads="1"/>
          </p:cNvSpPr>
          <p:nvPr/>
        </p:nvSpPr>
        <p:spPr bwMode="auto">
          <a:xfrm rot="-5400000">
            <a:off x="5755482" y="2474118"/>
            <a:ext cx="1809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Arial" panose="020B0604020202020204" pitchFamily="34" charset="0"/>
              </a:rPr>
              <a:t>Measured value</a:t>
            </a:r>
          </a:p>
        </p:txBody>
      </p:sp>
      <p:sp>
        <p:nvSpPr>
          <p:cNvPr id="25608" name="Line 10"/>
          <p:cNvSpPr>
            <a:spLocks noChangeShapeType="1"/>
          </p:cNvSpPr>
          <p:nvPr/>
        </p:nvSpPr>
        <p:spPr bwMode="auto">
          <a:xfrm flipV="1">
            <a:off x="6934200" y="1828800"/>
            <a:ext cx="1371600" cy="1447800"/>
          </a:xfrm>
          <a:prstGeom prst="line">
            <a:avLst/>
          </a:prstGeom>
          <a:noFill/>
          <a:ln w="76200">
            <a:solidFill>
              <a:srgbClr val="FF33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5609" name="Rectangle 12"/>
          <p:cNvSpPr>
            <a:spLocks noChangeArrowheads="1"/>
          </p:cNvSpPr>
          <p:nvPr/>
        </p:nvSpPr>
        <p:spPr bwMode="auto">
          <a:xfrm>
            <a:off x="8077200" y="2438400"/>
            <a:ext cx="501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Arial" panose="020B0604020202020204" pitchFamily="34" charset="0"/>
              </a:rPr>
              <a:t>1:1</a:t>
            </a:r>
          </a:p>
        </p:txBody>
      </p:sp>
      <p:sp>
        <p:nvSpPr>
          <p:cNvPr id="25610" name="Rectangle 13"/>
          <p:cNvSpPr>
            <a:spLocks noChangeArrowheads="1"/>
          </p:cNvSpPr>
          <p:nvPr/>
        </p:nvSpPr>
        <p:spPr bwMode="auto">
          <a:xfrm>
            <a:off x="5867400" y="4572000"/>
            <a:ext cx="838200" cy="16764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latin typeface="Arial" panose="020B0604020202020204" pitchFamily="34" charset="0"/>
            </a:endParaRPr>
          </a:p>
        </p:txBody>
      </p:sp>
      <p:sp>
        <p:nvSpPr>
          <p:cNvPr id="25611" name="Line 14"/>
          <p:cNvSpPr>
            <a:spLocks noChangeShapeType="1"/>
          </p:cNvSpPr>
          <p:nvPr/>
        </p:nvSpPr>
        <p:spPr bwMode="auto">
          <a:xfrm>
            <a:off x="5867400" y="5410200"/>
            <a:ext cx="838200" cy="0"/>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2" name="Rectangle 15"/>
          <p:cNvSpPr>
            <a:spLocks noChangeArrowheads="1"/>
          </p:cNvSpPr>
          <p:nvPr/>
        </p:nvSpPr>
        <p:spPr bwMode="auto">
          <a:xfrm>
            <a:off x="7696200" y="5181600"/>
            <a:ext cx="8382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latin typeface="Arial" panose="020B0604020202020204" pitchFamily="34" charset="0"/>
            </a:endParaRPr>
          </a:p>
        </p:txBody>
      </p:sp>
      <p:sp>
        <p:nvSpPr>
          <p:cNvPr id="25613" name="Line 16"/>
          <p:cNvSpPr>
            <a:spLocks noChangeShapeType="1"/>
          </p:cNvSpPr>
          <p:nvPr/>
        </p:nvSpPr>
        <p:spPr bwMode="auto">
          <a:xfrm>
            <a:off x="7696200" y="5410200"/>
            <a:ext cx="838200" cy="0"/>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4" name="Text Box 17"/>
          <p:cNvSpPr txBox="1">
            <a:spLocks noChangeArrowheads="1"/>
          </p:cNvSpPr>
          <p:nvPr/>
        </p:nvSpPr>
        <p:spPr bwMode="auto">
          <a:xfrm>
            <a:off x="4811713" y="5233988"/>
            <a:ext cx="9794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Arial" panose="020B0604020202020204" pitchFamily="34" charset="0"/>
              </a:rPr>
              <a:t>mean</a:t>
            </a:r>
            <a:r>
              <a:rPr lang="en-US" altLang="en-US" sz="1800">
                <a:latin typeface="Arial" panose="020B0604020202020204" pitchFamily="34" charset="0"/>
                <a:sym typeface="Wingdings" panose="05000000000000000000" pitchFamily="2" charset="2"/>
              </a:rPr>
              <a:t></a:t>
            </a:r>
            <a:endParaRPr lang="en-US" altLang="en-US" sz="1800">
              <a:latin typeface="Arial" panose="020B0604020202020204" pitchFamily="34" charset="0"/>
            </a:endParaRPr>
          </a:p>
        </p:txBody>
      </p:sp>
      <p:sp>
        <p:nvSpPr>
          <p:cNvPr id="25615" name="Text Box 18"/>
          <p:cNvSpPr txBox="1">
            <a:spLocks noChangeArrowheads="1"/>
          </p:cNvSpPr>
          <p:nvPr/>
        </p:nvSpPr>
        <p:spPr bwMode="auto">
          <a:xfrm>
            <a:off x="5492750" y="6248400"/>
            <a:ext cx="145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Arial" panose="020B0604020202020204" pitchFamily="34" charset="0"/>
              </a:rPr>
              <a:t> less precise</a:t>
            </a:r>
          </a:p>
        </p:txBody>
      </p:sp>
      <p:sp>
        <p:nvSpPr>
          <p:cNvPr id="25616" name="Text Box 19"/>
          <p:cNvSpPr txBox="1">
            <a:spLocks noChangeArrowheads="1"/>
          </p:cNvSpPr>
          <p:nvPr/>
        </p:nvSpPr>
        <p:spPr bwMode="auto">
          <a:xfrm>
            <a:off x="7251700" y="6248400"/>
            <a:ext cx="156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Arial" panose="020B0604020202020204" pitchFamily="34" charset="0"/>
              </a:rPr>
              <a:t> more precise</a:t>
            </a:r>
          </a:p>
        </p:txBody>
      </p:sp>
    </p:spTree>
    <p:custDataLst>
      <p:tags r:id="rId1"/>
    </p:custDataLst>
    <p:extLst>
      <p:ext uri="{BB962C8B-B14F-4D97-AF65-F5344CB8AC3E}">
        <p14:creationId xmlns:p14="http://schemas.microsoft.com/office/powerpoint/2010/main" val="1532995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p:txBody>
          <a:bodyPr>
            <a:normAutofit fontScale="90000"/>
          </a:bodyPr>
          <a:lstStyle/>
          <a:p>
            <a:r>
              <a:rPr lang="en-US" altLang="en-US" smtClean="0"/>
              <a:t>How accuracy influences accounting </a:t>
            </a:r>
          </a:p>
        </p:txBody>
      </p:sp>
      <p:sp>
        <p:nvSpPr>
          <p:cNvPr id="27651" name="Rectangle 3"/>
          <p:cNvSpPr>
            <a:spLocks noGrp="1"/>
          </p:cNvSpPr>
          <p:nvPr>
            <p:ph type="body" idx="1"/>
          </p:nvPr>
        </p:nvSpPr>
        <p:spPr/>
        <p:txBody>
          <a:bodyPr/>
          <a:lstStyle/>
          <a:p>
            <a:r>
              <a:rPr lang="en-US" altLang="en-US" smtClean="0"/>
              <a:t>If there is a known positive bias (estimate is too high), then a discount can be made</a:t>
            </a:r>
          </a:p>
          <a:p>
            <a:r>
              <a:rPr lang="en-US" altLang="en-US" smtClean="0"/>
              <a:t>If there is a known negative bias, then adjustments upward could be made, but these are usually associated with omissions on the part of those making the measurements or calculations </a:t>
            </a:r>
          </a:p>
        </p:txBody>
      </p:sp>
    </p:spTree>
    <p:custDataLst>
      <p:tags r:id="rId1"/>
    </p:custDataLst>
    <p:extLst>
      <p:ext uri="{BB962C8B-B14F-4D97-AF65-F5344CB8AC3E}">
        <p14:creationId xmlns:p14="http://schemas.microsoft.com/office/powerpoint/2010/main" val="1831539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p:txBody>
          <a:bodyPr>
            <a:normAutofit fontScale="90000"/>
          </a:bodyPr>
          <a:lstStyle/>
          <a:p>
            <a:r>
              <a:rPr lang="en-US" altLang="en-US" smtClean="0"/>
              <a:t>Biases can be introduced by omissions</a:t>
            </a:r>
          </a:p>
        </p:txBody>
      </p:sp>
      <p:sp>
        <p:nvSpPr>
          <p:cNvPr id="28675" name="Rectangle 3"/>
          <p:cNvSpPr>
            <a:spLocks noGrp="1"/>
          </p:cNvSpPr>
          <p:nvPr>
            <p:ph type="body" idx="1"/>
          </p:nvPr>
        </p:nvSpPr>
        <p:spPr/>
        <p:txBody>
          <a:bodyPr/>
          <a:lstStyle/>
          <a:p>
            <a:r>
              <a:rPr lang="en-US" altLang="en-US" smtClean="0"/>
              <a:t>Since one is trying to </a:t>
            </a:r>
            <a:r>
              <a:rPr lang="en-US" altLang="en-US" b="1" smtClean="0"/>
              <a:t>reduce the cost</a:t>
            </a:r>
            <a:r>
              <a:rPr lang="en-US" altLang="en-US" smtClean="0"/>
              <a:t> of measurements for accounting one may: </a:t>
            </a:r>
          </a:p>
          <a:p>
            <a:r>
              <a:rPr lang="en-US" altLang="en-US" b="1" smtClean="0"/>
              <a:t>Use models</a:t>
            </a:r>
            <a:r>
              <a:rPr lang="en-US" altLang="en-US" smtClean="0"/>
              <a:t> which have the relative trend    correct, but may be biased high or low</a:t>
            </a:r>
          </a:p>
          <a:p>
            <a:r>
              <a:rPr lang="en-US" altLang="en-US" b="1" smtClean="0"/>
              <a:t>Not measure certain pools</a:t>
            </a:r>
            <a:r>
              <a:rPr lang="en-US" altLang="en-US" smtClean="0"/>
              <a:t> and depending on the system this could introduce biases that are either high or low depending on the situation</a:t>
            </a:r>
          </a:p>
        </p:txBody>
      </p:sp>
    </p:spTree>
    <p:custDataLst>
      <p:tags r:id="rId1"/>
    </p:custDataLst>
    <p:extLst>
      <p:ext uri="{BB962C8B-B14F-4D97-AF65-F5344CB8AC3E}">
        <p14:creationId xmlns:p14="http://schemas.microsoft.com/office/powerpoint/2010/main" val="3853734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p:cNvSpPr>
          <p:nvPr>
            <p:ph type="title"/>
          </p:nvPr>
        </p:nvSpPr>
        <p:spPr/>
        <p:txBody>
          <a:bodyPr/>
          <a:lstStyle/>
          <a:p>
            <a:r>
              <a:rPr lang="en-US" altLang="en-US" smtClean="0"/>
              <a:t>Case 1: Afforestation</a:t>
            </a:r>
          </a:p>
        </p:txBody>
      </p:sp>
      <p:graphicFrame>
        <p:nvGraphicFramePr>
          <p:cNvPr id="30723" name="Object 5"/>
          <p:cNvGraphicFramePr>
            <a:graphicFrameLocks noGrp="1" noChangeAspect="1"/>
          </p:cNvGraphicFramePr>
          <p:nvPr>
            <p:ph sz="half" idx="1"/>
          </p:nvPr>
        </p:nvGraphicFramePr>
        <p:xfrm>
          <a:off x="457200" y="1371600"/>
          <a:ext cx="4241800" cy="2746375"/>
        </p:xfrm>
        <a:graphic>
          <a:graphicData uri="http://schemas.openxmlformats.org/presentationml/2006/ole">
            <mc:AlternateContent xmlns:mc="http://schemas.openxmlformats.org/markup-compatibility/2006">
              <mc:Choice xmlns:v="urn:schemas-microsoft-com:vml" Requires="v">
                <p:oleObj spid="_x0000_s2110" name="Chart" r:id="rId5" imgW="7991368" imgH="5172090" progId="Excel.Chart.8">
                  <p:embed/>
                </p:oleObj>
              </mc:Choice>
              <mc:Fallback>
                <p:oleObj name="Chart" r:id="rId5" imgW="7991368" imgH="5172090"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371600"/>
                        <a:ext cx="4241800" cy="274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4" name="Object 7"/>
          <p:cNvGraphicFramePr>
            <a:graphicFrameLocks noGrp="1" noChangeAspect="1"/>
          </p:cNvGraphicFramePr>
          <p:nvPr>
            <p:ph sz="quarter" idx="2"/>
          </p:nvPr>
        </p:nvGraphicFramePr>
        <p:xfrm>
          <a:off x="4648200" y="1371600"/>
          <a:ext cx="4241800" cy="2744788"/>
        </p:xfrm>
        <a:graphic>
          <a:graphicData uri="http://schemas.openxmlformats.org/presentationml/2006/ole">
            <mc:AlternateContent xmlns:mc="http://schemas.openxmlformats.org/markup-compatibility/2006">
              <mc:Choice xmlns:v="urn:schemas-microsoft-com:vml" Requires="v">
                <p:oleObj spid="_x0000_s2111" name="Chart" r:id="rId7" imgW="7991368" imgH="5172090" progId="Excel.Chart.8">
                  <p:embed/>
                </p:oleObj>
              </mc:Choice>
              <mc:Fallback>
                <p:oleObj name="Chart" r:id="rId7" imgW="7991368" imgH="5172090" progId="Excel.Char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8200" y="1371600"/>
                        <a:ext cx="4241800" cy="274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5" name="Text Box 11"/>
          <p:cNvSpPr txBox="1">
            <a:spLocks noChangeArrowheads="1"/>
          </p:cNvSpPr>
          <p:nvPr/>
        </p:nvSpPr>
        <p:spPr bwMode="auto">
          <a:xfrm>
            <a:off x="125413" y="4459288"/>
            <a:ext cx="437038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latin typeface="Arial" panose="020B0604020202020204" pitchFamily="34" charset="0"/>
              </a:rPr>
              <a:t>Live only             182 MgC/ha</a:t>
            </a:r>
          </a:p>
          <a:p>
            <a:pPr eaLnBrk="1" hangingPunct="1">
              <a:spcBef>
                <a:spcPct val="0"/>
              </a:spcBef>
              <a:buFontTx/>
              <a:buNone/>
            </a:pPr>
            <a:r>
              <a:rPr lang="en-US" altLang="en-US" sz="2400" b="1">
                <a:latin typeface="Arial" panose="020B0604020202020204" pitchFamily="34" charset="0"/>
              </a:rPr>
              <a:t>Live and dead     225 MgC/ha</a:t>
            </a:r>
          </a:p>
          <a:p>
            <a:pPr eaLnBrk="1" hangingPunct="1">
              <a:spcBef>
                <a:spcPct val="0"/>
              </a:spcBef>
              <a:buFontTx/>
              <a:buNone/>
            </a:pPr>
            <a:r>
              <a:rPr lang="en-US" altLang="en-US" sz="2400" b="1">
                <a:latin typeface="Arial" panose="020B0604020202020204" pitchFamily="34" charset="0"/>
              </a:rPr>
              <a:t>All                         218 MgC/ha</a:t>
            </a:r>
          </a:p>
        </p:txBody>
      </p:sp>
      <p:graphicFrame>
        <p:nvGraphicFramePr>
          <p:cNvPr id="30726" name="Object 12"/>
          <p:cNvGraphicFramePr>
            <a:graphicFrameLocks noGrp="1" noChangeAspect="1"/>
          </p:cNvGraphicFramePr>
          <p:nvPr>
            <p:ph sz="quarter" idx="3"/>
          </p:nvPr>
        </p:nvGraphicFramePr>
        <p:xfrm>
          <a:off x="4724400" y="3886200"/>
          <a:ext cx="4241800" cy="2746375"/>
        </p:xfrm>
        <a:graphic>
          <a:graphicData uri="http://schemas.openxmlformats.org/presentationml/2006/ole">
            <mc:AlternateContent xmlns:mc="http://schemas.openxmlformats.org/markup-compatibility/2006">
              <mc:Choice xmlns:v="urn:schemas-microsoft-com:vml" Requires="v">
                <p:oleObj spid="_x0000_s2112" name="Chart" r:id="rId9" imgW="7991368" imgH="5172090" progId="Excel.Chart.8">
                  <p:embed/>
                </p:oleObj>
              </mc:Choice>
              <mc:Fallback>
                <p:oleObj name="Chart" r:id="rId9" imgW="7991368" imgH="5172090" progId="Excel.Chart.8">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4400" y="3886200"/>
                        <a:ext cx="4241800"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2056415118"/>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p:txBody>
          <a:bodyPr/>
          <a:lstStyle/>
          <a:p>
            <a:r>
              <a:rPr lang="en-US" altLang="en-US" smtClean="0"/>
              <a:t>Case 2: Old-growth conversion</a:t>
            </a:r>
          </a:p>
        </p:txBody>
      </p:sp>
      <p:graphicFrame>
        <p:nvGraphicFramePr>
          <p:cNvPr id="32771" name="Object 3"/>
          <p:cNvGraphicFramePr>
            <a:graphicFrameLocks noGrp="1" noChangeAspect="1"/>
          </p:cNvGraphicFramePr>
          <p:nvPr>
            <p:ph sz="half" idx="1"/>
          </p:nvPr>
        </p:nvGraphicFramePr>
        <p:xfrm>
          <a:off x="457200" y="1371600"/>
          <a:ext cx="4241800" cy="2746375"/>
        </p:xfrm>
        <a:graphic>
          <a:graphicData uri="http://schemas.openxmlformats.org/presentationml/2006/ole">
            <mc:AlternateContent xmlns:mc="http://schemas.openxmlformats.org/markup-compatibility/2006">
              <mc:Choice xmlns:v="urn:schemas-microsoft-com:vml" Requires="v">
                <p:oleObj spid="_x0000_s3134" name="Chart" r:id="rId5" imgW="7991368" imgH="5172090" progId="Excel.Chart.8">
                  <p:embed/>
                </p:oleObj>
              </mc:Choice>
              <mc:Fallback>
                <p:oleObj name="Chart" r:id="rId5" imgW="7991368" imgH="5172090"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371600"/>
                        <a:ext cx="4241800" cy="274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72" name="Text Box 5"/>
          <p:cNvSpPr txBox="1">
            <a:spLocks noChangeArrowheads="1"/>
          </p:cNvSpPr>
          <p:nvPr/>
        </p:nvSpPr>
        <p:spPr bwMode="auto">
          <a:xfrm>
            <a:off x="125413" y="4459288"/>
            <a:ext cx="43291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latin typeface="Arial" panose="020B0604020202020204" pitchFamily="34" charset="0"/>
              </a:rPr>
              <a:t>Live only             182 MgC/ha</a:t>
            </a:r>
          </a:p>
          <a:p>
            <a:pPr eaLnBrk="1" hangingPunct="1">
              <a:spcBef>
                <a:spcPct val="0"/>
              </a:spcBef>
              <a:buFontTx/>
              <a:buNone/>
            </a:pPr>
            <a:r>
              <a:rPr lang="en-US" altLang="en-US" sz="2400" b="1">
                <a:latin typeface="Arial" panose="020B0604020202020204" pitchFamily="34" charset="0"/>
              </a:rPr>
              <a:t>Live and dead     142 MgC/ha</a:t>
            </a:r>
          </a:p>
          <a:p>
            <a:pPr eaLnBrk="1" hangingPunct="1">
              <a:spcBef>
                <a:spcPct val="0"/>
              </a:spcBef>
              <a:buFontTx/>
              <a:buNone/>
            </a:pPr>
            <a:r>
              <a:rPr lang="en-US" altLang="en-US" sz="2400" b="1">
                <a:latin typeface="Arial" panose="020B0604020202020204" pitchFamily="34" charset="0"/>
              </a:rPr>
              <a:t>All                        142 MgC/ha</a:t>
            </a:r>
          </a:p>
        </p:txBody>
      </p:sp>
      <p:graphicFrame>
        <p:nvGraphicFramePr>
          <p:cNvPr id="32773" name="Object 7"/>
          <p:cNvGraphicFramePr>
            <a:graphicFrameLocks noGrp="1" noChangeAspect="1"/>
          </p:cNvGraphicFramePr>
          <p:nvPr>
            <p:ph sz="quarter" idx="2"/>
          </p:nvPr>
        </p:nvGraphicFramePr>
        <p:xfrm>
          <a:off x="4902200" y="1371600"/>
          <a:ext cx="4241800" cy="2744788"/>
        </p:xfrm>
        <a:graphic>
          <a:graphicData uri="http://schemas.openxmlformats.org/presentationml/2006/ole">
            <mc:AlternateContent xmlns:mc="http://schemas.openxmlformats.org/markup-compatibility/2006">
              <mc:Choice xmlns:v="urn:schemas-microsoft-com:vml" Requires="v">
                <p:oleObj spid="_x0000_s3135" name="Chart" r:id="rId7" imgW="7991368" imgH="5172090" progId="Excel.Chart.8">
                  <p:embed/>
                </p:oleObj>
              </mc:Choice>
              <mc:Fallback>
                <p:oleObj name="Chart" r:id="rId7" imgW="7991368" imgH="5172090" progId="Excel.Char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02200" y="1371600"/>
                        <a:ext cx="4241800" cy="274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4" name="Object 8"/>
          <p:cNvGraphicFramePr>
            <a:graphicFrameLocks noGrp="1" noChangeAspect="1"/>
          </p:cNvGraphicFramePr>
          <p:nvPr>
            <p:ph sz="quarter" idx="3"/>
          </p:nvPr>
        </p:nvGraphicFramePr>
        <p:xfrm>
          <a:off x="4902200" y="4111625"/>
          <a:ext cx="4241800" cy="2746375"/>
        </p:xfrm>
        <a:graphic>
          <a:graphicData uri="http://schemas.openxmlformats.org/presentationml/2006/ole">
            <mc:AlternateContent xmlns:mc="http://schemas.openxmlformats.org/markup-compatibility/2006">
              <mc:Choice xmlns:v="urn:schemas-microsoft-com:vml" Requires="v">
                <p:oleObj spid="_x0000_s3136" name="Chart" r:id="rId9" imgW="7991368" imgH="5172090" progId="Excel.Chart.8">
                  <p:embed/>
                </p:oleObj>
              </mc:Choice>
              <mc:Fallback>
                <p:oleObj name="Chart" r:id="rId9" imgW="7991368" imgH="5172090" progId="Excel.Chart.8">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02200" y="4111625"/>
                        <a:ext cx="4241800"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1105594328"/>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p:cNvSpPr>
          <p:nvPr>
            <p:ph type="title"/>
          </p:nvPr>
        </p:nvSpPr>
        <p:spPr/>
        <p:txBody>
          <a:bodyPr/>
          <a:lstStyle/>
          <a:p>
            <a:r>
              <a:rPr lang="en-US" altLang="en-US" sz="3300" smtClean="0"/>
              <a:t>Measurement Precision and Accounting</a:t>
            </a:r>
          </a:p>
        </p:txBody>
      </p:sp>
      <p:sp>
        <p:nvSpPr>
          <p:cNvPr id="34819" name="Rectangle 5"/>
          <p:cNvSpPr>
            <a:spLocks noChangeArrowheads="1"/>
          </p:cNvSpPr>
          <p:nvPr/>
        </p:nvSpPr>
        <p:spPr bwMode="auto">
          <a:xfrm>
            <a:off x="2889250" y="2743200"/>
            <a:ext cx="838200" cy="16764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latin typeface="Arial" panose="020B0604020202020204" pitchFamily="34" charset="0"/>
            </a:endParaRPr>
          </a:p>
        </p:txBody>
      </p:sp>
      <p:sp>
        <p:nvSpPr>
          <p:cNvPr id="34820" name="Line 6"/>
          <p:cNvSpPr>
            <a:spLocks noChangeShapeType="1"/>
          </p:cNvSpPr>
          <p:nvPr/>
        </p:nvSpPr>
        <p:spPr bwMode="auto">
          <a:xfrm>
            <a:off x="2889250" y="3581400"/>
            <a:ext cx="838200" cy="0"/>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1" name="Rectangle 7"/>
          <p:cNvSpPr>
            <a:spLocks noChangeArrowheads="1"/>
          </p:cNvSpPr>
          <p:nvPr/>
        </p:nvSpPr>
        <p:spPr bwMode="auto">
          <a:xfrm>
            <a:off x="4718050" y="3352800"/>
            <a:ext cx="8382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latin typeface="Arial" panose="020B0604020202020204" pitchFamily="34" charset="0"/>
            </a:endParaRPr>
          </a:p>
        </p:txBody>
      </p:sp>
      <p:sp>
        <p:nvSpPr>
          <p:cNvPr id="34822" name="Line 8"/>
          <p:cNvSpPr>
            <a:spLocks noChangeShapeType="1"/>
          </p:cNvSpPr>
          <p:nvPr/>
        </p:nvSpPr>
        <p:spPr bwMode="auto">
          <a:xfrm>
            <a:off x="4718050" y="3581400"/>
            <a:ext cx="838200" cy="0"/>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3" name="Text Box 9"/>
          <p:cNvSpPr txBox="1">
            <a:spLocks noChangeArrowheads="1"/>
          </p:cNvSpPr>
          <p:nvPr/>
        </p:nvSpPr>
        <p:spPr bwMode="auto">
          <a:xfrm>
            <a:off x="836613" y="3414713"/>
            <a:ext cx="21859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Arial" panose="020B0604020202020204" pitchFamily="34" charset="0"/>
              </a:rPr>
              <a:t>Mean estimate</a:t>
            </a:r>
            <a:r>
              <a:rPr lang="en-US" altLang="en-US" sz="1800">
                <a:latin typeface="Arial" panose="020B0604020202020204" pitchFamily="34" charset="0"/>
                <a:sym typeface="Wingdings" panose="05000000000000000000" pitchFamily="2" charset="2"/>
              </a:rPr>
              <a:t></a:t>
            </a:r>
            <a:endParaRPr lang="en-US" altLang="en-US" sz="1800">
              <a:latin typeface="Arial" panose="020B0604020202020204" pitchFamily="34" charset="0"/>
            </a:endParaRPr>
          </a:p>
        </p:txBody>
      </p:sp>
      <p:sp>
        <p:nvSpPr>
          <p:cNvPr id="34824" name="Text Box 10"/>
          <p:cNvSpPr txBox="1">
            <a:spLocks noChangeArrowheads="1"/>
          </p:cNvSpPr>
          <p:nvPr/>
        </p:nvSpPr>
        <p:spPr bwMode="auto">
          <a:xfrm>
            <a:off x="2717800" y="4786313"/>
            <a:ext cx="1009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Arial" panose="020B0604020202020204" pitchFamily="34" charset="0"/>
              </a:rPr>
              <a:t> Entity 1</a:t>
            </a:r>
          </a:p>
        </p:txBody>
      </p:sp>
      <p:sp>
        <p:nvSpPr>
          <p:cNvPr id="34825" name="Text Box 11"/>
          <p:cNvSpPr txBox="1">
            <a:spLocks noChangeArrowheads="1"/>
          </p:cNvSpPr>
          <p:nvPr/>
        </p:nvSpPr>
        <p:spPr bwMode="auto">
          <a:xfrm>
            <a:off x="4521200" y="4419600"/>
            <a:ext cx="147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Arial" panose="020B0604020202020204" pitchFamily="34" charset="0"/>
              </a:rPr>
              <a:t> Fixed </a:t>
            </a:r>
            <a:br>
              <a:rPr lang="en-US" altLang="en-US" sz="1800">
                <a:latin typeface="Arial" panose="020B0604020202020204" pitchFamily="34" charset="0"/>
              </a:rPr>
            </a:br>
            <a:r>
              <a:rPr lang="en-US" altLang="en-US" sz="1800">
                <a:latin typeface="Arial" panose="020B0604020202020204" pitchFamily="34" charset="0"/>
              </a:rPr>
              <a:t>standard</a:t>
            </a:r>
          </a:p>
        </p:txBody>
      </p:sp>
      <p:sp>
        <p:nvSpPr>
          <p:cNvPr id="34826" name="Rectangle 12"/>
          <p:cNvSpPr>
            <a:spLocks noChangeArrowheads="1"/>
          </p:cNvSpPr>
          <p:nvPr/>
        </p:nvSpPr>
        <p:spPr bwMode="auto">
          <a:xfrm>
            <a:off x="6470650" y="3490913"/>
            <a:ext cx="838200" cy="3048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latin typeface="Arial" panose="020B0604020202020204" pitchFamily="34" charset="0"/>
            </a:endParaRPr>
          </a:p>
        </p:txBody>
      </p:sp>
      <p:sp>
        <p:nvSpPr>
          <p:cNvPr id="34827" name="Line 13"/>
          <p:cNvSpPr>
            <a:spLocks noChangeShapeType="1"/>
          </p:cNvSpPr>
          <p:nvPr/>
        </p:nvSpPr>
        <p:spPr bwMode="auto">
          <a:xfrm>
            <a:off x="6470650" y="3643313"/>
            <a:ext cx="838200" cy="0"/>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8" name="Text Box 14"/>
          <p:cNvSpPr txBox="1">
            <a:spLocks noChangeArrowheads="1"/>
          </p:cNvSpPr>
          <p:nvPr/>
        </p:nvSpPr>
        <p:spPr bwMode="auto">
          <a:xfrm>
            <a:off x="6223000" y="4710113"/>
            <a:ext cx="1473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Arial" panose="020B0604020202020204" pitchFamily="34" charset="0"/>
              </a:rPr>
              <a:t> Entity 2</a:t>
            </a:r>
          </a:p>
        </p:txBody>
      </p:sp>
      <p:sp>
        <p:nvSpPr>
          <p:cNvPr id="34829" name="AutoShape 15"/>
          <p:cNvSpPr>
            <a:spLocks noChangeArrowheads="1"/>
          </p:cNvSpPr>
          <p:nvPr/>
        </p:nvSpPr>
        <p:spPr bwMode="auto">
          <a:xfrm flipH="1">
            <a:off x="2260600" y="5334000"/>
            <a:ext cx="4953000" cy="1066800"/>
          </a:xfrm>
          <a:prstGeom prst="rtTriangle">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solidFill>
                  <a:srgbClr val="FF3300"/>
                </a:solidFill>
                <a:latin typeface="Arial" panose="020B0604020202020204" pitchFamily="34" charset="0"/>
              </a:rPr>
              <a:t>cost</a:t>
            </a:r>
          </a:p>
        </p:txBody>
      </p:sp>
      <p:sp>
        <p:nvSpPr>
          <p:cNvPr id="34830" name="Text Box 17"/>
          <p:cNvSpPr txBox="1">
            <a:spLocks noChangeArrowheads="1"/>
          </p:cNvSpPr>
          <p:nvPr/>
        </p:nvSpPr>
        <p:spPr bwMode="auto">
          <a:xfrm>
            <a:off x="2273300" y="2133600"/>
            <a:ext cx="184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latin typeface="Arial" panose="020B0604020202020204" pitchFamily="34" charset="0"/>
              </a:rPr>
              <a:t>Does not count</a:t>
            </a:r>
          </a:p>
        </p:txBody>
      </p:sp>
      <p:sp>
        <p:nvSpPr>
          <p:cNvPr id="34831" name="Text Box 18"/>
          <p:cNvSpPr txBox="1">
            <a:spLocks noChangeArrowheads="1"/>
          </p:cNvSpPr>
          <p:nvPr/>
        </p:nvSpPr>
        <p:spPr bwMode="auto">
          <a:xfrm>
            <a:off x="6256997" y="2133600"/>
            <a:ext cx="9797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smtClean="0">
                <a:latin typeface="Arial" panose="020B0604020202020204" pitchFamily="34" charset="0"/>
              </a:rPr>
              <a:t>Counts</a:t>
            </a:r>
            <a:endParaRPr lang="en-US" altLang="en-US" sz="1800" b="1" dirty="0">
              <a:latin typeface="Arial" panose="020B0604020202020204" pitchFamily="34" charset="0"/>
            </a:endParaRPr>
          </a:p>
        </p:txBody>
      </p:sp>
      <p:sp>
        <p:nvSpPr>
          <p:cNvPr id="34832" name="Text Box 19"/>
          <p:cNvSpPr txBox="1">
            <a:spLocks noChangeArrowheads="1"/>
          </p:cNvSpPr>
          <p:nvPr/>
        </p:nvSpPr>
        <p:spPr bwMode="auto">
          <a:xfrm>
            <a:off x="3048000" y="1447800"/>
            <a:ext cx="3806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a:latin typeface="Arial" panose="020B0604020202020204" pitchFamily="34" charset="0"/>
              </a:rPr>
              <a:t>Fixed standard approach</a:t>
            </a:r>
          </a:p>
        </p:txBody>
      </p:sp>
      <p:sp>
        <p:nvSpPr>
          <p:cNvPr id="17" name="Text Box 18"/>
          <p:cNvSpPr txBox="1">
            <a:spLocks noChangeArrowheads="1"/>
          </p:cNvSpPr>
          <p:nvPr/>
        </p:nvSpPr>
        <p:spPr bwMode="auto">
          <a:xfrm>
            <a:off x="4586947" y="2133600"/>
            <a:ext cx="9797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smtClean="0">
                <a:latin typeface="Arial" panose="020B0604020202020204" pitchFamily="34" charset="0"/>
              </a:rPr>
              <a:t>Counts</a:t>
            </a:r>
            <a:endParaRPr lang="en-US" altLang="en-US" sz="1800" b="1" dirty="0">
              <a:latin typeface="Arial" panose="020B0604020202020204" pitchFamily="34" charset="0"/>
            </a:endParaRPr>
          </a:p>
        </p:txBody>
      </p:sp>
    </p:spTree>
    <p:custDataLst>
      <p:tags r:id="rId1"/>
    </p:custDataLst>
    <p:extLst>
      <p:ext uri="{BB962C8B-B14F-4D97-AF65-F5344CB8AC3E}">
        <p14:creationId xmlns:p14="http://schemas.microsoft.com/office/powerpoint/2010/main" val="297094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smtClean="0"/>
              <a:t>General Accounting Principles</a:t>
            </a:r>
          </a:p>
        </p:txBody>
      </p:sp>
      <p:sp>
        <p:nvSpPr>
          <p:cNvPr id="3075" name="Content Placeholder 2"/>
          <p:cNvSpPr>
            <a:spLocks noGrp="1"/>
          </p:cNvSpPr>
          <p:nvPr>
            <p:ph idx="1"/>
          </p:nvPr>
        </p:nvSpPr>
        <p:spPr/>
        <p:txBody>
          <a:bodyPr/>
          <a:lstStyle/>
          <a:p>
            <a:r>
              <a:rPr lang="en-US" altLang="en-US" b="1" dirty="0" smtClean="0"/>
              <a:t>Additionality</a:t>
            </a:r>
            <a:r>
              <a:rPr lang="en-US" altLang="en-US" dirty="0" smtClean="0"/>
              <a:t>: the action must result in carbon benefits that are in addition to business as usual (BAU)</a:t>
            </a:r>
          </a:p>
          <a:p>
            <a:r>
              <a:rPr lang="en-US" altLang="en-US" b="1" dirty="0" smtClean="0"/>
              <a:t>Permanence</a:t>
            </a:r>
            <a:r>
              <a:rPr lang="en-US" altLang="en-US" dirty="0" smtClean="0"/>
              <a:t>: the action must result in a “permanent” change in carbon stores</a:t>
            </a:r>
          </a:p>
          <a:p>
            <a:r>
              <a:rPr lang="en-US" altLang="en-US" b="1" dirty="0" smtClean="0"/>
              <a:t>Leakage</a:t>
            </a:r>
            <a:r>
              <a:rPr lang="en-US" altLang="en-US" dirty="0" smtClean="0"/>
              <a:t>: actions in one location/time can be countered by actions in another place that are indirectly caused by the initial action</a:t>
            </a:r>
          </a:p>
        </p:txBody>
      </p:sp>
    </p:spTree>
    <p:extLst>
      <p:ext uri="{BB962C8B-B14F-4D97-AF65-F5344CB8AC3E}">
        <p14:creationId xmlns:p14="http://schemas.microsoft.com/office/powerpoint/2010/main" val="1983452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p:txBody>
          <a:bodyPr/>
          <a:lstStyle/>
          <a:p>
            <a:r>
              <a:rPr lang="en-US" altLang="en-US" sz="3300" smtClean="0"/>
              <a:t>Measurement Precision and Accounting</a:t>
            </a:r>
          </a:p>
        </p:txBody>
      </p:sp>
      <p:sp>
        <p:nvSpPr>
          <p:cNvPr id="36867" name="Rectangle 3"/>
          <p:cNvSpPr>
            <a:spLocks noChangeArrowheads="1"/>
          </p:cNvSpPr>
          <p:nvPr/>
        </p:nvSpPr>
        <p:spPr bwMode="auto">
          <a:xfrm>
            <a:off x="1441450" y="2590800"/>
            <a:ext cx="838200" cy="16764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latin typeface="Arial" panose="020B0604020202020204" pitchFamily="34" charset="0"/>
            </a:endParaRPr>
          </a:p>
        </p:txBody>
      </p:sp>
      <p:sp>
        <p:nvSpPr>
          <p:cNvPr id="36868" name="Line 4"/>
          <p:cNvSpPr>
            <a:spLocks noChangeShapeType="1"/>
          </p:cNvSpPr>
          <p:nvPr/>
        </p:nvSpPr>
        <p:spPr bwMode="auto">
          <a:xfrm>
            <a:off x="1441450" y="3429000"/>
            <a:ext cx="838200" cy="0"/>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69" name="Rectangle 5"/>
          <p:cNvSpPr>
            <a:spLocks noChangeArrowheads="1"/>
          </p:cNvSpPr>
          <p:nvPr/>
        </p:nvSpPr>
        <p:spPr bwMode="auto">
          <a:xfrm>
            <a:off x="3270250" y="3200400"/>
            <a:ext cx="8382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latin typeface="Arial" panose="020B0604020202020204" pitchFamily="34" charset="0"/>
            </a:endParaRPr>
          </a:p>
        </p:txBody>
      </p:sp>
      <p:sp>
        <p:nvSpPr>
          <p:cNvPr id="36870" name="Line 6"/>
          <p:cNvSpPr>
            <a:spLocks noChangeShapeType="1"/>
          </p:cNvSpPr>
          <p:nvPr/>
        </p:nvSpPr>
        <p:spPr bwMode="auto">
          <a:xfrm>
            <a:off x="3270250" y="3429000"/>
            <a:ext cx="838200" cy="0"/>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1" name="Text Box 7"/>
          <p:cNvSpPr txBox="1">
            <a:spLocks noChangeArrowheads="1"/>
          </p:cNvSpPr>
          <p:nvPr/>
        </p:nvSpPr>
        <p:spPr bwMode="auto">
          <a:xfrm>
            <a:off x="6958013" y="1828800"/>
            <a:ext cx="2185987"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latin typeface="Arial" panose="020B0604020202020204" pitchFamily="34" charset="0"/>
              </a:rPr>
              <a:t>Mean estimate</a:t>
            </a:r>
          </a:p>
          <a:p>
            <a:pPr algn="ctr" eaLnBrk="1" hangingPunct="1">
              <a:spcBef>
                <a:spcPct val="0"/>
              </a:spcBef>
              <a:buFontTx/>
              <a:buNone/>
            </a:pPr>
            <a:r>
              <a:rPr lang="en-US" altLang="en-US" sz="1800" b="1">
                <a:latin typeface="Arial" panose="020B0604020202020204" pitchFamily="34" charset="0"/>
              </a:rPr>
              <a:t> </a:t>
            </a:r>
          </a:p>
          <a:p>
            <a:pPr algn="ctr" eaLnBrk="1" hangingPunct="1">
              <a:spcBef>
                <a:spcPct val="0"/>
              </a:spcBef>
              <a:buFontTx/>
              <a:buNone/>
            </a:pPr>
            <a:r>
              <a:rPr lang="en-US" altLang="en-US" sz="1800" b="1">
                <a:latin typeface="Arial" panose="020B0604020202020204" pitchFamily="34" charset="0"/>
              </a:rPr>
              <a:t>Amount credited</a:t>
            </a:r>
          </a:p>
        </p:txBody>
      </p:sp>
      <p:sp>
        <p:nvSpPr>
          <p:cNvPr id="36872" name="Text Box 8"/>
          <p:cNvSpPr txBox="1">
            <a:spLocks noChangeArrowheads="1"/>
          </p:cNvSpPr>
          <p:nvPr/>
        </p:nvSpPr>
        <p:spPr bwMode="auto">
          <a:xfrm>
            <a:off x="1219200" y="4433888"/>
            <a:ext cx="1009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Arial" panose="020B0604020202020204" pitchFamily="34" charset="0"/>
              </a:rPr>
              <a:t> Entity 1</a:t>
            </a:r>
          </a:p>
        </p:txBody>
      </p:sp>
      <p:sp>
        <p:nvSpPr>
          <p:cNvPr id="36873" name="Rectangle 10"/>
          <p:cNvSpPr>
            <a:spLocks noChangeArrowheads="1"/>
          </p:cNvSpPr>
          <p:nvPr/>
        </p:nvSpPr>
        <p:spPr bwMode="auto">
          <a:xfrm>
            <a:off x="5022850" y="3300413"/>
            <a:ext cx="838200" cy="242887"/>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latin typeface="Arial" panose="020B0604020202020204" pitchFamily="34" charset="0"/>
            </a:endParaRPr>
          </a:p>
        </p:txBody>
      </p:sp>
      <p:sp>
        <p:nvSpPr>
          <p:cNvPr id="36874" name="Line 11"/>
          <p:cNvSpPr>
            <a:spLocks noChangeShapeType="1"/>
          </p:cNvSpPr>
          <p:nvPr/>
        </p:nvSpPr>
        <p:spPr bwMode="auto">
          <a:xfrm>
            <a:off x="5029200" y="3448050"/>
            <a:ext cx="838200" cy="0"/>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5" name="Text Box 12"/>
          <p:cNvSpPr txBox="1">
            <a:spLocks noChangeArrowheads="1"/>
          </p:cNvSpPr>
          <p:nvPr/>
        </p:nvSpPr>
        <p:spPr bwMode="auto">
          <a:xfrm>
            <a:off x="4800600" y="3657600"/>
            <a:ext cx="147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Arial" panose="020B0604020202020204" pitchFamily="34" charset="0"/>
              </a:rPr>
              <a:t> Entity 3</a:t>
            </a:r>
          </a:p>
        </p:txBody>
      </p:sp>
      <p:sp>
        <p:nvSpPr>
          <p:cNvPr id="36876" name="AutoShape 13"/>
          <p:cNvSpPr>
            <a:spLocks noChangeArrowheads="1"/>
          </p:cNvSpPr>
          <p:nvPr/>
        </p:nvSpPr>
        <p:spPr bwMode="auto">
          <a:xfrm flipH="1">
            <a:off x="1168400" y="5334000"/>
            <a:ext cx="6908800" cy="1066800"/>
          </a:xfrm>
          <a:prstGeom prst="rtTriangle">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solidFill>
                  <a:srgbClr val="FF3300"/>
                </a:solidFill>
                <a:latin typeface="Arial" panose="020B0604020202020204" pitchFamily="34" charset="0"/>
              </a:rPr>
              <a:t>Cost</a:t>
            </a:r>
          </a:p>
        </p:txBody>
      </p:sp>
      <p:sp>
        <p:nvSpPr>
          <p:cNvPr id="36877" name="Text Box 16"/>
          <p:cNvSpPr txBox="1">
            <a:spLocks noChangeArrowheads="1"/>
          </p:cNvSpPr>
          <p:nvPr/>
        </p:nvSpPr>
        <p:spPr bwMode="auto">
          <a:xfrm>
            <a:off x="609600" y="1295400"/>
            <a:ext cx="4178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a:latin typeface="Arial" panose="020B0604020202020204" pitchFamily="34" charset="0"/>
              </a:rPr>
              <a:t>Variable discount approach</a:t>
            </a:r>
          </a:p>
        </p:txBody>
      </p:sp>
      <p:sp>
        <p:nvSpPr>
          <p:cNvPr id="36878" name="Text Box 17"/>
          <p:cNvSpPr txBox="1">
            <a:spLocks noChangeArrowheads="1"/>
          </p:cNvSpPr>
          <p:nvPr/>
        </p:nvSpPr>
        <p:spPr bwMode="auto">
          <a:xfrm>
            <a:off x="2971800" y="3886200"/>
            <a:ext cx="147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Arial" panose="020B0604020202020204" pitchFamily="34" charset="0"/>
              </a:rPr>
              <a:t> Entity 2</a:t>
            </a:r>
          </a:p>
        </p:txBody>
      </p:sp>
      <p:sp>
        <p:nvSpPr>
          <p:cNvPr id="36879" name="Line 18"/>
          <p:cNvSpPr>
            <a:spLocks noChangeShapeType="1"/>
          </p:cNvSpPr>
          <p:nvPr/>
        </p:nvSpPr>
        <p:spPr bwMode="auto">
          <a:xfrm>
            <a:off x="6096000" y="1981200"/>
            <a:ext cx="838200" cy="0"/>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0" name="Line 19"/>
          <p:cNvSpPr>
            <a:spLocks noChangeShapeType="1"/>
          </p:cNvSpPr>
          <p:nvPr/>
        </p:nvSpPr>
        <p:spPr bwMode="auto">
          <a:xfrm>
            <a:off x="1390650" y="4267200"/>
            <a:ext cx="914400" cy="0"/>
          </a:xfrm>
          <a:prstGeom prst="line">
            <a:avLst/>
          </a:prstGeom>
          <a:noFill/>
          <a:ln w="7620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1" name="Line 20"/>
          <p:cNvSpPr>
            <a:spLocks noChangeShapeType="1"/>
          </p:cNvSpPr>
          <p:nvPr/>
        </p:nvSpPr>
        <p:spPr bwMode="auto">
          <a:xfrm>
            <a:off x="3276600" y="3657600"/>
            <a:ext cx="838200" cy="0"/>
          </a:xfrm>
          <a:prstGeom prst="line">
            <a:avLst/>
          </a:prstGeom>
          <a:noFill/>
          <a:ln w="7620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2" name="Line 21"/>
          <p:cNvSpPr>
            <a:spLocks noChangeShapeType="1"/>
          </p:cNvSpPr>
          <p:nvPr/>
        </p:nvSpPr>
        <p:spPr bwMode="auto">
          <a:xfrm>
            <a:off x="4972050" y="3581400"/>
            <a:ext cx="914400" cy="0"/>
          </a:xfrm>
          <a:prstGeom prst="line">
            <a:avLst/>
          </a:prstGeom>
          <a:noFill/>
          <a:ln w="7620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3" name="Line 22"/>
          <p:cNvSpPr>
            <a:spLocks noChangeShapeType="1"/>
          </p:cNvSpPr>
          <p:nvPr/>
        </p:nvSpPr>
        <p:spPr bwMode="auto">
          <a:xfrm>
            <a:off x="6096000" y="2590800"/>
            <a:ext cx="838200" cy="0"/>
          </a:xfrm>
          <a:prstGeom prst="line">
            <a:avLst/>
          </a:prstGeom>
          <a:noFill/>
          <a:ln w="7620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4" name="Rectangle 23"/>
          <p:cNvSpPr>
            <a:spLocks noChangeArrowheads="1"/>
          </p:cNvSpPr>
          <p:nvPr/>
        </p:nvSpPr>
        <p:spPr bwMode="auto">
          <a:xfrm>
            <a:off x="7162800" y="3352800"/>
            <a:ext cx="838200" cy="2286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latin typeface="Arial" panose="020B0604020202020204" pitchFamily="34" charset="0"/>
            </a:endParaRPr>
          </a:p>
        </p:txBody>
      </p:sp>
      <p:sp>
        <p:nvSpPr>
          <p:cNvPr id="36885" name="Line 24"/>
          <p:cNvSpPr>
            <a:spLocks noChangeShapeType="1"/>
          </p:cNvSpPr>
          <p:nvPr/>
        </p:nvSpPr>
        <p:spPr bwMode="auto">
          <a:xfrm>
            <a:off x="7162800" y="3462338"/>
            <a:ext cx="838200" cy="0"/>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6" name="Text Box 25"/>
          <p:cNvSpPr txBox="1">
            <a:spLocks noChangeArrowheads="1"/>
          </p:cNvSpPr>
          <p:nvPr/>
        </p:nvSpPr>
        <p:spPr bwMode="auto">
          <a:xfrm>
            <a:off x="6832600" y="3657600"/>
            <a:ext cx="147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Arial" panose="020B0604020202020204" pitchFamily="34" charset="0"/>
              </a:rPr>
              <a:t> Entity 4</a:t>
            </a:r>
          </a:p>
        </p:txBody>
      </p:sp>
      <p:sp>
        <p:nvSpPr>
          <p:cNvPr id="36887" name="Line 26"/>
          <p:cNvSpPr>
            <a:spLocks noChangeShapeType="1"/>
          </p:cNvSpPr>
          <p:nvPr/>
        </p:nvSpPr>
        <p:spPr bwMode="auto">
          <a:xfrm>
            <a:off x="7162800" y="3581400"/>
            <a:ext cx="838200" cy="0"/>
          </a:xfrm>
          <a:prstGeom prst="line">
            <a:avLst/>
          </a:prstGeom>
          <a:noFill/>
          <a:ln w="7620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8" name="AutoShape 28"/>
          <p:cNvSpPr>
            <a:spLocks noChangeArrowheads="1"/>
          </p:cNvSpPr>
          <p:nvPr/>
        </p:nvSpPr>
        <p:spPr bwMode="auto">
          <a:xfrm flipV="1">
            <a:off x="1143000" y="5334000"/>
            <a:ext cx="6934200" cy="1066800"/>
          </a:xfrm>
          <a:prstGeom prst="rtTriangle">
            <a:avLst/>
          </a:prstGeom>
          <a:solidFill>
            <a:srgbClr val="990000"/>
          </a:solidFill>
          <a:ln w="9525">
            <a:solidFill>
              <a:schemeClr val="tx1"/>
            </a:solidFill>
            <a:miter lim="800000"/>
            <a:headEnd/>
            <a:tailEnd/>
          </a:ln>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latin typeface="Arial" panose="020B0604020202020204" pitchFamily="34" charset="0"/>
            </a:endParaRPr>
          </a:p>
        </p:txBody>
      </p:sp>
      <p:sp>
        <p:nvSpPr>
          <p:cNvPr id="36889" name="Text Box 30"/>
          <p:cNvSpPr txBox="1">
            <a:spLocks noChangeArrowheads="1"/>
          </p:cNvSpPr>
          <p:nvPr/>
        </p:nvSpPr>
        <p:spPr bwMode="auto">
          <a:xfrm>
            <a:off x="1447800" y="5486400"/>
            <a:ext cx="300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solidFill>
                  <a:srgbClr val="FFFFFF"/>
                </a:solidFill>
                <a:latin typeface="Arial" panose="020B0604020202020204" pitchFamily="34" charset="0"/>
              </a:rPr>
              <a:t>Measurement imprecision</a:t>
            </a:r>
          </a:p>
        </p:txBody>
      </p:sp>
    </p:spTree>
    <p:custDataLst>
      <p:tags r:id="rId1"/>
    </p:custDataLst>
    <p:extLst>
      <p:ext uri="{BB962C8B-B14F-4D97-AF65-F5344CB8AC3E}">
        <p14:creationId xmlns:p14="http://schemas.microsoft.com/office/powerpoint/2010/main" val="3734025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EPA’s Biogenic Accounting Factor (BAF)</a:t>
            </a:r>
            <a:endParaRPr lang="en-US" dirty="0"/>
          </a:p>
        </p:txBody>
      </p:sp>
      <p:sp>
        <p:nvSpPr>
          <p:cNvPr id="4" name="Content Placeholder 3"/>
          <p:cNvSpPr>
            <a:spLocks noGrp="1"/>
          </p:cNvSpPr>
          <p:nvPr>
            <p:ph idx="1"/>
          </p:nvPr>
        </p:nvSpPr>
        <p:spPr/>
        <p:txBody>
          <a:bodyPr/>
          <a:lstStyle/>
          <a:p>
            <a:r>
              <a:rPr lang="en-US" dirty="0" smtClean="0"/>
              <a:t>BAF</a:t>
            </a:r>
            <a:r>
              <a:rPr lang="en-US" smtClean="0"/>
              <a:t>: Biogenic </a:t>
            </a:r>
            <a:r>
              <a:rPr lang="en-US" dirty="0" smtClean="0"/>
              <a:t>accounting factor</a:t>
            </a:r>
          </a:p>
          <a:p>
            <a:r>
              <a:rPr lang="en-US" dirty="0" smtClean="0"/>
              <a:t>NEB: Net biogenic emissions</a:t>
            </a:r>
          </a:p>
          <a:p>
            <a:r>
              <a:rPr lang="en-US" dirty="0" smtClean="0"/>
              <a:t>PGE: Potential gross emissions</a:t>
            </a:r>
          </a:p>
          <a:p>
            <a:r>
              <a:rPr lang="en-US" dirty="0" smtClean="0"/>
              <a:t>T: time at which NEB ceases to change</a:t>
            </a:r>
          </a:p>
          <a:p>
            <a:r>
              <a:rPr lang="en-US" dirty="0" smtClean="0"/>
              <a:t>t: value at a particular year</a:t>
            </a:r>
          </a:p>
          <a:p>
            <a:r>
              <a:rPr lang="en-US" dirty="0" smtClean="0">
                <a:latin typeface="Calibri" panose="020F0502020204030204" pitchFamily="34" charset="0"/>
              </a:rPr>
              <a:t>Δ: difference between years</a:t>
            </a:r>
          </a:p>
          <a:p>
            <a:r>
              <a:rPr lang="en-US" dirty="0" smtClean="0">
                <a:latin typeface="Calibri" panose="020F0502020204030204" pitchFamily="34" charset="0"/>
              </a:rPr>
              <a:t>Σ: sum of the differences over a period</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7633911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32389"/>
            <a:ext cx="8305800" cy="1143000"/>
          </a:xfrm>
        </p:spPr>
        <p:txBody>
          <a:bodyPr/>
          <a:lstStyle/>
          <a:p>
            <a:pPr algn="ctr"/>
            <a:r>
              <a:rPr lang="en-US" dirty="0" smtClean="0"/>
              <a:t>EPA BAF: Case when carbon is lost</a:t>
            </a:r>
            <a:endParaRPr lang="en-US" dirty="0"/>
          </a:p>
        </p:txBody>
      </p:sp>
      <p:pic>
        <p:nvPicPr>
          <p:cNvPr id="2" name="Picture 1"/>
          <p:cNvPicPr>
            <a:picLocks noChangeAspect="1"/>
          </p:cNvPicPr>
          <p:nvPr/>
        </p:nvPicPr>
        <p:blipFill>
          <a:blip r:embed="rId3"/>
          <a:stretch>
            <a:fillRect/>
          </a:stretch>
        </p:blipFill>
        <p:spPr>
          <a:xfrm>
            <a:off x="304800" y="657559"/>
            <a:ext cx="4236424" cy="3076241"/>
          </a:xfrm>
          <a:prstGeom prst="rect">
            <a:avLst/>
          </a:prstGeom>
        </p:spPr>
      </p:pic>
      <p:pic>
        <p:nvPicPr>
          <p:cNvPr id="3" name="Picture 2"/>
          <p:cNvPicPr>
            <a:picLocks noChangeAspect="1"/>
          </p:cNvPicPr>
          <p:nvPr/>
        </p:nvPicPr>
        <p:blipFill>
          <a:blip r:embed="rId4"/>
          <a:stretch>
            <a:fillRect/>
          </a:stretch>
        </p:blipFill>
        <p:spPr>
          <a:xfrm>
            <a:off x="4572000" y="662878"/>
            <a:ext cx="4229100" cy="3070922"/>
          </a:xfrm>
          <a:prstGeom prst="rect">
            <a:avLst/>
          </a:prstGeom>
        </p:spPr>
      </p:pic>
      <p:pic>
        <p:nvPicPr>
          <p:cNvPr id="4" name="Picture 3"/>
          <p:cNvPicPr>
            <a:picLocks noChangeAspect="1"/>
          </p:cNvPicPr>
          <p:nvPr/>
        </p:nvPicPr>
        <p:blipFill>
          <a:blip r:embed="rId5"/>
          <a:stretch>
            <a:fillRect/>
          </a:stretch>
        </p:blipFill>
        <p:spPr>
          <a:xfrm>
            <a:off x="328452" y="3733800"/>
            <a:ext cx="4197532" cy="3048000"/>
          </a:xfrm>
          <a:prstGeom prst="rect">
            <a:avLst/>
          </a:prstGeom>
        </p:spPr>
      </p:pic>
      <p:pic>
        <p:nvPicPr>
          <p:cNvPr id="9" name="Picture 8"/>
          <p:cNvPicPr>
            <a:picLocks noChangeAspect="1"/>
          </p:cNvPicPr>
          <p:nvPr/>
        </p:nvPicPr>
        <p:blipFill>
          <a:blip r:embed="rId6"/>
          <a:stretch>
            <a:fillRect/>
          </a:stretch>
        </p:blipFill>
        <p:spPr>
          <a:xfrm>
            <a:off x="4572000" y="3710877"/>
            <a:ext cx="4229100" cy="3070923"/>
          </a:xfrm>
          <a:prstGeom prst="rect">
            <a:avLst/>
          </a:prstGeom>
        </p:spPr>
      </p:pic>
    </p:spTree>
    <p:extLst>
      <p:ext uri="{BB962C8B-B14F-4D97-AF65-F5344CB8AC3E}">
        <p14:creationId xmlns:p14="http://schemas.microsoft.com/office/powerpoint/2010/main" val="34708319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18792"/>
            <a:ext cx="8305800" cy="1143000"/>
          </a:xfrm>
        </p:spPr>
        <p:txBody>
          <a:bodyPr/>
          <a:lstStyle/>
          <a:p>
            <a:pPr algn="ctr"/>
            <a:r>
              <a:rPr lang="en-US" dirty="0" smtClean="0"/>
              <a:t>Case when carbon is gained</a:t>
            </a:r>
            <a:endParaRPr lang="en-US" dirty="0"/>
          </a:p>
        </p:txBody>
      </p:sp>
      <p:pic>
        <p:nvPicPr>
          <p:cNvPr id="3" name="Picture 2"/>
          <p:cNvPicPr>
            <a:picLocks noChangeAspect="1"/>
          </p:cNvPicPr>
          <p:nvPr/>
        </p:nvPicPr>
        <p:blipFill>
          <a:blip r:embed="rId3"/>
          <a:stretch>
            <a:fillRect/>
          </a:stretch>
        </p:blipFill>
        <p:spPr>
          <a:xfrm>
            <a:off x="316610" y="609600"/>
            <a:ext cx="4319780" cy="3136769"/>
          </a:xfrm>
          <a:prstGeom prst="rect">
            <a:avLst/>
          </a:prstGeom>
        </p:spPr>
      </p:pic>
      <p:pic>
        <p:nvPicPr>
          <p:cNvPr id="7" name="Picture 6"/>
          <p:cNvPicPr>
            <a:picLocks noChangeAspect="1"/>
          </p:cNvPicPr>
          <p:nvPr/>
        </p:nvPicPr>
        <p:blipFill>
          <a:blip r:embed="rId4"/>
          <a:stretch>
            <a:fillRect/>
          </a:stretch>
        </p:blipFill>
        <p:spPr>
          <a:xfrm>
            <a:off x="4577525" y="609600"/>
            <a:ext cx="4319779" cy="3136769"/>
          </a:xfrm>
          <a:prstGeom prst="rect">
            <a:avLst/>
          </a:prstGeom>
        </p:spPr>
      </p:pic>
      <p:pic>
        <p:nvPicPr>
          <p:cNvPr id="8" name="Picture 7"/>
          <p:cNvPicPr>
            <a:picLocks noChangeAspect="1"/>
          </p:cNvPicPr>
          <p:nvPr/>
        </p:nvPicPr>
        <p:blipFill>
          <a:blip r:embed="rId5"/>
          <a:stretch>
            <a:fillRect/>
          </a:stretch>
        </p:blipFill>
        <p:spPr>
          <a:xfrm>
            <a:off x="333920" y="3746369"/>
            <a:ext cx="4302470" cy="3124200"/>
          </a:xfrm>
          <a:prstGeom prst="rect">
            <a:avLst/>
          </a:prstGeom>
        </p:spPr>
      </p:pic>
      <p:pic>
        <p:nvPicPr>
          <p:cNvPr id="9" name="Picture 8"/>
          <p:cNvPicPr>
            <a:picLocks noChangeAspect="1"/>
          </p:cNvPicPr>
          <p:nvPr/>
        </p:nvPicPr>
        <p:blipFill>
          <a:blip r:embed="rId6"/>
          <a:stretch>
            <a:fillRect/>
          </a:stretch>
        </p:blipFill>
        <p:spPr>
          <a:xfrm>
            <a:off x="4598290" y="3746369"/>
            <a:ext cx="4240910" cy="3079499"/>
          </a:xfrm>
          <a:prstGeom prst="rect">
            <a:avLst/>
          </a:prstGeom>
        </p:spPr>
      </p:pic>
    </p:spTree>
    <p:extLst>
      <p:ext uri="{BB962C8B-B14F-4D97-AF65-F5344CB8AC3E}">
        <p14:creationId xmlns:p14="http://schemas.microsoft.com/office/powerpoint/2010/main" val="12896619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7902" y="-76200"/>
            <a:ext cx="8305800" cy="1143000"/>
          </a:xfrm>
        </p:spPr>
        <p:txBody>
          <a:bodyPr>
            <a:normAutofit/>
          </a:bodyPr>
          <a:lstStyle/>
          <a:p>
            <a:pPr algn="ctr"/>
            <a:r>
              <a:rPr lang="en-US" sz="4000" dirty="0" smtClean="0"/>
              <a:t>Case when carbon is lost then gained</a:t>
            </a:r>
            <a:endParaRPr lang="en-US" sz="4000" dirty="0"/>
          </a:p>
        </p:txBody>
      </p:sp>
      <p:pic>
        <p:nvPicPr>
          <p:cNvPr id="2" name="Picture 1"/>
          <p:cNvPicPr>
            <a:picLocks noChangeAspect="1"/>
          </p:cNvPicPr>
          <p:nvPr/>
        </p:nvPicPr>
        <p:blipFill>
          <a:blip r:embed="rId3"/>
          <a:stretch>
            <a:fillRect/>
          </a:stretch>
        </p:blipFill>
        <p:spPr>
          <a:xfrm>
            <a:off x="304800" y="914400"/>
            <a:ext cx="4302852" cy="3124477"/>
          </a:xfrm>
          <a:prstGeom prst="rect">
            <a:avLst/>
          </a:prstGeom>
        </p:spPr>
      </p:pic>
      <p:pic>
        <p:nvPicPr>
          <p:cNvPr id="3" name="Picture 2"/>
          <p:cNvPicPr>
            <a:picLocks noChangeAspect="1"/>
          </p:cNvPicPr>
          <p:nvPr/>
        </p:nvPicPr>
        <p:blipFill>
          <a:blip r:embed="rId4"/>
          <a:stretch>
            <a:fillRect/>
          </a:stretch>
        </p:blipFill>
        <p:spPr>
          <a:xfrm>
            <a:off x="4572000" y="914400"/>
            <a:ext cx="4302852" cy="3124477"/>
          </a:xfrm>
          <a:prstGeom prst="rect">
            <a:avLst/>
          </a:prstGeom>
        </p:spPr>
      </p:pic>
      <p:pic>
        <p:nvPicPr>
          <p:cNvPr id="8" name="Picture 7"/>
          <p:cNvPicPr>
            <a:picLocks noChangeAspect="1"/>
          </p:cNvPicPr>
          <p:nvPr/>
        </p:nvPicPr>
        <p:blipFill>
          <a:blip r:embed="rId5"/>
          <a:stretch>
            <a:fillRect/>
          </a:stretch>
        </p:blipFill>
        <p:spPr>
          <a:xfrm>
            <a:off x="312421" y="4038876"/>
            <a:ext cx="4302852" cy="3124477"/>
          </a:xfrm>
          <a:prstGeom prst="rect">
            <a:avLst/>
          </a:prstGeom>
        </p:spPr>
      </p:pic>
      <p:pic>
        <p:nvPicPr>
          <p:cNvPr id="9" name="Picture 8"/>
          <p:cNvPicPr>
            <a:picLocks noChangeAspect="1"/>
          </p:cNvPicPr>
          <p:nvPr/>
        </p:nvPicPr>
        <p:blipFill>
          <a:blip r:embed="rId6"/>
          <a:stretch>
            <a:fillRect/>
          </a:stretch>
        </p:blipFill>
        <p:spPr>
          <a:xfrm>
            <a:off x="4641668" y="3810000"/>
            <a:ext cx="4197532" cy="3048000"/>
          </a:xfrm>
          <a:prstGeom prst="rect">
            <a:avLst/>
          </a:prstGeom>
        </p:spPr>
      </p:pic>
    </p:spTree>
    <p:extLst>
      <p:ext uri="{BB962C8B-B14F-4D97-AF65-F5344CB8AC3E}">
        <p14:creationId xmlns:p14="http://schemas.microsoft.com/office/powerpoint/2010/main" val="33167698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Current issues with EPA’s BAF</a:t>
            </a:r>
            <a:endParaRPr lang="en-US" dirty="0"/>
          </a:p>
        </p:txBody>
      </p:sp>
      <p:sp>
        <p:nvSpPr>
          <p:cNvPr id="3" name="Content Placeholder 2"/>
          <p:cNvSpPr>
            <a:spLocks noGrp="1"/>
          </p:cNvSpPr>
          <p:nvPr>
            <p:ph idx="1"/>
          </p:nvPr>
        </p:nvSpPr>
        <p:spPr/>
        <p:txBody>
          <a:bodyPr/>
          <a:lstStyle/>
          <a:p>
            <a:r>
              <a:rPr lang="en-US" dirty="0" smtClean="0"/>
              <a:t>Can a scientifically based assessment time be determined?</a:t>
            </a:r>
          </a:p>
          <a:p>
            <a:r>
              <a:rPr lang="en-US" dirty="0" smtClean="0"/>
              <a:t>How will feedstocks with very different time dynamics be integrated/reconciled?</a:t>
            </a:r>
          </a:p>
          <a:p>
            <a:r>
              <a:rPr lang="en-US" dirty="0" smtClean="0"/>
              <a:t>How will regions with different time dynamics be integrated/reconciled?</a:t>
            </a:r>
            <a:endParaRPr lang="en-US" dirty="0"/>
          </a:p>
        </p:txBody>
      </p:sp>
    </p:spTree>
    <p:extLst>
      <p:ext uri="{BB962C8B-B14F-4D97-AF65-F5344CB8AC3E}">
        <p14:creationId xmlns:p14="http://schemas.microsoft.com/office/powerpoint/2010/main" val="1547774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dirty="0" smtClean="0"/>
              <a:t>Additionality-1</a:t>
            </a:r>
          </a:p>
        </p:txBody>
      </p:sp>
      <p:sp>
        <p:nvSpPr>
          <p:cNvPr id="4" name="Rectangle 3"/>
          <p:cNvSpPr/>
          <p:nvPr/>
        </p:nvSpPr>
        <p:spPr>
          <a:xfrm>
            <a:off x="1828800" y="2133600"/>
            <a:ext cx="6019800" cy="30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4100" name="TextBox 4"/>
          <p:cNvSpPr txBox="1">
            <a:spLocks noChangeArrowheads="1"/>
          </p:cNvSpPr>
          <p:nvPr/>
        </p:nvSpPr>
        <p:spPr bwMode="auto">
          <a:xfrm>
            <a:off x="4100513" y="5345113"/>
            <a:ext cx="944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b="1" dirty="0"/>
              <a:t>Time</a:t>
            </a:r>
            <a:r>
              <a:rPr lang="en-US" altLang="en-US" b="1" dirty="0">
                <a:sym typeface="Wingdings" pitchFamily="2" charset="2"/>
              </a:rPr>
              <a:t></a:t>
            </a:r>
            <a:endParaRPr lang="en-US" altLang="en-US" b="1" dirty="0"/>
          </a:p>
        </p:txBody>
      </p:sp>
      <p:sp>
        <p:nvSpPr>
          <p:cNvPr id="4101" name="TextBox 5"/>
          <p:cNvSpPr txBox="1">
            <a:spLocks noChangeArrowheads="1"/>
          </p:cNvSpPr>
          <p:nvPr/>
        </p:nvSpPr>
        <p:spPr bwMode="auto">
          <a:xfrm rot="-5400000">
            <a:off x="415926" y="3463925"/>
            <a:ext cx="1846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b="1" dirty="0"/>
              <a:t>Carbon store</a:t>
            </a:r>
            <a:r>
              <a:rPr lang="en-US" altLang="en-US" b="1" dirty="0">
                <a:sym typeface="Wingdings" pitchFamily="2" charset="2"/>
              </a:rPr>
              <a:t></a:t>
            </a:r>
            <a:endParaRPr lang="en-US" altLang="en-US" b="1" dirty="0"/>
          </a:p>
        </p:txBody>
      </p:sp>
      <p:cxnSp>
        <p:nvCxnSpPr>
          <p:cNvPr id="8" name="Straight Connector 7"/>
          <p:cNvCxnSpPr/>
          <p:nvPr/>
        </p:nvCxnSpPr>
        <p:spPr>
          <a:xfrm>
            <a:off x="1828800" y="4038600"/>
            <a:ext cx="6019800" cy="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
        <p:nvSpPr>
          <p:cNvPr id="4103" name="TextBox 12"/>
          <p:cNvSpPr txBox="1">
            <a:spLocks noChangeArrowheads="1"/>
          </p:cNvSpPr>
          <p:nvPr/>
        </p:nvSpPr>
        <p:spPr bwMode="auto">
          <a:xfrm>
            <a:off x="4383088" y="4114800"/>
            <a:ext cx="6842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b="1" dirty="0"/>
              <a:t>BAU</a:t>
            </a:r>
          </a:p>
        </p:txBody>
      </p:sp>
      <p:cxnSp>
        <p:nvCxnSpPr>
          <p:cNvPr id="15" name="Straight Connector 14"/>
          <p:cNvCxnSpPr/>
          <p:nvPr/>
        </p:nvCxnSpPr>
        <p:spPr>
          <a:xfrm flipV="1">
            <a:off x="4495800" y="2438400"/>
            <a:ext cx="3352800" cy="16002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8001000" y="2438400"/>
            <a:ext cx="0" cy="1676400"/>
          </a:xfrm>
          <a:prstGeom prst="straightConnector1">
            <a:avLst/>
          </a:prstGeom>
          <a:ln w="508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495800" y="2971800"/>
            <a:ext cx="0" cy="990600"/>
          </a:xfrm>
          <a:prstGeom prst="straightConnector1">
            <a:avLst/>
          </a:prstGeom>
          <a:ln w="63500">
            <a:tailEnd type="arrow"/>
          </a:ln>
        </p:spPr>
        <p:style>
          <a:lnRef idx="1">
            <a:schemeClr val="dk1"/>
          </a:lnRef>
          <a:fillRef idx="0">
            <a:schemeClr val="dk1"/>
          </a:fillRef>
          <a:effectRef idx="0">
            <a:schemeClr val="dk1"/>
          </a:effectRef>
          <a:fontRef idx="minor">
            <a:schemeClr val="tx1"/>
          </a:fontRef>
        </p:style>
      </p:cxnSp>
      <p:sp>
        <p:nvSpPr>
          <p:cNvPr id="4107" name="TextBox 19"/>
          <p:cNvSpPr txBox="1">
            <a:spLocks noChangeArrowheads="1"/>
          </p:cNvSpPr>
          <p:nvPr/>
        </p:nvSpPr>
        <p:spPr bwMode="auto">
          <a:xfrm>
            <a:off x="4027488" y="2209800"/>
            <a:ext cx="9667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b="1" dirty="0"/>
              <a:t>Action </a:t>
            </a:r>
          </a:p>
          <a:p>
            <a:pPr eaLnBrk="1" hangingPunct="1"/>
            <a:r>
              <a:rPr lang="en-US" altLang="en-US" b="1" dirty="0"/>
              <a:t>Starts</a:t>
            </a:r>
          </a:p>
        </p:txBody>
      </p:sp>
      <p:sp>
        <p:nvSpPr>
          <p:cNvPr id="4108" name="TextBox 20"/>
          <p:cNvSpPr txBox="1">
            <a:spLocks noChangeArrowheads="1"/>
          </p:cNvSpPr>
          <p:nvPr/>
        </p:nvSpPr>
        <p:spPr bwMode="auto">
          <a:xfrm rot="5400000">
            <a:off x="7677810" y="3087965"/>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b="1" dirty="0"/>
              <a:t>Carbon </a:t>
            </a:r>
            <a:r>
              <a:rPr lang="en-US" altLang="en-US" b="1" dirty="0" smtClean="0"/>
              <a:t>gain=+</a:t>
            </a:r>
            <a:endParaRPr lang="en-US" altLang="en-US" b="1" dirty="0"/>
          </a:p>
        </p:txBody>
      </p:sp>
    </p:spTree>
    <p:extLst>
      <p:ext uri="{BB962C8B-B14F-4D97-AF65-F5344CB8AC3E}">
        <p14:creationId xmlns:p14="http://schemas.microsoft.com/office/powerpoint/2010/main" val="4092815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dirty="0" smtClean="0"/>
              <a:t>Additionality-2</a:t>
            </a:r>
          </a:p>
        </p:txBody>
      </p:sp>
      <p:sp>
        <p:nvSpPr>
          <p:cNvPr id="4" name="Rectangle 3"/>
          <p:cNvSpPr/>
          <p:nvPr/>
        </p:nvSpPr>
        <p:spPr>
          <a:xfrm>
            <a:off x="1828800" y="2133600"/>
            <a:ext cx="6019800" cy="30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5124" name="TextBox 4"/>
          <p:cNvSpPr txBox="1">
            <a:spLocks noChangeArrowheads="1"/>
          </p:cNvSpPr>
          <p:nvPr/>
        </p:nvSpPr>
        <p:spPr bwMode="auto">
          <a:xfrm>
            <a:off x="4100513" y="5345113"/>
            <a:ext cx="944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b="1" dirty="0"/>
              <a:t>Time</a:t>
            </a:r>
            <a:r>
              <a:rPr lang="en-US" altLang="en-US" b="1" dirty="0">
                <a:sym typeface="Wingdings" pitchFamily="2" charset="2"/>
              </a:rPr>
              <a:t></a:t>
            </a:r>
            <a:endParaRPr lang="en-US" altLang="en-US" b="1" dirty="0"/>
          </a:p>
        </p:txBody>
      </p:sp>
      <p:sp>
        <p:nvSpPr>
          <p:cNvPr id="5125" name="TextBox 5"/>
          <p:cNvSpPr txBox="1">
            <a:spLocks noChangeArrowheads="1"/>
          </p:cNvSpPr>
          <p:nvPr/>
        </p:nvSpPr>
        <p:spPr bwMode="auto">
          <a:xfrm rot="-5400000">
            <a:off x="415926" y="3463925"/>
            <a:ext cx="1846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b="1" dirty="0"/>
              <a:t>Carbon store</a:t>
            </a:r>
            <a:r>
              <a:rPr lang="en-US" altLang="en-US" b="1" dirty="0">
                <a:sym typeface="Wingdings" pitchFamily="2" charset="2"/>
              </a:rPr>
              <a:t></a:t>
            </a:r>
            <a:endParaRPr lang="en-US" altLang="en-US" b="1" dirty="0"/>
          </a:p>
        </p:txBody>
      </p:sp>
      <p:cxnSp>
        <p:nvCxnSpPr>
          <p:cNvPr id="8" name="Straight Connector 7"/>
          <p:cNvCxnSpPr/>
          <p:nvPr/>
        </p:nvCxnSpPr>
        <p:spPr>
          <a:xfrm>
            <a:off x="1828800" y="4038600"/>
            <a:ext cx="6019800" cy="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
        <p:nvSpPr>
          <p:cNvPr id="5127" name="TextBox 12"/>
          <p:cNvSpPr txBox="1">
            <a:spLocks noChangeArrowheads="1"/>
          </p:cNvSpPr>
          <p:nvPr/>
        </p:nvSpPr>
        <p:spPr bwMode="auto">
          <a:xfrm>
            <a:off x="4383088" y="4114800"/>
            <a:ext cx="6842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b="1" dirty="0"/>
              <a:t>BAU</a:t>
            </a:r>
          </a:p>
        </p:txBody>
      </p:sp>
      <p:cxnSp>
        <p:nvCxnSpPr>
          <p:cNvPr id="15" name="Straight Connector 14"/>
          <p:cNvCxnSpPr/>
          <p:nvPr/>
        </p:nvCxnSpPr>
        <p:spPr>
          <a:xfrm>
            <a:off x="4495800" y="3962400"/>
            <a:ext cx="3352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8001000" y="3810000"/>
            <a:ext cx="0" cy="304800"/>
          </a:xfrm>
          <a:prstGeom prst="straightConnector1">
            <a:avLst/>
          </a:prstGeom>
          <a:ln w="508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495800" y="2971800"/>
            <a:ext cx="0" cy="990600"/>
          </a:xfrm>
          <a:prstGeom prst="straightConnector1">
            <a:avLst/>
          </a:prstGeom>
          <a:ln w="63500">
            <a:tailEnd type="arrow"/>
          </a:ln>
        </p:spPr>
        <p:style>
          <a:lnRef idx="1">
            <a:schemeClr val="dk1"/>
          </a:lnRef>
          <a:fillRef idx="0">
            <a:schemeClr val="dk1"/>
          </a:fillRef>
          <a:effectRef idx="0">
            <a:schemeClr val="dk1"/>
          </a:effectRef>
          <a:fontRef idx="minor">
            <a:schemeClr val="tx1"/>
          </a:fontRef>
        </p:style>
      </p:cxnSp>
      <p:sp>
        <p:nvSpPr>
          <p:cNvPr id="5131" name="TextBox 19"/>
          <p:cNvSpPr txBox="1">
            <a:spLocks noChangeArrowheads="1"/>
          </p:cNvSpPr>
          <p:nvPr/>
        </p:nvSpPr>
        <p:spPr bwMode="auto">
          <a:xfrm>
            <a:off x="4027488" y="2209800"/>
            <a:ext cx="9667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b="1" dirty="0"/>
              <a:t>Action </a:t>
            </a:r>
          </a:p>
          <a:p>
            <a:pPr eaLnBrk="1" hangingPunct="1"/>
            <a:r>
              <a:rPr lang="en-US" altLang="en-US" b="1" dirty="0"/>
              <a:t>Starts</a:t>
            </a:r>
          </a:p>
        </p:txBody>
      </p:sp>
      <p:sp>
        <p:nvSpPr>
          <p:cNvPr id="5132" name="TextBox 20"/>
          <p:cNvSpPr txBox="1">
            <a:spLocks noChangeArrowheads="1"/>
          </p:cNvSpPr>
          <p:nvPr/>
        </p:nvSpPr>
        <p:spPr bwMode="auto">
          <a:xfrm rot="5400000">
            <a:off x="7681016" y="3087965"/>
            <a:ext cx="17940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b="1" dirty="0"/>
              <a:t>Carbon </a:t>
            </a:r>
            <a:r>
              <a:rPr lang="en-US" altLang="en-US" b="1" dirty="0" smtClean="0"/>
              <a:t>gain=0</a:t>
            </a:r>
            <a:endParaRPr lang="en-US" altLang="en-US" b="1" dirty="0"/>
          </a:p>
        </p:txBody>
      </p:sp>
    </p:spTree>
    <p:extLst>
      <p:ext uri="{BB962C8B-B14F-4D97-AF65-F5344CB8AC3E}">
        <p14:creationId xmlns:p14="http://schemas.microsoft.com/office/powerpoint/2010/main" val="570054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dirty="0" smtClean="0"/>
              <a:t>Additionality-3</a:t>
            </a:r>
          </a:p>
        </p:txBody>
      </p:sp>
      <p:sp>
        <p:nvSpPr>
          <p:cNvPr id="4" name="Rectangle 3"/>
          <p:cNvSpPr/>
          <p:nvPr/>
        </p:nvSpPr>
        <p:spPr>
          <a:xfrm>
            <a:off x="1714500" y="2133600"/>
            <a:ext cx="6019800" cy="30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6148" name="TextBox 4"/>
          <p:cNvSpPr txBox="1">
            <a:spLocks noChangeArrowheads="1"/>
          </p:cNvSpPr>
          <p:nvPr/>
        </p:nvSpPr>
        <p:spPr bwMode="auto">
          <a:xfrm>
            <a:off x="4100513" y="5345113"/>
            <a:ext cx="944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b="1" dirty="0"/>
              <a:t>Time</a:t>
            </a:r>
            <a:r>
              <a:rPr lang="en-US" altLang="en-US" b="1" dirty="0">
                <a:sym typeface="Wingdings" pitchFamily="2" charset="2"/>
              </a:rPr>
              <a:t></a:t>
            </a:r>
            <a:endParaRPr lang="en-US" altLang="en-US" b="1" dirty="0"/>
          </a:p>
        </p:txBody>
      </p:sp>
      <p:sp>
        <p:nvSpPr>
          <p:cNvPr id="6149" name="TextBox 5"/>
          <p:cNvSpPr txBox="1">
            <a:spLocks noChangeArrowheads="1"/>
          </p:cNvSpPr>
          <p:nvPr/>
        </p:nvSpPr>
        <p:spPr bwMode="auto">
          <a:xfrm rot="-5400000">
            <a:off x="415926" y="3463925"/>
            <a:ext cx="1846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b="1" dirty="0"/>
              <a:t>Carbon store</a:t>
            </a:r>
            <a:r>
              <a:rPr lang="en-US" altLang="en-US" b="1" dirty="0">
                <a:sym typeface="Wingdings" pitchFamily="2" charset="2"/>
              </a:rPr>
              <a:t></a:t>
            </a:r>
            <a:endParaRPr lang="en-US" altLang="en-US" b="1" dirty="0"/>
          </a:p>
        </p:txBody>
      </p:sp>
      <p:cxnSp>
        <p:nvCxnSpPr>
          <p:cNvPr id="8" name="Straight Connector 7"/>
          <p:cNvCxnSpPr/>
          <p:nvPr/>
        </p:nvCxnSpPr>
        <p:spPr>
          <a:xfrm>
            <a:off x="1752600" y="2867025"/>
            <a:ext cx="6019800" cy="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
        <p:nvSpPr>
          <p:cNvPr id="6151" name="TextBox 12"/>
          <p:cNvSpPr txBox="1">
            <a:spLocks noChangeArrowheads="1"/>
          </p:cNvSpPr>
          <p:nvPr/>
        </p:nvSpPr>
        <p:spPr bwMode="auto">
          <a:xfrm>
            <a:off x="5429250" y="2895600"/>
            <a:ext cx="877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b="1" dirty="0"/>
              <a:t>BAU 1</a:t>
            </a:r>
          </a:p>
        </p:txBody>
      </p:sp>
      <p:cxnSp>
        <p:nvCxnSpPr>
          <p:cNvPr id="15" name="Straight Connector 14"/>
          <p:cNvCxnSpPr/>
          <p:nvPr/>
        </p:nvCxnSpPr>
        <p:spPr>
          <a:xfrm>
            <a:off x="4495800" y="3962400"/>
            <a:ext cx="3352800" cy="0"/>
          </a:xfrm>
          <a:prstGeom prst="line">
            <a:avLst/>
          </a:prstGeom>
          <a:ln w="508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8001000" y="2819400"/>
            <a:ext cx="0" cy="1258888"/>
          </a:xfrm>
          <a:prstGeom prst="straightConnector1">
            <a:avLst/>
          </a:prstGeom>
          <a:ln w="508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4495800" y="2895600"/>
            <a:ext cx="15875" cy="1143000"/>
          </a:xfrm>
          <a:prstGeom prst="straightConnector1">
            <a:avLst/>
          </a:prstGeom>
          <a:ln w="63500">
            <a:tailEnd type="arrow"/>
          </a:ln>
        </p:spPr>
        <p:style>
          <a:lnRef idx="1">
            <a:schemeClr val="dk1"/>
          </a:lnRef>
          <a:fillRef idx="0">
            <a:schemeClr val="dk1"/>
          </a:fillRef>
          <a:effectRef idx="0">
            <a:schemeClr val="dk1"/>
          </a:effectRef>
          <a:fontRef idx="minor">
            <a:schemeClr val="tx1"/>
          </a:fontRef>
        </p:style>
      </p:cxnSp>
      <p:sp>
        <p:nvSpPr>
          <p:cNvPr id="6155" name="TextBox 19"/>
          <p:cNvSpPr txBox="1">
            <a:spLocks noChangeArrowheads="1"/>
          </p:cNvSpPr>
          <p:nvPr/>
        </p:nvSpPr>
        <p:spPr bwMode="auto">
          <a:xfrm>
            <a:off x="4027488" y="2209800"/>
            <a:ext cx="9667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b="1" dirty="0"/>
              <a:t>Action </a:t>
            </a:r>
          </a:p>
          <a:p>
            <a:pPr eaLnBrk="1" hangingPunct="1"/>
            <a:r>
              <a:rPr lang="en-US" altLang="en-US" b="1" dirty="0"/>
              <a:t>Starts</a:t>
            </a:r>
          </a:p>
        </p:txBody>
      </p:sp>
      <p:sp>
        <p:nvSpPr>
          <p:cNvPr id="6156" name="TextBox 20"/>
          <p:cNvSpPr txBox="1">
            <a:spLocks noChangeArrowheads="1"/>
          </p:cNvSpPr>
          <p:nvPr/>
        </p:nvSpPr>
        <p:spPr bwMode="auto">
          <a:xfrm rot="5400000">
            <a:off x="7392476" y="3282433"/>
            <a:ext cx="23711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b="1" dirty="0"/>
              <a:t>Carbon </a:t>
            </a:r>
            <a:r>
              <a:rPr lang="en-US" altLang="en-US" b="1" dirty="0" smtClean="0"/>
              <a:t>gain=?????</a:t>
            </a:r>
            <a:endParaRPr lang="en-US" altLang="en-US" b="1" dirty="0"/>
          </a:p>
        </p:txBody>
      </p:sp>
      <p:cxnSp>
        <p:nvCxnSpPr>
          <p:cNvPr id="18" name="Straight Connector 17"/>
          <p:cNvCxnSpPr/>
          <p:nvPr/>
        </p:nvCxnSpPr>
        <p:spPr>
          <a:xfrm flipV="1">
            <a:off x="4594225" y="2855913"/>
            <a:ext cx="3178175" cy="107791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158" name="TextBox 21"/>
          <p:cNvSpPr txBox="1">
            <a:spLocks noChangeArrowheads="1"/>
          </p:cNvSpPr>
          <p:nvPr/>
        </p:nvSpPr>
        <p:spPr bwMode="auto">
          <a:xfrm>
            <a:off x="5522913" y="4038600"/>
            <a:ext cx="877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b="1" dirty="0"/>
              <a:t>BAU 2</a:t>
            </a:r>
          </a:p>
        </p:txBody>
      </p:sp>
    </p:spTree>
    <p:extLst>
      <p:ext uri="{BB962C8B-B14F-4D97-AF65-F5344CB8AC3E}">
        <p14:creationId xmlns:p14="http://schemas.microsoft.com/office/powerpoint/2010/main" val="193236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smtClean="0"/>
              <a:t>Additionality-4</a:t>
            </a:r>
          </a:p>
        </p:txBody>
      </p:sp>
      <p:sp>
        <p:nvSpPr>
          <p:cNvPr id="4" name="Rectangle 3"/>
          <p:cNvSpPr/>
          <p:nvPr/>
        </p:nvSpPr>
        <p:spPr>
          <a:xfrm>
            <a:off x="1828800" y="2133600"/>
            <a:ext cx="6019800" cy="30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7172" name="TextBox 4"/>
          <p:cNvSpPr txBox="1">
            <a:spLocks noChangeArrowheads="1"/>
          </p:cNvSpPr>
          <p:nvPr/>
        </p:nvSpPr>
        <p:spPr bwMode="auto">
          <a:xfrm>
            <a:off x="4100513" y="5345113"/>
            <a:ext cx="944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b="1" dirty="0"/>
              <a:t>Time</a:t>
            </a:r>
            <a:r>
              <a:rPr lang="en-US" altLang="en-US" b="1" dirty="0">
                <a:sym typeface="Wingdings" pitchFamily="2" charset="2"/>
              </a:rPr>
              <a:t></a:t>
            </a:r>
            <a:endParaRPr lang="en-US" altLang="en-US" b="1" dirty="0"/>
          </a:p>
        </p:txBody>
      </p:sp>
      <p:sp>
        <p:nvSpPr>
          <p:cNvPr id="7173" name="TextBox 5"/>
          <p:cNvSpPr txBox="1">
            <a:spLocks noChangeArrowheads="1"/>
          </p:cNvSpPr>
          <p:nvPr/>
        </p:nvSpPr>
        <p:spPr bwMode="auto">
          <a:xfrm rot="-5400000">
            <a:off x="415926" y="3463925"/>
            <a:ext cx="1846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b="1" dirty="0"/>
              <a:t>Carbon store</a:t>
            </a:r>
            <a:r>
              <a:rPr lang="en-US" altLang="en-US" b="1" dirty="0">
                <a:sym typeface="Wingdings" pitchFamily="2" charset="2"/>
              </a:rPr>
              <a:t></a:t>
            </a:r>
            <a:endParaRPr lang="en-US" altLang="en-US" b="1" dirty="0"/>
          </a:p>
        </p:txBody>
      </p:sp>
      <p:cxnSp>
        <p:nvCxnSpPr>
          <p:cNvPr id="8" name="Straight Connector 7"/>
          <p:cNvCxnSpPr/>
          <p:nvPr/>
        </p:nvCxnSpPr>
        <p:spPr>
          <a:xfrm>
            <a:off x="1828800" y="4038600"/>
            <a:ext cx="6019800" cy="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
        <p:nvSpPr>
          <p:cNvPr id="7175" name="TextBox 12"/>
          <p:cNvSpPr txBox="1">
            <a:spLocks noChangeArrowheads="1"/>
          </p:cNvSpPr>
          <p:nvPr/>
        </p:nvSpPr>
        <p:spPr bwMode="auto">
          <a:xfrm>
            <a:off x="3581400" y="4135438"/>
            <a:ext cx="6842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b="1" dirty="0"/>
              <a:t>BAU</a:t>
            </a:r>
          </a:p>
        </p:txBody>
      </p:sp>
      <p:cxnSp>
        <p:nvCxnSpPr>
          <p:cNvPr id="15" name="Straight Connector 14"/>
          <p:cNvCxnSpPr/>
          <p:nvPr/>
        </p:nvCxnSpPr>
        <p:spPr>
          <a:xfrm>
            <a:off x="4495800" y="3962400"/>
            <a:ext cx="3352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8001000" y="3962400"/>
            <a:ext cx="0" cy="542925"/>
          </a:xfrm>
          <a:prstGeom prst="straightConnector1">
            <a:avLst/>
          </a:prstGeom>
          <a:ln w="508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495800" y="2971800"/>
            <a:ext cx="0" cy="990600"/>
          </a:xfrm>
          <a:prstGeom prst="straightConnector1">
            <a:avLst/>
          </a:prstGeom>
          <a:ln w="63500">
            <a:tailEnd type="arrow"/>
          </a:ln>
        </p:spPr>
        <p:style>
          <a:lnRef idx="1">
            <a:schemeClr val="dk1"/>
          </a:lnRef>
          <a:fillRef idx="0">
            <a:schemeClr val="dk1"/>
          </a:fillRef>
          <a:effectRef idx="0">
            <a:schemeClr val="dk1"/>
          </a:effectRef>
          <a:fontRef idx="minor">
            <a:schemeClr val="tx1"/>
          </a:fontRef>
        </p:style>
      </p:cxnSp>
      <p:sp>
        <p:nvSpPr>
          <p:cNvPr id="7179" name="TextBox 19"/>
          <p:cNvSpPr txBox="1">
            <a:spLocks noChangeArrowheads="1"/>
          </p:cNvSpPr>
          <p:nvPr/>
        </p:nvSpPr>
        <p:spPr bwMode="auto">
          <a:xfrm>
            <a:off x="4027488" y="2209800"/>
            <a:ext cx="9667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b="1" dirty="0"/>
              <a:t>Action </a:t>
            </a:r>
          </a:p>
          <a:p>
            <a:pPr eaLnBrk="1" hangingPunct="1"/>
            <a:r>
              <a:rPr lang="en-US" altLang="en-US" b="1" dirty="0"/>
              <a:t>Starts</a:t>
            </a:r>
          </a:p>
        </p:txBody>
      </p:sp>
      <p:sp>
        <p:nvSpPr>
          <p:cNvPr id="7180" name="TextBox 20"/>
          <p:cNvSpPr txBox="1">
            <a:spLocks noChangeArrowheads="1"/>
          </p:cNvSpPr>
          <p:nvPr/>
        </p:nvSpPr>
        <p:spPr bwMode="auto">
          <a:xfrm rot="5400000">
            <a:off x="7375695" y="3622159"/>
            <a:ext cx="22300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b="1" dirty="0"/>
              <a:t>Carbon </a:t>
            </a:r>
            <a:r>
              <a:rPr lang="en-US" altLang="en-US" b="1" dirty="0" smtClean="0"/>
              <a:t>gain=????</a:t>
            </a:r>
            <a:endParaRPr lang="en-US" altLang="en-US" b="1" dirty="0"/>
          </a:p>
        </p:txBody>
      </p:sp>
      <p:cxnSp>
        <p:nvCxnSpPr>
          <p:cNvPr id="14" name="Straight Connector 13"/>
          <p:cNvCxnSpPr/>
          <p:nvPr/>
        </p:nvCxnSpPr>
        <p:spPr>
          <a:xfrm>
            <a:off x="4511675" y="4114800"/>
            <a:ext cx="3336925" cy="390525"/>
          </a:xfrm>
          <a:prstGeom prst="line">
            <a:avLst/>
          </a:prstGeom>
          <a:ln w="5080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841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smtClean="0"/>
              <a:t>Additionality-5</a:t>
            </a:r>
          </a:p>
        </p:txBody>
      </p:sp>
      <p:sp>
        <p:nvSpPr>
          <p:cNvPr id="4" name="Rectangle 3"/>
          <p:cNvSpPr/>
          <p:nvPr/>
        </p:nvSpPr>
        <p:spPr>
          <a:xfrm>
            <a:off x="1828800" y="2133600"/>
            <a:ext cx="6019800" cy="30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7172" name="TextBox 4"/>
          <p:cNvSpPr txBox="1">
            <a:spLocks noChangeArrowheads="1"/>
          </p:cNvSpPr>
          <p:nvPr/>
        </p:nvSpPr>
        <p:spPr bwMode="auto">
          <a:xfrm>
            <a:off x="4100513" y="5345113"/>
            <a:ext cx="944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b="1" dirty="0"/>
              <a:t>Time</a:t>
            </a:r>
            <a:r>
              <a:rPr lang="en-US" altLang="en-US" b="1" dirty="0">
                <a:sym typeface="Wingdings" pitchFamily="2" charset="2"/>
              </a:rPr>
              <a:t></a:t>
            </a:r>
            <a:endParaRPr lang="en-US" altLang="en-US" b="1" dirty="0"/>
          </a:p>
        </p:txBody>
      </p:sp>
      <p:sp>
        <p:nvSpPr>
          <p:cNvPr id="7173" name="TextBox 5"/>
          <p:cNvSpPr txBox="1">
            <a:spLocks noChangeArrowheads="1"/>
          </p:cNvSpPr>
          <p:nvPr/>
        </p:nvSpPr>
        <p:spPr bwMode="auto">
          <a:xfrm rot="-5400000">
            <a:off x="415926" y="3463925"/>
            <a:ext cx="1846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b="1" dirty="0"/>
              <a:t>Carbon store</a:t>
            </a:r>
            <a:r>
              <a:rPr lang="en-US" altLang="en-US" b="1" dirty="0">
                <a:sym typeface="Wingdings" pitchFamily="2" charset="2"/>
              </a:rPr>
              <a:t></a:t>
            </a:r>
            <a:endParaRPr lang="en-US" altLang="en-US" b="1" dirty="0"/>
          </a:p>
        </p:txBody>
      </p:sp>
      <p:cxnSp>
        <p:nvCxnSpPr>
          <p:cNvPr id="8" name="Straight Connector 7"/>
          <p:cNvCxnSpPr/>
          <p:nvPr/>
        </p:nvCxnSpPr>
        <p:spPr>
          <a:xfrm flipV="1">
            <a:off x="1828800" y="2969101"/>
            <a:ext cx="6019800" cy="1330644"/>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
        <p:nvSpPr>
          <p:cNvPr id="7175" name="TextBox 12"/>
          <p:cNvSpPr txBox="1">
            <a:spLocks noChangeArrowheads="1"/>
          </p:cNvSpPr>
          <p:nvPr/>
        </p:nvSpPr>
        <p:spPr bwMode="auto">
          <a:xfrm>
            <a:off x="3581400" y="4135438"/>
            <a:ext cx="6842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b="1" dirty="0"/>
              <a:t>BAU</a:t>
            </a:r>
          </a:p>
        </p:txBody>
      </p:sp>
      <p:cxnSp>
        <p:nvCxnSpPr>
          <p:cNvPr id="15" name="Straight Connector 14"/>
          <p:cNvCxnSpPr/>
          <p:nvPr/>
        </p:nvCxnSpPr>
        <p:spPr>
          <a:xfrm flipV="1">
            <a:off x="4465161" y="3405980"/>
            <a:ext cx="3383439" cy="32782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8077200" y="2969101"/>
            <a:ext cx="0" cy="542925"/>
          </a:xfrm>
          <a:prstGeom prst="straightConnector1">
            <a:avLst/>
          </a:prstGeom>
          <a:ln w="508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465161" y="2759075"/>
            <a:ext cx="0" cy="913765"/>
          </a:xfrm>
          <a:prstGeom prst="straightConnector1">
            <a:avLst/>
          </a:prstGeom>
          <a:ln w="63500">
            <a:tailEnd type="arrow"/>
          </a:ln>
        </p:spPr>
        <p:style>
          <a:lnRef idx="1">
            <a:schemeClr val="dk1"/>
          </a:lnRef>
          <a:fillRef idx="0">
            <a:schemeClr val="dk1"/>
          </a:fillRef>
          <a:effectRef idx="0">
            <a:schemeClr val="dk1"/>
          </a:effectRef>
          <a:fontRef idx="minor">
            <a:schemeClr val="tx1"/>
          </a:fontRef>
        </p:style>
      </p:cxnSp>
      <p:sp>
        <p:nvSpPr>
          <p:cNvPr id="7179" name="TextBox 19"/>
          <p:cNvSpPr txBox="1">
            <a:spLocks noChangeArrowheads="1"/>
          </p:cNvSpPr>
          <p:nvPr/>
        </p:nvSpPr>
        <p:spPr bwMode="auto">
          <a:xfrm>
            <a:off x="4069081" y="2159078"/>
            <a:ext cx="9667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b="1" dirty="0"/>
              <a:t>Action </a:t>
            </a:r>
          </a:p>
          <a:p>
            <a:pPr eaLnBrk="1" hangingPunct="1"/>
            <a:r>
              <a:rPr lang="en-US" altLang="en-US" b="1" dirty="0"/>
              <a:t>Starts</a:t>
            </a:r>
          </a:p>
        </p:txBody>
      </p:sp>
      <p:sp>
        <p:nvSpPr>
          <p:cNvPr id="7180" name="TextBox 20"/>
          <p:cNvSpPr txBox="1">
            <a:spLocks noChangeArrowheads="1"/>
          </p:cNvSpPr>
          <p:nvPr/>
        </p:nvSpPr>
        <p:spPr bwMode="auto">
          <a:xfrm rot="5400000">
            <a:off x="7276309" y="3622159"/>
            <a:ext cx="24288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b="1" dirty="0"/>
              <a:t>Carbon </a:t>
            </a:r>
            <a:r>
              <a:rPr lang="en-US" altLang="en-US" b="1" dirty="0" smtClean="0"/>
              <a:t>gain= 0????</a:t>
            </a:r>
            <a:endParaRPr lang="en-US" altLang="en-US" b="1" dirty="0"/>
          </a:p>
        </p:txBody>
      </p:sp>
      <p:cxnSp>
        <p:nvCxnSpPr>
          <p:cNvPr id="20" name="Straight Connector 19"/>
          <p:cNvCxnSpPr/>
          <p:nvPr/>
        </p:nvCxnSpPr>
        <p:spPr>
          <a:xfrm>
            <a:off x="1828800" y="3733800"/>
            <a:ext cx="6019800" cy="0"/>
          </a:xfrm>
          <a:prstGeom prst="line">
            <a:avLst/>
          </a:prstGeom>
          <a:ln w="50800">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6395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p:cNvSpPr>
          <p:nvPr>
            <p:ph type="title"/>
          </p:nvPr>
        </p:nvSpPr>
        <p:spPr>
          <a:xfrm>
            <a:off x="494506" y="304800"/>
            <a:ext cx="8305800" cy="1143000"/>
          </a:xfrm>
        </p:spPr>
        <p:txBody>
          <a:bodyPr/>
          <a:lstStyle/>
          <a:p>
            <a:r>
              <a:rPr lang="en-US" sz="3300" dirty="0" smtClean="0"/>
              <a:t>Carbon Debts versus Carbon Parity</a:t>
            </a:r>
          </a:p>
        </p:txBody>
      </p:sp>
      <p:pic>
        <p:nvPicPr>
          <p:cNvPr id="146435" name="Picture 3" descr="Conceptual_Grap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295400"/>
            <a:ext cx="6399213" cy="4797673"/>
          </a:xfrm>
          <a:prstGeom prst="rect">
            <a:avLst/>
          </a:prstGeom>
          <a:noFill/>
          <a:extLst>
            <a:ext uri="{909E8E84-426E-40DD-AFC4-6F175D3DCCD1}">
              <a14:hiddenFill xmlns:a14="http://schemas.microsoft.com/office/drawing/2010/main">
                <a:solidFill>
                  <a:srgbClr val="FFFFFF"/>
                </a:solidFill>
              </a14:hiddenFill>
            </a:ext>
          </a:extLst>
        </p:spPr>
      </p:pic>
      <p:sp>
        <p:nvSpPr>
          <p:cNvPr id="146436" name="Text Box 4"/>
          <p:cNvSpPr txBox="1">
            <a:spLocks noChangeArrowheads="1"/>
          </p:cNvSpPr>
          <p:nvPr/>
        </p:nvSpPr>
        <p:spPr bwMode="auto">
          <a:xfrm>
            <a:off x="114300" y="6491288"/>
            <a:ext cx="26924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dirty="0"/>
              <a:t>After Mitchell et al </a:t>
            </a:r>
            <a:r>
              <a:rPr lang="en-US" b="1" dirty="0" smtClean="0"/>
              <a:t>2012</a:t>
            </a:r>
            <a:endParaRPr lang="en-US" b="1" dirty="0"/>
          </a:p>
        </p:txBody>
      </p:sp>
    </p:spTree>
    <p:extLst>
      <p:ext uri="{BB962C8B-B14F-4D97-AF65-F5344CB8AC3E}">
        <p14:creationId xmlns:p14="http://schemas.microsoft.com/office/powerpoint/2010/main" val="1452964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9,1018575246,T:\Commons\harmon\fes536\lecture 6\lecture 6 part 1 wood products\Media.ppcx"/>
</p:tagLst>
</file>

<file path=ppt/tags/tag2.xml><?xml version="1.0" encoding="utf-8"?>
<p:tagLst xmlns:a="http://schemas.openxmlformats.org/drawingml/2006/main" xmlns:r="http://schemas.openxmlformats.org/officeDocument/2006/relationships" xmlns:p="http://schemas.openxmlformats.org/presentationml/2006/main">
  <p:tag name="PPSNARRATION" val="10,1018575246,T:\Commons\harmon\fes536\lecture 6\lecture 6 part 1 wood products\Media.ppcx"/>
</p:tagLst>
</file>

<file path=ppt/tags/tag3.xml><?xml version="1.0" encoding="utf-8"?>
<p:tagLst xmlns:a="http://schemas.openxmlformats.org/drawingml/2006/main" xmlns:r="http://schemas.openxmlformats.org/officeDocument/2006/relationships" xmlns:p="http://schemas.openxmlformats.org/presentationml/2006/main">
  <p:tag name="PPSNARRATION" val="12,1937068440,T:\Commons\harmon\fes536\lecture 8\lecture 8 part 3 scaling, measurements and accounting\Media.ppcx"/>
</p:tagLst>
</file>

<file path=ppt/tags/tag4.xml><?xml version="1.0" encoding="utf-8"?>
<p:tagLst xmlns:a="http://schemas.openxmlformats.org/drawingml/2006/main" xmlns:r="http://schemas.openxmlformats.org/officeDocument/2006/relationships" xmlns:p="http://schemas.openxmlformats.org/presentationml/2006/main">
  <p:tag name="PPSNARRATION" val="13,1937068440,T:\Commons\harmon\fes536\lecture 8\lecture 8 part 3 scaling, measurements and accounting\Media.ppcx"/>
</p:tagLst>
</file>

<file path=ppt/tags/tag5.xml><?xml version="1.0" encoding="utf-8"?>
<p:tagLst xmlns:a="http://schemas.openxmlformats.org/drawingml/2006/main" xmlns:r="http://schemas.openxmlformats.org/officeDocument/2006/relationships" xmlns:p="http://schemas.openxmlformats.org/presentationml/2006/main">
  <p:tag name="PPSNARRATION" val="14,1937068440,T:\Commons\harmon\fes536\lecture 8\lecture 8 part 3 scaling, measurements and accounting\Media.ppcx"/>
</p:tagLst>
</file>

<file path=ppt/tags/tag6.xml><?xml version="1.0" encoding="utf-8"?>
<p:tagLst xmlns:a="http://schemas.openxmlformats.org/drawingml/2006/main" xmlns:r="http://schemas.openxmlformats.org/officeDocument/2006/relationships" xmlns:p="http://schemas.openxmlformats.org/presentationml/2006/main">
  <p:tag name="PPSNARRATION" val="15,1937068440,T:\Commons\harmon\fes536\lecture 8\lecture 8 part 3 scaling, measurements and accounting\Media.ppcx"/>
</p:tagLst>
</file>

<file path=ppt/tags/tag7.xml><?xml version="1.0" encoding="utf-8"?>
<p:tagLst xmlns:a="http://schemas.openxmlformats.org/drawingml/2006/main" xmlns:r="http://schemas.openxmlformats.org/officeDocument/2006/relationships" xmlns:p="http://schemas.openxmlformats.org/presentationml/2006/main">
  <p:tag name="PPSNARRATION" val="16,1937068440,T:\Commons\harmon\fes536\lecture 8\lecture 8 part 3 scaling, measurements and accounting\Media.ppcx"/>
</p:tagLst>
</file>

<file path=ppt/tags/tag8.xml><?xml version="1.0" encoding="utf-8"?>
<p:tagLst xmlns:a="http://schemas.openxmlformats.org/drawingml/2006/main" xmlns:r="http://schemas.openxmlformats.org/officeDocument/2006/relationships" xmlns:p="http://schemas.openxmlformats.org/presentationml/2006/main">
  <p:tag name="PPSNARRATION" val="17,1937068440,T:\Commons\harmon\fes536\lecture 8\lecture 8 part 3 scaling, measurements and accounting\Media.ppcx"/>
</p:tagLst>
</file>

<file path=ppt/tags/tag9.xml><?xml version="1.0" encoding="utf-8"?>
<p:tagLst xmlns:a="http://schemas.openxmlformats.org/drawingml/2006/main" xmlns:r="http://schemas.openxmlformats.org/officeDocument/2006/relationships" xmlns:p="http://schemas.openxmlformats.org/presentationml/2006/main">
  <p:tag name="PPSNARRATION" val="18,1937068440,T:\Commons\harmon\fes536\lecture 8\lecture 8 part 3 scaling, measurements and accounting\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0ba8fc8-01b3-43ab-b991-9aff72ec3f01">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0C4392D3378D14389824BE597662278" ma:contentTypeVersion="6" ma:contentTypeDescription="Create a new document." ma:contentTypeScope="" ma:versionID="e7fd6a2de9f76cd1ad0e0b7b0477412e">
  <xsd:schema xmlns:xsd="http://www.w3.org/2001/XMLSchema" xmlns:xs="http://www.w3.org/2001/XMLSchema" xmlns:p="http://schemas.microsoft.com/office/2006/metadata/properties" xmlns:ns2="90ba8fc8-01b3-43ab-b991-9aff72ec3f01" targetNamespace="http://schemas.microsoft.com/office/2006/metadata/properties" ma:root="true" ma:fieldsID="ed884d92dfcc014a0e23d85c7c4abfb8" ns2:_="">
    <xsd:import namespace="90ba8fc8-01b3-43ab-b991-9aff72ec3f0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ba8fc8-01b3-43ab-b991-9aff72ec3f0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1F7070-C457-45EB-8A28-24175BEBB9B6}"/>
</file>

<file path=customXml/itemProps2.xml><?xml version="1.0" encoding="utf-8"?>
<ds:datastoreItem xmlns:ds="http://schemas.openxmlformats.org/officeDocument/2006/customXml" ds:itemID="{5493B264-24AA-45BE-9775-36EAFE4E2E20}"/>
</file>

<file path=customXml/itemProps3.xml><?xml version="1.0" encoding="utf-8"?>
<ds:datastoreItem xmlns:ds="http://schemas.openxmlformats.org/officeDocument/2006/customXml" ds:itemID="{3DD1FEDD-0E90-41CB-B6B6-7F36DEFD7758}"/>
</file>

<file path=docProps/app.xml><?xml version="1.0" encoding="utf-8"?>
<Properties xmlns="http://schemas.openxmlformats.org/officeDocument/2006/extended-properties" xmlns:vt="http://schemas.openxmlformats.org/officeDocument/2006/docPropsVTypes">
  <TotalTime>131</TotalTime>
  <Words>3513</Words>
  <Application>Microsoft Office PowerPoint</Application>
  <PresentationFormat>On-screen Show (4:3)</PresentationFormat>
  <Paragraphs>301</Paragraphs>
  <Slides>35</Slides>
  <Notes>35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0" baseType="lpstr">
      <vt:lpstr>Arial</vt:lpstr>
      <vt:lpstr>Calibri</vt:lpstr>
      <vt:lpstr>Wingdings</vt:lpstr>
      <vt:lpstr>Office Theme</vt:lpstr>
      <vt:lpstr>Chart</vt:lpstr>
      <vt:lpstr>Forest Carbon Basics: Accounting Concepts</vt:lpstr>
      <vt:lpstr>PowerPoint Presentation</vt:lpstr>
      <vt:lpstr>General Accounting Principles</vt:lpstr>
      <vt:lpstr>Additionality-1</vt:lpstr>
      <vt:lpstr>Additionality-2</vt:lpstr>
      <vt:lpstr>Additionality-3</vt:lpstr>
      <vt:lpstr>Additionality-4</vt:lpstr>
      <vt:lpstr>Additionality-5</vt:lpstr>
      <vt:lpstr>Carbon Debts versus Carbon Parity</vt:lpstr>
      <vt:lpstr>Additionality Summary</vt:lpstr>
      <vt:lpstr>Permanence-1</vt:lpstr>
      <vt:lpstr>Permanence-2</vt:lpstr>
      <vt:lpstr>One view of how product substitution works: no losses</vt:lpstr>
      <vt:lpstr>Alternative view of how product displacement works</vt:lpstr>
      <vt:lpstr>The fact buildings don’t last forever has real consequences</vt:lpstr>
      <vt:lpstr>Permanence-3</vt:lpstr>
      <vt:lpstr>How does one deal with permanence in the real world?</vt:lpstr>
      <vt:lpstr>Influence of scale on apparent permanence</vt:lpstr>
      <vt:lpstr>Permanence Summary</vt:lpstr>
      <vt:lpstr>Leakage-1</vt:lpstr>
      <vt:lpstr>Sensitivity of substitution to leakage</vt:lpstr>
      <vt:lpstr>Leakage 3</vt:lpstr>
      <vt:lpstr>Discounting</vt:lpstr>
      <vt:lpstr>Accuracy and Precision</vt:lpstr>
      <vt:lpstr>How accuracy influences accounting </vt:lpstr>
      <vt:lpstr>Biases can be introduced by omissions</vt:lpstr>
      <vt:lpstr>Case 1: Afforestation</vt:lpstr>
      <vt:lpstr>Case 2: Old-growth conversion</vt:lpstr>
      <vt:lpstr>Measurement Precision and Accounting</vt:lpstr>
      <vt:lpstr>Measurement Precision and Accounting</vt:lpstr>
      <vt:lpstr>EPA’s Biogenic Accounting Factor (BAF)</vt:lpstr>
      <vt:lpstr>EPA BAF: Case when carbon is lost</vt:lpstr>
      <vt:lpstr>Case when carbon is gained</vt:lpstr>
      <vt:lpstr>Case when carbon is lost then gained</vt:lpstr>
      <vt:lpstr>Current issues with EPA’s BAF</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Forest Carbon Basics Accounting Concepts</dc:title>
  <dc:creator>Mark</dc:creator>
  <cp:lastModifiedBy>Harmon, Mark</cp:lastModifiedBy>
  <cp:revision>29</cp:revision>
  <cp:lastPrinted>2016-07-17T21:28:26Z</cp:lastPrinted>
  <dcterms:created xsi:type="dcterms:W3CDTF">2016-07-17T04:13:41Z</dcterms:created>
  <dcterms:modified xsi:type="dcterms:W3CDTF">2016-07-19T18:11:59Z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0x010100B0C4392D3378D14389824BE597662278</vt:lpwstr>
  </property>
  <property fmtid="{D5CDD505-2E9C-101B-9397-08002B2CF9AE}" pid="4" name="PubType">
    <vt:lpwstr>Brochures &amp; flyers</vt:lpwstr>
  </property>
  <property fmtid="{D5CDD505-2E9C-101B-9397-08002B2CF9AE}" pid="6" name="Tags">
    <vt:lpwstr>ForestBenefits</vt:lpwstr>
  </property>
  <property fmtid="{D5CDD505-2E9C-101B-9397-08002B2CF9AE}" pid="7" name="xd_Signature">
    <vt:bool>false</vt:bool>
  </property>
  <property fmtid="{D5CDD505-2E9C-101B-9397-08002B2CF9AE}" pid="8" name="xd_ProgID">
    <vt:lpwstr/>
  </property>
  <property fmtid="{D5CDD505-2E9C-101B-9397-08002B2CF9AE}" pid="9" name="_SourceUrl">
    <vt:lpwstr/>
  </property>
  <property fmtid="{D5CDD505-2E9C-101B-9397-08002B2CF9AE}" pid="10" name="_SharedFileIndex">
    <vt:lpwstr/>
  </property>
  <property fmtid="{D5CDD505-2E9C-101B-9397-08002B2CF9AE}" pid="11" name="TemplateUrl">
    <vt:lpwstr/>
  </property>
  <property fmtid="{D5CDD505-2E9C-101B-9397-08002B2CF9AE}" pid="12" name="Publication Type">
    <vt:lpwstr>SupportingDocs, maps &amp; data</vt:lpwstr>
  </property>
</Properties>
</file>