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67" r:id="rId3"/>
    <p:sldId id="295" r:id="rId4"/>
    <p:sldId id="261" r:id="rId5"/>
    <p:sldId id="262" r:id="rId6"/>
    <p:sldId id="263" r:id="rId7"/>
    <p:sldId id="269" r:id="rId8"/>
    <p:sldId id="265" r:id="rId9"/>
    <p:sldId id="258" r:id="rId10"/>
    <p:sldId id="296" r:id="rId11"/>
    <p:sldId id="286" r:id="rId12"/>
    <p:sldId id="287" r:id="rId13"/>
    <p:sldId id="259" r:id="rId14"/>
    <p:sldId id="270" r:id="rId15"/>
    <p:sldId id="271" r:id="rId16"/>
    <p:sldId id="297" r:id="rId17"/>
    <p:sldId id="273" r:id="rId18"/>
    <p:sldId id="274" r:id="rId19"/>
    <p:sldId id="272" r:id="rId20"/>
    <p:sldId id="275" r:id="rId21"/>
    <p:sldId id="276" r:id="rId22"/>
    <p:sldId id="277" r:id="rId23"/>
    <p:sldId id="279" r:id="rId24"/>
    <p:sldId id="289" r:id="rId25"/>
    <p:sldId id="278" r:id="rId26"/>
    <p:sldId id="280" r:id="rId27"/>
    <p:sldId id="281" r:id="rId28"/>
    <p:sldId id="282" r:id="rId29"/>
    <p:sldId id="284" r:id="rId30"/>
    <p:sldId id="290" r:id="rId31"/>
    <p:sldId id="283"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79" d="100"/>
          <a:sy n="79" d="100"/>
        </p:scale>
        <p:origin x="2580" y="110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5400" b="0" spc="-80" baseline="0">
                <a:solidFill>
                  <a:schemeClr val="tx1"/>
                </a:solidFill>
                <a:latin typeface="Montserrat Alternates" panose="02000505000000020004" pitchFamily="2" charset="0"/>
                <a:ea typeface="Roboto" panose="020000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1"/>
                </a:solidFill>
                <a:latin typeface="Montserrat Alternates" panose="02000505000000020004" pitchFamily="2" charset="0"/>
                <a:ea typeface="Roboto"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rgbClr val="B5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rgbClr val="30A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143000" y="6477000"/>
            <a:ext cx="990600" cy="230832"/>
          </a:xfrm>
          <a:prstGeom prst="rect">
            <a:avLst/>
          </a:prstGeom>
          <a:noFill/>
        </p:spPr>
        <p:txBody>
          <a:bodyPr wrap="square" rtlCol="0">
            <a:spAutoFit/>
          </a:bodyPr>
          <a:lstStyle/>
          <a:p>
            <a:pPr algn="just"/>
            <a:r>
              <a:rPr lang="en-US" sz="900" dirty="0"/>
              <a:t>Copyright</a:t>
            </a:r>
            <a:r>
              <a:rPr lang="en-US" sz="900" baseline="0" dirty="0"/>
              <a:t> 2017</a:t>
            </a:r>
            <a:endParaRPr lang="en-US" sz="900" dirty="0"/>
          </a:p>
        </p:txBody>
      </p:sp>
      <p:sp>
        <p:nvSpPr>
          <p:cNvPr id="15" name="TextBox 14"/>
          <p:cNvSpPr txBox="1"/>
          <p:nvPr/>
        </p:nvSpPr>
        <p:spPr>
          <a:xfrm>
            <a:off x="1143000" y="6477000"/>
            <a:ext cx="990600" cy="230832"/>
          </a:xfrm>
          <a:prstGeom prst="rect">
            <a:avLst/>
          </a:prstGeom>
          <a:noFill/>
        </p:spPr>
        <p:txBody>
          <a:bodyPr wrap="square" rtlCol="0">
            <a:spAutoFit/>
          </a:bodyPr>
          <a:lstStyle/>
          <a:p>
            <a:pPr algn="just"/>
            <a:r>
              <a:rPr lang="en-US" sz="900" dirty="0"/>
              <a:t>Copyright</a:t>
            </a:r>
            <a:r>
              <a:rPr lang="en-US" sz="900" baseline="0" dirty="0"/>
              <a:t> 2017</a:t>
            </a:r>
            <a:endParaRPr lang="en-US" sz="900" dirty="0"/>
          </a:p>
        </p:txBody>
      </p:sp>
      <p:sp>
        <p:nvSpPr>
          <p:cNvPr id="16" name="TextBox 15"/>
          <p:cNvSpPr txBox="1"/>
          <p:nvPr/>
        </p:nvSpPr>
        <p:spPr>
          <a:xfrm>
            <a:off x="1143000" y="6477000"/>
            <a:ext cx="990600" cy="230832"/>
          </a:xfrm>
          <a:prstGeom prst="rect">
            <a:avLst/>
          </a:prstGeom>
          <a:noFill/>
        </p:spPr>
        <p:txBody>
          <a:bodyPr wrap="square" rtlCol="0">
            <a:spAutoFit/>
          </a:bodyPr>
          <a:lstStyle/>
          <a:p>
            <a:pPr algn="just"/>
            <a:r>
              <a:rPr lang="en-US" sz="900" dirty="0"/>
              <a:t>Copyright</a:t>
            </a:r>
            <a:r>
              <a:rPr lang="en-US" sz="900" baseline="0" dirty="0"/>
              <a:t> 2017</a:t>
            </a:r>
            <a:endParaRPr lang="en-US" sz="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738854"/>
            <a:ext cx="2072936" cy="8535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ontserrat Alternates" panose="02000505000000020004" pitchFamily="2"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DFBBC-0A99-4B73-B00E-17F79A3AF71C}"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68D59D-8C90-4DA7-880E-93A1B2F368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ontserrat Alternates" panose="02000505000000020004" pitchFamily="2"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DFBBC-0A99-4B73-B00E-17F79A3AF71C}"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68D59D-8C90-4DA7-880E-93A1B2F368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ontserrat Alternates" panose="02000505000000020004" pitchFamily="2"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DFBBC-0A99-4B73-B00E-17F79A3AF71C}"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68D59D-8C90-4DA7-880E-93A1B2F368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000" b="0" cap="all" spc="-80" baseline="0">
                <a:solidFill>
                  <a:schemeClr val="tx1"/>
                </a:solidFill>
                <a:latin typeface="Montserrat Alternates" panose="02000505000000020004" pitchFamily="2" charset="0"/>
                <a:ea typeface="Roboto" panose="02000000000000000000"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rgbClr val="B5C546"/>
                </a:solidFill>
                <a:latin typeface="Montserrat Alternates" panose="0200050500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0D4DFBBC-0A99-4B73-B00E-17F79A3AF71C}" type="datetimeFigureOut">
              <a:rPr lang="en-US" smtClean="0"/>
              <a:pPr/>
              <a:t>5/8/2017</a:t>
            </a:fld>
            <a:endParaRPr lang="en-US" dirty="0"/>
          </a:p>
        </p:txBody>
      </p:sp>
      <p:sp>
        <p:nvSpPr>
          <p:cNvPr id="8" name="Slide Number Placeholder 7"/>
          <p:cNvSpPr>
            <a:spLocks noGrp="1"/>
          </p:cNvSpPr>
          <p:nvPr>
            <p:ph type="sldNum" sz="quarter" idx="11"/>
          </p:nvPr>
        </p:nvSpPr>
        <p:spPr/>
        <p:txBody>
          <a:bodyPr/>
          <a:lstStyle/>
          <a:p>
            <a:fld id="{5F68D59D-8C90-4DA7-880E-93A1B2F3684F}"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ontserrat Alternates" panose="02000505000000020004" pitchFamily="2" charset="0"/>
              </a:defRPr>
            </a:lvl1pPr>
          </a:lstStyle>
          <a:p>
            <a:r>
              <a:rPr lang="en-US"/>
              <a:t>Click to edit Master title style</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4DFBBC-0A99-4B73-B00E-17F79A3AF71C}" type="datetimeFigureOut">
              <a:rPr lang="en-US" smtClean="0"/>
              <a:pPr/>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68D59D-8C90-4DA7-880E-93A1B2F368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ontserrat Alternates" panose="02000505000000020004"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ontserrat" panose="02000505000000020004"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4DFBBC-0A99-4B73-B00E-17F79A3AF71C}" type="datetimeFigureOut">
              <a:rPr lang="en-US" smtClean="0"/>
              <a:pPr/>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68D59D-8C90-4DA7-880E-93A1B2F368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ontserrat Alternates" panose="02000505000000020004"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4DFBBC-0A99-4B73-B00E-17F79A3AF71C}" type="datetimeFigureOut">
              <a:rPr lang="en-US" smtClean="0"/>
              <a:pPr/>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68D59D-8C90-4DA7-880E-93A1B2F368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DFBBC-0A99-4B73-B00E-17F79A3AF71C}" type="datetimeFigureOut">
              <a:rPr lang="en-US" smtClean="0"/>
              <a:pPr/>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68D59D-8C90-4DA7-880E-93A1B2F368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4DFBBC-0A99-4B73-B00E-17F79A3AF71C}" type="datetimeFigureOut">
              <a:rPr lang="en-US" smtClean="0"/>
              <a:pPr/>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solidFill>
            <a:schemeClr val="accent6"/>
          </a:solidFill>
        </p:spPr>
        <p:txBody>
          <a:bodyPr/>
          <a:lstStyle>
            <a:lvl1pPr>
              <a:defRPr>
                <a:solidFill>
                  <a:srgbClr val="B5C546"/>
                </a:solidFill>
              </a:defRPr>
            </a:lvl1pPr>
          </a:lstStyle>
          <a:p>
            <a:fld id="{5F68D59D-8C90-4DA7-880E-93A1B2F3684F}" type="slidenum">
              <a:rPr lang="en-US" smtClean="0"/>
              <a:pPr/>
              <a:t>‹#›</a:t>
            </a:fld>
            <a:endParaRPr lang="en-US" dirty="0"/>
          </a:p>
        </p:txBody>
      </p:sp>
      <p:sp>
        <p:nvSpPr>
          <p:cNvPr id="8" name="Title 7"/>
          <p:cNvSpPr>
            <a:spLocks noGrp="1"/>
          </p:cNvSpPr>
          <p:nvPr>
            <p:ph type="title"/>
          </p:nvPr>
        </p:nvSpPr>
        <p:spPr/>
        <p:txBody>
          <a:bodyPr/>
          <a:lstStyle>
            <a:lvl1pPr>
              <a:defRPr>
                <a:latin typeface="Montserrat Alternates" panose="02000505000000020004" pitchFamily="2" charset="0"/>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B5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Roboto" panose="02000000000000000000" pitchFamily="2" charset="0"/>
                <a:ea typeface="Roboto" panose="02000000000000000000" pitchFamily="2" charset="0"/>
              </a:defRPr>
            </a:lvl1pPr>
          </a:lstStyle>
          <a:p>
            <a:fld id="{D8BC5E5F-F902-41DC-BB06-912C7B3278EB}" type="datetimeFigureOut">
              <a:rPr lang="en-US" smtClean="0"/>
              <a:pPr/>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B5C546"/>
                </a:solidFill>
              </a:defRPr>
            </a:lvl1pPr>
          </a:lstStyle>
          <a:p>
            <a:fld id="{5F68D59D-8C90-4DA7-880E-93A1B2F3684F}"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atin typeface="Montserrat Alternates" panose="02000505000000020004" pitchFamily="2" charset="0"/>
              </a:defRPr>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rgbClr val="30A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8BC5E5F-F902-41DC-BB06-912C7B3278EB}" type="datetimeFigureOut">
              <a:rPr lang="en-US" smtClean="0"/>
              <a:t>5/8/2017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620000" y="6553200"/>
            <a:ext cx="1315721" cy="212725"/>
          </a:xfrm>
          <a:prstGeom prst="rect">
            <a:avLst/>
          </a:prstGeom>
        </p:spPr>
        <p:txBody>
          <a:bodyPr vert="horz" lIns="91440" tIns="45720" rIns="91440" bIns="45720" rtlCol="0" anchor="ctr"/>
          <a:lstStyle>
            <a:lvl1pPr algn="l">
              <a:defRPr sz="1800" b="1">
                <a:solidFill>
                  <a:srgbClr val="B5C546"/>
                </a:solidFill>
              </a:defRPr>
            </a:lvl1pPr>
          </a:lstStyle>
          <a:p>
            <a:fld id="{5F68D59D-8C90-4DA7-880E-93A1B2F3684F}" type="slidenum">
              <a:rPr lang="en-US" smtClean="0"/>
              <a:pPr/>
              <a:t>‹#›</a:t>
            </a:fld>
            <a:endParaRPr lang="en-US" dirty="0"/>
          </a:p>
        </p:txBody>
      </p:sp>
      <p:sp>
        <p:nvSpPr>
          <p:cNvPr id="7" name="Rectangle 6"/>
          <p:cNvSpPr/>
          <p:nvPr/>
        </p:nvSpPr>
        <p:spPr>
          <a:xfrm>
            <a:off x="9001124" y="0"/>
            <a:ext cx="142876" cy="1371600"/>
          </a:xfrm>
          <a:prstGeom prst="rect">
            <a:avLst/>
          </a:prstGeom>
          <a:solidFill>
            <a:srgbClr val="B5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rgbClr val="30A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spcBef>
          <a:spcPct val="0"/>
        </a:spcBef>
        <a:buNone/>
        <a:defRPr sz="3600" kern="1200" cap="all" spc="-60" baseline="0">
          <a:solidFill>
            <a:schemeClr val="tx1"/>
          </a:solidFill>
          <a:latin typeface="Montserrat Alternates" panose="02000505000000020004" pitchFamily="2" charset="0"/>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Roboto" panose="02000000000000000000" pitchFamily="2" charset="0"/>
          <a:ea typeface="Roboto" panose="02000000000000000000" pitchFamily="2" charset="0"/>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Collaboration within Employment first teams</a:t>
            </a:r>
          </a:p>
        </p:txBody>
      </p:sp>
      <p:sp>
        <p:nvSpPr>
          <p:cNvPr id="3" name="Subtitle 2"/>
          <p:cNvSpPr>
            <a:spLocks noGrp="1"/>
          </p:cNvSpPr>
          <p:nvPr>
            <p:ph type="subTitle" idx="1"/>
          </p:nvPr>
        </p:nvSpPr>
        <p:spPr>
          <a:xfrm>
            <a:off x="457200" y="4636168"/>
            <a:ext cx="6858000" cy="850232"/>
          </a:xfrm>
        </p:spPr>
        <p:txBody>
          <a:bodyPr>
            <a:normAutofit/>
          </a:bodyPr>
          <a:lstStyle/>
          <a:p>
            <a:r>
              <a:rPr lang="en-US" sz="1800" dirty="0"/>
              <a:t>Employment First community of practice webinar </a:t>
            </a:r>
          </a:p>
          <a:p>
            <a:r>
              <a:rPr lang="en-US" sz="1800" dirty="0"/>
              <a:t>May 9</a:t>
            </a:r>
            <a:r>
              <a:rPr lang="en-US" sz="1800" baseline="30000" dirty="0"/>
              <a:t>th</a:t>
            </a:r>
            <a:r>
              <a:rPr lang="en-US" sz="1800" dirty="0"/>
              <a:t>, 2017</a:t>
            </a:r>
          </a:p>
        </p:txBody>
      </p:sp>
      <p:pic>
        <p:nvPicPr>
          <p:cNvPr id="8" name="Content Placeholder 6" descr="C:\Users\mim\AppData\Local\Microsoft\Windows\Temporary Internet Files\Content.Outlook\6YLQE7PQ\IWorkWeSucceed-Graphic-Color.jpg"/>
          <p:cNvPicPr>
            <a:picLocks noGr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7663" y="5277854"/>
            <a:ext cx="2502569" cy="1580146"/>
          </a:xfrm>
          <a:prstGeom prst="rect">
            <a:avLst/>
          </a:prstGeom>
          <a:noFill/>
          <a:ln>
            <a:noFill/>
          </a:ln>
        </p:spPr>
      </p:pic>
    </p:spTree>
    <p:extLst>
      <p:ext uri="{BB962C8B-B14F-4D97-AF65-F5344CB8AC3E}">
        <p14:creationId xmlns:p14="http://schemas.microsoft.com/office/powerpoint/2010/main" val="232561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Marion and </a:t>
            </a:r>
            <a:r>
              <a:rPr lang="en-US" dirty="0" err="1"/>
              <a:t>polk</a:t>
            </a:r>
            <a:r>
              <a:rPr lang="en-US" dirty="0"/>
              <a:t> employment first network cont.</a:t>
            </a:r>
          </a:p>
        </p:txBody>
      </p:sp>
      <p:sp>
        <p:nvSpPr>
          <p:cNvPr id="3" name="Content Placeholder 2"/>
          <p:cNvSpPr>
            <a:spLocks noGrp="1"/>
          </p:cNvSpPr>
          <p:nvPr>
            <p:ph idx="1"/>
          </p:nvPr>
        </p:nvSpPr>
        <p:spPr/>
        <p:txBody>
          <a:bodyPr/>
          <a:lstStyle/>
          <a:p>
            <a:pPr marL="800100" lvl="1" indent="-342900"/>
            <a:r>
              <a:rPr lang="en-US" sz="2800" dirty="0"/>
              <a:t>Transition Network Facilitator</a:t>
            </a:r>
          </a:p>
          <a:p>
            <a:pPr marL="800100" lvl="1" indent="-342900"/>
            <a:r>
              <a:rPr lang="en-US" sz="2800" dirty="0"/>
              <a:t>ODDS Regional Employment Specialist</a:t>
            </a:r>
          </a:p>
          <a:p>
            <a:pPr marL="800100" lvl="1" indent="-342900"/>
            <a:r>
              <a:rPr lang="en-US" sz="2800" dirty="0"/>
              <a:t>Training organizations</a:t>
            </a:r>
          </a:p>
          <a:p>
            <a:r>
              <a:rPr lang="en-US" sz="3200" dirty="0"/>
              <a:t>Who else should be at the table?</a:t>
            </a:r>
          </a:p>
          <a:p>
            <a:pPr marL="800100" lvl="1" indent="-342900"/>
            <a:r>
              <a:rPr lang="en-US" sz="2800" dirty="0"/>
              <a:t>Advocates</a:t>
            </a:r>
          </a:p>
          <a:p>
            <a:pPr marL="800100" lvl="1" indent="-342900"/>
            <a:r>
              <a:rPr lang="en-US" sz="2800" dirty="0"/>
              <a:t>Individuals that are employed</a:t>
            </a:r>
          </a:p>
          <a:p>
            <a:pPr marL="800100" lvl="1" indent="-342900"/>
            <a:r>
              <a:rPr lang="en-US" sz="2800" dirty="0"/>
              <a:t>Employers</a:t>
            </a:r>
          </a:p>
          <a:p>
            <a:endParaRPr lang="en-US" dirty="0"/>
          </a:p>
        </p:txBody>
      </p:sp>
    </p:spTree>
    <p:extLst>
      <p:ext uri="{BB962C8B-B14F-4D97-AF65-F5344CB8AC3E}">
        <p14:creationId xmlns:p14="http://schemas.microsoft.com/office/powerpoint/2010/main" val="1655246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Multnomah County Employment First team</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200" dirty="0"/>
              <a:t>Stakeholders from all sectors of employment:</a:t>
            </a:r>
          </a:p>
          <a:p>
            <a:pPr marL="742950" lvl="1" indent="-285750"/>
            <a:r>
              <a:rPr lang="en-US" sz="2200" dirty="0"/>
              <a:t>County I/DD Managers and Case Managers</a:t>
            </a:r>
          </a:p>
          <a:p>
            <a:pPr marL="742950" lvl="1" indent="-285750"/>
            <a:r>
              <a:rPr lang="en-US" sz="2200" dirty="0"/>
              <a:t>Brokerage Personal Agents</a:t>
            </a:r>
          </a:p>
          <a:p>
            <a:pPr marL="742950" lvl="1" indent="-285750"/>
            <a:r>
              <a:rPr lang="en-US" sz="2200" dirty="0"/>
              <a:t>Providers: Agencies and Independent Contractors</a:t>
            </a:r>
          </a:p>
          <a:p>
            <a:pPr marL="742950" lvl="1" indent="-285750"/>
            <a:r>
              <a:rPr lang="en-US" sz="2200" dirty="0"/>
              <a:t>Community Partners: </a:t>
            </a:r>
            <a:r>
              <a:rPr lang="en-US" sz="2200" dirty="0" err="1"/>
              <a:t>Incight</a:t>
            </a:r>
            <a:r>
              <a:rPr lang="en-US" sz="2200" dirty="0"/>
              <a:t>, </a:t>
            </a:r>
            <a:r>
              <a:rPr lang="en-US" sz="2200" dirty="0" err="1"/>
              <a:t>Ridewise</a:t>
            </a:r>
            <a:r>
              <a:rPr lang="en-US" sz="2200" dirty="0"/>
              <a:t>, </a:t>
            </a:r>
            <a:r>
              <a:rPr lang="en-US" sz="2200" dirty="0" err="1"/>
              <a:t>etc</a:t>
            </a:r>
            <a:r>
              <a:rPr lang="en-US" sz="2200" dirty="0"/>
              <a:t>…</a:t>
            </a:r>
          </a:p>
          <a:p>
            <a:pPr marL="285750" indent="-285750">
              <a:buFont typeface="Arial" panose="020B0604020202020204" pitchFamily="34" charset="0"/>
              <a:buChar char="•"/>
            </a:pPr>
            <a:r>
              <a:rPr lang="en-US" sz="2200" dirty="0"/>
              <a:t>Who do we need:  </a:t>
            </a:r>
          </a:p>
          <a:p>
            <a:pPr marL="742950" lvl="1" indent="-285750"/>
            <a:r>
              <a:rPr lang="en-US" sz="2200" dirty="0"/>
              <a:t>Self Advocates</a:t>
            </a:r>
          </a:p>
          <a:p>
            <a:pPr marL="742950" lvl="1" indent="-285750"/>
            <a:r>
              <a:rPr lang="en-US" sz="2200" dirty="0"/>
              <a:t>Parents</a:t>
            </a:r>
          </a:p>
          <a:p>
            <a:pPr marL="742950" lvl="1" indent="-285750"/>
            <a:r>
              <a:rPr lang="en-US" sz="2200" dirty="0"/>
              <a:t>Teachers</a:t>
            </a:r>
          </a:p>
          <a:p>
            <a:pPr marL="742950" lvl="1" indent="-285750"/>
            <a:r>
              <a:rPr lang="en-US" sz="2200" dirty="0"/>
              <a:t>Employers</a:t>
            </a:r>
          </a:p>
          <a:p>
            <a:endParaRPr lang="en-US" dirty="0"/>
          </a:p>
        </p:txBody>
      </p:sp>
    </p:spTree>
    <p:extLst>
      <p:ext uri="{BB962C8B-B14F-4D97-AF65-F5344CB8AC3E}">
        <p14:creationId xmlns:p14="http://schemas.microsoft.com/office/powerpoint/2010/main" val="3692177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Multnomah County employment first team cont.</a:t>
            </a:r>
          </a:p>
        </p:txBody>
      </p:sp>
      <p:sp>
        <p:nvSpPr>
          <p:cNvPr id="3" name="Content Placeholder 2"/>
          <p:cNvSpPr>
            <a:spLocks noGrp="1"/>
          </p:cNvSpPr>
          <p:nvPr>
            <p:ph idx="1"/>
          </p:nvPr>
        </p:nvSpPr>
        <p:spPr/>
        <p:txBody>
          <a:bodyPr>
            <a:normAutofit fontScale="92500" lnSpcReduction="10000"/>
          </a:bodyPr>
          <a:lstStyle/>
          <a:p>
            <a:r>
              <a:rPr lang="en-US" sz="3600" dirty="0"/>
              <a:t>How do we attract who we need?</a:t>
            </a:r>
          </a:p>
          <a:p>
            <a:r>
              <a:rPr lang="en-US" sz="2400" dirty="0"/>
              <a:t>Hold meetings during days and times that…</a:t>
            </a:r>
          </a:p>
          <a:p>
            <a:pPr marL="800100" lvl="1" indent="-342900"/>
            <a:r>
              <a:rPr lang="en-US" sz="2400" dirty="0"/>
              <a:t>Self Advocates and Employers can attend (various)</a:t>
            </a:r>
          </a:p>
          <a:p>
            <a:pPr marL="800100" lvl="1" indent="-342900"/>
            <a:r>
              <a:rPr lang="en-US" sz="2400" dirty="0"/>
              <a:t>Parents (after work, weekends)</a:t>
            </a:r>
          </a:p>
          <a:p>
            <a:pPr marL="800100" lvl="1" indent="-342900"/>
            <a:r>
              <a:rPr lang="en-US" sz="2400" dirty="0"/>
              <a:t>Teachers (after 3:30pm)</a:t>
            </a:r>
            <a:endParaRPr lang="en-US" dirty="0"/>
          </a:p>
          <a:p>
            <a:endParaRPr lang="en-US" sz="3200" dirty="0"/>
          </a:p>
          <a:p>
            <a:r>
              <a:rPr lang="en-US" sz="3200" dirty="0"/>
              <a:t>We want you! Consider bringing your voice to the Multnomah County Employment First Team.</a:t>
            </a:r>
          </a:p>
        </p:txBody>
      </p:sp>
    </p:spTree>
    <p:extLst>
      <p:ext uri="{BB962C8B-B14F-4D97-AF65-F5344CB8AC3E}">
        <p14:creationId xmlns:p14="http://schemas.microsoft.com/office/powerpoint/2010/main" val="26940975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Washington County Employment First Team</a:t>
            </a:r>
          </a:p>
        </p:txBody>
      </p:sp>
      <p:sp>
        <p:nvSpPr>
          <p:cNvPr id="3" name="Content Placeholder 2"/>
          <p:cNvSpPr>
            <a:spLocks noGrp="1"/>
          </p:cNvSpPr>
          <p:nvPr>
            <p:ph idx="1"/>
          </p:nvPr>
        </p:nvSpPr>
        <p:spPr/>
        <p:txBody>
          <a:bodyPr>
            <a:noAutofit/>
          </a:bodyPr>
          <a:lstStyle/>
          <a:p>
            <a:r>
              <a:rPr lang="en-US" sz="3200" dirty="0"/>
              <a:t>Steering Committee –</a:t>
            </a:r>
          </a:p>
          <a:p>
            <a:pPr marL="800100" lvl="1" indent="-342900"/>
            <a:r>
              <a:rPr lang="en-US" sz="2400" dirty="0"/>
              <a:t>represents as many partners as possible </a:t>
            </a:r>
          </a:p>
          <a:p>
            <a:r>
              <a:rPr lang="en-US" sz="3200" dirty="0"/>
              <a:t>General Meetings – </a:t>
            </a:r>
          </a:p>
          <a:p>
            <a:pPr marL="800100" lvl="1" indent="-342900"/>
            <a:r>
              <a:rPr lang="en-US" sz="2400" dirty="0"/>
              <a:t>make sure to reach out to all parties</a:t>
            </a:r>
          </a:p>
          <a:p>
            <a:pPr marL="800100" lvl="1" indent="-342900"/>
            <a:r>
              <a:rPr lang="en-US" sz="2400" dirty="0"/>
              <a:t>identify topics that will have wide appeal</a:t>
            </a:r>
          </a:p>
          <a:p>
            <a:endParaRPr lang="en-US" sz="2200" dirty="0"/>
          </a:p>
        </p:txBody>
      </p:sp>
    </p:spTree>
    <p:extLst>
      <p:ext uri="{BB962C8B-B14F-4D97-AF65-F5344CB8AC3E}">
        <p14:creationId xmlns:p14="http://schemas.microsoft.com/office/powerpoint/2010/main" val="1952804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a:t>
            </a:r>
          </a:p>
        </p:txBody>
      </p:sp>
      <p:sp>
        <p:nvSpPr>
          <p:cNvPr id="3" name="Text Placeholder 2"/>
          <p:cNvSpPr>
            <a:spLocks noGrp="1"/>
          </p:cNvSpPr>
          <p:nvPr>
            <p:ph type="body" idx="1"/>
          </p:nvPr>
        </p:nvSpPr>
        <p:spPr>
          <a:xfrm>
            <a:off x="457200" y="228601"/>
            <a:ext cx="7772400" cy="1503946"/>
          </a:xfrm>
        </p:spPr>
        <p:txBody>
          <a:bodyPr>
            <a:noAutofit/>
          </a:bodyPr>
          <a:lstStyle/>
          <a:p>
            <a:r>
              <a:rPr lang="en-US" sz="3600" dirty="0"/>
              <a:t>the when, how, and what of team meetings</a:t>
            </a:r>
          </a:p>
        </p:txBody>
      </p:sp>
    </p:spTree>
    <p:extLst>
      <p:ext uri="{BB962C8B-B14F-4D97-AF65-F5344CB8AC3E}">
        <p14:creationId xmlns:p14="http://schemas.microsoft.com/office/powerpoint/2010/main" val="269051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The meet of the meeting</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Roles of the Team Members</a:t>
            </a:r>
          </a:p>
          <a:p>
            <a:pPr marL="800100" lvl="1" indent="-342900"/>
            <a:r>
              <a:rPr lang="en-US" dirty="0"/>
              <a:t>What is expected from participants?</a:t>
            </a:r>
          </a:p>
          <a:p>
            <a:pPr marL="800100" lvl="1" indent="-342900"/>
            <a:r>
              <a:rPr lang="en-US" dirty="0"/>
              <a:t>Leads for agenda items</a:t>
            </a:r>
          </a:p>
          <a:p>
            <a:pPr marL="800100" lvl="1" indent="-342900"/>
            <a:r>
              <a:rPr lang="en-US" dirty="0"/>
              <a:t>Note taker, minute maker</a:t>
            </a:r>
          </a:p>
          <a:p>
            <a:pPr marL="342900" indent="-342900">
              <a:buFont typeface="Arial" panose="020B0604020202020204" pitchFamily="34" charset="0"/>
              <a:buChar char="•"/>
            </a:pPr>
            <a:r>
              <a:rPr lang="en-US" dirty="0"/>
              <a:t>Progressing the mission</a:t>
            </a:r>
          </a:p>
          <a:p>
            <a:pPr marL="800100" lvl="1" indent="-342900"/>
            <a:r>
              <a:rPr lang="en-US" dirty="0"/>
              <a:t>How is success measured? Objectives</a:t>
            </a:r>
          </a:p>
          <a:p>
            <a:pPr marL="800100" lvl="1" indent="-342900"/>
            <a:r>
              <a:rPr lang="en-US" dirty="0"/>
              <a:t>Events </a:t>
            </a:r>
          </a:p>
          <a:p>
            <a:pPr marL="800100" lvl="1" indent="-342900"/>
            <a:r>
              <a:rPr lang="en-US" dirty="0"/>
              <a:t>Timelines</a:t>
            </a:r>
          </a:p>
          <a:p>
            <a:pPr lvl="1" indent="0">
              <a:buNone/>
            </a:pPr>
            <a:endParaRPr lang="en-US" dirty="0"/>
          </a:p>
          <a:p>
            <a:pPr marL="800100" lvl="1" indent="-342900"/>
            <a:endParaRPr lang="en-US" dirty="0"/>
          </a:p>
          <a:p>
            <a:pPr lvl="1" indent="0">
              <a:buNone/>
            </a:pPr>
            <a:endParaRPr lang="en-US" dirty="0"/>
          </a:p>
          <a:p>
            <a:pPr marL="800100" lvl="1" indent="-342900"/>
            <a:endParaRPr lang="en-US" dirty="0"/>
          </a:p>
          <a:p>
            <a:pPr marL="800100" lvl="1" indent="-342900"/>
            <a:endParaRPr lang="en-US" dirty="0"/>
          </a:p>
        </p:txBody>
      </p:sp>
    </p:spTree>
    <p:extLst>
      <p:ext uri="{BB962C8B-B14F-4D97-AF65-F5344CB8AC3E}">
        <p14:creationId xmlns:p14="http://schemas.microsoft.com/office/powerpoint/2010/main" val="4219920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Marion and Polk County Employment First Network </a:t>
            </a:r>
            <a:endParaRPr lang="en-US" sz="3000" b="1" dirty="0"/>
          </a:p>
        </p:txBody>
      </p:sp>
      <p:sp>
        <p:nvSpPr>
          <p:cNvPr id="3" name="Content Placeholder 2"/>
          <p:cNvSpPr>
            <a:spLocks noGrp="1"/>
          </p:cNvSpPr>
          <p:nvPr>
            <p:ph sz="half" idx="1"/>
          </p:nvPr>
        </p:nvSpPr>
        <p:spPr>
          <a:xfrm>
            <a:off x="457200" y="1524318"/>
            <a:ext cx="3848100" cy="4576445"/>
          </a:xfrm>
        </p:spPr>
        <p:txBody>
          <a:bodyPr>
            <a:normAutofit lnSpcReduction="10000"/>
          </a:bodyPr>
          <a:lstStyle/>
          <a:p>
            <a:pPr lvl="1" indent="0">
              <a:buNone/>
            </a:pPr>
            <a:endParaRPr lang="en-US" sz="2800" b="1" dirty="0"/>
          </a:p>
          <a:p>
            <a:pPr lvl="1" indent="0">
              <a:buNone/>
            </a:pPr>
            <a:r>
              <a:rPr lang="en-US" sz="2800" b="1" dirty="0"/>
              <a:t>MEETING AGENDA</a:t>
            </a:r>
            <a:endParaRPr lang="en-US" dirty="0"/>
          </a:p>
          <a:p>
            <a:pPr marL="800100" lvl="1" indent="-342900"/>
            <a:r>
              <a:rPr lang="en-US" dirty="0"/>
              <a:t>Date</a:t>
            </a:r>
          </a:p>
          <a:p>
            <a:pPr marL="800100" lvl="1" indent="-342900"/>
            <a:r>
              <a:rPr lang="en-US" dirty="0"/>
              <a:t>Introductions</a:t>
            </a:r>
          </a:p>
          <a:p>
            <a:pPr marL="800100" lvl="1" indent="-342900"/>
            <a:r>
              <a:rPr lang="en-US" dirty="0"/>
              <a:t>Goals</a:t>
            </a:r>
          </a:p>
          <a:p>
            <a:pPr marL="800100" lvl="1" indent="-342900"/>
            <a:r>
              <a:rPr lang="en-US" dirty="0"/>
              <a:t>Announcements</a:t>
            </a:r>
          </a:p>
          <a:p>
            <a:pPr marL="800100" lvl="1" indent="-342900"/>
            <a:r>
              <a:rPr lang="en-US" dirty="0"/>
              <a:t>Training</a:t>
            </a:r>
          </a:p>
          <a:p>
            <a:pPr marL="800100" lvl="1" indent="-342900"/>
            <a:r>
              <a:rPr lang="en-US" dirty="0"/>
              <a:t>State Transmittals or Action Requests</a:t>
            </a:r>
          </a:p>
          <a:p>
            <a:endParaRPr lang="en-US" sz="1600" dirty="0"/>
          </a:p>
        </p:txBody>
      </p:sp>
      <p:sp>
        <p:nvSpPr>
          <p:cNvPr id="4" name="Content Placeholder 3"/>
          <p:cNvSpPr>
            <a:spLocks noGrp="1"/>
          </p:cNvSpPr>
          <p:nvPr>
            <p:ph sz="half" idx="2"/>
          </p:nvPr>
        </p:nvSpPr>
        <p:spPr>
          <a:xfrm>
            <a:off x="4038600" y="1574800"/>
            <a:ext cx="4343400" cy="4525963"/>
          </a:xfrm>
        </p:spPr>
        <p:txBody>
          <a:bodyPr>
            <a:normAutofit lnSpcReduction="10000"/>
          </a:bodyPr>
          <a:lstStyle/>
          <a:p>
            <a:pPr marL="800100" lvl="1" indent="-342900"/>
            <a:endParaRPr lang="en-US" dirty="0"/>
          </a:p>
          <a:p>
            <a:pPr marL="800100" lvl="1" indent="-342900"/>
            <a:r>
              <a:rPr lang="en-US" dirty="0"/>
              <a:t>Discussions: </a:t>
            </a:r>
          </a:p>
          <a:p>
            <a:pPr marL="1485900" lvl="2" indent="-342900"/>
            <a:r>
              <a:rPr lang="en-US" dirty="0"/>
              <a:t>what’s working?</a:t>
            </a:r>
          </a:p>
          <a:p>
            <a:pPr marL="1485900" lvl="2" indent="-342900"/>
            <a:r>
              <a:rPr lang="en-US" dirty="0"/>
              <a:t>what’s not working?</a:t>
            </a:r>
          </a:p>
          <a:p>
            <a:pPr marL="1485900" lvl="2" indent="-342900"/>
            <a:r>
              <a:rPr lang="en-US" dirty="0"/>
              <a:t>challenges</a:t>
            </a:r>
          </a:p>
          <a:p>
            <a:pPr marL="914400" lvl="1" indent="-457200"/>
            <a:r>
              <a:rPr lang="en-US" dirty="0"/>
              <a:t>Transition Team Updates</a:t>
            </a:r>
          </a:p>
          <a:p>
            <a:pPr marL="800100" lvl="1" indent="-342900"/>
            <a:r>
              <a:rPr lang="en-US" dirty="0"/>
              <a:t>Future topics</a:t>
            </a:r>
          </a:p>
          <a:p>
            <a:pPr marL="800100" lvl="1" indent="-342900"/>
            <a:r>
              <a:rPr lang="en-US" dirty="0"/>
              <a:t>Job leads</a:t>
            </a:r>
          </a:p>
          <a:p>
            <a:pPr marL="800100" lvl="1" indent="-342900"/>
            <a:r>
              <a:rPr lang="en-US" dirty="0"/>
              <a:t> Placements and Retention</a:t>
            </a:r>
          </a:p>
          <a:p>
            <a:pPr marL="800100" lvl="1" indent="-342900"/>
            <a:r>
              <a:rPr lang="en-US" dirty="0"/>
              <a:t>Next meeting:</a:t>
            </a:r>
          </a:p>
          <a:p>
            <a:endParaRPr lang="en-US" dirty="0"/>
          </a:p>
          <a:p>
            <a:endParaRPr lang="en-US" dirty="0"/>
          </a:p>
        </p:txBody>
      </p:sp>
    </p:spTree>
    <p:extLst>
      <p:ext uri="{BB962C8B-B14F-4D97-AF65-F5344CB8AC3E}">
        <p14:creationId xmlns:p14="http://schemas.microsoft.com/office/powerpoint/2010/main" val="131660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Multnomah County Employment First Team</a:t>
            </a:r>
          </a:p>
        </p:txBody>
      </p:sp>
      <p:sp>
        <p:nvSpPr>
          <p:cNvPr id="3" name="Content Placeholder 2"/>
          <p:cNvSpPr>
            <a:spLocks noGrp="1"/>
          </p:cNvSpPr>
          <p:nvPr>
            <p:ph idx="1"/>
          </p:nvPr>
        </p:nvSpPr>
        <p:spPr>
          <a:xfrm>
            <a:off x="457200" y="1752601"/>
            <a:ext cx="7620000" cy="4359442"/>
          </a:xfrm>
        </p:spPr>
        <p:txBody>
          <a:bodyPr>
            <a:normAutofit fontScale="77500" lnSpcReduction="20000"/>
          </a:bodyPr>
          <a:lstStyle/>
          <a:p>
            <a:r>
              <a:rPr lang="en-US" sz="2200" dirty="0"/>
              <a:t> STRUCTURE:</a:t>
            </a:r>
          </a:p>
          <a:p>
            <a:pPr marL="800100" lvl="1" indent="-342900"/>
            <a:r>
              <a:rPr lang="en-US" sz="2600" dirty="0"/>
              <a:t>Team is comprised of Members and Steering Committee Members</a:t>
            </a:r>
          </a:p>
          <a:p>
            <a:pPr marL="800100" lvl="1" indent="-342900"/>
            <a:r>
              <a:rPr lang="en-US" sz="2600" dirty="0"/>
              <a:t>40 members, approximately</a:t>
            </a:r>
          </a:p>
          <a:p>
            <a:pPr marL="800100" lvl="1" indent="-342900"/>
            <a:r>
              <a:rPr lang="en-US" sz="2600" dirty="0"/>
              <a:t>Members attend and contribute voluntarily and to the best of their abilities</a:t>
            </a:r>
          </a:p>
          <a:p>
            <a:pPr marL="800100" lvl="1" indent="-342900"/>
            <a:r>
              <a:rPr lang="en-US" sz="2600" dirty="0"/>
              <a:t>Members are encouraged to attend regularly (monthly meetings), with the level of commitment and contribution that they are able</a:t>
            </a:r>
          </a:p>
          <a:p>
            <a:pPr marL="800100" lvl="1" indent="-342900"/>
            <a:r>
              <a:rPr lang="en-US" sz="2600" dirty="0"/>
              <a:t>Team is guided by a steering committee of 6 members currently</a:t>
            </a:r>
          </a:p>
          <a:p>
            <a:pPr marL="800100" lvl="1" indent="-342900"/>
            <a:r>
              <a:rPr lang="en-US" sz="2600" dirty="0"/>
              <a:t>Steering committee members have committed to attend the monthly meetings</a:t>
            </a:r>
          </a:p>
          <a:p>
            <a:pPr marL="800100" lvl="1" indent="-342900"/>
            <a:r>
              <a:rPr lang="en-US" sz="2600" dirty="0"/>
              <a:t>Our focus has been on creating events that get people hired</a:t>
            </a:r>
          </a:p>
          <a:p>
            <a:endParaRPr lang="en-US" dirty="0"/>
          </a:p>
        </p:txBody>
      </p:sp>
    </p:spTree>
    <p:extLst>
      <p:ext uri="{BB962C8B-B14F-4D97-AF65-F5344CB8AC3E}">
        <p14:creationId xmlns:p14="http://schemas.microsoft.com/office/powerpoint/2010/main" val="547715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Multnomah County Employment first team cont.</a:t>
            </a:r>
          </a:p>
        </p:txBody>
      </p:sp>
      <p:sp>
        <p:nvSpPr>
          <p:cNvPr id="3" name="Content Placeholder 2"/>
          <p:cNvSpPr>
            <a:spLocks noGrp="1"/>
          </p:cNvSpPr>
          <p:nvPr>
            <p:ph idx="1"/>
          </p:nvPr>
        </p:nvSpPr>
        <p:spPr>
          <a:xfrm>
            <a:off x="523875" y="1724026"/>
            <a:ext cx="7505700" cy="4705350"/>
          </a:xfrm>
        </p:spPr>
        <p:txBody>
          <a:bodyPr>
            <a:normAutofit/>
          </a:bodyPr>
          <a:lstStyle/>
          <a:p>
            <a:pPr marL="800100" lvl="1" indent="-342900"/>
            <a:r>
              <a:rPr lang="en-US" sz="2400" b="1" dirty="0"/>
              <a:t>Pros: </a:t>
            </a:r>
            <a:r>
              <a:rPr lang="en-US" sz="2400" dirty="0"/>
              <a:t>volunteer, grassroots membership lends itself to many great ideas and new energy from new members often. </a:t>
            </a:r>
          </a:p>
          <a:p>
            <a:pPr marL="800100" lvl="1" indent="-342900"/>
            <a:r>
              <a:rPr lang="en-US" sz="2400" b="1" dirty="0"/>
              <a:t>Cons: </a:t>
            </a:r>
            <a:r>
              <a:rPr lang="en-US" sz="2400" dirty="0"/>
              <a:t>Turnover is high, many great ideas can mean it’s hard for a dynamic group to make decisions and pull off events – with everyone sharing the load. </a:t>
            </a:r>
          </a:p>
          <a:p>
            <a:pPr marL="800100" lvl="1" indent="-342900"/>
            <a:r>
              <a:rPr lang="en-US" sz="2400" dirty="0"/>
              <a:t>Currently using a Training and Technical Assistance grant from WISE to help guide our group on how to run productive meetings and set up effective events. </a:t>
            </a:r>
          </a:p>
          <a:p>
            <a:endParaRPr lang="en-US" dirty="0"/>
          </a:p>
        </p:txBody>
      </p:sp>
    </p:spTree>
    <p:extLst>
      <p:ext uri="{BB962C8B-B14F-4D97-AF65-F5344CB8AC3E}">
        <p14:creationId xmlns:p14="http://schemas.microsoft.com/office/powerpoint/2010/main" val="3498835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Washington County Employment First Team</a:t>
            </a:r>
          </a:p>
        </p:txBody>
      </p:sp>
      <p:sp>
        <p:nvSpPr>
          <p:cNvPr id="3" name="Content Placeholder 2"/>
          <p:cNvSpPr>
            <a:spLocks noGrp="1"/>
          </p:cNvSpPr>
          <p:nvPr>
            <p:ph idx="1"/>
          </p:nvPr>
        </p:nvSpPr>
        <p:spPr/>
        <p:txBody>
          <a:bodyPr>
            <a:normAutofit lnSpcReduction="10000"/>
          </a:bodyPr>
          <a:lstStyle/>
          <a:p>
            <a:pPr marL="800100" lvl="1" indent="-342900"/>
            <a:r>
              <a:rPr lang="en-US" sz="2400" dirty="0"/>
              <a:t>Quarterly:</a:t>
            </a:r>
          </a:p>
          <a:p>
            <a:pPr marL="1485900" lvl="2" indent="-342900"/>
            <a:r>
              <a:rPr lang="en-US" sz="2200" dirty="0"/>
              <a:t>allows for more topic generation, </a:t>
            </a:r>
          </a:p>
          <a:p>
            <a:pPr marL="1485900" lvl="2" indent="-342900"/>
            <a:r>
              <a:rPr lang="en-US" sz="2200" dirty="0"/>
              <a:t>easier for business, state, and school employees to schedule</a:t>
            </a:r>
          </a:p>
          <a:p>
            <a:pPr marL="800100" lvl="1" indent="-342900"/>
            <a:r>
              <a:rPr lang="en-US" sz="2400" dirty="0"/>
              <a:t>Structure:</a:t>
            </a:r>
          </a:p>
          <a:p>
            <a:pPr marL="1485900" lvl="2" indent="-342900"/>
            <a:r>
              <a:rPr lang="en-US" sz="2400" dirty="0"/>
              <a:t>15-20 mins of big questions</a:t>
            </a:r>
          </a:p>
          <a:p>
            <a:pPr marL="1485900" lvl="2" indent="-342900"/>
            <a:r>
              <a:rPr lang="en-US" sz="2400" dirty="0"/>
              <a:t>Coffee and pastries</a:t>
            </a:r>
          </a:p>
          <a:p>
            <a:pPr marL="1485900" lvl="2" indent="-342900"/>
            <a:r>
              <a:rPr lang="en-US" sz="2400" dirty="0"/>
              <a:t>Main presentation</a:t>
            </a:r>
          </a:p>
          <a:p>
            <a:pPr marL="1485900" lvl="2" indent="-342900"/>
            <a:r>
              <a:rPr lang="en-US" sz="2400" dirty="0"/>
              <a:t>Provider updates</a:t>
            </a:r>
          </a:p>
          <a:p>
            <a:pPr marL="800100" lvl="1" indent="-342900"/>
            <a:r>
              <a:rPr lang="en-US" sz="2400" dirty="0"/>
              <a:t>Topics covered – cycle through interests as they reflect membership</a:t>
            </a:r>
          </a:p>
          <a:p>
            <a:endParaRPr lang="en-US" dirty="0"/>
          </a:p>
        </p:txBody>
      </p:sp>
    </p:spTree>
    <p:extLst>
      <p:ext uri="{BB962C8B-B14F-4D97-AF65-F5344CB8AC3E}">
        <p14:creationId xmlns:p14="http://schemas.microsoft.com/office/powerpoint/2010/main" val="3072776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community of practice panelists</a:t>
            </a:r>
          </a:p>
        </p:txBody>
      </p:sp>
      <p:sp>
        <p:nvSpPr>
          <p:cNvPr id="3" name="Content Placeholder 2"/>
          <p:cNvSpPr>
            <a:spLocks noGrp="1"/>
          </p:cNvSpPr>
          <p:nvPr>
            <p:ph idx="1"/>
          </p:nvPr>
        </p:nvSpPr>
        <p:spPr/>
        <p:txBody>
          <a:bodyPr>
            <a:normAutofit/>
          </a:bodyPr>
          <a:lstStyle/>
          <a:p>
            <a:pPr marL="800100" lvl="1" indent="-342900"/>
            <a:r>
              <a:rPr lang="en-US" sz="2600" dirty="0"/>
              <a:t>Jenny Crook, </a:t>
            </a:r>
            <a:r>
              <a:rPr lang="en-US" sz="2600" b="0" dirty="0"/>
              <a:t>Wise Program Manager,</a:t>
            </a:r>
            <a:r>
              <a:rPr lang="en-US" sz="2600" dirty="0"/>
              <a:t> </a:t>
            </a:r>
            <a:r>
              <a:rPr lang="en-US" sz="2600" dirty="0">
                <a:solidFill>
                  <a:schemeClr val="tx2"/>
                </a:solidFill>
              </a:rPr>
              <a:t>jenny@gowise.org</a:t>
            </a:r>
          </a:p>
          <a:p>
            <a:pPr marL="800100" lvl="1" indent="-342900"/>
            <a:r>
              <a:rPr lang="en-US" sz="2600" dirty="0"/>
              <a:t>Michelle Furman, </a:t>
            </a:r>
            <a:r>
              <a:rPr lang="en-US" sz="2600" b="0" dirty="0"/>
              <a:t>Shangri-La Community Employment Services Manager,  </a:t>
            </a:r>
            <a:r>
              <a:rPr lang="en-US" sz="2600" dirty="0">
                <a:solidFill>
                  <a:schemeClr val="tx2"/>
                </a:solidFill>
              </a:rPr>
              <a:t>michelle.furman@shangrila-or.org</a:t>
            </a:r>
          </a:p>
          <a:p>
            <a:pPr marL="800100" lvl="1" indent="-342900"/>
            <a:r>
              <a:rPr lang="en-US" sz="2600" dirty="0"/>
              <a:t>Nicholas Van Pless, </a:t>
            </a:r>
            <a:r>
              <a:rPr lang="en-US" sz="2600" b="0" dirty="0"/>
              <a:t>Community Access Services Supported Employment Manager, </a:t>
            </a:r>
            <a:r>
              <a:rPr lang="en-US" sz="2600" dirty="0">
                <a:solidFill>
                  <a:schemeClr val="tx2"/>
                </a:solidFill>
              </a:rPr>
              <a:t>NVP@cas-dd.org</a:t>
            </a:r>
          </a:p>
          <a:p>
            <a:pPr marL="800100" lvl="1" indent="-342900"/>
            <a:r>
              <a:rPr lang="en-US" sz="2600" dirty="0"/>
              <a:t>Melissa Miller, </a:t>
            </a:r>
            <a:r>
              <a:rPr lang="en-US" sz="2600" b="0" dirty="0"/>
              <a:t>UCP Employment Solutions Program Manager, </a:t>
            </a:r>
            <a:r>
              <a:rPr lang="en-US" sz="2600" dirty="0">
                <a:solidFill>
                  <a:schemeClr val="tx2"/>
                </a:solidFill>
              </a:rPr>
              <a:t>mmiller@ucpaorwa.org </a:t>
            </a:r>
          </a:p>
        </p:txBody>
      </p:sp>
    </p:spTree>
    <p:extLst>
      <p:ext uri="{BB962C8B-B14F-4D97-AF65-F5344CB8AC3E}">
        <p14:creationId xmlns:p14="http://schemas.microsoft.com/office/powerpoint/2010/main" val="1279028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Text Placeholder 2"/>
          <p:cNvSpPr>
            <a:spLocks noGrp="1"/>
          </p:cNvSpPr>
          <p:nvPr>
            <p:ph type="body" idx="1"/>
          </p:nvPr>
        </p:nvSpPr>
        <p:spPr>
          <a:xfrm>
            <a:off x="457200" y="228600"/>
            <a:ext cx="7772400" cy="1905000"/>
          </a:xfrm>
        </p:spPr>
        <p:txBody>
          <a:bodyPr>
            <a:noAutofit/>
          </a:bodyPr>
          <a:lstStyle/>
          <a:p>
            <a:r>
              <a:rPr lang="en-US" sz="3600" dirty="0"/>
              <a:t>agencies working together to increase team outcomes</a:t>
            </a:r>
          </a:p>
        </p:txBody>
      </p:sp>
    </p:spTree>
    <p:extLst>
      <p:ext uri="{BB962C8B-B14F-4D97-AF65-F5344CB8AC3E}">
        <p14:creationId xmlns:p14="http://schemas.microsoft.com/office/powerpoint/2010/main" val="912261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 Collaborate, and Listen</a:t>
            </a:r>
          </a:p>
        </p:txBody>
      </p:sp>
      <p:sp>
        <p:nvSpPr>
          <p:cNvPr id="3" name="Content Placeholder 2"/>
          <p:cNvSpPr>
            <a:spLocks noGrp="1"/>
          </p:cNvSpPr>
          <p:nvPr>
            <p:ph idx="1"/>
          </p:nvPr>
        </p:nvSpPr>
        <p:spPr/>
        <p:txBody>
          <a:bodyPr>
            <a:normAutofit lnSpcReduction="10000"/>
          </a:bodyPr>
          <a:lstStyle/>
          <a:p>
            <a:pPr lvl="1" indent="0">
              <a:buNone/>
            </a:pPr>
            <a:r>
              <a:rPr lang="en-US" sz="2400" dirty="0"/>
              <a:t>Collaboration</a:t>
            </a:r>
          </a:p>
          <a:p>
            <a:pPr marL="1485900" lvl="2" indent="-342900"/>
            <a:r>
              <a:rPr lang="en-US" sz="2000" dirty="0"/>
              <a:t>Networking- exchanging information</a:t>
            </a:r>
          </a:p>
          <a:p>
            <a:pPr marL="1485900" lvl="2" indent="-342900"/>
            <a:r>
              <a:rPr lang="en-US" sz="2000" dirty="0"/>
              <a:t>Coordination- join efforts for mutual benefit</a:t>
            </a:r>
          </a:p>
          <a:p>
            <a:pPr marL="1485900" lvl="2" indent="-342900"/>
            <a:r>
              <a:rPr lang="en-US" sz="2000" dirty="0"/>
              <a:t>Cooperation- sharing resources to create something new</a:t>
            </a:r>
          </a:p>
          <a:p>
            <a:pPr marL="1485900" lvl="2" indent="-342900"/>
            <a:endParaRPr lang="en-US" sz="2200" dirty="0"/>
          </a:p>
          <a:p>
            <a:pPr lvl="1" indent="0">
              <a:buNone/>
            </a:pPr>
            <a:r>
              <a:rPr lang="en-US" sz="2400" dirty="0"/>
              <a:t>Communication</a:t>
            </a:r>
          </a:p>
          <a:p>
            <a:pPr marL="1485900" lvl="2" indent="-342900"/>
            <a:r>
              <a:rPr lang="en-US" sz="2000" dirty="0"/>
              <a:t>Fostering community</a:t>
            </a:r>
          </a:p>
          <a:p>
            <a:pPr marL="1485900" lvl="2" indent="-342900"/>
            <a:r>
              <a:rPr lang="en-US" sz="2000" dirty="0"/>
              <a:t>Monthly if meeting quarterly</a:t>
            </a:r>
          </a:p>
          <a:p>
            <a:pPr marL="1485900" lvl="2" indent="-342900"/>
            <a:r>
              <a:rPr lang="en-US" sz="2000" dirty="0"/>
              <a:t>Bi-weekly if meeting monthly</a:t>
            </a:r>
          </a:p>
          <a:p>
            <a:pPr marL="1485900" lvl="2" indent="-342900"/>
            <a:endParaRPr lang="en-US" sz="2000" dirty="0"/>
          </a:p>
          <a:p>
            <a:pPr lvl="2" indent="0">
              <a:buNone/>
            </a:pPr>
            <a:r>
              <a:rPr lang="en-US" dirty="0"/>
              <a:t>	</a:t>
            </a:r>
          </a:p>
        </p:txBody>
      </p:sp>
    </p:spTree>
    <p:extLst>
      <p:ext uri="{BB962C8B-B14F-4D97-AF65-F5344CB8AC3E}">
        <p14:creationId xmlns:p14="http://schemas.microsoft.com/office/powerpoint/2010/main" val="2681259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Marion and Polk County Employment first network</a:t>
            </a:r>
          </a:p>
        </p:txBody>
      </p:sp>
      <p:sp>
        <p:nvSpPr>
          <p:cNvPr id="3" name="Content Placeholder 2"/>
          <p:cNvSpPr>
            <a:spLocks noGrp="1"/>
          </p:cNvSpPr>
          <p:nvPr>
            <p:ph idx="1"/>
          </p:nvPr>
        </p:nvSpPr>
        <p:spPr/>
        <p:txBody>
          <a:bodyPr>
            <a:normAutofit fontScale="92500" lnSpcReduction="20000"/>
          </a:bodyPr>
          <a:lstStyle/>
          <a:p>
            <a:r>
              <a:rPr lang="en-US" sz="3000" dirty="0"/>
              <a:t>Collaboration:</a:t>
            </a:r>
          </a:p>
          <a:p>
            <a:pPr marL="800100" lvl="1" indent="-342900"/>
            <a:r>
              <a:rPr lang="en-US" sz="2600" dirty="0"/>
              <a:t>Meeting agenda is fluid, so there is plenty of time for conversation around what is working/what’s not working</a:t>
            </a:r>
          </a:p>
          <a:p>
            <a:pPr marL="800100" lvl="1" indent="-342900"/>
            <a:r>
              <a:rPr lang="en-US" sz="2600" dirty="0"/>
              <a:t>Sharing challenges that the network can help brainstorm</a:t>
            </a:r>
          </a:p>
          <a:p>
            <a:pPr marL="800100" lvl="1" indent="-342900"/>
            <a:r>
              <a:rPr lang="en-US" sz="2600" dirty="0"/>
              <a:t>Share recent transmittals or other big news that might affect the work that we are doing</a:t>
            </a:r>
          </a:p>
          <a:p>
            <a:pPr marL="800100" lvl="1" indent="-342900"/>
            <a:r>
              <a:rPr lang="en-US" sz="2600" dirty="0"/>
              <a:t>Share job leads and work experience opportunities</a:t>
            </a:r>
          </a:p>
          <a:p>
            <a:pPr marL="800100" lvl="1" indent="-342900"/>
            <a:r>
              <a:rPr lang="en-US" sz="2600" dirty="0"/>
              <a:t>We celebrate new jobs during the month and retentions</a:t>
            </a:r>
          </a:p>
          <a:p>
            <a:endParaRPr lang="en-US" dirty="0"/>
          </a:p>
        </p:txBody>
      </p:sp>
    </p:spTree>
    <p:extLst>
      <p:ext uri="{BB962C8B-B14F-4D97-AF65-F5344CB8AC3E}">
        <p14:creationId xmlns:p14="http://schemas.microsoft.com/office/powerpoint/2010/main" val="40112833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Multnomah County Employment First Team</a:t>
            </a:r>
          </a:p>
        </p:txBody>
      </p:sp>
      <p:sp>
        <p:nvSpPr>
          <p:cNvPr id="3" name="Content Placeholder 2"/>
          <p:cNvSpPr>
            <a:spLocks noGrp="1"/>
          </p:cNvSpPr>
          <p:nvPr>
            <p:ph idx="1"/>
          </p:nvPr>
        </p:nvSpPr>
        <p:spPr/>
        <p:txBody>
          <a:bodyPr>
            <a:normAutofit fontScale="92500" lnSpcReduction="20000"/>
          </a:bodyPr>
          <a:lstStyle/>
          <a:p>
            <a:r>
              <a:rPr lang="en-US" dirty="0"/>
              <a:t>Ideally: everyone has unique skills and wisdom – put together we have the answers and solutions to many problems that arise in the field. </a:t>
            </a:r>
          </a:p>
          <a:p>
            <a:endParaRPr lang="en-US" dirty="0"/>
          </a:p>
          <a:p>
            <a:r>
              <a:rPr lang="en-US" dirty="0"/>
              <a:t>Practically: such a diverse group of individuals brings many challenges: </a:t>
            </a:r>
          </a:p>
          <a:p>
            <a:pPr marL="285750" indent="-285750">
              <a:buFont typeface="Arial" panose="020B0604020202020204" pitchFamily="34" charset="0"/>
              <a:buChar char="•"/>
            </a:pPr>
            <a:r>
              <a:rPr lang="en-US" dirty="0"/>
              <a:t>How to meet everyone’s needs?</a:t>
            </a:r>
          </a:p>
          <a:p>
            <a:pPr marL="285750" indent="-285750">
              <a:buFont typeface="Arial" panose="020B0604020202020204" pitchFamily="34" charset="0"/>
              <a:buChar char="•"/>
            </a:pPr>
            <a:r>
              <a:rPr lang="en-US" dirty="0"/>
              <a:t>Many changes to employment over past 7 years has also changed the membership of our team. </a:t>
            </a:r>
          </a:p>
          <a:p>
            <a:pPr marL="285750" indent="-285750">
              <a:buFont typeface="Arial" panose="020B0604020202020204" pitchFamily="34" charset="0"/>
              <a:buChar char="•"/>
            </a:pPr>
            <a:r>
              <a:rPr lang="en-US" dirty="0"/>
              <a:t>Changes to the employment field have brought members to our group for many reasons (confusion – wanting clarity about policies or procedures; fear – about what to expect from the executive order; purpose – wanting to make the system better; and inspiration – wanting to get more jobs for people with disabilities. </a:t>
            </a:r>
          </a:p>
          <a:p>
            <a:endParaRPr lang="en-US" dirty="0"/>
          </a:p>
        </p:txBody>
      </p:sp>
    </p:spTree>
    <p:extLst>
      <p:ext uri="{BB962C8B-B14F-4D97-AF65-F5344CB8AC3E}">
        <p14:creationId xmlns:p14="http://schemas.microsoft.com/office/powerpoint/2010/main" val="791918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Multnomah County Employment First Team cont.</a:t>
            </a:r>
          </a:p>
        </p:txBody>
      </p:sp>
      <p:sp>
        <p:nvSpPr>
          <p:cNvPr id="3" name="Content Placeholder 2"/>
          <p:cNvSpPr>
            <a:spLocks noGrp="1"/>
          </p:cNvSpPr>
          <p:nvPr>
            <p:ph idx="1"/>
          </p:nvPr>
        </p:nvSpPr>
        <p:spPr/>
        <p:txBody>
          <a:bodyPr>
            <a:normAutofit lnSpcReduction="10000"/>
          </a:bodyPr>
          <a:lstStyle/>
          <a:p>
            <a:r>
              <a:rPr lang="en-US" sz="3200" dirty="0"/>
              <a:t>Room for Improvement</a:t>
            </a:r>
            <a:endParaRPr lang="en-US" dirty="0"/>
          </a:p>
          <a:p>
            <a:pPr marL="742950" lvl="1" indent="-285750"/>
            <a:r>
              <a:rPr lang="en-US" sz="2600" dirty="0"/>
              <a:t>Steering committee is relatively new – allows steering members to make decisions vs consensus voting</a:t>
            </a:r>
          </a:p>
          <a:p>
            <a:pPr marL="742950" lvl="1" indent="-285750"/>
            <a:r>
              <a:rPr lang="en-US" sz="2600" dirty="0"/>
              <a:t>Focus on one great event that can be repeated annually </a:t>
            </a:r>
          </a:p>
          <a:p>
            <a:pPr marL="742950" lvl="1" indent="-285750"/>
            <a:r>
              <a:rPr lang="en-US" sz="2600" dirty="0"/>
              <a:t>Better collaboration with state officials</a:t>
            </a:r>
          </a:p>
          <a:p>
            <a:pPr marL="1428750" lvl="2" indent="-285750"/>
            <a:r>
              <a:rPr lang="en-US" sz="2400" dirty="0"/>
              <a:t>Purpose</a:t>
            </a:r>
          </a:p>
          <a:p>
            <a:pPr marL="1428750" lvl="2" indent="-285750"/>
            <a:r>
              <a:rPr lang="en-US" sz="2400" dirty="0"/>
              <a:t>Information sharing</a:t>
            </a:r>
          </a:p>
          <a:p>
            <a:pPr marL="1428750" lvl="2" indent="-285750"/>
            <a:r>
              <a:rPr lang="en-US" sz="2400" dirty="0"/>
              <a:t>Meeting employment goals</a:t>
            </a:r>
          </a:p>
          <a:p>
            <a:endParaRPr lang="en-US" dirty="0"/>
          </a:p>
        </p:txBody>
      </p:sp>
    </p:spTree>
    <p:extLst>
      <p:ext uri="{BB962C8B-B14F-4D97-AF65-F5344CB8AC3E}">
        <p14:creationId xmlns:p14="http://schemas.microsoft.com/office/powerpoint/2010/main" val="271088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Washington County employment first team</a:t>
            </a:r>
          </a:p>
        </p:txBody>
      </p:sp>
      <p:sp>
        <p:nvSpPr>
          <p:cNvPr id="3" name="Content Placeholder 2"/>
          <p:cNvSpPr>
            <a:spLocks noGrp="1"/>
          </p:cNvSpPr>
          <p:nvPr>
            <p:ph idx="1"/>
          </p:nvPr>
        </p:nvSpPr>
        <p:spPr/>
        <p:txBody>
          <a:bodyPr/>
          <a:lstStyle/>
          <a:p>
            <a:r>
              <a:rPr lang="en-US" sz="3600" dirty="0"/>
              <a:t>Collaboration within the Team:</a:t>
            </a:r>
          </a:p>
          <a:p>
            <a:pPr marL="800100" lvl="1" indent="-342900"/>
            <a:r>
              <a:rPr lang="en-US" sz="2800" dirty="0"/>
              <a:t>Sharing job candidates with provider agencies</a:t>
            </a:r>
          </a:p>
          <a:p>
            <a:pPr marL="800100" lvl="1" indent="-342900"/>
            <a:r>
              <a:rPr lang="en-US" sz="2800" dirty="0"/>
              <a:t>Sharing state resources </a:t>
            </a:r>
          </a:p>
          <a:p>
            <a:pPr marL="800100" lvl="1" indent="-342900"/>
            <a:r>
              <a:rPr lang="en-US" sz="2800" dirty="0"/>
              <a:t>Look at what works vs what’s not been working</a:t>
            </a:r>
          </a:p>
        </p:txBody>
      </p:sp>
    </p:spTree>
    <p:extLst>
      <p:ext uri="{BB962C8B-B14F-4D97-AF65-F5344CB8AC3E}">
        <p14:creationId xmlns:p14="http://schemas.microsoft.com/office/powerpoint/2010/main" val="2528167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the wider community</a:t>
            </a:r>
          </a:p>
        </p:txBody>
      </p:sp>
      <p:sp>
        <p:nvSpPr>
          <p:cNvPr id="3" name="Text Placeholder 2"/>
          <p:cNvSpPr>
            <a:spLocks noGrp="1"/>
          </p:cNvSpPr>
          <p:nvPr>
            <p:ph type="body" idx="1"/>
          </p:nvPr>
        </p:nvSpPr>
        <p:spPr/>
        <p:txBody>
          <a:bodyPr>
            <a:normAutofit/>
          </a:bodyPr>
          <a:lstStyle/>
          <a:p>
            <a:r>
              <a:rPr lang="en-US" sz="3600" dirty="0"/>
              <a:t>Taking it to the streets</a:t>
            </a:r>
          </a:p>
        </p:txBody>
      </p:sp>
    </p:spTree>
    <p:extLst>
      <p:ext uri="{BB962C8B-B14F-4D97-AF65-F5344CB8AC3E}">
        <p14:creationId xmlns:p14="http://schemas.microsoft.com/office/powerpoint/2010/main" val="1003490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Engagement</a:t>
            </a:r>
          </a:p>
        </p:txBody>
      </p:sp>
      <p:sp>
        <p:nvSpPr>
          <p:cNvPr id="3" name="Content Placeholder 2"/>
          <p:cNvSpPr>
            <a:spLocks noGrp="1"/>
          </p:cNvSpPr>
          <p:nvPr>
            <p:ph idx="1"/>
          </p:nvPr>
        </p:nvSpPr>
        <p:spPr/>
        <p:txBody>
          <a:bodyPr>
            <a:normAutofit/>
          </a:bodyPr>
          <a:lstStyle/>
          <a:p>
            <a:r>
              <a:rPr lang="en-US" dirty="0"/>
              <a:t>What is the message?</a:t>
            </a:r>
          </a:p>
          <a:p>
            <a:pPr marL="800100" lvl="1" indent="-342900"/>
            <a:r>
              <a:rPr lang="en-US" dirty="0"/>
              <a:t>Listen and Learn</a:t>
            </a:r>
          </a:p>
          <a:p>
            <a:pPr marL="800100" lvl="1" indent="-342900"/>
            <a:r>
              <a:rPr lang="en-US" dirty="0"/>
              <a:t>Refined delivery of your message- target and context</a:t>
            </a:r>
          </a:p>
          <a:p>
            <a:pPr marL="800100" lvl="1" indent="-342900"/>
            <a:r>
              <a:rPr lang="en-US" dirty="0"/>
              <a:t>Know your mission</a:t>
            </a:r>
          </a:p>
          <a:p>
            <a:pPr marL="800100" lvl="1" indent="-342900"/>
            <a:r>
              <a:rPr lang="en-US" dirty="0"/>
              <a:t>Invite people to join you</a:t>
            </a:r>
          </a:p>
          <a:p>
            <a:endParaRPr lang="en-US" dirty="0"/>
          </a:p>
          <a:p>
            <a:r>
              <a:rPr lang="en-US" dirty="0"/>
              <a:t>Who else is out there?</a:t>
            </a:r>
          </a:p>
          <a:p>
            <a:pPr marL="800100" lvl="1" indent="-342900"/>
            <a:r>
              <a:rPr lang="en-US" dirty="0"/>
              <a:t>Networking or Professional Meet Ups</a:t>
            </a:r>
          </a:p>
          <a:p>
            <a:pPr marL="800100" lvl="1" indent="-342900"/>
            <a:r>
              <a:rPr lang="en-US" dirty="0"/>
              <a:t>Chamber of Commerce  </a:t>
            </a:r>
          </a:p>
          <a:p>
            <a:pPr marL="800100" lvl="1" indent="-342900"/>
            <a:r>
              <a:rPr lang="en-US" dirty="0"/>
              <a:t>Business Associations</a:t>
            </a:r>
          </a:p>
          <a:p>
            <a:pPr marL="800100" lvl="1" indent="-342900"/>
            <a:r>
              <a:rPr lang="en-US" dirty="0"/>
              <a:t>Family Networking </a:t>
            </a:r>
          </a:p>
        </p:txBody>
      </p:sp>
    </p:spTree>
    <p:extLst>
      <p:ext uri="{BB962C8B-B14F-4D97-AF65-F5344CB8AC3E}">
        <p14:creationId xmlns:p14="http://schemas.microsoft.com/office/powerpoint/2010/main" val="2587269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Marion and </a:t>
            </a:r>
            <a:r>
              <a:rPr lang="en-US" dirty="0" err="1"/>
              <a:t>polk</a:t>
            </a:r>
            <a:r>
              <a:rPr lang="en-US" dirty="0"/>
              <a:t> county employment first network</a:t>
            </a:r>
          </a:p>
        </p:txBody>
      </p:sp>
      <p:sp>
        <p:nvSpPr>
          <p:cNvPr id="3" name="Content Placeholder 2"/>
          <p:cNvSpPr>
            <a:spLocks noGrp="1"/>
          </p:cNvSpPr>
          <p:nvPr>
            <p:ph idx="1"/>
          </p:nvPr>
        </p:nvSpPr>
        <p:spPr/>
        <p:txBody>
          <a:bodyPr/>
          <a:lstStyle/>
          <a:p>
            <a:r>
              <a:rPr lang="en-US" sz="2800" dirty="0"/>
              <a:t>Engaging the Community:</a:t>
            </a:r>
          </a:p>
          <a:p>
            <a:pPr marL="800100" lvl="1" indent="-342900"/>
            <a:r>
              <a:rPr lang="en-US" sz="2600" dirty="0"/>
              <a:t>A sub-committee is working on the Transition Fair for Salem-Keizer schools.</a:t>
            </a:r>
          </a:p>
          <a:p>
            <a:pPr marL="800100" lvl="1" indent="-342900"/>
            <a:r>
              <a:rPr lang="en-US" sz="2600" dirty="0"/>
              <a:t>The network or representation from the network attends all of the local support fairs and transition fairs.  </a:t>
            </a:r>
          </a:p>
          <a:p>
            <a:pPr marL="800100" lvl="1" indent="-342900"/>
            <a:r>
              <a:rPr lang="en-US" sz="2600" dirty="0"/>
              <a:t>There has been interagency collaboration for the EF Innovative Grants and outcomes of some of those will be in our communities.  </a:t>
            </a:r>
          </a:p>
          <a:p>
            <a:endParaRPr lang="en-US" dirty="0"/>
          </a:p>
        </p:txBody>
      </p:sp>
    </p:spTree>
    <p:extLst>
      <p:ext uri="{BB962C8B-B14F-4D97-AF65-F5344CB8AC3E}">
        <p14:creationId xmlns:p14="http://schemas.microsoft.com/office/powerpoint/2010/main" val="587929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Multnomah county employment first Team</a:t>
            </a:r>
          </a:p>
        </p:txBody>
      </p:sp>
      <p:sp>
        <p:nvSpPr>
          <p:cNvPr id="3" name="Content Placeholder 2"/>
          <p:cNvSpPr>
            <a:spLocks noGrp="1"/>
          </p:cNvSpPr>
          <p:nvPr>
            <p:ph idx="1"/>
          </p:nvPr>
        </p:nvSpPr>
        <p:spPr/>
        <p:txBody>
          <a:bodyPr>
            <a:normAutofit fontScale="92500" lnSpcReduction="10000"/>
          </a:bodyPr>
          <a:lstStyle/>
          <a:p>
            <a:r>
              <a:rPr lang="en-US" sz="2400" dirty="0"/>
              <a:t>Mission </a:t>
            </a:r>
          </a:p>
          <a:p>
            <a:r>
              <a:rPr lang="en-US" sz="2400" dirty="0"/>
              <a:t>The Multnomah County Employment First Team endeavors to: </a:t>
            </a:r>
          </a:p>
          <a:p>
            <a:pPr marL="742950" lvl="1" indent="-285750"/>
            <a:r>
              <a:rPr lang="en-US" sz="2400" dirty="0"/>
              <a:t>Design projects that increase employment prospects for individuals with I/DD and other disabilities;</a:t>
            </a:r>
          </a:p>
          <a:p>
            <a:pPr marL="742950" lvl="1" indent="-285750"/>
            <a:r>
              <a:rPr lang="en-US" sz="2400" dirty="0"/>
              <a:t>Advance the Oregon Employment First Policy utilizing the group’s collective knowledge and wisdom;</a:t>
            </a:r>
          </a:p>
          <a:p>
            <a:pPr marL="742950" lvl="1" indent="-285750"/>
            <a:r>
              <a:rPr lang="en-US" sz="2400" dirty="0"/>
              <a:t>Provide support, resources and guidance to self-advocates, providers, parents, Personal Agents, VR counselors, County DD Service Coordinators, teachers and any others who are seeking assistance in understanding employment procedures.</a:t>
            </a:r>
          </a:p>
          <a:p>
            <a:endParaRPr lang="en-US" dirty="0"/>
          </a:p>
        </p:txBody>
      </p:sp>
    </p:spTree>
    <p:extLst>
      <p:ext uri="{BB962C8B-B14F-4D97-AF65-F5344CB8AC3E}">
        <p14:creationId xmlns:p14="http://schemas.microsoft.com/office/powerpoint/2010/main" val="3189874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Jenny</a:t>
            </a:r>
          </a:p>
        </p:txBody>
      </p:sp>
      <p:sp>
        <p:nvSpPr>
          <p:cNvPr id="3" name="Content Placeholder 2"/>
          <p:cNvSpPr>
            <a:spLocks noGrp="1"/>
          </p:cNvSpPr>
          <p:nvPr>
            <p:ph idx="1"/>
          </p:nvPr>
        </p:nvSpPr>
        <p:spPr>
          <a:xfrm>
            <a:off x="457200" y="1181100"/>
            <a:ext cx="7620000" cy="4945063"/>
          </a:xfrm>
        </p:spPr>
        <p:txBody>
          <a:bodyPr>
            <a:normAutofit/>
          </a:bodyPr>
          <a:lstStyle/>
          <a:p>
            <a:r>
              <a:rPr lang="en-US" sz="1800" b="0" dirty="0"/>
              <a:t>		</a:t>
            </a:r>
          </a:p>
          <a:p>
            <a:endParaRPr lang="en-US" sz="1800" b="0" dirty="0"/>
          </a:p>
          <a:p>
            <a:r>
              <a:rPr lang="en-US" sz="1800" b="0" dirty="0"/>
              <a:t>		</a:t>
            </a:r>
            <a:r>
              <a:rPr lang="en-US" sz="1900" b="0" dirty="0"/>
              <a:t>Jenny Crook has experience as 					a Competitive Integrated 	Employment Program 			Manager, an Employment Specialist, and a Job 			Coach in Oregon. She became a Certified 				Employment Support Professional through APSE in 		2014 and received her BS in Sociology from 			Portland State University. Jenny's interests and strengths are in collaborating with supported employment programs and teams to create and implement best practices. She is passionate about the tenets of Employment First and achieving equitable employment for all people experiencing intellectual and developmental disabilities. When not in the office she enjoys reading dystopian novels, thrift shopping for treasures, and cats.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44" y="1780675"/>
            <a:ext cx="2092524" cy="2286000"/>
          </a:xfrm>
          <a:prstGeom prst="rect">
            <a:avLst/>
          </a:prstGeom>
        </p:spPr>
      </p:pic>
    </p:spTree>
    <p:extLst>
      <p:ext uri="{BB962C8B-B14F-4D97-AF65-F5344CB8AC3E}">
        <p14:creationId xmlns:p14="http://schemas.microsoft.com/office/powerpoint/2010/main" val="2059153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Multnomah county employment first team cont.</a:t>
            </a:r>
          </a:p>
        </p:txBody>
      </p:sp>
      <p:sp>
        <p:nvSpPr>
          <p:cNvPr id="3" name="Content Placeholder 2"/>
          <p:cNvSpPr>
            <a:spLocks noGrp="1"/>
          </p:cNvSpPr>
          <p:nvPr>
            <p:ph idx="1"/>
          </p:nvPr>
        </p:nvSpPr>
        <p:spPr/>
        <p:txBody>
          <a:bodyPr/>
          <a:lstStyle/>
          <a:p>
            <a:r>
              <a:rPr lang="en-US" dirty="0"/>
              <a:t> </a:t>
            </a:r>
            <a:r>
              <a:rPr lang="en-US" sz="2800" dirty="0"/>
              <a:t>Major Projects to Date: </a:t>
            </a:r>
          </a:p>
          <a:p>
            <a:pPr marL="742950" lvl="1" indent="-285750"/>
            <a:r>
              <a:rPr lang="en-US" sz="2200" dirty="0"/>
              <a:t>Created a resource list for community members</a:t>
            </a:r>
          </a:p>
          <a:p>
            <a:pPr marL="742950" lvl="1" indent="-285750"/>
            <a:r>
              <a:rPr lang="en-US" sz="2200" dirty="0"/>
              <a:t>Get a Job! Portrait of Competence workshop for job seekers</a:t>
            </a:r>
          </a:p>
          <a:p>
            <a:pPr marL="742950" lvl="1" indent="-285750"/>
            <a:r>
              <a:rPr lang="en-US" sz="2200" dirty="0"/>
              <a:t>Job Development Skills training (day-long training with community based exercises)</a:t>
            </a:r>
          </a:p>
          <a:p>
            <a:pPr marL="742950" lvl="1" indent="-285750"/>
            <a:r>
              <a:rPr lang="en-US" sz="2200" dirty="0"/>
              <a:t>Networking event (targeted hiring event: 5 job seekers and 5 employers) </a:t>
            </a:r>
          </a:p>
          <a:p>
            <a:pPr marL="742950" lvl="1" indent="-285750"/>
            <a:r>
              <a:rPr lang="en-US" sz="2200" b="1" dirty="0"/>
              <a:t>Subcommittee projects: </a:t>
            </a:r>
            <a:r>
              <a:rPr lang="en-US" sz="2200" dirty="0"/>
              <a:t>Discovery (improving the tool), collaborating with Oregon Business Leadership Network, and Self-Employment </a:t>
            </a:r>
          </a:p>
          <a:p>
            <a:endParaRPr lang="en-US" dirty="0"/>
          </a:p>
        </p:txBody>
      </p:sp>
    </p:spTree>
    <p:extLst>
      <p:ext uri="{BB962C8B-B14F-4D97-AF65-F5344CB8AC3E}">
        <p14:creationId xmlns:p14="http://schemas.microsoft.com/office/powerpoint/2010/main" val="1104885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Washington county employment first team</a:t>
            </a:r>
          </a:p>
        </p:txBody>
      </p:sp>
      <p:sp>
        <p:nvSpPr>
          <p:cNvPr id="3" name="Content Placeholder 2"/>
          <p:cNvSpPr>
            <a:spLocks noGrp="1"/>
          </p:cNvSpPr>
          <p:nvPr>
            <p:ph idx="1"/>
          </p:nvPr>
        </p:nvSpPr>
        <p:spPr>
          <a:xfrm>
            <a:off x="457200" y="1714500"/>
            <a:ext cx="7620000" cy="4373563"/>
          </a:xfrm>
        </p:spPr>
        <p:txBody>
          <a:bodyPr/>
          <a:lstStyle/>
          <a:p>
            <a:r>
              <a:rPr lang="en-US" sz="3600" dirty="0"/>
              <a:t>Engaging the wider community</a:t>
            </a:r>
          </a:p>
          <a:p>
            <a:pPr marL="800100" lvl="1" indent="-342900"/>
            <a:r>
              <a:rPr lang="en-US" sz="3200" dirty="0"/>
              <a:t>Make sure we invite employers to the table</a:t>
            </a:r>
          </a:p>
          <a:p>
            <a:pPr marL="800100" lvl="1" indent="-342900"/>
            <a:r>
              <a:rPr lang="en-US" sz="3200" dirty="0"/>
              <a:t>Welcome all providers</a:t>
            </a:r>
          </a:p>
          <a:p>
            <a:pPr marL="800100" lvl="1" indent="-342900"/>
            <a:r>
              <a:rPr lang="en-US" sz="3200" dirty="0"/>
              <a:t>Encourage openness</a:t>
            </a:r>
          </a:p>
          <a:p>
            <a:endParaRPr lang="en-US" dirty="0"/>
          </a:p>
        </p:txBody>
      </p:sp>
    </p:spTree>
    <p:extLst>
      <p:ext uri="{BB962C8B-B14F-4D97-AF65-F5344CB8AC3E}">
        <p14:creationId xmlns:p14="http://schemas.microsoft.com/office/powerpoint/2010/main" val="2984347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normAutofit/>
          </a:bodyPr>
          <a:lstStyle/>
          <a:p>
            <a:r>
              <a:rPr lang="en-US" sz="3600" dirty="0"/>
              <a:t>Thank you for joining us!</a:t>
            </a:r>
          </a:p>
        </p:txBody>
      </p:sp>
    </p:spTree>
    <p:extLst>
      <p:ext uri="{BB962C8B-B14F-4D97-AF65-F5344CB8AC3E}">
        <p14:creationId xmlns:p14="http://schemas.microsoft.com/office/powerpoint/2010/main" val="7924168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7"/>
            <a:ext cx="5791200" cy="1814195"/>
          </a:xfrm>
        </p:spPr>
        <p:txBody>
          <a:bodyPr>
            <a:normAutofit fontScale="90000"/>
          </a:bodyPr>
          <a:lstStyle/>
          <a:p>
            <a:r>
              <a:rPr lang="en-US" dirty="0"/>
              <a:t>Introducing Michelle with Marion and Polk employment first network</a:t>
            </a:r>
          </a:p>
        </p:txBody>
      </p:sp>
      <p:sp>
        <p:nvSpPr>
          <p:cNvPr id="3" name="Content Placeholder 2"/>
          <p:cNvSpPr>
            <a:spLocks noGrp="1"/>
          </p:cNvSpPr>
          <p:nvPr>
            <p:ph idx="1"/>
          </p:nvPr>
        </p:nvSpPr>
        <p:spPr>
          <a:xfrm>
            <a:off x="400050" y="2074460"/>
            <a:ext cx="7620000" cy="4271750"/>
          </a:xfrm>
        </p:spPr>
        <p:txBody>
          <a:bodyPr>
            <a:normAutofit fontScale="85000" lnSpcReduction="10000"/>
          </a:bodyPr>
          <a:lstStyle/>
          <a:p>
            <a:endParaRPr lang="en-US" dirty="0"/>
          </a:p>
          <a:p>
            <a:r>
              <a:rPr lang="en-US" dirty="0"/>
              <a:t>		</a:t>
            </a:r>
            <a:r>
              <a:rPr lang="en-US" b="0" dirty="0"/>
              <a:t>Michelle Furman is the Community Employment 			Services Project Manager at Shangri-La. Michelle is 			excited for opportunity to help move our communities and 		individuals forward into integrated employment.  She is a 		Certified 	Employment Support Professional with APSE 			and is a member of the Oregon APSE Board. Michelle 			is actively involved in her community 					through facilitating the Marion &amp; Polk Employment First Network and is also involved in the</a:t>
            </a:r>
            <a:r>
              <a:rPr lang="en-US" b="0"/>
              <a:t> Lincoln </a:t>
            </a:r>
            <a:r>
              <a:rPr lang="en-US" b="0" dirty="0"/>
              <a:t>Employment First teams.  She is currently a trainer for Introduction to Supported Employment, Discovery and Person Centered Employment Planning for the Oregon Employment Learning Network (OELN).  She is a strong advocate for integrated community employment and has been developing Shangri-La's Community Employment Services since July 2014.  Michelle holds a Bachelor's Degree in Health Sciences from Linfield College.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3" descr="C:\Users\michellef\Desktop\My pictu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40" y="2074460"/>
            <a:ext cx="1552574" cy="2213809"/>
          </a:xfrm>
          <a:prstGeom prst="rect">
            <a:avLst/>
          </a:prstGeom>
          <a:noFill/>
          <a:ln>
            <a:noFill/>
          </a:ln>
        </p:spPr>
      </p:pic>
    </p:spTree>
    <p:extLst>
      <p:ext uri="{BB962C8B-B14F-4D97-AF65-F5344CB8AC3E}">
        <p14:creationId xmlns:p14="http://schemas.microsoft.com/office/powerpoint/2010/main" val="1359951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Introducing Melissa with Multnomah county employment first team</a:t>
            </a:r>
          </a:p>
        </p:txBody>
      </p:sp>
      <p:sp>
        <p:nvSpPr>
          <p:cNvPr id="3" name="Content Placeholder 2"/>
          <p:cNvSpPr>
            <a:spLocks noGrp="1"/>
          </p:cNvSpPr>
          <p:nvPr>
            <p:ph idx="1"/>
          </p:nvPr>
        </p:nvSpPr>
        <p:spPr/>
        <p:txBody>
          <a:bodyPr>
            <a:normAutofit fontScale="92500"/>
          </a:bodyPr>
          <a:lstStyle/>
          <a:p>
            <a:r>
              <a:rPr lang="en-US" dirty="0"/>
              <a:t>			</a:t>
            </a:r>
          </a:p>
          <a:p>
            <a:r>
              <a:rPr lang="en-US" dirty="0"/>
              <a:t>			</a:t>
            </a:r>
            <a:r>
              <a:rPr lang="en-US" b="0" dirty="0"/>
              <a:t>Melissa Miller has been nationally certified 			in the art of Job Development and Job 				coaching since 2006, when she started the 			community-based employment program at 			United Cerebral Palsy of Oregon and SW 				Washington. Melissa obtained her Master’s degree in 2008 and believes her skills in mediation help her to advocate for and secure employment for adults with disabilities. Melissa is currently the Program Manager of Employment Solutions, whose mission is to assist adults with disabilities to identify, obtain and maintain meaningful employment. Melissa attributes her success to having excellent mentors, and an amazing team of Job Developers and Job Coaches.</a:t>
            </a:r>
          </a:p>
          <a:p>
            <a:endParaRPr lang="en-US" sz="2400" dirty="0"/>
          </a:p>
        </p:txBody>
      </p:sp>
      <p:pic>
        <p:nvPicPr>
          <p:cNvPr id="7" name="Picture 2"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9" y="1900989"/>
            <a:ext cx="2486026" cy="203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5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599882"/>
          </a:xfrm>
        </p:spPr>
        <p:txBody>
          <a:bodyPr>
            <a:normAutofit fontScale="90000"/>
          </a:bodyPr>
          <a:lstStyle/>
          <a:p>
            <a:br>
              <a:rPr lang="en-US" dirty="0"/>
            </a:br>
            <a:br>
              <a:rPr lang="en-US" dirty="0"/>
            </a:br>
            <a:br>
              <a:rPr lang="en-US" dirty="0"/>
            </a:br>
            <a:br>
              <a:rPr lang="en-US" dirty="0"/>
            </a:br>
            <a:r>
              <a:rPr lang="en-US" dirty="0"/>
              <a:t>introducing Nicholas with the Washington county employment first team</a:t>
            </a:r>
            <a:endParaRPr lang="en-US" sz="3200"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a:t>			</a:t>
            </a:r>
          </a:p>
          <a:p>
            <a:r>
              <a:rPr lang="en-US" b="0" dirty="0"/>
              <a:t>			Nicholas started at a very young age 				supporting people with disabilities in 				recreational activities, and since 2003 has 				been working in Supported Employment. 				He is currently the Supported Employment 			Manager with Community Access Services, 			serving customers from Astoria to The </a:t>
            </a:r>
            <a:r>
              <a:rPr lang="en-US" b="0" dirty="0" err="1"/>
              <a:t>Dalles</a:t>
            </a:r>
            <a:r>
              <a:rPr lang="en-US" b="0" dirty="0"/>
              <a:t>, including the Portland metro area. Nicholas specializes in customized employment, seamless transition, program development, Discovery, and working with individuals on the autism spectrum. In addition to service with Oregon APSE, Nicholas also serves on the board of PHAME, an education and performance academy serving people with disabilities. In his spare time, Nicholas enjoys playing guitar, bicycling, and adventure seeking, near and far, with his wife Alana.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8" y="1848534"/>
            <a:ext cx="2600325" cy="2219007"/>
          </a:xfrm>
          <a:prstGeom prst="rect">
            <a:avLst/>
          </a:prstGeom>
        </p:spPr>
      </p:pic>
    </p:spTree>
    <p:extLst>
      <p:ext uri="{BB962C8B-B14F-4D97-AF65-F5344CB8AC3E}">
        <p14:creationId xmlns:p14="http://schemas.microsoft.com/office/powerpoint/2010/main" val="1843045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at the table?</a:t>
            </a:r>
          </a:p>
        </p:txBody>
      </p:sp>
      <p:sp>
        <p:nvSpPr>
          <p:cNvPr id="3" name="Text Placeholder 2"/>
          <p:cNvSpPr>
            <a:spLocks noGrp="1"/>
          </p:cNvSpPr>
          <p:nvPr>
            <p:ph type="body" idx="1"/>
          </p:nvPr>
        </p:nvSpPr>
        <p:spPr>
          <a:xfrm>
            <a:off x="457200" y="238126"/>
            <a:ext cx="7772400" cy="1430253"/>
          </a:xfrm>
        </p:spPr>
        <p:txBody>
          <a:bodyPr>
            <a:normAutofit/>
          </a:bodyPr>
          <a:lstStyle/>
          <a:p>
            <a:r>
              <a:rPr lang="en-US" sz="3600" dirty="0"/>
              <a:t>Employment first team stakeholders</a:t>
            </a:r>
          </a:p>
        </p:txBody>
      </p:sp>
    </p:spTree>
    <p:extLst>
      <p:ext uri="{BB962C8B-B14F-4D97-AF65-F5344CB8AC3E}">
        <p14:creationId xmlns:p14="http://schemas.microsoft.com/office/powerpoint/2010/main" val="3713543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first team Stakeholders</a:t>
            </a:r>
          </a:p>
        </p:txBody>
      </p:sp>
      <p:sp>
        <p:nvSpPr>
          <p:cNvPr id="3" name="Content Placeholder 2"/>
          <p:cNvSpPr>
            <a:spLocks noGrp="1"/>
          </p:cNvSpPr>
          <p:nvPr>
            <p:ph idx="1"/>
          </p:nvPr>
        </p:nvSpPr>
        <p:spPr>
          <a:xfrm>
            <a:off x="519113" y="1785937"/>
            <a:ext cx="7620000" cy="4373563"/>
          </a:xfrm>
        </p:spPr>
        <p:txBody>
          <a:bodyPr/>
          <a:lstStyle/>
          <a:p>
            <a:pPr marL="800100" lvl="1" indent="-342900"/>
            <a:r>
              <a:rPr lang="en-US" dirty="0"/>
              <a:t>City representatives</a:t>
            </a:r>
          </a:p>
          <a:p>
            <a:pPr marL="800100" lvl="1" indent="-342900"/>
            <a:r>
              <a:rPr lang="en-US" dirty="0"/>
              <a:t>Employment Provider Agencies</a:t>
            </a:r>
          </a:p>
          <a:p>
            <a:pPr marL="800100" lvl="1" indent="-342900"/>
            <a:r>
              <a:rPr lang="en-US" dirty="0"/>
              <a:t>Vocational Rehabilitation Counselors</a:t>
            </a:r>
          </a:p>
          <a:p>
            <a:pPr marL="800100" lvl="1" indent="-342900"/>
            <a:r>
              <a:rPr lang="en-US" dirty="0"/>
              <a:t>County DD Service Coordinators</a:t>
            </a:r>
          </a:p>
          <a:p>
            <a:pPr marL="800100" lvl="1" indent="-342900"/>
            <a:r>
              <a:rPr lang="en-US" dirty="0"/>
              <a:t>Brokerage personal agents</a:t>
            </a:r>
          </a:p>
          <a:p>
            <a:pPr marL="800100" lvl="1" indent="-342900"/>
            <a:r>
              <a:rPr lang="en-US" dirty="0"/>
              <a:t>Self-advocates</a:t>
            </a:r>
          </a:p>
          <a:p>
            <a:pPr marL="800100" lvl="1" indent="-342900"/>
            <a:r>
              <a:rPr lang="en-US" dirty="0"/>
              <a:t>Family members</a:t>
            </a:r>
          </a:p>
          <a:p>
            <a:pPr marL="800100" lvl="1" indent="-342900"/>
            <a:r>
              <a:rPr lang="en-US" dirty="0"/>
              <a:t>State representatives</a:t>
            </a:r>
          </a:p>
          <a:p>
            <a:pPr marL="800100" lvl="1" indent="-342900"/>
            <a:r>
              <a:rPr lang="en-US" dirty="0"/>
              <a:t>Employers</a:t>
            </a:r>
          </a:p>
          <a:p>
            <a:pPr marL="800100" lvl="1" indent="-342900"/>
            <a:r>
              <a:rPr lang="en-US" dirty="0"/>
              <a:t>Transition Educators</a:t>
            </a:r>
          </a:p>
          <a:p>
            <a:pPr marL="800100" lvl="1" indent="-342900"/>
            <a:r>
              <a:rPr lang="en-US" dirty="0"/>
              <a:t>Community &amp; Agencies with similar missions</a:t>
            </a:r>
          </a:p>
          <a:p>
            <a:pPr marL="800100" lvl="1" indent="-342900"/>
            <a:endParaRPr lang="en-US" dirty="0"/>
          </a:p>
          <a:p>
            <a:pPr marL="800100" lvl="1" indent="-342900"/>
            <a:endParaRPr lang="en-US" dirty="0"/>
          </a:p>
          <a:p>
            <a:pPr marL="800100" lvl="1" indent="-342900"/>
            <a:endParaRPr lang="en-US" dirty="0"/>
          </a:p>
          <a:p>
            <a:pPr marL="800100" lvl="1" indent="-342900"/>
            <a:endParaRPr lang="en-US" dirty="0"/>
          </a:p>
          <a:p>
            <a:pPr marL="800100" lvl="1" indent="-342900"/>
            <a:endParaRPr lang="en-US" dirty="0"/>
          </a:p>
          <a:p>
            <a:pPr marL="800100" lvl="1" indent="-342900"/>
            <a:endParaRPr lang="en-US" dirty="0"/>
          </a:p>
          <a:p>
            <a:pPr marL="800100" lvl="1" indent="-342900"/>
            <a:endParaRPr lang="en-US" dirty="0"/>
          </a:p>
        </p:txBody>
      </p:sp>
    </p:spTree>
    <p:extLst>
      <p:ext uri="{BB962C8B-B14F-4D97-AF65-F5344CB8AC3E}">
        <p14:creationId xmlns:p14="http://schemas.microsoft.com/office/powerpoint/2010/main" val="36815568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Marion and Polk Employment First Network</a:t>
            </a:r>
          </a:p>
        </p:txBody>
      </p:sp>
      <p:sp>
        <p:nvSpPr>
          <p:cNvPr id="3" name="Content Placeholder 2"/>
          <p:cNvSpPr>
            <a:spLocks noGrp="1"/>
          </p:cNvSpPr>
          <p:nvPr>
            <p:ph idx="1"/>
          </p:nvPr>
        </p:nvSpPr>
        <p:spPr>
          <a:xfrm>
            <a:off x="457200" y="1647826"/>
            <a:ext cx="7620000" cy="4478338"/>
          </a:xfrm>
        </p:spPr>
        <p:txBody>
          <a:bodyPr>
            <a:normAutofit/>
          </a:bodyPr>
          <a:lstStyle/>
          <a:p>
            <a:r>
              <a:rPr lang="en-US" sz="3200" dirty="0"/>
              <a:t>Who is at the table?</a:t>
            </a:r>
            <a:endParaRPr lang="en-US" dirty="0"/>
          </a:p>
          <a:p>
            <a:pPr marL="800100" lvl="1" indent="-342900"/>
            <a:r>
              <a:rPr lang="en-US" sz="2400" dirty="0"/>
              <a:t>VRC’s (VR Counselors)</a:t>
            </a:r>
          </a:p>
          <a:p>
            <a:pPr marL="800100" lvl="1" indent="-342900"/>
            <a:r>
              <a:rPr lang="en-US" sz="2400" dirty="0"/>
              <a:t>Provider Organizations</a:t>
            </a:r>
          </a:p>
          <a:p>
            <a:pPr marL="800100" lvl="1" indent="-342900"/>
            <a:r>
              <a:rPr lang="en-US" sz="2400" dirty="0"/>
              <a:t>County Service Coordinators</a:t>
            </a:r>
          </a:p>
          <a:p>
            <a:pPr marL="800100" lvl="1" indent="-342900"/>
            <a:r>
              <a:rPr lang="en-US" sz="2400" dirty="0"/>
              <a:t>Brokerage Personal Agents</a:t>
            </a:r>
          </a:p>
          <a:p>
            <a:pPr marL="800100" lvl="1" indent="-342900"/>
            <a:r>
              <a:rPr lang="en-US" sz="2400" dirty="0"/>
              <a:t>Family Members</a:t>
            </a:r>
          </a:p>
          <a:p>
            <a:pPr marL="800100" lvl="1" indent="-342900"/>
            <a:r>
              <a:rPr lang="en-US" sz="2400" dirty="0"/>
              <a:t>Provider Organization Board Member</a:t>
            </a:r>
          </a:p>
          <a:p>
            <a:pPr marL="800100" lvl="1" indent="-342900"/>
            <a:r>
              <a:rPr lang="en-US" sz="2400" dirty="0"/>
              <a:t>Transition Teachers and Supervisors</a:t>
            </a:r>
          </a:p>
        </p:txBody>
      </p:sp>
    </p:spTree>
    <p:extLst>
      <p:ext uri="{BB962C8B-B14F-4D97-AF65-F5344CB8AC3E}">
        <p14:creationId xmlns:p14="http://schemas.microsoft.com/office/powerpoint/2010/main" val="1887326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7 WISE Brand 4-19-17">
  <a:themeElements>
    <a:clrScheme name="2017 WISE Brand Theme">
      <a:dk1>
        <a:srgbClr val="000000"/>
      </a:dk1>
      <a:lt1>
        <a:srgbClr val="FFFFFF"/>
      </a:lt1>
      <a:dk2>
        <a:srgbClr val="30A9A6"/>
      </a:dk2>
      <a:lt2>
        <a:srgbClr val="80B57E"/>
      </a:lt2>
      <a:accent1>
        <a:srgbClr val="80B57E"/>
      </a:accent1>
      <a:accent2>
        <a:srgbClr val="B5C546"/>
      </a:accent2>
      <a:accent3>
        <a:srgbClr val="30A9A6"/>
      </a:accent3>
      <a:accent4>
        <a:srgbClr val="FFFFFF"/>
      </a:accent4>
      <a:accent5>
        <a:srgbClr val="FFFFFF"/>
      </a:accent5>
      <a:accent6>
        <a:srgbClr val="FFFFFF"/>
      </a:accent6>
      <a:hlink>
        <a:srgbClr val="B5C546"/>
      </a:hlink>
      <a:folHlink>
        <a:srgbClr val="A55510"/>
      </a:folHlink>
    </a:clrScheme>
    <a:fontScheme name="2017 WISE Brand Text Theme">
      <a:majorFont>
        <a:latin typeface="Montserrat"/>
        <a:ea typeface=""/>
        <a:cs typeface=""/>
      </a:majorFont>
      <a:minorFont>
        <a:latin typeface="Roboto"/>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2017 WISE Brand 4-19-17" id="{17C3A73C-BDB5-480E-BDCB-D427A50D778D}" vid="{6A8B587F-FCED-4E21-812B-91872F96067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9222887a-c460-4c73-9fde-597ae8aa890b">
      <Value>Community of Practice Webinars</Value>
    </Category>
    <Date xmlns="9222887a-c460-4c73-9fde-597ae8aa890b">2017-03-09T06:00:00+00:00</Date>
    <Description0 xmlns="9222887a-c460-4c73-9fde-597ae8aa890b" xsi:nil="true"/>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FC91DCE4ACEF438BAA9E7571256295" ma:contentTypeVersion="14" ma:contentTypeDescription="Create a new document." ma:contentTypeScope="" ma:versionID="c05541fce3a8c7d38f52c7a0a4acb7c0">
  <xsd:schema xmlns:xsd="http://www.w3.org/2001/XMLSchema" xmlns:xs="http://www.w3.org/2001/XMLSchema" xmlns:p="http://schemas.microsoft.com/office/2006/metadata/properties" xmlns:ns1="http://schemas.microsoft.com/sharepoint/v3" xmlns:ns2="9222887a-c460-4c73-9fde-597ae8aa890b" xmlns:ns3="49e1b1f5-4598-4f10-9cb7-32cc96214367" xmlns:ns4="http://schemas.microsoft.com/sharepoint/v4" targetNamespace="http://schemas.microsoft.com/office/2006/metadata/properties" ma:root="true" ma:fieldsID="d7f7145049bf0462aafab48233a28f6a" ns1:_="" ns2:_="" ns3:_="" ns4:_="">
    <xsd:import namespace="http://schemas.microsoft.com/sharepoint/v3"/>
    <xsd:import namespace="9222887a-c460-4c73-9fde-597ae8aa890b"/>
    <xsd:import namespace="49e1b1f5-4598-4f10-9cb7-32cc96214367"/>
    <xsd:import namespace="http://schemas.microsoft.com/sharepoint/v4"/>
    <xsd:element name="properties">
      <xsd:complexType>
        <xsd:sequence>
          <xsd:element name="documentManagement">
            <xsd:complexType>
              <xsd:all>
                <xsd:element ref="ns2:Category" minOccurs="0"/>
                <xsd:element ref="ns2:Description0" minOccurs="0"/>
                <xsd:element ref="ns2:Date" minOccurs="0"/>
                <xsd:element ref="ns1:PublishingExpirationDate" minOccurs="0"/>
                <xsd:element ref="ns3:SharedWithUsers" minOccurs="0"/>
                <xsd:element ref="ns1:PublishingStartDate"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22887a-c460-4c73-9fde-597ae8aa890b" elementFormDefault="qualified">
    <xsd:import namespace="http://schemas.microsoft.com/office/2006/documentManagement/types"/>
    <xsd:import namespace="http://schemas.microsoft.com/office/infopath/2007/PartnerControls"/>
    <xsd:element name="Category" ma:index="2" nillable="true" ma:displayName="Category" ma:internalName="Category">
      <xsd:complexType>
        <xsd:complexContent>
          <xsd:extension base="dms:MultiChoice">
            <xsd:sequence>
              <xsd:element name="Value" maxOccurs="unbounded" minOccurs="0" nillable="true">
                <xsd:simpleType>
                  <xsd:restriction base="dms:Choice">
                    <xsd:enumeration value="Case managers"/>
                    <xsd:enumeration value="Community of Practice Webinars"/>
                    <xsd:enumeration value="Employer information"/>
                    <xsd:enumeration value="EOS Data Reports"/>
                    <xsd:enumeration value="FAQ from VR/ODDS"/>
                    <xsd:enumeration value="General information"/>
                    <xsd:enumeration value="Lane v Brown"/>
                    <xsd:enumeration value="Messages"/>
                    <xsd:enumeration value="News"/>
                    <xsd:enumeration value="Other Publications"/>
                    <xsd:enumeration value="Personal assistance-other services"/>
                    <xsd:enumeration value="Policy-practice"/>
                    <xsd:enumeration value="PowerPoint Presentations"/>
                    <xsd:enumeration value="Project SEARCH"/>
                    <xsd:enumeration value="Provider information"/>
                    <xsd:enumeration value="Reports"/>
                    <xsd:enumeration value="Semi-annual reports"/>
                    <xsd:enumeration value="Special Reports"/>
                    <xsd:enumeration value="Stakeholder Policy Group agendas"/>
                    <xsd:enumeration value="Stakeholder Policy Group minutes"/>
                    <xsd:enumeration value="Training"/>
                  </xsd:restriction>
                </xsd:simpleType>
              </xsd:element>
            </xsd:sequence>
          </xsd:extension>
        </xsd:complexContent>
      </xsd:complexType>
    </xsd:element>
    <xsd:element name="Description0" ma:index="3" nillable="true" ma:displayName="Description" ma:internalName="Description0">
      <xsd:simpleType>
        <xsd:restriction base="dms:Note"/>
      </xsd:simpleType>
    </xsd:element>
    <xsd:element name="Date" ma:index="4"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9e1b1f5-4598-4f10-9cb7-32cc9621436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0A2190-AFE2-4F4C-8C82-2DEC22176C8A}"/>
</file>

<file path=customXml/itemProps2.xml><?xml version="1.0" encoding="utf-8"?>
<ds:datastoreItem xmlns:ds="http://schemas.openxmlformats.org/officeDocument/2006/customXml" ds:itemID="{087F335A-CF07-4E16-97FD-2F6A5667238C}"/>
</file>

<file path=customXml/itemProps3.xml><?xml version="1.0" encoding="utf-8"?>
<ds:datastoreItem xmlns:ds="http://schemas.openxmlformats.org/officeDocument/2006/customXml" ds:itemID="{4845072E-309A-4C41-9218-A849D214E99D}"/>
</file>

<file path=docProps/app.xml><?xml version="1.0" encoding="utf-8"?>
<Properties xmlns="http://schemas.openxmlformats.org/officeDocument/2006/extended-properties" xmlns:vt="http://schemas.openxmlformats.org/officeDocument/2006/docPropsVTypes">
  <Template>2017 WISE Brand 4-19-17 (1)</Template>
  <TotalTime>1692</TotalTime>
  <Words>1175</Words>
  <Application>Microsoft Office PowerPoint</Application>
  <PresentationFormat>On-screen Show (4:3)</PresentationFormat>
  <Paragraphs>223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Montserrat</vt:lpstr>
      <vt:lpstr>Montserrat Alternates</vt:lpstr>
      <vt:lpstr>Roboto</vt:lpstr>
      <vt:lpstr>2017 WISE Brand 4-19-17</vt:lpstr>
      <vt:lpstr>Collaboration within Employment first teams</vt:lpstr>
      <vt:lpstr>Today’s community of practice panelists</vt:lpstr>
      <vt:lpstr>Introducing Jenny</vt:lpstr>
      <vt:lpstr>Introducing Michelle with Marion and Polk employment first network</vt:lpstr>
      <vt:lpstr>Introducing Melissa with Multnomah county employment first team</vt:lpstr>
      <vt:lpstr>    introducing Nicholas with the Washington county employment first team</vt:lpstr>
      <vt:lpstr>Who is at the table?</vt:lpstr>
      <vt:lpstr>Employment first team Stakeholders</vt:lpstr>
      <vt:lpstr>Marion and Polk Employment First Network</vt:lpstr>
      <vt:lpstr>Marion and polk employment first network cont.</vt:lpstr>
      <vt:lpstr>Multnomah County Employment First team</vt:lpstr>
      <vt:lpstr>Multnomah County employment first team cont.</vt:lpstr>
      <vt:lpstr>Washington County Employment First Team</vt:lpstr>
      <vt:lpstr>programming</vt:lpstr>
      <vt:lpstr>The meet of the meeting</vt:lpstr>
      <vt:lpstr>Marion and Polk County Employment First Network </vt:lpstr>
      <vt:lpstr>Multnomah County Employment First Team</vt:lpstr>
      <vt:lpstr>Multnomah County Employment first team cont.</vt:lpstr>
      <vt:lpstr>Washington County Employment First Team</vt:lpstr>
      <vt:lpstr>Collaboration</vt:lpstr>
      <vt:lpstr>Stop, Collaborate, and Listen</vt:lpstr>
      <vt:lpstr>Marion and Polk County Employment first network</vt:lpstr>
      <vt:lpstr>Multnomah County Employment First Team</vt:lpstr>
      <vt:lpstr>Multnomah County Employment First Team cont.</vt:lpstr>
      <vt:lpstr>Washington County employment first team</vt:lpstr>
      <vt:lpstr>Engaging the wider community</vt:lpstr>
      <vt:lpstr>Community Engagement</vt:lpstr>
      <vt:lpstr>Marion and polk county employment first network</vt:lpstr>
      <vt:lpstr>Multnomah county employment first Team</vt:lpstr>
      <vt:lpstr>Multnomah county employment first team cont.</vt:lpstr>
      <vt:lpstr>Washington county employment first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within Employment First Teams</dc:title>
  <dc:creator>Jenny Crook</dc:creator>
  <cp:lastModifiedBy>Jennifer Crook</cp:lastModifiedBy>
  <cp:revision>139</cp:revision>
  <dcterms:created xsi:type="dcterms:W3CDTF">2017-04-19T18:22:54Z</dcterms:created>
  <dcterms:modified xsi:type="dcterms:W3CDTF">2017-05-09T16:32:44Z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0x01010056FC91DCE4ACEF438BAA9E7571256295</vt:lpwstr>
  </property>
  <property fmtid="{D5CDD505-2E9C-101B-9397-08002B2CF9AE}" pid="3" name="WorkflowChangePath">
    <vt:lpwstr>7df58cb6-256e-4797-98a0-1b17b0dcf265,2;7df58cb6-256e-4797-98a0-1b17b0dcf265,7;7c31a63f-415e-4802-9b23-4286231fe27b,33;</vt:lpwstr>
  </property>
  <property fmtid="{D5CDD505-2E9C-101B-9397-08002B2CF9AE}" pid="4" name="Order">
    <vt:r8>28200</vt:r8>
  </property>
</Properties>
</file>