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fntdata" ContentType="application/x-fontdata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notesSlides/notesSlide4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61" r:id="rId2"/>
  </p:sldMasterIdLst>
  <p:notesMasterIdLst>
    <p:notesMasterId r:id="rId11"/>
  </p:notesMasterIdLst>
  <p:sldIdLst>
    <p:sldId id="263" r:id="rId3"/>
    <p:sldId id="264" r:id="rId4"/>
    <p:sldId id="265" r:id="rId5"/>
    <p:sldId id="266" r:id="rId6"/>
    <p:sldId id="268" r:id="rId7"/>
    <p:sldId id="270" r:id="rId8"/>
    <p:sldId id="260" r:id="rId9"/>
    <p:sldId id="271" r:id="rId10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Trebuchet MS" panose="020B0603020202020204" pitchFamily="34" charset="0"/>
      <p:regular r:id="rId16"/>
      <p:bold r:id="rId17"/>
      <p:italic r:id="rId18"/>
      <p:boldItalic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0" roundtripDataSignature="AMtx7mg9kY2OoWFJ+JCLlKURqeztz0J53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6FA7D4B-69F2-4461-9F71-4A8FF2E8D8CF}">
  <a:tblStyle styleId="{46FA7D4B-69F2-4461-9F71-4A8FF2E8D8CF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  <a:tblStyle styleId="{DAC1B8AD-A575-4CC0-83D8-737622ABB5CA}" styleName="Table_1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3" d="100"/>
          <a:sy n="103" d="100"/>
        </p:scale>
        <p:origin x="874" y="8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1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32" Type="http://schemas.openxmlformats.org/officeDocument/2006/relationships/viewProps" Target="viewProps.xml"/><Relationship Id="rId37" Type="http://schemas.openxmlformats.org/officeDocument/2006/relationships/customXml" Target="../customXml/item3.xml"/><Relationship Id="rId5" Type="http://schemas.openxmlformats.org/officeDocument/2006/relationships/slide" Target="slides/slide3.xml"/><Relationship Id="rId15" Type="http://schemas.openxmlformats.org/officeDocument/2006/relationships/font" Target="fonts/font4.fntdata"/><Relationship Id="rId36" Type="http://schemas.openxmlformats.org/officeDocument/2006/relationships/customXml" Target="../customXml/item2.xml"/><Relationship Id="rId10" Type="http://schemas.openxmlformats.org/officeDocument/2006/relationships/slide" Target="slides/slide8.xml"/><Relationship Id="rId19" Type="http://schemas.openxmlformats.org/officeDocument/2006/relationships/font" Target="fonts/font8.fntdata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3.fntdata"/><Relationship Id="rId30" Type="http://customschemas.google.com/relationships/presentationmetadata" Target="metadata"/><Relationship Id="rId35" Type="http://schemas.openxmlformats.org/officeDocument/2006/relationships/customXml" Target="../customXml/item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regon.gov/odot/About/Finance/apport_fy23.pdf" TargetMode="External"/><Relationship Id="rId7" Type="http://schemas.openxmlformats.org/officeDocument/2006/relationships/hyperlink" Target="https://docs.google.com/spreadsheets/d/1br1kh2riKvo5qN8o7hxbco5RXo4f_fg8CJ_IbtRdTjo/edit#gid=392834158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docs.google.com/spreadsheets/d/19JwcQUmuSc6V0V7Wqw5OVyctw3bhJwHntrtMj-wQPrY/edit#gid=392834158" TargetMode="External"/><Relationship Id="rId5" Type="http://schemas.openxmlformats.org/officeDocument/2006/relationships/hyperlink" Target="https://docs.google.com/spreadsheets/d/1-NynuaDEQ16rlqkujm9GNqkNmnIqUrAft9ac38tQuK8/edit#gid=392834158" TargetMode="External"/><Relationship Id="rId4" Type="http://schemas.openxmlformats.org/officeDocument/2006/relationships/hyperlink" Target="https://www.oregon.gov/odot/about/pages/financial-information.aspx" TargetMode="Externa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regon.gov/odot/About/Finance/apport_fy23.pdf" TargetMode="External"/><Relationship Id="rId7" Type="http://schemas.openxmlformats.org/officeDocument/2006/relationships/hyperlink" Target="https://docs.google.com/spreadsheets/d/1br1kh2riKvo5qN8o7hxbco5RXo4f_fg8CJ_IbtRdTjo/edit#gid=392834158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docs.google.com/spreadsheets/d/19JwcQUmuSc6V0V7Wqw5OVyctw3bhJwHntrtMj-wQPrY/edit#gid=392834158" TargetMode="External"/><Relationship Id="rId5" Type="http://schemas.openxmlformats.org/officeDocument/2006/relationships/hyperlink" Target="https://docs.google.com/spreadsheets/d/1-NynuaDEQ16rlqkujm9GNqkNmnIqUrAft9ac38tQuK8/edit#gid=392834158" TargetMode="External"/><Relationship Id="rId4" Type="http://schemas.openxmlformats.org/officeDocument/2006/relationships/hyperlink" Target="https://www.oregon.gov/odot/about/pages/financial-information.aspx" TargetMode="Externa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22b48ebe3e1_0_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2" name="Google Shape;122;g22b48ebe3e1_0_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22b48ebe3e1_0_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1" name="Google Shape;131;g22b48ebe3e1_0_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dirty="0"/>
              <a:t>Brian</a:t>
            </a: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22b48ebe3e1_0_1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9" name="Google Shape;139;g22b48ebe3e1_0_1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dirty="0"/>
              <a:t>Brian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dirty="0"/>
              <a:t>Last Three Mos. &amp; Year-to-Date FY 22 Apportionment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dirty="0"/>
              <a:t>Source: </a:t>
            </a:r>
            <a:r>
              <a:rPr lang="en-US" u="sng" dirty="0">
                <a:solidFill>
                  <a:schemeClr val="hlink"/>
                </a:solidFill>
                <a:hlinkClick r:id="rId3"/>
              </a:rPr>
              <a:t>“FY22-23 ​Highway Revenues &amp; Apportionments”</a:t>
            </a:r>
            <a:r>
              <a:rPr lang="en-US" dirty="0"/>
              <a:t> (July Through Nov= $</a:t>
            </a:r>
            <a:r>
              <a:rPr lang="en-US" dirty="0">
                <a:solidFill>
                  <a:schemeClr val="dk1"/>
                </a:solidFill>
              </a:rPr>
              <a:t>148,834,584.62</a:t>
            </a:r>
            <a:r>
              <a:rPr lang="en-US" dirty="0"/>
              <a:t>)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dirty="0"/>
              <a:t>Subtotal - Distribution to Counties - Year-to-date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dirty="0"/>
              <a:t>Future Sources: </a:t>
            </a:r>
            <a:r>
              <a:rPr lang="en-US" u="sng" dirty="0">
                <a:solidFill>
                  <a:schemeClr val="hlink"/>
                </a:solidFill>
                <a:hlinkClick r:id="rId4"/>
              </a:rPr>
              <a:t>https://www.oregon.gov/odot/about/pages/financial-information.aspx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/>
              <a:t>Pre-COVID FY22 Forecast Total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>
                <a:solidFill>
                  <a:schemeClr val="dk1"/>
                </a:solidFill>
              </a:rPr>
              <a:t>Source: City County Apportionment with Triggers_1910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/>
              <a:t>October 2020 FY22 Forecast Total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>
                <a:solidFill>
                  <a:schemeClr val="dk1"/>
                </a:solidFill>
              </a:rPr>
              <a:t>Source: City County Apportionment with Triggers_2010</a:t>
            </a: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/>
              <a:t>April 2021 FY22 Forecast Total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dirty="0">
                <a:solidFill>
                  <a:schemeClr val="dk1"/>
                </a:solidFill>
              </a:rPr>
              <a:t>Source: City County Apportionment with Triggers_2104</a:t>
            </a: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>
                <a:solidFill>
                  <a:schemeClr val="dk1"/>
                </a:solidFill>
              </a:rPr>
              <a:t>Source: </a:t>
            </a:r>
            <a:r>
              <a:rPr lang="en-US" u="sng" dirty="0">
                <a:solidFill>
                  <a:schemeClr val="hlink"/>
                </a:solidFill>
                <a:hlinkClick r:id="rId5"/>
              </a:rPr>
              <a:t>FY 2021- 2022 County Road Revenue Forecasts May Update</a:t>
            </a: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>
                <a:solidFill>
                  <a:schemeClr val="dk1"/>
                </a:solidFill>
              </a:rPr>
              <a:t>October 2021 FY22 Forecast Total</a:t>
            </a: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>
                <a:solidFill>
                  <a:schemeClr val="dk1"/>
                </a:solidFill>
              </a:rPr>
              <a:t>Source: City County Apportionment with Triggers_2110</a:t>
            </a: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>
                <a:solidFill>
                  <a:schemeClr val="dk1"/>
                </a:solidFill>
              </a:rPr>
              <a:t>Source: </a:t>
            </a:r>
            <a:r>
              <a:rPr lang="en-US" u="sng" dirty="0">
                <a:solidFill>
                  <a:schemeClr val="hlink"/>
                </a:solidFill>
                <a:hlinkClick r:id="rId6"/>
              </a:rPr>
              <a:t>FY 2021- 2022 County Road Revenue Forecasts November Update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/>
              <a:t>Note: October 2019 Pre Covid Forecast for FY23 is  $354,709,009 (+2.9 M)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>
                <a:solidFill>
                  <a:schemeClr val="dk1"/>
                </a:solidFill>
              </a:rPr>
              <a:t>October 2022 FY22 Forecast Total</a:t>
            </a: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>
                <a:solidFill>
                  <a:schemeClr val="dk1"/>
                </a:solidFill>
              </a:rPr>
              <a:t>Source: City County Apportionment with Triggers_2110</a:t>
            </a: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>
                <a:solidFill>
                  <a:schemeClr val="dk1"/>
                </a:solidFill>
              </a:rPr>
              <a:t>Source: </a:t>
            </a:r>
            <a:r>
              <a:rPr lang="en-US" u="sng" dirty="0">
                <a:solidFill>
                  <a:schemeClr val="hlink"/>
                </a:solidFill>
                <a:hlinkClick r:id="rId7"/>
              </a:rPr>
              <a:t>FY 2022- 2023 County Road Revenue Forecasts November Update</a:t>
            </a: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2467bad0abc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1" name="Google Shape;151;g2467bad0abc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dirty="0"/>
              <a:t>Brian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dirty="0"/>
              <a:t>Last Three Mos. &amp; Year-to-Date FY 22 Apportionment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dirty="0"/>
              <a:t>Source: </a:t>
            </a:r>
            <a:r>
              <a:rPr lang="en-US" u="sng" dirty="0">
                <a:solidFill>
                  <a:schemeClr val="hlink"/>
                </a:solidFill>
                <a:hlinkClick r:id="rId3"/>
              </a:rPr>
              <a:t>“FY22-23 ​Highway Revenues &amp; Apportionments”</a:t>
            </a:r>
            <a:r>
              <a:rPr lang="en-US" dirty="0"/>
              <a:t> (July Through Nov= $</a:t>
            </a:r>
            <a:r>
              <a:rPr lang="en-US" dirty="0">
                <a:solidFill>
                  <a:schemeClr val="dk1"/>
                </a:solidFill>
              </a:rPr>
              <a:t>148,834,584.62</a:t>
            </a:r>
            <a:r>
              <a:rPr lang="en-US" dirty="0"/>
              <a:t>)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dirty="0"/>
              <a:t>Subtotal - Distribution to Counties - Year-to-date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dirty="0"/>
              <a:t>Future Sources: </a:t>
            </a:r>
            <a:r>
              <a:rPr lang="en-US" u="sng" dirty="0">
                <a:solidFill>
                  <a:schemeClr val="hlink"/>
                </a:solidFill>
                <a:hlinkClick r:id="rId4"/>
              </a:rPr>
              <a:t>https://www.oregon.gov/odot/about/pages/financial-information.aspx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/>
              <a:t>Pre-COVID FY22 Forecast Total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>
                <a:solidFill>
                  <a:schemeClr val="dk1"/>
                </a:solidFill>
              </a:rPr>
              <a:t>Source: City County Apportionment with Triggers_1910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/>
              <a:t>October 2020 FY22 Forecast Total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>
                <a:solidFill>
                  <a:schemeClr val="dk1"/>
                </a:solidFill>
              </a:rPr>
              <a:t>Source: City County Apportionment with Triggers_2010</a:t>
            </a: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/>
              <a:t>April 2021 FY22 Forecast Total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dirty="0">
                <a:solidFill>
                  <a:schemeClr val="dk1"/>
                </a:solidFill>
              </a:rPr>
              <a:t>Source: City County Apportionment with Triggers_2104</a:t>
            </a: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>
                <a:solidFill>
                  <a:schemeClr val="dk1"/>
                </a:solidFill>
              </a:rPr>
              <a:t>Source: </a:t>
            </a:r>
            <a:r>
              <a:rPr lang="en-US" u="sng" dirty="0">
                <a:solidFill>
                  <a:schemeClr val="hlink"/>
                </a:solidFill>
                <a:hlinkClick r:id="rId5"/>
              </a:rPr>
              <a:t>FY 2021- 2022 County Road Revenue Forecasts May Update</a:t>
            </a: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>
                <a:solidFill>
                  <a:schemeClr val="dk1"/>
                </a:solidFill>
              </a:rPr>
              <a:t>October 2021 FY22 Forecast Total</a:t>
            </a: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>
                <a:solidFill>
                  <a:schemeClr val="dk1"/>
                </a:solidFill>
              </a:rPr>
              <a:t>Source: City County Apportionment with Triggers_2110</a:t>
            </a: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>
                <a:solidFill>
                  <a:schemeClr val="dk1"/>
                </a:solidFill>
              </a:rPr>
              <a:t>Source: </a:t>
            </a:r>
            <a:r>
              <a:rPr lang="en-US" u="sng" dirty="0">
                <a:solidFill>
                  <a:schemeClr val="hlink"/>
                </a:solidFill>
                <a:hlinkClick r:id="rId6"/>
              </a:rPr>
              <a:t>FY 2021- 2022 County Road Revenue Forecasts November Update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/>
              <a:t>Note: October 2019 Pre Covid Forecast for FY23 is  $354,709,009 (+2.9 M)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>
                <a:solidFill>
                  <a:schemeClr val="dk1"/>
                </a:solidFill>
              </a:rPr>
              <a:t>October 2022 FY22 Forecast Total</a:t>
            </a: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>
                <a:solidFill>
                  <a:schemeClr val="dk1"/>
                </a:solidFill>
              </a:rPr>
              <a:t>Source: City County Apportionment with Triggers_2110</a:t>
            </a: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>
                <a:solidFill>
                  <a:schemeClr val="dk1"/>
                </a:solidFill>
              </a:rPr>
              <a:t>Source: </a:t>
            </a:r>
            <a:r>
              <a:rPr lang="en-US" u="sng" dirty="0">
                <a:solidFill>
                  <a:schemeClr val="hlink"/>
                </a:solidFill>
                <a:hlinkClick r:id="rId7"/>
              </a:rPr>
              <a:t>FY 2022- 2023 County Road Revenue Forecasts November Update</a:t>
            </a: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20a765a0cf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3" name="Google Shape;173;g20a765a0cf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22b48ebe3e1_0_3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1" name="Google Shape;191;g22b48ebe3e1_0_3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250e000daf0_0_2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2" name="Google Shape;102;g250e000daf0_0_2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dirty="0"/>
              <a:t>Brian</a:t>
            </a:r>
            <a:endParaRPr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9c491c0c8e_3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202" name="Google Shape;202;g9c491c0c8e_3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1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11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9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52" name="Google Shape;52;p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55" name="Google Shape;55;p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9c491c0c8e_3_48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g9c491c0c8e_3_48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65" name="Google Shape;65;g9c491c0c8e_3_48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66" name="Google Shape;66;g9c491c0c8e_3_48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Calibri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Calibri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Calibri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Calibri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Calibri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Calibri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Calibri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Calibri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Calibri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Only">
  <p:cSld name="1_Title Only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9c491c0c8e_3_45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42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Calibri"/>
              <a:buNone/>
              <a:defRPr sz="21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g9c491c0c8e_3_45"/>
          <p:cNvSpPr txBox="1">
            <a:spLocks noGrp="1"/>
          </p:cNvSpPr>
          <p:nvPr>
            <p:ph type="body" idx="1"/>
          </p:nvPr>
        </p:nvSpPr>
        <p:spPr>
          <a:xfrm>
            <a:off x="457200" y="571500"/>
            <a:ext cx="82296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1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1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6" name="Google Shape;16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0" name="Google Shape;20;p1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1" name="Google Shape;21;p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14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6" name="Google Shape;26;p14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7" name="Google Shape;27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3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" name="Google Shape;30;p13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1" name="Google Shape;31;p13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2" name="Google Shape;32;p13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3" name="Google Shape;33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g116d211434f_0_201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g116d211434f_0_201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g116d211434f_0_201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38" name="Google Shape;38;g116d211434f_0_201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39" name="Google Shape;39;g116d211434f_0_201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6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42" name="Google Shape;42;p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8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8" name="Google Shape;48;p18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9" name="Google Shape;49;p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9c491c0c8e_3_39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8" name="Google Shape;58;g9c491c0c8e_3_39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" name="Google Shape;59;g9c491c0c8e_3_39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60" name="Google Shape;60;g9c491c0c8e_3_39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61" name="Google Shape;61;g9c491c0c8e_3_39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Calibri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Calibri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Calibri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Calibri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Calibri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Calibri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Calibri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Calibri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Calibri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or-oaces.org/conferences-meetings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crp.oregoncounties.org/" TargetMode="External"/><Relationship Id="rId7" Type="http://schemas.openxmlformats.org/officeDocument/2006/relationships/hyperlink" Target="mailto:jcole@oregoncounties.org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hyperlink" Target="mailto:mroberts@oregoncounties.org" TargetMode="External"/><Relationship Id="rId5" Type="http://schemas.openxmlformats.org/officeDocument/2006/relationships/hyperlink" Target="mailto:bworley@oregoncounties.org" TargetMode="External"/><Relationship Id="rId4" Type="http://schemas.openxmlformats.org/officeDocument/2006/relationships/hyperlink" Target="https://or-oaces.org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41;g22b48ebe3e1_0_158">
            <a:extLst>
              <a:ext uri="{FF2B5EF4-FFF2-40B4-BE49-F238E27FC236}">
                <a16:creationId xmlns:a16="http://schemas.microsoft.com/office/drawing/2014/main" id="{04C96E4D-AF1E-0B31-405A-068A60F8BE8F}"/>
              </a:ext>
            </a:extLst>
          </p:cNvPr>
          <p:cNvSpPr txBox="1"/>
          <p:nvPr/>
        </p:nvSpPr>
        <p:spPr>
          <a:xfrm>
            <a:off x="9400" y="758283"/>
            <a:ext cx="9144000" cy="2795238"/>
          </a:xfrm>
          <a:prstGeom prst="rect">
            <a:avLst/>
          </a:prstGeom>
          <a:solidFill>
            <a:srgbClr val="009CCD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" name="Google Shape;125;g22b48ebe3e1_0_79"/>
          <p:cNvSpPr txBox="1">
            <a:spLocks noGrp="1"/>
          </p:cNvSpPr>
          <p:nvPr>
            <p:ph type="subTitle" idx="1"/>
          </p:nvPr>
        </p:nvSpPr>
        <p:spPr>
          <a:xfrm>
            <a:off x="487681" y="2997170"/>
            <a:ext cx="8168640" cy="5034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 sz="1800" dirty="0">
                <a:solidFill>
                  <a:srgbClr val="F3F3F3"/>
                </a:solidFill>
              </a:rPr>
              <a:t>Brian Worley, County Road Program Director, Association of Oregon Counties</a:t>
            </a:r>
            <a:endParaRPr sz="1800" dirty="0">
              <a:solidFill>
                <a:schemeClr val="dk1"/>
              </a:solidFill>
            </a:endParaRPr>
          </a:p>
        </p:txBody>
      </p:sp>
      <p:sp>
        <p:nvSpPr>
          <p:cNvPr id="126" name="Google Shape;126;g22b48ebe3e1_0_79"/>
          <p:cNvSpPr txBox="1"/>
          <p:nvPr/>
        </p:nvSpPr>
        <p:spPr>
          <a:xfrm>
            <a:off x="487680" y="2207941"/>
            <a:ext cx="7550545" cy="7892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1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Local Program Advisory Committee (LPAC)</a:t>
            </a:r>
            <a:br>
              <a:rPr lang="en-US" sz="2000" b="1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200" b="1" i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September 6</a:t>
            </a:r>
            <a:r>
              <a:rPr lang="en-US" sz="2200" b="1" i="1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, 2023</a:t>
            </a:r>
            <a:endParaRPr sz="2200" b="1" i="1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1" i="0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8" name="Google Shape;128;g22b48ebe3e1_0_7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03268" y="3897168"/>
            <a:ext cx="2050467" cy="10550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6160077E-10B3-B668-C5D7-E4A7E1734B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2856" y="3726356"/>
            <a:ext cx="2890567" cy="1394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ADD0E0A-85FF-4175-8471-66E588B4CA63}"/>
              </a:ext>
            </a:extLst>
          </p:cNvPr>
          <p:cNvSpPr txBox="1"/>
          <p:nvPr/>
        </p:nvSpPr>
        <p:spPr>
          <a:xfrm>
            <a:off x="487679" y="854927"/>
            <a:ext cx="783856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FFFF"/>
                </a:solidFill>
              </a:rPr>
              <a:t>Oregon County Roads</a:t>
            </a:r>
          </a:p>
          <a:p>
            <a:r>
              <a:rPr lang="en-US" sz="4400" b="1" dirty="0">
                <a:solidFill>
                  <a:srgbClr val="FFFFFF"/>
                </a:solidFill>
              </a:rPr>
              <a:t>Legislative Updates</a:t>
            </a:r>
            <a:endParaRPr lang="en-US" sz="4400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Google Shape;133;g22b48ebe3e1_0_87" descr="A road with a mountain in the background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r="15718"/>
          <a:stretch/>
        </p:blipFill>
        <p:spPr>
          <a:xfrm>
            <a:off x="3909824" y="0"/>
            <a:ext cx="5234175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g22b48ebe3e1_0_87"/>
          <p:cNvSpPr/>
          <p:nvPr/>
        </p:nvSpPr>
        <p:spPr>
          <a:xfrm>
            <a:off x="796049" y="8545"/>
            <a:ext cx="7317600" cy="5143500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19000">
                <a:srgbClr val="FFFFFF">
                  <a:alpha val="28627"/>
                </a:srgbClr>
              </a:gs>
              <a:gs pos="35000">
                <a:srgbClr val="FFFFFF">
                  <a:alpha val="68627"/>
                </a:srgbClr>
              </a:gs>
              <a:gs pos="58000">
                <a:schemeClr val="lt1"/>
              </a:gs>
              <a:gs pos="100000">
                <a:schemeClr val="lt1"/>
              </a:gs>
            </a:gsLst>
            <a:lin ang="10800025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" name="Google Shape;135;g22b48ebe3e1_0_87"/>
          <p:cNvSpPr txBox="1">
            <a:spLocks noGrp="1"/>
          </p:cNvSpPr>
          <p:nvPr>
            <p:ph type="body" idx="1"/>
          </p:nvPr>
        </p:nvSpPr>
        <p:spPr>
          <a:xfrm>
            <a:off x="311700" y="752825"/>
            <a:ext cx="4000800" cy="412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400" dirty="0"/>
              <a:t>Revenue Update</a:t>
            </a:r>
            <a:br>
              <a:rPr lang="en-US" sz="2400" dirty="0"/>
            </a:br>
            <a:endParaRPr sz="1000" dirty="0"/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400" dirty="0"/>
              <a:t>State</a:t>
            </a:r>
            <a:endParaRPr sz="2400" dirty="0"/>
          </a:p>
          <a:p>
            <a:pPr marL="91440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-US" sz="1800" dirty="0"/>
              <a:t>HB 2101 STBG Fund Exchange</a:t>
            </a:r>
          </a:p>
          <a:p>
            <a:pPr marL="91440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-US" sz="1800" dirty="0"/>
              <a:t>2023-24 Sessions:</a:t>
            </a:r>
            <a:br>
              <a:rPr lang="en-US" sz="1800" dirty="0"/>
            </a:br>
            <a:r>
              <a:rPr lang="en-US" sz="1800" dirty="0"/>
              <a:t>Other Bills and Issues</a:t>
            </a:r>
          </a:p>
          <a:p>
            <a:pPr marL="91440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-US" sz="1800" dirty="0"/>
              <a:t>2025 Session:</a:t>
            </a:r>
            <a:br>
              <a:rPr lang="en-US" sz="1800" dirty="0"/>
            </a:br>
            <a:r>
              <a:rPr lang="en-US" sz="1800" dirty="0"/>
              <a:t>Revenue Package</a:t>
            </a:r>
            <a:endParaRPr sz="1800" dirty="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1000" dirty="0"/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400" dirty="0"/>
              <a:t>AOC/OACES Outreach and Meeting Dates </a:t>
            </a:r>
            <a:endParaRPr sz="2400" dirty="0"/>
          </a:p>
        </p:txBody>
      </p:sp>
      <p:sp>
        <p:nvSpPr>
          <p:cNvPr id="136" name="Google Shape;136;g22b48ebe3e1_0_87"/>
          <p:cNvSpPr txBox="1">
            <a:spLocks noGrp="1"/>
          </p:cNvSpPr>
          <p:nvPr>
            <p:ph type="title"/>
          </p:nvPr>
        </p:nvSpPr>
        <p:spPr>
          <a:xfrm>
            <a:off x="311693" y="180125"/>
            <a:ext cx="2622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 b="1" dirty="0">
                <a:solidFill>
                  <a:schemeClr val="dk2"/>
                </a:solidFill>
              </a:rPr>
              <a:t>Overview</a:t>
            </a:r>
            <a:endParaRPr b="1" dirty="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22b48ebe3e1_0_158"/>
          <p:cNvSpPr txBox="1"/>
          <p:nvPr/>
        </p:nvSpPr>
        <p:spPr>
          <a:xfrm>
            <a:off x="9400" y="0"/>
            <a:ext cx="9144000" cy="1050300"/>
          </a:xfrm>
          <a:prstGeom prst="rect">
            <a:avLst/>
          </a:prstGeom>
          <a:solidFill>
            <a:srgbClr val="009CCD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" name="Google Shape;142;g22b48ebe3e1_0_158"/>
          <p:cNvSpPr txBox="1"/>
          <p:nvPr/>
        </p:nvSpPr>
        <p:spPr>
          <a:xfrm>
            <a:off x="-9200" y="1050275"/>
            <a:ext cx="9144000" cy="4093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2100" b="1" i="0" u="none" strike="noStrike" cap="none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" name="Google Shape;143;g22b48ebe3e1_0_158"/>
          <p:cNvSpPr txBox="1">
            <a:spLocks noGrp="1"/>
          </p:cNvSpPr>
          <p:nvPr>
            <p:ph type="title"/>
          </p:nvPr>
        </p:nvSpPr>
        <p:spPr>
          <a:xfrm>
            <a:off x="311700" y="233375"/>
            <a:ext cx="8520600" cy="54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50000"/>
              <a:buNone/>
            </a:pPr>
            <a:r>
              <a:rPr lang="en-US" b="1" dirty="0">
                <a:solidFill>
                  <a:srgbClr val="FFFFFF"/>
                </a:solidFill>
              </a:rPr>
              <a:t>County Revenue Overview Update</a:t>
            </a:r>
            <a:endParaRPr b="1" dirty="0">
              <a:solidFill>
                <a:srgbClr val="FFFFFF"/>
              </a:solidFill>
            </a:endParaRPr>
          </a:p>
        </p:txBody>
      </p:sp>
      <p:sp>
        <p:nvSpPr>
          <p:cNvPr id="144" name="Google Shape;144;g22b48ebe3e1_0_158"/>
          <p:cNvSpPr txBox="1">
            <a:spLocks noGrp="1"/>
          </p:cNvSpPr>
          <p:nvPr>
            <p:ph type="body" idx="1"/>
          </p:nvPr>
        </p:nvSpPr>
        <p:spPr>
          <a:xfrm>
            <a:off x="120524" y="1633728"/>
            <a:ext cx="4106577" cy="25042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0795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</a:pPr>
            <a:r>
              <a:rPr lang="en-US" sz="1900" b="1" dirty="0"/>
              <a:t>Forecast Update:</a:t>
            </a:r>
          </a:p>
          <a:p>
            <a:pPr marL="139700" indent="0" rtl="0" fontAlgn="base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 b="0" i="0" u="none" strike="noStrike" dirty="0">
                <a:solidFill>
                  <a:srgbClr val="595959"/>
                </a:solidFill>
                <a:effectLst/>
                <a:latin typeface="Arial" panose="020B0604020202020204" pitchFamily="34" charset="0"/>
              </a:rPr>
              <a:t>January – April, FY 23 - FY 24</a:t>
            </a:r>
          </a:p>
          <a:p>
            <a:pPr marL="139700" indent="0" fontAlgn="base">
              <a:buNone/>
            </a:pPr>
            <a:r>
              <a:rPr lang="en-US" sz="1900" b="0" i="0" u="none" strike="noStrike" dirty="0">
                <a:solidFill>
                  <a:srgbClr val="595959"/>
                </a:solidFill>
                <a:effectLst/>
                <a:latin typeface="Arial" panose="020B0604020202020204" pitchFamily="34" charset="0"/>
              </a:rPr>
              <a:t>SHF Total:</a:t>
            </a:r>
            <a:br>
              <a:rPr lang="en-US" sz="1900" b="0" i="0" u="none" strike="noStrike" dirty="0">
                <a:solidFill>
                  <a:srgbClr val="595959"/>
                </a:solidFill>
                <a:effectLst/>
                <a:latin typeface="Arial" panose="020B0604020202020204" pitchFamily="34" charset="0"/>
              </a:rPr>
            </a:br>
            <a:r>
              <a:rPr lang="en-US" sz="1900" b="0" i="0" u="none" strike="noStrike" dirty="0">
                <a:solidFill>
                  <a:srgbClr val="595959"/>
                </a:solidFill>
                <a:effectLst/>
                <a:latin typeface="Arial" panose="020B0604020202020204" pitchFamily="34" charset="0"/>
              </a:rPr>
              <a:t>$350.8 million </a:t>
            </a:r>
            <a:r>
              <a:rPr lang="en-US" sz="1900" dirty="0"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xmlns:lc="http://schemas.openxmlformats.org/drawingml/2006/lockedCanvas" textRoundtripDataId="6"/>
                  </a:ext>
                </a:extLst>
              </a:rPr>
              <a:t>(-1%)</a:t>
            </a:r>
          </a:p>
          <a:p>
            <a:pPr marL="139700" indent="0" fontAlgn="base">
              <a:buNone/>
            </a:pPr>
            <a:r>
              <a:rPr lang="en-US" sz="1900" b="0" i="0" u="none" strike="noStrike" dirty="0">
                <a:solidFill>
                  <a:srgbClr val="595959"/>
                </a:solidFill>
                <a:effectLst/>
                <a:latin typeface="Arial" panose="020B0604020202020204" pitchFamily="34" charset="0"/>
              </a:rPr>
              <a:t>STBG / Fund Exchange Total</a:t>
            </a:r>
            <a:br>
              <a:rPr lang="en-US" sz="1900" b="0" i="0" u="none" strike="noStrike" dirty="0">
                <a:solidFill>
                  <a:srgbClr val="595959"/>
                </a:solidFill>
                <a:effectLst/>
                <a:latin typeface="Arial" panose="020B0604020202020204" pitchFamily="34" charset="0"/>
              </a:rPr>
            </a:br>
            <a:r>
              <a:rPr lang="en-US" sz="1900" b="0" i="0" u="none" strike="noStrike" dirty="0">
                <a:solidFill>
                  <a:srgbClr val="595959"/>
                </a:solidFill>
                <a:effectLst/>
                <a:latin typeface="Arial" panose="020B0604020202020204" pitchFamily="34" charset="0"/>
              </a:rPr>
              <a:t>$21.0 (0%)</a:t>
            </a:r>
          </a:p>
          <a:p>
            <a:pPr marL="139700" indent="0" fontAlgn="base">
              <a:buNone/>
            </a:pPr>
            <a:r>
              <a:rPr lang="en-US" sz="1900" b="0" i="0" u="none" strike="noStrike" dirty="0">
                <a:solidFill>
                  <a:srgbClr val="595959"/>
                </a:solidFill>
                <a:effectLst/>
                <a:latin typeface="Arial" panose="020B0604020202020204" pitchFamily="34" charset="0"/>
              </a:rPr>
              <a:t>Secure Rural Schools Total:</a:t>
            </a:r>
          </a:p>
          <a:p>
            <a:pPr marL="139700" indent="0" fontAlgn="base">
              <a:buNone/>
            </a:pPr>
            <a:r>
              <a:rPr lang="en-US" sz="1900" b="0" i="0" u="none" strike="noStrike" dirty="0">
                <a:solidFill>
                  <a:srgbClr val="595959"/>
                </a:solidFill>
                <a:effectLst/>
                <a:latin typeface="Arial" panose="020B0604020202020204" pitchFamily="34" charset="0"/>
              </a:rPr>
              <a:t>$31.7 (-2.1%)</a:t>
            </a:r>
            <a:br>
              <a:rPr lang="en-US" sz="1900" dirty="0"/>
            </a:br>
            <a:endParaRPr lang="en-US" sz="190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dirty="0"/>
          </a:p>
        </p:txBody>
      </p:sp>
      <p:sp>
        <p:nvSpPr>
          <p:cNvPr id="145" name="Google Shape;145;g22b48ebe3e1_0_158"/>
          <p:cNvSpPr txBox="1">
            <a:spLocks noGrp="1"/>
          </p:cNvSpPr>
          <p:nvPr>
            <p:ph type="body" idx="2"/>
          </p:nvPr>
        </p:nvSpPr>
        <p:spPr>
          <a:xfrm>
            <a:off x="4737000" y="3736650"/>
            <a:ext cx="4095300" cy="149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dirty="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000" dirty="0"/>
          </a:p>
        </p:txBody>
      </p:sp>
      <p:pic>
        <p:nvPicPr>
          <p:cNvPr id="148" name="Google Shape;148;g22b48ebe3e1_0_15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38425" y="1633728"/>
            <a:ext cx="4685050" cy="2755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2467bad0abc_0_8"/>
          <p:cNvSpPr txBox="1"/>
          <p:nvPr/>
        </p:nvSpPr>
        <p:spPr>
          <a:xfrm>
            <a:off x="9400" y="0"/>
            <a:ext cx="9144000" cy="1050300"/>
          </a:xfrm>
          <a:prstGeom prst="rect">
            <a:avLst/>
          </a:prstGeom>
          <a:solidFill>
            <a:srgbClr val="009CCD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" name="Google Shape;154;g2467bad0abc_0_8"/>
          <p:cNvSpPr txBox="1"/>
          <p:nvPr/>
        </p:nvSpPr>
        <p:spPr>
          <a:xfrm>
            <a:off x="-9200" y="1050275"/>
            <a:ext cx="9144000" cy="4093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2100" b="1" i="0" u="none" strike="noStrike" cap="none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" name="Google Shape;155;g2467bad0abc_0_8"/>
          <p:cNvSpPr txBox="1">
            <a:spLocks noGrp="1"/>
          </p:cNvSpPr>
          <p:nvPr>
            <p:ph type="title"/>
          </p:nvPr>
        </p:nvSpPr>
        <p:spPr>
          <a:xfrm>
            <a:off x="311700" y="233375"/>
            <a:ext cx="8520600" cy="54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50000"/>
              <a:buNone/>
            </a:pPr>
            <a:r>
              <a:rPr lang="en-US" b="1" dirty="0">
                <a:solidFill>
                  <a:srgbClr val="FFFFFF"/>
                </a:solidFill>
              </a:rPr>
              <a:t>Revenue Update</a:t>
            </a:r>
            <a:endParaRPr b="1" dirty="0">
              <a:solidFill>
                <a:srgbClr val="FFFFFF"/>
              </a:solidFill>
            </a:endParaRPr>
          </a:p>
        </p:txBody>
      </p:sp>
      <p:sp>
        <p:nvSpPr>
          <p:cNvPr id="156" name="Google Shape;156;g2467bad0abc_0_8"/>
          <p:cNvSpPr txBox="1">
            <a:spLocks noGrp="1"/>
          </p:cNvSpPr>
          <p:nvPr>
            <p:ph type="body" idx="1"/>
          </p:nvPr>
        </p:nvSpPr>
        <p:spPr>
          <a:xfrm>
            <a:off x="9400" y="4243500"/>
            <a:ext cx="4584600" cy="69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-US" sz="1600" dirty="0"/>
              <a:t>By 2035, all new passenger cars, SUVs, and light-duty pickup trucks must either be battery electric or plug-in hybrid electric.</a:t>
            </a:r>
            <a:endParaRPr sz="1900" dirty="0"/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2000" dirty="0"/>
          </a:p>
        </p:txBody>
      </p:sp>
      <p:sp>
        <p:nvSpPr>
          <p:cNvPr id="157" name="Google Shape;157;g2467bad0abc_0_8"/>
          <p:cNvSpPr txBox="1">
            <a:spLocks noGrp="1"/>
          </p:cNvSpPr>
          <p:nvPr>
            <p:ph type="body" idx="2"/>
          </p:nvPr>
        </p:nvSpPr>
        <p:spPr>
          <a:xfrm>
            <a:off x="4762225" y="4243500"/>
            <a:ext cx="4070100" cy="66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-US" sz="1600" dirty="0"/>
              <a:t>Inflation has a sizable impact on fuel purchases and tax revenue </a:t>
            </a:r>
            <a:endParaRPr sz="1000" dirty="0"/>
          </a:p>
        </p:txBody>
      </p:sp>
      <p:pic>
        <p:nvPicPr>
          <p:cNvPr id="158" name="Google Shape;158;g2467bad0abc_0_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9200" y="1597550"/>
            <a:ext cx="4584600" cy="2578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g2467bad0abc_0_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568800" y="1597550"/>
            <a:ext cx="4584600" cy="25788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20a765a0cf9_0_0"/>
          <p:cNvSpPr txBox="1"/>
          <p:nvPr/>
        </p:nvSpPr>
        <p:spPr>
          <a:xfrm>
            <a:off x="0" y="0"/>
            <a:ext cx="9144000" cy="1139100"/>
          </a:xfrm>
          <a:prstGeom prst="rect">
            <a:avLst/>
          </a:prstGeom>
          <a:solidFill>
            <a:srgbClr val="009CCD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br>
              <a:rPr lang="en-US" sz="1200" b="1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200" b="1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Fund Exchange Program</a:t>
            </a:r>
            <a:br>
              <a:rPr lang="en-US" sz="2200" b="1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200" b="1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House Bill 2101 and Previous Proposal</a:t>
            </a:r>
            <a:endParaRPr sz="2200" b="1" i="0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" name="Google Shape;176;g20a765a0cf9_0_0"/>
          <p:cNvSpPr txBox="1"/>
          <p:nvPr/>
        </p:nvSpPr>
        <p:spPr>
          <a:xfrm>
            <a:off x="81679" y="1822079"/>
            <a:ext cx="3228124" cy="27237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500" b="1" dirty="0">
                <a:solidFill>
                  <a:schemeClr val="dk2"/>
                </a:solidFill>
              </a:rPr>
              <a:t>HB 2101</a:t>
            </a:r>
            <a:endParaRPr sz="1500" b="1" i="0" u="none" strike="noStrike" cap="none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500" b="0" i="0" u="none" strike="noStrike" cap="none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Char char="●"/>
            </a:pPr>
            <a:r>
              <a:rPr lang="en-US" sz="1500" dirty="0">
                <a:solidFill>
                  <a:schemeClr val="dk2"/>
                </a:solidFill>
              </a:rPr>
              <a:t>Provides $21 million in flexible funding to Oregon Counties </a:t>
            </a:r>
            <a:endParaRPr sz="1500" dirty="0">
              <a:solidFill>
                <a:schemeClr val="dk2"/>
              </a:solidFill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00" dirty="0">
              <a:solidFill>
                <a:schemeClr val="dk2"/>
              </a:solidFill>
            </a:endParaRPr>
          </a:p>
          <a:p>
            <a:pPr marL="457200" marR="0" lvl="0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Char char="●"/>
            </a:pPr>
            <a:r>
              <a:rPr lang="en-US" sz="1500" dirty="0">
                <a:solidFill>
                  <a:schemeClr val="dk2"/>
                </a:solidFill>
              </a:rPr>
              <a:t>Equivalent amount compared to average IIJA funding levels over five years</a:t>
            </a:r>
            <a:endParaRPr sz="1500" dirty="0">
              <a:solidFill>
                <a:schemeClr val="dk2"/>
              </a:solidFill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00" dirty="0">
              <a:solidFill>
                <a:schemeClr val="dk2"/>
              </a:solidFill>
            </a:endParaRPr>
          </a:p>
          <a:p>
            <a:pPr marL="457200" marR="0" lvl="0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Char char="●"/>
            </a:pPr>
            <a:r>
              <a:rPr lang="en-US" sz="1500" dirty="0">
                <a:solidFill>
                  <a:schemeClr val="dk2"/>
                </a:solidFill>
              </a:rPr>
              <a:t>Provides consistency and longevity for the program</a:t>
            </a:r>
            <a:endParaRPr sz="1500" dirty="0">
              <a:solidFill>
                <a:schemeClr val="dk2"/>
              </a:solidFill>
            </a:endParaRPr>
          </a:p>
        </p:txBody>
      </p:sp>
      <p:pic>
        <p:nvPicPr>
          <p:cNvPr id="177" name="Google Shape;177;g20a765a0cf9_0_0" title="Char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09803" y="1475475"/>
            <a:ext cx="5526147" cy="3417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22b48ebe3e1_0_311"/>
          <p:cNvSpPr txBox="1"/>
          <p:nvPr/>
        </p:nvSpPr>
        <p:spPr>
          <a:xfrm>
            <a:off x="-9200" y="872100"/>
            <a:ext cx="4581300" cy="4271400"/>
          </a:xfrm>
          <a:prstGeom prst="rect">
            <a:avLst/>
          </a:prstGeom>
          <a:solidFill>
            <a:srgbClr val="009CCD">
              <a:alpha val="73333"/>
            </a:srgbClr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" name="Google Shape;194;g22b48ebe3e1_0_311"/>
          <p:cNvSpPr txBox="1"/>
          <p:nvPr/>
        </p:nvSpPr>
        <p:spPr>
          <a:xfrm>
            <a:off x="-9200" y="0"/>
            <a:ext cx="4581300" cy="872100"/>
          </a:xfrm>
          <a:prstGeom prst="rect">
            <a:avLst/>
          </a:prstGeom>
          <a:solidFill>
            <a:srgbClr val="009CCD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" name="Google Shape;195;g22b48ebe3e1_0_311"/>
          <p:cNvSpPr txBox="1">
            <a:spLocks noGrp="1"/>
          </p:cNvSpPr>
          <p:nvPr>
            <p:ph type="title"/>
          </p:nvPr>
        </p:nvSpPr>
        <p:spPr>
          <a:xfrm>
            <a:off x="323400" y="82200"/>
            <a:ext cx="3317700" cy="73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en-US" dirty="0">
                <a:solidFill>
                  <a:srgbClr val="FFFFFF"/>
                </a:solidFill>
              </a:rPr>
              <a:t>2023 Session</a:t>
            </a:r>
            <a:endParaRPr dirty="0">
              <a:solidFill>
                <a:srgbClr val="FFFFFF"/>
              </a:solidFill>
            </a:endParaRPr>
          </a:p>
        </p:txBody>
      </p:sp>
      <p:pic>
        <p:nvPicPr>
          <p:cNvPr id="196" name="Google Shape;196;g22b48ebe3e1_0_311"/>
          <p:cNvPicPr preferRelativeResize="0"/>
          <p:nvPr/>
        </p:nvPicPr>
        <p:blipFill rotWithShape="1">
          <a:blip r:embed="rId3">
            <a:alphaModFix amt="64000"/>
          </a:blip>
          <a:srcRect l="40351" t="10391" b="7917"/>
          <a:stretch/>
        </p:blipFill>
        <p:spPr>
          <a:xfrm>
            <a:off x="4576200" y="5"/>
            <a:ext cx="4581300" cy="4170551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Google Shape;197;g22b48ebe3e1_0_311"/>
          <p:cNvSpPr txBox="1"/>
          <p:nvPr/>
        </p:nvSpPr>
        <p:spPr>
          <a:xfrm>
            <a:off x="4576200" y="2312020"/>
            <a:ext cx="4581300" cy="2831930"/>
          </a:xfrm>
          <a:prstGeom prst="rect">
            <a:avLst/>
          </a:prstGeom>
          <a:solidFill>
            <a:srgbClr val="009CCD">
              <a:alpha val="73333"/>
            </a:srgbClr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" name="Google Shape;198;g22b48ebe3e1_0_311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23975" y="770213"/>
            <a:ext cx="4302000" cy="42703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spAutoFit/>
          </a:bodyPr>
          <a:lstStyle/>
          <a:p>
            <a:pPr marL="127000" marR="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</a:pPr>
            <a:endParaRPr lang="en-US" sz="1500" b="1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7000" marR="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</a:pPr>
            <a:r>
              <a:rPr lang="en-US" sz="15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Passed Bills:</a:t>
            </a:r>
            <a:endParaRPr lang="en-US" sz="1500" b="1" dirty="0">
              <a:solidFill>
                <a:schemeClr val="lt1"/>
              </a:solidFill>
            </a:endParaRPr>
          </a:p>
          <a:p>
            <a:pPr marL="412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lt1"/>
                </a:solidFill>
              </a:rPr>
              <a:t>HB 2101: </a:t>
            </a:r>
            <a:r>
              <a:rPr lang="en-US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Fund Exchange</a:t>
            </a:r>
          </a:p>
          <a:p>
            <a:pPr marL="412750" indent="-285750">
              <a:lnSpc>
                <a:spcPct val="150000"/>
              </a:lnSpc>
              <a:buClr>
                <a:schemeClr val="lt1"/>
              </a:buClr>
              <a:buSzPts val="16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lt1"/>
                </a:solidFill>
              </a:rPr>
              <a:t>HB 5005: Interstate </a:t>
            </a:r>
            <a:r>
              <a:rPr lang="en-US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5 Bridge </a:t>
            </a:r>
            <a:r>
              <a:rPr lang="en-US" dirty="0">
                <a:solidFill>
                  <a:schemeClr val="lt1"/>
                </a:solidFill>
              </a:rPr>
              <a:t>Funding</a:t>
            </a:r>
          </a:p>
          <a:p>
            <a:pPr marL="412750" indent="-285750">
              <a:lnSpc>
                <a:spcPct val="150000"/>
              </a:lnSpc>
              <a:buClr>
                <a:schemeClr val="lt1"/>
              </a:buClr>
              <a:buSzPts val="16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lt1"/>
                </a:solidFill>
              </a:rPr>
              <a:t>HB 5030: </a:t>
            </a:r>
            <a:r>
              <a:rPr lang="en-US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Lottery Bond Authorization, Local Project Funding, Burnside Bridge</a:t>
            </a:r>
          </a:p>
          <a:p>
            <a:pPr marL="412750" indent="-285750">
              <a:lnSpc>
                <a:spcPct val="150000"/>
              </a:lnSpc>
              <a:buClr>
                <a:schemeClr val="lt1"/>
              </a:buClr>
              <a:buSzPts val="16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lt1"/>
                </a:solidFill>
              </a:rPr>
              <a:t>HB 2095: City Photo Radar Authority</a:t>
            </a:r>
          </a:p>
          <a:p>
            <a:pPr marL="412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lt1"/>
                </a:solidFill>
              </a:rPr>
              <a:t>HB 2099: Omnibus, Safe Routes to School Program</a:t>
            </a:r>
          </a:p>
          <a:p>
            <a:pPr marL="412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lt1"/>
                </a:solidFill>
              </a:rPr>
              <a:t>HB 2793: Jurisdictional Transfer Advisory Committee</a:t>
            </a:r>
          </a:p>
          <a:p>
            <a:pPr marL="412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lt1"/>
                </a:solidFill>
              </a:rPr>
              <a:t>HB 3188: Marion County Speed Delegation Authority</a:t>
            </a:r>
            <a:endParaRPr lang="en-US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" name="Google Shape;199;g22b48ebe3e1_0_311"/>
          <p:cNvSpPr txBox="1"/>
          <p:nvPr/>
        </p:nvSpPr>
        <p:spPr>
          <a:xfrm>
            <a:off x="4559150" y="2318994"/>
            <a:ext cx="4598350" cy="26883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127000">
              <a:lnSpc>
                <a:spcPct val="115000"/>
              </a:lnSpc>
              <a:spcBef>
                <a:spcPts val="1000"/>
              </a:spcBef>
              <a:buClr>
                <a:schemeClr val="lt1"/>
              </a:buClr>
              <a:buSzPts val="1600"/>
            </a:pPr>
            <a:r>
              <a:rPr lang="en-US" b="1" dirty="0">
                <a:solidFill>
                  <a:schemeClr val="lt1"/>
                </a:solidFill>
              </a:rPr>
              <a:t>2023 Unpassed Bills</a:t>
            </a:r>
          </a:p>
          <a:p>
            <a:pPr marL="412750" indent="-285750">
              <a:lnSpc>
                <a:spcPct val="115000"/>
              </a:lnSpc>
              <a:spcBef>
                <a:spcPts val="1000"/>
              </a:spcBef>
              <a:buClr>
                <a:schemeClr val="lt1"/>
              </a:buClr>
              <a:buSzPts val="16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lt1"/>
                </a:solidFill>
              </a:rPr>
              <a:t>SB 635: </a:t>
            </a:r>
            <a:r>
              <a:rPr lang="en-US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County ROW Utility Permit Cost Recovery</a:t>
            </a:r>
          </a:p>
          <a:p>
            <a:pPr marL="412750" indent="-285750">
              <a:lnSpc>
                <a:spcPct val="115000"/>
              </a:lnSpc>
              <a:spcBef>
                <a:spcPts val="1000"/>
              </a:spcBef>
              <a:buClr>
                <a:schemeClr val="lt1"/>
              </a:buClr>
              <a:buSzPts val="16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lt1"/>
                </a:solidFill>
              </a:rPr>
              <a:t>HB 3556: </a:t>
            </a:r>
            <a:r>
              <a:rPr lang="en-US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Abandoned RV Program:</a:t>
            </a:r>
          </a:p>
          <a:p>
            <a:pPr marL="412750" indent="-285750">
              <a:lnSpc>
                <a:spcPct val="115000"/>
              </a:lnSpc>
              <a:spcBef>
                <a:spcPts val="1000"/>
              </a:spcBef>
              <a:buClr>
                <a:schemeClr val="lt1"/>
              </a:buClr>
              <a:buSzPts val="16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lt1"/>
                </a:solidFill>
              </a:rPr>
              <a:t>HB 3297: Mandatory </a:t>
            </a:r>
            <a:r>
              <a:rPr lang="en-US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Road Usage Charge</a:t>
            </a:r>
          </a:p>
          <a:p>
            <a:pPr marL="127000">
              <a:lnSpc>
                <a:spcPct val="115000"/>
              </a:lnSpc>
              <a:spcBef>
                <a:spcPts val="1000"/>
              </a:spcBef>
              <a:buClr>
                <a:schemeClr val="lt1"/>
              </a:buClr>
              <a:buSzPts val="1600"/>
            </a:pPr>
            <a:br>
              <a:rPr lang="en-US" b="1" dirty="0">
                <a:solidFill>
                  <a:schemeClr val="lt1"/>
                </a:solidFill>
              </a:rPr>
            </a:br>
            <a:r>
              <a:rPr lang="en-US" b="1" dirty="0">
                <a:solidFill>
                  <a:schemeClr val="lt1"/>
                </a:solidFill>
              </a:rPr>
              <a:t>2025 Session</a:t>
            </a:r>
          </a:p>
          <a:p>
            <a:pPr marL="412750" indent="-285750">
              <a:lnSpc>
                <a:spcPct val="115000"/>
              </a:lnSpc>
              <a:spcBef>
                <a:spcPts val="1000"/>
              </a:spcBef>
              <a:buClr>
                <a:schemeClr val="lt1"/>
              </a:buClr>
              <a:buSzPts val="16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lt1"/>
                </a:solidFill>
              </a:rPr>
              <a:t>Transportation Revenue Package</a:t>
            </a:r>
            <a:endParaRPr lang="en-US" b="1" dirty="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250e000daf0_0_227"/>
          <p:cNvSpPr txBox="1">
            <a:spLocks noGrp="1"/>
          </p:cNvSpPr>
          <p:nvPr>
            <p:ph type="title"/>
          </p:nvPr>
        </p:nvSpPr>
        <p:spPr>
          <a:xfrm>
            <a:off x="272425" y="208600"/>
            <a:ext cx="4607400" cy="10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 sz="3600" dirty="0">
                <a:solidFill>
                  <a:srgbClr val="434343"/>
                </a:solidFill>
              </a:rPr>
              <a:t>Upcoming OACES Meeting Dates</a:t>
            </a:r>
            <a:br>
              <a:rPr lang="en-US" sz="3600" dirty="0">
                <a:solidFill>
                  <a:srgbClr val="434343"/>
                </a:solidFill>
              </a:rPr>
            </a:br>
            <a:endParaRPr sz="3600" dirty="0">
              <a:solidFill>
                <a:srgbClr val="434343"/>
              </a:solidFill>
            </a:endParaRPr>
          </a:p>
        </p:txBody>
      </p:sp>
      <p:sp>
        <p:nvSpPr>
          <p:cNvPr id="105" name="Google Shape;105;g250e000daf0_0_227"/>
          <p:cNvSpPr txBox="1">
            <a:spLocks noGrp="1"/>
          </p:cNvSpPr>
          <p:nvPr>
            <p:ph type="body" idx="1"/>
          </p:nvPr>
        </p:nvSpPr>
        <p:spPr>
          <a:xfrm>
            <a:off x="272425" y="1457093"/>
            <a:ext cx="8565300" cy="28187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200" dirty="0"/>
              <a:t>September 21, Klamath Falls, Oregon Tech</a:t>
            </a:r>
            <a:endParaRPr sz="2200" dirty="0"/>
          </a:p>
          <a:p>
            <a:pPr marL="457200" lvl="0" indent="-3810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200" b="1" dirty="0"/>
              <a:t>October 23 – 24, OACES Fall Conference, Hood River</a:t>
            </a:r>
            <a:endParaRPr sz="2200" b="1" dirty="0"/>
          </a:p>
          <a:p>
            <a:pPr marL="457200" lvl="0" indent="-3810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200" dirty="0"/>
              <a:t>November 14 – 16, AOC Fall Conference, Eugene</a:t>
            </a:r>
            <a:endParaRPr sz="2200" dirty="0"/>
          </a:p>
          <a:p>
            <a:pPr marL="457200" lvl="0" indent="-3810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200" b="1" dirty="0"/>
              <a:t>December 14, OACES Virtual</a:t>
            </a:r>
          </a:p>
          <a:p>
            <a:pPr marL="457200" lvl="0" indent="-3810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200" dirty="0"/>
              <a:t>AOC/LOC Local Transportation Forum, Aug 23/Oct 2/monthly</a:t>
            </a:r>
          </a:p>
          <a:p>
            <a:pPr marL="457200" lvl="0" indent="-3810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200" dirty="0"/>
              <a:t>AOC Transportation Committee, monthly</a:t>
            </a:r>
            <a:endParaRPr sz="2200" dirty="0"/>
          </a:p>
        </p:txBody>
      </p:sp>
      <p:sp>
        <p:nvSpPr>
          <p:cNvPr id="106" name="Google Shape;106;g250e000daf0_0_227"/>
          <p:cNvSpPr txBox="1"/>
          <p:nvPr/>
        </p:nvSpPr>
        <p:spPr>
          <a:xfrm>
            <a:off x="5176225" y="270100"/>
            <a:ext cx="3661500" cy="932700"/>
          </a:xfrm>
          <a:prstGeom prst="rect">
            <a:avLst/>
          </a:prstGeom>
          <a:noFill/>
          <a:ln w="38100" cap="flat" cmpd="sng">
            <a:solidFill>
              <a:srgbClr val="2D7FF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800" b="0" i="1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Regular OACES meetings</a:t>
            </a:r>
            <a:br>
              <a:rPr lang="en-US" sz="1800" b="0" i="1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800" b="0" i="1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Fourth Thursday of the month</a:t>
            </a:r>
            <a:br>
              <a:rPr lang="en-US" sz="1800" b="0" i="1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800" b="0" i="1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9:30 am  – 11:00 am</a:t>
            </a:r>
            <a:endParaRPr sz="1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g250e000daf0_0_227"/>
          <p:cNvSpPr txBox="1"/>
          <p:nvPr/>
        </p:nvSpPr>
        <p:spPr>
          <a:xfrm>
            <a:off x="2284525" y="4635025"/>
            <a:ext cx="6553200" cy="43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1" u="none" strike="noStrike" cap="none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More info at: </a:t>
            </a:r>
            <a:r>
              <a:rPr lang="en-US" sz="1800" b="0" i="0" u="sng" strike="noStrike" cap="none" dirty="0">
                <a:solidFill>
                  <a:schemeClr val="accent5"/>
                </a:solidFill>
                <a:latin typeface="Trebuchet MS"/>
                <a:ea typeface="Trebuchet MS"/>
                <a:cs typeface="Trebuchet MS"/>
                <a:sym typeface="Trebuchet M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or-oaces.org/conferences-meetings</a:t>
            </a:r>
            <a:endParaRPr sz="1800" b="0" i="0" u="none" strike="noStrike" cap="none" dirty="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9c491c0c8e_3_29"/>
          <p:cNvSpPr/>
          <p:nvPr/>
        </p:nvSpPr>
        <p:spPr>
          <a:xfrm>
            <a:off x="0" y="0"/>
            <a:ext cx="91437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" name="Google Shape;205;g9c491c0c8e_3_29"/>
          <p:cNvSpPr/>
          <p:nvPr/>
        </p:nvSpPr>
        <p:spPr>
          <a:xfrm>
            <a:off x="114" y="0"/>
            <a:ext cx="9143700" cy="5143500"/>
          </a:xfrm>
          <a:prstGeom prst="rect">
            <a:avLst/>
          </a:prstGeom>
          <a:gradFill>
            <a:gsLst>
              <a:gs pos="0">
                <a:srgbClr val="009CCD"/>
              </a:gs>
              <a:gs pos="19000">
                <a:srgbClr val="2BA5D3"/>
              </a:gs>
              <a:gs pos="28000">
                <a:srgbClr val="40A9D6"/>
              </a:gs>
              <a:gs pos="33000">
                <a:srgbClr val="4BABD8"/>
              </a:gs>
              <a:gs pos="35000">
                <a:srgbClr val="50ACD9"/>
              </a:gs>
              <a:gs pos="36000">
                <a:srgbClr val="53ADD9"/>
              </a:gs>
              <a:gs pos="36500">
                <a:srgbClr val="54ADD9"/>
              </a:gs>
              <a:gs pos="36750">
                <a:srgbClr val="55ADD9"/>
              </a:gs>
              <a:gs pos="36880">
                <a:srgbClr val="55ADD9"/>
              </a:gs>
              <a:gs pos="37000">
                <a:srgbClr val="55ADD9"/>
              </a:gs>
              <a:gs pos="74000">
                <a:srgbClr val="A9BEE4"/>
              </a:gs>
              <a:gs pos="83000">
                <a:srgbClr val="A9BEE4"/>
              </a:gs>
              <a:gs pos="100000">
                <a:srgbClr val="C5D3ED"/>
              </a:gs>
            </a:gsLst>
            <a:lin ang="54007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" name="Google Shape;206;g9c491c0c8e_3_29"/>
          <p:cNvSpPr/>
          <p:nvPr/>
        </p:nvSpPr>
        <p:spPr>
          <a:xfrm>
            <a:off x="0" y="668655"/>
            <a:ext cx="541800" cy="3803400"/>
          </a:xfrm>
          <a:prstGeom prst="rect">
            <a:avLst/>
          </a:prstGeom>
          <a:solidFill>
            <a:srgbClr val="4C525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" name="Google Shape;207;g9c491c0c8e_3_29"/>
          <p:cNvSpPr/>
          <p:nvPr/>
        </p:nvSpPr>
        <p:spPr>
          <a:xfrm>
            <a:off x="901826" y="668655"/>
            <a:ext cx="8242200" cy="3803400"/>
          </a:xfrm>
          <a:prstGeom prst="rect">
            <a:avLst/>
          </a:prstGeom>
          <a:gradFill>
            <a:gsLst>
              <a:gs pos="0">
                <a:srgbClr val="F5F7FC">
                  <a:alpha val="80000"/>
                </a:srgbClr>
              </a:gs>
              <a:gs pos="74000">
                <a:srgbClr val="A9BEE4">
                  <a:alpha val="80000"/>
                </a:srgbClr>
              </a:gs>
              <a:gs pos="83000">
                <a:srgbClr val="A9BEE4">
                  <a:alpha val="80000"/>
                </a:srgbClr>
              </a:gs>
              <a:gs pos="100000">
                <a:srgbClr val="C5D3ED">
                  <a:alpha val="80000"/>
                </a:srgbClr>
              </a:gs>
            </a:gsLst>
            <a:lin ang="54007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" name="Google Shape;208;g9c491c0c8e_3_29"/>
          <p:cNvSpPr txBox="1">
            <a:spLocks noGrp="1"/>
          </p:cNvSpPr>
          <p:nvPr>
            <p:ph type="title"/>
          </p:nvPr>
        </p:nvSpPr>
        <p:spPr>
          <a:xfrm>
            <a:off x="901825" y="117275"/>
            <a:ext cx="5420700" cy="46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</a:pPr>
            <a:r>
              <a:rPr lang="en-US" sz="26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More Information:</a:t>
            </a:r>
            <a:endParaRPr sz="2600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" name="Google Shape;209;g9c491c0c8e_3_29"/>
          <p:cNvSpPr txBox="1"/>
          <p:nvPr/>
        </p:nvSpPr>
        <p:spPr>
          <a:xfrm>
            <a:off x="1040700" y="1429800"/>
            <a:ext cx="2549400" cy="228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AOC Road Program: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1212 Court Street NE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Salem, OR 97301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Phone: (855) 843-5176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br>
              <a:rPr lang="en-US" sz="1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600" b="1" i="0" u="sng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crp.oregoncounties.org</a:t>
            </a:r>
            <a:endParaRPr sz="16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 b="1" i="0" u="sng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or-oaces.org</a:t>
            </a:r>
            <a:endParaRPr sz="16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" name="Google Shape;210;g9c491c0c8e_3_29"/>
          <p:cNvSpPr txBox="1"/>
          <p:nvPr/>
        </p:nvSpPr>
        <p:spPr>
          <a:xfrm>
            <a:off x="3733375" y="1429799"/>
            <a:ext cx="2549400" cy="30422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Brian Worley</a:t>
            </a:r>
            <a:endParaRPr sz="11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County Road Program Director</a:t>
            </a:r>
            <a:endParaRPr sz="11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Association of Oregon Counties</a:t>
            </a:r>
            <a:endParaRPr sz="11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sng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bworley@oregoncounties.org</a:t>
            </a:r>
            <a:endParaRPr sz="1100" b="1" dirty="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dirty="0">
              <a:solidFill>
                <a:schemeClr val="lt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" name="Google Shape;211;g9c491c0c8e_3_29"/>
          <p:cNvSpPr txBox="1"/>
          <p:nvPr/>
        </p:nvSpPr>
        <p:spPr>
          <a:xfrm>
            <a:off x="6282775" y="1429799"/>
            <a:ext cx="2690100" cy="3042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Mallorie Roberts</a:t>
            </a:r>
            <a:endParaRPr lang="en-US" sz="11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1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Legislative Director</a:t>
            </a: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1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Association of Oregon Counties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100" b="0" i="0" u="sng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mroberts@oregoncounties.org</a:t>
            </a:r>
            <a:endParaRPr lang="en-US" sz="1100" b="1" dirty="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US" sz="1100" dirty="0">
              <a:solidFill>
                <a:schemeClr val="lt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100" b="1" dirty="0">
                <a:solidFill>
                  <a:schemeClr val="dk1"/>
                </a:solidFill>
              </a:rPr>
              <a:t>Jordan Cole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100" dirty="0">
                <a:solidFill>
                  <a:schemeClr val="dk1"/>
                </a:solidFill>
              </a:rPr>
              <a:t>County Road Program Policy Analyst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100" dirty="0">
                <a:solidFill>
                  <a:schemeClr val="dk1"/>
                </a:solidFill>
              </a:rPr>
              <a:t>Association of Oregon Counties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100" u="sng" dirty="0">
                <a:solidFill>
                  <a:schemeClr val="dk1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jcole@oregoncounties.org</a:t>
            </a:r>
            <a:r>
              <a:rPr lang="en-US" sz="1100" dirty="0">
                <a:solidFill>
                  <a:schemeClr val="dk1"/>
                </a:solidFill>
              </a:rPr>
              <a:t>  </a:t>
            </a:r>
            <a:endParaRPr lang="en-US" sz="1100" dirty="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ADD29500255244980EBB45736608B9D" ma:contentTypeVersion="12" ma:contentTypeDescription="Create a new document." ma:contentTypeScope="" ma:versionID="bff322d3aafa933ade6bb3f9cbdba910">
  <xsd:schema xmlns:xsd="http://www.w3.org/2001/XMLSchema" xmlns:xs="http://www.w3.org/2001/XMLSchema" xmlns:p="http://schemas.microsoft.com/office/2006/metadata/properties" xmlns:ns1="http://schemas.microsoft.com/sharepoint/v3" xmlns:ns2="414a915e-5b6e-4363-9ccf-94a0bb75992f" xmlns:ns3="6ec60af1-6d1e-4575-bf73-1b6e791fcd10" targetNamespace="http://schemas.microsoft.com/office/2006/metadata/properties" ma:root="true" ma:fieldsID="db32587eabd2e95dcfb0aa13de56e8b3" ns1:_="" ns2:_="" ns3:_="">
    <xsd:import namespace="http://schemas.microsoft.com/sharepoint/v3"/>
    <xsd:import namespace="414a915e-5b6e-4363-9ccf-94a0bb75992f"/>
    <xsd:import namespace="6ec60af1-6d1e-4575-bf73-1b6e791fcd10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Category" minOccurs="0"/>
                <xsd:element ref="ns2:Page" minOccurs="0"/>
                <xsd:element ref="ns2:Meeting_x0020_Date" minOccurs="0"/>
                <xsd:element ref="ns2:Number" minOccurs="0"/>
                <xsd:element ref="ns2:Reviewed_x0020_for_x0020_URLs" minOccurs="0"/>
                <xsd:element ref="ns3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4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5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14a915e-5b6e-4363-9ccf-94a0bb75992f" elementFormDefault="qualified">
    <xsd:import namespace="http://schemas.microsoft.com/office/2006/documentManagement/types"/>
    <xsd:import namespace="http://schemas.microsoft.com/office/infopath/2007/PartnerControls"/>
    <xsd:element name="Category" ma:index="6" nillable="true" ma:displayName="Category" ma:internalName="Category" ma:readOnly="false">
      <xsd:simpleType>
        <xsd:restriction base="dms:Text">
          <xsd:maxLength value="255"/>
        </xsd:restriction>
      </xsd:simpleType>
    </xsd:element>
    <xsd:element name="Page" ma:index="7" nillable="true" ma:displayName="Page" ma:description="Type out name of page document should appear on." ma:internalName="Page" ma:readOnly="false">
      <xsd:simpleType>
        <xsd:restriction base="dms:Text">
          <xsd:maxLength value="255"/>
        </xsd:restriction>
      </xsd:simpleType>
    </xsd:element>
    <xsd:element name="Meeting_x0020_Date" ma:index="10" nillable="true" ma:displayName="Meeting Date" ma:description="For meeting materials" ma:format="DateOnly" ma:internalName="Meeting_x0020_Date" ma:readOnly="false">
      <xsd:simpleType>
        <xsd:restriction base="dms:DateTime"/>
      </xsd:simpleType>
    </xsd:element>
    <xsd:element name="Number" ma:index="11" nillable="true" ma:displayName="Number" ma:description="Indicate bulletin number" ma:internalName="Number" ma:readOnly="false">
      <xsd:simpleType>
        <xsd:restriction base="dms:Text">
          <xsd:maxLength value="255"/>
        </xsd:restriction>
      </xsd:simpleType>
    </xsd:element>
    <xsd:element name="Reviewed_x0020_for_x0020_URLs" ma:index="12" nillable="true" ma:displayName="Reviewed for URLs" ma:default="0" ma:internalName="Reviewed_x0020_for_x0020_URLs" ma:readOnly="fals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ec60af1-6d1e-4575-bf73-1b6e791fcd10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3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 ma:index="8" ma:displayName="Keywords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Number xmlns="414a915e-5b6e-4363-9ccf-94a0bb75992f" xsi:nil="true"/>
    <Reviewed_x0020_for_x0020_URLs xmlns="414a915e-5b6e-4363-9ccf-94a0bb75992f">false</Reviewed_x0020_for_x0020_URLs>
    <Meeting_x0020_Date xmlns="414a915e-5b6e-4363-9ccf-94a0bb75992f">2023-09-06T07:00:00+00:00</Meeting_x0020_Date>
    <PublishingExpirationDate xmlns="http://schemas.microsoft.com/sharepoint/v3" xsi:nil="true"/>
    <Page xmlns="414a915e-5b6e-4363-9ccf-94a0bb75992f">LPAC</Page>
    <PublishingStartDate xmlns="http://schemas.microsoft.com/sharepoint/v3" xsi:nil="true"/>
    <Category xmlns="414a915e-5b6e-4363-9ccf-94a0bb75992f">Previous Year's Meeting Materials</Category>
  </documentManagement>
</p:properties>
</file>

<file path=customXml/itemProps1.xml><?xml version="1.0" encoding="utf-8"?>
<ds:datastoreItem xmlns:ds="http://schemas.openxmlformats.org/officeDocument/2006/customXml" ds:itemID="{BF7DB59C-109C-4E49-AF49-A1CDFB1D0063}"/>
</file>

<file path=customXml/itemProps2.xml><?xml version="1.0" encoding="utf-8"?>
<ds:datastoreItem xmlns:ds="http://schemas.openxmlformats.org/officeDocument/2006/customXml" ds:itemID="{6FFAB2C3-DAFA-405F-93D7-C4EB468FF050}"/>
</file>

<file path=customXml/itemProps3.xml><?xml version="1.0" encoding="utf-8"?>
<ds:datastoreItem xmlns:ds="http://schemas.openxmlformats.org/officeDocument/2006/customXml" ds:itemID="{C39CC351-9EC7-4ABD-8894-E6B008F3A410}"/>
</file>

<file path=docProps/app.xml><?xml version="1.0" encoding="utf-8"?>
<Properties xmlns="http://schemas.openxmlformats.org/officeDocument/2006/extended-properties" xmlns:vt="http://schemas.openxmlformats.org/officeDocument/2006/docPropsVTypes">
  <TotalTime>109</TotalTime>
  <Words>784</Words>
  <Application>Microsoft Office PowerPoint</Application>
  <PresentationFormat>On-screen Show (16:9)</PresentationFormat>
  <Paragraphs>128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Trebuchet MS</vt:lpstr>
      <vt:lpstr>Calibri</vt:lpstr>
      <vt:lpstr>Simple Light</vt:lpstr>
      <vt:lpstr>Office Theme</vt:lpstr>
      <vt:lpstr>PowerPoint Presentation</vt:lpstr>
      <vt:lpstr>Overview</vt:lpstr>
      <vt:lpstr>County Revenue Overview Update</vt:lpstr>
      <vt:lpstr>Revenue Update</vt:lpstr>
      <vt:lpstr>PowerPoint Presentation</vt:lpstr>
      <vt:lpstr>2023 Session</vt:lpstr>
      <vt:lpstr>Upcoming OACES Meeting Dates </vt:lpstr>
      <vt:lpstr>More Information: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AOC Legislative Updates</dc:title>
  <dc:creator>Jocelyn Blake</dc:creator>
  <cp:keywords>Local, Programs, Advisory, Committee, Discipline, LPAC, PowerPoint</cp:keywords>
  <cp:lastModifiedBy>Brian Worley</cp:lastModifiedBy>
  <cp:revision>3</cp:revision>
  <dcterms:created xsi:type="dcterms:W3CDTF">2020-10-15T16:32:52Z</dcterms:created>
  <dcterms:modified xsi:type="dcterms:W3CDTF">2023-09-05T23:34:31Z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0x0101001ADD29500255244980EBB45736608B9D</vt:lpwstr>
  </property>
</Properties>
</file>