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9"/>
  </p:notesMasterIdLst>
  <p:sldIdLst>
    <p:sldId id="257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8" autoAdjust="0"/>
    <p:restoredTop sz="80942" autoAdjust="0"/>
  </p:normalViewPr>
  <p:slideViewPr>
    <p:cSldViewPr snapToGrid="0">
      <p:cViewPr varScale="1">
        <p:scale>
          <a:sx n="189" d="100"/>
          <a:sy n="189" d="100"/>
        </p:scale>
        <p:origin x="149" y="5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41EBB-BB05-41BE-AD11-22B7D894FD2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6287D-8CEC-48D1-8A1D-CAE741402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5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r>
              <a:rPr lang="en-US" baseline="0" dirty="0" smtClean="0"/>
              <a:t> Slide: Option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287D-8CEC-48D1-8A1D-CAE741402E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0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HOW TO CHANGE THE PICTURE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Click on the picture. You’ll notice a new tab appears in the ribbon called “Drawing Tools FORMAT.” Select that.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In the Shapes and Styles, toggle the icon with the paint bucket called SHAPE FILL and choose PICTURE.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Select a picture that fits the image space. Preferably in a portrait orientation.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Select your image, and press open.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Your picture will appear in the shape!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287D-8CEC-48D1-8A1D-CAE741402E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76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41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Blue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18101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72B2-D9CF-462E-87A7-CF6315382B9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3429044"/>
            <a:ext cx="105156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9" y="6063116"/>
            <a:ext cx="2062835" cy="6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35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R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72259"/>
            <a:ext cx="629576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167536"/>
            <a:ext cx="758704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7586662" y="0"/>
            <a:ext cx="4605338" cy="6858000"/>
          </a:xfrm>
          <a:blipFill>
            <a:blip r:embed="rId2"/>
            <a:stretch>
              <a:fillRect t="-27" b="-27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373354"/>
            <a:ext cx="6295768" cy="354021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4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R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29576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966913"/>
            <a:ext cx="6295768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828800"/>
            <a:ext cx="758704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hart Placeholder 9"/>
          <p:cNvSpPr>
            <a:spLocks noGrp="1"/>
          </p:cNvSpPr>
          <p:nvPr>
            <p:ph type="chart" sz="quarter" idx="10" hasCustomPrompt="1"/>
          </p:nvPr>
        </p:nvSpPr>
        <p:spPr>
          <a:xfrm>
            <a:off x="7586663" y="0"/>
            <a:ext cx="4605337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7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bg>
      <p:bgPr>
        <a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martArt Placeholder 12"/>
          <p:cNvSpPr>
            <a:spLocks noGrp="1"/>
          </p:cNvSpPr>
          <p:nvPr>
            <p:ph type="dgm" sz="quarter" idx="10" hasCustomPrompt="1"/>
          </p:nvPr>
        </p:nvSpPr>
        <p:spPr>
          <a:xfrm>
            <a:off x="0" y="1368425"/>
            <a:ext cx="4318000" cy="1741488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27749" y="1568450"/>
            <a:ext cx="3187151" cy="134143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A fancy place for text that only needs a little bit of space on top of an image. Can</a:t>
            </a:r>
            <a:r>
              <a:rPr lang="en-US" sz="2000" baseline="0" dirty="0" smtClean="0">
                <a:solidFill>
                  <a:schemeClr val="bg1"/>
                </a:solidFill>
              </a:rPr>
              <a:t> be resized if necessary.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18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14140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9396"/>
            <a:ext cx="10515600" cy="624688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2170113"/>
            <a:ext cx="2480035" cy="1830038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" b="-166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3513940" y="2170113"/>
            <a:ext cx="2480035" cy="1830038"/>
          </a:xfrm>
          <a:blipFill>
            <a:blip r:embed="rId3"/>
            <a:srcRect/>
            <a:stretch>
              <a:fillRect t="-166" b="-166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Picture Placeholder 19"/>
          <p:cNvSpPr>
            <a:spLocks noGrp="1"/>
          </p:cNvSpPr>
          <p:nvPr>
            <p:ph type="pic" sz="quarter" idx="15" hasCustomPrompt="1"/>
          </p:nvPr>
        </p:nvSpPr>
        <p:spPr>
          <a:xfrm>
            <a:off x="6192462" y="2170113"/>
            <a:ext cx="2480035" cy="1830038"/>
          </a:xfrm>
          <a:blipFill>
            <a:blip r:embed="rId4"/>
            <a:srcRect/>
            <a:stretch>
              <a:fillRect t="-166" b="-166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8870984" y="2170113"/>
            <a:ext cx="2480035" cy="1830038"/>
          </a:xfrm>
          <a:blipFill>
            <a:blip r:embed="rId5"/>
            <a:srcRect/>
            <a:stretch>
              <a:fillRect t="-166" b="-166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835418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3514060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6192702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8871343" y="4585781"/>
            <a:ext cx="2482457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835418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3513940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4" name="Text Placeholder 31"/>
          <p:cNvSpPr>
            <a:spLocks noGrp="1"/>
          </p:cNvSpPr>
          <p:nvPr>
            <p:ph type="body" sz="quarter" idx="23" hasCustomPrompt="1"/>
          </p:nvPr>
        </p:nvSpPr>
        <p:spPr>
          <a:xfrm>
            <a:off x="6192462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5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8870984" y="4000151"/>
            <a:ext cx="2480035" cy="40011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14841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8281"/>
            <a:ext cx="12192000" cy="3135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9396"/>
            <a:ext cx="10515600" cy="624688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2161599"/>
            <a:ext cx="3270576" cy="1853942"/>
          </a:xfrm>
          <a:blipFill>
            <a:blip r:embed="rId2"/>
            <a:srcRect/>
            <a:stretch>
              <a:fillRect t="-28" b="-28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284124"/>
            <a:ext cx="3270576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22" name="Picture Placeholder 19"/>
          <p:cNvSpPr>
            <a:spLocks noGrp="1"/>
          </p:cNvSpPr>
          <p:nvPr>
            <p:ph type="pic" sz="quarter" idx="18" hasCustomPrompt="1"/>
          </p:nvPr>
        </p:nvSpPr>
        <p:spPr>
          <a:xfrm>
            <a:off x="4471002" y="2161599"/>
            <a:ext cx="3270576" cy="1853942"/>
          </a:xfrm>
          <a:blipFill>
            <a:blip r:embed="rId3"/>
            <a:srcRect/>
            <a:stretch>
              <a:fillRect t="-28" b="-28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Picture Placeholder 19"/>
          <p:cNvSpPr>
            <a:spLocks noGrp="1"/>
          </p:cNvSpPr>
          <p:nvPr>
            <p:ph type="pic" sz="quarter" idx="19" hasCustomPrompt="1"/>
          </p:nvPr>
        </p:nvSpPr>
        <p:spPr>
          <a:xfrm>
            <a:off x="8103803" y="2161599"/>
            <a:ext cx="3270576" cy="1853942"/>
          </a:xfrm>
          <a:blipFill>
            <a:blip r:embed="rId4"/>
            <a:srcRect/>
            <a:stretch>
              <a:fillRect l="-66" r="-66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4473877" y="4284124"/>
            <a:ext cx="3270576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8109554" y="4284124"/>
            <a:ext cx="3270576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3750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8281"/>
            <a:ext cx="12192000" cy="3135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444367"/>
            <a:ext cx="4717279" cy="2674012"/>
          </a:xfrm>
          <a:blipFill>
            <a:blip r:embed="rId2"/>
            <a:srcRect/>
            <a:stretch>
              <a:fillRect t="-28" b="-28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838199" y="4284124"/>
            <a:ext cx="4717279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  <p:sp>
        <p:nvSpPr>
          <p:cNvPr id="12" name="Picture Placeholder 19"/>
          <p:cNvSpPr>
            <a:spLocks noGrp="1"/>
          </p:cNvSpPr>
          <p:nvPr>
            <p:ph type="pic" sz="quarter" idx="18" hasCustomPrompt="1"/>
          </p:nvPr>
        </p:nvSpPr>
        <p:spPr>
          <a:xfrm>
            <a:off x="6636521" y="1444367"/>
            <a:ext cx="4717279" cy="2674012"/>
          </a:xfrm>
          <a:blipFill>
            <a:blip r:embed="rId3"/>
            <a:srcRect/>
            <a:stretch>
              <a:fillRect t="-28" b="-28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6636521" y="4284124"/>
            <a:ext cx="4717279" cy="72081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2000" baseline="0" dirty="0" smtClean="0"/>
              <a:t>A little bit about this titled section.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102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8281"/>
            <a:ext cx="12192000" cy="3135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0" hasCustomPrompt="1"/>
          </p:nvPr>
        </p:nvSpPr>
        <p:spPr>
          <a:xfrm>
            <a:off x="314325" y="266700"/>
            <a:ext cx="11560175" cy="4959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4325" y="5584245"/>
            <a:ext cx="11560175" cy="9826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baseline="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r>
              <a:rPr lang="en-US" dirty="0" smtClean="0"/>
              <a:t>Placing a Video: Click the icon above to “insert video.”</a:t>
            </a:r>
          </a:p>
          <a:p>
            <a:r>
              <a:rPr lang="en-US" dirty="0" smtClean="0"/>
              <a:t>Browse, add your YouTube link, or embed your video.</a:t>
            </a:r>
          </a:p>
        </p:txBody>
      </p:sp>
    </p:spTree>
    <p:extLst>
      <p:ext uri="{BB962C8B-B14F-4D97-AF65-F5344CB8AC3E}">
        <p14:creationId xmlns:p14="http://schemas.microsoft.com/office/powerpoint/2010/main" val="81074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/Connect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048327"/>
            <a:ext cx="10515600" cy="102743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CONNECT WITH US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415717"/>
            <a:ext cx="1731464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/</a:t>
            </a:r>
            <a:r>
              <a:rPr lang="en-US" dirty="0" err="1" smtClean="0"/>
              <a:t>OregonDOT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338172" y="2583685"/>
            <a:ext cx="731520" cy="731520"/>
          </a:xfrm>
          <a:blipFill>
            <a:blip r:embed="rId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994605" y="3415717"/>
            <a:ext cx="1731464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@</a:t>
            </a:r>
            <a:r>
              <a:rPr lang="en-US" sz="2000" dirty="0" err="1" smtClean="0">
                <a:solidFill>
                  <a:schemeClr val="bg1"/>
                </a:solidFill>
              </a:rPr>
              <a:t>OregonDOT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94577" y="2583685"/>
            <a:ext cx="731520" cy="731520"/>
          </a:xfrm>
          <a:blipFill>
            <a:blip r:embed="rId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151010" y="3415717"/>
            <a:ext cx="1731464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@</a:t>
            </a:r>
            <a:r>
              <a:rPr lang="en-US" sz="2000" dirty="0" err="1" smtClean="0">
                <a:solidFill>
                  <a:schemeClr val="bg1"/>
                </a:solidFill>
              </a:rPr>
              <a:t>Oregon_DOT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650982" y="2583685"/>
            <a:ext cx="731520" cy="731520"/>
          </a:xfrm>
          <a:blipFill>
            <a:blip r:embed="rId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095083" y="3415717"/>
            <a:ext cx="2156125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/company/</a:t>
            </a:r>
            <a:r>
              <a:rPr lang="en-US" sz="2000" dirty="0" err="1" smtClean="0">
                <a:solidFill>
                  <a:schemeClr val="bg1"/>
                </a:solidFill>
              </a:rPr>
              <a:t>oregon</a:t>
            </a:r>
            <a:r>
              <a:rPr lang="en-US" sz="2000" dirty="0" smtClean="0">
                <a:solidFill>
                  <a:schemeClr val="bg1"/>
                </a:solidFill>
              </a:rPr>
              <a:t>-department-of-transportation/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7807386" y="2583685"/>
            <a:ext cx="731520" cy="731520"/>
          </a:xfrm>
          <a:blipFill>
            <a:blip r:embed="rId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9463818" y="3415717"/>
            <a:ext cx="1731464" cy="43611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</a:rPr>
              <a:t>OregonDOT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63790" y="2583685"/>
            <a:ext cx="731520" cy="731520"/>
          </a:xfrm>
          <a:blipFill>
            <a:blip r:embed="rId7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76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981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356260" y="463138"/>
            <a:ext cx="3384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Demi Cond" panose="020B0706030402020204" pitchFamily="34" charset="0"/>
              </a:rPr>
              <a:t>REFERENCES/TOOLS</a:t>
            </a:r>
            <a:endParaRPr lang="en-US" sz="2800" dirty="0">
              <a:latin typeface="Franklin Gothic Demi Cond" panose="020B0706030402020204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364946" y="1746304"/>
            <a:ext cx="13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Scooter</a:t>
            </a:r>
            <a:endParaRPr lang="en-US" dirty="0"/>
          </a:p>
        </p:txBody>
      </p:sp>
      <p:sp>
        <p:nvSpPr>
          <p:cNvPr id="55" name="TextBox 54"/>
          <p:cNvSpPr txBox="1"/>
          <p:nvPr userDrawn="1"/>
        </p:nvSpPr>
        <p:spPr>
          <a:xfrm>
            <a:off x="364946" y="2565194"/>
            <a:ext cx="13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ODOT Blue</a:t>
            </a:r>
            <a:endParaRPr lang="en-US" dirty="0"/>
          </a:p>
        </p:txBody>
      </p:sp>
      <p:sp>
        <p:nvSpPr>
          <p:cNvPr id="56" name="TextBox 55"/>
          <p:cNvSpPr txBox="1"/>
          <p:nvPr userDrawn="1"/>
        </p:nvSpPr>
        <p:spPr>
          <a:xfrm>
            <a:off x="364945" y="3384084"/>
            <a:ext cx="149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ODOT Orange</a:t>
            </a:r>
            <a:endParaRPr lang="en-US" dirty="0"/>
          </a:p>
        </p:txBody>
      </p:sp>
      <p:sp>
        <p:nvSpPr>
          <p:cNvPr id="57" name="TextBox 56"/>
          <p:cNvSpPr txBox="1"/>
          <p:nvPr userDrawn="1"/>
        </p:nvSpPr>
        <p:spPr>
          <a:xfrm>
            <a:off x="364946" y="4202974"/>
            <a:ext cx="13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Black</a:t>
            </a:r>
            <a:endParaRPr lang="en-US" dirty="0"/>
          </a:p>
        </p:txBody>
      </p:sp>
      <p:sp>
        <p:nvSpPr>
          <p:cNvPr id="58" name="TextBox 57"/>
          <p:cNvSpPr txBox="1"/>
          <p:nvPr userDrawn="1"/>
        </p:nvSpPr>
        <p:spPr>
          <a:xfrm>
            <a:off x="364946" y="4882158"/>
            <a:ext cx="1492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aseline="0" dirty="0" smtClean="0"/>
              <a:t>White w/ODOT Blue</a:t>
            </a:r>
            <a:endParaRPr lang="en-US" dirty="0"/>
          </a:p>
        </p:txBody>
      </p:sp>
      <p:sp>
        <p:nvSpPr>
          <p:cNvPr id="59" name="TextBox 58"/>
          <p:cNvSpPr txBox="1"/>
          <p:nvPr userDrawn="1"/>
        </p:nvSpPr>
        <p:spPr>
          <a:xfrm>
            <a:off x="1750116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Facebook</a:t>
            </a:r>
            <a:endParaRPr lang="en-US" sz="1200" dirty="0"/>
          </a:p>
        </p:txBody>
      </p:sp>
      <p:sp>
        <p:nvSpPr>
          <p:cNvPr id="60" name="TextBox 59"/>
          <p:cNvSpPr txBox="1"/>
          <p:nvPr userDrawn="1"/>
        </p:nvSpPr>
        <p:spPr>
          <a:xfrm>
            <a:off x="2680620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Twitter</a:t>
            </a:r>
            <a:endParaRPr lang="en-US" sz="1200" dirty="0"/>
          </a:p>
        </p:txBody>
      </p:sp>
      <p:sp>
        <p:nvSpPr>
          <p:cNvPr id="61" name="TextBox 60"/>
          <p:cNvSpPr txBox="1"/>
          <p:nvPr userDrawn="1"/>
        </p:nvSpPr>
        <p:spPr>
          <a:xfrm>
            <a:off x="3611124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Instagram</a:t>
            </a:r>
            <a:endParaRPr lang="en-US" sz="1200" dirty="0"/>
          </a:p>
        </p:txBody>
      </p:sp>
      <p:sp>
        <p:nvSpPr>
          <p:cNvPr id="62" name="TextBox 61"/>
          <p:cNvSpPr txBox="1"/>
          <p:nvPr userDrawn="1"/>
        </p:nvSpPr>
        <p:spPr>
          <a:xfrm>
            <a:off x="4541628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LinkedIn</a:t>
            </a:r>
            <a:endParaRPr lang="en-US" sz="1200" dirty="0"/>
          </a:p>
        </p:txBody>
      </p:sp>
      <p:sp>
        <p:nvSpPr>
          <p:cNvPr id="63" name="TextBox 62"/>
          <p:cNvSpPr txBox="1"/>
          <p:nvPr userDrawn="1"/>
        </p:nvSpPr>
        <p:spPr>
          <a:xfrm>
            <a:off x="5472132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YouTube</a:t>
            </a:r>
            <a:endParaRPr lang="en-US" sz="1200" dirty="0"/>
          </a:p>
        </p:txBody>
      </p:sp>
      <p:sp>
        <p:nvSpPr>
          <p:cNvPr id="64" name="TextBox 63"/>
          <p:cNvSpPr txBox="1"/>
          <p:nvPr userDrawn="1"/>
        </p:nvSpPr>
        <p:spPr>
          <a:xfrm>
            <a:off x="6402636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Website</a:t>
            </a:r>
            <a:endParaRPr lang="en-US" sz="1200" dirty="0"/>
          </a:p>
        </p:txBody>
      </p:sp>
      <p:sp>
        <p:nvSpPr>
          <p:cNvPr id="65" name="TextBox 64"/>
          <p:cNvSpPr txBox="1"/>
          <p:nvPr userDrawn="1"/>
        </p:nvSpPr>
        <p:spPr>
          <a:xfrm>
            <a:off x="7333140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Email</a:t>
            </a:r>
            <a:endParaRPr lang="en-US" sz="1200" dirty="0"/>
          </a:p>
        </p:txBody>
      </p:sp>
      <p:sp>
        <p:nvSpPr>
          <p:cNvPr id="66" name="TextBox 65"/>
          <p:cNvSpPr txBox="1"/>
          <p:nvPr userDrawn="1"/>
        </p:nvSpPr>
        <p:spPr>
          <a:xfrm>
            <a:off x="8263644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Address</a:t>
            </a:r>
            <a:endParaRPr lang="en-US" sz="1200" dirty="0"/>
          </a:p>
        </p:txBody>
      </p:sp>
      <p:sp>
        <p:nvSpPr>
          <p:cNvPr id="67" name="TextBox 66"/>
          <p:cNvSpPr txBox="1"/>
          <p:nvPr userDrawn="1"/>
        </p:nvSpPr>
        <p:spPr>
          <a:xfrm>
            <a:off x="9194145" y="1212976"/>
            <a:ext cx="91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 smtClean="0"/>
              <a:t>Phone</a:t>
            </a:r>
            <a:endParaRPr lang="en-US" sz="1200" dirty="0"/>
          </a:p>
        </p:txBody>
      </p:sp>
      <p:sp>
        <p:nvSpPr>
          <p:cNvPr id="7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4425" y="1545726"/>
            <a:ext cx="731520" cy="731520"/>
          </a:xfrm>
          <a:blipFill>
            <a:blip r:embed="rId2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792381" y="1545726"/>
            <a:ext cx="731520" cy="731520"/>
          </a:xfrm>
          <a:blipFill>
            <a:blip r:embed="rId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720337" y="1545726"/>
            <a:ext cx="731520" cy="731520"/>
          </a:xfrm>
          <a:blipFill>
            <a:blip r:embed="rId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648293" y="1545726"/>
            <a:ext cx="731520" cy="731520"/>
          </a:xfrm>
          <a:blipFill>
            <a:blip r:embed="rId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5576249" y="1545726"/>
            <a:ext cx="731520" cy="731520"/>
          </a:xfrm>
          <a:blipFill>
            <a:blip r:embed="rId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6504204" y="1545726"/>
            <a:ext cx="731520" cy="731520"/>
          </a:xfrm>
          <a:blipFill>
            <a:blip r:embed="rId7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6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7432160" y="1545726"/>
            <a:ext cx="731520" cy="731520"/>
          </a:xfrm>
          <a:blipFill>
            <a:blip r:embed="rId8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7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8360116" y="1545726"/>
            <a:ext cx="731520" cy="731520"/>
          </a:xfrm>
          <a:blipFill>
            <a:blip r:embed="rId9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8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9288069" y="1545726"/>
            <a:ext cx="731520" cy="731520"/>
          </a:xfrm>
          <a:blipFill>
            <a:blip r:embed="rId10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9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1864425" y="2373587"/>
            <a:ext cx="731520" cy="731520"/>
          </a:xfrm>
          <a:blipFill>
            <a:blip r:embed="rId11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2792381" y="2373587"/>
            <a:ext cx="731520" cy="731520"/>
          </a:xfrm>
          <a:blipFill>
            <a:blip r:embed="rId12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1" name="Picture Placeholder 3"/>
          <p:cNvSpPr>
            <a:spLocks noGrp="1"/>
          </p:cNvSpPr>
          <p:nvPr>
            <p:ph type="pic" sz="quarter" idx="27" hasCustomPrompt="1"/>
          </p:nvPr>
        </p:nvSpPr>
        <p:spPr>
          <a:xfrm>
            <a:off x="3720337" y="2373587"/>
            <a:ext cx="731520" cy="731520"/>
          </a:xfrm>
          <a:blipFill>
            <a:blip r:embed="rId1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2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648293" y="2373587"/>
            <a:ext cx="731520" cy="731520"/>
          </a:xfrm>
          <a:blipFill>
            <a:blip r:embed="rId1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3" name="Picture Placeholder 3"/>
          <p:cNvSpPr>
            <a:spLocks noGrp="1"/>
          </p:cNvSpPr>
          <p:nvPr>
            <p:ph type="pic" sz="quarter" idx="29" hasCustomPrompt="1"/>
          </p:nvPr>
        </p:nvSpPr>
        <p:spPr>
          <a:xfrm>
            <a:off x="5576249" y="2373587"/>
            <a:ext cx="731520" cy="731520"/>
          </a:xfrm>
          <a:blipFill>
            <a:blip r:embed="rId1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4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6504204" y="2373587"/>
            <a:ext cx="731520" cy="731520"/>
          </a:xfrm>
          <a:blipFill>
            <a:blip r:embed="rId1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5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7432160" y="2373587"/>
            <a:ext cx="731520" cy="731520"/>
          </a:xfrm>
          <a:blipFill>
            <a:blip r:embed="rId17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6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8360116" y="2373587"/>
            <a:ext cx="731520" cy="731520"/>
          </a:xfrm>
          <a:blipFill>
            <a:blip r:embed="rId18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7" name="Picture Placeholder 3"/>
          <p:cNvSpPr>
            <a:spLocks noGrp="1"/>
          </p:cNvSpPr>
          <p:nvPr>
            <p:ph type="pic" sz="quarter" idx="33" hasCustomPrompt="1"/>
          </p:nvPr>
        </p:nvSpPr>
        <p:spPr>
          <a:xfrm>
            <a:off x="9288069" y="2373587"/>
            <a:ext cx="731520" cy="731520"/>
          </a:xfrm>
          <a:blipFill>
            <a:blip r:embed="rId19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8" name="Picture Placeholder 3"/>
          <p:cNvSpPr>
            <a:spLocks noGrp="1"/>
          </p:cNvSpPr>
          <p:nvPr>
            <p:ph type="pic" sz="quarter" idx="34" hasCustomPrompt="1"/>
          </p:nvPr>
        </p:nvSpPr>
        <p:spPr>
          <a:xfrm>
            <a:off x="1857412" y="3194970"/>
            <a:ext cx="731520" cy="731520"/>
          </a:xfrm>
          <a:blipFill>
            <a:blip r:embed="rId20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9" name="Picture Placeholder 3"/>
          <p:cNvSpPr>
            <a:spLocks noGrp="1"/>
          </p:cNvSpPr>
          <p:nvPr>
            <p:ph type="pic" sz="quarter" idx="35" hasCustomPrompt="1"/>
          </p:nvPr>
        </p:nvSpPr>
        <p:spPr>
          <a:xfrm>
            <a:off x="2785368" y="3194970"/>
            <a:ext cx="731520" cy="731520"/>
          </a:xfrm>
          <a:blipFill>
            <a:blip r:embed="rId21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0" name="Picture Placeholder 3"/>
          <p:cNvSpPr>
            <a:spLocks noGrp="1"/>
          </p:cNvSpPr>
          <p:nvPr>
            <p:ph type="pic" sz="quarter" idx="36" hasCustomPrompt="1"/>
          </p:nvPr>
        </p:nvSpPr>
        <p:spPr>
          <a:xfrm>
            <a:off x="3713324" y="3194970"/>
            <a:ext cx="731520" cy="731520"/>
          </a:xfrm>
          <a:blipFill>
            <a:blip r:embed="rId22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37" hasCustomPrompt="1"/>
          </p:nvPr>
        </p:nvSpPr>
        <p:spPr>
          <a:xfrm>
            <a:off x="4641280" y="3194970"/>
            <a:ext cx="731520" cy="731520"/>
          </a:xfrm>
          <a:blipFill>
            <a:blip r:embed="rId2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2" name="Picture Placeholder 3"/>
          <p:cNvSpPr>
            <a:spLocks noGrp="1"/>
          </p:cNvSpPr>
          <p:nvPr>
            <p:ph type="pic" sz="quarter" idx="38" hasCustomPrompt="1"/>
          </p:nvPr>
        </p:nvSpPr>
        <p:spPr>
          <a:xfrm>
            <a:off x="5569236" y="3194970"/>
            <a:ext cx="731520" cy="731520"/>
          </a:xfrm>
          <a:blipFill>
            <a:blip r:embed="rId2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3" name="Picture Placeholder 3"/>
          <p:cNvSpPr>
            <a:spLocks noGrp="1"/>
          </p:cNvSpPr>
          <p:nvPr>
            <p:ph type="pic" sz="quarter" idx="39" hasCustomPrompt="1"/>
          </p:nvPr>
        </p:nvSpPr>
        <p:spPr>
          <a:xfrm>
            <a:off x="6497191" y="3194970"/>
            <a:ext cx="731520" cy="731520"/>
          </a:xfrm>
          <a:blipFill>
            <a:blip r:embed="rId2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4" name="Picture Placeholder 3"/>
          <p:cNvSpPr>
            <a:spLocks noGrp="1"/>
          </p:cNvSpPr>
          <p:nvPr>
            <p:ph type="pic" sz="quarter" idx="40" hasCustomPrompt="1"/>
          </p:nvPr>
        </p:nvSpPr>
        <p:spPr>
          <a:xfrm>
            <a:off x="7425147" y="3194970"/>
            <a:ext cx="731520" cy="731520"/>
          </a:xfrm>
          <a:blipFill>
            <a:blip r:embed="rId2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5" name="Picture Placeholder 3"/>
          <p:cNvSpPr>
            <a:spLocks noGrp="1"/>
          </p:cNvSpPr>
          <p:nvPr>
            <p:ph type="pic" sz="quarter" idx="41" hasCustomPrompt="1"/>
          </p:nvPr>
        </p:nvSpPr>
        <p:spPr>
          <a:xfrm>
            <a:off x="8353103" y="3194970"/>
            <a:ext cx="731520" cy="731520"/>
          </a:xfrm>
          <a:blipFill>
            <a:blip r:embed="rId27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6" name="Picture Placeholder 3"/>
          <p:cNvSpPr>
            <a:spLocks noGrp="1"/>
          </p:cNvSpPr>
          <p:nvPr>
            <p:ph type="pic" sz="quarter" idx="42" hasCustomPrompt="1"/>
          </p:nvPr>
        </p:nvSpPr>
        <p:spPr>
          <a:xfrm>
            <a:off x="9281056" y="3194970"/>
            <a:ext cx="731520" cy="731520"/>
          </a:xfrm>
          <a:blipFill>
            <a:blip r:embed="rId28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7" name="Picture Placeholder 3"/>
          <p:cNvSpPr>
            <a:spLocks noGrp="1"/>
          </p:cNvSpPr>
          <p:nvPr>
            <p:ph type="pic" sz="quarter" idx="43" hasCustomPrompt="1"/>
          </p:nvPr>
        </p:nvSpPr>
        <p:spPr>
          <a:xfrm>
            <a:off x="1864425" y="4024035"/>
            <a:ext cx="731520" cy="731520"/>
          </a:xfrm>
          <a:blipFill>
            <a:blip r:embed="rId29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8" name="Picture Placeholder 3"/>
          <p:cNvSpPr>
            <a:spLocks noGrp="1"/>
          </p:cNvSpPr>
          <p:nvPr>
            <p:ph type="pic" sz="quarter" idx="44" hasCustomPrompt="1"/>
          </p:nvPr>
        </p:nvSpPr>
        <p:spPr>
          <a:xfrm>
            <a:off x="2792381" y="4024035"/>
            <a:ext cx="731520" cy="731520"/>
          </a:xfrm>
          <a:blipFill>
            <a:blip r:embed="rId30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45" hasCustomPrompt="1"/>
          </p:nvPr>
        </p:nvSpPr>
        <p:spPr>
          <a:xfrm>
            <a:off x="3720337" y="4024035"/>
            <a:ext cx="731520" cy="731520"/>
          </a:xfrm>
          <a:blipFill>
            <a:blip r:embed="rId31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0" name="Picture Placeholder 3"/>
          <p:cNvSpPr>
            <a:spLocks noGrp="1"/>
          </p:cNvSpPr>
          <p:nvPr>
            <p:ph type="pic" sz="quarter" idx="46" hasCustomPrompt="1"/>
          </p:nvPr>
        </p:nvSpPr>
        <p:spPr>
          <a:xfrm>
            <a:off x="4648293" y="4024035"/>
            <a:ext cx="731520" cy="731520"/>
          </a:xfrm>
          <a:blipFill dpi="0"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1" name="Picture Placeholder 3"/>
          <p:cNvSpPr>
            <a:spLocks noGrp="1"/>
          </p:cNvSpPr>
          <p:nvPr>
            <p:ph type="pic" sz="quarter" idx="47" hasCustomPrompt="1"/>
          </p:nvPr>
        </p:nvSpPr>
        <p:spPr>
          <a:xfrm>
            <a:off x="5576249" y="4024035"/>
            <a:ext cx="731520" cy="731520"/>
          </a:xfrm>
          <a:blipFill>
            <a:blip r:embed="rId3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2" name="Picture Placeholder 3"/>
          <p:cNvSpPr>
            <a:spLocks noGrp="1"/>
          </p:cNvSpPr>
          <p:nvPr>
            <p:ph type="pic" sz="quarter" idx="48" hasCustomPrompt="1"/>
          </p:nvPr>
        </p:nvSpPr>
        <p:spPr>
          <a:xfrm>
            <a:off x="6504204" y="4024035"/>
            <a:ext cx="731520" cy="731520"/>
          </a:xfrm>
          <a:blipFill>
            <a:blip r:embed="rId3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3" name="Picture Placeholder 3"/>
          <p:cNvSpPr>
            <a:spLocks noGrp="1"/>
          </p:cNvSpPr>
          <p:nvPr>
            <p:ph type="pic" sz="quarter" idx="49" hasCustomPrompt="1"/>
          </p:nvPr>
        </p:nvSpPr>
        <p:spPr>
          <a:xfrm>
            <a:off x="7432160" y="4024035"/>
            <a:ext cx="731520" cy="731520"/>
          </a:xfrm>
          <a:blipFill>
            <a:blip r:embed="rId3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4" name="Picture Placeholder 3"/>
          <p:cNvSpPr>
            <a:spLocks noGrp="1"/>
          </p:cNvSpPr>
          <p:nvPr>
            <p:ph type="pic" sz="quarter" idx="50" hasCustomPrompt="1"/>
          </p:nvPr>
        </p:nvSpPr>
        <p:spPr>
          <a:xfrm>
            <a:off x="8360116" y="4024035"/>
            <a:ext cx="731520" cy="731520"/>
          </a:xfrm>
          <a:blipFill>
            <a:blip r:embed="rId3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5" name="Picture Placeholder 3"/>
          <p:cNvSpPr>
            <a:spLocks noGrp="1"/>
          </p:cNvSpPr>
          <p:nvPr>
            <p:ph type="pic" sz="quarter" idx="51" hasCustomPrompt="1"/>
          </p:nvPr>
        </p:nvSpPr>
        <p:spPr>
          <a:xfrm>
            <a:off x="9288069" y="4024035"/>
            <a:ext cx="731520" cy="731520"/>
          </a:xfrm>
          <a:blipFill>
            <a:blip r:embed="rId37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6" name="Picture Placeholder 3"/>
          <p:cNvSpPr>
            <a:spLocks noGrp="1"/>
          </p:cNvSpPr>
          <p:nvPr>
            <p:ph type="pic" sz="quarter" idx="52" hasCustomPrompt="1"/>
          </p:nvPr>
        </p:nvSpPr>
        <p:spPr>
          <a:xfrm>
            <a:off x="1853907" y="4844214"/>
            <a:ext cx="731520" cy="731520"/>
          </a:xfrm>
          <a:blipFill>
            <a:blip r:embed="rId38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7" name="Picture Placeholder 3"/>
          <p:cNvSpPr>
            <a:spLocks noGrp="1"/>
          </p:cNvSpPr>
          <p:nvPr>
            <p:ph type="pic" sz="quarter" idx="53" hasCustomPrompt="1"/>
          </p:nvPr>
        </p:nvSpPr>
        <p:spPr>
          <a:xfrm>
            <a:off x="2785368" y="4837559"/>
            <a:ext cx="731520" cy="731520"/>
          </a:xfrm>
          <a:blipFill>
            <a:blip r:embed="rId39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8" name="Picture Placeholder 3"/>
          <p:cNvSpPr>
            <a:spLocks noGrp="1"/>
          </p:cNvSpPr>
          <p:nvPr>
            <p:ph type="pic" sz="quarter" idx="54" hasCustomPrompt="1"/>
          </p:nvPr>
        </p:nvSpPr>
        <p:spPr>
          <a:xfrm>
            <a:off x="3713324" y="4837559"/>
            <a:ext cx="731520" cy="731520"/>
          </a:xfrm>
          <a:blipFill>
            <a:blip r:embed="rId40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9" name="Picture Placeholder 3"/>
          <p:cNvSpPr>
            <a:spLocks noGrp="1"/>
          </p:cNvSpPr>
          <p:nvPr>
            <p:ph type="pic" sz="quarter" idx="55" hasCustomPrompt="1"/>
          </p:nvPr>
        </p:nvSpPr>
        <p:spPr>
          <a:xfrm>
            <a:off x="4641280" y="4837559"/>
            <a:ext cx="731520" cy="731520"/>
          </a:xfrm>
          <a:blipFill dpi="0" rotWithShape="1"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0" name="Picture Placeholder 3"/>
          <p:cNvSpPr>
            <a:spLocks noGrp="1"/>
          </p:cNvSpPr>
          <p:nvPr>
            <p:ph type="pic" sz="quarter" idx="56" hasCustomPrompt="1"/>
          </p:nvPr>
        </p:nvSpPr>
        <p:spPr>
          <a:xfrm>
            <a:off x="5569236" y="4837559"/>
            <a:ext cx="731520" cy="731520"/>
          </a:xfrm>
          <a:blipFill>
            <a:blip r:embed="rId42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1" name="Picture Placeholder 3"/>
          <p:cNvSpPr>
            <a:spLocks noGrp="1"/>
          </p:cNvSpPr>
          <p:nvPr>
            <p:ph type="pic" sz="quarter" idx="57" hasCustomPrompt="1"/>
          </p:nvPr>
        </p:nvSpPr>
        <p:spPr>
          <a:xfrm>
            <a:off x="6497191" y="4837559"/>
            <a:ext cx="731520" cy="731520"/>
          </a:xfrm>
          <a:blipFill>
            <a:blip r:embed="rId43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2" name="Picture Placeholder 3"/>
          <p:cNvSpPr>
            <a:spLocks noGrp="1"/>
          </p:cNvSpPr>
          <p:nvPr>
            <p:ph type="pic" sz="quarter" idx="58" hasCustomPrompt="1"/>
          </p:nvPr>
        </p:nvSpPr>
        <p:spPr>
          <a:xfrm>
            <a:off x="7425147" y="4837559"/>
            <a:ext cx="731520" cy="731520"/>
          </a:xfrm>
          <a:blipFill>
            <a:blip r:embed="rId44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3" name="Picture Placeholder 3"/>
          <p:cNvSpPr>
            <a:spLocks noGrp="1"/>
          </p:cNvSpPr>
          <p:nvPr>
            <p:ph type="pic" sz="quarter" idx="59" hasCustomPrompt="1"/>
          </p:nvPr>
        </p:nvSpPr>
        <p:spPr>
          <a:xfrm>
            <a:off x="8353103" y="4837559"/>
            <a:ext cx="731520" cy="731520"/>
          </a:xfrm>
          <a:blipFill>
            <a:blip r:embed="rId45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4" name="Picture Placeholder 3"/>
          <p:cNvSpPr>
            <a:spLocks noGrp="1"/>
          </p:cNvSpPr>
          <p:nvPr>
            <p:ph type="pic" sz="quarter" idx="60" hasCustomPrompt="1"/>
          </p:nvPr>
        </p:nvSpPr>
        <p:spPr>
          <a:xfrm>
            <a:off x="9288069" y="4836101"/>
            <a:ext cx="731520" cy="731520"/>
          </a:xfrm>
          <a:blipFill>
            <a:blip r:embed="rId46"/>
            <a:stretch>
              <a:fillRect t="-28" b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38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&amp; Gray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761470"/>
            <a:ext cx="10515600" cy="110387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4589463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519299"/>
            <a:ext cx="2269118" cy="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8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White Subhead/bkgrn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050661"/>
            <a:ext cx="10515600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0" y="5929640"/>
            <a:ext cx="2269118" cy="68955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616833"/>
            <a:ext cx="10515600" cy="4361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 for the 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58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828800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51679"/>
            <a:ext cx="2269118" cy="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50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mple Content-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7697"/>
            <a:ext cx="10515600" cy="355874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828800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32108"/>
            <a:ext cx="2269118" cy="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5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mple Content-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66913"/>
            <a:ext cx="5181600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66913"/>
            <a:ext cx="5181600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828800"/>
            <a:ext cx="11353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63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L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8032" y="365125"/>
            <a:ext cx="629576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8032" y="1966913"/>
            <a:ext cx="6295768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04951" y="1828800"/>
            <a:ext cx="758704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605338" cy="6858000"/>
          </a:xfrm>
          <a:blipFill>
            <a:blip r:embed="rId2"/>
            <a:stretch>
              <a:fillRect t="-27" b="-27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9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Lft Colo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8032" y="365125"/>
            <a:ext cx="6295768" cy="5811838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460495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200400" cy="132556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32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R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29576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966913"/>
            <a:ext cx="6295768" cy="4210050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828800"/>
            <a:ext cx="758704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7587049" y="0"/>
            <a:ext cx="4605338" cy="6858000"/>
          </a:xfrm>
          <a:blipFill>
            <a:blip r:embed="rId2"/>
            <a:stretch>
              <a:fillRect t="-27" b="-27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28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67697"/>
            <a:ext cx="10515600" cy="410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172B2-D9CF-462E-87A7-CF6315382B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54" r:id="rId4"/>
    <p:sldLayoutId id="2147483650" r:id="rId5"/>
    <p:sldLayoutId id="2147483652" r:id="rId6"/>
    <p:sldLayoutId id="2147483657" r:id="rId7"/>
    <p:sldLayoutId id="2147483659" r:id="rId8"/>
    <p:sldLayoutId id="2147483658" r:id="rId9"/>
    <p:sldLayoutId id="2147483663" r:id="rId10"/>
    <p:sldLayoutId id="2147483666" r:id="rId11"/>
    <p:sldLayoutId id="2147483662" r:id="rId12"/>
    <p:sldLayoutId id="2147483664" r:id="rId13"/>
    <p:sldLayoutId id="2147483665" r:id="rId14"/>
    <p:sldLayoutId id="2147483667" r:id="rId15"/>
    <p:sldLayoutId id="2147483670" r:id="rId16"/>
    <p:sldLayoutId id="2147483671" r:id="rId17"/>
    <p:sldLayoutId id="2147483655" r:id="rId18"/>
    <p:sldLayoutId id="2147483669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ODOT Delivered Local Agency Program Quality Plan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it does, and why it exists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Put in place to ensure quality across all disciplines within ODOT</a:t>
            </a:r>
          </a:p>
          <a:p>
            <a:r>
              <a:rPr lang="en-US" dirty="0" smtClean="0"/>
              <a:t>Applies to all ODOT delivered projects, including those done on behalf of local agencies</a:t>
            </a:r>
          </a:p>
          <a:p>
            <a:r>
              <a:rPr lang="en-US" dirty="0" smtClean="0"/>
              <a:t>Describes processes and deliverables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Local quality plan</a:t>
            </a:r>
          </a:p>
          <a:p>
            <a:r>
              <a:rPr lang="en-US" dirty="0" smtClean="0"/>
              <a:t>Not applicable to non-certified agencies, or those projects not delivered by ODOT</a:t>
            </a:r>
          </a:p>
          <a:p>
            <a:r>
              <a:rPr lang="en-US" dirty="0" smtClean="0"/>
              <a:t>Provides guidance on required standards, forms, milestones, and manuals needed for project 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affect a project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Defines required milestones and deliverables</a:t>
            </a:r>
          </a:p>
          <a:p>
            <a:r>
              <a:rPr lang="en-US" dirty="0" smtClean="0"/>
              <a:t>Defines standards applicable to local projects</a:t>
            </a:r>
          </a:p>
          <a:p>
            <a:r>
              <a:rPr lang="en-US" dirty="0" smtClean="0"/>
              <a:t>Creates a single point of reference for technical disciplines for technical sufficiency reviews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02716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More guidance coming</a:t>
            </a:r>
          </a:p>
          <a:p>
            <a:r>
              <a:rPr lang="en-US" dirty="0" smtClean="0"/>
              <a:t>Additional detail will be added as needed</a:t>
            </a:r>
          </a:p>
          <a:p>
            <a:r>
              <a:rPr lang="en-US" dirty="0" smtClean="0"/>
              <a:t>Local Agencies are encouraged to reach out pertaining to guidance, process, questions and concerns</a:t>
            </a:r>
          </a:p>
          <a:p>
            <a:r>
              <a:rPr lang="en-US" dirty="0" smtClean="0"/>
              <a:t>Quality plan in final review stages, likely to be implemented by end of January.</a:t>
            </a:r>
          </a:p>
          <a:p>
            <a:r>
              <a:rPr lang="en-US" dirty="0" smtClean="0"/>
              <a:t>Followed minimalistic </a:t>
            </a:r>
            <a:r>
              <a:rPr lang="en-US" dirty="0" smtClean="0"/>
              <a:t>approach</a:t>
            </a:r>
          </a:p>
          <a:p>
            <a:r>
              <a:rPr lang="en-US" dirty="0" smtClean="0"/>
              <a:t>PD-25</a:t>
            </a:r>
          </a:p>
          <a:p>
            <a:r>
              <a:rPr lang="en-US" smtClean="0"/>
              <a:t>ODLAP Quality Plan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DOT Blues">
      <a:dk1>
        <a:srgbClr val="1C355E"/>
      </a:dk1>
      <a:lt1>
        <a:sysClr val="window" lastClr="FFFFFF"/>
      </a:lt1>
      <a:dk2>
        <a:srgbClr val="097881"/>
      </a:dk2>
      <a:lt2>
        <a:srgbClr val="E7E6E6"/>
      </a:lt2>
      <a:accent1>
        <a:srgbClr val="4BC1BE"/>
      </a:accent1>
      <a:accent2>
        <a:srgbClr val="097881"/>
      </a:accent2>
      <a:accent3>
        <a:srgbClr val="1C355E"/>
      </a:accent3>
      <a:accent4>
        <a:srgbClr val="FFC000"/>
      </a:accent4>
      <a:accent5>
        <a:srgbClr val="92D050"/>
      </a:accent5>
      <a:accent6>
        <a:srgbClr val="00B050"/>
      </a:accent6>
      <a:hlink>
        <a:srgbClr val="4BC1BE"/>
      </a:hlink>
      <a:folHlink>
        <a:srgbClr val="1C355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Template August 2019.potx [Read-Only]" id="{04512461-0D21-464C-A40D-71A706E8A0ED}" vid="{BFE2379B-3563-4B79-837B-9D3A64A75E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414a915e-5b6e-4363-9ccf-94a0bb75992f" xsi:nil="true"/>
    <Reviewed_x0020_for_x0020_URLs xmlns="414a915e-5b6e-4363-9ccf-94a0bb75992f">false</Reviewed_x0020_for_x0020_URLs>
    <Meeting_x0020_Date xmlns="414a915e-5b6e-4363-9ccf-94a0bb75992f">2023-01-04T08:00:00+00:00</Meeting_x0020_Date>
    <PublishingExpirationDate xmlns="http://schemas.microsoft.com/sharepoint/v3" xsi:nil="true"/>
    <Page xmlns="414a915e-5b6e-4363-9ccf-94a0bb75992f">LPAC</Page>
    <PublishingStartDate xmlns="http://schemas.microsoft.com/sharepoint/v3" xsi:nil="true"/>
    <Category xmlns="414a915e-5b6e-4363-9ccf-94a0bb75992f">Previous Year's Meeting Materials</Categor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DD29500255244980EBB45736608B9D" ma:contentTypeVersion="12" ma:contentTypeDescription="Create a new document." ma:contentTypeScope="" ma:versionID="bff322d3aafa933ade6bb3f9cbdba910">
  <xsd:schema xmlns:xsd="http://www.w3.org/2001/XMLSchema" xmlns:xs="http://www.w3.org/2001/XMLSchema" xmlns:p="http://schemas.microsoft.com/office/2006/metadata/properties" xmlns:ns1="http://schemas.microsoft.com/sharepoint/v3" xmlns:ns2="414a915e-5b6e-4363-9ccf-94a0bb75992f" xmlns:ns3="6ec60af1-6d1e-4575-bf73-1b6e791fcd10" targetNamespace="http://schemas.microsoft.com/office/2006/metadata/properties" ma:root="true" ma:fieldsID="db32587eabd2e95dcfb0aa13de56e8b3" ns1:_="" ns2:_="" ns3:_="">
    <xsd:import namespace="http://schemas.microsoft.com/sharepoint/v3"/>
    <xsd:import namespace="414a915e-5b6e-4363-9ccf-94a0bb75992f"/>
    <xsd:import namespace="6ec60af1-6d1e-4575-bf73-1b6e791fcd1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ategory" minOccurs="0"/>
                <xsd:element ref="ns2:Page" minOccurs="0"/>
                <xsd:element ref="ns2:Meeting_x0020_Date" minOccurs="0"/>
                <xsd:element ref="ns2:Number" minOccurs="0"/>
                <xsd:element ref="ns2:Reviewed_x0020_for_x0020_URLs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a915e-5b6e-4363-9ccf-94a0bb75992f" elementFormDefault="qualified">
    <xsd:import namespace="http://schemas.microsoft.com/office/2006/documentManagement/types"/>
    <xsd:import namespace="http://schemas.microsoft.com/office/infopath/2007/PartnerControls"/>
    <xsd:element name="Category" ma:index="6" nillable="true" ma:displayName="Category" ma:internalName="Category" ma:readOnly="false">
      <xsd:simpleType>
        <xsd:restriction base="dms:Text">
          <xsd:maxLength value="255"/>
        </xsd:restriction>
      </xsd:simpleType>
    </xsd:element>
    <xsd:element name="Page" ma:index="7" nillable="true" ma:displayName="Page" ma:description="Type out name of page document should appear on." ma:internalName="Page" ma:readOnly="false">
      <xsd:simpleType>
        <xsd:restriction base="dms:Text">
          <xsd:maxLength value="255"/>
        </xsd:restriction>
      </xsd:simpleType>
    </xsd:element>
    <xsd:element name="Meeting_x0020_Date" ma:index="10" nillable="true" ma:displayName="Meeting Date" ma:description="For meeting materials" ma:format="DateOnly" ma:internalName="Meeting_x0020_Date" ma:readOnly="false">
      <xsd:simpleType>
        <xsd:restriction base="dms:DateTime"/>
      </xsd:simpleType>
    </xsd:element>
    <xsd:element name="Number" ma:index="11" nillable="true" ma:displayName="Number" ma:description="Indicate bulletin number" ma:internalName="Number" ma:readOnly="false">
      <xsd:simpleType>
        <xsd:restriction base="dms:Text">
          <xsd:maxLength value="255"/>
        </xsd:restriction>
      </xsd:simpleType>
    </xsd:element>
    <xsd:element name="Reviewed_x0020_for_x0020_URLs" ma:index="12" nillable="true" ma:displayName="Reviewed for URLs" ma:default="0" ma:internalName="Reviewed_x0020_for_x0020_URLs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60af1-6d1e-4575-bf73-1b6e791fcd1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 ma:index="8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2D2DFD-F821-4770-BF9E-46C59FB9F5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AE5B6F-3D68-40B9-B169-E74498CB6624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a7a706ae-2937-4e4f-bfbc-6ce6d3e8205a"/>
    <ds:schemaRef ds:uri="http://purl.org/dc/dcmitype/"/>
    <ds:schemaRef ds:uri="http://schemas.microsoft.com/office/2006/documentManagement/types"/>
    <ds:schemaRef ds:uri="c98ea8ca-caa2-436e-84c2-2a6cb35aabdb"/>
    <ds:schemaRef ds:uri="http://purl.org/dc/elements/1.1/"/>
    <ds:schemaRef ds:uri="http://schemas.openxmlformats.org/package/2006/metadata/core-propertie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742D190-6712-431E-9520-D3348824E973}"/>
</file>

<file path=docProps/app.xml><?xml version="1.0" encoding="utf-8"?>
<Properties xmlns="http://schemas.openxmlformats.org/officeDocument/2006/extended-properties" xmlns:vt="http://schemas.openxmlformats.org/officeDocument/2006/docPropsVTypes">
  <Template>TEMPLATE PowerPoint</Template>
  <TotalTime>19</TotalTime>
  <Words>247</Words>
  <Application>Microsoft Office PowerPoint</Application>
  <PresentationFormat>Widescreen</PresentationFormat>
  <Paragraphs>30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Franklin Gothic Book</vt:lpstr>
      <vt:lpstr>Franklin Gothic Demi Cond</vt:lpstr>
      <vt:lpstr>Franklin Gothic Medium</vt:lpstr>
      <vt:lpstr>Office Theme</vt:lpstr>
      <vt:lpstr>ODOT Delivered Local Agency Program Quality Plan</vt:lpstr>
      <vt:lpstr>Quality Program</vt:lpstr>
      <vt:lpstr>How does it affect a project </vt:lpstr>
      <vt:lpstr>Moving Forward</vt:lpstr>
    </vt:vector>
  </TitlesOfParts>
  <Company>Oregon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BERNT Justin J</dc:creator>
  <cp:keywords>Local, Programs, Advisory, Committee, Discipline, LPAC</cp:keywords>
  <cp:lastModifiedBy>BERNT Justin J</cp:lastModifiedBy>
  <cp:revision>4</cp:revision>
  <dcterms:created xsi:type="dcterms:W3CDTF">2023-01-04T15:32:32Z</dcterms:created>
  <dcterms:modified xsi:type="dcterms:W3CDTF">2023-01-04T17:08:11Z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0x0101001ADD29500255244980EBB45736608B9D</vt:lpwstr>
  </property>
</Properties>
</file>