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34.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27.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8.xml" ContentType="application/vnd.openxmlformats-officedocument.presentationml.slideLayout+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4"/>
  </p:notesMasterIdLst>
  <p:handoutMasterIdLst>
    <p:handoutMasterId r:id="rId45"/>
  </p:handoutMasterIdLst>
  <p:sldIdLst>
    <p:sldId id="258" r:id="rId2"/>
    <p:sldId id="259" r:id="rId3"/>
    <p:sldId id="260" r:id="rId4"/>
    <p:sldId id="261" r:id="rId5"/>
    <p:sldId id="262" r:id="rId6"/>
    <p:sldId id="265" r:id="rId7"/>
    <p:sldId id="264"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3" r:id="rId42"/>
    <p:sldId id="302" r:id="rId43"/>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5"/>
    <a:srgbClr val="AE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68006" autoAdjust="0"/>
  </p:normalViewPr>
  <p:slideViewPr>
    <p:cSldViewPr>
      <p:cViewPr varScale="1">
        <p:scale>
          <a:sx n="60" d="100"/>
          <a:sy n="60" d="100"/>
        </p:scale>
        <p:origin x="21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53138A4-A8B7-4E56-AF7E-5F0E95C3AC04}" type="datetimeFigureOut">
              <a:rPr lang="en-US" smtClean="0"/>
              <a:t>5/26/2017</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B262D4A8-9A8D-4D0C-AE0E-81B804DFB196}" type="slidenum">
              <a:rPr lang="en-US" smtClean="0"/>
              <a:t>‹#›</a:t>
            </a:fld>
            <a:endParaRPr lang="en-US"/>
          </a:p>
        </p:txBody>
      </p:sp>
    </p:spTree>
    <p:extLst>
      <p:ext uri="{BB962C8B-B14F-4D97-AF65-F5344CB8AC3E}">
        <p14:creationId xmlns:p14="http://schemas.microsoft.com/office/powerpoint/2010/main" val="959475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BBE00C26-8E78-4968-A33D-3891D3203149}" type="slidenum">
              <a:rPr lang="en-US"/>
              <a:pPr/>
              <a:t>‹#›</a:t>
            </a:fld>
            <a:endParaRPr lang="en-US"/>
          </a:p>
        </p:txBody>
      </p:sp>
    </p:spTree>
    <p:extLst>
      <p:ext uri="{BB962C8B-B14F-4D97-AF65-F5344CB8AC3E}">
        <p14:creationId xmlns:p14="http://schemas.microsoft.com/office/powerpoint/2010/main" val="132599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ealthoregon.org/e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5F22ED-737F-4FC6-BFEF-5212D3967B51}" type="slidenum">
              <a:rPr lang="en-US" altLang="en-US" smtClean="0"/>
              <a:pPr>
                <a:spcBef>
                  <a:spcPct val="0"/>
                </a:spcBef>
              </a:pPr>
              <a:t>1</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a:p>
          <a:p>
            <a:endParaRPr lang="en-US" altLang="en-US" sz="2000"/>
          </a:p>
          <a:p>
            <a:endParaRPr lang="en-US" altLang="en-US" sz="2000"/>
          </a:p>
          <a:p>
            <a:pPr algn="ctr"/>
            <a:r>
              <a:rPr lang="en-US" altLang="en-US" sz="2400"/>
              <a:t>Instructor Overheads And Outline Presentation For Use With The </a:t>
            </a:r>
          </a:p>
          <a:p>
            <a:pPr algn="ctr"/>
            <a:r>
              <a:rPr lang="en-US" altLang="en-US" sz="2400"/>
              <a:t>“Training Protocol For Emergency Glucagon Providers”</a:t>
            </a:r>
            <a:endParaRPr lang="en-US" altLang="en-US" sz="2000"/>
          </a:p>
        </p:txBody>
      </p:sp>
    </p:spTree>
    <p:extLst>
      <p:ext uri="{BB962C8B-B14F-4D97-AF65-F5344CB8AC3E}">
        <p14:creationId xmlns:p14="http://schemas.microsoft.com/office/powerpoint/2010/main" val="318415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7B2E4D-E65C-474E-9553-274751D38A1A}" type="slidenum">
              <a:rPr lang="en-US" altLang="en-US" smtClean="0"/>
              <a:pPr>
                <a:spcBef>
                  <a:spcPct val="0"/>
                </a:spcBef>
              </a:pPr>
              <a:t>10</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Overview of Diabetes</a:t>
            </a:r>
            <a:r>
              <a:rPr lang="en-US" altLang="en-US" sz="1400" b="1" dirty="0"/>
              <a:t>  [page 5]</a:t>
            </a:r>
          </a:p>
          <a:p>
            <a:endParaRPr lang="en-US" altLang="en-US" sz="1400" b="1" dirty="0" smtClean="0"/>
          </a:p>
          <a:p>
            <a:r>
              <a:rPr lang="en-US" altLang="en-US" sz="1400" b="1" dirty="0" smtClean="0"/>
              <a:t>ASK: do</a:t>
            </a:r>
            <a:r>
              <a:rPr lang="en-US" altLang="en-US" sz="1400" b="1" baseline="0" dirty="0" smtClean="0"/>
              <a:t> you know the differences between Type 1 and Type 2 diabetes?</a:t>
            </a:r>
            <a:endParaRPr lang="en-US" altLang="en-US" sz="1400" b="1" dirty="0" smtClean="0"/>
          </a:p>
          <a:p>
            <a:endParaRPr lang="en-US" altLang="en-US" sz="1400" b="1" dirty="0"/>
          </a:p>
          <a:p>
            <a:r>
              <a:rPr lang="en-US" altLang="en-US" sz="1400" b="1" dirty="0"/>
              <a:t>Type 1 </a:t>
            </a:r>
            <a:r>
              <a:rPr lang="en-US" altLang="en-US" sz="1400" dirty="0"/>
              <a:t>diabetes is caused when the pancreas does not produce insulin.</a:t>
            </a:r>
          </a:p>
          <a:p>
            <a:endParaRPr lang="en-US" altLang="en-US" sz="1400" dirty="0"/>
          </a:p>
          <a:p>
            <a:r>
              <a:rPr lang="en-US" altLang="en-US" sz="1400" dirty="0"/>
              <a:t>Without insulin, sugar cannot enter the cells of the body to be used for energy. </a:t>
            </a:r>
          </a:p>
          <a:p>
            <a:endParaRPr lang="en-US" altLang="en-US" sz="1400" dirty="0"/>
          </a:p>
          <a:p>
            <a:r>
              <a:rPr lang="en-US" altLang="en-US" sz="1400" dirty="0"/>
              <a:t>Type 1 diabetes is treated with insulin either through shots or a pump. </a:t>
            </a:r>
          </a:p>
          <a:p>
            <a:endParaRPr lang="en-US" altLang="en-US" sz="1400" dirty="0"/>
          </a:p>
          <a:p>
            <a:r>
              <a:rPr lang="en-US" altLang="en-US" sz="1400" dirty="0"/>
              <a:t>Type 1 diabetes is the usual type diagnosed in children and young adults.</a:t>
            </a:r>
          </a:p>
          <a:p>
            <a:endParaRPr lang="en-US" altLang="en-US" sz="1400" dirty="0"/>
          </a:p>
          <a:p>
            <a:r>
              <a:rPr lang="en-US" altLang="en-US" sz="1400" dirty="0"/>
              <a:t>Type 1 diabetes is life-long and cannot be prevented.</a:t>
            </a:r>
          </a:p>
          <a:p>
            <a:endParaRPr lang="en-US" altLang="en-US" sz="1400" dirty="0"/>
          </a:p>
          <a:p>
            <a:r>
              <a:rPr lang="en-US" altLang="en-US" sz="1400" b="1" dirty="0"/>
              <a:t>Type 2 </a:t>
            </a:r>
            <a:r>
              <a:rPr lang="en-US" altLang="en-US" sz="1400" dirty="0"/>
              <a:t>diabetes occurs when either not enough insulin is being produced or when a</a:t>
            </a:r>
          </a:p>
          <a:p>
            <a:r>
              <a:rPr lang="en-US" altLang="en-US" sz="1400" dirty="0"/>
              <a:t>person’s cells do not respond to insulin. </a:t>
            </a:r>
          </a:p>
          <a:p>
            <a:r>
              <a:rPr lang="en-US" altLang="en-US" sz="1400" dirty="0"/>
              <a:t>Type 2 diabetes may be treated with diet, oral medications and/or insulin shots. </a:t>
            </a:r>
          </a:p>
          <a:p>
            <a:endParaRPr lang="en-US" altLang="en-US" sz="1400" dirty="0"/>
          </a:p>
          <a:p>
            <a:r>
              <a:rPr lang="en-US" altLang="en-US" sz="1400" dirty="0"/>
              <a:t>Type 2 diabetes is more commonly found in adults. However, </a:t>
            </a:r>
            <a:r>
              <a:rPr lang="en-US" altLang="en-US" sz="1400" b="1" dirty="0"/>
              <a:t>the rate in children has been increasing recently.</a:t>
            </a:r>
          </a:p>
          <a:p>
            <a:endParaRPr lang="en-US" altLang="en-US" sz="1400" b="1" dirty="0"/>
          </a:p>
        </p:txBody>
      </p:sp>
    </p:spTree>
    <p:extLst>
      <p:ext uri="{BB962C8B-B14F-4D97-AF65-F5344CB8AC3E}">
        <p14:creationId xmlns:p14="http://schemas.microsoft.com/office/powerpoint/2010/main" val="22702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833071-C644-4F92-9DD6-5D12DF880C3D}" type="slidenum">
              <a:rPr lang="en-US" altLang="en-US" smtClean="0"/>
              <a:pPr>
                <a:spcBef>
                  <a:spcPct val="0"/>
                </a:spcBef>
              </a:pPr>
              <a:t>11</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11717" y="4460981"/>
            <a:ext cx="5811309"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High Levels of Blood Glucose</a:t>
            </a:r>
            <a:r>
              <a:rPr lang="en-US" altLang="en-US" sz="1400" b="1" dirty="0"/>
              <a:t>-Symptoms  [page 5]</a:t>
            </a:r>
          </a:p>
          <a:p>
            <a:endParaRPr lang="en-US" altLang="en-US" sz="1400" b="1" dirty="0"/>
          </a:p>
          <a:p>
            <a:r>
              <a:rPr lang="en-US" altLang="en-US" sz="1400" dirty="0" smtClean="0"/>
              <a:t>ASK: What are some of the</a:t>
            </a:r>
            <a:r>
              <a:rPr lang="en-US" altLang="en-US" sz="1400" baseline="0" dirty="0" smtClean="0"/>
              <a:t> symptoms of hyperglycemia?</a:t>
            </a:r>
            <a:endParaRPr lang="en-US" altLang="en-US" sz="1400" dirty="0" smtClean="0"/>
          </a:p>
          <a:p>
            <a:endParaRPr lang="en-US" altLang="en-US" sz="1400" dirty="0" smtClean="0"/>
          </a:p>
          <a:p>
            <a:r>
              <a:rPr lang="en-US" altLang="en-US" sz="1400" dirty="0" smtClean="0"/>
              <a:t>Both </a:t>
            </a:r>
            <a:r>
              <a:rPr lang="en-US" altLang="en-US" sz="1400" dirty="0"/>
              <a:t>types of diabetes can result in high levels of glucose in the blood. </a:t>
            </a:r>
          </a:p>
          <a:p>
            <a:endParaRPr lang="en-US" altLang="en-US" sz="1400" dirty="0"/>
          </a:p>
          <a:p>
            <a:r>
              <a:rPr lang="en-US" altLang="en-US" sz="1400" dirty="0"/>
              <a:t>Because glucose builds up in the blood the following symptoms occur: (on slide)</a:t>
            </a:r>
          </a:p>
          <a:p>
            <a:endParaRPr lang="en-US" altLang="en-US" sz="1400" dirty="0"/>
          </a:p>
          <a:p>
            <a:pPr defTabSz="924458">
              <a:defRPr/>
            </a:pPr>
            <a:r>
              <a:rPr lang="en-US" dirty="0"/>
              <a:t>Although hyperglycemia generally happens over time, there are exceptions, such as individuals on insulin pumps or with insufficient disease management. High blood glucose levels can lead to serious complications.  </a:t>
            </a:r>
          </a:p>
          <a:p>
            <a:endParaRPr lang="en-US" altLang="en-US" sz="1400" dirty="0"/>
          </a:p>
        </p:txBody>
      </p:sp>
    </p:spTree>
    <p:extLst>
      <p:ext uri="{BB962C8B-B14F-4D97-AF65-F5344CB8AC3E}">
        <p14:creationId xmlns:p14="http://schemas.microsoft.com/office/powerpoint/2010/main" val="244458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731D74-3C68-4EAE-A4B6-088C78C87EB3}" type="slidenum">
              <a:rPr lang="en-US" altLang="en-US" smtClean="0"/>
              <a:pPr>
                <a:spcBef>
                  <a:spcPct val="0"/>
                </a:spcBef>
              </a:pPr>
              <a:t>12</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Long Term Effects of Diabetes</a:t>
            </a:r>
            <a:r>
              <a:rPr lang="en-US" altLang="en-US" sz="1400" b="1" dirty="0"/>
              <a:t>-Complications</a:t>
            </a:r>
          </a:p>
          <a:p>
            <a:endParaRPr lang="en-US" altLang="en-US" sz="1400" dirty="0" smtClean="0"/>
          </a:p>
          <a:p>
            <a:r>
              <a:rPr lang="en-US" altLang="en-US" sz="1400" dirty="0" smtClean="0"/>
              <a:t>ASK: Do you know the long-term consequences of poorly controlled diabetes?</a:t>
            </a:r>
          </a:p>
          <a:p>
            <a:endParaRPr lang="en-US" altLang="en-US" sz="1400" dirty="0" smtClean="0"/>
          </a:p>
          <a:p>
            <a:r>
              <a:rPr lang="en-US" altLang="en-US" sz="1400" dirty="0" smtClean="0"/>
              <a:t>If </a:t>
            </a:r>
            <a:r>
              <a:rPr lang="en-US" altLang="en-US" sz="1400" dirty="0"/>
              <a:t>high blood glucose levels are not maintained over time, serious complications can</a:t>
            </a:r>
          </a:p>
          <a:p>
            <a:r>
              <a:rPr lang="en-US" altLang="en-US" sz="1400" dirty="0"/>
              <a:t>develop such as: </a:t>
            </a:r>
          </a:p>
          <a:p>
            <a:pPr>
              <a:buFontTx/>
              <a:buChar char="•"/>
            </a:pPr>
            <a:r>
              <a:rPr lang="en-US" altLang="en-US" sz="1400" dirty="0"/>
              <a:t>blindness, </a:t>
            </a:r>
          </a:p>
          <a:p>
            <a:pPr>
              <a:buFontTx/>
              <a:buChar char="•"/>
            </a:pPr>
            <a:r>
              <a:rPr lang="en-US" altLang="en-US" sz="1400" dirty="0"/>
              <a:t>kidney or nerve damage </a:t>
            </a:r>
          </a:p>
          <a:p>
            <a:pPr>
              <a:buFontTx/>
              <a:buChar char="•"/>
            </a:pPr>
            <a:r>
              <a:rPr lang="en-US" altLang="en-US" sz="1400" dirty="0"/>
              <a:t>heart disease. </a:t>
            </a:r>
          </a:p>
          <a:p>
            <a:pPr>
              <a:buFontTx/>
              <a:buChar char="•"/>
            </a:pPr>
            <a:endParaRPr lang="en-US" altLang="en-US" sz="1400" dirty="0"/>
          </a:p>
          <a:p>
            <a:r>
              <a:rPr lang="en-US" altLang="en-US" sz="1400" dirty="0"/>
              <a:t>Therefore, it is important to control blood glucose within levels identified by a medical provider.</a:t>
            </a:r>
          </a:p>
        </p:txBody>
      </p:sp>
    </p:spTree>
    <p:extLst>
      <p:ext uri="{BB962C8B-B14F-4D97-AF65-F5344CB8AC3E}">
        <p14:creationId xmlns:p14="http://schemas.microsoft.com/office/powerpoint/2010/main" val="166245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951229-CC47-4048-80FD-E0D478C1C05B}" type="slidenum">
              <a:rPr lang="en-US" altLang="en-US" smtClean="0"/>
              <a:pPr>
                <a:spcBef>
                  <a:spcPct val="0"/>
                </a:spcBef>
              </a:pPr>
              <a:t>13</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sym typeface="Wingdings" panose="05000000000000000000" pitchFamily="2" charset="2"/>
              </a:rPr>
              <a:t>Overview of Diabetes</a:t>
            </a:r>
            <a:r>
              <a:rPr lang="en-US" altLang="en-US" sz="1400" b="1" dirty="0">
                <a:sym typeface="Wingdings" panose="05000000000000000000" pitchFamily="2" charset="2"/>
              </a:rPr>
              <a:t>-Balance  [page 5]</a:t>
            </a:r>
          </a:p>
          <a:p>
            <a:endParaRPr lang="en-US" altLang="en-US" sz="1400" b="1" dirty="0">
              <a:sym typeface="Wingdings" panose="05000000000000000000" pitchFamily="2" charset="2"/>
            </a:endParaRPr>
          </a:p>
          <a:p>
            <a:r>
              <a:rPr lang="en-US" altLang="en-US" sz="1400" dirty="0" smtClean="0">
                <a:sym typeface="Wingdings" panose="05000000000000000000" pitchFamily="2" charset="2"/>
              </a:rPr>
              <a:t>ASK:</a:t>
            </a:r>
            <a:r>
              <a:rPr lang="en-US" altLang="en-US" sz="1400" baseline="0" dirty="0" smtClean="0">
                <a:sym typeface="Wingdings" panose="05000000000000000000" pitchFamily="2" charset="2"/>
              </a:rPr>
              <a:t> What needs to be balanced to efficiently manage diabetes?</a:t>
            </a:r>
            <a:endParaRPr lang="en-US" altLang="en-US" sz="1400" dirty="0" smtClean="0">
              <a:sym typeface="Wingdings" panose="05000000000000000000" pitchFamily="2" charset="2"/>
            </a:endParaRPr>
          </a:p>
          <a:p>
            <a:endParaRPr lang="en-US" altLang="en-US" sz="1400" dirty="0" smtClean="0">
              <a:sym typeface="Wingdings" panose="05000000000000000000" pitchFamily="2" charset="2"/>
            </a:endParaRPr>
          </a:p>
          <a:p>
            <a:r>
              <a:rPr lang="en-US" altLang="en-US" sz="1400" dirty="0" smtClean="0">
                <a:sym typeface="Wingdings" panose="05000000000000000000" pitchFamily="2" charset="2"/>
              </a:rPr>
              <a:t>Management </a:t>
            </a:r>
            <a:r>
              <a:rPr lang="en-US" altLang="en-US" sz="1400" dirty="0">
                <a:sym typeface="Wingdings" panose="05000000000000000000" pitchFamily="2" charset="2"/>
              </a:rPr>
              <a:t>of diabetes consists of an intricate balance between insulin, food intake, physical activity and emotional stress the person encounters as part of life.</a:t>
            </a:r>
          </a:p>
          <a:p>
            <a:endParaRPr lang="en-US" altLang="en-US" sz="1400" dirty="0">
              <a:sym typeface="Wingdings" panose="05000000000000000000" pitchFamily="2" charset="2"/>
            </a:endParaRPr>
          </a:p>
          <a:p>
            <a:r>
              <a:rPr lang="en-US" altLang="en-US" sz="1400" dirty="0">
                <a:sym typeface="Wingdings" panose="05000000000000000000" pitchFamily="2" charset="2"/>
              </a:rPr>
              <a:t>Anything that tips this delicate balance can cause fluctuations in the blood sugar.</a:t>
            </a:r>
            <a:endParaRPr lang="en-US" altLang="en-US" sz="1400" dirty="0"/>
          </a:p>
        </p:txBody>
      </p:sp>
    </p:spTree>
    <p:extLst>
      <p:ext uri="{BB962C8B-B14F-4D97-AF65-F5344CB8AC3E}">
        <p14:creationId xmlns:p14="http://schemas.microsoft.com/office/powerpoint/2010/main" val="35074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49CA5A-69AB-4677-89E2-905B436BD1EF}" type="slidenum">
              <a:rPr lang="en-US" altLang="en-US" smtClean="0"/>
              <a:pPr>
                <a:spcBef>
                  <a:spcPct val="0"/>
                </a:spcBef>
              </a:pPr>
              <a:t>14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Hypoglycemia</a:t>
            </a:r>
            <a:r>
              <a:rPr lang="en-US" altLang="en-US" sz="1400" b="1" dirty="0"/>
              <a:t>  [page 6]</a:t>
            </a:r>
          </a:p>
          <a:p>
            <a:endParaRPr lang="en-US" altLang="en-US" sz="1400" b="1" dirty="0"/>
          </a:p>
          <a:p>
            <a:r>
              <a:rPr lang="en-US" dirty="0"/>
              <a:t>Hypoglycemia is the most serious acute problem that can occur for people with diabetes. </a:t>
            </a:r>
          </a:p>
          <a:p>
            <a:endParaRPr lang="en-US" dirty="0"/>
          </a:p>
          <a:p>
            <a:r>
              <a:rPr lang="en-US" dirty="0"/>
              <a:t>Hypoglycemia requires immediate attention, and is the problem that this training protocol specifically addresses.</a:t>
            </a:r>
          </a:p>
          <a:p>
            <a:r>
              <a:rPr lang="en-US" dirty="0"/>
              <a:t> </a:t>
            </a:r>
          </a:p>
          <a:p>
            <a:r>
              <a:rPr lang="en-US" dirty="0"/>
              <a:t>Hypoglycemia is usually mild and easy to treat if the symptoms are detected early, but it can become serious.  </a:t>
            </a:r>
            <a:r>
              <a:rPr lang="en-US" b="1" u="sng" dirty="0"/>
              <a:t>Low blood sugar often comes on very quickly</a:t>
            </a:r>
            <a:r>
              <a:rPr lang="en-US" dirty="0"/>
              <a:t>, and must be treated immediately by the trained caregiver after recognizing the symptoms of hypoglycemia. If hypoglycemia is not treated right away, it can become life-threatening. If the blood sugar level falls very low (severe symptoms), a person can become unconscious, have seizures and if not treated, will die. </a:t>
            </a:r>
          </a:p>
          <a:p>
            <a:endParaRPr lang="en-US" dirty="0"/>
          </a:p>
          <a:p>
            <a:r>
              <a:rPr lang="en-US" dirty="0"/>
              <a:t>When the person experiences severe symptoms , they must be treated promptly with glucagon. Regardless of the person’s independence level with disease management, a person experiencing severe symptoms will most likely be unable to self-administer their own glucagon injection.</a:t>
            </a:r>
          </a:p>
          <a:p>
            <a:r>
              <a:rPr lang="en-US" dirty="0"/>
              <a:t> </a:t>
            </a:r>
          </a:p>
          <a:p>
            <a:endParaRPr lang="en-US" altLang="en-US" sz="1400" dirty="0"/>
          </a:p>
          <a:p>
            <a:endParaRPr lang="en-US" altLang="en-US" sz="1400" dirty="0"/>
          </a:p>
        </p:txBody>
      </p:sp>
    </p:spTree>
    <p:extLst>
      <p:ext uri="{BB962C8B-B14F-4D97-AF65-F5344CB8AC3E}">
        <p14:creationId xmlns:p14="http://schemas.microsoft.com/office/powerpoint/2010/main" val="2607333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862E92-33E9-43FC-BE34-EDE4D90C3026}" type="slidenum">
              <a:rPr lang="en-US" altLang="en-US" smtClean="0"/>
              <a:pPr>
                <a:spcBef>
                  <a:spcPct val="0"/>
                </a:spcBef>
              </a:pPr>
              <a:t>15</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u="sng" dirty="0" smtClean="0"/>
          </a:p>
          <a:p>
            <a:r>
              <a:rPr lang="en-US" altLang="en-US" sz="1400" b="1" u="sng" dirty="0"/>
              <a:t>Causes of Low Blood Sugar</a:t>
            </a:r>
            <a:r>
              <a:rPr lang="en-US" altLang="en-US" sz="1400" b="1" dirty="0"/>
              <a:t>  [page 6</a:t>
            </a:r>
            <a:r>
              <a:rPr lang="en-US" altLang="en-US" sz="1400" b="1" dirty="0" smtClean="0"/>
              <a:t>]</a:t>
            </a:r>
          </a:p>
          <a:p>
            <a:endParaRPr lang="en-US" altLang="en-US" sz="1400" b="1" dirty="0" smtClean="0"/>
          </a:p>
          <a:p>
            <a:r>
              <a:rPr lang="en-US" altLang="en-US" sz="1400" b="1" dirty="0" smtClean="0"/>
              <a:t>ASK: What are some common causes of hypoglycemia?</a:t>
            </a:r>
            <a:endParaRPr lang="en-US" altLang="en-US" sz="1400" b="1" dirty="0"/>
          </a:p>
          <a:p>
            <a:endParaRPr lang="en-US" altLang="en-US" sz="1400" b="1" dirty="0"/>
          </a:p>
          <a:p>
            <a:r>
              <a:rPr lang="en-US" altLang="en-US" sz="1400" dirty="0"/>
              <a:t>The most </a:t>
            </a:r>
            <a:r>
              <a:rPr lang="en-US" altLang="en-US" sz="1400" b="1" dirty="0"/>
              <a:t>common causes of low blood sugar </a:t>
            </a:r>
            <a:r>
              <a:rPr lang="en-US" altLang="en-US" sz="1400" dirty="0"/>
              <a:t>are the result of a lack of balance</a:t>
            </a:r>
          </a:p>
          <a:p>
            <a:r>
              <a:rPr lang="en-US" altLang="en-US" sz="1400" dirty="0"/>
              <a:t>between insulin, food intake, and physical activity such as the following:</a:t>
            </a:r>
          </a:p>
          <a:p>
            <a:endParaRPr lang="en-US" altLang="en-US" sz="1400" dirty="0"/>
          </a:p>
          <a:p>
            <a:r>
              <a:rPr lang="en-US" altLang="en-US" sz="1400" dirty="0">
                <a:latin typeface="SymbolMT"/>
              </a:rPr>
              <a:t>• </a:t>
            </a:r>
            <a:r>
              <a:rPr lang="en-US" altLang="en-US" sz="1400" dirty="0"/>
              <a:t>Too much diabetes medication; insulin or some oral diabetes medications</a:t>
            </a:r>
          </a:p>
          <a:p>
            <a:endParaRPr lang="en-US" altLang="en-US" sz="1400" dirty="0"/>
          </a:p>
          <a:p>
            <a:r>
              <a:rPr lang="en-US" altLang="en-US" sz="1400" dirty="0">
                <a:latin typeface="SymbolMT"/>
              </a:rPr>
              <a:t>• </a:t>
            </a:r>
            <a:r>
              <a:rPr lang="en-US" altLang="en-US" sz="1400" dirty="0"/>
              <a:t>Change in meal or snack times, not enough food or not finishing all food as required</a:t>
            </a:r>
          </a:p>
          <a:p>
            <a:endParaRPr lang="en-US" altLang="en-US" sz="1400" dirty="0"/>
          </a:p>
          <a:p>
            <a:r>
              <a:rPr lang="en-US" altLang="en-US" sz="1400" dirty="0">
                <a:latin typeface="SymbolMT"/>
              </a:rPr>
              <a:t>• </a:t>
            </a:r>
            <a:r>
              <a:rPr lang="en-US" altLang="en-US" sz="1400" dirty="0"/>
              <a:t>Skipping or not finishing meals or snacks</a:t>
            </a:r>
          </a:p>
          <a:p>
            <a:endParaRPr lang="en-US" altLang="en-US" sz="1400" dirty="0"/>
          </a:p>
          <a:p>
            <a:r>
              <a:rPr lang="en-US" altLang="en-US" sz="1400" dirty="0">
                <a:latin typeface="SymbolMT"/>
              </a:rPr>
              <a:t>• </a:t>
            </a:r>
            <a:r>
              <a:rPr lang="en-US" altLang="en-US" sz="1400" dirty="0"/>
              <a:t>Getting more physical activity or exercise than usual</a:t>
            </a:r>
          </a:p>
          <a:p>
            <a:endParaRPr lang="en-US" altLang="en-US" sz="1400" dirty="0"/>
          </a:p>
          <a:p>
            <a:r>
              <a:rPr lang="en-US" altLang="en-US" sz="1400" dirty="0">
                <a:latin typeface="SymbolMT"/>
              </a:rPr>
              <a:t>• </a:t>
            </a:r>
            <a:r>
              <a:rPr lang="en-US" altLang="en-US" sz="1400" dirty="0"/>
              <a:t>Drinking alcohol without eating</a:t>
            </a:r>
          </a:p>
          <a:p>
            <a:endParaRPr lang="en-US" altLang="en-US" sz="1400" dirty="0"/>
          </a:p>
        </p:txBody>
      </p:sp>
    </p:spTree>
    <p:extLst>
      <p:ext uri="{BB962C8B-B14F-4D97-AF65-F5344CB8AC3E}">
        <p14:creationId xmlns:p14="http://schemas.microsoft.com/office/powerpoint/2010/main" val="406438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193C2E-F9AB-41BC-9993-30E31595FBB8}" type="slidenum">
              <a:rPr lang="en-US" altLang="en-US" smtClean="0"/>
              <a:pPr>
                <a:spcBef>
                  <a:spcPct val="0"/>
                </a:spcBef>
              </a:pPr>
              <a:t>16</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Mild Symptoms of Hypoglycemia</a:t>
            </a:r>
            <a:r>
              <a:rPr lang="en-US" altLang="en-US" sz="1400" b="1" dirty="0"/>
              <a:t>  [page 6]</a:t>
            </a:r>
          </a:p>
          <a:p>
            <a:r>
              <a:rPr lang="en-US" altLang="en-US" sz="1400" b="1" dirty="0"/>
              <a:t>**</a:t>
            </a:r>
            <a:r>
              <a:rPr lang="en-US" altLang="en-US" sz="1400" dirty="0"/>
              <a:t>Next three slides**</a:t>
            </a:r>
          </a:p>
          <a:p>
            <a:endParaRPr lang="en-US" altLang="en-US" sz="1400" b="1" dirty="0" smtClean="0"/>
          </a:p>
          <a:p>
            <a:r>
              <a:rPr lang="en-US" altLang="en-US" sz="1400" b="1" dirty="0" smtClean="0"/>
              <a:t>ASK: What are some of the symptoms of hypoglycemia?</a:t>
            </a:r>
          </a:p>
          <a:p>
            <a:endParaRPr lang="en-US" altLang="en-US" sz="1400" b="1" dirty="0"/>
          </a:p>
          <a:p>
            <a:r>
              <a:rPr lang="en-US" altLang="en-US" sz="1400" b="1" dirty="0"/>
              <a:t>Symptoms of hypoglycemia can range from mild to severe, and include any or all</a:t>
            </a:r>
          </a:p>
          <a:p>
            <a:r>
              <a:rPr lang="en-US" altLang="en-US" sz="1400" b="1" dirty="0"/>
              <a:t>of the following:</a:t>
            </a:r>
          </a:p>
          <a:p>
            <a:endParaRPr lang="en-US" altLang="en-US" sz="1400" b="1" dirty="0"/>
          </a:p>
          <a:p>
            <a:r>
              <a:rPr lang="en-US" altLang="en-US" sz="1400" b="1" dirty="0"/>
              <a:t>Mild Symptoms (slide)</a:t>
            </a:r>
          </a:p>
          <a:p>
            <a:endParaRPr lang="en-US" altLang="en-US" sz="1400" dirty="0"/>
          </a:p>
          <a:p>
            <a:endParaRPr lang="en-US" altLang="en-US" sz="1400" dirty="0"/>
          </a:p>
        </p:txBody>
      </p:sp>
    </p:spTree>
    <p:extLst>
      <p:ext uri="{BB962C8B-B14F-4D97-AF65-F5344CB8AC3E}">
        <p14:creationId xmlns:p14="http://schemas.microsoft.com/office/powerpoint/2010/main" val="111246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4D5CF5-DF6C-4703-AC43-76ADF1C3AF04}" type="slidenum">
              <a:rPr lang="en-US" altLang="en-US" smtClean="0"/>
              <a:pPr>
                <a:spcBef>
                  <a:spcPct val="0"/>
                </a:spcBef>
              </a:pPr>
              <a:t>17</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u="sng" dirty="0" smtClean="0"/>
          </a:p>
          <a:p>
            <a:r>
              <a:rPr lang="en-US" altLang="en-US" sz="1400" b="1" u="sng" dirty="0"/>
              <a:t>Moderate Symptoms of Hypoglycemia</a:t>
            </a:r>
            <a:r>
              <a:rPr lang="en-US" altLang="en-US" sz="1400" b="1" dirty="0"/>
              <a:t>  [page 6]</a:t>
            </a:r>
          </a:p>
          <a:p>
            <a:endParaRPr lang="en-US" altLang="en-US" sz="1400" b="1" dirty="0"/>
          </a:p>
          <a:p>
            <a:r>
              <a:rPr lang="en-US" altLang="en-US" sz="1400" b="1" dirty="0">
                <a:sym typeface="Wingdings" panose="05000000000000000000" pitchFamily="2" charset="2"/>
              </a:rPr>
              <a:t> </a:t>
            </a:r>
            <a:r>
              <a:rPr lang="en-US" altLang="en-US" sz="1400" dirty="0">
                <a:sym typeface="Wingdings" panose="05000000000000000000" pitchFamily="2" charset="2"/>
              </a:rPr>
              <a:t>Moderate symptoms of hypoglycemia are: (slide)</a:t>
            </a:r>
          </a:p>
        </p:txBody>
      </p:sp>
    </p:spTree>
    <p:extLst>
      <p:ext uri="{BB962C8B-B14F-4D97-AF65-F5344CB8AC3E}">
        <p14:creationId xmlns:p14="http://schemas.microsoft.com/office/powerpoint/2010/main" val="24249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D6F089-DD51-46A6-A07A-91FE82B1B6D9}" type="slidenum">
              <a:rPr lang="en-US" altLang="en-US" smtClean="0"/>
              <a:pPr>
                <a:spcBef>
                  <a:spcPct val="0"/>
                </a:spcBef>
              </a:pPr>
              <a:t>18</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Severe </a:t>
            </a:r>
            <a:r>
              <a:rPr lang="en-US" altLang="en-US" sz="1400" b="1" dirty="0"/>
              <a:t>Symptoms  [page 6 ]</a:t>
            </a:r>
          </a:p>
          <a:p>
            <a:endParaRPr lang="en-US" altLang="en-US" sz="1400" b="1" dirty="0"/>
          </a:p>
          <a:p>
            <a:r>
              <a:rPr lang="en-US" altLang="en-US" sz="1400" dirty="0"/>
              <a:t>Severe symptoms of hypoglycemia are: (slide)</a:t>
            </a:r>
          </a:p>
          <a:p>
            <a:pPr lvl="1"/>
            <a:r>
              <a:rPr lang="en-US" altLang="en-US" sz="1400" dirty="0"/>
              <a:t>  </a:t>
            </a:r>
          </a:p>
        </p:txBody>
      </p:sp>
    </p:spTree>
    <p:extLst>
      <p:ext uri="{BB962C8B-B14F-4D97-AF65-F5344CB8AC3E}">
        <p14:creationId xmlns:p14="http://schemas.microsoft.com/office/powerpoint/2010/main" val="90702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5ADC14-D416-4ABB-81EA-3E8663BDB8D6}" type="slidenum">
              <a:rPr lang="en-US" altLang="en-US" smtClean="0"/>
              <a:pPr>
                <a:spcBef>
                  <a:spcPct val="0"/>
                </a:spcBef>
              </a:pPr>
              <a:t>19</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7575" y="4811211"/>
            <a:ext cx="5046663" cy="42253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Comparison of Symptoms of Hypoglycemia</a:t>
            </a:r>
            <a:r>
              <a:rPr lang="en-US" altLang="en-US" sz="1400" b="1" dirty="0"/>
              <a:t>  [page 6]</a:t>
            </a:r>
          </a:p>
          <a:p>
            <a:endParaRPr lang="en-US" altLang="en-US" sz="1400" b="1" dirty="0"/>
          </a:p>
          <a:p>
            <a:pPr>
              <a:buFont typeface="Wingdings" panose="05000000000000000000" pitchFamily="2" charset="2"/>
              <a:buChar char="¯"/>
            </a:pPr>
            <a:r>
              <a:rPr lang="en-US" altLang="en-US" sz="1400" dirty="0">
                <a:sym typeface="Wingdings" panose="05000000000000000000" pitchFamily="2" charset="2"/>
              </a:rPr>
              <a:t>It is important to note that symptoms for hypoglycemia may vary from person to person; </a:t>
            </a:r>
          </a:p>
          <a:p>
            <a:pPr>
              <a:buFont typeface="Wingdings" panose="05000000000000000000" pitchFamily="2" charset="2"/>
              <a:buChar char="¯"/>
            </a:pPr>
            <a:endParaRPr lang="en-US" altLang="en-US" sz="1400" dirty="0">
              <a:sym typeface="Wingdings" panose="05000000000000000000" pitchFamily="2" charset="2"/>
            </a:endParaRPr>
          </a:p>
          <a:p>
            <a:pPr>
              <a:buFont typeface="Wingdings" panose="05000000000000000000" pitchFamily="2" charset="2"/>
              <a:buChar char="¯"/>
            </a:pPr>
            <a:r>
              <a:rPr lang="en-US" altLang="en-US" sz="1400" dirty="0">
                <a:sym typeface="Wingdings" panose="05000000000000000000" pitchFamily="2" charset="2"/>
              </a:rPr>
              <a:t>A given individual may not experience all of these symptoms.</a:t>
            </a:r>
            <a:endParaRPr lang="en-US" altLang="en-US" sz="1400" u="sng" dirty="0"/>
          </a:p>
        </p:txBody>
      </p:sp>
    </p:spTree>
    <p:extLst>
      <p:ext uri="{BB962C8B-B14F-4D97-AF65-F5344CB8AC3E}">
        <p14:creationId xmlns:p14="http://schemas.microsoft.com/office/powerpoint/2010/main" val="75567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766C72-93CE-4E96-B6B0-F684FE5FB977}" type="slidenum">
              <a:rPr lang="en-US" altLang="en-US" smtClean="0"/>
              <a:pPr>
                <a:spcBef>
                  <a:spcPct val="0"/>
                </a:spcBef>
              </a:pPr>
              <a:t>2</a:t>
            </a:fld>
            <a:endParaRPr lang="en-US" altLang="en-US" smtClean="0"/>
          </a:p>
        </p:txBody>
      </p:sp>
      <p:sp>
        <p:nvSpPr>
          <p:cNvPr id="8195" name="Rectangle 2051"/>
          <p:cNvSpPr>
            <a:spLocks noGrp="1" noChangeArrowheads="1"/>
          </p:cNvSpPr>
          <p:nvPr>
            <p:ph type="body" idx="1"/>
          </p:nvPr>
        </p:nvSpPr>
        <p:spPr>
          <a:xfrm>
            <a:off x="458788" y="543905"/>
            <a:ext cx="5887773" cy="8846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Training Protocol [page 1]</a:t>
            </a:r>
          </a:p>
          <a:p>
            <a:endParaRPr lang="en-US" altLang="en-US" sz="1400" u="sng" dirty="0"/>
          </a:p>
          <a:p>
            <a:r>
              <a:rPr lang="en-US" altLang="en-US" sz="1400" dirty="0"/>
              <a:t>This Power Point</a:t>
            </a:r>
            <a:r>
              <a:rPr lang="en-US" altLang="en-US" sz="1400" dirty="0">
                <a:sym typeface="Symbol" panose="05050102010706020507" pitchFamily="18" charset="2"/>
              </a:rPr>
              <a:t> presentation has been developed to assist healthcare professionals in presenting information using the “Training Protocol for Emergency Glucagon Providers” which was developed by the Oregon Public Health Division.  The presentation will assist healthcare professionals with the implementation of ORS 433.880-830 and OAR 333-055-0000 through 0035.  </a:t>
            </a:r>
          </a:p>
          <a:p>
            <a:endParaRPr lang="en-US" altLang="en-US" sz="1400" dirty="0">
              <a:sym typeface="Symbol" panose="05050102010706020507" pitchFamily="18" charset="2"/>
            </a:endParaRPr>
          </a:p>
          <a:p>
            <a:r>
              <a:rPr lang="en-US" altLang="en-US" sz="1400" dirty="0">
                <a:sym typeface="Symbol" panose="05050102010706020507" pitchFamily="18" charset="2"/>
              </a:rPr>
              <a:t>The presentation and instructor outline, “Training Protocol for Emergency Glucagon Providers”, is available at http://public.health.oregon.gov/DISEASESCONDITIONS/CHRONICDISEASE/DIABETES/Pages/resources.aspx </a:t>
            </a:r>
          </a:p>
          <a:p>
            <a:endParaRPr lang="en-US" altLang="en-US" sz="1400" dirty="0">
              <a:sym typeface="Symbol" panose="05050102010706020507" pitchFamily="18" charset="2"/>
            </a:endParaRPr>
          </a:p>
          <a:p>
            <a:r>
              <a:rPr lang="en-US" altLang="en-US" sz="1400" dirty="0">
                <a:sym typeface="Symbol" panose="05050102010706020507" pitchFamily="18" charset="2"/>
              </a:rPr>
              <a:t>The instructor outline follows the training protocol and is outlined in the “Notes Pages” format in the PowerPoint presentation.  The corresponding page numbers of the protocol are listed in square [ ] parentheses at the top of each note page by the heading. </a:t>
            </a:r>
          </a:p>
          <a:p>
            <a:endParaRPr lang="en-US" altLang="en-US" sz="1400" dirty="0">
              <a:sym typeface="Symbol" panose="05050102010706020507" pitchFamily="18" charset="2"/>
            </a:endParaRPr>
          </a:p>
          <a:p>
            <a:r>
              <a:rPr lang="en-US" altLang="en-US" sz="1400" dirty="0">
                <a:sym typeface="Symbol" panose="05050102010706020507" pitchFamily="18" charset="2"/>
              </a:rPr>
              <a:t>This presentation/instructor outline, or portions of it, may not be reproduced for profit, however, producing transparency slides from this presentation for use with overheads is acceptable.  </a:t>
            </a:r>
          </a:p>
          <a:p>
            <a:endParaRPr lang="en-US" altLang="en-US" sz="1400" dirty="0">
              <a:sym typeface="Symbol" panose="05050102010706020507" pitchFamily="18" charset="2"/>
            </a:endParaRPr>
          </a:p>
        </p:txBody>
      </p:sp>
    </p:spTree>
    <p:extLst>
      <p:ext uri="{BB962C8B-B14F-4D97-AF65-F5344CB8AC3E}">
        <p14:creationId xmlns:p14="http://schemas.microsoft.com/office/powerpoint/2010/main" val="4051074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D7EE7E-1C1A-4F32-BB3C-699DE4F4E525}" type="slidenum">
              <a:rPr lang="en-US" altLang="en-US" smtClean="0"/>
              <a:pPr>
                <a:spcBef>
                  <a:spcPct val="0"/>
                </a:spcBef>
              </a:pPr>
              <a:t>20</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7575" y="4460981"/>
            <a:ext cx="5123127" cy="46191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Intervention for Mild or Moderate Hypoglycemia</a:t>
            </a:r>
            <a:r>
              <a:rPr lang="en-US" altLang="en-US" sz="1400" b="1" dirty="0"/>
              <a:t>  [page 7]</a:t>
            </a:r>
          </a:p>
          <a:p>
            <a:endParaRPr lang="en-US" altLang="en-US" sz="1400" b="1" dirty="0"/>
          </a:p>
          <a:p>
            <a:r>
              <a:rPr lang="en-US" altLang="en-US" sz="1400" b="1" dirty="0"/>
              <a:t>Treat low blood sugar right away with a fast-acting source of sugar.</a:t>
            </a:r>
          </a:p>
          <a:p>
            <a:pPr>
              <a:buFontTx/>
              <a:buChar char="•"/>
            </a:pPr>
            <a:r>
              <a:rPr lang="en-US" altLang="en-US" sz="1400" b="1" dirty="0"/>
              <a:t> </a:t>
            </a:r>
            <a:r>
              <a:rPr lang="en-US" altLang="en-US" sz="1400" dirty="0"/>
              <a:t>It will not get better on its own</a:t>
            </a:r>
            <a:r>
              <a:rPr lang="en-US" altLang="en-US" sz="1400" dirty="0" smtClean="0"/>
              <a:t>.</a:t>
            </a:r>
          </a:p>
          <a:p>
            <a:pPr>
              <a:buFontTx/>
              <a:buChar char="•"/>
            </a:pPr>
            <a:endParaRPr lang="en-US" altLang="en-US" sz="1400" dirty="0" smtClean="0"/>
          </a:p>
          <a:p>
            <a:pPr>
              <a:buFontTx/>
              <a:buNone/>
            </a:pPr>
            <a:r>
              <a:rPr lang="en-US" altLang="en-US" sz="1400" dirty="0" smtClean="0"/>
              <a:t>ASK:</a:t>
            </a:r>
            <a:r>
              <a:rPr lang="en-US" altLang="en-US" sz="1400" baseline="0" dirty="0" smtClean="0"/>
              <a:t> What are examples of fast-acting sources of sugar?</a:t>
            </a:r>
            <a:endParaRPr lang="en-US" altLang="en-US" sz="1400" dirty="0"/>
          </a:p>
          <a:p>
            <a:endParaRPr lang="en-US" altLang="en-US" sz="1400" dirty="0"/>
          </a:p>
          <a:p>
            <a:r>
              <a:rPr lang="en-US" altLang="en-US" sz="1400" dirty="0"/>
              <a:t>If the health care provider for the person with diabetes has outlined a</a:t>
            </a:r>
          </a:p>
          <a:p>
            <a:r>
              <a:rPr lang="en-US" altLang="en-US" sz="1400" dirty="0"/>
              <a:t>plan for testing the blood sugar, do so before initiating treatment. </a:t>
            </a:r>
          </a:p>
          <a:p>
            <a:endParaRPr lang="en-US" altLang="en-US" sz="1400" dirty="0"/>
          </a:p>
          <a:p>
            <a:r>
              <a:rPr lang="en-US" altLang="en-US" sz="1400" dirty="0"/>
              <a:t>Otherwise </a:t>
            </a:r>
            <a:r>
              <a:rPr lang="en-US" altLang="en-US" sz="1400" b="1" dirty="0"/>
              <a:t>if the person is able to eat and swallow, provide one of the following sources of fast-acting sugar right away</a:t>
            </a:r>
            <a:r>
              <a:rPr lang="en-US" altLang="en-US" sz="1400" dirty="0"/>
              <a:t> (slide)</a:t>
            </a:r>
          </a:p>
          <a:p>
            <a:endParaRPr lang="en-US" altLang="en-US" sz="1400" b="1" dirty="0"/>
          </a:p>
        </p:txBody>
      </p:sp>
    </p:spTree>
    <p:extLst>
      <p:ext uri="{BB962C8B-B14F-4D97-AF65-F5344CB8AC3E}">
        <p14:creationId xmlns:p14="http://schemas.microsoft.com/office/powerpoint/2010/main" val="309566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E4DC8-9AA4-4B8C-B944-5138FE848DA6}" type="slidenum">
              <a:rPr lang="en-US" altLang="en-US" smtClean="0"/>
              <a:pPr>
                <a:spcBef>
                  <a:spcPct val="0"/>
                </a:spcBef>
              </a:pPr>
              <a:t>21</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15 Minute Rule </a:t>
            </a:r>
            <a:r>
              <a:rPr lang="en-US" altLang="en-US" sz="1400" b="1" dirty="0"/>
              <a:t>  [page 7]</a:t>
            </a:r>
          </a:p>
          <a:p>
            <a:endParaRPr lang="en-US" altLang="en-US" sz="1400" b="1" dirty="0"/>
          </a:p>
          <a:p>
            <a:r>
              <a:rPr lang="en-US" dirty="0"/>
              <a:t>Common practice is to observe and recheck blood glucose 15 minutes after the fast-acting sugar is given. If the recheck continues to be below the ordered level (typically 70 or 80), another fast-acting sugar treatment should be given. </a:t>
            </a:r>
          </a:p>
          <a:p>
            <a:endParaRPr lang="en-US" dirty="0"/>
          </a:p>
          <a:p>
            <a:r>
              <a:rPr lang="en-US" dirty="0"/>
              <a:t>If the recheck is above the ordered level, but the next regular meal is more than one hour away, follow the treatment with an extra snack per medical provider’s orders (usually a carbohydrate and protein.) </a:t>
            </a:r>
          </a:p>
          <a:p>
            <a:endParaRPr lang="en-US" dirty="0"/>
          </a:p>
          <a:p>
            <a:r>
              <a:rPr lang="en-US" dirty="0"/>
              <a:t>If after two treatments, blood glucose is not above the ordered level (70 or 80) or continues to fall, call the parent, designated contact (such as in the workplace) and 911.</a:t>
            </a:r>
          </a:p>
        </p:txBody>
      </p:sp>
    </p:spTree>
    <p:extLst>
      <p:ext uri="{BB962C8B-B14F-4D97-AF65-F5344CB8AC3E}">
        <p14:creationId xmlns:p14="http://schemas.microsoft.com/office/powerpoint/2010/main" val="4131879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890BC0-5AD4-4F21-BDF7-99B0A13D02E4}" type="slidenum">
              <a:rPr lang="en-US" altLang="en-US" smtClean="0"/>
              <a:pPr>
                <a:spcBef>
                  <a:spcPct val="0"/>
                </a:spcBef>
              </a:pPr>
              <a:t>22</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Treatment For Severe Symptoms Of Hypoglycemia</a:t>
            </a:r>
            <a:r>
              <a:rPr lang="en-US" altLang="en-US" sz="1400" b="1" dirty="0"/>
              <a:t>  [page 8]</a:t>
            </a:r>
          </a:p>
          <a:p>
            <a:endParaRPr lang="en-US" altLang="en-US" sz="1400" b="1" dirty="0"/>
          </a:p>
          <a:p>
            <a:r>
              <a:rPr lang="en-US" altLang="en-US" sz="1400" dirty="0"/>
              <a:t>Prepare to treat the person for severe symptoms of hypoglycemia if any of the</a:t>
            </a:r>
          </a:p>
          <a:p>
            <a:r>
              <a:rPr lang="en-US" altLang="en-US" sz="1400" dirty="0"/>
              <a:t>following occur: (slide)</a:t>
            </a:r>
          </a:p>
          <a:p>
            <a:endParaRPr lang="en-US" altLang="en-US" sz="1400" b="1" dirty="0"/>
          </a:p>
          <a:p>
            <a:r>
              <a:rPr lang="en-US" altLang="en-US" sz="1400" b="1" dirty="0"/>
              <a:t>Reminder: </a:t>
            </a:r>
            <a:r>
              <a:rPr lang="en-US" altLang="en-US" sz="1400" dirty="0"/>
              <a:t>Symptoms of hypoglycemia may vary from person to person. If the</a:t>
            </a:r>
          </a:p>
          <a:p>
            <a:r>
              <a:rPr lang="en-US" altLang="en-US" sz="1400" dirty="0"/>
              <a:t>emergency glucagon provider is uncertain as to whether the person is experiencing high</a:t>
            </a:r>
          </a:p>
          <a:p>
            <a:r>
              <a:rPr lang="en-US" altLang="en-US" sz="1400" dirty="0"/>
              <a:t>or low blood glucose, test blood glucose with a meter. If a meter is not available, it is</a:t>
            </a:r>
          </a:p>
          <a:p>
            <a:r>
              <a:rPr lang="en-US" altLang="en-US" sz="1400" dirty="0"/>
              <a:t>safer to treat for hypoglycemia than delay treatment.</a:t>
            </a:r>
          </a:p>
        </p:txBody>
      </p:sp>
    </p:spTree>
    <p:extLst>
      <p:ext uri="{BB962C8B-B14F-4D97-AF65-F5344CB8AC3E}">
        <p14:creationId xmlns:p14="http://schemas.microsoft.com/office/powerpoint/2010/main" val="292207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299A1-3CB4-4F29-B26B-B0ACE5326105}" type="slidenum">
              <a:rPr lang="en-US" altLang="en-US" smtClean="0"/>
              <a:pPr>
                <a:spcBef>
                  <a:spcPct val="0"/>
                </a:spcBef>
              </a:pPr>
              <a:t>23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a:t>
            </a:r>
            <a:r>
              <a:rPr lang="en-US" altLang="en-US" sz="1400" b="1" dirty="0"/>
              <a:t>  [page 8]</a:t>
            </a:r>
          </a:p>
          <a:p>
            <a:endParaRPr lang="en-US" altLang="en-US" sz="1400" b="1" dirty="0"/>
          </a:p>
          <a:p>
            <a:r>
              <a:rPr lang="en-US" altLang="en-US" sz="1400" dirty="0"/>
              <a:t>Glucagon, like insulin, is a hormone made in the pancreas. </a:t>
            </a:r>
          </a:p>
          <a:p>
            <a:endParaRPr lang="en-US" altLang="en-US" sz="1400" dirty="0"/>
          </a:p>
          <a:p>
            <a:r>
              <a:rPr lang="en-US" altLang="en-US" sz="1400" dirty="0"/>
              <a:t>It acts on the liver by converting glycogen to glucose. </a:t>
            </a:r>
          </a:p>
          <a:p>
            <a:r>
              <a:rPr lang="en-US" altLang="en-US" sz="1400" dirty="0"/>
              <a:t>Glucagon products are safe to use and relatively free of adverse reactions except for nausea and vomiting. </a:t>
            </a:r>
          </a:p>
          <a:p>
            <a:r>
              <a:rPr lang="en-US" altLang="en-US" sz="1400" dirty="0"/>
              <a:t>No cases of human overdose have been reported.</a:t>
            </a:r>
          </a:p>
        </p:txBody>
      </p:sp>
    </p:spTree>
    <p:extLst>
      <p:ext uri="{BB962C8B-B14F-4D97-AF65-F5344CB8AC3E}">
        <p14:creationId xmlns:p14="http://schemas.microsoft.com/office/powerpoint/2010/main" val="769055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733B0C-BC14-4FFD-B3D8-95F83A27CDDD}" type="slidenum">
              <a:rPr lang="en-US" altLang="en-US" smtClean="0"/>
              <a:pPr>
                <a:spcBef>
                  <a:spcPct val="0"/>
                </a:spcBef>
              </a:pPr>
              <a:t>24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Emergency Kit</a:t>
            </a:r>
            <a:r>
              <a:rPr lang="en-US" altLang="en-US" sz="1400" b="1" dirty="0"/>
              <a:t>  [page 8]</a:t>
            </a:r>
          </a:p>
          <a:p>
            <a:endParaRPr lang="en-US" altLang="en-US" sz="1400" b="1" u="sng" dirty="0"/>
          </a:p>
          <a:p>
            <a:r>
              <a:rPr lang="en-US" altLang="en-US" sz="1400" dirty="0"/>
              <a:t>Glucagon is available in a package with supplies needed for administration. </a:t>
            </a:r>
          </a:p>
          <a:p>
            <a:endParaRPr lang="en-US" altLang="en-US" sz="1400" dirty="0"/>
          </a:p>
          <a:p>
            <a:r>
              <a:rPr lang="en-US" altLang="en-US" sz="1400" dirty="0"/>
              <a:t>This is called a </a:t>
            </a:r>
            <a:r>
              <a:rPr lang="en-US" altLang="en-US" sz="1400" b="1" dirty="0"/>
              <a:t>Glucagon Emergency Kit</a:t>
            </a:r>
            <a:r>
              <a:rPr lang="en-US" altLang="en-US" sz="1400" dirty="0"/>
              <a:t>, and can only be obtained by prescription by the</a:t>
            </a:r>
          </a:p>
          <a:p>
            <a:r>
              <a:rPr lang="en-US" altLang="en-US" sz="1400" dirty="0"/>
              <a:t>individual affected by diabetes or child’s parent/guardian. </a:t>
            </a:r>
          </a:p>
          <a:p>
            <a:endParaRPr lang="en-US" altLang="en-US" sz="1400" dirty="0"/>
          </a:p>
          <a:p>
            <a:r>
              <a:rPr lang="en-US" altLang="en-US" sz="1400" dirty="0"/>
              <a:t>It is the responsibility of the person for whom glucagon is prescribed, or in the case of a child, the parent/guardian to provide the original and any replacement glucagon emergency kits for use by the emergency glucagon provider.</a:t>
            </a:r>
          </a:p>
          <a:p>
            <a:endParaRPr lang="en-US" altLang="en-US" sz="1400" dirty="0"/>
          </a:p>
          <a:p>
            <a:r>
              <a:rPr lang="en-US" altLang="en-US" sz="1400" dirty="0"/>
              <a:t>The </a:t>
            </a:r>
            <a:r>
              <a:rPr lang="en-US" altLang="en-US" sz="1400" b="1" dirty="0"/>
              <a:t>Glucagon Emergency Kit </a:t>
            </a:r>
            <a:r>
              <a:rPr lang="en-US" altLang="en-US" sz="1400" dirty="0"/>
              <a:t>contains:</a:t>
            </a:r>
          </a:p>
          <a:p>
            <a:r>
              <a:rPr lang="en-US" altLang="en-US" sz="1400" dirty="0">
                <a:latin typeface="SymbolMT"/>
              </a:rPr>
              <a:t>• </a:t>
            </a:r>
            <a:r>
              <a:rPr lang="en-US" altLang="en-US" sz="1400" dirty="0"/>
              <a:t>a bottle of glucagon in powder form</a:t>
            </a:r>
          </a:p>
          <a:p>
            <a:r>
              <a:rPr lang="en-US" altLang="en-US" sz="1400" dirty="0">
                <a:latin typeface="SymbolMT"/>
              </a:rPr>
              <a:t>• </a:t>
            </a:r>
            <a:r>
              <a:rPr lang="en-US" altLang="en-US" sz="1400" dirty="0"/>
              <a:t>a syringe filled with special diluting liquid</a:t>
            </a:r>
          </a:p>
        </p:txBody>
      </p:sp>
    </p:spTree>
    <p:extLst>
      <p:ext uri="{BB962C8B-B14F-4D97-AF65-F5344CB8AC3E}">
        <p14:creationId xmlns:p14="http://schemas.microsoft.com/office/powerpoint/2010/main" val="1566177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5FB9A6-815C-4C47-8F3E-E22B831296F5}" type="slidenum">
              <a:rPr lang="en-US" altLang="en-US" smtClean="0"/>
              <a:pPr>
                <a:spcBef>
                  <a:spcPct val="0"/>
                </a:spcBef>
              </a:pPr>
              <a:t>25</a:t>
            </a:fld>
            <a:endParaRPr lang="en-US" altLang="en-US" smtClean="0"/>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xfrm>
            <a:off x="841111" y="4460981"/>
            <a:ext cx="5123127" cy="46159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Storage</a:t>
            </a:r>
            <a:r>
              <a:rPr lang="en-US" altLang="en-US" sz="1400" b="1" dirty="0"/>
              <a:t>   [page 9]</a:t>
            </a:r>
          </a:p>
          <a:p>
            <a:endParaRPr lang="en-US" altLang="en-US" sz="1400" b="1" dirty="0"/>
          </a:p>
          <a:p>
            <a:r>
              <a:rPr lang="en-US" altLang="en-US" sz="1400" b="1" dirty="0"/>
              <a:t>Storage:</a:t>
            </a:r>
          </a:p>
          <a:p>
            <a:r>
              <a:rPr lang="en-US" altLang="en-US" sz="1400" dirty="0"/>
              <a:t>Vials of glucagon as well as the diluting solution should be stored at room temperature</a:t>
            </a:r>
          </a:p>
          <a:p>
            <a:r>
              <a:rPr lang="en-US" altLang="en-US" sz="1400" dirty="0"/>
              <a:t>(59° - 86°).</a:t>
            </a:r>
          </a:p>
          <a:p>
            <a:endParaRPr lang="en-US" altLang="en-US" sz="1400" dirty="0"/>
          </a:p>
          <a:p>
            <a:r>
              <a:rPr lang="en-US" altLang="en-US" sz="1400" dirty="0"/>
              <a:t>The powder should not be mixed with the diluting solution until just before it</a:t>
            </a:r>
          </a:p>
          <a:p>
            <a:r>
              <a:rPr lang="en-US" altLang="en-US" sz="1400" dirty="0"/>
              <a:t>is injected during a hypoglycemic emergency. </a:t>
            </a:r>
          </a:p>
          <a:p>
            <a:endParaRPr lang="en-US" altLang="en-US" sz="1400" dirty="0"/>
          </a:p>
          <a:p>
            <a:r>
              <a:rPr lang="en-US" altLang="en-US" sz="1400" dirty="0"/>
              <a:t>The injection should be done in the loose, fatty tissue or muscle of the arm or thigh and any unused portion should be discarded. </a:t>
            </a:r>
          </a:p>
          <a:p>
            <a:endParaRPr lang="en-US" altLang="en-US" sz="1400" dirty="0"/>
          </a:p>
          <a:p>
            <a:r>
              <a:rPr lang="en-US" altLang="en-US" sz="1400" dirty="0"/>
              <a:t>The glucagon solution should not be used unless it is clear and has a water-like consistency.</a:t>
            </a:r>
          </a:p>
          <a:p>
            <a:endParaRPr lang="en-US" altLang="en-US" sz="1400" dirty="0"/>
          </a:p>
          <a:p>
            <a:r>
              <a:rPr lang="en-US" altLang="en-US" sz="1400" dirty="0"/>
              <a:t>The glucagon emergency provider is advised to check expiration dates on the glucagon</a:t>
            </a:r>
          </a:p>
          <a:p>
            <a:r>
              <a:rPr lang="en-US" altLang="en-US" sz="1400" dirty="0"/>
              <a:t>emergency kits periodically.</a:t>
            </a:r>
            <a:endParaRPr lang="en-US" altLang="en-US" sz="1400" b="1" dirty="0"/>
          </a:p>
          <a:p>
            <a:endParaRPr lang="en-US" altLang="en-US" sz="1400" b="1" dirty="0"/>
          </a:p>
          <a:p>
            <a:endParaRPr lang="en-US" altLang="en-US" sz="1400" b="1" dirty="0"/>
          </a:p>
          <a:p>
            <a:endParaRPr lang="en-US" altLang="en-US" sz="1400" b="1" dirty="0"/>
          </a:p>
          <a:p>
            <a:endParaRPr lang="en-US" altLang="en-US" sz="1400" b="1" dirty="0"/>
          </a:p>
          <a:p>
            <a:endParaRPr lang="en-US" altLang="en-US" sz="1400" b="1" dirty="0"/>
          </a:p>
        </p:txBody>
      </p:sp>
    </p:spTree>
    <p:extLst>
      <p:ext uri="{BB962C8B-B14F-4D97-AF65-F5344CB8AC3E}">
        <p14:creationId xmlns:p14="http://schemas.microsoft.com/office/powerpoint/2010/main" val="248620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1B7F20-3AE3-4144-818A-996A971B7ACA}" type="slidenum">
              <a:rPr lang="en-US" altLang="en-US" smtClean="0"/>
              <a:pPr>
                <a:spcBef>
                  <a:spcPct val="0"/>
                </a:spcBef>
              </a:pPr>
              <a:t>26</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t>Access to Glucagon</a:t>
            </a:r>
            <a:r>
              <a:rPr lang="en-US" altLang="en-US" b="1" dirty="0" smtClean="0"/>
              <a:t>  [9]</a:t>
            </a:r>
          </a:p>
          <a:p>
            <a:endParaRPr lang="en-US" altLang="en-US" b="1" dirty="0" smtClean="0"/>
          </a:p>
          <a:p>
            <a:r>
              <a:rPr lang="en-US" altLang="en-US" b="1" dirty="0" smtClean="0"/>
              <a:t>Access:</a:t>
            </a:r>
          </a:p>
          <a:p>
            <a:r>
              <a:rPr lang="en-US" altLang="en-US" dirty="0" smtClean="0"/>
              <a:t>In addition, plans should be in place to assure the glucagon emergency kits are readily</a:t>
            </a:r>
          </a:p>
          <a:p>
            <a:r>
              <a:rPr lang="en-US" altLang="en-US" dirty="0" smtClean="0"/>
              <a:t>available and in close proximity of the child or person with diabetes.</a:t>
            </a:r>
          </a:p>
          <a:p>
            <a:endParaRPr lang="en-US" altLang="en-US" dirty="0" smtClean="0"/>
          </a:p>
          <a:p>
            <a:r>
              <a:rPr lang="en-US" altLang="en-US" dirty="0" smtClean="0"/>
              <a:t>Activities outside the school such as field trips or other off-facility functions must be taken</a:t>
            </a:r>
          </a:p>
          <a:p>
            <a:r>
              <a:rPr lang="en-US" altLang="en-US" dirty="0" smtClean="0"/>
              <a:t>into account when planning emergency measures for possible hypoglycemia of the</a:t>
            </a:r>
          </a:p>
          <a:p>
            <a:r>
              <a:rPr lang="en-US" altLang="en-US" dirty="0" smtClean="0"/>
              <a:t>student with diabetes. </a:t>
            </a:r>
          </a:p>
          <a:p>
            <a:endParaRPr lang="en-US" altLang="en-US" dirty="0" smtClean="0"/>
          </a:p>
          <a:p>
            <a:r>
              <a:rPr lang="en-US" altLang="en-US" dirty="0" smtClean="0"/>
              <a:t>Depending on the age of the student, it may be advisable for students to carry their own glucagon emergency kits. </a:t>
            </a:r>
          </a:p>
          <a:p>
            <a:r>
              <a:rPr lang="en-US" altLang="en-US" dirty="0" smtClean="0"/>
              <a:t>It is the school district’s responsibility to provide access to all education opportunities for students.</a:t>
            </a:r>
          </a:p>
          <a:p>
            <a:endParaRPr lang="en-US" altLang="en-US" dirty="0" smtClean="0"/>
          </a:p>
          <a:p>
            <a:r>
              <a:rPr lang="en-US" altLang="en-US" b="1" dirty="0" smtClean="0"/>
              <a:t>**</a:t>
            </a:r>
            <a:r>
              <a:rPr lang="en-US" altLang="en-US" dirty="0" smtClean="0"/>
              <a:t>A plan should include the names of the providers, how to contact them, where the glucagon is kept, parent/contact information, how to access EMS, and who will meet the emergency responders, as EMS must always be called.</a:t>
            </a:r>
          </a:p>
        </p:txBody>
      </p:sp>
    </p:spTree>
    <p:extLst>
      <p:ext uri="{BB962C8B-B14F-4D97-AF65-F5344CB8AC3E}">
        <p14:creationId xmlns:p14="http://schemas.microsoft.com/office/powerpoint/2010/main" val="3791601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0BA992-D4D1-4FBB-ADEF-D1782CDE7D2F}" type="slidenum">
              <a:rPr lang="en-US" altLang="en-US" smtClean="0"/>
              <a:pPr>
                <a:spcBef>
                  <a:spcPct val="0"/>
                </a:spcBef>
              </a:pPr>
              <a:t>27</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 Dosages</a:t>
            </a:r>
            <a:r>
              <a:rPr lang="en-US" altLang="en-US" sz="1400" b="1" dirty="0"/>
              <a:t>  [page 9]</a:t>
            </a:r>
          </a:p>
          <a:p>
            <a:endParaRPr lang="en-US" altLang="en-US" sz="1400" b="1" dirty="0"/>
          </a:p>
          <a:p>
            <a:r>
              <a:rPr lang="en-US" altLang="en-US" sz="1400" dirty="0">
                <a:sym typeface="Wingdings" panose="05000000000000000000" pitchFamily="2" charset="2"/>
              </a:rPr>
              <a:t>Glucagon is manufactured in 1-mg (1 unit/ml) vials.</a:t>
            </a:r>
          </a:p>
          <a:p>
            <a:endParaRPr lang="en-US" altLang="en-US" sz="1400" b="1" dirty="0">
              <a:sym typeface="Wingdings" panose="05000000000000000000" pitchFamily="2" charset="2"/>
            </a:endParaRPr>
          </a:p>
          <a:p>
            <a:r>
              <a:rPr lang="en-US" altLang="en-US" sz="1400" dirty="0">
                <a:sym typeface="Wingdings" panose="05000000000000000000" pitchFamily="2" charset="2"/>
              </a:rPr>
              <a:t>The person’s healthcare provider will determine the appropriate dose needed and this information is included </a:t>
            </a:r>
          </a:p>
          <a:p>
            <a:r>
              <a:rPr lang="en-US" altLang="en-US" sz="1400" dirty="0">
                <a:sym typeface="Wingdings" panose="05000000000000000000" pitchFamily="2" charset="2"/>
              </a:rPr>
              <a:t>on the prescription label of the </a:t>
            </a:r>
            <a:r>
              <a:rPr lang="en-US" altLang="en-US" sz="1400" u="sng" dirty="0">
                <a:sym typeface="Wingdings" panose="05000000000000000000" pitchFamily="2" charset="2"/>
              </a:rPr>
              <a:t>Glucagon Emergency Kit</a:t>
            </a:r>
            <a:r>
              <a:rPr lang="en-US" altLang="en-US" sz="1400" dirty="0">
                <a:sym typeface="Wingdings" panose="05000000000000000000" pitchFamily="2" charset="2"/>
              </a:rPr>
              <a:t>.</a:t>
            </a:r>
          </a:p>
          <a:p>
            <a:endParaRPr lang="en-US" altLang="en-US" sz="1400" dirty="0">
              <a:sym typeface="Wingdings" panose="05000000000000000000" pitchFamily="2" charset="2"/>
            </a:endParaRPr>
          </a:p>
          <a:p>
            <a:r>
              <a:rPr lang="en-US" altLang="en-US" sz="1400" dirty="0">
                <a:sym typeface="Wingdings" panose="05000000000000000000" pitchFamily="2" charset="2"/>
              </a:rPr>
              <a:t>In addition to the Glucagon Emergency Kit, an alcohol swab (if available) and gloves should be used to administer Glucagon.</a:t>
            </a:r>
          </a:p>
          <a:p>
            <a:endParaRPr lang="en-US" altLang="en-US" sz="1400" b="1" dirty="0">
              <a:sym typeface="Wingdings" panose="05000000000000000000" pitchFamily="2" charset="2"/>
            </a:endParaRPr>
          </a:p>
        </p:txBody>
      </p:sp>
    </p:spTree>
    <p:extLst>
      <p:ext uri="{BB962C8B-B14F-4D97-AF65-F5344CB8AC3E}">
        <p14:creationId xmlns:p14="http://schemas.microsoft.com/office/powerpoint/2010/main" val="2323366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DDBF75-3DF3-4462-87AB-4A1C12F87A83}" type="slidenum">
              <a:rPr lang="en-US" altLang="en-US" smtClean="0"/>
              <a:pPr>
                <a:spcBef>
                  <a:spcPct val="0"/>
                </a:spcBef>
              </a:pPr>
              <a:t>28</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111" y="4460981"/>
            <a:ext cx="5123127"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Intervention Steps for Severe Hypoglycemia</a:t>
            </a:r>
            <a:r>
              <a:rPr lang="en-US" altLang="en-US" sz="1400" b="1" dirty="0"/>
              <a:t>  [page 10]</a:t>
            </a:r>
          </a:p>
          <a:p>
            <a:endParaRPr lang="en-US" altLang="en-US" sz="1400" b="1" dirty="0">
              <a:sym typeface="Wingdings" panose="05000000000000000000" pitchFamily="2" charset="2"/>
            </a:endParaRPr>
          </a:p>
          <a:p>
            <a:r>
              <a:rPr lang="en-US" altLang="en-US" sz="1400" b="1" dirty="0">
                <a:sym typeface="Wingdings" panose="05000000000000000000" pitchFamily="2" charset="2"/>
              </a:rPr>
              <a:t>If person is </a:t>
            </a:r>
            <a:r>
              <a:rPr lang="en-US" altLang="en-US" sz="1400" b="1" dirty="0" smtClean="0">
                <a:sym typeface="Wingdings" panose="05000000000000000000" pitchFamily="2" charset="2"/>
              </a:rPr>
              <a:t>unconscious, and they are not breathing or their pulse is absent call </a:t>
            </a:r>
            <a:r>
              <a:rPr lang="en-US" altLang="en-US" sz="1400" b="1" dirty="0">
                <a:sym typeface="Wingdings" panose="05000000000000000000" pitchFamily="2" charset="2"/>
              </a:rPr>
              <a:t>9-1-1 and</a:t>
            </a:r>
          </a:p>
          <a:p>
            <a:r>
              <a:rPr lang="en-US" altLang="en-US" sz="1400" b="1" dirty="0">
                <a:sym typeface="Wingdings" panose="05000000000000000000" pitchFamily="2" charset="2"/>
              </a:rPr>
              <a:t>initiate cardiopulmonary resuscitation (CPR)</a:t>
            </a:r>
          </a:p>
          <a:p>
            <a:endParaRPr lang="en-US" altLang="en-US" sz="1400" b="1" dirty="0" smtClean="0">
              <a:sym typeface="Wingdings" panose="05000000000000000000" pitchFamily="2" charset="2"/>
            </a:endParaRPr>
          </a:p>
          <a:p>
            <a:endParaRPr lang="en-US" altLang="en-US" sz="1400" b="1" dirty="0">
              <a:sym typeface="Wingdings" panose="05000000000000000000" pitchFamily="2" charset="2"/>
            </a:endParaRPr>
          </a:p>
        </p:txBody>
      </p:sp>
    </p:spTree>
    <p:extLst>
      <p:ext uri="{BB962C8B-B14F-4D97-AF65-F5344CB8AC3E}">
        <p14:creationId xmlns:p14="http://schemas.microsoft.com/office/powerpoint/2010/main" val="260764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1C5A5C-57F5-41B2-B89D-69948297CDD4}" type="slidenum">
              <a:rPr lang="en-US" altLang="en-US" smtClean="0"/>
              <a:pPr>
                <a:spcBef>
                  <a:spcPct val="0"/>
                </a:spcBef>
              </a:pPr>
              <a:t>29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sym typeface="Wingdings" panose="05000000000000000000" pitchFamily="2" charset="2"/>
              </a:rPr>
              <a:t>Intervention/Severe Hypoglycemia-cont.  </a:t>
            </a:r>
            <a:r>
              <a:rPr lang="en-US" altLang="en-US" sz="1400" b="1" dirty="0">
                <a:sym typeface="Wingdings" panose="05000000000000000000" pitchFamily="2" charset="2"/>
              </a:rPr>
              <a:t>[10]</a:t>
            </a:r>
          </a:p>
          <a:p>
            <a:endParaRPr lang="en-US" altLang="en-US" sz="1400" b="1" dirty="0">
              <a:sym typeface="Wingdings" panose="05000000000000000000" pitchFamily="2" charset="2"/>
            </a:endParaRPr>
          </a:p>
          <a:p>
            <a:pPr lvl="0"/>
            <a:r>
              <a:rPr lang="en-US" b="1" dirty="0"/>
              <a:t>If breathing and pulse are present, assume the person with diabetes is experiencing severe hypoglycemia. </a:t>
            </a:r>
            <a:r>
              <a:rPr lang="en-US" b="1" u="sng" dirty="0"/>
              <a:t>DO NOT</a:t>
            </a:r>
            <a:r>
              <a:rPr lang="en-US" b="1" dirty="0"/>
              <a:t> give any food or liquid to a person who cannot swallow or is unconscious/unresponsive.</a:t>
            </a:r>
            <a:endParaRPr lang="en-US" sz="1100" dirty="0"/>
          </a:p>
          <a:p>
            <a:r>
              <a:rPr lang="en-US" dirty="0"/>
              <a:t> </a:t>
            </a:r>
            <a:endParaRPr lang="en-US" sz="1100" dirty="0"/>
          </a:p>
          <a:p>
            <a:pPr lvl="0"/>
            <a:r>
              <a:rPr lang="en-US" b="1" dirty="0"/>
              <a:t>Delegate someone to call 9-1-1 or other emergency response system</a:t>
            </a:r>
            <a:r>
              <a:rPr lang="en-US" dirty="0"/>
              <a:t>.</a:t>
            </a:r>
            <a:endParaRPr lang="en-US" sz="1100" dirty="0"/>
          </a:p>
          <a:p>
            <a:pPr lvl="1"/>
            <a:r>
              <a:rPr lang="en-US" dirty="0"/>
              <a:t>If possible, also have someone call the affected person’s parent/guardian and health care provider. </a:t>
            </a:r>
          </a:p>
          <a:p>
            <a:r>
              <a:rPr lang="en-US" dirty="0"/>
              <a:t> </a:t>
            </a:r>
            <a:endParaRPr lang="en-US" sz="1100" dirty="0"/>
          </a:p>
          <a:p>
            <a:pPr lvl="0"/>
            <a:r>
              <a:rPr lang="en-US" b="1" dirty="0"/>
              <a:t>If on an insulin pump, clamp</a:t>
            </a:r>
            <a:r>
              <a:rPr lang="en-US" dirty="0"/>
              <a:t> or cut insulin tubing close to pump.</a:t>
            </a:r>
            <a:endParaRPr lang="en-US" sz="1100" dirty="0"/>
          </a:p>
          <a:p>
            <a:r>
              <a:rPr lang="en-US" dirty="0"/>
              <a:t> </a:t>
            </a:r>
            <a:endParaRPr lang="en-US" sz="1100" dirty="0"/>
          </a:p>
          <a:p>
            <a:pPr lvl="0"/>
            <a:r>
              <a:rPr lang="en-US" b="1" dirty="0"/>
              <a:t>OBTAIN GLUCAGON EMERGENCY KIT</a:t>
            </a:r>
            <a:r>
              <a:rPr lang="en-US" dirty="0"/>
              <a:t> </a:t>
            </a:r>
            <a:endParaRPr lang="en-US" sz="1100" dirty="0"/>
          </a:p>
          <a:p>
            <a:pPr lvl="1"/>
            <a:r>
              <a:rPr lang="en-US" dirty="0"/>
              <a:t>Check person’s name against kit. Verify any special physician instructions including correct dosage. </a:t>
            </a:r>
            <a:endParaRPr lang="en-US" sz="1100" dirty="0"/>
          </a:p>
          <a:p>
            <a:pPr lvl="1"/>
            <a:r>
              <a:rPr lang="en-US" dirty="0"/>
              <a:t>BRING supplies to the person, do not move the person. Time is critical for administering treatment to ensure recovery.</a:t>
            </a:r>
            <a:endParaRPr lang="en-US" sz="1100" dirty="0"/>
          </a:p>
          <a:p>
            <a:r>
              <a:rPr lang="en-US" dirty="0"/>
              <a:t> </a:t>
            </a:r>
          </a:p>
          <a:p>
            <a:pPr lvl="0"/>
            <a:r>
              <a:rPr lang="en-US" b="1" dirty="0"/>
              <a:t>PREPARE AND ADMINISTER</a:t>
            </a:r>
            <a:r>
              <a:rPr lang="en-US" dirty="0"/>
              <a:t> glucagon injection per the following instructions.</a:t>
            </a:r>
            <a:endParaRPr lang="en-US" sz="1100" dirty="0"/>
          </a:p>
          <a:p>
            <a:endParaRPr lang="en-US" altLang="en-US" sz="1400" dirty="0">
              <a:sym typeface="Wingdings" panose="05000000000000000000" pitchFamily="2" charset="2"/>
            </a:endParaRPr>
          </a:p>
          <a:p>
            <a:endParaRPr lang="en-US" altLang="en-US" sz="1400" dirty="0">
              <a:sym typeface="Wingdings" panose="05000000000000000000" pitchFamily="2" charset="2"/>
            </a:endParaRPr>
          </a:p>
          <a:p>
            <a:endParaRPr lang="en-US" altLang="en-US" dirty="0" smtClean="0"/>
          </a:p>
        </p:txBody>
      </p:sp>
    </p:spTree>
    <p:extLst>
      <p:ext uri="{BB962C8B-B14F-4D97-AF65-F5344CB8AC3E}">
        <p14:creationId xmlns:p14="http://schemas.microsoft.com/office/powerpoint/2010/main" val="280891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E43AFC-6CA4-4E35-AACC-5F78B5C3D2A9}" type="slidenum">
              <a:rPr lang="en-US" altLang="en-US" smtClean="0"/>
              <a:pPr>
                <a:spcBef>
                  <a:spcPct val="0"/>
                </a:spcBef>
              </a:pPr>
              <a:t>3</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Introduction</a:t>
            </a:r>
            <a:r>
              <a:rPr lang="en-US" altLang="en-US" sz="1400" b="1" dirty="0"/>
              <a:t>  [page 1]</a:t>
            </a:r>
          </a:p>
          <a:p>
            <a:endParaRPr lang="en-US" altLang="en-US" sz="1400" b="1" dirty="0"/>
          </a:p>
          <a:p>
            <a:r>
              <a:rPr lang="en-US" dirty="0"/>
              <a:t>Oregon law (ORS 433.800-433.830) allows for “Programs to Treat Allergic Response, Adrenal Insufficiency, or Hypoglycemia”. It is the purpose of ORS 433.800 to 433.830 to provide a means of authorizing certain individuals when a licensed health care professional is not immediately available to administer lifesaving treatment to persons: </a:t>
            </a:r>
          </a:p>
          <a:p>
            <a:pPr lvl="0"/>
            <a:r>
              <a:rPr lang="en-US" dirty="0"/>
              <a:t>1. Who have severe allergic responses to insect stings and other allergens; </a:t>
            </a:r>
          </a:p>
          <a:p>
            <a:pPr lvl="0"/>
            <a:r>
              <a:rPr lang="en-US" u="sng" dirty="0"/>
              <a:t>2. Who are experiencing severe hypoglycemia when other treatment has failed or cannot be initiated</a:t>
            </a:r>
            <a:r>
              <a:rPr lang="en-US" dirty="0"/>
              <a:t>; and </a:t>
            </a:r>
          </a:p>
          <a:p>
            <a:pPr lvl="0"/>
            <a:r>
              <a:rPr lang="en-US" dirty="0"/>
              <a:t>3. Who have adrenal insufficiency and are experiencing an adrenal crisis. </a:t>
            </a:r>
          </a:p>
          <a:p>
            <a:r>
              <a:rPr lang="en-US" dirty="0"/>
              <a:t> </a:t>
            </a:r>
          </a:p>
          <a:p>
            <a:r>
              <a:rPr lang="en-US" dirty="0"/>
              <a:t>Glucagon injections are a potentially life-saving treatment for persons suffering from severe hypoglycemia (low blood sugar).  The most common applications will likely be to support school-aged children with diabetes. </a:t>
            </a:r>
          </a:p>
          <a:p>
            <a:r>
              <a:rPr lang="en-US" dirty="0"/>
              <a:t> </a:t>
            </a:r>
          </a:p>
          <a:p>
            <a:r>
              <a:rPr lang="en-US" dirty="0"/>
              <a:t>The OHA-Public Health Division adopted Administrative Rules (333-055-000 - 333-055-0035) to support training emergency glucagon providers. The Public Health Division is responsible for developing training protocols for the initial training of these emergency providers and their periodic retraining. This is the training protocol for glucagon.  The epinephrine training protocol and the treatment of students with adrenal crisis training protocol is available at </a:t>
            </a:r>
            <a:r>
              <a:rPr lang="en-US" u="sng" dirty="0">
                <a:hlinkClick r:id="rId3"/>
              </a:rPr>
              <a:t>http://healthoregon.org/ems</a:t>
            </a:r>
            <a:r>
              <a:rPr lang="en-US" dirty="0"/>
              <a:t>. </a:t>
            </a:r>
          </a:p>
          <a:p>
            <a:endParaRPr lang="en-US" altLang="en-US" sz="1400" dirty="0"/>
          </a:p>
          <a:p>
            <a:r>
              <a:rPr lang="en-US" altLang="en-US" sz="1400" dirty="0"/>
              <a:t>This is the PowerPoint training protocol for glucagon, designed to accompany the document - Training Protocol: Emergency Providers (pdf).  Please download for participants at:</a:t>
            </a:r>
          </a:p>
          <a:p>
            <a:r>
              <a:rPr lang="en-US" altLang="en-US" sz="1400" b="1" dirty="0"/>
              <a:t>http://public.health.oregon.gov/DISEASESCONDITIONS/CHRONICDISEASE/DIABETES/Pages/resources.aspx</a:t>
            </a:r>
            <a:endParaRPr lang="en-US" altLang="en-US" sz="1400" dirty="0"/>
          </a:p>
        </p:txBody>
      </p:sp>
    </p:spTree>
    <p:extLst>
      <p:ext uri="{BB962C8B-B14F-4D97-AF65-F5344CB8AC3E}">
        <p14:creationId xmlns:p14="http://schemas.microsoft.com/office/powerpoint/2010/main" val="4046135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6422C4-B407-4154-957D-2239901ECAF3}" type="slidenum">
              <a:rPr lang="en-US" altLang="en-US" smtClean="0"/>
              <a:pPr>
                <a:spcBef>
                  <a:spcPct val="0"/>
                </a:spcBef>
              </a:pPr>
              <a:t>30</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r>
              <a:rPr lang="en-US" altLang="en-US" sz="1400" b="1" u="sng" dirty="0"/>
              <a:t>To Prepare Glucagon for Injection</a:t>
            </a:r>
            <a:r>
              <a:rPr lang="en-US" altLang="en-US" sz="1400" b="1" dirty="0"/>
              <a:t>  [page 11]</a:t>
            </a:r>
          </a:p>
          <a:p>
            <a:pPr marL="231115" indent="-231115"/>
            <a:endParaRPr lang="en-US" altLang="en-US" sz="1400" b="1" dirty="0"/>
          </a:p>
          <a:p>
            <a:pPr lvl="0"/>
            <a:r>
              <a:rPr lang="en-US" dirty="0"/>
              <a:t>1. Put on gloves.</a:t>
            </a:r>
          </a:p>
          <a:p>
            <a:pPr lvl="0"/>
            <a:r>
              <a:rPr lang="en-US" dirty="0"/>
              <a:t>2. Remove the flip-off seal from the bottle of powdered glucagon. </a:t>
            </a:r>
          </a:p>
          <a:p>
            <a:pPr lvl="0"/>
            <a:r>
              <a:rPr lang="en-US" dirty="0"/>
              <a:t>3. Remove the needle cover from the syringe filled with diluting fluid. DO NOT REMOVE THE PLASTIC CLIP FROM THE SYRINGE.</a:t>
            </a:r>
            <a:r>
              <a:rPr lang="en-US" b="1" dirty="0"/>
              <a:t> </a:t>
            </a:r>
            <a:endParaRPr lang="en-US" dirty="0"/>
          </a:p>
          <a:p>
            <a:pPr lvl="0"/>
            <a:r>
              <a:rPr lang="en-US" dirty="0"/>
              <a:t>4. Insert the needle into the center of the rubber stopper on the vial of powdered glucagon.</a:t>
            </a:r>
          </a:p>
          <a:p>
            <a:pPr lvl="0"/>
            <a:r>
              <a:rPr lang="en-US" dirty="0"/>
              <a:t>5. Push the plunger on the syringe to inject the entire contents of the liquid solution into the vial of powdered glucagon. </a:t>
            </a:r>
          </a:p>
        </p:txBody>
      </p:sp>
    </p:spTree>
    <p:extLst>
      <p:ext uri="{BB962C8B-B14F-4D97-AF65-F5344CB8AC3E}">
        <p14:creationId xmlns:p14="http://schemas.microsoft.com/office/powerpoint/2010/main" val="4013382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C9D984-B0A2-43E8-8B0C-CA66D193AF9E}" type="slidenum">
              <a:rPr lang="en-US" altLang="en-US" smtClean="0"/>
              <a:pPr>
                <a:spcBef>
                  <a:spcPct val="0"/>
                </a:spcBef>
              </a:pPr>
              <a:t>31</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7575" y="4460981"/>
            <a:ext cx="5046663"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Prepare Glucagon</a:t>
            </a:r>
            <a:r>
              <a:rPr lang="en-US" altLang="en-US" sz="1400" b="1" dirty="0"/>
              <a:t>  (cont.)  [page 11]</a:t>
            </a:r>
          </a:p>
          <a:p>
            <a:endParaRPr lang="en-US" altLang="en-US" sz="1400" b="1" dirty="0"/>
          </a:p>
          <a:p>
            <a:pPr lvl="0"/>
            <a:r>
              <a:rPr lang="en-US" dirty="0"/>
              <a:t>6. Leave the needle and syringe in the vial.</a:t>
            </a:r>
          </a:p>
          <a:p>
            <a:endParaRPr lang="en-US" b="1" dirty="0"/>
          </a:p>
          <a:p>
            <a:r>
              <a:rPr lang="en-US" b="1" dirty="0"/>
              <a:t>If the glucagon solution is not clear and water-like, do not administer. Monitor the person for absent pulse/respiration, or seizure activity until rescue personnel arrive.</a:t>
            </a:r>
            <a:endParaRPr lang="en-US" dirty="0"/>
          </a:p>
          <a:p>
            <a:endParaRPr lang="en-US" dirty="0"/>
          </a:p>
          <a:p>
            <a:r>
              <a:rPr lang="en-US" dirty="0"/>
              <a:t>7. Shake bottle gently until glucagon powder dissolves and the solution becomes clear.</a:t>
            </a:r>
            <a:r>
              <a:rPr lang="en-US" sz="1400" dirty="0"/>
              <a:t> </a:t>
            </a:r>
            <a:r>
              <a:rPr lang="en-US" b="1" dirty="0"/>
              <a:t> </a:t>
            </a:r>
            <a:endParaRPr lang="en-US" dirty="0"/>
          </a:p>
          <a:p>
            <a:r>
              <a:rPr lang="en-US" b="1" dirty="0"/>
              <a:t> </a:t>
            </a:r>
            <a:endParaRPr lang="en-US" dirty="0"/>
          </a:p>
          <a:p>
            <a:pPr lvl="0"/>
            <a:r>
              <a:rPr lang="en-US" dirty="0"/>
              <a:t>8. Withdraw the prescribed amount of medication per provider’s order. </a:t>
            </a:r>
          </a:p>
          <a:p>
            <a:r>
              <a:rPr lang="en-US" dirty="0"/>
              <a:t> </a:t>
            </a:r>
          </a:p>
          <a:p>
            <a:pPr lvl="0"/>
            <a:r>
              <a:rPr lang="en-US" dirty="0"/>
              <a:t>9. Cleanse the injection site on the upper arm or thigh with alcohol swab if available.</a:t>
            </a:r>
          </a:p>
          <a:p>
            <a:r>
              <a:rPr lang="en-US" dirty="0"/>
              <a:t> </a:t>
            </a:r>
          </a:p>
        </p:txBody>
      </p:sp>
    </p:spTree>
    <p:extLst>
      <p:ext uri="{BB962C8B-B14F-4D97-AF65-F5344CB8AC3E}">
        <p14:creationId xmlns:p14="http://schemas.microsoft.com/office/powerpoint/2010/main" val="405427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696347-C5F7-4A75-BF35-D623C6153522}" type="slidenum">
              <a:rPr lang="en-US" altLang="en-US" smtClean="0"/>
              <a:pPr>
                <a:spcBef>
                  <a:spcPct val="0"/>
                </a:spcBef>
              </a:pPr>
              <a:t>32</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Prepare Glucagon</a:t>
            </a:r>
            <a:r>
              <a:rPr lang="en-US" altLang="en-US" sz="1400" b="1" dirty="0"/>
              <a:t> (continued)  [page 11]</a:t>
            </a:r>
          </a:p>
          <a:p>
            <a:endParaRPr lang="en-US" altLang="en-US" sz="1400" b="1" dirty="0"/>
          </a:p>
          <a:p>
            <a:pPr lvl="0"/>
            <a:r>
              <a:rPr lang="en-US" sz="1400" dirty="0"/>
              <a:t>10. Stabilize the limb and insert the needle at a 90 degree angle into the upper arm or thigh and administer all of the prescribed medication.</a:t>
            </a:r>
          </a:p>
          <a:p>
            <a:r>
              <a:rPr lang="en-US" sz="1400" dirty="0"/>
              <a:t> </a:t>
            </a:r>
          </a:p>
          <a:p>
            <a:pPr lvl="0"/>
            <a:r>
              <a:rPr lang="en-US" sz="1400" dirty="0"/>
              <a:t>11. Carefully withdraw the needle at the same angle without releasing the person’s limb. </a:t>
            </a:r>
          </a:p>
          <a:p>
            <a:endParaRPr lang="en-US" altLang="en-US" sz="1400" u="sng" dirty="0"/>
          </a:p>
        </p:txBody>
      </p:sp>
    </p:spTree>
    <p:extLst>
      <p:ext uri="{BB962C8B-B14F-4D97-AF65-F5344CB8AC3E}">
        <p14:creationId xmlns:p14="http://schemas.microsoft.com/office/powerpoint/2010/main" val="2177553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A6D3C8-F86D-46D0-BC46-401CEE0FB7A5}" type="slidenum">
              <a:rPr lang="en-US" altLang="en-US" smtClean="0"/>
              <a:pPr>
                <a:spcBef>
                  <a:spcPct val="0"/>
                </a:spcBef>
              </a:pPr>
              <a:t>33</a:t>
            </a:fld>
            <a:endParaRPr lang="en-US" altLang="en-US" smtClean="0"/>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a:t>Glucagon Administration</a:t>
            </a:r>
            <a:r>
              <a:rPr lang="en-US" altLang="en-US" sz="1400" b="1"/>
              <a:t>  [page 11]</a:t>
            </a:r>
          </a:p>
          <a:p>
            <a:endParaRPr lang="en-US" altLang="en-US" sz="1400" b="1"/>
          </a:p>
          <a:p>
            <a:r>
              <a:rPr lang="en-US" altLang="en-US" sz="1400" b="1">
                <a:solidFill>
                  <a:srgbClr val="000000"/>
                </a:solidFill>
              </a:rPr>
              <a:t>Warning: It may be difficult to give an injection to a person who is having a</a:t>
            </a:r>
          </a:p>
          <a:p>
            <a:r>
              <a:rPr lang="en-US" altLang="en-US" sz="1400" b="1">
                <a:solidFill>
                  <a:srgbClr val="000000"/>
                </a:solidFill>
              </a:rPr>
              <a:t>seizure or is demonstrating combative behavior. In this situation, it is best to</a:t>
            </a:r>
          </a:p>
          <a:p>
            <a:r>
              <a:rPr lang="en-US" altLang="en-US" sz="1400" b="1">
                <a:solidFill>
                  <a:srgbClr val="000000"/>
                </a:solidFill>
              </a:rPr>
              <a:t>get assistance from another person to help stabilize the limb of the person</a:t>
            </a:r>
          </a:p>
          <a:p>
            <a:r>
              <a:rPr lang="en-US" altLang="en-US" sz="1400" b="1">
                <a:solidFill>
                  <a:srgbClr val="008100"/>
                </a:solidFill>
              </a:rPr>
              <a:t>b</a:t>
            </a:r>
            <a:r>
              <a:rPr lang="en-US" altLang="en-US" sz="1400" b="1">
                <a:solidFill>
                  <a:srgbClr val="000000"/>
                </a:solidFill>
              </a:rPr>
              <a:t>eing treated.</a:t>
            </a:r>
          </a:p>
        </p:txBody>
      </p:sp>
    </p:spTree>
    <p:extLst>
      <p:ext uri="{BB962C8B-B14F-4D97-AF65-F5344CB8AC3E}">
        <p14:creationId xmlns:p14="http://schemas.microsoft.com/office/powerpoint/2010/main" val="1730037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1B8FE4-AEC6-43FE-BBE1-41F0406609E3}" type="slidenum">
              <a:rPr lang="en-US" altLang="en-US" smtClean="0"/>
              <a:pPr>
                <a:spcBef>
                  <a:spcPct val="0"/>
                </a:spcBef>
              </a:pPr>
              <a:t>34</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841111" y="4460981"/>
            <a:ext cx="5123127"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Care of the Person Experiencing Hypoglycemia After Administration of </a:t>
            </a:r>
            <a:r>
              <a:rPr lang="en-US" altLang="en-US" sz="1400" b="1" u="sng" dirty="0" err="1"/>
              <a:t>Glucation</a:t>
            </a:r>
            <a:r>
              <a:rPr lang="en-US" altLang="en-US" sz="1400" b="1" dirty="0"/>
              <a:t>  [page 12]</a:t>
            </a:r>
          </a:p>
          <a:p>
            <a:endParaRPr lang="en-US" altLang="en-US" sz="1400" b="1" dirty="0"/>
          </a:p>
          <a:p>
            <a:pPr lvl="0"/>
            <a:r>
              <a:rPr lang="en-US" altLang="en-US" sz="1400" dirty="0"/>
              <a:t>1. </a:t>
            </a:r>
            <a:r>
              <a:rPr lang="en-US" dirty="0"/>
              <a:t>Turn the person on his/her side. One of the most common side effects of glucagon is vomiting. Positioning the person on his/her side will prevent possible choking and allow for drainage of secretions from the mouth.</a:t>
            </a:r>
            <a:endParaRPr lang="en-US" sz="1100" dirty="0"/>
          </a:p>
          <a:p>
            <a:r>
              <a:rPr lang="en-US" dirty="0"/>
              <a:t> </a:t>
            </a:r>
            <a:endParaRPr lang="en-US" sz="1100" dirty="0"/>
          </a:p>
          <a:p>
            <a:pPr lvl="0"/>
            <a:r>
              <a:rPr lang="en-US" dirty="0"/>
              <a:t>2. Continue to monitor for signs of absent pulse/breathing, or seizure activity.</a:t>
            </a:r>
            <a:endParaRPr lang="en-US" sz="1100" dirty="0"/>
          </a:p>
          <a:p>
            <a:r>
              <a:rPr lang="en-US" dirty="0"/>
              <a:t> </a:t>
            </a:r>
            <a:endParaRPr lang="en-US" sz="1100" dirty="0"/>
          </a:p>
          <a:p>
            <a:pPr lvl="0"/>
            <a:r>
              <a:rPr lang="en-US" dirty="0"/>
              <a:t>3. Glucagon is a fast-acting drug and the person will </a:t>
            </a:r>
            <a:r>
              <a:rPr lang="en-US" u="sng" dirty="0"/>
              <a:t>usually</a:t>
            </a:r>
            <a:r>
              <a:rPr lang="en-US" dirty="0"/>
              <a:t> improve within 10-15 minutes.</a:t>
            </a:r>
            <a:endParaRPr lang="en-US" sz="1100" dirty="0"/>
          </a:p>
          <a:p>
            <a:r>
              <a:rPr lang="en-US" dirty="0"/>
              <a:t> </a:t>
            </a:r>
            <a:endParaRPr lang="en-US" sz="1100" dirty="0"/>
          </a:p>
          <a:p>
            <a:r>
              <a:rPr lang="en-US" b="1" u="sng" dirty="0"/>
              <a:t>Warning:</a:t>
            </a:r>
            <a:r>
              <a:rPr lang="en-US" b="1" dirty="0"/>
              <a:t>  </a:t>
            </a:r>
            <a:r>
              <a:rPr lang="en-US" dirty="0"/>
              <a:t>Although rare, the person may be unresponsive for other reasons (i.e. head injury, drug overdose, high blood sugar level). In such a case, the person will NOT respond to administration of glucagon and will require immediate medical attention.</a:t>
            </a:r>
            <a:endParaRPr lang="en-US" sz="1100" dirty="0"/>
          </a:p>
          <a:p>
            <a:r>
              <a:rPr lang="en-US" dirty="0"/>
              <a:t> </a:t>
            </a:r>
            <a:endParaRPr lang="en-US" sz="1100" dirty="0"/>
          </a:p>
          <a:p>
            <a:pPr lvl="0"/>
            <a:r>
              <a:rPr lang="en-US" dirty="0"/>
              <a:t>When the person responds and is able to eat and swallow without difficulty, give the individual a fast-acting source of sugar such as those listed on </a:t>
            </a:r>
            <a:r>
              <a:rPr lang="en-US" u="sng" dirty="0"/>
              <a:t>page 7</a:t>
            </a:r>
            <a:r>
              <a:rPr lang="en-US" dirty="0"/>
              <a:t>.  Many times after a person has received glucagon or experienced severe hypoglycemia, he/she may be nauseated and vomit, and be unable to keep foods/ liquids down. After administration of glucagon, it is best to start a person on small sips of clear liquids before providing solid foods. Options include:</a:t>
            </a:r>
            <a:r>
              <a:rPr lang="en-US" strike="sngStrike" dirty="0"/>
              <a:t> </a:t>
            </a:r>
            <a:endParaRPr lang="en-US" sz="1100" dirty="0"/>
          </a:p>
          <a:p>
            <a:r>
              <a:rPr lang="en-US" dirty="0"/>
              <a:t> </a:t>
            </a:r>
            <a:endParaRPr lang="en-US" sz="1100" dirty="0"/>
          </a:p>
          <a:p>
            <a:pPr lvl="1"/>
            <a:r>
              <a:rPr lang="en-US" dirty="0"/>
              <a:t>sugar dissolved in water</a:t>
            </a:r>
            <a:endParaRPr lang="en-US" sz="1100" dirty="0"/>
          </a:p>
          <a:p>
            <a:pPr lvl="1"/>
            <a:r>
              <a:rPr lang="en-US" dirty="0"/>
              <a:t>6 ounces regular soda pop (7-up, ginger ale, Sprite, etc.)</a:t>
            </a:r>
            <a:endParaRPr lang="en-US" sz="1100" dirty="0"/>
          </a:p>
          <a:p>
            <a:pPr lvl="1"/>
            <a:r>
              <a:rPr lang="en-US" dirty="0"/>
              <a:t>honey and water</a:t>
            </a:r>
            <a:endParaRPr lang="en-US" sz="1100" dirty="0"/>
          </a:p>
          <a:p>
            <a:r>
              <a:rPr lang="en-US" dirty="0"/>
              <a:t> </a:t>
            </a:r>
          </a:p>
          <a:p>
            <a:pPr lvl="0"/>
            <a:r>
              <a:rPr lang="en-US" dirty="0"/>
              <a:t>Once the person can safely swallow clear liquids without vomiting, provide a longer-acting source of sugar (carbohydrate with protein) such as cheese and crackers or a meat sandwich.</a:t>
            </a:r>
            <a:endParaRPr lang="en-US" sz="1100" dirty="0"/>
          </a:p>
          <a:p>
            <a:r>
              <a:rPr lang="en-US" dirty="0"/>
              <a:t> </a:t>
            </a:r>
            <a:endParaRPr lang="en-US" sz="1100" dirty="0"/>
          </a:p>
          <a:p>
            <a:pPr lvl="0"/>
            <a:r>
              <a:rPr lang="en-US" dirty="0"/>
              <a:t>The person who has recovered from being treated with glucagon for severe hypoglycemia should receive immediate and continuing medical attention. Emergency responders will make the decision if the person needs to be transported to a medical facility.</a:t>
            </a:r>
            <a:endParaRPr lang="en-US" sz="1100" dirty="0"/>
          </a:p>
        </p:txBody>
      </p:sp>
    </p:spTree>
    <p:extLst>
      <p:ext uri="{BB962C8B-B14F-4D97-AF65-F5344CB8AC3E}">
        <p14:creationId xmlns:p14="http://schemas.microsoft.com/office/powerpoint/2010/main" val="2856288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D99955-7C8C-47BC-ADB5-29F818645117}" type="slidenum">
              <a:rPr lang="en-US" altLang="en-US" smtClean="0"/>
              <a:pPr>
                <a:spcBef>
                  <a:spcPct val="0"/>
                </a:spcBef>
              </a:pPr>
              <a:t>35</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841111" y="4460981"/>
            <a:ext cx="5123127" cy="477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r>
              <a:rPr lang="en-US" altLang="en-US" sz="1400" b="1" u="sng" dirty="0"/>
              <a:t>Care of the Person </a:t>
            </a:r>
            <a:r>
              <a:rPr lang="en-US" altLang="en-US" sz="1400" b="1" dirty="0"/>
              <a:t> (cont.)  [page 12]</a:t>
            </a:r>
          </a:p>
          <a:p>
            <a:pPr marL="231115" indent="-231115"/>
            <a:endParaRPr lang="en-US" altLang="en-US" sz="1400" b="1" dirty="0"/>
          </a:p>
          <a:p>
            <a:pPr lvl="0"/>
            <a:r>
              <a:rPr lang="en-US" dirty="0"/>
              <a:t>4. When the person responds and is able to eat and swallow without difficulty, give the individual a fast-acting source of sugar such as those listed on </a:t>
            </a:r>
            <a:r>
              <a:rPr lang="en-US" u="sng" dirty="0"/>
              <a:t>page 7</a:t>
            </a:r>
            <a:r>
              <a:rPr lang="en-US" dirty="0"/>
              <a:t>.  Many times after a person has received glucagon or experienced severe hypoglycemia, he/she may be nauseated and vomit, and be unable to keep foods/ liquids down. After administration of glucagon, it is best to start a person on small sips of clear liquids before providing solid foods. Options include:</a:t>
            </a:r>
            <a:r>
              <a:rPr lang="en-US" strike="sngStrike" dirty="0"/>
              <a:t> </a:t>
            </a:r>
            <a:endParaRPr lang="en-US" sz="1100" dirty="0"/>
          </a:p>
          <a:p>
            <a:r>
              <a:rPr lang="en-US" dirty="0"/>
              <a:t> </a:t>
            </a:r>
            <a:endParaRPr lang="en-US" sz="1100" dirty="0"/>
          </a:p>
          <a:p>
            <a:pPr lvl="1"/>
            <a:r>
              <a:rPr lang="en-US" dirty="0"/>
              <a:t>sugar dissolved in water</a:t>
            </a:r>
            <a:endParaRPr lang="en-US" sz="1100" dirty="0"/>
          </a:p>
          <a:p>
            <a:pPr lvl="1"/>
            <a:r>
              <a:rPr lang="en-US" dirty="0"/>
              <a:t>6 ounces regular soda pop (7-up, ginger ale, Sprite, etc.)</a:t>
            </a:r>
            <a:endParaRPr lang="en-US" sz="1100" dirty="0"/>
          </a:p>
          <a:p>
            <a:pPr lvl="1"/>
            <a:r>
              <a:rPr lang="en-US" dirty="0"/>
              <a:t>honey and water</a:t>
            </a:r>
            <a:endParaRPr lang="en-US" sz="1100" dirty="0"/>
          </a:p>
          <a:p>
            <a:r>
              <a:rPr lang="en-US" dirty="0"/>
              <a:t> </a:t>
            </a:r>
          </a:p>
          <a:p>
            <a:pPr lvl="0"/>
            <a:r>
              <a:rPr lang="en-US" dirty="0"/>
              <a:t>5. Once the person can safely swallow clear liquids without vomiting, provide a longer-acting source of sugar (carbohydrate with protein) such as cheese and crackers or a meat sandwich.</a:t>
            </a:r>
            <a:endParaRPr lang="en-US" sz="1100" dirty="0"/>
          </a:p>
          <a:p>
            <a:r>
              <a:rPr lang="en-US" dirty="0"/>
              <a:t> </a:t>
            </a:r>
            <a:endParaRPr lang="en-US" sz="1100" dirty="0"/>
          </a:p>
          <a:p>
            <a:pPr lvl="0"/>
            <a:r>
              <a:rPr lang="en-US" dirty="0"/>
              <a:t>6. The person who has recovered from being treated with glucagon for severe hypoglycemia should receive immediate and continuing medical attention. Emergency responders will make the decision if the person needs to be transported to a medical facility.</a:t>
            </a:r>
            <a:endParaRPr lang="en-US" sz="1100" dirty="0"/>
          </a:p>
        </p:txBody>
      </p:sp>
    </p:spTree>
    <p:extLst>
      <p:ext uri="{BB962C8B-B14F-4D97-AF65-F5344CB8AC3E}">
        <p14:creationId xmlns:p14="http://schemas.microsoft.com/office/powerpoint/2010/main" val="4062519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94372C-4A47-449C-A983-996981F87920}" type="slidenum">
              <a:rPr lang="en-US" altLang="en-US" smtClean="0"/>
              <a:pPr>
                <a:spcBef>
                  <a:spcPct val="0"/>
                </a:spcBef>
              </a:pPr>
              <a:t>36</a:t>
            </a:fld>
            <a:endParaRPr lang="en-US" altLang="en-US" smtClean="0"/>
          </a:p>
        </p:txBody>
      </p:sp>
      <p:sp>
        <p:nvSpPr>
          <p:cNvPr id="82947" name="Rectangle 1026"/>
          <p:cNvSpPr>
            <a:spLocks noGrp="1" noRot="1" noChangeAspect="1" noChangeArrowheads="1" noTextEdit="1"/>
          </p:cNvSpPr>
          <p:nvPr>
            <p:ph type="sldImg"/>
          </p:nvPr>
        </p:nvSpPr>
        <p:spPr>
          <a:ln/>
        </p:spPr>
      </p:sp>
      <p:sp>
        <p:nvSpPr>
          <p:cNvPr id="82948" name="Rectangle 1027"/>
          <p:cNvSpPr>
            <a:spLocks noGrp="1" noChangeArrowheads="1"/>
          </p:cNvSpPr>
          <p:nvPr>
            <p:ph type="body" idx="1"/>
          </p:nvPr>
        </p:nvSpPr>
        <p:spPr>
          <a:xfrm>
            <a:off x="841111" y="4460981"/>
            <a:ext cx="5123127" cy="4929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a:t>Follow-Up</a:t>
            </a:r>
            <a:r>
              <a:rPr lang="en-US" altLang="en-US" sz="1400" b="1"/>
              <a:t>  [page 13]</a:t>
            </a:r>
          </a:p>
          <a:p>
            <a:endParaRPr lang="en-US" altLang="en-US" sz="1400" b="1"/>
          </a:p>
          <a:p>
            <a:r>
              <a:rPr lang="en-US" altLang="en-US" sz="1400"/>
              <a:t>In the event that the glucagon emergency kit is used for a hypoglycemic emergency,</a:t>
            </a:r>
          </a:p>
          <a:p>
            <a:r>
              <a:rPr lang="en-US" altLang="en-US" sz="1400"/>
              <a:t>the parent/guardian of the child or person with hypoglycemia is responsible for</a:t>
            </a:r>
          </a:p>
          <a:p>
            <a:r>
              <a:rPr lang="en-US" altLang="en-US" sz="1400"/>
              <a:t>obtaining and providing another kit for use when needed either in the work place, at</a:t>
            </a:r>
          </a:p>
          <a:p>
            <a:r>
              <a:rPr lang="en-US" altLang="en-US" sz="1400"/>
              <a:t>school or daycare center.</a:t>
            </a:r>
          </a:p>
        </p:txBody>
      </p:sp>
    </p:spTree>
    <p:extLst>
      <p:ext uri="{BB962C8B-B14F-4D97-AF65-F5344CB8AC3E}">
        <p14:creationId xmlns:p14="http://schemas.microsoft.com/office/powerpoint/2010/main" val="65169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69F8CD-D41D-412A-89E9-75E577253B4E}" type="slidenum">
              <a:rPr lang="en-US" altLang="en-US" smtClean="0"/>
              <a:pPr>
                <a:spcBef>
                  <a:spcPct val="0"/>
                </a:spcBef>
              </a:pPr>
              <a:t>37</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a:t>Review Assessment and Treatment of Hypoglycemia</a:t>
            </a:r>
            <a:r>
              <a:rPr lang="en-US" altLang="en-US" sz="1400" b="1"/>
              <a:t>  [page 14]</a:t>
            </a:r>
          </a:p>
          <a:p>
            <a:endParaRPr lang="en-US" altLang="en-US" sz="1400" b="1"/>
          </a:p>
          <a:p>
            <a:r>
              <a:rPr lang="en-US" altLang="en-US" sz="1400"/>
              <a:t>1. Observe and determine whether the person is experiencing symptoms of</a:t>
            </a:r>
          </a:p>
          <a:p>
            <a:r>
              <a:rPr lang="en-US" altLang="en-US" sz="1400"/>
              <a:t>hypoglycemia.</a:t>
            </a:r>
          </a:p>
          <a:p>
            <a:endParaRPr lang="en-US" altLang="en-US" sz="1400"/>
          </a:p>
          <a:p>
            <a:r>
              <a:rPr lang="en-US" altLang="en-US" sz="1400"/>
              <a:t>	a. Test blood sugar if possible and if trained to do so by licensed health care</a:t>
            </a:r>
          </a:p>
          <a:p>
            <a:r>
              <a:rPr lang="en-US" altLang="en-US" sz="1400"/>
              <a:t>	    provider.</a:t>
            </a:r>
          </a:p>
          <a:p>
            <a:r>
              <a:rPr lang="en-US" altLang="en-US" sz="1400"/>
              <a:t>	b. Prepare to treat the person for low blood sugar.</a:t>
            </a:r>
            <a:endParaRPr lang="en-US" altLang="en-US" sz="1400" b="1"/>
          </a:p>
          <a:p>
            <a:endParaRPr lang="en-US" altLang="en-US" sz="1400" b="1"/>
          </a:p>
        </p:txBody>
      </p:sp>
    </p:spTree>
    <p:extLst>
      <p:ext uri="{BB962C8B-B14F-4D97-AF65-F5344CB8AC3E}">
        <p14:creationId xmlns:p14="http://schemas.microsoft.com/office/powerpoint/2010/main" val="2288876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0DD9F9-911D-4205-9676-77E89770265B}" type="slidenum">
              <a:rPr lang="en-US" altLang="en-US" smtClean="0"/>
              <a:pPr>
                <a:spcBef>
                  <a:spcPct val="0"/>
                </a:spcBef>
              </a:pPr>
              <a:t>38</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r>
              <a:rPr lang="en-US" altLang="en-US" b="1" u="sng" dirty="0" smtClean="0"/>
              <a:t>Mild to Moderate</a:t>
            </a:r>
            <a:r>
              <a:rPr lang="en-US" altLang="en-US" u="sng" dirty="0" smtClean="0"/>
              <a:t> </a:t>
            </a:r>
            <a:r>
              <a:rPr lang="en-US" altLang="en-US" b="1" u="sng" dirty="0" smtClean="0"/>
              <a:t>Review  [page14]</a:t>
            </a:r>
          </a:p>
          <a:p>
            <a:pPr marL="231115" indent="-231115"/>
            <a:endParaRPr lang="en-US" altLang="en-US" b="1" u="sng" dirty="0" smtClean="0"/>
          </a:p>
          <a:p>
            <a:pPr marL="231115" indent="-231115"/>
            <a:r>
              <a:rPr lang="en-US" altLang="en-US" dirty="0" smtClean="0"/>
              <a:t>2. For signs or symptoms of </a:t>
            </a:r>
            <a:r>
              <a:rPr lang="en-US" altLang="en-US" b="1" dirty="0" smtClean="0"/>
              <a:t>Mild or Moderate Hypoglycemia</a:t>
            </a:r>
            <a:r>
              <a:rPr lang="en-US" altLang="en-US" dirty="0" smtClean="0"/>
              <a:t>:</a:t>
            </a:r>
          </a:p>
          <a:p>
            <a:pPr marL="231115" indent="-231115"/>
            <a:endParaRPr lang="en-US" altLang="en-US" dirty="0" smtClean="0"/>
          </a:p>
          <a:p>
            <a:pPr marL="231115" indent="-231115">
              <a:buFontTx/>
              <a:buAutoNum type="alphaLcPeriod"/>
            </a:pPr>
            <a:r>
              <a:rPr lang="en-US" altLang="en-US" dirty="0" smtClean="0"/>
              <a:t>Give oral treatment (one fast-acting source of sugar.)</a:t>
            </a:r>
          </a:p>
          <a:p>
            <a:pPr marL="231115" indent="-231115"/>
            <a:endParaRPr lang="en-US" altLang="en-US" dirty="0" smtClean="0"/>
          </a:p>
          <a:p>
            <a:pPr marL="231115" indent="-231115"/>
            <a:r>
              <a:rPr lang="en-US" altLang="en-US" dirty="0" smtClean="0"/>
              <a:t>b. Monitor for 15 minutes to see if symptoms improve.</a:t>
            </a:r>
          </a:p>
          <a:p>
            <a:pPr marL="231115" indent="-231115"/>
            <a:endParaRPr lang="en-US" altLang="en-US" dirty="0" smtClean="0"/>
          </a:p>
          <a:p>
            <a:pPr marL="231115" indent="-231115"/>
            <a:r>
              <a:rPr lang="en-US" altLang="en-US" dirty="0" smtClean="0"/>
              <a:t>c. Retest blood sugar.</a:t>
            </a:r>
          </a:p>
          <a:p>
            <a:pPr marL="231115" indent="-231115"/>
            <a:endParaRPr lang="en-US" altLang="en-US" dirty="0" smtClean="0"/>
          </a:p>
          <a:p>
            <a:r>
              <a:rPr lang="en-US" altLang="en-US" dirty="0" smtClean="0"/>
              <a:t>d. If symptoms do not improve or blood sugar is not within acceptable range in 15 minutes, give a second fast-acting oral</a:t>
            </a:r>
          </a:p>
          <a:p>
            <a:r>
              <a:rPr lang="en-US" altLang="en-US" dirty="0" smtClean="0"/>
              <a:t>treatment. </a:t>
            </a:r>
          </a:p>
          <a:p>
            <a:pPr marL="231115" indent="-231115"/>
            <a:endParaRPr lang="en-US" altLang="en-US" dirty="0" smtClean="0"/>
          </a:p>
        </p:txBody>
      </p:sp>
    </p:spTree>
    <p:extLst>
      <p:ext uri="{BB962C8B-B14F-4D97-AF65-F5344CB8AC3E}">
        <p14:creationId xmlns:p14="http://schemas.microsoft.com/office/powerpoint/2010/main" val="2522611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DF9711-8EB8-4B11-BC9C-8476C6EE8F0F}" type="slidenum">
              <a:rPr lang="en-US" altLang="en-US" smtClean="0"/>
              <a:pPr>
                <a:spcBef>
                  <a:spcPct val="0"/>
                </a:spcBef>
              </a:pPr>
              <a:t>39</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58">
              <a:defRPr/>
            </a:pPr>
            <a:r>
              <a:rPr lang="en-US" altLang="en-US" b="1" u="sng" dirty="0" smtClean="0"/>
              <a:t>Mild to Moderate</a:t>
            </a:r>
            <a:r>
              <a:rPr lang="en-US" altLang="en-US" u="sng" dirty="0" smtClean="0"/>
              <a:t> </a:t>
            </a:r>
            <a:r>
              <a:rPr lang="en-US" altLang="en-US" b="1" u="sng" dirty="0" smtClean="0"/>
              <a:t>Review  [page14]</a:t>
            </a:r>
          </a:p>
          <a:p>
            <a:endParaRPr lang="en-US" dirty="0"/>
          </a:p>
          <a:p>
            <a:r>
              <a:rPr lang="en-US" dirty="0"/>
              <a:t>If after two treatments, blood glucose is not above the level in the provider’s orders, if available, (typically 70 to 80) or if blood glucose continues to fall, provide 3</a:t>
            </a:r>
            <a:r>
              <a:rPr lang="en-US" baseline="30000" dirty="0"/>
              <a:t>rd</a:t>
            </a:r>
            <a:r>
              <a:rPr lang="en-US" dirty="0"/>
              <a:t> treatment, call the parent or designated contact (such as in the workplace) and 911 if required by provider’s orders.</a:t>
            </a:r>
          </a:p>
          <a:p>
            <a:pPr lvl="0"/>
            <a:endParaRPr lang="en-US" dirty="0"/>
          </a:p>
          <a:p>
            <a:pPr lvl="0"/>
            <a:r>
              <a:rPr lang="en-US" dirty="0"/>
              <a:t>If the next regular meal is more than an hour away, follow the second treatment with an extra snack.</a:t>
            </a:r>
          </a:p>
          <a:p>
            <a:endParaRPr lang="en-US" dirty="0"/>
          </a:p>
          <a:p>
            <a:r>
              <a:rPr lang="en-US" dirty="0"/>
              <a:t>If on an insulin pump, treat and consult medical orders.</a:t>
            </a:r>
          </a:p>
          <a:p>
            <a:endParaRPr lang="en-US" dirty="0"/>
          </a:p>
          <a:p>
            <a:endParaRPr lang="en-US" altLang="en-US" dirty="0" smtClean="0"/>
          </a:p>
        </p:txBody>
      </p:sp>
    </p:spTree>
    <p:extLst>
      <p:ext uri="{BB962C8B-B14F-4D97-AF65-F5344CB8AC3E}">
        <p14:creationId xmlns:p14="http://schemas.microsoft.com/office/powerpoint/2010/main" val="45521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DDD63D-7416-4F05-A021-3D7E1308D2F7}" type="slidenum">
              <a:rPr lang="en-US" altLang="en-US" smtClean="0"/>
              <a:pPr>
                <a:spcBef>
                  <a:spcPct val="0"/>
                </a:spcBef>
              </a:pPr>
              <a:t>4</a:t>
            </a:fld>
            <a:endParaRPr lang="en-US" altLang="en-US" smtClean="0"/>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Training Pre-Requisites</a:t>
            </a:r>
            <a:r>
              <a:rPr lang="en-US" altLang="en-US" sz="1400" b="1" dirty="0"/>
              <a:t>  [page 2]</a:t>
            </a:r>
          </a:p>
          <a:p>
            <a:endParaRPr lang="en-US" altLang="en-US" sz="1400" b="1" dirty="0"/>
          </a:p>
          <a:p>
            <a:pPr lvl="0"/>
            <a:r>
              <a:rPr lang="en-US" dirty="0"/>
              <a:t>The person providing the training (trainer) must be either a:</a:t>
            </a:r>
            <a:endParaRPr lang="en-US" sz="1100" dirty="0"/>
          </a:p>
          <a:p>
            <a:r>
              <a:rPr lang="en-US" dirty="0"/>
              <a:t> </a:t>
            </a:r>
            <a:endParaRPr lang="en-US" sz="1100" dirty="0"/>
          </a:p>
          <a:p>
            <a:pPr lvl="1"/>
            <a:r>
              <a:rPr lang="en-US" dirty="0"/>
              <a:t>Physician licensed to practice in Oregon under ORS Chapter 677,</a:t>
            </a:r>
            <a:endParaRPr lang="en-US" sz="1100" dirty="0"/>
          </a:p>
          <a:p>
            <a:pPr lvl="1"/>
            <a:r>
              <a:rPr lang="en-US" dirty="0"/>
              <a:t>Nurse Practitioner licensed to practice in Oregon under ORS chapter 678, or</a:t>
            </a:r>
            <a:endParaRPr lang="en-US" sz="1100" dirty="0"/>
          </a:p>
          <a:p>
            <a:pPr lvl="1"/>
            <a:r>
              <a:rPr lang="en-US" dirty="0"/>
              <a:t>A Registered Nurse licensed to practice in Oregon under ORS Chapter 678;</a:t>
            </a:r>
            <a:endParaRPr lang="en-US" sz="1100" dirty="0"/>
          </a:p>
          <a:p>
            <a:r>
              <a:rPr lang="en-US" dirty="0"/>
              <a:t> </a:t>
            </a:r>
            <a:endParaRPr lang="en-US" sz="1100" dirty="0"/>
          </a:p>
          <a:p>
            <a:pPr lvl="0"/>
            <a:r>
              <a:rPr lang="en-US" dirty="0"/>
              <a:t>The training should be provided on behalf of persons with a </a:t>
            </a:r>
            <a:r>
              <a:rPr lang="en-US" u="sng" dirty="0"/>
              <a:t>known diagnosis</a:t>
            </a:r>
            <a:r>
              <a:rPr lang="en-US" dirty="0"/>
              <a:t> that puts them at risk for hypoglycemia (usually a person with diabetes); and</a:t>
            </a:r>
            <a:endParaRPr lang="en-US" sz="1100" dirty="0"/>
          </a:p>
          <a:p>
            <a:r>
              <a:rPr lang="en-US" dirty="0"/>
              <a:t> </a:t>
            </a:r>
            <a:endParaRPr lang="en-US" sz="1100" dirty="0"/>
          </a:p>
          <a:p>
            <a:pPr lvl="0"/>
            <a:r>
              <a:rPr lang="en-US" dirty="0"/>
              <a:t>The person(s) to be trained (trainee) must be at least 18 years of age and reasonably expect to have responsibility for, or contact with, a person with the potential for hypoglycemic events as previously described. People likely to fall under this requirement include public or private school employees, daycare providers, camp counselors or camp employees, youth organization staff, or volunteers in work places identified by either parent(s) or individual(s) at risk for hypoglycemia.</a:t>
            </a:r>
            <a:endParaRPr lang="en-US" sz="1100" dirty="0"/>
          </a:p>
          <a:p>
            <a:r>
              <a:rPr lang="en-US" dirty="0"/>
              <a:t> </a:t>
            </a:r>
            <a:endParaRPr lang="en-US" sz="1100" dirty="0"/>
          </a:p>
          <a:p>
            <a:pPr lvl="0"/>
            <a:r>
              <a:rPr lang="en-US" dirty="0"/>
              <a:t>ORS 339.869 requires </a:t>
            </a:r>
            <a:r>
              <a:rPr lang="en-US" u="sng" dirty="0"/>
              <a:t>school personnel</a:t>
            </a:r>
            <a:r>
              <a:rPr lang="en-US" dirty="0"/>
              <a:t>, designated to administer medications to students, to receive medication administration training approved by the Oregon Department of Education.  </a:t>
            </a:r>
            <a:endParaRPr lang="en-US" sz="1100" dirty="0"/>
          </a:p>
        </p:txBody>
      </p:sp>
    </p:spTree>
    <p:extLst>
      <p:ext uri="{BB962C8B-B14F-4D97-AF65-F5344CB8AC3E}">
        <p14:creationId xmlns:p14="http://schemas.microsoft.com/office/powerpoint/2010/main" val="1780318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F29647-ABB9-47F6-82D7-500178337E48}" type="slidenum">
              <a:rPr lang="en-US" altLang="en-US" smtClean="0"/>
              <a:pPr>
                <a:spcBef>
                  <a:spcPct val="0"/>
                </a:spcBef>
              </a:pPr>
              <a:t>40</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535252" y="4226958"/>
            <a:ext cx="5887773" cy="4849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Review Severe Hypoglycemia</a:t>
            </a:r>
            <a:r>
              <a:rPr lang="en-US" altLang="en-US" sz="1400" b="1" dirty="0"/>
              <a:t>   [14</a:t>
            </a:r>
            <a:r>
              <a:rPr lang="en-US" altLang="en-US" sz="1400" b="1" dirty="0" smtClean="0"/>
              <a:t>]</a:t>
            </a:r>
          </a:p>
          <a:p>
            <a:endParaRPr lang="en-US" altLang="en-US" sz="1400" b="1" dirty="0" smtClean="0"/>
          </a:p>
          <a:p>
            <a:r>
              <a:rPr lang="en-US" altLang="en-US" sz="1400" b="1" dirty="0" smtClean="0"/>
              <a:t>ASK: Okay, let’s review. What</a:t>
            </a:r>
            <a:r>
              <a:rPr lang="en-US" altLang="en-US" sz="1400" b="1" baseline="0" dirty="0" smtClean="0"/>
              <a:t> are the steps of intervention for SEVERE HYPOGLYCEMIA?</a:t>
            </a:r>
            <a:endParaRPr lang="en-US" altLang="en-US" sz="1400" b="1" dirty="0"/>
          </a:p>
          <a:p>
            <a:endParaRPr lang="en-US" altLang="en-US" sz="1400" b="1" dirty="0"/>
          </a:p>
          <a:p>
            <a:r>
              <a:rPr lang="en-US" dirty="0"/>
              <a:t>a. Tell someone to call 9-1-1 when person is unconscious or unresponsive, unwilling or unable to take oral treatment.</a:t>
            </a:r>
          </a:p>
          <a:p>
            <a:pPr lvl="0"/>
            <a:r>
              <a:rPr lang="en-US" dirty="0"/>
              <a:t>b. If on an insulin pump, clamp or cut tubing close to pump.</a:t>
            </a:r>
          </a:p>
          <a:p>
            <a:pPr lvl="0"/>
            <a:r>
              <a:rPr lang="en-US" dirty="0"/>
              <a:t>c. Prepare and administer glucagon according to the guidelines of this training protocol and in accordance with the medical provider’s instructions on patient’s own glucagon emergency kit.</a:t>
            </a:r>
          </a:p>
          <a:p>
            <a:r>
              <a:rPr lang="en-US" dirty="0"/>
              <a:t>d. Position person on his/her side in the event that vomiting occurs.</a:t>
            </a:r>
          </a:p>
          <a:p>
            <a:r>
              <a:rPr lang="en-US" dirty="0"/>
              <a:t>e. Continue to monitor person for signs of absent pulse/breathing or seizure activity.</a:t>
            </a:r>
          </a:p>
          <a:p>
            <a:pPr lvl="0"/>
            <a:r>
              <a:rPr lang="en-US" dirty="0"/>
              <a:t>f. If the person responds and is able to eat and swallow safely, provide fast-acting sugar and longer acting source of food.</a:t>
            </a:r>
          </a:p>
          <a:p>
            <a:pPr lvl="0"/>
            <a:r>
              <a:rPr lang="en-US" dirty="0"/>
              <a:t>g. The person or the parent/guardian needs to follow-up by consulting with the person’s health care provider.</a:t>
            </a:r>
          </a:p>
          <a:p>
            <a:endParaRPr lang="en-US" altLang="en-US" sz="1400" dirty="0"/>
          </a:p>
        </p:txBody>
      </p:sp>
    </p:spTree>
    <p:extLst>
      <p:ext uri="{BB962C8B-B14F-4D97-AF65-F5344CB8AC3E}">
        <p14:creationId xmlns:p14="http://schemas.microsoft.com/office/powerpoint/2010/main" val="3054284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tool on pages 16-18.</a:t>
            </a:r>
          </a:p>
          <a:p>
            <a:endParaRPr lang="en-US" dirty="0" smtClean="0"/>
          </a:p>
          <a:p>
            <a:r>
              <a:rPr lang="en-US" dirty="0" smtClean="0"/>
              <a:t>Answer key on page 19.</a:t>
            </a:r>
          </a:p>
          <a:p>
            <a:endParaRPr lang="en-US" dirty="0" smtClean="0"/>
          </a:p>
          <a:p>
            <a:r>
              <a:rPr lang="en-US" dirty="0" smtClean="0"/>
              <a:t>Links to resources and relevant ORS/OAR  20-22.</a:t>
            </a:r>
          </a:p>
          <a:p>
            <a:endParaRPr lang="en-US" dirty="0" smtClean="0"/>
          </a:p>
          <a:p>
            <a:r>
              <a:rPr lang="en-US" dirty="0" smtClean="0"/>
              <a:t>Sign Statement of Completion for participants – keep a copy for your records?</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41</a:t>
            </a:fld>
            <a:endParaRPr lang="en-US"/>
          </a:p>
        </p:txBody>
      </p:sp>
    </p:spTree>
    <p:extLst>
      <p:ext uri="{BB962C8B-B14F-4D97-AF65-F5344CB8AC3E}">
        <p14:creationId xmlns:p14="http://schemas.microsoft.com/office/powerpoint/2010/main" val="295888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EAFD1D-0A36-4F66-84B7-6D07BBC448DC}" type="slidenum">
              <a:rPr lang="en-US" altLang="en-US" smtClean="0"/>
              <a:pPr>
                <a:spcBef>
                  <a:spcPct val="0"/>
                </a:spcBef>
              </a:pPr>
              <a:t>5</a:t>
            </a:fld>
            <a:endParaRPr lang="en-US" altLang="en-US" smtClean="0"/>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School Health Management Plans</a:t>
            </a:r>
            <a:r>
              <a:rPr lang="en-US" altLang="en-US" sz="1400" b="1" dirty="0"/>
              <a:t>  [page 2]</a:t>
            </a:r>
          </a:p>
          <a:p>
            <a:endParaRPr lang="en-US" altLang="en-US" sz="1400" b="1" dirty="0"/>
          </a:p>
          <a:p>
            <a:r>
              <a:rPr lang="en-US" dirty="0"/>
              <a:t>In childcare or school settings, parents or guardians have the responsibility to notify personnel of their child’s medical condition in order to appropriately address individual needs. The school nurse, school counselor or case manager are typically responsible for coordinating the support for students with diabetes. </a:t>
            </a:r>
          </a:p>
          <a:p>
            <a:endParaRPr lang="en-US" dirty="0"/>
          </a:p>
          <a:p>
            <a:r>
              <a:rPr lang="en-US" dirty="0"/>
              <a:t>An Individualized Health Plan contains:</a:t>
            </a:r>
          </a:p>
          <a:p>
            <a:pPr>
              <a:buFont typeface="Wingdings" panose="05000000000000000000" pitchFamily="2" charset="2"/>
              <a:buChar char="Ø"/>
              <a:defRPr/>
            </a:pPr>
            <a:r>
              <a:rPr lang="en-US" sz="1400" dirty="0"/>
              <a:t>Specific actions for school personnel</a:t>
            </a:r>
          </a:p>
          <a:p>
            <a:pPr>
              <a:buFont typeface="Wingdings" panose="05000000000000000000" pitchFamily="2" charset="2"/>
              <a:buChar char="Ø"/>
              <a:defRPr/>
            </a:pPr>
            <a:r>
              <a:rPr lang="en-US" sz="1400" dirty="0"/>
              <a:t>Plan for communicating with parents and medical providers</a:t>
            </a:r>
          </a:p>
          <a:p>
            <a:pPr>
              <a:buFont typeface="Wingdings" panose="05000000000000000000" pitchFamily="2" charset="2"/>
              <a:buChar char="Ø"/>
              <a:defRPr/>
            </a:pPr>
            <a:r>
              <a:rPr lang="en-US" sz="1400" dirty="0"/>
              <a:t>School medication policies</a:t>
            </a:r>
          </a:p>
          <a:p>
            <a:pPr>
              <a:buFont typeface="Wingdings" panose="05000000000000000000" pitchFamily="2" charset="2"/>
              <a:buChar char="Ø"/>
              <a:defRPr/>
            </a:pPr>
            <a:r>
              <a:rPr lang="en-US" sz="1400" dirty="0"/>
              <a:t>Procedures for handling body fluids</a:t>
            </a:r>
          </a:p>
          <a:p>
            <a:pPr>
              <a:buFont typeface="Wingdings" panose="05000000000000000000" pitchFamily="2" charset="2"/>
              <a:buChar char="Ø"/>
              <a:defRPr/>
            </a:pPr>
            <a:r>
              <a:rPr lang="en-US" sz="1400" dirty="0"/>
              <a:t>Action plan: meal and snack times, testing, medication, etc.</a:t>
            </a:r>
          </a:p>
          <a:p>
            <a:endParaRPr lang="en-US" altLang="en-US" sz="1400" dirty="0"/>
          </a:p>
        </p:txBody>
      </p:sp>
    </p:spTree>
    <p:extLst>
      <p:ext uri="{BB962C8B-B14F-4D97-AF65-F5344CB8AC3E}">
        <p14:creationId xmlns:p14="http://schemas.microsoft.com/office/powerpoint/2010/main" val="11227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D2AB2A-1725-44A2-9ECE-F72EEE93AA69}" type="slidenum">
              <a:rPr lang="en-US" altLang="en-US" smtClean="0"/>
              <a:pPr>
                <a:spcBef>
                  <a:spcPct val="0"/>
                </a:spcBef>
              </a:pPr>
              <a:t>6</a:t>
            </a:fld>
            <a:endParaRPr lang="en-US" altLang="en-US" smtClean="0"/>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t>Topics Covered In The Protocol</a:t>
            </a:r>
            <a:r>
              <a:rPr lang="en-US" altLang="en-US" b="1" dirty="0" smtClean="0"/>
              <a:t>  [3]</a:t>
            </a:r>
          </a:p>
          <a:p>
            <a:endParaRPr lang="en-US" altLang="en-US" b="1" dirty="0" smtClean="0"/>
          </a:p>
          <a:p>
            <a:r>
              <a:rPr lang="en-US" altLang="en-US" dirty="0" smtClean="0"/>
              <a:t>The following topics are covered in the protocol:</a:t>
            </a:r>
          </a:p>
          <a:p>
            <a:pPr>
              <a:buFontTx/>
              <a:buChar char="•"/>
            </a:pPr>
            <a:endParaRPr lang="en-US" altLang="en-US" dirty="0" smtClean="0"/>
          </a:p>
          <a:p>
            <a:pPr>
              <a:buFontTx/>
              <a:buChar char="•"/>
            </a:pPr>
            <a:r>
              <a:rPr lang="en-US" altLang="en-US" dirty="0" smtClean="0">
                <a:latin typeface="SymbolMT"/>
              </a:rPr>
              <a:t> </a:t>
            </a:r>
            <a:r>
              <a:rPr lang="en-US" altLang="en-US" dirty="0" smtClean="0"/>
              <a:t>An overview of diabetes (usually the underlying medical condition for persons who experience hypoglycemia);</a:t>
            </a:r>
          </a:p>
          <a:p>
            <a:pPr>
              <a:buFontTx/>
              <a:buChar char="•"/>
            </a:pPr>
            <a:endParaRPr lang="en-US" altLang="en-US" dirty="0" smtClean="0">
              <a:latin typeface="SymbolMT"/>
            </a:endParaRPr>
          </a:p>
          <a:p>
            <a:pPr>
              <a:buFontTx/>
              <a:buChar char="•"/>
            </a:pPr>
            <a:r>
              <a:rPr lang="en-US" altLang="en-US" dirty="0" smtClean="0"/>
              <a:t>Recognition of the symptoms of hypoglycemia and common factors that lead to hypoglycemia;</a:t>
            </a:r>
          </a:p>
          <a:p>
            <a:pPr>
              <a:buFontTx/>
              <a:buChar char="•"/>
            </a:pPr>
            <a:endParaRPr lang="en-US" altLang="en-US" dirty="0" smtClean="0"/>
          </a:p>
          <a:p>
            <a:pPr>
              <a:buFontTx/>
              <a:buChar char="•"/>
            </a:pPr>
            <a:r>
              <a:rPr lang="en-US" altLang="en-US" dirty="0" smtClean="0"/>
              <a:t>Factors that lead</a:t>
            </a:r>
            <a:r>
              <a:rPr lang="en-US" altLang="en-US" baseline="0" dirty="0" smtClean="0"/>
              <a:t> to hypoglycemia;</a:t>
            </a:r>
            <a:endParaRPr lang="en-US" altLang="en-US" dirty="0" smtClean="0"/>
          </a:p>
          <a:p>
            <a:pPr>
              <a:buFontTx/>
              <a:buChar char="•"/>
            </a:pPr>
            <a:endParaRPr lang="en-US" altLang="en-US" dirty="0" smtClean="0"/>
          </a:p>
          <a:p>
            <a:pPr>
              <a:buFontTx/>
              <a:buChar char="•"/>
            </a:pPr>
            <a:r>
              <a:rPr lang="en-US" altLang="en-US" dirty="0" smtClean="0"/>
              <a:t>Proper administration of an injection of glucagon for severe hypoglycemia when other treatment has failed or cannot be initiated; and</a:t>
            </a:r>
          </a:p>
          <a:p>
            <a:pPr>
              <a:buFontTx/>
              <a:buChar char="•"/>
            </a:pPr>
            <a:endParaRPr lang="en-US" altLang="en-US" dirty="0" smtClean="0">
              <a:latin typeface="SymbolMT"/>
            </a:endParaRPr>
          </a:p>
          <a:p>
            <a:pPr>
              <a:buFontTx/>
              <a:buChar char="•"/>
            </a:pPr>
            <a:r>
              <a:rPr lang="en-US" altLang="en-US" dirty="0" smtClean="0"/>
              <a:t>Necessary follow-up treatment.</a:t>
            </a:r>
          </a:p>
          <a:p>
            <a:pPr>
              <a:buFontTx/>
              <a:buNone/>
            </a:pPr>
            <a:endParaRPr lang="en-US" altLang="en-US" dirty="0" smtClean="0"/>
          </a:p>
        </p:txBody>
      </p:sp>
    </p:spTree>
    <p:extLst>
      <p:ext uri="{BB962C8B-B14F-4D97-AF65-F5344CB8AC3E}">
        <p14:creationId xmlns:p14="http://schemas.microsoft.com/office/powerpoint/2010/main" val="146955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3D8591-10BF-4CE1-B279-A2BCBFD5E198}" type="slidenum">
              <a:rPr lang="en-US" altLang="en-US" smtClean="0"/>
              <a:pPr>
                <a:spcBef>
                  <a:spcPct val="0"/>
                </a:spcBef>
              </a:pPr>
              <a:t>7</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t>Adequate Time Is Required For</a:t>
            </a:r>
            <a:r>
              <a:rPr lang="en-US" altLang="en-US" b="1" dirty="0" smtClean="0"/>
              <a:t>  [3]</a:t>
            </a:r>
            <a:endParaRPr lang="en-US" altLang="en-US" b="1" u="sng" dirty="0" smtClean="0"/>
          </a:p>
          <a:p>
            <a:endParaRPr lang="en-US" altLang="en-US" dirty="0" smtClean="0"/>
          </a:p>
          <a:p>
            <a:r>
              <a:rPr lang="en-US" altLang="en-US" dirty="0" smtClean="0"/>
              <a:t>The trainee’s past experience with giving injections and/or their current comfort level</a:t>
            </a:r>
          </a:p>
          <a:p>
            <a:r>
              <a:rPr lang="en-US" altLang="en-US" dirty="0" smtClean="0"/>
              <a:t>should be assessed to determine how best to demonstrate the procedure and provide a</a:t>
            </a:r>
          </a:p>
          <a:p>
            <a:r>
              <a:rPr lang="en-US" altLang="en-US" dirty="0" smtClean="0"/>
              <a:t>practice opportunity. </a:t>
            </a:r>
          </a:p>
          <a:p>
            <a:endParaRPr lang="en-US" altLang="en-US" dirty="0" smtClean="0"/>
          </a:p>
          <a:p>
            <a:r>
              <a:rPr lang="en-US" altLang="en-US" dirty="0" smtClean="0"/>
              <a:t>If the person is presenting for retraining, the trainer will</a:t>
            </a:r>
          </a:p>
          <a:p>
            <a:r>
              <a:rPr lang="en-US" altLang="en-US" dirty="0" smtClean="0"/>
              <a:t>need to determine the trainee’s existing knowledge base and the degree to which</a:t>
            </a:r>
          </a:p>
          <a:p>
            <a:r>
              <a:rPr lang="en-US" altLang="en-US" dirty="0" smtClean="0"/>
              <a:t>certain topics within the protocol should be emphasized.</a:t>
            </a:r>
          </a:p>
          <a:p>
            <a:endParaRPr lang="en-US" altLang="en-US" dirty="0" smtClean="0"/>
          </a:p>
          <a:p>
            <a:endParaRPr lang="en-US" altLang="en-US" dirty="0" smtClean="0"/>
          </a:p>
          <a:p>
            <a:r>
              <a:rPr lang="en-US" altLang="en-US" dirty="0" smtClean="0"/>
              <a:t>Emergency glucagon providers should be strongly encouraged to obtain and maintain</a:t>
            </a:r>
          </a:p>
          <a:p>
            <a:r>
              <a:rPr lang="en-US" altLang="en-US" dirty="0" smtClean="0"/>
              <a:t>current training in </a:t>
            </a:r>
            <a:r>
              <a:rPr lang="en-US" altLang="en-US" dirty="0" err="1" smtClean="0"/>
              <a:t>Blood</a:t>
            </a:r>
            <a:r>
              <a:rPr lang="en-US" altLang="en-US" baseline="0" dirty="0" err="1" smtClean="0"/>
              <a:t>Borne</a:t>
            </a:r>
            <a:r>
              <a:rPr lang="en-US" altLang="en-US" baseline="0" dirty="0" smtClean="0"/>
              <a:t> Pathogens and official</a:t>
            </a:r>
            <a:r>
              <a:rPr lang="en-US" altLang="en-US" dirty="0" smtClean="0"/>
              <a:t> First Aid and CPR course.</a:t>
            </a:r>
          </a:p>
          <a:p>
            <a:endParaRPr lang="en-US" altLang="en-US" dirty="0" smtClean="0"/>
          </a:p>
          <a:p>
            <a:endParaRPr lang="en-US" altLang="en-US" dirty="0" smtClean="0"/>
          </a:p>
          <a:p>
            <a:r>
              <a:rPr lang="en-US" b="1" dirty="0"/>
              <a:t>The key training outcome is a person trained to recognize signs and symptoms of severe hypoglycemia and able to administer an injection of glucagon in an emergency situation.</a:t>
            </a:r>
            <a:endParaRPr lang="en-US" dirty="0"/>
          </a:p>
        </p:txBody>
      </p:sp>
    </p:spTree>
    <p:extLst>
      <p:ext uri="{BB962C8B-B14F-4D97-AF65-F5344CB8AC3E}">
        <p14:creationId xmlns:p14="http://schemas.microsoft.com/office/powerpoint/2010/main" val="36494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E4C599-ED61-49DF-9B86-B91DB56720DF}" type="slidenum">
              <a:rPr lang="en-US" altLang="en-US" smtClean="0"/>
              <a:pPr>
                <a:spcBef>
                  <a:spcPct val="0"/>
                </a:spcBef>
              </a:pPr>
              <a:t>8</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t>Completion of Training</a:t>
            </a:r>
            <a:r>
              <a:rPr lang="en-US" altLang="en-US" b="1" dirty="0" smtClean="0"/>
              <a:t> [4]</a:t>
            </a:r>
          </a:p>
          <a:p>
            <a:endParaRPr lang="en-US" altLang="en-US" b="1" dirty="0" smtClean="0"/>
          </a:p>
          <a:p>
            <a:r>
              <a:rPr lang="en-US" altLang="en-US" b="1" dirty="0" smtClean="0"/>
              <a:t>Statement of Completion of Training </a:t>
            </a:r>
          </a:p>
          <a:p>
            <a:r>
              <a:rPr lang="en-US" altLang="en-US" dirty="0" smtClean="0"/>
              <a:t>A Statement of Completion of Training for Emergency Glucagon Providers (formerly referred to as “Certificate”) can be found at the end of the training protocols manual. The trainer must use his/her professional judgment to determine if the trainee has satisfactorily completed the training protocol. </a:t>
            </a:r>
          </a:p>
          <a:p>
            <a:r>
              <a:rPr lang="en-US" altLang="en-US" dirty="0" smtClean="0"/>
              <a:t>The trainer must then sign and date the statement of completion.</a:t>
            </a:r>
          </a:p>
          <a:p>
            <a:r>
              <a:rPr lang="en-US" altLang="en-US" dirty="0" smtClean="0"/>
              <a:t>(We suggest keeping a copy for the file.) The statement of completion is </a:t>
            </a:r>
            <a:r>
              <a:rPr lang="en-US" altLang="en-US" b="1" dirty="0" smtClean="0"/>
              <a:t>provider-specific</a:t>
            </a:r>
            <a:r>
              <a:rPr lang="en-US" altLang="en-US" dirty="0" smtClean="0"/>
              <a:t>, which</a:t>
            </a:r>
          </a:p>
          <a:p>
            <a:r>
              <a:rPr lang="en-US" altLang="en-US" dirty="0" smtClean="0"/>
              <a:t>means that the trainee may be an emergency provider for more than one individual.</a:t>
            </a:r>
          </a:p>
          <a:p>
            <a:endParaRPr lang="en-US" altLang="en-US" dirty="0" smtClean="0"/>
          </a:p>
          <a:p>
            <a:r>
              <a:rPr lang="en-US" altLang="en-US" b="1" dirty="0" smtClean="0"/>
              <a:t>Retraining </a:t>
            </a:r>
          </a:p>
          <a:p>
            <a:r>
              <a:rPr lang="en-US" altLang="en-US" dirty="0" smtClean="0">
                <a:latin typeface="SymbolMT"/>
              </a:rPr>
              <a:t>• </a:t>
            </a:r>
            <a:r>
              <a:rPr lang="en-US" altLang="en-US" b="1" dirty="0" smtClean="0"/>
              <a:t>The statement of completion of training expires three years after the date of issuance.</a:t>
            </a:r>
          </a:p>
          <a:p>
            <a:r>
              <a:rPr lang="en-US" altLang="en-US" dirty="0" smtClean="0">
                <a:latin typeface="SymbolMT"/>
              </a:rPr>
              <a:t>• </a:t>
            </a:r>
            <a:r>
              <a:rPr lang="en-US" altLang="en-US" dirty="0" smtClean="0"/>
              <a:t>Annual retraining is recommended.</a:t>
            </a:r>
          </a:p>
          <a:p>
            <a:r>
              <a:rPr lang="en-US" altLang="en-US" dirty="0" smtClean="0">
                <a:latin typeface="SymbolMT"/>
              </a:rPr>
              <a:t>• </a:t>
            </a:r>
            <a:r>
              <a:rPr lang="en-US" altLang="en-US" dirty="0" smtClean="0"/>
              <a:t>The trainee is responsible to obtain retraining by a licensed health professional when the certificate expires – as per ORS Chapter 677-678.</a:t>
            </a:r>
          </a:p>
        </p:txBody>
      </p:sp>
    </p:spTree>
    <p:extLst>
      <p:ext uri="{BB962C8B-B14F-4D97-AF65-F5344CB8AC3E}">
        <p14:creationId xmlns:p14="http://schemas.microsoft.com/office/powerpoint/2010/main" val="33089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FAFA39-6768-4748-A602-9BCE58EE757E}" type="slidenum">
              <a:rPr lang="en-US" altLang="en-US" smtClean="0"/>
              <a:pPr>
                <a:spcBef>
                  <a:spcPct val="0"/>
                </a:spcBef>
              </a:pPr>
              <a:t>9</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Overview of Diabetes</a:t>
            </a:r>
            <a:r>
              <a:rPr lang="en-US" altLang="en-US" sz="1400" b="1" dirty="0"/>
              <a:t>  [page 5]</a:t>
            </a:r>
          </a:p>
          <a:p>
            <a:endParaRPr lang="en-US" altLang="en-US" sz="1400" dirty="0"/>
          </a:p>
          <a:p>
            <a:r>
              <a:rPr lang="en-US" dirty="0"/>
              <a:t>Diabetes is a chronic disease in which the body does not make or properly use insulin. </a:t>
            </a:r>
          </a:p>
          <a:p>
            <a:endParaRPr lang="en-US" dirty="0"/>
          </a:p>
          <a:p>
            <a:r>
              <a:rPr lang="en-US" dirty="0"/>
              <a:t>Insulin is a hormone that converts sugar, starches and other food into energy in the body’s cells. </a:t>
            </a:r>
          </a:p>
          <a:p>
            <a:endParaRPr lang="en-US" dirty="0"/>
          </a:p>
          <a:p>
            <a:r>
              <a:rPr lang="en-US" dirty="0"/>
              <a:t>Individuals with diabetes have increased blood glucose (blood sugar) levels because they lack insulin, have insufficient insulin or are resistant to insulin’s effects. </a:t>
            </a:r>
          </a:p>
          <a:p>
            <a:endParaRPr lang="en-US" dirty="0"/>
          </a:p>
          <a:p>
            <a:r>
              <a:rPr lang="en-US" dirty="0"/>
              <a:t>High blood sugar builds up in the body causing a variety of symptoms. In order to allow the body to maintain sugar in the cells, a healthcare provider may order injectable insulin, oral medication or sometimes both. </a:t>
            </a:r>
          </a:p>
          <a:p>
            <a:endParaRPr lang="en-US" dirty="0"/>
          </a:p>
          <a:p>
            <a:r>
              <a:rPr lang="en-US" dirty="0"/>
              <a:t>It is important to note that in addition to carbohydrate consumption and insulin administration, other factors can affect blood glucose levels such as physical activity, stress, illness, and other medications. </a:t>
            </a:r>
          </a:p>
        </p:txBody>
      </p:sp>
    </p:spTree>
    <p:extLst>
      <p:ext uri="{BB962C8B-B14F-4D97-AF65-F5344CB8AC3E}">
        <p14:creationId xmlns:p14="http://schemas.microsoft.com/office/powerpoint/2010/main" val="2681499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2689" y="0"/>
            <a:ext cx="9138621" cy="6858000"/>
          </a:xfrm>
          <a:prstGeom prst="rect">
            <a:avLst/>
          </a:prstGeom>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a:t>Click to edit Master title style</a:t>
            </a:r>
          </a:p>
        </p:txBody>
      </p:sp>
      <p:sp>
        <p:nvSpPr>
          <p:cNvPr id="3" name="Table Placeholder 2"/>
          <p:cNvSpPr>
            <a:spLocks noGrp="1"/>
          </p:cNvSpPr>
          <p:nvPr>
            <p:ph type="tbl" idx="1"/>
          </p:nvPr>
        </p:nvSpPr>
        <p:spPr>
          <a:xfrm>
            <a:off x="1219200" y="2044700"/>
            <a:ext cx="7772400" cy="4114800"/>
          </a:xfrm>
        </p:spPr>
        <p:txBody>
          <a:bodyPr/>
          <a:lstStyle/>
          <a:p>
            <a:pPr lvl="0"/>
            <a:endParaRPr lang="en-US" noProof="0"/>
          </a:p>
        </p:txBody>
      </p:sp>
      <p:sp>
        <p:nvSpPr>
          <p:cNvPr id="4" name="Rectangle 4"/>
          <p:cNvSpPr>
            <a:spLocks noGrp="1" noChangeArrowheads="1"/>
          </p:cNvSpPr>
          <p:nvPr>
            <p:ph type="dt" sz="half" idx="10"/>
          </p:nvPr>
        </p:nvSpPr>
        <p:spPr>
          <a:xfrm>
            <a:off x="122555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5A0C1-A726-410F-ACE4-7199ACF64E13}" type="slidenum">
              <a:rPr lang="en-US" altLang="en-US"/>
              <a:pPr>
                <a:defRPr/>
              </a:pPr>
              <a:t>‹#›</a:t>
            </a:fld>
            <a:endParaRPr lang="en-US" altLang="en-US"/>
          </a:p>
        </p:txBody>
      </p:sp>
    </p:spTree>
    <p:extLst>
      <p:ext uri="{BB962C8B-B14F-4D97-AF65-F5344CB8AC3E}">
        <p14:creationId xmlns:p14="http://schemas.microsoft.com/office/powerpoint/2010/main" val="36108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4294967295"/>
          </p:nvPr>
        </p:nvSpPr>
        <p:spPr>
          <a:xfrm>
            <a:off x="7162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Monotype Sorts"/>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50000"/>
              </a:spcBef>
              <a:buClrTx/>
              <a:buSzTx/>
              <a:buFontTx/>
              <a:buNone/>
            </a:pPr>
            <a:fld id="{DA6B038B-5AFE-4959-BC08-7F4A05F7C904}" type="slidenum">
              <a:rPr kumimoji="0" lang="en-US" altLang="en-US" sz="1400" smtClean="0">
                <a:solidFill>
                  <a:srgbClr val="FFFFFF"/>
                </a:solidFill>
                <a:latin typeface="Arial Narrow" panose="020B0606020202030204" pitchFamily="34" charset="0"/>
              </a:rPr>
              <a:pPr>
                <a:spcBef>
                  <a:spcPct val="50000"/>
                </a:spcBef>
                <a:buClrTx/>
                <a:buSzTx/>
                <a:buFontTx/>
                <a:buNone/>
              </a:pPr>
              <a:t>1</a:t>
            </a:fld>
            <a:endParaRPr kumimoji="0" lang="en-US" altLang="en-US" sz="1400" smtClean="0">
              <a:solidFill>
                <a:srgbClr val="FFFFFF"/>
              </a:solidFill>
              <a:latin typeface="Arial Narrow" panose="020B0606020202030204" pitchFamily="34" charset="0"/>
            </a:endParaRPr>
          </a:p>
        </p:txBody>
      </p:sp>
      <p:sp>
        <p:nvSpPr>
          <p:cNvPr id="13314" name="Rectangle 2"/>
          <p:cNvSpPr>
            <a:spLocks noGrp="1" noChangeArrowheads="1"/>
          </p:cNvSpPr>
          <p:nvPr>
            <p:ph type="ctrTitle"/>
          </p:nvPr>
        </p:nvSpPr>
        <p:spPr>
          <a:xfrm>
            <a:off x="609600" y="609600"/>
            <a:ext cx="7848600" cy="1600200"/>
          </a:xfrm>
        </p:spPr>
        <p:txBody>
          <a:bodyPr/>
          <a:lstStyle/>
          <a:p>
            <a:pPr>
              <a:defRPr/>
            </a:pPr>
            <a:r>
              <a:rPr lang="en-US" sz="3600" b="0" dirty="0" smtClean="0"/>
              <a:t>Training </a:t>
            </a:r>
            <a:r>
              <a:rPr lang="en-US" sz="3600" b="0" dirty="0"/>
              <a:t>Protocol</a:t>
            </a:r>
          </a:p>
        </p:txBody>
      </p:sp>
      <p:sp>
        <p:nvSpPr>
          <p:cNvPr id="13315" name="Rectangle 3"/>
          <p:cNvSpPr>
            <a:spLocks noGrp="1" noChangeArrowheads="1"/>
          </p:cNvSpPr>
          <p:nvPr>
            <p:ph type="subTitle" idx="1"/>
          </p:nvPr>
        </p:nvSpPr>
        <p:spPr>
          <a:xfrm>
            <a:off x="1720362" y="1810941"/>
            <a:ext cx="5448300" cy="1612106"/>
          </a:xfrm>
        </p:spPr>
        <p:txBody>
          <a:bodyPr/>
          <a:lstStyle/>
          <a:p>
            <a:pPr>
              <a:defRPr/>
            </a:pPr>
            <a:r>
              <a:rPr lang="en-US" sz="4000" b="1" dirty="0"/>
              <a:t>For Emergency Glucagon Providers</a:t>
            </a:r>
          </a:p>
          <a:p>
            <a:pPr>
              <a:defRPr/>
            </a:pPr>
            <a:r>
              <a:rPr lang="en-US" dirty="0"/>
              <a:t>      </a:t>
            </a:r>
            <a:r>
              <a:rPr lang="en-US" dirty="0" smtClean="0"/>
              <a:t>         </a:t>
            </a:r>
            <a:endParaRPr lang="en-US" dirty="0"/>
          </a:p>
          <a:p>
            <a:pPr>
              <a:defRPr/>
            </a:pPr>
            <a:endParaRPr lang="en-US" dirty="0"/>
          </a:p>
          <a:p>
            <a:pPr>
              <a:defRPr/>
            </a:pPr>
            <a:r>
              <a:rPr lang="en-US" sz="2400" dirty="0" smtClean="0"/>
              <a:t>May, 2017 Revisions</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89804">
            <a:off x="572926" y="3958471"/>
            <a:ext cx="2819400" cy="1331835"/>
          </a:xfrm>
          <a:prstGeom prst="rect">
            <a:avLst/>
          </a:prstGeom>
        </p:spPr>
      </p:pic>
    </p:spTree>
    <p:extLst>
      <p:ext uri="{BB962C8B-B14F-4D97-AF65-F5344CB8AC3E}">
        <p14:creationId xmlns:p14="http://schemas.microsoft.com/office/powerpoint/2010/main" val="227488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u="sng" dirty="0"/>
              <a:t>Overview of Diabetes</a:t>
            </a:r>
            <a:r>
              <a:rPr lang="en-US" dirty="0"/>
              <a:t>  --  cont.</a:t>
            </a:r>
            <a:endParaRPr lang="en-US" u="sng" dirty="0"/>
          </a:p>
        </p:txBody>
      </p:sp>
      <p:sp>
        <p:nvSpPr>
          <p:cNvPr id="19459" name="Rectangle 3"/>
          <p:cNvSpPr>
            <a:spLocks noGrp="1" noChangeArrowheads="1"/>
          </p:cNvSpPr>
          <p:nvPr>
            <p:ph type="body" sz="half" idx="1"/>
          </p:nvPr>
        </p:nvSpPr>
        <p:spPr/>
        <p:txBody>
          <a:bodyPr/>
          <a:lstStyle/>
          <a:p>
            <a:pPr marL="0" indent="0">
              <a:buNone/>
              <a:defRPr/>
            </a:pPr>
            <a:r>
              <a:rPr lang="en-US" u="sng" dirty="0"/>
              <a:t>Type 1 diabetes</a:t>
            </a:r>
            <a:endParaRPr lang="en-US" dirty="0"/>
          </a:p>
          <a:p>
            <a:pPr lvl="1">
              <a:defRPr/>
            </a:pPr>
            <a:r>
              <a:rPr lang="en-US" dirty="0"/>
              <a:t>Pancreas produces no insulin</a:t>
            </a:r>
          </a:p>
          <a:p>
            <a:pPr lvl="1">
              <a:defRPr/>
            </a:pPr>
            <a:r>
              <a:rPr lang="en-US" dirty="0"/>
              <a:t>Treated with insulin (by shots or pump)</a:t>
            </a:r>
          </a:p>
          <a:p>
            <a:pPr lvl="1">
              <a:defRPr/>
            </a:pPr>
            <a:r>
              <a:rPr lang="en-US" dirty="0"/>
              <a:t>Usual type for children and young adults </a:t>
            </a:r>
            <a:endParaRPr lang="en-US" dirty="0" smtClean="0"/>
          </a:p>
          <a:p>
            <a:pPr lvl="1">
              <a:defRPr/>
            </a:pPr>
            <a:r>
              <a:rPr lang="en-US" dirty="0" smtClean="0"/>
              <a:t>No prevention</a:t>
            </a:r>
          </a:p>
          <a:p>
            <a:pPr lvl="1">
              <a:defRPr/>
            </a:pPr>
            <a:r>
              <a:rPr lang="en-US" dirty="0" smtClean="0"/>
              <a:t>Lifelong</a:t>
            </a:r>
            <a:endParaRPr lang="en-US" dirty="0"/>
          </a:p>
        </p:txBody>
      </p:sp>
      <p:sp>
        <p:nvSpPr>
          <p:cNvPr id="19461" name="Rectangle 5"/>
          <p:cNvSpPr>
            <a:spLocks noGrp="1" noChangeArrowheads="1"/>
          </p:cNvSpPr>
          <p:nvPr>
            <p:ph type="body" sz="half" idx="2"/>
          </p:nvPr>
        </p:nvSpPr>
        <p:spPr/>
        <p:txBody>
          <a:bodyPr/>
          <a:lstStyle/>
          <a:p>
            <a:pPr marL="0" indent="0">
              <a:buNone/>
              <a:defRPr/>
            </a:pPr>
            <a:r>
              <a:rPr lang="en-US" u="sng" dirty="0"/>
              <a:t>Type 2 diabetes</a:t>
            </a:r>
            <a:endParaRPr lang="en-US" dirty="0"/>
          </a:p>
          <a:p>
            <a:pPr lvl="1">
              <a:defRPr/>
            </a:pPr>
            <a:r>
              <a:rPr lang="en-US" dirty="0"/>
              <a:t>Not enough insulin produced or</a:t>
            </a:r>
          </a:p>
          <a:p>
            <a:pPr lvl="1">
              <a:defRPr/>
            </a:pPr>
            <a:r>
              <a:rPr lang="en-US" dirty="0"/>
              <a:t>Person does not respond to insulin</a:t>
            </a:r>
          </a:p>
          <a:p>
            <a:pPr lvl="1">
              <a:defRPr/>
            </a:pPr>
            <a:r>
              <a:rPr lang="en-US" dirty="0"/>
              <a:t>May be treated orally and/or with insulin</a:t>
            </a:r>
          </a:p>
          <a:p>
            <a:pPr lvl="1">
              <a:defRPr/>
            </a:pPr>
            <a:r>
              <a:rPr lang="en-US" dirty="0"/>
              <a:t>More common in adults</a:t>
            </a:r>
          </a:p>
        </p:txBody>
      </p:sp>
    </p:spTree>
    <p:extLst>
      <p:ext uri="{BB962C8B-B14F-4D97-AF65-F5344CB8AC3E}">
        <p14:creationId xmlns:p14="http://schemas.microsoft.com/office/powerpoint/2010/main" val="3739292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 calcmode="lin" valueType="num">
                                      <p:cBhvr additive="base">
                                        <p:cTn id="2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61">
                                            <p:txEl>
                                              <p:pRg st="0" end="0"/>
                                            </p:txEl>
                                          </p:spTgt>
                                        </p:tgtEl>
                                        <p:attrNameLst>
                                          <p:attrName>style.visibility</p:attrName>
                                        </p:attrNameLst>
                                      </p:cBhvr>
                                      <p:to>
                                        <p:strVal val="visible"/>
                                      </p:to>
                                    </p:set>
                                    <p:anim calcmode="lin" valueType="num">
                                      <p:cBhvr additive="base">
                                        <p:cTn id="35"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61">
                                            <p:txEl>
                                              <p:pRg st="1" end="1"/>
                                            </p:txEl>
                                          </p:spTgt>
                                        </p:tgtEl>
                                        <p:attrNameLst>
                                          <p:attrName>style.visibility</p:attrName>
                                        </p:attrNameLst>
                                      </p:cBhvr>
                                      <p:to>
                                        <p:strVal val="visible"/>
                                      </p:to>
                                    </p:set>
                                    <p:anim calcmode="lin" valueType="num">
                                      <p:cBhvr additive="base">
                                        <p:cTn id="41" dur="5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61">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461">
                                            <p:txEl>
                                              <p:pRg st="2" end="2"/>
                                            </p:txEl>
                                          </p:spTgt>
                                        </p:tgtEl>
                                        <p:attrNameLst>
                                          <p:attrName>style.visibility</p:attrName>
                                        </p:attrNameLst>
                                      </p:cBhvr>
                                      <p:to>
                                        <p:strVal val="visible"/>
                                      </p:to>
                                    </p:set>
                                    <p:anim calcmode="lin" valueType="num">
                                      <p:cBhvr additive="base">
                                        <p:cTn id="45" dur="5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461">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461">
                                            <p:txEl>
                                              <p:pRg st="3" end="3"/>
                                            </p:txEl>
                                          </p:spTgt>
                                        </p:tgtEl>
                                        <p:attrNameLst>
                                          <p:attrName>style.visibility</p:attrName>
                                        </p:attrNameLst>
                                      </p:cBhvr>
                                      <p:to>
                                        <p:strVal val="visible"/>
                                      </p:to>
                                    </p:set>
                                    <p:anim calcmode="lin" valueType="num">
                                      <p:cBhvr additive="base">
                                        <p:cTn id="49" dur="5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61">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461">
                                            <p:txEl>
                                              <p:pRg st="4" end="4"/>
                                            </p:txEl>
                                          </p:spTgt>
                                        </p:tgtEl>
                                        <p:attrNameLst>
                                          <p:attrName>style.visibility</p:attrName>
                                        </p:attrNameLst>
                                      </p:cBhvr>
                                      <p:to>
                                        <p:strVal val="visible"/>
                                      </p:to>
                                    </p:set>
                                    <p:anim calcmode="lin" valueType="num">
                                      <p:cBhvr additive="base">
                                        <p:cTn id="53"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46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u="sng" dirty="0"/>
              <a:t/>
            </a:r>
            <a:br>
              <a:rPr lang="en-US" u="sng" dirty="0"/>
            </a:br>
            <a:r>
              <a:rPr lang="en-US" u="sng" dirty="0" smtClean="0"/>
              <a:t>Hyperglycemia (high blood sugar)</a:t>
            </a:r>
            <a:endParaRPr lang="en-US" u="sng" dirty="0"/>
          </a:p>
        </p:txBody>
      </p:sp>
      <p:sp>
        <p:nvSpPr>
          <p:cNvPr id="20483" name="Rectangle 3"/>
          <p:cNvSpPr>
            <a:spLocks noGrp="1" noChangeArrowheads="1"/>
          </p:cNvSpPr>
          <p:nvPr>
            <p:ph type="body" idx="1"/>
          </p:nvPr>
        </p:nvSpPr>
        <p:spPr>
          <a:xfrm>
            <a:off x="685800" y="1600200"/>
            <a:ext cx="7772400" cy="4114800"/>
          </a:xfrm>
        </p:spPr>
        <p:txBody>
          <a:bodyPr/>
          <a:lstStyle/>
          <a:p>
            <a:pPr>
              <a:buFont typeface="Wingdings" panose="05000000000000000000" pitchFamily="2" charset="2"/>
              <a:buChar char="Ø"/>
              <a:defRPr/>
            </a:pPr>
            <a:r>
              <a:rPr lang="en-US" sz="2400" dirty="0"/>
              <a:t>increased thirst</a:t>
            </a:r>
          </a:p>
          <a:p>
            <a:pPr>
              <a:buFont typeface="Wingdings" panose="05000000000000000000" pitchFamily="2" charset="2"/>
              <a:buChar char="Ø"/>
              <a:defRPr/>
            </a:pPr>
            <a:r>
              <a:rPr lang="en-US" sz="2400" dirty="0"/>
              <a:t>frequent urination</a:t>
            </a:r>
          </a:p>
          <a:p>
            <a:pPr>
              <a:buFont typeface="Wingdings" panose="05000000000000000000" pitchFamily="2" charset="2"/>
              <a:buChar char="Ø"/>
              <a:defRPr/>
            </a:pPr>
            <a:r>
              <a:rPr lang="en-US" sz="2400" dirty="0"/>
              <a:t>increased hunger</a:t>
            </a:r>
          </a:p>
          <a:p>
            <a:pPr>
              <a:buFont typeface="Wingdings" panose="05000000000000000000" pitchFamily="2" charset="2"/>
              <a:buChar char="Ø"/>
              <a:defRPr/>
            </a:pPr>
            <a:r>
              <a:rPr lang="en-US" sz="2400" dirty="0"/>
              <a:t>weight loss</a:t>
            </a:r>
          </a:p>
          <a:p>
            <a:pPr>
              <a:buFont typeface="Wingdings" panose="05000000000000000000" pitchFamily="2" charset="2"/>
              <a:buChar char="Ø"/>
              <a:defRPr/>
            </a:pPr>
            <a:r>
              <a:rPr lang="en-US" sz="2400" dirty="0"/>
              <a:t>irritability</a:t>
            </a:r>
          </a:p>
          <a:p>
            <a:pPr>
              <a:buFont typeface="Wingdings" panose="05000000000000000000" pitchFamily="2" charset="2"/>
              <a:buChar char="Ø"/>
              <a:defRPr/>
            </a:pPr>
            <a:r>
              <a:rPr lang="en-US" sz="2400" dirty="0"/>
              <a:t>flushed, dry skin</a:t>
            </a:r>
          </a:p>
          <a:p>
            <a:pPr>
              <a:buFont typeface="Wingdings" panose="05000000000000000000" pitchFamily="2" charset="2"/>
              <a:buChar char="Ø"/>
              <a:defRPr/>
            </a:pPr>
            <a:r>
              <a:rPr lang="en-US" sz="2400" dirty="0"/>
              <a:t>nausea and vomiting</a:t>
            </a:r>
          </a:p>
          <a:p>
            <a:pPr>
              <a:buFont typeface="Wingdings" panose="05000000000000000000" pitchFamily="2" charset="2"/>
              <a:buChar char="Ø"/>
              <a:defRPr/>
            </a:pPr>
            <a:r>
              <a:rPr lang="en-US" sz="2400" dirty="0"/>
              <a:t>weakness and fatigue</a:t>
            </a:r>
          </a:p>
        </p:txBody>
      </p:sp>
      <p:graphicFrame>
        <p:nvGraphicFramePr>
          <p:cNvPr id="27652" name="Object 2048"/>
          <p:cNvGraphicFramePr>
            <a:graphicFrameLocks noChangeAspect="1"/>
          </p:cNvGraphicFramePr>
          <p:nvPr/>
        </p:nvGraphicFramePr>
        <p:xfrm>
          <a:off x="5867400" y="2971800"/>
          <a:ext cx="1600200" cy="2209800"/>
        </p:xfrm>
        <a:graphic>
          <a:graphicData uri="http://schemas.openxmlformats.org/presentationml/2006/ole">
            <mc:AlternateContent xmlns:mc="http://schemas.openxmlformats.org/markup-compatibility/2006">
              <mc:Choice xmlns:v="urn:schemas-microsoft-com:vml" Requires="v">
                <p:oleObj spid="_x0000_s4114" name="Clip" r:id="rId5" imgW="868680" imgH="1004011" progId="">
                  <p:embed/>
                </p:oleObj>
              </mc:Choice>
              <mc:Fallback>
                <p:oleObj name="Clip" r:id="rId5" imgW="868680" imgH="100401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971800"/>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131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 calcmode="lin" valueType="num">
                                      <p:cBhvr additive="base">
                                        <p:cTn id="2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par>
                                <p:cTn id="29" presetID="2" presetClass="entr" presetSubtype="4" fill="hold" grpId="0" nodeType="with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par>
                                <p:cTn id="33" presetID="2" presetClass="entr" presetSubtype="4" fill="hold" grpId="0" nodeType="with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anim calcmode="lin" valueType="num">
                                      <p:cBhvr additive="base">
                                        <p:cTn id="3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050"/>
          <p:cNvSpPr>
            <a:spLocks noGrp="1" noChangeArrowheads="1"/>
          </p:cNvSpPr>
          <p:nvPr>
            <p:ph type="title"/>
          </p:nvPr>
        </p:nvSpPr>
        <p:spPr/>
        <p:txBody>
          <a:bodyPr/>
          <a:lstStyle/>
          <a:p>
            <a:pPr>
              <a:defRPr/>
            </a:pPr>
            <a:r>
              <a:rPr lang="en-US" u="sng" dirty="0"/>
              <a:t>Complications</a:t>
            </a:r>
          </a:p>
        </p:txBody>
      </p:sp>
      <p:sp>
        <p:nvSpPr>
          <p:cNvPr id="88067" name="Rectangle 2051"/>
          <p:cNvSpPr>
            <a:spLocks noGrp="1" noChangeArrowheads="1"/>
          </p:cNvSpPr>
          <p:nvPr>
            <p:ph type="body" idx="1"/>
          </p:nvPr>
        </p:nvSpPr>
        <p:spPr>
          <a:xfrm>
            <a:off x="838200" y="1417638"/>
            <a:ext cx="7772400" cy="4114800"/>
          </a:xfrm>
        </p:spPr>
        <p:txBody>
          <a:bodyPr/>
          <a:lstStyle/>
          <a:p>
            <a:pPr>
              <a:lnSpc>
                <a:spcPct val="90000"/>
              </a:lnSpc>
              <a:buFont typeface="Wingdings" panose="05000000000000000000" pitchFamily="2" charset="2"/>
              <a:buChar char="Ø"/>
              <a:defRPr/>
            </a:pPr>
            <a:r>
              <a:rPr lang="en-US" sz="2400" dirty="0" smtClean="0"/>
              <a:t>High </a:t>
            </a:r>
            <a:r>
              <a:rPr lang="en-US" sz="2400" dirty="0"/>
              <a:t>blood sugar levels may cause serious complications over time</a:t>
            </a:r>
          </a:p>
          <a:p>
            <a:pPr lvl="1">
              <a:lnSpc>
                <a:spcPct val="90000"/>
              </a:lnSpc>
              <a:buFont typeface="Wingdings" panose="05000000000000000000" pitchFamily="2" charset="2"/>
              <a:buChar char="Ø"/>
              <a:defRPr/>
            </a:pPr>
            <a:r>
              <a:rPr lang="en-US" sz="2400" dirty="0"/>
              <a:t>blindness</a:t>
            </a:r>
          </a:p>
          <a:p>
            <a:pPr lvl="1">
              <a:lnSpc>
                <a:spcPct val="90000"/>
              </a:lnSpc>
              <a:buFont typeface="Wingdings" panose="05000000000000000000" pitchFamily="2" charset="2"/>
              <a:buChar char="Ø"/>
              <a:defRPr/>
            </a:pPr>
            <a:r>
              <a:rPr lang="en-US" sz="2400" dirty="0"/>
              <a:t>kidney </a:t>
            </a:r>
            <a:r>
              <a:rPr lang="en-US" sz="2400" dirty="0" smtClean="0"/>
              <a:t>disease </a:t>
            </a:r>
            <a:r>
              <a:rPr lang="en-US" sz="2400" dirty="0"/>
              <a:t>or nerve damage</a:t>
            </a:r>
          </a:p>
          <a:p>
            <a:pPr lvl="1">
              <a:lnSpc>
                <a:spcPct val="90000"/>
              </a:lnSpc>
              <a:buFont typeface="Wingdings" panose="05000000000000000000" pitchFamily="2" charset="2"/>
              <a:buChar char="Ø"/>
              <a:defRPr/>
            </a:pPr>
            <a:r>
              <a:rPr lang="en-US" sz="2400" dirty="0"/>
              <a:t>heart disease</a:t>
            </a:r>
          </a:p>
          <a:p>
            <a:pPr>
              <a:lnSpc>
                <a:spcPct val="90000"/>
              </a:lnSpc>
              <a:buFont typeface="Wingdings" panose="05000000000000000000" pitchFamily="2" charset="2"/>
              <a:buChar char="Ø"/>
              <a:defRPr/>
            </a:pPr>
            <a:r>
              <a:rPr lang="en-US" sz="2400" dirty="0" smtClean="0"/>
              <a:t>It </a:t>
            </a:r>
            <a:r>
              <a:rPr lang="en-US" sz="2400" dirty="0"/>
              <a:t>is important to control blood sugar levels</a:t>
            </a:r>
          </a:p>
          <a:p>
            <a:pPr>
              <a:lnSpc>
                <a:spcPct val="90000"/>
              </a:lnSpc>
              <a:buFont typeface="Wingdings" panose="05000000000000000000" pitchFamily="2" charset="2"/>
              <a:buChar char="Ø"/>
              <a:defRPr/>
            </a:pPr>
            <a:endParaRPr lang="en-US" dirty="0"/>
          </a:p>
        </p:txBody>
      </p:sp>
      <p:graphicFrame>
        <p:nvGraphicFramePr>
          <p:cNvPr id="29700" name="Object 2048"/>
          <p:cNvGraphicFramePr>
            <a:graphicFrameLocks noChangeAspect="1"/>
          </p:cNvGraphicFramePr>
          <p:nvPr>
            <p:extLst>
              <p:ext uri="{D42A27DB-BD31-4B8C-83A1-F6EECF244321}">
                <p14:modId xmlns:p14="http://schemas.microsoft.com/office/powerpoint/2010/main" val="1517654634"/>
              </p:ext>
            </p:extLst>
          </p:nvPr>
        </p:nvGraphicFramePr>
        <p:xfrm>
          <a:off x="6019800" y="3955373"/>
          <a:ext cx="1371600" cy="1579563"/>
        </p:xfrm>
        <a:graphic>
          <a:graphicData uri="http://schemas.openxmlformats.org/presentationml/2006/ole">
            <mc:AlternateContent xmlns:mc="http://schemas.openxmlformats.org/markup-compatibility/2006">
              <mc:Choice xmlns:v="urn:schemas-microsoft-com:vml" Requires="v">
                <p:oleObj spid="_x0000_s5138" name="Clip" r:id="rId5" imgW="1869034" imgH="2189988" progId="">
                  <p:embed/>
                </p:oleObj>
              </mc:Choice>
              <mc:Fallback>
                <p:oleObj name="Clip" r:id="rId5" imgW="1869034" imgH="218998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55373"/>
                        <a:ext cx="13716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547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anim calcmode="lin" valueType="num">
                                      <p:cBhvr additive="base">
                                        <p:cTn id="11"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anim calcmode="lin" valueType="num">
                                      <p:cBhvr additive="base">
                                        <p:cTn id="15"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 calcmode="lin" valueType="num">
                                      <p:cBhvr additive="base">
                                        <p:cTn id="19"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050"/>
          <p:cNvSpPr>
            <a:spLocks noGrp="1" noChangeArrowheads="1"/>
          </p:cNvSpPr>
          <p:nvPr>
            <p:ph type="title"/>
          </p:nvPr>
        </p:nvSpPr>
        <p:spPr/>
        <p:txBody>
          <a:bodyPr/>
          <a:lstStyle/>
          <a:p>
            <a:pPr>
              <a:defRPr/>
            </a:pPr>
            <a:r>
              <a:rPr lang="en-US" u="sng" dirty="0"/>
              <a:t>Balance</a:t>
            </a:r>
          </a:p>
        </p:txBody>
      </p:sp>
      <p:sp>
        <p:nvSpPr>
          <p:cNvPr id="86019" name="Rectangle 2051"/>
          <p:cNvSpPr>
            <a:spLocks noGrp="1" noChangeArrowheads="1"/>
          </p:cNvSpPr>
          <p:nvPr>
            <p:ph type="body" idx="1"/>
          </p:nvPr>
        </p:nvSpPr>
        <p:spPr>
          <a:xfrm>
            <a:off x="685800" y="1417638"/>
            <a:ext cx="7772400" cy="4114800"/>
          </a:xfrm>
        </p:spPr>
        <p:txBody>
          <a:bodyPr/>
          <a:lstStyle/>
          <a:p>
            <a:pPr>
              <a:lnSpc>
                <a:spcPct val="90000"/>
              </a:lnSpc>
              <a:buFont typeface="Wingdings" panose="05000000000000000000" pitchFamily="2" charset="2"/>
              <a:buChar char="Ø"/>
              <a:defRPr/>
            </a:pPr>
            <a:r>
              <a:rPr lang="en-US" sz="2400" dirty="0"/>
              <a:t>Management of diabetes consists of an intricate balance of:</a:t>
            </a:r>
          </a:p>
          <a:p>
            <a:pPr lvl="1">
              <a:lnSpc>
                <a:spcPct val="90000"/>
              </a:lnSpc>
              <a:buFont typeface="Wingdings" panose="05000000000000000000" pitchFamily="2" charset="2"/>
              <a:buChar char="Ø"/>
              <a:defRPr/>
            </a:pPr>
            <a:r>
              <a:rPr lang="en-US" sz="2400" dirty="0" smtClean="0"/>
              <a:t>Insulin</a:t>
            </a:r>
            <a:endParaRPr lang="en-US" sz="2400" dirty="0"/>
          </a:p>
          <a:p>
            <a:pPr lvl="1">
              <a:lnSpc>
                <a:spcPct val="90000"/>
              </a:lnSpc>
              <a:buFont typeface="Wingdings" panose="05000000000000000000" pitchFamily="2" charset="2"/>
              <a:buChar char="Ø"/>
              <a:defRPr/>
            </a:pPr>
            <a:r>
              <a:rPr lang="en-US" sz="2400" dirty="0" smtClean="0"/>
              <a:t>Food </a:t>
            </a:r>
            <a:r>
              <a:rPr lang="en-US" sz="2400" dirty="0"/>
              <a:t>intake</a:t>
            </a:r>
          </a:p>
          <a:p>
            <a:pPr lvl="1">
              <a:lnSpc>
                <a:spcPct val="90000"/>
              </a:lnSpc>
              <a:buFont typeface="Wingdings" panose="05000000000000000000" pitchFamily="2" charset="2"/>
              <a:buChar char="Ø"/>
              <a:defRPr/>
            </a:pPr>
            <a:r>
              <a:rPr lang="en-US" sz="2400" dirty="0" smtClean="0"/>
              <a:t>Physical </a:t>
            </a:r>
            <a:r>
              <a:rPr lang="en-US" sz="2400" dirty="0"/>
              <a:t>activity</a:t>
            </a:r>
          </a:p>
          <a:p>
            <a:pPr lvl="1">
              <a:lnSpc>
                <a:spcPct val="90000"/>
              </a:lnSpc>
              <a:buFont typeface="Wingdings" panose="05000000000000000000" pitchFamily="2" charset="2"/>
              <a:buChar char="Ø"/>
              <a:defRPr/>
            </a:pPr>
            <a:r>
              <a:rPr lang="en-US" sz="2400" dirty="0"/>
              <a:t>Physical/emotional stress, illness </a:t>
            </a:r>
          </a:p>
          <a:p>
            <a:pPr>
              <a:lnSpc>
                <a:spcPct val="90000"/>
              </a:lnSpc>
              <a:buFont typeface="Wingdings" panose="05000000000000000000" pitchFamily="2" charset="2"/>
              <a:buChar char="Ø"/>
              <a:defRPr/>
            </a:pPr>
            <a:r>
              <a:rPr lang="en-US" sz="2400" dirty="0"/>
              <a:t>Anything that tips this delicate balance can cause fluctuations in blood sugar</a:t>
            </a:r>
          </a:p>
          <a:p>
            <a:pPr lvl="1">
              <a:lnSpc>
                <a:spcPct val="90000"/>
              </a:lnSpc>
              <a:defRPr/>
            </a:pPr>
            <a:endParaRPr lang="en-US" dirty="0"/>
          </a:p>
        </p:txBody>
      </p:sp>
      <p:graphicFrame>
        <p:nvGraphicFramePr>
          <p:cNvPr id="31748" name="Object 2048"/>
          <p:cNvGraphicFramePr>
            <a:graphicFrameLocks noChangeAspect="1"/>
          </p:cNvGraphicFramePr>
          <p:nvPr>
            <p:extLst>
              <p:ext uri="{D42A27DB-BD31-4B8C-83A1-F6EECF244321}">
                <p14:modId xmlns:p14="http://schemas.microsoft.com/office/powerpoint/2010/main" val="1435783731"/>
              </p:ext>
            </p:extLst>
          </p:nvPr>
        </p:nvGraphicFramePr>
        <p:xfrm>
          <a:off x="609600" y="4876800"/>
          <a:ext cx="1524000" cy="1143000"/>
        </p:xfrm>
        <a:graphic>
          <a:graphicData uri="http://schemas.openxmlformats.org/presentationml/2006/ole">
            <mc:AlternateContent xmlns:mc="http://schemas.openxmlformats.org/markup-compatibility/2006">
              <mc:Choice xmlns:v="urn:schemas-microsoft-com:vml" Requires="v">
                <p:oleObj spid="_x0000_s6162" name="Clip" r:id="rId5" imgW="4762500" imgH="3505200" progId="">
                  <p:embed/>
                </p:oleObj>
              </mc:Choice>
              <mc:Fallback>
                <p:oleObj name="Clip" r:id="rId5" imgW="4762500" imgH="3505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8768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462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 calcmode="lin" valueType="num">
                                      <p:cBhvr additive="base">
                                        <p:cTn id="7"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anim calcmode="lin" valueType="num">
                                      <p:cBhvr additive="base">
                                        <p:cTn id="11"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0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anim calcmode="lin" valueType="num">
                                      <p:cBhvr additive="base">
                                        <p:cTn id="1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60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 calcmode="lin" valueType="num">
                                      <p:cBhvr additive="base">
                                        <p:cTn id="19"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anim calcmode="lin" valueType="num">
                                      <p:cBhvr additive="base">
                                        <p:cTn id="23"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0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u="sng" dirty="0"/>
              <a:t>Hypoglycemia  (Low Blood Sugar)</a:t>
            </a:r>
          </a:p>
        </p:txBody>
      </p:sp>
      <p:sp>
        <p:nvSpPr>
          <p:cNvPr id="21507" name="Rectangle 3"/>
          <p:cNvSpPr>
            <a:spLocks noGrp="1" noChangeArrowheads="1"/>
          </p:cNvSpPr>
          <p:nvPr>
            <p:ph type="body" idx="1"/>
          </p:nvPr>
        </p:nvSpPr>
        <p:spPr>
          <a:xfrm>
            <a:off x="685800" y="1417638"/>
            <a:ext cx="7772400" cy="4114800"/>
          </a:xfrm>
        </p:spPr>
        <p:txBody>
          <a:bodyPr/>
          <a:lstStyle/>
          <a:p>
            <a:pPr>
              <a:buFont typeface="Wingdings" panose="05000000000000000000" pitchFamily="2" charset="2"/>
              <a:buChar char="Ø"/>
              <a:defRPr/>
            </a:pPr>
            <a:r>
              <a:rPr lang="en-US" sz="2400" dirty="0"/>
              <a:t>Most serious “emergency” problem that can occur with blood sugar control</a:t>
            </a:r>
          </a:p>
          <a:p>
            <a:pPr>
              <a:buFont typeface="Wingdings" panose="05000000000000000000" pitchFamily="2" charset="2"/>
              <a:buChar char="Ø"/>
              <a:defRPr/>
            </a:pPr>
            <a:r>
              <a:rPr lang="en-US" sz="2400" dirty="0" smtClean="0"/>
              <a:t>Comes </a:t>
            </a:r>
            <a:r>
              <a:rPr lang="en-US" sz="2400" dirty="0"/>
              <a:t>on very quickly</a:t>
            </a:r>
          </a:p>
          <a:p>
            <a:pPr>
              <a:buFont typeface="Wingdings" panose="05000000000000000000" pitchFamily="2" charset="2"/>
              <a:buChar char="Ø"/>
              <a:defRPr/>
            </a:pPr>
            <a:r>
              <a:rPr lang="en-US" sz="2400" dirty="0"/>
              <a:t>Requires early detection and immediate attention</a:t>
            </a:r>
          </a:p>
        </p:txBody>
      </p:sp>
      <p:graphicFrame>
        <p:nvGraphicFramePr>
          <p:cNvPr id="33796" name="Object 2048"/>
          <p:cNvGraphicFramePr>
            <a:graphicFrameLocks noChangeAspect="1"/>
          </p:cNvGraphicFramePr>
          <p:nvPr>
            <p:extLst>
              <p:ext uri="{D42A27DB-BD31-4B8C-83A1-F6EECF244321}">
                <p14:modId xmlns:p14="http://schemas.microsoft.com/office/powerpoint/2010/main" val="3476233192"/>
              </p:ext>
            </p:extLst>
          </p:nvPr>
        </p:nvGraphicFramePr>
        <p:xfrm>
          <a:off x="3352800" y="4191000"/>
          <a:ext cx="2438400" cy="1066800"/>
        </p:xfrm>
        <a:graphic>
          <a:graphicData uri="http://schemas.openxmlformats.org/presentationml/2006/ole">
            <mc:AlternateContent xmlns:mc="http://schemas.openxmlformats.org/markup-compatibility/2006">
              <mc:Choice xmlns:v="urn:schemas-microsoft-com:vml" Requires="v">
                <p:oleObj spid="_x0000_s7186" name="Clip" r:id="rId4" imgW="6683375" imgH="3429000" progId="">
                  <p:embed/>
                </p:oleObj>
              </mc:Choice>
              <mc:Fallback>
                <p:oleObj name="Clip" r:id="rId4" imgW="6683375" imgH="3429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91000"/>
                        <a:ext cx="243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963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u="sng" dirty="0"/>
              <a:t>Common Causes of </a:t>
            </a:r>
            <a:r>
              <a:rPr lang="en-US" u="sng" dirty="0" smtClean="0"/>
              <a:t>Hypoglycemia</a:t>
            </a:r>
            <a:endParaRPr lang="en-US" u="sng" dirty="0"/>
          </a:p>
        </p:txBody>
      </p:sp>
      <p:sp>
        <p:nvSpPr>
          <p:cNvPr id="23555" name="Rectangle 3"/>
          <p:cNvSpPr>
            <a:spLocks noGrp="1" noChangeArrowheads="1"/>
          </p:cNvSpPr>
          <p:nvPr>
            <p:ph type="body" idx="1"/>
          </p:nvPr>
        </p:nvSpPr>
        <p:spPr>
          <a:xfrm>
            <a:off x="685800" y="1455738"/>
            <a:ext cx="7772400" cy="4114800"/>
          </a:xfrm>
        </p:spPr>
        <p:txBody>
          <a:bodyPr/>
          <a:lstStyle/>
          <a:p>
            <a:pPr>
              <a:buFont typeface="Wingdings" panose="05000000000000000000" pitchFamily="2" charset="2"/>
              <a:buChar char="Ø"/>
              <a:defRPr/>
            </a:pPr>
            <a:r>
              <a:rPr lang="en-US" sz="2400" dirty="0"/>
              <a:t>Too much diabetes medication</a:t>
            </a:r>
          </a:p>
          <a:p>
            <a:pPr>
              <a:buFont typeface="Wingdings" panose="05000000000000000000" pitchFamily="2" charset="2"/>
              <a:buChar char="Ø"/>
              <a:defRPr/>
            </a:pPr>
            <a:r>
              <a:rPr lang="en-US" sz="2400" dirty="0"/>
              <a:t>Change in meal or snack times</a:t>
            </a:r>
          </a:p>
          <a:p>
            <a:pPr>
              <a:buFont typeface="Wingdings" panose="05000000000000000000" pitchFamily="2" charset="2"/>
              <a:buChar char="Ø"/>
              <a:defRPr/>
            </a:pPr>
            <a:r>
              <a:rPr lang="en-US" sz="2400" dirty="0"/>
              <a:t>Not enough food</a:t>
            </a:r>
          </a:p>
          <a:p>
            <a:pPr>
              <a:buFont typeface="Wingdings" panose="05000000000000000000" pitchFamily="2" charset="2"/>
              <a:buChar char="Ø"/>
              <a:defRPr/>
            </a:pPr>
            <a:r>
              <a:rPr lang="en-US" sz="2400" dirty="0"/>
              <a:t>Skipping or not finishing meals or snacks</a:t>
            </a:r>
          </a:p>
          <a:p>
            <a:pPr>
              <a:buFont typeface="Wingdings" panose="05000000000000000000" pitchFamily="2" charset="2"/>
              <a:buChar char="Ø"/>
              <a:defRPr/>
            </a:pPr>
            <a:r>
              <a:rPr lang="en-US" sz="2400" dirty="0"/>
              <a:t>Getting more physical activity or exercise than usual</a:t>
            </a:r>
          </a:p>
          <a:p>
            <a:pPr>
              <a:buFont typeface="Wingdings" panose="05000000000000000000" pitchFamily="2" charset="2"/>
              <a:buChar char="Ø"/>
              <a:defRPr/>
            </a:pPr>
            <a:r>
              <a:rPr lang="en-US" sz="2400" dirty="0"/>
              <a:t>Drinking alcohol without eating</a:t>
            </a:r>
          </a:p>
        </p:txBody>
      </p:sp>
    </p:spTree>
    <p:extLst>
      <p:ext uri="{BB962C8B-B14F-4D97-AF65-F5344CB8AC3E}">
        <p14:creationId xmlns:p14="http://schemas.microsoft.com/office/powerpoint/2010/main" val="66281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u="sng" dirty="0"/>
              <a:t>Mild Symptoms</a:t>
            </a:r>
          </a:p>
        </p:txBody>
      </p:sp>
      <p:sp>
        <p:nvSpPr>
          <p:cNvPr id="24579" name="Rectangle 3"/>
          <p:cNvSpPr>
            <a:spLocks noGrp="1" noChangeArrowheads="1"/>
          </p:cNvSpPr>
          <p:nvPr>
            <p:ph type="body" idx="1"/>
          </p:nvPr>
        </p:nvSpPr>
        <p:spPr>
          <a:xfrm>
            <a:off x="685800" y="1395867"/>
            <a:ext cx="7772400" cy="4114800"/>
          </a:xfrm>
        </p:spPr>
        <p:txBody>
          <a:bodyPr/>
          <a:lstStyle/>
          <a:p>
            <a:pPr>
              <a:buFont typeface="Wingdings" panose="05000000000000000000" pitchFamily="2" charset="2"/>
              <a:buChar char="Ø"/>
              <a:defRPr/>
            </a:pPr>
            <a:r>
              <a:rPr lang="en-US" sz="2400" dirty="0"/>
              <a:t>Hunger</a:t>
            </a:r>
          </a:p>
          <a:p>
            <a:pPr>
              <a:buFont typeface="Wingdings" panose="05000000000000000000" pitchFamily="2" charset="2"/>
              <a:buChar char="Ø"/>
              <a:defRPr/>
            </a:pPr>
            <a:r>
              <a:rPr lang="en-US" sz="2400" dirty="0"/>
              <a:t>Sweating</a:t>
            </a:r>
          </a:p>
          <a:p>
            <a:pPr>
              <a:buFont typeface="Wingdings" panose="05000000000000000000" pitchFamily="2" charset="2"/>
              <a:buChar char="Ø"/>
              <a:defRPr/>
            </a:pPr>
            <a:r>
              <a:rPr lang="en-US" sz="2400" dirty="0"/>
              <a:t>Feeling shaky</a:t>
            </a:r>
          </a:p>
          <a:p>
            <a:pPr>
              <a:buFont typeface="Wingdings" panose="05000000000000000000" pitchFamily="2" charset="2"/>
              <a:buChar char="Ø"/>
              <a:defRPr/>
            </a:pPr>
            <a:r>
              <a:rPr lang="en-US" sz="2400" dirty="0"/>
              <a:t>Feeling nervous</a:t>
            </a:r>
          </a:p>
        </p:txBody>
      </p:sp>
      <p:graphicFrame>
        <p:nvGraphicFramePr>
          <p:cNvPr id="39940" name="Object 5"/>
          <p:cNvGraphicFramePr>
            <a:graphicFrameLocks noChangeAspect="1"/>
          </p:cNvGraphicFramePr>
          <p:nvPr/>
        </p:nvGraphicFramePr>
        <p:xfrm>
          <a:off x="5638800" y="3276600"/>
          <a:ext cx="1752600" cy="2571750"/>
        </p:xfrm>
        <a:graphic>
          <a:graphicData uri="http://schemas.openxmlformats.org/presentationml/2006/ole">
            <mc:AlternateContent xmlns:mc="http://schemas.openxmlformats.org/markup-compatibility/2006">
              <mc:Choice xmlns:v="urn:schemas-microsoft-com:vml" Requires="v">
                <p:oleObj spid="_x0000_s9234" name="Clip" r:id="rId5" imgW="2285205" imgH="3943847" progId="">
                  <p:embed/>
                </p:oleObj>
              </mc:Choice>
              <mc:Fallback>
                <p:oleObj name="Clip" r:id="rId5" imgW="2285205" imgH="394384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276600"/>
                        <a:ext cx="1752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5707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u="sng" dirty="0"/>
              <a:t>Moderate Symptoms</a:t>
            </a:r>
          </a:p>
        </p:txBody>
      </p:sp>
      <p:sp>
        <p:nvSpPr>
          <p:cNvPr id="25603"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Headache</a:t>
            </a:r>
          </a:p>
          <a:p>
            <a:pPr>
              <a:buFont typeface="Wingdings" panose="05000000000000000000" pitchFamily="2" charset="2"/>
              <a:buChar char="Ø"/>
              <a:defRPr/>
            </a:pPr>
            <a:r>
              <a:rPr lang="en-US" sz="2400" dirty="0"/>
              <a:t>Behavior changes</a:t>
            </a:r>
          </a:p>
          <a:p>
            <a:pPr>
              <a:buFont typeface="Wingdings" panose="05000000000000000000" pitchFamily="2" charset="2"/>
              <a:buChar char="Ø"/>
              <a:defRPr/>
            </a:pPr>
            <a:r>
              <a:rPr lang="en-US" sz="2400" dirty="0"/>
              <a:t>Blurred, impaired or double vision</a:t>
            </a:r>
          </a:p>
          <a:p>
            <a:pPr>
              <a:buFont typeface="Wingdings" panose="05000000000000000000" pitchFamily="2" charset="2"/>
              <a:buChar char="Ø"/>
              <a:defRPr/>
            </a:pPr>
            <a:r>
              <a:rPr lang="en-US" sz="2400" dirty="0"/>
              <a:t>Crabbiness or confusion</a:t>
            </a:r>
          </a:p>
          <a:p>
            <a:pPr>
              <a:buFont typeface="Wingdings" panose="05000000000000000000" pitchFamily="2" charset="2"/>
              <a:buChar char="Ø"/>
              <a:defRPr/>
            </a:pPr>
            <a:r>
              <a:rPr lang="en-US" sz="2400" dirty="0"/>
              <a:t>Drowsiness</a:t>
            </a:r>
          </a:p>
          <a:p>
            <a:pPr>
              <a:buFont typeface="Wingdings" panose="05000000000000000000" pitchFamily="2" charset="2"/>
              <a:buChar char="Ø"/>
              <a:defRPr/>
            </a:pPr>
            <a:r>
              <a:rPr lang="en-US" sz="2400" dirty="0"/>
              <a:t>Weakness</a:t>
            </a:r>
          </a:p>
          <a:p>
            <a:pPr>
              <a:buFont typeface="Wingdings" panose="05000000000000000000" pitchFamily="2" charset="2"/>
              <a:buChar char="Ø"/>
              <a:defRPr/>
            </a:pPr>
            <a:r>
              <a:rPr lang="en-US" sz="2400" dirty="0"/>
              <a:t>Difficulty talking</a:t>
            </a:r>
          </a:p>
        </p:txBody>
      </p:sp>
    </p:spTree>
    <p:extLst>
      <p:ext uri="{BB962C8B-B14F-4D97-AF65-F5344CB8AC3E}">
        <p14:creationId xmlns:p14="http://schemas.microsoft.com/office/powerpoint/2010/main" val="298388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 calcmode="lin" valueType="num">
                                      <p:cBhvr additive="base">
                                        <p:cTn id="2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4" fill="hold" grpId="0" nodeType="with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 calcmode="lin" valueType="num">
                                      <p:cBhvr additive="base">
                                        <p:cTn id="31"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u="sng" dirty="0"/>
              <a:t>Severe Symptoms </a:t>
            </a:r>
          </a:p>
        </p:txBody>
      </p:sp>
      <p:sp>
        <p:nvSpPr>
          <p:cNvPr id="26627" name="Rectangle 3"/>
          <p:cNvSpPr>
            <a:spLocks noGrp="1" noChangeArrowheads="1"/>
          </p:cNvSpPr>
          <p:nvPr>
            <p:ph type="body" idx="1"/>
          </p:nvPr>
        </p:nvSpPr>
        <p:spPr>
          <a:xfrm>
            <a:off x="685800" y="1752600"/>
            <a:ext cx="7772400" cy="4114800"/>
          </a:xfrm>
        </p:spPr>
        <p:txBody>
          <a:bodyPr/>
          <a:lstStyle/>
          <a:p>
            <a:pPr>
              <a:buFont typeface="Wingdings" panose="05000000000000000000" pitchFamily="2" charset="2"/>
              <a:buChar char="Ø"/>
              <a:defRPr/>
            </a:pPr>
            <a:r>
              <a:rPr lang="en-US" sz="2400" dirty="0"/>
              <a:t>Unresponsiveness</a:t>
            </a:r>
          </a:p>
          <a:p>
            <a:pPr lvl="1">
              <a:buFont typeface="Wingdings" panose="05000000000000000000" pitchFamily="2" charset="2"/>
              <a:buChar char="Ø"/>
              <a:defRPr/>
            </a:pPr>
            <a:r>
              <a:rPr lang="en-US" sz="2400" dirty="0"/>
              <a:t>Unwilling or unable to take oral feedings</a:t>
            </a:r>
          </a:p>
          <a:p>
            <a:pPr>
              <a:buFont typeface="Wingdings" panose="05000000000000000000" pitchFamily="2" charset="2"/>
              <a:buChar char="Ø"/>
              <a:defRPr/>
            </a:pPr>
            <a:r>
              <a:rPr lang="en-US" sz="2400" dirty="0"/>
              <a:t>Loss of consciousness</a:t>
            </a:r>
          </a:p>
          <a:p>
            <a:pPr>
              <a:buFont typeface="Wingdings" panose="05000000000000000000" pitchFamily="2" charset="2"/>
              <a:buChar char="Ø"/>
              <a:defRPr/>
            </a:pPr>
            <a:r>
              <a:rPr lang="en-US" sz="2400" dirty="0" smtClean="0"/>
              <a:t>Seizure activity</a:t>
            </a:r>
            <a:endParaRPr lang="en-US" sz="2400" dirty="0"/>
          </a:p>
        </p:txBody>
      </p:sp>
      <p:graphicFrame>
        <p:nvGraphicFramePr>
          <p:cNvPr id="44036" name="Object 1024"/>
          <p:cNvGraphicFramePr>
            <a:graphicFrameLocks noChangeAspect="1"/>
          </p:cNvGraphicFramePr>
          <p:nvPr/>
        </p:nvGraphicFramePr>
        <p:xfrm>
          <a:off x="5715000" y="4343400"/>
          <a:ext cx="2438400" cy="1524000"/>
        </p:xfrm>
        <a:graphic>
          <a:graphicData uri="http://schemas.openxmlformats.org/presentationml/2006/ole">
            <mc:AlternateContent xmlns:mc="http://schemas.openxmlformats.org/markup-compatibility/2006">
              <mc:Choice xmlns:v="urn:schemas-microsoft-com:vml" Requires="v">
                <p:oleObj spid="_x0000_s10258" name="Clip" r:id="rId5" imgW="815743" imgH="620257" progId="">
                  <p:embed/>
                </p:oleObj>
              </mc:Choice>
              <mc:Fallback>
                <p:oleObj name="Clip" r:id="rId5" imgW="815743" imgH="62025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3434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645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34043"/>
            <a:ext cx="7772400" cy="1143000"/>
          </a:xfrm>
        </p:spPr>
        <p:txBody>
          <a:bodyPr/>
          <a:lstStyle/>
          <a:p>
            <a:pPr>
              <a:defRPr/>
            </a:pPr>
            <a:r>
              <a:rPr lang="en-US" u="sng" dirty="0"/>
              <a:t>Symptoms of Hypoglycemia</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1837426678"/>
              </p:ext>
            </p:extLst>
          </p:nvPr>
        </p:nvGraphicFramePr>
        <p:xfrm>
          <a:off x="152400" y="1371600"/>
          <a:ext cx="8839200" cy="4471085"/>
        </p:xfrm>
        <a:graphic>
          <a:graphicData uri="http://schemas.openxmlformats.org/drawingml/2006/table">
            <a:tbl>
              <a:tblPr firstRow="1" bandRow="1">
                <a:tableStyleId>{5C22544A-7EE6-4342-B048-85BDC9FD1C3A}</a:tableStyleId>
              </a:tblPr>
              <a:tblGrid>
                <a:gridCol w="2946400"/>
                <a:gridCol w="2946400"/>
                <a:gridCol w="2946400"/>
              </a:tblGrid>
              <a:tr h="542875">
                <a:tc>
                  <a:txBody>
                    <a:bodyPr/>
                    <a:lstStyle/>
                    <a:p>
                      <a:r>
                        <a:rPr lang="en-US" sz="2400" dirty="0" smtClean="0">
                          <a:solidFill>
                            <a:srgbClr val="005595"/>
                          </a:solidFill>
                        </a:rPr>
                        <a:t>Mild Symptoms</a:t>
                      </a:r>
                      <a:endParaRPr lang="en-US" sz="2400" dirty="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rgbClr val="005595"/>
                          </a:solidFill>
                        </a:rPr>
                        <a:t>Moderate Symptoms</a:t>
                      </a:r>
                      <a:endParaRPr lang="en-US" sz="2400" dirty="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rgbClr val="005595"/>
                          </a:solidFill>
                        </a:rPr>
                        <a:t>Severe Symptoms</a:t>
                      </a:r>
                      <a:endParaRPr lang="en-US" sz="2400" dirty="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8125">
                <a:tc>
                  <a:txBody>
                    <a:bodyPr/>
                    <a:lstStyle/>
                    <a:p>
                      <a:pPr marL="285750" indent="-285750">
                        <a:buFont typeface="Arial" panose="020B0604020202020204" pitchFamily="34" charset="0"/>
                        <a:buChar char="•"/>
                      </a:pPr>
                      <a:r>
                        <a:rPr lang="en-US" sz="2400" dirty="0" smtClean="0">
                          <a:solidFill>
                            <a:srgbClr val="005595"/>
                          </a:solidFill>
                        </a:rPr>
                        <a:t>Hunger</a:t>
                      </a:r>
                    </a:p>
                    <a:p>
                      <a:pPr marL="285750" indent="-285750">
                        <a:buFont typeface="Arial" panose="020B0604020202020204" pitchFamily="34" charset="0"/>
                        <a:buChar char="•"/>
                      </a:pPr>
                      <a:r>
                        <a:rPr lang="en-US" sz="2400" dirty="0" smtClean="0">
                          <a:solidFill>
                            <a:srgbClr val="005595"/>
                          </a:solidFill>
                        </a:rPr>
                        <a:t>Sweating</a:t>
                      </a:r>
                    </a:p>
                    <a:p>
                      <a:pPr marL="285750" indent="-285750">
                        <a:buFont typeface="Arial" panose="020B0604020202020204" pitchFamily="34" charset="0"/>
                        <a:buChar char="•"/>
                      </a:pPr>
                      <a:r>
                        <a:rPr lang="en-US" sz="2400" dirty="0" smtClean="0">
                          <a:solidFill>
                            <a:srgbClr val="005595"/>
                          </a:solidFill>
                        </a:rPr>
                        <a:t>Feeling shaky</a:t>
                      </a:r>
                    </a:p>
                    <a:p>
                      <a:pPr marL="285750" indent="-285750">
                        <a:buFont typeface="Arial" panose="020B0604020202020204" pitchFamily="34" charset="0"/>
                        <a:buChar char="•"/>
                      </a:pPr>
                      <a:r>
                        <a:rPr lang="en-US" sz="2400" dirty="0" smtClean="0">
                          <a:solidFill>
                            <a:srgbClr val="005595"/>
                          </a:solidFill>
                        </a:rPr>
                        <a:t>Feeling nervous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2400" dirty="0" smtClean="0">
                          <a:solidFill>
                            <a:srgbClr val="005595"/>
                          </a:solidFill>
                        </a:rPr>
                        <a:t>Headache</a:t>
                      </a:r>
                    </a:p>
                    <a:p>
                      <a:pPr marL="285750" indent="-285750">
                        <a:buFont typeface="Arial" panose="020B0604020202020204" pitchFamily="34" charset="0"/>
                        <a:buChar char="•"/>
                      </a:pPr>
                      <a:r>
                        <a:rPr lang="en-US" sz="2400" dirty="0" smtClean="0">
                          <a:solidFill>
                            <a:srgbClr val="005595"/>
                          </a:solidFill>
                        </a:rPr>
                        <a:t>Behavior</a:t>
                      </a:r>
                      <a:r>
                        <a:rPr lang="en-US" sz="2400" baseline="0" dirty="0" smtClean="0">
                          <a:solidFill>
                            <a:srgbClr val="005595"/>
                          </a:solidFill>
                        </a:rPr>
                        <a:t> changes</a:t>
                      </a:r>
                    </a:p>
                    <a:p>
                      <a:pPr marL="285750" indent="-285750">
                        <a:buFont typeface="Arial" panose="020B0604020202020204" pitchFamily="34" charset="0"/>
                        <a:buChar char="•"/>
                      </a:pPr>
                      <a:r>
                        <a:rPr lang="en-US" sz="2400" baseline="0" dirty="0" smtClean="0">
                          <a:solidFill>
                            <a:srgbClr val="005595"/>
                          </a:solidFill>
                        </a:rPr>
                        <a:t>Blurred, impaired or double vision</a:t>
                      </a:r>
                    </a:p>
                    <a:p>
                      <a:pPr marL="285750" indent="-285750">
                        <a:buFont typeface="Arial" panose="020B0604020202020204" pitchFamily="34" charset="0"/>
                        <a:buChar char="•"/>
                      </a:pPr>
                      <a:r>
                        <a:rPr lang="en-US" sz="2400" baseline="0" dirty="0" smtClean="0">
                          <a:solidFill>
                            <a:srgbClr val="005595"/>
                          </a:solidFill>
                        </a:rPr>
                        <a:t>Crabbiness or confusion</a:t>
                      </a:r>
                    </a:p>
                    <a:p>
                      <a:pPr marL="285750" indent="-285750">
                        <a:buFont typeface="Arial" panose="020B0604020202020204" pitchFamily="34" charset="0"/>
                        <a:buChar char="•"/>
                      </a:pPr>
                      <a:r>
                        <a:rPr lang="en-US" sz="2400" baseline="0" dirty="0" smtClean="0">
                          <a:solidFill>
                            <a:srgbClr val="005595"/>
                          </a:solidFill>
                        </a:rPr>
                        <a:t>Drowsiness</a:t>
                      </a:r>
                    </a:p>
                    <a:p>
                      <a:pPr marL="285750" indent="-285750">
                        <a:buFont typeface="Arial" panose="020B0604020202020204" pitchFamily="34" charset="0"/>
                        <a:buChar char="•"/>
                      </a:pPr>
                      <a:r>
                        <a:rPr lang="en-US" sz="2400" baseline="0" dirty="0" smtClean="0">
                          <a:solidFill>
                            <a:srgbClr val="005595"/>
                          </a:solidFill>
                        </a:rPr>
                        <a:t>Weakness</a:t>
                      </a:r>
                    </a:p>
                    <a:p>
                      <a:pPr marL="285750" indent="-285750">
                        <a:buFont typeface="Arial" panose="020B0604020202020204" pitchFamily="34" charset="0"/>
                        <a:buChar char="•"/>
                      </a:pPr>
                      <a:r>
                        <a:rPr lang="en-US" sz="2400" baseline="0" dirty="0" smtClean="0">
                          <a:solidFill>
                            <a:srgbClr val="005595"/>
                          </a:solidFill>
                        </a:rPr>
                        <a:t>Difficulty talking</a:t>
                      </a:r>
                      <a:endParaRPr lang="en-US" sz="2400" dirty="0" smtClean="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2400" dirty="0" smtClean="0">
                          <a:solidFill>
                            <a:srgbClr val="005595"/>
                          </a:solidFill>
                        </a:rPr>
                        <a:t>Unresponsive (including</a:t>
                      </a:r>
                      <a:r>
                        <a:rPr lang="en-US" sz="2400" baseline="0" dirty="0" smtClean="0">
                          <a:solidFill>
                            <a:srgbClr val="005595"/>
                          </a:solidFill>
                        </a:rPr>
                        <a:t> being unable or unwilling to take oral feeding)</a:t>
                      </a:r>
                    </a:p>
                    <a:p>
                      <a:pPr marL="285750" indent="-285750">
                        <a:buFont typeface="Arial" panose="020B0604020202020204" pitchFamily="34" charset="0"/>
                        <a:buChar char="•"/>
                      </a:pPr>
                      <a:r>
                        <a:rPr lang="en-US" sz="2400" baseline="0" dirty="0" smtClean="0">
                          <a:solidFill>
                            <a:srgbClr val="005595"/>
                          </a:solidFill>
                        </a:rPr>
                        <a:t>Loss of consciousness</a:t>
                      </a:r>
                    </a:p>
                    <a:p>
                      <a:pPr marL="285750" indent="-285750">
                        <a:buFont typeface="Arial" panose="020B0604020202020204" pitchFamily="34" charset="0"/>
                        <a:buChar char="•"/>
                      </a:pPr>
                      <a:r>
                        <a:rPr lang="en-US" sz="2400" baseline="0" dirty="0" smtClean="0">
                          <a:solidFill>
                            <a:srgbClr val="005595"/>
                          </a:solidFill>
                        </a:rPr>
                        <a:t>Seizure activity</a:t>
                      </a:r>
                      <a:endParaRPr lang="en-US" sz="2400" dirty="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5823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pPr>
              <a:defRPr/>
            </a:pPr>
            <a:r>
              <a:rPr lang="en-US" u="sng" dirty="0"/>
              <a:t>Glucagon Training Protocol</a:t>
            </a:r>
          </a:p>
        </p:txBody>
      </p:sp>
      <p:sp>
        <p:nvSpPr>
          <p:cNvPr id="120835" name="Rectangle 3"/>
          <p:cNvSpPr>
            <a:spLocks noGrp="1" noChangeArrowheads="1"/>
          </p:cNvSpPr>
          <p:nvPr>
            <p:ph type="body" idx="4294967295"/>
          </p:nvPr>
        </p:nvSpPr>
        <p:spPr>
          <a:xfrm>
            <a:off x="457200" y="1417638"/>
            <a:ext cx="8229600" cy="4114800"/>
          </a:xfrm>
        </p:spPr>
        <p:txBody>
          <a:bodyPr/>
          <a:lstStyle/>
          <a:p>
            <a:pPr>
              <a:lnSpc>
                <a:spcPct val="90000"/>
              </a:lnSpc>
              <a:buFont typeface="Wingdings" panose="05000000000000000000" pitchFamily="2" charset="2"/>
              <a:buChar char="Ø"/>
              <a:defRPr/>
            </a:pPr>
            <a:r>
              <a:rPr lang="en-US" sz="2400" dirty="0" smtClean="0"/>
              <a:t>Acknowledgements:</a:t>
            </a:r>
          </a:p>
          <a:p>
            <a:pPr lvl="1">
              <a:lnSpc>
                <a:spcPct val="90000"/>
              </a:lnSpc>
              <a:buFont typeface="Wingdings" panose="05000000000000000000" pitchFamily="2" charset="2"/>
              <a:buChar char="Ø"/>
              <a:defRPr/>
            </a:pPr>
            <a:r>
              <a:rPr lang="en-US" sz="2400" dirty="0" smtClean="0"/>
              <a:t>Multnomah ESD’s </a:t>
            </a:r>
            <a:r>
              <a:rPr lang="en-US" sz="2400" dirty="0"/>
              <a:t>Department of Health and Social Services for </a:t>
            </a:r>
            <a:r>
              <a:rPr lang="en-US" sz="2400" dirty="0" smtClean="0"/>
              <a:t>the original development </a:t>
            </a:r>
            <a:r>
              <a:rPr lang="en-US" sz="2400" dirty="0"/>
              <a:t>of this training </a:t>
            </a:r>
            <a:r>
              <a:rPr lang="en-US" sz="2400" dirty="0" smtClean="0"/>
              <a:t>tool.</a:t>
            </a:r>
          </a:p>
          <a:p>
            <a:pPr lvl="1">
              <a:lnSpc>
                <a:spcPct val="90000"/>
              </a:lnSpc>
              <a:buFont typeface="Wingdings" panose="05000000000000000000" pitchFamily="2" charset="2"/>
              <a:buChar char="Ø"/>
              <a:defRPr/>
            </a:pPr>
            <a:r>
              <a:rPr lang="en-US" sz="2400" dirty="0" smtClean="0"/>
              <a:t>Oregon Department of Education’s School Nurse Advisory Group for their professional expertise in updating these training tools.</a:t>
            </a:r>
          </a:p>
          <a:p>
            <a:pPr lvl="1">
              <a:lnSpc>
                <a:spcPct val="90000"/>
              </a:lnSpc>
              <a:buFont typeface="Wingdings" panose="05000000000000000000" pitchFamily="2" charset="2"/>
              <a:buChar char="Ø"/>
              <a:defRPr/>
            </a:pPr>
            <a:r>
              <a:rPr lang="en-US" sz="2400" dirty="0" smtClean="0"/>
              <a:t>The American Diabetes Association’s Safe At School Advisory Committee for their expertise in the development of these training tools. </a:t>
            </a:r>
            <a:endParaRPr lang="en-US" sz="2400" dirty="0"/>
          </a:p>
          <a:p>
            <a:pPr>
              <a:lnSpc>
                <a:spcPct val="90000"/>
              </a:lnSpc>
              <a:buFont typeface="Monotype Sorts" pitchFamily="2" charset="2"/>
              <a:buChar char="b"/>
              <a:defRPr/>
            </a:pPr>
            <a:endParaRPr lang="en-US" sz="2800" dirty="0"/>
          </a:p>
        </p:txBody>
      </p:sp>
    </p:spTree>
    <p:extLst>
      <p:ext uri="{BB962C8B-B14F-4D97-AF65-F5344CB8AC3E}">
        <p14:creationId xmlns:p14="http://schemas.microsoft.com/office/powerpoint/2010/main" val="88133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707571" y="414338"/>
            <a:ext cx="7772400" cy="1143000"/>
          </a:xfrm>
        </p:spPr>
        <p:txBody>
          <a:bodyPr/>
          <a:lstStyle/>
          <a:p>
            <a:pPr>
              <a:defRPr/>
            </a:pPr>
            <a:r>
              <a:rPr lang="en-US" u="sng" dirty="0"/>
              <a:t>Intervention For Mild /Moderate</a:t>
            </a:r>
            <a:br>
              <a:rPr lang="en-US" u="sng" dirty="0"/>
            </a:br>
            <a:r>
              <a:rPr lang="en-US" dirty="0" smtClean="0"/>
              <a:t>	</a:t>
            </a:r>
            <a:r>
              <a:rPr lang="en-US" u="sng" dirty="0" smtClean="0"/>
              <a:t>Hypoglycemia</a:t>
            </a:r>
            <a:endParaRPr lang="en-US" u="sng" dirty="0"/>
          </a:p>
        </p:txBody>
      </p:sp>
      <p:sp>
        <p:nvSpPr>
          <p:cNvPr id="27651" name="Rectangle 1027"/>
          <p:cNvSpPr>
            <a:spLocks noGrp="1" noChangeArrowheads="1"/>
          </p:cNvSpPr>
          <p:nvPr>
            <p:ph type="body" idx="1"/>
          </p:nvPr>
        </p:nvSpPr>
        <p:spPr>
          <a:xfrm>
            <a:off x="762000" y="1752600"/>
            <a:ext cx="7772400" cy="4114800"/>
          </a:xfrm>
        </p:spPr>
        <p:txBody>
          <a:bodyPr/>
          <a:lstStyle/>
          <a:p>
            <a:pPr>
              <a:buFont typeface="Wingdings" panose="05000000000000000000" pitchFamily="2" charset="2"/>
              <a:buChar char="Ø"/>
              <a:defRPr/>
            </a:pPr>
            <a:r>
              <a:rPr lang="en-US" sz="2400" dirty="0"/>
              <a:t>Treat right away with a </a:t>
            </a:r>
            <a:r>
              <a:rPr lang="en-US" sz="2400" u="sng" dirty="0"/>
              <a:t>fast acting </a:t>
            </a:r>
            <a:r>
              <a:rPr lang="en-US" sz="2400" dirty="0" smtClean="0"/>
              <a:t>sugar</a:t>
            </a:r>
            <a:r>
              <a:rPr lang="en-US" sz="2400" dirty="0"/>
              <a:t>:</a:t>
            </a:r>
          </a:p>
          <a:p>
            <a:pPr lvl="1">
              <a:buFont typeface="Wingdings" panose="05000000000000000000" pitchFamily="2" charset="2"/>
              <a:buChar char="Ø"/>
              <a:defRPr/>
            </a:pPr>
            <a:r>
              <a:rPr lang="en-US" sz="2400" dirty="0"/>
              <a:t>4-8 ounces fruit juice</a:t>
            </a:r>
          </a:p>
          <a:p>
            <a:pPr lvl="1">
              <a:buFont typeface="Wingdings" panose="05000000000000000000" pitchFamily="2" charset="2"/>
              <a:buChar char="Ø"/>
              <a:defRPr/>
            </a:pPr>
            <a:r>
              <a:rPr lang="en-US" sz="2400" dirty="0"/>
              <a:t>6 ounces </a:t>
            </a:r>
            <a:r>
              <a:rPr lang="en-US" sz="2400" i="1" u="sng" dirty="0"/>
              <a:t>regular</a:t>
            </a:r>
            <a:r>
              <a:rPr lang="en-US" sz="2400" dirty="0"/>
              <a:t> </a:t>
            </a:r>
            <a:r>
              <a:rPr lang="en-US" sz="2400" dirty="0" smtClean="0"/>
              <a:t>(</a:t>
            </a:r>
            <a:r>
              <a:rPr lang="en-US" sz="2400" dirty="0"/>
              <a:t>not diet) soda </a:t>
            </a:r>
          </a:p>
          <a:p>
            <a:pPr lvl="1">
              <a:buFont typeface="Wingdings" panose="05000000000000000000" pitchFamily="2" charset="2"/>
              <a:buChar char="Ø"/>
              <a:defRPr/>
            </a:pPr>
            <a:r>
              <a:rPr lang="en-US" sz="2400" dirty="0"/>
              <a:t>3 packets or 1 tablespoon sugar in water</a:t>
            </a:r>
          </a:p>
          <a:p>
            <a:pPr lvl="1">
              <a:buFont typeface="Wingdings" panose="05000000000000000000" pitchFamily="2" charset="2"/>
              <a:buChar char="Ø"/>
              <a:defRPr/>
            </a:pPr>
            <a:r>
              <a:rPr lang="en-US" sz="2400" dirty="0"/>
              <a:t>3-4 chewable glucose tablets</a:t>
            </a:r>
          </a:p>
          <a:p>
            <a:pPr lvl="1">
              <a:buFont typeface="Wingdings" panose="05000000000000000000" pitchFamily="2" charset="2"/>
              <a:buChar char="Ø"/>
              <a:defRPr/>
            </a:pPr>
            <a:r>
              <a:rPr lang="en-US" sz="2400" dirty="0"/>
              <a:t>1 </a:t>
            </a:r>
            <a:r>
              <a:rPr lang="en-US" sz="2400" dirty="0" smtClean="0"/>
              <a:t> </a:t>
            </a:r>
            <a:r>
              <a:rPr lang="en-US" sz="2400" dirty="0"/>
              <a:t>dose of glucose gel (15 g dose)</a:t>
            </a:r>
          </a:p>
          <a:p>
            <a:pPr lvl="1">
              <a:buFont typeface="Wingdings" panose="05000000000000000000" pitchFamily="2" charset="2"/>
              <a:buChar char="Ø"/>
              <a:defRPr/>
            </a:pPr>
            <a:r>
              <a:rPr lang="en-US" sz="2400" dirty="0"/>
              <a:t>1  tablespoon of honey</a:t>
            </a:r>
          </a:p>
          <a:p>
            <a:pPr lvl="1">
              <a:buFont typeface="Wingdings" panose="05000000000000000000" pitchFamily="2" charset="2"/>
              <a:buChar char="Ø"/>
              <a:defRPr/>
            </a:pPr>
            <a:r>
              <a:rPr lang="en-US" sz="2400" dirty="0"/>
              <a:t>2-4 pieces of hard candy</a:t>
            </a:r>
          </a:p>
          <a:p>
            <a:pPr lvl="1">
              <a:buFontTx/>
              <a:buNone/>
              <a:defRPr/>
            </a:pPr>
            <a:r>
              <a:rPr lang="en-US" sz="2400" dirty="0"/>
              <a:t>  </a:t>
            </a:r>
          </a:p>
        </p:txBody>
      </p:sp>
      <p:graphicFrame>
        <p:nvGraphicFramePr>
          <p:cNvPr id="48132" name="Object 1024"/>
          <p:cNvGraphicFramePr>
            <a:graphicFrameLocks noChangeAspect="1"/>
          </p:cNvGraphicFramePr>
          <p:nvPr/>
        </p:nvGraphicFramePr>
        <p:xfrm>
          <a:off x="7162800" y="4572000"/>
          <a:ext cx="1143000" cy="1100138"/>
        </p:xfrm>
        <a:graphic>
          <a:graphicData uri="http://schemas.openxmlformats.org/presentationml/2006/ole">
            <mc:AlternateContent xmlns:mc="http://schemas.openxmlformats.org/markup-compatibility/2006">
              <mc:Choice xmlns:v="urn:schemas-microsoft-com:vml" Requires="v">
                <p:oleObj spid="_x0000_s12306" name="Clip" r:id="rId5" imgW="4213225" imgH="3573463" progId="">
                  <p:embed/>
                </p:oleObj>
              </mc:Choice>
              <mc:Fallback>
                <p:oleObj name="Clip" r:id="rId5" imgW="4213225" imgH="357346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572000"/>
                        <a:ext cx="1143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887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 calcmode="lin" valueType="num">
                                      <p:cBhvr additive="base">
                                        <p:cTn id="1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anim calcmode="lin" valueType="num">
                                      <p:cBhvr additive="base">
                                        <p:cTn id="23"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 calcmode="lin" valueType="num">
                                      <p:cBhvr additive="base">
                                        <p:cTn id="2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par>
                                <p:cTn id="29" presetID="2" presetClass="entr" presetSubtype="4" fill="hold" grpId="0" nodeType="with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 calcmode="lin" valueType="num">
                                      <p:cBhvr additive="base">
                                        <p:cTn id="31"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u="sng" dirty="0" smtClean="0"/>
              <a:t>15 </a:t>
            </a:r>
            <a:r>
              <a:rPr lang="en-US" u="sng" dirty="0"/>
              <a:t>Minute Rule</a:t>
            </a:r>
          </a:p>
        </p:txBody>
      </p:sp>
      <p:sp>
        <p:nvSpPr>
          <p:cNvPr id="28675" name="Rectangle 3"/>
          <p:cNvSpPr>
            <a:spLocks noGrp="1" noChangeArrowheads="1"/>
          </p:cNvSpPr>
          <p:nvPr>
            <p:ph type="body" idx="1"/>
          </p:nvPr>
        </p:nvSpPr>
        <p:spPr/>
        <p:txBody>
          <a:bodyPr/>
          <a:lstStyle/>
          <a:p>
            <a:pPr marL="0" indent="0">
              <a:lnSpc>
                <a:spcPct val="90000"/>
              </a:lnSpc>
              <a:buNone/>
              <a:defRPr/>
            </a:pPr>
            <a:r>
              <a:rPr lang="en-US" sz="2400" dirty="0" smtClean="0"/>
              <a:t>After the initial treatment:</a:t>
            </a:r>
          </a:p>
          <a:p>
            <a:pPr>
              <a:lnSpc>
                <a:spcPct val="90000"/>
              </a:lnSpc>
              <a:buFont typeface="Wingdings" panose="05000000000000000000" pitchFamily="2" charset="2"/>
              <a:buChar char="Ø"/>
              <a:defRPr/>
            </a:pPr>
            <a:endParaRPr lang="en-US" sz="2400" dirty="0" smtClean="0"/>
          </a:p>
          <a:p>
            <a:pPr>
              <a:lnSpc>
                <a:spcPct val="90000"/>
              </a:lnSpc>
              <a:buFont typeface="Wingdings" panose="05000000000000000000" pitchFamily="2" charset="2"/>
              <a:buChar char="Ø"/>
              <a:defRPr/>
            </a:pPr>
            <a:r>
              <a:rPr lang="en-US" sz="2400" dirty="0" smtClean="0"/>
              <a:t>Observe </a:t>
            </a:r>
            <a:r>
              <a:rPr lang="en-US" sz="2400" dirty="0"/>
              <a:t>and recheck in 15 minutes</a:t>
            </a:r>
          </a:p>
          <a:p>
            <a:pPr>
              <a:lnSpc>
                <a:spcPct val="90000"/>
              </a:lnSpc>
              <a:buFont typeface="Wingdings" panose="05000000000000000000" pitchFamily="2" charset="2"/>
              <a:buChar char="Ø"/>
              <a:defRPr/>
            </a:pPr>
            <a:r>
              <a:rPr lang="en-US" sz="2400" dirty="0"/>
              <a:t>Repeat fast-acting carbohydrate if </a:t>
            </a:r>
            <a:r>
              <a:rPr lang="en-US" sz="2400" dirty="0" smtClean="0"/>
              <a:t>blood </a:t>
            </a:r>
            <a:r>
              <a:rPr lang="en-US" sz="2400" dirty="0"/>
              <a:t>sugar not in acceptable range</a:t>
            </a:r>
          </a:p>
          <a:p>
            <a:pPr>
              <a:lnSpc>
                <a:spcPct val="90000"/>
              </a:lnSpc>
              <a:buFont typeface="Wingdings" panose="05000000000000000000" pitchFamily="2" charset="2"/>
              <a:buChar char="Ø"/>
              <a:defRPr/>
            </a:pPr>
            <a:r>
              <a:rPr lang="en-US" sz="2400" dirty="0" smtClean="0"/>
              <a:t>If the recheck is within an acceptable range, an </a:t>
            </a:r>
            <a:r>
              <a:rPr lang="en-US" sz="2400" dirty="0"/>
              <a:t>extra snack </a:t>
            </a:r>
            <a:r>
              <a:rPr lang="en-US" sz="2400" dirty="0" smtClean="0"/>
              <a:t>should be given if </a:t>
            </a:r>
            <a:r>
              <a:rPr lang="en-US" sz="2400" dirty="0"/>
              <a:t>meal is </a:t>
            </a:r>
            <a:r>
              <a:rPr lang="en-US" sz="2400" dirty="0" smtClean="0"/>
              <a:t>one </a:t>
            </a:r>
            <a:r>
              <a:rPr lang="en-US" sz="2400" dirty="0"/>
              <a:t>hour away or more</a:t>
            </a:r>
          </a:p>
          <a:p>
            <a:pPr>
              <a:lnSpc>
                <a:spcPct val="90000"/>
              </a:lnSpc>
              <a:buFont typeface="Wingdings" panose="05000000000000000000" pitchFamily="2" charset="2"/>
              <a:buChar char="Ø"/>
              <a:defRPr/>
            </a:pPr>
            <a:r>
              <a:rPr lang="en-US" sz="2400" dirty="0" smtClean="0"/>
              <a:t>After 2</a:t>
            </a:r>
            <a:r>
              <a:rPr lang="en-US" sz="2400" baseline="30000" dirty="0" smtClean="0"/>
              <a:t>nd</a:t>
            </a:r>
            <a:r>
              <a:rPr lang="en-US" sz="2400" dirty="0" smtClean="0"/>
              <a:t> treatment, if </a:t>
            </a:r>
            <a:r>
              <a:rPr lang="en-US" sz="2400" dirty="0"/>
              <a:t>not above 80 or falling, call for </a:t>
            </a:r>
            <a:r>
              <a:rPr lang="en-US" sz="2400" dirty="0" smtClean="0"/>
              <a:t>help, parent, and 911</a:t>
            </a:r>
            <a:endParaRPr lang="en-US" sz="2400" dirty="0"/>
          </a:p>
        </p:txBody>
      </p:sp>
      <p:graphicFrame>
        <p:nvGraphicFramePr>
          <p:cNvPr id="50180" name="Object 1024"/>
          <p:cNvGraphicFramePr>
            <a:graphicFrameLocks noChangeAspect="1"/>
          </p:cNvGraphicFramePr>
          <p:nvPr>
            <p:extLst>
              <p:ext uri="{D42A27DB-BD31-4B8C-83A1-F6EECF244321}">
                <p14:modId xmlns:p14="http://schemas.microsoft.com/office/powerpoint/2010/main" val="833366241"/>
              </p:ext>
            </p:extLst>
          </p:nvPr>
        </p:nvGraphicFramePr>
        <p:xfrm>
          <a:off x="5943600" y="4953000"/>
          <a:ext cx="914400" cy="1103313"/>
        </p:xfrm>
        <a:graphic>
          <a:graphicData uri="http://schemas.openxmlformats.org/presentationml/2006/ole">
            <mc:AlternateContent xmlns:mc="http://schemas.openxmlformats.org/markup-compatibility/2006">
              <mc:Choice xmlns:v="urn:schemas-microsoft-com:vml" Requires="v">
                <p:oleObj spid="_x0000_s13330" name="Clip" r:id="rId4" imgW="1865376" imgH="1865376" progId="">
                  <p:embed/>
                </p:oleObj>
              </mc:Choice>
              <mc:Fallback>
                <p:oleObj name="Clip" r:id="rId4" imgW="1865376" imgH="18653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953000"/>
                        <a:ext cx="9144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864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u="sng" dirty="0"/>
              <a:t>Treatment For Severe Symptoms </a:t>
            </a:r>
            <a:br>
              <a:rPr lang="en-US" u="sng" dirty="0"/>
            </a:br>
            <a:r>
              <a:rPr lang="en-US" dirty="0" smtClean="0"/>
              <a:t>	</a:t>
            </a:r>
            <a:r>
              <a:rPr lang="en-US" u="sng" dirty="0" smtClean="0"/>
              <a:t>of </a:t>
            </a:r>
            <a:r>
              <a:rPr lang="en-US" u="sng" dirty="0"/>
              <a:t>Hypoglycemia</a:t>
            </a:r>
          </a:p>
        </p:txBody>
      </p:sp>
      <p:sp>
        <p:nvSpPr>
          <p:cNvPr id="29699" name="Rectangle 3"/>
          <p:cNvSpPr>
            <a:spLocks noGrp="1" noChangeArrowheads="1"/>
          </p:cNvSpPr>
          <p:nvPr>
            <p:ph type="body" idx="1"/>
          </p:nvPr>
        </p:nvSpPr>
        <p:spPr>
          <a:xfrm>
            <a:off x="685800" y="1752600"/>
            <a:ext cx="7772400" cy="4114800"/>
          </a:xfrm>
        </p:spPr>
        <p:txBody>
          <a:bodyPr/>
          <a:lstStyle/>
          <a:p>
            <a:pPr>
              <a:buFont typeface="Wingdings" panose="05000000000000000000" pitchFamily="2" charset="2"/>
              <a:buChar char="Ø"/>
              <a:defRPr/>
            </a:pPr>
            <a:r>
              <a:rPr lang="en-US" sz="2400" dirty="0"/>
              <a:t>Prepare to treat with glucagon if: </a:t>
            </a:r>
          </a:p>
          <a:p>
            <a:pPr lvl="1">
              <a:buFont typeface="Wingdings" panose="05000000000000000000" pitchFamily="2" charset="2"/>
              <a:buChar char="Ø"/>
              <a:defRPr/>
            </a:pPr>
            <a:r>
              <a:rPr lang="en-US" sz="2400" dirty="0" smtClean="0"/>
              <a:t>The </a:t>
            </a:r>
            <a:r>
              <a:rPr lang="en-US" sz="2400" dirty="0"/>
              <a:t>person is unwilling or unable to take a treatment</a:t>
            </a:r>
          </a:p>
          <a:p>
            <a:pPr lvl="1">
              <a:buFont typeface="Wingdings" panose="05000000000000000000" pitchFamily="2" charset="2"/>
              <a:buChar char="Ø"/>
              <a:defRPr/>
            </a:pPr>
            <a:r>
              <a:rPr lang="en-US" sz="2400" dirty="0" smtClean="0"/>
              <a:t>The </a:t>
            </a:r>
            <a:r>
              <a:rPr lang="en-US" sz="2400" dirty="0"/>
              <a:t>person does not feel better after the second </a:t>
            </a:r>
            <a:r>
              <a:rPr lang="en-US" sz="2400" dirty="0" smtClean="0"/>
              <a:t>treatment</a:t>
            </a:r>
          </a:p>
          <a:p>
            <a:pPr lvl="1">
              <a:buFont typeface="Wingdings" panose="05000000000000000000" pitchFamily="2" charset="2"/>
              <a:buChar char="Ø"/>
              <a:defRPr/>
            </a:pPr>
            <a:r>
              <a:rPr lang="en-US" sz="2400" dirty="0" smtClean="0"/>
              <a:t>The person is not improving after treatments outlined on physician orders</a:t>
            </a:r>
            <a:endParaRPr lang="en-US" sz="2400" dirty="0"/>
          </a:p>
          <a:p>
            <a:pPr lvl="1">
              <a:buFont typeface="Wingdings" panose="05000000000000000000" pitchFamily="2" charset="2"/>
              <a:buChar char="Ø"/>
              <a:defRPr/>
            </a:pPr>
            <a:r>
              <a:rPr lang="en-US" sz="2400" dirty="0" smtClean="0"/>
              <a:t>The </a:t>
            </a:r>
            <a:r>
              <a:rPr lang="en-US" sz="2400" dirty="0"/>
              <a:t>symptoms worsen to the point the person is unable to swallow</a:t>
            </a:r>
          </a:p>
          <a:p>
            <a:pPr lvl="1">
              <a:buFont typeface="Wingdings" panose="05000000000000000000" pitchFamily="2" charset="2"/>
              <a:buChar char="Ø"/>
              <a:defRPr/>
            </a:pPr>
            <a:r>
              <a:rPr lang="en-US" sz="2400" dirty="0" smtClean="0"/>
              <a:t>Loss </a:t>
            </a:r>
            <a:r>
              <a:rPr lang="en-US" sz="2400" dirty="0"/>
              <a:t>of consciousness or seizures occur</a:t>
            </a:r>
          </a:p>
        </p:txBody>
      </p:sp>
    </p:spTree>
    <p:extLst>
      <p:ext uri="{BB962C8B-B14F-4D97-AF65-F5344CB8AC3E}">
        <p14:creationId xmlns:p14="http://schemas.microsoft.com/office/powerpoint/2010/main" val="3233442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u="sng" dirty="0"/>
              <a:t>Glucagon</a:t>
            </a:r>
          </a:p>
        </p:txBody>
      </p:sp>
      <p:sp>
        <p:nvSpPr>
          <p:cNvPr id="30723" name="Rectangle 3"/>
          <p:cNvSpPr>
            <a:spLocks noGrp="1" noChangeArrowheads="1"/>
          </p:cNvSpPr>
          <p:nvPr>
            <p:ph type="body" idx="1"/>
          </p:nvPr>
        </p:nvSpPr>
        <p:spPr>
          <a:xfrm>
            <a:off x="685800" y="1417638"/>
            <a:ext cx="7772400" cy="4114800"/>
          </a:xfrm>
        </p:spPr>
        <p:txBody>
          <a:bodyPr/>
          <a:lstStyle/>
          <a:p>
            <a:pPr>
              <a:lnSpc>
                <a:spcPct val="90000"/>
              </a:lnSpc>
              <a:buFont typeface="Wingdings" panose="05000000000000000000" pitchFamily="2" charset="2"/>
              <a:buChar char="Ø"/>
              <a:defRPr/>
            </a:pPr>
            <a:r>
              <a:rPr lang="en-US" sz="2400" dirty="0"/>
              <a:t>A hormone, like insulin, </a:t>
            </a:r>
            <a:r>
              <a:rPr lang="en-US" sz="2400" dirty="0" smtClean="0"/>
              <a:t>made </a:t>
            </a:r>
            <a:r>
              <a:rPr lang="en-US" sz="2400" dirty="0"/>
              <a:t>in the pancreas</a:t>
            </a:r>
          </a:p>
          <a:p>
            <a:pPr>
              <a:lnSpc>
                <a:spcPct val="90000"/>
              </a:lnSpc>
              <a:buFont typeface="Wingdings" panose="05000000000000000000" pitchFamily="2" charset="2"/>
              <a:buChar char="Ø"/>
              <a:defRPr/>
            </a:pPr>
            <a:r>
              <a:rPr lang="en-US" sz="2400" dirty="0"/>
              <a:t>Acts on the liver by converting glycogen to glucose</a:t>
            </a:r>
          </a:p>
          <a:p>
            <a:pPr>
              <a:lnSpc>
                <a:spcPct val="90000"/>
              </a:lnSpc>
              <a:buFont typeface="Wingdings" panose="05000000000000000000" pitchFamily="2" charset="2"/>
              <a:buChar char="Ø"/>
              <a:defRPr/>
            </a:pPr>
            <a:r>
              <a:rPr lang="en-US" sz="2400" dirty="0"/>
              <a:t>Safe and relatively free from adverse reactions</a:t>
            </a:r>
          </a:p>
          <a:p>
            <a:pPr>
              <a:lnSpc>
                <a:spcPct val="90000"/>
              </a:lnSpc>
              <a:buFont typeface="Wingdings" panose="05000000000000000000" pitchFamily="2" charset="2"/>
              <a:buChar char="Ø"/>
              <a:defRPr/>
            </a:pPr>
            <a:r>
              <a:rPr lang="en-US" sz="2400" dirty="0"/>
              <a:t>No human overdose has been reported</a:t>
            </a:r>
          </a:p>
          <a:p>
            <a:pPr>
              <a:lnSpc>
                <a:spcPct val="90000"/>
              </a:lnSpc>
              <a:buFont typeface="Wingdings" panose="05000000000000000000" pitchFamily="2" charset="2"/>
              <a:buChar char="Ø"/>
              <a:defRPr/>
            </a:pPr>
            <a:r>
              <a:rPr lang="en-US" sz="2400" dirty="0"/>
              <a:t>May cause nausea and vomiting</a:t>
            </a:r>
          </a:p>
        </p:txBody>
      </p:sp>
    </p:spTree>
    <p:extLst>
      <p:ext uri="{BB962C8B-B14F-4D97-AF65-F5344CB8AC3E}">
        <p14:creationId xmlns:p14="http://schemas.microsoft.com/office/powerpoint/2010/main" val="1958157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u="sng" dirty="0"/>
              <a:t>Glucagon Emergency Kit</a:t>
            </a:r>
          </a:p>
        </p:txBody>
      </p:sp>
      <p:sp>
        <p:nvSpPr>
          <p:cNvPr id="35843" name="Rectangle 3"/>
          <p:cNvSpPr>
            <a:spLocks noGrp="1" noChangeArrowheads="1"/>
          </p:cNvSpPr>
          <p:nvPr>
            <p:ph type="body" idx="1"/>
          </p:nvPr>
        </p:nvSpPr>
        <p:spPr>
          <a:xfrm>
            <a:off x="647700" y="1420586"/>
            <a:ext cx="7848600" cy="4419600"/>
          </a:xfrm>
        </p:spPr>
        <p:txBody>
          <a:bodyPr/>
          <a:lstStyle/>
          <a:p>
            <a:pPr>
              <a:buFont typeface="Wingdings" panose="05000000000000000000" pitchFamily="2" charset="2"/>
              <a:buChar char="Ø"/>
              <a:defRPr/>
            </a:pPr>
            <a:r>
              <a:rPr lang="en-US" sz="2400" dirty="0"/>
              <a:t>Available in package with supplies needed for administration</a:t>
            </a:r>
          </a:p>
          <a:p>
            <a:pPr>
              <a:buFont typeface="Wingdings" panose="05000000000000000000" pitchFamily="2" charset="2"/>
              <a:buChar char="Ø"/>
              <a:defRPr/>
            </a:pPr>
            <a:r>
              <a:rPr lang="en-US" sz="2400" dirty="0"/>
              <a:t>Contains:</a:t>
            </a:r>
          </a:p>
          <a:p>
            <a:pPr lvl="1">
              <a:buFont typeface="Wingdings" panose="05000000000000000000" pitchFamily="2" charset="2"/>
              <a:buChar char="Ø"/>
              <a:defRPr/>
            </a:pPr>
            <a:r>
              <a:rPr lang="en-US" sz="2400" dirty="0"/>
              <a:t>a bottle of glucagon in powder form</a:t>
            </a:r>
          </a:p>
          <a:p>
            <a:pPr lvl="1">
              <a:buFont typeface="Wingdings" panose="05000000000000000000" pitchFamily="2" charset="2"/>
              <a:buChar char="Ø"/>
              <a:defRPr/>
            </a:pPr>
            <a:r>
              <a:rPr lang="en-US" sz="2400" dirty="0"/>
              <a:t>a syringe filled with special diluting fluid</a:t>
            </a:r>
          </a:p>
          <a:p>
            <a:pPr>
              <a:buFont typeface="Wingdings" panose="05000000000000000000" pitchFamily="2" charset="2"/>
              <a:buChar char="Ø"/>
              <a:defRPr/>
            </a:pPr>
            <a:r>
              <a:rPr lang="en-US" sz="2400" dirty="0"/>
              <a:t>Obtained by prescription only for the individual with diabetes</a:t>
            </a:r>
          </a:p>
          <a:p>
            <a:pPr lvl="1">
              <a:buFontTx/>
              <a:buNone/>
              <a:defRPr/>
            </a:pPr>
            <a:endParaRPr lang="en-US" dirty="0"/>
          </a:p>
          <a:p>
            <a:pPr lvl="1">
              <a:buFontTx/>
              <a:buNone/>
              <a:defRPr/>
            </a:pPr>
            <a:endParaRPr lang="en-US" dirty="0"/>
          </a:p>
        </p:txBody>
      </p:sp>
      <p:graphicFrame>
        <p:nvGraphicFramePr>
          <p:cNvPr id="56324" name="Object 4"/>
          <p:cNvGraphicFramePr>
            <a:graphicFrameLocks noChangeAspect="1"/>
          </p:cNvGraphicFramePr>
          <p:nvPr>
            <p:extLst>
              <p:ext uri="{D42A27DB-BD31-4B8C-83A1-F6EECF244321}">
                <p14:modId xmlns:p14="http://schemas.microsoft.com/office/powerpoint/2010/main" val="1601071214"/>
              </p:ext>
            </p:extLst>
          </p:nvPr>
        </p:nvGraphicFramePr>
        <p:xfrm>
          <a:off x="3619500" y="4648200"/>
          <a:ext cx="1905000" cy="533400"/>
        </p:xfrm>
        <a:graphic>
          <a:graphicData uri="http://schemas.openxmlformats.org/presentationml/2006/ole">
            <mc:AlternateContent xmlns:mc="http://schemas.openxmlformats.org/markup-compatibility/2006">
              <mc:Choice xmlns:v="urn:schemas-microsoft-com:vml" Requires="v">
                <p:oleObj spid="_x0000_s14354" name="Clip" r:id="rId4" imgW="1248156" imgH="266090" progId="">
                  <p:embed/>
                </p:oleObj>
              </mc:Choice>
              <mc:Fallback>
                <p:oleObj name="Clip" r:id="rId4" imgW="1248156" imgH="26609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4648200"/>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5904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u="sng" dirty="0"/>
              <a:t>Glucagon:  Storage and Handling</a:t>
            </a:r>
          </a:p>
        </p:txBody>
      </p:sp>
      <p:sp>
        <p:nvSpPr>
          <p:cNvPr id="36867" name="Rectangle 3"/>
          <p:cNvSpPr>
            <a:spLocks noGrp="1" noChangeArrowheads="1"/>
          </p:cNvSpPr>
          <p:nvPr>
            <p:ph type="body" idx="1"/>
          </p:nvPr>
        </p:nvSpPr>
        <p:spPr>
          <a:xfrm>
            <a:off x="685800" y="1447618"/>
            <a:ext cx="7772400" cy="4114800"/>
          </a:xfrm>
        </p:spPr>
        <p:txBody>
          <a:bodyPr/>
          <a:lstStyle/>
          <a:p>
            <a:pPr>
              <a:buFont typeface="Wingdings" panose="05000000000000000000" pitchFamily="2" charset="2"/>
              <a:buChar char="Ø"/>
              <a:defRPr/>
            </a:pPr>
            <a:r>
              <a:rPr lang="en-US" sz="2400" dirty="0"/>
              <a:t>Store at room temperature {59° - 86°}</a:t>
            </a:r>
          </a:p>
          <a:p>
            <a:pPr>
              <a:buFont typeface="Wingdings" panose="05000000000000000000" pitchFamily="2" charset="2"/>
              <a:buChar char="Ø"/>
              <a:defRPr/>
            </a:pPr>
            <a:r>
              <a:rPr lang="en-US" sz="2400" dirty="0"/>
              <a:t>Do not mix until needed</a:t>
            </a:r>
          </a:p>
          <a:p>
            <a:pPr>
              <a:buFont typeface="Wingdings" panose="05000000000000000000" pitchFamily="2" charset="2"/>
              <a:buChar char="Ø"/>
              <a:defRPr/>
            </a:pPr>
            <a:r>
              <a:rPr lang="en-US" sz="2400" dirty="0"/>
              <a:t>Discard any unused portion</a:t>
            </a:r>
          </a:p>
          <a:p>
            <a:pPr>
              <a:buFont typeface="Wingdings" panose="05000000000000000000" pitchFamily="2" charset="2"/>
              <a:buChar char="Ø"/>
              <a:defRPr/>
            </a:pPr>
            <a:r>
              <a:rPr lang="en-US" sz="2400" dirty="0"/>
              <a:t>Glucagon solution should be clear and of a water-like consistency</a:t>
            </a:r>
          </a:p>
          <a:p>
            <a:pPr>
              <a:buFont typeface="Wingdings" panose="05000000000000000000" pitchFamily="2" charset="2"/>
              <a:buChar char="Ø"/>
              <a:defRPr/>
            </a:pPr>
            <a:r>
              <a:rPr lang="en-US" sz="2400" dirty="0"/>
              <a:t>Check expiration dates periodically</a:t>
            </a:r>
          </a:p>
          <a:p>
            <a:pPr>
              <a:buFont typeface="Wingdings" panose="05000000000000000000" pitchFamily="2" charset="2"/>
              <a:buChar char="Ø"/>
              <a:defRPr/>
            </a:pPr>
            <a:r>
              <a:rPr lang="en-US" sz="2400" dirty="0"/>
              <a:t>Injection in fatty tissue </a:t>
            </a:r>
            <a:r>
              <a:rPr lang="en-US" sz="2400" dirty="0" smtClean="0"/>
              <a:t>or muscle of </a:t>
            </a:r>
            <a:r>
              <a:rPr lang="en-US" sz="2400" dirty="0"/>
              <a:t>arm/thigh</a:t>
            </a:r>
          </a:p>
        </p:txBody>
      </p:sp>
    </p:spTree>
    <p:extLst>
      <p:ext uri="{BB962C8B-B14F-4D97-AF65-F5344CB8AC3E}">
        <p14:creationId xmlns:p14="http://schemas.microsoft.com/office/powerpoint/2010/main" val="258092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a:t>Access to Glucagon</a:t>
            </a:r>
          </a:p>
        </p:txBody>
      </p:sp>
      <p:sp>
        <p:nvSpPr>
          <p:cNvPr id="130051"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Assure a plan for emergencies</a:t>
            </a:r>
          </a:p>
          <a:p>
            <a:pPr>
              <a:buFont typeface="Wingdings" panose="05000000000000000000" pitchFamily="2" charset="2"/>
              <a:buChar char="Ø"/>
              <a:defRPr/>
            </a:pPr>
            <a:r>
              <a:rPr lang="en-US" sz="2400" dirty="0"/>
              <a:t>Kits need to be readily available and in close proximity to the </a:t>
            </a:r>
            <a:r>
              <a:rPr lang="en-US" sz="2400" dirty="0" smtClean="0"/>
              <a:t>student/person</a:t>
            </a:r>
            <a:endParaRPr lang="en-US" sz="2400" dirty="0"/>
          </a:p>
          <a:p>
            <a:pPr>
              <a:buFont typeface="Wingdings" panose="05000000000000000000" pitchFamily="2" charset="2"/>
              <a:buChar char="Ø"/>
              <a:defRPr/>
            </a:pPr>
            <a:r>
              <a:rPr lang="en-US" sz="2400" dirty="0"/>
              <a:t>On field trips, student may carry own kit if </a:t>
            </a:r>
            <a:r>
              <a:rPr lang="en-US" sz="2400" dirty="0" smtClean="0"/>
              <a:t>age/developmentally appropriate</a:t>
            </a:r>
            <a:endParaRPr lang="en-US" sz="2400" dirty="0"/>
          </a:p>
        </p:txBody>
      </p:sp>
    </p:spTree>
    <p:extLst>
      <p:ext uri="{BB962C8B-B14F-4D97-AF65-F5344CB8AC3E}">
        <p14:creationId xmlns:p14="http://schemas.microsoft.com/office/powerpoint/2010/main" val="277199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u="sng" dirty="0"/>
              <a:t>Glucagon  -  Dosages</a:t>
            </a:r>
          </a:p>
        </p:txBody>
      </p:sp>
      <p:sp>
        <p:nvSpPr>
          <p:cNvPr id="37891" name="Rectangle 3"/>
          <p:cNvSpPr>
            <a:spLocks noGrp="1" noChangeArrowheads="1"/>
          </p:cNvSpPr>
          <p:nvPr>
            <p:ph type="body" idx="1"/>
          </p:nvPr>
        </p:nvSpPr>
        <p:spPr>
          <a:xfrm>
            <a:off x="685800" y="1600200"/>
            <a:ext cx="7772400" cy="4114800"/>
          </a:xfrm>
        </p:spPr>
        <p:txBody>
          <a:bodyPr/>
          <a:lstStyle/>
          <a:p>
            <a:pPr>
              <a:buFont typeface="Wingdings" panose="05000000000000000000" pitchFamily="2" charset="2"/>
              <a:buChar char="Ø"/>
              <a:defRPr/>
            </a:pPr>
            <a:r>
              <a:rPr lang="en-US" sz="2400" dirty="0"/>
              <a:t>Manufactured in </a:t>
            </a:r>
            <a:r>
              <a:rPr lang="en-US" sz="2400" dirty="0" smtClean="0"/>
              <a:t>1 </a:t>
            </a:r>
            <a:r>
              <a:rPr lang="en-US" sz="2400" dirty="0"/>
              <a:t>mg vials</a:t>
            </a:r>
          </a:p>
          <a:p>
            <a:pPr>
              <a:buFont typeface="Wingdings" panose="05000000000000000000" pitchFamily="2" charset="2"/>
              <a:buChar char="Ø"/>
              <a:defRPr/>
            </a:pPr>
            <a:r>
              <a:rPr lang="en-US" sz="2400" dirty="0"/>
              <a:t>Person’s health care provider will determine individualized dose</a:t>
            </a:r>
          </a:p>
          <a:p>
            <a:pPr lvl="1">
              <a:buFontTx/>
              <a:buNone/>
              <a:defRPr/>
            </a:pPr>
            <a:endParaRPr lang="en-US" dirty="0">
              <a:solidFill>
                <a:srgbClr val="FFFF00"/>
              </a:solidFill>
            </a:endParaRPr>
          </a:p>
          <a:p>
            <a:pPr lvl="1">
              <a:defRPr/>
            </a:pPr>
            <a:endParaRPr lang="en-US" dirty="0"/>
          </a:p>
        </p:txBody>
      </p:sp>
      <p:graphicFrame>
        <p:nvGraphicFramePr>
          <p:cNvPr id="62468" name="Object 1024"/>
          <p:cNvGraphicFramePr>
            <a:graphicFrameLocks noChangeAspect="1"/>
          </p:cNvGraphicFramePr>
          <p:nvPr>
            <p:extLst>
              <p:ext uri="{D42A27DB-BD31-4B8C-83A1-F6EECF244321}">
                <p14:modId xmlns:p14="http://schemas.microsoft.com/office/powerpoint/2010/main" val="2228028594"/>
              </p:ext>
            </p:extLst>
          </p:nvPr>
        </p:nvGraphicFramePr>
        <p:xfrm>
          <a:off x="3733800" y="4038600"/>
          <a:ext cx="1295400" cy="1143000"/>
        </p:xfrm>
        <a:graphic>
          <a:graphicData uri="http://schemas.openxmlformats.org/presentationml/2006/ole">
            <mc:AlternateContent xmlns:mc="http://schemas.openxmlformats.org/markup-compatibility/2006">
              <mc:Choice xmlns:v="urn:schemas-microsoft-com:vml" Requires="v">
                <p:oleObj spid="_x0000_s15378" name="Clip" r:id="rId4" imgW="1052474" imgH="1015898" progId="">
                  <p:embed/>
                </p:oleObj>
              </mc:Choice>
              <mc:Fallback>
                <p:oleObj name="Clip" r:id="rId4" imgW="1052474" imgH="1015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049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u="sng" dirty="0"/>
              <a:t>Observation and Intervention Steps for Severe Hypoglycemia</a:t>
            </a:r>
          </a:p>
        </p:txBody>
      </p:sp>
      <p:graphicFrame>
        <p:nvGraphicFramePr>
          <p:cNvPr id="65539" name="Object 0"/>
          <p:cNvGraphicFramePr>
            <a:graphicFrameLocks noChangeAspect="1"/>
          </p:cNvGraphicFramePr>
          <p:nvPr/>
        </p:nvGraphicFramePr>
        <p:xfrm>
          <a:off x="6629400" y="2819400"/>
          <a:ext cx="1112838" cy="1130300"/>
        </p:xfrm>
        <a:graphic>
          <a:graphicData uri="http://schemas.openxmlformats.org/presentationml/2006/ole">
            <mc:AlternateContent xmlns:mc="http://schemas.openxmlformats.org/markup-compatibility/2006">
              <mc:Choice xmlns:v="urn:schemas-microsoft-com:vml" Requires="v">
                <p:oleObj spid="_x0000_s16402" name="Clip" r:id="rId4" imgW="1113739" imgH="1132027" progId="">
                  <p:embed/>
                </p:oleObj>
              </mc:Choice>
              <mc:Fallback>
                <p:oleObj name="Clip" r:id="rId4" imgW="1113739" imgH="113202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819400"/>
                        <a:ext cx="11128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ectangle 7"/>
          <p:cNvSpPr>
            <a:spLocks noGrp="1" noChangeArrowheads="1"/>
          </p:cNvSpPr>
          <p:nvPr>
            <p:ph type="body" idx="1"/>
          </p:nvPr>
        </p:nvSpPr>
        <p:spPr>
          <a:xfrm>
            <a:off x="457200" y="1892300"/>
            <a:ext cx="8229600" cy="4114800"/>
          </a:xfrm>
        </p:spPr>
        <p:txBody>
          <a:bodyPr/>
          <a:lstStyle/>
          <a:p>
            <a:pPr algn="ctr">
              <a:lnSpc>
                <a:spcPct val="90000"/>
              </a:lnSpc>
              <a:spcBef>
                <a:spcPct val="50000"/>
              </a:spcBef>
              <a:buFont typeface="Wingdings" panose="05000000000000000000" pitchFamily="2" charset="2"/>
              <a:buChar char="Ø"/>
              <a:defRPr/>
            </a:pPr>
            <a:r>
              <a:rPr lang="en-US" sz="2400" dirty="0"/>
              <a:t>IF PERSON IS </a:t>
            </a:r>
            <a:r>
              <a:rPr lang="en-US" sz="2400" dirty="0" smtClean="0"/>
              <a:t>UNRESPONSIVE, AND THEY ARE NOT BREATHING OR THEIR PULSE IS </a:t>
            </a:r>
            <a:r>
              <a:rPr lang="en-US" sz="2400" u="sng" dirty="0" smtClean="0"/>
              <a:t>ABSENT</a:t>
            </a:r>
            <a:r>
              <a:rPr lang="en-US" sz="2400" dirty="0" smtClean="0"/>
              <a:t>:</a:t>
            </a:r>
            <a:endParaRPr lang="en-US" sz="2400" dirty="0"/>
          </a:p>
          <a:p>
            <a:pPr marL="0" indent="0" algn="ctr">
              <a:lnSpc>
                <a:spcPct val="90000"/>
              </a:lnSpc>
              <a:spcBef>
                <a:spcPct val="50000"/>
              </a:spcBef>
              <a:buNone/>
              <a:defRPr/>
            </a:pPr>
            <a:endParaRPr lang="en-US" dirty="0"/>
          </a:p>
          <a:p>
            <a:pPr algn="ctr">
              <a:lnSpc>
                <a:spcPct val="90000"/>
              </a:lnSpc>
              <a:spcBef>
                <a:spcPct val="50000"/>
              </a:spcBef>
              <a:buFont typeface="Monotype Sorts" pitchFamily="2" charset="2"/>
              <a:buNone/>
              <a:defRPr/>
            </a:pPr>
            <a:r>
              <a:rPr lang="en-US" sz="3200" dirty="0"/>
              <a:t>CALL 9-1-1 </a:t>
            </a:r>
            <a:endParaRPr lang="en-US" sz="3200" dirty="0" smtClean="0"/>
          </a:p>
          <a:p>
            <a:pPr algn="ctr">
              <a:lnSpc>
                <a:spcPct val="90000"/>
              </a:lnSpc>
              <a:spcBef>
                <a:spcPct val="50000"/>
              </a:spcBef>
              <a:buFont typeface="Monotype Sorts" pitchFamily="2" charset="2"/>
              <a:buNone/>
              <a:defRPr/>
            </a:pPr>
            <a:r>
              <a:rPr lang="en-US" sz="3200" dirty="0"/>
              <a:t>&amp;</a:t>
            </a:r>
          </a:p>
          <a:p>
            <a:pPr algn="ctr">
              <a:lnSpc>
                <a:spcPct val="90000"/>
              </a:lnSpc>
              <a:spcBef>
                <a:spcPct val="50000"/>
              </a:spcBef>
              <a:buFont typeface="Monotype Sorts" pitchFamily="2" charset="2"/>
              <a:buNone/>
              <a:defRPr/>
            </a:pPr>
            <a:r>
              <a:rPr lang="en-US" sz="3200" dirty="0"/>
              <a:t>Initiate </a:t>
            </a:r>
            <a:r>
              <a:rPr lang="en-US" sz="3200" dirty="0" smtClean="0"/>
              <a:t>CPR</a:t>
            </a:r>
            <a:endParaRPr lang="en-US" sz="3200" dirty="0"/>
          </a:p>
        </p:txBody>
      </p:sp>
    </p:spTree>
    <p:extLst>
      <p:ext uri="{BB962C8B-B14F-4D97-AF65-F5344CB8AC3E}">
        <p14:creationId xmlns:p14="http://schemas.microsoft.com/office/powerpoint/2010/main" val="37048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defRPr/>
            </a:pPr>
            <a:r>
              <a:rPr lang="en-US" dirty="0"/>
              <a:t>Intervention/Severe Hypoglycemia—cont.</a:t>
            </a:r>
          </a:p>
        </p:txBody>
      </p:sp>
      <p:sp>
        <p:nvSpPr>
          <p:cNvPr id="134147" name="Rectangle 3"/>
          <p:cNvSpPr>
            <a:spLocks noGrp="1" noChangeArrowheads="1"/>
          </p:cNvSpPr>
          <p:nvPr>
            <p:ph type="body" idx="1"/>
          </p:nvPr>
        </p:nvSpPr>
        <p:spPr>
          <a:xfrm>
            <a:off x="457200" y="1600200"/>
            <a:ext cx="8229600" cy="4114800"/>
          </a:xfrm>
        </p:spPr>
        <p:txBody>
          <a:bodyPr/>
          <a:lstStyle/>
          <a:p>
            <a:pPr>
              <a:lnSpc>
                <a:spcPct val="90000"/>
              </a:lnSpc>
              <a:buFont typeface="Wingdings" panose="05000000000000000000" pitchFamily="2" charset="2"/>
              <a:buChar char="Ø"/>
              <a:defRPr/>
            </a:pPr>
            <a:r>
              <a:rPr lang="en-US" sz="2400" dirty="0" smtClean="0"/>
              <a:t>IF PERSON IS UNCONSCIOUS, BUT BREATHING AND PULSE ARE </a:t>
            </a:r>
            <a:r>
              <a:rPr lang="en-US" sz="2400" u="sng" dirty="0" smtClean="0"/>
              <a:t>PRESENT</a:t>
            </a:r>
            <a:r>
              <a:rPr lang="en-US" sz="2400" dirty="0" smtClean="0"/>
              <a:t>, ASSUME SEVERE HYPOGLYCEMIA.</a:t>
            </a:r>
          </a:p>
          <a:p>
            <a:pPr lvl="1">
              <a:lnSpc>
                <a:spcPct val="90000"/>
              </a:lnSpc>
              <a:buFont typeface="Wingdings" panose="05000000000000000000" pitchFamily="2" charset="2"/>
              <a:buChar char="Ø"/>
              <a:defRPr/>
            </a:pPr>
            <a:r>
              <a:rPr lang="en-US" sz="2400" dirty="0" smtClean="0"/>
              <a:t>Delegate </a:t>
            </a:r>
            <a:r>
              <a:rPr lang="en-US" sz="2400" dirty="0"/>
              <a:t>someone to call 9-1-1/EMS</a:t>
            </a:r>
          </a:p>
          <a:p>
            <a:pPr lvl="1">
              <a:lnSpc>
                <a:spcPct val="90000"/>
              </a:lnSpc>
              <a:buFont typeface="Wingdings" panose="05000000000000000000" pitchFamily="2" charset="2"/>
              <a:buChar char="Ø"/>
              <a:defRPr/>
            </a:pPr>
            <a:r>
              <a:rPr lang="en-US" sz="2400" dirty="0"/>
              <a:t>Cut/clamp insulin tubing (if on insulin pump)</a:t>
            </a:r>
          </a:p>
          <a:p>
            <a:pPr lvl="1">
              <a:lnSpc>
                <a:spcPct val="90000"/>
              </a:lnSpc>
              <a:buFont typeface="Wingdings" panose="05000000000000000000" pitchFamily="2" charset="2"/>
              <a:buChar char="Ø"/>
              <a:defRPr/>
            </a:pPr>
            <a:r>
              <a:rPr lang="en-US" sz="2400" dirty="0" smtClean="0"/>
              <a:t>Obtain </a:t>
            </a:r>
            <a:r>
              <a:rPr lang="en-US" sz="2400" dirty="0"/>
              <a:t>glucagon emergency kit</a:t>
            </a:r>
          </a:p>
          <a:p>
            <a:pPr lvl="1">
              <a:lnSpc>
                <a:spcPct val="90000"/>
              </a:lnSpc>
              <a:buFont typeface="Wingdings" panose="05000000000000000000" pitchFamily="2" charset="2"/>
              <a:buChar char="Ø"/>
              <a:defRPr/>
            </a:pPr>
            <a:r>
              <a:rPr lang="en-US" sz="2400" dirty="0" smtClean="0"/>
              <a:t>Prepare </a:t>
            </a:r>
            <a:r>
              <a:rPr lang="en-US" sz="2400" dirty="0"/>
              <a:t>and administer </a:t>
            </a:r>
            <a:r>
              <a:rPr lang="en-US" sz="2400" dirty="0" smtClean="0"/>
              <a:t>glucagon</a:t>
            </a:r>
          </a:p>
          <a:p>
            <a:pPr>
              <a:lnSpc>
                <a:spcPct val="90000"/>
              </a:lnSpc>
              <a:buFont typeface="Monotype Sorts" pitchFamily="2" charset="2"/>
              <a:buChar char="b"/>
              <a:defRPr/>
            </a:pPr>
            <a:endParaRPr lang="en-US" sz="2800" dirty="0"/>
          </a:p>
        </p:txBody>
      </p:sp>
    </p:spTree>
    <p:extLst>
      <p:ext uri="{BB962C8B-B14F-4D97-AF65-F5344CB8AC3E}">
        <p14:creationId xmlns:p14="http://schemas.microsoft.com/office/powerpoint/2010/main" val="218999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u="sng" dirty="0"/>
              <a:t>Introduction</a:t>
            </a:r>
          </a:p>
        </p:txBody>
      </p:sp>
      <p:sp>
        <p:nvSpPr>
          <p:cNvPr id="14339" name="Rectangle 3"/>
          <p:cNvSpPr>
            <a:spLocks noGrp="1" noChangeArrowheads="1"/>
          </p:cNvSpPr>
          <p:nvPr>
            <p:ph type="body" idx="1"/>
          </p:nvPr>
        </p:nvSpPr>
        <p:spPr>
          <a:xfrm>
            <a:off x="685800" y="1417638"/>
            <a:ext cx="7772400" cy="4114800"/>
          </a:xfrm>
        </p:spPr>
        <p:txBody>
          <a:bodyPr/>
          <a:lstStyle/>
          <a:p>
            <a:pPr>
              <a:buFont typeface="Wingdings" panose="05000000000000000000" pitchFamily="2" charset="2"/>
              <a:buChar char="Ø"/>
              <a:defRPr/>
            </a:pPr>
            <a:r>
              <a:rPr lang="en-US" sz="2400" dirty="0" smtClean="0"/>
              <a:t>ORS 433.800-433.830</a:t>
            </a:r>
          </a:p>
          <a:p>
            <a:pPr lvl="1">
              <a:buFont typeface="Wingdings" panose="05000000000000000000" pitchFamily="2" charset="2"/>
              <a:buChar char="Ø"/>
              <a:defRPr/>
            </a:pPr>
            <a:r>
              <a:rPr lang="en-US" sz="2400" dirty="0" smtClean="0"/>
              <a:t>Allows for the administration of epinephrine for anyone experiencing a severe allergic reaction</a:t>
            </a:r>
          </a:p>
          <a:p>
            <a:pPr lvl="1">
              <a:buFont typeface="Wingdings" panose="05000000000000000000" pitchFamily="2" charset="2"/>
              <a:buChar char="Ø"/>
              <a:defRPr/>
            </a:pPr>
            <a:r>
              <a:rPr lang="en-US" sz="2400" u="sng" dirty="0" smtClean="0"/>
              <a:t>Allows for the administration of Glucagon for an individual with a prescription for Glucagon suffering from severe hypoglycemia</a:t>
            </a:r>
          </a:p>
          <a:p>
            <a:pPr lvl="1">
              <a:buFont typeface="Wingdings" panose="05000000000000000000" pitchFamily="2" charset="2"/>
              <a:buChar char="Ø"/>
              <a:defRPr/>
            </a:pPr>
            <a:r>
              <a:rPr lang="en-US" sz="2400" dirty="0" smtClean="0"/>
              <a:t>Allows for the administration of an injectable medication to treat adrenal insufficiency when a student is experiencing an adrenal crisis</a:t>
            </a:r>
          </a:p>
          <a:p>
            <a:pPr>
              <a:buFont typeface="Wingdings" panose="05000000000000000000" pitchFamily="2" charset="2"/>
              <a:buChar char="Ø"/>
              <a:defRPr/>
            </a:pPr>
            <a:r>
              <a:rPr lang="en-US" sz="2400" dirty="0" smtClean="0"/>
              <a:t>This </a:t>
            </a:r>
            <a:r>
              <a:rPr lang="en-US" sz="2400" dirty="0"/>
              <a:t>training is for </a:t>
            </a:r>
            <a:r>
              <a:rPr lang="en-US" sz="2400" dirty="0" smtClean="0"/>
              <a:t>Glucagon </a:t>
            </a:r>
            <a:r>
              <a:rPr lang="en-US" sz="2400" dirty="0"/>
              <a:t>only</a:t>
            </a:r>
          </a:p>
          <a:p>
            <a:pPr>
              <a:buFont typeface="Monotype Sorts" pitchFamily="2" charset="2"/>
              <a:buChar char="b"/>
              <a:defRPr/>
            </a:pPr>
            <a:endParaRPr lang="en-US" dirty="0"/>
          </a:p>
        </p:txBody>
      </p:sp>
      <p:graphicFrame>
        <p:nvGraphicFramePr>
          <p:cNvPr id="9220" name="Object 6"/>
          <p:cNvGraphicFramePr>
            <a:graphicFrameLocks noChangeAspect="1"/>
          </p:cNvGraphicFramePr>
          <p:nvPr>
            <p:extLst>
              <p:ext uri="{D42A27DB-BD31-4B8C-83A1-F6EECF244321}">
                <p14:modId xmlns:p14="http://schemas.microsoft.com/office/powerpoint/2010/main" val="2577927361"/>
              </p:ext>
            </p:extLst>
          </p:nvPr>
        </p:nvGraphicFramePr>
        <p:xfrm>
          <a:off x="6629400" y="457200"/>
          <a:ext cx="1692275" cy="1187450"/>
        </p:xfrm>
        <a:graphic>
          <a:graphicData uri="http://schemas.openxmlformats.org/presentationml/2006/ole">
            <mc:AlternateContent xmlns:mc="http://schemas.openxmlformats.org/markup-compatibility/2006">
              <mc:Choice xmlns:v="urn:schemas-microsoft-com:vml" Requires="v">
                <p:oleObj spid="_x0000_s2066" name="Clip" r:id="rId4" imgW="4054475" imgH="3549650" progId="">
                  <p:embed/>
                </p:oleObj>
              </mc:Choice>
              <mc:Fallback>
                <p:oleObj name="Clip" r:id="rId4" imgW="4054475" imgH="3549650"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629400" y="457200"/>
                        <a:ext cx="169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8089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u="sng"/>
              <a:t>To Prepare Glucagon</a:t>
            </a:r>
            <a:r>
              <a:rPr lang="en-US"/>
              <a:t>  </a:t>
            </a:r>
            <a:endParaRPr lang="en-US" u="sng"/>
          </a:p>
        </p:txBody>
      </p:sp>
      <p:sp>
        <p:nvSpPr>
          <p:cNvPr id="39939" name="Rectangle 3"/>
          <p:cNvSpPr>
            <a:spLocks noGrp="1" noChangeArrowheads="1"/>
          </p:cNvSpPr>
          <p:nvPr>
            <p:ph type="body" idx="1"/>
          </p:nvPr>
        </p:nvSpPr>
        <p:spPr>
          <a:xfrm>
            <a:off x="457200" y="1752600"/>
            <a:ext cx="8229600" cy="4343400"/>
          </a:xfrm>
        </p:spPr>
        <p:txBody>
          <a:bodyPr/>
          <a:lstStyle/>
          <a:p>
            <a:pPr>
              <a:buFont typeface="Wingdings" panose="05000000000000000000" pitchFamily="2" charset="2"/>
              <a:buChar char="Ø"/>
              <a:defRPr/>
            </a:pPr>
            <a:r>
              <a:rPr lang="en-US" sz="2400" dirty="0" smtClean="0"/>
              <a:t>Put on gloves</a:t>
            </a:r>
          </a:p>
          <a:p>
            <a:pPr>
              <a:buFont typeface="Wingdings" panose="05000000000000000000" pitchFamily="2" charset="2"/>
              <a:buChar char="Ø"/>
              <a:defRPr/>
            </a:pPr>
            <a:r>
              <a:rPr lang="en-US" sz="2400" dirty="0" smtClean="0"/>
              <a:t>Remove </a:t>
            </a:r>
            <a:r>
              <a:rPr lang="en-US" sz="2400" dirty="0"/>
              <a:t>the flip-off seal from powdered glucagon</a:t>
            </a:r>
          </a:p>
          <a:p>
            <a:pPr>
              <a:buFont typeface="Wingdings" panose="05000000000000000000" pitchFamily="2" charset="2"/>
              <a:buChar char="Ø"/>
              <a:defRPr/>
            </a:pPr>
            <a:r>
              <a:rPr lang="en-US" sz="2400" dirty="0"/>
              <a:t>Remove needle cover from syringe</a:t>
            </a:r>
          </a:p>
          <a:p>
            <a:pPr>
              <a:buFont typeface="Wingdings" panose="05000000000000000000" pitchFamily="2" charset="2"/>
              <a:buChar char="Ø"/>
              <a:defRPr/>
            </a:pPr>
            <a:r>
              <a:rPr lang="en-US" sz="2400" dirty="0"/>
              <a:t>Do not remove plastic clip from syringe</a:t>
            </a:r>
          </a:p>
          <a:p>
            <a:pPr>
              <a:buFont typeface="Wingdings" panose="05000000000000000000" pitchFamily="2" charset="2"/>
              <a:buChar char="Ø"/>
              <a:defRPr/>
            </a:pPr>
            <a:r>
              <a:rPr lang="en-US" sz="2400" dirty="0"/>
              <a:t>Insert the </a:t>
            </a:r>
            <a:r>
              <a:rPr lang="en-US" sz="2400" dirty="0" smtClean="0"/>
              <a:t>needle </a:t>
            </a:r>
            <a:r>
              <a:rPr lang="en-US" sz="2400" dirty="0"/>
              <a:t>into the vial of powdered glucagon</a:t>
            </a:r>
          </a:p>
          <a:p>
            <a:pPr>
              <a:buFont typeface="Wingdings" panose="05000000000000000000" pitchFamily="2" charset="2"/>
              <a:buChar char="Ø"/>
              <a:defRPr/>
            </a:pPr>
            <a:r>
              <a:rPr lang="en-US" sz="2400" dirty="0"/>
              <a:t>Push the plunger to inject the entire contents of the liquid into the vial of powdered glucagon</a:t>
            </a:r>
          </a:p>
        </p:txBody>
      </p:sp>
    </p:spTree>
    <p:extLst>
      <p:ext uri="{BB962C8B-B14F-4D97-AF65-F5344CB8AC3E}">
        <p14:creationId xmlns:p14="http://schemas.microsoft.com/office/powerpoint/2010/main" val="82080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u="sng"/>
              <a:t>Prepare Glucagon</a:t>
            </a:r>
            <a:r>
              <a:rPr lang="en-US"/>
              <a:t>  --  cont.</a:t>
            </a:r>
            <a:endParaRPr lang="en-US" u="sng"/>
          </a:p>
        </p:txBody>
      </p:sp>
      <p:sp>
        <p:nvSpPr>
          <p:cNvPr id="40963" name="Rectangle 3"/>
          <p:cNvSpPr>
            <a:spLocks noGrp="1" noChangeArrowheads="1"/>
          </p:cNvSpPr>
          <p:nvPr>
            <p:ph type="body" idx="1"/>
          </p:nvPr>
        </p:nvSpPr>
        <p:spPr>
          <a:xfrm>
            <a:off x="685800" y="1981200"/>
            <a:ext cx="7772400" cy="3124200"/>
          </a:xfrm>
        </p:spPr>
        <p:txBody>
          <a:bodyPr/>
          <a:lstStyle/>
          <a:p>
            <a:pPr>
              <a:lnSpc>
                <a:spcPct val="90000"/>
              </a:lnSpc>
              <a:buFont typeface="Wingdings" panose="05000000000000000000" pitchFamily="2" charset="2"/>
              <a:buChar char="Ø"/>
              <a:defRPr/>
            </a:pPr>
            <a:r>
              <a:rPr lang="en-US" sz="2400" dirty="0"/>
              <a:t>Leave the needle on the syringe in the </a:t>
            </a:r>
            <a:r>
              <a:rPr lang="en-US" sz="2400" dirty="0" smtClean="0"/>
              <a:t>vial</a:t>
            </a:r>
          </a:p>
          <a:p>
            <a:pPr>
              <a:lnSpc>
                <a:spcPct val="90000"/>
              </a:lnSpc>
              <a:buFont typeface="Wingdings" panose="05000000000000000000" pitchFamily="2" charset="2"/>
              <a:buChar char="Ø"/>
              <a:defRPr/>
            </a:pPr>
            <a:r>
              <a:rPr lang="en-US" sz="2400" dirty="0" smtClean="0"/>
              <a:t>Gently </a:t>
            </a:r>
            <a:r>
              <a:rPr lang="en-US" sz="2400" dirty="0"/>
              <a:t>shake bottle until powder dissolves</a:t>
            </a:r>
          </a:p>
          <a:p>
            <a:pPr>
              <a:lnSpc>
                <a:spcPct val="90000"/>
              </a:lnSpc>
              <a:buFont typeface="Wingdings" panose="05000000000000000000" pitchFamily="2" charset="2"/>
              <a:buChar char="Ø"/>
              <a:defRPr/>
            </a:pPr>
            <a:r>
              <a:rPr lang="en-US" sz="2400" dirty="0"/>
              <a:t>Withdraw the right amount of </a:t>
            </a:r>
            <a:r>
              <a:rPr lang="en-US" sz="2400" dirty="0" smtClean="0"/>
              <a:t>medication</a:t>
            </a:r>
            <a:endParaRPr lang="en-US" sz="2400" dirty="0"/>
          </a:p>
        </p:txBody>
      </p:sp>
      <p:graphicFrame>
        <p:nvGraphicFramePr>
          <p:cNvPr id="175104" name="Object 1024"/>
          <p:cNvGraphicFramePr>
            <a:graphicFrameLocks noChangeAspect="1"/>
          </p:cNvGraphicFramePr>
          <p:nvPr>
            <p:extLst>
              <p:ext uri="{D42A27DB-BD31-4B8C-83A1-F6EECF244321}">
                <p14:modId xmlns:p14="http://schemas.microsoft.com/office/powerpoint/2010/main" val="1150708030"/>
              </p:ext>
            </p:extLst>
          </p:nvPr>
        </p:nvGraphicFramePr>
        <p:xfrm>
          <a:off x="2819400" y="3863975"/>
          <a:ext cx="3505200" cy="1584325"/>
        </p:xfrm>
        <a:graphic>
          <a:graphicData uri="http://schemas.openxmlformats.org/presentationml/2006/ole">
            <mc:AlternateContent xmlns:mc="http://schemas.openxmlformats.org/markup-compatibility/2006">
              <mc:Choice xmlns:v="urn:schemas-microsoft-com:vml" Requires="v">
                <p:oleObj spid="_x0000_s17426" name="Document" r:id="rId4" imgW="2004060" imgH="908304" progId="Word.Document.8">
                  <p:embed/>
                </p:oleObj>
              </mc:Choice>
              <mc:Fallback>
                <p:oleObj name="Document" r:id="rId4" imgW="2004060" imgH="90830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63975"/>
                        <a:ext cx="3505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7"/>
          <p:cNvSpPr txBox="1">
            <a:spLocks noChangeArrowheads="1"/>
          </p:cNvSpPr>
          <p:nvPr/>
        </p:nvSpPr>
        <p:spPr bwMode="auto">
          <a:xfrm>
            <a:off x="1371600" y="5791200"/>
            <a:ext cx="7772400" cy="579438"/>
          </a:xfrm>
          <a:prstGeom prst="rect">
            <a:avLst/>
          </a:prstGeom>
          <a:noFill/>
          <a:ln w="9525">
            <a:noFill/>
            <a:miter lim="800000"/>
            <a:headEnd type="none" w="sm" len="sm"/>
            <a:tailEnd type="none" w="sm" len="sm"/>
          </a:ln>
          <a:effectLst/>
        </p:spPr>
        <p:txBody>
          <a:bodyPr/>
          <a:lstStyle/>
          <a:p>
            <a:pPr marL="342900" indent="-342900">
              <a:spcBef>
                <a:spcPct val="20000"/>
              </a:spcBef>
              <a:buClr>
                <a:schemeClr val="accent1"/>
              </a:buClr>
              <a:buSzPct val="75000"/>
              <a:buFont typeface="Monotype Sorts" pitchFamily="2" charset="2"/>
              <a:buChar char="b"/>
              <a:defRPr/>
            </a:pPr>
            <a:endParaRPr lang="en-US" sz="3200">
              <a:effectLst>
                <a:outerShdw blurRad="38100" dist="38100" dir="2700000" algn="tl">
                  <a:srgbClr val="000000"/>
                </a:outerShdw>
              </a:effectLst>
            </a:endParaRPr>
          </a:p>
        </p:txBody>
      </p:sp>
    </p:spTree>
    <p:extLst>
      <p:ext uri="{BB962C8B-B14F-4D97-AF65-F5344CB8AC3E}">
        <p14:creationId xmlns:p14="http://schemas.microsoft.com/office/powerpoint/2010/main" val="458090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u="sng"/>
              <a:t>Administer Glucagon</a:t>
            </a:r>
            <a:r>
              <a:rPr lang="en-US"/>
              <a:t> –cont. </a:t>
            </a:r>
            <a:endParaRPr lang="en-US" u="sng"/>
          </a:p>
        </p:txBody>
      </p:sp>
      <p:sp>
        <p:nvSpPr>
          <p:cNvPr id="83971" name="Rectangle 3"/>
          <p:cNvSpPr>
            <a:spLocks noGrp="1" noChangeArrowheads="1"/>
          </p:cNvSpPr>
          <p:nvPr>
            <p:ph type="body" idx="1"/>
          </p:nvPr>
        </p:nvSpPr>
        <p:spPr>
          <a:xfrm>
            <a:off x="685800" y="1676400"/>
            <a:ext cx="7772400" cy="4114800"/>
          </a:xfrm>
        </p:spPr>
        <p:txBody>
          <a:bodyPr/>
          <a:lstStyle/>
          <a:p>
            <a:pPr>
              <a:buFont typeface="Wingdings" panose="05000000000000000000" pitchFamily="2" charset="2"/>
              <a:buChar char="Ø"/>
              <a:defRPr/>
            </a:pPr>
            <a:r>
              <a:rPr lang="en-US" sz="2400" dirty="0"/>
              <a:t>Insert the needle into the loose skin/muscle of the </a:t>
            </a:r>
            <a:r>
              <a:rPr lang="en-US" sz="2400" dirty="0" smtClean="0"/>
              <a:t>upper arm </a:t>
            </a:r>
            <a:r>
              <a:rPr lang="en-US" sz="2400" dirty="0"/>
              <a:t>or thigh</a:t>
            </a:r>
          </a:p>
          <a:p>
            <a:pPr>
              <a:buFont typeface="Wingdings" panose="05000000000000000000" pitchFamily="2" charset="2"/>
              <a:buChar char="Ø"/>
              <a:defRPr/>
            </a:pPr>
            <a:r>
              <a:rPr lang="en-US" sz="2400" dirty="0"/>
              <a:t>Administer all the medication</a:t>
            </a:r>
          </a:p>
          <a:p>
            <a:pPr>
              <a:buFont typeface="Wingdings" panose="05000000000000000000" pitchFamily="2" charset="2"/>
              <a:buChar char="Ø"/>
              <a:defRPr/>
            </a:pPr>
            <a:r>
              <a:rPr lang="en-US" sz="2400" dirty="0" smtClean="0"/>
              <a:t>Carefully withdraw the needle at the same angle without releasing the person’s limb</a:t>
            </a:r>
            <a:endParaRPr lang="en-US" sz="2400" dirty="0"/>
          </a:p>
          <a:p>
            <a:pPr>
              <a:buFont typeface="Wingdings" panose="05000000000000000000" pitchFamily="2" charset="2"/>
              <a:buChar char="Ø"/>
              <a:defRPr/>
            </a:pPr>
            <a:r>
              <a:rPr lang="en-US" sz="2400" dirty="0"/>
              <a:t>Discard needle according to Oregon OSHA </a:t>
            </a:r>
            <a:r>
              <a:rPr lang="en-US" sz="2400" dirty="0" err="1"/>
              <a:t>Bloodborne</a:t>
            </a:r>
            <a:r>
              <a:rPr lang="en-US" sz="2400" dirty="0"/>
              <a:t> Pathogen Standards</a:t>
            </a:r>
          </a:p>
        </p:txBody>
      </p:sp>
    </p:spTree>
    <p:extLst>
      <p:ext uri="{BB962C8B-B14F-4D97-AF65-F5344CB8AC3E}">
        <p14:creationId xmlns:p14="http://schemas.microsoft.com/office/powerpoint/2010/main" val="389775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u="sng"/>
              <a:t>Administer Glucagon—cont.</a:t>
            </a:r>
            <a:endParaRPr lang="en-US"/>
          </a:p>
        </p:txBody>
      </p:sp>
      <p:sp>
        <p:nvSpPr>
          <p:cNvPr id="44035" name="Rectangle 3"/>
          <p:cNvSpPr>
            <a:spLocks noGrp="1" noChangeArrowheads="1"/>
          </p:cNvSpPr>
          <p:nvPr>
            <p:ph type="body" idx="1"/>
          </p:nvPr>
        </p:nvSpPr>
        <p:spPr>
          <a:xfrm>
            <a:off x="685800" y="1676400"/>
            <a:ext cx="7772400" cy="4114800"/>
          </a:xfrm>
        </p:spPr>
        <p:txBody>
          <a:bodyPr/>
          <a:lstStyle/>
          <a:p>
            <a:pPr>
              <a:buFont typeface="Wingdings" panose="05000000000000000000" pitchFamily="2" charset="2"/>
              <a:buChar char="Ø"/>
              <a:defRPr/>
            </a:pPr>
            <a:r>
              <a:rPr lang="en-US" sz="2400" dirty="0"/>
              <a:t>It may be difficult to give an injection to a person who is combative or having a seizure</a:t>
            </a:r>
          </a:p>
          <a:p>
            <a:pPr lvl="1">
              <a:buFont typeface="Wingdings" panose="05000000000000000000" pitchFamily="2" charset="2"/>
              <a:buChar char="Ø"/>
              <a:defRPr/>
            </a:pPr>
            <a:r>
              <a:rPr lang="en-US" sz="2400" dirty="0"/>
              <a:t>Get assistance from another caregiver	</a:t>
            </a:r>
          </a:p>
        </p:txBody>
      </p:sp>
      <p:graphicFrame>
        <p:nvGraphicFramePr>
          <p:cNvPr id="75780" name="Object 1024"/>
          <p:cNvGraphicFramePr>
            <a:graphicFrameLocks noChangeAspect="1"/>
          </p:cNvGraphicFramePr>
          <p:nvPr>
            <p:extLst>
              <p:ext uri="{D42A27DB-BD31-4B8C-83A1-F6EECF244321}">
                <p14:modId xmlns:p14="http://schemas.microsoft.com/office/powerpoint/2010/main" val="4284122106"/>
              </p:ext>
            </p:extLst>
          </p:nvPr>
        </p:nvGraphicFramePr>
        <p:xfrm>
          <a:off x="3390900" y="3730052"/>
          <a:ext cx="2362200" cy="1792288"/>
        </p:xfrm>
        <a:graphic>
          <a:graphicData uri="http://schemas.openxmlformats.org/presentationml/2006/ole">
            <mc:AlternateContent xmlns:mc="http://schemas.openxmlformats.org/markup-compatibility/2006">
              <mc:Choice xmlns:v="urn:schemas-microsoft-com:vml" Requires="v">
                <p:oleObj spid="_x0000_s18450" name="Clip" r:id="rId4" imgW="2872130" imgH="2174443" progId="">
                  <p:embed/>
                </p:oleObj>
              </mc:Choice>
              <mc:Fallback>
                <p:oleObj name="Clip" r:id="rId4" imgW="2872130" imgH="21744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3730052"/>
                        <a:ext cx="23622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267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u="sng" dirty="0"/>
              <a:t>Care Of The Person</a:t>
            </a:r>
          </a:p>
        </p:txBody>
      </p:sp>
      <p:sp>
        <p:nvSpPr>
          <p:cNvPr id="41987" name="Rectangle 3"/>
          <p:cNvSpPr>
            <a:spLocks noGrp="1" noChangeArrowheads="1"/>
          </p:cNvSpPr>
          <p:nvPr>
            <p:ph type="body" idx="1"/>
          </p:nvPr>
        </p:nvSpPr>
        <p:spPr>
          <a:xfrm>
            <a:off x="685800" y="1524000"/>
            <a:ext cx="7772400" cy="4114800"/>
          </a:xfrm>
        </p:spPr>
        <p:txBody>
          <a:bodyPr/>
          <a:lstStyle/>
          <a:p>
            <a:pPr>
              <a:buFont typeface="Wingdings" panose="05000000000000000000" pitchFamily="2" charset="2"/>
              <a:buChar char="Ø"/>
              <a:defRPr/>
            </a:pPr>
            <a:r>
              <a:rPr lang="en-US" sz="2400" dirty="0"/>
              <a:t>Position person on side</a:t>
            </a:r>
          </a:p>
          <a:p>
            <a:pPr>
              <a:buFont typeface="Wingdings" panose="05000000000000000000" pitchFamily="2" charset="2"/>
              <a:buChar char="Ø"/>
              <a:defRPr/>
            </a:pPr>
            <a:r>
              <a:rPr lang="en-US" sz="2400" dirty="0"/>
              <a:t>Monitor for absent pulse/breath, </a:t>
            </a:r>
            <a:r>
              <a:rPr lang="en-US" sz="2400" dirty="0" smtClean="0"/>
              <a:t>or </a:t>
            </a:r>
            <a:r>
              <a:rPr lang="en-US" sz="2400" dirty="0"/>
              <a:t>seizures</a:t>
            </a:r>
          </a:p>
          <a:p>
            <a:pPr>
              <a:buFont typeface="Wingdings" panose="05000000000000000000" pitchFamily="2" charset="2"/>
              <a:buChar char="Ø"/>
              <a:defRPr/>
            </a:pPr>
            <a:r>
              <a:rPr lang="en-US" sz="2400" dirty="0"/>
              <a:t>Improvement will usually be seen within </a:t>
            </a:r>
            <a:r>
              <a:rPr lang="en-US" sz="2400" dirty="0" smtClean="0"/>
              <a:t>10-15 </a:t>
            </a:r>
            <a:r>
              <a:rPr lang="en-US" sz="2400" dirty="0"/>
              <a:t>minutes</a:t>
            </a:r>
          </a:p>
          <a:p>
            <a:pPr lvl="1">
              <a:buFont typeface="Wingdings" panose="05000000000000000000" pitchFamily="2" charset="2"/>
              <a:buChar char="Ø"/>
              <a:defRPr/>
            </a:pPr>
            <a:r>
              <a:rPr lang="en-US" sz="2400" dirty="0"/>
              <a:t>Although rare, the person may be unresponsive for other reasons</a:t>
            </a:r>
          </a:p>
        </p:txBody>
      </p:sp>
    </p:spTree>
    <p:extLst>
      <p:ext uri="{BB962C8B-B14F-4D97-AF65-F5344CB8AC3E}">
        <p14:creationId xmlns:p14="http://schemas.microsoft.com/office/powerpoint/2010/main" val="376804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u="sng" dirty="0"/>
              <a:t>Care Of The Person</a:t>
            </a:r>
            <a:r>
              <a:rPr lang="en-US" dirty="0"/>
              <a:t>  --  cont.</a:t>
            </a:r>
            <a:endParaRPr lang="en-US" u="sng" dirty="0"/>
          </a:p>
        </p:txBody>
      </p:sp>
      <p:sp>
        <p:nvSpPr>
          <p:cNvPr id="43011" name="Rectangle 3"/>
          <p:cNvSpPr>
            <a:spLocks noGrp="1" noChangeArrowheads="1"/>
          </p:cNvSpPr>
          <p:nvPr>
            <p:ph type="body" idx="1"/>
          </p:nvPr>
        </p:nvSpPr>
        <p:spPr>
          <a:xfrm>
            <a:off x="723899" y="1417638"/>
            <a:ext cx="7696200" cy="4114800"/>
          </a:xfrm>
        </p:spPr>
        <p:txBody>
          <a:bodyPr/>
          <a:lstStyle/>
          <a:p>
            <a:pPr>
              <a:buFont typeface="Wingdings" panose="05000000000000000000" pitchFamily="2" charset="2"/>
              <a:buChar char="Ø"/>
              <a:defRPr/>
            </a:pPr>
            <a:r>
              <a:rPr lang="en-US" sz="2400" dirty="0"/>
              <a:t>When responds and able to swallow, feed a fast-acting source of sugar (page 7)</a:t>
            </a:r>
          </a:p>
          <a:p>
            <a:pPr lvl="1">
              <a:buFont typeface="Wingdings" panose="05000000000000000000" pitchFamily="2" charset="2"/>
              <a:buChar char="Ø"/>
              <a:defRPr/>
            </a:pPr>
            <a:r>
              <a:rPr lang="en-US" sz="2400" dirty="0"/>
              <a:t>Start with </a:t>
            </a:r>
            <a:r>
              <a:rPr lang="en-US" sz="2400" dirty="0" smtClean="0"/>
              <a:t>clear, sugar-containing </a:t>
            </a:r>
            <a:r>
              <a:rPr lang="en-US" sz="2400" dirty="0"/>
              <a:t>liquids</a:t>
            </a:r>
          </a:p>
          <a:p>
            <a:pPr>
              <a:buFont typeface="Wingdings" panose="05000000000000000000" pitchFamily="2" charset="2"/>
              <a:buChar char="Ø"/>
              <a:defRPr/>
            </a:pPr>
            <a:r>
              <a:rPr lang="en-US" sz="2400" dirty="0"/>
              <a:t>Feed longer-acting source of sugar if possible (carbohydrate and protein)</a:t>
            </a:r>
          </a:p>
          <a:p>
            <a:pPr>
              <a:buFont typeface="Wingdings" panose="05000000000000000000" pitchFamily="2" charset="2"/>
              <a:buChar char="Ø"/>
              <a:defRPr/>
            </a:pPr>
            <a:r>
              <a:rPr lang="en-US" sz="2400" dirty="0"/>
              <a:t>Seek consultation from medical provider for further direction</a:t>
            </a:r>
          </a:p>
        </p:txBody>
      </p:sp>
      <p:graphicFrame>
        <p:nvGraphicFramePr>
          <p:cNvPr id="43015" name="Object 7"/>
          <p:cNvGraphicFramePr>
            <a:graphicFrameLocks noChangeAspect="1"/>
          </p:cNvGraphicFramePr>
          <p:nvPr>
            <p:extLst>
              <p:ext uri="{D42A27DB-BD31-4B8C-83A1-F6EECF244321}">
                <p14:modId xmlns:p14="http://schemas.microsoft.com/office/powerpoint/2010/main" val="2314603141"/>
              </p:ext>
            </p:extLst>
          </p:nvPr>
        </p:nvGraphicFramePr>
        <p:xfrm>
          <a:off x="3950493" y="4724400"/>
          <a:ext cx="1243013" cy="1381125"/>
        </p:xfrm>
        <a:graphic>
          <a:graphicData uri="http://schemas.openxmlformats.org/presentationml/2006/ole">
            <mc:AlternateContent xmlns:mc="http://schemas.openxmlformats.org/markup-compatibility/2006">
              <mc:Choice xmlns:v="urn:schemas-microsoft-com:vml" Requires="v">
                <p:oleObj spid="_x0000_s19474" name="Clip" r:id="rId4" imgW="2385670" imgH="2371954" progId="">
                  <p:embed/>
                </p:oleObj>
              </mc:Choice>
              <mc:Fallback>
                <p:oleObj name="Clip" r:id="rId4" imgW="2385670" imgH="237195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493" y="4724400"/>
                        <a:ext cx="124301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214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u="sng" dirty="0"/>
              <a:t>Follow-Up</a:t>
            </a:r>
          </a:p>
        </p:txBody>
      </p:sp>
      <p:sp>
        <p:nvSpPr>
          <p:cNvPr id="47107" name="Rectangle 3"/>
          <p:cNvSpPr>
            <a:spLocks noGrp="1" noChangeArrowheads="1"/>
          </p:cNvSpPr>
          <p:nvPr>
            <p:ph type="body" idx="1"/>
          </p:nvPr>
        </p:nvSpPr>
        <p:spPr>
          <a:xfrm>
            <a:off x="685800" y="1905000"/>
            <a:ext cx="7772400" cy="4114800"/>
          </a:xfrm>
        </p:spPr>
        <p:txBody>
          <a:bodyPr/>
          <a:lstStyle/>
          <a:p>
            <a:pPr>
              <a:lnSpc>
                <a:spcPct val="90000"/>
              </a:lnSpc>
              <a:buFont typeface="Wingdings" panose="05000000000000000000" pitchFamily="2" charset="2"/>
              <a:buChar char="Ø"/>
              <a:defRPr/>
            </a:pPr>
            <a:r>
              <a:rPr lang="en-US" sz="2400" dirty="0"/>
              <a:t>Emergency responder will make decision about need for transport to medical facility</a:t>
            </a:r>
          </a:p>
          <a:p>
            <a:pPr>
              <a:lnSpc>
                <a:spcPct val="90000"/>
              </a:lnSpc>
              <a:buFont typeface="Wingdings" panose="05000000000000000000" pitchFamily="2" charset="2"/>
              <a:buChar char="Ø"/>
              <a:defRPr/>
            </a:pPr>
            <a:r>
              <a:rPr lang="en-US" sz="2400" dirty="0"/>
              <a:t>Students in school or daycare need to be taken from school by parent or 9-1-1</a:t>
            </a:r>
          </a:p>
          <a:p>
            <a:pPr>
              <a:lnSpc>
                <a:spcPct val="90000"/>
              </a:lnSpc>
              <a:buFont typeface="Wingdings" panose="05000000000000000000" pitchFamily="2" charset="2"/>
              <a:buChar char="Ø"/>
              <a:defRPr/>
            </a:pPr>
            <a:r>
              <a:rPr lang="en-US" sz="2400" dirty="0" smtClean="0"/>
              <a:t>The person or parent/guardian should seek </a:t>
            </a:r>
            <a:r>
              <a:rPr lang="en-US" sz="2400" dirty="0"/>
              <a:t>consultation with </a:t>
            </a:r>
            <a:r>
              <a:rPr lang="en-US" sz="2400" dirty="0" smtClean="0"/>
              <a:t>their healthcare </a:t>
            </a:r>
            <a:r>
              <a:rPr lang="en-US" sz="2400" dirty="0"/>
              <a:t>provider to prevent future episodes of </a:t>
            </a:r>
            <a:r>
              <a:rPr lang="en-US" sz="2400" dirty="0" smtClean="0"/>
              <a:t>hypoglycemia</a:t>
            </a:r>
            <a:endParaRPr lang="en-US" sz="2400" dirty="0"/>
          </a:p>
          <a:p>
            <a:pPr>
              <a:lnSpc>
                <a:spcPct val="90000"/>
              </a:lnSpc>
              <a:buFont typeface="Wingdings" panose="05000000000000000000" pitchFamily="2" charset="2"/>
              <a:buChar char="Ø"/>
              <a:defRPr/>
            </a:pPr>
            <a:r>
              <a:rPr lang="en-US" sz="2400" dirty="0" smtClean="0"/>
              <a:t>Replace </a:t>
            </a:r>
            <a:r>
              <a:rPr lang="en-US" sz="2400" u="sng" dirty="0"/>
              <a:t>Glucagon Emergency Kit</a:t>
            </a:r>
            <a:endParaRPr lang="en-US" sz="2400" dirty="0"/>
          </a:p>
        </p:txBody>
      </p:sp>
      <p:graphicFrame>
        <p:nvGraphicFramePr>
          <p:cNvPr id="81924" name="Object 9"/>
          <p:cNvGraphicFramePr>
            <a:graphicFrameLocks noChangeAspect="1"/>
          </p:cNvGraphicFramePr>
          <p:nvPr/>
        </p:nvGraphicFramePr>
        <p:xfrm>
          <a:off x="5562600" y="381000"/>
          <a:ext cx="1447800" cy="1162050"/>
        </p:xfrm>
        <a:graphic>
          <a:graphicData uri="http://schemas.openxmlformats.org/presentationml/2006/ole">
            <mc:AlternateContent xmlns:mc="http://schemas.openxmlformats.org/markup-compatibility/2006">
              <mc:Choice xmlns:v="urn:schemas-microsoft-com:vml" Requires="v">
                <p:oleObj spid="_x0000_s20498" name="Clip" r:id="rId4" imgW="1146658" imgH="1087222" progId="">
                  <p:embed/>
                </p:oleObj>
              </mc:Choice>
              <mc:Fallback>
                <p:oleObj name="Clip" r:id="rId4" imgW="1146658" imgH="108722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1000"/>
                        <a:ext cx="1447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973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u="sng" dirty="0"/>
              <a:t>REVIEW:  Assessment and Treatment</a:t>
            </a:r>
            <a:endParaRPr lang="en-US" dirty="0"/>
          </a:p>
        </p:txBody>
      </p:sp>
      <p:sp>
        <p:nvSpPr>
          <p:cNvPr id="95235" name="Rectangle 3"/>
          <p:cNvSpPr>
            <a:spLocks noGrp="1" noChangeArrowheads="1"/>
          </p:cNvSpPr>
          <p:nvPr>
            <p:ph type="body" idx="1"/>
          </p:nvPr>
        </p:nvSpPr>
        <p:spPr>
          <a:xfrm>
            <a:off x="457200" y="2117271"/>
            <a:ext cx="7772400" cy="4114800"/>
          </a:xfrm>
        </p:spPr>
        <p:txBody>
          <a:bodyPr/>
          <a:lstStyle/>
          <a:p>
            <a:pPr>
              <a:buFont typeface="Wingdings" panose="05000000000000000000" pitchFamily="2" charset="2"/>
              <a:buChar char="Ø"/>
              <a:defRPr/>
            </a:pPr>
            <a:r>
              <a:rPr lang="en-US" sz="2400" dirty="0"/>
              <a:t>Determine if person is experiencing symptoms of hypoglycemia</a:t>
            </a:r>
          </a:p>
          <a:p>
            <a:pPr>
              <a:buFont typeface="Wingdings" panose="05000000000000000000" pitchFamily="2" charset="2"/>
              <a:buChar char="Ø"/>
              <a:defRPr/>
            </a:pPr>
            <a:endParaRPr lang="en-US" sz="2400" dirty="0"/>
          </a:p>
          <a:p>
            <a:pPr>
              <a:buFont typeface="Wingdings" panose="05000000000000000000" pitchFamily="2" charset="2"/>
              <a:buChar char="Ø"/>
              <a:defRPr/>
            </a:pPr>
            <a:r>
              <a:rPr lang="en-US" sz="2400" dirty="0"/>
              <a:t>Test blood sugar if possible and if trained</a:t>
            </a:r>
          </a:p>
          <a:p>
            <a:pPr>
              <a:buFont typeface="Wingdings" panose="05000000000000000000" pitchFamily="2" charset="2"/>
              <a:buChar char="Ø"/>
              <a:defRPr/>
            </a:pPr>
            <a:endParaRPr lang="en-US" sz="2400" dirty="0"/>
          </a:p>
          <a:p>
            <a:pPr>
              <a:buFont typeface="Wingdings" panose="05000000000000000000" pitchFamily="2" charset="2"/>
              <a:buChar char="Ø"/>
              <a:defRPr/>
            </a:pPr>
            <a:r>
              <a:rPr lang="en-US" sz="2400" dirty="0"/>
              <a:t>Prepare to treat for low blood sugar</a:t>
            </a:r>
          </a:p>
          <a:p>
            <a:pPr>
              <a:buFont typeface="Monotype Sorts" pitchFamily="2" charset="2"/>
              <a:buNone/>
              <a:defRPr/>
            </a:pPr>
            <a:endParaRPr lang="en-US" dirty="0"/>
          </a:p>
          <a:p>
            <a:pPr>
              <a:buFont typeface="Monotype Sorts" pitchFamily="2" charset="2"/>
              <a:buNone/>
              <a:defRPr/>
            </a:pPr>
            <a:endParaRPr lang="en-US" dirty="0"/>
          </a:p>
        </p:txBody>
      </p:sp>
      <p:graphicFrame>
        <p:nvGraphicFramePr>
          <p:cNvPr id="83972" name="Object 0"/>
          <p:cNvGraphicFramePr>
            <a:graphicFrameLocks noChangeAspect="1"/>
          </p:cNvGraphicFramePr>
          <p:nvPr>
            <p:extLst>
              <p:ext uri="{D42A27DB-BD31-4B8C-83A1-F6EECF244321}">
                <p14:modId xmlns:p14="http://schemas.microsoft.com/office/powerpoint/2010/main" val="923878350"/>
              </p:ext>
            </p:extLst>
          </p:nvPr>
        </p:nvGraphicFramePr>
        <p:xfrm>
          <a:off x="7162800" y="1066800"/>
          <a:ext cx="1295400" cy="1066800"/>
        </p:xfrm>
        <a:graphic>
          <a:graphicData uri="http://schemas.openxmlformats.org/presentationml/2006/ole">
            <mc:AlternateContent xmlns:mc="http://schemas.openxmlformats.org/markup-compatibility/2006">
              <mc:Choice xmlns:v="urn:schemas-microsoft-com:vml" Requires="v">
                <p:oleObj spid="_x0000_s21522" name="Clip" r:id="rId4" imgW="1039548" imgH="642181" progId="">
                  <p:embed/>
                </p:oleObj>
              </mc:Choice>
              <mc:Fallback>
                <p:oleObj name="Clip" r:id="rId4" imgW="1039548" imgH="6421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066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7972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dirty="0"/>
              <a:t>Mild/Moderate Hypoglycemia</a:t>
            </a:r>
          </a:p>
        </p:txBody>
      </p:sp>
      <p:sp>
        <p:nvSpPr>
          <p:cNvPr id="137219"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Give oral treatment</a:t>
            </a:r>
          </a:p>
          <a:p>
            <a:pPr>
              <a:buFont typeface="Wingdings" panose="05000000000000000000" pitchFamily="2" charset="2"/>
              <a:buChar char="Ø"/>
              <a:defRPr/>
            </a:pPr>
            <a:r>
              <a:rPr lang="en-US" sz="2400" dirty="0" smtClean="0"/>
              <a:t>15 </a:t>
            </a:r>
            <a:r>
              <a:rPr lang="en-US" sz="2400" dirty="0"/>
              <a:t>Minute Rule: (page 7</a:t>
            </a:r>
            <a:r>
              <a:rPr lang="en-US" sz="2400" dirty="0" smtClean="0"/>
              <a:t>)</a:t>
            </a:r>
          </a:p>
          <a:p>
            <a:pPr lvl="1">
              <a:buFont typeface="Wingdings" panose="05000000000000000000" pitchFamily="2" charset="2"/>
              <a:buChar char="Ø"/>
              <a:defRPr/>
            </a:pPr>
            <a:r>
              <a:rPr lang="en-US" sz="2400" dirty="0"/>
              <a:t>Retest </a:t>
            </a:r>
            <a:r>
              <a:rPr lang="en-US" sz="2400" dirty="0" smtClean="0"/>
              <a:t>blood sugar in </a:t>
            </a:r>
            <a:r>
              <a:rPr lang="en-US" sz="2400" dirty="0"/>
              <a:t>15 minutes</a:t>
            </a:r>
          </a:p>
          <a:p>
            <a:pPr lvl="1">
              <a:buFont typeface="Wingdings" panose="05000000000000000000" pitchFamily="2" charset="2"/>
              <a:buChar char="Ø"/>
              <a:defRPr/>
            </a:pPr>
            <a:r>
              <a:rPr lang="en-US" sz="2400" dirty="0"/>
              <a:t>If no improvement, give second fast acting treatment</a:t>
            </a:r>
          </a:p>
          <a:p>
            <a:pPr lvl="1">
              <a:buFont typeface="Wingdings" panose="05000000000000000000" pitchFamily="2" charset="2"/>
              <a:buChar char="Ø"/>
              <a:defRPr/>
            </a:pPr>
            <a:r>
              <a:rPr lang="en-US" sz="2400" dirty="0"/>
              <a:t>If no improvement after two treatments. . .</a:t>
            </a:r>
          </a:p>
          <a:p>
            <a:pPr>
              <a:buFont typeface="Wingdings" panose="05000000000000000000" pitchFamily="2" charset="2"/>
              <a:buChar char="Ø"/>
              <a:defRPr/>
            </a:pPr>
            <a:endParaRPr lang="en-US" dirty="0"/>
          </a:p>
        </p:txBody>
      </p:sp>
    </p:spTree>
    <p:extLst>
      <p:ext uri="{BB962C8B-B14F-4D97-AF65-F5344CB8AC3E}">
        <p14:creationId xmlns:p14="http://schemas.microsoft.com/office/powerpoint/2010/main" val="289112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en-US" dirty="0"/>
              <a:t>Mild/Moderate-cont.</a:t>
            </a:r>
          </a:p>
        </p:txBody>
      </p:sp>
      <p:sp>
        <p:nvSpPr>
          <p:cNvPr id="136195"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If blood glucose is below 80 or falling:</a:t>
            </a:r>
          </a:p>
          <a:p>
            <a:pPr lvl="1">
              <a:buFont typeface="Wingdings" panose="05000000000000000000" pitchFamily="2" charset="2"/>
              <a:buChar char="Ø"/>
              <a:defRPr/>
            </a:pPr>
            <a:r>
              <a:rPr lang="en-US" sz="2400" dirty="0"/>
              <a:t>Call parent, designated contact, or 911</a:t>
            </a:r>
          </a:p>
          <a:p>
            <a:pPr>
              <a:buFont typeface="Wingdings" panose="05000000000000000000" pitchFamily="2" charset="2"/>
              <a:buChar char="Ø"/>
              <a:defRPr/>
            </a:pPr>
            <a:r>
              <a:rPr lang="en-US" sz="2400" dirty="0"/>
              <a:t>If meal is more than 1 hr. away, follow with a carbohydrate/protein snack</a:t>
            </a:r>
          </a:p>
          <a:p>
            <a:pPr>
              <a:buFont typeface="Wingdings" panose="05000000000000000000" pitchFamily="2" charset="2"/>
              <a:buChar char="Ø"/>
              <a:defRPr/>
            </a:pPr>
            <a:r>
              <a:rPr lang="en-US" sz="2400" dirty="0"/>
              <a:t>If on insulin pump, treat and consult medical orders</a:t>
            </a:r>
          </a:p>
        </p:txBody>
      </p:sp>
    </p:spTree>
    <p:extLst>
      <p:ext uri="{BB962C8B-B14F-4D97-AF65-F5344CB8AC3E}">
        <p14:creationId xmlns:p14="http://schemas.microsoft.com/office/powerpoint/2010/main" val="2611977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a:defRPr/>
            </a:pPr>
            <a:r>
              <a:rPr lang="en-US" u="sng" dirty="0"/>
              <a:t>Training Pre-Requisites</a:t>
            </a:r>
          </a:p>
        </p:txBody>
      </p:sp>
      <p:sp>
        <p:nvSpPr>
          <p:cNvPr id="15365" name="Rectangle 5"/>
          <p:cNvSpPr>
            <a:spLocks noGrp="1" noChangeArrowheads="1"/>
          </p:cNvSpPr>
          <p:nvPr>
            <p:ph type="body" idx="1"/>
          </p:nvPr>
        </p:nvSpPr>
        <p:spPr>
          <a:xfrm>
            <a:off x="457200" y="1524000"/>
            <a:ext cx="8229600" cy="4114800"/>
          </a:xfrm>
        </p:spPr>
        <p:txBody>
          <a:bodyPr/>
          <a:lstStyle/>
          <a:p>
            <a:pPr>
              <a:buFont typeface="Wingdings" panose="05000000000000000000" pitchFamily="2" charset="2"/>
              <a:buChar char="Ø"/>
              <a:defRPr/>
            </a:pPr>
            <a:r>
              <a:rPr lang="en-US" sz="2400" dirty="0" smtClean="0"/>
              <a:t>Must reasonably expect to have responsibility for or contact with a person at known risk for hypoglycemia</a:t>
            </a:r>
          </a:p>
          <a:p>
            <a:pPr lvl="1">
              <a:buFont typeface="Wingdings" panose="05000000000000000000" pitchFamily="2" charset="2"/>
              <a:buChar char="Ø"/>
              <a:defRPr/>
            </a:pPr>
            <a:r>
              <a:rPr lang="en-US" sz="2400" dirty="0" smtClean="0"/>
              <a:t>This is usually a person with diabetes</a:t>
            </a:r>
          </a:p>
          <a:p>
            <a:pPr>
              <a:buFont typeface="Wingdings" panose="05000000000000000000" pitchFamily="2" charset="2"/>
              <a:buChar char="Ø"/>
              <a:defRPr/>
            </a:pPr>
            <a:r>
              <a:rPr lang="en-US" sz="2400" dirty="0"/>
              <a:t>Person to be trained must be at least 18 years of age</a:t>
            </a:r>
          </a:p>
          <a:p>
            <a:pPr>
              <a:buFont typeface="Wingdings" panose="05000000000000000000" pitchFamily="2" charset="2"/>
              <a:buChar char="Ø"/>
              <a:defRPr/>
            </a:pPr>
            <a:r>
              <a:rPr lang="en-US" sz="2400" dirty="0" smtClean="0"/>
              <a:t>School personnel – Medication Training </a:t>
            </a:r>
            <a:endParaRPr lang="en-US" sz="2400" dirty="0"/>
          </a:p>
        </p:txBody>
      </p:sp>
    </p:spTree>
    <p:extLst>
      <p:ext uri="{BB962C8B-B14F-4D97-AF65-F5344CB8AC3E}">
        <p14:creationId xmlns:p14="http://schemas.microsoft.com/office/powerpoint/2010/main" val="2291941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u="sng" dirty="0"/>
              <a:t>REVIEW</a:t>
            </a:r>
            <a:r>
              <a:rPr lang="en-US" dirty="0"/>
              <a:t> Severe Hypoglycemia</a:t>
            </a:r>
          </a:p>
        </p:txBody>
      </p:sp>
      <p:sp>
        <p:nvSpPr>
          <p:cNvPr id="97283" name="Rectangle 3"/>
          <p:cNvSpPr>
            <a:spLocks noGrp="1" noChangeArrowheads="1"/>
          </p:cNvSpPr>
          <p:nvPr>
            <p:ph type="body" idx="1"/>
          </p:nvPr>
        </p:nvSpPr>
        <p:spPr>
          <a:xfrm>
            <a:off x="685800" y="1524000"/>
            <a:ext cx="7772400" cy="4114800"/>
          </a:xfrm>
        </p:spPr>
        <p:txBody>
          <a:bodyPr/>
          <a:lstStyle/>
          <a:p>
            <a:pPr>
              <a:buFont typeface="Wingdings" panose="05000000000000000000" pitchFamily="2" charset="2"/>
              <a:buChar char="Ø"/>
              <a:defRPr/>
            </a:pPr>
            <a:r>
              <a:rPr lang="en-US" sz="2400" dirty="0" smtClean="0"/>
              <a:t>Tell someone to </a:t>
            </a:r>
            <a:r>
              <a:rPr lang="en-US" sz="2400" dirty="0"/>
              <a:t>call </a:t>
            </a:r>
            <a:r>
              <a:rPr lang="en-US" sz="2400" dirty="0" smtClean="0"/>
              <a:t>911</a:t>
            </a:r>
            <a:endParaRPr lang="en-US" sz="2400" dirty="0"/>
          </a:p>
          <a:p>
            <a:pPr>
              <a:buFont typeface="Wingdings" panose="05000000000000000000" pitchFamily="2" charset="2"/>
              <a:buChar char="Ø"/>
              <a:defRPr/>
            </a:pPr>
            <a:r>
              <a:rPr lang="en-US" sz="2400" dirty="0"/>
              <a:t>If on pump, clamp/cut tubing</a:t>
            </a:r>
          </a:p>
          <a:p>
            <a:pPr>
              <a:buFont typeface="Wingdings" panose="05000000000000000000" pitchFamily="2" charset="2"/>
              <a:buChar char="Ø"/>
              <a:defRPr/>
            </a:pPr>
            <a:r>
              <a:rPr lang="en-US" sz="2400" dirty="0" smtClean="0"/>
              <a:t>Prepare </a:t>
            </a:r>
            <a:r>
              <a:rPr lang="en-US" sz="2400" dirty="0"/>
              <a:t>and administer glucagon</a:t>
            </a:r>
          </a:p>
          <a:p>
            <a:pPr>
              <a:buFont typeface="Wingdings" panose="05000000000000000000" pitchFamily="2" charset="2"/>
              <a:buChar char="Ø"/>
              <a:defRPr/>
            </a:pPr>
            <a:r>
              <a:rPr lang="en-US" sz="2400" dirty="0" smtClean="0"/>
              <a:t>Position </a:t>
            </a:r>
            <a:r>
              <a:rPr lang="en-US" sz="2400" dirty="0"/>
              <a:t>person on side</a:t>
            </a:r>
          </a:p>
          <a:p>
            <a:pPr>
              <a:buFont typeface="Wingdings" panose="05000000000000000000" pitchFamily="2" charset="2"/>
              <a:buChar char="Ø"/>
              <a:defRPr/>
            </a:pPr>
            <a:r>
              <a:rPr lang="en-US" sz="2400" dirty="0"/>
              <a:t>Monitor for absent pulse/breathing</a:t>
            </a:r>
          </a:p>
          <a:p>
            <a:pPr>
              <a:buFont typeface="Wingdings" panose="05000000000000000000" pitchFamily="2" charset="2"/>
              <a:buChar char="Ø"/>
              <a:defRPr/>
            </a:pPr>
            <a:r>
              <a:rPr lang="en-US" sz="2400" dirty="0"/>
              <a:t>If person responds and can swallow-provide oral treatment</a:t>
            </a:r>
          </a:p>
          <a:p>
            <a:pPr>
              <a:buFont typeface="Wingdings" panose="05000000000000000000" pitchFamily="2" charset="2"/>
              <a:buChar char="Ø"/>
              <a:defRPr/>
            </a:pPr>
            <a:r>
              <a:rPr lang="en-US" sz="2400" dirty="0"/>
              <a:t>Follow-up with health care provider</a:t>
            </a:r>
          </a:p>
          <a:p>
            <a:pPr lvl="1">
              <a:buFontTx/>
              <a:buNone/>
              <a:defRPr/>
            </a:pPr>
            <a:endParaRPr lang="en-US" sz="3600" dirty="0"/>
          </a:p>
          <a:p>
            <a:pPr lvl="1">
              <a:buFontTx/>
              <a:buNone/>
              <a:defRPr/>
            </a:pPr>
            <a:endParaRPr lang="en-US" sz="3600" dirty="0"/>
          </a:p>
        </p:txBody>
      </p:sp>
    </p:spTree>
    <p:extLst>
      <p:ext uri="{BB962C8B-B14F-4D97-AF65-F5344CB8AC3E}">
        <p14:creationId xmlns:p14="http://schemas.microsoft.com/office/powerpoint/2010/main" val="291996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283">
                                            <p:txEl>
                                              <p:pRg st="6" end="6"/>
                                            </p:txEl>
                                          </p:spTgt>
                                        </p:tgtEl>
                                        <p:attrNameLst>
                                          <p:attrName>style.visibility</p:attrName>
                                        </p:attrNameLst>
                                      </p:cBhvr>
                                      <p:to>
                                        <p:strVal val="visible"/>
                                      </p:to>
                                    </p:set>
                                    <p:anim calcmode="lin" valueType="num">
                                      <p:cBhvr additive="base">
                                        <p:cTn id="43" dur="500" fill="hold"/>
                                        <p:tgtEl>
                                          <p:spTgt spid="972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28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 Tool</a:t>
            </a:r>
            <a:endParaRPr lang="en-US" dirty="0"/>
          </a:p>
        </p:txBody>
      </p:sp>
      <p:sp>
        <p:nvSpPr>
          <p:cNvPr id="5" name="Content Placeholder 4"/>
          <p:cNvSpPr>
            <a:spLocks noGrp="1"/>
          </p:cNvSpPr>
          <p:nvPr>
            <p:ph idx="1"/>
          </p:nvPr>
        </p:nvSpPr>
        <p:spPr>
          <a:xfrm>
            <a:off x="457200" y="2286000"/>
            <a:ext cx="8229600" cy="4114800"/>
          </a:xfrm>
        </p:spPr>
        <p:txBody>
          <a:bodyPr/>
          <a:lstStyle/>
          <a:p>
            <a:pPr>
              <a:buFont typeface="Wingdings" panose="05000000000000000000" pitchFamily="2" charset="2"/>
              <a:buChar char="Ø"/>
            </a:pPr>
            <a:r>
              <a:rPr lang="en-US" sz="2400" dirty="0" smtClean="0"/>
              <a:t>Open Book – pages 16-18</a:t>
            </a:r>
            <a:endParaRPr lang="en-US" sz="2400" dirty="0"/>
          </a:p>
        </p:txBody>
      </p:sp>
    </p:spTree>
    <p:extLst>
      <p:ext uri="{BB962C8B-B14F-4D97-AF65-F5344CB8AC3E}">
        <p14:creationId xmlns:p14="http://schemas.microsoft.com/office/powerpoint/2010/main" val="310762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609600" y="1981200"/>
            <a:ext cx="8229600" cy="1143000"/>
          </a:xfrm>
        </p:spPr>
        <p:txBody>
          <a:bodyPr/>
          <a:lstStyle/>
          <a:p>
            <a:pPr>
              <a:defRPr/>
            </a:pPr>
            <a:r>
              <a:rPr lang="en-US" sz="6600" dirty="0"/>
              <a:t>QUESTIONS?</a:t>
            </a:r>
          </a:p>
        </p:txBody>
      </p:sp>
    </p:spTree>
    <p:extLst>
      <p:ext uri="{BB962C8B-B14F-4D97-AF65-F5344CB8AC3E}">
        <p14:creationId xmlns:p14="http://schemas.microsoft.com/office/powerpoint/2010/main" val="3920802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u="sng" dirty="0" smtClean="0"/>
              <a:t>In the School Setting</a:t>
            </a:r>
            <a:endParaRPr lang="en-US" u="sng" dirty="0"/>
          </a:p>
        </p:txBody>
      </p:sp>
      <p:sp>
        <p:nvSpPr>
          <p:cNvPr id="16387" name="Rectangle 3"/>
          <p:cNvSpPr>
            <a:spLocks noGrp="1" noChangeArrowheads="1"/>
          </p:cNvSpPr>
          <p:nvPr>
            <p:ph type="body" idx="1"/>
          </p:nvPr>
        </p:nvSpPr>
        <p:spPr>
          <a:xfrm>
            <a:off x="685800" y="1676400"/>
            <a:ext cx="7772400" cy="4114800"/>
          </a:xfrm>
        </p:spPr>
        <p:txBody>
          <a:bodyPr/>
          <a:lstStyle/>
          <a:p>
            <a:pPr>
              <a:buFont typeface="Wingdings" panose="05000000000000000000" pitchFamily="2" charset="2"/>
              <a:buChar char="Ø"/>
              <a:defRPr/>
            </a:pPr>
            <a:r>
              <a:rPr lang="en-US" sz="2400" dirty="0"/>
              <a:t>Parents notify school or daycare of child’s medical needs</a:t>
            </a:r>
          </a:p>
          <a:p>
            <a:pPr>
              <a:buFont typeface="Wingdings" panose="05000000000000000000" pitchFamily="2" charset="2"/>
              <a:buChar char="Ø"/>
              <a:defRPr/>
            </a:pPr>
            <a:r>
              <a:rPr lang="en-US" sz="2400" dirty="0"/>
              <a:t>School initiates </a:t>
            </a:r>
            <a:r>
              <a:rPr lang="en-US" sz="2400" dirty="0" smtClean="0"/>
              <a:t>an individualized health plan (IHP</a:t>
            </a:r>
            <a:r>
              <a:rPr lang="en-US" sz="2400" dirty="0"/>
              <a:t>)</a:t>
            </a:r>
          </a:p>
          <a:p>
            <a:pPr>
              <a:buFont typeface="Wingdings" panose="05000000000000000000" pitchFamily="2" charset="2"/>
              <a:buChar char="Ø"/>
              <a:defRPr/>
            </a:pPr>
            <a:r>
              <a:rPr lang="en-US" sz="2400" dirty="0"/>
              <a:t>School documents agreements among parents/school/daycare/medical provider</a:t>
            </a:r>
          </a:p>
          <a:p>
            <a:pPr>
              <a:buFont typeface="Wingdings" panose="05000000000000000000" pitchFamily="2" charset="2"/>
              <a:buChar char="Ø"/>
              <a:defRPr/>
            </a:pPr>
            <a:r>
              <a:rPr lang="en-US" sz="2400" dirty="0"/>
              <a:t>The </a:t>
            </a:r>
            <a:r>
              <a:rPr lang="en-US" sz="2400" dirty="0" smtClean="0"/>
              <a:t>school nurse or school counselor are usually </a:t>
            </a:r>
            <a:r>
              <a:rPr lang="en-US" sz="2400" dirty="0"/>
              <a:t>the lead </a:t>
            </a:r>
            <a:r>
              <a:rPr lang="en-US" sz="2400" dirty="0" smtClean="0"/>
              <a:t>school staff for coordinating support for students with diabetes</a:t>
            </a:r>
            <a:endParaRPr lang="en-US" sz="2400" dirty="0"/>
          </a:p>
        </p:txBody>
      </p:sp>
      <p:graphicFrame>
        <p:nvGraphicFramePr>
          <p:cNvPr id="13316" name="Object 4"/>
          <p:cNvGraphicFramePr>
            <a:graphicFrameLocks noChangeAspect="1"/>
          </p:cNvGraphicFramePr>
          <p:nvPr/>
        </p:nvGraphicFramePr>
        <p:xfrm>
          <a:off x="6324600" y="228600"/>
          <a:ext cx="1371600" cy="1271588"/>
        </p:xfrm>
        <a:graphic>
          <a:graphicData uri="http://schemas.openxmlformats.org/presentationml/2006/ole">
            <mc:AlternateContent xmlns:mc="http://schemas.openxmlformats.org/markup-compatibility/2006">
              <mc:Choice xmlns:v="urn:schemas-microsoft-com:vml" Requires="v">
                <p:oleObj spid="_x0000_s3090" name="Clip" r:id="rId4" imgW="2979738" imgH="2795588" progId="">
                  <p:embed/>
                </p:oleObj>
              </mc:Choice>
              <mc:Fallback>
                <p:oleObj name="Clip" r:id="rId4" imgW="2979738" imgH="27955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28600"/>
                        <a:ext cx="13716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491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p:txBody>
          <a:bodyPr/>
          <a:lstStyle/>
          <a:p>
            <a:pPr>
              <a:defRPr/>
            </a:pPr>
            <a:r>
              <a:rPr lang="en-US" u="sng" dirty="0"/>
              <a:t>Using The Protocol</a:t>
            </a:r>
          </a:p>
        </p:txBody>
      </p:sp>
      <p:sp>
        <p:nvSpPr>
          <p:cNvPr id="125955" name="Rectangle 1027"/>
          <p:cNvSpPr>
            <a:spLocks noGrp="1" noChangeArrowheads="1"/>
          </p:cNvSpPr>
          <p:nvPr>
            <p:ph type="body" idx="1"/>
          </p:nvPr>
        </p:nvSpPr>
        <p:spPr/>
        <p:txBody>
          <a:bodyPr/>
          <a:lstStyle/>
          <a:p>
            <a:pPr>
              <a:buFont typeface="Wingdings" panose="05000000000000000000" pitchFamily="2" charset="2"/>
              <a:buChar char="Ø"/>
              <a:defRPr/>
            </a:pPr>
            <a:r>
              <a:rPr lang="en-US" sz="2400" dirty="0" smtClean="0"/>
              <a:t>Initial training </a:t>
            </a:r>
            <a:r>
              <a:rPr lang="en-US" sz="2400" dirty="0"/>
              <a:t>or </a:t>
            </a:r>
            <a:r>
              <a:rPr lang="en-US" sz="2400" dirty="0" smtClean="0"/>
              <a:t>retraining</a:t>
            </a:r>
          </a:p>
          <a:p>
            <a:pPr>
              <a:buFont typeface="Wingdings" panose="05000000000000000000" pitchFamily="2" charset="2"/>
              <a:buChar char="Ø"/>
              <a:defRPr/>
            </a:pPr>
            <a:r>
              <a:rPr lang="en-US" sz="2400" dirty="0" smtClean="0"/>
              <a:t>Covers:</a:t>
            </a:r>
          </a:p>
          <a:p>
            <a:pPr lvl="1">
              <a:buFont typeface="Wingdings" panose="05000000000000000000" pitchFamily="2" charset="2"/>
              <a:buChar char="Ø"/>
              <a:defRPr/>
            </a:pPr>
            <a:r>
              <a:rPr lang="en-US" sz="2400" dirty="0" smtClean="0"/>
              <a:t>An </a:t>
            </a:r>
            <a:r>
              <a:rPr lang="en-US" sz="2400" dirty="0"/>
              <a:t>overview of diabetes</a:t>
            </a:r>
          </a:p>
          <a:p>
            <a:pPr lvl="1">
              <a:buFont typeface="Wingdings" panose="05000000000000000000" pitchFamily="2" charset="2"/>
              <a:buChar char="Ø"/>
              <a:defRPr/>
            </a:pPr>
            <a:r>
              <a:rPr lang="en-US" sz="2400" dirty="0"/>
              <a:t>Recognition of </a:t>
            </a:r>
            <a:r>
              <a:rPr lang="en-US" sz="2400" dirty="0" smtClean="0"/>
              <a:t>symptoms</a:t>
            </a:r>
          </a:p>
          <a:p>
            <a:pPr lvl="1">
              <a:buFont typeface="Wingdings" panose="05000000000000000000" pitchFamily="2" charset="2"/>
              <a:buChar char="Ø"/>
              <a:defRPr/>
            </a:pPr>
            <a:r>
              <a:rPr lang="en-US" sz="2400" dirty="0" smtClean="0"/>
              <a:t>Factors that lead to hypoglycemia</a:t>
            </a:r>
            <a:endParaRPr lang="en-US" sz="2400" dirty="0"/>
          </a:p>
          <a:p>
            <a:pPr lvl="1">
              <a:buFont typeface="Wingdings" panose="05000000000000000000" pitchFamily="2" charset="2"/>
              <a:buChar char="Ø"/>
              <a:defRPr/>
            </a:pPr>
            <a:r>
              <a:rPr lang="en-US" sz="2400" dirty="0"/>
              <a:t>Administration of glucagon </a:t>
            </a:r>
          </a:p>
          <a:p>
            <a:pPr lvl="1">
              <a:buFont typeface="Wingdings" panose="05000000000000000000" pitchFamily="2" charset="2"/>
              <a:buChar char="Ø"/>
              <a:defRPr/>
            </a:pPr>
            <a:r>
              <a:rPr lang="en-US" sz="2400" dirty="0"/>
              <a:t>Necessary follow-up treatment</a:t>
            </a:r>
          </a:p>
        </p:txBody>
      </p:sp>
    </p:spTree>
    <p:extLst>
      <p:ext uri="{BB962C8B-B14F-4D97-AF65-F5344CB8AC3E}">
        <p14:creationId xmlns:p14="http://schemas.microsoft.com/office/powerpoint/2010/main" val="131000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0"/>
          <p:cNvSpPr>
            <a:spLocks noGrp="1" noChangeArrowheads="1"/>
          </p:cNvSpPr>
          <p:nvPr>
            <p:ph type="title"/>
          </p:nvPr>
        </p:nvSpPr>
        <p:spPr/>
        <p:txBody>
          <a:bodyPr/>
          <a:lstStyle/>
          <a:p>
            <a:pPr>
              <a:defRPr/>
            </a:pPr>
            <a:r>
              <a:rPr lang="en-US" u="sng" dirty="0"/>
              <a:t>Key Elements of this Training</a:t>
            </a:r>
          </a:p>
        </p:txBody>
      </p:sp>
      <p:sp>
        <p:nvSpPr>
          <p:cNvPr id="126979" name="Rectangle 2051"/>
          <p:cNvSpPr>
            <a:spLocks noGrp="1" noChangeArrowheads="1"/>
          </p:cNvSpPr>
          <p:nvPr>
            <p:ph type="body" idx="1"/>
          </p:nvPr>
        </p:nvSpPr>
        <p:spPr/>
        <p:txBody>
          <a:bodyPr/>
          <a:lstStyle/>
          <a:p>
            <a:pPr>
              <a:buFont typeface="Wingdings" panose="05000000000000000000" pitchFamily="2" charset="2"/>
              <a:buChar char="Ø"/>
              <a:defRPr/>
            </a:pPr>
            <a:r>
              <a:rPr lang="en-US" sz="2400" dirty="0"/>
              <a:t>Reading through the protocol</a:t>
            </a:r>
          </a:p>
          <a:p>
            <a:pPr>
              <a:buFont typeface="Wingdings" panose="05000000000000000000" pitchFamily="2" charset="2"/>
              <a:buChar char="Ø"/>
              <a:defRPr/>
            </a:pPr>
            <a:r>
              <a:rPr lang="en-US" sz="2400" dirty="0"/>
              <a:t>Observing procedure for administering glucagon</a:t>
            </a:r>
          </a:p>
          <a:p>
            <a:pPr>
              <a:buFont typeface="Wingdings" panose="05000000000000000000" pitchFamily="2" charset="2"/>
              <a:buChar char="Ø"/>
              <a:defRPr/>
            </a:pPr>
            <a:r>
              <a:rPr lang="en-US" sz="2400" dirty="0"/>
              <a:t>A return demonstration (required)</a:t>
            </a:r>
          </a:p>
          <a:p>
            <a:pPr>
              <a:buFont typeface="Wingdings" panose="05000000000000000000" pitchFamily="2" charset="2"/>
              <a:buChar char="Ø"/>
              <a:defRPr/>
            </a:pPr>
            <a:r>
              <a:rPr lang="en-US" sz="2400" dirty="0"/>
              <a:t>Asking questions</a:t>
            </a:r>
          </a:p>
          <a:p>
            <a:pPr>
              <a:buFont typeface="Wingdings" panose="05000000000000000000" pitchFamily="2" charset="2"/>
              <a:buChar char="Ø"/>
              <a:defRPr/>
            </a:pPr>
            <a:r>
              <a:rPr lang="en-US" sz="2400" dirty="0"/>
              <a:t>Completing the open-book evaluation</a:t>
            </a:r>
          </a:p>
          <a:p>
            <a:pPr>
              <a:buFont typeface="Wingdings" panose="05000000000000000000" pitchFamily="2" charset="2"/>
              <a:buChar char="Ø"/>
              <a:defRPr/>
            </a:pPr>
            <a:r>
              <a:rPr lang="en-US" sz="2400" dirty="0" smtClean="0"/>
              <a:t>Statement of Completion of Training</a:t>
            </a:r>
            <a:endParaRPr lang="en-US" sz="2400" dirty="0"/>
          </a:p>
        </p:txBody>
      </p:sp>
    </p:spTree>
    <p:extLst>
      <p:ext uri="{BB962C8B-B14F-4D97-AF65-F5344CB8AC3E}">
        <p14:creationId xmlns:p14="http://schemas.microsoft.com/office/powerpoint/2010/main" val="41714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050"/>
          <p:cNvSpPr>
            <a:spLocks noGrp="1" noChangeArrowheads="1"/>
          </p:cNvSpPr>
          <p:nvPr>
            <p:ph type="title"/>
          </p:nvPr>
        </p:nvSpPr>
        <p:spPr/>
        <p:txBody>
          <a:bodyPr/>
          <a:lstStyle/>
          <a:p>
            <a:pPr>
              <a:defRPr/>
            </a:pPr>
            <a:r>
              <a:rPr lang="en-US" dirty="0" smtClean="0"/>
              <a:t>Completion of Training</a:t>
            </a:r>
            <a:endParaRPr lang="en-US" dirty="0"/>
          </a:p>
        </p:txBody>
      </p:sp>
      <p:sp>
        <p:nvSpPr>
          <p:cNvPr id="142339" name="Rectangle 2051"/>
          <p:cNvSpPr>
            <a:spLocks noGrp="1" noChangeArrowheads="1"/>
          </p:cNvSpPr>
          <p:nvPr>
            <p:ph type="body" idx="1"/>
          </p:nvPr>
        </p:nvSpPr>
        <p:spPr/>
        <p:txBody>
          <a:bodyPr/>
          <a:lstStyle/>
          <a:p>
            <a:pPr>
              <a:lnSpc>
                <a:spcPct val="90000"/>
              </a:lnSpc>
              <a:buFont typeface="Wingdings" panose="05000000000000000000" pitchFamily="2" charset="2"/>
              <a:buChar char="Ø"/>
              <a:defRPr/>
            </a:pPr>
            <a:r>
              <a:rPr lang="en-US" sz="2400" dirty="0"/>
              <a:t>Trainee must satisfactorily complete the training</a:t>
            </a:r>
          </a:p>
          <a:p>
            <a:pPr>
              <a:lnSpc>
                <a:spcPct val="90000"/>
              </a:lnSpc>
              <a:buFont typeface="Wingdings" panose="05000000000000000000" pitchFamily="2" charset="2"/>
              <a:buChar char="Ø"/>
              <a:defRPr/>
            </a:pPr>
            <a:r>
              <a:rPr lang="en-US" sz="2400" dirty="0" smtClean="0"/>
              <a:t>Statement of completion of training must </a:t>
            </a:r>
            <a:r>
              <a:rPr lang="en-US" sz="2400" dirty="0"/>
              <a:t>be signed by the trainer</a:t>
            </a:r>
          </a:p>
          <a:p>
            <a:pPr>
              <a:lnSpc>
                <a:spcPct val="90000"/>
              </a:lnSpc>
              <a:buFont typeface="Wingdings" panose="05000000000000000000" pitchFamily="2" charset="2"/>
              <a:buChar char="Ø"/>
              <a:defRPr/>
            </a:pPr>
            <a:r>
              <a:rPr lang="en-US" sz="2400" dirty="0" smtClean="0"/>
              <a:t>Statement of completion </a:t>
            </a:r>
            <a:r>
              <a:rPr lang="en-US" sz="2400" dirty="0"/>
              <a:t>is </a:t>
            </a:r>
            <a:r>
              <a:rPr lang="en-US" sz="2400" i="1" dirty="0"/>
              <a:t>provider-specific</a:t>
            </a:r>
          </a:p>
          <a:p>
            <a:pPr>
              <a:lnSpc>
                <a:spcPct val="90000"/>
              </a:lnSpc>
              <a:buFont typeface="Wingdings" panose="05000000000000000000" pitchFamily="2" charset="2"/>
              <a:buChar char="Ø"/>
              <a:defRPr/>
            </a:pPr>
            <a:r>
              <a:rPr lang="en-US" sz="2400" dirty="0" smtClean="0"/>
              <a:t>Retraining is </a:t>
            </a:r>
            <a:r>
              <a:rPr lang="en-US" sz="2400" dirty="0"/>
              <a:t>required every three years</a:t>
            </a:r>
          </a:p>
          <a:p>
            <a:pPr>
              <a:lnSpc>
                <a:spcPct val="90000"/>
              </a:lnSpc>
              <a:buFont typeface="Wingdings" panose="05000000000000000000" pitchFamily="2" charset="2"/>
              <a:buChar char="Ø"/>
              <a:defRPr/>
            </a:pPr>
            <a:r>
              <a:rPr lang="en-US" sz="2400" dirty="0"/>
              <a:t>Annual retraining is strongly recommended</a:t>
            </a:r>
          </a:p>
        </p:txBody>
      </p:sp>
    </p:spTree>
    <p:extLst>
      <p:ext uri="{BB962C8B-B14F-4D97-AF65-F5344CB8AC3E}">
        <p14:creationId xmlns:p14="http://schemas.microsoft.com/office/powerpoint/2010/main" val="3248180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u="sng" dirty="0"/>
              <a:t>Overview of Diabetes</a:t>
            </a:r>
            <a:endParaRPr lang="en-US" u="sng" dirty="0">
              <a:effectLst/>
            </a:endParaRPr>
          </a:p>
        </p:txBody>
      </p:sp>
      <p:sp>
        <p:nvSpPr>
          <p:cNvPr id="17411" name="Rectangle 3"/>
          <p:cNvSpPr>
            <a:spLocks noGrp="1" noChangeArrowheads="1"/>
          </p:cNvSpPr>
          <p:nvPr>
            <p:ph type="body" idx="1"/>
          </p:nvPr>
        </p:nvSpPr>
        <p:spPr>
          <a:xfrm>
            <a:off x="685800" y="1401309"/>
            <a:ext cx="7772400" cy="4114800"/>
          </a:xfrm>
        </p:spPr>
        <p:txBody>
          <a:bodyPr/>
          <a:lstStyle/>
          <a:p>
            <a:pPr>
              <a:lnSpc>
                <a:spcPct val="90000"/>
              </a:lnSpc>
              <a:buFont typeface="Wingdings" panose="05000000000000000000" pitchFamily="2" charset="2"/>
              <a:buChar char="Ø"/>
              <a:defRPr/>
            </a:pPr>
            <a:r>
              <a:rPr lang="en-US" sz="2400" dirty="0" smtClean="0"/>
              <a:t>A </a:t>
            </a:r>
            <a:r>
              <a:rPr lang="en-US" sz="2400" dirty="0"/>
              <a:t>chronic/lifelong disease</a:t>
            </a:r>
          </a:p>
          <a:p>
            <a:pPr>
              <a:lnSpc>
                <a:spcPct val="90000"/>
              </a:lnSpc>
              <a:buFont typeface="Wingdings" panose="05000000000000000000" pitchFamily="2" charset="2"/>
              <a:buChar char="Ø"/>
              <a:defRPr/>
            </a:pPr>
            <a:r>
              <a:rPr lang="en-US" sz="2400" dirty="0"/>
              <a:t>Affects the way the body uses food</a:t>
            </a:r>
          </a:p>
          <a:p>
            <a:pPr lvl="1">
              <a:lnSpc>
                <a:spcPct val="90000"/>
              </a:lnSpc>
              <a:buFont typeface="Wingdings" panose="05000000000000000000" pitchFamily="2" charset="2"/>
              <a:buChar char="Ø"/>
              <a:defRPr/>
            </a:pPr>
            <a:r>
              <a:rPr lang="en-US" sz="2400" dirty="0"/>
              <a:t>Pancreas produces insulin</a:t>
            </a:r>
          </a:p>
          <a:p>
            <a:pPr lvl="1">
              <a:lnSpc>
                <a:spcPct val="90000"/>
              </a:lnSpc>
              <a:buFont typeface="Wingdings" panose="05000000000000000000" pitchFamily="2" charset="2"/>
              <a:buChar char="Ø"/>
              <a:defRPr/>
            </a:pPr>
            <a:r>
              <a:rPr lang="en-US" sz="2400" dirty="0"/>
              <a:t>Insulin allows glucose to go into the cells to be used for energy</a:t>
            </a:r>
          </a:p>
          <a:p>
            <a:pPr>
              <a:lnSpc>
                <a:spcPct val="90000"/>
              </a:lnSpc>
              <a:buFont typeface="Wingdings" panose="05000000000000000000" pitchFamily="2" charset="2"/>
              <a:buChar char="Ø"/>
              <a:defRPr/>
            </a:pPr>
            <a:r>
              <a:rPr lang="en-US" sz="2400" dirty="0"/>
              <a:t>In diabetes this system does not work</a:t>
            </a:r>
          </a:p>
          <a:p>
            <a:pPr>
              <a:lnSpc>
                <a:spcPct val="90000"/>
              </a:lnSpc>
              <a:buFont typeface="Wingdings" panose="05000000000000000000" pitchFamily="2" charset="2"/>
              <a:buChar char="Ø"/>
              <a:defRPr/>
            </a:pPr>
            <a:r>
              <a:rPr lang="en-US" sz="2400" dirty="0"/>
              <a:t>Glucose builds up in the blood </a:t>
            </a:r>
            <a:r>
              <a:rPr lang="en-US" sz="2400" dirty="0" smtClean="0"/>
              <a:t>stream</a:t>
            </a:r>
          </a:p>
          <a:p>
            <a:pPr>
              <a:lnSpc>
                <a:spcPct val="90000"/>
              </a:lnSpc>
              <a:buFont typeface="Wingdings" panose="05000000000000000000" pitchFamily="2" charset="2"/>
              <a:buChar char="Ø"/>
              <a:defRPr/>
            </a:pPr>
            <a:r>
              <a:rPr lang="en-US" sz="2400" dirty="0" smtClean="0"/>
              <a:t>Insulin must be replaced with injections</a:t>
            </a:r>
            <a:endParaRPr lang="en-US" sz="2400" dirty="0"/>
          </a:p>
          <a:p>
            <a:pPr lvl="1">
              <a:lnSpc>
                <a:spcPct val="90000"/>
              </a:lnSpc>
              <a:buFontTx/>
              <a:buNone/>
              <a:defRPr/>
            </a:pPr>
            <a:endParaRPr lang="en-US" sz="2400" dirty="0"/>
          </a:p>
        </p:txBody>
      </p:sp>
    </p:spTree>
    <p:extLst>
      <p:ext uri="{BB962C8B-B14F-4D97-AF65-F5344CB8AC3E}">
        <p14:creationId xmlns:p14="http://schemas.microsoft.com/office/powerpoint/2010/main" val="322878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https://www.oregon.gov/oha/PH/DISEASESCONDITIONS/CHRONICDISEASE/DIABETES/Documents/Glucagon_Training_Protocol_Presentation.pptx</Url>
      <Description>Glucagon Training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2018-12-31T08:00:00+00:00</DocumentExpirationDate>
    <Meta_x0020_Keywords xmlns="e9c93c1f-0e4c-496a-8ca1-761ec64329c1" xsi:nil="true"/>
    <IATopic xmlns="59da1016-2a1b-4f8a-9768-d7a4932f6f16" xsi:nil="true"/>
    <Meta_x0020_Description xmlns="e9c93c1f-0e4c-496a-8ca1-761ec64329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DF5E17CF9D2F46AB139BA9C12CFB73" ma:contentTypeVersion="18" ma:contentTypeDescription="Create a new document." ma:contentTypeScope="" ma:versionID="a4489b2b933c15b85cf4aea8ad9743eb">
  <xsd:schema xmlns:xsd="http://www.w3.org/2001/XMLSchema" xmlns:xs="http://www.w3.org/2001/XMLSchema" xmlns:p="http://schemas.microsoft.com/office/2006/metadata/properties" xmlns:ns1="http://schemas.microsoft.com/sharepoint/v3" xmlns:ns2="59da1016-2a1b-4f8a-9768-d7a4932f6f16" xmlns:ns3="e9c93c1f-0e4c-496a-8ca1-761ec64329c1" targetNamespace="http://schemas.microsoft.com/office/2006/metadata/properties" ma:root="true" ma:fieldsID="713c42fd5f5a55b92f65c517665564cd" ns1:_="" ns2:_="" ns3:_="">
    <xsd:import namespace="http://schemas.microsoft.com/sharepoint/v3"/>
    <xsd:import namespace="59da1016-2a1b-4f8a-9768-d7a4932f6f16"/>
    <xsd:import namespace="e9c93c1f-0e4c-496a-8ca1-761ec64329c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c93c1f-0e4c-496a-8ca1-761ec64329c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CE5975-5F62-4474-AC0E-2BD0571E4200}"/>
</file>

<file path=customXml/itemProps2.xml><?xml version="1.0" encoding="utf-8"?>
<ds:datastoreItem xmlns:ds="http://schemas.openxmlformats.org/officeDocument/2006/customXml" ds:itemID="{B055333C-A2BD-4CE9-A84C-ED3C3708F721}"/>
</file>

<file path=customXml/itemProps3.xml><?xml version="1.0" encoding="utf-8"?>
<ds:datastoreItem xmlns:ds="http://schemas.openxmlformats.org/officeDocument/2006/customXml" ds:itemID="{F9F47F06-A85E-4235-9F07-B09ADEA2F9D4}"/>
</file>

<file path=docProps/app.xml><?xml version="1.0" encoding="utf-8"?>
<Properties xmlns="http://schemas.openxmlformats.org/officeDocument/2006/extended-properties" xmlns:vt="http://schemas.openxmlformats.org/officeDocument/2006/docPropsVTypes">
  <Template/>
  <TotalTime>619</TotalTime>
  <Words>4687</Words>
  <Application>Microsoft Office PowerPoint</Application>
  <PresentationFormat>On-screen Show (4:3)</PresentationFormat>
  <Paragraphs>720</Paragraphs>
  <Slides>42</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3" baseType="lpstr">
      <vt:lpstr>Arial</vt:lpstr>
      <vt:lpstr>Arial Narrow</vt:lpstr>
      <vt:lpstr>Monotype Sorts</vt:lpstr>
      <vt:lpstr>Symbol</vt:lpstr>
      <vt:lpstr>SymbolMT</vt:lpstr>
      <vt:lpstr>Times</vt:lpstr>
      <vt:lpstr>Times New Roman</vt:lpstr>
      <vt:lpstr>Wingdings</vt:lpstr>
      <vt:lpstr>Custom Design</vt:lpstr>
      <vt:lpstr>Clip</vt:lpstr>
      <vt:lpstr>Document</vt:lpstr>
      <vt:lpstr>Training Protocol</vt:lpstr>
      <vt:lpstr>Glucagon Training Protocol</vt:lpstr>
      <vt:lpstr>Introduction</vt:lpstr>
      <vt:lpstr>Training Pre-Requisites</vt:lpstr>
      <vt:lpstr>In the School Setting</vt:lpstr>
      <vt:lpstr>Using The Protocol</vt:lpstr>
      <vt:lpstr>Key Elements of this Training</vt:lpstr>
      <vt:lpstr>Completion of Training</vt:lpstr>
      <vt:lpstr>Overview of Diabetes</vt:lpstr>
      <vt:lpstr>Overview of Diabetes  --  cont.</vt:lpstr>
      <vt:lpstr> Hyperglycemia (high blood sugar)</vt:lpstr>
      <vt:lpstr>Complications</vt:lpstr>
      <vt:lpstr>Balance</vt:lpstr>
      <vt:lpstr>Hypoglycemia  (Low Blood Sugar)</vt:lpstr>
      <vt:lpstr>Common Causes of Hypoglycemia</vt:lpstr>
      <vt:lpstr>Mild Symptoms</vt:lpstr>
      <vt:lpstr>Moderate Symptoms</vt:lpstr>
      <vt:lpstr>Severe Symptoms </vt:lpstr>
      <vt:lpstr>Symptoms of Hypoglycemia</vt:lpstr>
      <vt:lpstr>Intervention For Mild /Moderate  Hypoglycemia</vt:lpstr>
      <vt:lpstr>15 Minute Rule</vt:lpstr>
      <vt:lpstr>Treatment For Severe Symptoms   of Hypoglycemia</vt:lpstr>
      <vt:lpstr>Glucagon</vt:lpstr>
      <vt:lpstr>Glucagon Emergency Kit</vt:lpstr>
      <vt:lpstr>Glucagon:  Storage and Handling</vt:lpstr>
      <vt:lpstr>Access to Glucagon</vt:lpstr>
      <vt:lpstr>Glucagon  -  Dosages</vt:lpstr>
      <vt:lpstr>Observation and Intervention Steps for Severe Hypoglycemia</vt:lpstr>
      <vt:lpstr>Intervention/Severe Hypoglycemia—cont.</vt:lpstr>
      <vt:lpstr>To Prepare Glucagon  </vt:lpstr>
      <vt:lpstr>Prepare Glucagon  --  cont.</vt:lpstr>
      <vt:lpstr>Administer Glucagon –cont. </vt:lpstr>
      <vt:lpstr>Administer Glucagon—cont.</vt:lpstr>
      <vt:lpstr>Care Of The Person</vt:lpstr>
      <vt:lpstr>Care Of The Person  --  cont.</vt:lpstr>
      <vt:lpstr>Follow-Up</vt:lpstr>
      <vt:lpstr>REVIEW:  Assessment and Treatment</vt:lpstr>
      <vt:lpstr>Mild/Moderate Hypoglycemia</vt:lpstr>
      <vt:lpstr>Mild/Moderate-cont.</vt:lpstr>
      <vt:lpstr>REVIEW Severe Hypoglycemia</vt:lpstr>
      <vt:lpstr>Evaluation Tool</vt:lpstr>
      <vt:lpstr>QUESTIONS?</vt:lpstr>
    </vt:vector>
  </TitlesOfParts>
  <Company>Joe's World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Glucagon Training Presentation</dc:title>
  <dc:creator>Joe B</dc:creator>
  <cp:lastModifiedBy>Barnard Sarah</cp:lastModifiedBy>
  <cp:revision>48</cp:revision>
  <cp:lastPrinted>2017-05-15T18:36:14Z</cp:lastPrinted>
  <dcterms:created xsi:type="dcterms:W3CDTF">2010-08-23T12:44:57Z</dcterms:created>
  <dcterms:modified xsi:type="dcterms:W3CDTF">2017-05-26T15:23:35Z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0x0101009DDF5E17CF9D2F46AB139BA9C12CFB73</vt:lpwstr>
  </property>
  <property fmtid="{D5CDD505-2E9C-101B-9397-08002B2CF9AE}" pid="3" name="Order">
    <vt:r8>2400</vt:r8>
  </property>
  <property fmtid="{D5CDD505-2E9C-101B-9397-08002B2CF9AE}" pid="4" name="WorkflowChangePath">
    <vt:lpwstr>f8533018-3056-49df-9ee4-4a4d468e0dd8,6;</vt:lpwstr>
  </property>
</Properties>
</file>