
<file path=[Content_Types].xml><?xml version="1.0" encoding="utf-8"?>
<Types xmlns="http://schemas.openxmlformats.org/package/2006/content-types">
  <Default Extension="png" ContentType="image/png"/>
  <Default Extension="bin" ContentType="application/vnd.openxmlformats-officedocument.presentationml.printerSettings"/>
  <Default Extension="emf" ContentType="image/x-emf"/>
  <Default Extension="jpeg" ContentType="image/jpeg"/>
  <Default Extension="rels" ContentType="application/vnd.openxmlformats-package.relationships+xml"/>
  <Default Extension="xls" ContentType="application/vnd.ms-excel"/>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56" r:id="rId2"/>
    <p:sldId id="260" r:id="rId3"/>
    <p:sldId id="276" r:id="rId4"/>
    <p:sldId id="257" r:id="rId5"/>
    <p:sldId id="280" r:id="rId6"/>
    <p:sldId id="258" r:id="rId7"/>
    <p:sldId id="261" r:id="rId8"/>
    <p:sldId id="262" r:id="rId9"/>
    <p:sldId id="263" r:id="rId10"/>
    <p:sldId id="264" r:id="rId11"/>
    <p:sldId id="265" r:id="rId12"/>
    <p:sldId id="266" r:id="rId13"/>
    <p:sldId id="277" r:id="rId14"/>
    <p:sldId id="278" r:id="rId15"/>
    <p:sldId id="267" r:id="rId16"/>
    <p:sldId id="268" r:id="rId17"/>
    <p:sldId id="269" r:id="rId18"/>
    <p:sldId id="270" r:id="rId19"/>
    <p:sldId id="271" r:id="rId20"/>
    <p:sldId id="273"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96" y="-4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interSettings" Target="printerSettings/printerSettings1.bin"/><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simple3" qsCatId="simple" csTypeId="urn:microsoft.com/office/officeart/2005/8/colors/accent1_2#1" csCatId="accent1" phldr="1"/>
      <dgm:spPr/>
      <dgm:t>
        <a:bodyPr/>
        <a:lstStyle/>
        <a:p>
          <a:endParaRPr lang="en-US"/>
        </a:p>
      </dgm:t>
    </dgm:pt>
    <dgm:pt modelId="{81365728-307B-4E46-B099-2106EB24D0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Personal</a:t>
          </a:r>
          <a:r>
            <a:rPr lang="en-US" sz="1300" b="1" dirty="0" smtClean="0">
              <a:solidFill>
                <a:srgbClr val="004C00"/>
              </a:solidFill>
            </a:rPr>
            <a:t> Responsibility</a:t>
          </a:r>
          <a:r>
            <a:rPr lang="en-US" sz="1300" dirty="0" smtClean="0"/>
            <a:t> </a:t>
          </a:r>
          <a:endParaRPr lang="en-US" sz="1300" dirty="0"/>
        </a:p>
      </dgm:t>
    </dgm:pt>
    <dgm:pt modelId="{1769DA40-D059-414C-A337-0A28B7358DD7}" type="parTrans" cxnId="{050514FE-E900-B747-B771-19FAC02D14A6}">
      <dgm:prSet/>
      <dgm:spPr/>
      <dgm:t>
        <a:bodyPr/>
        <a:lstStyle/>
        <a:p>
          <a:endParaRPr lang="en-US"/>
        </a:p>
      </dgm:t>
    </dgm:pt>
    <dgm:pt modelId="{CC18C930-2ADA-DB45-A283-699DF3979FD6}" type="sibTrans" cxnId="{050514FE-E900-B747-B771-19FAC02D14A6}">
      <dgm:prSet/>
      <dgm:spPr/>
      <dgm:t>
        <a:bodyPr/>
        <a:lstStyle/>
        <a:p>
          <a:endParaRPr lang="en-US"/>
        </a:p>
      </dgm:t>
    </dgm:pt>
    <dgm:pt modelId="{26B3F864-AFD8-9A43-8FB6-1948E6FDBEE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Health Benefit Design</a:t>
          </a:r>
          <a:endParaRPr lang="en-US" sz="1400" b="1" dirty="0">
            <a:solidFill>
              <a:srgbClr val="004C00"/>
            </a:solidFill>
          </a:endParaRPr>
        </a:p>
      </dgm:t>
    </dgm:pt>
    <dgm:pt modelId="{3EFB546B-5806-8047-B95C-225ADBAE7E28}" type="parTrans" cxnId="{AA239C96-2E03-D34A-87F5-3C042799C216}">
      <dgm:prSet/>
      <dgm:spPr/>
      <dgm:t>
        <a:bodyPr/>
        <a:lstStyle/>
        <a:p>
          <a:endParaRPr lang="en-US"/>
        </a:p>
      </dgm:t>
    </dgm:pt>
    <dgm:pt modelId="{0C4D13CD-5BF6-DE45-A410-A12BE3859844}" type="sibTrans" cxnId="{AA239C96-2E03-D34A-87F5-3C042799C216}">
      <dgm:prSet/>
      <dgm:spPr/>
      <dgm:t>
        <a:bodyPr/>
        <a:lstStyle/>
        <a:p>
          <a:endParaRPr lang="en-US"/>
        </a:p>
      </dgm:t>
    </dgm:pt>
    <dgm:pt modelId="{2E2DF3F0-C207-EF43-B4D7-7C99608A69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Supportive Environment</a:t>
          </a:r>
          <a:r>
            <a:rPr lang="en-US" sz="1300" dirty="0" smtClean="0"/>
            <a:t> </a:t>
          </a:r>
          <a:endParaRPr lang="en-US" sz="1300" dirty="0"/>
        </a:p>
      </dgm:t>
    </dgm:pt>
    <dgm:pt modelId="{29E1DBD6-1961-B14B-8BF1-DB9153048688}" type="parTrans" cxnId="{2E2BE439-7433-B441-B3F5-EFCC46BA6CF6}">
      <dgm:prSet/>
      <dgm:spPr/>
      <dgm:t>
        <a:bodyPr/>
        <a:lstStyle/>
        <a:p>
          <a:endParaRPr lang="en-US"/>
        </a:p>
      </dgm:t>
    </dgm:pt>
    <dgm:pt modelId="{7A28215C-2CB2-0F46-80E0-9351EBB5671F}" type="sibTrans" cxnId="{2E2BE439-7433-B441-B3F5-EFCC46BA6CF6}">
      <dgm:prSet/>
      <dgm:spPr/>
      <dgm:t>
        <a:bodyPr/>
        <a:lstStyle/>
        <a:p>
          <a:endParaRPr lang="en-US"/>
        </a:p>
      </dgm:t>
    </dgm:pt>
    <dgm:pt modelId="{E419D44F-15C7-0741-8F72-FA51E350971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300" dirty="0" smtClean="0"/>
            <a:t> </a:t>
          </a:r>
          <a:r>
            <a:rPr lang="en-US" sz="1600" b="1" dirty="0" smtClean="0">
              <a:solidFill>
                <a:srgbClr val="004C00"/>
              </a:solidFill>
            </a:rPr>
            <a:t>Culture of Health</a:t>
          </a:r>
          <a:endParaRPr lang="en-US" sz="1600" b="1" dirty="0">
            <a:solidFill>
              <a:srgbClr val="004C00"/>
            </a:solidFill>
          </a:endParaRPr>
        </a:p>
      </dgm:t>
    </dgm:pt>
    <dgm:pt modelId="{D8730FD0-BF17-9F44-A3CC-8D733F777A93}" type="parTrans" cxnId="{A32EDDF4-7DF3-9349-94F1-470BC697E2F2}">
      <dgm:prSet/>
      <dgm:spPr/>
      <dgm:t>
        <a:bodyPr/>
        <a:lstStyle/>
        <a:p>
          <a:endParaRPr lang="en-US"/>
        </a:p>
      </dgm:t>
    </dgm:pt>
    <dgm:pt modelId="{6A7366EB-72B4-314A-8750-0489DA5D1DE6}" type="sibTrans" cxnId="{A32EDDF4-7DF3-9349-94F1-470BC697E2F2}">
      <dgm:prSet/>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 modelId="{37D1FCF0-0218-F44F-BF13-2A427366AC3F}" type="pres">
      <dgm:prSet presAssocID="{7C563C68-5E3A-8749-839B-37C9D3959406}" presName="triangle1" presStyleLbl="node1" presStyleIdx="0" presStyleCnt="4">
        <dgm:presLayoutVars>
          <dgm:bulletEnabled val="1"/>
        </dgm:presLayoutVars>
      </dgm:prSet>
      <dgm:spPr/>
      <dgm:t>
        <a:bodyPr/>
        <a:lstStyle/>
        <a:p>
          <a:endParaRPr lang="en-US"/>
        </a:p>
      </dgm:t>
    </dgm:pt>
    <dgm:pt modelId="{3803D07C-29D4-3E41-A9C4-11BDDF753543}" type="pres">
      <dgm:prSet presAssocID="{7C563C68-5E3A-8749-839B-37C9D3959406}" presName="triangle2" presStyleLbl="node1" presStyleIdx="1" presStyleCnt="4">
        <dgm:presLayoutVars>
          <dgm:bulletEnabled val="1"/>
        </dgm:presLayoutVars>
      </dgm:prSet>
      <dgm:spPr/>
      <dgm:t>
        <a:bodyPr/>
        <a:lstStyle/>
        <a:p>
          <a:endParaRPr lang="en-US"/>
        </a:p>
      </dgm:t>
    </dgm:pt>
    <dgm:pt modelId="{54E84EC5-74AA-4345-B65F-348A1FB9A739}" type="pres">
      <dgm:prSet presAssocID="{7C563C68-5E3A-8749-839B-37C9D3959406}" presName="triangle3" presStyleLbl="node1" presStyleIdx="2" presStyleCnt="4">
        <dgm:presLayoutVars>
          <dgm:bulletEnabled val="1"/>
        </dgm:presLayoutVars>
      </dgm:prSet>
      <dgm:spPr/>
      <dgm:t>
        <a:bodyPr/>
        <a:lstStyle/>
        <a:p>
          <a:endParaRPr lang="en-US"/>
        </a:p>
      </dgm:t>
    </dgm:pt>
    <dgm:pt modelId="{13A8E2AC-1536-294A-B1DE-553D7C60CF2B}" type="pres">
      <dgm:prSet presAssocID="{7C563C68-5E3A-8749-839B-37C9D3959406}" presName="triangle4" presStyleLbl="node1" presStyleIdx="3" presStyleCnt="4">
        <dgm:presLayoutVars>
          <dgm:bulletEnabled val="1"/>
        </dgm:presLayoutVars>
      </dgm:prSet>
      <dgm:spPr/>
      <dgm:t>
        <a:bodyPr/>
        <a:lstStyle/>
        <a:p>
          <a:endParaRPr lang="en-US"/>
        </a:p>
      </dgm:t>
    </dgm:pt>
  </dgm:ptLst>
  <dgm:cxnLst>
    <dgm:cxn modelId="{2E2BE439-7433-B441-B3F5-EFCC46BA6CF6}" srcId="{7C563C68-5E3A-8749-839B-37C9D3959406}" destId="{2E2DF3F0-C207-EF43-B4D7-7C99608A6974}" srcOrd="3" destOrd="0" parTransId="{29E1DBD6-1961-B14B-8BF1-DB9153048688}" sibTransId="{7A28215C-2CB2-0F46-80E0-9351EBB5671F}"/>
    <dgm:cxn modelId="{AA239C96-2E03-D34A-87F5-3C042799C216}" srcId="{7C563C68-5E3A-8749-839B-37C9D3959406}" destId="{26B3F864-AFD8-9A43-8FB6-1948E6FDBEEC}" srcOrd="1" destOrd="0" parTransId="{3EFB546B-5806-8047-B95C-225ADBAE7E28}" sibTransId="{0C4D13CD-5BF6-DE45-A410-A12BE3859844}"/>
    <dgm:cxn modelId="{D0754AF4-ACE6-654F-8E87-51B5D8532F06}" type="presOf" srcId="{2E2DF3F0-C207-EF43-B4D7-7C99608A6974}" destId="{13A8E2AC-1536-294A-B1DE-553D7C60CF2B}" srcOrd="0" destOrd="0" presId="urn:microsoft.com/office/officeart/2005/8/layout/pyramid4"/>
    <dgm:cxn modelId="{0485C8AC-3309-9F43-A487-A5B262E566B5}" type="presOf" srcId="{E419D44F-15C7-0741-8F72-FA51E3509716}" destId="{54E84EC5-74AA-4345-B65F-348A1FB9A739}" srcOrd="0" destOrd="0" presId="urn:microsoft.com/office/officeart/2005/8/layout/pyramid4"/>
    <dgm:cxn modelId="{53C03095-AE83-BD40-BB5A-66DEE3DB095E}" type="presOf" srcId="{7C563C68-5E3A-8749-839B-37C9D3959406}" destId="{94EB82AB-9590-E74F-A58E-464DE3E4AF09}" srcOrd="0" destOrd="0" presId="urn:microsoft.com/office/officeart/2005/8/layout/pyramid4"/>
    <dgm:cxn modelId="{3664F824-20DC-104E-B3EC-C155A450CB90}" type="presOf" srcId="{81365728-307B-4E46-B099-2106EB24D0A7}" destId="{37D1FCF0-0218-F44F-BF13-2A427366AC3F}" srcOrd="0" destOrd="0" presId="urn:microsoft.com/office/officeart/2005/8/layout/pyramid4"/>
    <dgm:cxn modelId="{050514FE-E900-B747-B771-19FAC02D14A6}" srcId="{7C563C68-5E3A-8749-839B-37C9D3959406}" destId="{81365728-307B-4E46-B099-2106EB24D0A7}" srcOrd="0" destOrd="0" parTransId="{1769DA40-D059-414C-A337-0A28B7358DD7}" sibTransId="{CC18C930-2ADA-DB45-A283-699DF3979FD6}"/>
    <dgm:cxn modelId="{A32EDDF4-7DF3-9349-94F1-470BC697E2F2}" srcId="{7C563C68-5E3A-8749-839B-37C9D3959406}" destId="{E419D44F-15C7-0741-8F72-FA51E3509716}" srcOrd="2" destOrd="0" parTransId="{D8730FD0-BF17-9F44-A3CC-8D733F777A93}" sibTransId="{6A7366EB-72B4-314A-8750-0489DA5D1DE6}"/>
    <dgm:cxn modelId="{6A8F7CD4-C512-A145-9DAD-A956E34537D7}" type="presOf" srcId="{26B3F864-AFD8-9A43-8FB6-1948E6FDBEEC}" destId="{3803D07C-29D4-3E41-A9C4-11BDDF753543}" srcOrd="0" destOrd="0" presId="urn:microsoft.com/office/officeart/2005/8/layout/pyramid4"/>
    <dgm:cxn modelId="{5DA5AA05-A0AE-8646-904D-C84E9CC390DD}" type="presParOf" srcId="{94EB82AB-9590-E74F-A58E-464DE3E4AF09}" destId="{37D1FCF0-0218-F44F-BF13-2A427366AC3F}" srcOrd="0" destOrd="0" presId="urn:microsoft.com/office/officeart/2005/8/layout/pyramid4"/>
    <dgm:cxn modelId="{DA7ABA04-C337-6147-9F27-B4728BF79AB4}" type="presParOf" srcId="{94EB82AB-9590-E74F-A58E-464DE3E4AF09}" destId="{3803D07C-29D4-3E41-A9C4-11BDDF753543}" srcOrd="1" destOrd="0" presId="urn:microsoft.com/office/officeart/2005/8/layout/pyramid4"/>
    <dgm:cxn modelId="{7B9F4A5F-5C9B-DC4B-AF0F-67C8D66B6491}" type="presParOf" srcId="{94EB82AB-9590-E74F-A58E-464DE3E4AF09}" destId="{54E84EC5-74AA-4345-B65F-348A1FB9A739}" srcOrd="2" destOrd="0" presId="urn:microsoft.com/office/officeart/2005/8/layout/pyramid4"/>
    <dgm:cxn modelId="{752C1EBC-F84D-2D4D-88F5-9964457B4E4E}" type="presParOf" srcId="{94EB82AB-9590-E74F-A58E-464DE3E4AF09}" destId="{13A8E2AC-1536-294A-B1DE-553D7C60CF2B}" srcOrd="3" destOrd="0" presId="urn:microsoft.com/office/officeart/2005/8/layout/pyramid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D1FCF0-0218-F44F-BF13-2A427366AC3F}">
      <dsp:nvSpPr>
        <dsp:cNvPr id="0" name=""/>
        <dsp:cNvSpPr/>
      </dsp:nvSpPr>
      <dsp:spPr>
        <a:xfrm>
          <a:off x="1079073" y="242152"/>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Personal</a:t>
          </a:r>
          <a:r>
            <a:rPr lang="en-US" sz="1300" b="1" kern="1200" dirty="0" smtClean="0">
              <a:solidFill>
                <a:srgbClr val="004C00"/>
              </a:solidFill>
            </a:rPr>
            <a:t> Responsibility</a:t>
          </a:r>
          <a:r>
            <a:rPr lang="en-US" sz="1300" kern="1200" dirty="0" smtClean="0"/>
            <a:t> </a:t>
          </a:r>
          <a:endParaRPr lang="en-US" sz="1300" kern="1200" dirty="0"/>
        </a:p>
      </dsp:txBody>
      <dsp:txXfrm>
        <a:off x="1079073" y="242152"/>
        <a:ext cx="2158147" cy="2158147"/>
      </dsp:txXfrm>
    </dsp:sp>
    <dsp:sp modelId="{3803D07C-29D4-3E41-A9C4-11BDDF753543}">
      <dsp:nvSpPr>
        <dsp:cNvPr id="0" name=""/>
        <dsp:cNvSpPr/>
      </dsp:nvSpPr>
      <dsp:spPr>
        <a:xfrm>
          <a:off x="0" y="2400300"/>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Health Benefit Design</a:t>
          </a:r>
          <a:endParaRPr lang="en-US" sz="1400" b="1" kern="1200" dirty="0">
            <a:solidFill>
              <a:srgbClr val="004C00"/>
            </a:solidFill>
          </a:endParaRPr>
        </a:p>
      </dsp:txBody>
      <dsp:txXfrm>
        <a:off x="0" y="2400300"/>
        <a:ext cx="2158147" cy="2158147"/>
      </dsp:txXfrm>
    </dsp:sp>
    <dsp:sp modelId="{54E84EC5-74AA-4345-B65F-348A1FB9A739}">
      <dsp:nvSpPr>
        <dsp:cNvPr id="0" name=""/>
        <dsp:cNvSpPr/>
      </dsp:nvSpPr>
      <dsp:spPr>
        <a:xfrm rot="10800000">
          <a:off x="1079073" y="2400300"/>
          <a:ext cx="2158147" cy="2158147"/>
        </a:xfrm>
        <a:prstGeom prst="triangl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a:t>
          </a:r>
          <a:r>
            <a:rPr lang="en-US" sz="1600" b="1" kern="1200" dirty="0" smtClean="0">
              <a:solidFill>
                <a:srgbClr val="004C00"/>
              </a:solidFill>
            </a:rPr>
            <a:t>Culture of Health</a:t>
          </a:r>
          <a:endParaRPr lang="en-US" sz="1600" b="1" kern="1200" dirty="0">
            <a:solidFill>
              <a:srgbClr val="004C00"/>
            </a:solidFill>
          </a:endParaRPr>
        </a:p>
      </dsp:txBody>
      <dsp:txXfrm rot="10800000">
        <a:off x="1079073" y="2400300"/>
        <a:ext cx="2158147" cy="2158147"/>
      </dsp:txXfrm>
    </dsp:sp>
    <dsp:sp modelId="{13A8E2AC-1536-294A-B1DE-553D7C60CF2B}">
      <dsp:nvSpPr>
        <dsp:cNvPr id="0" name=""/>
        <dsp:cNvSpPr/>
      </dsp:nvSpPr>
      <dsp:spPr>
        <a:xfrm>
          <a:off x="2158147" y="2400300"/>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Supportive Environment</a:t>
          </a:r>
          <a:r>
            <a:rPr lang="en-US" sz="1300" kern="1200" dirty="0" smtClean="0"/>
            <a:t> </a:t>
          </a:r>
          <a:endParaRPr lang="en-US" sz="1300" kern="1200" dirty="0"/>
        </a:p>
      </dsp:txBody>
      <dsp:txXfrm>
        <a:off x="2158147" y="2400300"/>
        <a:ext cx="2158147" cy="2158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DDEAA-D0B0-49AF-BEED-B6C9092327CA}" type="datetimeFigureOut">
              <a:rPr lang="en-US" smtClean="0"/>
              <a:pPr/>
              <a:t>4/17/12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B170D-5041-4F50-8147-2954D3F9C3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Wellness@Work Quiz – as warm</a:t>
            </a:r>
            <a:r>
              <a:rPr lang="en-US" baseline="0" dirty="0" smtClean="0"/>
              <a:t> up if desired. </a:t>
            </a:r>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ＭＳ Ｐゴシック" charset="-128"/>
                <a:cs typeface="ＭＳ Ｐゴシック" charset="-128"/>
              </a:rPr>
              <a:t>Teams are essential to building great wellness programs because they help distribute wellness responsibility throughout the organization. Consider forming a team,</a:t>
            </a:r>
            <a:r>
              <a:rPr lang="en-US" sz="1200" kern="1200" baseline="0" dirty="0" smtClean="0">
                <a:solidFill>
                  <a:schemeClr val="tx1"/>
                </a:solidFill>
                <a:latin typeface="+mn-lt"/>
                <a:ea typeface="ＭＳ Ｐゴシック" charset="-128"/>
                <a:cs typeface="ＭＳ Ｐゴシック" charset="-128"/>
              </a:rPr>
              <a:t> a wellness committee, or working with your safety committee to determine how to best engage your workforce. </a:t>
            </a:r>
          </a:p>
          <a:p>
            <a:pPr lvl="1"/>
            <a:endParaRPr lang="en-US" sz="1200" kern="1200" baseline="0" dirty="0" smtClean="0">
              <a:solidFill>
                <a:schemeClr val="tx1"/>
              </a:solidFill>
              <a:latin typeface="+mn-lt"/>
              <a:ea typeface="ＭＳ Ｐゴシック" charset="-128"/>
              <a:cs typeface="ＭＳ Ｐゴシック" charset="-128"/>
            </a:endParaRPr>
          </a:p>
          <a:p>
            <a:pPr lvl="1"/>
            <a:r>
              <a:rPr lang="en-US" sz="1200" kern="1200" dirty="0" smtClean="0">
                <a:solidFill>
                  <a:schemeClr val="tx1"/>
                </a:solidFill>
                <a:latin typeface="+mn-lt"/>
                <a:ea typeface="+mn-ea"/>
                <a:cs typeface="+mn-cs"/>
              </a:rPr>
              <a:t>(Story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Healthy Eating and Active Living</a:t>
            </a:r>
            <a:r>
              <a:rPr lang="en-US" sz="1200" kern="1200" baseline="0" dirty="0" smtClean="0">
                <a:solidFill>
                  <a:schemeClr val="tx1"/>
                </a:solidFill>
                <a:latin typeface="+mn-lt"/>
                <a:ea typeface="+mn-ea"/>
                <a:cs typeface="+mn-cs"/>
              </a:rPr>
              <a:t> Committee at </a:t>
            </a:r>
            <a:r>
              <a:rPr lang="en-US" sz="1200" kern="1200" dirty="0" smtClean="0">
                <a:solidFill>
                  <a:schemeClr val="tx1"/>
                </a:solidFill>
                <a:latin typeface="+mn-lt"/>
                <a:ea typeface="+mn-ea"/>
                <a:cs typeface="+mn-cs"/>
              </a:rPr>
              <a:t>Samaritan</a:t>
            </a:r>
            <a:r>
              <a:rPr lang="en-US" sz="1200" kern="1200" baseline="0" dirty="0" smtClean="0">
                <a:solidFill>
                  <a:schemeClr val="tx1"/>
                </a:solidFill>
                <a:latin typeface="+mn-lt"/>
                <a:ea typeface="+mn-ea"/>
                <a:cs typeface="+mn-cs"/>
              </a:rPr>
              <a:t> Health in the mid-Willamette Valley designed a program that promotes healthy food in its hospital cafeterias. The HEAL committee includes the head physician, dietitians, the marketing department, and the chief financial officer. The committee launched a healthy food campaign that includes a 20 percent employee discount for healthy foods. A strong team, supported by management, is helping employees manage their weight—and making a bottom-line difference for Samaritan. </a:t>
            </a:r>
          </a:p>
          <a:p>
            <a:pPr lvl="1"/>
            <a:endParaRPr lang="en-US" sz="1200" kern="1200" baseline="0" dirty="0" smtClean="0">
              <a:solidFill>
                <a:schemeClr val="tx1"/>
              </a:solidFill>
              <a:latin typeface="+mn-lt"/>
              <a:ea typeface="+mn-ea"/>
              <a:cs typeface="+mn-cs"/>
            </a:endParaRPr>
          </a:p>
          <a:p>
            <a:pPr lvl="1"/>
            <a:endParaRPr lang="en-US" sz="1200" kern="1200" baseline="0" dirty="0" smtClean="0">
              <a:solidFill>
                <a:schemeClr val="tx1"/>
              </a:solidFill>
              <a:latin typeface="+mn-lt"/>
              <a:ea typeface="+mn-ea"/>
              <a:cs typeface="+mn-cs"/>
            </a:endParaRPr>
          </a:p>
          <a:p>
            <a:pPr lvl="1"/>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128"/>
                <a:cs typeface="ＭＳ Ｐゴシック" charset="-128"/>
              </a:rPr>
              <a:t>You</a:t>
            </a:r>
            <a:r>
              <a:rPr lang="en-US" sz="1200" kern="1200" baseline="0" dirty="0" smtClean="0">
                <a:solidFill>
                  <a:schemeClr val="tx1"/>
                </a:solidFill>
                <a:latin typeface="+mn-lt"/>
                <a:ea typeface="ＭＳ Ｐゴシック" charset="-128"/>
                <a:cs typeface="ＭＳ Ｐゴシック" charset="-128"/>
              </a:rPr>
              <a:t> don’t need a huge budget to </a:t>
            </a:r>
            <a:r>
              <a:rPr lang="en-US" sz="1200" b="1" kern="1200" baseline="0" dirty="0" smtClean="0">
                <a:solidFill>
                  <a:schemeClr val="tx1"/>
                </a:solidFill>
                <a:latin typeface="+mn-lt"/>
                <a:ea typeface="ＭＳ Ｐゴシック" charset="-128"/>
                <a:cs typeface="ＭＳ Ｐゴシック" charset="-128"/>
              </a:rPr>
              <a:t>inquire</a:t>
            </a:r>
            <a:r>
              <a:rPr lang="en-US" sz="1200" kern="1200" baseline="0" dirty="0" smtClean="0">
                <a:solidFill>
                  <a:schemeClr val="tx1"/>
                </a:solidFill>
                <a:latin typeface="+mn-lt"/>
                <a:ea typeface="ＭＳ Ｐゴシック" charset="-128"/>
                <a:cs typeface="ＭＳ Ｐゴシック" charset="-128"/>
              </a:rPr>
              <a:t> about</a:t>
            </a:r>
            <a:r>
              <a:rPr lang="en-US" sz="1200" kern="1200" dirty="0" smtClean="0">
                <a:solidFill>
                  <a:schemeClr val="tx1"/>
                </a:solidFill>
                <a:latin typeface="+mn-lt"/>
                <a:ea typeface="ＭＳ Ｐゴシック" charset="-128"/>
                <a:cs typeface="ＭＳ Ｐゴシック" charset="-128"/>
              </a:rPr>
              <a:t> your health culture. Wellness@Work offers a free tool</a:t>
            </a:r>
            <a:r>
              <a:rPr lang="en-US" sz="1200" kern="1200" baseline="0" dirty="0" smtClean="0">
                <a:solidFill>
                  <a:schemeClr val="tx1"/>
                </a:solidFill>
                <a:latin typeface="+mn-lt"/>
                <a:ea typeface="ＭＳ Ｐゴシック" charset="-128"/>
                <a:cs typeface="ＭＳ Ｐゴシック" charset="-128"/>
              </a:rPr>
              <a:t> that can help your team </a:t>
            </a:r>
            <a:r>
              <a:rPr lang="en-US" sz="1200" b="1" kern="1200" baseline="0" dirty="0" smtClean="0">
                <a:solidFill>
                  <a:schemeClr val="tx1"/>
                </a:solidFill>
                <a:latin typeface="+mn-lt"/>
                <a:ea typeface="ＭＳ Ｐゴシック" charset="-128"/>
                <a:cs typeface="ＭＳ Ｐゴシック" charset="-128"/>
              </a:rPr>
              <a:t>assess</a:t>
            </a:r>
            <a:r>
              <a:rPr lang="en-US" sz="1200" kern="1200" baseline="0" dirty="0" smtClean="0">
                <a:solidFill>
                  <a:schemeClr val="tx1"/>
                </a:solidFill>
                <a:latin typeface="+mn-lt"/>
                <a:ea typeface="ＭＳ Ｐゴシック" charset="-128"/>
                <a:cs typeface="ＭＳ Ｐゴシック" charset="-128"/>
              </a:rPr>
              <a:t> your work environment and get some recommendations. Work with wellness teams from across your organization to talk to employees about wellness and send out a survey. (You and your team can create a free one through </a:t>
            </a:r>
            <a:r>
              <a:rPr lang="en-US" sz="1200" kern="1200" baseline="0" dirty="0" err="1" smtClean="0">
                <a:solidFill>
                  <a:schemeClr val="tx1"/>
                </a:solidFill>
                <a:latin typeface="+mn-lt"/>
                <a:ea typeface="ＭＳ Ｐゴシック" charset="-128"/>
                <a:cs typeface="ＭＳ Ｐゴシック" charset="-128"/>
              </a:rPr>
              <a:t>SurveyMonkey</a:t>
            </a:r>
            <a:r>
              <a:rPr lang="en-US" sz="1200" kern="1200" baseline="0" dirty="0" smtClean="0">
                <a:solidFill>
                  <a:schemeClr val="tx1"/>
                </a:solidFill>
                <a:latin typeface="+mn-lt"/>
                <a:ea typeface="ＭＳ Ｐゴシック" charset="-128"/>
                <a:cs typeface="ＭＳ Ｐゴシック" charset="-128"/>
              </a:rPr>
              <a:t>.) You also may be able to glean useful data from aggregated health insurance claims, workers’ compensation claims, or health appraisals. And don’t overlook observation. Eyeball your workplace. Where do employees smoke? Is there a candy dish to tempt employees? If you serve food at meetings, is it healthy? What’s in the vending machine?  How much do people move during the day? Do your wellness activities always attract the same people? Ask questions so you can forge winning solutions and measure your results.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ＭＳ Ｐゴシック" charset="-128"/>
                <a:cs typeface="ＭＳ Ｐゴシック" charset="-128"/>
              </a:rPr>
              <a:t>What you learn can guide </a:t>
            </a:r>
            <a:r>
              <a:rPr lang="en-US" sz="1200" b="1" kern="1200" baseline="0" dirty="0" smtClean="0">
                <a:solidFill>
                  <a:schemeClr val="tx1"/>
                </a:solidFill>
                <a:latin typeface="+mn-lt"/>
                <a:ea typeface="ＭＳ Ｐゴシック" charset="-128"/>
                <a:cs typeface="ＭＳ Ｐゴシック" charset="-128"/>
              </a:rPr>
              <a:t>action</a:t>
            </a:r>
            <a:r>
              <a:rPr lang="en-US" sz="1200" kern="1200" baseline="0" dirty="0" smtClean="0">
                <a:solidFill>
                  <a:schemeClr val="tx1"/>
                </a:solidFill>
                <a:latin typeface="+mn-lt"/>
                <a:ea typeface="ＭＳ Ｐゴシック" charset="-128"/>
                <a:cs typeface="ＭＳ Ｐゴシック" charset="-128"/>
              </a:rPr>
              <a:t>. Work with your wellness team to compile your findings about your workplace. Then use your data </a:t>
            </a:r>
            <a:r>
              <a:rPr lang="en-US" sz="1200" b="0" kern="1200" baseline="0" dirty="0" smtClean="0">
                <a:solidFill>
                  <a:schemeClr val="tx1"/>
                </a:solidFill>
                <a:latin typeface="+mn-lt"/>
                <a:ea typeface="ＭＳ Ｐゴシック" charset="-128"/>
                <a:cs typeface="ＭＳ Ｐゴシック" charset="-128"/>
              </a:rPr>
              <a:t>to </a:t>
            </a:r>
            <a:r>
              <a:rPr lang="en-US" sz="1200" b="1" kern="1200" baseline="0" dirty="0" smtClean="0">
                <a:solidFill>
                  <a:schemeClr val="tx1"/>
                </a:solidFill>
                <a:latin typeface="+mn-lt"/>
                <a:ea typeface="ＭＳ Ｐゴシック" charset="-128"/>
                <a:cs typeface="ＭＳ Ｐゴシック" charset="-128"/>
              </a:rPr>
              <a:t>plan</a:t>
            </a:r>
            <a:r>
              <a:rPr lang="en-US" sz="1200" b="0" kern="1200" baseline="0" dirty="0" smtClean="0">
                <a:solidFill>
                  <a:schemeClr val="tx1"/>
                </a:solidFill>
                <a:latin typeface="+mn-lt"/>
                <a:ea typeface="ＭＳ Ｐゴシック" charset="-128"/>
                <a:cs typeface="ＭＳ Ｐゴシック" charset="-128"/>
              </a:rPr>
              <a:t> your course of action. Depending where you are and who’s at the table, your first action could be to assess your workplace or gain leadership support. Plan to act. Learn from action. Take a step.  </a:t>
            </a:r>
            <a:endParaRPr lang="en-US" sz="1200" b="1" kern="1200" baseline="0" dirty="0" smtClean="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(SPEAKER: Use </a:t>
            </a:r>
            <a:r>
              <a:rPr lang="en-US" baseline="0" dirty="0" smtClean="0"/>
              <a:t>these success stories, stories from your community, or others if you wish.)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Griffin Creek</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50-person staff at Griffin</a:t>
            </a:r>
            <a:r>
              <a:rPr lang="en-US" sz="1200" kern="1200" baseline="0" dirty="0" smtClean="0">
                <a:solidFill>
                  <a:schemeClr val="tx1"/>
                </a:solidFill>
                <a:latin typeface="+mn-lt"/>
                <a:ea typeface="+mn-ea"/>
                <a:cs typeface="+mn-cs"/>
              </a:rPr>
              <a:t> Creek </a:t>
            </a:r>
            <a:r>
              <a:rPr lang="en-US" sz="1200" kern="1200" dirty="0" smtClean="0">
                <a:solidFill>
                  <a:schemeClr val="tx1"/>
                </a:solidFill>
                <a:latin typeface="+mn-lt"/>
                <a:ea typeface="+mn-ea"/>
                <a:cs typeface="+mn-cs"/>
              </a:rPr>
              <a:t>got a wellness boost with an OEA Choice Trust Wellness Grant. It helped school employees</a:t>
            </a:r>
            <a:r>
              <a:rPr lang="en-US" sz="1200" kern="1200" baseline="0" dirty="0" smtClean="0">
                <a:solidFill>
                  <a:schemeClr val="tx1"/>
                </a:solidFill>
                <a:latin typeface="+mn-lt"/>
                <a:ea typeface="+mn-ea"/>
                <a:cs typeface="+mn-cs"/>
              </a:rPr>
              <a:t> participate in </a:t>
            </a:r>
            <a:r>
              <a:rPr lang="en-US" sz="1200" kern="1200" dirty="0" smtClean="0">
                <a:solidFill>
                  <a:schemeClr val="tx1"/>
                </a:solidFill>
                <a:latin typeface="+mn-lt"/>
                <a:ea typeface="+mn-ea"/>
                <a:cs typeface="+mn-cs"/>
              </a:rPr>
              <a:t>fitness activities right where</a:t>
            </a:r>
            <a:r>
              <a:rPr lang="en-US" sz="1200" kern="1200" baseline="0" dirty="0" smtClean="0">
                <a:solidFill>
                  <a:schemeClr val="tx1"/>
                </a:solidFill>
                <a:latin typeface="+mn-lt"/>
                <a:ea typeface="+mn-ea"/>
                <a:cs typeface="+mn-cs"/>
              </a:rPr>
              <a:t> they work. These activities included </a:t>
            </a:r>
            <a:r>
              <a:rPr lang="en-US" sz="1200" kern="1200" dirty="0" smtClean="0">
                <a:solidFill>
                  <a:schemeClr val="tx1"/>
                </a:solidFill>
                <a:latin typeface="+mn-lt"/>
                <a:ea typeface="+mn-ea"/>
                <a:cs typeface="+mn-cs"/>
              </a:rPr>
              <a:t>cooking or yoga classes; health lectures; and tasty and nutritious soup competitions, and walking teams. As</a:t>
            </a:r>
            <a:r>
              <a:rPr lang="en-US" sz="1200" kern="1200" baseline="0" dirty="0" smtClean="0">
                <a:solidFill>
                  <a:schemeClr val="tx1"/>
                </a:solidFill>
                <a:latin typeface="+mn-lt"/>
                <a:ea typeface="+mn-ea"/>
                <a:cs typeface="+mn-cs"/>
              </a:rPr>
              <a:t> the culture shifted, teachers learned that by caring for their own health and wellness, they could be more effective educators. The wellness program made a measurable difference for employees: </a:t>
            </a:r>
            <a:r>
              <a:rPr lang="en-US" sz="1200" kern="1200" dirty="0" smtClean="0">
                <a:solidFill>
                  <a:schemeClr val="tx1"/>
                </a:solidFill>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4 percent drop in collective body mass index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11 percent drop in body fat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22 percent increase in flexibility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300-pound total weight loss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health</a:t>
            </a:r>
            <a:r>
              <a:rPr lang="en-US" sz="1200" kern="1200" baseline="0" dirty="0" smtClean="0">
                <a:solidFill>
                  <a:schemeClr val="tx1"/>
                </a:solidFill>
                <a:latin typeface="+mn-lt"/>
                <a:ea typeface="+mn-ea"/>
                <a:cs typeface="+mn-cs"/>
              </a:rPr>
              <a:t> measures for students improved as well. </a:t>
            </a:r>
            <a:r>
              <a:rPr lang="en-US" sz="1200" kern="1200" dirty="0" smtClean="0">
                <a:solidFill>
                  <a:schemeClr val="tx1"/>
                </a:solidFill>
                <a:latin typeface="+mn-lt"/>
                <a:ea typeface="+mn-ea"/>
                <a:cs typeface="+mn-cs"/>
              </a:rPr>
              <a:t>Former</a:t>
            </a:r>
            <a:r>
              <a:rPr lang="en-US" sz="1200"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rincipal Ginny Hicks, who founded the nationally</a:t>
            </a:r>
            <a:r>
              <a:rPr lang="en-US" sz="1200" kern="1200" baseline="0" dirty="0" smtClean="0">
                <a:solidFill>
                  <a:schemeClr val="tx1"/>
                </a:solidFill>
                <a:latin typeface="+mn-lt"/>
                <a:ea typeface="+mn-ea"/>
                <a:cs typeface="+mn-cs"/>
              </a:rPr>
              <a:t> recognized program at Griffin Creek,</a:t>
            </a:r>
            <a:r>
              <a:rPr lang="en-US" sz="1200" kern="1200" dirty="0" smtClean="0">
                <a:solidFill>
                  <a:schemeClr val="tx1"/>
                </a:solidFill>
                <a:latin typeface="+mn-lt"/>
                <a:ea typeface="+mn-ea"/>
                <a:cs typeface="+mn-cs"/>
              </a:rPr>
              <a:t> says variety is the key to getting all staff involved.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u="sng" dirty="0" smtClean="0"/>
              <a:t>The Boeing Company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Boeing was a wellness pioneer nationally, offering employees the Quit for Life telephone cessation program in 2003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company wanted to provide a healthy workplace for employees, optimize its investment, and project a positive image to visitors, customers and their communities. Employees</a:t>
            </a:r>
            <a:r>
              <a:rPr lang="en-US" sz="1200" kern="1200" baseline="0" dirty="0" smtClean="0">
                <a:solidFill>
                  <a:schemeClr val="tx1"/>
                </a:solidFill>
                <a:latin typeface="+mn-lt"/>
                <a:ea typeface="+mn-ea"/>
                <a:cs typeface="+mn-cs"/>
              </a:rPr>
              <a:t> now park bicycles in the former smoking shelters. You don’t need to be a Fortune 500 Company to clean the air where you work.  </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(Stories)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City of Albany</a:t>
            </a:r>
          </a:p>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With a $40 investment, Albany employees h</a:t>
            </a:r>
            <a:r>
              <a:rPr lang="en-US" sz="1200" kern="1200" baseline="0" dirty="0" smtClean="0">
                <a:solidFill>
                  <a:schemeClr val="tx1"/>
                </a:solidFill>
                <a:latin typeface="+mn-lt"/>
                <a:ea typeface="+mn-ea"/>
                <a:cs typeface="+mn-cs"/>
              </a:rPr>
              <a:t>ad crops within a month and shared them on the break room table. The</a:t>
            </a:r>
            <a:r>
              <a:rPr lang="en-US" sz="1200" kern="1200" dirty="0" smtClean="0">
                <a:solidFill>
                  <a:schemeClr val="tx1"/>
                </a:solidFill>
                <a:latin typeface="+mn-lt"/>
                <a:ea typeface="+mn-ea"/>
                <a:cs typeface="+mn-cs"/>
              </a:rPr>
              <a:t> squash, cucumbers,</a:t>
            </a:r>
            <a:r>
              <a:rPr lang="en-US" sz="1200" kern="1200" baseline="0" dirty="0" smtClean="0">
                <a:solidFill>
                  <a:schemeClr val="tx1"/>
                </a:solidFill>
                <a:latin typeface="+mn-lt"/>
                <a:ea typeface="+mn-ea"/>
                <a:cs typeface="+mn-cs"/>
              </a:rPr>
              <a:t> peppers, eggplant, and other healthful treats quickly vanished day after day, </a:t>
            </a:r>
            <a:r>
              <a:rPr lang="en-US" sz="1200" kern="1200" dirty="0" smtClean="0">
                <a:solidFill>
                  <a:schemeClr val="tx1"/>
                </a:solidFill>
                <a:latin typeface="+mn-lt"/>
                <a:ea typeface="+mn-ea"/>
                <a:cs typeface="+mn-cs"/>
              </a:rPr>
              <a:t>says human resources director </a:t>
            </a:r>
            <a:r>
              <a:rPr lang="en-US" sz="1200" kern="1200" dirty="0" err="1" smtClean="0">
                <a:solidFill>
                  <a:schemeClr val="tx1"/>
                </a:solidFill>
                <a:latin typeface="+mn-lt"/>
                <a:ea typeface="+mn-ea"/>
                <a:cs typeface="+mn-cs"/>
              </a:rPr>
              <a:t>Danette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DeSaulnier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She s</a:t>
            </a:r>
            <a:r>
              <a:rPr lang="en-US" sz="1200" kern="1200" dirty="0" smtClean="0">
                <a:solidFill>
                  <a:schemeClr val="tx1"/>
                </a:solidFill>
                <a:latin typeface="+mn-lt"/>
                <a:ea typeface="+mn-ea"/>
                <a:cs typeface="+mn-cs"/>
              </a:rPr>
              <a:t>ometimes leaves healthful recipes</a:t>
            </a:r>
            <a:r>
              <a:rPr lang="en-US" sz="1200" kern="1200" baseline="0" dirty="0" smtClean="0">
                <a:solidFill>
                  <a:schemeClr val="tx1"/>
                </a:solidFill>
                <a:latin typeface="+mn-lt"/>
                <a:ea typeface="+mn-ea"/>
                <a:cs typeface="+mn-cs"/>
              </a:rPr>
              <a:t> for employees to take along with the produce.</a:t>
            </a:r>
            <a:endParaRPr lang="en-US" sz="1200" kern="1200" dirty="0" smtClean="0">
              <a:solidFill>
                <a:schemeClr val="tx1"/>
              </a:solidFill>
              <a:latin typeface="+mn-lt"/>
              <a:ea typeface="+mn-ea"/>
              <a:cs typeface="+mn-cs"/>
            </a:endParaRP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Samaritan Health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latin typeface="+mn-lt"/>
                <a:ea typeface="+mn-ea"/>
                <a:cs typeface="+mn-cs"/>
              </a:rPr>
              <a:t>Samaritan Health</a:t>
            </a:r>
            <a:r>
              <a:rPr lang="en-US" sz="1200" b="0" u="none" kern="1200" baseline="0" dirty="0" smtClean="0">
                <a:solidFill>
                  <a:schemeClr val="tx1"/>
                </a:solidFill>
                <a:latin typeface="+mn-lt"/>
                <a:ea typeface="+mn-ea"/>
                <a:cs typeface="+mn-cs"/>
              </a:rPr>
              <a:t> offers a whole array of wellness options for employees. But that’s not how they started: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u="non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u="none" kern="1200" baseline="0" dirty="0" smtClean="0">
                <a:solidFill>
                  <a:schemeClr val="tx1"/>
                </a:solidFill>
                <a:latin typeface="+mn-lt"/>
                <a:ea typeface="+mn-ea"/>
                <a:cs typeface="+mn-cs"/>
              </a:rPr>
              <a:t> First, there were tobacco-free campuses.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u="none" kern="1200" baseline="0" dirty="0" smtClean="0">
                <a:solidFill>
                  <a:schemeClr val="tx1"/>
                </a:solidFill>
                <a:latin typeface="+mn-lt"/>
                <a:ea typeface="+mn-ea"/>
                <a:cs typeface="+mn-cs"/>
              </a:rPr>
              <a:t>Then, there were h</a:t>
            </a:r>
            <a:r>
              <a:rPr lang="en-US" sz="1200" kern="1200" dirty="0" smtClean="0">
                <a:solidFill>
                  <a:schemeClr val="tx1"/>
                </a:solidFill>
                <a:latin typeface="+mn-lt"/>
                <a:ea typeface="+mn-ea"/>
                <a:cs typeface="+mn-cs"/>
              </a:rPr>
              <a:t>ealth risk appraisals and health coaching</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They worked with neighboring</a:t>
            </a:r>
            <a:r>
              <a:rPr lang="en-US" sz="1200" kern="1200" baseline="0" dirty="0" smtClean="0">
                <a:solidFill>
                  <a:schemeClr val="tx1"/>
                </a:solidFill>
                <a:latin typeface="+mn-lt"/>
                <a:ea typeface="+mn-ea"/>
                <a:cs typeface="+mn-cs"/>
              </a:rPr>
              <a:t> organizations to get</a:t>
            </a:r>
            <a:r>
              <a:rPr lang="en-US" sz="1200" kern="1200" dirty="0" smtClean="0">
                <a:solidFill>
                  <a:schemeClr val="tx1"/>
                </a:solidFill>
                <a:latin typeface="+mn-lt"/>
                <a:ea typeface="+mn-ea"/>
                <a:cs typeface="+mn-cs"/>
              </a:rPr>
              <a:t> subsidized gym memberships or community fitness classes. </a:t>
            </a:r>
          </a:p>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 And, as we discussed earlier, they’ve increased access to healthy foods. </a:t>
            </a:r>
          </a:p>
          <a:p>
            <a:pPr marL="0" marR="0" lvl="1" indent="0" algn="l" defTabSz="9144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Joshua Gustafson, health and wellness program manager for Samaritan Health Services, says Samaritan Health’s culture of health pays off with healthier employees and bottom-line savings. But he contends that any organization can boost wellness: “Start with a small program. Evaluate the results. Then, add something.”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ideas: buy a small refrigerator so employees can bring healthy foods; host a flu shot clinic; provide a clean, private space for blood pressure checks, stretching breaks, or nursing moms; train employees on how to respond to heart attack, stroke and other emergencies; promote Oregon’s Tobacco</a:t>
            </a:r>
            <a:r>
              <a:rPr lang="en-US" sz="1200" kern="1200" baseline="0" dirty="0" smtClean="0">
                <a:solidFill>
                  <a:schemeClr val="tx1"/>
                </a:solidFill>
                <a:latin typeface="+mn-lt"/>
                <a:ea typeface="+mn-ea"/>
                <a:cs typeface="+mn-cs"/>
              </a:rPr>
              <a:t> Quit Line.  (Ask the audience: Other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Wellness works. Take a step.</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lots of great tools and resources you can use for free</a:t>
            </a:r>
            <a:r>
              <a:rPr lang="en-US" baseline="0" dirty="0" smtClean="0"/>
              <a:t>. Also, don’t forget to talk with your local public health department, health insurer or workers’ compensation carrier to see what other resources might be available to you. </a:t>
            </a:r>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Wellness@Work</a:t>
            </a:r>
            <a:r>
              <a:rPr lang="en-US" baseline="0" dirty="0" smtClean="0"/>
              <a:t> partners s</a:t>
            </a:r>
            <a:r>
              <a:rPr lang="en-US" dirty="0" smtClean="0"/>
              <a:t>et</a:t>
            </a:r>
            <a:r>
              <a:rPr lang="en-US" baseline="0" dirty="0" smtClean="0"/>
              <a:t> out to create an action-oriented website easier for employers of all sizes and types to find proven wellness solutions. </a:t>
            </a:r>
            <a:r>
              <a:rPr lang="en-US" dirty="0" smtClean="0"/>
              <a:t>You’ll find the</a:t>
            </a:r>
            <a:r>
              <a:rPr lang="en-US" baseline="0" dirty="0" smtClean="0"/>
              <a:t> assessment tool, resources, stories, and model policies.  Also, as you take your wellness journey, send your story through the website to inspire others.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2B170D-5041-4F50-8147-2954D3F9C3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cost of health insurance has more than doubled over the past 10 years, far outpacing wages or overall inflation. </a:t>
            </a:r>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investing in a comprehensive worksite wellness program, you not only can improve the health of employees, you can reduce health care costs, sick leave, and workers’ compensation claims. </a:t>
            </a:r>
          </a:p>
          <a:p>
            <a:endParaRPr lang="en-US" dirty="0" smtClean="0"/>
          </a:p>
          <a:p>
            <a:r>
              <a:rPr lang="en-US" dirty="0" smtClean="0"/>
              <a:t>Health care cost per person decrease about $153 with every decrease in the number of risk factors, and increase close to $350 with every increase in the number of risk factors. (</a:t>
            </a:r>
            <a:r>
              <a:rPr lang="en-US" sz="1200" kern="1200" baseline="0" dirty="0" smtClean="0">
                <a:solidFill>
                  <a:schemeClr val="tx1"/>
                </a:solidFill>
                <a:latin typeface="+mn-lt"/>
                <a:ea typeface="+mn-ea"/>
                <a:cs typeface="+mn-cs"/>
              </a:rPr>
              <a:t>O’Donnell, M.P. (2002). Employer’s financial perspective on workplace health promotion in </a:t>
            </a:r>
            <a:r>
              <a:rPr lang="en-US" sz="1200" i="1" kern="1200" baseline="0" dirty="0" smtClean="0">
                <a:solidFill>
                  <a:schemeClr val="tx1"/>
                </a:solidFill>
                <a:latin typeface="+mn-lt"/>
                <a:ea typeface="+mn-ea"/>
                <a:cs typeface="+mn-cs"/>
              </a:rPr>
              <a:t>Health promotion in the workplace, third edition, M.P.</a:t>
            </a:r>
          </a:p>
          <a:p>
            <a:r>
              <a:rPr lang="it-IT" sz="1200" kern="1200" baseline="0" dirty="0" smtClean="0">
                <a:solidFill>
                  <a:schemeClr val="tx1"/>
                </a:solidFill>
                <a:latin typeface="+mn-lt"/>
                <a:ea typeface="+mn-ea"/>
                <a:cs typeface="+mn-cs"/>
              </a:rPr>
              <a:t>O’Donnell, ed. Albany, NY: Delmar.)</a:t>
            </a:r>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a:spcBef>
                <a:spcPct val="0"/>
              </a:spcBef>
            </a:pPr>
            <a:r>
              <a:rPr lang="en-US" dirty="0" smtClean="0"/>
              <a:t>What do we mean by a comprehensive,</a:t>
            </a:r>
            <a:r>
              <a:rPr lang="en-US" baseline="0" dirty="0" smtClean="0"/>
              <a:t> integrated program</a:t>
            </a:r>
            <a:r>
              <a:rPr lang="en-US" dirty="0" smtClean="0"/>
              <a:t>?  It’s essentially</a:t>
            </a:r>
            <a:r>
              <a:rPr lang="en-US" baseline="0" dirty="0" smtClean="0"/>
              <a:t> developing a culture of health. Here’s how it works: </a:t>
            </a:r>
          </a:p>
          <a:p>
            <a:pPr>
              <a:spcBef>
                <a:spcPct val="0"/>
              </a:spcBef>
            </a:pPr>
            <a:r>
              <a:rPr lang="en-US" baseline="0" dirty="0" smtClean="0"/>
              <a:t>Employees work in environments that support health; have the benefits or services to help them prevent or manage chronic diseases; and take personal responsibility in achieving their health goals. It’s creating a worksite where “healthy” is just how you do things.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128"/>
                <a:cs typeface="ＭＳ Ｐゴシック" charset="-128"/>
              </a:rPr>
              <a:t>Very few wellness programs have achieved better health at lower costs without strong </a:t>
            </a:r>
            <a:r>
              <a:rPr lang="en-US" sz="1200" b="1" kern="1200" dirty="0" smtClean="0">
                <a:solidFill>
                  <a:schemeClr val="tx1"/>
                </a:solidFill>
                <a:latin typeface="+mn-lt"/>
                <a:ea typeface="ＭＳ Ｐゴシック" charset="-128"/>
                <a:cs typeface="ＭＳ Ｐゴシック" charset="-128"/>
              </a:rPr>
              <a:t>senior-level support</a:t>
            </a:r>
            <a:r>
              <a:rPr lang="en-US" sz="1200" kern="1200" dirty="0" smtClean="0">
                <a:solidFill>
                  <a:schemeClr val="tx1"/>
                </a:solidFill>
                <a:latin typeface="+mn-lt"/>
                <a:ea typeface="ＭＳ Ｐゴシック" charset="-128"/>
                <a:cs typeface="ＭＳ Ｐゴシック" charset="-128"/>
              </a:rPr>
              <a:t>.</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(SPEAKER: Use </a:t>
            </a:r>
            <a:r>
              <a:rPr lang="en-US" baseline="0" dirty="0" smtClean="0"/>
              <a:t>these success stories, stories from your community, or others if you wish.)</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t>
            </a:r>
            <a:r>
              <a:rPr lang="en-US" dirty="0" err="1" smtClean="0"/>
              <a:t>Duckwall-Pooley</a:t>
            </a:r>
            <a:r>
              <a:rPr lang="en-US" dirty="0" smtClean="0"/>
              <a:t>,</a:t>
            </a:r>
            <a:r>
              <a:rPr lang="en-US" baseline="0" dirty="0" smtClean="0"/>
              <a:t> a fruit-packing company in Hood River, employees do six minutes of stretching together before each shift. The company president, Fred </a:t>
            </a:r>
            <a:r>
              <a:rPr lang="en-US" baseline="0" dirty="0" err="1" smtClean="0"/>
              <a:t>Duckwall</a:t>
            </a:r>
            <a:r>
              <a:rPr lang="en-US" baseline="0" dirty="0" smtClean="0"/>
              <a:t>, is often right there stretching beside them, walking the talk about employee wellness. This not only boosts employee morale, but strengthens a program that has reduced worker injuries and cut workers’ compensation premiums in half.  Top leader. Small time investment. Great return.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In addition to helping the bottom line, studies show that wellness programs</a:t>
            </a:r>
            <a:r>
              <a:rPr lang="en-US" baseline="0" dirty="0" smtClean="0"/>
              <a:t> also help employees feel more energetic and happier. </a:t>
            </a:r>
          </a:p>
          <a:p>
            <a:pPr>
              <a:spcBef>
                <a:spcPct val="0"/>
              </a:spcBef>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latin typeface="+mn-lt"/>
                <a:ea typeface="+mn-ea"/>
                <a:cs typeface="+mn-cs"/>
              </a:rPr>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latin typeface="+mn-lt"/>
                <a:ea typeface="+mn-ea"/>
                <a:cs typeface="+mn-cs"/>
              </a:rPr>
              <a:t>“Employee Perspectives on Health Care.” Part II: Employee Engagement. Towers Watson. February 2011. Retrieved from: http://www.towerswatson.com/assets/pdf/3162/TowersWatson-Emp-Pers-HC-Pt2-NA-2010-18764.pdf </a:t>
            </a:r>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962B170D-5041-4F50-8147-2954D3F9C3F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So you want to build a culture of health at work? Let’s get started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culture of health looks different</a:t>
            </a:r>
            <a:r>
              <a:rPr lang="en-US" sz="1200" baseline="0" dirty="0" smtClean="0"/>
              <a:t> in every workplace. We know that most Oregonians want to be healthy. How can we support employees to reach their health goals? Here are some examples that could help your workplace address some of the largest drivers of health care costs. </a:t>
            </a:r>
            <a:endParaRPr lang="en-US" sz="1200" dirty="0" smtClean="0">
              <a:solidFill>
                <a:srgbClr val="FF5521"/>
              </a:solidFill>
            </a:endParaRPr>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what we need to do to build a sustainable wellness program. Where you start depends upon where you are right now.  If your business has the leadership support to </a:t>
            </a:r>
            <a:r>
              <a:rPr lang="en-US" b="1" baseline="0" dirty="0" smtClean="0"/>
              <a:t>inspire</a:t>
            </a:r>
            <a:r>
              <a:rPr lang="en-US" baseline="0" dirty="0" smtClean="0"/>
              <a:t> a culture of health, you may be ready to </a:t>
            </a:r>
            <a:r>
              <a:rPr lang="en-US" b="1" baseline="0" dirty="0" smtClean="0"/>
              <a:t>engage</a:t>
            </a:r>
            <a:r>
              <a:rPr lang="en-US" baseline="0" dirty="0" smtClean="0"/>
              <a:t> a team.  If you are </a:t>
            </a:r>
            <a:r>
              <a:rPr lang="en-US" b="1" baseline="0" dirty="0" smtClean="0"/>
              <a:t>engaged</a:t>
            </a:r>
            <a:r>
              <a:rPr lang="en-US" baseline="0" dirty="0" smtClean="0"/>
              <a:t> with a wellness team or committee, it may be time to </a:t>
            </a:r>
            <a:r>
              <a:rPr lang="en-US" b="1" baseline="0" dirty="0" smtClean="0"/>
              <a:t>inquire</a:t>
            </a:r>
            <a:r>
              <a:rPr lang="en-US" baseline="0" dirty="0" smtClean="0"/>
              <a:t> about employee needs and wants. If you already have leadership support, a wellness team, and a plan, it’s time to </a:t>
            </a:r>
            <a:r>
              <a:rPr lang="en-US" b="1" baseline="0" dirty="0" smtClean="0"/>
              <a:t>act.</a:t>
            </a:r>
            <a:r>
              <a:rPr lang="en-US" baseline="0" dirty="0" smtClean="0"/>
              <a:t> …or it may be time to </a:t>
            </a:r>
            <a:r>
              <a:rPr lang="en-US" b="1" baseline="0" dirty="0" smtClean="0"/>
              <a:t>inquire again</a:t>
            </a:r>
            <a:r>
              <a:rPr lang="en-US" baseline="0" dirty="0" smtClean="0"/>
              <a:t>, to ensure that your wellness program is meeting the needs of employees and helping you reach that culture of health. </a:t>
            </a:r>
            <a:r>
              <a:rPr lang="en-US" b="1" baseline="0" dirty="0" smtClean="0"/>
              <a:t>Take a step</a:t>
            </a:r>
            <a:r>
              <a:rPr lang="en-US" baseline="0" dirty="0" smtClean="0"/>
              <a:t> that suits your needs. </a:t>
            </a:r>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128"/>
                <a:cs typeface="ＭＳ Ｐゴシック" charset="-128"/>
              </a:rPr>
              <a:t>Very few wellness programs have achieved better health at lower costs without strong </a:t>
            </a:r>
            <a:r>
              <a:rPr lang="en-US" sz="1200" b="1" kern="1200" dirty="0" smtClean="0">
                <a:solidFill>
                  <a:schemeClr val="tx1"/>
                </a:solidFill>
                <a:latin typeface="+mn-lt"/>
                <a:ea typeface="ＭＳ Ｐゴシック" charset="-128"/>
                <a:cs typeface="ＭＳ Ｐゴシック" charset="-128"/>
              </a:rPr>
              <a:t>senior-level support</a:t>
            </a:r>
            <a:r>
              <a:rPr lang="en-US" sz="1200" kern="1200" dirty="0" smtClean="0">
                <a:solidFill>
                  <a:schemeClr val="tx1"/>
                </a:solidFill>
                <a:latin typeface="+mn-lt"/>
                <a:ea typeface="ＭＳ Ｐゴシック" charset="-128"/>
                <a:cs typeface="ＭＳ Ｐゴシック" charset="-128"/>
              </a:rPr>
              <a:t>.</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(SPEAKER: Use </a:t>
            </a:r>
            <a:r>
              <a:rPr lang="en-US" baseline="0" dirty="0" smtClean="0"/>
              <a:t>these success stories, stories from your community, or others if you wish.)</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t>
            </a:r>
            <a:r>
              <a:rPr lang="en-US" dirty="0" err="1" smtClean="0"/>
              <a:t>Duckwall-Pooley</a:t>
            </a:r>
            <a:r>
              <a:rPr lang="en-US" dirty="0" smtClean="0"/>
              <a:t>,</a:t>
            </a:r>
            <a:r>
              <a:rPr lang="en-US" baseline="0" dirty="0" smtClean="0"/>
              <a:t> a fruit-packing company in Hood River, employees do six minutes of stretching together before each shift. The company president, Fred </a:t>
            </a:r>
            <a:r>
              <a:rPr lang="en-US" baseline="0" dirty="0" err="1" smtClean="0"/>
              <a:t>Duckwall</a:t>
            </a:r>
            <a:r>
              <a:rPr lang="en-US" baseline="0" dirty="0" smtClean="0"/>
              <a:t>, is often right there stretching beside them, walking the talk about employee wellness. This not only boosts employee morale, but strengthens a program that has reduced worker injuries and cut workers’ compensation premiums in half.  Top leader. Small time investment. Great return.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2B170D-5041-4F50-8147-2954D3F9C3F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53DD4A-A660-442A-85AF-23A83102F116}" type="datetime1">
              <a:rPr lang="en-US"/>
              <a:pPr/>
              <a:t>4/17/12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5751E9-1191-460A-902E-9156D842264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5F8DFB-A67A-455D-B609-F25E017D5D7A}" type="datetime1">
              <a:rPr lang="en-US"/>
              <a:pPr/>
              <a:t>4/17/12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614DB4-BB6A-49C6-90C6-D561E2A42B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52822D-0CEC-4720-B3DA-379E236BEF81}" type="datetime1">
              <a:rPr lang="en-US"/>
              <a:pPr/>
              <a:t>4/17/12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793999-A4B0-494B-AEFB-564CD7A29D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184443-7C7B-45DF-B43D-57311ACE5CF2}" type="datetime1">
              <a:rPr lang="en-US"/>
              <a:pPr/>
              <a:t>4/17/12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67EDB5-BC78-42AA-86A6-FBE619FDF9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6EA040-9147-40FC-8370-F9375832B9AC}" type="datetime1">
              <a:rPr lang="en-US"/>
              <a:pPr/>
              <a:t>4/17/12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91EED2-2CDA-4BCC-B513-A0C7BC3911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8BCFB49-1D82-455C-8173-B878DA06AC6C}" type="datetime1">
              <a:rPr lang="en-US"/>
              <a:pPr/>
              <a:t>4/17/12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A8A78A-FD4C-4609-AEF4-64629957F4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4E66C71-9F47-4B44-BAA4-B94CD7CEAD44}" type="datetime1">
              <a:rPr lang="en-US"/>
              <a:pPr/>
              <a:t>4/17/12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A362E3F-F5AD-4BD7-83AC-5041138186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3572654-3CF5-41F6-8D87-462D79124C85}" type="datetime1">
              <a:rPr lang="en-US"/>
              <a:pPr/>
              <a:t>4/17/12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97F10C2-B996-4376-B646-70603051FE6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EB3530-1454-486A-A71A-43DF6704E1E8}" type="datetime1">
              <a:rPr lang="en-US"/>
              <a:pPr/>
              <a:t>4/17/12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04D5714-EF49-4BF7-BA9D-3F5AAA8575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2BB40C-7405-48DC-9DE4-D03928DB8544}" type="datetime1">
              <a:rPr lang="en-US"/>
              <a:pPr/>
              <a:t>4/17/12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A153953-B679-4756-BF17-288099DA94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5F27E7-FA10-488F-A895-7CA61DD0C353}" type="datetime1">
              <a:rPr lang="en-US"/>
              <a:pPr/>
              <a:t>4/17/12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61E976-ABE7-4EFE-964B-7B390E332F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fld id="{89562315-809C-43C4-84E1-B3CAA6BFE06D}" type="datetime1">
              <a:rPr lang="en-US"/>
              <a:pPr/>
              <a:t>4/17/12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fld id="{9F3E3523-CBEE-4BC9-ABC7-5F295A7580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bwi.org/employers.a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hyperlink" Target="http://www.elinfonet.com/" TargetMode="External"/><Relationship Id="rId3" Type="http://schemas.openxmlformats.org/officeDocument/2006/relationships/image" Target="../media/image11.png"/><Relationship Id="rId12" Type="http://schemas.openxmlformats.org/officeDocument/2006/relationships/hyperlink" Target="http://www.cdc.gov/nccdphp/dnpa/hwi/" TargetMode="External"/><Relationship Id="rId7" Type="http://schemas.openxmlformats.org/officeDocument/2006/relationships/hyperlink" Target="http://startwalkingnow.org/start_workplace.jsp" TargetMode="External"/><Relationship Id="rId2" Type="http://schemas.openxmlformats.org/officeDocument/2006/relationships/notesSlide" Target="../notesSlides/notesSlide16.xml"/><Relationship Id="rId11" Type="http://schemas.openxmlformats.org/officeDocument/2006/relationships/hyperlink" Target="http://www.cdc.gov/pcd/issues/2009/apr/08_0195.htm" TargetMode="External"/><Relationship Id="rId1" Type="http://schemas.openxmlformats.org/officeDocument/2006/relationships/slideLayout" Target="../slideLayouts/slideLayout2.xml"/><Relationship Id="rId6" Type="http://schemas.openxmlformats.org/officeDocument/2006/relationships/hyperlink" Target="http://www.thecommunityguide.org/obesity/workprograms.html" TargetMode="External"/><Relationship Id="rId5" Type="http://schemas.openxmlformats.org/officeDocument/2006/relationships/hyperlink" Target="http://www.welcoa.org/" TargetMode="External"/><Relationship Id="rId10" Type="http://schemas.openxmlformats.org/officeDocument/2006/relationships/hyperlink" Target="http://www.cdc.gov/NationalHealthyWorksite/" TargetMode="External"/><Relationship Id="rId4" Type="http://schemas.openxmlformats.org/officeDocument/2006/relationships/hyperlink" Target="http://www.businessgrouphealth.org/" TargetMode="External"/><Relationship Id="rId9" Type="http://schemas.openxmlformats.org/officeDocument/2006/relationships/hyperlink" Target="http://www.healthoregon.org/wellnessatwor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oleObject" Target="../embeddings/Microsoft_Excel_97_-_2004_Worksheet1.xls"/><Relationship Id="rId6"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4" descr="W@W_ppt_ new opener 0216.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TextBox 4"/>
          <p:cNvSpPr txBox="1">
            <a:spLocks noChangeArrowheads="1"/>
          </p:cNvSpPr>
          <p:nvPr/>
        </p:nvSpPr>
        <p:spPr bwMode="auto">
          <a:xfrm>
            <a:off x="1355725" y="4389438"/>
            <a:ext cx="6411913" cy="646112"/>
          </a:xfrm>
          <a:prstGeom prst="rect">
            <a:avLst/>
          </a:prstGeom>
          <a:noFill/>
          <a:ln w="9525">
            <a:noFill/>
            <a:miter lim="800000"/>
            <a:headEnd/>
            <a:tailEnd/>
          </a:ln>
        </p:spPr>
        <p:txBody>
          <a:bodyPr>
            <a:spAutoFit/>
          </a:bodyPr>
          <a:lstStyle/>
          <a:p>
            <a:pPr algn="ctr"/>
            <a:r>
              <a:rPr lang="en-US">
                <a:solidFill>
                  <a:schemeClr val="bg1"/>
                </a:solidFill>
                <a:latin typeface="Calibri" pitchFamily="1" charset="0"/>
              </a:rPr>
              <a:t>Date, Venue</a:t>
            </a:r>
          </a:p>
          <a:p>
            <a:pPr algn="ctr"/>
            <a:r>
              <a:rPr lang="en-US">
                <a:solidFill>
                  <a:schemeClr val="bg1"/>
                </a:solidFill>
                <a:latin typeface="Calibri" pitchFamily="1" charset="0"/>
              </a:rPr>
              <a:t>Presenter Name, Title</a:t>
            </a:r>
          </a:p>
        </p:txBody>
      </p:sp>
      <p:sp>
        <p:nvSpPr>
          <p:cNvPr id="13316" name="TextBox 3"/>
          <p:cNvSpPr txBox="1">
            <a:spLocks noChangeArrowheads="1"/>
          </p:cNvSpPr>
          <p:nvPr/>
        </p:nvSpPr>
        <p:spPr bwMode="auto">
          <a:xfrm>
            <a:off x="1355725" y="3421063"/>
            <a:ext cx="6411913" cy="920750"/>
          </a:xfrm>
          <a:prstGeom prst="rect">
            <a:avLst/>
          </a:prstGeom>
          <a:noFill/>
          <a:ln w="9525">
            <a:noFill/>
            <a:miter lim="800000"/>
            <a:headEnd/>
            <a:tailEnd/>
          </a:ln>
        </p:spPr>
        <p:txBody>
          <a:bodyPr>
            <a:spAutoFit/>
          </a:bodyPr>
          <a:lstStyle/>
          <a:p>
            <a:pPr algn="ctr">
              <a:lnSpc>
                <a:spcPts val="3100"/>
              </a:lnSpc>
            </a:pPr>
            <a:r>
              <a:rPr lang="en-US" sz="3000" b="1">
                <a:solidFill>
                  <a:schemeClr val="bg1"/>
                </a:solidFill>
                <a:latin typeface="Calibri" pitchFamily="1" charset="0"/>
                <a:cs typeface="Calibri" pitchFamily="1" charset="0"/>
              </a:rPr>
              <a:t>How to Start a Wellness Program</a:t>
            </a:r>
          </a:p>
          <a:p>
            <a:pPr algn="ctr">
              <a:lnSpc>
                <a:spcPts val="3100"/>
              </a:lnSpc>
            </a:pPr>
            <a:r>
              <a:rPr lang="en-US" sz="3000" b="1">
                <a:solidFill>
                  <a:schemeClr val="bg1"/>
                </a:solidFill>
                <a:latin typeface="Calibri" pitchFamily="1" charset="0"/>
                <a:cs typeface="Calibri" pitchFamily="1" charset="0"/>
              </a:rPr>
              <a:t>in Your Workplace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descr="W@W_ppt_v2 021312 for slides9 96dpi.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1507"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Inspire</a:t>
            </a:r>
          </a:p>
        </p:txBody>
      </p:sp>
      <p:sp>
        <p:nvSpPr>
          <p:cNvPr id="6" name="Content Placeholder 2"/>
          <p:cNvSpPr>
            <a:spLocks noGrp="1"/>
          </p:cNvSpPr>
          <p:nvPr>
            <p:ph idx="1"/>
          </p:nvPr>
        </p:nvSpPr>
        <p:spPr>
          <a:xfrm>
            <a:off x="617538" y="1879600"/>
            <a:ext cx="7891462" cy="4140200"/>
          </a:xfrm>
          <a:ln>
            <a:noFill/>
          </a:ln>
        </p:spPr>
        <p:style>
          <a:lnRef idx="2">
            <a:schemeClr val="accent6"/>
          </a:lnRef>
          <a:fillRef idx="1">
            <a:schemeClr val="lt1"/>
          </a:fillRef>
          <a:effectRef idx="0">
            <a:schemeClr val="accent6"/>
          </a:effectRef>
          <a:fontRef idx="minor">
            <a:schemeClr val="dk1"/>
          </a:fontRef>
        </p:style>
        <p:txBody>
          <a:bodyPr>
            <a:normAutofit/>
          </a:bodyPr>
          <a:lstStyle/>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Share your vision</a:t>
            </a:r>
          </a:p>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Secure leadership buy-in at all levels </a:t>
            </a:r>
          </a:p>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Engage middle managers and wellness champions </a:t>
            </a:r>
          </a:p>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Budget time, staff and money for wellness</a:t>
            </a:r>
          </a:p>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Support employee health with rewards and policies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3" descr="W@W_ppt_v2 021312 for slides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Engage</a:t>
            </a:r>
          </a:p>
        </p:txBody>
      </p:sp>
      <p:sp>
        <p:nvSpPr>
          <p:cNvPr id="6" name="Content Placeholder 2"/>
          <p:cNvSpPr>
            <a:spLocks noGrp="1"/>
          </p:cNvSpPr>
          <p:nvPr>
            <p:ph idx="1"/>
          </p:nvPr>
        </p:nvSpPr>
        <p:spPr>
          <a:xfrm>
            <a:off x="617538" y="1871663"/>
            <a:ext cx="8128000" cy="4216400"/>
          </a:xfrm>
          <a:ln>
            <a:noFill/>
          </a:ln>
        </p:spPr>
        <p:style>
          <a:lnRef idx="2">
            <a:schemeClr val="accent6"/>
          </a:lnRef>
          <a:fillRef idx="1">
            <a:schemeClr val="lt1"/>
          </a:fillRef>
          <a:effectRef idx="0">
            <a:schemeClr val="accent6"/>
          </a:effectRef>
          <a:fontRef idx="minor">
            <a:schemeClr val="dk1"/>
          </a:fontRef>
        </p:style>
        <p:txBody>
          <a:bodyPr>
            <a:normAutofit/>
          </a:bodyPr>
          <a:lstStyle/>
          <a:p>
            <a:pPr marL="346075" lvl="1" indent="-346075" eaLnBrk="1" hangingPunct="1">
              <a:spcBef>
                <a:spcPts val="863"/>
              </a:spcBef>
              <a:buClr>
                <a:srgbClr val="F79646"/>
              </a:buClr>
              <a:buFont typeface="Arial" charset="0"/>
              <a:buChar char="•"/>
            </a:pPr>
            <a:r>
              <a:rPr lang="en-US" dirty="0" smtClean="0">
                <a:solidFill>
                  <a:srgbClr val="000000"/>
                </a:solidFill>
                <a:ea typeface="ＭＳ Ｐゴシック" pitchFamily="1" charset="-128"/>
              </a:rPr>
              <a:t>Establish a wellness committee</a:t>
            </a:r>
          </a:p>
          <a:p>
            <a:pPr marL="346075" lvl="1" indent="-346075" eaLnBrk="1" hangingPunct="1">
              <a:spcBef>
                <a:spcPts val="863"/>
              </a:spcBef>
              <a:buClr>
                <a:srgbClr val="F79646"/>
              </a:buClr>
              <a:buFont typeface="Arial" charset="0"/>
              <a:buChar char="•"/>
            </a:pPr>
            <a:r>
              <a:rPr lang="en-US" smtClean="0">
                <a:solidFill>
                  <a:srgbClr val="000000"/>
                </a:solidFill>
                <a:ea typeface="ＭＳ Ｐゴシック" pitchFamily="1" charset="-128"/>
              </a:rPr>
              <a:t>Provide social support through classes and </a:t>
            </a:r>
            <a:br>
              <a:rPr lang="en-US" smtClean="0">
                <a:solidFill>
                  <a:srgbClr val="000000"/>
                </a:solidFill>
                <a:ea typeface="ＭＳ Ｐゴシック" pitchFamily="1" charset="-128"/>
              </a:rPr>
            </a:br>
            <a:r>
              <a:rPr lang="en-US" smtClean="0">
                <a:solidFill>
                  <a:srgbClr val="000000"/>
                </a:solidFill>
                <a:ea typeface="ＭＳ Ｐゴシック" pitchFamily="1" charset="-128"/>
              </a:rPr>
              <a:t>group activities</a:t>
            </a:r>
          </a:p>
          <a:p>
            <a:pPr marL="346075" lvl="1" indent="-346075" eaLnBrk="1" hangingPunct="1">
              <a:spcBef>
                <a:spcPts val="863"/>
              </a:spcBef>
              <a:buClr>
                <a:srgbClr val="F79646"/>
              </a:buClr>
              <a:buFont typeface="Arial" charset="0"/>
              <a:buChar char="•"/>
            </a:pPr>
            <a:r>
              <a:rPr lang="en-US" dirty="0" smtClean="0">
                <a:solidFill>
                  <a:srgbClr val="000000"/>
                </a:solidFill>
                <a:ea typeface="ＭＳ Ｐゴシック" pitchFamily="1" charset="-128"/>
              </a:rPr>
              <a:t>Include wellness in recruitment, recognition,</a:t>
            </a:r>
            <a:br>
              <a:rPr lang="en-US" dirty="0" smtClean="0">
                <a:solidFill>
                  <a:srgbClr val="000000"/>
                </a:solidFill>
                <a:ea typeface="ＭＳ Ｐゴシック" pitchFamily="1" charset="-128"/>
              </a:rPr>
            </a:br>
            <a:r>
              <a:rPr lang="en-US" dirty="0" smtClean="0">
                <a:solidFill>
                  <a:srgbClr val="000000"/>
                </a:solidFill>
                <a:ea typeface="ＭＳ Ｐゴシック" pitchFamily="1" charset="-128"/>
              </a:rPr>
              <a:t>communications and celebrations</a:t>
            </a:r>
          </a:p>
          <a:p>
            <a:pPr marL="346075" lvl="1" indent="-346075" eaLnBrk="1" hangingPunct="1">
              <a:spcBef>
                <a:spcPts val="863"/>
              </a:spcBef>
              <a:buClr>
                <a:srgbClr val="F79646"/>
              </a:buClr>
              <a:buFont typeface="Arial" charset="0"/>
              <a:buChar char="•"/>
            </a:pPr>
            <a:r>
              <a:rPr lang="en-US" dirty="0" smtClean="0">
                <a:solidFill>
                  <a:srgbClr val="000000"/>
                </a:solidFill>
                <a:ea typeface="ＭＳ Ｐゴシック" pitchFamily="1" charset="-128"/>
              </a:rPr>
              <a:t>Establish partnerships in the community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3" descr="W@W_ppt_v2 021312 for slides1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5"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Inquire</a:t>
            </a:r>
          </a:p>
        </p:txBody>
      </p:sp>
      <p:sp>
        <p:nvSpPr>
          <p:cNvPr id="6" name="Content Placeholder 2"/>
          <p:cNvSpPr>
            <a:spLocks noGrp="1"/>
          </p:cNvSpPr>
          <p:nvPr>
            <p:ph idx="1"/>
          </p:nvPr>
        </p:nvSpPr>
        <p:spPr>
          <a:xfrm>
            <a:off x="617538" y="1938338"/>
            <a:ext cx="7866062" cy="4038600"/>
          </a:xfrm>
          <a:ln>
            <a:no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346075" lvl="1" indent="-346075" eaLnBrk="1" hangingPunct="1">
              <a:lnSpc>
                <a:spcPct val="90000"/>
              </a:lnSpc>
              <a:spcBef>
                <a:spcPts val="863"/>
              </a:spcBef>
              <a:buClr>
                <a:srgbClr val="F79646"/>
              </a:buClr>
              <a:buFont typeface="Arial" charset="0"/>
              <a:buChar char="•"/>
            </a:pPr>
            <a:r>
              <a:rPr lang="en-US" dirty="0" smtClean="0">
                <a:solidFill>
                  <a:srgbClr val="000000"/>
                </a:solidFill>
                <a:ea typeface="ＭＳ Ｐゴシック" pitchFamily="1" charset="-128"/>
              </a:rPr>
              <a:t>Work with your wellness committee to continually ask, listen and learn </a:t>
            </a:r>
          </a:p>
          <a:p>
            <a:pPr marL="346075" lvl="1" indent="-346075" eaLnBrk="1" hangingPunct="1">
              <a:lnSpc>
                <a:spcPct val="90000"/>
              </a:lnSpc>
              <a:spcBef>
                <a:spcPts val="863"/>
              </a:spcBef>
              <a:buClr>
                <a:srgbClr val="F79646"/>
              </a:buClr>
              <a:buFont typeface="Arial" charset="0"/>
              <a:buChar char="•"/>
            </a:pPr>
            <a:r>
              <a:rPr lang="en-US" dirty="0" smtClean="0">
                <a:solidFill>
                  <a:srgbClr val="000000"/>
                </a:solidFill>
                <a:ea typeface="ＭＳ Ｐゴシック" pitchFamily="1" charset="-128"/>
              </a:rPr>
              <a:t>Assess your current environment</a:t>
            </a:r>
          </a:p>
          <a:p>
            <a:pPr marL="685800" lvl="2" indent="-346075" eaLnBrk="1" hangingPunct="1">
              <a:lnSpc>
                <a:spcPct val="90000"/>
              </a:lnSpc>
              <a:spcBef>
                <a:spcPts val="863"/>
              </a:spcBef>
              <a:buClr>
                <a:srgbClr val="F79646"/>
              </a:buClr>
            </a:pPr>
            <a:r>
              <a:rPr lang="en-US" dirty="0" smtClean="0">
                <a:solidFill>
                  <a:srgbClr val="000000"/>
                </a:solidFill>
                <a:ea typeface="ＭＳ Ｐゴシック" pitchFamily="1" charset="-128"/>
              </a:rPr>
              <a:t>Take the assessment at </a:t>
            </a:r>
            <a:r>
              <a:rPr lang="en-US" u="sng" dirty="0" smtClean="0">
                <a:solidFill>
                  <a:srgbClr val="000000"/>
                </a:solidFill>
                <a:ea typeface="ＭＳ Ｐゴシック" pitchFamily="1" charset="-128"/>
                <a:hlinkClick r:id="rId4"/>
              </a:rPr>
              <a:t>www.healthoregon.org/wellnessatwork</a:t>
            </a:r>
            <a:r>
              <a:rPr lang="en-US" dirty="0" smtClean="0">
                <a:solidFill>
                  <a:srgbClr val="000000"/>
                </a:solidFill>
                <a:ea typeface="ＭＳ Ｐゴシック" pitchFamily="1" charset="-128"/>
              </a:rPr>
              <a:t> </a:t>
            </a:r>
          </a:p>
          <a:p>
            <a:pPr marL="685800" lvl="2" indent="-346075" eaLnBrk="1" hangingPunct="1">
              <a:lnSpc>
                <a:spcPct val="90000"/>
              </a:lnSpc>
              <a:spcBef>
                <a:spcPts val="863"/>
              </a:spcBef>
              <a:buClr>
                <a:srgbClr val="F79646"/>
              </a:buClr>
            </a:pPr>
            <a:r>
              <a:rPr lang="en-US" dirty="0" smtClean="0">
                <a:solidFill>
                  <a:srgbClr val="000000"/>
                </a:solidFill>
                <a:ea typeface="ＭＳ Ｐゴシック" pitchFamily="1" charset="-128"/>
              </a:rPr>
              <a:t>Talk to employees about their interests and needs</a:t>
            </a:r>
          </a:p>
          <a:p>
            <a:pPr marL="685800" lvl="2" indent="-346075" eaLnBrk="1" hangingPunct="1">
              <a:lnSpc>
                <a:spcPct val="90000"/>
              </a:lnSpc>
              <a:spcBef>
                <a:spcPts val="863"/>
              </a:spcBef>
              <a:buClr>
                <a:srgbClr val="F79646"/>
              </a:buClr>
            </a:pPr>
            <a:r>
              <a:rPr lang="en-US" dirty="0" smtClean="0">
                <a:solidFill>
                  <a:srgbClr val="000000"/>
                </a:solidFill>
                <a:ea typeface="ＭＳ Ｐゴシック" pitchFamily="1" charset="-128"/>
              </a:rPr>
              <a:t>Review health costs and claims</a:t>
            </a:r>
          </a:p>
          <a:p>
            <a:pPr marL="685800" lvl="2" indent="-346075" eaLnBrk="1" hangingPunct="1">
              <a:lnSpc>
                <a:spcPct val="90000"/>
              </a:lnSpc>
              <a:spcBef>
                <a:spcPts val="863"/>
              </a:spcBef>
              <a:buClr>
                <a:srgbClr val="F79646"/>
              </a:buClr>
            </a:pPr>
            <a:r>
              <a:rPr lang="en-US" dirty="0" smtClean="0">
                <a:solidFill>
                  <a:srgbClr val="000000"/>
                </a:solidFill>
                <a:ea typeface="ＭＳ Ｐゴシック" pitchFamily="1" charset="-128"/>
              </a:rPr>
              <a:t>Observe</a:t>
            </a:r>
          </a:p>
          <a:p>
            <a:pPr marL="346075" lvl="1" indent="-346075" eaLnBrk="1" hangingPunct="1">
              <a:lnSpc>
                <a:spcPct val="90000"/>
              </a:lnSpc>
              <a:spcBef>
                <a:spcPts val="863"/>
              </a:spcBef>
              <a:buClr>
                <a:srgbClr val="F79646"/>
              </a:buClr>
              <a:buFont typeface="Arial" charset="0"/>
              <a:buChar char="•"/>
            </a:pPr>
            <a:r>
              <a:rPr lang="en-US" dirty="0" smtClean="0">
                <a:solidFill>
                  <a:srgbClr val="000000"/>
                </a:solidFill>
                <a:ea typeface="ＭＳ Ｐゴシック" pitchFamily="1" charset="-128"/>
              </a:rPr>
              <a:t>Monitor employee participation and make changes along the way</a:t>
            </a:r>
          </a:p>
          <a:p>
            <a:pPr marL="346075" indent="-346075" eaLnBrk="1" hangingPunct="1">
              <a:lnSpc>
                <a:spcPct val="90000"/>
              </a:lnSpc>
              <a:spcBef>
                <a:spcPts val="863"/>
              </a:spcBef>
            </a:pPr>
            <a:endParaRPr lang="en-US" dirty="0" smtClean="0">
              <a:solidFill>
                <a:srgbClr val="000000"/>
              </a:solidFill>
              <a:ea typeface="ＭＳ Ｐゴシック" pitchFamily="1"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3" descr="W@W_ppt_v2 021312 for slides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Act!</a:t>
            </a:r>
          </a:p>
        </p:txBody>
      </p:sp>
      <p:sp>
        <p:nvSpPr>
          <p:cNvPr id="5" name="Content Placeholder 2"/>
          <p:cNvSpPr>
            <a:spLocks noGrp="1"/>
          </p:cNvSpPr>
          <p:nvPr>
            <p:ph idx="1"/>
          </p:nvPr>
        </p:nvSpPr>
        <p:spPr>
          <a:xfrm>
            <a:off x="617538" y="1879600"/>
            <a:ext cx="7840662" cy="4038600"/>
          </a:xfrm>
          <a:ln>
            <a:noFill/>
          </a:ln>
        </p:spPr>
        <p:style>
          <a:lnRef idx="2">
            <a:schemeClr val="accent6"/>
          </a:lnRef>
          <a:fillRef idx="1">
            <a:schemeClr val="lt1"/>
          </a:fillRef>
          <a:effectRef idx="0">
            <a:schemeClr val="accent6"/>
          </a:effectRef>
          <a:fontRef idx="minor">
            <a:schemeClr val="dk1"/>
          </a:fontRef>
        </p:style>
        <p:txBody>
          <a:bodyPr>
            <a:normAutofit/>
          </a:bodyPr>
          <a:lstStyle/>
          <a:p>
            <a:pPr marL="338138" lvl="1" indent="-346075" eaLnBrk="1" hangingPunct="1">
              <a:buClr>
                <a:srgbClr val="F79646"/>
              </a:buClr>
              <a:buFont typeface="Arial" charset="0"/>
              <a:buChar char="•"/>
            </a:pPr>
            <a:r>
              <a:rPr lang="en-US" sz="2600" smtClean="0">
                <a:solidFill>
                  <a:srgbClr val="000000"/>
                </a:solidFill>
                <a:ea typeface="ＭＳ Ｐゴシック" pitchFamily="1" charset="-128"/>
              </a:rPr>
              <a:t>Aim for a strategic, comprehensive wellness program</a:t>
            </a:r>
          </a:p>
          <a:p>
            <a:pPr marL="338138" lvl="1" indent="-346075" eaLnBrk="1" hangingPunct="1">
              <a:buClr>
                <a:srgbClr val="F79646"/>
              </a:buClr>
              <a:buFont typeface="Arial" charset="0"/>
              <a:buChar char="•"/>
            </a:pPr>
            <a:r>
              <a:rPr lang="en-US" sz="2600" smtClean="0">
                <a:solidFill>
                  <a:srgbClr val="000000"/>
                </a:solidFill>
                <a:ea typeface="ＭＳ Ｐゴシック" pitchFamily="1" charset="-128"/>
              </a:rPr>
              <a:t>Start with small steps and celebrate successes</a:t>
            </a:r>
          </a:p>
          <a:p>
            <a:pPr marL="338138" lvl="1" indent="-346075" eaLnBrk="1" hangingPunct="1">
              <a:buClr>
                <a:srgbClr val="F79646"/>
              </a:buClr>
              <a:buFont typeface="Arial" charset="0"/>
              <a:buChar char="•"/>
            </a:pPr>
            <a:r>
              <a:rPr lang="en-US" sz="2600" smtClean="0">
                <a:solidFill>
                  <a:srgbClr val="000000"/>
                </a:solidFill>
                <a:ea typeface="ＭＳ Ｐゴシック" pitchFamily="1" charset="-128"/>
              </a:rPr>
              <a:t>Create an Action Plan to:</a:t>
            </a:r>
          </a:p>
          <a:p>
            <a:pPr marL="685800" lvl="2" indent="-346075" eaLnBrk="1" hangingPunct="1">
              <a:lnSpc>
                <a:spcPct val="90000"/>
              </a:lnSpc>
              <a:spcBef>
                <a:spcPts val="863"/>
              </a:spcBef>
              <a:buClr>
                <a:srgbClr val="F79646"/>
              </a:buClr>
            </a:pPr>
            <a:r>
              <a:rPr lang="en-US" sz="2200" smtClean="0">
                <a:solidFill>
                  <a:srgbClr val="000000"/>
                </a:solidFill>
                <a:ea typeface="ＭＳ Ｐゴシック" pitchFamily="1" charset="-128"/>
              </a:rPr>
              <a:t>Set priorities based on importance, feasibility and sustainability </a:t>
            </a:r>
          </a:p>
          <a:p>
            <a:pPr marL="685800" lvl="2" indent="-346075" eaLnBrk="1" hangingPunct="1">
              <a:lnSpc>
                <a:spcPct val="90000"/>
              </a:lnSpc>
              <a:spcBef>
                <a:spcPts val="863"/>
              </a:spcBef>
              <a:buClr>
                <a:srgbClr val="F79646"/>
              </a:buClr>
            </a:pPr>
            <a:r>
              <a:rPr lang="en-US" sz="2200" smtClean="0">
                <a:solidFill>
                  <a:srgbClr val="000000"/>
                </a:solidFill>
                <a:ea typeface="ＭＳ Ｐゴシック" pitchFamily="1" charset="-128"/>
              </a:rPr>
              <a:t>Establish goals, objectives and activities</a:t>
            </a:r>
          </a:p>
          <a:p>
            <a:pPr marL="685800" lvl="2" indent="-346075" eaLnBrk="1" hangingPunct="1">
              <a:lnSpc>
                <a:spcPct val="90000"/>
              </a:lnSpc>
              <a:spcBef>
                <a:spcPts val="863"/>
              </a:spcBef>
              <a:buClr>
                <a:srgbClr val="F79646"/>
              </a:buClr>
            </a:pPr>
            <a:r>
              <a:rPr lang="en-US" sz="2200" smtClean="0">
                <a:solidFill>
                  <a:srgbClr val="000000"/>
                </a:solidFill>
                <a:ea typeface="ＭＳ Ｐゴシック" pitchFamily="1" charset="-128"/>
              </a:rPr>
              <a:t>Identify partners and resources</a:t>
            </a:r>
          </a:p>
          <a:p>
            <a:pPr marL="338138" lvl="1" indent="-346075" eaLnBrk="1" hangingPunct="1">
              <a:buClr>
                <a:srgbClr val="F79646"/>
              </a:buClr>
              <a:buFont typeface="Arial" charset="0"/>
              <a:buChar char="•"/>
            </a:pPr>
            <a:r>
              <a:rPr lang="en-US" sz="2600" smtClean="0">
                <a:solidFill>
                  <a:srgbClr val="000000"/>
                </a:solidFill>
                <a:ea typeface="ＭＳ Ｐゴシック" pitchFamily="1" charset="-128"/>
              </a:rPr>
              <a:t>Meet regularly and keep asking, exploring and learning</a:t>
            </a:r>
          </a:p>
          <a:p>
            <a:pPr marL="338138" indent="-346075" eaLnBrk="1" hangingPunct="1"/>
            <a:endParaRPr lang="en-US" sz="3000" smtClean="0">
              <a:solidFill>
                <a:srgbClr val="000000"/>
              </a:solidFill>
              <a:ea typeface="ＭＳ Ｐゴシック" pitchFamily="1"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3" descr="W@W_ppt_v2 021312 for slides13.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Success Stories</a:t>
            </a:r>
          </a:p>
        </p:txBody>
      </p:sp>
      <p:sp>
        <p:nvSpPr>
          <p:cNvPr id="5" name="Content Placeholder 2"/>
          <p:cNvSpPr>
            <a:spLocks noGrp="1"/>
          </p:cNvSpPr>
          <p:nvPr>
            <p:ph idx="1"/>
          </p:nvPr>
        </p:nvSpPr>
        <p:spPr>
          <a:xfrm>
            <a:off x="457200" y="1744663"/>
            <a:ext cx="8229600" cy="4419600"/>
          </a:xfrm>
          <a:ln>
            <a:noFill/>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buClr>
                <a:srgbClr val="F79646"/>
              </a:buClr>
            </a:pPr>
            <a:r>
              <a:rPr lang="en-US" sz="2600" dirty="0" smtClean="0">
                <a:solidFill>
                  <a:srgbClr val="000000"/>
                </a:solidFill>
                <a:ea typeface="ＭＳ Ｐゴシック" pitchFamily="1" charset="-128"/>
              </a:rPr>
              <a:t>Griffin Creek Elementary School, Medford </a:t>
            </a:r>
          </a:p>
          <a:p>
            <a:pPr lvl="1" eaLnBrk="1" hangingPunct="1">
              <a:buClr>
                <a:srgbClr val="F79646"/>
              </a:buClr>
              <a:buFont typeface="Arial" charset="0"/>
              <a:buChar char="•"/>
            </a:pPr>
            <a:r>
              <a:rPr lang="en-US" sz="2200" dirty="0" smtClean="0">
                <a:solidFill>
                  <a:schemeClr val="tx1"/>
                </a:solidFill>
                <a:ea typeface="ＭＳ Ｐゴシック" pitchFamily="1" charset="-128"/>
              </a:rPr>
              <a:t>Received grant to integrate physical activity and nutrition into </a:t>
            </a:r>
            <a:br>
              <a:rPr lang="en-US" sz="2200" dirty="0" smtClean="0">
                <a:solidFill>
                  <a:schemeClr val="tx1"/>
                </a:solidFill>
                <a:ea typeface="ＭＳ Ｐゴシック" pitchFamily="1" charset="-128"/>
              </a:rPr>
            </a:br>
            <a:r>
              <a:rPr lang="en-US" sz="2200" dirty="0" smtClean="0">
                <a:solidFill>
                  <a:schemeClr val="tx1"/>
                </a:solidFill>
                <a:ea typeface="ＭＳ Ｐゴシック" pitchFamily="1" charset="-128"/>
              </a:rPr>
              <a:t>daily employee activities</a:t>
            </a:r>
          </a:p>
          <a:p>
            <a:pPr lvl="1" eaLnBrk="1" hangingPunct="1">
              <a:buClr>
                <a:srgbClr val="F79646"/>
              </a:buClr>
              <a:buFont typeface="Arial" charset="0"/>
              <a:buChar char="•"/>
            </a:pPr>
            <a:r>
              <a:rPr lang="en-US" sz="2200" dirty="0" smtClean="0">
                <a:solidFill>
                  <a:schemeClr val="tx1"/>
                </a:solidFill>
                <a:ea typeface="ＭＳ Ｐゴシック" pitchFamily="1" charset="-128"/>
              </a:rPr>
              <a:t>Results include a four percent drop in collective body mass index and 300-pound total weight loss </a:t>
            </a:r>
          </a:p>
          <a:p>
            <a:pPr eaLnBrk="1" hangingPunct="1">
              <a:buClr>
                <a:srgbClr val="F79646"/>
              </a:buClr>
            </a:pPr>
            <a:r>
              <a:rPr lang="en-US" sz="2600" dirty="0" smtClean="0">
                <a:solidFill>
                  <a:srgbClr val="000000"/>
                </a:solidFill>
                <a:ea typeface="ＭＳ Ｐゴシック" pitchFamily="1" charset="-128"/>
              </a:rPr>
              <a:t>Boeing Company, Gresham site</a:t>
            </a:r>
          </a:p>
          <a:p>
            <a:pPr lvl="1" eaLnBrk="1" hangingPunct="1">
              <a:buClr>
                <a:srgbClr val="F79646"/>
              </a:buClr>
              <a:buFont typeface="Arial" charset="0"/>
              <a:buChar char="•"/>
            </a:pPr>
            <a:r>
              <a:rPr lang="en-US" sz="2200" dirty="0" smtClean="0">
                <a:solidFill>
                  <a:srgbClr val="000000"/>
                </a:solidFill>
                <a:ea typeface="ＭＳ Ｐゴシック" pitchFamily="1" charset="-128"/>
              </a:rPr>
              <a:t>Tobacco free in 2008, capping a yearlong effort to:</a:t>
            </a:r>
          </a:p>
          <a:p>
            <a:pPr lvl="2" eaLnBrk="1" hangingPunct="1">
              <a:buClr>
                <a:srgbClr val="F79646"/>
              </a:buClr>
            </a:pPr>
            <a:r>
              <a:rPr lang="en-US" sz="1600" dirty="0" smtClean="0">
                <a:solidFill>
                  <a:srgbClr val="000000"/>
                </a:solidFill>
                <a:ea typeface="ＭＳ Ｐゴシック" pitchFamily="1" charset="-128"/>
              </a:rPr>
              <a:t>Engage employees and leaders in the journey to be tobacco free</a:t>
            </a:r>
          </a:p>
          <a:p>
            <a:pPr lvl="2" eaLnBrk="1" hangingPunct="1">
              <a:buClr>
                <a:srgbClr val="F79646"/>
              </a:buClr>
            </a:pPr>
            <a:r>
              <a:rPr lang="en-US" sz="1600" dirty="0" smtClean="0"/>
              <a:t>Help employees quit by promoting  free tobacco cessation services</a:t>
            </a:r>
          </a:p>
          <a:p>
            <a:pPr lvl="2" eaLnBrk="1" hangingPunct="1">
              <a:buClr>
                <a:srgbClr val="F79646"/>
              </a:buClr>
            </a:pPr>
            <a:r>
              <a:rPr lang="en-US" sz="1600" dirty="0" smtClean="0">
                <a:solidFill>
                  <a:srgbClr val="000000"/>
                </a:solidFill>
                <a:ea typeface="ＭＳ Ｐゴシック" pitchFamily="1" charset="-128"/>
              </a:rPr>
              <a:t>Build employee awareness through robust communications</a:t>
            </a:r>
          </a:p>
          <a:p>
            <a:pPr eaLnBrk="1" hangingPunct="1">
              <a:buClr>
                <a:srgbClr val="F79646"/>
              </a:buClr>
            </a:pPr>
            <a:endParaRPr lang="en-US" dirty="0" smtClean="0">
              <a:solidFill>
                <a:srgbClr val="000000"/>
              </a:solidFill>
              <a:ea typeface="ＭＳ Ｐゴシック" pitchFamily="1"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W@W_ppt_v2 021312 for slides1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Success Stories</a:t>
            </a:r>
          </a:p>
        </p:txBody>
      </p:sp>
      <p:sp>
        <p:nvSpPr>
          <p:cNvPr id="6" name="Content Placeholder 2"/>
          <p:cNvSpPr>
            <a:spLocks noGrp="1"/>
          </p:cNvSpPr>
          <p:nvPr>
            <p:ph idx="1"/>
          </p:nvPr>
        </p:nvSpPr>
        <p:spPr>
          <a:xfrm>
            <a:off x="457200" y="1770063"/>
            <a:ext cx="8229600" cy="4343400"/>
          </a:xfrm>
          <a:ln>
            <a:noFill/>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lnSpc>
                <a:spcPct val="90000"/>
              </a:lnSpc>
              <a:buClr>
                <a:srgbClr val="F79646"/>
              </a:buClr>
            </a:pPr>
            <a:r>
              <a:rPr lang="en-US" sz="2800" dirty="0" smtClean="0">
                <a:solidFill>
                  <a:srgbClr val="000000"/>
                </a:solidFill>
                <a:ea typeface="ＭＳ Ｐゴシック" pitchFamily="1" charset="-128"/>
              </a:rPr>
              <a:t>City of Albany</a:t>
            </a:r>
          </a:p>
          <a:p>
            <a:pPr lvl="1" eaLnBrk="1" hangingPunct="1">
              <a:lnSpc>
                <a:spcPct val="90000"/>
              </a:lnSpc>
              <a:buClr>
                <a:srgbClr val="F79646"/>
              </a:buClr>
              <a:buFont typeface="Arial" charset="0"/>
              <a:buChar char="•"/>
            </a:pPr>
            <a:r>
              <a:rPr lang="en-US" sz="2200" dirty="0" smtClean="0">
                <a:solidFill>
                  <a:srgbClr val="000000"/>
                </a:solidFill>
                <a:ea typeface="ＭＳ Ｐゴシック" pitchFamily="1" charset="-128"/>
              </a:rPr>
              <a:t>Rented community garden eight blocks from office for $20</a:t>
            </a:r>
          </a:p>
          <a:p>
            <a:pPr lvl="1" eaLnBrk="1" hangingPunct="1">
              <a:lnSpc>
                <a:spcPct val="90000"/>
              </a:lnSpc>
              <a:buClr>
                <a:srgbClr val="F79646"/>
              </a:buClr>
              <a:buFont typeface="Arial" charset="0"/>
              <a:buChar char="•"/>
            </a:pPr>
            <a:r>
              <a:rPr lang="en-US" sz="2200" dirty="0" smtClean="0">
                <a:solidFill>
                  <a:srgbClr val="000000"/>
                </a:solidFill>
                <a:ea typeface="ＭＳ Ｐゴシック" pitchFamily="1" charset="-128"/>
              </a:rPr>
              <a:t>Wellness committee contributed $20 for seeds and starts</a:t>
            </a:r>
          </a:p>
          <a:p>
            <a:pPr lvl="1" eaLnBrk="1" hangingPunct="1">
              <a:lnSpc>
                <a:spcPct val="90000"/>
              </a:lnSpc>
              <a:buClr>
                <a:srgbClr val="F79646"/>
              </a:buClr>
              <a:buFont typeface="Arial" charset="0"/>
              <a:buChar char="•"/>
            </a:pPr>
            <a:r>
              <a:rPr lang="en-US" sz="2200" dirty="0" smtClean="0">
                <a:solidFill>
                  <a:srgbClr val="000000"/>
                </a:solidFill>
                <a:ea typeface="ＭＳ Ｐゴシック" pitchFamily="1" charset="-128"/>
              </a:rPr>
              <a:t>Result: healthy food, camaraderie, and exercise for employees</a:t>
            </a:r>
          </a:p>
          <a:p>
            <a:pPr eaLnBrk="1" hangingPunct="1">
              <a:lnSpc>
                <a:spcPct val="90000"/>
              </a:lnSpc>
              <a:buClr>
                <a:srgbClr val="F79646"/>
              </a:buClr>
            </a:pPr>
            <a:r>
              <a:rPr lang="en-US" sz="2800" dirty="0" smtClean="0">
                <a:solidFill>
                  <a:srgbClr val="000000"/>
                </a:solidFill>
                <a:ea typeface="ＭＳ Ｐゴシック" pitchFamily="1" charset="-128"/>
              </a:rPr>
              <a:t>Samaritan Health </a:t>
            </a:r>
          </a:p>
          <a:p>
            <a:pPr lvl="1" eaLnBrk="1" hangingPunct="1">
              <a:lnSpc>
                <a:spcPct val="90000"/>
              </a:lnSpc>
              <a:buClr>
                <a:srgbClr val="F79646"/>
              </a:buClr>
              <a:buFont typeface="Arial" charset="0"/>
              <a:buChar char="•"/>
            </a:pPr>
            <a:r>
              <a:rPr lang="en-US" sz="2200" dirty="0" smtClean="0">
                <a:solidFill>
                  <a:srgbClr val="000000"/>
                </a:solidFill>
                <a:ea typeface="ＭＳ Ｐゴシック" pitchFamily="1" charset="-128"/>
              </a:rPr>
              <a:t>All five hospitals and 70 clinics are tobacco free.</a:t>
            </a:r>
          </a:p>
          <a:p>
            <a:pPr lvl="1" eaLnBrk="1" hangingPunct="1">
              <a:lnSpc>
                <a:spcPct val="90000"/>
              </a:lnSpc>
              <a:buClr>
                <a:srgbClr val="F79646"/>
              </a:buClr>
              <a:buFont typeface="Arial" charset="0"/>
              <a:buChar char="•"/>
            </a:pPr>
            <a:r>
              <a:rPr lang="en-US" sz="2000" dirty="0" smtClean="0"/>
              <a:t>In 2011, Samaritan increased healthy foods in cafeteria with  a 20 percent employee discount in two hospitals</a:t>
            </a:r>
          </a:p>
          <a:p>
            <a:pPr lvl="1" eaLnBrk="1" hangingPunct="1">
              <a:lnSpc>
                <a:spcPct val="90000"/>
              </a:lnSpc>
              <a:buClr>
                <a:srgbClr val="F79646"/>
              </a:buClr>
              <a:buFont typeface="Arial" charset="0"/>
              <a:buChar char="•"/>
            </a:pPr>
            <a:r>
              <a:rPr lang="en-US" sz="2000" i="1" dirty="0" smtClean="0"/>
              <a:t>“Start with a small program. Evaluate the results. Then, add something.” </a:t>
            </a:r>
          </a:p>
          <a:p>
            <a:pPr lvl="1" algn="r">
              <a:buNone/>
            </a:pPr>
            <a:r>
              <a:rPr lang="en-US" sz="2000" dirty="0" smtClean="0"/>
              <a:t>–Joshua Gustafson, health and wellness program manager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descr="W@W_ppt_v2 021312 for slides15.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7651"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Recap: Your First Steps</a:t>
            </a:r>
          </a:p>
        </p:txBody>
      </p:sp>
      <p:sp>
        <p:nvSpPr>
          <p:cNvPr id="6" name="Content Placeholder 2"/>
          <p:cNvSpPr>
            <a:spLocks noGrp="1"/>
          </p:cNvSpPr>
          <p:nvPr>
            <p:ph idx="1"/>
          </p:nvPr>
        </p:nvSpPr>
        <p:spPr>
          <a:xfrm>
            <a:off x="576263" y="1820863"/>
            <a:ext cx="7940675" cy="4038600"/>
          </a:xfrm>
          <a:ln>
            <a:noFill/>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buClr>
                <a:srgbClr val="F79646"/>
              </a:buClr>
            </a:pPr>
            <a:r>
              <a:rPr lang="en-US" sz="2800" dirty="0" smtClean="0">
                <a:solidFill>
                  <a:srgbClr val="000000"/>
                </a:solidFill>
                <a:ea typeface="ＭＳ Ｐゴシック" pitchFamily="1" charset="-128"/>
              </a:rPr>
              <a:t>Build leadership support</a:t>
            </a:r>
          </a:p>
          <a:p>
            <a:pPr eaLnBrk="1" hangingPunct="1">
              <a:buClr>
                <a:srgbClr val="F79646"/>
              </a:buClr>
            </a:pPr>
            <a:r>
              <a:rPr lang="en-US" sz="2800" dirty="0" smtClean="0">
                <a:solidFill>
                  <a:srgbClr val="000000"/>
                </a:solidFill>
                <a:ea typeface="ＭＳ Ｐゴシック" pitchFamily="1" charset="-128"/>
              </a:rPr>
              <a:t>Convene a Wellness team</a:t>
            </a:r>
          </a:p>
          <a:p>
            <a:pPr eaLnBrk="1" hangingPunct="1">
              <a:buClr>
                <a:srgbClr val="F79646"/>
              </a:buClr>
            </a:pPr>
            <a:r>
              <a:rPr lang="en-US" sz="2800" dirty="0" smtClean="0">
                <a:solidFill>
                  <a:srgbClr val="000000"/>
                </a:solidFill>
                <a:ea typeface="ＭＳ Ｐゴシック" pitchFamily="1" charset="-128"/>
              </a:rPr>
              <a:t>Take the Wellness at Work Online Assessment, gather other information</a:t>
            </a:r>
          </a:p>
          <a:p>
            <a:pPr eaLnBrk="1" hangingPunct="1">
              <a:buClr>
                <a:srgbClr val="F79646"/>
              </a:buClr>
            </a:pPr>
            <a:r>
              <a:rPr lang="en-US" sz="2800" dirty="0" smtClean="0">
                <a:solidFill>
                  <a:srgbClr val="000000"/>
                </a:solidFill>
                <a:ea typeface="ＭＳ Ｐゴシック" pitchFamily="1" charset="-128"/>
              </a:rPr>
              <a:t>Review and prioritize recommendations, develop an action plan </a:t>
            </a:r>
          </a:p>
          <a:p>
            <a:pPr eaLnBrk="1" hangingPunct="1">
              <a:buClr>
                <a:srgbClr val="F79646"/>
              </a:buClr>
            </a:pPr>
            <a:r>
              <a:rPr lang="en-US" sz="2800" dirty="0" smtClean="0">
                <a:solidFill>
                  <a:srgbClr val="000000"/>
                </a:solidFill>
                <a:ea typeface="ＭＳ Ｐゴシック" pitchFamily="1" charset="-128"/>
              </a:rPr>
              <a:t>Choose a project and get started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W@W_ppt_v2 021312 for slides16.png"/>
          <p:cNvPicPr>
            <a:picLocks noChangeAspect="1"/>
          </p:cNvPicPr>
          <p:nvPr/>
        </p:nvPicPr>
        <p:blipFill>
          <a:blip r:embed="rId2"/>
          <a:srcRect/>
          <a:stretch>
            <a:fillRect/>
          </a:stretch>
        </p:blipFill>
        <p:spPr bwMode="auto">
          <a:xfrm>
            <a:off x="136525" y="0"/>
            <a:ext cx="9142413" cy="6858000"/>
          </a:xfrm>
          <a:prstGeom prst="rect">
            <a:avLst/>
          </a:prstGeom>
          <a:noFill/>
          <a:ln w="9525">
            <a:noFill/>
            <a:miter lim="800000"/>
            <a:headEnd/>
            <a:tailEnd/>
          </a:ln>
        </p:spPr>
      </p:pic>
      <p:sp>
        <p:nvSpPr>
          <p:cNvPr id="28675"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Wrap Up</a:t>
            </a:r>
          </a:p>
        </p:txBody>
      </p:sp>
      <p:sp>
        <p:nvSpPr>
          <p:cNvPr id="28676" name="TextBox 5"/>
          <p:cNvSpPr txBox="1">
            <a:spLocks noChangeArrowheads="1"/>
          </p:cNvSpPr>
          <p:nvPr/>
        </p:nvSpPr>
        <p:spPr bwMode="auto">
          <a:xfrm>
            <a:off x="1795463" y="2166938"/>
            <a:ext cx="5418137" cy="2862262"/>
          </a:xfrm>
          <a:prstGeom prst="rect">
            <a:avLst/>
          </a:prstGeom>
          <a:noFill/>
          <a:ln w="9525">
            <a:noFill/>
            <a:miter lim="800000"/>
            <a:headEnd/>
            <a:tailEnd/>
          </a:ln>
        </p:spPr>
        <p:txBody>
          <a:bodyPr>
            <a:spAutoFit/>
          </a:bodyPr>
          <a:lstStyle/>
          <a:p>
            <a:pPr algn="ctr"/>
            <a:r>
              <a:rPr lang="en-US" sz="6000">
                <a:latin typeface="Calibri" pitchFamily="1" charset="0"/>
              </a:rPr>
              <a:t>Questions</a:t>
            </a:r>
          </a:p>
          <a:p>
            <a:pPr algn="ctr"/>
            <a:r>
              <a:rPr lang="en-US" sz="6000">
                <a:latin typeface="Calibri" pitchFamily="1" charset="0"/>
              </a:rPr>
              <a:t>And</a:t>
            </a:r>
          </a:p>
          <a:p>
            <a:pPr algn="ctr"/>
            <a:r>
              <a:rPr lang="en-US" sz="6000">
                <a:latin typeface="Calibri" pitchFamily="1" charset="0"/>
              </a:rPr>
              <a:t>Discussion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W@W_ppt_v2 021312 for slides17.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9699" name="TextBox 4"/>
          <p:cNvSpPr txBox="1">
            <a:spLocks noChangeArrowheads="1"/>
          </p:cNvSpPr>
          <p:nvPr/>
        </p:nvSpPr>
        <p:spPr bwMode="auto">
          <a:xfrm>
            <a:off x="617538" y="590550"/>
            <a:ext cx="6951662" cy="615553"/>
          </a:xfrm>
          <a:prstGeom prst="rect">
            <a:avLst/>
          </a:prstGeom>
          <a:noFill/>
          <a:ln w="9525">
            <a:noFill/>
            <a:miter lim="800000"/>
            <a:headEnd/>
            <a:tailEnd/>
          </a:ln>
        </p:spPr>
        <p:txBody>
          <a:bodyPr wrap="square">
            <a:spAutoFit/>
          </a:bodyPr>
          <a:lstStyle/>
          <a:p>
            <a:r>
              <a:rPr lang="en-US" sz="3400" dirty="0" smtClean="0">
                <a:solidFill>
                  <a:schemeClr val="bg1"/>
                </a:solidFill>
                <a:latin typeface="Calibri" pitchFamily="1" charset="0"/>
              </a:rPr>
              <a:t>Join the Wellness at Work </a:t>
            </a:r>
            <a:r>
              <a:rPr lang="en-US" sz="3400" dirty="0">
                <a:solidFill>
                  <a:schemeClr val="bg1"/>
                </a:solidFill>
                <a:latin typeface="Calibri" pitchFamily="1" charset="0"/>
              </a:rPr>
              <a:t>Movement</a:t>
            </a:r>
          </a:p>
        </p:txBody>
      </p:sp>
      <p:sp>
        <p:nvSpPr>
          <p:cNvPr id="6" name="Content Placeholder 2"/>
          <p:cNvSpPr>
            <a:spLocks noGrp="1"/>
          </p:cNvSpPr>
          <p:nvPr>
            <p:ph idx="1"/>
          </p:nvPr>
        </p:nvSpPr>
        <p:spPr>
          <a:xfrm>
            <a:off x="617538" y="1905000"/>
            <a:ext cx="7629525" cy="4221163"/>
          </a:xfrm>
        </p:spPr>
        <p:txBody>
          <a:bodyPr>
            <a:normAutofit lnSpcReduction="10000"/>
          </a:bodyPr>
          <a:lstStyle/>
          <a:p>
            <a:pPr marL="0" indent="-346075" eaLnBrk="1" hangingPunct="1">
              <a:spcBef>
                <a:spcPts val="863"/>
              </a:spcBef>
              <a:buClr>
                <a:srgbClr val="F79646"/>
              </a:buClr>
            </a:pPr>
            <a:r>
              <a:rPr lang="en-US" sz="1800" b="1" dirty="0" smtClean="0"/>
              <a:t>Centers for Disease Control</a:t>
            </a:r>
          </a:p>
          <a:p>
            <a:pPr marL="574675" lvl="1" indent="-228600" eaLnBrk="1" hangingPunct="1">
              <a:spcBef>
                <a:spcPts val="863"/>
              </a:spcBef>
              <a:buClr>
                <a:srgbClr val="F79646"/>
              </a:buClr>
              <a:buFont typeface="Arial" charset="0"/>
              <a:buChar char="•"/>
            </a:pPr>
            <a:r>
              <a:rPr lang="en-US" sz="1400" i="1" dirty="0" smtClean="0"/>
              <a:t>National Healthy Worksite: </a:t>
            </a:r>
            <a:r>
              <a:rPr lang="en-US" sz="1400" i="1" dirty="0" smtClean="0">
                <a:hlinkClick r:id="rId4"/>
              </a:rPr>
              <a:t>http://www.cdc.gov/NationalHealthyWorksite/ </a:t>
            </a:r>
            <a:endParaRPr lang="en-US" sz="1400" i="1" dirty="0" smtClean="0"/>
          </a:p>
          <a:p>
            <a:pPr marL="574675" lvl="1" indent="-228600" eaLnBrk="1" hangingPunct="1">
              <a:spcBef>
                <a:spcPts val="863"/>
              </a:spcBef>
              <a:buClr>
                <a:srgbClr val="F79646"/>
              </a:buClr>
              <a:buFont typeface="Arial" charset="0"/>
              <a:buChar char="•"/>
            </a:pPr>
            <a:r>
              <a:rPr lang="en-US" sz="1400" i="1" dirty="0" smtClean="0"/>
              <a:t>Community Guide: </a:t>
            </a:r>
            <a:r>
              <a:rPr lang="en-US" sz="1400" dirty="0" smtClean="0"/>
              <a:t> </a:t>
            </a:r>
            <a:r>
              <a:rPr lang="en-US" sz="1400" dirty="0" smtClean="0">
                <a:hlinkClick r:id="rId5"/>
              </a:rPr>
              <a:t>http://www.thecommunityguide.org/obesity/workprograms.html</a:t>
            </a:r>
            <a:endParaRPr lang="en-US" sz="1400" dirty="0" smtClean="0"/>
          </a:p>
          <a:p>
            <a:pPr marL="574675" lvl="1" indent="-228600" eaLnBrk="1" hangingPunct="1">
              <a:spcBef>
                <a:spcPts val="863"/>
              </a:spcBef>
              <a:buClr>
                <a:srgbClr val="F79646"/>
              </a:buClr>
              <a:buFont typeface="Arial" charset="0"/>
              <a:buChar char="•"/>
            </a:pPr>
            <a:r>
              <a:rPr lang="en-US" sz="1400" i="1" dirty="0" smtClean="0"/>
              <a:t>Preventing Chronic Disease</a:t>
            </a:r>
            <a:r>
              <a:rPr lang="en-US" sz="1400" dirty="0" smtClean="0"/>
              <a:t>: </a:t>
            </a:r>
            <a:r>
              <a:rPr lang="en-US" sz="1400" dirty="0" smtClean="0">
                <a:hlinkClick r:id="rId6"/>
              </a:rPr>
              <a:t>www.cdc.gov/pcd/issues/2009/apr/08_0195.htm</a:t>
            </a:r>
            <a:endParaRPr lang="en-US" sz="1400" dirty="0" smtClean="0"/>
          </a:p>
          <a:p>
            <a:pPr marL="574675" lvl="1" indent="-228600" eaLnBrk="1" hangingPunct="1">
              <a:spcBef>
                <a:spcPts val="863"/>
              </a:spcBef>
              <a:buClr>
                <a:srgbClr val="F79646"/>
              </a:buClr>
              <a:buFont typeface="Arial" charset="0"/>
              <a:buChar char="•"/>
            </a:pPr>
            <a:r>
              <a:rPr lang="en-US" sz="1400" i="1" dirty="0" smtClean="0"/>
              <a:t>Healthier Worksite Initiative:  </a:t>
            </a:r>
            <a:r>
              <a:rPr lang="en-US" sz="1400" u="sng" dirty="0" smtClean="0">
                <a:hlinkClick r:id="rId7"/>
              </a:rPr>
              <a:t>http://www.cdc.gov/nccdphp/dnpa/hwi/</a:t>
            </a:r>
            <a:endParaRPr lang="en-US" sz="1400" dirty="0" smtClean="0"/>
          </a:p>
          <a:p>
            <a:pPr marL="0" indent="-346075" eaLnBrk="1" hangingPunct="1">
              <a:spcBef>
                <a:spcPts val="863"/>
              </a:spcBef>
              <a:buClr>
                <a:srgbClr val="F79646"/>
              </a:buClr>
            </a:pPr>
            <a:r>
              <a:rPr lang="en-US" sz="1800" b="1" dirty="0" smtClean="0"/>
              <a:t>U.S. Chamber of Commerce’s Healthy Workforce Program:</a:t>
            </a:r>
            <a:r>
              <a:rPr lang="en-US" sz="1400" b="1" dirty="0" smtClean="0"/>
              <a:t/>
            </a:r>
            <a:br>
              <a:rPr lang="en-US" sz="1400" b="1" dirty="0" smtClean="0"/>
            </a:br>
            <a:r>
              <a:rPr lang="en-US" sz="1400" u="sng" dirty="0" smtClean="0">
                <a:solidFill>
                  <a:srgbClr val="0000FF"/>
                </a:solidFill>
              </a:rPr>
              <a:t>http://www.uschamber.com/reports/healthy-workforce-2010-and-beyond</a:t>
            </a:r>
          </a:p>
          <a:p>
            <a:pPr marL="0" indent="-346075" eaLnBrk="1" hangingPunct="1">
              <a:spcBef>
                <a:spcPts val="863"/>
              </a:spcBef>
              <a:buClr>
                <a:srgbClr val="F79646"/>
              </a:buClr>
            </a:pPr>
            <a:r>
              <a:rPr lang="en-US" sz="1800" b="1" dirty="0" smtClean="0"/>
              <a:t>Small Business Wellness Initiative:</a:t>
            </a:r>
            <a:r>
              <a:rPr lang="en-US" sz="1400" b="1" dirty="0" smtClean="0"/>
              <a:t> </a:t>
            </a:r>
            <a:r>
              <a:rPr lang="en-US" sz="1400" u="sng" dirty="0" smtClean="0">
                <a:hlinkClick r:id="rId8"/>
              </a:rPr>
              <a:t>http://www.sbwi.org/employers.asp</a:t>
            </a:r>
            <a:r>
              <a:rPr lang="en-US" sz="1800" dirty="0" smtClean="0"/>
              <a:t>  </a:t>
            </a:r>
          </a:p>
          <a:p>
            <a:pPr marL="0" indent="-346075" eaLnBrk="1" hangingPunct="1">
              <a:spcBef>
                <a:spcPts val="863"/>
              </a:spcBef>
              <a:buClr>
                <a:srgbClr val="F79646"/>
              </a:buClr>
            </a:pPr>
            <a:r>
              <a:rPr lang="en-US" sz="1800" b="1" dirty="0" smtClean="0"/>
              <a:t>National Business Group on Health</a:t>
            </a:r>
            <a:r>
              <a:rPr lang="en-US" sz="1800" dirty="0" smtClean="0"/>
              <a:t>: </a:t>
            </a:r>
            <a:r>
              <a:rPr lang="en-US" sz="1400" dirty="0" smtClean="0">
                <a:hlinkClick r:id="rId9"/>
              </a:rPr>
              <a:t>www.businessgrouphealth.org/</a:t>
            </a:r>
            <a:endParaRPr lang="en-US" sz="1400" dirty="0" smtClean="0"/>
          </a:p>
          <a:p>
            <a:pPr marL="0" indent="-346075" eaLnBrk="1" hangingPunct="1">
              <a:spcBef>
                <a:spcPts val="863"/>
              </a:spcBef>
              <a:buClr>
                <a:srgbClr val="F79646"/>
              </a:buClr>
            </a:pPr>
            <a:r>
              <a:rPr lang="en-US" sz="1800" b="1" dirty="0" smtClean="0"/>
              <a:t>Wellness Councils of America (</a:t>
            </a:r>
            <a:r>
              <a:rPr lang="en-US" sz="1800" b="1" dirty="0" err="1" smtClean="0"/>
              <a:t>Welcoa</a:t>
            </a:r>
            <a:r>
              <a:rPr lang="en-US" sz="1800" b="1" dirty="0" smtClean="0"/>
              <a:t>): </a:t>
            </a:r>
            <a:r>
              <a:rPr lang="en-US" sz="1400" dirty="0" smtClean="0">
                <a:hlinkClick r:id="rId10"/>
              </a:rPr>
              <a:t>http://www.welcoa.org/</a:t>
            </a:r>
            <a:endParaRPr lang="en-US" sz="1400" dirty="0" smtClean="0"/>
          </a:p>
          <a:p>
            <a:pPr marL="0" indent="-346075" eaLnBrk="1" hangingPunct="1">
              <a:spcBef>
                <a:spcPts val="863"/>
              </a:spcBef>
              <a:buClr>
                <a:srgbClr val="F79646"/>
              </a:buClr>
            </a:pPr>
            <a:r>
              <a:rPr lang="en-US" sz="1800" b="1" dirty="0" smtClean="0"/>
              <a:t>American Heart Association:</a:t>
            </a:r>
            <a:r>
              <a:rPr lang="en-US" sz="1400" b="1" dirty="0" smtClean="0"/>
              <a:t> </a:t>
            </a:r>
            <a:r>
              <a:rPr lang="en-US" sz="1400" dirty="0" smtClean="0">
                <a:hlinkClick r:id="rId11"/>
              </a:rPr>
              <a:t>http://startwalkingnow.org/start_workplace.jsp</a:t>
            </a:r>
            <a:endParaRPr lang="en-US" sz="1400" dirty="0" smtClean="0"/>
          </a:p>
          <a:p>
            <a:pPr marL="0" indent="-346075" eaLnBrk="1" hangingPunct="1">
              <a:spcBef>
                <a:spcPts val="863"/>
              </a:spcBef>
              <a:buClr>
                <a:srgbClr val="F79646"/>
              </a:buClr>
            </a:pPr>
            <a:r>
              <a:rPr lang="en-US" sz="1800" b="1" dirty="0" smtClean="0"/>
              <a:t>Employment Law Information Network: </a:t>
            </a:r>
            <a:r>
              <a:rPr lang="en-US" sz="1800" dirty="0" smtClean="0"/>
              <a:t> </a:t>
            </a:r>
            <a:r>
              <a:rPr lang="en-US" sz="1400" dirty="0" smtClean="0">
                <a:hlinkClick r:id="rId12"/>
              </a:rPr>
              <a:t>www.elinfonet.com</a:t>
            </a:r>
            <a:endParaRPr lang="en-US" sz="1400" dirty="0" smtClean="0"/>
          </a:p>
          <a:p>
            <a:pPr marL="0" indent="-346075" eaLnBrk="1" hangingPunct="1">
              <a:spcBef>
                <a:spcPts val="863"/>
              </a:spcBef>
              <a:buClr>
                <a:srgbClr val="F79646"/>
              </a:buClr>
              <a:buFont typeface="Arial" charset="0"/>
              <a:buNone/>
            </a:pPr>
            <a:endParaRPr lang="en-US" sz="1800" b="1" dirty="0" smtClean="0"/>
          </a:p>
          <a:p>
            <a:pPr marL="0" indent="-346075" eaLnBrk="1" hangingPunct="1">
              <a:spcBef>
                <a:spcPts val="863"/>
              </a:spcBef>
              <a:buClr>
                <a:srgbClr val="F79646"/>
              </a:buCl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W@W_ppt_v2 021312 for slides18.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TextBox 5"/>
          <p:cNvSpPr txBox="1">
            <a:spLocks noChangeArrowheads="1"/>
          </p:cNvSpPr>
          <p:nvPr/>
        </p:nvSpPr>
        <p:spPr bwMode="auto">
          <a:xfrm>
            <a:off x="617538" y="285743"/>
            <a:ext cx="6596062" cy="1200329"/>
          </a:xfrm>
          <a:prstGeom prst="rect">
            <a:avLst/>
          </a:prstGeom>
          <a:noFill/>
          <a:ln w="9525">
            <a:noFill/>
            <a:miter lim="800000"/>
            <a:headEnd/>
            <a:tailEnd/>
          </a:ln>
        </p:spPr>
        <p:txBody>
          <a:bodyPr>
            <a:spAutoFit/>
          </a:bodyPr>
          <a:lstStyle/>
          <a:p>
            <a:r>
              <a:rPr lang="en-US" sz="3600" dirty="0">
                <a:solidFill>
                  <a:schemeClr val="bg1"/>
                </a:solidFill>
                <a:latin typeface="Calibri" pitchFamily="1" charset="0"/>
              </a:rPr>
              <a:t>Visit </a:t>
            </a:r>
            <a:r>
              <a:rPr lang="en-US" sz="3600" dirty="0" smtClean="0">
                <a:solidFill>
                  <a:schemeClr val="bg1"/>
                </a:solidFill>
                <a:latin typeface="Calibri" pitchFamily="1" charset="0"/>
              </a:rPr>
              <a:t/>
            </a:r>
            <a:br>
              <a:rPr lang="en-US" sz="3600" dirty="0" smtClean="0">
                <a:solidFill>
                  <a:schemeClr val="bg1"/>
                </a:solidFill>
                <a:latin typeface="Calibri" pitchFamily="1" charset="0"/>
              </a:rPr>
            </a:br>
            <a:r>
              <a:rPr lang="en-US" sz="3600" dirty="0" err="1" smtClean="0">
                <a:solidFill>
                  <a:schemeClr val="bg1"/>
                </a:solidFill>
                <a:latin typeface="Calibri" pitchFamily="1" charset="0"/>
              </a:rPr>
              <a:t>healthoregon</a:t>
            </a:r>
            <a:r>
              <a:rPr lang="en-US" sz="3600" dirty="0" err="1">
                <a:solidFill>
                  <a:schemeClr val="bg1"/>
                </a:solidFill>
                <a:latin typeface="Calibri" pitchFamily="1" charset="0"/>
              </a:rPr>
              <a:t>/wellness@work</a:t>
            </a:r>
            <a:endParaRPr lang="en-US" sz="3600" dirty="0">
              <a:solidFill>
                <a:schemeClr val="bg1"/>
              </a:solidFill>
              <a:latin typeface="Calibri" pitchFamily="1" charset="0"/>
            </a:endParaRPr>
          </a:p>
        </p:txBody>
      </p:sp>
      <p:pic>
        <p:nvPicPr>
          <p:cNvPr id="49154" name="Picture 2"/>
          <p:cNvPicPr>
            <a:picLocks noChangeAspect="1" noChangeArrowheads="1"/>
          </p:cNvPicPr>
          <p:nvPr/>
        </p:nvPicPr>
        <p:blipFill>
          <a:blip r:embed="rId4"/>
          <a:srcRect/>
          <a:stretch>
            <a:fillRect/>
          </a:stretch>
        </p:blipFill>
        <p:spPr bwMode="auto">
          <a:xfrm>
            <a:off x="1125538" y="1701800"/>
            <a:ext cx="6477000" cy="4651375"/>
          </a:xfrm>
          <a:prstGeom prst="rect">
            <a:avLst/>
          </a:prstGeom>
          <a:noFill/>
          <a:ln w="9525">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3" descr="W@W_ppt_v2 021312 for slides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Roadmap for Today</a:t>
            </a:r>
          </a:p>
        </p:txBody>
      </p:sp>
      <p:sp>
        <p:nvSpPr>
          <p:cNvPr id="14340" name="TextBox 4"/>
          <p:cNvSpPr txBox="1">
            <a:spLocks noChangeArrowheads="1"/>
          </p:cNvSpPr>
          <p:nvPr/>
        </p:nvSpPr>
        <p:spPr bwMode="auto">
          <a:xfrm>
            <a:off x="617538" y="1963738"/>
            <a:ext cx="7680325" cy="3093154"/>
          </a:xfrm>
          <a:prstGeom prst="rect">
            <a:avLst/>
          </a:prstGeom>
          <a:noFill/>
          <a:ln w="9525">
            <a:noFill/>
            <a:miter lim="800000"/>
            <a:headEnd/>
            <a:tailEnd/>
          </a:ln>
        </p:spPr>
        <p:txBody>
          <a:bodyPr>
            <a:spAutoFit/>
          </a:bodyPr>
          <a:lstStyle/>
          <a:p>
            <a:pPr marL="346075" lvl="1" indent="-346075">
              <a:spcBef>
                <a:spcPts val="863"/>
              </a:spcBef>
              <a:buClr>
                <a:srgbClr val="F79646"/>
              </a:buClr>
              <a:buFont typeface="Arial" charset="0"/>
              <a:buChar char="•"/>
            </a:pPr>
            <a:r>
              <a:rPr lang="en-US" sz="3600" dirty="0">
                <a:latin typeface="Calibri" pitchFamily="1" charset="0"/>
              </a:rPr>
              <a:t>Worksite Wellness:</a:t>
            </a:r>
            <a:r>
              <a:rPr lang="en-US" sz="3600" dirty="0" smtClean="0">
                <a:latin typeface="Calibri" pitchFamily="1" charset="0"/>
              </a:rPr>
              <a:t> </a:t>
            </a:r>
            <a:br>
              <a:rPr lang="en-US" sz="3600" dirty="0" smtClean="0">
                <a:latin typeface="Calibri" pitchFamily="1" charset="0"/>
              </a:rPr>
            </a:br>
            <a:r>
              <a:rPr lang="en-US" sz="3600" dirty="0" smtClean="0">
                <a:latin typeface="Calibri" pitchFamily="1" charset="0"/>
              </a:rPr>
              <a:t>A worthwhile investment</a:t>
            </a:r>
            <a:endParaRPr lang="en-US" sz="3600" dirty="0">
              <a:latin typeface="Calibri" pitchFamily="1" charset="0"/>
            </a:endParaRPr>
          </a:p>
          <a:p>
            <a:pPr marL="346075" lvl="1" indent="-346075">
              <a:spcBef>
                <a:spcPts val="863"/>
              </a:spcBef>
              <a:buClr>
                <a:srgbClr val="F79646"/>
              </a:buClr>
              <a:buFont typeface="Arial" charset="0"/>
              <a:buChar char="•"/>
            </a:pPr>
            <a:r>
              <a:rPr lang="en-US" sz="3600" dirty="0">
                <a:latin typeface="Calibri" pitchFamily="1" charset="0"/>
              </a:rPr>
              <a:t>How to get started and succeed</a:t>
            </a:r>
          </a:p>
          <a:p>
            <a:pPr marL="346075" lvl="1" indent="-346075">
              <a:spcBef>
                <a:spcPts val="863"/>
              </a:spcBef>
              <a:buClr>
                <a:srgbClr val="F79646"/>
              </a:buClr>
              <a:buFont typeface="Arial" charset="0"/>
              <a:buChar char="•"/>
            </a:pPr>
            <a:r>
              <a:rPr lang="en-US" sz="3600" dirty="0">
                <a:latin typeface="Calibri" pitchFamily="1" charset="0"/>
              </a:rPr>
              <a:t>Stories from the field</a:t>
            </a:r>
            <a:endParaRPr lang="en-US" sz="3600" dirty="0">
              <a:solidFill>
                <a:srgbClr val="E46C0A"/>
              </a:solidFill>
              <a:latin typeface="Calibri" pitchFamily="1" charset="0"/>
            </a:endParaRPr>
          </a:p>
          <a:p>
            <a:pPr indent="-228600"/>
            <a:endParaRPr lang="en-US" sz="3600" dirty="0">
              <a:latin typeface="Calibri" pitchFamily="1"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3" descr="W@W_ppt_v2 021312 for slides10.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7" name="Picture 5" descr="oha-logocolorfinal.png"/>
          <p:cNvPicPr>
            <a:picLocks noChangeAspect="1"/>
          </p:cNvPicPr>
          <p:nvPr/>
        </p:nvPicPr>
        <p:blipFill>
          <a:blip r:embed="rId3"/>
          <a:srcRect/>
          <a:stretch>
            <a:fillRect/>
          </a:stretch>
        </p:blipFill>
        <p:spPr bwMode="auto">
          <a:xfrm>
            <a:off x="3162300" y="4325938"/>
            <a:ext cx="2493963" cy="935037"/>
          </a:xfrm>
          <a:prstGeom prst="rect">
            <a:avLst/>
          </a:prstGeom>
          <a:noFill/>
          <a:ln w="9525">
            <a:noFill/>
            <a:miter lim="800000"/>
            <a:headEnd/>
            <a:tailEnd/>
          </a:ln>
        </p:spPr>
      </p:pic>
      <p:pic>
        <p:nvPicPr>
          <p:cNvPr id="31748" name="Picture 6" descr="Wellness@workLogo big.png"/>
          <p:cNvPicPr>
            <a:picLocks noChangeAspect="1"/>
          </p:cNvPicPr>
          <p:nvPr/>
        </p:nvPicPr>
        <p:blipFill>
          <a:blip r:embed="rId4"/>
          <a:srcRect/>
          <a:stretch>
            <a:fillRect/>
          </a:stretch>
        </p:blipFill>
        <p:spPr bwMode="auto">
          <a:xfrm>
            <a:off x="1692275" y="2768600"/>
            <a:ext cx="5716588" cy="673100"/>
          </a:xfrm>
          <a:prstGeom prst="rect">
            <a:avLst/>
          </a:prstGeom>
          <a:noFill/>
          <a:ln w="9525">
            <a:noFill/>
            <a:miter lim="800000"/>
            <a:headEnd/>
            <a:tailEnd/>
          </a:ln>
        </p:spPr>
      </p:pic>
      <p:sp>
        <p:nvSpPr>
          <p:cNvPr id="31749" name="TextBox 7"/>
          <p:cNvSpPr txBox="1">
            <a:spLocks noChangeArrowheads="1"/>
          </p:cNvSpPr>
          <p:nvPr/>
        </p:nvSpPr>
        <p:spPr bwMode="auto">
          <a:xfrm>
            <a:off x="617538" y="523875"/>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Start Now!</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3" name="Picture 3" descr="W@W_ppt_v2 021312 for slides13.png"/>
          <p:cNvPicPr>
            <a:picLocks noChangeAspect="1"/>
          </p:cNvPicPr>
          <p:nvPr/>
        </p:nvPicPr>
        <p:blipFill>
          <a:blip r:embed="rId4"/>
          <a:srcRect/>
          <a:stretch>
            <a:fillRect/>
          </a:stretch>
        </p:blipFill>
        <p:spPr bwMode="auto">
          <a:xfrm>
            <a:off x="0" y="0"/>
            <a:ext cx="9142413" cy="6858000"/>
          </a:xfrm>
          <a:prstGeom prst="rect">
            <a:avLst/>
          </a:prstGeom>
          <a:noFill/>
          <a:ln w="9525">
            <a:noFill/>
            <a:miter lim="800000"/>
            <a:headEnd/>
            <a:tailEnd/>
          </a:ln>
        </p:spPr>
      </p:pic>
      <p:sp>
        <p:nvSpPr>
          <p:cNvPr id="15364" name="TextBox 4"/>
          <p:cNvSpPr txBox="1">
            <a:spLocks noChangeArrowheads="1"/>
          </p:cNvSpPr>
          <p:nvPr/>
        </p:nvSpPr>
        <p:spPr bwMode="auto">
          <a:xfrm>
            <a:off x="617538" y="304800"/>
            <a:ext cx="6596062" cy="1181100"/>
          </a:xfrm>
          <a:prstGeom prst="rect">
            <a:avLst/>
          </a:prstGeom>
          <a:noFill/>
          <a:ln w="9525">
            <a:noFill/>
            <a:miter lim="800000"/>
            <a:headEnd/>
            <a:tailEnd/>
          </a:ln>
        </p:spPr>
        <p:txBody>
          <a:bodyPr>
            <a:spAutoFit/>
          </a:bodyPr>
          <a:lstStyle/>
          <a:p>
            <a:pPr>
              <a:lnSpc>
                <a:spcPts val="2800"/>
              </a:lnSpc>
            </a:pPr>
            <a:r>
              <a:rPr lang="en-US" sz="2800" dirty="0">
                <a:solidFill>
                  <a:schemeClr val="bg1"/>
                </a:solidFill>
                <a:latin typeface="Calibri" pitchFamily="1" charset="0"/>
              </a:rPr>
              <a:t>Health Insurance Premium Increases Outpace Inflation and Growth in </a:t>
            </a:r>
            <a:br>
              <a:rPr lang="en-US" sz="2800" dirty="0">
                <a:solidFill>
                  <a:schemeClr val="bg1"/>
                </a:solidFill>
                <a:latin typeface="Calibri" pitchFamily="1" charset="0"/>
              </a:rPr>
            </a:br>
            <a:r>
              <a:rPr lang="en-US" sz="2800" dirty="0">
                <a:solidFill>
                  <a:schemeClr val="bg1"/>
                </a:solidFill>
                <a:latin typeface="Calibri" pitchFamily="1" charset="0"/>
              </a:rPr>
              <a:t>Workers’ Earnings </a:t>
            </a:r>
            <a:r>
              <a:rPr lang="en-US" sz="2800" dirty="0" smtClean="0">
                <a:solidFill>
                  <a:schemeClr val="bg1"/>
                </a:solidFill>
                <a:latin typeface="Calibri" pitchFamily="1" charset="0"/>
              </a:rPr>
              <a:t>1999–2011</a:t>
            </a:r>
            <a:endParaRPr lang="en-US" sz="2800" dirty="0">
              <a:solidFill>
                <a:schemeClr val="bg1"/>
              </a:solidFill>
              <a:latin typeface="Calibri" pitchFamily="1" charset="0"/>
            </a:endParaRPr>
          </a:p>
        </p:txBody>
      </p:sp>
      <p:graphicFrame>
        <p:nvGraphicFramePr>
          <p:cNvPr id="15370" name="Object 3"/>
          <p:cNvGraphicFramePr>
            <a:graphicFrameLocks noGrp="1" noChangeAspect="1"/>
          </p:cNvGraphicFramePr>
          <p:nvPr/>
        </p:nvGraphicFramePr>
        <p:xfrm>
          <a:off x="795862" y="1574799"/>
          <a:ext cx="7550579" cy="4842937"/>
        </p:xfrm>
        <a:graphic>
          <a:graphicData uri="http://schemas.openxmlformats.org/presentationml/2006/ole">
            <p:oleObj spid="_x0000_s15370" name="Worksheet" r:id="rId5" imgW="8711939" imgH="5584420" progId="Excel.Sheet.8">
              <p:embed/>
            </p:oleObj>
          </a:graphicData>
        </a:graphic>
      </p:graphicFrame>
      <p:sp>
        <p:nvSpPr>
          <p:cNvPr id="7" name="Text Box 4"/>
          <p:cNvSpPr txBox="1">
            <a:spLocks noChangeArrowheads="1"/>
          </p:cNvSpPr>
          <p:nvPr/>
        </p:nvSpPr>
        <p:spPr bwMode="auto">
          <a:xfrm>
            <a:off x="325966" y="5150389"/>
            <a:ext cx="3733800" cy="1400383"/>
          </a:xfrm>
          <a:prstGeom prst="rect">
            <a:avLst/>
          </a:prstGeom>
          <a:noFill/>
          <a:ln w="9525">
            <a:noFill/>
            <a:miter lim="800000"/>
            <a:headEnd/>
            <a:tailEnd/>
          </a:ln>
        </p:spPr>
        <p:txBody>
          <a:bodyPr wrap="square">
            <a:spAutoFit/>
          </a:bodyPr>
          <a:lstStyle/>
          <a:p>
            <a:pPr eaLnBrk="1" hangingPunct="1"/>
            <a:endParaRPr lang="en-US" sz="1000" dirty="0"/>
          </a:p>
          <a:p>
            <a:pPr eaLnBrk="1" hangingPunct="1"/>
            <a:r>
              <a:rPr lang="en-US" sz="1000" dirty="0"/>
              <a:t>Source:  Kaiser/HRET Survey of Employer-Sponsored Health Benefits, 1999-2011.  Bureau of Labor Statistics, Consumer Price Index, U.S. City</a:t>
            </a:r>
            <a:r>
              <a:rPr lang="en-US" sz="1000" dirty="0" smtClean="0"/>
              <a:t> Average of </a:t>
            </a:r>
            <a:r>
              <a:rPr lang="en-US" sz="1000" dirty="0"/>
              <a:t>Annual Inflation (April to April), 1999-2011; Bureau of Labor Statistics, Seasonally Adjusted Data from the Current Employment Statistics Survey, 1999-2011 (April to April). </a:t>
            </a:r>
          </a:p>
          <a:p>
            <a:pPr eaLnBrk="1" hangingPunct="1">
              <a:spcBef>
                <a:spcPct val="50000"/>
              </a:spcBef>
            </a:pPr>
            <a:endParaRPr lang="en-US" sz="1000" dirty="0"/>
          </a:p>
        </p:txBody>
      </p:sp>
      <p:pic>
        <p:nvPicPr>
          <p:cNvPr id="8" name="Picture 7" descr="KFF-HRET 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52167" y="5523707"/>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3" descr="W@W_ppt_v2 021312 for slides4 arrows.png"/>
          <p:cNvPicPr>
            <a:picLocks noChangeAspect="1"/>
          </p:cNvPicPr>
          <p:nvPr/>
        </p:nvPicPr>
        <p:blipFill>
          <a:blip r:embed="rId3"/>
          <a:srcRect/>
          <a:stretch>
            <a:fillRect/>
          </a:stretch>
        </p:blipFill>
        <p:spPr bwMode="auto">
          <a:xfrm>
            <a:off x="-118533" y="0"/>
            <a:ext cx="9142413" cy="6858000"/>
          </a:xfrm>
          <a:prstGeom prst="rect">
            <a:avLst/>
          </a:prstGeom>
          <a:noFill/>
          <a:ln w="9525">
            <a:noFill/>
            <a:miter lim="800000"/>
            <a:headEnd/>
            <a:tailEnd/>
          </a:ln>
        </p:spPr>
      </p:pic>
      <p:sp>
        <p:nvSpPr>
          <p:cNvPr id="16387" name="TextBox 4"/>
          <p:cNvSpPr txBox="1">
            <a:spLocks noChangeArrowheads="1"/>
          </p:cNvSpPr>
          <p:nvPr/>
        </p:nvSpPr>
        <p:spPr bwMode="auto">
          <a:xfrm>
            <a:off x="617538" y="311150"/>
            <a:ext cx="6596062" cy="1200150"/>
          </a:xfrm>
          <a:prstGeom prst="rect">
            <a:avLst/>
          </a:prstGeom>
          <a:noFill/>
          <a:ln w="9525">
            <a:noFill/>
            <a:miter lim="800000"/>
            <a:headEnd/>
            <a:tailEnd/>
          </a:ln>
        </p:spPr>
        <p:txBody>
          <a:bodyPr>
            <a:spAutoFit/>
          </a:bodyPr>
          <a:lstStyle/>
          <a:p>
            <a:r>
              <a:rPr lang="en-US" sz="3600" dirty="0" smtClean="0">
                <a:solidFill>
                  <a:schemeClr val="bg1"/>
                </a:solidFill>
                <a:latin typeface="Calibri" pitchFamily="1" charset="0"/>
              </a:rPr>
              <a:t>Wellness at Work:</a:t>
            </a:r>
          </a:p>
          <a:p>
            <a:r>
              <a:rPr lang="en-US" sz="3600" dirty="0" smtClean="0">
                <a:solidFill>
                  <a:schemeClr val="bg1"/>
                </a:solidFill>
                <a:latin typeface="Calibri" pitchFamily="1" charset="0"/>
              </a:rPr>
              <a:t>An </a:t>
            </a:r>
            <a:r>
              <a:rPr lang="en-US" sz="3600" dirty="0">
                <a:solidFill>
                  <a:schemeClr val="bg1"/>
                </a:solidFill>
                <a:latin typeface="Calibri" pitchFamily="1" charset="0"/>
              </a:rPr>
              <a:t>Economic Imperative</a:t>
            </a:r>
          </a:p>
        </p:txBody>
      </p:sp>
      <p:sp>
        <p:nvSpPr>
          <p:cNvPr id="16388" name="TextBox 6"/>
          <p:cNvSpPr txBox="1">
            <a:spLocks noChangeArrowheads="1"/>
          </p:cNvSpPr>
          <p:nvPr/>
        </p:nvSpPr>
        <p:spPr bwMode="auto">
          <a:xfrm>
            <a:off x="609600" y="5672138"/>
            <a:ext cx="3589338" cy="785812"/>
          </a:xfrm>
          <a:prstGeom prst="rect">
            <a:avLst/>
          </a:prstGeom>
          <a:noFill/>
          <a:ln w="9525">
            <a:noFill/>
            <a:miter lim="800000"/>
            <a:headEnd/>
            <a:tailEnd/>
          </a:ln>
        </p:spPr>
        <p:txBody>
          <a:bodyPr>
            <a:spAutoFit/>
          </a:bodyPr>
          <a:lstStyle/>
          <a:p>
            <a:r>
              <a:rPr lang="en-US" sz="900">
                <a:solidFill>
                  <a:srgbClr val="000000"/>
                </a:solidFill>
                <a:latin typeface="Calibri" pitchFamily="1" charset="0"/>
              </a:rPr>
              <a:t>Source: Chapman LS.  The Art of Health Promotion: Meta-evaluation </a:t>
            </a:r>
            <a:br>
              <a:rPr lang="en-US" sz="900">
                <a:solidFill>
                  <a:srgbClr val="000000"/>
                </a:solidFill>
                <a:latin typeface="Calibri" pitchFamily="1" charset="0"/>
              </a:rPr>
            </a:br>
            <a:r>
              <a:rPr lang="en-US" sz="900">
                <a:solidFill>
                  <a:srgbClr val="000000"/>
                </a:solidFill>
                <a:latin typeface="Calibri" pitchFamily="1" charset="0"/>
              </a:rPr>
              <a:t>of worksite health promotion economic return studies: 2005 update.  </a:t>
            </a:r>
            <a:br>
              <a:rPr lang="en-US" sz="900">
                <a:solidFill>
                  <a:srgbClr val="000000"/>
                </a:solidFill>
                <a:latin typeface="Calibri" pitchFamily="1" charset="0"/>
              </a:rPr>
            </a:br>
            <a:r>
              <a:rPr lang="en-US" sz="900">
                <a:solidFill>
                  <a:srgbClr val="000000"/>
                </a:solidFill>
                <a:latin typeface="Calibri" pitchFamily="1" charset="0"/>
              </a:rPr>
              <a:t>Am J Health Promotion, 19 (6), July/Aug 2005</a:t>
            </a:r>
          </a:p>
          <a:p>
            <a:endParaRPr lang="en-US">
              <a:latin typeface="Calibri" pitchFamily="1" charset="0"/>
            </a:endParaRPr>
          </a:p>
        </p:txBody>
      </p:sp>
      <p:sp>
        <p:nvSpPr>
          <p:cNvPr id="16389" name="TextBox 7"/>
          <p:cNvSpPr txBox="1">
            <a:spLocks noChangeArrowheads="1"/>
          </p:cNvSpPr>
          <p:nvPr/>
        </p:nvSpPr>
        <p:spPr bwMode="auto">
          <a:xfrm>
            <a:off x="871538" y="3182938"/>
            <a:ext cx="1820862" cy="923925"/>
          </a:xfrm>
          <a:prstGeom prst="rect">
            <a:avLst/>
          </a:prstGeom>
          <a:noFill/>
          <a:ln w="9525">
            <a:noFill/>
            <a:miter lim="800000"/>
            <a:headEnd/>
            <a:tailEnd/>
          </a:ln>
        </p:spPr>
        <p:txBody>
          <a:bodyPr>
            <a:spAutoFit/>
          </a:bodyPr>
          <a:lstStyle/>
          <a:p>
            <a:r>
              <a:rPr lang="en-US" dirty="0">
                <a:solidFill>
                  <a:srgbClr val="000000"/>
                </a:solidFill>
                <a:latin typeface="Calibri" pitchFamily="1" charset="0"/>
              </a:rPr>
              <a:t>Lowers health care costs by 26%</a:t>
            </a:r>
          </a:p>
          <a:p>
            <a:endParaRPr lang="en-US" dirty="0">
              <a:latin typeface="Calibri" pitchFamily="1" charset="0"/>
            </a:endParaRPr>
          </a:p>
        </p:txBody>
      </p:sp>
      <p:sp>
        <p:nvSpPr>
          <p:cNvPr id="16390" name="TextBox 8"/>
          <p:cNvSpPr txBox="1">
            <a:spLocks noChangeArrowheads="1"/>
          </p:cNvSpPr>
          <p:nvPr/>
        </p:nvSpPr>
        <p:spPr bwMode="auto">
          <a:xfrm>
            <a:off x="3487738" y="3182938"/>
            <a:ext cx="2270125" cy="923925"/>
          </a:xfrm>
          <a:prstGeom prst="rect">
            <a:avLst/>
          </a:prstGeom>
          <a:noFill/>
          <a:ln w="9525">
            <a:noFill/>
            <a:miter lim="800000"/>
            <a:headEnd/>
            <a:tailEnd/>
          </a:ln>
        </p:spPr>
        <p:txBody>
          <a:bodyPr>
            <a:spAutoFit/>
          </a:bodyPr>
          <a:lstStyle/>
          <a:p>
            <a:r>
              <a:rPr lang="en-US">
                <a:solidFill>
                  <a:srgbClr val="000000"/>
                </a:solidFill>
                <a:latin typeface="Calibri" pitchFamily="1" charset="0"/>
              </a:rPr>
              <a:t>Reduces sick leave </a:t>
            </a:r>
            <a:br>
              <a:rPr lang="en-US">
                <a:solidFill>
                  <a:srgbClr val="000000"/>
                </a:solidFill>
                <a:latin typeface="Calibri" pitchFamily="1" charset="0"/>
              </a:rPr>
            </a:br>
            <a:r>
              <a:rPr lang="en-US">
                <a:solidFill>
                  <a:srgbClr val="000000"/>
                </a:solidFill>
                <a:latin typeface="Calibri" pitchFamily="1" charset="0"/>
              </a:rPr>
              <a:t>by 27%</a:t>
            </a:r>
          </a:p>
          <a:p>
            <a:endParaRPr lang="en-US">
              <a:latin typeface="Calibri" pitchFamily="1" charset="0"/>
            </a:endParaRPr>
          </a:p>
        </p:txBody>
      </p:sp>
      <p:sp>
        <p:nvSpPr>
          <p:cNvPr id="16391" name="TextBox 9"/>
          <p:cNvSpPr txBox="1">
            <a:spLocks noChangeArrowheads="1"/>
          </p:cNvSpPr>
          <p:nvPr/>
        </p:nvSpPr>
        <p:spPr bwMode="auto">
          <a:xfrm>
            <a:off x="6164263" y="3106738"/>
            <a:ext cx="2200275" cy="1200150"/>
          </a:xfrm>
          <a:prstGeom prst="rect">
            <a:avLst/>
          </a:prstGeom>
          <a:noFill/>
          <a:ln w="9525">
            <a:noFill/>
            <a:miter lim="800000"/>
            <a:headEnd/>
            <a:tailEnd/>
          </a:ln>
        </p:spPr>
        <p:txBody>
          <a:bodyPr>
            <a:spAutoFit/>
          </a:bodyPr>
          <a:lstStyle/>
          <a:p>
            <a:r>
              <a:rPr lang="en-US">
                <a:solidFill>
                  <a:srgbClr val="000000"/>
                </a:solidFill>
                <a:latin typeface="Calibri" pitchFamily="1" charset="0"/>
              </a:rPr>
              <a:t>Reduces workers’</a:t>
            </a:r>
          </a:p>
          <a:p>
            <a:r>
              <a:rPr lang="en-US">
                <a:solidFill>
                  <a:srgbClr val="000000"/>
                </a:solidFill>
                <a:latin typeface="Calibri" pitchFamily="1" charset="0"/>
              </a:rPr>
              <a:t>compensation costs</a:t>
            </a:r>
          </a:p>
          <a:p>
            <a:r>
              <a:rPr lang="en-US">
                <a:solidFill>
                  <a:srgbClr val="000000"/>
                </a:solidFill>
                <a:latin typeface="Calibri" pitchFamily="1" charset="0"/>
              </a:rPr>
              <a:t>by 32%</a:t>
            </a:r>
          </a:p>
          <a:p>
            <a:endParaRPr lang="en-US">
              <a:latin typeface="Calibri" pitchFamily="1" charset="0"/>
            </a:endParaRPr>
          </a:p>
        </p:txBody>
      </p:sp>
      <p:sp>
        <p:nvSpPr>
          <p:cNvPr id="16392" name="TextBox 10"/>
          <p:cNvSpPr txBox="1">
            <a:spLocks noChangeArrowheads="1"/>
          </p:cNvSpPr>
          <p:nvPr/>
        </p:nvSpPr>
        <p:spPr bwMode="auto">
          <a:xfrm>
            <a:off x="1074726" y="1651000"/>
            <a:ext cx="6486525" cy="830263"/>
          </a:xfrm>
          <a:prstGeom prst="rect">
            <a:avLst/>
          </a:prstGeom>
          <a:noFill/>
          <a:ln w="9525">
            <a:noFill/>
            <a:miter lim="800000"/>
            <a:headEnd/>
            <a:tailEnd/>
          </a:ln>
        </p:spPr>
        <p:txBody>
          <a:bodyPr>
            <a:spAutoFit/>
          </a:bodyPr>
          <a:lstStyle/>
          <a:p>
            <a:pPr algn="ctr"/>
            <a:r>
              <a:rPr lang="en-US" sz="2400" dirty="0">
                <a:latin typeface="Calibri" pitchFamily="1" charset="0"/>
              </a:rPr>
              <a:t>A comprehensive, strategically designed investment in employees’ health pays off.</a:t>
            </a:r>
          </a:p>
        </p:txBody>
      </p:sp>
      <p:sp>
        <p:nvSpPr>
          <p:cNvPr id="12" name="TextBox 11"/>
          <p:cNvSpPr txBox="1"/>
          <p:nvPr/>
        </p:nvSpPr>
        <p:spPr>
          <a:xfrm>
            <a:off x="186268" y="4792663"/>
            <a:ext cx="8534400" cy="73818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a:solidFill>
                  <a:schemeClr val="tx1"/>
                </a:solidFill>
              </a:rPr>
              <a:t>Return on Investment</a:t>
            </a:r>
          </a:p>
          <a:p>
            <a:pPr algn="ctr" fontAlgn="auto">
              <a:spcBef>
                <a:spcPts val="0"/>
              </a:spcBef>
              <a:spcAft>
                <a:spcPts val="0"/>
              </a:spcAft>
              <a:defRPr/>
            </a:pPr>
            <a:r>
              <a:rPr lang="en-US" dirty="0">
                <a:solidFill>
                  <a:srgbClr val="004C00"/>
                </a:solidFill>
              </a:rPr>
              <a:t>For every $1 spent on wellness programs, an average of $5 (range of $</a:t>
            </a:r>
            <a:r>
              <a:rPr lang="en-US" dirty="0" smtClean="0">
                <a:solidFill>
                  <a:srgbClr val="004C00"/>
                </a:solidFill>
              </a:rPr>
              <a:t>2–19</a:t>
            </a:r>
            <a:r>
              <a:rPr lang="en-US" dirty="0">
                <a:solidFill>
                  <a:srgbClr val="004C00"/>
                </a:solidFill>
              </a:rPr>
              <a:t>) is saved.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descr="W@W_ppt_v2 021312 for slides9 96dpi.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1507" name="TextBox 4"/>
          <p:cNvSpPr txBox="1">
            <a:spLocks noChangeArrowheads="1"/>
          </p:cNvSpPr>
          <p:nvPr/>
        </p:nvSpPr>
        <p:spPr bwMode="auto">
          <a:xfrm>
            <a:off x="617538" y="141799"/>
            <a:ext cx="6596062" cy="1446550"/>
          </a:xfrm>
          <a:prstGeom prst="rect">
            <a:avLst/>
          </a:prstGeom>
          <a:noFill/>
          <a:ln w="9525">
            <a:noFill/>
            <a:miter lim="800000"/>
            <a:headEnd/>
            <a:tailEnd/>
          </a:ln>
        </p:spPr>
        <p:txBody>
          <a:bodyPr>
            <a:spAutoFit/>
          </a:bodyPr>
          <a:lstStyle/>
          <a:p>
            <a:r>
              <a:rPr lang="en-US" sz="3600" dirty="0" smtClean="0">
                <a:solidFill>
                  <a:schemeClr val="bg1"/>
                </a:solidFill>
                <a:latin typeface="Calibri" pitchFamily="1" charset="0"/>
              </a:rPr>
              <a:t>Wellness at Work:</a:t>
            </a:r>
          </a:p>
          <a:p>
            <a:r>
              <a:rPr lang="en-US" sz="2600" dirty="0" smtClean="0">
                <a:solidFill>
                  <a:schemeClr val="bg1"/>
                </a:solidFill>
              </a:rPr>
              <a:t>A comprehensive, integrated worksite wellness program </a:t>
            </a:r>
            <a:endParaRPr lang="en-US" sz="2600" dirty="0">
              <a:solidFill>
                <a:schemeClr val="bg1"/>
              </a:solidFill>
              <a:latin typeface="Calibri" pitchFamily="1" charset="0"/>
            </a:endParaRPr>
          </a:p>
        </p:txBody>
      </p:sp>
      <p:graphicFrame>
        <p:nvGraphicFramePr>
          <p:cNvPr id="7" name="Content Placeholder 5"/>
          <p:cNvGraphicFramePr>
            <a:graphicFrameLocks noGrp="1"/>
          </p:cNvGraphicFramePr>
          <p:nvPr>
            <p:ph idx="1"/>
          </p:nvPr>
        </p:nvGraphicFramePr>
        <p:xfrm>
          <a:off x="2209800" y="1524000"/>
          <a:ext cx="4316295" cy="48006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8" name="Text Placeholder 19"/>
          <p:cNvSpPr txBox="1">
            <a:spLocks/>
          </p:cNvSpPr>
          <p:nvPr/>
        </p:nvSpPr>
        <p:spPr bwMode="auto">
          <a:xfrm>
            <a:off x="6695435" y="5287428"/>
            <a:ext cx="2219972" cy="381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marR="0" lvl="0" indent="0" algn="l" defTabSz="457200" rtl="0" eaLnBrk="0" fontAlgn="auto" latinLnBrk="0" hangingPunct="0">
              <a:lnSpc>
                <a:spcPct val="80000"/>
              </a:lnSpc>
              <a:spcBef>
                <a:spcPct val="20000"/>
              </a:spcBef>
              <a:spcAft>
                <a:spcPts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endParaRPr>
          </a:p>
          <a:p>
            <a:pPr marL="0" marR="0" lvl="0" indent="0" algn="l" defTabSz="457200" rtl="0" eaLnBrk="0" fontAlgn="auto" latinLnBrk="0" hangingPunct="0">
              <a:lnSpc>
                <a:spcPct val="80000"/>
              </a:lnSpc>
              <a:spcBef>
                <a:spcPct val="20000"/>
              </a:spcBef>
              <a:spcAft>
                <a:spcPts val="0"/>
              </a:spcAft>
              <a:buClrTx/>
              <a:buSzTx/>
              <a:tabLst/>
              <a:defRPr/>
            </a:pPr>
            <a:r>
              <a:rPr kumimoji="0" lang="en-US" sz="1081"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rPr>
              <a:t>Source: NGA Center of Best Practices</a:t>
            </a:r>
            <a:r>
              <a:rPr kumimoji="0" lang="en-US" sz="1400"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rPr>
              <a:t> </a:t>
            </a:r>
          </a:p>
          <a:p>
            <a:pPr marL="0" marR="0" lvl="0" indent="0" algn="l" defTabSz="457200" rtl="0" eaLnBrk="0" fontAlgn="auto" latinLnBrk="0" hangingPunct="0">
              <a:lnSpc>
                <a:spcPct val="80000"/>
              </a:lnSpc>
              <a:spcBef>
                <a:spcPct val="20000"/>
              </a:spcBef>
              <a:spcAft>
                <a:spcPts val="0"/>
              </a:spcAft>
              <a:buClrTx/>
              <a:buSzTx/>
              <a:buFont typeface="Arial"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endParaRPr>
          </a:p>
        </p:txBody>
      </p:sp>
      <p:cxnSp>
        <p:nvCxnSpPr>
          <p:cNvPr id="9" name="Straight Arrow Connector 8"/>
          <p:cNvCxnSpPr>
            <a:cxnSpLocks noChangeShapeType="1"/>
          </p:cNvCxnSpPr>
          <p:nvPr/>
        </p:nvCxnSpPr>
        <p:spPr bwMode="auto">
          <a:xfrm rot="16200000" flipH="1">
            <a:off x="3541712" y="2782888"/>
            <a:ext cx="4119563" cy="2058988"/>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a:cxnSpLocks noChangeShapeType="1"/>
          </p:cNvCxnSpPr>
          <p:nvPr/>
        </p:nvCxnSpPr>
        <p:spPr bwMode="auto">
          <a:xfrm rot="5400000">
            <a:off x="989807" y="2824956"/>
            <a:ext cx="4273550" cy="2128837"/>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1" name="Straight Arrow Connector 10"/>
          <p:cNvCxnSpPr>
            <a:cxnSpLocks noChangeShapeType="1"/>
          </p:cNvCxnSpPr>
          <p:nvPr/>
        </p:nvCxnSpPr>
        <p:spPr bwMode="auto">
          <a:xfrm>
            <a:off x="2133600" y="6248400"/>
            <a:ext cx="4445000" cy="1588"/>
          </a:xfrm>
          <a:prstGeom prst="straightConnector1">
            <a:avLst/>
          </a:prstGeom>
          <a:ln>
            <a:solidFill>
              <a:srgbClr val="004C00"/>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4" descr="W@W_ppt_v2 021312 for slides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7411" name="Picture 5" descr="W@W_ppt_v2 021312 for slides15.png"/>
          <p:cNvPicPr>
            <a:picLocks noChangeAspect="1"/>
          </p:cNvPicPr>
          <p:nvPr/>
        </p:nvPicPr>
        <p:blipFill>
          <a:blip r:embed="rId4"/>
          <a:srcRect/>
          <a:stretch>
            <a:fillRect/>
          </a:stretch>
        </p:blipFill>
        <p:spPr bwMode="auto">
          <a:xfrm>
            <a:off x="0" y="0"/>
            <a:ext cx="9142413" cy="6858000"/>
          </a:xfrm>
          <a:prstGeom prst="rect">
            <a:avLst/>
          </a:prstGeom>
          <a:noFill/>
          <a:ln w="9525">
            <a:noFill/>
            <a:miter lim="800000"/>
            <a:headEnd/>
            <a:tailEnd/>
          </a:ln>
        </p:spPr>
      </p:pic>
      <p:sp>
        <p:nvSpPr>
          <p:cNvPr id="17412" name="TextBox 6"/>
          <p:cNvSpPr txBox="1">
            <a:spLocks noChangeArrowheads="1"/>
          </p:cNvSpPr>
          <p:nvPr/>
        </p:nvSpPr>
        <p:spPr bwMode="auto">
          <a:xfrm>
            <a:off x="617538" y="587375"/>
            <a:ext cx="6596062" cy="585788"/>
          </a:xfrm>
          <a:prstGeom prst="rect">
            <a:avLst/>
          </a:prstGeom>
          <a:noFill/>
          <a:ln w="9525">
            <a:noFill/>
            <a:miter lim="800000"/>
            <a:headEnd/>
            <a:tailEnd/>
          </a:ln>
        </p:spPr>
        <p:txBody>
          <a:bodyPr>
            <a:spAutoFit/>
          </a:bodyPr>
          <a:lstStyle/>
          <a:p>
            <a:r>
              <a:rPr lang="en-US" sz="3200">
                <a:solidFill>
                  <a:schemeClr val="bg1"/>
                </a:solidFill>
                <a:latin typeface="Calibri" pitchFamily="1" charset="0"/>
              </a:rPr>
              <a:t>Employers say Wellness Programs also:</a:t>
            </a:r>
          </a:p>
        </p:txBody>
      </p:sp>
      <p:sp>
        <p:nvSpPr>
          <p:cNvPr id="8" name="Content Placeholder 9"/>
          <p:cNvSpPr>
            <a:spLocks noGrp="1"/>
          </p:cNvSpPr>
          <p:nvPr>
            <p:ph idx="1"/>
          </p:nvPr>
        </p:nvSpPr>
        <p:spPr>
          <a:xfrm>
            <a:off x="617538" y="1871663"/>
            <a:ext cx="8112125" cy="3581400"/>
          </a:xfrm>
        </p:spPr>
        <p:txBody>
          <a:bodyPr>
            <a:normAutofit/>
          </a:bodyPr>
          <a:lstStyle/>
          <a:p>
            <a:pPr marL="346075" lvl="2" indent="-346075" eaLnBrk="1" hangingPunct="1">
              <a:buClr>
                <a:srgbClr val="F79646"/>
              </a:buClr>
            </a:pPr>
            <a:r>
              <a:rPr lang="en-US" sz="3600" dirty="0" smtClean="0"/>
              <a:t> Increase productivity</a:t>
            </a:r>
          </a:p>
          <a:p>
            <a:pPr marL="346075" lvl="2" indent="-346075" eaLnBrk="1" hangingPunct="1">
              <a:buClr>
                <a:srgbClr val="F79646"/>
              </a:buClr>
            </a:pPr>
            <a:r>
              <a:rPr lang="en-US" sz="3600" dirty="0" smtClean="0"/>
              <a:t> Support employees’ health and </a:t>
            </a:r>
            <a:br>
              <a:rPr lang="en-US" sz="3600" dirty="0" smtClean="0"/>
            </a:br>
            <a:r>
              <a:rPr lang="en-US" sz="3600" dirty="0" smtClean="0"/>
              <a:t>wellness goals </a:t>
            </a:r>
          </a:p>
          <a:p>
            <a:pPr marL="346075" lvl="2" indent="-346075" eaLnBrk="1" hangingPunct="1">
              <a:buClr>
                <a:srgbClr val="F79646"/>
              </a:buClr>
            </a:pPr>
            <a:r>
              <a:rPr lang="en-US" sz="3600" dirty="0" smtClean="0"/>
              <a:t> Help recruit and retain happy, </a:t>
            </a:r>
            <a:br>
              <a:rPr lang="en-US" sz="3600" dirty="0" smtClean="0"/>
            </a:br>
            <a:r>
              <a:rPr lang="en-US" sz="3600" dirty="0" smtClean="0"/>
              <a:t>healthy employees</a:t>
            </a:r>
          </a:p>
          <a:p>
            <a:pPr eaLnBrk="1" hangingPunct="1">
              <a:buFont typeface="Arial" charset="0"/>
              <a:buNone/>
            </a:pPr>
            <a:endParaRPr lang="en-US" sz="4000" dirty="0" smtClean="0"/>
          </a:p>
          <a:p>
            <a:pPr marL="3175" lvl="1" indent="4763">
              <a:buFont typeface="Arial" charset="0"/>
              <a:buNone/>
            </a:pPr>
            <a:endParaRPr lang="en-US" sz="4000" dirty="0" smtClean="0">
              <a:solidFill>
                <a:srgbClr val="000000"/>
              </a:solidFill>
            </a:endParaRPr>
          </a:p>
          <a:p>
            <a:pPr marL="3175" lvl="1" indent="4763" eaLnBrk="1" hangingPunct="1">
              <a:spcBef>
                <a:spcPct val="0"/>
              </a:spcBef>
              <a:buFont typeface="Arial" charset="0"/>
              <a:buNone/>
            </a:pPr>
            <a:endParaRPr lang="en-US" sz="4000" dirty="0" smtClean="0">
              <a:solidFill>
                <a:srgbClr val="000000"/>
              </a:solidFill>
            </a:endParaRPr>
          </a:p>
          <a:p>
            <a:pPr marL="3175" lvl="1" indent="4763">
              <a:buFont typeface="Arial" charset="0"/>
              <a:buNone/>
            </a:pPr>
            <a:endParaRPr lang="en-US" sz="4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W@W_ppt_v2 021312 for slides1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Sounds Great!</a:t>
            </a:r>
          </a:p>
        </p:txBody>
      </p:sp>
      <p:sp>
        <p:nvSpPr>
          <p:cNvPr id="18436" name="TextBox 5"/>
          <p:cNvSpPr txBox="1">
            <a:spLocks noChangeArrowheads="1"/>
          </p:cNvSpPr>
          <p:nvPr/>
        </p:nvSpPr>
        <p:spPr bwMode="auto">
          <a:xfrm>
            <a:off x="939800" y="3068638"/>
            <a:ext cx="7373938" cy="923925"/>
          </a:xfrm>
          <a:prstGeom prst="rect">
            <a:avLst/>
          </a:prstGeom>
          <a:noFill/>
          <a:ln w="9525">
            <a:noFill/>
            <a:miter lim="800000"/>
            <a:headEnd/>
            <a:tailEnd/>
          </a:ln>
        </p:spPr>
        <p:txBody>
          <a:bodyPr>
            <a:spAutoFit/>
          </a:bodyPr>
          <a:lstStyle/>
          <a:p>
            <a:pPr algn="ctr"/>
            <a:r>
              <a:rPr lang="en-US" sz="5400">
                <a:latin typeface="Calibri" pitchFamily="1" charset="0"/>
              </a:rPr>
              <a:t>How Do We Get Started?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3" descr="W@W_ppt_v2 021312 for slides17.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19459" name="TextBox 4"/>
          <p:cNvSpPr txBox="1">
            <a:spLocks noChangeArrowheads="1"/>
          </p:cNvSpPr>
          <p:nvPr/>
        </p:nvSpPr>
        <p:spPr bwMode="auto">
          <a:xfrm>
            <a:off x="617538" y="311150"/>
            <a:ext cx="6596062"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Wellness Programs Look Different</a:t>
            </a:r>
          </a:p>
          <a:p>
            <a:r>
              <a:rPr lang="en-US" sz="3600">
                <a:solidFill>
                  <a:schemeClr val="bg1"/>
                </a:solidFill>
                <a:latin typeface="Calibri" pitchFamily="1" charset="0"/>
              </a:rPr>
              <a:t>in Every Workplace</a:t>
            </a:r>
          </a:p>
        </p:txBody>
      </p:sp>
      <p:sp>
        <p:nvSpPr>
          <p:cNvPr id="6" name="Rectangle 5"/>
          <p:cNvSpPr>
            <a:spLocks noGrp="1" noChangeArrowheads="1"/>
          </p:cNvSpPr>
          <p:nvPr/>
        </p:nvSpPr>
        <p:spPr>
          <a:xfrm>
            <a:off x="617538" y="1998663"/>
            <a:ext cx="7993062" cy="34036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marL="0" lvl="1" indent="-285750" defTabSz="914400">
              <a:lnSpc>
                <a:spcPct val="80000"/>
              </a:lnSpc>
              <a:spcBef>
                <a:spcPct val="20000"/>
              </a:spcBef>
              <a:buClr>
                <a:srgbClr val="FF0000"/>
              </a:buClr>
              <a:buFont typeface="Arial" charset="0"/>
              <a:buNone/>
            </a:pPr>
            <a:r>
              <a:rPr lang="en-US" sz="2200">
                <a:solidFill>
                  <a:srgbClr val="000000"/>
                </a:solidFill>
                <a:ea typeface="ＭＳ Ｐゴシック" pitchFamily="1" charset="-128"/>
              </a:rPr>
              <a:t>Wellness programs help employees move more, eat well, be tobacco free, and take charge of their health. </a:t>
            </a:r>
          </a:p>
          <a:p>
            <a:pPr marL="0" lvl="1" indent="-285750" defTabSz="914400">
              <a:lnSpc>
                <a:spcPct val="80000"/>
              </a:lnSpc>
              <a:spcBef>
                <a:spcPct val="20000"/>
              </a:spcBef>
              <a:buClr>
                <a:srgbClr val="FF0000"/>
              </a:buClr>
              <a:buFont typeface="Arial" charset="0"/>
              <a:buNone/>
            </a:pPr>
            <a:r>
              <a:rPr lang="en-US" sz="2200">
                <a:solidFill>
                  <a:srgbClr val="000000"/>
                </a:solidFill>
                <a:ea typeface="ＭＳ Ｐゴシック" pitchFamily="1" charset="-128"/>
              </a:rPr>
              <a:t>They might include:</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Healthy food in meetings, vending machines, cafeterias</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Physical activity breaks or programs</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Tobacco-free spaces</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Help to lose weight, quit smoking, etc.</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Health screenings</a:t>
            </a:r>
          </a:p>
          <a:p>
            <a:pPr marL="346075" lvl="2" indent="-346075" defTabSz="914400">
              <a:lnSpc>
                <a:spcPct val="80000"/>
              </a:lnSpc>
              <a:spcBef>
                <a:spcPts val="863"/>
              </a:spcBef>
              <a:buClr>
                <a:srgbClr val="F79646"/>
              </a:buClr>
              <a:buFont typeface="Arial" charset="0"/>
              <a:buChar char="•"/>
            </a:pPr>
            <a:r>
              <a:rPr lang="en-US" sz="1900">
                <a:solidFill>
                  <a:srgbClr val="000000"/>
                </a:solidFill>
                <a:ea typeface="ＭＳ Ｐゴシック" pitchFamily="1" charset="-128"/>
              </a:rPr>
              <a:t>Flu shot clinics</a:t>
            </a:r>
            <a:endParaRPr lang="en-US" sz="1900" b="1">
              <a:solidFill>
                <a:srgbClr val="004C00"/>
              </a:solidFill>
              <a:ea typeface="ＭＳ Ｐゴシック" pitchFamily="1" charset="-128"/>
              <a:cs typeface="Arial" charset="0"/>
            </a:endParaRPr>
          </a:p>
          <a:p>
            <a:pPr indent="-293688" defTabSz="914400">
              <a:lnSpc>
                <a:spcPct val="60000"/>
              </a:lnSpc>
              <a:spcBef>
                <a:spcPct val="20000"/>
              </a:spcBef>
              <a:buClr>
                <a:srgbClr val="E46C0A"/>
              </a:buClr>
              <a:buFont typeface="Arial" charset="0"/>
              <a:buNone/>
            </a:pPr>
            <a:r>
              <a:rPr lang="en-US" sz="1900" b="1">
                <a:solidFill>
                  <a:srgbClr val="004C00"/>
                </a:solidFill>
                <a:ea typeface="ＭＳ Ｐゴシック" pitchFamily="1" charset="-128"/>
              </a:rPr>
              <a:t> </a:t>
            </a: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60000"/>
              </a:lnSpc>
              <a:spcBef>
                <a:spcPct val="20000"/>
              </a:spcBef>
              <a:buFont typeface="Arial" charset="0"/>
              <a:buNone/>
            </a:pPr>
            <a:endParaRPr lang="en-US" sz="1900">
              <a:solidFill>
                <a:srgbClr val="000000"/>
              </a:solidFill>
              <a:ea typeface="ＭＳ Ｐゴシック" pitchFamily="1" charset="-128"/>
              <a:cs typeface="Arial" charset="0"/>
            </a:endParaRPr>
          </a:p>
        </p:txBody>
      </p:sp>
      <p:sp>
        <p:nvSpPr>
          <p:cNvPr id="7" name="TextBox 6"/>
          <p:cNvSpPr txBox="1"/>
          <p:nvPr/>
        </p:nvSpPr>
        <p:spPr>
          <a:xfrm>
            <a:off x="541338" y="5416550"/>
            <a:ext cx="6748462" cy="461963"/>
          </a:xfrm>
          <a:prstGeom prst="rect">
            <a:avLst/>
          </a:prstGeom>
          <a:noFill/>
        </p:spPr>
        <p:txBody>
          <a:bodyPr>
            <a:spAutoFit/>
          </a:bodyPr>
          <a:lstStyle/>
          <a:p>
            <a:pPr fontAlgn="auto">
              <a:spcBef>
                <a:spcPts val="0"/>
              </a:spcBef>
              <a:spcAft>
                <a:spcPts val="0"/>
              </a:spcAft>
              <a:defRPr/>
            </a:pPr>
            <a:r>
              <a:rPr lang="en-US" sz="2400" b="1" dirty="0">
                <a:solidFill>
                  <a:schemeClr val="accent6"/>
                </a:solidFill>
                <a:latin typeface="+mn-lt"/>
                <a:ea typeface="+mn-ea"/>
              </a:rPr>
              <a:t>Whatever employees need!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W@W_ppt_v2 021312 for slides18.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3"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They All Take Four Steps</a:t>
            </a:r>
          </a:p>
        </p:txBody>
      </p:sp>
      <p:sp>
        <p:nvSpPr>
          <p:cNvPr id="6" name="TextBox 5"/>
          <p:cNvSpPr txBox="1"/>
          <p:nvPr/>
        </p:nvSpPr>
        <p:spPr>
          <a:xfrm>
            <a:off x="617538" y="1947863"/>
            <a:ext cx="5554662" cy="646331"/>
          </a:xfrm>
          <a:prstGeom prst="rect">
            <a:avLst/>
          </a:prstGeom>
          <a:noFill/>
        </p:spPr>
        <p:txBody>
          <a:bodyPr>
            <a:spAutoFit/>
          </a:bodyPr>
          <a:lstStyle/>
          <a:p>
            <a:pPr marL="346075" indent="-342900">
              <a:spcBef>
                <a:spcPts val="863"/>
              </a:spcBef>
              <a:buClr>
                <a:srgbClr val="F79646"/>
              </a:buClr>
            </a:pPr>
            <a:endParaRPr lang="en-US" sz="3600" dirty="0">
              <a:latin typeface="Calibri" pitchFamily="1" charset="0"/>
            </a:endParaRPr>
          </a:p>
        </p:txBody>
      </p:sp>
      <p:sp>
        <p:nvSpPr>
          <p:cNvPr id="7" name="Rectangle 6"/>
          <p:cNvSpPr/>
          <p:nvPr/>
        </p:nvSpPr>
        <p:spPr>
          <a:xfrm>
            <a:off x="3310782" y="2290523"/>
            <a:ext cx="3547218" cy="1315745"/>
          </a:xfrm>
          <a:prstGeom prst="rect">
            <a:avLst/>
          </a:prstGeom>
        </p:spPr>
        <p:txBody>
          <a:bodyPr wrap="square">
            <a:spAutoFit/>
          </a:bodyPr>
          <a:lstStyle/>
          <a:p>
            <a:pPr marL="346075" indent="-342900">
              <a:spcBef>
                <a:spcPts val="863"/>
              </a:spcBef>
              <a:buClr>
                <a:srgbClr val="F79646"/>
              </a:buClr>
            </a:pPr>
            <a:r>
              <a:rPr lang="en-US" dirty="0" smtClean="0">
                <a:latin typeface="Calibri" pitchFamily="1" charset="0"/>
              </a:rPr>
              <a:t> </a:t>
            </a:r>
            <a:endParaRPr lang="en-US" sz="3600" dirty="0" smtClean="0">
              <a:latin typeface="Calibri" pitchFamily="1" charset="0"/>
            </a:endParaRPr>
          </a:p>
          <a:p>
            <a:pPr marL="346075" indent="-342900">
              <a:spcBef>
                <a:spcPts val="863"/>
              </a:spcBef>
              <a:buClr>
                <a:srgbClr val="F79646"/>
              </a:buClr>
              <a:buFontTx/>
              <a:buAutoNum type="arabicPeriod"/>
            </a:pPr>
            <a:endParaRPr lang="en-US" sz="3600" dirty="0">
              <a:latin typeface="Calibri" pitchFamily="1" charset="0"/>
            </a:endParaRPr>
          </a:p>
        </p:txBody>
      </p:sp>
      <p:pic>
        <p:nvPicPr>
          <p:cNvPr id="8" name="Picture 3" descr="W@W_ppt_v2 021312 for slides18.png"/>
          <p:cNvPicPr>
            <a:picLocks noChangeAspect="1"/>
          </p:cNvPicPr>
          <p:nvPr/>
        </p:nvPicPr>
        <p:blipFill>
          <a:blip r:embed="rId3"/>
          <a:srcRect/>
          <a:stretch>
            <a:fillRect/>
          </a:stretch>
        </p:blipFill>
        <p:spPr bwMode="auto">
          <a:xfrm>
            <a:off x="0" y="-5193"/>
            <a:ext cx="9144000" cy="6858000"/>
          </a:xfrm>
          <a:prstGeom prst="rect">
            <a:avLst/>
          </a:prstGeom>
          <a:noFill/>
          <a:ln w="9525">
            <a:noFill/>
            <a:miter lim="800000"/>
            <a:headEnd/>
            <a:tailEnd/>
          </a:ln>
        </p:spPr>
      </p:pic>
      <p:sp>
        <p:nvSpPr>
          <p:cNvPr id="9"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They All Take Four Steps</a:t>
            </a:r>
          </a:p>
        </p:txBody>
      </p:sp>
      <p:sp>
        <p:nvSpPr>
          <p:cNvPr id="10" name="TextBox 9"/>
          <p:cNvSpPr txBox="1"/>
          <p:nvPr/>
        </p:nvSpPr>
        <p:spPr>
          <a:xfrm>
            <a:off x="3020482" y="2678318"/>
            <a:ext cx="2008718" cy="2654300"/>
          </a:xfrm>
          <a:prstGeom prst="rect">
            <a:avLst/>
          </a:prstGeom>
          <a:noFill/>
        </p:spPr>
        <p:txBody>
          <a:bodyPr wrap="square">
            <a:spAutoFit/>
          </a:bodyPr>
          <a:lstStyle/>
          <a:p>
            <a:pPr marL="346075" indent="-342900">
              <a:spcBef>
                <a:spcPts val="863"/>
              </a:spcBef>
              <a:buClr>
                <a:srgbClr val="F79646"/>
              </a:buClr>
            </a:pPr>
            <a:r>
              <a:rPr lang="en-US" sz="3600" dirty="0">
                <a:latin typeface="Calibri" pitchFamily="1" charset="0"/>
              </a:rPr>
              <a:t> Inspire</a:t>
            </a:r>
          </a:p>
          <a:p>
            <a:pPr marL="346075" indent="-342900">
              <a:spcBef>
                <a:spcPts val="863"/>
              </a:spcBef>
              <a:buClr>
                <a:srgbClr val="F79646"/>
              </a:buClr>
            </a:pPr>
            <a:r>
              <a:rPr lang="en-US" sz="3600" dirty="0">
                <a:latin typeface="Calibri" pitchFamily="1" charset="0"/>
              </a:rPr>
              <a:t> Engage</a:t>
            </a:r>
          </a:p>
          <a:p>
            <a:pPr marL="346075" indent="-342900">
              <a:spcBef>
                <a:spcPts val="863"/>
              </a:spcBef>
              <a:buClr>
                <a:srgbClr val="F79646"/>
              </a:buClr>
            </a:pPr>
            <a:r>
              <a:rPr lang="en-US" sz="3600" dirty="0">
                <a:latin typeface="Calibri" pitchFamily="1" charset="0"/>
              </a:rPr>
              <a:t> Inquire</a:t>
            </a:r>
          </a:p>
          <a:p>
            <a:pPr marL="346075" indent="-342900">
              <a:spcBef>
                <a:spcPts val="863"/>
              </a:spcBef>
              <a:buClr>
                <a:srgbClr val="F79646"/>
              </a:buClr>
            </a:pPr>
            <a:r>
              <a:rPr lang="en-US" sz="3600" dirty="0">
                <a:latin typeface="Calibri" pitchFamily="1" charset="0"/>
              </a:rPr>
              <a:t> Act</a:t>
            </a:r>
          </a:p>
        </p:txBody>
      </p:sp>
      <p:sp>
        <p:nvSpPr>
          <p:cNvPr id="11" name="Curved Right Arrow 10"/>
          <p:cNvSpPr/>
          <p:nvPr/>
        </p:nvSpPr>
        <p:spPr>
          <a:xfrm flipV="1">
            <a:off x="1697999" y="1822361"/>
            <a:ext cx="1697999" cy="411411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10800000" flipV="1">
            <a:off x="4261111" y="1974761"/>
            <a:ext cx="1697999" cy="411411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020482" y="2678318"/>
            <a:ext cx="2008718" cy="2654300"/>
          </a:xfrm>
          <a:prstGeom prst="rect">
            <a:avLst/>
          </a:prstGeom>
          <a:noFill/>
        </p:spPr>
        <p:txBody>
          <a:bodyPr wrap="square">
            <a:spAutoFit/>
          </a:bodyPr>
          <a:lstStyle/>
          <a:p>
            <a:pPr marL="346075" indent="-342900">
              <a:spcBef>
                <a:spcPts val="863"/>
              </a:spcBef>
              <a:buClr>
                <a:srgbClr val="F79646"/>
              </a:buClr>
            </a:pPr>
            <a:r>
              <a:rPr lang="en-US" sz="3600" dirty="0">
                <a:latin typeface="Calibri" pitchFamily="1" charset="0"/>
              </a:rPr>
              <a:t> Inspire</a:t>
            </a:r>
          </a:p>
          <a:p>
            <a:pPr marL="346075" indent="-342900">
              <a:spcBef>
                <a:spcPts val="863"/>
              </a:spcBef>
              <a:buClr>
                <a:srgbClr val="F79646"/>
              </a:buClr>
            </a:pPr>
            <a:r>
              <a:rPr lang="en-US" sz="3600" dirty="0">
                <a:latin typeface="Calibri" pitchFamily="1" charset="0"/>
              </a:rPr>
              <a:t> Engage</a:t>
            </a:r>
          </a:p>
          <a:p>
            <a:pPr marL="346075" indent="-342900">
              <a:spcBef>
                <a:spcPts val="863"/>
              </a:spcBef>
              <a:buClr>
                <a:srgbClr val="F79646"/>
              </a:buClr>
            </a:pPr>
            <a:r>
              <a:rPr lang="en-US" sz="3600" dirty="0">
                <a:latin typeface="Calibri" pitchFamily="1" charset="0"/>
              </a:rPr>
              <a:t> Inquire</a:t>
            </a:r>
          </a:p>
          <a:p>
            <a:pPr marL="346075" indent="-342900">
              <a:spcBef>
                <a:spcPts val="863"/>
              </a:spcBef>
              <a:buClr>
                <a:srgbClr val="F79646"/>
              </a:buClr>
            </a:pPr>
            <a:r>
              <a:rPr lang="en-US" sz="3600" dirty="0">
                <a:latin typeface="Calibri" pitchFamily="1" charset="0"/>
              </a:rPr>
              <a:t> Act</a:t>
            </a:r>
          </a:p>
        </p:txBody>
      </p:sp>
      <p:sp>
        <p:nvSpPr>
          <p:cNvPr id="14" name="TextBox 13"/>
          <p:cNvSpPr txBox="1"/>
          <p:nvPr/>
        </p:nvSpPr>
        <p:spPr>
          <a:xfrm>
            <a:off x="3020482" y="2678318"/>
            <a:ext cx="2008718" cy="2654300"/>
          </a:xfrm>
          <a:prstGeom prst="rect">
            <a:avLst/>
          </a:prstGeom>
          <a:noFill/>
        </p:spPr>
        <p:txBody>
          <a:bodyPr wrap="square">
            <a:spAutoFit/>
          </a:bodyPr>
          <a:lstStyle/>
          <a:p>
            <a:pPr marL="346075" indent="-342900">
              <a:spcBef>
                <a:spcPts val="863"/>
              </a:spcBef>
              <a:buClr>
                <a:srgbClr val="F79646"/>
              </a:buClr>
            </a:pPr>
            <a:r>
              <a:rPr lang="en-US" sz="3600" dirty="0">
                <a:latin typeface="Calibri" pitchFamily="1" charset="0"/>
              </a:rPr>
              <a:t> Inspire</a:t>
            </a:r>
          </a:p>
          <a:p>
            <a:pPr marL="346075" indent="-342900">
              <a:spcBef>
                <a:spcPts val="863"/>
              </a:spcBef>
              <a:buClr>
                <a:srgbClr val="F79646"/>
              </a:buClr>
            </a:pPr>
            <a:r>
              <a:rPr lang="en-US" sz="3600" dirty="0">
                <a:latin typeface="Calibri" pitchFamily="1" charset="0"/>
              </a:rPr>
              <a:t> Engage</a:t>
            </a:r>
          </a:p>
          <a:p>
            <a:pPr marL="346075" indent="-342900">
              <a:spcBef>
                <a:spcPts val="863"/>
              </a:spcBef>
              <a:buClr>
                <a:srgbClr val="F79646"/>
              </a:buClr>
            </a:pPr>
            <a:r>
              <a:rPr lang="en-US" sz="3600" dirty="0">
                <a:latin typeface="Calibri" pitchFamily="1" charset="0"/>
              </a:rPr>
              <a:t> Inquire</a:t>
            </a:r>
          </a:p>
          <a:p>
            <a:pPr marL="346075" indent="-342900">
              <a:spcBef>
                <a:spcPts val="863"/>
              </a:spcBef>
              <a:buClr>
                <a:srgbClr val="F79646"/>
              </a:buClr>
            </a:pPr>
            <a:r>
              <a:rPr lang="en-US" sz="3600" dirty="0">
                <a:latin typeface="Calibri" pitchFamily="1" charset="0"/>
              </a:rPr>
              <a:t> Act</a:t>
            </a:r>
          </a:p>
        </p:txBody>
      </p:sp>
      <p:sp>
        <p:nvSpPr>
          <p:cNvPr id="15" name="TextBox 14"/>
          <p:cNvSpPr txBox="1"/>
          <p:nvPr/>
        </p:nvSpPr>
        <p:spPr>
          <a:xfrm>
            <a:off x="5380892" y="1974761"/>
            <a:ext cx="1679647" cy="369332"/>
          </a:xfrm>
          <a:prstGeom prst="rect">
            <a:avLst/>
          </a:prstGeom>
          <a:noFill/>
        </p:spPr>
        <p:txBody>
          <a:bodyPr wrap="square" rtlCol="0">
            <a:spAutoFit/>
          </a:bodyPr>
          <a:lstStyle/>
          <a:p>
            <a:pPr marL="346075" indent="-342900">
              <a:spcBef>
                <a:spcPts val="863"/>
              </a:spcBef>
              <a:buClr>
                <a:srgbClr val="F79646"/>
              </a:buClr>
            </a:pPr>
            <a:r>
              <a:rPr lang="en-US" dirty="0" smtClean="0">
                <a:latin typeface="Calibri" pitchFamily="1" charset="0"/>
              </a:rPr>
              <a:t> Inspire</a:t>
            </a:r>
            <a:endParaRPr lang="en-US" dirty="0">
              <a:latin typeface="Calibri" pitchFamily="1" charset="0"/>
            </a:endParaRPr>
          </a:p>
        </p:txBody>
      </p:sp>
      <p:sp>
        <p:nvSpPr>
          <p:cNvPr id="16" name="TextBox 15"/>
          <p:cNvSpPr txBox="1"/>
          <p:nvPr/>
        </p:nvSpPr>
        <p:spPr>
          <a:xfrm>
            <a:off x="5380892" y="5382474"/>
            <a:ext cx="1505243" cy="369332"/>
          </a:xfrm>
          <a:prstGeom prst="rect">
            <a:avLst/>
          </a:prstGeom>
          <a:noFill/>
        </p:spPr>
        <p:txBody>
          <a:bodyPr wrap="square" rtlCol="0">
            <a:spAutoFit/>
          </a:bodyPr>
          <a:lstStyle/>
          <a:p>
            <a:r>
              <a:rPr lang="en-US" dirty="0" smtClean="0">
                <a:latin typeface="Calibri" pitchFamily="1" charset="0"/>
              </a:rPr>
              <a:t>Engage</a:t>
            </a:r>
            <a:endParaRPr lang="en-US" dirty="0"/>
          </a:p>
        </p:txBody>
      </p:sp>
      <p:sp>
        <p:nvSpPr>
          <p:cNvPr id="17" name="TextBox 16"/>
          <p:cNvSpPr txBox="1"/>
          <p:nvPr/>
        </p:nvSpPr>
        <p:spPr>
          <a:xfrm>
            <a:off x="6133513" y="4436681"/>
            <a:ext cx="1505243" cy="369332"/>
          </a:xfrm>
          <a:prstGeom prst="rect">
            <a:avLst/>
          </a:prstGeom>
          <a:noFill/>
        </p:spPr>
        <p:txBody>
          <a:bodyPr wrap="square" rtlCol="0">
            <a:spAutoFit/>
          </a:bodyPr>
          <a:lstStyle/>
          <a:p>
            <a:r>
              <a:rPr lang="en-US" dirty="0" smtClean="0">
                <a:latin typeface="Calibri" pitchFamily="1" charset="0"/>
              </a:rPr>
              <a:t>Inquire</a:t>
            </a:r>
            <a:endParaRPr lang="en-US" dirty="0"/>
          </a:p>
        </p:txBody>
      </p:sp>
      <p:sp>
        <p:nvSpPr>
          <p:cNvPr id="18" name="TextBox 17"/>
          <p:cNvSpPr txBox="1"/>
          <p:nvPr/>
        </p:nvSpPr>
        <p:spPr>
          <a:xfrm>
            <a:off x="617538" y="4436681"/>
            <a:ext cx="1505243" cy="369332"/>
          </a:xfrm>
          <a:prstGeom prst="rect">
            <a:avLst/>
          </a:prstGeom>
          <a:noFill/>
        </p:spPr>
        <p:txBody>
          <a:bodyPr wrap="square" rtlCol="0">
            <a:spAutoFit/>
          </a:bodyPr>
          <a:lstStyle/>
          <a:p>
            <a:r>
              <a:rPr lang="en-US" dirty="0" smtClean="0">
                <a:latin typeface="Calibri" pitchFamily="1" charset="0"/>
              </a:rPr>
              <a:t>Act</a:t>
            </a:r>
            <a:endParaRPr lang="en-US" dirty="0"/>
          </a:p>
        </p:txBody>
      </p:sp>
      <p:sp>
        <p:nvSpPr>
          <p:cNvPr id="19" name="TextBox 18"/>
          <p:cNvSpPr txBox="1"/>
          <p:nvPr/>
        </p:nvSpPr>
        <p:spPr>
          <a:xfrm>
            <a:off x="1282957" y="5382474"/>
            <a:ext cx="1679647" cy="369332"/>
          </a:xfrm>
          <a:prstGeom prst="rect">
            <a:avLst/>
          </a:prstGeom>
          <a:noFill/>
        </p:spPr>
        <p:txBody>
          <a:bodyPr wrap="square" rtlCol="0">
            <a:spAutoFit/>
          </a:bodyPr>
          <a:lstStyle/>
          <a:p>
            <a:pPr marL="346075" indent="-342900">
              <a:spcBef>
                <a:spcPts val="863"/>
              </a:spcBef>
              <a:buClr>
                <a:srgbClr val="F79646"/>
              </a:buClr>
            </a:pPr>
            <a:r>
              <a:rPr lang="en-US" dirty="0" smtClean="0">
                <a:latin typeface="Calibri" pitchFamily="1" charset="0"/>
              </a:rPr>
              <a:t> Inspire</a:t>
            </a:r>
            <a:endParaRPr lang="en-US" dirty="0">
              <a:latin typeface="Calibri" pitchFamily="1" charset="0"/>
            </a:endParaRPr>
          </a:p>
        </p:txBody>
      </p:sp>
      <p:sp>
        <p:nvSpPr>
          <p:cNvPr id="20" name="TextBox 19"/>
          <p:cNvSpPr txBox="1"/>
          <p:nvPr/>
        </p:nvSpPr>
        <p:spPr>
          <a:xfrm>
            <a:off x="945377" y="2308986"/>
            <a:ext cx="1505243" cy="369332"/>
          </a:xfrm>
          <a:prstGeom prst="rect">
            <a:avLst/>
          </a:prstGeom>
          <a:noFill/>
        </p:spPr>
        <p:txBody>
          <a:bodyPr wrap="square" rtlCol="0">
            <a:spAutoFit/>
          </a:bodyPr>
          <a:lstStyle/>
          <a:p>
            <a:r>
              <a:rPr lang="en-US" dirty="0" smtClean="0">
                <a:latin typeface="Calibri" pitchFamily="1" charset="0"/>
              </a:rPr>
              <a:t>Engage</a:t>
            </a:r>
            <a:endParaRPr lang="en-US" dirty="0"/>
          </a:p>
        </p:txBody>
      </p:sp>
      <p:sp>
        <p:nvSpPr>
          <p:cNvPr id="21" name="TextBox 20"/>
          <p:cNvSpPr txBox="1"/>
          <p:nvPr/>
        </p:nvSpPr>
        <p:spPr>
          <a:xfrm>
            <a:off x="617538" y="3423807"/>
            <a:ext cx="1505243" cy="369332"/>
          </a:xfrm>
          <a:prstGeom prst="rect">
            <a:avLst/>
          </a:prstGeom>
          <a:noFill/>
        </p:spPr>
        <p:txBody>
          <a:bodyPr wrap="square" rtlCol="0">
            <a:spAutoFit/>
          </a:bodyPr>
          <a:lstStyle/>
          <a:p>
            <a:r>
              <a:rPr lang="en-US" dirty="0" smtClean="0">
                <a:latin typeface="Calibri" pitchFamily="1" charset="0"/>
              </a:rPr>
              <a:t>Inquire</a:t>
            </a:r>
            <a:endParaRPr lang="en-US" dirty="0"/>
          </a:p>
        </p:txBody>
      </p:sp>
      <p:sp>
        <p:nvSpPr>
          <p:cNvPr id="22" name="TextBox 21"/>
          <p:cNvSpPr txBox="1"/>
          <p:nvPr/>
        </p:nvSpPr>
        <p:spPr>
          <a:xfrm>
            <a:off x="6133513" y="3054475"/>
            <a:ext cx="1505243" cy="369332"/>
          </a:xfrm>
          <a:prstGeom prst="rect">
            <a:avLst/>
          </a:prstGeom>
          <a:noFill/>
        </p:spPr>
        <p:txBody>
          <a:bodyPr wrap="square" rtlCol="0">
            <a:spAutoFit/>
          </a:bodyPr>
          <a:lstStyle/>
          <a:p>
            <a:r>
              <a:rPr lang="en-US" dirty="0" smtClean="0">
                <a:latin typeface="Calibri" pitchFamily="1" charset="0"/>
              </a:rPr>
              <a:t>Act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https://www.oregon.gov/oha/PH/DISEASESCONDITIONS/CHRONICDISEASE/HPCDPCONNECTION/Documents/WellnessTookit/SpeakersKit/SK_HowtoStart.pptx</Url>
      <Description>Slide 1</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a5e3e67d-79ba-441f-aac9-67aba1bfb908" xsi:nil="true"/>
    <IATopic xmlns="59da1016-2a1b-4f8a-9768-d7a4932f6f16">Public Health - Prevention</IATopic>
    <Meta_x0020_Description xmlns="a5e3e67d-79ba-441f-aac9-67aba1bfb908" xsi:nil="true"/>
    <Category xmlns="a5e3e67d-79ba-441f-aac9-67aba1bfb908">Alcohol and Other Drugs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E6F2DC69EB5408794DAE4AB4C42E1" ma:contentTypeVersion="19" ma:contentTypeDescription="Create a new document." ma:contentTypeScope="" ma:versionID="0dcfb0cb6fde850ac358e5e46780e33c">
  <xsd:schema xmlns:xsd="http://www.w3.org/2001/XMLSchema" xmlns:xs="http://www.w3.org/2001/XMLSchema" xmlns:p="http://schemas.microsoft.com/office/2006/metadata/properties" xmlns:ns1="http://schemas.microsoft.com/sharepoint/v3" xmlns:ns2="59da1016-2a1b-4f8a-9768-d7a4932f6f16" xmlns:ns3="a5e3e67d-79ba-441f-aac9-67aba1bfb908" targetNamespace="http://schemas.microsoft.com/office/2006/metadata/properties" ma:root="true" ma:fieldsID="a03055a969cd8519e61bad80f4ae54a9" ns1:_="" ns2:_="" ns3:_="">
    <xsd:import namespace="http://schemas.microsoft.com/sharepoint/v3"/>
    <xsd:import namespace="59da1016-2a1b-4f8a-9768-d7a4932f6f16"/>
    <xsd:import namespace="a5e3e67d-79ba-441f-aac9-67aba1bfb90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3e67d-79ba-441f-aac9-67aba1bfb908"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Category" ma:index="18" nillable="true" ma:displayName="Category" ma:default="Alcohol and Other Drugs" ma:format="Dropdown" ma:internalName="Category">
      <xsd:simpleType>
        <xsd:restriction base="dms:Choice">
          <xsd:enumeration value="Alcohol and Other Drugs"/>
          <xsd:enumeration value="Appendices Tribal"/>
          <xsd:enumeration value="Attachments Tribal"/>
          <xsd:enumeration value="cahip"/>
          <xsd:enumeration value="Grantee Workgroups"/>
          <xsd:enumeration value="Health Systems"/>
          <xsd:enumeration value="Message Frame"/>
          <xsd:enumeration value="RFAs"/>
          <xsd:enumeration value="Schools"/>
          <xsd:enumeration value="srch"/>
          <xsd:enumeration value="Success Stories"/>
          <xsd:enumeration value="TA"/>
          <xsd:enumeration value="Vaping"/>
          <xsd:enumeration value="Wellness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FF807-29A6-4DA7-A1F5-97590FDDD2FC}"/>
</file>

<file path=customXml/itemProps2.xml><?xml version="1.0" encoding="utf-8"?>
<ds:datastoreItem xmlns:ds="http://schemas.openxmlformats.org/officeDocument/2006/customXml" ds:itemID="{E48BB97D-D02A-4D9A-9891-D9E082D888DE}"/>
</file>

<file path=customXml/itemProps3.xml><?xml version="1.0" encoding="utf-8"?>
<ds:datastoreItem xmlns:ds="http://schemas.openxmlformats.org/officeDocument/2006/customXml" ds:itemID="{D9359115-2B0D-4AA6-8CB3-081F30FD8F43}"/>
</file>

<file path=docProps/app.xml><?xml version="1.0" encoding="utf-8"?>
<Properties xmlns="http://schemas.openxmlformats.org/officeDocument/2006/extended-properties" xmlns:vt="http://schemas.openxmlformats.org/officeDocument/2006/docPropsVTypes">
  <TotalTime>490</TotalTime>
  <Words>2681</Words>
  <Application>Microsoft Macintosh PowerPoint</Application>
  <PresentationFormat>On-screen Show (4:3)</PresentationFormat>
  <Paragraphs>230</Paragraphs>
  <Slides>20</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Metropolitan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Dosskey</dc:creator>
  <cp:lastModifiedBy>Tracy Fletcher</cp:lastModifiedBy>
  <cp:revision>94</cp:revision>
  <dcterms:created xsi:type="dcterms:W3CDTF">2012-04-17T20:03:00Z</dcterms:created>
  <dcterms:modified xsi:type="dcterms:W3CDTF">2012-04-17T20:07:47Z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0x010100417E6F2DC69EB5408794DAE4AB4C42E1</vt:lpwstr>
  </property>
  <property fmtid="{D5CDD505-2E9C-101B-9397-08002B2CF9AE}" pid="3" name="WorkflowChangePath">
    <vt:lpwstr>4b2fd419-2f13-4a38-98ea-c43cb3194170,2;4b2fd419-2f13-4a38-98ea-c43cb3194170,4;</vt:lpwstr>
  </property>
  <property fmtid="{D5CDD505-2E9C-101B-9397-08002B2CF9AE}" pid="4" name="Order">
    <vt:r8>36700</vt:r8>
  </property>
</Properties>
</file>