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handoutMasterIdLst>
    <p:handoutMasterId r:id="rId23"/>
  </p:handoutMasterIdLst>
  <p:sldIdLst>
    <p:sldId id="292" r:id="rId2"/>
    <p:sldId id="324" r:id="rId3"/>
    <p:sldId id="326" r:id="rId4"/>
    <p:sldId id="313" r:id="rId5"/>
    <p:sldId id="268" r:id="rId6"/>
    <p:sldId id="293" r:id="rId7"/>
    <p:sldId id="289" r:id="rId8"/>
    <p:sldId id="327" r:id="rId9"/>
    <p:sldId id="300" r:id="rId10"/>
    <p:sldId id="325" r:id="rId11"/>
    <p:sldId id="320" r:id="rId12"/>
    <p:sldId id="321" r:id="rId13"/>
    <p:sldId id="298" r:id="rId14"/>
    <p:sldId id="303" r:id="rId15"/>
    <p:sldId id="328" r:id="rId16"/>
    <p:sldId id="309" r:id="rId17"/>
    <p:sldId id="288" r:id="rId18"/>
    <p:sldId id="329" r:id="rId19"/>
    <p:sldId id="323" r:id="rId20"/>
    <p:sldId id="261"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F3E"/>
    <a:srgbClr val="FF5521"/>
    <a:srgbClr val="004C00"/>
    <a:srgbClr val="E15A00"/>
    <a:srgbClr val="D75600"/>
    <a:srgbClr val="1D4B21"/>
    <a:srgbClr val="368ABE"/>
    <a:srgbClr val="005600"/>
    <a:srgbClr val="FFFFFF"/>
    <a:srgbClr val="1618B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59" autoAdjust="0"/>
  </p:normalViewPr>
  <p:slideViewPr>
    <p:cSldViewPr>
      <p:cViewPr varScale="1">
        <p:scale>
          <a:sx n="52" d="100"/>
          <a:sy n="52" d="100"/>
        </p:scale>
        <p:origin x="-3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en-US"/>
        </a:p>
      </dgm:t>
    </dgm:pt>
    <dgm:pt modelId="{81365728-307B-4E46-B099-2106EB24D0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Personal</a:t>
          </a:r>
          <a:r>
            <a:rPr lang="en-US" sz="1300" b="1" dirty="0" smtClean="0">
              <a:solidFill>
                <a:srgbClr val="004C00"/>
              </a:solidFill>
            </a:rPr>
            <a:t> Responsibility</a:t>
          </a:r>
          <a:r>
            <a:rPr lang="en-US" sz="1300" dirty="0" smtClean="0"/>
            <a:t> </a:t>
          </a:r>
          <a:endParaRPr lang="en-US" sz="1300" dirty="0"/>
        </a:p>
      </dgm:t>
    </dgm:pt>
    <dgm:pt modelId="{1769DA40-D059-414C-A337-0A28B7358DD7}" type="parTrans" cxnId="{050514FE-E900-B747-B771-19FAC02D14A6}">
      <dgm:prSet/>
      <dgm:spPr/>
      <dgm:t>
        <a:bodyPr/>
        <a:lstStyle/>
        <a:p>
          <a:endParaRPr lang="en-US"/>
        </a:p>
      </dgm:t>
    </dgm:pt>
    <dgm:pt modelId="{CC18C930-2ADA-DB45-A283-699DF3979FD6}" type="sibTrans" cxnId="{050514FE-E900-B747-B771-19FAC02D14A6}">
      <dgm:prSet/>
      <dgm:spPr/>
      <dgm:t>
        <a:bodyPr/>
        <a:lstStyle/>
        <a:p>
          <a:endParaRPr lang="en-US"/>
        </a:p>
      </dgm:t>
    </dgm:pt>
    <dgm:pt modelId="{26B3F864-AFD8-9A43-8FB6-1948E6FDBEE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Health Benefit Design</a:t>
          </a:r>
          <a:endParaRPr lang="en-US" sz="1400" b="1" dirty="0">
            <a:solidFill>
              <a:srgbClr val="004C00"/>
            </a:solidFill>
          </a:endParaRPr>
        </a:p>
      </dgm:t>
    </dgm:pt>
    <dgm:pt modelId="{3EFB546B-5806-8047-B95C-225ADBAE7E28}" type="parTrans" cxnId="{AA239C96-2E03-D34A-87F5-3C042799C216}">
      <dgm:prSet/>
      <dgm:spPr/>
      <dgm:t>
        <a:bodyPr/>
        <a:lstStyle/>
        <a:p>
          <a:endParaRPr lang="en-US"/>
        </a:p>
      </dgm:t>
    </dgm:pt>
    <dgm:pt modelId="{0C4D13CD-5BF6-DE45-A410-A12BE3859844}" type="sibTrans" cxnId="{AA239C96-2E03-D34A-87F5-3C042799C216}">
      <dgm:prSet/>
      <dgm:spPr/>
      <dgm:t>
        <a:bodyPr/>
        <a:lstStyle/>
        <a:p>
          <a:endParaRPr lang="en-US"/>
        </a:p>
      </dgm:t>
    </dgm:pt>
    <dgm:pt modelId="{2E2DF3F0-C207-EF43-B4D7-7C99608A69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Supportive Environment</a:t>
          </a:r>
          <a:r>
            <a:rPr lang="en-US" sz="1300" dirty="0" smtClean="0"/>
            <a:t> </a:t>
          </a:r>
          <a:endParaRPr lang="en-US" sz="1300" dirty="0"/>
        </a:p>
      </dgm:t>
    </dgm:pt>
    <dgm:pt modelId="{29E1DBD6-1961-B14B-8BF1-DB9153048688}" type="parTrans" cxnId="{2E2BE439-7433-B441-B3F5-EFCC46BA6CF6}">
      <dgm:prSet/>
      <dgm:spPr/>
      <dgm:t>
        <a:bodyPr/>
        <a:lstStyle/>
        <a:p>
          <a:endParaRPr lang="en-US"/>
        </a:p>
      </dgm:t>
    </dgm:pt>
    <dgm:pt modelId="{7A28215C-2CB2-0F46-80E0-9351EBB5671F}" type="sibTrans" cxnId="{2E2BE439-7433-B441-B3F5-EFCC46BA6CF6}">
      <dgm:prSet/>
      <dgm:spPr/>
      <dgm:t>
        <a:bodyPr/>
        <a:lstStyle/>
        <a:p>
          <a:endParaRPr lang="en-US"/>
        </a:p>
      </dgm:t>
    </dgm:pt>
    <dgm:pt modelId="{E419D44F-15C7-0741-8F72-FA51E350971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300" dirty="0" smtClean="0"/>
            <a:t> </a:t>
          </a:r>
          <a:r>
            <a:rPr lang="en-US" sz="1600" b="1" dirty="0" smtClean="0">
              <a:solidFill>
                <a:srgbClr val="004C00"/>
              </a:solidFill>
            </a:rPr>
            <a:t>Culture of Health</a:t>
          </a:r>
          <a:endParaRPr lang="en-US" sz="1600" b="1" dirty="0">
            <a:solidFill>
              <a:srgbClr val="004C00"/>
            </a:solidFill>
          </a:endParaRPr>
        </a:p>
      </dgm:t>
    </dgm:pt>
    <dgm:pt modelId="{D8730FD0-BF17-9F44-A3CC-8D733F777A93}" type="parTrans" cxnId="{A32EDDF4-7DF3-9349-94F1-470BC697E2F2}">
      <dgm:prSet/>
      <dgm:spPr/>
      <dgm:t>
        <a:bodyPr/>
        <a:lstStyle/>
        <a:p>
          <a:endParaRPr lang="en-US"/>
        </a:p>
      </dgm:t>
    </dgm:pt>
    <dgm:pt modelId="{6A7366EB-72B4-314A-8750-0489DA5D1DE6}" type="sibTrans" cxnId="{A32EDDF4-7DF3-9349-94F1-470BC697E2F2}">
      <dgm:prSet/>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 modelId="{37D1FCF0-0218-F44F-BF13-2A427366AC3F}" type="pres">
      <dgm:prSet presAssocID="{7C563C68-5E3A-8749-839B-37C9D3959406}" presName="triangle1" presStyleLbl="node1" presStyleIdx="0" presStyleCnt="4">
        <dgm:presLayoutVars>
          <dgm:bulletEnabled val="1"/>
        </dgm:presLayoutVars>
      </dgm:prSet>
      <dgm:spPr/>
      <dgm:t>
        <a:bodyPr/>
        <a:lstStyle/>
        <a:p>
          <a:endParaRPr lang="en-US"/>
        </a:p>
      </dgm:t>
    </dgm:pt>
    <dgm:pt modelId="{3803D07C-29D4-3E41-A9C4-11BDDF753543}" type="pres">
      <dgm:prSet presAssocID="{7C563C68-5E3A-8749-839B-37C9D3959406}" presName="triangle2" presStyleLbl="node1" presStyleIdx="1" presStyleCnt="4">
        <dgm:presLayoutVars>
          <dgm:bulletEnabled val="1"/>
        </dgm:presLayoutVars>
      </dgm:prSet>
      <dgm:spPr/>
      <dgm:t>
        <a:bodyPr/>
        <a:lstStyle/>
        <a:p>
          <a:endParaRPr lang="en-US"/>
        </a:p>
      </dgm:t>
    </dgm:pt>
    <dgm:pt modelId="{54E84EC5-74AA-4345-B65F-348A1FB9A739}" type="pres">
      <dgm:prSet presAssocID="{7C563C68-5E3A-8749-839B-37C9D3959406}" presName="triangle3" presStyleLbl="node1" presStyleIdx="2" presStyleCnt="4">
        <dgm:presLayoutVars>
          <dgm:bulletEnabled val="1"/>
        </dgm:presLayoutVars>
      </dgm:prSet>
      <dgm:spPr/>
      <dgm:t>
        <a:bodyPr/>
        <a:lstStyle/>
        <a:p>
          <a:endParaRPr lang="en-US"/>
        </a:p>
      </dgm:t>
    </dgm:pt>
    <dgm:pt modelId="{13A8E2AC-1536-294A-B1DE-553D7C60CF2B}" type="pres">
      <dgm:prSet presAssocID="{7C563C68-5E3A-8749-839B-37C9D3959406}" presName="triangle4" presStyleLbl="node1" presStyleIdx="3" presStyleCnt="4">
        <dgm:presLayoutVars>
          <dgm:bulletEnabled val="1"/>
        </dgm:presLayoutVars>
      </dgm:prSet>
      <dgm:spPr/>
      <dgm:t>
        <a:bodyPr/>
        <a:lstStyle/>
        <a:p>
          <a:endParaRPr lang="en-US"/>
        </a:p>
      </dgm:t>
    </dgm:pt>
  </dgm:ptLst>
  <dgm:cxnLst>
    <dgm:cxn modelId="{2E2BE439-7433-B441-B3F5-EFCC46BA6CF6}" srcId="{7C563C68-5E3A-8749-839B-37C9D3959406}" destId="{2E2DF3F0-C207-EF43-B4D7-7C99608A6974}" srcOrd="3" destOrd="0" parTransId="{29E1DBD6-1961-B14B-8BF1-DB9153048688}" sibTransId="{7A28215C-2CB2-0F46-80E0-9351EBB5671F}"/>
    <dgm:cxn modelId="{AA239C96-2E03-D34A-87F5-3C042799C216}" srcId="{7C563C68-5E3A-8749-839B-37C9D3959406}" destId="{26B3F864-AFD8-9A43-8FB6-1948E6FDBEEC}" srcOrd="1" destOrd="0" parTransId="{3EFB546B-5806-8047-B95C-225ADBAE7E28}" sibTransId="{0C4D13CD-5BF6-DE45-A410-A12BE3859844}"/>
    <dgm:cxn modelId="{62EADB5D-D48D-405E-92AB-03682FB479F4}" type="presOf" srcId="{81365728-307B-4E46-B099-2106EB24D0A7}" destId="{37D1FCF0-0218-F44F-BF13-2A427366AC3F}" srcOrd="0" destOrd="0" presId="urn:microsoft.com/office/officeart/2005/8/layout/pyramid4"/>
    <dgm:cxn modelId="{050514FE-E900-B747-B771-19FAC02D14A6}" srcId="{7C563C68-5E3A-8749-839B-37C9D3959406}" destId="{81365728-307B-4E46-B099-2106EB24D0A7}" srcOrd="0" destOrd="0" parTransId="{1769DA40-D059-414C-A337-0A28B7358DD7}" sibTransId="{CC18C930-2ADA-DB45-A283-699DF3979FD6}"/>
    <dgm:cxn modelId="{A5293AA6-61DA-4761-B325-B3688DE8AC55}" type="presOf" srcId="{7C563C68-5E3A-8749-839B-37C9D3959406}" destId="{94EB82AB-9590-E74F-A58E-464DE3E4AF09}" srcOrd="0" destOrd="0" presId="urn:microsoft.com/office/officeart/2005/8/layout/pyramid4"/>
    <dgm:cxn modelId="{C0E7771F-265B-405E-BDCC-499690519D34}" type="presOf" srcId="{E419D44F-15C7-0741-8F72-FA51E3509716}" destId="{54E84EC5-74AA-4345-B65F-348A1FB9A739}" srcOrd="0" destOrd="0" presId="urn:microsoft.com/office/officeart/2005/8/layout/pyramid4"/>
    <dgm:cxn modelId="{30D06BB7-3DB8-4245-93B4-A9EEB12B3AE7}" type="presOf" srcId="{2E2DF3F0-C207-EF43-B4D7-7C99608A6974}" destId="{13A8E2AC-1536-294A-B1DE-553D7C60CF2B}" srcOrd="0" destOrd="0" presId="urn:microsoft.com/office/officeart/2005/8/layout/pyramid4"/>
    <dgm:cxn modelId="{B086DF24-A184-4D10-A890-4539E4848396}" type="presOf" srcId="{26B3F864-AFD8-9A43-8FB6-1948E6FDBEEC}" destId="{3803D07C-29D4-3E41-A9C4-11BDDF753543}" srcOrd="0" destOrd="0" presId="urn:microsoft.com/office/officeart/2005/8/layout/pyramid4"/>
    <dgm:cxn modelId="{A32EDDF4-7DF3-9349-94F1-470BC697E2F2}" srcId="{7C563C68-5E3A-8749-839B-37C9D3959406}" destId="{E419D44F-15C7-0741-8F72-FA51E3509716}" srcOrd="2" destOrd="0" parTransId="{D8730FD0-BF17-9F44-A3CC-8D733F777A93}" sibTransId="{6A7366EB-72B4-314A-8750-0489DA5D1DE6}"/>
    <dgm:cxn modelId="{A3F98DCD-281F-46AE-AB9F-F8F6B2697B6B}" type="presParOf" srcId="{94EB82AB-9590-E74F-A58E-464DE3E4AF09}" destId="{37D1FCF0-0218-F44F-BF13-2A427366AC3F}" srcOrd="0" destOrd="0" presId="urn:microsoft.com/office/officeart/2005/8/layout/pyramid4"/>
    <dgm:cxn modelId="{5CACEA91-E407-4889-8797-4410F0BCF1AD}" type="presParOf" srcId="{94EB82AB-9590-E74F-A58E-464DE3E4AF09}" destId="{3803D07C-29D4-3E41-A9C4-11BDDF753543}" srcOrd="1" destOrd="0" presId="urn:microsoft.com/office/officeart/2005/8/layout/pyramid4"/>
    <dgm:cxn modelId="{8627D19A-2117-4A78-A8FD-5744DEE4057D}" type="presParOf" srcId="{94EB82AB-9590-E74F-A58E-464DE3E4AF09}" destId="{54E84EC5-74AA-4345-B65F-348A1FB9A739}" srcOrd="2" destOrd="0" presId="urn:microsoft.com/office/officeart/2005/8/layout/pyramid4"/>
    <dgm:cxn modelId="{B69D7A53-BE32-4FF1-AC33-6791C458CE2E}" type="presParOf" srcId="{94EB82AB-9590-E74F-A58E-464DE3E4AF09}" destId="{13A8E2AC-1536-294A-B1DE-553D7C60CF2B}"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AFB384E-0B92-4161-9652-EACE356B8620}" type="datetimeFigureOut">
              <a:rPr lang="en-US" smtClean="0"/>
              <a:pPr/>
              <a:t>7/5/2011</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09D795E-4653-42FF-8F2F-51BB22BC81B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8970D1A-12B9-4326-9363-C4112F3D6D91}" type="datetimeFigureOut">
              <a:rPr lang="en-US" smtClean="0"/>
              <a:pPr/>
              <a:t>7/5/2011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65A500B-418B-432C-BBB0-F1B68DA2F8E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dc.gov/healthyyouth/nutrition/publications.htm" TargetMode="External"/><Relationship Id="rId13" Type="http://schemas.openxmlformats.org/officeDocument/2006/relationships/hyperlink" Target="http://www.cdc.gov/healthyyouth/healthtopics/connect.htm" TargetMode="External"/><Relationship Id="rId3" Type="http://schemas.openxmlformats.org/officeDocument/2006/relationships/hyperlink" Target="#292,1,Creating Healthy Worksites:  Making the Business Case "/><Relationship Id="rId7" Type="http://schemas.openxmlformats.org/officeDocument/2006/relationships/hyperlink" Target="#294,5,If Food Were Health Care"/><Relationship Id="rId12" Type="http://schemas.openxmlformats.org/officeDocument/2006/relationships/hyperlink" Target="http://www.letsmove.gov/"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313,4,Health Insurance Premium Increases Outpace Inflation and Growth in Workers&#8217; Earnings  1999-2010 "/><Relationship Id="rId11" Type="http://schemas.openxmlformats.org/officeDocument/2006/relationships/hyperlink" Target="http://www.cdc.gov/healthyyouth/physicalactivity/links.htm" TargetMode="External"/><Relationship Id="rId5" Type="http://schemas.openxmlformats.org/officeDocument/2006/relationships/hyperlink" Target="#314,3,How Much Does the U.S. Spend on Health"/><Relationship Id="rId10" Type="http://schemas.openxmlformats.org/officeDocument/2006/relationships/hyperlink" Target="http://www.cdc.gov/healthyyouth/physicalactivity/publications.htm" TargetMode="External"/><Relationship Id="rId4" Type="http://schemas.openxmlformats.org/officeDocument/2006/relationships/hyperlink" Target="#311,2,Today&#8217;s Objectives"/><Relationship Id="rId9" Type="http://schemas.openxmlformats.org/officeDocument/2006/relationships/hyperlink" Target="http://www.cdc.gov/healthyyouth/nutrition/links.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Wellness@Work</a:t>
            </a:r>
            <a:r>
              <a:rPr lang="en-US" dirty="0" smtClean="0"/>
              <a:t> Quiz – as warm</a:t>
            </a:r>
            <a:r>
              <a:rPr lang="en-US" baseline="0" dirty="0" smtClean="0"/>
              <a:t> up </a:t>
            </a:r>
          </a:p>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noFill/>
        </p:spPr>
      </p:sp>
      <p:sp>
        <p:nvSpPr>
          <p:cNvPr id="71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a:noFill/>
        </p:spPr>
        <p:txBody>
          <a:bodyPr/>
          <a:lstStyle/>
          <a:p>
            <a:fld id="{875E6BB3-976C-4765-AEED-86A90E89D756}" type="slidenum">
              <a:rPr lang="en-US">
                <a:solidFill>
                  <a:prstClr val="black"/>
                </a:solidFill>
              </a:rPr>
              <a:pPr/>
              <a:t>14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buClr>
                <a:schemeClr val="accent6">
                  <a:lumMod val="75000"/>
                </a:schemeClr>
              </a:buClr>
              <a:buFont typeface="Calibri" pitchFamily="34" charset="0"/>
              <a:buNone/>
            </a:pPr>
            <a:endParaRPr lang="en-US" sz="1100" dirty="0" smtClean="0">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fld id="{64D43D23-DD07-465F-B14C-4469B1DF8B8B}"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Chipping away:</a:t>
            </a:r>
            <a:r>
              <a:rPr lang="en-US" sz="1200" baseline="0" dirty="0" smtClean="0"/>
              <a:t> </a:t>
            </a:r>
            <a:r>
              <a:rPr lang="en-US" sz="1200" dirty="0" smtClean="0"/>
              <a:t>Health care cost per person decrease about $153 with every decrease in the number of risk factors, and increase close to $350 with every increase in the number of risk factors. </a:t>
            </a:r>
          </a:p>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F300C1FC-B7B6-42FB-ADED-802A6C4ADAD8}" type="slidenum">
              <a:rPr lang="en-US" sz="1200">
                <a:solidFill>
                  <a:srgbClr val="000000"/>
                </a:solidFill>
                <a:latin typeface="Arial" charset="0"/>
                <a:ea typeface="ＭＳ Ｐゴシック" charset="-128"/>
              </a:rPr>
              <a:pPr algn="r" fontAlgn="base">
                <a:spcBef>
                  <a:spcPct val="0"/>
                </a:spcBef>
                <a:spcAft>
                  <a:spcPct val="0"/>
                </a:spcAft>
              </a:pPr>
              <a:t>17</a:t>
            </a:fld>
            <a:endParaRPr lang="en-US" sz="1200" dirty="0">
              <a:solidFill>
                <a:srgbClr val="000000"/>
              </a:solidFill>
              <a:latin typeface="Arial" charset="0"/>
              <a:ea typeface="ＭＳ Ｐゴシック" charset="-128"/>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lIns="92444" tIns="46222" rIns="92444" bIns="46222"/>
          <a:lstStyle/>
          <a:p>
            <a:pPr>
              <a:spcBef>
                <a:spcPct val="0"/>
              </a:spcBef>
            </a:pPr>
            <a:r>
              <a:rPr lang="en-US" dirty="0" smtClean="0"/>
              <a:t>We launched the Governor’s Wellness Initiative in 2008 with public and private partners who are committed to making the healthy choice the easy choice in Oregon. </a:t>
            </a:r>
          </a:p>
        </p:txBody>
      </p:sp>
      <p:sp>
        <p:nvSpPr>
          <p:cNvPr id="67589"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70BFE4DC-2302-4224-8529-D9C596157E88}" type="slidenum">
              <a:rPr lang="en-US" sz="1200">
                <a:solidFill>
                  <a:srgbClr val="000000"/>
                </a:solidFill>
                <a:ea typeface="ＭＳ Ｐゴシック" charset="-128"/>
              </a:rPr>
              <a:pPr algn="r" fontAlgn="base">
                <a:spcBef>
                  <a:spcPct val="0"/>
                </a:spcBef>
                <a:spcAft>
                  <a:spcPct val="0"/>
                </a:spcAft>
              </a:pPr>
              <a:t>17</a:t>
            </a:fld>
            <a:endParaRPr lang="en-US" sz="1200" dirty="0">
              <a:solidFill>
                <a:srgbClr val="000000"/>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sz="1200" dirty="0" smtClean="0"/>
              <a:t>Since 2000, employment based health insurance premiums have increased by 87%.  Out pacing the rate of inflation and worker’s earnings over the past 2 decades.* </a:t>
            </a:r>
          </a:p>
          <a:p>
            <a:pPr>
              <a:buNone/>
            </a:pPr>
            <a:r>
              <a:rPr lang="en-US" sz="1200" dirty="0" smtClean="0"/>
              <a:t>*Source: Making the case for workplace wellness programs, WELCOA</a:t>
            </a:r>
          </a:p>
          <a:p>
            <a:pPr>
              <a:buNone/>
            </a:pPr>
            <a:r>
              <a:rPr lang="en-US" sz="1200" dirty="0" smtClean="0"/>
              <a:t>The Health and Economic Implications of Worksite Wellness Programs, American Institute for Preventive Medicine Wellness White Paper,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1516CFD-4D6B-4E84-8CA9-068AFCA2A08B}" type="slidenum">
              <a:rPr lang="en-US"/>
              <a:pPr/>
              <a:t>5</a:t>
            </a:fld>
            <a:endParaRPr lang="en-US" dirty="0"/>
          </a:p>
        </p:txBody>
      </p:sp>
      <p:sp>
        <p:nvSpPr>
          <p:cNvPr id="76803" name="Rectangle 2"/>
          <p:cNvSpPr>
            <a:spLocks noGrp="1" noRot="1" noChangeAspect="1" noChangeArrowheads="1" noTextEdit="1"/>
          </p:cNvSpPr>
          <p:nvPr>
            <p:ph type="sldImg"/>
          </p:nvPr>
        </p:nvSpPr>
        <p:spPr>
          <a:xfrm>
            <a:off x="1120775" y="698500"/>
            <a:ext cx="4643438" cy="3484563"/>
          </a:xfrm>
          <a:ln/>
        </p:spPr>
      </p:sp>
      <p:sp>
        <p:nvSpPr>
          <p:cNvPr id="76804" name="Rectangle 3"/>
          <p:cNvSpPr>
            <a:spLocks noGrp="1" noChangeArrowheads="1"/>
          </p:cNvSpPr>
          <p:nvPr>
            <p:ph type="body" idx="1"/>
          </p:nvPr>
        </p:nvSpPr>
        <p:spPr>
          <a:xfrm>
            <a:off x="917575" y="4414177"/>
            <a:ext cx="5046663" cy="418338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consistently shows that the costs to employers</a:t>
            </a:r>
            <a:r>
              <a:rPr lang="en-US" baseline="0" dirty="0" smtClean="0"/>
              <a:t> from health-related lost productivity dwarf those of health insurance. </a:t>
            </a: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predictions hold for national health care costs, by 2015 a family of four will spend nearly $64,000 annually on healthcare. </a:t>
            </a:r>
          </a:p>
          <a:p>
            <a:r>
              <a:rPr lang="en-US" baseline="0" dirty="0" smtClean="0"/>
              <a:t>Since 2001, wages have risen 19%, inflation has risen 17% and health care coverage has increased 78%</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Almost 66% of the increase in health care spending can be attributed to increasingly unhealthy lifestyle behaviors, most prominent is obesity. </a:t>
            </a:r>
          </a:p>
          <a:p>
            <a:r>
              <a:rPr lang="en-US" sz="1200" dirty="0" smtClean="0"/>
              <a:t>Some 28 percent of Americans have two or more chronic conditions and they are responsible for two-thirds of health care spending.</a:t>
            </a:r>
          </a:p>
          <a:p>
            <a:r>
              <a:rPr lang="en-US" sz="1200" dirty="0" smtClean="0"/>
              <a:t>Workers’ compensation</a:t>
            </a:r>
            <a:r>
              <a:rPr lang="en-US" sz="1200" baseline="0" dirty="0" smtClean="0"/>
              <a:t> and Obesity :</a:t>
            </a:r>
            <a:r>
              <a:rPr lang="en-US" sz="1200" dirty="0" smtClean="0"/>
              <a:t> Obese workers, compared with average workers, file twice as many workers’ compensation claims; the cost of the average claim is five times greater; and lost workdays are 13 times higher</a:t>
            </a:r>
          </a:p>
          <a:p>
            <a:endParaRPr lang="en-US" sz="1200" dirty="0" smtClean="0"/>
          </a:p>
          <a:p>
            <a:r>
              <a:rPr lang="en-US" sz="1200" dirty="0" smtClean="0"/>
              <a:t>Over 1 in 4 people</a:t>
            </a:r>
            <a:r>
              <a:rPr lang="en-US" sz="1200" baseline="0" dirty="0" smtClean="0"/>
              <a:t> have multiple chronic disease conditions. </a:t>
            </a:r>
          </a:p>
          <a:p>
            <a:r>
              <a:rPr lang="en-US" sz="1200" kern="1200" baseline="0" dirty="0" smtClean="0">
                <a:solidFill>
                  <a:schemeClr val="tx1"/>
                </a:solidFill>
                <a:latin typeface="+mn-lt"/>
                <a:ea typeface="+mn-ea"/>
                <a:cs typeface="+mn-cs"/>
              </a:rPr>
              <a:t>As a nation, we spend 85 percent of our health care dollar on people </a:t>
            </a:r>
            <a:endParaRPr lang="en-US" baseline="0" dirty="0" smtClean="0"/>
          </a:p>
        </p:txBody>
      </p:sp>
      <p:sp>
        <p:nvSpPr>
          <p:cNvPr id="4" name="Slide Number Placeholder 3"/>
          <p:cNvSpPr>
            <a:spLocks noGrp="1"/>
          </p:cNvSpPr>
          <p:nvPr>
            <p:ph type="sldNum" sz="quarter" idx="10"/>
          </p:nvPr>
        </p:nvSpPr>
        <p:spPr/>
        <p:txBody>
          <a:bodyPr/>
          <a:lstStyle/>
          <a:p>
            <a:fld id="{265A500B-418B-432C-BBB0-F1B68DA2F8E0}"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lIns="92444" tIns="46222" rIns="92444" bIns="46222"/>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Almost 66% of the increase in health care spending can be attributed to increasingly unhealthy lifestyle behaviors, most prominent is obesity. </a:t>
            </a:r>
          </a:p>
          <a:p>
            <a:r>
              <a:rPr lang="en-US" sz="1200" dirty="0" smtClean="0"/>
              <a:t>Some 28 percent of Americans have two or more chronic conditions and they are responsible for two-thirds of health care spending.</a:t>
            </a:r>
          </a:p>
          <a:p>
            <a:r>
              <a:rPr lang="en-US" sz="1200" dirty="0" smtClean="0"/>
              <a:t>Workers’ compensation</a:t>
            </a:r>
            <a:r>
              <a:rPr lang="en-US" sz="1200" baseline="0" dirty="0" smtClean="0"/>
              <a:t> and Obesity :</a:t>
            </a:r>
            <a:r>
              <a:rPr lang="en-US" sz="1200" dirty="0" smtClean="0"/>
              <a:t> Obese workers, compared with average workers, file twice as many workers’ compensation claims; the cost of the average claim is five times greater; and lost workdays are 13 times higher</a:t>
            </a:r>
          </a:p>
          <a:p>
            <a:endParaRPr lang="en-US" sz="1200" dirty="0" smtClean="0"/>
          </a:p>
          <a:p>
            <a:r>
              <a:rPr lang="en-US" sz="1200" dirty="0" smtClean="0"/>
              <a:t>Over 1 in 4 people</a:t>
            </a:r>
            <a:r>
              <a:rPr lang="en-US" sz="1200" baseline="0" dirty="0" smtClean="0"/>
              <a:t> have multiple chronic disease conditions. </a:t>
            </a:r>
          </a:p>
          <a:p>
            <a:r>
              <a:rPr lang="en-US" sz="1200" kern="1200" baseline="0" dirty="0" smtClean="0">
                <a:solidFill>
                  <a:schemeClr val="tx1"/>
                </a:solidFill>
                <a:latin typeface="+mn-lt"/>
                <a:ea typeface="+mn-ea"/>
                <a:cs typeface="+mn-cs"/>
              </a:rPr>
              <a:t>As a nation, we spend 85 percent of our health care dollar on people with</a:t>
            </a:r>
          </a:p>
          <a:p>
            <a:r>
              <a:rPr lang="en-US" sz="1200" kern="1200" baseline="0" dirty="0" smtClean="0">
                <a:solidFill>
                  <a:schemeClr val="tx1"/>
                </a:solidFill>
                <a:latin typeface="+mn-lt"/>
                <a:ea typeface="+mn-ea"/>
                <a:cs typeface="+mn-cs"/>
              </a:rPr>
              <a:t>chronic conditions.</a:t>
            </a:r>
            <a:endParaRPr lang="en-US" sz="1200" dirty="0" smtClean="0"/>
          </a:p>
          <a:p>
            <a:endParaRPr lang="en-US" dirty="0" smtClean="0"/>
          </a:p>
          <a:p>
            <a:r>
              <a:rPr lang="en-US" dirty="0" smtClean="0"/>
              <a:t>70% of all deaths in the US can be attributed to cardiovascular disease, cancer, and diabetes. They are also the leading causes of disability and illness.  The risk factors for these causes of death are tobacco use, poor eating habits, inadequate physical activity, and overweight – the good news these risk factors are preventable and modifiable!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charset="0"/>
              </a:rPr>
              <a:t>Chronic disease accounts for 70% of all death and estimated 85% of total healthcare spending</a:t>
            </a:r>
            <a:r>
              <a:rPr lang="en-US" sz="1200" baseline="0" dirty="0" smtClean="0">
                <a:cs typeface="Arial" charset="0"/>
              </a:rPr>
              <a:t> </a:t>
            </a:r>
            <a:endParaRPr lang="en-US" sz="1200" dirty="0" smtClean="0"/>
          </a:p>
          <a:p>
            <a:endParaRPr lang="en-US" dirty="0" smtClean="0"/>
          </a:p>
          <a:p>
            <a:endParaRPr lang="en-US" dirty="0" smtClean="0"/>
          </a:p>
        </p:txBody>
      </p:sp>
      <p:sp>
        <p:nvSpPr>
          <p:cNvPr id="68612"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4" tIns="46222" rIns="92444" bIns="46222" anchor="b"/>
          <a:lstStyle/>
          <a:p>
            <a:pPr algn="r" fontAlgn="base">
              <a:spcBef>
                <a:spcPct val="0"/>
              </a:spcBef>
              <a:spcAft>
                <a:spcPct val="0"/>
              </a:spcAft>
            </a:pPr>
            <a:fld id="{D7610DAD-F7BC-4217-9188-A20AE65A7223}" type="slidenum">
              <a:rPr lang="en-US" sz="1200">
                <a:solidFill>
                  <a:srgbClr val="000000"/>
                </a:solidFill>
                <a:latin typeface="Arial" charset="0"/>
                <a:ea typeface="ＭＳ Ｐゴシック" charset="-128"/>
              </a:rPr>
              <a:pPr algn="r" fontAlgn="base">
                <a:spcBef>
                  <a:spcPct val="0"/>
                </a:spcBef>
                <a:spcAft>
                  <a:spcPct val="0"/>
                </a:spcAft>
              </a:pPr>
              <a:t>7</a:t>
            </a:fld>
            <a:endParaRPr lang="en-US" sz="1200" dirty="0">
              <a:solidFill>
                <a:srgbClr val="000000"/>
              </a:solidFill>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Tx/>
              <a:buNone/>
            </a:pPr>
            <a:endParaRPr lang="en-US" sz="1000" dirty="0"/>
          </a:p>
          <a:p>
            <a:pPr eaLnBrk="1" hangingPunct="1">
              <a:buFontTx/>
              <a:buNone/>
            </a:pPr>
            <a:endParaRPr lang="en-US" sz="1000" dirty="0"/>
          </a:p>
          <a:p>
            <a:pPr eaLnBrk="1" hangingPunct="1">
              <a:buFontTx/>
              <a:buNone/>
            </a:pPr>
            <a:endParaRPr lang="en-US" sz="1000" dirty="0"/>
          </a:p>
          <a:p>
            <a:pPr eaLnBrk="1" hangingPunct="1">
              <a:buFontTx/>
              <a:buNone/>
            </a:pPr>
            <a:endParaRPr lang="en-US" sz="1000" dirty="0"/>
          </a:p>
          <a:p>
            <a:pPr eaLnBrk="1" hangingPunct="1">
              <a:buFontTx/>
              <a:buNone/>
            </a:pPr>
            <a:r>
              <a:rPr lang="en-US" sz="1000" dirty="0"/>
              <a:t>1960 – 1.8% children dx with chronic disease. 2004 7% dx </a:t>
            </a:r>
          </a:p>
          <a:p>
            <a:pPr eaLnBrk="1" hangingPunct="1">
              <a:buFontTx/>
              <a:buNone/>
            </a:pPr>
            <a:endParaRPr lang="en-US" sz="1000" dirty="0"/>
          </a:p>
          <a:p>
            <a:pPr>
              <a:lnSpc>
                <a:spcPct val="80000"/>
              </a:lnSpc>
            </a:pPr>
            <a:r>
              <a:rPr lang="en-US" sz="1000" dirty="0"/>
              <a:t>23.2% of 11</a:t>
            </a:r>
            <a:r>
              <a:rPr lang="en-US" sz="1000" baseline="30000" dirty="0"/>
              <a:t>th</a:t>
            </a:r>
            <a:r>
              <a:rPr lang="en-US" sz="1000" dirty="0"/>
              <a:t> grade students are overweight/obese ~ representing a 13% increase since 2001*</a:t>
            </a:r>
          </a:p>
          <a:p>
            <a:r>
              <a:rPr lang="en-US" sz="1000" dirty="0"/>
              <a:t/>
            </a:r>
            <a:br>
              <a:rPr lang="en-US" sz="1000" dirty="0"/>
            </a:br>
            <a:r>
              <a:rPr lang="en-US" sz="1000" b="1" dirty="0"/>
              <a:t/>
            </a:r>
            <a:br>
              <a:rPr lang="en-US" sz="1000" b="1" dirty="0"/>
            </a:br>
            <a:r>
              <a:rPr lang="en-US" sz="1000" b="1" dirty="0"/>
              <a:t>Health Topics</a:t>
            </a:r>
            <a:br>
              <a:rPr lang="en-US" sz="1000" b="1" dirty="0"/>
            </a:br>
            <a:r>
              <a:rPr lang="en-US" sz="1000" b="1" dirty="0"/>
              <a:t>Childhood Obesity</a:t>
            </a:r>
          </a:p>
          <a:p>
            <a:r>
              <a:rPr lang="en-US" sz="1000" dirty="0"/>
              <a:t>ON THIS PAGE </a:t>
            </a:r>
            <a:r>
              <a:rPr lang="en-US" sz="1000" dirty="0">
                <a:hlinkClick r:id="rId3" action="ppaction://hlinkfile"/>
              </a:rPr>
              <a:t>Data &amp; Statistics</a:t>
            </a:r>
            <a:r>
              <a:rPr lang="en-US" sz="1000" dirty="0"/>
              <a:t> </a:t>
            </a:r>
            <a:r>
              <a:rPr lang="en-US" sz="1000" dirty="0">
                <a:hlinkClick r:id="rId4" action="ppaction://hlinkfile"/>
              </a:rPr>
              <a:t>Science-based Strategies</a:t>
            </a:r>
            <a:r>
              <a:rPr lang="en-US" sz="1000" dirty="0"/>
              <a:t> </a:t>
            </a:r>
            <a:r>
              <a:rPr lang="en-US" sz="1000" dirty="0">
                <a:hlinkClick r:id="rId5" action="ppaction://hlinkfile"/>
              </a:rPr>
              <a:t>Policy Guidance</a:t>
            </a:r>
            <a:r>
              <a:rPr lang="en-US" sz="1000" dirty="0"/>
              <a:t> </a:t>
            </a:r>
            <a:r>
              <a:rPr lang="en-US" sz="1000" dirty="0">
                <a:hlinkClick r:id="rId6" action="ppaction://hlinkfile"/>
              </a:rPr>
              <a:t>National, State, and Local Programs</a:t>
            </a:r>
            <a:r>
              <a:rPr lang="en-US" sz="1000" dirty="0"/>
              <a:t> </a:t>
            </a:r>
            <a:r>
              <a:rPr lang="en-US" sz="1000" dirty="0">
                <a:hlinkClick r:id="rId7" action="ppaction://hlinkfile"/>
              </a:rPr>
              <a:t>References</a:t>
            </a:r>
            <a:r>
              <a:rPr lang="en-US" sz="1000" dirty="0"/>
              <a:t> SEE ALSO </a:t>
            </a:r>
            <a:r>
              <a:rPr lang="en-US" sz="1000" dirty="0">
                <a:hlinkClick r:id="rId8" action="ppaction://hlinkfile"/>
              </a:rPr>
              <a:t>Nutrition Publications</a:t>
            </a:r>
            <a:r>
              <a:rPr lang="en-US" sz="1000" dirty="0"/>
              <a:t> and </a:t>
            </a:r>
            <a:r>
              <a:rPr lang="en-US" sz="1000" dirty="0">
                <a:hlinkClick r:id="rId9" action="ppaction://hlinkfile"/>
              </a:rPr>
              <a:t>Links</a:t>
            </a:r>
            <a:r>
              <a:rPr lang="en-US" sz="1000" dirty="0"/>
              <a:t> </a:t>
            </a:r>
            <a:r>
              <a:rPr lang="en-US" sz="1000" dirty="0">
                <a:hlinkClick r:id="rId10" action="ppaction://hlinkfile"/>
              </a:rPr>
              <a:t>Physical Activity Publications</a:t>
            </a:r>
            <a:r>
              <a:rPr lang="en-US" sz="1000" dirty="0"/>
              <a:t> and </a:t>
            </a:r>
            <a:r>
              <a:rPr lang="en-US" sz="1000" dirty="0">
                <a:hlinkClick r:id="rId11" action="ppaction://hlinkfile"/>
              </a:rPr>
              <a:t>Links</a:t>
            </a:r>
            <a:r>
              <a:rPr lang="en-US" sz="1000" dirty="0"/>
              <a:t> SPOTLIGHT </a:t>
            </a:r>
            <a:r>
              <a:rPr lang="en-US" sz="1000" dirty="0">
                <a:hlinkClick r:id="rId12"/>
              </a:rPr>
              <a:t/>
            </a:r>
            <a:br>
              <a:rPr lang="en-US" sz="1000" dirty="0">
                <a:hlinkClick r:id="rId12"/>
              </a:rPr>
            </a:br>
            <a:r>
              <a:rPr lang="en-US" sz="1000" dirty="0">
                <a:hlinkClick r:id="rId12"/>
              </a:rPr>
              <a:t>Federal campaign launched against childhood obesity </a:t>
            </a:r>
            <a:r>
              <a:rPr lang="en-US" sz="1000" dirty="0">
                <a:hlinkClick r:id="rId13" action="ppaction://hlinkfile"/>
              </a:rPr>
              <a:t/>
            </a:r>
            <a:br>
              <a:rPr lang="en-US" sz="1000" dirty="0">
                <a:hlinkClick r:id="rId13" action="ppaction://hlinkfile"/>
              </a:rPr>
            </a:br>
            <a:r>
              <a:rPr lang="en-US" sz="1000" dirty="0">
                <a:hlinkClick r:id="rId13" action="ppaction://hlinkfile"/>
              </a:rPr>
              <a:t>Connect With Kids:</a:t>
            </a:r>
            <a:br>
              <a:rPr lang="en-US" sz="1000" dirty="0">
                <a:hlinkClick r:id="rId13" action="ppaction://hlinkfile"/>
              </a:rPr>
            </a:br>
            <a:r>
              <a:rPr lang="en-US" sz="1000" dirty="0">
                <a:hlinkClick r:id="rId13" action="ppaction://hlinkfile"/>
              </a:rPr>
              <a:t>The Biggest Generation</a:t>
            </a:r>
            <a:r>
              <a:rPr lang="en-US" sz="1000" dirty="0"/>
              <a:t> </a:t>
            </a:r>
            <a:br>
              <a:rPr lang="en-US" sz="1000" dirty="0"/>
            </a:br>
            <a:endParaRPr lang="en-US" sz="1000" dirty="0"/>
          </a:p>
          <a:p>
            <a:r>
              <a:rPr lang="en-US" sz="1000" dirty="0"/>
              <a:t>Childhood obesity has more than tripled in the past 30 years. The prevalence of obesity among children aged 6 to 11 years increased from 6.5% in 1980 to 19.6% in 2008. The prevalence of obesity among adolescents aged 12 to 19 years increased from 5.0% to 18.1%.</a:t>
            </a:r>
            <a:r>
              <a:rPr lang="en-US" sz="1000" baseline="30000" dirty="0"/>
              <a:t>1,2</a:t>
            </a:r>
            <a:r>
              <a:rPr lang="en-US" sz="1000" dirty="0"/>
              <a:t> </a:t>
            </a:r>
          </a:p>
          <a:p>
            <a:pPr>
              <a:lnSpc>
                <a:spcPct val="80000"/>
              </a:lnSpc>
            </a:pPr>
            <a:endParaRPr lang="en-US" sz="1000" dirty="0"/>
          </a:p>
          <a:p>
            <a:pPr>
              <a:lnSpc>
                <a:spcPct val="80000"/>
              </a:lnSpc>
            </a:pPr>
            <a:r>
              <a:rPr lang="en-US" sz="1000" dirty="0"/>
              <a:t>26% of 8</a:t>
            </a:r>
            <a:r>
              <a:rPr lang="en-US" sz="1000" baseline="30000" dirty="0"/>
              <a:t>th</a:t>
            </a:r>
            <a:r>
              <a:rPr lang="en-US" sz="1000" dirty="0"/>
              <a:t> grade students are overweight/obese – representing a 17% increase since 2001*</a:t>
            </a:r>
          </a:p>
          <a:p>
            <a:pPr eaLnBrk="1" hangingPunct="1">
              <a:buFontTx/>
              <a:buNone/>
            </a:pPr>
            <a:r>
              <a:rPr lang="en-US" sz="1000" dirty="0"/>
              <a:t>2003-2023 Projected Rise in Chronic Disease</a:t>
            </a:r>
            <a:br>
              <a:rPr lang="en-US" sz="1000" dirty="0"/>
            </a:br>
            <a:endParaRPr lang="en-US" sz="1000" dirty="0"/>
          </a:p>
          <a:p>
            <a:pPr eaLnBrk="1" hangingPunct="1">
              <a:buFontTx/>
              <a:buNone/>
            </a:pPr>
            <a:r>
              <a:rPr lang="en-US" sz="1000" dirty="0"/>
              <a:t>Cancer                                   62%</a:t>
            </a:r>
          </a:p>
          <a:p>
            <a:pPr eaLnBrk="1" hangingPunct="1">
              <a:buFontTx/>
              <a:buNone/>
            </a:pPr>
            <a:r>
              <a:rPr lang="en-US" sz="1000" dirty="0"/>
              <a:t>Mental Disorders                54%</a:t>
            </a:r>
          </a:p>
          <a:p>
            <a:pPr eaLnBrk="1" hangingPunct="1">
              <a:buFontTx/>
              <a:buNone/>
            </a:pPr>
            <a:r>
              <a:rPr lang="en-US" sz="1000" dirty="0"/>
              <a:t>Diabetes                               53%</a:t>
            </a:r>
          </a:p>
          <a:p>
            <a:pPr eaLnBrk="1" hangingPunct="1">
              <a:buFontTx/>
              <a:buNone/>
            </a:pPr>
            <a:r>
              <a:rPr lang="en-US" sz="1000" dirty="0"/>
              <a:t>Heart Disease                      41%</a:t>
            </a:r>
          </a:p>
          <a:p>
            <a:pPr eaLnBrk="1" hangingPunct="1">
              <a:buFontTx/>
              <a:buNone/>
            </a:pPr>
            <a:r>
              <a:rPr lang="en-US" sz="1000" dirty="0"/>
              <a:t>Hypertension                      39%</a:t>
            </a:r>
          </a:p>
          <a:p>
            <a:pPr eaLnBrk="1" hangingPunct="1">
              <a:buFontTx/>
              <a:buNone/>
            </a:pPr>
            <a:r>
              <a:rPr lang="en-US" sz="1000" dirty="0"/>
              <a:t>Pulmonary Disorders        31%</a:t>
            </a:r>
          </a:p>
          <a:p>
            <a:pPr eaLnBrk="1" hangingPunct="1">
              <a:buFontTx/>
              <a:buNone/>
            </a:pPr>
            <a:r>
              <a:rPr lang="en-US" sz="1000" dirty="0"/>
              <a:t>Stroke                                   29%</a:t>
            </a:r>
          </a:p>
          <a:p>
            <a:pPr defTabSz="914382">
              <a:defRPr/>
            </a:pPr>
            <a:r>
              <a:rPr lang="en-US" sz="1000" dirty="0"/>
              <a:t>CDC / World Health Organization</a:t>
            </a:r>
          </a:p>
          <a:p>
            <a:endParaRPr lang="en-US" sz="1000" dirty="0"/>
          </a:p>
        </p:txBody>
      </p:sp>
      <p:sp>
        <p:nvSpPr>
          <p:cNvPr id="4" name="Slide Number Placeholder 3"/>
          <p:cNvSpPr>
            <a:spLocks noGrp="1"/>
          </p:cNvSpPr>
          <p:nvPr>
            <p:ph type="sldNum" sz="quarter" idx="10"/>
          </p:nvPr>
        </p:nvSpPr>
        <p:spPr/>
        <p:txBody>
          <a:bodyPr/>
          <a:lstStyle/>
          <a:p>
            <a:fld id="{265A500B-418B-432C-BBB0-F1B68DA2F8E0}"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u="sng" dirty="0" smtClean="0">
                <a:solidFill>
                  <a:srgbClr val="C00000"/>
                </a:solidFill>
              </a:rPr>
              <a:t>Worksite Wellness</a:t>
            </a:r>
            <a:r>
              <a:rPr lang="en-US" sz="1400" dirty="0" smtClean="0">
                <a:solidFill>
                  <a:srgbClr val="C00000"/>
                </a:solidFill>
              </a:rPr>
              <a:t> </a:t>
            </a:r>
            <a:r>
              <a:rPr lang="en-US" sz="1400" dirty="0" smtClean="0"/>
              <a:t>– </a:t>
            </a:r>
            <a:r>
              <a:rPr lang="en-US" dirty="0" smtClean="0"/>
              <a:t>an organized program designed to assist employees and their family in behavior change that reduces health risks, improves quality of life and maximizes personal potential and impacts the bottom-line.</a:t>
            </a:r>
          </a:p>
          <a:p>
            <a:endParaRPr lang="en-US" b="0" dirty="0" smtClean="0">
              <a:solidFill>
                <a:schemeClr val="tx2"/>
              </a:solidFill>
            </a:endParaRPr>
          </a:p>
        </p:txBody>
      </p:sp>
      <p:sp>
        <p:nvSpPr>
          <p:cNvPr id="4" name="Slide Number Placeholder 3"/>
          <p:cNvSpPr>
            <a:spLocks noGrp="1"/>
          </p:cNvSpPr>
          <p:nvPr>
            <p:ph type="sldNum" sz="quarter" idx="10"/>
          </p:nvPr>
        </p:nvSpPr>
        <p:spPr/>
        <p:txBody>
          <a:bodyPr/>
          <a:lstStyle/>
          <a:p>
            <a:fld id="{265A500B-418B-432C-BBB0-F1B68DA2F8E0}"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A500B-418B-432C-BBB0-F1B68DA2F8E0}"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userDrawn="1"/>
        </p:nvSpPr>
        <p:spPr>
          <a:xfrm>
            <a:off x="685800" y="2057400"/>
            <a:ext cx="7772400" cy="1524000"/>
          </a:xfrm>
          <a:prstGeom prst="rect">
            <a:avLst/>
          </a:prstGeom>
          <a:ln>
            <a:solidFill>
              <a:schemeClr val="accent3">
                <a:lumMod val="40000"/>
                <a:lumOff val="60000"/>
              </a:schemeClr>
            </a:solidFill>
          </a:ln>
          <a:effectLst>
            <a:outerShdw blurRad="40000" dist="20000" dir="5400000" rotWithShape="0">
              <a:schemeClr val="bg1">
                <a:lumMod val="50000"/>
                <a:alpha val="3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pic>
        <p:nvPicPr>
          <p:cNvPr id="11" name="Picture 10" descr="W@W_footer_ppt.png"/>
          <p:cNvPicPr>
            <a:picLocks noChangeAspect="1"/>
          </p:cNvPicPr>
          <p:nvPr userDrawn="1"/>
        </p:nvPicPr>
        <p:blipFill>
          <a:blip r:embed="rId2" cstate="print"/>
          <a:stretch>
            <a:fillRect/>
          </a:stretch>
        </p:blipFill>
        <p:spPr>
          <a:xfrm>
            <a:off x="6991350" y="6153150"/>
            <a:ext cx="2152650" cy="704850"/>
          </a:xfrm>
          <a:prstGeom prst="rect">
            <a:avLst/>
          </a:prstGeom>
        </p:spPr>
      </p:pic>
      <p:pic>
        <p:nvPicPr>
          <p:cNvPr id="12" name="Picture 11" descr="Wellness_ppt_header.png"/>
          <p:cNvPicPr>
            <a:picLocks noChangeAspect="1"/>
          </p:cNvPicPr>
          <p:nvPr userDrawn="1"/>
        </p:nvPicPr>
        <p:blipFill>
          <a:blip r:embed="rId3" cstate="print"/>
          <a:stretch>
            <a:fillRect/>
          </a:stretch>
        </p:blipFill>
        <p:spPr>
          <a:xfrm>
            <a:off x="685800" y="2057400"/>
            <a:ext cx="7772400" cy="12668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buClr>
                <a:srgbClr val="FF3300"/>
              </a:buClr>
              <a:defRPr/>
            </a:lvl1pPr>
            <a:lvl3pPr>
              <a:buClr>
                <a:srgbClr val="FF0000"/>
              </a:buClr>
              <a:defRPr>
                <a:solidFill>
                  <a:srgbClr val="1D4B21"/>
                </a:solidFill>
              </a:defRPr>
            </a:lvl3pPr>
            <a:lvl4pPr>
              <a:buClr>
                <a:srgbClr val="FF0000"/>
              </a:buClr>
              <a:defRPr>
                <a:solidFill>
                  <a:srgbClr val="1D4B21"/>
                </a:solidFill>
              </a:defRPr>
            </a:lvl4pPr>
            <a:lvl5pPr>
              <a:buClr>
                <a:srgbClr val="FF0000"/>
              </a:buClr>
              <a:defRPr>
                <a:solidFill>
                  <a:srgbClr val="1D4B21"/>
                </a:solidFill>
              </a:defRPr>
            </a:lvl5pPr>
          </a:lstStyle>
          <a:p>
            <a:r>
              <a:rPr lang="en-US" smtClean="0"/>
              <a:t>Second </a:t>
            </a:r>
            <a:r>
              <a:rPr lang="en-US" dirty="0" smtClean="0"/>
              <a:t>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63C7-7E41-4F2A-B853-FF6F6983DB2C}" type="datetimeFigureOut">
              <a:rPr lang="en-US" smtClean="0"/>
              <a:pPr/>
              <a:t>7/5/2011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6D6DAD-3931-4B2F-BDFF-AF34B430969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ln>
            <a:noFill/>
          </a:ln>
          <a:effectLst>
            <a:outerShdw blurRad="40000" dist="20000" dir="5400000" rotWithShape="0">
              <a:schemeClr val="bg1">
                <a:lumMod val="50000"/>
                <a:alpha val="3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663C7-7E41-4F2A-B853-FF6F6983DB2C}" type="datetimeFigureOut">
              <a:rPr lang="en-US" smtClean="0"/>
              <a:pPr/>
              <a:t>7/5/2011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6DAD-3931-4B2F-BDFF-AF34B430969D}" type="slidenum">
              <a:rPr lang="en-US" smtClean="0"/>
              <a:pPr/>
              <a:t>‹#›</a:t>
            </a:fld>
            <a:endParaRPr lang="en-US" dirty="0"/>
          </a:p>
        </p:txBody>
      </p:sp>
      <p:pic>
        <p:nvPicPr>
          <p:cNvPr id="9" name="Picture 8" descr="W@W_footer_ppt.png"/>
          <p:cNvPicPr>
            <a:picLocks noChangeAspect="1"/>
          </p:cNvPicPr>
          <p:nvPr userDrawn="1"/>
        </p:nvPicPr>
        <p:blipFill>
          <a:blip r:embed="rId13" cstate="print"/>
          <a:stretch>
            <a:fillRect/>
          </a:stretch>
        </p:blipFill>
        <p:spPr>
          <a:xfrm>
            <a:off x="6991350" y="6153150"/>
            <a:ext cx="2152650" cy="70485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p:transition>
  <p:txStyles>
    <p:titleStyle>
      <a:lvl1pPr algn="ctr" defTabSz="914400" rtl="0" eaLnBrk="1" latinLnBrk="0" hangingPunct="1">
        <a:spcBef>
          <a:spcPct val="0"/>
        </a:spcBef>
        <a:buNone/>
        <a:defRPr sz="3600" b="1" kern="1200" cap="all" baseline="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D4B2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rgbClr val="1D4B2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rgbClr val="1D4B2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rgbClr val="1D4B2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rgbClr val="1D4B2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cdc.gov/pcd/issues/2009/apr/08_0195.htm" TargetMode="External"/><Relationship Id="rId3" Type="http://schemas.openxmlformats.org/officeDocument/2006/relationships/hyperlink" Target="http://www.businessgrouphealth.org/" TargetMode="External"/><Relationship Id="rId7" Type="http://schemas.openxmlformats.org/officeDocument/2006/relationships/hyperlink" Target="http://www.thecommunityguide.org/obesity/workprograms.html" TargetMode="External"/><Relationship Id="rId2" Type="http://schemas.openxmlformats.org/officeDocument/2006/relationships/hyperlink" Target="http://www.sbwi.org/employers.asp" TargetMode="External"/><Relationship Id="rId1" Type="http://schemas.openxmlformats.org/officeDocument/2006/relationships/slideLayout" Target="../slideLayouts/slideLayout2.xml"/><Relationship Id="rId6" Type="http://schemas.openxmlformats.org/officeDocument/2006/relationships/hyperlink" Target="http://www.uschamber.com/assets/labor/2010hwforce.pdf" TargetMode="External"/><Relationship Id="rId5" Type="http://schemas.openxmlformats.org/officeDocument/2006/relationships/hyperlink" Target="http://www.elinfonet.com/" TargetMode="External"/><Relationship Id="rId10" Type="http://schemas.openxmlformats.org/officeDocument/2006/relationships/hyperlink" Target="http://www.cdc.gov/nccdphp/dnpa/hwi/" TargetMode="External"/><Relationship Id="rId4" Type="http://schemas.openxmlformats.org/officeDocument/2006/relationships/hyperlink" Target="http://startwalkingnow.org/start_workplace.jsp" TargetMode="External"/><Relationship Id="rId9" Type="http://schemas.openxmlformats.org/officeDocument/2006/relationships/hyperlink" Target="http://www.healthoregon.org/wellness@work"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file:///C:\Documents%20and%20Settings\DEROBBINS\Local%20Settings\Temp\XPgrpwise\WW%20Screen%20Shot.pdf"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hyperlink" Target="http://www.welco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774825"/>
          </a:xfrm>
        </p:spPr>
        <p:txBody>
          <a:bodyPr>
            <a:noAutofit/>
          </a:bodyPr>
          <a:lstStyle/>
          <a:p>
            <a:r>
              <a:rPr lang="en-US" sz="5400" b="1" dirty="0" smtClean="0">
                <a:solidFill>
                  <a:schemeClr val="accent6">
                    <a:lumMod val="75000"/>
                  </a:schemeClr>
                </a:solidFill>
              </a:rPr>
              <a:t> </a:t>
            </a:r>
            <a:endParaRPr lang="en-US" sz="5400" b="1" dirty="0">
              <a:solidFill>
                <a:schemeClr val="accent6">
                  <a:lumMod val="75000"/>
                </a:schemeClr>
              </a:solidFill>
            </a:endParaRPr>
          </a:p>
        </p:txBody>
      </p:sp>
      <p:sp>
        <p:nvSpPr>
          <p:cNvPr id="3" name="Content Placeholder 2"/>
          <p:cNvSpPr>
            <a:spLocks noGrp="1"/>
          </p:cNvSpPr>
          <p:nvPr>
            <p:ph type="subTitle" idx="1"/>
          </p:nvPr>
        </p:nvSpPr>
        <p:spPr>
          <a:xfrm>
            <a:off x="457200" y="3810000"/>
            <a:ext cx="8153400" cy="1676400"/>
          </a:xfrm>
        </p:spPr>
        <p:txBody>
          <a:bodyPr>
            <a:noAutofit/>
          </a:bodyPr>
          <a:lstStyle/>
          <a:p>
            <a:pPr>
              <a:spcBef>
                <a:spcPts val="600"/>
              </a:spcBef>
            </a:pPr>
            <a:r>
              <a:rPr lang="en-US" sz="2000" b="1" dirty="0" smtClean="0">
                <a:solidFill>
                  <a:schemeClr val="tx1"/>
                </a:solidFill>
                <a:latin typeface="Calibri"/>
                <a:cs typeface="Calibri"/>
              </a:rPr>
              <a:t>Health &amp; Wellness </a:t>
            </a:r>
            <a:br>
              <a:rPr lang="en-US" sz="2000" b="1" dirty="0" smtClean="0">
                <a:solidFill>
                  <a:schemeClr val="tx1"/>
                </a:solidFill>
                <a:latin typeface="Calibri"/>
                <a:cs typeface="Calibri"/>
              </a:rPr>
            </a:br>
            <a:r>
              <a:rPr lang="en-US" sz="2000" b="1" dirty="0" smtClean="0">
                <a:solidFill>
                  <a:schemeClr val="tx1"/>
                </a:solidFill>
                <a:latin typeface="Calibri"/>
                <a:cs typeface="Calibri"/>
              </a:rPr>
              <a:t>Community Conversation</a:t>
            </a:r>
            <a:endParaRPr lang="en-US" sz="2000" dirty="0" smtClean="0">
              <a:solidFill>
                <a:schemeClr val="tx1"/>
              </a:solidFill>
              <a:latin typeface="Calibri"/>
              <a:cs typeface="Calibri"/>
            </a:endParaRPr>
          </a:p>
          <a:p>
            <a:pPr>
              <a:spcBef>
                <a:spcPts val="600"/>
              </a:spcBef>
            </a:pPr>
            <a:r>
              <a:rPr lang="en-US" sz="2000" dirty="0" smtClean="0">
                <a:solidFill>
                  <a:schemeClr val="tx1"/>
                </a:solidFill>
                <a:latin typeface="Calibri"/>
                <a:cs typeface="Calibri"/>
              </a:rPr>
              <a:t>DATE</a:t>
            </a:r>
          </a:p>
          <a:p>
            <a:pPr>
              <a:spcBef>
                <a:spcPts val="600"/>
              </a:spcBef>
            </a:pPr>
            <a:r>
              <a:rPr lang="en-US" sz="2000" dirty="0" smtClean="0">
                <a:solidFill>
                  <a:schemeClr val="tx1"/>
                </a:solidFill>
                <a:latin typeface="Calibri"/>
                <a:cs typeface="Calibri"/>
              </a:rPr>
              <a:t>VENUE</a:t>
            </a:r>
            <a:br>
              <a:rPr lang="en-US" sz="2000" dirty="0" smtClean="0">
                <a:solidFill>
                  <a:schemeClr val="tx1"/>
                </a:solidFill>
                <a:latin typeface="Calibri"/>
                <a:cs typeface="Calibri"/>
              </a:rPr>
            </a:br>
            <a:endParaRPr lang="en-US" sz="2000" dirty="0" smtClean="0">
              <a:solidFill>
                <a:schemeClr val="tx1"/>
              </a:solidFill>
              <a:latin typeface="Calibri"/>
              <a:cs typeface="Calibri"/>
            </a:endParaRPr>
          </a:p>
          <a:p>
            <a:pPr>
              <a:spcBef>
                <a:spcPts val="600"/>
              </a:spcBef>
            </a:pPr>
            <a:r>
              <a:rPr lang="en-US" sz="2000" smtClean="0">
                <a:solidFill>
                  <a:schemeClr val="tx1"/>
                </a:solidFill>
                <a:latin typeface="Calibri"/>
                <a:cs typeface="Calibri"/>
              </a:rPr>
              <a:t>PRESENTER NAME</a:t>
            </a:r>
            <a:r>
              <a:rPr lang="en-US" sz="2000" dirty="0" smtClean="0">
                <a:solidFill>
                  <a:schemeClr val="tx1"/>
                </a:solidFill>
                <a:latin typeface="Calibri"/>
                <a:cs typeface="Calibri"/>
              </a:rPr>
              <a:t>, TITLE</a:t>
            </a:r>
          </a:p>
        </p:txBody>
      </p:sp>
      <p:pic>
        <p:nvPicPr>
          <p:cNvPr id="20482" name="Picture 2"/>
          <p:cNvPicPr>
            <a:picLocks noChangeAspect="1" noChangeArrowheads="1"/>
          </p:cNvPicPr>
          <p:nvPr/>
        </p:nvPicPr>
        <p:blipFill>
          <a:blip r:embed="rId2" cstate="print"/>
          <a:srcRect/>
          <a:stretch>
            <a:fillRect/>
          </a:stretch>
        </p:blipFill>
        <p:spPr bwMode="auto">
          <a:xfrm>
            <a:off x="2667000" y="1219200"/>
            <a:ext cx="3771640" cy="446088"/>
          </a:xfrm>
          <a:prstGeom prst="rect">
            <a:avLst/>
          </a:prstGeom>
          <a:noFill/>
          <a:ln w="9525">
            <a:noFill/>
            <a:miter lim="800000"/>
            <a:headEnd/>
            <a:tailEnd/>
          </a:ln>
          <a:effectLst/>
        </p:spPr>
      </p:pic>
      <p:sp>
        <p:nvSpPr>
          <p:cNvPr id="5" name="TextBox 4"/>
          <p:cNvSpPr txBox="1"/>
          <p:nvPr/>
        </p:nvSpPr>
        <p:spPr>
          <a:xfrm>
            <a:off x="7597181" y="2889419"/>
            <a:ext cx="184666" cy="369332"/>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200" b="1" cap="none" dirty="0" smtClean="0">
                <a:solidFill>
                  <a:srgbClr val="FF5521"/>
                </a:solidFill>
                <a:cs typeface="Palatino"/>
              </a:rPr>
              <a:t>What is Worksite Wellness?</a:t>
            </a:r>
            <a:r>
              <a:rPr lang="en-US" sz="3200" b="1" cap="none" dirty="0" smtClean="0">
                <a:solidFill>
                  <a:schemeClr val="accent6">
                    <a:lumMod val="75000"/>
                  </a:schemeClr>
                </a:solidFill>
              </a:rPr>
              <a:t>      </a:t>
            </a:r>
            <a:r>
              <a:rPr lang="en-US" sz="3200" b="1" dirty="0" smtClean="0">
                <a:solidFill>
                  <a:schemeClr val="accent6">
                    <a:lumMod val="75000"/>
                  </a:schemeClr>
                </a:solidFill>
              </a:rPr>
              <a:t>                                                  </a:t>
            </a:r>
            <a:endParaRPr lang="en-US" sz="2800" i="1" dirty="0" smtClean="0"/>
          </a:p>
        </p:txBody>
      </p:sp>
      <p:sp>
        <p:nvSpPr>
          <p:cNvPr id="12" name="Content Placeholder 11"/>
          <p:cNvSpPr>
            <a:spLocks noGrp="1"/>
          </p:cNvSpPr>
          <p:nvPr>
            <p:ph sz="half" idx="2"/>
          </p:nvPr>
        </p:nvSpPr>
        <p:spPr>
          <a:xfrm>
            <a:off x="609600" y="1752600"/>
            <a:ext cx="3810000" cy="3581400"/>
          </a:xfrm>
        </p:spPr>
        <p:style>
          <a:lnRef idx="2">
            <a:schemeClr val="accent6"/>
          </a:lnRef>
          <a:fillRef idx="1">
            <a:schemeClr val="lt1"/>
          </a:fillRef>
          <a:effectRef idx="0">
            <a:schemeClr val="accent6"/>
          </a:effectRef>
          <a:fontRef idx="minor">
            <a:schemeClr val="dk1"/>
          </a:fontRef>
        </p:style>
        <p:txBody>
          <a:bodyPr anchor="t">
            <a:normAutofit/>
          </a:bodyPr>
          <a:lstStyle/>
          <a:p>
            <a:pPr marL="3175" indent="4763" algn="ctr">
              <a:buNone/>
            </a:pPr>
            <a:r>
              <a:rPr lang="en-US" sz="2000" b="1" dirty="0" smtClean="0">
                <a:solidFill>
                  <a:srgbClr val="FF5521"/>
                </a:solidFill>
              </a:rPr>
              <a:t>Health</a:t>
            </a:r>
          </a:p>
          <a:p>
            <a:pPr marL="3175" indent="4763" algn="ctr">
              <a:buNone/>
            </a:pPr>
            <a:r>
              <a:rPr lang="en-US" sz="1800" dirty="0" smtClean="0"/>
              <a:t>A state of complete physical, </a:t>
            </a:r>
            <a:br>
              <a:rPr lang="en-US" sz="1800" dirty="0" smtClean="0"/>
            </a:br>
            <a:r>
              <a:rPr lang="en-US" sz="1800" dirty="0" smtClean="0"/>
              <a:t>mental and social well-being and </a:t>
            </a:r>
            <a:br>
              <a:rPr lang="en-US" sz="1800" dirty="0" smtClean="0"/>
            </a:br>
            <a:r>
              <a:rPr lang="en-US" sz="1800" dirty="0" smtClean="0"/>
              <a:t>not merely the absence of disease </a:t>
            </a:r>
            <a:br>
              <a:rPr lang="en-US" sz="1800" dirty="0" smtClean="0"/>
            </a:br>
            <a:r>
              <a:rPr lang="en-US" sz="1800" dirty="0" smtClean="0"/>
              <a:t>or infirmity.</a:t>
            </a:r>
            <a:endParaRPr lang="en-US" sz="3200" b="1" dirty="0" smtClean="0">
              <a:solidFill>
                <a:srgbClr val="FF5521"/>
              </a:solidFill>
            </a:endParaRPr>
          </a:p>
          <a:p>
            <a:pPr marL="3175" indent="4763" algn="ctr">
              <a:spcBef>
                <a:spcPts val="1680"/>
              </a:spcBef>
              <a:buNone/>
            </a:pPr>
            <a:r>
              <a:rPr lang="en-US" sz="2000" b="1" dirty="0" smtClean="0">
                <a:solidFill>
                  <a:srgbClr val="FF5521"/>
                </a:solidFill>
              </a:rPr>
              <a:t>Wellness</a:t>
            </a:r>
          </a:p>
          <a:p>
            <a:pPr marL="3175" indent="4763" algn="ctr">
              <a:buNone/>
            </a:pPr>
            <a:r>
              <a:rPr lang="en-US" sz="1800" dirty="0" smtClean="0"/>
              <a:t>A lifelong journey and an active process of making choices and commitments to be healthy </a:t>
            </a:r>
          </a:p>
          <a:p>
            <a:pPr marL="3175" indent="4763" algn="ctr">
              <a:buNone/>
            </a:pPr>
            <a:r>
              <a:rPr lang="en-US" sz="1800" dirty="0" smtClean="0"/>
              <a:t>and well.</a:t>
            </a:r>
          </a:p>
          <a:p>
            <a:pPr marL="3175" indent="4763">
              <a:buNone/>
            </a:pPr>
            <a:endParaRPr lang="en-US" sz="1600" dirty="0" smtClean="0"/>
          </a:p>
          <a:p>
            <a:pPr marL="3175" indent="4763" algn="ctr">
              <a:buNone/>
            </a:pPr>
            <a:endParaRPr lang="en-US" dirty="0" smtClean="0"/>
          </a:p>
          <a:p>
            <a:pPr marL="3175" indent="4763" algn="ctr">
              <a:buNone/>
            </a:pPr>
            <a:endParaRPr lang="en-US" dirty="0" smtClean="0"/>
          </a:p>
          <a:p>
            <a:pPr marL="3175" indent="4763" algn="ctr">
              <a:buNone/>
            </a:pPr>
            <a:endParaRPr lang="en-US" dirty="0" smtClean="0"/>
          </a:p>
        </p:txBody>
      </p:sp>
      <p:sp>
        <p:nvSpPr>
          <p:cNvPr id="4" name="TextBox 3"/>
          <p:cNvSpPr txBox="1"/>
          <p:nvPr/>
        </p:nvSpPr>
        <p:spPr>
          <a:xfrm>
            <a:off x="4648200" y="1752600"/>
            <a:ext cx="3810000" cy="353943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buNone/>
            </a:pPr>
            <a:r>
              <a:rPr lang="en-US" sz="2400" b="1" dirty="0" smtClean="0">
                <a:solidFill>
                  <a:srgbClr val="FF5521"/>
                </a:solidFill>
              </a:rPr>
              <a:t>Worksite Wellness</a:t>
            </a:r>
            <a:endParaRPr lang="en-US" sz="2400" b="1" dirty="0" smtClean="0">
              <a:solidFill>
                <a:schemeClr val="tx1"/>
              </a:solidFill>
            </a:endParaRPr>
          </a:p>
          <a:p>
            <a:pPr algn="ctr">
              <a:buNone/>
            </a:pPr>
            <a:r>
              <a:rPr lang="en-US" dirty="0" smtClean="0">
                <a:solidFill>
                  <a:schemeClr val="tx1"/>
                </a:solidFill>
              </a:rPr>
              <a:t>	</a:t>
            </a:r>
            <a:r>
              <a:rPr lang="en-US" sz="2000" dirty="0" smtClean="0">
                <a:solidFill>
                  <a:schemeClr val="tx1"/>
                </a:solidFill>
              </a:rPr>
              <a:t>An organized, employer-sponsored initiative designed </a:t>
            </a:r>
            <a:br>
              <a:rPr lang="en-US" sz="2000" dirty="0" smtClean="0">
                <a:solidFill>
                  <a:schemeClr val="tx1"/>
                </a:solidFill>
              </a:rPr>
            </a:br>
            <a:r>
              <a:rPr lang="en-US" sz="2000" dirty="0" smtClean="0">
                <a:solidFill>
                  <a:schemeClr val="tx1"/>
                </a:solidFill>
              </a:rPr>
              <a:t>to support employees (and their families) to adopt behaviors </a:t>
            </a:r>
            <a:br>
              <a:rPr lang="en-US" sz="2000" dirty="0" smtClean="0">
                <a:solidFill>
                  <a:schemeClr val="tx1"/>
                </a:solidFill>
              </a:rPr>
            </a:br>
            <a:r>
              <a:rPr lang="en-US" sz="2000" dirty="0" smtClean="0">
                <a:solidFill>
                  <a:schemeClr val="tx1"/>
                </a:solidFill>
              </a:rPr>
              <a:t>that reduce health risks, </a:t>
            </a:r>
            <a:br>
              <a:rPr lang="en-US" sz="2000" dirty="0" smtClean="0">
                <a:solidFill>
                  <a:schemeClr val="tx1"/>
                </a:solidFill>
              </a:rPr>
            </a:br>
            <a:r>
              <a:rPr lang="en-US" sz="2000" dirty="0" smtClean="0">
                <a:solidFill>
                  <a:schemeClr val="tx1"/>
                </a:solidFill>
              </a:rPr>
              <a:t>improves quality of life and maximizes personal effectiveness  and benefits the organization’s </a:t>
            </a:r>
            <a:r>
              <a:rPr lang="en-US" sz="2000" dirty="0" smtClean="0"/>
              <a:t>bottom line. </a:t>
            </a:r>
          </a:p>
          <a:p>
            <a:pPr algn="ctr">
              <a:buNone/>
            </a:pPr>
            <a:endParaRPr lang="en-US" sz="2000" b="1" dirty="0" smtClean="0"/>
          </a:p>
        </p:txBody>
      </p:sp>
      <p:sp>
        <p:nvSpPr>
          <p:cNvPr id="6" name="Pentagon 5"/>
          <p:cNvSpPr/>
          <p:nvPr/>
        </p:nvSpPr>
        <p:spPr>
          <a:xfrm>
            <a:off x="4419600" y="3352800"/>
            <a:ext cx="609600" cy="484632"/>
          </a:xfrm>
          <a:prstGeom prst="homePlate">
            <a:avLst/>
          </a:prstGeom>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1900416Large.png"/>
          <p:cNvPicPr>
            <a:picLocks noChangeAspect="1"/>
          </p:cNvPicPr>
          <p:nvPr/>
        </p:nvPicPr>
        <p:blipFill>
          <a:blip r:embed="rId2" cstate="print"/>
          <a:srcRect r="8334"/>
          <a:stretch>
            <a:fillRect/>
          </a:stretch>
        </p:blipFill>
        <p:spPr>
          <a:xfrm>
            <a:off x="4533990" y="1524000"/>
            <a:ext cx="4610010" cy="3352800"/>
          </a:xfrm>
          <a:prstGeom prst="rect">
            <a:avLst/>
          </a:prstGeom>
        </p:spPr>
      </p:pic>
      <p:sp>
        <p:nvSpPr>
          <p:cNvPr id="8" name="Title 7"/>
          <p:cNvSpPr>
            <a:spLocks noGrp="1"/>
          </p:cNvSpPr>
          <p:nvPr>
            <p:ph type="title"/>
          </p:nvPr>
        </p:nvSpPr>
        <p:spPr/>
        <p:txBody>
          <a:bodyPr>
            <a:normAutofit fontScale="90000"/>
          </a:bodyPr>
          <a:lstStyle/>
          <a:p>
            <a:r>
              <a:rPr lang="en-US" cap="none" dirty="0" smtClean="0">
                <a:solidFill>
                  <a:srgbClr val="FF5521"/>
                </a:solidFill>
                <a:cs typeface="Palatino"/>
              </a:rPr>
              <a:t>Can you make it easier </a:t>
            </a:r>
            <a:br>
              <a:rPr lang="en-US" cap="none" dirty="0" smtClean="0">
                <a:solidFill>
                  <a:srgbClr val="FF5521"/>
                </a:solidFill>
                <a:cs typeface="Palatino"/>
              </a:rPr>
            </a:br>
            <a:r>
              <a:rPr lang="en-US" cap="none" dirty="0" smtClean="0">
                <a:solidFill>
                  <a:srgbClr val="FF5521"/>
                </a:solidFill>
                <a:cs typeface="Palatino"/>
              </a:rPr>
              <a:t>for employees?</a:t>
            </a:r>
            <a:endParaRPr lang="en-US" cap="none" dirty="0">
              <a:solidFill>
                <a:srgbClr val="FF5521"/>
              </a:solidFill>
              <a:cs typeface="Palatino"/>
            </a:endParaRPr>
          </a:p>
        </p:txBody>
      </p:sp>
      <p:sp>
        <p:nvSpPr>
          <p:cNvPr id="9" name="Content Placeholder 8"/>
          <p:cNvSpPr>
            <a:spLocks noGrp="1"/>
          </p:cNvSpPr>
          <p:nvPr>
            <p:ph idx="1"/>
          </p:nvPr>
        </p:nvSpPr>
        <p:spPr>
          <a:xfrm>
            <a:off x="0" y="1524000"/>
            <a:ext cx="4572000" cy="3352800"/>
          </a:xfrm>
          <a:ln>
            <a:noFill/>
          </a:ln>
        </p:spPr>
        <p:style>
          <a:lnRef idx="1">
            <a:schemeClr val="accent1"/>
          </a:lnRef>
          <a:fillRef idx="2">
            <a:schemeClr val="accent1"/>
          </a:fillRef>
          <a:effectRef idx="1">
            <a:schemeClr val="accent1"/>
          </a:effectRef>
          <a:fontRef idx="minor">
            <a:schemeClr val="dk1"/>
          </a:fontRef>
        </p:style>
        <p:txBody>
          <a:bodyPr>
            <a:normAutofit/>
          </a:bodyPr>
          <a:lstStyle/>
          <a:p>
            <a:pPr marL="2058988">
              <a:buClr>
                <a:srgbClr val="FF6600"/>
              </a:buClr>
              <a:buFont typeface="Wingdings" charset="2"/>
              <a:buChar char="ü"/>
            </a:pPr>
            <a:endParaRPr lang="en-US" sz="1100" b="1" dirty="0" smtClean="0"/>
          </a:p>
          <a:p>
            <a:pPr marL="742950">
              <a:buClr>
                <a:srgbClr val="FF6600"/>
              </a:buClr>
              <a:buFont typeface="Wingdings" charset="2"/>
              <a:buChar char="ü"/>
              <a:tabLst>
                <a:tab pos="739775" algn="l"/>
              </a:tabLst>
            </a:pPr>
            <a:r>
              <a:rPr lang="en-US" b="1" dirty="0" smtClean="0"/>
              <a:t>  To Be Tobacco Free</a:t>
            </a:r>
          </a:p>
          <a:p>
            <a:pPr marL="742950">
              <a:buClr>
                <a:srgbClr val="FF6600"/>
              </a:buClr>
              <a:buFont typeface="Wingdings" charset="2"/>
              <a:buChar char="ü"/>
              <a:tabLst>
                <a:tab pos="739775" algn="l"/>
              </a:tabLst>
            </a:pPr>
            <a:r>
              <a:rPr lang="en-US" b="1" dirty="0" smtClean="0"/>
              <a:t>  Eat Well</a:t>
            </a:r>
          </a:p>
          <a:p>
            <a:pPr marL="742950">
              <a:buClr>
                <a:srgbClr val="FF6600"/>
              </a:buClr>
              <a:buFont typeface="Wingdings" charset="2"/>
              <a:buChar char="ü"/>
              <a:tabLst>
                <a:tab pos="739775" algn="l"/>
              </a:tabLst>
            </a:pPr>
            <a:r>
              <a:rPr lang="en-US" b="1" dirty="0" smtClean="0"/>
              <a:t>  Move More</a:t>
            </a:r>
          </a:p>
          <a:p>
            <a:pPr marL="742950">
              <a:buClr>
                <a:srgbClr val="FF6600"/>
              </a:buClr>
              <a:buFont typeface="Wingdings" charset="2"/>
              <a:buChar char="ü"/>
              <a:tabLst>
                <a:tab pos="914400" algn="l"/>
              </a:tabLst>
            </a:pPr>
            <a:r>
              <a:rPr lang="en-US" b="1" dirty="0" smtClean="0"/>
              <a:t>  Take Charge of </a:t>
            </a:r>
            <a:br>
              <a:rPr lang="en-US" b="1" dirty="0" smtClean="0"/>
            </a:br>
            <a:r>
              <a:rPr lang="en-US" b="1" dirty="0" smtClean="0"/>
              <a:t>	their Health</a:t>
            </a:r>
          </a:p>
          <a:p>
            <a:endParaRPr lang="en-US" dirty="0" smtClean="0"/>
          </a:p>
          <a:p>
            <a:pPr>
              <a:buNone/>
            </a:pPr>
            <a:endParaRPr lang="en-US" dirty="0"/>
          </a:p>
        </p:txBody>
      </p:sp>
      <p:sp>
        <p:nvSpPr>
          <p:cNvPr id="6" name="Rounded Rectangle 5"/>
          <p:cNvSpPr/>
          <p:nvPr/>
        </p:nvSpPr>
        <p:spPr>
          <a:xfrm>
            <a:off x="3505200" y="4419600"/>
            <a:ext cx="2133600" cy="1524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buNone/>
            </a:pPr>
            <a:r>
              <a:rPr lang="en-US" sz="3600" b="1" dirty="0" smtClean="0">
                <a:solidFill>
                  <a:srgbClr val="004C00"/>
                </a:solidFill>
              </a:rPr>
              <a:t>YES!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5521"/>
                </a:solidFill>
                <a:cs typeface="Palatino"/>
              </a:rPr>
              <a:t>How others have done it…</a:t>
            </a:r>
            <a:endParaRPr lang="en-US" cap="none" dirty="0">
              <a:solidFill>
                <a:srgbClr val="FF5521"/>
              </a:solidFill>
              <a:cs typeface="Palatino"/>
            </a:endParaRPr>
          </a:p>
        </p:txBody>
      </p:sp>
      <p:sp>
        <p:nvSpPr>
          <p:cNvPr id="3" name="Content Placeholder 2"/>
          <p:cNvSpPr>
            <a:spLocks noGrp="1"/>
          </p:cNvSpPr>
          <p:nvPr>
            <p:ph idx="1"/>
          </p:nvPr>
        </p:nvSpPr>
        <p:spPr>
          <a:xfrm>
            <a:off x="457200" y="1676401"/>
            <a:ext cx="8229600" cy="4038600"/>
          </a:xfrm>
          <a:ln>
            <a:noFill/>
          </a:ln>
        </p:spPr>
        <p:style>
          <a:lnRef idx="2">
            <a:schemeClr val="accent6"/>
          </a:lnRef>
          <a:fillRef idx="1">
            <a:schemeClr val="lt1"/>
          </a:fillRef>
          <a:effectRef idx="0">
            <a:schemeClr val="accent6"/>
          </a:effectRef>
          <a:fontRef idx="minor">
            <a:schemeClr val="dk1"/>
          </a:fontRef>
        </p:style>
        <p:txBody>
          <a:bodyPr/>
          <a:lstStyle/>
          <a:p>
            <a:pPr>
              <a:buClr>
                <a:srgbClr val="FF6600"/>
              </a:buClr>
            </a:pPr>
            <a:r>
              <a:rPr lang="en-US" b="1" dirty="0" smtClean="0">
                <a:solidFill>
                  <a:srgbClr val="004C00"/>
                </a:solidFill>
              </a:rPr>
              <a:t>Boeing</a:t>
            </a:r>
            <a:r>
              <a:rPr lang="en-US" dirty="0" smtClean="0">
                <a:solidFill>
                  <a:srgbClr val="004C00"/>
                </a:solidFill>
              </a:rPr>
              <a:t> </a:t>
            </a:r>
            <a:r>
              <a:rPr lang="en-US" sz="3000" dirty="0" smtClean="0">
                <a:solidFill>
                  <a:srgbClr val="004C00"/>
                </a:solidFill>
              </a:rPr>
              <a:t>adopted tobacco-free policy and turned smoking shelter into bicycle parking</a:t>
            </a:r>
          </a:p>
          <a:p>
            <a:pPr>
              <a:buClr>
                <a:srgbClr val="FF6600"/>
              </a:buClr>
            </a:pPr>
            <a:r>
              <a:rPr lang="en-US" b="1" dirty="0" smtClean="0">
                <a:solidFill>
                  <a:srgbClr val="004C00"/>
                </a:solidFill>
              </a:rPr>
              <a:t>City of Albany</a:t>
            </a:r>
            <a:r>
              <a:rPr lang="en-US" dirty="0" smtClean="0">
                <a:solidFill>
                  <a:srgbClr val="004C00"/>
                </a:solidFill>
              </a:rPr>
              <a:t> </a:t>
            </a:r>
            <a:r>
              <a:rPr lang="en-US" sz="3000" dirty="0" smtClean="0">
                <a:solidFill>
                  <a:srgbClr val="004C00"/>
                </a:solidFill>
              </a:rPr>
              <a:t>rented garden plot for $20; spent another $20 for vegetable starts for healthier eating and physical activity</a:t>
            </a:r>
          </a:p>
          <a:p>
            <a:pPr>
              <a:buClr>
                <a:srgbClr val="FF6600"/>
              </a:buClr>
            </a:pPr>
            <a:r>
              <a:rPr lang="en-US" b="1" dirty="0" err="1" smtClean="0">
                <a:solidFill>
                  <a:srgbClr val="004C00"/>
                </a:solidFill>
              </a:rPr>
              <a:t>Duckwall</a:t>
            </a:r>
            <a:r>
              <a:rPr lang="en-US" b="1" dirty="0" smtClean="0">
                <a:solidFill>
                  <a:srgbClr val="004C00"/>
                </a:solidFill>
              </a:rPr>
              <a:t> </a:t>
            </a:r>
            <a:r>
              <a:rPr lang="en-US" b="1" dirty="0" err="1" smtClean="0">
                <a:solidFill>
                  <a:srgbClr val="004C00"/>
                </a:solidFill>
              </a:rPr>
              <a:t>Pooley</a:t>
            </a:r>
            <a:r>
              <a:rPr lang="en-US" b="1" dirty="0" smtClean="0">
                <a:solidFill>
                  <a:srgbClr val="004C00"/>
                </a:solidFill>
              </a:rPr>
              <a:t> </a:t>
            </a:r>
            <a:r>
              <a:rPr lang="en-US" sz="3000" dirty="0" smtClean="0">
                <a:solidFill>
                  <a:srgbClr val="004C00"/>
                </a:solidFill>
              </a:rPr>
              <a:t>cut workers’ compensation costs in half by incorporating stretching into workday</a:t>
            </a:r>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fontScale="90000"/>
          </a:bodyPr>
          <a:lstStyle/>
          <a:p>
            <a:r>
              <a:rPr lang="en-US" sz="3100" dirty="0" smtClean="0"/>
              <a:t/>
            </a:r>
            <a:br>
              <a:rPr lang="en-US" sz="3100" dirty="0" smtClean="0"/>
            </a:br>
            <a:r>
              <a:rPr lang="en-US" sz="3200" b="1" cap="none" dirty="0" err="1" smtClean="0">
                <a:solidFill>
                  <a:srgbClr val="FF5521"/>
                </a:solidFill>
                <a:cs typeface="Palatino"/>
              </a:rPr>
              <a:t>Wellness@Work</a:t>
            </a:r>
            <a:r>
              <a:rPr lang="en-US" sz="3200" b="1" cap="none" dirty="0" smtClean="0">
                <a:solidFill>
                  <a:srgbClr val="FF5521"/>
                </a:solidFill>
                <a:cs typeface="Palatino"/>
              </a:rPr>
              <a:t>: </a:t>
            </a:r>
            <a:br>
              <a:rPr lang="en-US" sz="3200" b="1" cap="none" dirty="0" smtClean="0">
                <a:solidFill>
                  <a:srgbClr val="FF5521"/>
                </a:solidFill>
                <a:cs typeface="Palatino"/>
              </a:rPr>
            </a:br>
            <a:r>
              <a:rPr lang="en-US" sz="3200" b="1" cap="none" dirty="0" smtClean="0">
                <a:solidFill>
                  <a:srgbClr val="FF5521"/>
                </a:solidFill>
                <a:cs typeface="Palatino"/>
              </a:rPr>
              <a:t>An Economic Imperative</a:t>
            </a:r>
            <a:r>
              <a:rPr lang="en-US" sz="3100" dirty="0" smtClean="0"/>
              <a:t/>
            </a:r>
            <a:br>
              <a:rPr lang="en-US" sz="3100" dirty="0" smtClean="0"/>
            </a:br>
            <a:endParaRPr lang="en-US" sz="4000" dirty="0"/>
          </a:p>
        </p:txBody>
      </p:sp>
      <p:sp>
        <p:nvSpPr>
          <p:cNvPr id="3" name="Content Placeholder 2"/>
          <p:cNvSpPr>
            <a:spLocks noGrp="1"/>
          </p:cNvSpPr>
          <p:nvPr>
            <p:ph idx="1"/>
          </p:nvPr>
        </p:nvSpPr>
        <p:spPr>
          <a:xfrm>
            <a:off x="533400" y="1524000"/>
            <a:ext cx="8229600" cy="2514600"/>
          </a:xfrm>
        </p:spPr>
        <p:txBody>
          <a:bodyPr>
            <a:normAutofit fontScale="25000" lnSpcReduction="20000"/>
          </a:bodyPr>
          <a:lstStyle/>
          <a:p>
            <a:pPr lvl="1">
              <a:buClr>
                <a:schemeClr val="accent1"/>
              </a:buClr>
              <a:buSzPct val="65000"/>
              <a:buFont typeface="Wingdings" pitchFamily="2" charset="2"/>
              <a:buChar char="u"/>
            </a:pPr>
            <a:endParaRPr lang="en-US" sz="2000" b="1" dirty="0" smtClean="0"/>
          </a:p>
          <a:p>
            <a:pPr algn="ctr">
              <a:buNone/>
            </a:pPr>
            <a:r>
              <a:rPr lang="en-US" sz="9600" b="1" dirty="0" smtClean="0"/>
              <a:t>A comprehensive, strategically designed investment in employees’ health pays off. </a:t>
            </a:r>
          </a:p>
          <a:p>
            <a:pPr>
              <a:buNone/>
            </a:pPr>
            <a:endParaRPr lang="en-US" sz="9600" dirty="0" smtClean="0"/>
          </a:p>
          <a:p>
            <a:pPr>
              <a:buNone/>
            </a:pPr>
            <a:endParaRPr lang="en-US" sz="9600" dirty="0" smtClean="0"/>
          </a:p>
          <a:p>
            <a:pPr>
              <a:buNone/>
            </a:pPr>
            <a:endParaRPr lang="en-US" sz="12800" dirty="0" smtClean="0"/>
          </a:p>
          <a:p>
            <a:pPr>
              <a:buNone/>
            </a:pPr>
            <a:r>
              <a:rPr lang="en-US" sz="9600" dirty="0" smtClean="0"/>
              <a:t>	</a:t>
            </a:r>
          </a:p>
          <a:p>
            <a:pPr lvl="1">
              <a:buClr>
                <a:schemeClr val="accent1"/>
              </a:buClr>
              <a:buSzPct val="65000"/>
              <a:buNone/>
            </a:pPr>
            <a:endParaRPr lang="en-US" sz="11200" dirty="0" smtClean="0"/>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endParaRPr lang="en-US" sz="4000" dirty="0" smtClean="0">
              <a:solidFill>
                <a:srgbClr val="000000"/>
              </a:solidFill>
            </a:endParaRPr>
          </a:p>
          <a:p>
            <a:pPr marL="3175" indent="4763">
              <a:buNone/>
            </a:pPr>
            <a:r>
              <a:rPr lang="en-US" sz="4000" dirty="0" smtClean="0">
                <a:solidFill>
                  <a:srgbClr val="000000"/>
                </a:solidFill>
              </a:rPr>
              <a:t>Source: Chapman LS.  The Art of Health Promotion: Meta-evaluation </a:t>
            </a:r>
            <a:br>
              <a:rPr lang="en-US" sz="4000" dirty="0" smtClean="0">
                <a:solidFill>
                  <a:srgbClr val="000000"/>
                </a:solidFill>
              </a:rPr>
            </a:br>
            <a:r>
              <a:rPr lang="en-US" sz="4000" dirty="0" smtClean="0">
                <a:solidFill>
                  <a:srgbClr val="000000"/>
                </a:solidFill>
              </a:rPr>
              <a:t>of worksite health promotion economic return studies: 2005 update.  </a:t>
            </a:r>
            <a:br>
              <a:rPr lang="en-US" sz="4000" dirty="0" smtClean="0">
                <a:solidFill>
                  <a:srgbClr val="000000"/>
                </a:solidFill>
              </a:rPr>
            </a:br>
            <a:r>
              <a:rPr lang="en-US" sz="4000" dirty="0" smtClean="0">
                <a:solidFill>
                  <a:srgbClr val="000000"/>
                </a:solidFill>
              </a:rPr>
              <a:t>Am J Health Promotion, 19 (6), July/Aug 2005</a:t>
            </a:r>
          </a:p>
          <a:p>
            <a:endParaRPr lang="en-US" sz="12800" dirty="0" smtClean="0"/>
          </a:p>
          <a:p>
            <a:endParaRPr lang="en-US" sz="4400" dirty="0" smtClean="0"/>
          </a:p>
          <a:p>
            <a:endParaRPr lang="en-US" sz="4400" dirty="0" smtClean="0"/>
          </a:p>
          <a:p>
            <a:endParaRPr lang="en-US" sz="4400" dirty="0" smtClean="0"/>
          </a:p>
          <a:p>
            <a:endParaRPr lang="en-US" sz="4400" dirty="0" smtClean="0"/>
          </a:p>
          <a:p>
            <a:endParaRPr lang="en-US" sz="4400" dirty="0" smtClean="0"/>
          </a:p>
          <a:p>
            <a:pPr>
              <a:buNone/>
            </a:pPr>
            <a:endParaRPr lang="en-US" sz="4400" dirty="0" smtClean="0"/>
          </a:p>
          <a:p>
            <a:endParaRPr lang="en-US" dirty="0" smtClean="0"/>
          </a:p>
        </p:txBody>
      </p:sp>
      <p:sp>
        <p:nvSpPr>
          <p:cNvPr id="7" name="TextBox 6"/>
          <p:cNvSpPr txBox="1"/>
          <p:nvPr/>
        </p:nvSpPr>
        <p:spPr>
          <a:xfrm>
            <a:off x="457200" y="4343400"/>
            <a:ext cx="8229600" cy="738664"/>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None/>
            </a:pPr>
            <a:r>
              <a:rPr lang="en-US" sz="2400" b="1" dirty="0" smtClean="0">
                <a:solidFill>
                  <a:srgbClr val="FF5521"/>
                </a:solidFill>
              </a:rPr>
              <a:t>Return on Investment</a:t>
            </a:r>
          </a:p>
          <a:p>
            <a:pPr algn="ctr">
              <a:buNone/>
            </a:pPr>
            <a:r>
              <a:rPr lang="en-US" dirty="0" smtClean="0">
                <a:solidFill>
                  <a:srgbClr val="004C00"/>
                </a:solidFill>
              </a:rPr>
              <a:t>For every $1 spent on wellness programs, an average of $5 (range of $2-19) is saved.</a:t>
            </a:r>
          </a:p>
        </p:txBody>
      </p:sp>
      <p:sp>
        <p:nvSpPr>
          <p:cNvPr id="8" name="Pentagon 7"/>
          <p:cNvSpPr/>
          <p:nvPr/>
        </p:nvSpPr>
        <p:spPr>
          <a:xfrm>
            <a:off x="914400" y="2590800"/>
            <a:ext cx="2286000" cy="129540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ysClr val="windowText" lastClr="000000"/>
                </a:solidFill>
              </a:rPr>
              <a:t>Lowers health care costs by 26%</a:t>
            </a:r>
            <a:endParaRPr lang="en-US" sz="2000" dirty="0">
              <a:solidFill>
                <a:sysClr val="windowText" lastClr="000000"/>
              </a:solidFill>
            </a:endParaRPr>
          </a:p>
        </p:txBody>
      </p:sp>
      <p:sp>
        <p:nvSpPr>
          <p:cNvPr id="9" name="Pentagon 8"/>
          <p:cNvSpPr/>
          <p:nvPr/>
        </p:nvSpPr>
        <p:spPr>
          <a:xfrm>
            <a:off x="3276600" y="2590800"/>
            <a:ext cx="2362200" cy="1322832"/>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scene3d>
              <a:camera prst="perspectiveAbove" fov="2700000">
                <a:rot lat="20400000" lon="0" rev="0"/>
              </a:camera>
              <a:lightRig rig="threePt" dir="t"/>
            </a:scene3d>
          </a:bodyPr>
          <a:lstStyle/>
          <a:p>
            <a:pPr algn="ctr"/>
            <a:r>
              <a:rPr lang="en-US" sz="2000" dirty="0" smtClean="0">
                <a:solidFill>
                  <a:sysClr val="windowText" lastClr="000000"/>
                </a:solidFill>
              </a:rPr>
              <a:t>Reduces sick leave by 27%</a:t>
            </a:r>
            <a:endParaRPr lang="en-US" sz="2000" dirty="0">
              <a:solidFill>
                <a:sysClr val="windowText" lastClr="000000"/>
              </a:solidFill>
            </a:endParaRPr>
          </a:p>
        </p:txBody>
      </p:sp>
      <p:sp>
        <p:nvSpPr>
          <p:cNvPr id="10" name="Pentagon 9"/>
          <p:cNvSpPr/>
          <p:nvPr/>
        </p:nvSpPr>
        <p:spPr>
          <a:xfrm>
            <a:off x="5715000" y="2590800"/>
            <a:ext cx="2438400" cy="12954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scene3d>
              <a:camera prst="obliqueBottomLeft">
                <a:rot lat="0" lon="0" rev="0"/>
              </a:camera>
              <a:lightRig rig="threePt" dir="t"/>
            </a:scene3d>
          </a:bodyPr>
          <a:lstStyle/>
          <a:p>
            <a:pPr algn="ctr"/>
            <a:r>
              <a:rPr lang="en-US" sz="2000" dirty="0" smtClean="0">
                <a:solidFill>
                  <a:srgbClr val="FFFFFF"/>
                </a:solidFill>
              </a:rPr>
              <a:t>Reduce workers’ compensation costs by 32%</a:t>
            </a:r>
            <a:endParaRPr lang="en-US" sz="200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685800" y="762000"/>
            <a:ext cx="7772400" cy="761999"/>
          </a:xfrm>
        </p:spPr>
        <p:txBody>
          <a:bodyPr>
            <a:normAutofit fontScale="90000"/>
          </a:bodyPr>
          <a:lstStyle/>
          <a:p>
            <a:pPr algn="ctr" eaLnBrk="1" hangingPunct="1"/>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solidFill>
                  <a:srgbClr val="000090"/>
                </a:solidFill>
              </a:rPr>
              <a:t/>
            </a:r>
            <a:br>
              <a:rPr lang="en-US" sz="1800" dirty="0" smtClean="0">
                <a:solidFill>
                  <a:srgbClr val="000090"/>
                </a:solidFill>
              </a:rPr>
            </a:br>
            <a:r>
              <a:rPr lang="en-US" sz="1800" dirty="0" smtClean="0"/>
              <a:t/>
            </a:r>
            <a:br>
              <a:rPr lang="en-US" sz="1800" dirty="0" smtClean="0"/>
            </a:br>
            <a:r>
              <a:rPr lang="en-US" sz="2400" dirty="0" smtClean="0">
                <a:solidFill>
                  <a:srgbClr val="000090"/>
                </a:solidFill>
              </a:rPr>
              <a:t>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sz="2400" dirty="0" smtClean="0">
                <a:solidFill>
                  <a:srgbClr val="000090"/>
                </a:solidFill>
              </a:rPr>
              <a:t/>
            </a:r>
            <a:br>
              <a:rPr lang="en-US" sz="2400" dirty="0" smtClean="0">
                <a:solidFill>
                  <a:srgbClr val="000090"/>
                </a:solidFill>
              </a:rPr>
            </a:br>
            <a:r>
              <a:rPr lang="en-US" cap="none" dirty="0" smtClean="0">
                <a:solidFill>
                  <a:srgbClr val="FF5521"/>
                </a:solidFill>
              </a:rPr>
              <a:t>A c</a:t>
            </a:r>
            <a:r>
              <a:rPr lang="en-US" cap="none" dirty="0" smtClean="0">
                <a:solidFill>
                  <a:srgbClr val="FF5521"/>
                </a:solidFill>
                <a:latin typeface="+mn-lt"/>
              </a:rPr>
              <a:t>omprehensive, integrated worksite wellness program</a:t>
            </a:r>
            <a:r>
              <a:rPr lang="en-US" cap="none" dirty="0" smtClean="0">
                <a:latin typeface="+mn-lt"/>
              </a:rPr>
              <a:t> </a:t>
            </a:r>
            <a:r>
              <a:rPr lang="en-US" dirty="0" smtClean="0">
                <a:latin typeface="+mn-lt"/>
              </a:rPr>
              <a:t/>
            </a:r>
            <a:br>
              <a:rPr lang="en-US" dirty="0" smtClean="0">
                <a:latin typeface="+mn-lt"/>
              </a:rPr>
            </a:br>
            <a:endParaRPr lang="en-US" dirty="0" smtClean="0">
              <a:latin typeface="+mn-lt"/>
            </a:endParaRPr>
          </a:p>
        </p:txBody>
      </p:sp>
      <p:graphicFrame>
        <p:nvGraphicFramePr>
          <p:cNvPr id="6" name="Content Placeholder 5"/>
          <p:cNvGraphicFramePr>
            <a:graphicFrameLocks noGrp="1"/>
          </p:cNvGraphicFramePr>
          <p:nvPr>
            <p:ph idx="1"/>
          </p:nvPr>
        </p:nvGraphicFramePr>
        <p:xfrm>
          <a:off x="2209800" y="1524000"/>
          <a:ext cx="431629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Text Placeholder 19"/>
          <p:cNvSpPr>
            <a:spLocks noGrp="1"/>
          </p:cNvSpPr>
          <p:nvPr>
            <p:ph type="body" sz="half" idx="2"/>
          </p:nvPr>
        </p:nvSpPr>
        <p:spPr>
          <a:xfrm>
            <a:off x="304800" y="6324600"/>
            <a:ext cx="3200400" cy="381000"/>
          </a:xfrm>
        </p:spPr>
        <p:txBody>
          <a:bodyPr>
            <a:normAutofit fontScale="92500" lnSpcReduction="20000"/>
          </a:bodyPr>
          <a:lstStyle/>
          <a:p>
            <a:pPr eaLnBrk="1" hangingPunct="1">
              <a:lnSpc>
                <a:spcPct val="80000"/>
              </a:lnSpc>
            </a:pPr>
            <a:endParaRPr lang="en-US" dirty="0" smtClean="0"/>
          </a:p>
          <a:p>
            <a:pPr eaLnBrk="1" hangingPunct="1">
              <a:lnSpc>
                <a:spcPct val="80000"/>
              </a:lnSpc>
              <a:buFont typeface="Wingdings" charset="2"/>
              <a:buChar char="²"/>
            </a:pPr>
            <a:r>
              <a:rPr lang="en-US" sz="1081" dirty="0" smtClean="0">
                <a:solidFill>
                  <a:schemeClr val="tx1"/>
                </a:solidFill>
              </a:rPr>
              <a:t>Source: NGA Center of Best Practices</a:t>
            </a:r>
            <a:r>
              <a:rPr lang="en-US" dirty="0" smtClean="0"/>
              <a:t> </a:t>
            </a:r>
          </a:p>
          <a:p>
            <a:pPr eaLnBrk="1" hangingPunct="1">
              <a:lnSpc>
                <a:spcPct val="80000"/>
              </a:lnSpc>
              <a:buFont typeface="Arial" charset="0"/>
              <a:buChar char="•"/>
            </a:pPr>
            <a:endParaRPr lang="en-US" sz="1200" dirty="0" smtClean="0"/>
          </a:p>
        </p:txBody>
      </p:sp>
      <p:sp>
        <p:nvSpPr>
          <p:cNvPr id="3077" name="TextBox 6"/>
          <p:cNvSpPr txBox="1">
            <a:spLocks noChangeArrowheads="1"/>
          </p:cNvSpPr>
          <p:nvPr/>
        </p:nvSpPr>
        <p:spPr bwMode="auto">
          <a:xfrm>
            <a:off x="5235575" y="3586163"/>
            <a:ext cx="184150" cy="369887"/>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dirty="0" smtClean="0">
              <a:solidFill>
                <a:prstClr val="black"/>
              </a:solidFill>
              <a:ea typeface="ＭＳ Ｐゴシック" charset="-128"/>
            </a:endParaRPr>
          </a:p>
        </p:txBody>
      </p:sp>
      <p:cxnSp>
        <p:nvCxnSpPr>
          <p:cNvPr id="10" name="Straight Arrow Connector 9"/>
          <p:cNvCxnSpPr>
            <a:cxnSpLocks noChangeShapeType="1"/>
          </p:cNvCxnSpPr>
          <p:nvPr/>
        </p:nvCxnSpPr>
        <p:spPr bwMode="auto">
          <a:xfrm rot="16200000" flipH="1">
            <a:off x="3541713" y="2782888"/>
            <a:ext cx="4119562" cy="2058987"/>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noChangeShapeType="1"/>
          </p:cNvCxnSpPr>
          <p:nvPr/>
        </p:nvCxnSpPr>
        <p:spPr bwMode="auto">
          <a:xfrm rot="5400000">
            <a:off x="989805" y="2824957"/>
            <a:ext cx="4273550" cy="2128838"/>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a:cxnSpLocks noChangeShapeType="1"/>
          </p:cNvCxnSpPr>
          <p:nvPr/>
        </p:nvCxnSpPr>
        <p:spPr bwMode="auto">
          <a:xfrm>
            <a:off x="2133600" y="6248400"/>
            <a:ext cx="4445000" cy="1587"/>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pic>
        <p:nvPicPr>
          <p:cNvPr id="11" name="Picture 2"/>
          <p:cNvPicPr>
            <a:picLocks noChangeAspect="1" noChangeArrowheads="1"/>
          </p:cNvPicPr>
          <p:nvPr/>
        </p:nvPicPr>
        <p:blipFill>
          <a:blip r:embed="rId8" cstate="print"/>
          <a:srcRect/>
          <a:stretch>
            <a:fillRect/>
          </a:stretch>
        </p:blipFill>
        <p:spPr bwMode="auto">
          <a:xfrm>
            <a:off x="2438400" y="381000"/>
            <a:ext cx="3771640" cy="4460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normAutofit/>
          </a:bodyPr>
          <a:lstStyle/>
          <a:p>
            <a:r>
              <a:rPr lang="en-US" sz="3200" b="1" cap="none" dirty="0">
                <a:solidFill>
                  <a:srgbClr val="FF5521"/>
                </a:solidFill>
              </a:rPr>
              <a:t>Policy, Environment &amp; Systems Change</a:t>
            </a:r>
          </a:p>
        </p:txBody>
      </p:sp>
      <p:sp>
        <p:nvSpPr>
          <p:cNvPr id="63491" name="Rectangle 3"/>
          <p:cNvSpPr>
            <a:spLocks noGrp="1" noChangeArrowheads="1"/>
          </p:cNvSpPr>
          <p:nvPr>
            <p:ph type="body" idx="1"/>
          </p:nvPr>
        </p:nvSpPr>
        <p:spPr>
          <a:xfrm>
            <a:off x="0" y="1524000"/>
            <a:ext cx="5105400" cy="4038600"/>
          </a:xfrm>
          <a:ln>
            <a:noFill/>
          </a:ln>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pitchFamily="2" charset="2"/>
              <a:buNone/>
            </a:pPr>
            <a:r>
              <a:rPr lang="en-US" sz="2400" dirty="0"/>
              <a:t>	</a:t>
            </a:r>
            <a:endParaRPr lang="en-US" sz="2400" dirty="0" smtClean="0"/>
          </a:p>
          <a:p>
            <a:pPr indent="-114300">
              <a:spcAft>
                <a:spcPts val="600"/>
              </a:spcAft>
              <a:buFont typeface="Wingdings" pitchFamily="2" charset="2"/>
              <a:buNone/>
            </a:pPr>
            <a:r>
              <a:rPr lang="en-US" sz="2400" dirty="0" smtClean="0"/>
              <a:t>“</a:t>
            </a:r>
            <a:r>
              <a:rPr lang="en-US" sz="2400" dirty="0"/>
              <a:t>It is unreasonable to expect that people will change their behavior easily when so many forces in</a:t>
            </a:r>
            <a:r>
              <a:rPr lang="en-US" sz="2400" dirty="0" smtClean="0"/>
              <a:t> </a:t>
            </a:r>
            <a:br>
              <a:rPr lang="en-US" sz="2400" dirty="0" smtClean="0"/>
            </a:br>
            <a:r>
              <a:rPr lang="en-US" sz="2400" dirty="0" smtClean="0"/>
              <a:t>the </a:t>
            </a:r>
            <a:r>
              <a:rPr lang="en-US" sz="2400" dirty="0"/>
              <a:t>social, cultural, and physical environment conspire against</a:t>
            </a:r>
            <a:r>
              <a:rPr lang="en-US" sz="2400" dirty="0" smtClean="0"/>
              <a:t> </a:t>
            </a:r>
            <a:br>
              <a:rPr lang="en-US" sz="2400" dirty="0" smtClean="0"/>
            </a:br>
            <a:r>
              <a:rPr lang="en-US" sz="2400" dirty="0" smtClean="0"/>
              <a:t>such change.”</a:t>
            </a:r>
          </a:p>
          <a:p>
            <a:pPr lvl="4">
              <a:buNone/>
            </a:pPr>
            <a:r>
              <a:rPr lang="en-US" sz="2400" dirty="0" smtClean="0"/>
              <a:t>– Institute </a:t>
            </a:r>
            <a:r>
              <a:rPr lang="en-US" sz="2400" dirty="0"/>
              <a:t>of Medicine</a:t>
            </a:r>
          </a:p>
          <a:p>
            <a:endParaRPr lang="en-US" sz="2400" dirty="0"/>
          </a:p>
        </p:txBody>
      </p:sp>
      <p:pic>
        <p:nvPicPr>
          <p:cNvPr id="63492" name="Picture 4"/>
          <p:cNvPicPr>
            <a:picLocks noChangeAspect="1" noChangeArrowheads="1"/>
          </p:cNvPicPr>
          <p:nvPr/>
        </p:nvPicPr>
        <p:blipFill>
          <a:blip r:embed="rId3" cstate="print"/>
          <a:srcRect/>
          <a:stretch>
            <a:fillRect/>
          </a:stretch>
        </p:blipFill>
        <p:spPr bwMode="auto">
          <a:xfrm>
            <a:off x="5105400" y="1524000"/>
            <a:ext cx="4038600" cy="4038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096962"/>
          </a:xfrm>
          <a:noFill/>
        </p:spPr>
        <p:txBody>
          <a:bodyPr>
            <a:noAutofit/>
          </a:bodyPr>
          <a:lstStyle/>
          <a:p>
            <a:r>
              <a:rPr lang="en-US" sz="2800" b="1" dirty="0" smtClean="0">
                <a:solidFill>
                  <a:schemeClr val="accent6">
                    <a:lumMod val="75000"/>
                  </a:schemeClr>
                </a:solidFill>
              </a:rPr>
              <a:t/>
            </a:r>
            <a:br>
              <a:rPr lang="en-US" sz="2800" b="1" dirty="0" smtClean="0">
                <a:solidFill>
                  <a:schemeClr val="accent6">
                    <a:lumMod val="75000"/>
                  </a:schemeClr>
                </a:solidFill>
              </a:rPr>
            </a:br>
            <a:r>
              <a:rPr lang="en-US" sz="2800" b="1" cap="none" dirty="0" smtClean="0">
                <a:solidFill>
                  <a:srgbClr val="FF5521"/>
                </a:solidFill>
              </a:rPr>
              <a:t>An Economic Imperative</a:t>
            </a:r>
            <a:endParaRPr lang="en-US" sz="2800" b="1" cap="none" dirty="0">
              <a:solidFill>
                <a:srgbClr val="FF5521"/>
              </a:solidFill>
            </a:endParaRPr>
          </a:p>
        </p:txBody>
      </p:sp>
      <p:sp>
        <p:nvSpPr>
          <p:cNvPr id="3" name="Content Placeholder 2"/>
          <p:cNvSpPr>
            <a:spLocks noGrp="1"/>
          </p:cNvSpPr>
          <p:nvPr>
            <p:ph idx="1"/>
          </p:nvPr>
        </p:nvSpPr>
        <p:spPr>
          <a:xfrm>
            <a:off x="457200" y="2133599"/>
            <a:ext cx="8229600" cy="3505201"/>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6263" indent="-576263">
              <a:buClr>
                <a:srgbClr val="FF5521"/>
              </a:buClr>
              <a:buFont typeface="Wingdings" charset="2"/>
              <a:buChar char="ü"/>
            </a:pPr>
            <a:r>
              <a:rPr lang="en-US" sz="4000" dirty="0" smtClean="0">
                <a:solidFill>
                  <a:srgbClr val="597F3E"/>
                </a:solidFill>
              </a:rPr>
              <a:t>Attract and retain healthy employees</a:t>
            </a:r>
          </a:p>
          <a:p>
            <a:pPr marL="576263" indent="-576263">
              <a:buClr>
                <a:srgbClr val="FF5521"/>
              </a:buClr>
              <a:buFont typeface="Wingdings" charset="2"/>
              <a:buChar char="ü"/>
            </a:pPr>
            <a:r>
              <a:rPr lang="en-US" sz="4000" dirty="0" smtClean="0">
                <a:solidFill>
                  <a:srgbClr val="597F3E"/>
                </a:solidFill>
              </a:rPr>
              <a:t>Boost employee productivity</a:t>
            </a:r>
          </a:p>
          <a:p>
            <a:pPr marL="576263" indent="-576263">
              <a:buClr>
                <a:srgbClr val="FF5521"/>
              </a:buClr>
              <a:buFont typeface="Wingdings" charset="2"/>
              <a:buChar char="ü"/>
            </a:pPr>
            <a:r>
              <a:rPr lang="en-US" sz="4000" dirty="0" smtClean="0">
                <a:solidFill>
                  <a:srgbClr val="597F3E"/>
                </a:solidFill>
              </a:rPr>
              <a:t>Chip away at rising health care costs</a:t>
            </a:r>
          </a:p>
          <a:p>
            <a:pPr>
              <a:buClr>
                <a:schemeClr val="accent6">
                  <a:lumMod val="75000"/>
                </a:schemeClr>
              </a:buClr>
              <a:buFont typeface="Wingdings" pitchFamily="2" charset="2"/>
              <a:buChar char="q"/>
            </a:pPr>
            <a:endParaRPr lang="en-US" sz="4200" dirty="0" smtClean="0"/>
          </a:p>
          <a:p>
            <a:pPr>
              <a:buClr>
                <a:schemeClr val="accent6">
                  <a:lumMod val="75000"/>
                </a:schemeClr>
              </a:buClr>
              <a:buFont typeface="Wingdings" pitchFamily="2" charset="2"/>
              <a:buChar char="q"/>
            </a:pPr>
            <a:endParaRPr lang="en-US" sz="4200" dirty="0" smtClean="0"/>
          </a:p>
          <a:p>
            <a:pPr>
              <a:buFont typeface="Wingdings" pitchFamily="2" charset="2"/>
              <a:buChar char="q"/>
            </a:pPr>
            <a:endParaRPr lang="en-US" sz="4200" dirty="0" smtClean="0"/>
          </a:p>
          <a:p>
            <a:endParaRPr lang="en-US" sz="4200" dirty="0" smtClean="0"/>
          </a:p>
          <a:p>
            <a:endParaRPr lang="en-US" sz="4200" dirty="0" smtClean="0"/>
          </a:p>
          <a:p>
            <a:endParaRPr lang="en-US" sz="4200"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2743200" y="381000"/>
            <a:ext cx="3771640" cy="4460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nchor="ctr"/>
          <a:lstStyle/>
          <a:p>
            <a:r>
              <a:rPr lang="en-US" sz="2400" b="1" cap="none" dirty="0" smtClean="0">
                <a:solidFill>
                  <a:srgbClr val="FF5521"/>
                </a:solidFill>
                <a:latin typeface="Calibri" pitchFamily="34" charset="0"/>
              </a:rPr>
              <a:t>Oregon’s Commitment to</a:t>
            </a:r>
          </a:p>
        </p:txBody>
      </p:sp>
      <p:sp>
        <p:nvSpPr>
          <p:cNvPr id="28675" name="Content Placeholder 2"/>
          <p:cNvSpPr>
            <a:spLocks noGrp="1"/>
          </p:cNvSpPr>
          <p:nvPr>
            <p:ph idx="1"/>
          </p:nvPr>
        </p:nvSpPr>
        <p:spPr>
          <a:xfrm>
            <a:off x="457200" y="1752599"/>
            <a:ext cx="7543800" cy="1600201"/>
          </a:xfrm>
        </p:spPr>
        <p:txBody>
          <a:bodyPr>
            <a:normAutofit fontScale="92500" lnSpcReduction="20000"/>
          </a:bodyPr>
          <a:lstStyle/>
          <a:p>
            <a:pPr lvl="1" algn="ctr">
              <a:buClr>
                <a:srgbClr val="FF5521"/>
              </a:buClr>
              <a:buNone/>
            </a:pPr>
            <a:r>
              <a:rPr lang="en-US" sz="3200" dirty="0" smtClean="0">
                <a:latin typeface="Calibri" pitchFamily="34" charset="0"/>
              </a:rPr>
              <a:t>A statewide initiative to create healthier worksites guided by leaders from </a:t>
            </a:r>
            <a:r>
              <a:rPr lang="en-US" sz="3200" b="1" dirty="0" smtClean="0">
                <a:latin typeface="Calibri" pitchFamily="34" charset="0"/>
              </a:rPr>
              <a:t>business, public health, health care, and education</a:t>
            </a:r>
          </a:p>
          <a:p>
            <a:pPr lvl="1">
              <a:buClr>
                <a:srgbClr val="FF5521"/>
              </a:buClr>
              <a:buNone/>
            </a:pPr>
            <a:endParaRPr lang="en-US" sz="3200" dirty="0" smtClean="0">
              <a:latin typeface="Calibri" pitchFamily="34" charset="0"/>
            </a:endParaRPr>
          </a:p>
          <a:p>
            <a:pPr marL="1314450" lvl="2" indent="-457200">
              <a:buNone/>
            </a:pPr>
            <a:endParaRPr lang="en-US" sz="2000" b="1" dirty="0" smtClean="0">
              <a:solidFill>
                <a:schemeClr val="accent6">
                  <a:lumMod val="75000"/>
                </a:schemeClr>
              </a:solidFill>
              <a:latin typeface="Calibri" pitchFamily="34" charset="0"/>
            </a:endParaRPr>
          </a:p>
          <a:p>
            <a:pPr lvl="2">
              <a:buClr>
                <a:schemeClr val="accent6">
                  <a:lumMod val="75000"/>
                </a:schemeClr>
              </a:buClr>
              <a:buFont typeface="Wingdings" pitchFamily="2" charset="2"/>
              <a:buChar char="q"/>
            </a:pPr>
            <a:endParaRPr lang="en-US" sz="2000" dirty="0" smtClean="0">
              <a:latin typeface="Calibr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2667000" y="838200"/>
            <a:ext cx="3771640" cy="446088"/>
          </a:xfrm>
          <a:prstGeom prst="rect">
            <a:avLst/>
          </a:prstGeom>
          <a:noFill/>
          <a:ln w="9525">
            <a:noFill/>
            <a:miter lim="800000"/>
            <a:headEnd/>
            <a:tailEnd/>
          </a:ln>
          <a:effectLst/>
        </p:spPr>
      </p:pic>
      <p:sp>
        <p:nvSpPr>
          <p:cNvPr id="6" name="TextBox 5"/>
          <p:cNvSpPr txBox="1"/>
          <p:nvPr/>
        </p:nvSpPr>
        <p:spPr>
          <a:xfrm>
            <a:off x="533400" y="3581400"/>
            <a:ext cx="8001000" cy="1738937"/>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1">
              <a:spcAft>
                <a:spcPts val="600"/>
              </a:spcAft>
              <a:buClr>
                <a:srgbClr val="FF5521"/>
              </a:buClr>
              <a:buNone/>
            </a:pPr>
            <a:r>
              <a:rPr lang="en-US" sz="3200" dirty="0" smtClean="0">
                <a:solidFill>
                  <a:schemeClr val="tx1"/>
                </a:solidFill>
                <a:latin typeface="Calibri" pitchFamily="34" charset="0"/>
              </a:rPr>
              <a:t>Contributes to</a:t>
            </a:r>
            <a:r>
              <a:rPr lang="en-US" sz="3200" b="1" dirty="0" smtClean="0">
                <a:solidFill>
                  <a:schemeClr val="tx1"/>
                </a:solidFill>
                <a:latin typeface="Calibri" pitchFamily="34" charset="0"/>
              </a:rPr>
              <a:t> </a:t>
            </a:r>
            <a:r>
              <a:rPr lang="en-US" sz="3200" b="1" dirty="0" smtClean="0">
                <a:solidFill>
                  <a:srgbClr val="FF5521"/>
                </a:solidFill>
                <a:latin typeface="Calibri" pitchFamily="34" charset="0"/>
              </a:rPr>
              <a:t>Oregon’s Triple Aim</a:t>
            </a:r>
            <a:r>
              <a:rPr lang="en-US" sz="3200" dirty="0" smtClean="0">
                <a:solidFill>
                  <a:schemeClr val="tx1"/>
                </a:solidFill>
                <a:latin typeface="Calibri" pitchFamily="34" charset="0"/>
              </a:rPr>
              <a:t> to</a:t>
            </a:r>
            <a:r>
              <a:rPr lang="en-US" sz="3200" b="1" dirty="0" smtClean="0">
                <a:solidFill>
                  <a:schemeClr val="tx1"/>
                </a:solidFill>
                <a:latin typeface="Calibri" pitchFamily="34" charset="0"/>
              </a:rPr>
              <a:t>:</a:t>
            </a:r>
          </a:p>
          <a:p>
            <a:pPr lvl="1">
              <a:spcAft>
                <a:spcPts val="600"/>
              </a:spcAft>
              <a:buClr>
                <a:srgbClr val="FF5521"/>
              </a:buClr>
              <a:buFont typeface="Arial"/>
              <a:buChar char="•"/>
            </a:pPr>
            <a:r>
              <a:rPr lang="en-US" sz="2000" dirty="0" smtClean="0">
                <a:solidFill>
                  <a:schemeClr val="tx1"/>
                </a:solidFill>
                <a:latin typeface="Calibri" pitchFamily="34" charset="0"/>
              </a:rPr>
              <a:t> Improve lifelong health of all Oregonians</a:t>
            </a:r>
          </a:p>
          <a:p>
            <a:pPr lvl="1">
              <a:spcAft>
                <a:spcPts val="600"/>
              </a:spcAft>
              <a:buClr>
                <a:srgbClr val="FF5521"/>
              </a:buClr>
              <a:buFont typeface="Arial"/>
              <a:buChar char="•"/>
            </a:pPr>
            <a:r>
              <a:rPr lang="en-US" sz="2000" dirty="0" smtClean="0">
                <a:solidFill>
                  <a:schemeClr val="tx1"/>
                </a:solidFill>
                <a:latin typeface="Calibri" pitchFamily="34" charset="0"/>
              </a:rPr>
              <a:t> Lower or contain cost of care</a:t>
            </a:r>
          </a:p>
          <a:p>
            <a:pPr lvl="1">
              <a:spcAft>
                <a:spcPts val="600"/>
              </a:spcAft>
              <a:buClr>
                <a:srgbClr val="FF5521"/>
              </a:buClr>
              <a:buFont typeface="Arial"/>
              <a:buChar char="•"/>
            </a:pPr>
            <a:r>
              <a:rPr lang="en-US" sz="2000" dirty="0" smtClean="0">
                <a:solidFill>
                  <a:schemeClr val="tx1"/>
                </a:solidFill>
                <a:latin typeface="Calibri" pitchFamily="34" charset="0"/>
              </a:rPr>
              <a:t> Increase the quality, reliability and availability of care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600" b="1" cap="none" dirty="0" smtClean="0">
                <a:solidFill>
                  <a:srgbClr val="FF5521"/>
                </a:solidFill>
              </a:rPr>
              <a:t>Join </a:t>
            </a:r>
            <a:r>
              <a:rPr lang="en-US" sz="3600" b="1" cap="none" dirty="0" err="1" smtClean="0">
                <a:solidFill>
                  <a:srgbClr val="FF5521"/>
                </a:solidFill>
              </a:rPr>
              <a:t>Wellness@Work</a:t>
            </a:r>
            <a:r>
              <a:rPr lang="en-US" sz="3600" b="1" cap="none" dirty="0" smtClean="0">
                <a:solidFill>
                  <a:srgbClr val="FF5521"/>
                </a:solidFill>
              </a:rPr>
              <a:t> Movement!</a:t>
            </a:r>
            <a:endParaRPr lang="en-US" sz="3600" cap="none" dirty="0" smtClean="0">
              <a:solidFill>
                <a:srgbClr val="FF5521"/>
              </a:solidFill>
            </a:endParaRPr>
          </a:p>
        </p:txBody>
      </p:sp>
      <p:sp>
        <p:nvSpPr>
          <p:cNvPr id="24579" name="Content Placeholder 2"/>
          <p:cNvSpPr>
            <a:spLocks noGrp="1"/>
          </p:cNvSpPr>
          <p:nvPr>
            <p:ph idx="1"/>
          </p:nvPr>
        </p:nvSpPr>
        <p:spPr/>
        <p:txBody>
          <a:bodyPr/>
          <a:lstStyle/>
          <a:p>
            <a:endParaRPr lang="en-US" sz="1800" b="1" dirty="0" smtClean="0"/>
          </a:p>
          <a:p>
            <a:r>
              <a:rPr lang="en-US" sz="1800" b="1" dirty="0" smtClean="0"/>
              <a:t>Center for Disease Control</a:t>
            </a:r>
          </a:p>
          <a:p>
            <a:pPr lvl="1"/>
            <a:r>
              <a:rPr lang="en-US" sz="1400" i="1" dirty="0" smtClean="0"/>
              <a:t>Community Guide: </a:t>
            </a:r>
            <a:r>
              <a:rPr lang="en-US" sz="1400" dirty="0" smtClean="0"/>
              <a:t> </a:t>
            </a:r>
            <a:r>
              <a:rPr lang="en-US" sz="1400" dirty="0" smtClean="0">
                <a:hlinkClick r:id="rId2"/>
              </a:rPr>
              <a:t>http://www.thecommunityguide.org/obesity/workprograms.html</a:t>
            </a:r>
            <a:endParaRPr lang="en-US" sz="1400" dirty="0" smtClean="0"/>
          </a:p>
          <a:p>
            <a:pPr lvl="1"/>
            <a:r>
              <a:rPr lang="en-US" sz="1400" i="1" dirty="0" smtClean="0"/>
              <a:t>Preventing Chronic Disease</a:t>
            </a:r>
            <a:r>
              <a:rPr lang="en-US" sz="1400" dirty="0" smtClean="0"/>
              <a:t>: </a:t>
            </a:r>
            <a:r>
              <a:rPr lang="en-US" sz="1400" dirty="0" smtClean="0">
                <a:hlinkClick r:id="rId3"/>
              </a:rPr>
              <a:t>www.cdc.gov/pcd/issues/2009/apr/08_0195.htm</a:t>
            </a:r>
            <a:endParaRPr lang="en-US" sz="1400" dirty="0" smtClean="0"/>
          </a:p>
          <a:p>
            <a:pPr lvl="1"/>
            <a:r>
              <a:rPr lang="en-US" sz="1400" i="1" dirty="0" smtClean="0"/>
              <a:t>Healthier Worksite Initiative:  </a:t>
            </a:r>
            <a:r>
              <a:rPr lang="en-US" sz="1400" u="sng" dirty="0" smtClean="0">
                <a:hlinkClick r:id="rId4"/>
              </a:rPr>
              <a:t>http://www.cdc.gov/nccdphp/dnpa/hwi/</a:t>
            </a:r>
            <a:endParaRPr lang="en-US" sz="1400" dirty="0" smtClean="0"/>
          </a:p>
          <a:p>
            <a:r>
              <a:rPr lang="en-US" sz="1800" b="1" dirty="0" smtClean="0"/>
              <a:t>U.S. Chamber of Commerce’s Health Workforce Program: </a:t>
            </a:r>
            <a:r>
              <a:rPr lang="en-US" sz="1400" u="sng" dirty="0" smtClean="0">
                <a:hlinkClick r:id="rId5"/>
              </a:rPr>
              <a:t>http://www.uschamber.com/assets/labor/2010hwforce.pdf</a:t>
            </a:r>
            <a:r>
              <a:rPr lang="en-US" sz="1400" dirty="0" smtClean="0"/>
              <a:t> </a:t>
            </a:r>
          </a:p>
          <a:p>
            <a:r>
              <a:rPr lang="en-US" sz="1800" b="1" dirty="0" smtClean="0"/>
              <a:t>Small Business Wellness Initiative:</a:t>
            </a:r>
            <a:r>
              <a:rPr lang="en-US" sz="1400" b="1" dirty="0" smtClean="0"/>
              <a:t> </a:t>
            </a:r>
            <a:r>
              <a:rPr lang="en-US" sz="1400" u="sng" dirty="0" smtClean="0">
                <a:hlinkClick r:id="rId6"/>
              </a:rPr>
              <a:t>http://www.sbwi.org/employers.asp</a:t>
            </a:r>
            <a:r>
              <a:rPr lang="en-US" sz="1800" dirty="0" smtClean="0"/>
              <a:t>  </a:t>
            </a:r>
          </a:p>
          <a:p>
            <a:r>
              <a:rPr lang="en-US" sz="1800" b="1" dirty="0" smtClean="0"/>
              <a:t>National Business Group on Health</a:t>
            </a:r>
            <a:r>
              <a:rPr lang="en-US" sz="1800" dirty="0" smtClean="0"/>
              <a:t>: </a:t>
            </a:r>
            <a:r>
              <a:rPr lang="en-US" sz="1400" dirty="0" smtClean="0">
                <a:hlinkClick r:id="rId7"/>
              </a:rPr>
              <a:t>www.businessgrouphealth.org/</a:t>
            </a:r>
            <a:endParaRPr lang="en-US" sz="1400" dirty="0" smtClean="0"/>
          </a:p>
          <a:p>
            <a:r>
              <a:rPr lang="en-US" sz="1800" b="1" dirty="0" smtClean="0"/>
              <a:t>Wellness Councils of America (Welcoa): </a:t>
            </a:r>
            <a:r>
              <a:rPr lang="en-US" sz="1400" dirty="0" smtClean="0">
                <a:hlinkClick r:id="rId8"/>
              </a:rPr>
              <a:t>http://www.welcoa.org/</a:t>
            </a:r>
            <a:endParaRPr lang="en-US" sz="1400" dirty="0" smtClean="0"/>
          </a:p>
          <a:p>
            <a:r>
              <a:rPr lang="en-US" sz="1800" b="1" dirty="0" smtClean="0"/>
              <a:t>American Heart Association:</a:t>
            </a:r>
            <a:r>
              <a:rPr lang="en-US" sz="1400" b="1" dirty="0" smtClean="0"/>
              <a:t> </a:t>
            </a:r>
            <a:r>
              <a:rPr lang="en-US" sz="1400" dirty="0" smtClean="0">
                <a:hlinkClick r:id="rId9"/>
              </a:rPr>
              <a:t>http://startwalkingnow.org/start_workplace.jsp</a:t>
            </a:r>
            <a:endParaRPr lang="en-US" sz="1400" dirty="0" smtClean="0"/>
          </a:p>
          <a:p>
            <a:r>
              <a:rPr lang="en-US" sz="1800" b="1" dirty="0" smtClean="0"/>
              <a:t>Employment Law Information Network: </a:t>
            </a:r>
            <a:r>
              <a:rPr lang="en-US" sz="1800" dirty="0" smtClean="0"/>
              <a:t> </a:t>
            </a:r>
            <a:r>
              <a:rPr lang="en-US" sz="1400" dirty="0" smtClean="0">
                <a:hlinkClick r:id="rId10"/>
              </a:rPr>
              <a:t>www.elinfonet.com</a:t>
            </a:r>
            <a:endParaRPr lang="en-US" sz="1400" dirty="0" smtClean="0"/>
          </a:p>
          <a:p>
            <a:pPr>
              <a:buFont typeface="Wingdings" pitchFamily="35" charset="2"/>
              <a:buNone/>
            </a:pPr>
            <a:endParaRPr lang="en-US" sz="1800" b="1" dirty="0" smtClean="0"/>
          </a:p>
          <a:p>
            <a:endParaRPr lang="en-US" dirty="0" smtClean="0"/>
          </a:p>
        </p:txBody>
      </p:sp>
      <p:sp>
        <p:nvSpPr>
          <p:cNvPr id="24580" name="Slide Number Placeholder 3"/>
          <p:cNvSpPr>
            <a:spLocks noGrp="1"/>
          </p:cNvSpPr>
          <p:nvPr>
            <p:ph type="sldNum" sz="quarter" idx="10"/>
          </p:nvPr>
        </p:nvSpPr>
        <p:spPr>
          <a:noFill/>
        </p:spPr>
        <p:txBody>
          <a:bodyPr/>
          <a:lstStyle/>
          <a:p>
            <a:fld id="{C9890F91-015B-4971-A642-CB3BE2F6AA07}" type="slidenum">
              <a:rPr lang="en-US" smtClean="0">
                <a:latin typeface="Tahoma" pitchFamily="35" charset="0"/>
              </a:rPr>
              <a:pPr/>
              <a:t>18</a:t>
            </a:fld>
            <a:endParaRPr lang="en-US" dirty="0" smtClean="0">
              <a:latin typeface="Tahoma" pitchFamily="35"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066800" y="1828800"/>
          <a:ext cx="6477000" cy="4651664"/>
        </p:xfrm>
        <a:graphic>
          <a:graphicData uri="http://schemas.openxmlformats.org/presentationml/2006/ole">
            <p:oleObj spid="_x0000_s19458" name="Acrobat Document" r:id="rId3" imgW="8910000" imgH="6885000" progId="AcroExch.Document.7">
              <p:link updateAutomatic="1"/>
            </p:oleObj>
          </a:graphicData>
        </a:graphic>
      </p:graphicFrame>
      <p:sp>
        <p:nvSpPr>
          <p:cNvPr id="5" name="Title 4"/>
          <p:cNvSpPr>
            <a:spLocks noGrp="1"/>
          </p:cNvSpPr>
          <p:nvPr>
            <p:ph type="title"/>
          </p:nvPr>
        </p:nvSpPr>
        <p:spPr/>
        <p:txBody>
          <a:bodyPr>
            <a:normAutofit/>
          </a:bodyPr>
          <a:lstStyle/>
          <a:p>
            <a:r>
              <a:rPr lang="en-US" sz="2600" dirty="0" smtClean="0">
                <a:solidFill>
                  <a:srgbClr val="FF5521"/>
                </a:solidFill>
              </a:rPr>
              <a:t>Visit</a:t>
            </a:r>
            <a:r>
              <a:rPr lang="en-US" sz="2600" dirty="0" smtClean="0"/>
              <a:t> </a:t>
            </a:r>
            <a:r>
              <a:rPr lang="en-US" sz="2600" u="sng" dirty="0" smtClean="0">
                <a:hlinkClick r:id="rId4"/>
              </a:rPr>
              <a:t>www.healthoregon.org/wellness@work</a:t>
            </a:r>
            <a:endParaRPr lang="en-US" sz="2600" cap="none" dirty="0">
              <a:solidFill>
                <a:srgbClr val="FF552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b="1" dirty="0" smtClean="0">
                <a:solidFill>
                  <a:srgbClr val="FF5521"/>
                </a:solidFill>
              </a:rPr>
              <a:t>R</a:t>
            </a:r>
            <a:r>
              <a:rPr lang="en-US" sz="3600" b="1" cap="none" dirty="0" smtClean="0">
                <a:solidFill>
                  <a:srgbClr val="FF5521"/>
                </a:solidFill>
              </a:rPr>
              <a:t>oadmap</a:t>
            </a:r>
            <a:r>
              <a:rPr lang="en-US" sz="3600" b="1" dirty="0" smtClean="0">
                <a:solidFill>
                  <a:srgbClr val="FF5521"/>
                </a:solidFill>
              </a:rPr>
              <a:t> </a:t>
            </a:r>
            <a:r>
              <a:rPr lang="en-US" cap="none" dirty="0" smtClean="0">
                <a:solidFill>
                  <a:srgbClr val="FF5521"/>
                </a:solidFill>
              </a:rPr>
              <a:t>for</a:t>
            </a:r>
            <a:r>
              <a:rPr lang="en-US" sz="3600" b="1" dirty="0" smtClean="0">
                <a:solidFill>
                  <a:srgbClr val="FF5521"/>
                </a:solidFill>
              </a:rPr>
              <a:t> T</a:t>
            </a:r>
            <a:r>
              <a:rPr lang="en-US" sz="3600" b="1" cap="none" dirty="0" smtClean="0">
                <a:solidFill>
                  <a:srgbClr val="FF5521"/>
                </a:solidFill>
              </a:rPr>
              <a:t>oday</a:t>
            </a:r>
            <a:endParaRPr lang="en-US" sz="3600" b="1" dirty="0">
              <a:solidFill>
                <a:srgbClr val="FF5521"/>
              </a:solidFill>
            </a:endParaRPr>
          </a:p>
        </p:txBody>
      </p:sp>
      <p:sp>
        <p:nvSpPr>
          <p:cNvPr id="3" name="Content Placeholder 2"/>
          <p:cNvSpPr>
            <a:spLocks noGrp="1"/>
          </p:cNvSpPr>
          <p:nvPr>
            <p:ph sz="half" idx="1"/>
          </p:nvPr>
        </p:nvSpPr>
        <p:spPr>
          <a:xfrm>
            <a:off x="0" y="1524000"/>
            <a:ext cx="5029200" cy="3886200"/>
          </a:xfrm>
          <a:ln>
            <a:noFill/>
          </a:ln>
        </p:spPr>
        <p:style>
          <a:lnRef idx="1">
            <a:schemeClr val="accent1"/>
          </a:lnRef>
          <a:fillRef idx="2">
            <a:schemeClr val="accent1"/>
          </a:fillRef>
          <a:effectRef idx="1">
            <a:schemeClr val="accent1"/>
          </a:effectRef>
          <a:fontRef idx="minor">
            <a:schemeClr val="dk1"/>
          </a:fontRef>
        </p:style>
        <p:txBody>
          <a:bodyPr/>
          <a:lstStyle/>
          <a:p>
            <a:pPr marL="1314450" lvl="2" indent="-514350">
              <a:buNone/>
            </a:pPr>
            <a:endParaRPr lang="en-US" dirty="0" smtClean="0"/>
          </a:p>
          <a:p>
            <a:pPr marL="1314450" lvl="2" indent="-514350">
              <a:buNone/>
            </a:pPr>
            <a:endParaRPr lang="en-US" dirty="0" smtClean="0"/>
          </a:p>
          <a:p>
            <a:pPr marL="914400" lvl="1" indent="-514350">
              <a:buClr>
                <a:srgbClr val="FF5521"/>
              </a:buClr>
              <a:buFont typeface="Wingdings" charset="2"/>
              <a:buChar char="ü"/>
            </a:pPr>
            <a:r>
              <a:rPr lang="en-US" sz="2800" b="1" dirty="0" smtClean="0"/>
              <a:t>Worksite Wellness: </a:t>
            </a:r>
            <a:br>
              <a:rPr lang="en-US" sz="2800" b="1" dirty="0" smtClean="0"/>
            </a:br>
            <a:r>
              <a:rPr lang="en-US" sz="2800" b="1" dirty="0" smtClean="0"/>
              <a:t>A Worthwhile Investment</a:t>
            </a:r>
          </a:p>
          <a:p>
            <a:pPr marL="914400" lvl="1" indent="-514350">
              <a:buFont typeface="Wingdings" charset="2"/>
              <a:buChar char="ü"/>
            </a:pPr>
            <a:endParaRPr lang="en-US" sz="2800" b="1" dirty="0" smtClean="0"/>
          </a:p>
          <a:p>
            <a:pPr marL="914400" lvl="1" indent="-514350">
              <a:buClr>
                <a:srgbClr val="FF5521"/>
              </a:buClr>
              <a:buFont typeface="Wingdings" charset="2"/>
              <a:buChar char="ü"/>
            </a:pPr>
            <a:r>
              <a:rPr lang="en-US" sz="2800" b="1" dirty="0" smtClean="0"/>
              <a:t>Oregon’s Commitment </a:t>
            </a:r>
            <a:br>
              <a:rPr lang="en-US" sz="2800" b="1" dirty="0" smtClean="0"/>
            </a:br>
            <a:r>
              <a:rPr lang="en-US" sz="2800" b="1" dirty="0" smtClean="0"/>
              <a:t>to </a:t>
            </a:r>
            <a:r>
              <a:rPr lang="en-US" sz="2800" b="1" dirty="0" smtClean="0">
                <a:solidFill>
                  <a:schemeClr val="accent6">
                    <a:lumMod val="75000"/>
                  </a:schemeClr>
                </a:solidFill>
                <a:effectLst/>
              </a:rPr>
              <a:t>Wellness@Work</a:t>
            </a:r>
          </a:p>
        </p:txBody>
      </p:sp>
      <p:pic>
        <p:nvPicPr>
          <p:cNvPr id="8" name="Picture 7" descr="dv1238015_5.png"/>
          <p:cNvPicPr>
            <a:picLocks noChangeAspect="1"/>
          </p:cNvPicPr>
          <p:nvPr/>
        </p:nvPicPr>
        <p:blipFill>
          <a:blip r:embed="rId3" cstate="print"/>
          <a:srcRect l="9101" r="7584"/>
          <a:stretch>
            <a:fillRect/>
          </a:stretch>
        </p:blipFill>
        <p:spPr>
          <a:xfrm>
            <a:off x="5036695" y="1524001"/>
            <a:ext cx="4107305" cy="38862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200" b="1" cap="none" dirty="0" smtClean="0">
                <a:solidFill>
                  <a:srgbClr val="FF5521"/>
                </a:solidFill>
              </a:rPr>
              <a:t>What is a Culture of Health?                                                        </a:t>
            </a:r>
            <a:r>
              <a:rPr lang="en-US" sz="2800" i="1" cap="none" dirty="0" smtClean="0">
                <a:solidFill>
                  <a:srgbClr val="FF5521"/>
                </a:solidFill>
              </a:rPr>
              <a:t>“The way we do things around here”</a:t>
            </a:r>
          </a:p>
        </p:txBody>
      </p:sp>
      <p:sp>
        <p:nvSpPr>
          <p:cNvPr id="12" name="Content Placeholder 11"/>
          <p:cNvSpPr>
            <a:spLocks noGrp="1"/>
          </p:cNvSpPr>
          <p:nvPr>
            <p:ph sz="half" idx="2"/>
          </p:nvPr>
        </p:nvSpPr>
        <p:spPr>
          <a:xfrm>
            <a:off x="4648200" y="1600200"/>
            <a:ext cx="3962400" cy="3352800"/>
          </a:xfrm>
        </p:spPr>
        <p:txBody>
          <a:bodyPr/>
          <a:lstStyle/>
          <a:p>
            <a:pPr algn="ctr">
              <a:buNone/>
            </a:pPr>
            <a:endParaRPr lang="en-US" dirty="0" smtClean="0"/>
          </a:p>
          <a:p>
            <a:pPr algn="ctr">
              <a:buNone/>
            </a:pPr>
            <a:endParaRPr lang="en-US" dirty="0" smtClean="0"/>
          </a:p>
          <a:p>
            <a:pPr algn="ctr">
              <a:buNone/>
            </a:pPr>
            <a:r>
              <a:rPr lang="en-US" sz="2400" i="1" dirty="0" smtClean="0"/>
              <a:t>“In a culture of health, employee well-being and organizational success are inextricably linked.”</a:t>
            </a:r>
            <a:endParaRPr lang="en-US" sz="2400" i="1" dirty="0"/>
          </a:p>
        </p:txBody>
      </p:sp>
      <p:pic>
        <p:nvPicPr>
          <p:cNvPr id="35844" name="Picture 2" descr="http://www.cartoonstock.com/lowres/dcr0266l.jpg"/>
          <p:cNvPicPr>
            <a:picLocks noChangeAspect="1" noChangeArrowheads="1"/>
          </p:cNvPicPr>
          <p:nvPr/>
        </p:nvPicPr>
        <p:blipFill>
          <a:blip r:embed="rId3" cstate="print"/>
          <a:srcRect/>
          <a:stretch>
            <a:fillRect/>
          </a:stretch>
        </p:blipFill>
        <p:spPr bwMode="auto">
          <a:xfrm>
            <a:off x="495947" y="1571625"/>
            <a:ext cx="3647428" cy="4219575"/>
          </a:xfrm>
          <a:prstGeom prst="rect">
            <a:avLst/>
          </a:prstGeom>
          <a:noFill/>
          <a:ln w="9525">
            <a:noFill/>
            <a:miter lim="800000"/>
            <a:headEnd/>
            <a:tailEnd/>
          </a:ln>
        </p:spPr>
      </p:pic>
      <p:sp>
        <p:nvSpPr>
          <p:cNvPr id="7" name="Rectangle 6"/>
          <p:cNvSpPr/>
          <p:nvPr/>
        </p:nvSpPr>
        <p:spPr>
          <a:xfrm>
            <a:off x="457200" y="1600200"/>
            <a:ext cx="1676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071688" y="1643063"/>
            <a:ext cx="785812"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4071938" y="3000375"/>
            <a:ext cx="285750" cy="178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786188" y="2857500"/>
            <a:ext cx="285750" cy="164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533400" y="6248400"/>
            <a:ext cx="3091424" cy="276999"/>
          </a:xfrm>
          <a:prstGeom prst="rect">
            <a:avLst/>
          </a:prstGeom>
        </p:spPr>
        <p:txBody>
          <a:bodyPr wrap="none">
            <a:spAutoFit/>
          </a:bodyPr>
          <a:lstStyle/>
          <a:p>
            <a:r>
              <a:rPr lang="en-US" sz="1200" dirty="0" smtClean="0"/>
              <a:t>http://www.centervbhm.com/lb/workset.html</a:t>
            </a:r>
            <a:endParaRPr lang="en-US" sz="1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C097.png"/>
          <p:cNvPicPr>
            <a:picLocks noChangeAspect="1"/>
          </p:cNvPicPr>
          <p:nvPr/>
        </p:nvPicPr>
        <p:blipFill>
          <a:blip r:embed="rId2" cstate="print"/>
          <a:stretch>
            <a:fillRect/>
          </a:stretch>
        </p:blipFill>
        <p:spPr>
          <a:xfrm>
            <a:off x="4953000" y="1524000"/>
            <a:ext cx="4191000" cy="4191000"/>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sz="3600" b="1" cap="none" dirty="0" smtClean="0">
                <a:solidFill>
                  <a:srgbClr val="FF5521"/>
                </a:solidFill>
              </a:rPr>
              <a:t>If Food Were Health Care</a:t>
            </a:r>
            <a:endParaRPr lang="en-US" sz="3600" b="1" cap="none" dirty="0">
              <a:solidFill>
                <a:srgbClr val="FF5521"/>
              </a:solidFill>
            </a:endParaRPr>
          </a:p>
        </p:txBody>
      </p:sp>
      <p:sp>
        <p:nvSpPr>
          <p:cNvPr id="3" name="Content Placeholder 2"/>
          <p:cNvSpPr>
            <a:spLocks noGrp="1"/>
          </p:cNvSpPr>
          <p:nvPr>
            <p:ph sz="half" idx="1"/>
          </p:nvPr>
        </p:nvSpPr>
        <p:spPr>
          <a:xfrm>
            <a:off x="0" y="1524000"/>
            <a:ext cx="4953000" cy="4191000"/>
          </a:xfrm>
          <a:ln>
            <a:noFill/>
          </a:ln>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ctr">
              <a:buNone/>
            </a:pPr>
            <a:endParaRPr lang="en-US" sz="3600" i="1" dirty="0" smtClean="0"/>
          </a:p>
          <a:p>
            <a:pPr algn="ctr">
              <a:buNone/>
            </a:pPr>
            <a:r>
              <a:rPr lang="en-US" sz="3600" i="1" dirty="0" smtClean="0"/>
              <a:t>If food prices had risen at the same rates </a:t>
            </a:r>
            <a:br>
              <a:rPr lang="en-US" sz="3600" i="1" dirty="0" smtClean="0"/>
            </a:br>
            <a:r>
              <a:rPr lang="en-US" sz="3600" i="1" dirty="0" smtClean="0"/>
              <a:t>as medical inflation since the 1930’s:</a:t>
            </a:r>
          </a:p>
          <a:p>
            <a:pPr>
              <a:buNone/>
            </a:pPr>
            <a:endParaRPr lang="en-US" sz="2400" dirty="0" smtClean="0"/>
          </a:p>
          <a:p>
            <a:pPr lvl="3">
              <a:buFont typeface="Wingdings" pitchFamily="2" charset="2"/>
              <a:buChar char="ü"/>
            </a:pPr>
            <a:r>
              <a:rPr lang="en-US" sz="2900" dirty="0" smtClean="0"/>
              <a:t>1 dozen eggs		$80.20</a:t>
            </a:r>
          </a:p>
          <a:p>
            <a:pPr lvl="3">
              <a:buFont typeface="Wingdings" pitchFamily="2" charset="2"/>
              <a:buChar char="ü"/>
            </a:pPr>
            <a:r>
              <a:rPr lang="en-US" sz="2900" dirty="0" smtClean="0"/>
              <a:t>1 roll toilet paper 	$24.20</a:t>
            </a:r>
          </a:p>
          <a:p>
            <a:pPr lvl="3">
              <a:buFont typeface="Wingdings" pitchFamily="2" charset="2"/>
              <a:buChar char="ü"/>
            </a:pPr>
            <a:r>
              <a:rPr lang="en-US" sz="2900" dirty="0" smtClean="0"/>
              <a:t>1 dozen oranges 	$107.90</a:t>
            </a:r>
          </a:p>
          <a:p>
            <a:pPr lvl="3">
              <a:buFont typeface="Wingdings" pitchFamily="2" charset="2"/>
              <a:buChar char="ü"/>
            </a:pPr>
            <a:r>
              <a:rPr lang="en-US" sz="2900" dirty="0" smtClean="0"/>
              <a:t>1 pound bananas 	$16.04</a:t>
            </a:r>
          </a:p>
          <a:p>
            <a:pPr lvl="3">
              <a:buFont typeface="Wingdings" pitchFamily="2" charset="2"/>
              <a:buChar char="ü"/>
            </a:pPr>
            <a:r>
              <a:rPr lang="en-US" sz="2900" dirty="0" smtClean="0"/>
              <a:t>1 pound of coffee 	$64.17</a:t>
            </a:r>
          </a:p>
          <a:p>
            <a:pPr lvl="2">
              <a:buNone/>
            </a:pPr>
            <a:endParaRPr lang="en-US" sz="3100" dirty="0" smtClean="0"/>
          </a:p>
          <a:p>
            <a:pPr lvl="2">
              <a:buNone/>
            </a:pPr>
            <a:r>
              <a:rPr lang="en-US" sz="3100" dirty="0" smtClean="0"/>
              <a:t>Total for 5 items          	</a:t>
            </a:r>
            <a:r>
              <a:rPr lang="en-US" sz="3100" b="1" dirty="0" smtClean="0"/>
              <a:t>$292.51</a:t>
            </a:r>
            <a:endParaRPr lang="en-US" sz="3100" b="1" dirty="0"/>
          </a:p>
          <a:p>
            <a:pPr>
              <a:buNone/>
            </a:pPr>
            <a:endParaRPr lang="en-US" dirty="0" smtClean="0"/>
          </a:p>
          <a:p>
            <a:pPr>
              <a:buNone/>
            </a:pPr>
            <a:endParaRPr lang="en-US" dirty="0" smtClean="0"/>
          </a:p>
          <a:p>
            <a:pPr>
              <a:buNone/>
            </a:pPr>
            <a:endParaRPr lang="en-US" dirty="0" smtClean="0"/>
          </a:p>
          <a:p>
            <a:pPr>
              <a:buNone/>
            </a:pPr>
            <a:endParaRPr lang="en-US" sz="1400" dirty="0" smtClean="0"/>
          </a:p>
          <a:p>
            <a:pPr>
              <a:buNone/>
            </a:pPr>
            <a:endParaRPr lang="en-US" sz="1818" dirty="0" smtClean="0">
              <a:solidFill>
                <a:srgbClr val="000000"/>
              </a:solidFill>
            </a:endParaRPr>
          </a:p>
          <a:p>
            <a:pPr marL="633413">
              <a:buNone/>
            </a:pPr>
            <a:r>
              <a:rPr lang="en-US" sz="1818" dirty="0" smtClean="0">
                <a:solidFill>
                  <a:srgbClr val="000000"/>
                </a:solidFill>
              </a:rPr>
              <a:t>Source: American Institute for Preventive Medicine  2007 </a:t>
            </a:r>
            <a:endParaRPr lang="en-US" sz="1818"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8800" y="5486400"/>
            <a:ext cx="3505200" cy="13716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7" name="Rectangle 2"/>
          <p:cNvSpPr>
            <a:spLocks noGrp="1" noChangeArrowheads="1"/>
          </p:cNvSpPr>
          <p:nvPr>
            <p:ph type="title" idx="4294967295"/>
          </p:nvPr>
        </p:nvSpPr>
        <p:spPr>
          <a:xfrm>
            <a:off x="0" y="381000"/>
            <a:ext cx="9144000" cy="1066800"/>
          </a:xfrm>
        </p:spPr>
        <p:txBody>
          <a:bodyPr>
            <a:normAutofit fontScale="90000"/>
          </a:bodyPr>
          <a:lstStyle/>
          <a:p>
            <a:pPr>
              <a:buClr>
                <a:srgbClr val="000000"/>
              </a:buClr>
              <a:buFont typeface="Tahoma" pitchFamily="34" charset="0"/>
              <a:buNone/>
            </a:pPr>
            <a:r>
              <a:rPr lang="en-US" sz="2000" b="1" cap="none" dirty="0" smtClean="0">
                <a:solidFill>
                  <a:srgbClr val="FF5521"/>
                </a:solidFill>
                <a:cs typeface="Tahoma" pitchFamily="34" charset="0"/>
                <a:sym typeface="Tahoma" pitchFamily="34" charset="0"/>
              </a:rPr>
              <a:t>Health Insurance Premium Increases Outpace Inflation </a:t>
            </a:r>
            <a:br>
              <a:rPr lang="en-US" sz="2000" b="1" cap="none" dirty="0" smtClean="0">
                <a:solidFill>
                  <a:srgbClr val="FF5521"/>
                </a:solidFill>
                <a:cs typeface="Tahoma" pitchFamily="34" charset="0"/>
                <a:sym typeface="Tahoma" pitchFamily="34" charset="0"/>
              </a:rPr>
            </a:br>
            <a:r>
              <a:rPr lang="en-US" sz="2000" b="1" cap="none" dirty="0" smtClean="0">
                <a:solidFill>
                  <a:srgbClr val="FF5521"/>
                </a:solidFill>
                <a:cs typeface="Tahoma" pitchFamily="34" charset="0"/>
                <a:sym typeface="Tahoma" pitchFamily="34" charset="0"/>
              </a:rPr>
              <a:t>and Growth in Workers’ Earnings</a:t>
            </a:r>
            <a:r>
              <a:rPr lang="en-US" sz="2000" b="1" dirty="0" smtClean="0">
                <a:solidFill>
                  <a:srgbClr val="FF5521"/>
                </a:solidFill>
                <a:cs typeface="Tahoma" pitchFamily="34" charset="0"/>
                <a:sym typeface="Tahoma" pitchFamily="34" charset="0"/>
              </a:rPr>
              <a:t> </a:t>
            </a:r>
            <a:br>
              <a:rPr lang="en-US" sz="2000" b="1" dirty="0" smtClean="0">
                <a:solidFill>
                  <a:srgbClr val="FF5521"/>
                </a:solidFill>
                <a:cs typeface="Tahoma" pitchFamily="34" charset="0"/>
                <a:sym typeface="Tahoma" pitchFamily="34" charset="0"/>
              </a:rPr>
            </a:br>
            <a:r>
              <a:rPr lang="en-US" sz="2000" b="1" dirty="0" smtClean="0">
                <a:solidFill>
                  <a:srgbClr val="FF5521"/>
                </a:solidFill>
                <a:cs typeface="Tahoma" pitchFamily="34" charset="0"/>
                <a:sym typeface="Tahoma" pitchFamily="34" charset="0"/>
              </a:rPr>
              <a:t>1999-2010</a:t>
            </a:r>
            <a:r>
              <a:rPr lang="en-US" sz="2000" b="1" dirty="0" smtClean="0">
                <a:cs typeface="Tahoma" pitchFamily="34" charset="0"/>
                <a:sym typeface="Tahoma" pitchFamily="34" charset="0"/>
              </a:rPr>
              <a:t/>
            </a:r>
            <a:br>
              <a:rPr lang="en-US" sz="2000" b="1" dirty="0" smtClean="0">
                <a:cs typeface="Tahoma" pitchFamily="34" charset="0"/>
                <a:sym typeface="Tahoma" pitchFamily="34" charset="0"/>
              </a:rPr>
            </a:br>
            <a:endParaRPr lang="en-US" sz="2000" b="1" dirty="0" smtClean="0">
              <a:cs typeface="Tahoma" pitchFamily="34" charset="0"/>
              <a:sym typeface="Tahoma" pitchFamily="34" charset="0"/>
            </a:endParaRPr>
          </a:p>
        </p:txBody>
      </p:sp>
      <p:graphicFrame>
        <p:nvGraphicFramePr>
          <p:cNvPr id="1026" name="Object 3"/>
          <p:cNvGraphicFramePr>
            <a:graphicFrameLocks noGrp="1" noChangeAspect="1"/>
          </p:cNvGraphicFramePr>
          <p:nvPr>
            <p:ph idx="4294967295"/>
          </p:nvPr>
        </p:nvGraphicFramePr>
        <p:xfrm>
          <a:off x="533400" y="1600200"/>
          <a:ext cx="8066087" cy="4957763"/>
        </p:xfrm>
        <a:graphic>
          <a:graphicData uri="http://schemas.openxmlformats.org/presentationml/2006/ole">
            <p:oleObj spid="_x0000_s1026" name="Worksheet" r:id="rId4" imgW="8065707" imgH="4956478" progId="Excel.Sheet.8">
              <p:embed/>
            </p:oleObj>
          </a:graphicData>
        </a:graphic>
      </p:graphicFrame>
      <p:sp>
        <p:nvSpPr>
          <p:cNvPr id="1028" name="Text Box 4"/>
          <p:cNvSpPr txBox="1">
            <a:spLocks noChangeArrowheads="1"/>
          </p:cNvSpPr>
          <p:nvPr/>
        </p:nvSpPr>
        <p:spPr bwMode="auto">
          <a:xfrm>
            <a:off x="381000" y="5538788"/>
            <a:ext cx="4267200" cy="855662"/>
          </a:xfrm>
          <a:prstGeom prst="rect">
            <a:avLst/>
          </a:prstGeom>
          <a:noFill/>
          <a:ln w="9525">
            <a:noFill/>
            <a:miter lim="800000"/>
            <a:headEnd/>
            <a:tailEnd/>
          </a:ln>
        </p:spPr>
        <p:txBody>
          <a:bodyPr>
            <a:spAutoFit/>
          </a:bodyPr>
          <a:lstStyle/>
          <a:p>
            <a:pPr fontAlgn="base">
              <a:spcBef>
                <a:spcPct val="0"/>
              </a:spcBef>
              <a:spcAft>
                <a:spcPct val="0"/>
              </a:spcAft>
              <a:buClr>
                <a:srgbClr val="000000"/>
              </a:buClr>
              <a:buFont typeface="Tahoma" pitchFamily="34" charset="0"/>
              <a:buNone/>
            </a:pPr>
            <a:r>
              <a:rPr lang="en-US" sz="1000" dirty="0" smtClean="0">
                <a:solidFill>
                  <a:srgbClr val="000000"/>
                </a:solidFill>
                <a:cs typeface="Tahoma" pitchFamily="34" charset="0"/>
                <a:sym typeface="Tahoma" pitchFamily="34" charset="0"/>
              </a:rPr>
              <a:t>Source: Kaiser/HRET Survey of Employer-Sponsored Health Benefits, 1999-2010.  Bureau of Labor Statistics, Consumer Price Index, U.S. City Average of Annual Inflation (April to April), 1999-2010; Bureau of Labor Statistics, Seasonally Adjusted Data from the Current Employment Statistics Survey, 1999-2010 (April to April). </a:t>
            </a:r>
          </a:p>
        </p:txBody>
      </p:sp>
      <p:pic>
        <p:nvPicPr>
          <p:cNvPr id="1029" name="Picture 6" descr="kfflogo-color1"/>
          <p:cNvPicPr>
            <a:picLocks noChangeAspect="1" noChangeArrowheads="1"/>
          </p:cNvPicPr>
          <p:nvPr/>
        </p:nvPicPr>
        <p:blipFill>
          <a:blip r:embed="rId5" cstate="print"/>
          <a:srcRect/>
          <a:stretch>
            <a:fillRect/>
          </a:stretch>
        </p:blipFill>
        <p:spPr bwMode="auto">
          <a:xfrm>
            <a:off x="7848600" y="6019800"/>
            <a:ext cx="546100" cy="547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258763"/>
            <a:ext cx="3200400" cy="960437"/>
          </a:xfrm>
          <a:prstGeom prst="rect">
            <a:avLst/>
          </a:prstGeom>
          <a:noFill/>
          <a:ln w="9525">
            <a:noFill/>
            <a:miter lim="800000"/>
            <a:headEnd/>
            <a:tailEnd/>
          </a:ln>
        </p:spPr>
        <p:txBody>
          <a:bodyPr lIns="0" tIns="0" rIns="0" bIns="0" anchor="b"/>
          <a:lstStyle/>
          <a:p>
            <a:endParaRPr lang="en-US" dirty="0">
              <a:solidFill>
                <a:schemeClr val="tx2"/>
              </a:solidFill>
              <a:latin typeface="Times New Roman" pitchFamily="35" charset="0"/>
              <a:cs typeface="Times New Roman" pitchFamily="35" charset="0"/>
            </a:endParaRPr>
          </a:p>
        </p:txBody>
      </p:sp>
      <p:sp>
        <p:nvSpPr>
          <p:cNvPr id="49156" name="Rectangle 4"/>
          <p:cNvSpPr>
            <a:spLocks noChangeArrowheads="1"/>
          </p:cNvSpPr>
          <p:nvPr/>
        </p:nvSpPr>
        <p:spPr bwMode="auto">
          <a:xfrm>
            <a:off x="5494338" y="2144713"/>
            <a:ext cx="1069975" cy="322262"/>
          </a:xfrm>
          <a:prstGeom prst="rect">
            <a:avLst/>
          </a:prstGeom>
          <a:noFill/>
          <a:ln w="9525">
            <a:noFill/>
            <a:miter lim="800000"/>
            <a:headEnd/>
            <a:tailEnd/>
          </a:ln>
        </p:spPr>
        <p:txBody>
          <a:bodyPr/>
          <a:lstStyle/>
          <a:p>
            <a:endParaRPr lang="en-US" dirty="0"/>
          </a:p>
        </p:txBody>
      </p:sp>
      <p:sp>
        <p:nvSpPr>
          <p:cNvPr id="49157" name="Rectangle 5"/>
          <p:cNvSpPr>
            <a:spLocks noChangeArrowheads="1"/>
          </p:cNvSpPr>
          <p:nvPr/>
        </p:nvSpPr>
        <p:spPr bwMode="auto">
          <a:xfrm>
            <a:off x="3954463" y="1668463"/>
            <a:ext cx="708025" cy="322262"/>
          </a:xfrm>
          <a:prstGeom prst="rect">
            <a:avLst/>
          </a:prstGeom>
          <a:noFill/>
          <a:ln w="9525">
            <a:noFill/>
            <a:miter lim="800000"/>
            <a:headEnd/>
            <a:tailEnd/>
          </a:ln>
        </p:spPr>
        <p:txBody>
          <a:bodyPr/>
          <a:lstStyle/>
          <a:p>
            <a:endParaRPr lang="en-US" dirty="0"/>
          </a:p>
        </p:txBody>
      </p:sp>
      <p:sp>
        <p:nvSpPr>
          <p:cNvPr id="49158" name="Freeform 6"/>
          <p:cNvSpPr>
            <a:spLocks/>
          </p:cNvSpPr>
          <p:nvPr/>
        </p:nvSpPr>
        <p:spPr bwMode="auto">
          <a:xfrm>
            <a:off x="428625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close/>
              </a:path>
            </a:pathLst>
          </a:custGeom>
          <a:solidFill>
            <a:srgbClr val="99CCFF"/>
          </a:solidFill>
          <a:ln w="9525">
            <a:solidFill>
              <a:srgbClr val="000000"/>
            </a:solidFill>
            <a:round/>
            <a:headEnd/>
            <a:tailEnd/>
          </a:ln>
        </p:spPr>
        <p:txBody>
          <a:bodyPr/>
          <a:lstStyle/>
          <a:p>
            <a:endParaRPr lang="en-US" dirty="0"/>
          </a:p>
        </p:txBody>
      </p:sp>
      <p:sp>
        <p:nvSpPr>
          <p:cNvPr id="49159" name="Freeform 7"/>
          <p:cNvSpPr>
            <a:spLocks/>
          </p:cNvSpPr>
          <p:nvPr/>
        </p:nvSpPr>
        <p:spPr bwMode="auto">
          <a:xfrm>
            <a:off x="428625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path>
            </a:pathLst>
          </a:custGeom>
          <a:solidFill>
            <a:srgbClr val="8FEAFF"/>
          </a:solidFill>
          <a:ln w="14351">
            <a:solidFill>
              <a:srgbClr val="000080"/>
            </a:solidFill>
            <a:round/>
            <a:headEnd/>
            <a:tailEnd/>
          </a:ln>
        </p:spPr>
        <p:txBody>
          <a:bodyPr/>
          <a:lstStyle/>
          <a:p>
            <a:endParaRPr lang="en-US" dirty="0"/>
          </a:p>
        </p:txBody>
      </p:sp>
      <p:sp>
        <p:nvSpPr>
          <p:cNvPr id="49160" name="Freeform 8"/>
          <p:cNvSpPr>
            <a:spLocks/>
          </p:cNvSpPr>
          <p:nvPr/>
        </p:nvSpPr>
        <p:spPr bwMode="auto">
          <a:xfrm>
            <a:off x="1371600" y="2667000"/>
            <a:ext cx="6799262" cy="228600"/>
          </a:xfrm>
          <a:custGeom>
            <a:avLst/>
            <a:gdLst>
              <a:gd name="T0" fmla="*/ 0 w 5961"/>
              <a:gd name="T1" fmla="*/ 2147483647 h 214"/>
              <a:gd name="T2" fmla="*/ 0 w 5961"/>
              <a:gd name="T3" fmla="*/ 2147483647 h 214"/>
              <a:gd name="T4" fmla="*/ 2147483647 w 5961"/>
              <a:gd name="T5" fmla="*/ 2147483647 h 214"/>
              <a:gd name="T6" fmla="*/ 2147483647 w 5961"/>
              <a:gd name="T7" fmla="*/ 2147483647 h 214"/>
              <a:gd name="T8" fmla="*/ 2147483647 w 5961"/>
              <a:gd name="T9" fmla="*/ 2147483647 h 214"/>
              <a:gd name="T10" fmla="*/ 2147483647 w 5961"/>
              <a:gd name="T11" fmla="*/ 0 h 214"/>
              <a:gd name="T12" fmla="*/ 2147483647 w 5961"/>
              <a:gd name="T13" fmla="*/ 2147483647 h 214"/>
              <a:gd name="T14" fmla="*/ 2147483647 w 5961"/>
              <a:gd name="T15" fmla="*/ 2147483647 h 214"/>
              <a:gd name="T16" fmla="*/ 2147483647 w 5961"/>
              <a:gd name="T17" fmla="*/ 2147483647 h 214"/>
              <a:gd name="T18" fmla="*/ 2147483647 w 5961"/>
              <a:gd name="T19" fmla="*/ 2147483647 h 214"/>
              <a:gd name="T20" fmla="*/ 2147483647 w 5961"/>
              <a:gd name="T21" fmla="*/ 2147483647 h 214"/>
              <a:gd name="T22" fmla="*/ 2147483647 w 5961"/>
              <a:gd name="T23" fmla="*/ 2147483647 h 214"/>
              <a:gd name="T24" fmla="*/ 2147483647 w 5961"/>
              <a:gd name="T25" fmla="*/ 2147483647 h 214"/>
              <a:gd name="T26" fmla="*/ 2147483647 w 5961"/>
              <a:gd name="T27" fmla="*/ 2147483647 h 214"/>
              <a:gd name="T28" fmla="*/ 2147483647 w 5961"/>
              <a:gd name="T29" fmla="*/ 2147483647 h 214"/>
              <a:gd name="T30" fmla="*/ 2147483647 w 5961"/>
              <a:gd name="T31" fmla="*/ 2147483647 h 214"/>
              <a:gd name="T32" fmla="*/ 2147483647 w 5961"/>
              <a:gd name="T33" fmla="*/ 2147483647 h 214"/>
              <a:gd name="T34" fmla="*/ 2147483647 w 5961"/>
              <a:gd name="T35" fmla="*/ 2147483647 h 214"/>
              <a:gd name="T36" fmla="*/ 2147483647 w 5961"/>
              <a:gd name="T37" fmla="*/ 2147483647 h 214"/>
              <a:gd name="T38" fmla="*/ 2147483647 w 5961"/>
              <a:gd name="T39" fmla="*/ 2147483647 h 214"/>
              <a:gd name="T40" fmla="*/ 2147483647 w 5961"/>
              <a:gd name="T41" fmla="*/ 2147483647 h 214"/>
              <a:gd name="T42" fmla="*/ 2147483647 w 5961"/>
              <a:gd name="T43" fmla="*/ 2147483647 h 214"/>
              <a:gd name="T44" fmla="*/ 2147483647 w 5961"/>
              <a:gd name="T45" fmla="*/ 2147483647 h 214"/>
              <a:gd name="T46" fmla="*/ 2147483647 w 5961"/>
              <a:gd name="T47" fmla="*/ 2147483647 h 214"/>
              <a:gd name="T48" fmla="*/ 2147483647 w 5961"/>
              <a:gd name="T49" fmla="*/ 2147483647 h 214"/>
              <a:gd name="T50" fmla="*/ 2147483647 w 5961"/>
              <a:gd name="T51" fmla="*/ 2147483647 h 214"/>
              <a:gd name="T52" fmla="*/ 2147483647 w 5961"/>
              <a:gd name="T53" fmla="*/ 2147483647 h 214"/>
              <a:gd name="T54" fmla="*/ 2147483647 w 5961"/>
              <a:gd name="T55" fmla="*/ 2147483647 h 214"/>
              <a:gd name="T56" fmla="*/ 0 w 5961"/>
              <a:gd name="T57" fmla="*/ 2147483647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61"/>
              <a:gd name="T88" fmla="*/ 0 h 214"/>
              <a:gd name="T89" fmla="*/ 5961 w 5961"/>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61" h="214">
                <a:moveTo>
                  <a:pt x="0" y="213"/>
                </a:moveTo>
                <a:lnTo>
                  <a:pt x="0" y="95"/>
                </a:lnTo>
                <a:lnTo>
                  <a:pt x="196" y="81"/>
                </a:lnTo>
                <a:lnTo>
                  <a:pt x="368" y="41"/>
                </a:lnTo>
                <a:lnTo>
                  <a:pt x="821" y="74"/>
                </a:lnTo>
                <a:lnTo>
                  <a:pt x="1102" y="0"/>
                </a:lnTo>
                <a:lnTo>
                  <a:pt x="1316" y="42"/>
                </a:lnTo>
                <a:lnTo>
                  <a:pt x="1402" y="54"/>
                </a:lnTo>
                <a:lnTo>
                  <a:pt x="1603" y="83"/>
                </a:lnTo>
                <a:lnTo>
                  <a:pt x="1793" y="69"/>
                </a:lnTo>
                <a:lnTo>
                  <a:pt x="2109" y="141"/>
                </a:lnTo>
                <a:lnTo>
                  <a:pt x="2314" y="89"/>
                </a:lnTo>
                <a:lnTo>
                  <a:pt x="2528" y="141"/>
                </a:lnTo>
                <a:lnTo>
                  <a:pt x="2830" y="46"/>
                </a:lnTo>
                <a:lnTo>
                  <a:pt x="2968" y="126"/>
                </a:lnTo>
                <a:lnTo>
                  <a:pt x="3322" y="72"/>
                </a:lnTo>
                <a:lnTo>
                  <a:pt x="3372" y="150"/>
                </a:lnTo>
                <a:lnTo>
                  <a:pt x="3650" y="57"/>
                </a:lnTo>
                <a:lnTo>
                  <a:pt x="4000" y="107"/>
                </a:lnTo>
                <a:lnTo>
                  <a:pt x="4214" y="53"/>
                </a:lnTo>
                <a:lnTo>
                  <a:pt x="4355" y="53"/>
                </a:lnTo>
                <a:lnTo>
                  <a:pt x="4580" y="95"/>
                </a:lnTo>
                <a:lnTo>
                  <a:pt x="4892" y="28"/>
                </a:lnTo>
                <a:lnTo>
                  <a:pt x="5337" y="104"/>
                </a:lnTo>
                <a:lnTo>
                  <a:pt x="5599" y="80"/>
                </a:lnTo>
                <a:lnTo>
                  <a:pt x="5851" y="100"/>
                </a:lnTo>
                <a:lnTo>
                  <a:pt x="5961" y="87"/>
                </a:lnTo>
                <a:lnTo>
                  <a:pt x="5961" y="214"/>
                </a:lnTo>
                <a:lnTo>
                  <a:pt x="0" y="213"/>
                </a:lnTo>
                <a:close/>
              </a:path>
            </a:pathLst>
          </a:custGeom>
          <a:solidFill>
            <a:srgbClr val="666862"/>
          </a:solidFill>
          <a:ln w="9525">
            <a:noFill/>
            <a:round/>
            <a:headEnd/>
            <a:tailEnd/>
          </a:ln>
        </p:spPr>
        <p:txBody>
          <a:bodyPr/>
          <a:lstStyle/>
          <a:p>
            <a:endParaRPr lang="en-US" dirty="0"/>
          </a:p>
        </p:txBody>
      </p:sp>
      <p:sp>
        <p:nvSpPr>
          <p:cNvPr id="49161" name="Freeform 9"/>
          <p:cNvSpPr>
            <a:spLocks/>
          </p:cNvSpPr>
          <p:nvPr/>
        </p:nvSpPr>
        <p:spPr bwMode="auto">
          <a:xfrm>
            <a:off x="1371600" y="2895600"/>
            <a:ext cx="6799262" cy="541337"/>
          </a:xfrm>
          <a:custGeom>
            <a:avLst/>
            <a:gdLst>
              <a:gd name="T0" fmla="*/ 0 w 5961"/>
              <a:gd name="T1" fmla="*/ 0 h 505"/>
              <a:gd name="T2" fmla="*/ 0 w 5961"/>
              <a:gd name="T3" fmla="*/ 2147483647 h 505"/>
              <a:gd name="T4" fmla="*/ 2147483647 w 5961"/>
              <a:gd name="T5" fmla="*/ 2147483647 h 505"/>
              <a:gd name="T6" fmla="*/ 2147483647 w 5961"/>
              <a:gd name="T7" fmla="*/ 2147483647 h 505"/>
              <a:gd name="T8" fmla="*/ 0 w 5961"/>
              <a:gd name="T9" fmla="*/ 0 h 505"/>
              <a:gd name="T10" fmla="*/ 0 60000 65536"/>
              <a:gd name="T11" fmla="*/ 0 60000 65536"/>
              <a:gd name="T12" fmla="*/ 0 60000 65536"/>
              <a:gd name="T13" fmla="*/ 0 60000 65536"/>
              <a:gd name="T14" fmla="*/ 0 60000 65536"/>
              <a:gd name="T15" fmla="*/ 0 w 5961"/>
              <a:gd name="T16" fmla="*/ 0 h 505"/>
              <a:gd name="T17" fmla="*/ 5961 w 5961"/>
              <a:gd name="T18" fmla="*/ 505 h 505"/>
            </a:gdLst>
            <a:ahLst/>
            <a:cxnLst>
              <a:cxn ang="T10">
                <a:pos x="T0" y="T1"/>
              </a:cxn>
              <a:cxn ang="T11">
                <a:pos x="T2" y="T3"/>
              </a:cxn>
              <a:cxn ang="T12">
                <a:pos x="T4" y="T5"/>
              </a:cxn>
              <a:cxn ang="T13">
                <a:pos x="T6" y="T7"/>
              </a:cxn>
              <a:cxn ang="T14">
                <a:pos x="T8" y="T9"/>
              </a:cxn>
            </a:cxnLst>
            <a:rect l="T15" t="T16" r="T17" b="T18"/>
            <a:pathLst>
              <a:path w="5961" h="505">
                <a:moveTo>
                  <a:pt x="0" y="0"/>
                </a:moveTo>
                <a:lnTo>
                  <a:pt x="0" y="505"/>
                </a:lnTo>
                <a:lnTo>
                  <a:pt x="5961" y="501"/>
                </a:lnTo>
                <a:lnTo>
                  <a:pt x="5961" y="1"/>
                </a:lnTo>
                <a:lnTo>
                  <a:pt x="0" y="0"/>
                </a:lnTo>
                <a:close/>
              </a:path>
            </a:pathLst>
          </a:custGeom>
          <a:solidFill>
            <a:srgbClr val="1618B4"/>
          </a:solidFill>
          <a:ln w="9525">
            <a:noFill/>
            <a:round/>
            <a:headEnd/>
            <a:tailEnd/>
          </a:ln>
        </p:spPr>
        <p:txBody>
          <a:bodyPr/>
          <a:lstStyle/>
          <a:p>
            <a:endParaRPr lang="en-US" dirty="0"/>
          </a:p>
        </p:txBody>
      </p:sp>
      <p:sp>
        <p:nvSpPr>
          <p:cNvPr id="49162" name="Rectangle 10"/>
          <p:cNvSpPr>
            <a:spLocks noChangeArrowheads="1"/>
          </p:cNvSpPr>
          <p:nvPr/>
        </p:nvSpPr>
        <p:spPr bwMode="auto">
          <a:xfrm>
            <a:off x="7146925" y="4154488"/>
            <a:ext cx="1708150" cy="247650"/>
          </a:xfrm>
          <a:prstGeom prst="rect">
            <a:avLst/>
          </a:prstGeom>
          <a:noFill/>
          <a:ln w="9525">
            <a:noFill/>
            <a:miter lim="800000"/>
            <a:headEnd/>
            <a:tailEnd/>
          </a:ln>
        </p:spPr>
        <p:txBody>
          <a:bodyPr/>
          <a:lstStyle/>
          <a:p>
            <a:endParaRPr lang="en-US" dirty="0"/>
          </a:p>
        </p:txBody>
      </p:sp>
      <p:sp>
        <p:nvSpPr>
          <p:cNvPr id="49163" name="Freeform 11"/>
          <p:cNvSpPr>
            <a:spLocks/>
          </p:cNvSpPr>
          <p:nvPr/>
        </p:nvSpPr>
        <p:spPr bwMode="auto">
          <a:xfrm>
            <a:off x="4138613" y="3054350"/>
            <a:ext cx="371475" cy="160338"/>
          </a:xfrm>
          <a:custGeom>
            <a:avLst/>
            <a:gdLst>
              <a:gd name="T0" fmla="*/ 2147483647 w 317"/>
              <a:gd name="T1" fmla="*/ 0 h 151"/>
              <a:gd name="T2" fmla="*/ 2147483647 w 317"/>
              <a:gd name="T3" fmla="*/ 2147483647 h 151"/>
              <a:gd name="T4" fmla="*/ 2147483647 w 317"/>
              <a:gd name="T5" fmla="*/ 2147483647 h 151"/>
              <a:gd name="T6" fmla="*/ 2147483647 w 317"/>
              <a:gd name="T7" fmla="*/ 2147483647 h 151"/>
              <a:gd name="T8" fmla="*/ 0 w 317"/>
              <a:gd name="T9" fmla="*/ 2147483647 h 151"/>
              <a:gd name="T10" fmla="*/ 2147483647 w 317"/>
              <a:gd name="T11" fmla="*/ 2147483647 h 151"/>
              <a:gd name="T12" fmla="*/ 2147483647 w 317"/>
              <a:gd name="T13" fmla="*/ 2147483647 h 151"/>
              <a:gd name="T14" fmla="*/ 2147483647 w 317"/>
              <a:gd name="T15" fmla="*/ 2147483647 h 151"/>
              <a:gd name="T16" fmla="*/ 2147483647 w 317"/>
              <a:gd name="T17" fmla="*/ 2147483647 h 151"/>
              <a:gd name="T18" fmla="*/ 2147483647 w 317"/>
              <a:gd name="T19" fmla="*/ 2147483647 h 151"/>
              <a:gd name="T20" fmla="*/ 2147483647 w 317"/>
              <a:gd name="T21" fmla="*/ 2147483647 h 151"/>
              <a:gd name="T22" fmla="*/ 2147483647 w 317"/>
              <a:gd name="T23" fmla="*/ 2147483647 h 151"/>
              <a:gd name="T24" fmla="*/ 2147483647 w 317"/>
              <a:gd name="T25" fmla="*/ 2147483647 h 151"/>
              <a:gd name="T26" fmla="*/ 2147483647 w 317"/>
              <a:gd name="T27" fmla="*/ 2147483647 h 151"/>
              <a:gd name="T28" fmla="*/ 2147483647 w 317"/>
              <a:gd name="T29" fmla="*/ 2147483647 h 151"/>
              <a:gd name="T30" fmla="*/ 2147483647 w 317"/>
              <a:gd name="T31" fmla="*/ 2147483647 h 151"/>
              <a:gd name="T32" fmla="*/ 2147483647 w 317"/>
              <a:gd name="T33" fmla="*/ 2147483647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151"/>
              <a:gd name="T53" fmla="*/ 317 w 317"/>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151">
                <a:moveTo>
                  <a:pt x="120" y="0"/>
                </a:moveTo>
                <a:lnTo>
                  <a:pt x="71" y="12"/>
                </a:lnTo>
                <a:lnTo>
                  <a:pt x="41" y="20"/>
                </a:lnTo>
                <a:lnTo>
                  <a:pt x="18" y="31"/>
                </a:lnTo>
                <a:lnTo>
                  <a:pt x="0" y="40"/>
                </a:lnTo>
                <a:lnTo>
                  <a:pt x="5" y="59"/>
                </a:lnTo>
                <a:lnTo>
                  <a:pt x="17" y="80"/>
                </a:lnTo>
                <a:lnTo>
                  <a:pt x="62" y="84"/>
                </a:lnTo>
                <a:lnTo>
                  <a:pt x="111" y="88"/>
                </a:lnTo>
                <a:lnTo>
                  <a:pt x="140" y="92"/>
                </a:lnTo>
                <a:lnTo>
                  <a:pt x="180" y="102"/>
                </a:lnTo>
                <a:lnTo>
                  <a:pt x="214" y="106"/>
                </a:lnTo>
                <a:lnTo>
                  <a:pt x="264" y="112"/>
                </a:lnTo>
                <a:lnTo>
                  <a:pt x="241" y="132"/>
                </a:lnTo>
                <a:lnTo>
                  <a:pt x="223" y="146"/>
                </a:lnTo>
                <a:lnTo>
                  <a:pt x="276" y="151"/>
                </a:lnTo>
                <a:lnTo>
                  <a:pt x="317" y="149"/>
                </a:lnTo>
              </a:path>
            </a:pathLst>
          </a:custGeom>
          <a:noFill/>
          <a:ln w="14288">
            <a:solidFill>
              <a:srgbClr val="FFFFFF"/>
            </a:solidFill>
            <a:round/>
            <a:headEnd/>
            <a:tailEnd/>
          </a:ln>
        </p:spPr>
        <p:txBody>
          <a:bodyPr/>
          <a:lstStyle/>
          <a:p>
            <a:endParaRPr lang="en-US" dirty="0"/>
          </a:p>
        </p:txBody>
      </p:sp>
      <p:sp>
        <p:nvSpPr>
          <p:cNvPr id="49164" name="Freeform 12"/>
          <p:cNvSpPr>
            <a:spLocks/>
          </p:cNvSpPr>
          <p:nvPr/>
        </p:nvSpPr>
        <p:spPr bwMode="auto">
          <a:xfrm>
            <a:off x="4341813" y="3067050"/>
            <a:ext cx="1344612" cy="169863"/>
          </a:xfrm>
          <a:custGeom>
            <a:avLst/>
            <a:gdLst>
              <a:gd name="T0" fmla="*/ 2147483647 w 1149"/>
              <a:gd name="T1" fmla="*/ 0 h 159"/>
              <a:gd name="T2" fmla="*/ 2147483647 w 1149"/>
              <a:gd name="T3" fmla="*/ 2147483647 h 159"/>
              <a:gd name="T4" fmla="*/ 2147483647 w 1149"/>
              <a:gd name="T5" fmla="*/ 2147483647 h 159"/>
              <a:gd name="T6" fmla="*/ 2147483647 w 1149"/>
              <a:gd name="T7" fmla="*/ 2147483647 h 159"/>
              <a:gd name="T8" fmla="*/ 2147483647 w 1149"/>
              <a:gd name="T9" fmla="*/ 2147483647 h 159"/>
              <a:gd name="T10" fmla="*/ 0 w 1149"/>
              <a:gd name="T11" fmla="*/ 2147483647 h 159"/>
              <a:gd name="T12" fmla="*/ 2147483647 w 1149"/>
              <a:gd name="T13" fmla="*/ 2147483647 h 159"/>
              <a:gd name="T14" fmla="*/ 2147483647 w 1149"/>
              <a:gd name="T15" fmla="*/ 2147483647 h 159"/>
              <a:gd name="T16" fmla="*/ 2147483647 w 1149"/>
              <a:gd name="T17" fmla="*/ 2147483647 h 159"/>
              <a:gd name="T18" fmla="*/ 2147483647 w 1149"/>
              <a:gd name="T19" fmla="*/ 2147483647 h 159"/>
              <a:gd name="T20" fmla="*/ 2147483647 w 1149"/>
              <a:gd name="T21" fmla="*/ 2147483647 h 159"/>
              <a:gd name="T22" fmla="*/ 2147483647 w 1149"/>
              <a:gd name="T23" fmla="*/ 2147483647 h 159"/>
              <a:gd name="T24" fmla="*/ 2147483647 w 1149"/>
              <a:gd name="T25" fmla="*/ 2147483647 h 159"/>
              <a:gd name="T26" fmla="*/ 2147483647 w 1149"/>
              <a:gd name="T27" fmla="*/ 2147483647 h 159"/>
              <a:gd name="T28" fmla="*/ 2147483647 w 1149"/>
              <a:gd name="T29" fmla="*/ 2147483647 h 159"/>
              <a:gd name="T30" fmla="*/ 2147483647 w 1149"/>
              <a:gd name="T31" fmla="*/ 2147483647 h 159"/>
              <a:gd name="T32" fmla="*/ 2147483647 w 1149"/>
              <a:gd name="T33" fmla="*/ 2147483647 h 159"/>
              <a:gd name="T34" fmla="*/ 2147483647 w 1149"/>
              <a:gd name="T35" fmla="*/ 2147483647 h 159"/>
              <a:gd name="T36" fmla="*/ 2147483647 w 1149"/>
              <a:gd name="T37" fmla="*/ 2147483647 h 159"/>
              <a:gd name="T38" fmla="*/ 2147483647 w 1149"/>
              <a:gd name="T39" fmla="*/ 2147483647 h 159"/>
              <a:gd name="T40" fmla="*/ 2147483647 w 1149"/>
              <a:gd name="T41" fmla="*/ 2147483647 h 159"/>
              <a:gd name="T42" fmla="*/ 2147483647 w 1149"/>
              <a:gd name="T43" fmla="*/ 2147483647 h 159"/>
              <a:gd name="T44" fmla="*/ 2147483647 w 1149"/>
              <a:gd name="T45" fmla="*/ 2147483647 h 159"/>
              <a:gd name="T46" fmla="*/ 2147483647 w 1149"/>
              <a:gd name="T47" fmla="*/ 2147483647 h 159"/>
              <a:gd name="T48" fmla="*/ 2147483647 w 1149"/>
              <a:gd name="T49" fmla="*/ 2147483647 h 159"/>
              <a:gd name="T50" fmla="*/ 2147483647 w 1149"/>
              <a:gd name="T51" fmla="*/ 2147483647 h 159"/>
              <a:gd name="T52" fmla="*/ 2147483647 w 1149"/>
              <a:gd name="T53" fmla="*/ 2147483647 h 159"/>
              <a:gd name="T54" fmla="*/ 2147483647 w 1149"/>
              <a:gd name="T55" fmla="*/ 2147483647 h 159"/>
              <a:gd name="T56" fmla="*/ 2147483647 w 1149"/>
              <a:gd name="T57" fmla="*/ 2147483647 h 159"/>
              <a:gd name="T58" fmla="*/ 2147483647 w 1149"/>
              <a:gd name="T59" fmla="*/ 2147483647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9"/>
              <a:gd name="T91" fmla="*/ 0 h 159"/>
              <a:gd name="T92" fmla="*/ 1149 w 1149"/>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9" h="159">
                <a:moveTo>
                  <a:pt x="160" y="0"/>
                </a:moveTo>
                <a:lnTo>
                  <a:pt x="99" y="1"/>
                </a:lnTo>
                <a:lnTo>
                  <a:pt x="54" y="6"/>
                </a:lnTo>
                <a:lnTo>
                  <a:pt x="23" y="14"/>
                </a:lnTo>
                <a:lnTo>
                  <a:pt x="7" y="25"/>
                </a:lnTo>
                <a:lnTo>
                  <a:pt x="0" y="39"/>
                </a:lnTo>
                <a:lnTo>
                  <a:pt x="7" y="51"/>
                </a:lnTo>
                <a:lnTo>
                  <a:pt x="28" y="57"/>
                </a:lnTo>
                <a:lnTo>
                  <a:pt x="68" y="62"/>
                </a:lnTo>
                <a:lnTo>
                  <a:pt x="93" y="64"/>
                </a:lnTo>
                <a:lnTo>
                  <a:pt x="121" y="63"/>
                </a:lnTo>
                <a:lnTo>
                  <a:pt x="136" y="64"/>
                </a:lnTo>
                <a:lnTo>
                  <a:pt x="143" y="74"/>
                </a:lnTo>
                <a:lnTo>
                  <a:pt x="145" y="84"/>
                </a:lnTo>
                <a:lnTo>
                  <a:pt x="172" y="87"/>
                </a:lnTo>
                <a:lnTo>
                  <a:pt x="244" y="97"/>
                </a:lnTo>
                <a:lnTo>
                  <a:pt x="259" y="93"/>
                </a:lnTo>
                <a:lnTo>
                  <a:pt x="281" y="91"/>
                </a:lnTo>
                <a:lnTo>
                  <a:pt x="307" y="94"/>
                </a:lnTo>
                <a:lnTo>
                  <a:pt x="334" y="98"/>
                </a:lnTo>
                <a:lnTo>
                  <a:pt x="359" y="100"/>
                </a:lnTo>
                <a:lnTo>
                  <a:pt x="357" y="110"/>
                </a:lnTo>
                <a:lnTo>
                  <a:pt x="346" y="122"/>
                </a:lnTo>
                <a:lnTo>
                  <a:pt x="393" y="133"/>
                </a:lnTo>
                <a:lnTo>
                  <a:pt x="517" y="159"/>
                </a:lnTo>
                <a:lnTo>
                  <a:pt x="664" y="155"/>
                </a:lnTo>
                <a:lnTo>
                  <a:pt x="901" y="140"/>
                </a:lnTo>
                <a:lnTo>
                  <a:pt x="940" y="122"/>
                </a:lnTo>
                <a:lnTo>
                  <a:pt x="1040" y="118"/>
                </a:lnTo>
                <a:lnTo>
                  <a:pt x="1149" y="129"/>
                </a:lnTo>
              </a:path>
            </a:pathLst>
          </a:custGeom>
          <a:noFill/>
          <a:ln w="14288">
            <a:solidFill>
              <a:srgbClr val="FFFFFF"/>
            </a:solidFill>
            <a:round/>
            <a:headEnd/>
            <a:tailEnd/>
          </a:ln>
        </p:spPr>
        <p:txBody>
          <a:bodyPr/>
          <a:lstStyle/>
          <a:p>
            <a:endParaRPr lang="en-US" dirty="0"/>
          </a:p>
        </p:txBody>
      </p:sp>
      <p:sp>
        <p:nvSpPr>
          <p:cNvPr id="49165" name="Freeform 13"/>
          <p:cNvSpPr>
            <a:spLocks/>
          </p:cNvSpPr>
          <p:nvPr/>
        </p:nvSpPr>
        <p:spPr bwMode="auto">
          <a:xfrm>
            <a:off x="5384800" y="3197225"/>
            <a:ext cx="933450" cy="55563"/>
          </a:xfrm>
          <a:custGeom>
            <a:avLst/>
            <a:gdLst>
              <a:gd name="T0" fmla="*/ 0 w 798"/>
              <a:gd name="T1" fmla="*/ 2147483647 h 53"/>
              <a:gd name="T2" fmla="*/ 2147483647 w 798"/>
              <a:gd name="T3" fmla="*/ 2147483647 h 53"/>
              <a:gd name="T4" fmla="*/ 2147483647 w 798"/>
              <a:gd name="T5" fmla="*/ 2147483647 h 53"/>
              <a:gd name="T6" fmla="*/ 2147483647 w 798"/>
              <a:gd name="T7" fmla="*/ 2147483647 h 53"/>
              <a:gd name="T8" fmla="*/ 2147483647 w 798"/>
              <a:gd name="T9" fmla="*/ 2147483647 h 53"/>
              <a:gd name="T10" fmla="*/ 2147483647 w 798"/>
              <a:gd name="T11" fmla="*/ 2147483647 h 53"/>
              <a:gd name="T12" fmla="*/ 2147483647 w 798"/>
              <a:gd name="T13" fmla="*/ 2147483647 h 53"/>
              <a:gd name="T14" fmla="*/ 2147483647 w 798"/>
              <a:gd name="T15" fmla="*/ 2147483647 h 53"/>
              <a:gd name="T16" fmla="*/ 2147483647 w 798"/>
              <a:gd name="T17" fmla="*/ 2147483647 h 53"/>
              <a:gd name="T18" fmla="*/ 2147483647 w 798"/>
              <a:gd name="T19" fmla="*/ 2147483647 h 53"/>
              <a:gd name="T20" fmla="*/ 2147483647 w 798"/>
              <a:gd name="T21" fmla="*/ 2147483647 h 53"/>
              <a:gd name="T22" fmla="*/ 2147483647 w 798"/>
              <a:gd name="T23" fmla="*/ 2147483647 h 53"/>
              <a:gd name="T24" fmla="*/ 2147483647 w 798"/>
              <a:gd name="T25" fmla="*/ 2147483647 h 53"/>
              <a:gd name="T26" fmla="*/ 2147483647 w 798"/>
              <a:gd name="T27" fmla="*/ 2147483647 h 53"/>
              <a:gd name="T28" fmla="*/ 2147483647 w 798"/>
              <a:gd name="T29" fmla="*/ 2147483647 h 53"/>
              <a:gd name="T30" fmla="*/ 2147483647 w 798"/>
              <a:gd name="T31" fmla="*/ 2147483647 h 53"/>
              <a:gd name="T32" fmla="*/ 2147483647 w 79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8"/>
              <a:gd name="T52" fmla="*/ 0 h 53"/>
              <a:gd name="T53" fmla="*/ 798 w 79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8" h="53">
                <a:moveTo>
                  <a:pt x="0" y="48"/>
                </a:moveTo>
                <a:lnTo>
                  <a:pt x="28" y="42"/>
                </a:lnTo>
                <a:lnTo>
                  <a:pt x="58" y="37"/>
                </a:lnTo>
                <a:lnTo>
                  <a:pt x="101" y="45"/>
                </a:lnTo>
                <a:lnTo>
                  <a:pt x="153" y="53"/>
                </a:lnTo>
                <a:lnTo>
                  <a:pt x="206" y="48"/>
                </a:lnTo>
                <a:lnTo>
                  <a:pt x="246" y="47"/>
                </a:lnTo>
                <a:lnTo>
                  <a:pt x="269" y="44"/>
                </a:lnTo>
                <a:lnTo>
                  <a:pt x="309" y="39"/>
                </a:lnTo>
                <a:lnTo>
                  <a:pt x="346" y="35"/>
                </a:lnTo>
                <a:lnTo>
                  <a:pt x="406" y="38"/>
                </a:lnTo>
                <a:lnTo>
                  <a:pt x="453" y="41"/>
                </a:lnTo>
                <a:lnTo>
                  <a:pt x="475" y="42"/>
                </a:lnTo>
                <a:lnTo>
                  <a:pt x="545" y="31"/>
                </a:lnTo>
                <a:lnTo>
                  <a:pt x="623" y="19"/>
                </a:lnTo>
                <a:lnTo>
                  <a:pt x="710" y="19"/>
                </a:lnTo>
                <a:lnTo>
                  <a:pt x="798" y="0"/>
                </a:lnTo>
              </a:path>
            </a:pathLst>
          </a:custGeom>
          <a:noFill/>
          <a:ln w="14288">
            <a:solidFill>
              <a:srgbClr val="FFFFFF"/>
            </a:solidFill>
            <a:round/>
            <a:headEnd/>
            <a:tailEnd/>
          </a:ln>
        </p:spPr>
        <p:txBody>
          <a:bodyPr/>
          <a:lstStyle/>
          <a:p>
            <a:endParaRPr lang="en-US" dirty="0"/>
          </a:p>
        </p:txBody>
      </p:sp>
      <p:sp>
        <p:nvSpPr>
          <p:cNvPr id="49166" name="Freeform 14"/>
          <p:cNvSpPr>
            <a:spLocks/>
          </p:cNvSpPr>
          <p:nvPr/>
        </p:nvSpPr>
        <p:spPr bwMode="auto">
          <a:xfrm>
            <a:off x="5786438" y="3059113"/>
            <a:ext cx="661987" cy="138112"/>
          </a:xfrm>
          <a:custGeom>
            <a:avLst/>
            <a:gdLst>
              <a:gd name="T0" fmla="*/ 0 w 565"/>
              <a:gd name="T1" fmla="*/ 2147483647 h 128"/>
              <a:gd name="T2" fmla="*/ 2147483647 w 565"/>
              <a:gd name="T3" fmla="*/ 2147483647 h 128"/>
              <a:gd name="T4" fmla="*/ 2147483647 w 565"/>
              <a:gd name="T5" fmla="*/ 2147483647 h 128"/>
              <a:gd name="T6" fmla="*/ 2147483647 w 565"/>
              <a:gd name="T7" fmla="*/ 2147483647 h 128"/>
              <a:gd name="T8" fmla="*/ 2147483647 w 565"/>
              <a:gd name="T9" fmla="*/ 2147483647 h 128"/>
              <a:gd name="T10" fmla="*/ 2147483647 w 565"/>
              <a:gd name="T11" fmla="*/ 2147483647 h 128"/>
              <a:gd name="T12" fmla="*/ 2147483647 w 565"/>
              <a:gd name="T13" fmla="*/ 2147483647 h 128"/>
              <a:gd name="T14" fmla="*/ 2147483647 w 565"/>
              <a:gd name="T15" fmla="*/ 2147483647 h 128"/>
              <a:gd name="T16" fmla="*/ 2147483647 w 565"/>
              <a:gd name="T17" fmla="*/ 2147483647 h 128"/>
              <a:gd name="T18" fmla="*/ 2147483647 w 565"/>
              <a:gd name="T19" fmla="*/ 2147483647 h 128"/>
              <a:gd name="T20" fmla="*/ 2147483647 w 565"/>
              <a:gd name="T21" fmla="*/ 2147483647 h 128"/>
              <a:gd name="T22" fmla="*/ 2147483647 w 565"/>
              <a:gd name="T23" fmla="*/ 2147483647 h 128"/>
              <a:gd name="T24" fmla="*/ 2147483647 w 565"/>
              <a:gd name="T25" fmla="*/ 2147483647 h 128"/>
              <a:gd name="T26" fmla="*/ 2147483647 w 565"/>
              <a:gd name="T27" fmla="*/ 2147483647 h 128"/>
              <a:gd name="T28" fmla="*/ 2147483647 w 565"/>
              <a:gd name="T29" fmla="*/ 2147483647 h 128"/>
              <a:gd name="T30" fmla="*/ 2147483647 w 565"/>
              <a:gd name="T31" fmla="*/ 2147483647 h 128"/>
              <a:gd name="T32" fmla="*/ 2147483647 w 565"/>
              <a:gd name="T33" fmla="*/ 2147483647 h 128"/>
              <a:gd name="T34" fmla="*/ 2147483647 w 565"/>
              <a:gd name="T35" fmla="*/ 0 h 128"/>
              <a:gd name="T36" fmla="*/ 2147483647 w 565"/>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5"/>
              <a:gd name="T58" fmla="*/ 0 h 128"/>
              <a:gd name="T59" fmla="*/ 565 w 565"/>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5" h="128">
                <a:moveTo>
                  <a:pt x="0" y="128"/>
                </a:moveTo>
                <a:lnTo>
                  <a:pt x="66" y="122"/>
                </a:lnTo>
                <a:lnTo>
                  <a:pt x="107" y="120"/>
                </a:lnTo>
                <a:lnTo>
                  <a:pt x="163" y="109"/>
                </a:lnTo>
                <a:lnTo>
                  <a:pt x="247" y="107"/>
                </a:lnTo>
                <a:lnTo>
                  <a:pt x="346" y="98"/>
                </a:lnTo>
                <a:lnTo>
                  <a:pt x="416" y="93"/>
                </a:lnTo>
                <a:lnTo>
                  <a:pt x="464" y="78"/>
                </a:lnTo>
                <a:lnTo>
                  <a:pt x="493" y="73"/>
                </a:lnTo>
                <a:lnTo>
                  <a:pt x="512" y="69"/>
                </a:lnTo>
                <a:lnTo>
                  <a:pt x="556" y="46"/>
                </a:lnTo>
                <a:lnTo>
                  <a:pt x="564" y="36"/>
                </a:lnTo>
                <a:lnTo>
                  <a:pt x="565" y="25"/>
                </a:lnTo>
                <a:lnTo>
                  <a:pt x="559" y="21"/>
                </a:lnTo>
                <a:lnTo>
                  <a:pt x="545" y="14"/>
                </a:lnTo>
                <a:lnTo>
                  <a:pt x="519" y="14"/>
                </a:lnTo>
                <a:lnTo>
                  <a:pt x="490" y="6"/>
                </a:lnTo>
                <a:lnTo>
                  <a:pt x="449" y="0"/>
                </a:lnTo>
                <a:lnTo>
                  <a:pt x="395" y="0"/>
                </a:lnTo>
              </a:path>
            </a:pathLst>
          </a:custGeom>
          <a:noFill/>
          <a:ln w="14288">
            <a:solidFill>
              <a:srgbClr val="FFFFFF"/>
            </a:solidFill>
            <a:round/>
            <a:headEnd/>
            <a:tailEnd/>
          </a:ln>
        </p:spPr>
        <p:txBody>
          <a:bodyPr/>
          <a:lstStyle/>
          <a:p>
            <a:endParaRPr lang="en-US" dirty="0"/>
          </a:p>
        </p:txBody>
      </p:sp>
      <p:sp>
        <p:nvSpPr>
          <p:cNvPr id="49167" name="Freeform 15"/>
          <p:cNvSpPr>
            <a:spLocks/>
          </p:cNvSpPr>
          <p:nvPr/>
        </p:nvSpPr>
        <p:spPr bwMode="auto">
          <a:xfrm>
            <a:off x="6457950" y="3044825"/>
            <a:ext cx="176213" cy="128588"/>
          </a:xfrm>
          <a:custGeom>
            <a:avLst/>
            <a:gdLst>
              <a:gd name="T0" fmla="*/ 2147483647 w 150"/>
              <a:gd name="T1" fmla="*/ 2147483647 h 120"/>
              <a:gd name="T2" fmla="*/ 2147483647 w 150"/>
              <a:gd name="T3" fmla="*/ 2147483647 h 120"/>
              <a:gd name="T4" fmla="*/ 2147483647 w 150"/>
              <a:gd name="T5" fmla="*/ 2147483647 h 120"/>
              <a:gd name="T6" fmla="*/ 2147483647 w 150"/>
              <a:gd name="T7" fmla="*/ 2147483647 h 120"/>
              <a:gd name="T8" fmla="*/ 2147483647 w 150"/>
              <a:gd name="T9" fmla="*/ 2147483647 h 120"/>
              <a:gd name="T10" fmla="*/ 2147483647 w 150"/>
              <a:gd name="T11" fmla="*/ 2147483647 h 120"/>
              <a:gd name="T12" fmla="*/ 2147483647 w 150"/>
              <a:gd name="T13" fmla="*/ 2147483647 h 120"/>
              <a:gd name="T14" fmla="*/ 2147483647 w 150"/>
              <a:gd name="T15" fmla="*/ 2147483647 h 120"/>
              <a:gd name="T16" fmla="*/ 2147483647 w 150"/>
              <a:gd name="T17" fmla="*/ 0 h 120"/>
              <a:gd name="T18" fmla="*/ 0 w 150"/>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0"/>
              <a:gd name="T32" fmla="*/ 150 w 15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0">
                <a:moveTo>
                  <a:pt x="34" y="120"/>
                </a:moveTo>
                <a:lnTo>
                  <a:pt x="79" y="100"/>
                </a:lnTo>
                <a:lnTo>
                  <a:pt x="123" y="83"/>
                </a:lnTo>
                <a:lnTo>
                  <a:pt x="115" y="72"/>
                </a:lnTo>
                <a:lnTo>
                  <a:pt x="108" y="56"/>
                </a:lnTo>
                <a:lnTo>
                  <a:pt x="126" y="39"/>
                </a:lnTo>
                <a:lnTo>
                  <a:pt x="150" y="26"/>
                </a:lnTo>
                <a:lnTo>
                  <a:pt x="117" y="14"/>
                </a:lnTo>
                <a:lnTo>
                  <a:pt x="75" y="0"/>
                </a:lnTo>
                <a:lnTo>
                  <a:pt x="0" y="5"/>
                </a:lnTo>
              </a:path>
            </a:pathLst>
          </a:custGeom>
          <a:noFill/>
          <a:ln w="14288">
            <a:solidFill>
              <a:srgbClr val="FFFFFF"/>
            </a:solidFill>
            <a:round/>
            <a:headEnd/>
            <a:tailEnd/>
          </a:ln>
        </p:spPr>
        <p:txBody>
          <a:bodyPr/>
          <a:lstStyle/>
          <a:p>
            <a:endParaRPr lang="en-US" dirty="0"/>
          </a:p>
        </p:txBody>
      </p:sp>
      <p:sp>
        <p:nvSpPr>
          <p:cNvPr id="49168" name="Freeform 16"/>
          <p:cNvSpPr>
            <a:spLocks/>
          </p:cNvSpPr>
          <p:nvPr/>
        </p:nvSpPr>
        <p:spPr bwMode="auto">
          <a:xfrm>
            <a:off x="5095875" y="2338388"/>
            <a:ext cx="58738" cy="76200"/>
          </a:xfrm>
          <a:custGeom>
            <a:avLst/>
            <a:gdLst>
              <a:gd name="T0" fmla="*/ 0 w 13"/>
              <a:gd name="T1" fmla="*/ 0 h 72"/>
              <a:gd name="T2" fmla="*/ 2147483647 w 13"/>
              <a:gd name="T3" fmla="*/ 2147483647 h 72"/>
              <a:gd name="T4" fmla="*/ 0 w 13"/>
              <a:gd name="T5" fmla="*/ 0 h 72"/>
              <a:gd name="T6" fmla="*/ 0 60000 65536"/>
              <a:gd name="T7" fmla="*/ 0 60000 65536"/>
              <a:gd name="T8" fmla="*/ 0 60000 65536"/>
              <a:gd name="T9" fmla="*/ 0 w 13"/>
              <a:gd name="T10" fmla="*/ 0 h 72"/>
              <a:gd name="T11" fmla="*/ 13 w 13"/>
              <a:gd name="T12" fmla="*/ 72 h 72"/>
            </a:gdLst>
            <a:ahLst/>
            <a:cxnLst>
              <a:cxn ang="T6">
                <a:pos x="T0" y="T1"/>
              </a:cxn>
              <a:cxn ang="T7">
                <a:pos x="T2" y="T3"/>
              </a:cxn>
              <a:cxn ang="T8">
                <a:pos x="T4" y="T5"/>
              </a:cxn>
            </a:cxnLst>
            <a:rect l="T9" t="T10" r="T11" b="T12"/>
            <a:pathLst>
              <a:path w="13" h="72">
                <a:moveTo>
                  <a:pt x="0" y="0"/>
                </a:moveTo>
                <a:lnTo>
                  <a:pt x="13" y="72"/>
                </a:lnTo>
                <a:lnTo>
                  <a:pt x="0" y="0"/>
                </a:lnTo>
                <a:close/>
              </a:path>
            </a:pathLst>
          </a:custGeom>
          <a:solidFill>
            <a:srgbClr val="F9F9F9"/>
          </a:solidFill>
          <a:ln w="9525">
            <a:noFill/>
            <a:round/>
            <a:headEnd/>
            <a:tailEnd/>
          </a:ln>
        </p:spPr>
        <p:txBody>
          <a:bodyPr/>
          <a:lstStyle/>
          <a:p>
            <a:endParaRPr lang="en-US" dirty="0"/>
          </a:p>
        </p:txBody>
      </p:sp>
      <p:sp>
        <p:nvSpPr>
          <p:cNvPr id="49169" name="Freeform 17"/>
          <p:cNvSpPr>
            <a:spLocks/>
          </p:cNvSpPr>
          <p:nvPr/>
        </p:nvSpPr>
        <p:spPr bwMode="auto">
          <a:xfrm>
            <a:off x="3892550" y="3038475"/>
            <a:ext cx="373063" cy="271463"/>
          </a:xfrm>
          <a:custGeom>
            <a:avLst/>
            <a:gdLst>
              <a:gd name="T0" fmla="*/ 2147483647 w 317"/>
              <a:gd name="T1" fmla="*/ 0 h 254"/>
              <a:gd name="T2" fmla="*/ 2147483647 w 317"/>
              <a:gd name="T3" fmla="*/ 2147483647 h 254"/>
              <a:gd name="T4" fmla="*/ 2147483647 w 317"/>
              <a:gd name="T5" fmla="*/ 2147483647 h 254"/>
              <a:gd name="T6" fmla="*/ 2147483647 w 317"/>
              <a:gd name="T7" fmla="*/ 2147483647 h 254"/>
              <a:gd name="T8" fmla="*/ 0 w 317"/>
              <a:gd name="T9" fmla="*/ 2147483647 h 254"/>
              <a:gd name="T10" fmla="*/ 2147483647 w 317"/>
              <a:gd name="T11" fmla="*/ 2147483647 h 254"/>
              <a:gd name="T12" fmla="*/ 2147483647 w 317"/>
              <a:gd name="T13" fmla="*/ 2147483647 h 254"/>
              <a:gd name="T14" fmla="*/ 2147483647 w 317"/>
              <a:gd name="T15" fmla="*/ 2147483647 h 254"/>
              <a:gd name="T16" fmla="*/ 2147483647 w 317"/>
              <a:gd name="T17" fmla="*/ 2147483647 h 254"/>
              <a:gd name="T18" fmla="*/ 2147483647 w 317"/>
              <a:gd name="T19" fmla="*/ 2147483647 h 254"/>
              <a:gd name="T20" fmla="*/ 2147483647 w 317"/>
              <a:gd name="T21" fmla="*/ 2147483647 h 254"/>
              <a:gd name="T22" fmla="*/ 2147483647 w 317"/>
              <a:gd name="T23" fmla="*/ 2147483647 h 254"/>
              <a:gd name="T24" fmla="*/ 2147483647 w 317"/>
              <a:gd name="T25" fmla="*/ 2147483647 h 254"/>
              <a:gd name="T26" fmla="*/ 2147483647 w 317"/>
              <a:gd name="T27" fmla="*/ 2147483647 h 254"/>
              <a:gd name="T28" fmla="*/ 2147483647 w 317"/>
              <a:gd name="T29" fmla="*/ 2147483647 h 254"/>
              <a:gd name="T30" fmla="*/ 2147483647 w 317"/>
              <a:gd name="T31" fmla="*/ 2147483647 h 254"/>
              <a:gd name="T32" fmla="*/ 2147483647 w 317"/>
              <a:gd name="T33" fmla="*/ 2147483647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254"/>
              <a:gd name="T53" fmla="*/ 317 w 317"/>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254">
                <a:moveTo>
                  <a:pt x="120" y="0"/>
                </a:moveTo>
                <a:lnTo>
                  <a:pt x="71" y="20"/>
                </a:lnTo>
                <a:lnTo>
                  <a:pt x="41" y="32"/>
                </a:lnTo>
                <a:lnTo>
                  <a:pt x="18" y="51"/>
                </a:lnTo>
                <a:lnTo>
                  <a:pt x="0" y="66"/>
                </a:lnTo>
                <a:lnTo>
                  <a:pt x="5" y="98"/>
                </a:lnTo>
                <a:lnTo>
                  <a:pt x="17" y="134"/>
                </a:lnTo>
                <a:lnTo>
                  <a:pt x="62" y="141"/>
                </a:lnTo>
                <a:lnTo>
                  <a:pt x="111" y="146"/>
                </a:lnTo>
                <a:lnTo>
                  <a:pt x="140" y="155"/>
                </a:lnTo>
                <a:lnTo>
                  <a:pt x="180" y="170"/>
                </a:lnTo>
                <a:lnTo>
                  <a:pt x="214" y="180"/>
                </a:lnTo>
                <a:lnTo>
                  <a:pt x="264" y="187"/>
                </a:lnTo>
                <a:lnTo>
                  <a:pt x="241" y="221"/>
                </a:lnTo>
                <a:lnTo>
                  <a:pt x="223" y="248"/>
                </a:lnTo>
                <a:lnTo>
                  <a:pt x="276" y="254"/>
                </a:lnTo>
                <a:lnTo>
                  <a:pt x="317" y="249"/>
                </a:lnTo>
              </a:path>
            </a:pathLst>
          </a:custGeom>
          <a:noFill/>
          <a:ln w="14288">
            <a:solidFill>
              <a:srgbClr val="FFFFFF"/>
            </a:solidFill>
            <a:round/>
            <a:headEnd/>
            <a:tailEnd/>
          </a:ln>
        </p:spPr>
        <p:txBody>
          <a:bodyPr/>
          <a:lstStyle/>
          <a:p>
            <a:endParaRPr lang="en-US" dirty="0"/>
          </a:p>
        </p:txBody>
      </p:sp>
      <p:sp>
        <p:nvSpPr>
          <p:cNvPr id="49170" name="Freeform 18"/>
          <p:cNvSpPr>
            <a:spLocks/>
          </p:cNvSpPr>
          <p:nvPr/>
        </p:nvSpPr>
        <p:spPr bwMode="auto">
          <a:xfrm>
            <a:off x="6618288" y="2982913"/>
            <a:ext cx="179387" cy="273050"/>
          </a:xfrm>
          <a:custGeom>
            <a:avLst/>
            <a:gdLst>
              <a:gd name="T0" fmla="*/ 2147483647 w 153"/>
              <a:gd name="T1" fmla="*/ 2147483647 h 255"/>
              <a:gd name="T2" fmla="*/ 2147483647 w 153"/>
              <a:gd name="T3" fmla="*/ 2147483647 h 255"/>
              <a:gd name="T4" fmla="*/ 2147483647 w 153"/>
              <a:gd name="T5" fmla="*/ 2147483647 h 255"/>
              <a:gd name="T6" fmla="*/ 2147483647 w 153"/>
              <a:gd name="T7" fmla="*/ 2147483647 h 255"/>
              <a:gd name="T8" fmla="*/ 2147483647 w 153"/>
              <a:gd name="T9" fmla="*/ 2147483647 h 255"/>
              <a:gd name="T10" fmla="*/ 2147483647 w 153"/>
              <a:gd name="T11" fmla="*/ 2147483647 h 255"/>
              <a:gd name="T12" fmla="*/ 2147483647 w 153"/>
              <a:gd name="T13" fmla="*/ 2147483647 h 255"/>
              <a:gd name="T14" fmla="*/ 2147483647 w 153"/>
              <a:gd name="T15" fmla="*/ 2147483647 h 255"/>
              <a:gd name="T16" fmla="*/ 2147483647 w 153"/>
              <a:gd name="T17" fmla="*/ 0 h 255"/>
              <a:gd name="T18" fmla="*/ 0 w 153"/>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55"/>
              <a:gd name="T32" fmla="*/ 153 w 15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55">
                <a:moveTo>
                  <a:pt x="35" y="255"/>
                </a:moveTo>
                <a:lnTo>
                  <a:pt x="81" y="211"/>
                </a:lnTo>
                <a:lnTo>
                  <a:pt x="125" y="176"/>
                </a:lnTo>
                <a:lnTo>
                  <a:pt x="116" y="152"/>
                </a:lnTo>
                <a:lnTo>
                  <a:pt x="109" y="118"/>
                </a:lnTo>
                <a:lnTo>
                  <a:pt x="128" y="83"/>
                </a:lnTo>
                <a:lnTo>
                  <a:pt x="153" y="53"/>
                </a:lnTo>
                <a:lnTo>
                  <a:pt x="120" y="30"/>
                </a:lnTo>
                <a:lnTo>
                  <a:pt x="76" y="0"/>
                </a:lnTo>
                <a:lnTo>
                  <a:pt x="0" y="8"/>
                </a:lnTo>
              </a:path>
            </a:pathLst>
          </a:custGeom>
          <a:noFill/>
          <a:ln w="14288">
            <a:solidFill>
              <a:srgbClr val="FFFFFF"/>
            </a:solidFill>
            <a:round/>
            <a:headEnd/>
            <a:tailEnd/>
          </a:ln>
        </p:spPr>
        <p:txBody>
          <a:bodyPr/>
          <a:lstStyle/>
          <a:p>
            <a:endParaRPr lang="en-US" dirty="0"/>
          </a:p>
        </p:txBody>
      </p:sp>
      <p:sp>
        <p:nvSpPr>
          <p:cNvPr id="49171" name="Freeform 19"/>
          <p:cNvSpPr>
            <a:spLocks/>
          </p:cNvSpPr>
          <p:nvPr/>
        </p:nvSpPr>
        <p:spPr bwMode="auto">
          <a:xfrm>
            <a:off x="5276850" y="2381250"/>
            <a:ext cx="19812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close/>
              </a:path>
            </a:pathLst>
          </a:custGeom>
          <a:solidFill>
            <a:srgbClr val="8FEAFF"/>
          </a:solidFill>
          <a:ln w="9525">
            <a:noFill/>
            <a:round/>
            <a:headEnd/>
            <a:tailEnd/>
          </a:ln>
        </p:spPr>
        <p:txBody>
          <a:bodyPr/>
          <a:lstStyle/>
          <a:p>
            <a:endParaRPr lang="en-US" dirty="0"/>
          </a:p>
        </p:txBody>
      </p:sp>
      <p:sp>
        <p:nvSpPr>
          <p:cNvPr id="49172" name="Freeform 20"/>
          <p:cNvSpPr>
            <a:spLocks/>
          </p:cNvSpPr>
          <p:nvPr/>
        </p:nvSpPr>
        <p:spPr bwMode="auto">
          <a:xfrm>
            <a:off x="5276850" y="2381250"/>
            <a:ext cx="19050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path>
            </a:pathLst>
          </a:custGeom>
          <a:noFill/>
          <a:ln w="14288">
            <a:solidFill>
              <a:srgbClr val="0000FF"/>
            </a:solidFill>
            <a:round/>
            <a:headEnd/>
            <a:tailEnd/>
          </a:ln>
        </p:spPr>
        <p:txBody>
          <a:bodyPr/>
          <a:lstStyle/>
          <a:p>
            <a:endParaRPr lang="en-US" dirty="0"/>
          </a:p>
        </p:txBody>
      </p:sp>
      <p:sp>
        <p:nvSpPr>
          <p:cNvPr id="49173" name="Rectangle 21"/>
          <p:cNvSpPr>
            <a:spLocks noChangeArrowheads="1"/>
          </p:cNvSpPr>
          <p:nvPr/>
        </p:nvSpPr>
        <p:spPr bwMode="auto">
          <a:xfrm>
            <a:off x="3484563" y="2524125"/>
            <a:ext cx="1308100" cy="247650"/>
          </a:xfrm>
          <a:prstGeom prst="rect">
            <a:avLst/>
          </a:prstGeom>
          <a:noFill/>
          <a:ln w="9525">
            <a:noFill/>
            <a:miter lim="800000"/>
            <a:headEnd/>
            <a:tailEnd/>
          </a:ln>
        </p:spPr>
        <p:txBody>
          <a:bodyPr/>
          <a:lstStyle/>
          <a:p>
            <a:endParaRPr lang="en-US" dirty="0"/>
          </a:p>
        </p:txBody>
      </p:sp>
      <p:sp>
        <p:nvSpPr>
          <p:cNvPr id="49174" name="Rectangle 22"/>
          <p:cNvSpPr>
            <a:spLocks noChangeArrowheads="1"/>
          </p:cNvSpPr>
          <p:nvPr/>
        </p:nvSpPr>
        <p:spPr bwMode="auto">
          <a:xfrm>
            <a:off x="5822950" y="2305050"/>
            <a:ext cx="704850" cy="247650"/>
          </a:xfrm>
          <a:prstGeom prst="rect">
            <a:avLst/>
          </a:prstGeom>
          <a:noFill/>
          <a:ln w="9525">
            <a:noFill/>
            <a:miter lim="800000"/>
            <a:headEnd/>
            <a:tailEnd/>
          </a:ln>
        </p:spPr>
        <p:txBody>
          <a:bodyPr/>
          <a:lstStyle/>
          <a:p>
            <a:endParaRPr lang="en-US" dirty="0"/>
          </a:p>
        </p:txBody>
      </p:sp>
      <p:sp>
        <p:nvSpPr>
          <p:cNvPr id="49175" name="Rectangle 23"/>
          <p:cNvSpPr>
            <a:spLocks noChangeArrowheads="1"/>
          </p:cNvSpPr>
          <p:nvPr/>
        </p:nvSpPr>
        <p:spPr bwMode="auto">
          <a:xfrm>
            <a:off x="2482850" y="4841875"/>
            <a:ext cx="1049338" cy="246063"/>
          </a:xfrm>
          <a:prstGeom prst="rect">
            <a:avLst/>
          </a:prstGeom>
          <a:noFill/>
          <a:ln w="9525">
            <a:noFill/>
            <a:miter lim="800000"/>
            <a:headEnd/>
            <a:tailEnd/>
          </a:ln>
        </p:spPr>
        <p:txBody>
          <a:bodyPr/>
          <a:lstStyle/>
          <a:p>
            <a:endParaRPr lang="en-US" dirty="0"/>
          </a:p>
        </p:txBody>
      </p:sp>
      <p:sp>
        <p:nvSpPr>
          <p:cNvPr id="49176" name="Rectangle 24"/>
          <p:cNvSpPr>
            <a:spLocks noChangeArrowheads="1"/>
          </p:cNvSpPr>
          <p:nvPr/>
        </p:nvSpPr>
        <p:spPr bwMode="auto">
          <a:xfrm>
            <a:off x="6788150" y="3484563"/>
            <a:ext cx="930275" cy="246062"/>
          </a:xfrm>
          <a:prstGeom prst="rect">
            <a:avLst/>
          </a:prstGeom>
          <a:noFill/>
          <a:ln w="9525">
            <a:noFill/>
            <a:miter lim="800000"/>
            <a:headEnd/>
            <a:tailEnd/>
          </a:ln>
        </p:spPr>
        <p:txBody>
          <a:bodyPr/>
          <a:lstStyle/>
          <a:p>
            <a:endParaRPr lang="en-US" dirty="0"/>
          </a:p>
        </p:txBody>
      </p:sp>
      <p:sp>
        <p:nvSpPr>
          <p:cNvPr id="103449" name="Rectangle 25"/>
          <p:cNvSpPr>
            <a:spLocks noChangeArrowheads="1"/>
          </p:cNvSpPr>
          <p:nvPr/>
        </p:nvSpPr>
        <p:spPr bwMode="auto">
          <a:xfrm>
            <a:off x="1371600" y="3525838"/>
            <a:ext cx="2667397" cy="1846659"/>
          </a:xfrm>
          <a:prstGeom prst="rect">
            <a:avLst/>
          </a:prstGeom>
          <a:noFill/>
          <a:ln w="9525">
            <a:noFill/>
            <a:miter lim="800000"/>
            <a:headEnd/>
            <a:tailEnd/>
          </a:ln>
          <a:effectLst>
            <a:outerShdw dist="35921" dir="2700000" algn="ctr" rotWithShape="0">
              <a:srgbClr val="FFFFCC"/>
            </a:outerShdw>
          </a:effectLst>
        </p:spPr>
        <p:txBody>
          <a:bodyPr wrap="none" lIns="0" tIns="0" rIns="0" bIns="0">
            <a:spAutoFit/>
          </a:bodyPr>
          <a:lstStyle/>
          <a:p>
            <a:pPr defTabSz="820738" eaLnBrk="0" hangingPunct="0">
              <a:defRPr/>
            </a:pPr>
            <a:r>
              <a:rPr lang="en-US" sz="2000" b="1" dirty="0">
                <a:ea typeface="+mn-ea"/>
                <a:cs typeface="Times New Roman" pitchFamily="18" charset="0"/>
              </a:rPr>
              <a:t>Indirect</a:t>
            </a:r>
            <a:r>
              <a:rPr lang="en-US" sz="2000" b="1" dirty="0" smtClean="0">
                <a:ea typeface="+mn-ea"/>
                <a:cs typeface="Times New Roman" pitchFamily="18" charset="0"/>
              </a:rPr>
              <a:t> Medical Costs</a:t>
            </a:r>
            <a:endParaRPr lang="en-US" sz="2000" b="1" dirty="0">
              <a:ea typeface="+mn-ea"/>
              <a:cs typeface="Times New Roman" pitchFamily="18" charset="0"/>
            </a:endParaRPr>
          </a:p>
          <a:p>
            <a:pPr defTabSz="820738" eaLnBrk="0" hangingPunct="0">
              <a:buClr>
                <a:srgbClr val="FF5521"/>
              </a:buClr>
              <a:buFontTx/>
              <a:buChar char="•"/>
              <a:defRPr/>
            </a:pPr>
            <a:r>
              <a:rPr lang="en-US" sz="2000" dirty="0">
                <a:ea typeface="+mn-ea"/>
                <a:cs typeface="Times New Roman" pitchFamily="18" charset="0"/>
              </a:rPr>
              <a:t> </a:t>
            </a:r>
            <a:r>
              <a:rPr lang="en-US" sz="2000" dirty="0" smtClean="0">
                <a:cs typeface="Times New Roman" pitchFamily="18" charset="0"/>
              </a:rPr>
              <a:t>Missed Work</a:t>
            </a:r>
          </a:p>
          <a:p>
            <a:pPr defTabSz="820738" eaLnBrk="0" hangingPunct="0">
              <a:buClr>
                <a:srgbClr val="FF5521"/>
              </a:buClr>
              <a:buFontTx/>
              <a:buChar char="•"/>
              <a:defRPr/>
            </a:pPr>
            <a:r>
              <a:rPr lang="en-US" sz="2000" dirty="0" smtClean="0">
                <a:ea typeface="+mn-ea"/>
                <a:cs typeface="Times New Roman" pitchFamily="18" charset="0"/>
              </a:rPr>
              <a:t> </a:t>
            </a:r>
            <a:r>
              <a:rPr lang="en-US" sz="2000" dirty="0" err="1" smtClean="0">
                <a:ea typeface="+mn-ea"/>
                <a:cs typeface="Times New Roman" pitchFamily="18" charset="0"/>
              </a:rPr>
              <a:t>Presenteeism</a:t>
            </a:r>
            <a:endParaRPr lang="en-US" sz="2000" dirty="0">
              <a:ea typeface="+mn-ea"/>
              <a:cs typeface="Times New Roman" pitchFamily="18" charset="0"/>
            </a:endParaRPr>
          </a:p>
          <a:p>
            <a:pPr defTabSz="820738" eaLnBrk="0" hangingPunct="0">
              <a:buClr>
                <a:srgbClr val="FF5521"/>
              </a:buClr>
              <a:buFontTx/>
              <a:buChar char="•"/>
              <a:defRPr/>
            </a:pPr>
            <a:r>
              <a:rPr lang="en-US" sz="2000" dirty="0">
                <a:ea typeface="+mn-ea"/>
                <a:cs typeface="Times New Roman" pitchFamily="18" charset="0"/>
              </a:rPr>
              <a:t> </a:t>
            </a:r>
            <a:r>
              <a:rPr lang="en-US" sz="2000" dirty="0" smtClean="0">
                <a:ea typeface="+mn-ea"/>
                <a:cs typeface="Times New Roman" pitchFamily="18" charset="0"/>
              </a:rPr>
              <a:t>Short-term </a:t>
            </a:r>
            <a:r>
              <a:rPr lang="en-US" sz="2000" dirty="0">
                <a:ea typeface="+mn-ea"/>
                <a:cs typeface="Times New Roman" pitchFamily="18" charset="0"/>
              </a:rPr>
              <a:t>Disability</a:t>
            </a:r>
          </a:p>
          <a:p>
            <a:pPr defTabSz="820738" eaLnBrk="0" hangingPunct="0">
              <a:buClr>
                <a:srgbClr val="FF5521"/>
              </a:buClr>
              <a:buFontTx/>
              <a:buChar char="•"/>
              <a:defRPr/>
            </a:pPr>
            <a:r>
              <a:rPr lang="en-US" sz="2000" dirty="0">
                <a:ea typeface="+mn-ea"/>
                <a:cs typeface="Times New Roman" pitchFamily="18" charset="0"/>
              </a:rPr>
              <a:t> </a:t>
            </a:r>
            <a:r>
              <a:rPr lang="en-US" sz="2000" dirty="0" smtClean="0">
                <a:ea typeface="+mn-ea"/>
                <a:cs typeface="Times New Roman" pitchFamily="18" charset="0"/>
              </a:rPr>
              <a:t>Long-term </a:t>
            </a:r>
            <a:r>
              <a:rPr lang="en-US" sz="2000" dirty="0">
                <a:ea typeface="+mn-ea"/>
                <a:cs typeface="Times New Roman" pitchFamily="18" charset="0"/>
              </a:rPr>
              <a:t>Disability</a:t>
            </a:r>
            <a:endParaRPr lang="en-US" sz="2000" dirty="0" smtClean="0">
              <a:ea typeface="+mn-ea"/>
              <a:cs typeface="Times New Roman" pitchFamily="18" charset="0"/>
            </a:endParaRPr>
          </a:p>
          <a:p>
            <a:pPr defTabSz="820738" eaLnBrk="0" hangingPunct="0">
              <a:buClr>
                <a:srgbClr val="FF5521"/>
              </a:buClr>
              <a:buFontTx/>
              <a:buChar char="•"/>
              <a:defRPr/>
            </a:pPr>
            <a:r>
              <a:rPr lang="en-US" sz="2000" dirty="0" smtClean="0">
                <a:ea typeface="+mn-ea"/>
                <a:cs typeface="Times New Roman" pitchFamily="18" charset="0"/>
              </a:rPr>
              <a:t> Workers’ </a:t>
            </a:r>
            <a:r>
              <a:rPr lang="en-US" sz="2000" dirty="0">
                <a:ea typeface="+mn-ea"/>
                <a:cs typeface="Times New Roman" pitchFamily="18" charset="0"/>
              </a:rPr>
              <a:t>Compensation</a:t>
            </a:r>
          </a:p>
        </p:txBody>
      </p:sp>
      <p:sp>
        <p:nvSpPr>
          <p:cNvPr id="49178" name="Rectangle 26"/>
          <p:cNvSpPr>
            <a:spLocks noChangeArrowheads="1"/>
          </p:cNvSpPr>
          <p:nvPr/>
        </p:nvSpPr>
        <p:spPr bwMode="auto">
          <a:xfrm>
            <a:off x="3741738" y="4106863"/>
            <a:ext cx="1620837" cy="541337"/>
          </a:xfrm>
          <a:prstGeom prst="rect">
            <a:avLst/>
          </a:prstGeom>
          <a:noFill/>
          <a:ln w="9525">
            <a:noFill/>
            <a:miter lim="800000"/>
            <a:headEnd/>
            <a:tailEnd/>
          </a:ln>
        </p:spPr>
        <p:txBody>
          <a:bodyPr/>
          <a:lstStyle/>
          <a:p>
            <a:endParaRPr lang="en-US" dirty="0"/>
          </a:p>
        </p:txBody>
      </p:sp>
      <p:sp>
        <p:nvSpPr>
          <p:cNvPr id="49179" name="Rectangle 27"/>
          <p:cNvSpPr>
            <a:spLocks noChangeArrowheads="1"/>
          </p:cNvSpPr>
          <p:nvPr/>
        </p:nvSpPr>
        <p:spPr bwMode="auto">
          <a:xfrm>
            <a:off x="5385570" y="4133851"/>
            <a:ext cx="1406573" cy="954107"/>
          </a:xfrm>
          <a:prstGeom prst="rect">
            <a:avLst/>
          </a:prstGeom>
          <a:noFill/>
          <a:ln w="9525">
            <a:noFill/>
            <a:miter lim="800000"/>
            <a:headEnd/>
            <a:tailEnd/>
          </a:ln>
        </p:spPr>
        <p:txBody>
          <a:bodyPr wrap="square" lIns="0" tIns="0" rIns="0" bIns="0">
            <a:spAutoFit/>
          </a:bodyPr>
          <a:lstStyle/>
          <a:p>
            <a:pPr algn="ctr" defTabSz="820738" eaLnBrk="0" hangingPunct="0"/>
            <a:r>
              <a:rPr lang="en-US" sz="2000" b="1" dirty="0">
                <a:latin typeface="+mj-lt"/>
                <a:cs typeface="Palatino"/>
              </a:rPr>
              <a:t>Non-</a:t>
            </a:r>
            <a:r>
              <a:rPr lang="en-US" sz="2000" b="1" dirty="0" smtClean="0">
                <a:latin typeface="+mj-lt"/>
                <a:cs typeface="Palatino"/>
              </a:rPr>
              <a:t>Visible </a:t>
            </a:r>
          </a:p>
          <a:p>
            <a:pPr algn="ctr" defTabSz="820738" eaLnBrk="0" hangingPunct="0"/>
            <a:r>
              <a:rPr lang="en-US" sz="2000" b="1" dirty="0" smtClean="0">
                <a:latin typeface="+mj-lt"/>
                <a:cs typeface="Palatino"/>
              </a:rPr>
              <a:t>Costs</a:t>
            </a:r>
          </a:p>
          <a:p>
            <a:pPr algn="ctr" defTabSz="820738" eaLnBrk="0" hangingPunct="0"/>
            <a:endParaRPr lang="en-US" sz="2200" b="1" dirty="0">
              <a:latin typeface="Times New Roman" pitchFamily="35" charset="0"/>
              <a:cs typeface="Times New Roman" pitchFamily="35" charset="0"/>
            </a:endParaRPr>
          </a:p>
        </p:txBody>
      </p:sp>
      <p:sp>
        <p:nvSpPr>
          <p:cNvPr id="49181" name="Rectangle 29"/>
          <p:cNvSpPr>
            <a:spLocks noChangeArrowheads="1"/>
          </p:cNvSpPr>
          <p:nvPr/>
        </p:nvSpPr>
        <p:spPr bwMode="auto">
          <a:xfrm>
            <a:off x="4643438" y="2659063"/>
            <a:ext cx="1612900" cy="449262"/>
          </a:xfrm>
          <a:prstGeom prst="rect">
            <a:avLst/>
          </a:prstGeom>
          <a:noFill/>
          <a:ln w="9525">
            <a:noFill/>
            <a:miter lim="800000"/>
            <a:headEnd/>
            <a:tailEnd/>
          </a:ln>
        </p:spPr>
        <p:txBody>
          <a:bodyPr/>
          <a:lstStyle/>
          <a:p>
            <a:endParaRPr lang="en-US" dirty="0"/>
          </a:p>
        </p:txBody>
      </p:sp>
      <p:sp>
        <p:nvSpPr>
          <p:cNvPr id="49182" name="Rectangle 30"/>
          <p:cNvSpPr>
            <a:spLocks noChangeArrowheads="1"/>
          </p:cNvSpPr>
          <p:nvPr/>
        </p:nvSpPr>
        <p:spPr bwMode="auto">
          <a:xfrm>
            <a:off x="5829789" y="2609850"/>
            <a:ext cx="718158" cy="307777"/>
          </a:xfrm>
          <a:prstGeom prst="rect">
            <a:avLst/>
          </a:prstGeom>
          <a:noFill/>
          <a:ln w="9525">
            <a:noFill/>
            <a:miter lim="800000"/>
            <a:headEnd/>
            <a:tailEnd/>
          </a:ln>
        </p:spPr>
        <p:txBody>
          <a:bodyPr wrap="none" lIns="0" tIns="0" rIns="0" bIns="0">
            <a:spAutoFit/>
          </a:bodyPr>
          <a:lstStyle/>
          <a:p>
            <a:pPr algn="ctr" defTabSz="820738" eaLnBrk="0" hangingPunct="0"/>
            <a:r>
              <a:rPr lang="en-US" sz="2000" b="1" dirty="0">
                <a:latin typeface="+mj-lt"/>
                <a:cs typeface="Palatino"/>
              </a:rPr>
              <a:t>Visible</a:t>
            </a:r>
          </a:p>
        </p:txBody>
      </p:sp>
      <p:sp>
        <p:nvSpPr>
          <p:cNvPr id="49183" name="Rectangle 31"/>
          <p:cNvSpPr>
            <a:spLocks noChangeArrowheads="1"/>
          </p:cNvSpPr>
          <p:nvPr/>
        </p:nvSpPr>
        <p:spPr bwMode="auto">
          <a:xfrm>
            <a:off x="5810250" y="2838450"/>
            <a:ext cx="762000" cy="307777"/>
          </a:xfrm>
          <a:prstGeom prst="rect">
            <a:avLst/>
          </a:prstGeom>
          <a:noFill/>
          <a:ln w="9525">
            <a:noFill/>
            <a:miter lim="800000"/>
            <a:headEnd/>
            <a:tailEnd/>
          </a:ln>
        </p:spPr>
        <p:txBody>
          <a:bodyPr lIns="0" tIns="0" rIns="0" bIns="0">
            <a:spAutoFit/>
          </a:bodyPr>
          <a:lstStyle/>
          <a:p>
            <a:pPr algn="ctr" defTabSz="820738" eaLnBrk="0" hangingPunct="0"/>
            <a:r>
              <a:rPr lang="en-US" sz="2000" b="1" dirty="0">
                <a:latin typeface="+mj-lt"/>
                <a:cs typeface="Palatino"/>
              </a:rPr>
              <a:t>Costs</a:t>
            </a:r>
          </a:p>
        </p:txBody>
      </p:sp>
      <p:sp>
        <p:nvSpPr>
          <p:cNvPr id="49184" name="Rectangle 32"/>
          <p:cNvSpPr>
            <a:spLocks noChangeArrowheads="1"/>
          </p:cNvSpPr>
          <p:nvPr/>
        </p:nvSpPr>
        <p:spPr bwMode="auto">
          <a:xfrm>
            <a:off x="6272213" y="2501900"/>
            <a:ext cx="630237" cy="247650"/>
          </a:xfrm>
          <a:prstGeom prst="rect">
            <a:avLst/>
          </a:prstGeom>
          <a:noFill/>
          <a:ln w="9525">
            <a:noFill/>
            <a:miter lim="800000"/>
            <a:headEnd/>
            <a:tailEnd/>
          </a:ln>
        </p:spPr>
        <p:txBody>
          <a:bodyPr/>
          <a:lstStyle/>
          <a:p>
            <a:endParaRPr lang="en-US" dirty="0"/>
          </a:p>
        </p:txBody>
      </p:sp>
      <p:sp>
        <p:nvSpPr>
          <p:cNvPr id="49185" name="Rectangle 33"/>
          <p:cNvSpPr>
            <a:spLocks noChangeArrowheads="1"/>
          </p:cNvSpPr>
          <p:nvPr/>
        </p:nvSpPr>
        <p:spPr bwMode="auto">
          <a:xfrm>
            <a:off x="6970713" y="3790950"/>
            <a:ext cx="1254125" cy="247650"/>
          </a:xfrm>
          <a:prstGeom prst="rect">
            <a:avLst/>
          </a:prstGeom>
          <a:noFill/>
          <a:ln w="9525">
            <a:noFill/>
            <a:miter lim="800000"/>
            <a:headEnd/>
            <a:tailEnd/>
          </a:ln>
        </p:spPr>
        <p:txBody>
          <a:bodyPr/>
          <a:lstStyle/>
          <a:p>
            <a:endParaRPr lang="en-US" dirty="0"/>
          </a:p>
        </p:txBody>
      </p:sp>
      <p:sp>
        <p:nvSpPr>
          <p:cNvPr id="49186" name="Text Box 34"/>
          <p:cNvSpPr txBox="1">
            <a:spLocks noChangeArrowheads="1"/>
          </p:cNvSpPr>
          <p:nvPr/>
        </p:nvSpPr>
        <p:spPr bwMode="auto">
          <a:xfrm>
            <a:off x="7137400" y="4410075"/>
            <a:ext cx="184150" cy="457200"/>
          </a:xfrm>
          <a:prstGeom prst="rect">
            <a:avLst/>
          </a:prstGeom>
          <a:noFill/>
          <a:ln w="9525">
            <a:noFill/>
            <a:miter lim="800000"/>
            <a:headEnd/>
            <a:tailEnd/>
          </a:ln>
        </p:spPr>
        <p:txBody>
          <a:bodyPr wrap="none">
            <a:spAutoFit/>
          </a:bodyPr>
          <a:lstStyle/>
          <a:p>
            <a:endParaRPr lang="en-US" sz="2400" b="1" dirty="0">
              <a:latin typeface="Times New Roman" pitchFamily="35" charset="0"/>
              <a:cs typeface="Times New Roman" pitchFamily="35" charset="0"/>
            </a:endParaRPr>
          </a:p>
        </p:txBody>
      </p:sp>
      <p:sp>
        <p:nvSpPr>
          <p:cNvPr id="103459" name="Text Box 35"/>
          <p:cNvSpPr txBox="1">
            <a:spLocks noChangeArrowheads="1"/>
          </p:cNvSpPr>
          <p:nvPr/>
        </p:nvSpPr>
        <p:spPr bwMode="auto">
          <a:xfrm>
            <a:off x="2057400" y="5562600"/>
            <a:ext cx="5257800" cy="3539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700" b="1" dirty="0">
                <a:ea typeface="+mn-ea"/>
                <a:cs typeface="Times New Roman" pitchFamily="18" charset="0"/>
              </a:rPr>
              <a:t>Indirect</a:t>
            </a:r>
            <a:r>
              <a:rPr lang="en-US" sz="1700" b="1" dirty="0" smtClean="0">
                <a:ea typeface="+mn-ea"/>
                <a:cs typeface="Times New Roman" pitchFamily="18" charset="0"/>
              </a:rPr>
              <a:t> Medical Costs = 2-3 </a:t>
            </a:r>
            <a:r>
              <a:rPr lang="en-US" sz="1700" b="1" dirty="0">
                <a:ea typeface="+mn-ea"/>
                <a:cs typeface="Times New Roman" pitchFamily="18" charset="0"/>
              </a:rPr>
              <a:t>times Direct Medical Costs</a:t>
            </a:r>
          </a:p>
        </p:txBody>
      </p:sp>
      <p:sp>
        <p:nvSpPr>
          <p:cNvPr id="49188" name="Text Box 36"/>
          <p:cNvSpPr txBox="1">
            <a:spLocks noChangeArrowheads="1"/>
          </p:cNvSpPr>
          <p:nvPr/>
        </p:nvSpPr>
        <p:spPr bwMode="auto">
          <a:xfrm>
            <a:off x="1371601" y="1600200"/>
            <a:ext cx="2438400" cy="1015663"/>
          </a:xfrm>
          <a:prstGeom prst="rect">
            <a:avLst/>
          </a:prstGeom>
          <a:noFill/>
          <a:ln w="9525">
            <a:noFill/>
            <a:miter lim="800000"/>
            <a:headEnd/>
            <a:tailEnd/>
          </a:ln>
        </p:spPr>
        <p:txBody>
          <a:bodyPr wrap="square">
            <a:spAutoFit/>
          </a:bodyPr>
          <a:lstStyle/>
          <a:p>
            <a:pPr>
              <a:buClr>
                <a:schemeClr val="hlink"/>
              </a:buClr>
            </a:pPr>
            <a:r>
              <a:rPr lang="en-US" sz="2000" b="1" dirty="0">
                <a:cs typeface="Times New Roman" pitchFamily="35" charset="0"/>
              </a:rPr>
              <a:t>Direct Medical Costs</a:t>
            </a:r>
          </a:p>
          <a:p>
            <a:pPr>
              <a:buClr>
                <a:srgbClr val="FF5521"/>
              </a:buClr>
              <a:buFontTx/>
              <a:buChar char="•"/>
            </a:pPr>
            <a:r>
              <a:rPr lang="en-US" sz="2000" dirty="0">
                <a:cs typeface="Times New Roman" pitchFamily="35" charset="0"/>
              </a:rPr>
              <a:t>  Medical</a:t>
            </a:r>
          </a:p>
          <a:p>
            <a:pPr>
              <a:buClr>
                <a:srgbClr val="FF5521"/>
              </a:buClr>
              <a:buFontTx/>
              <a:buChar char="•"/>
            </a:pPr>
            <a:r>
              <a:rPr lang="en-US" sz="2000" dirty="0">
                <a:cs typeface="Times New Roman" pitchFamily="35" charset="0"/>
              </a:rPr>
              <a:t>  Pharmaceutical</a:t>
            </a:r>
          </a:p>
        </p:txBody>
      </p:sp>
      <p:sp>
        <p:nvSpPr>
          <p:cNvPr id="37" name="TextBox 36"/>
          <p:cNvSpPr txBox="1"/>
          <p:nvPr/>
        </p:nvSpPr>
        <p:spPr>
          <a:xfrm>
            <a:off x="381000" y="6248400"/>
            <a:ext cx="6553200" cy="343684"/>
          </a:xfrm>
          <a:prstGeom prst="rect">
            <a:avLst/>
          </a:prstGeom>
          <a:noFill/>
        </p:spPr>
        <p:txBody>
          <a:bodyPr wrap="square" rtlCol="0">
            <a:spAutoFit/>
          </a:bodyPr>
          <a:lstStyle/>
          <a:p>
            <a:pPr>
              <a:lnSpc>
                <a:spcPct val="80000"/>
              </a:lnSpc>
            </a:pPr>
            <a:r>
              <a:rPr lang="fi-FI" sz="1000" dirty="0" smtClean="0">
                <a:ea typeface="ＭＳ Ｐゴシック" charset="-128"/>
              </a:rPr>
              <a:t>Source: William B. Baun, EPD, CWP, FAWHP</a:t>
            </a:r>
          </a:p>
          <a:p>
            <a:pPr>
              <a:lnSpc>
                <a:spcPct val="80000"/>
              </a:lnSpc>
            </a:pPr>
            <a:r>
              <a:rPr lang="fi-FI" sz="1000" dirty="0" smtClean="0">
                <a:ea typeface="ＭＳ Ｐゴシック" charset="-128"/>
              </a:rPr>
              <a:t>University of Texas MD Anderson Cancer Center</a:t>
            </a:r>
          </a:p>
        </p:txBody>
      </p:sp>
      <p:sp>
        <p:nvSpPr>
          <p:cNvPr id="40" name="Title 39"/>
          <p:cNvSpPr>
            <a:spLocks noGrp="1"/>
          </p:cNvSpPr>
          <p:nvPr>
            <p:ph type="title"/>
          </p:nvPr>
        </p:nvSpPr>
        <p:spPr/>
        <p:txBody>
          <a:bodyPr/>
          <a:lstStyle/>
          <a:p>
            <a:r>
              <a:rPr lang="en-US" cap="none" dirty="0" smtClean="0">
                <a:solidFill>
                  <a:srgbClr val="FF5521"/>
                </a:solidFill>
              </a:rPr>
              <a:t>Medical Costs: Tip of the Iceberg</a:t>
            </a:r>
            <a:endParaRPr lang="en-US" cap="none" dirty="0">
              <a:solidFill>
                <a:srgbClr val="FF552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none" dirty="0" smtClean="0">
                <a:solidFill>
                  <a:srgbClr val="FF5521"/>
                </a:solidFill>
              </a:rPr>
              <a:t>Annual Toll of Chronic Disease </a:t>
            </a:r>
            <a:br>
              <a:rPr lang="en-US" b="1" cap="none" dirty="0" smtClean="0">
                <a:solidFill>
                  <a:srgbClr val="FF5521"/>
                </a:solidFill>
              </a:rPr>
            </a:br>
            <a:r>
              <a:rPr lang="en-US" b="1" cap="none" dirty="0" smtClean="0">
                <a:solidFill>
                  <a:srgbClr val="FF5521"/>
                </a:solidFill>
              </a:rPr>
              <a:t>in Oregon</a:t>
            </a:r>
            <a:endParaRPr lang="en-US" b="1" cap="none" dirty="0">
              <a:solidFill>
                <a:srgbClr val="FF5521"/>
              </a:solidFill>
            </a:endParaRPr>
          </a:p>
        </p:txBody>
      </p:sp>
      <p:sp>
        <p:nvSpPr>
          <p:cNvPr id="3" name="Content Placeholder 2"/>
          <p:cNvSpPr>
            <a:spLocks noGrp="1"/>
          </p:cNvSpPr>
          <p:nvPr>
            <p:ph idx="1"/>
          </p:nvPr>
        </p:nvSpPr>
        <p:spPr>
          <a:xfrm>
            <a:off x="457200" y="1874837"/>
            <a:ext cx="5943600" cy="4449763"/>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Chart 4"/>
          <p:cNvPicPr>
            <a:picLocks noChangeArrowheads="1"/>
          </p:cNvPicPr>
          <p:nvPr/>
        </p:nvPicPr>
        <p:blipFill>
          <a:blip r:embed="rId3" cstate="print"/>
          <a:srcRect l="1992" t="3326" r="1992" b="3326"/>
          <a:stretch>
            <a:fillRect/>
          </a:stretch>
        </p:blipFill>
        <p:spPr bwMode="auto">
          <a:xfrm>
            <a:off x="97015" y="1632968"/>
            <a:ext cx="4676591" cy="3058664"/>
          </a:xfrm>
          <a:prstGeom prst="rect">
            <a:avLst/>
          </a:prstGeom>
          <a:noFill/>
          <a:ln w="9525">
            <a:noFill/>
            <a:miter lim="800000"/>
            <a:headEnd/>
            <a:tailEnd/>
          </a:ln>
        </p:spPr>
      </p:pic>
      <p:sp>
        <p:nvSpPr>
          <p:cNvPr id="6" name="TextBox 5"/>
          <p:cNvSpPr txBox="1"/>
          <p:nvPr/>
        </p:nvSpPr>
        <p:spPr>
          <a:xfrm>
            <a:off x="4876800" y="1524000"/>
            <a:ext cx="4267200" cy="335280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buFont typeface="Arial"/>
              <a:buChar char="•"/>
            </a:pPr>
            <a:endParaRPr lang="en-US" sz="2400" b="1" dirty="0" smtClean="0">
              <a:solidFill>
                <a:srgbClr val="004C00"/>
              </a:solidFill>
            </a:endParaRPr>
          </a:p>
          <a:p>
            <a:pPr marL="457200" indent="-228600">
              <a:buFont typeface="Arial"/>
              <a:buChar char="•"/>
            </a:pPr>
            <a:r>
              <a:rPr lang="en-US" sz="2400" b="1" dirty="0" smtClean="0">
                <a:solidFill>
                  <a:srgbClr val="004C00"/>
                </a:solidFill>
              </a:rPr>
              <a:t>19,000 lives</a:t>
            </a:r>
          </a:p>
          <a:p>
            <a:pPr marL="457200" indent="-228600"/>
            <a:endParaRPr lang="en-US" sz="1050" b="1" dirty="0" smtClean="0">
              <a:solidFill>
                <a:srgbClr val="004C00"/>
              </a:solidFill>
            </a:endParaRPr>
          </a:p>
          <a:p>
            <a:pPr marL="457200" indent="-228600">
              <a:buFont typeface="Arial"/>
              <a:buChar char="•"/>
            </a:pPr>
            <a:r>
              <a:rPr lang="en-US" sz="2400" b="1" dirty="0" smtClean="0">
                <a:solidFill>
                  <a:srgbClr val="004C00"/>
                </a:solidFill>
              </a:rPr>
              <a:t>$16 billion in health </a:t>
            </a:r>
            <a:br>
              <a:rPr lang="en-US" sz="2400" b="1" dirty="0" smtClean="0">
                <a:solidFill>
                  <a:srgbClr val="004C00"/>
                </a:solidFill>
              </a:rPr>
            </a:br>
            <a:r>
              <a:rPr lang="en-US" sz="2400" b="1" dirty="0" smtClean="0">
                <a:solidFill>
                  <a:srgbClr val="004C00"/>
                </a:solidFill>
              </a:rPr>
              <a:t>care costs</a:t>
            </a:r>
          </a:p>
          <a:p>
            <a:pPr marL="457200" indent="-228600"/>
            <a:endParaRPr lang="en-US" sz="1050" b="1" dirty="0" smtClean="0">
              <a:solidFill>
                <a:srgbClr val="004C00"/>
              </a:solidFill>
            </a:endParaRPr>
          </a:p>
          <a:p>
            <a:pPr marL="457200" indent="-228600">
              <a:buFont typeface="Arial"/>
              <a:buChar char="•"/>
            </a:pPr>
            <a:r>
              <a:rPr lang="en-US" sz="2400" b="1" dirty="0" smtClean="0">
                <a:solidFill>
                  <a:srgbClr val="004C00"/>
                </a:solidFill>
              </a:rPr>
              <a:t>Countless hours of </a:t>
            </a:r>
            <a:br>
              <a:rPr lang="en-US" sz="2400" b="1" dirty="0" smtClean="0">
                <a:solidFill>
                  <a:srgbClr val="004C00"/>
                </a:solidFill>
              </a:rPr>
            </a:br>
            <a:r>
              <a:rPr lang="en-US" sz="2400" b="1" dirty="0" smtClean="0">
                <a:solidFill>
                  <a:srgbClr val="004C00"/>
                </a:solidFill>
              </a:rPr>
              <a:t>missed work</a:t>
            </a:r>
          </a:p>
          <a:p>
            <a:pPr marL="228600" indent="-228600">
              <a:buFont typeface="Arial"/>
              <a:buChar char="•"/>
            </a:pPr>
            <a:endParaRPr lang="en-US" sz="2400" b="1" dirty="0" smtClean="0">
              <a:solidFill>
                <a:srgbClr val="004C00"/>
              </a:solidFill>
            </a:endParaRPr>
          </a:p>
          <a:p>
            <a:pPr marL="228600" indent="-228600">
              <a:buFont typeface="Arial"/>
              <a:buChar char="•"/>
            </a:pPr>
            <a:endParaRPr lang="en-US" sz="2400" b="1" dirty="0" smtClean="0">
              <a:solidFill>
                <a:srgbClr val="004C00"/>
              </a:solidFill>
            </a:endParaRPr>
          </a:p>
        </p:txBody>
      </p:sp>
      <p:pic>
        <p:nvPicPr>
          <p:cNvPr id="9" name="Picture 8" descr="smile_30716016.png"/>
          <p:cNvPicPr>
            <a:picLocks noChangeAspect="1"/>
          </p:cNvPicPr>
          <p:nvPr/>
        </p:nvPicPr>
        <p:blipFill>
          <a:blip r:embed="rId4" cstate="print"/>
          <a:stretch>
            <a:fillRect/>
          </a:stretch>
        </p:blipFill>
        <p:spPr>
          <a:xfrm>
            <a:off x="1447800" y="4863705"/>
            <a:ext cx="3429000" cy="1994296"/>
          </a:xfrm>
          <a:prstGeom prst="rect">
            <a:avLst/>
          </a:prstGeom>
        </p:spPr>
      </p:pic>
      <p:pic>
        <p:nvPicPr>
          <p:cNvPr id="10" name="Picture 9" descr="iStock_000008303083Medium.png"/>
          <p:cNvPicPr>
            <a:picLocks noChangeAspect="1"/>
          </p:cNvPicPr>
          <p:nvPr/>
        </p:nvPicPr>
        <p:blipFill>
          <a:blip r:embed="rId5" cstate="print"/>
          <a:stretch>
            <a:fillRect/>
          </a:stretch>
        </p:blipFill>
        <p:spPr>
          <a:xfrm>
            <a:off x="0" y="4876800"/>
            <a:ext cx="1485900" cy="19812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cap="none" dirty="0" smtClean="0">
                <a:solidFill>
                  <a:srgbClr val="FF5521"/>
                </a:solidFill>
              </a:rPr>
              <a:t>Top two causes </a:t>
            </a:r>
            <a:br>
              <a:rPr lang="en-US" cap="none" dirty="0" smtClean="0">
                <a:solidFill>
                  <a:srgbClr val="FF5521"/>
                </a:solidFill>
              </a:rPr>
            </a:br>
            <a:r>
              <a:rPr lang="en-US" cap="none" dirty="0" smtClean="0">
                <a:solidFill>
                  <a:srgbClr val="FF5521"/>
                </a:solidFill>
              </a:rPr>
              <a:t>of preventable disease &amp; death</a:t>
            </a:r>
            <a:endParaRPr lang="en-US" cap="none" dirty="0">
              <a:solidFill>
                <a:srgbClr val="FF5521"/>
              </a:solidFill>
            </a:endParaRPr>
          </a:p>
        </p:txBody>
      </p:sp>
      <p:sp>
        <p:nvSpPr>
          <p:cNvPr id="10" name="Content Placeholder 9"/>
          <p:cNvSpPr>
            <a:spLocks noGrp="1"/>
          </p:cNvSpPr>
          <p:nvPr>
            <p:ph idx="1"/>
          </p:nvPr>
        </p:nvSpPr>
        <p:spPr>
          <a:xfrm>
            <a:off x="457200" y="1676401"/>
            <a:ext cx="7772400" cy="3581399"/>
          </a:xfrm>
        </p:spPr>
        <p:txBody>
          <a:bodyPr numCol="2">
            <a:normAutofit fontScale="25000" lnSpcReduction="20000"/>
          </a:bodyPr>
          <a:lstStyle/>
          <a:p>
            <a:pPr>
              <a:buNone/>
            </a:pPr>
            <a:r>
              <a:rPr lang="en-US" sz="8800" b="1" dirty="0" smtClean="0"/>
              <a:t>Tobacco Use </a:t>
            </a:r>
          </a:p>
          <a:p>
            <a:r>
              <a:rPr lang="en-US" sz="8800" dirty="0" smtClean="0"/>
              <a:t>Every year, 7,000 Oregonians die from smoking</a:t>
            </a:r>
          </a:p>
          <a:p>
            <a:pPr>
              <a:buNone/>
            </a:pPr>
            <a:endParaRPr lang="en-US" sz="4000" dirty="0" smtClean="0"/>
          </a:p>
          <a:p>
            <a:r>
              <a:rPr lang="en-US" sz="8800" dirty="0" smtClean="0"/>
              <a:t>For every tobacco-related death, another 20 people are sick</a:t>
            </a:r>
          </a:p>
          <a:p>
            <a:endParaRPr lang="en-US" sz="4000" dirty="0" smtClean="0"/>
          </a:p>
          <a:p>
            <a:r>
              <a:rPr lang="en-US" sz="8800" dirty="0" smtClean="0"/>
              <a:t>Cost: $2.4 billion in health care costs and lost productivity</a:t>
            </a:r>
          </a:p>
          <a:p>
            <a:pPr>
              <a:buClr>
                <a:srgbClr val="E15A00"/>
              </a:buClr>
              <a:buNone/>
            </a:pPr>
            <a:endParaRPr lang="en-US" sz="8800" b="1" dirty="0" smtClean="0"/>
          </a:p>
          <a:p>
            <a:pPr>
              <a:buClr>
                <a:srgbClr val="E15A00"/>
              </a:buClr>
              <a:buNone/>
            </a:pPr>
            <a:r>
              <a:rPr lang="en-US" sz="8800" b="1" dirty="0" smtClean="0"/>
              <a:t>Obesity</a:t>
            </a:r>
          </a:p>
          <a:p>
            <a:pPr>
              <a:buClr>
                <a:srgbClr val="E15A00"/>
              </a:buClr>
              <a:buFont typeface="Arial"/>
              <a:buChar char="•"/>
            </a:pPr>
            <a:r>
              <a:rPr lang="en-US" sz="8800" dirty="0" smtClean="0"/>
              <a:t>Nearly two-thirds of Oregon adults are overweight or obese</a:t>
            </a:r>
          </a:p>
          <a:p>
            <a:pPr>
              <a:buClr>
                <a:srgbClr val="E15A00"/>
              </a:buClr>
              <a:buFont typeface="Arial"/>
              <a:buChar char="•"/>
            </a:pPr>
            <a:endParaRPr lang="en-US" sz="4000" dirty="0" smtClean="0"/>
          </a:p>
          <a:p>
            <a:pPr>
              <a:buClr>
                <a:srgbClr val="E15A00"/>
              </a:buClr>
              <a:buFont typeface="Arial"/>
              <a:buChar char="•"/>
            </a:pPr>
            <a:r>
              <a:rPr lang="en-US" sz="8800" dirty="0" smtClean="0"/>
              <a:t>Cost: $781 million in direct medical costs</a:t>
            </a:r>
          </a:p>
          <a:p>
            <a:pPr>
              <a:buClr>
                <a:srgbClr val="E15A00"/>
              </a:buClr>
              <a:buFont typeface="Arial"/>
              <a:buChar char="•"/>
            </a:pPr>
            <a:endParaRPr lang="en-US" sz="4000" dirty="0" smtClean="0"/>
          </a:p>
          <a:p>
            <a:pPr lvl="0">
              <a:buClr>
                <a:srgbClr val="E15A00"/>
              </a:buClr>
              <a:buFont typeface="Arial"/>
              <a:buChar char="•"/>
            </a:pPr>
            <a:r>
              <a:rPr lang="en-US" sz="8800" dirty="0" smtClean="0"/>
              <a:t>One-third of the increase in Oregon’s health care spending between 1998 and 2005 due to obesity epidemic</a:t>
            </a:r>
          </a:p>
          <a:p>
            <a:endParaRPr lang="en-US" sz="3273" dirty="0" smtClean="0"/>
          </a:p>
          <a:p>
            <a:pPr marL="3175" lvl="0" indent="4763"/>
            <a:endParaRPr lang="en-US" sz="4000" dirty="0" smtClean="0"/>
          </a:p>
          <a:p>
            <a:pPr marL="3175" lvl="1" indent="4763" eaLnBrk="0" fontAlgn="base" hangingPunct="0">
              <a:buNone/>
            </a:pPr>
            <a:endParaRPr lang="en-US" sz="4000" dirty="0" smtClean="0">
              <a:solidFill>
                <a:srgbClr val="000000"/>
              </a:solidFill>
            </a:endParaRPr>
          </a:p>
          <a:p>
            <a:pPr lvl="1" defTabSz="457200" fontAlgn="base">
              <a:spcBef>
                <a:spcPct val="0"/>
              </a:spcBef>
              <a:spcAft>
                <a:spcPct val="0"/>
              </a:spcAft>
              <a:buNone/>
            </a:pPr>
            <a:endParaRPr lang="en-US" sz="4000" dirty="0" smtClean="0">
              <a:solidFill>
                <a:srgbClr val="000000"/>
              </a:solidFill>
            </a:endParaRPr>
          </a:p>
          <a:p>
            <a:pPr lvl="1" eaLnBrk="0" fontAlgn="base" hangingPunct="0">
              <a:buNone/>
            </a:pPr>
            <a:endParaRPr lang="en-US" sz="4000" dirty="0" smtClean="0">
              <a:solidFill>
                <a:schemeClr val="tx1"/>
              </a:solidFill>
            </a:endParaRPr>
          </a:p>
        </p:txBody>
      </p:sp>
      <p:sp>
        <p:nvSpPr>
          <p:cNvPr id="5" name="TextBox 4"/>
          <p:cNvSpPr txBox="1"/>
          <p:nvPr/>
        </p:nvSpPr>
        <p:spPr>
          <a:xfrm>
            <a:off x="533400" y="5562600"/>
            <a:ext cx="6858000" cy="1200329"/>
          </a:xfrm>
          <a:prstGeom prst="rect">
            <a:avLst/>
          </a:prstGeom>
          <a:noFill/>
        </p:spPr>
        <p:txBody>
          <a:bodyPr wrap="square" rtlCol="0">
            <a:spAutoFit/>
          </a:bodyPr>
          <a:lstStyle/>
          <a:p>
            <a:pPr marL="3175" lvl="1" indent="4763" eaLnBrk="0" fontAlgn="base" hangingPunct="0">
              <a:buNone/>
            </a:pPr>
            <a:r>
              <a:rPr lang="en-US" sz="900" dirty="0" smtClean="0">
                <a:solidFill>
                  <a:srgbClr val="000000"/>
                </a:solidFill>
              </a:rPr>
              <a:t>Source:  “Reversing the trends of obesity and diabetes: A Report to the 2009 Oregon Legislature,”  Oregon State DHS </a:t>
            </a:r>
          </a:p>
          <a:p>
            <a:pPr marL="3175" lvl="1" indent="4763" defTabSz="457200" fontAlgn="base">
              <a:spcBef>
                <a:spcPct val="0"/>
              </a:spcBef>
              <a:spcAft>
                <a:spcPct val="0"/>
              </a:spcAft>
              <a:buNone/>
            </a:pPr>
            <a:r>
              <a:rPr lang="en-US" sz="900" dirty="0" smtClean="0">
                <a:solidFill>
                  <a:srgbClr val="000000"/>
                </a:solidFill>
              </a:rPr>
              <a:t>Thorpe KE, Florence CS, Howard DH, </a:t>
            </a:r>
            <a:r>
              <a:rPr lang="en-US" sz="900" dirty="0" err="1" smtClean="0">
                <a:solidFill>
                  <a:srgbClr val="000000"/>
                </a:solidFill>
              </a:rPr>
              <a:t>Joski</a:t>
            </a:r>
            <a:r>
              <a:rPr lang="en-US" sz="900" dirty="0" smtClean="0">
                <a:solidFill>
                  <a:srgbClr val="000000"/>
                </a:solidFill>
              </a:rPr>
              <a:t> P.  The rising prevalence of treated disease: effects on private health insurance </a:t>
            </a:r>
          </a:p>
          <a:p>
            <a:pPr marL="3175" lvl="1" indent="4763" defTabSz="457200" fontAlgn="base">
              <a:spcBef>
                <a:spcPct val="0"/>
              </a:spcBef>
              <a:spcAft>
                <a:spcPct val="0"/>
              </a:spcAft>
              <a:buNone/>
            </a:pPr>
            <a:r>
              <a:rPr lang="en-US" sz="900" dirty="0" smtClean="0">
                <a:solidFill>
                  <a:srgbClr val="000000"/>
                </a:solidFill>
              </a:rPr>
              <a:t>spending.  Health Affairs, W5-317-25, 27 June 2005.</a:t>
            </a:r>
          </a:p>
          <a:p>
            <a:pPr marL="3175" lvl="1" indent="4763" defTabSz="457200" fontAlgn="base">
              <a:spcBef>
                <a:spcPct val="0"/>
              </a:spcBef>
              <a:spcAft>
                <a:spcPct val="0"/>
              </a:spcAft>
              <a:buNone/>
            </a:pPr>
            <a:r>
              <a:rPr lang="en-US" sz="900" dirty="0" smtClean="0">
                <a:solidFill>
                  <a:srgbClr val="000000"/>
                </a:solidFill>
              </a:rPr>
              <a:t>2009-2010 BRFSS Survey</a:t>
            </a:r>
          </a:p>
          <a:p>
            <a:pPr marL="3175" lvl="1" indent="4763" defTabSz="457200" fontAlgn="base">
              <a:spcBef>
                <a:spcPct val="0"/>
              </a:spcBef>
              <a:spcAft>
                <a:spcPct val="0"/>
              </a:spcAft>
              <a:buNone/>
            </a:pPr>
            <a:r>
              <a:rPr lang="en-US" sz="900" dirty="0" smtClean="0">
                <a:solidFill>
                  <a:srgbClr val="000000"/>
                </a:solidFill>
              </a:rPr>
              <a:t>Emory University. Northwest Health Foundation Press Release: http://</a:t>
            </a:r>
            <a:r>
              <a:rPr lang="en-US" sz="900" dirty="0" err="1" smtClean="0">
                <a:solidFill>
                  <a:srgbClr val="000000"/>
                </a:solidFill>
              </a:rPr>
              <a:t>nwhf.org/images/files/Obesity_Report_Press_Release.pdf</a:t>
            </a:r>
            <a:endParaRPr lang="en-US" sz="900" dirty="0" smtClean="0">
              <a:solidFill>
                <a:srgbClr val="000000"/>
              </a:solidFill>
            </a:endParaRPr>
          </a:p>
          <a:p>
            <a:pPr marL="3175" lvl="1" indent="4763" defTabSz="457200" fontAlgn="base">
              <a:spcBef>
                <a:spcPct val="0"/>
              </a:spcBef>
              <a:spcAft>
                <a:spcPct val="0"/>
              </a:spcAft>
              <a:buNone/>
            </a:pPr>
            <a:r>
              <a:rPr lang="en-US" sz="900" dirty="0" smtClean="0">
                <a:solidFill>
                  <a:srgbClr val="000000"/>
                </a:solidFill>
              </a:rPr>
              <a:t>Oregon Behavioral Risk Factor Surveillance System, 2009. (Actual number 60.2 percent).</a:t>
            </a:r>
          </a:p>
          <a:p>
            <a:endParaRPr lang="en-US" dirty="0"/>
          </a:p>
        </p:txBody>
      </p:sp>
      <p:sp>
        <p:nvSpPr>
          <p:cNvPr id="6" name="TextBox 5"/>
          <p:cNvSpPr txBox="1"/>
          <p:nvPr/>
        </p:nvSpPr>
        <p:spPr>
          <a:xfrm>
            <a:off x="4495800" y="1676400"/>
            <a:ext cx="2819400" cy="369332"/>
          </a:xfrm>
          <a:prstGeom prst="rect">
            <a:avLst/>
          </a:prstGeom>
          <a:noFill/>
        </p:spPr>
        <p:txBody>
          <a:bodyPr wrap="squar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rtlCol="0">
            <a:normAutofit/>
          </a:bodyPr>
          <a:lstStyle/>
          <a:p>
            <a:pPr>
              <a:defRPr/>
            </a:pPr>
            <a:r>
              <a:rPr lang="en-US" sz="2400" b="1" cap="none" dirty="0" smtClean="0">
                <a:solidFill>
                  <a:srgbClr val="FF5521"/>
                </a:solidFill>
                <a:latin typeface="Arial" charset="0"/>
              </a:rPr>
              <a:t>Oregon’s Young People:</a:t>
            </a:r>
            <a:r>
              <a:rPr lang="en-US" sz="2400" cap="none" dirty="0" smtClean="0">
                <a:solidFill>
                  <a:srgbClr val="FF5521"/>
                </a:solidFill>
                <a:latin typeface="Arial" charset="0"/>
              </a:rPr>
              <a:t/>
            </a:r>
            <a:br>
              <a:rPr lang="en-US" sz="2400" cap="none" dirty="0" smtClean="0">
                <a:solidFill>
                  <a:srgbClr val="FF5521"/>
                </a:solidFill>
                <a:latin typeface="Arial" charset="0"/>
              </a:rPr>
            </a:br>
            <a:r>
              <a:rPr lang="en-US" sz="2400" b="1" cap="none" dirty="0" smtClean="0">
                <a:solidFill>
                  <a:srgbClr val="FF5521"/>
                </a:solidFill>
                <a:latin typeface="Arial" charset="0"/>
              </a:rPr>
              <a:t>Our Future Workforce</a:t>
            </a:r>
            <a:endParaRPr lang="en-US" sz="2400" cap="none" dirty="0" smtClean="0">
              <a:solidFill>
                <a:srgbClr val="FF5521"/>
              </a:solidFill>
              <a:latin typeface="+mn-lt"/>
              <a:ea typeface="+mj-ea"/>
            </a:endParaRPr>
          </a:p>
        </p:txBody>
      </p:sp>
      <p:sp>
        <p:nvSpPr>
          <p:cNvPr id="47108" name="Rectangle 3"/>
          <p:cNvSpPr>
            <a:spLocks noGrp="1" noChangeArrowheads="1"/>
          </p:cNvSpPr>
          <p:nvPr>
            <p:ph sz="half" idx="1"/>
          </p:nvPr>
        </p:nvSpPr>
        <p:spPr>
          <a:xfrm>
            <a:off x="0" y="1524000"/>
            <a:ext cx="4648200" cy="2971800"/>
          </a:xfrm>
          <a:ln>
            <a:noFill/>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576263" indent="-293688">
              <a:lnSpc>
                <a:spcPct val="80000"/>
              </a:lnSpc>
              <a:buClr>
                <a:schemeClr val="accent6">
                  <a:lumMod val="75000"/>
                </a:schemeClr>
              </a:buClr>
            </a:pPr>
            <a:endParaRPr lang="en-US" sz="2595" b="1" dirty="0" smtClean="0">
              <a:solidFill>
                <a:srgbClr val="004C00"/>
              </a:solidFill>
              <a:cs typeface="Arial" charset="0"/>
            </a:endParaRPr>
          </a:p>
          <a:p>
            <a:pPr marL="576263" indent="-293688">
              <a:lnSpc>
                <a:spcPct val="120000"/>
              </a:lnSpc>
              <a:buClr>
                <a:schemeClr val="accent6">
                  <a:lumMod val="75000"/>
                </a:schemeClr>
              </a:buClr>
            </a:pPr>
            <a:r>
              <a:rPr lang="en-US" sz="2571" dirty="0" smtClean="0">
                <a:solidFill>
                  <a:srgbClr val="004C00"/>
                </a:solidFill>
                <a:cs typeface="Arial" charset="0"/>
              </a:rPr>
              <a:t>Diagnosis of childhood chronic diseases almost quadrupled over past four decades</a:t>
            </a:r>
          </a:p>
          <a:p>
            <a:pPr marL="576263" indent="-293688">
              <a:lnSpc>
                <a:spcPct val="120000"/>
              </a:lnSpc>
              <a:buClr>
                <a:schemeClr val="accent6">
                  <a:lumMod val="75000"/>
                </a:schemeClr>
              </a:buClr>
            </a:pPr>
            <a:r>
              <a:rPr lang="en-US" sz="2571" dirty="0" smtClean="0">
                <a:solidFill>
                  <a:srgbClr val="004C00"/>
                </a:solidFill>
              </a:rPr>
              <a:t>Childhood obesity more than tripled in past 30 years </a:t>
            </a:r>
            <a:endParaRPr lang="en-US" sz="2571" dirty="0" smtClean="0">
              <a:solidFill>
                <a:srgbClr val="004C00"/>
              </a:solidFill>
              <a:cs typeface="Arial" charset="0"/>
            </a:endParaRPr>
          </a:p>
          <a:p>
            <a:pPr marL="576263" indent="-293688" eaLnBrk="1" hangingPunct="1">
              <a:lnSpc>
                <a:spcPct val="120000"/>
              </a:lnSpc>
              <a:buClr>
                <a:schemeClr val="accent6">
                  <a:lumMod val="75000"/>
                </a:schemeClr>
              </a:buClr>
              <a:buFontTx/>
              <a:buChar char="•"/>
            </a:pPr>
            <a:r>
              <a:rPr lang="en-US" sz="2571" dirty="0" smtClean="0">
                <a:solidFill>
                  <a:srgbClr val="004C00"/>
                </a:solidFill>
                <a:cs typeface="Arial" charset="0"/>
              </a:rPr>
              <a:t>1 in 3 children will develop diabetes over their lifetime, given current trends</a:t>
            </a:r>
          </a:p>
          <a:p>
            <a:pPr marL="576263" indent="-293688" eaLnBrk="1" hangingPunct="1">
              <a:lnSpc>
                <a:spcPct val="80000"/>
              </a:lnSpc>
              <a:buClr>
                <a:schemeClr val="accent6">
                  <a:lumMod val="75000"/>
                </a:schemeClr>
              </a:buClr>
              <a:buFontTx/>
              <a:buChar char="•"/>
            </a:pPr>
            <a:endParaRPr lang="en-US" sz="2000" b="1" dirty="0" smtClean="0">
              <a:solidFill>
                <a:srgbClr val="004C00"/>
              </a:solidFill>
              <a:cs typeface="Arial" charset="0"/>
            </a:endParaRPr>
          </a:p>
          <a:p>
            <a:pPr marL="576263" indent="-293688">
              <a:lnSpc>
                <a:spcPct val="80000"/>
              </a:lnSpc>
              <a:buClr>
                <a:schemeClr val="accent6">
                  <a:lumMod val="75000"/>
                </a:schemeClr>
              </a:buClr>
              <a:buNone/>
            </a:pPr>
            <a:r>
              <a:rPr lang="en-US" sz="2000" b="1" dirty="0" smtClean="0">
                <a:solidFill>
                  <a:srgbClr val="004C00"/>
                </a:solidFill>
              </a:rPr>
              <a:t> </a:t>
            </a: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FontTx/>
              <a:buChar char="•"/>
            </a:pPr>
            <a:endParaRPr lang="en-US" sz="2000" dirty="0" smtClean="0">
              <a:cs typeface="Arial" charset="0"/>
            </a:endParaRPr>
          </a:p>
          <a:p>
            <a:pPr marL="576263" indent="-293688" eaLnBrk="1" hangingPunct="1">
              <a:lnSpc>
                <a:spcPct val="80000"/>
              </a:lnSpc>
              <a:buNone/>
            </a:pPr>
            <a:endParaRPr lang="en-US" sz="2000" dirty="0" smtClean="0">
              <a:cs typeface="Arial" charset="0"/>
            </a:endParaRPr>
          </a:p>
        </p:txBody>
      </p:sp>
      <p:sp>
        <p:nvSpPr>
          <p:cNvPr id="9" name="TextBox 8"/>
          <p:cNvSpPr txBox="1"/>
          <p:nvPr/>
        </p:nvSpPr>
        <p:spPr>
          <a:xfrm>
            <a:off x="533400" y="6096000"/>
            <a:ext cx="7467600" cy="466794"/>
          </a:xfrm>
          <a:prstGeom prst="rect">
            <a:avLst/>
          </a:prstGeom>
          <a:noFill/>
        </p:spPr>
        <p:txBody>
          <a:bodyPr wrap="square" rtlCol="0">
            <a:spAutoFit/>
          </a:bodyPr>
          <a:lstStyle/>
          <a:p>
            <a:pPr>
              <a:lnSpc>
                <a:spcPct val="80000"/>
              </a:lnSpc>
            </a:pPr>
            <a:r>
              <a:rPr lang="en-US" sz="1000" dirty="0"/>
              <a:t>Source:  Prevalence of obesity/overweight data source is 2007 Oregon Healthy Teens Survey </a:t>
            </a:r>
          </a:p>
          <a:p>
            <a:pPr>
              <a:lnSpc>
                <a:spcPct val="80000"/>
              </a:lnSpc>
            </a:pPr>
            <a:r>
              <a:rPr lang="en-US" sz="1000" dirty="0"/>
              <a:t>Daniels SR, Arnett DK, Eckel RH, et al. Overweight in children and adolescents: pathophysiology,</a:t>
            </a:r>
            <a:r>
              <a:rPr lang="en-US" sz="1000" dirty="0" smtClean="0"/>
              <a:t> </a:t>
            </a:r>
            <a:br>
              <a:rPr lang="en-US" sz="1000" dirty="0" smtClean="0"/>
            </a:br>
            <a:r>
              <a:rPr lang="en-US" sz="1000" dirty="0" smtClean="0"/>
              <a:t>consequences</a:t>
            </a:r>
            <a:r>
              <a:rPr lang="en-US" sz="1000" dirty="0"/>
              <a:t>, prevention, and treatment. Circulation. April 19 2005; 111 (15): 1999-2012</a:t>
            </a:r>
          </a:p>
        </p:txBody>
      </p:sp>
      <p:sp>
        <p:nvSpPr>
          <p:cNvPr id="6" name="TextBox 5"/>
          <p:cNvSpPr txBox="1"/>
          <p:nvPr/>
        </p:nvSpPr>
        <p:spPr>
          <a:xfrm>
            <a:off x="609600" y="4724400"/>
            <a:ext cx="81534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solidFill>
                  <a:schemeClr val="bg1"/>
                </a:solidFill>
              </a:rPr>
              <a:t>If the trend continues, today’s young people could be first generation </a:t>
            </a:r>
            <a:br>
              <a:rPr lang="en-US" b="1" dirty="0" smtClean="0">
                <a:solidFill>
                  <a:schemeClr val="bg1"/>
                </a:solidFill>
              </a:rPr>
            </a:br>
            <a:r>
              <a:rPr lang="en-US" b="1" dirty="0" smtClean="0">
                <a:solidFill>
                  <a:schemeClr val="bg1"/>
                </a:solidFill>
              </a:rPr>
              <a:t>to live shorter lives than parents.</a:t>
            </a:r>
            <a:endParaRPr lang="en-US" dirty="0">
              <a:solidFill>
                <a:schemeClr val="bg1"/>
              </a:solidFill>
            </a:endParaRPr>
          </a:p>
        </p:txBody>
      </p:sp>
      <p:pic>
        <p:nvPicPr>
          <p:cNvPr id="10" name="Content Placeholder 6"/>
          <p:cNvPicPr>
            <a:picLocks noGrp="1" noChangeAspect="1"/>
          </p:cNvPicPr>
          <p:nvPr>
            <p:ph sz="half" idx="2"/>
          </p:nvPr>
        </p:nvPicPr>
        <p:blipFill>
          <a:blip r:embed="rId3" cstate="print"/>
          <a:srcRect t="-34988" b="-34988"/>
          <a:stretch>
            <a:fillRect/>
          </a:stretch>
        </p:blipFill>
        <p:spPr>
          <a:xfrm>
            <a:off x="4648200" y="519024"/>
            <a:ext cx="4495800" cy="5043576"/>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cap="none" dirty="0" smtClean="0">
                <a:solidFill>
                  <a:srgbClr val="FF5521"/>
                </a:solidFill>
              </a:rPr>
              <a:t>Why Wellness at Work?</a:t>
            </a:r>
            <a:endParaRPr lang="en-US" sz="4000" cap="none" dirty="0">
              <a:solidFill>
                <a:srgbClr val="FF5521"/>
              </a:solidFill>
            </a:endParaRPr>
          </a:p>
        </p:txBody>
      </p:sp>
      <p:sp>
        <p:nvSpPr>
          <p:cNvPr id="7" name="Content Placeholder 6"/>
          <p:cNvSpPr>
            <a:spLocks noGrp="1"/>
          </p:cNvSpPr>
          <p:nvPr>
            <p:ph sz="half" idx="1"/>
          </p:nvPr>
        </p:nvSpPr>
        <p:spPr>
          <a:xfrm>
            <a:off x="533400" y="1371600"/>
            <a:ext cx="5181600" cy="4495800"/>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buNone/>
            </a:pPr>
            <a:endParaRPr lang="en-US" sz="2000" dirty="0" smtClean="0"/>
          </a:p>
          <a:p>
            <a:pPr>
              <a:buClr>
                <a:srgbClr val="E15A00"/>
              </a:buClr>
            </a:pPr>
            <a:r>
              <a:rPr lang="en-US" sz="3200" dirty="0" smtClean="0">
                <a:solidFill>
                  <a:srgbClr val="004C00"/>
                </a:solidFill>
              </a:rPr>
              <a:t>Employees spend nearly half their waking hours at work.</a:t>
            </a:r>
          </a:p>
          <a:p>
            <a:pPr>
              <a:buClr>
                <a:srgbClr val="E15A00"/>
              </a:buClr>
            </a:pPr>
            <a:r>
              <a:rPr lang="en-US" sz="3200" dirty="0" smtClean="0">
                <a:solidFill>
                  <a:srgbClr val="004C00"/>
                </a:solidFill>
              </a:rPr>
              <a:t>Environment shapes habits.</a:t>
            </a:r>
          </a:p>
          <a:p>
            <a:pPr>
              <a:buClr>
                <a:srgbClr val="E15A00"/>
              </a:buClr>
            </a:pPr>
            <a:r>
              <a:rPr lang="en-US" sz="3200" dirty="0" smtClean="0">
                <a:solidFill>
                  <a:srgbClr val="004C00"/>
                </a:solidFill>
              </a:rPr>
              <a:t>Most Oregonians want to be healthy!</a:t>
            </a:r>
          </a:p>
          <a:p>
            <a:pPr>
              <a:buNone/>
            </a:pPr>
            <a:endParaRPr lang="en-US" dirty="0"/>
          </a:p>
        </p:txBody>
      </p:sp>
      <p:sp>
        <p:nvSpPr>
          <p:cNvPr id="5" name="TextBox 4"/>
          <p:cNvSpPr txBox="1"/>
          <p:nvPr/>
        </p:nvSpPr>
        <p:spPr>
          <a:xfrm>
            <a:off x="5867400" y="1951434"/>
            <a:ext cx="3276600" cy="307776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1" indent="-228600">
              <a:buFont typeface="Arial"/>
              <a:buChar char="•"/>
            </a:pPr>
            <a:r>
              <a:rPr lang="en-US" sz="2400" dirty="0" smtClean="0">
                <a:solidFill>
                  <a:srgbClr val="004C00"/>
                </a:solidFill>
              </a:rPr>
              <a:t>80% of Oregon smokers want to quit.</a:t>
            </a:r>
          </a:p>
          <a:p>
            <a:pPr lvl="1" indent="-228600"/>
            <a:endParaRPr lang="en-US" sz="800" dirty="0" smtClean="0">
              <a:solidFill>
                <a:srgbClr val="004C00"/>
              </a:solidFill>
            </a:endParaRPr>
          </a:p>
          <a:p>
            <a:pPr lvl="1" indent="-228600">
              <a:buFont typeface="Arial"/>
              <a:buChar char="•"/>
            </a:pPr>
            <a:r>
              <a:rPr lang="en-US" sz="2400" dirty="0" smtClean="0">
                <a:solidFill>
                  <a:srgbClr val="004C00"/>
                </a:solidFill>
              </a:rPr>
              <a:t> 90% of overweight and obese Oregon adults want to lose or maintain weight.</a:t>
            </a:r>
            <a:r>
              <a:rPr lang="en-US" sz="2400" dirty="0" smtClean="0"/>
              <a:t> </a:t>
            </a:r>
          </a:p>
          <a:p>
            <a:endParaRPr lang="en-US" dirty="0"/>
          </a:p>
        </p:txBody>
      </p:sp>
      <p:sp>
        <p:nvSpPr>
          <p:cNvPr id="8" name="TextBox 7"/>
          <p:cNvSpPr txBox="1"/>
          <p:nvPr/>
        </p:nvSpPr>
        <p:spPr>
          <a:xfrm>
            <a:off x="5867400" y="1524000"/>
            <a:ext cx="3276600" cy="400110"/>
          </a:xfrm>
          <a:prstGeom prst="rect">
            <a:avLst/>
          </a:prstGeom>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228600"/>
            <a:r>
              <a:rPr lang="en-US" sz="2000" b="1" dirty="0" smtClean="0">
                <a:solidFill>
                  <a:srgbClr val="FFFFFF"/>
                </a:solidFill>
              </a:rPr>
              <a:t>Did you know that…</a:t>
            </a:r>
            <a:endParaRPr lang="en-US" sz="2000" b="1" dirty="0">
              <a:solidFill>
                <a:srgbClr val="FFFFFF"/>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https://www.oregon.gov/oha/PH/DISEASESCONDITIONS/CHRONICDISEASE/HPCDPCONNECTION/Documents/WellnessTookit/wellness_workpowerpointslidedeck.pptx</Url>
      <Description>Impact of Wellness Programs     </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a5e3e67d-79ba-441f-aac9-67aba1bfb908" xsi:nil="true"/>
    <IATopic xmlns="59da1016-2a1b-4f8a-9768-d7a4932f6f16">Public Health - Prevention</IATopic>
    <Meta_x0020_Description xmlns="a5e3e67d-79ba-441f-aac9-67aba1bfb908" xsi:nil="true"/>
    <Category xmlns="a5e3e67d-79ba-441f-aac9-67aba1bfb908">Alcohol and Other Drugs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E6F2DC69EB5408794DAE4AB4C42E1" ma:contentTypeVersion="19" ma:contentTypeDescription="Create a new document." ma:contentTypeScope="" ma:versionID="0dcfb0cb6fde850ac358e5e46780e33c">
  <xsd:schema xmlns:xsd="http://www.w3.org/2001/XMLSchema" xmlns:xs="http://www.w3.org/2001/XMLSchema" xmlns:p="http://schemas.microsoft.com/office/2006/metadata/properties" xmlns:ns1="http://schemas.microsoft.com/sharepoint/v3" xmlns:ns2="59da1016-2a1b-4f8a-9768-d7a4932f6f16" xmlns:ns3="a5e3e67d-79ba-441f-aac9-67aba1bfb908" targetNamespace="http://schemas.microsoft.com/office/2006/metadata/properties" ma:root="true" ma:fieldsID="a03055a969cd8519e61bad80f4ae54a9" ns1:_="" ns2:_="" ns3:_="">
    <xsd:import namespace="http://schemas.microsoft.com/sharepoint/v3"/>
    <xsd:import namespace="59da1016-2a1b-4f8a-9768-d7a4932f6f16"/>
    <xsd:import namespace="a5e3e67d-79ba-441f-aac9-67aba1bfb90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3e67d-79ba-441f-aac9-67aba1bfb908"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Category" ma:index="18" nillable="true" ma:displayName="Category" ma:default="Alcohol and Other Drugs" ma:format="Dropdown" ma:internalName="Category">
      <xsd:simpleType>
        <xsd:restriction base="dms:Choice">
          <xsd:enumeration value="Alcohol and Other Drugs"/>
          <xsd:enumeration value="Appendices Tribal"/>
          <xsd:enumeration value="Attachments Tribal"/>
          <xsd:enumeration value="cahip"/>
          <xsd:enumeration value="Grantee Workgroups"/>
          <xsd:enumeration value="Health Systems"/>
          <xsd:enumeration value="Message Frame"/>
          <xsd:enumeration value="RFAs"/>
          <xsd:enumeration value="Schools"/>
          <xsd:enumeration value="srch"/>
          <xsd:enumeration value="Success Stories"/>
          <xsd:enumeration value="TA"/>
          <xsd:enumeration value="Vaping"/>
          <xsd:enumeration value="Wellness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B90EB-C07C-40B6-9DB7-15DE64B0A4B5}"/>
</file>

<file path=customXml/itemProps2.xml><?xml version="1.0" encoding="utf-8"?>
<ds:datastoreItem xmlns:ds="http://schemas.openxmlformats.org/officeDocument/2006/customXml" ds:itemID="{06C7011B-0657-4B8B-9036-F6A6AD971597}"/>
</file>

<file path=customXml/itemProps3.xml><?xml version="1.0" encoding="utf-8"?>
<ds:datastoreItem xmlns:ds="http://schemas.openxmlformats.org/officeDocument/2006/customXml" ds:itemID="{D3202DEB-DB32-4053-90BE-58938BCC3EF5}"/>
</file>

<file path=docProps/app.xml><?xml version="1.0" encoding="utf-8"?>
<Properties xmlns="http://schemas.openxmlformats.org/officeDocument/2006/extended-properties" xmlns:vt="http://schemas.openxmlformats.org/officeDocument/2006/docPropsVTypes">
  <Template/>
  <TotalTime>2500</TotalTime>
  <Words>1406</Words>
  <Application>Microsoft Office PowerPoint</Application>
  <PresentationFormat>On-screen Show (4:3)</PresentationFormat>
  <Paragraphs>264</Paragraphs>
  <Slides>20</Slides>
  <Notes>14</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20</vt:i4>
      </vt:variant>
    </vt:vector>
  </HeadingPairs>
  <TitlesOfParts>
    <vt:vector size="23" baseType="lpstr">
      <vt:lpstr>W@W.Template</vt:lpstr>
      <vt:lpstr>C:\Documents and Settings\DEROBBINS\Local Settings\Temp\XPgrpwise\WW Screen Shot.pdf</vt:lpstr>
      <vt:lpstr>Worksheet</vt:lpstr>
      <vt:lpstr> </vt:lpstr>
      <vt:lpstr>Roadmap for Today</vt:lpstr>
      <vt:lpstr>If Food Were Health Care</vt:lpstr>
      <vt:lpstr>Health Insurance Premium Increases Outpace Inflation  and Growth in Workers’ Earnings  1999-2010 </vt:lpstr>
      <vt:lpstr>Medical Costs: Tip of the Iceberg</vt:lpstr>
      <vt:lpstr>Annual Toll of Chronic Disease  in Oregon</vt:lpstr>
      <vt:lpstr>Top two causes  of preventable disease &amp; death</vt:lpstr>
      <vt:lpstr>Oregon’s Young People: Our Future Workforce</vt:lpstr>
      <vt:lpstr>Why Wellness at Work?</vt:lpstr>
      <vt:lpstr>What is Worksite Wellness?                                                        </vt:lpstr>
      <vt:lpstr>Can you make it easier  for employees?</vt:lpstr>
      <vt:lpstr>How others have done it…</vt:lpstr>
      <vt:lpstr> Wellness@Work:  An Economic Imperative </vt:lpstr>
      <vt:lpstr>                A comprehensive, integrated worksite wellness program  </vt:lpstr>
      <vt:lpstr>Policy, Environment &amp; Systems Change</vt:lpstr>
      <vt:lpstr> An Economic Imperative</vt:lpstr>
      <vt:lpstr>Oregon’s Commitment to</vt:lpstr>
      <vt:lpstr>Join Wellness@Work Movement!</vt:lpstr>
      <vt:lpstr>Visit www.healthoregon.org/wellness@work</vt:lpstr>
      <vt:lpstr>What is a Culture of Health?                                                        “The way we do things around here”</vt:lpstr>
    </vt:vector>
  </TitlesOfParts>
  <Company>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Wellness Programs     </dc:title>
  <dc:creator>Inge Aldersebaes</dc:creator>
  <cp:lastModifiedBy>Debi Livengood</cp:lastModifiedBy>
  <cp:revision>242</cp:revision>
  <dcterms:created xsi:type="dcterms:W3CDTF">2011-07-01T14:57:54Z</dcterms:created>
  <dcterms:modified xsi:type="dcterms:W3CDTF">2011-07-05T21:52:01Z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0x010100417E6F2DC69EB5408794DAE4AB4C42E1</vt:lpwstr>
  </property>
  <property fmtid="{D5CDD505-2E9C-101B-9397-08002B2CF9AE}" pid="3" name="WorkflowChangePath">
    <vt:lpwstr>4b2fd419-2f13-4a38-98ea-c43cb3194170,2;4b2fd419-2f13-4a38-98ea-c43cb3194170,4;</vt:lpwstr>
  </property>
  <property fmtid="{D5CDD505-2E9C-101B-9397-08002B2CF9AE}" pid="4" name="Order">
    <vt:r8>35000</vt:r8>
  </property>
</Properties>
</file>