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82" r:id="rId1"/>
  </p:sldMasterIdLst>
  <p:notesMasterIdLst>
    <p:notesMasterId r:id="rId23"/>
  </p:notesMasterIdLst>
  <p:sldIdLst>
    <p:sldId id="275" r:id="rId2"/>
    <p:sldId id="327" r:id="rId3"/>
    <p:sldId id="325" r:id="rId4"/>
    <p:sldId id="326" r:id="rId5"/>
    <p:sldId id="328" r:id="rId6"/>
    <p:sldId id="324" r:id="rId7"/>
    <p:sldId id="323" r:id="rId8"/>
    <p:sldId id="320" r:id="rId9"/>
    <p:sldId id="341" r:id="rId10"/>
    <p:sldId id="288" r:id="rId11"/>
    <p:sldId id="339" r:id="rId12"/>
    <p:sldId id="329" r:id="rId13"/>
    <p:sldId id="290" r:id="rId14"/>
    <p:sldId id="281" r:id="rId15"/>
    <p:sldId id="318" r:id="rId16"/>
    <p:sldId id="338" r:id="rId17"/>
    <p:sldId id="303" r:id="rId18"/>
    <p:sldId id="334" r:id="rId19"/>
    <p:sldId id="330" r:id="rId20"/>
    <p:sldId id="333" r:id="rId21"/>
    <p:sldId id="319" r:id="rId22"/>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05"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05"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05"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05"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05" charset="-128"/>
        <a:cs typeface="+mn-cs"/>
      </a:defRPr>
    </a:lvl5pPr>
    <a:lvl6pPr marL="2286000" algn="l" defTabSz="914400" rtl="0" eaLnBrk="1" latinLnBrk="0" hangingPunct="1">
      <a:defRPr sz="2400" kern="1200">
        <a:solidFill>
          <a:schemeClr val="tx1"/>
        </a:solidFill>
        <a:latin typeface="Arial" charset="0"/>
        <a:ea typeface="ＭＳ Ｐゴシック" pitchFamily="-105" charset="-128"/>
        <a:cs typeface="+mn-cs"/>
      </a:defRPr>
    </a:lvl6pPr>
    <a:lvl7pPr marL="2743200" algn="l" defTabSz="914400" rtl="0" eaLnBrk="1" latinLnBrk="0" hangingPunct="1">
      <a:defRPr sz="2400" kern="1200">
        <a:solidFill>
          <a:schemeClr val="tx1"/>
        </a:solidFill>
        <a:latin typeface="Arial" charset="0"/>
        <a:ea typeface="ＭＳ Ｐゴシック" pitchFamily="-105" charset="-128"/>
        <a:cs typeface="+mn-cs"/>
      </a:defRPr>
    </a:lvl7pPr>
    <a:lvl8pPr marL="3200400" algn="l" defTabSz="914400" rtl="0" eaLnBrk="1" latinLnBrk="0" hangingPunct="1">
      <a:defRPr sz="2400" kern="1200">
        <a:solidFill>
          <a:schemeClr val="tx1"/>
        </a:solidFill>
        <a:latin typeface="Arial" charset="0"/>
        <a:ea typeface="ＭＳ Ｐゴシック" pitchFamily="-105" charset="-128"/>
        <a:cs typeface="+mn-cs"/>
      </a:defRPr>
    </a:lvl8pPr>
    <a:lvl9pPr marL="3657600" algn="l" defTabSz="914400" rtl="0" eaLnBrk="1" latinLnBrk="0" hangingPunct="1">
      <a:defRPr sz="2400" kern="1200">
        <a:solidFill>
          <a:schemeClr val="tx1"/>
        </a:solidFill>
        <a:latin typeface="Arial" charset="0"/>
        <a:ea typeface="ＭＳ Ｐゴシック" pitchFamily="-10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68B4"/>
    <a:srgbClr val="175E54"/>
    <a:srgbClr val="F58025"/>
    <a:srgbClr val="952D98"/>
    <a:srgbClr val="B5A300"/>
    <a:srgbClr val="A30050"/>
    <a:srgbClr val="ED2939"/>
    <a:srgbClr val="002F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81401" autoAdjust="0"/>
  </p:normalViewPr>
  <p:slideViewPr>
    <p:cSldViewPr>
      <p:cViewPr>
        <p:scale>
          <a:sx n="66" d="100"/>
          <a:sy n="66" d="100"/>
        </p:scale>
        <p:origin x="-1853" y="-120"/>
      </p:cViewPr>
      <p:guideLst>
        <p:guide orient="horz" pos="768"/>
        <p:guide pos="3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3"/>
  <c:chart>
    <c:plotArea>
      <c:layout/>
      <c:barChart>
        <c:barDir val="col"/>
        <c:grouping val="clustered"/>
        <c:ser>
          <c:idx val="0"/>
          <c:order val="0"/>
          <c:spPr>
            <a:solidFill>
              <a:schemeClr val="accent1"/>
            </a:solidFill>
          </c:spPr>
          <c:cat>
            <c:strRef>
              <c:f>Sheet1!$A$1:$A$8</c:f>
              <c:strCache>
                <c:ptCount val="8"/>
                <c:pt idx="0">
                  <c:v>ADHD</c:v>
                </c:pt>
                <c:pt idx="1">
                  <c:v>Drug or Alcohol Abuse</c:v>
                </c:pt>
                <c:pt idx="2">
                  <c:v>Generalized Anxiety Disorder </c:v>
                </c:pt>
                <c:pt idx="3">
                  <c:v>PTSD</c:v>
                </c:pt>
                <c:pt idx="4">
                  <c:v>Bi-Polar Disorder</c:v>
                </c:pt>
                <c:pt idx="5">
                  <c:v>Depression </c:v>
                </c:pt>
                <c:pt idx="6">
                  <c:v>Gambling Addiction</c:v>
                </c:pt>
                <c:pt idx="7">
                  <c:v>Schizophrenia </c:v>
                </c:pt>
              </c:strCache>
            </c:strRef>
          </c:cat>
          <c:val>
            <c:numRef>
              <c:f>Sheet1!$B$1:$B$8</c:f>
              <c:numCache>
                <c:formatCode>General</c:formatCode>
                <c:ptCount val="8"/>
                <c:pt idx="0">
                  <c:v>6</c:v>
                </c:pt>
                <c:pt idx="1">
                  <c:v>14.6</c:v>
                </c:pt>
                <c:pt idx="2">
                  <c:v>14.7</c:v>
                </c:pt>
                <c:pt idx="3">
                  <c:v>9.8000000000000007</c:v>
                </c:pt>
                <c:pt idx="4">
                  <c:v>9.2000000000000011</c:v>
                </c:pt>
                <c:pt idx="5">
                  <c:v>23.6</c:v>
                </c:pt>
                <c:pt idx="6">
                  <c:v>1.8</c:v>
                </c:pt>
                <c:pt idx="7">
                  <c:v>2.8</c:v>
                </c:pt>
              </c:numCache>
            </c:numRef>
          </c:val>
        </c:ser>
        <c:dLbls>
          <c:showVal val="1"/>
        </c:dLbls>
        <c:axId val="100700160"/>
        <c:axId val="100701696"/>
      </c:barChart>
      <c:catAx>
        <c:axId val="100700160"/>
        <c:scaling>
          <c:orientation val="minMax"/>
        </c:scaling>
        <c:axPos val="b"/>
        <c:tickLblPos val="nextTo"/>
        <c:crossAx val="100701696"/>
        <c:crosses val="autoZero"/>
        <c:auto val="1"/>
        <c:lblAlgn val="ctr"/>
        <c:lblOffset val="100"/>
      </c:catAx>
      <c:valAx>
        <c:axId val="100701696"/>
        <c:scaling>
          <c:orientation val="minMax"/>
        </c:scaling>
        <c:axPos val="l"/>
        <c:majorGridlines/>
        <c:numFmt formatCode="General" sourceLinked="1"/>
        <c:tickLblPos val="nextTo"/>
        <c:crossAx val="100700160"/>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3"/>
  <c:chart>
    <c:plotArea>
      <c:layout/>
      <c:barChart>
        <c:barDir val="col"/>
        <c:grouping val="clustered"/>
        <c:ser>
          <c:idx val="0"/>
          <c:order val="0"/>
          <c:spPr>
            <a:solidFill>
              <a:schemeClr val="accent1"/>
            </a:solidFill>
          </c:spPr>
          <c:cat>
            <c:strRef>
              <c:f>Sheet1!$A$1:$A$8</c:f>
              <c:strCache>
                <c:ptCount val="8"/>
                <c:pt idx="0">
                  <c:v>ADHD</c:v>
                </c:pt>
                <c:pt idx="1">
                  <c:v>Drug or Alcohol Abuse</c:v>
                </c:pt>
                <c:pt idx="2">
                  <c:v>Generalized Anxiety Disorder </c:v>
                </c:pt>
                <c:pt idx="3">
                  <c:v>PTSD</c:v>
                </c:pt>
                <c:pt idx="4">
                  <c:v>Bi-Polar Disorder</c:v>
                </c:pt>
                <c:pt idx="5">
                  <c:v>Depression </c:v>
                </c:pt>
                <c:pt idx="6">
                  <c:v>Gambling Addiction</c:v>
                </c:pt>
                <c:pt idx="7">
                  <c:v>Schizophrenia </c:v>
                </c:pt>
              </c:strCache>
            </c:strRef>
          </c:cat>
          <c:val>
            <c:numRef>
              <c:f>Sheet1!$B$1:$B$8</c:f>
              <c:numCache>
                <c:formatCode>General</c:formatCode>
                <c:ptCount val="8"/>
                <c:pt idx="0">
                  <c:v>6</c:v>
                </c:pt>
                <c:pt idx="1">
                  <c:v>14.6</c:v>
                </c:pt>
                <c:pt idx="2">
                  <c:v>14.7</c:v>
                </c:pt>
                <c:pt idx="3">
                  <c:v>9.8000000000000007</c:v>
                </c:pt>
                <c:pt idx="4">
                  <c:v>9.2000000000000011</c:v>
                </c:pt>
                <c:pt idx="5">
                  <c:v>23.6</c:v>
                </c:pt>
                <c:pt idx="6">
                  <c:v>1.8</c:v>
                </c:pt>
                <c:pt idx="7">
                  <c:v>2.8</c:v>
                </c:pt>
              </c:numCache>
            </c:numRef>
          </c:val>
        </c:ser>
        <c:dLbls>
          <c:showVal val="1"/>
        </c:dLbls>
        <c:axId val="71509120"/>
        <c:axId val="71510656"/>
      </c:barChart>
      <c:catAx>
        <c:axId val="71509120"/>
        <c:scaling>
          <c:orientation val="minMax"/>
        </c:scaling>
        <c:axPos val="b"/>
        <c:tickLblPos val="nextTo"/>
        <c:crossAx val="71510656"/>
        <c:crosses val="autoZero"/>
        <c:auto val="1"/>
        <c:lblAlgn val="ctr"/>
        <c:lblOffset val="100"/>
      </c:catAx>
      <c:valAx>
        <c:axId val="71510656"/>
        <c:scaling>
          <c:orientation val="minMax"/>
        </c:scaling>
        <c:axPos val="l"/>
        <c:majorGridlines/>
        <c:numFmt formatCode="General" sourceLinked="1"/>
        <c:tickLblPos val="nextTo"/>
        <c:crossAx val="71509120"/>
        <c:crosses val="autoZero"/>
        <c:crossBetween val="between"/>
      </c:valAx>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atin typeface="Arial" pitchFamily="-106" charset="0"/>
                <a:ea typeface="ＭＳ Ｐゴシック" pitchFamily="-106" charset="-128"/>
                <a:cs typeface="ＭＳ Ｐゴシック" pitchFamily="-106" charset="-128"/>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vl1pPr>
          </a:lstStyle>
          <a:p>
            <a:pPr>
              <a:defRPr/>
            </a:pPr>
            <a:fld id="{9FEACFD2-B1CE-46ED-8BE1-78A1D1CA8B7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endParaRPr lang="en-US" smtClean="0">
              <a:latin typeface="Arial" charset="0"/>
              <a:ea typeface="ＭＳ Ｐゴシック" pitchFamily="-105" charset="-128"/>
            </a:endParaRPr>
          </a:p>
        </p:txBody>
      </p:sp>
      <p:sp>
        <p:nvSpPr>
          <p:cNvPr id="20484" name="Slide Number Placeholder 3"/>
          <p:cNvSpPr>
            <a:spLocks noGrp="1"/>
          </p:cNvSpPr>
          <p:nvPr>
            <p:ph type="sldNum" sz="quarter" idx="5"/>
          </p:nvPr>
        </p:nvSpPr>
        <p:spPr>
          <a:noFill/>
        </p:spPr>
        <p:txBody>
          <a:bodyPr/>
          <a:lstStyle/>
          <a:p>
            <a:fld id="{2C9F3907-E328-47E4-AE5E-29DD575240C5}"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618BE2D4-1CC2-40AA-8E82-6DDDBD793B5A}" type="slidenum">
              <a:rPr lang="en-US" smtClean="0"/>
              <a:pPr/>
              <a:t>13</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smtClean="0">
              <a:latin typeface="Arial" charset="0"/>
              <a:ea typeface="ＭＳ Ｐゴシック" pitchFamily="-105"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65697CD-0E29-49AF-A9E5-A162153987FC}" type="slidenum">
              <a:rPr lang="en-US" smtClean="0"/>
              <a:pPr/>
              <a:t>14</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r>
              <a:rPr lang="en-US" sz="1800" smtClean="0">
                <a:latin typeface="Arial" charset="0"/>
                <a:ea typeface="ＭＳ Ｐゴシック" pitchFamily="-105" charset="-128"/>
              </a:rPr>
              <a:t>The process is really similar for the online program: registration, then going through creating a personalized quit plan online.  </a:t>
            </a:r>
          </a:p>
          <a:p>
            <a:endParaRPr lang="en-US" sz="1800" smtClean="0">
              <a:latin typeface="Arial" charset="0"/>
              <a:ea typeface="ＭＳ Ｐゴシック" pitchFamily="-105" charset="-128"/>
            </a:endParaRPr>
          </a:p>
          <a:p>
            <a:r>
              <a:rPr lang="en-US" sz="1800" smtClean="0">
                <a:latin typeface="Arial" charset="0"/>
                <a:ea typeface="ＭＳ Ｐゴシック" pitchFamily="-105" charset="-128"/>
              </a:rPr>
              <a:t>This is self-directed, but covers much of the same topics that counseling calls over the phone would.  An online participant can email or start an online chat with a quit coach at any point.  These emails or chat conversations are much shorter (about 5 minutes) than a counseling call over the phone, which would take 20 or 30 mins.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50A496F-45B9-47C1-B2FF-FAD043C89D1D}" type="slidenum">
              <a:rPr lang="en-US" smtClean="0"/>
              <a:pPr/>
              <a:t>15</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r>
              <a:rPr lang="en-US" sz="1800" dirty="0" smtClean="0">
                <a:latin typeface="Arial" charset="0"/>
                <a:ea typeface="ＭＳ Ｐゴシック" pitchFamily="-105" charset="-128"/>
              </a:rPr>
              <a:t>Quit Line benefits are based on insurance status.  They ask</a:t>
            </a:r>
            <a:r>
              <a:rPr lang="en-US" sz="1800" baseline="0" dirty="0" smtClean="0">
                <a:latin typeface="Arial" charset="0"/>
                <a:ea typeface="ＭＳ Ｐゴシック" pitchFamily="-105" charset="-128"/>
              </a:rPr>
              <a:t> about </a:t>
            </a:r>
            <a:r>
              <a:rPr lang="en-US" sz="1800" dirty="0" smtClean="0">
                <a:latin typeface="Arial" charset="0"/>
                <a:ea typeface="ＭＳ Ｐゴシック" pitchFamily="-105" charset="-128"/>
              </a:rPr>
              <a:t>insurance status and insurance plan during registration.  Many people with insurance, including many covered by Medicaid plans, have Quit Line benefits through their own health plans and are not covered under the state Quit Line. </a:t>
            </a:r>
          </a:p>
          <a:p>
            <a:endParaRPr lang="en-US" sz="1800" dirty="0" smtClean="0">
              <a:latin typeface="Arial" charset="0"/>
              <a:ea typeface="ＭＳ Ｐゴシック" pitchFamily="-105" charset="-128"/>
            </a:endParaRPr>
          </a:p>
          <a:p>
            <a:r>
              <a:rPr lang="en-US" sz="1800" dirty="0" smtClean="0">
                <a:latin typeface="Arial" charset="0"/>
                <a:ea typeface="ＭＳ Ｐゴシック" pitchFamily="-105" charset="-128"/>
              </a:rPr>
              <a:t>Some groups have larger benefits – for example, Medicaid Fee For Service members (also referred to as Medicaid Open Card) get 8 weeks of NRT through the Quit Line!  </a:t>
            </a:r>
          </a:p>
          <a:p>
            <a:endParaRPr lang="en-US" sz="1800" dirty="0" smtClean="0">
              <a:latin typeface="Arial" charset="0"/>
              <a:ea typeface="ＭＳ Ｐゴシック" pitchFamily="-105" charset="-128"/>
            </a:endParaRPr>
          </a:p>
          <a:p>
            <a:r>
              <a:rPr lang="en-US" sz="1800" dirty="0" smtClean="0">
                <a:latin typeface="Arial" charset="0"/>
                <a:ea typeface="ＭＳ Ｐゴシック" pitchFamily="-105" charset="-128"/>
              </a:rPr>
              <a:t>Insurance status is tricky.  Everyone who calls the Quit Line receives at least one counseling call and information about</a:t>
            </a:r>
            <a:r>
              <a:rPr lang="en-US" sz="1800" baseline="0" dirty="0" smtClean="0">
                <a:latin typeface="Arial" charset="0"/>
                <a:ea typeface="ＭＳ Ｐゴシック" pitchFamily="-105" charset="-128"/>
              </a:rPr>
              <a:t> </a:t>
            </a:r>
            <a:r>
              <a:rPr lang="en-US" sz="1800" dirty="0" smtClean="0">
                <a:latin typeface="Arial" charset="0"/>
                <a:ea typeface="ＭＳ Ｐゴシック" pitchFamily="-105" charset="-128"/>
              </a:rPr>
              <a:t>other resources.  </a:t>
            </a:r>
          </a:p>
          <a:p>
            <a:endParaRPr lang="en-US" sz="1800" dirty="0" smtClean="0">
              <a:latin typeface="Arial" charset="0"/>
              <a:ea typeface="ＭＳ Ｐゴシック" pitchFamily="-105"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BC2D0BB-B03E-49AF-B89F-366BE76688EF}" type="slidenum">
              <a:rPr lang="en-US" smtClean="0"/>
              <a:pPr/>
              <a:t>17</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smtClean="0">
                <a:latin typeface="Arial" charset="0"/>
                <a:ea typeface="ＭＳ Ｐゴシック" pitchFamily="-105" charset="-128"/>
              </a:rPr>
              <a:t>Anyone can use the fax referral process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FEACFD2-B1CE-46ED-8BE1-78A1D1CA8B74}" type="slidenum">
              <a:rPr lang="en-US" smtClean="0"/>
              <a:pPr>
                <a:defRPr/>
              </a:pPr>
              <a:t>19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defTabSz="930275"/>
            <a:r>
              <a:rPr lang="en-US" dirty="0" smtClean="0">
                <a:latin typeface="Arial" charset="0"/>
                <a:ea typeface="ＭＳ Ｐゴシック" pitchFamily="-105" charset="-128"/>
              </a:rPr>
              <a:t> </a:t>
            </a:r>
          </a:p>
          <a:p>
            <a:pPr defTabSz="930275"/>
            <a:endParaRPr lang="en-US" dirty="0" smtClean="0">
              <a:latin typeface="Arial" charset="0"/>
              <a:ea typeface="ＭＳ Ｐゴシック" pitchFamily="-105" charset="-128"/>
            </a:endParaRPr>
          </a:p>
        </p:txBody>
      </p:sp>
      <p:sp>
        <p:nvSpPr>
          <p:cNvPr id="35844" name="Slide Number Placeholder 3"/>
          <p:cNvSpPr>
            <a:spLocks noGrp="1"/>
          </p:cNvSpPr>
          <p:nvPr>
            <p:ph type="sldNum" sz="quarter" idx="5"/>
          </p:nvPr>
        </p:nvSpPr>
        <p:spPr>
          <a:noFill/>
        </p:spPr>
        <p:txBody>
          <a:bodyPr/>
          <a:lstStyle/>
          <a:p>
            <a:fld id="{F23E7B8C-69AA-461E-94A6-3AB8F7CF833C}" type="slidenum">
              <a:rPr lang="en-US" smtClean="0"/>
              <a:pPr/>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FEACFD2-B1CE-46ED-8BE1-78A1D1CA8B74}"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FEACFD2-B1CE-46ED-8BE1-78A1D1CA8B74}"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6CBD2D-78E9-45DE-B241-70B77419DC02}" type="slidenum">
              <a:rPr lang="en-US"/>
              <a:pPr fontAlgn="base">
                <a:spcBef>
                  <a:spcPct val="0"/>
                </a:spcBef>
                <a:spcAft>
                  <a:spcPct val="0"/>
                </a:spcAft>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baseline="0" dirty="0" smtClean="0">
                <a:solidFill>
                  <a:schemeClr val="tx1"/>
                </a:solidFill>
                <a:latin typeface="+mn-lt"/>
                <a:ea typeface="+mn-ea"/>
                <a:cs typeface="+mn-cs"/>
              </a:rPr>
              <a:t>For starters, remove smoking shelters and ashtrays. Even the most addicted visitor is not likely to question the absence of these vestiges of smoking in a health care facility. It’s also a good idea, particularly during the initial stages of your tobacco-free initiative, to sweep up cigarette butts as you find them.</a:t>
            </a:r>
            <a:endParaRPr lang="en-US" dirty="0"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1B6D66-216F-470F-9D1A-B3D41982BBD7}" type="slidenum">
              <a:rPr lang="en-US"/>
              <a:pPr fontAlgn="base">
                <a:spcBef>
                  <a:spcPct val="0"/>
                </a:spcBef>
                <a:spcAft>
                  <a:spcPct val="0"/>
                </a:spcAft>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B733F6-1E7D-46C6-B90F-69A3370279EF}" type="slidenum">
              <a:rPr lang="en-US"/>
              <a:pPr fontAlgn="base">
                <a:spcBef>
                  <a:spcPct val="0"/>
                </a:spcBef>
                <a:spcAft>
                  <a:spcPct val="0"/>
                </a:spcAft>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FF5B4186-0823-4567-931C-238200492C8E}" type="slidenum">
              <a:rPr lang="en-US" smtClean="0"/>
              <a:pPr/>
              <a:t>8</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marL="349250" indent="-349250"/>
            <a:endParaRPr lang="en-US" dirty="0" smtClean="0">
              <a:latin typeface="Arial" charset="0"/>
              <a:ea typeface="ＭＳ Ｐゴシック" pitchFamily="-10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E16F006-7363-4A5A-ADAD-4C5B258B58F2}" type="slidenum">
              <a:rPr lang="en-US" smtClean="0"/>
              <a:pPr/>
              <a:t>10</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marL="0" lvl="1" eaLnBrk="1" hangingPunct="1"/>
            <a:r>
              <a:rPr lang="en-US" sz="2000" dirty="0" smtClean="0">
                <a:latin typeface="Arial" charset="0"/>
                <a:ea typeface="ＭＳ Ｐゴシック" pitchFamily="-105" charset="-128"/>
              </a:rPr>
              <a:t>80% of Oregonians</a:t>
            </a:r>
            <a:r>
              <a:rPr lang="en-US" sz="2000" baseline="0" dirty="0" smtClean="0">
                <a:latin typeface="Arial" charset="0"/>
                <a:ea typeface="ＭＳ Ｐゴシック" pitchFamily="-105" charset="-128"/>
              </a:rPr>
              <a:t> who smoke say they want to quit.  </a:t>
            </a:r>
            <a:r>
              <a:rPr lang="en-US" sz="2000" dirty="0" smtClean="0">
                <a:latin typeface="Arial" charset="0"/>
                <a:ea typeface="ＭＳ Ｐゴシック" pitchFamily="-105" charset="-128"/>
              </a:rPr>
              <a:t>Sometimes it take several attempts, but each attempt is important and valuable.   </a:t>
            </a:r>
          </a:p>
          <a:p>
            <a:pPr marL="0" lvl="1" eaLnBrk="1" hangingPunct="1"/>
            <a:endParaRPr lang="en-US" sz="2000" dirty="0" smtClean="0">
              <a:latin typeface="Arial" charset="0"/>
              <a:ea typeface="ＭＳ Ｐゴシック" pitchFamily="-105" charset="-128"/>
            </a:endParaRPr>
          </a:p>
          <a:p>
            <a:pPr marL="0" lvl="1" eaLnBrk="1" hangingPunct="1"/>
            <a:r>
              <a:rPr lang="en-US" sz="2000" dirty="0" smtClean="0">
                <a:latin typeface="Arial" charset="0"/>
                <a:ea typeface="ＭＳ Ｐゴシック" pitchFamily="-105" charset="-128"/>
              </a:rPr>
              <a:t>Evidence-based ways to help people – what are some of the other things you think would help?</a:t>
            </a:r>
          </a:p>
          <a:p>
            <a:pPr eaLnBrk="1" hangingPunct="1"/>
            <a:endParaRPr lang="en-US" dirty="0" smtClean="0">
              <a:latin typeface="Arial" charset="0"/>
              <a:ea typeface="ＭＳ Ｐゴシック" pitchFamily="-10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baseline="0" dirty="0"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6CBD2D-78E9-45DE-B241-70B77419DC02}" type="slidenum">
              <a:rPr lang="en-US"/>
              <a:pPr fontAlgn="base">
                <a:spcBef>
                  <a:spcPct val="0"/>
                </a:spcBef>
                <a:spcAft>
                  <a:spcPct val="0"/>
                </a:spcAft>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F09E667D-522F-468B-BC00-144B8A2ACA1C}" type="slidenum">
              <a:rPr lang="en-US" smtClean="0"/>
              <a:pPr>
                <a:defRPr/>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pic>
        <p:nvPicPr>
          <p:cNvPr id="20" name="Picture 5" descr="ARRAQUIT_ppt_cover.png"/>
          <p:cNvPicPr>
            <a:picLocks noChangeAspect="1"/>
          </p:cNvPicPr>
          <p:nvPr userDrawn="1"/>
        </p:nvPicPr>
        <p:blipFill>
          <a:blip r:embed="rId2"/>
          <a:srcRect/>
          <a:stretch>
            <a:fillRect/>
          </a:stretch>
        </p:blipFill>
        <p:spPr bwMode="auto">
          <a:xfrm>
            <a:off x="0" y="0"/>
            <a:ext cx="9144000" cy="362902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defRPr/>
            </a:pPr>
            <a:fld id="{5AF51F44-270D-4686-B6D8-FC6BDA290FB2}"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BC59BF59-2F39-48FC-8DD3-B6F8BDD9E828}" type="slidenum">
              <a:rPr lang="en-US"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02159ED3-1560-4B02-9ECE-470A3002773C}" type="slidenum">
              <a:rPr lang="en-US" smtClean="0"/>
              <a:pPr>
                <a:defRPr/>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20BB4993-AFC8-4414-84B5-BBBDE364231C}" type="slidenum">
              <a:rPr lang="en-US"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defRPr/>
            </a:pPr>
            <a:fld id="{ABA096A2-CE28-432F-9DA4-1E4FE866FCCB}" type="slidenum">
              <a:rPr lang="en-US" smtClean="0"/>
              <a:pPr>
                <a:defRPr/>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D03CC51B-37A2-472F-BF3C-AF942FBAF8F3}"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01ED48DF-3C23-4B3F-AD33-FDA92C1D73A8}"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C55EEA1C-197A-47B0-A548-2F7BD375C503}"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87C18E7B-9990-40F1-978F-46047F52C9EC}" type="slidenum">
              <a:rPr lang="en-US" smtClean="0"/>
              <a:pPr>
                <a:defRPr/>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E68BBAB6-AD76-4D9A-B5E4-DBB8A9AB0F12}" type="slidenum">
              <a:rPr lang="en-US" smtClean="0"/>
              <a:pPr>
                <a:defRPr/>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endParaRPr lang="en-US"/>
          </a:p>
        </p:txBody>
      </p:sp>
      <p:sp>
        <p:nvSpPr>
          <p:cNvPr id="6" name="Footer Placeholder 5"/>
          <p:cNvSpPr>
            <a:spLocks noGrp="1"/>
          </p:cNvSpPr>
          <p:nvPr>
            <p:ph type="ftr" sz="quarter" idx="11"/>
          </p:nvPr>
        </p:nvSpPr>
        <p:spPr>
          <a:xfrm>
            <a:off x="301752" y="6410848"/>
            <a:ext cx="3584448" cy="365760"/>
          </a:xfrm>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ctr" eaLnBrk="1" latinLnBrk="0" hangingPunct="1"/>
            <a:endParaRPr kumimoji="0" lang="en-US" sz="1000" dirty="0">
              <a:solidFill>
                <a:schemeClr val="tx2">
                  <a:shade val="50000"/>
                </a:schemeClr>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9E21D9E5-EB72-47DA-8F22-D3AE031DBF06}" type="slidenum">
              <a:rPr lang="en-US" smtClean="0"/>
              <a:pPr>
                <a:defRPr/>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public.health.oregon.gov/PreventionWellness/TobaccoPrevention/GetHelpQuitting/Pages/oregonquitline.asp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dwp1.dhs.oregon.gov/WellnessAtWork/"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smokefreeoregon.com/wp-content/uploads/2011/02/ARRAQUIT_teenposter_English1.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ubtitle 9"/>
          <p:cNvSpPr>
            <a:spLocks noGrp="1"/>
          </p:cNvSpPr>
          <p:nvPr>
            <p:ph type="subTitle" idx="1"/>
          </p:nvPr>
        </p:nvSpPr>
        <p:spPr>
          <a:xfrm>
            <a:off x="762000" y="5410200"/>
            <a:ext cx="7924800" cy="838200"/>
          </a:xfrm>
        </p:spPr>
        <p:txBody>
          <a:bodyPr>
            <a:normAutofit/>
          </a:bodyPr>
          <a:lstStyle/>
          <a:p>
            <a:r>
              <a:rPr lang="en-US" sz="1400" dirty="0" smtClean="0"/>
              <a:t>Tobacco &amp; Chronic Disease Prevention</a:t>
            </a:r>
          </a:p>
          <a:p>
            <a:r>
              <a:rPr lang="en-US" sz="1400" dirty="0" smtClean="0"/>
              <a:t>Douglas County Public Health Division</a:t>
            </a:r>
          </a:p>
        </p:txBody>
      </p:sp>
      <p:sp>
        <p:nvSpPr>
          <p:cNvPr id="3074" name="Title 8"/>
          <p:cNvSpPr>
            <a:spLocks noGrp="1"/>
          </p:cNvSpPr>
          <p:nvPr>
            <p:ph type="ctrTitle"/>
          </p:nvPr>
        </p:nvSpPr>
        <p:spPr>
          <a:xfrm>
            <a:off x="685800" y="3581400"/>
            <a:ext cx="7772400" cy="1371600"/>
          </a:xfrm>
        </p:spPr>
        <p:txBody>
          <a:bodyPr>
            <a:normAutofit fontScale="90000"/>
          </a:bodyPr>
          <a:lstStyle/>
          <a:p>
            <a:r>
              <a:rPr lang="en-US" dirty="0" smtClean="0"/>
              <a:t/>
            </a:r>
            <a:br>
              <a:rPr lang="en-US" dirty="0" smtClean="0"/>
            </a:br>
            <a:r>
              <a:rPr lang="en-US" sz="4000" dirty="0" smtClean="0"/>
              <a:t>Tobacco Prevention and the </a:t>
            </a:r>
            <a:br>
              <a:rPr lang="en-US" sz="4000" dirty="0" smtClean="0"/>
            </a:br>
            <a:r>
              <a:rPr lang="en-US" sz="4000" dirty="0" smtClean="0"/>
              <a:t>Oregon Tobacco Quit Line</a:t>
            </a:r>
            <a:endParaRPr lang="en-US" dirty="0" smtClean="0"/>
          </a:p>
        </p:txBody>
      </p:sp>
      <p:pic>
        <p:nvPicPr>
          <p:cNvPr id="4" name="Picture 3" descr="HPCDP Douglas 2c.png"/>
          <p:cNvPicPr>
            <a:picLocks noChangeAspect="1"/>
          </p:cNvPicPr>
          <p:nvPr/>
        </p:nvPicPr>
        <p:blipFill>
          <a:blip r:embed="rId3"/>
          <a:stretch>
            <a:fillRect/>
          </a:stretch>
        </p:blipFill>
        <p:spPr>
          <a:xfrm>
            <a:off x="7696200" y="304800"/>
            <a:ext cx="1084695" cy="128930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19200" y="304800"/>
            <a:ext cx="6553200" cy="762000"/>
          </a:xfrm>
        </p:spPr>
        <p:txBody>
          <a:bodyPr/>
          <a:lstStyle/>
          <a:p>
            <a:pPr eaLnBrk="1" hangingPunct="1"/>
            <a:r>
              <a:rPr lang="en-US" sz="3600" dirty="0" smtClean="0"/>
              <a:t>But People Can Quit!</a:t>
            </a:r>
          </a:p>
        </p:txBody>
      </p:sp>
      <p:sp>
        <p:nvSpPr>
          <p:cNvPr id="7173" name="TextBox 10"/>
          <p:cNvSpPr txBox="1">
            <a:spLocks noChangeArrowheads="1"/>
          </p:cNvSpPr>
          <p:nvPr/>
        </p:nvSpPr>
        <p:spPr bwMode="auto">
          <a:xfrm>
            <a:off x="304800" y="5638800"/>
            <a:ext cx="6781800" cy="646331"/>
          </a:xfrm>
          <a:prstGeom prst="rect">
            <a:avLst/>
          </a:prstGeom>
          <a:noFill/>
          <a:ln w="9525">
            <a:noFill/>
            <a:miter lim="800000"/>
            <a:headEnd/>
            <a:tailEnd/>
          </a:ln>
        </p:spPr>
        <p:txBody>
          <a:bodyPr>
            <a:spAutoFit/>
          </a:bodyPr>
          <a:lstStyle/>
          <a:p>
            <a:r>
              <a:rPr lang="en-US" sz="1200" i="1" dirty="0">
                <a:solidFill>
                  <a:schemeClr val="tx2"/>
                </a:solidFill>
              </a:rPr>
              <a:t>Treating Tobacco Use and Dependence: 2008 Update </a:t>
            </a:r>
            <a:r>
              <a:rPr lang="en-US" sz="1200" dirty="0">
                <a:solidFill>
                  <a:schemeClr val="tx2"/>
                </a:solidFill>
              </a:rPr>
              <a:t>Clinical Practice Guideline. U.S. Department of Health and Human Services. Public Health Service. http://www.surgeongeneral.gov/tobacco/ </a:t>
            </a:r>
          </a:p>
        </p:txBody>
      </p:sp>
      <p:sp>
        <p:nvSpPr>
          <p:cNvPr id="8" name="TextBox 7"/>
          <p:cNvSpPr txBox="1"/>
          <p:nvPr/>
        </p:nvSpPr>
        <p:spPr>
          <a:xfrm>
            <a:off x="1219200" y="2590800"/>
            <a:ext cx="6705600" cy="1384995"/>
          </a:xfrm>
          <a:prstGeom prst="rect">
            <a:avLst/>
          </a:prstGeom>
          <a:noFill/>
          <a:ln w="34925"/>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marL="0" lvl="1" algn="ctr"/>
            <a:r>
              <a:rPr lang="en-US" sz="2800" dirty="0" smtClean="0">
                <a:solidFill>
                  <a:schemeClr val="bg2">
                    <a:lumMod val="25000"/>
                  </a:schemeClr>
                </a:solidFill>
              </a:rPr>
              <a:t>Tobacco users who receive effective treatment are 2 - 3 times more likely to quit and remain quit.</a:t>
            </a:r>
            <a:endParaRPr lang="en-US"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Create a Culture of Wellness &amp; Support</a:t>
            </a:r>
            <a:endParaRPr lang="en-US" sz="3200" dirty="0"/>
          </a:p>
        </p:txBody>
      </p:sp>
      <p:sp>
        <p:nvSpPr>
          <p:cNvPr id="3" name="Content Placeholder 2"/>
          <p:cNvSpPr>
            <a:spLocks noGrp="1"/>
          </p:cNvSpPr>
          <p:nvPr>
            <p:ph sz="quarter" idx="1"/>
          </p:nvPr>
        </p:nvSpPr>
        <p:spPr>
          <a:xfrm>
            <a:off x="301752" y="1600200"/>
            <a:ext cx="4879848" cy="4724400"/>
          </a:xfrm>
        </p:spPr>
        <p:txBody>
          <a:bodyPr>
            <a:normAutofit/>
          </a:bodyPr>
          <a:lstStyle/>
          <a:p>
            <a:pPr marL="463550" indent="-463550">
              <a:spcBef>
                <a:spcPts val="0"/>
              </a:spcBef>
              <a:spcAft>
                <a:spcPts val="1200"/>
              </a:spcAft>
              <a:buFont typeface="Wingdings" pitchFamily="2" charset="2"/>
              <a:buChar char="o"/>
              <a:tabLst>
                <a:tab pos="463550" algn="l"/>
              </a:tabLst>
            </a:pPr>
            <a:r>
              <a:rPr lang="en-US" sz="2200" dirty="0" smtClean="0">
                <a:solidFill>
                  <a:schemeClr val="bg2">
                    <a:lumMod val="25000"/>
                  </a:schemeClr>
                </a:solidFill>
              </a:rPr>
              <a:t>Assess tobacco as part of routine assessment &amp; screening</a:t>
            </a:r>
          </a:p>
          <a:p>
            <a:pPr marL="463550" indent="-463550">
              <a:spcBef>
                <a:spcPts val="0"/>
              </a:spcBef>
              <a:spcAft>
                <a:spcPts val="1200"/>
              </a:spcAft>
              <a:buFont typeface="Wingdings" pitchFamily="2" charset="2"/>
              <a:buChar char="o"/>
              <a:tabLst>
                <a:tab pos="463550" algn="l"/>
              </a:tabLst>
            </a:pPr>
            <a:r>
              <a:rPr lang="en-US" sz="2200" dirty="0" smtClean="0">
                <a:solidFill>
                  <a:schemeClr val="bg2">
                    <a:lumMod val="25000"/>
                  </a:schemeClr>
                </a:solidFill>
              </a:rPr>
              <a:t>Include treatment plan with goals and objectives specific to tobacco</a:t>
            </a:r>
          </a:p>
          <a:p>
            <a:pPr marL="463550" indent="-463550">
              <a:spcBef>
                <a:spcPts val="0"/>
              </a:spcBef>
              <a:spcAft>
                <a:spcPts val="1200"/>
              </a:spcAft>
              <a:buFont typeface="Wingdings" pitchFamily="2" charset="2"/>
              <a:buChar char="o"/>
              <a:tabLst>
                <a:tab pos="463550" algn="l"/>
              </a:tabLst>
            </a:pPr>
            <a:r>
              <a:rPr lang="en-US" sz="2200" dirty="0" smtClean="0">
                <a:solidFill>
                  <a:schemeClr val="bg2">
                    <a:lumMod val="25000"/>
                  </a:schemeClr>
                </a:solidFill>
              </a:rPr>
              <a:t>Provide educational materials related to tobacco</a:t>
            </a:r>
          </a:p>
          <a:p>
            <a:pPr marL="463550" indent="-463550">
              <a:spcBef>
                <a:spcPts val="0"/>
              </a:spcBef>
              <a:spcAft>
                <a:spcPts val="1200"/>
              </a:spcAft>
              <a:buFont typeface="Wingdings" pitchFamily="2" charset="2"/>
              <a:buChar char="o"/>
              <a:tabLst>
                <a:tab pos="463550" algn="l"/>
              </a:tabLst>
            </a:pPr>
            <a:r>
              <a:rPr lang="en-US" sz="2200" dirty="0" smtClean="0">
                <a:solidFill>
                  <a:schemeClr val="bg2">
                    <a:lumMod val="25000"/>
                  </a:schemeClr>
                </a:solidFill>
              </a:rPr>
              <a:t>Incorporate tobacco directly and indirectly into group topics</a:t>
            </a:r>
          </a:p>
          <a:p>
            <a:pPr marL="463550" indent="-463550">
              <a:spcBef>
                <a:spcPts val="0"/>
              </a:spcBef>
              <a:spcAft>
                <a:spcPts val="1200"/>
              </a:spcAft>
              <a:buFont typeface="Wingdings" pitchFamily="2" charset="2"/>
              <a:buChar char="o"/>
              <a:tabLst>
                <a:tab pos="463550" algn="l"/>
              </a:tabLst>
            </a:pPr>
            <a:r>
              <a:rPr lang="en-US" sz="2200" dirty="0" smtClean="0">
                <a:solidFill>
                  <a:schemeClr val="bg2">
                    <a:lumMod val="25000"/>
                  </a:schemeClr>
                </a:solidFill>
              </a:rPr>
              <a:t>Address tobacco use in individual and group sessions</a:t>
            </a:r>
          </a:p>
          <a:p>
            <a:pPr marL="463550" indent="-463550">
              <a:spcBef>
                <a:spcPts val="0"/>
              </a:spcBef>
              <a:spcAft>
                <a:spcPts val="1200"/>
              </a:spcAft>
              <a:buFont typeface="Wingdings" pitchFamily="2" charset="2"/>
              <a:buChar char="o"/>
              <a:tabLst>
                <a:tab pos="463550" algn="l"/>
              </a:tabLst>
            </a:pPr>
            <a:r>
              <a:rPr lang="en-US" sz="2200" dirty="0" smtClean="0">
                <a:solidFill>
                  <a:schemeClr val="bg2">
                    <a:lumMod val="25000"/>
                  </a:schemeClr>
                </a:solidFill>
              </a:rPr>
              <a:t>Promote wellness breaks</a:t>
            </a:r>
            <a:endParaRPr lang="en-US" sz="2200" dirty="0">
              <a:solidFill>
                <a:schemeClr val="bg2">
                  <a:lumMod val="25000"/>
                </a:schemeClr>
              </a:solidFill>
            </a:endParaRPr>
          </a:p>
        </p:txBody>
      </p:sp>
      <p:pic>
        <p:nvPicPr>
          <p:cNvPr id="7" name="Picture 2" descr="http://www.socialmarketing.com/sites/default/files/imagecache/img520w/user_l1.jpg"/>
          <p:cNvPicPr>
            <a:picLocks noChangeAspect="1" noChangeArrowheads="1"/>
          </p:cNvPicPr>
          <p:nvPr/>
        </p:nvPicPr>
        <p:blipFill>
          <a:blip r:embed="rId2"/>
          <a:srcRect/>
          <a:stretch>
            <a:fillRect/>
          </a:stretch>
        </p:blipFill>
        <p:spPr bwMode="auto">
          <a:xfrm>
            <a:off x="5410200" y="2362199"/>
            <a:ext cx="3352800" cy="2235201"/>
          </a:xfrm>
          <a:prstGeom prst="rect">
            <a:avLst/>
          </a:prstGeom>
          <a:noFill/>
        </p:spPr>
      </p:pic>
      <p:sp>
        <p:nvSpPr>
          <p:cNvPr id="8" name="TextBox 7"/>
          <p:cNvSpPr txBox="1"/>
          <p:nvPr/>
        </p:nvSpPr>
        <p:spPr>
          <a:xfrm>
            <a:off x="304800" y="6400800"/>
            <a:ext cx="6553200" cy="261610"/>
          </a:xfrm>
          <a:prstGeom prst="rect">
            <a:avLst/>
          </a:prstGeom>
          <a:noFill/>
        </p:spPr>
        <p:txBody>
          <a:bodyPr wrap="square" rtlCol="0">
            <a:spAutoFit/>
          </a:bodyPr>
          <a:lstStyle/>
          <a:p>
            <a:r>
              <a:rPr lang="en-US" sz="1100" dirty="0" smtClean="0">
                <a:solidFill>
                  <a:schemeClr val="bg2">
                    <a:lumMod val="25000"/>
                  </a:schemeClr>
                </a:solidFill>
                <a:latin typeface="+mn-lt"/>
              </a:rPr>
              <a:t>Image Source: www.betterworldadvertising.com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2"/>
          </p:nvPr>
        </p:nvSpPr>
        <p:spPr>
          <a:xfrm>
            <a:off x="304800" y="914400"/>
            <a:ext cx="2514600" cy="4800600"/>
          </a:xfrm>
        </p:spPr>
        <p:txBody>
          <a:bodyPr>
            <a:noAutofit/>
          </a:bodyPr>
          <a:lstStyle/>
          <a:p>
            <a:pPr>
              <a:spcBef>
                <a:spcPts val="0"/>
              </a:spcBef>
              <a:spcAft>
                <a:spcPts val="600"/>
              </a:spcAft>
            </a:pPr>
            <a:r>
              <a:rPr lang="en-US" sz="2400" dirty="0" smtClean="0">
                <a:solidFill>
                  <a:schemeClr val="tx1"/>
                </a:solidFill>
              </a:rPr>
              <a:t>ASK:  </a:t>
            </a:r>
          </a:p>
          <a:p>
            <a:pPr>
              <a:tabLst>
                <a:tab pos="463550" algn="l"/>
              </a:tabLst>
            </a:pPr>
            <a:r>
              <a:rPr lang="en-US" dirty="0" smtClean="0"/>
              <a:t>Determine tobacco use status</a:t>
            </a:r>
          </a:p>
          <a:p>
            <a:pPr>
              <a:spcBef>
                <a:spcPts val="0"/>
              </a:spcBef>
              <a:spcAft>
                <a:spcPts val="600"/>
              </a:spcAft>
            </a:pPr>
            <a:r>
              <a:rPr lang="en-US" sz="2400" dirty="0" smtClean="0">
                <a:solidFill>
                  <a:schemeClr val="tx1"/>
                </a:solidFill>
              </a:rPr>
              <a:t>ADVISE:  </a:t>
            </a:r>
          </a:p>
          <a:p>
            <a:r>
              <a:rPr lang="en-US" dirty="0" smtClean="0"/>
              <a:t>“Quitting is very important to improving your health.  I can refer you to people who can help.”</a:t>
            </a:r>
          </a:p>
          <a:p>
            <a:pPr>
              <a:spcBef>
                <a:spcPts val="0"/>
              </a:spcBef>
              <a:spcAft>
                <a:spcPts val="600"/>
              </a:spcAft>
            </a:pPr>
            <a:r>
              <a:rPr lang="en-US" sz="2400" dirty="0" smtClean="0">
                <a:solidFill>
                  <a:schemeClr val="tx1"/>
                </a:solidFill>
              </a:rPr>
              <a:t>REFER:</a:t>
            </a:r>
          </a:p>
          <a:p>
            <a:pPr>
              <a:spcBef>
                <a:spcPts val="0"/>
              </a:spcBef>
              <a:spcAft>
                <a:spcPts val="600"/>
              </a:spcAft>
            </a:pPr>
            <a:r>
              <a:rPr lang="en-US" dirty="0" smtClean="0"/>
              <a:t>To Quit Line</a:t>
            </a:r>
          </a:p>
          <a:p>
            <a:pPr>
              <a:spcBef>
                <a:spcPts val="0"/>
              </a:spcBef>
              <a:spcAft>
                <a:spcPts val="600"/>
              </a:spcAft>
            </a:pPr>
            <a:r>
              <a:rPr lang="en-US" dirty="0" smtClean="0"/>
              <a:t>To Cessation Class</a:t>
            </a:r>
          </a:p>
          <a:p>
            <a:pPr>
              <a:spcBef>
                <a:spcPts val="0"/>
              </a:spcBef>
              <a:spcAft>
                <a:spcPts val="600"/>
              </a:spcAft>
            </a:pPr>
            <a:r>
              <a:rPr lang="en-US" dirty="0" smtClean="0"/>
              <a:t>To Peer Support Group</a:t>
            </a:r>
            <a:endParaRPr lang="en-US" dirty="0"/>
          </a:p>
        </p:txBody>
      </p:sp>
      <p:pic>
        <p:nvPicPr>
          <p:cNvPr id="1028" name="Picture 4"/>
          <p:cNvPicPr>
            <a:picLocks noChangeAspect="1" noChangeArrowheads="1"/>
          </p:cNvPicPr>
          <p:nvPr/>
        </p:nvPicPr>
        <p:blipFill>
          <a:blip r:embed="rId3" cstate="print"/>
          <a:srcRect l="22917" t="22222" r="53750" b="47407"/>
          <a:stretch>
            <a:fillRect/>
          </a:stretch>
        </p:blipFill>
        <p:spPr bwMode="auto">
          <a:xfrm>
            <a:off x="3429000" y="1143000"/>
            <a:ext cx="4724400" cy="3458936"/>
          </a:xfrm>
          <a:prstGeom prst="rect">
            <a:avLst/>
          </a:prstGeom>
          <a:noFill/>
          <a:ln w="9525">
            <a:noFill/>
            <a:miter lim="800000"/>
            <a:headEnd/>
            <a:tailEnd/>
          </a:ln>
        </p:spPr>
      </p:pic>
      <p:sp>
        <p:nvSpPr>
          <p:cNvPr id="11" name="TextBox 10"/>
          <p:cNvSpPr txBox="1"/>
          <p:nvPr/>
        </p:nvSpPr>
        <p:spPr>
          <a:xfrm>
            <a:off x="3048000" y="4724400"/>
            <a:ext cx="5715000" cy="769441"/>
          </a:xfrm>
          <a:prstGeom prst="rect">
            <a:avLst/>
          </a:prstGeom>
          <a:noFill/>
        </p:spPr>
        <p:txBody>
          <a:bodyPr wrap="square" rtlCol="0">
            <a:spAutoFit/>
          </a:bodyPr>
          <a:lstStyle/>
          <a:p>
            <a:pPr algn="r"/>
            <a:endParaRPr lang="en-US" sz="1600" dirty="0" smtClean="0">
              <a:solidFill>
                <a:schemeClr val="tx2"/>
              </a:solidFill>
            </a:endParaRPr>
          </a:p>
          <a:p>
            <a:endParaRPr lang="en-US" sz="1200" dirty="0" smtClean="0">
              <a:latin typeface="+mn-lt"/>
            </a:endParaRPr>
          </a:p>
          <a:p>
            <a:pPr algn="r"/>
            <a:endParaRPr lang="en-US" sz="1600" dirty="0" smtClean="0">
              <a:solidFill>
                <a:schemeClr val="tx2"/>
              </a:solidFill>
            </a:endParaRPr>
          </a:p>
        </p:txBody>
      </p:sp>
      <p:sp>
        <p:nvSpPr>
          <p:cNvPr id="6" name="Rectangle 5"/>
          <p:cNvSpPr/>
          <p:nvPr/>
        </p:nvSpPr>
        <p:spPr>
          <a:xfrm>
            <a:off x="228600" y="6400800"/>
            <a:ext cx="6324600" cy="261610"/>
          </a:xfrm>
          <a:prstGeom prst="rect">
            <a:avLst/>
          </a:prstGeom>
        </p:spPr>
        <p:txBody>
          <a:bodyPr wrap="square">
            <a:spAutoFit/>
          </a:bodyPr>
          <a:lstStyle/>
          <a:p>
            <a:r>
              <a:rPr lang="en-US" sz="1100" dirty="0" smtClean="0">
                <a:solidFill>
                  <a:schemeClr val="bg2">
                    <a:lumMod val="25000"/>
                  </a:schemeClr>
                </a:solidFill>
                <a:latin typeface="Tw Cen MT" pitchFamily="34" charset="0"/>
              </a:rPr>
              <a:t>Fiore et al. (2008), </a:t>
            </a:r>
            <a:r>
              <a:rPr lang="en-US" sz="1100" i="1" dirty="0" smtClean="0">
                <a:solidFill>
                  <a:schemeClr val="bg2">
                    <a:lumMod val="25000"/>
                  </a:schemeClr>
                </a:solidFill>
                <a:latin typeface="Tw Cen MT" pitchFamily="34" charset="0"/>
              </a:rPr>
              <a:t>Treating Tobacco Use and Dependence: 2008 Update</a:t>
            </a:r>
            <a:endParaRPr lang="en-US" sz="1100" dirty="0" smtClean="0">
              <a:solidFill>
                <a:schemeClr val="bg2">
                  <a:lumMod val="25000"/>
                </a:schemeClr>
              </a:solidFill>
              <a:latin typeface="Tw Cen MT" pitchFamily="34" charset="0"/>
            </a:endParaRPr>
          </a:p>
        </p:txBody>
      </p:sp>
      <p:sp>
        <p:nvSpPr>
          <p:cNvPr id="10" name="TextBox 9"/>
          <p:cNvSpPr txBox="1"/>
          <p:nvPr/>
        </p:nvSpPr>
        <p:spPr>
          <a:xfrm>
            <a:off x="3505200" y="5216604"/>
            <a:ext cx="5334000" cy="1107996"/>
          </a:xfrm>
          <a:prstGeom prst="rect">
            <a:avLst/>
          </a:prstGeom>
          <a:noFill/>
          <a:ln w="34925"/>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lgn="r"/>
            <a:r>
              <a:rPr lang="en-US" sz="2200" dirty="0" smtClean="0">
                <a:solidFill>
                  <a:schemeClr val="tx2"/>
                </a:solidFill>
                <a:latin typeface="Tw Cen MT" pitchFamily="34" charset="0"/>
              </a:rPr>
              <a:t>Make a commitment to incorporate </a:t>
            </a:r>
          </a:p>
          <a:p>
            <a:pPr algn="r"/>
            <a:r>
              <a:rPr lang="en-US" sz="2200" dirty="0" smtClean="0">
                <a:solidFill>
                  <a:schemeClr val="tx2"/>
                </a:solidFill>
                <a:latin typeface="Tw Cen MT" pitchFamily="34" charset="0"/>
              </a:rPr>
              <a:t>brief tobacco assessment and counseling </a:t>
            </a:r>
          </a:p>
          <a:p>
            <a:pPr algn="r"/>
            <a:r>
              <a:rPr lang="en-US" sz="2200" dirty="0" smtClean="0">
                <a:solidFill>
                  <a:schemeClr val="tx2"/>
                </a:solidFill>
                <a:latin typeface="Tw Cen MT" pitchFamily="34" charset="0"/>
              </a:rPr>
              <a:t>at each client encounter.</a:t>
            </a:r>
          </a:p>
        </p:txBody>
      </p:sp>
      <p:sp>
        <p:nvSpPr>
          <p:cNvPr id="7" name="Title 1"/>
          <p:cNvSpPr>
            <a:spLocks noGrp="1"/>
          </p:cNvSpPr>
          <p:nvPr>
            <p:ph type="title"/>
          </p:nvPr>
        </p:nvSpPr>
        <p:spPr>
          <a:xfrm>
            <a:off x="2971800" y="0"/>
            <a:ext cx="5791200" cy="530352"/>
          </a:xfrm>
        </p:spPr>
        <p:txBody>
          <a:bodyPr>
            <a:normAutofit/>
          </a:bodyPr>
          <a:lstStyle/>
          <a:p>
            <a:r>
              <a:rPr lang="en-US" sz="2400" b="0" dirty="0" smtClean="0"/>
              <a:t>2As &amp; R Brief Intervention</a:t>
            </a:r>
            <a:endParaRPr lang="en-US" sz="2400" b="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600200" y="304800"/>
            <a:ext cx="6019800" cy="685800"/>
          </a:xfrm>
        </p:spPr>
        <p:txBody>
          <a:bodyPr>
            <a:normAutofit/>
          </a:bodyPr>
          <a:lstStyle/>
          <a:p>
            <a:pPr eaLnBrk="1" hangingPunct="1"/>
            <a:r>
              <a:rPr lang="en-US" dirty="0" smtClean="0"/>
              <a:t>Why a Tobacco Quit Line?</a:t>
            </a:r>
          </a:p>
        </p:txBody>
      </p:sp>
      <p:pic>
        <p:nvPicPr>
          <p:cNvPr id="8195" name="Picture 3" descr="ARRAQUIT_ppt_4.png"/>
          <p:cNvPicPr>
            <a:picLocks noChangeAspect="1"/>
          </p:cNvPicPr>
          <p:nvPr/>
        </p:nvPicPr>
        <p:blipFill>
          <a:blip r:embed="rId3"/>
          <a:srcRect t="16667" r="13615" b="7054"/>
          <a:stretch>
            <a:fillRect/>
          </a:stretch>
        </p:blipFill>
        <p:spPr bwMode="auto">
          <a:xfrm>
            <a:off x="76200" y="1371600"/>
            <a:ext cx="1676400" cy="5410200"/>
          </a:xfrm>
          <a:prstGeom prst="rect">
            <a:avLst/>
          </a:prstGeom>
          <a:noFill/>
          <a:ln w="9525">
            <a:noFill/>
            <a:miter lim="800000"/>
            <a:headEnd/>
            <a:tailEnd/>
          </a:ln>
        </p:spPr>
      </p:pic>
      <p:sp>
        <p:nvSpPr>
          <p:cNvPr id="8196" name="Rectangle 1029"/>
          <p:cNvSpPr txBox="1">
            <a:spLocks noChangeArrowheads="1"/>
          </p:cNvSpPr>
          <p:nvPr/>
        </p:nvSpPr>
        <p:spPr bwMode="auto">
          <a:xfrm>
            <a:off x="1905000" y="1600200"/>
            <a:ext cx="6934200" cy="2057400"/>
          </a:xfrm>
          <a:prstGeom prst="rect">
            <a:avLst/>
          </a:prstGeom>
          <a:noFill/>
          <a:ln w="9525">
            <a:noFill/>
            <a:miter lim="800000"/>
            <a:headEnd/>
            <a:tailEnd/>
          </a:ln>
        </p:spPr>
        <p:txBody>
          <a:bodyPr/>
          <a:lstStyle/>
          <a:p>
            <a:pPr marL="285750" indent="-285750" eaLnBrk="1" hangingPunct="1">
              <a:spcBef>
                <a:spcPct val="20000"/>
              </a:spcBef>
              <a:buClr>
                <a:srgbClr val="F58025"/>
              </a:buClr>
              <a:buSzPct val="115000"/>
            </a:pPr>
            <a:r>
              <a:rPr lang="en-US" sz="2200" dirty="0" smtClean="0">
                <a:solidFill>
                  <a:schemeClr val="bg2">
                    <a:lumMod val="25000"/>
                  </a:schemeClr>
                </a:solidFill>
                <a:latin typeface="+mj-lt"/>
              </a:rPr>
              <a:t>It </a:t>
            </a:r>
            <a:r>
              <a:rPr lang="en-US" sz="2200" dirty="0">
                <a:solidFill>
                  <a:schemeClr val="bg2">
                    <a:lumMod val="25000"/>
                  </a:schemeClr>
                </a:solidFill>
                <a:latin typeface="+mj-lt"/>
              </a:rPr>
              <a:t>works:</a:t>
            </a:r>
          </a:p>
          <a:p>
            <a:pPr marL="285750" indent="-285750" eaLnBrk="1" hangingPunct="1">
              <a:spcBef>
                <a:spcPts val="600"/>
              </a:spcBef>
              <a:spcAft>
                <a:spcPts val="0"/>
              </a:spcAft>
              <a:buClr>
                <a:srgbClr val="F58025"/>
              </a:buClr>
              <a:buSzPct val="115000"/>
              <a:buFont typeface="Courier New" pitchFamily="49" charset="0"/>
              <a:buChar char="o"/>
            </a:pPr>
            <a:r>
              <a:rPr lang="en-US" sz="2000" dirty="0" smtClean="0">
                <a:solidFill>
                  <a:schemeClr val="tx2"/>
                </a:solidFill>
                <a:latin typeface="+mj-lt"/>
              </a:rPr>
              <a:t>Quit </a:t>
            </a:r>
            <a:r>
              <a:rPr lang="en-US" sz="2000" dirty="0">
                <a:solidFill>
                  <a:schemeClr val="tx2"/>
                </a:solidFill>
                <a:latin typeface="+mj-lt"/>
              </a:rPr>
              <a:t>Lines significantly increase quit rates compared to minimal or no </a:t>
            </a:r>
            <a:r>
              <a:rPr lang="en-US" sz="2000" dirty="0" smtClean="0">
                <a:solidFill>
                  <a:schemeClr val="tx2"/>
                </a:solidFill>
                <a:latin typeface="+mj-lt"/>
              </a:rPr>
              <a:t>counseling</a:t>
            </a:r>
            <a:endParaRPr lang="en-US" sz="2000" dirty="0">
              <a:solidFill>
                <a:schemeClr val="tx2"/>
              </a:solidFill>
              <a:latin typeface="+mj-lt"/>
            </a:endParaRPr>
          </a:p>
          <a:p>
            <a:pPr marL="285750" indent="-285750" eaLnBrk="1" hangingPunct="1">
              <a:spcBef>
                <a:spcPts val="600"/>
              </a:spcBef>
              <a:spcAft>
                <a:spcPts val="0"/>
              </a:spcAft>
              <a:buClr>
                <a:srgbClr val="F58025"/>
              </a:buClr>
              <a:buSzPct val="115000"/>
              <a:buFont typeface="Courier New" pitchFamily="49" charset="0"/>
              <a:buChar char="o"/>
            </a:pPr>
            <a:r>
              <a:rPr lang="en-US" sz="2000" dirty="0">
                <a:solidFill>
                  <a:schemeClr val="tx2"/>
                </a:solidFill>
                <a:latin typeface="+mj-lt"/>
              </a:rPr>
              <a:t>Quit Lines + medication significantly increase quit rates compared to use of medication alone. </a:t>
            </a:r>
          </a:p>
          <a:p>
            <a:pPr marL="742950" lvl="1" indent="-285750" eaLnBrk="1" hangingPunct="1">
              <a:spcBef>
                <a:spcPct val="20000"/>
              </a:spcBef>
              <a:buClr>
                <a:srgbClr val="F58025"/>
              </a:buClr>
              <a:buSzPct val="115000"/>
            </a:pPr>
            <a:endParaRPr lang="en-US" sz="2000" dirty="0">
              <a:solidFill>
                <a:schemeClr val="tx2"/>
              </a:solidFill>
              <a:latin typeface="+mj-lt"/>
            </a:endParaRPr>
          </a:p>
        </p:txBody>
      </p:sp>
      <p:sp>
        <p:nvSpPr>
          <p:cNvPr id="8197" name="Rectangle 1029"/>
          <p:cNvSpPr txBox="1">
            <a:spLocks noChangeArrowheads="1"/>
          </p:cNvSpPr>
          <p:nvPr/>
        </p:nvSpPr>
        <p:spPr bwMode="auto">
          <a:xfrm>
            <a:off x="1981200" y="3962400"/>
            <a:ext cx="6934200" cy="2286000"/>
          </a:xfrm>
          <a:prstGeom prst="rect">
            <a:avLst/>
          </a:prstGeom>
          <a:noFill/>
          <a:ln w="9525">
            <a:noFill/>
            <a:miter lim="800000"/>
            <a:headEnd/>
            <a:tailEnd/>
          </a:ln>
        </p:spPr>
        <p:txBody>
          <a:bodyPr/>
          <a:lstStyle/>
          <a:p>
            <a:pPr marL="285750" indent="-285750" eaLnBrk="1" hangingPunct="1">
              <a:spcBef>
                <a:spcPct val="20000"/>
              </a:spcBef>
              <a:buClr>
                <a:srgbClr val="F58025"/>
              </a:buClr>
              <a:buSzPct val="115000"/>
            </a:pPr>
            <a:r>
              <a:rPr lang="en-US" sz="2200" dirty="0">
                <a:solidFill>
                  <a:schemeClr val="bg2">
                    <a:lumMod val="25000"/>
                  </a:schemeClr>
                </a:solidFill>
                <a:latin typeface="+mj-lt"/>
              </a:rPr>
              <a:t>It fits the need:</a:t>
            </a:r>
          </a:p>
          <a:p>
            <a:pPr marL="285750" indent="-285750" eaLnBrk="1" hangingPunct="1">
              <a:spcBef>
                <a:spcPts val="600"/>
              </a:spcBef>
              <a:spcAft>
                <a:spcPts val="0"/>
              </a:spcAft>
              <a:buClr>
                <a:srgbClr val="F58025"/>
              </a:buClr>
              <a:buSzPct val="115000"/>
              <a:buFont typeface="Courier New" pitchFamily="49" charset="0"/>
              <a:buChar char="o"/>
            </a:pPr>
            <a:r>
              <a:rPr lang="en-US" sz="2000" dirty="0" smtClean="0">
                <a:solidFill>
                  <a:schemeClr val="tx2"/>
                </a:solidFill>
                <a:latin typeface="+mj-lt"/>
              </a:rPr>
              <a:t>Increase </a:t>
            </a:r>
            <a:r>
              <a:rPr lang="en-US" sz="2000" dirty="0">
                <a:solidFill>
                  <a:schemeClr val="tx2"/>
                </a:solidFill>
                <a:latin typeface="+mj-lt"/>
              </a:rPr>
              <a:t>a caller’s chance of quitting</a:t>
            </a:r>
          </a:p>
          <a:p>
            <a:pPr marL="285750" indent="-285750" eaLnBrk="1" hangingPunct="1">
              <a:spcBef>
                <a:spcPts val="600"/>
              </a:spcBef>
              <a:spcAft>
                <a:spcPts val="0"/>
              </a:spcAft>
              <a:buClr>
                <a:srgbClr val="F58025"/>
              </a:buClr>
              <a:buSzPct val="115000"/>
              <a:buFont typeface="Courier New" pitchFamily="49" charset="0"/>
              <a:buChar char="o"/>
            </a:pPr>
            <a:r>
              <a:rPr lang="en-US" sz="2000" dirty="0" smtClean="0">
                <a:solidFill>
                  <a:schemeClr val="tx2"/>
                </a:solidFill>
                <a:latin typeface="+mj-lt"/>
              </a:rPr>
              <a:t>Offers </a:t>
            </a:r>
            <a:r>
              <a:rPr lang="en-US" sz="2000" dirty="0">
                <a:solidFill>
                  <a:schemeClr val="tx2"/>
                </a:solidFill>
                <a:latin typeface="+mj-lt"/>
              </a:rPr>
              <a:t>a variety of services according to individual need</a:t>
            </a:r>
            <a:r>
              <a:rPr lang="en-US" sz="2000" dirty="0" smtClean="0">
                <a:solidFill>
                  <a:schemeClr val="tx2"/>
                </a:solidFill>
                <a:latin typeface="+mj-lt"/>
              </a:rPr>
              <a:t>.</a:t>
            </a:r>
          </a:p>
          <a:p>
            <a:pPr marL="285750" indent="-285750" eaLnBrk="1" hangingPunct="1">
              <a:spcBef>
                <a:spcPts val="600"/>
              </a:spcBef>
              <a:spcAft>
                <a:spcPts val="0"/>
              </a:spcAft>
              <a:buClr>
                <a:srgbClr val="F58025"/>
              </a:buClr>
              <a:buSzPct val="115000"/>
              <a:buFont typeface="Courier New" pitchFamily="49" charset="0"/>
              <a:buChar char="o"/>
            </a:pPr>
            <a:r>
              <a:rPr lang="en-US" sz="2000" dirty="0" smtClean="0">
                <a:solidFill>
                  <a:schemeClr val="tx2"/>
                </a:solidFill>
                <a:latin typeface="+mj-lt"/>
              </a:rPr>
              <a:t>Can be adapted to fit unique clinical environments</a:t>
            </a:r>
          </a:p>
          <a:p>
            <a:pPr marL="742950" lvl="1" indent="-285750" eaLnBrk="1" hangingPunct="1">
              <a:spcBef>
                <a:spcPct val="20000"/>
              </a:spcBef>
              <a:buClr>
                <a:srgbClr val="F58025"/>
              </a:buClr>
              <a:buSzPct val="115000"/>
            </a:pPr>
            <a:endParaRPr lang="en-US" sz="2000" dirty="0"/>
          </a:p>
          <a:p>
            <a:pPr marL="285750" indent="-285750" eaLnBrk="1" hangingPunct="1">
              <a:spcBef>
                <a:spcPct val="20000"/>
              </a:spcBef>
              <a:buClr>
                <a:srgbClr val="F58025"/>
              </a:buClr>
              <a:buSzPct val="85000"/>
              <a:buFontTx/>
              <a:buChar char="•"/>
            </a:pP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38200" y="304800"/>
            <a:ext cx="7696200" cy="685800"/>
          </a:xfrm>
        </p:spPr>
        <p:txBody>
          <a:bodyPr>
            <a:normAutofit/>
          </a:bodyPr>
          <a:lstStyle/>
          <a:p>
            <a:pPr eaLnBrk="1" hangingPunct="1"/>
            <a:r>
              <a:rPr lang="en-US" dirty="0" smtClean="0"/>
              <a:t>How does the Quit Line Work?</a:t>
            </a:r>
          </a:p>
        </p:txBody>
      </p:sp>
      <p:sp>
        <p:nvSpPr>
          <p:cNvPr id="11267" name="Rectangle 1029"/>
          <p:cNvSpPr>
            <a:spLocks noGrp="1" noChangeArrowheads="1"/>
          </p:cNvSpPr>
          <p:nvPr>
            <p:ph sz="quarter" idx="1"/>
          </p:nvPr>
        </p:nvSpPr>
        <p:spPr>
          <a:xfrm>
            <a:off x="304800" y="1447800"/>
            <a:ext cx="5791200" cy="4724400"/>
          </a:xfrm>
        </p:spPr>
        <p:txBody>
          <a:bodyPr>
            <a:noAutofit/>
          </a:bodyPr>
          <a:lstStyle/>
          <a:p>
            <a:pPr eaLnBrk="1" hangingPunct="1">
              <a:buFont typeface="Wingdings" pitchFamily="2" charset="2"/>
              <a:buChar char="o"/>
            </a:pPr>
            <a:r>
              <a:rPr lang="en-US" sz="2200" dirty="0" smtClean="0">
                <a:solidFill>
                  <a:schemeClr val="bg2">
                    <a:lumMod val="25000"/>
                  </a:schemeClr>
                </a:solidFill>
              </a:rPr>
              <a:t>Registration </a:t>
            </a:r>
          </a:p>
          <a:p>
            <a:pPr marL="548640" lvl="2">
              <a:buClr>
                <a:schemeClr val="accent1"/>
              </a:buClr>
              <a:buSzPct val="85000"/>
              <a:buFont typeface="Courier New" pitchFamily="49" charset="0"/>
              <a:buChar char="o"/>
            </a:pPr>
            <a:r>
              <a:rPr lang="en-US" dirty="0" smtClean="0">
                <a:solidFill>
                  <a:schemeClr val="bg2">
                    <a:lumMod val="50000"/>
                  </a:schemeClr>
                </a:solidFill>
              </a:rPr>
              <a:t>Available to all Oregonians regardless of income or insurance status</a:t>
            </a:r>
          </a:p>
          <a:p>
            <a:pPr marL="548640" lvl="2">
              <a:buClr>
                <a:schemeClr val="accent1"/>
              </a:buClr>
              <a:buSzPct val="85000"/>
              <a:buFont typeface="Courier New" pitchFamily="49" charset="0"/>
              <a:buChar char="o"/>
            </a:pPr>
            <a:r>
              <a:rPr lang="en-US" dirty="0" smtClean="0">
                <a:solidFill>
                  <a:schemeClr val="bg2">
                    <a:lumMod val="50000"/>
                  </a:schemeClr>
                </a:solidFill>
              </a:rPr>
              <a:t>Coaching in 170+ languages</a:t>
            </a:r>
            <a:endParaRPr lang="en-US" sz="1800" dirty="0" smtClean="0"/>
          </a:p>
          <a:p>
            <a:pPr eaLnBrk="1" hangingPunct="1">
              <a:spcBef>
                <a:spcPts val="1800"/>
              </a:spcBef>
              <a:buFont typeface="Wingdings" pitchFamily="2" charset="2"/>
              <a:buChar char="o"/>
            </a:pPr>
            <a:r>
              <a:rPr lang="en-US" sz="2200" dirty="0" smtClean="0">
                <a:solidFill>
                  <a:schemeClr val="bg2">
                    <a:lumMod val="25000"/>
                  </a:schemeClr>
                </a:solidFill>
              </a:rPr>
              <a:t>Counseling Calls with Quit Coach</a:t>
            </a:r>
            <a:r>
              <a:rPr lang="en-US" sz="2200" dirty="0" smtClean="0"/>
              <a:t> </a:t>
            </a:r>
          </a:p>
          <a:p>
            <a:pPr lvl="1" eaLnBrk="1" hangingPunct="1">
              <a:buClr>
                <a:schemeClr val="accent1"/>
              </a:buClr>
              <a:buFont typeface="Courier New" pitchFamily="49" charset="0"/>
              <a:buChar char="o"/>
            </a:pPr>
            <a:r>
              <a:rPr lang="en-US" sz="2000" dirty="0" smtClean="0">
                <a:solidFill>
                  <a:schemeClr val="bg2">
                    <a:lumMod val="50000"/>
                  </a:schemeClr>
                </a:solidFill>
              </a:rPr>
              <a:t>Motivational Interviewing </a:t>
            </a:r>
          </a:p>
          <a:p>
            <a:pPr lvl="1" eaLnBrk="1" hangingPunct="1">
              <a:buClr>
                <a:schemeClr val="accent1"/>
              </a:buClr>
              <a:buFont typeface="Courier New" pitchFamily="49" charset="0"/>
              <a:buChar char="o"/>
            </a:pPr>
            <a:r>
              <a:rPr lang="en-US" sz="2000" dirty="0" smtClean="0">
                <a:solidFill>
                  <a:schemeClr val="bg2">
                    <a:lumMod val="50000"/>
                  </a:schemeClr>
                </a:solidFill>
              </a:rPr>
              <a:t>Problem-solving and coping skills</a:t>
            </a:r>
          </a:p>
          <a:p>
            <a:pPr lvl="1" eaLnBrk="1" hangingPunct="1">
              <a:buClr>
                <a:schemeClr val="accent1"/>
              </a:buClr>
              <a:buFont typeface="Courier New" pitchFamily="49" charset="0"/>
              <a:buChar char="o"/>
            </a:pPr>
            <a:r>
              <a:rPr lang="en-US" sz="2000" dirty="0" smtClean="0">
                <a:solidFill>
                  <a:schemeClr val="bg2">
                    <a:lumMod val="50000"/>
                  </a:schemeClr>
                </a:solidFill>
              </a:rPr>
              <a:t>Personalized Quit Plans</a:t>
            </a:r>
            <a:endParaRPr lang="en-US" sz="2400" dirty="0" smtClean="0">
              <a:solidFill>
                <a:schemeClr val="bg2">
                  <a:lumMod val="50000"/>
                </a:schemeClr>
              </a:solidFill>
            </a:endParaRPr>
          </a:p>
          <a:p>
            <a:pPr eaLnBrk="1" hangingPunct="1">
              <a:spcBef>
                <a:spcPts val="1800"/>
              </a:spcBef>
              <a:buFont typeface="Wingdings" pitchFamily="2" charset="2"/>
              <a:buChar char="o"/>
            </a:pPr>
            <a:r>
              <a:rPr lang="en-US" sz="2200" dirty="0" smtClean="0">
                <a:solidFill>
                  <a:schemeClr val="bg2">
                    <a:lumMod val="25000"/>
                  </a:schemeClr>
                </a:solidFill>
              </a:rPr>
              <a:t>Nicotine Replacement Therapy (patch or gum) mailed directly to participant’s residence</a:t>
            </a:r>
          </a:p>
          <a:p>
            <a:pPr eaLnBrk="1" hangingPunct="1">
              <a:spcBef>
                <a:spcPts val="1800"/>
              </a:spcBef>
              <a:buFont typeface="Wingdings" pitchFamily="2" charset="2"/>
              <a:buChar char="o"/>
            </a:pPr>
            <a:r>
              <a:rPr lang="en-US" sz="2200" dirty="0" smtClean="0">
                <a:solidFill>
                  <a:schemeClr val="bg2">
                    <a:lumMod val="25000"/>
                  </a:schemeClr>
                </a:solidFill>
              </a:rPr>
              <a:t>Quit Guide and other materials</a:t>
            </a:r>
          </a:p>
          <a:p>
            <a:pPr eaLnBrk="1" hangingPunct="1">
              <a:buFont typeface="Wingdings" pitchFamily="-105" charset="2"/>
              <a:buChar char="§"/>
            </a:pPr>
            <a:endParaRPr lang="en-US" sz="2400" dirty="0" smtClean="0"/>
          </a:p>
          <a:p>
            <a:pPr eaLnBrk="1" hangingPunct="1">
              <a:buFontTx/>
              <a:buNone/>
            </a:pPr>
            <a:endParaRPr lang="en-US" sz="2400" dirty="0" smtClean="0"/>
          </a:p>
        </p:txBody>
      </p:sp>
      <p:pic>
        <p:nvPicPr>
          <p:cNvPr id="5" name="Picture 5" descr="tomquit.JPG"/>
          <p:cNvPicPr>
            <a:picLocks noChangeAspect="1"/>
          </p:cNvPicPr>
          <p:nvPr/>
        </p:nvPicPr>
        <p:blipFill>
          <a:blip r:embed="rId3"/>
          <a:srcRect/>
          <a:stretch>
            <a:fillRect/>
          </a:stretch>
        </p:blipFill>
        <p:spPr bwMode="auto">
          <a:xfrm>
            <a:off x="5562600" y="2057400"/>
            <a:ext cx="3143000" cy="2371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81000" y="304800"/>
            <a:ext cx="8458200" cy="609600"/>
          </a:xfrm>
        </p:spPr>
        <p:txBody>
          <a:bodyPr>
            <a:normAutofit/>
          </a:bodyPr>
          <a:lstStyle/>
          <a:p>
            <a:pPr eaLnBrk="1" hangingPunct="1"/>
            <a:r>
              <a:rPr lang="en-US" dirty="0" smtClean="0"/>
              <a:t>What services are available?</a:t>
            </a:r>
          </a:p>
        </p:txBody>
      </p:sp>
      <p:sp>
        <p:nvSpPr>
          <p:cNvPr id="14339" name="Rectangle 1029"/>
          <p:cNvSpPr>
            <a:spLocks noGrp="1" noChangeArrowheads="1"/>
          </p:cNvSpPr>
          <p:nvPr>
            <p:ph sz="quarter" idx="1"/>
          </p:nvPr>
        </p:nvSpPr>
        <p:spPr>
          <a:xfrm>
            <a:off x="304800" y="1447800"/>
            <a:ext cx="8534400" cy="4724400"/>
          </a:xfrm>
        </p:spPr>
        <p:txBody>
          <a:bodyPr>
            <a:noAutofit/>
          </a:bodyPr>
          <a:lstStyle/>
          <a:p>
            <a:pPr marL="457200" indent="-457200" eaLnBrk="1" hangingPunct="1">
              <a:buFont typeface="Wingdings" pitchFamily="2" charset="2"/>
              <a:buChar char="o"/>
            </a:pPr>
            <a:r>
              <a:rPr lang="en-US" sz="2200" b="1" dirty="0" smtClean="0">
                <a:solidFill>
                  <a:schemeClr val="bg2">
                    <a:lumMod val="25000"/>
                  </a:schemeClr>
                </a:solidFill>
              </a:rPr>
              <a:t>Uninsured</a:t>
            </a:r>
          </a:p>
          <a:p>
            <a:pPr lvl="1">
              <a:buClr>
                <a:schemeClr val="accent1"/>
              </a:buClr>
              <a:buFont typeface="Courier New" pitchFamily="49" charset="0"/>
              <a:buChar char="o"/>
            </a:pPr>
            <a:r>
              <a:rPr lang="en-US" sz="2000" dirty="0" smtClean="0">
                <a:solidFill>
                  <a:schemeClr val="bg2">
                    <a:lumMod val="50000"/>
                  </a:schemeClr>
                </a:solidFill>
              </a:rPr>
              <a:t>4 counseling calls</a:t>
            </a:r>
          </a:p>
          <a:p>
            <a:pPr lvl="1">
              <a:buClr>
                <a:schemeClr val="accent1"/>
              </a:buClr>
              <a:buFont typeface="Courier New" pitchFamily="49" charset="0"/>
              <a:buChar char="o"/>
            </a:pPr>
            <a:r>
              <a:rPr lang="en-US" sz="2000" dirty="0" smtClean="0">
                <a:solidFill>
                  <a:schemeClr val="bg2">
                    <a:lumMod val="50000"/>
                  </a:schemeClr>
                </a:solidFill>
              </a:rPr>
              <a:t>2 weeks of Nicotine Replacement Therapy</a:t>
            </a:r>
          </a:p>
          <a:p>
            <a:pPr eaLnBrk="1" hangingPunct="1">
              <a:buFontTx/>
              <a:buNone/>
            </a:pPr>
            <a:endParaRPr lang="en-US" sz="2400" dirty="0" smtClean="0"/>
          </a:p>
          <a:p>
            <a:pPr marL="457200" indent="-457200" eaLnBrk="1" hangingPunct="1">
              <a:buFont typeface="Wingdings" pitchFamily="2" charset="2"/>
              <a:buChar char="o"/>
            </a:pPr>
            <a:r>
              <a:rPr lang="en-US" sz="2200" b="1" dirty="0" smtClean="0">
                <a:solidFill>
                  <a:schemeClr val="bg2">
                    <a:lumMod val="25000"/>
                  </a:schemeClr>
                </a:solidFill>
              </a:rPr>
              <a:t>Insured – with Quit Line benefit </a:t>
            </a:r>
          </a:p>
          <a:p>
            <a:pPr lvl="1">
              <a:buClr>
                <a:schemeClr val="accent1"/>
              </a:buClr>
              <a:buFont typeface="Courier New" pitchFamily="49" charset="0"/>
              <a:buChar char="o"/>
            </a:pPr>
            <a:r>
              <a:rPr lang="en-US" sz="2000" dirty="0" smtClean="0">
                <a:solidFill>
                  <a:schemeClr val="bg2">
                    <a:lumMod val="50000"/>
                  </a:schemeClr>
                </a:solidFill>
              </a:rPr>
              <a:t>Whatever their own health plan covers, typically 4-5 counseling calls.</a:t>
            </a:r>
          </a:p>
          <a:p>
            <a:pPr eaLnBrk="1" hangingPunct="1">
              <a:buNone/>
            </a:pPr>
            <a:endParaRPr lang="en-US" sz="2400" dirty="0" smtClean="0"/>
          </a:p>
          <a:p>
            <a:pPr marL="457200" indent="-457200" eaLnBrk="1" hangingPunct="1">
              <a:buFont typeface="Wingdings" pitchFamily="2" charset="2"/>
              <a:buChar char="o"/>
            </a:pPr>
            <a:r>
              <a:rPr lang="en-US" sz="2200" b="1" dirty="0" smtClean="0">
                <a:solidFill>
                  <a:schemeClr val="bg2">
                    <a:lumMod val="25000"/>
                  </a:schemeClr>
                </a:solidFill>
              </a:rPr>
              <a:t>Insured – without Quit Line benefit</a:t>
            </a:r>
          </a:p>
          <a:p>
            <a:pPr lvl="1">
              <a:buClr>
                <a:schemeClr val="accent1"/>
              </a:buClr>
              <a:buFont typeface="Courier New" pitchFamily="49" charset="0"/>
              <a:buChar char="o"/>
            </a:pPr>
            <a:r>
              <a:rPr lang="en-US" sz="2000" dirty="0" smtClean="0">
                <a:solidFill>
                  <a:schemeClr val="bg2">
                    <a:lumMod val="50000"/>
                  </a:schemeClr>
                </a:solidFill>
              </a:rPr>
              <a:t>1 counseling call</a:t>
            </a:r>
          </a:p>
          <a:p>
            <a:pPr lvl="1">
              <a:buClr>
                <a:schemeClr val="accent1"/>
              </a:buClr>
              <a:buFont typeface="Courier New" pitchFamily="49" charset="0"/>
              <a:buChar char="o"/>
            </a:pPr>
            <a:r>
              <a:rPr lang="en-US" sz="2000" dirty="0" smtClean="0">
                <a:solidFill>
                  <a:schemeClr val="bg2">
                    <a:lumMod val="50000"/>
                  </a:schemeClr>
                </a:solidFill>
              </a:rPr>
              <a:t>2 weeks of Nicotine Replacement Therapy</a:t>
            </a:r>
          </a:p>
          <a:p>
            <a:pPr eaLnBrk="1" hangingPunct="1">
              <a:buFont typeface="Wingdings" pitchFamily="-105" charset="2"/>
              <a:buChar char="§"/>
            </a:pPr>
            <a:endParaRPr lang="en-US" sz="2400" dirty="0" smtClean="0"/>
          </a:p>
          <a:p>
            <a:pPr eaLnBrk="1" hangingPunct="1">
              <a:buFontTx/>
              <a:buNone/>
            </a:pPr>
            <a:endParaRPr lang="en-US" sz="24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Tobacco Cessation Coverage</a:t>
            </a:r>
            <a:endParaRPr lang="en-US" sz="4000" dirty="0"/>
          </a:p>
        </p:txBody>
      </p:sp>
      <p:sp>
        <p:nvSpPr>
          <p:cNvPr id="3" name="Content Placeholder 2"/>
          <p:cNvSpPr>
            <a:spLocks noGrp="1"/>
          </p:cNvSpPr>
          <p:nvPr>
            <p:ph sz="quarter" idx="1"/>
          </p:nvPr>
        </p:nvSpPr>
        <p:spPr>
          <a:xfrm>
            <a:off x="228600" y="1527048"/>
            <a:ext cx="8915400" cy="4721352"/>
          </a:xfrm>
        </p:spPr>
        <p:txBody>
          <a:bodyPr/>
          <a:lstStyle/>
          <a:p>
            <a:pPr marL="347663" lvl="1" indent="-347663">
              <a:buClr>
                <a:schemeClr val="accent1"/>
              </a:buClr>
              <a:buSzPct val="85000"/>
              <a:buFont typeface="Wingdings" pitchFamily="2" charset="2"/>
              <a:buChar char="o"/>
            </a:pPr>
            <a:r>
              <a:rPr lang="en-US" dirty="0" smtClean="0">
                <a:solidFill>
                  <a:schemeClr val="bg2">
                    <a:lumMod val="25000"/>
                  </a:schemeClr>
                </a:solidFill>
              </a:rPr>
              <a:t>OHP coverage varies across plans </a:t>
            </a:r>
          </a:p>
          <a:p>
            <a:pPr marL="547688" lvl="2" indent="-200025">
              <a:buClr>
                <a:schemeClr val="accent1"/>
              </a:buClr>
              <a:buSzPct val="85000"/>
              <a:buFont typeface="Courier New" pitchFamily="49" charset="0"/>
              <a:buChar char="o"/>
            </a:pPr>
            <a:r>
              <a:rPr lang="en-US" dirty="0" smtClean="0">
                <a:solidFill>
                  <a:schemeClr val="bg2">
                    <a:lumMod val="50000"/>
                  </a:schemeClr>
                </a:solidFill>
              </a:rPr>
              <a:t>All cover some form of tobacco use assessment</a:t>
            </a:r>
          </a:p>
          <a:p>
            <a:pPr marL="547688" lvl="2" indent="-200025">
              <a:buClr>
                <a:schemeClr val="accent1"/>
              </a:buClr>
              <a:buSzPct val="85000"/>
              <a:buFont typeface="Courier New" pitchFamily="49" charset="0"/>
              <a:buChar char="o"/>
            </a:pPr>
            <a:r>
              <a:rPr lang="en-US" dirty="0" smtClean="0">
                <a:solidFill>
                  <a:schemeClr val="bg2">
                    <a:lumMod val="50000"/>
                  </a:schemeClr>
                </a:solidFill>
              </a:rPr>
              <a:t>All plans cover some form of cessation counseling</a:t>
            </a:r>
          </a:p>
          <a:p>
            <a:pPr marL="547688" lvl="2" indent="-200025">
              <a:buClr>
                <a:schemeClr val="accent1"/>
              </a:buClr>
              <a:buSzPct val="85000"/>
              <a:buFont typeface="Courier New" pitchFamily="49" charset="0"/>
              <a:buChar char="o"/>
            </a:pPr>
            <a:r>
              <a:rPr lang="en-US" dirty="0" smtClean="0">
                <a:solidFill>
                  <a:schemeClr val="bg2">
                    <a:lumMod val="50000"/>
                  </a:schemeClr>
                </a:solidFill>
              </a:rPr>
              <a:t>All plans cover pharmacotherapy</a:t>
            </a:r>
          </a:p>
          <a:p>
            <a:pPr marL="547688" lvl="2" indent="-200025">
              <a:buClr>
                <a:schemeClr val="accent1"/>
              </a:buClr>
              <a:buSzPct val="85000"/>
              <a:buFont typeface="Courier New" pitchFamily="49" charset="0"/>
              <a:buChar char="o"/>
            </a:pPr>
            <a:r>
              <a:rPr lang="en-US" sz="1600" dirty="0" smtClean="0">
                <a:solidFill>
                  <a:schemeClr val="bg2">
                    <a:lumMod val="50000"/>
                  </a:schemeClr>
                </a:solidFill>
              </a:rPr>
              <a:t>www.oregon.gov/oha/healthplan/data_pubs/reports/cessation2012.pdf</a:t>
            </a:r>
          </a:p>
          <a:p>
            <a:pPr marL="548640" lvl="2">
              <a:buClr>
                <a:schemeClr val="accent1"/>
              </a:buClr>
              <a:buSzPct val="85000"/>
              <a:buNone/>
            </a:pPr>
            <a:endParaRPr lang="en-US" dirty="0" smtClean="0">
              <a:solidFill>
                <a:schemeClr val="bg2">
                  <a:lumMod val="50000"/>
                </a:schemeClr>
              </a:solidFill>
            </a:endParaRPr>
          </a:p>
          <a:p>
            <a:pPr marL="347663" indent="-347663">
              <a:spcBef>
                <a:spcPts val="1200"/>
              </a:spcBef>
              <a:buFont typeface="Wingdings" pitchFamily="2" charset="2"/>
              <a:buChar char="o"/>
            </a:pPr>
            <a:r>
              <a:rPr lang="en-US" sz="2200" dirty="0" smtClean="0">
                <a:solidFill>
                  <a:schemeClr val="bg2">
                    <a:lumMod val="25000"/>
                  </a:schemeClr>
                </a:solidFill>
              </a:rPr>
              <a:t>Oregon Health Benefit Plans required to pay $500 in payment, coverage or reimbursement </a:t>
            </a:r>
            <a:r>
              <a:rPr lang="en-US" sz="2200" dirty="0" smtClean="0">
                <a:solidFill>
                  <a:schemeClr val="bg2">
                    <a:lumMod val="50000"/>
                  </a:schemeClr>
                </a:solidFill>
              </a:rPr>
              <a:t>(ORS 734)—with some limitations, e.g., student or short-term</a:t>
            </a:r>
            <a:endParaRPr lang="en-US" sz="2200" dirty="0">
              <a:solidFill>
                <a:schemeClr val="bg2">
                  <a:lumMod val="50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447800" y="228600"/>
            <a:ext cx="6553200" cy="762000"/>
          </a:xfrm>
        </p:spPr>
        <p:txBody>
          <a:bodyPr/>
          <a:lstStyle/>
          <a:p>
            <a:pPr eaLnBrk="1" hangingPunct="1"/>
            <a:r>
              <a:rPr lang="en-US" sz="3600" dirty="0" smtClean="0"/>
              <a:t>Referring to the Quit Line</a:t>
            </a:r>
          </a:p>
        </p:txBody>
      </p:sp>
      <p:sp>
        <p:nvSpPr>
          <p:cNvPr id="16387" name="Content Placeholder 4"/>
          <p:cNvSpPr>
            <a:spLocks noGrp="1"/>
          </p:cNvSpPr>
          <p:nvPr>
            <p:ph sz="quarter" idx="1"/>
          </p:nvPr>
        </p:nvSpPr>
        <p:spPr>
          <a:xfrm>
            <a:off x="381000" y="1524000"/>
            <a:ext cx="4800600" cy="3962400"/>
          </a:xfrm>
        </p:spPr>
        <p:txBody>
          <a:bodyPr>
            <a:noAutofit/>
          </a:bodyPr>
          <a:lstStyle/>
          <a:p>
            <a:pPr marL="457200" indent="-457200" eaLnBrk="1" hangingPunct="1">
              <a:buFont typeface="Wingdings" pitchFamily="2" charset="2"/>
              <a:buChar char="o"/>
            </a:pPr>
            <a:r>
              <a:rPr lang="en-US" sz="2200" dirty="0" smtClean="0">
                <a:solidFill>
                  <a:schemeClr val="bg2">
                    <a:lumMod val="25000"/>
                  </a:schemeClr>
                </a:solidFill>
                <a:latin typeface="+mj-lt"/>
              </a:rPr>
              <a:t>Fax Referrals</a:t>
            </a:r>
          </a:p>
          <a:p>
            <a:pPr lvl="1">
              <a:buClr>
                <a:schemeClr val="accent1"/>
              </a:buClr>
              <a:buFont typeface="Courier New" pitchFamily="49" charset="0"/>
              <a:buChar char="o"/>
            </a:pPr>
            <a:r>
              <a:rPr lang="en-US" sz="2000" dirty="0" smtClean="0">
                <a:solidFill>
                  <a:schemeClr val="bg2">
                    <a:lumMod val="50000"/>
                  </a:schemeClr>
                </a:solidFill>
              </a:rPr>
              <a:t>Simple form (English or Spanish)</a:t>
            </a:r>
          </a:p>
          <a:p>
            <a:pPr lvl="1">
              <a:buClr>
                <a:schemeClr val="accent1"/>
              </a:buClr>
              <a:buFont typeface="Courier New" pitchFamily="49" charset="0"/>
              <a:buChar char="o"/>
            </a:pPr>
            <a:r>
              <a:rPr lang="en-US" sz="2000" dirty="0" smtClean="0">
                <a:solidFill>
                  <a:schemeClr val="bg2">
                    <a:lumMod val="50000"/>
                  </a:schemeClr>
                </a:solidFill>
              </a:rPr>
              <a:t>Download and fill out with patient</a:t>
            </a:r>
          </a:p>
          <a:p>
            <a:pPr lvl="1">
              <a:buClr>
                <a:schemeClr val="accent1"/>
              </a:buClr>
              <a:buFont typeface="Courier New" pitchFamily="49" charset="0"/>
              <a:buChar char="o"/>
            </a:pPr>
            <a:r>
              <a:rPr lang="en-US" sz="2000" dirty="0" smtClean="0">
                <a:solidFill>
                  <a:schemeClr val="bg2">
                    <a:lumMod val="50000"/>
                  </a:schemeClr>
                </a:solidFill>
              </a:rPr>
              <a:t>Fax or (snail) mail to Quit Line</a:t>
            </a:r>
          </a:p>
          <a:p>
            <a:pPr lvl="1">
              <a:buClr>
                <a:schemeClr val="accent1"/>
              </a:buClr>
              <a:buFont typeface="Courier New" pitchFamily="49" charset="0"/>
              <a:buChar char="o"/>
            </a:pPr>
            <a:r>
              <a:rPr lang="en-US" sz="2000" dirty="0" smtClean="0">
                <a:solidFill>
                  <a:schemeClr val="bg2">
                    <a:lumMod val="50000"/>
                  </a:schemeClr>
                </a:solidFill>
              </a:rPr>
              <a:t>Clinician may serve as proxy</a:t>
            </a:r>
          </a:p>
          <a:p>
            <a:pPr marL="457200" indent="-457200" eaLnBrk="1" hangingPunct="1">
              <a:buFontTx/>
              <a:buNone/>
            </a:pPr>
            <a:endParaRPr lang="en-US" sz="2000" dirty="0" smtClean="0"/>
          </a:p>
          <a:p>
            <a:pPr marL="457200" indent="-457200" eaLnBrk="1" hangingPunct="1">
              <a:buFont typeface="Wingdings" pitchFamily="2" charset="2"/>
              <a:buChar char="o"/>
            </a:pPr>
            <a:r>
              <a:rPr lang="en-US" sz="2200" dirty="0" smtClean="0">
                <a:solidFill>
                  <a:schemeClr val="bg2">
                    <a:lumMod val="25000"/>
                  </a:schemeClr>
                </a:solidFill>
              </a:rPr>
              <a:t>The Quit Line calls client directly and asks if they would like to enroll in services.  If they accept, they can begin counseling immediately.  </a:t>
            </a:r>
            <a:endParaRPr lang="en-US" sz="2200" dirty="0" smtClean="0">
              <a:hlinkClick r:id="rId3"/>
            </a:endParaRPr>
          </a:p>
          <a:p>
            <a:pPr lvl="1" eaLnBrk="1" hangingPunct="1">
              <a:buFont typeface="Wingdings" pitchFamily="-105" charset="2"/>
              <a:buChar char="§"/>
            </a:pPr>
            <a:endParaRPr lang="en-US" sz="2200" dirty="0" smtClean="0">
              <a:hlinkClick r:id="rId3"/>
            </a:endParaRPr>
          </a:p>
          <a:p>
            <a:pPr lvl="1" eaLnBrk="1" hangingPunct="1">
              <a:buFont typeface="Wingdings" pitchFamily="-105" charset="2"/>
              <a:buChar char="§"/>
            </a:pPr>
            <a:endParaRPr lang="en-US" sz="2200" dirty="0" smtClean="0">
              <a:hlinkClick r:id="rId3"/>
            </a:endParaRPr>
          </a:p>
          <a:p>
            <a:pPr lvl="1" eaLnBrk="1" hangingPunct="1">
              <a:buFont typeface="Wingdings" pitchFamily="-105" charset="2"/>
              <a:buChar char="§"/>
            </a:pPr>
            <a:endParaRPr lang="en-US" sz="2200" dirty="0" smtClean="0">
              <a:hlinkClick r:id="rId3"/>
            </a:endParaRPr>
          </a:p>
        </p:txBody>
      </p:sp>
      <p:pic>
        <p:nvPicPr>
          <p:cNvPr id="1026" name="Picture 2"/>
          <p:cNvPicPr>
            <a:picLocks noChangeAspect="1" noChangeArrowheads="1"/>
          </p:cNvPicPr>
          <p:nvPr/>
        </p:nvPicPr>
        <p:blipFill>
          <a:blip r:embed="rId4"/>
          <a:srcRect l="35625" t="22222" r="35000" b="8889"/>
          <a:stretch>
            <a:fillRect/>
          </a:stretch>
        </p:blipFill>
        <p:spPr bwMode="auto">
          <a:xfrm>
            <a:off x="5638800" y="1676400"/>
            <a:ext cx="294599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sz="quarter" idx="1"/>
          </p:nvPr>
        </p:nvPicPr>
        <p:blipFill>
          <a:blip r:embed="rId2" cstate="print"/>
          <a:srcRect r="5000"/>
          <a:stretch>
            <a:fillRect/>
          </a:stretch>
        </p:blipFill>
        <p:spPr bwMode="auto">
          <a:xfrm>
            <a:off x="3047999" y="762000"/>
            <a:ext cx="5791201" cy="5100321"/>
          </a:xfrm>
          <a:prstGeom prst="rect">
            <a:avLst/>
          </a:prstGeom>
          <a:noFill/>
          <a:ln w="9525">
            <a:noFill/>
            <a:miter lim="800000"/>
            <a:headEnd/>
            <a:tailEnd/>
          </a:ln>
          <a:effectLst/>
        </p:spPr>
      </p:pic>
      <p:sp>
        <p:nvSpPr>
          <p:cNvPr id="55297" name="Title 1"/>
          <p:cNvSpPr>
            <a:spLocks noGrp="1"/>
          </p:cNvSpPr>
          <p:nvPr>
            <p:ph type="title"/>
          </p:nvPr>
        </p:nvSpPr>
        <p:spPr>
          <a:xfrm>
            <a:off x="1676400" y="152400"/>
            <a:ext cx="7467600" cy="381000"/>
          </a:xfrm>
        </p:spPr>
        <p:txBody>
          <a:bodyPr>
            <a:noAutofit/>
          </a:bodyPr>
          <a:lstStyle/>
          <a:p>
            <a:pPr algn="ctr" eaLnBrk="1" hangingPunct="1"/>
            <a:r>
              <a:rPr lang="en-US" sz="2600" b="0" dirty="0" smtClean="0"/>
              <a:t>Sample Quit Line Report by County</a:t>
            </a:r>
          </a:p>
        </p:txBody>
      </p:sp>
      <p:sp>
        <p:nvSpPr>
          <p:cNvPr id="7" name="Text Placeholder 6"/>
          <p:cNvSpPr>
            <a:spLocks noGrp="1"/>
          </p:cNvSpPr>
          <p:nvPr>
            <p:ph type="body" idx="2"/>
          </p:nvPr>
        </p:nvSpPr>
        <p:spPr>
          <a:xfrm>
            <a:off x="228600" y="990600"/>
            <a:ext cx="2590800" cy="4724400"/>
          </a:xfrm>
        </p:spPr>
        <p:txBody>
          <a:bodyPr>
            <a:normAutofit/>
          </a:bodyPr>
          <a:lstStyle/>
          <a:p>
            <a:pPr>
              <a:spcBef>
                <a:spcPts val="0"/>
              </a:spcBef>
              <a:spcAft>
                <a:spcPts val="0"/>
              </a:spcAft>
              <a:buClrTx/>
              <a:buSzTx/>
              <a:defRPr/>
            </a:pPr>
            <a:r>
              <a:rPr lang="en-US" sz="2000" dirty="0" smtClean="0">
                <a:solidFill>
                  <a:schemeClr val="bg1"/>
                </a:solidFill>
              </a:rPr>
              <a:t>This report gives you the quick and dirty: how many callers from your county in any given month. </a:t>
            </a:r>
          </a:p>
          <a:p>
            <a:pPr>
              <a:spcBef>
                <a:spcPts val="0"/>
              </a:spcBef>
              <a:spcAft>
                <a:spcPts val="0"/>
              </a:spcAft>
              <a:buClrTx/>
              <a:buSzTx/>
              <a:defRPr/>
            </a:pPr>
            <a:endParaRPr lang="en-US" sz="2000" dirty="0" smtClean="0">
              <a:solidFill>
                <a:schemeClr val="bg1"/>
              </a:solidFill>
            </a:endParaRPr>
          </a:p>
          <a:p>
            <a:pPr>
              <a:spcBef>
                <a:spcPts val="0"/>
              </a:spcBef>
              <a:spcAft>
                <a:spcPts val="0"/>
              </a:spcAft>
              <a:buClrTx/>
              <a:buSzTx/>
              <a:defRPr/>
            </a:pPr>
            <a:r>
              <a:rPr lang="en-US" sz="2000" dirty="0" smtClean="0">
                <a:solidFill>
                  <a:schemeClr val="bg1"/>
                </a:solidFill>
              </a:rPr>
              <a:t>Just knowing the number of callers and tracking trends from month to month may be sufficient.</a:t>
            </a:r>
          </a:p>
          <a:p>
            <a:pPr>
              <a:spcBef>
                <a:spcPts val="0"/>
              </a:spcBef>
              <a:spcAft>
                <a:spcPts val="0"/>
              </a:spcAft>
              <a:buClrTx/>
              <a:buSzTx/>
              <a:defRPr/>
            </a:pPr>
            <a:endParaRPr lang="en-US" dirty="0" smtClean="0">
              <a:solidFill>
                <a:schemeClr val="bg1"/>
              </a:solidFill>
            </a:endParaRPr>
          </a:p>
          <a:p>
            <a:endParaRPr lang="en-US" dirty="0">
              <a:solidFill>
                <a:schemeClr val="bg1"/>
              </a:solidFill>
            </a:endParaRPr>
          </a:p>
        </p:txBody>
      </p:sp>
      <p:sp>
        <p:nvSpPr>
          <p:cNvPr id="8" name="Oval 7"/>
          <p:cNvSpPr/>
          <p:nvPr/>
        </p:nvSpPr>
        <p:spPr>
          <a:xfrm>
            <a:off x="5638800" y="3733800"/>
            <a:ext cx="2971800" cy="304800"/>
          </a:xfrm>
          <a:prstGeom prst="ellipse">
            <a:avLst/>
          </a:prstGeom>
          <a:noFill/>
          <a:ln w="127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381000"/>
            <a:ext cx="8077200" cy="792162"/>
          </a:xfrm>
        </p:spPr>
        <p:txBody>
          <a:bodyPr>
            <a:noAutofit/>
          </a:bodyPr>
          <a:lstStyle/>
          <a:p>
            <a:pPr algn="ctr" eaLnBrk="1" hangingPunct="1"/>
            <a:r>
              <a:rPr lang="en-US" sz="3200" dirty="0" smtClean="0"/>
              <a:t>Sample Quit Line Report </a:t>
            </a:r>
            <a:br>
              <a:rPr lang="en-US" sz="3200" dirty="0" smtClean="0"/>
            </a:br>
            <a:r>
              <a:rPr lang="en-US" sz="3200" dirty="0" smtClean="0"/>
              <a:t>by Mental Health Condition</a:t>
            </a:r>
          </a:p>
        </p:txBody>
      </p:sp>
      <p:graphicFrame>
        <p:nvGraphicFramePr>
          <p:cNvPr id="7" name="Content Placeholder 6"/>
          <p:cNvGraphicFramePr>
            <a:graphicFrameLocks noGrp="1"/>
          </p:cNvGraphicFramePr>
          <p:nvPr>
            <p:ph sz="quarter" idx="1"/>
          </p:nvPr>
        </p:nvGraphicFramePr>
        <p:xfrm>
          <a:off x="304800" y="1447800"/>
          <a:ext cx="850423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81000" y="5634335"/>
            <a:ext cx="8305800" cy="461665"/>
          </a:xfrm>
          <a:prstGeom prst="rect">
            <a:avLst/>
          </a:prstGeom>
          <a:solidFill>
            <a:schemeClr val="bg2">
              <a:lumMod val="25000"/>
            </a:schemeClr>
          </a:solidFill>
        </p:spPr>
        <p:txBody>
          <a:bodyPr wrap="square" rtlCol="0">
            <a:spAutoFit/>
          </a:bodyPr>
          <a:lstStyle/>
          <a:p>
            <a:pPr algn="ctr"/>
            <a:r>
              <a:rPr lang="en-US" dirty="0" smtClean="0">
                <a:solidFill>
                  <a:schemeClr val="bg1"/>
                </a:solidFill>
              </a:rPr>
              <a:t>What are the 3 most frequently reported conditions?</a:t>
            </a:r>
            <a:endParaRPr lang="en-US" dirty="0">
              <a:solidFill>
                <a:schemeClr val="bg1"/>
              </a:solidFill>
            </a:endParaRPr>
          </a:p>
        </p:txBody>
      </p:sp>
      <p:sp>
        <p:nvSpPr>
          <p:cNvPr id="10" name="Rectangle 9"/>
          <p:cNvSpPr/>
          <p:nvPr/>
        </p:nvSpPr>
        <p:spPr>
          <a:xfrm>
            <a:off x="304800" y="6477000"/>
            <a:ext cx="3359150" cy="261610"/>
          </a:xfrm>
          <a:prstGeom prst="rect">
            <a:avLst/>
          </a:prstGeom>
        </p:spPr>
        <p:txBody>
          <a:bodyPr wrap="square">
            <a:spAutoFit/>
          </a:bodyPr>
          <a:lstStyle/>
          <a:p>
            <a:pPr lvl="0"/>
            <a:r>
              <a:rPr lang="en-US" sz="1100" dirty="0" smtClean="0">
                <a:solidFill>
                  <a:prstClr val="black"/>
                </a:solidFill>
                <a:latin typeface="Tw Cen MT" pitchFamily="34" charset="0"/>
              </a:rPr>
              <a:t>Quit Line Reports --11/1/2012 through 11/30/2012</a:t>
            </a:r>
            <a:endParaRPr lang="en-US" sz="1100" dirty="0">
              <a:solidFill>
                <a:prstClr val="black"/>
              </a:solidFill>
              <a:latin typeface="Tw Cen MT"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a:hlinkClick r:id="rId2"/>
          </p:cNvPr>
          <p:cNvPicPr>
            <a:picLocks noChangeAspect="1" noChangeArrowheads="1"/>
          </p:cNvPicPr>
          <p:nvPr/>
        </p:nvPicPr>
        <p:blipFill>
          <a:blip r:embed="rId3" cstate="print"/>
          <a:srcRect l="22500" t="15556" r="24583" b="8889"/>
          <a:stretch>
            <a:fillRect/>
          </a:stretch>
        </p:blipFill>
        <p:spPr bwMode="auto">
          <a:xfrm>
            <a:off x="2819400" y="1676400"/>
            <a:ext cx="5967831" cy="4495800"/>
          </a:xfrm>
          <a:prstGeom prst="rect">
            <a:avLst/>
          </a:prstGeom>
          <a:noFill/>
          <a:ln w="9525">
            <a:noFill/>
            <a:miter lim="800000"/>
            <a:headEnd/>
            <a:tailEnd/>
          </a:ln>
        </p:spPr>
      </p:pic>
      <p:sp>
        <p:nvSpPr>
          <p:cNvPr id="3" name="Title 2"/>
          <p:cNvSpPr>
            <a:spLocks noGrp="1"/>
          </p:cNvSpPr>
          <p:nvPr>
            <p:ph type="title"/>
          </p:nvPr>
        </p:nvSpPr>
        <p:spPr>
          <a:xfrm>
            <a:off x="304800" y="381000"/>
            <a:ext cx="8534400" cy="758952"/>
          </a:xfrm>
        </p:spPr>
        <p:txBody>
          <a:bodyPr>
            <a:noAutofit/>
          </a:bodyPr>
          <a:lstStyle/>
          <a:p>
            <a:pPr algn="ctr"/>
            <a:r>
              <a:rPr lang="en-US" sz="3200" dirty="0" smtClean="0"/>
              <a:t>Make Tobacco-Freedom part of a</a:t>
            </a:r>
            <a:br>
              <a:rPr lang="en-US" sz="3200" dirty="0" smtClean="0"/>
            </a:br>
            <a:r>
              <a:rPr lang="en-US" sz="3200" dirty="0" smtClean="0"/>
              <a:t>Health &amp; Wellness Initiative</a:t>
            </a:r>
            <a:endParaRPr lang="en-US" sz="3200" dirty="0"/>
          </a:p>
        </p:txBody>
      </p:sp>
      <p:sp>
        <p:nvSpPr>
          <p:cNvPr id="5" name="Text Placeholder 4"/>
          <p:cNvSpPr>
            <a:spLocks noGrp="1"/>
          </p:cNvSpPr>
          <p:nvPr>
            <p:ph sz="quarter" idx="1"/>
          </p:nvPr>
        </p:nvSpPr>
        <p:spPr>
          <a:xfrm>
            <a:off x="228600" y="1828800"/>
            <a:ext cx="2514600" cy="4270248"/>
          </a:xfrm>
        </p:spPr>
        <p:txBody>
          <a:bodyPr>
            <a:noAutofit/>
          </a:bodyPr>
          <a:lstStyle/>
          <a:p>
            <a:pPr marL="0" indent="0">
              <a:buNone/>
            </a:pPr>
            <a:r>
              <a:rPr lang="en-US" sz="2200" dirty="0" smtClean="0">
                <a:solidFill>
                  <a:schemeClr val="bg2">
                    <a:lumMod val="25000"/>
                  </a:schemeClr>
                </a:solidFill>
              </a:rPr>
              <a:t>Approach the tobacco-free policy as a health and wellness initiative in which employees and clients are supported in making healthy choices.</a:t>
            </a:r>
            <a:endParaRPr lang="en-US" sz="2200" dirty="0">
              <a:solidFill>
                <a:schemeClr val="bg2">
                  <a:lumMod val="25000"/>
                </a:schemeClr>
              </a:solidFill>
            </a:endParaRPr>
          </a:p>
        </p:txBody>
      </p:sp>
      <p:sp>
        <p:nvSpPr>
          <p:cNvPr id="6" name="TextBox 5"/>
          <p:cNvSpPr txBox="1"/>
          <p:nvPr/>
        </p:nvSpPr>
        <p:spPr>
          <a:xfrm>
            <a:off x="304800" y="6400800"/>
            <a:ext cx="6553200" cy="261610"/>
          </a:xfrm>
          <a:prstGeom prst="rect">
            <a:avLst/>
          </a:prstGeom>
          <a:noFill/>
        </p:spPr>
        <p:txBody>
          <a:bodyPr wrap="square" rtlCol="0">
            <a:spAutoFit/>
          </a:bodyPr>
          <a:lstStyle/>
          <a:p>
            <a:r>
              <a:rPr lang="en-US" sz="1100" dirty="0" smtClean="0">
                <a:solidFill>
                  <a:schemeClr val="bg2">
                    <a:lumMod val="25000"/>
                  </a:schemeClr>
                </a:solidFill>
                <a:latin typeface="+mn-lt"/>
              </a:rPr>
              <a:t>Image Source: www.healthoregon.org/wellnessatwork</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381000" y="381000"/>
            <a:ext cx="8077200" cy="792162"/>
          </a:xfrm>
        </p:spPr>
        <p:txBody>
          <a:bodyPr>
            <a:noAutofit/>
          </a:bodyPr>
          <a:lstStyle/>
          <a:p>
            <a:pPr algn="ctr" eaLnBrk="1" hangingPunct="1"/>
            <a:r>
              <a:rPr lang="en-US" sz="3200" dirty="0" smtClean="0"/>
              <a:t>Sample Quit Line Report </a:t>
            </a:r>
            <a:br>
              <a:rPr lang="en-US" sz="3200" dirty="0" smtClean="0"/>
            </a:br>
            <a:r>
              <a:rPr lang="en-US" sz="3200" dirty="0" smtClean="0"/>
              <a:t>by Mental Health Condition</a:t>
            </a:r>
          </a:p>
        </p:txBody>
      </p:sp>
      <p:graphicFrame>
        <p:nvGraphicFramePr>
          <p:cNvPr id="7" name="Content Placeholder 6"/>
          <p:cNvGraphicFramePr>
            <a:graphicFrameLocks noGrp="1"/>
          </p:cNvGraphicFramePr>
          <p:nvPr>
            <p:ph sz="quarter" idx="1"/>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381000"/>
            <a:ext cx="8001000" cy="609600"/>
          </a:xfrm>
        </p:spPr>
        <p:txBody>
          <a:bodyPr>
            <a:normAutofit/>
          </a:bodyPr>
          <a:lstStyle/>
          <a:p>
            <a:r>
              <a:rPr lang="en-US" dirty="0" smtClean="0"/>
              <a:t>Questions, Comments</a:t>
            </a:r>
          </a:p>
        </p:txBody>
      </p:sp>
      <p:sp>
        <p:nvSpPr>
          <p:cNvPr id="18435" name="Content Placeholder 2"/>
          <p:cNvSpPr>
            <a:spLocks noGrp="1"/>
          </p:cNvSpPr>
          <p:nvPr>
            <p:ph sz="quarter" idx="1"/>
          </p:nvPr>
        </p:nvSpPr>
        <p:spPr/>
        <p:txBody>
          <a:bodyPr/>
          <a:lstStyle/>
          <a:p>
            <a:pPr>
              <a:buFont typeface="Wingdings" pitchFamily="2" charset="2"/>
              <a:buChar char="o"/>
            </a:pPr>
            <a:r>
              <a:rPr lang="en-US" sz="2200" dirty="0" smtClean="0">
                <a:solidFill>
                  <a:schemeClr val="bg2">
                    <a:lumMod val="25000"/>
                  </a:schemeClr>
                </a:solidFill>
              </a:rPr>
              <a:t> Training Needs</a:t>
            </a:r>
          </a:p>
          <a:p>
            <a:pPr>
              <a:buNone/>
            </a:pPr>
            <a:endParaRPr lang="en-US" sz="2200" dirty="0" smtClean="0">
              <a:solidFill>
                <a:schemeClr val="bg2">
                  <a:lumMod val="25000"/>
                </a:schemeClr>
              </a:solidFill>
            </a:endParaRPr>
          </a:p>
          <a:p>
            <a:pPr>
              <a:buFont typeface="Wingdings" pitchFamily="2" charset="2"/>
              <a:buChar char="o"/>
            </a:pPr>
            <a:r>
              <a:rPr lang="en-US" sz="2200" dirty="0" smtClean="0">
                <a:solidFill>
                  <a:schemeClr val="bg2">
                    <a:lumMod val="25000"/>
                  </a:schemeClr>
                </a:solidFill>
              </a:rPr>
              <a:t> AMH Regional Support Networks</a:t>
            </a:r>
          </a:p>
          <a:p>
            <a:pPr>
              <a:buNone/>
            </a:pPr>
            <a:endParaRPr lang="en-US" sz="2200" dirty="0" smtClean="0">
              <a:solidFill>
                <a:schemeClr val="bg2">
                  <a:lumMod val="25000"/>
                </a:schemeClr>
              </a:solidFill>
            </a:endParaRPr>
          </a:p>
          <a:p>
            <a:pPr>
              <a:buFont typeface="Wingdings" pitchFamily="2" charset="2"/>
              <a:buChar char="o"/>
            </a:pPr>
            <a:r>
              <a:rPr lang="en-US" sz="2200" dirty="0" smtClean="0">
                <a:solidFill>
                  <a:schemeClr val="bg2">
                    <a:lumMod val="25000"/>
                  </a:schemeClr>
                </a:solidFill>
              </a:rPr>
              <a:t>Other</a:t>
            </a:r>
          </a:p>
          <a:p>
            <a:pPr>
              <a:buFont typeface="Wingdings" pitchFamily="2" charset="2"/>
              <a:buChar char="o"/>
            </a:pPr>
            <a:endParaRPr lang="en-US" sz="2200" dirty="0" smtClean="0">
              <a:solidFill>
                <a:schemeClr val="bg2">
                  <a:lumMod val="25000"/>
                </a:schemeClr>
              </a:solidFill>
            </a:endParaRPr>
          </a:p>
          <a:p>
            <a:pPr>
              <a:buFont typeface="Wingdings" pitchFamily="2" charset="2"/>
              <a:buChar char="o"/>
            </a:pPr>
            <a:endParaRPr lang="en-US" sz="2200" dirty="0" smtClean="0">
              <a:solidFill>
                <a:schemeClr val="bg2">
                  <a:lumMod val="25000"/>
                </a:schemeClr>
              </a:solidFill>
            </a:endParaRPr>
          </a:p>
          <a:p>
            <a:pPr>
              <a:buNone/>
            </a:pPr>
            <a:endParaRPr lang="en-US" sz="2200" dirty="0" smtClean="0">
              <a:solidFill>
                <a:schemeClr val="bg2">
                  <a:lumMod val="25000"/>
                </a:schemeClr>
              </a:solidFill>
            </a:endParaRPr>
          </a:p>
          <a:p>
            <a:pPr>
              <a:buFont typeface="Wingdings" pitchFamily="2" charset="2"/>
              <a:buChar char="o"/>
            </a:pPr>
            <a:endParaRPr lang="en-US" sz="2200" dirty="0" smtClean="0">
              <a:solidFill>
                <a:schemeClr val="bg2">
                  <a:lumMod val="25000"/>
                </a:schemeClr>
              </a:solidFill>
            </a:endParaRPr>
          </a:p>
        </p:txBody>
      </p:sp>
      <p:sp>
        <p:nvSpPr>
          <p:cNvPr id="4" name="TextBox 3"/>
          <p:cNvSpPr txBox="1"/>
          <p:nvPr/>
        </p:nvSpPr>
        <p:spPr>
          <a:xfrm>
            <a:off x="1295400" y="4267200"/>
            <a:ext cx="6705600" cy="1877437"/>
          </a:xfrm>
          <a:prstGeom prst="rect">
            <a:avLst/>
          </a:prstGeom>
          <a:solidFill>
            <a:schemeClr val="accent1"/>
          </a:solidFill>
          <a:ln w="34925"/>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lgn="ctr">
              <a:buNone/>
            </a:pPr>
            <a:r>
              <a:rPr lang="en-US" sz="2000" dirty="0" smtClean="0">
                <a:solidFill>
                  <a:schemeClr val="bg1"/>
                </a:solidFill>
              </a:rPr>
              <a:t>We’re Available to Help</a:t>
            </a:r>
          </a:p>
          <a:p>
            <a:pPr algn="ctr">
              <a:buNone/>
            </a:pPr>
            <a:endParaRPr lang="en-US" sz="2200" dirty="0" smtClean="0">
              <a:solidFill>
                <a:schemeClr val="bg1"/>
              </a:solidFill>
            </a:endParaRPr>
          </a:p>
          <a:p>
            <a:pPr algn="ctr">
              <a:buNone/>
            </a:pPr>
            <a:r>
              <a:rPr lang="en-US" sz="1800" dirty="0" smtClean="0">
                <a:solidFill>
                  <a:schemeClr val="bg1"/>
                </a:solidFill>
              </a:rPr>
              <a:t>Marilyn </a:t>
            </a:r>
            <a:r>
              <a:rPr lang="en-US" sz="1800" dirty="0" smtClean="0">
                <a:solidFill>
                  <a:schemeClr val="bg1"/>
                </a:solidFill>
              </a:rPr>
              <a:t>Carter and Laura Siltanen</a:t>
            </a:r>
            <a:endParaRPr lang="en-US" sz="1800" dirty="0" smtClean="0">
              <a:solidFill>
                <a:schemeClr val="bg1"/>
              </a:solidFill>
            </a:endParaRPr>
          </a:p>
          <a:p>
            <a:pPr algn="ctr">
              <a:buNone/>
            </a:pPr>
            <a:r>
              <a:rPr lang="en-US" sz="1800" dirty="0" smtClean="0">
                <a:solidFill>
                  <a:schemeClr val="bg1"/>
                </a:solidFill>
              </a:rPr>
              <a:t>Tobacco Prevention &amp; Healthy Communities</a:t>
            </a:r>
          </a:p>
          <a:p>
            <a:pPr algn="ctr">
              <a:buNone/>
            </a:pPr>
            <a:r>
              <a:rPr lang="en-US" sz="1800" dirty="0" smtClean="0">
                <a:solidFill>
                  <a:schemeClr val="bg1"/>
                </a:solidFill>
              </a:rPr>
              <a:t>Douglas County Public Health Division</a:t>
            </a:r>
          </a:p>
          <a:p>
            <a:pPr algn="ctr">
              <a:buNone/>
            </a:pPr>
            <a:r>
              <a:rPr lang="en-US" sz="1800" dirty="0" smtClean="0">
                <a:solidFill>
                  <a:schemeClr val="bg1"/>
                </a:solidFill>
              </a:rPr>
              <a:t>541-440-3563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Craft the Message</a:t>
            </a:r>
            <a:endParaRPr lang="en-US" sz="4000" dirty="0"/>
          </a:p>
        </p:txBody>
      </p:sp>
      <p:sp>
        <p:nvSpPr>
          <p:cNvPr id="3" name="Content Placeholder 2"/>
          <p:cNvSpPr>
            <a:spLocks noGrp="1"/>
          </p:cNvSpPr>
          <p:nvPr>
            <p:ph sz="quarter" idx="1"/>
          </p:nvPr>
        </p:nvSpPr>
        <p:spPr>
          <a:xfrm>
            <a:off x="457200" y="1828800"/>
            <a:ext cx="8305800" cy="4495800"/>
          </a:xfrm>
          <a:ln>
            <a:noFill/>
          </a:ln>
        </p:spPr>
        <p:txBody>
          <a:bodyPr>
            <a:noAutofit/>
          </a:bodyPr>
          <a:lstStyle/>
          <a:p>
            <a:pPr marL="347663" indent="-347663">
              <a:spcBef>
                <a:spcPts val="0"/>
              </a:spcBef>
              <a:spcAft>
                <a:spcPts val="1800"/>
              </a:spcAft>
              <a:buFont typeface="Wingdings 2" pitchFamily="18" charset="2"/>
              <a:buChar char="£"/>
            </a:pPr>
            <a:r>
              <a:rPr lang="en-US" sz="2200" dirty="0" smtClean="0">
                <a:solidFill>
                  <a:schemeClr val="bg2">
                    <a:lumMod val="25000"/>
                  </a:schemeClr>
                </a:solidFill>
              </a:rPr>
              <a:t>To promote the health and well‐being of our clients, employees, and visitors, our campuses will be tobacco‐free starting ...</a:t>
            </a:r>
          </a:p>
          <a:p>
            <a:pPr marL="347663" indent="-347663">
              <a:spcBef>
                <a:spcPts val="0"/>
              </a:spcBef>
              <a:spcAft>
                <a:spcPts val="1800"/>
              </a:spcAft>
              <a:buFont typeface="Wingdings 2" pitchFamily="18" charset="2"/>
              <a:buChar char="£"/>
            </a:pPr>
            <a:r>
              <a:rPr lang="en-US" sz="2200" dirty="0" smtClean="0">
                <a:solidFill>
                  <a:schemeClr val="bg2">
                    <a:lumMod val="25000"/>
                  </a:schemeClr>
                </a:solidFill>
              </a:rPr>
              <a:t>We have a responsibility to take a leadership role on this major health issue by creating a safe, healthy and tobacco‐free environment for our clients, employees, and visitors. </a:t>
            </a:r>
          </a:p>
          <a:p>
            <a:pPr marL="347663" indent="-347663">
              <a:spcBef>
                <a:spcPts val="0"/>
              </a:spcBef>
              <a:spcAft>
                <a:spcPts val="1800"/>
              </a:spcAft>
              <a:buFont typeface="Wingdings 2" pitchFamily="18" charset="2"/>
              <a:buChar char="£"/>
            </a:pPr>
            <a:r>
              <a:rPr lang="en-US" sz="2200" dirty="0" smtClean="0">
                <a:solidFill>
                  <a:schemeClr val="bg2">
                    <a:lumMod val="25000"/>
                  </a:schemeClr>
                </a:solidFill>
              </a:rPr>
              <a:t>This policy does not require that individuals stop using tobacco products; rather, that tobacco use is not permitted on our campus.</a:t>
            </a:r>
          </a:p>
          <a:p>
            <a:pPr marL="347663" indent="-347663">
              <a:spcBef>
                <a:spcPts val="0"/>
              </a:spcBef>
              <a:spcAft>
                <a:spcPts val="1800"/>
              </a:spcAft>
              <a:buFont typeface="Wingdings 2" pitchFamily="18" charset="2"/>
              <a:buChar char="£"/>
            </a:pPr>
            <a:r>
              <a:rPr lang="en-US" sz="2200" dirty="0" smtClean="0">
                <a:solidFill>
                  <a:schemeClr val="bg2">
                    <a:lumMod val="25000"/>
                  </a:schemeClr>
                </a:solidFill>
              </a:rPr>
              <a:t>If you’re ready to quit, we want to support your efforts.</a:t>
            </a:r>
          </a:p>
        </p:txBody>
      </p:sp>
      <p:sp>
        <p:nvSpPr>
          <p:cNvPr id="7" name="TextBox 6"/>
          <p:cNvSpPr txBox="1"/>
          <p:nvPr/>
        </p:nvSpPr>
        <p:spPr>
          <a:xfrm>
            <a:off x="304800" y="6400800"/>
            <a:ext cx="6553200" cy="261610"/>
          </a:xfrm>
          <a:prstGeom prst="rect">
            <a:avLst/>
          </a:prstGeom>
          <a:noFill/>
        </p:spPr>
        <p:txBody>
          <a:bodyPr wrap="square" rtlCol="0">
            <a:spAutoFit/>
          </a:bodyPr>
          <a:lstStyle/>
          <a:p>
            <a:r>
              <a:rPr lang="en-US" sz="1100" dirty="0" smtClean="0">
                <a:solidFill>
                  <a:schemeClr val="bg2">
                    <a:lumMod val="25000"/>
                  </a:schemeClr>
                </a:solidFill>
                <a:latin typeface="+mn-lt"/>
              </a:rPr>
              <a:t>Image Source: www.betterworldadvertising.com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cstate="print"/>
          <a:srcRect l="519" t="17094" r="83173" b="46439"/>
          <a:stretch>
            <a:fillRect/>
          </a:stretch>
        </p:blipFill>
        <p:spPr bwMode="auto">
          <a:xfrm>
            <a:off x="7162800" y="4038600"/>
            <a:ext cx="1676400" cy="2286000"/>
          </a:xfrm>
          <a:prstGeom prst="rect">
            <a:avLst/>
          </a:prstGeom>
          <a:noFill/>
          <a:ln w="9525">
            <a:noFill/>
            <a:miter lim="800000"/>
            <a:headEnd/>
            <a:tailEnd/>
          </a:ln>
        </p:spPr>
      </p:pic>
      <p:sp>
        <p:nvSpPr>
          <p:cNvPr id="2" name="Title 1"/>
          <p:cNvSpPr>
            <a:spLocks noGrp="1"/>
          </p:cNvSpPr>
          <p:nvPr>
            <p:ph type="title"/>
          </p:nvPr>
        </p:nvSpPr>
        <p:spPr>
          <a:xfrm>
            <a:off x="685800" y="0"/>
            <a:ext cx="8153400" cy="1066800"/>
          </a:xfrm>
        </p:spPr>
        <p:txBody>
          <a:bodyPr>
            <a:normAutofit/>
          </a:bodyPr>
          <a:lstStyle/>
          <a:p>
            <a:pPr>
              <a:spcAft>
                <a:spcPts val="600"/>
              </a:spcAft>
            </a:pPr>
            <a:r>
              <a:rPr lang="en-US" sz="4000" dirty="0" smtClean="0"/>
              <a:t>Communicate Message</a:t>
            </a:r>
            <a:r>
              <a:rPr lang="en-US" dirty="0" smtClean="0"/>
              <a:t/>
            </a:r>
            <a:br>
              <a:rPr lang="en-US" dirty="0" smtClean="0"/>
            </a:br>
            <a:r>
              <a:rPr lang="en-US" sz="2200" dirty="0" smtClean="0">
                <a:solidFill>
                  <a:srgbClr val="CC3300"/>
                </a:solidFill>
                <a:latin typeface="Lucida Handwriting" pitchFamily="66" charset="0"/>
              </a:rPr>
              <a:t>Early, Often, Prominently, System-wide</a:t>
            </a:r>
            <a:endParaRPr lang="en-US" sz="2200" dirty="0">
              <a:solidFill>
                <a:srgbClr val="CC3300"/>
              </a:solidFill>
              <a:latin typeface="Lucida Handwriting" pitchFamily="66" charset="0"/>
            </a:endParaRPr>
          </a:p>
        </p:txBody>
      </p:sp>
      <p:sp>
        <p:nvSpPr>
          <p:cNvPr id="3" name="Content Placeholder 2"/>
          <p:cNvSpPr>
            <a:spLocks noGrp="1"/>
          </p:cNvSpPr>
          <p:nvPr>
            <p:ph sz="half" idx="1"/>
          </p:nvPr>
        </p:nvSpPr>
        <p:spPr/>
        <p:txBody>
          <a:bodyPr>
            <a:noAutofit/>
          </a:bodyPr>
          <a:lstStyle/>
          <a:p>
            <a:pPr>
              <a:spcBef>
                <a:spcPts val="0"/>
              </a:spcBef>
              <a:spcAft>
                <a:spcPts val="600"/>
              </a:spcAft>
              <a:buFont typeface="Courier New" pitchFamily="49" charset="0"/>
              <a:buChar char="o"/>
            </a:pPr>
            <a:r>
              <a:rPr lang="en-US" sz="1800" dirty="0" smtClean="0">
                <a:solidFill>
                  <a:schemeClr val="bg2">
                    <a:lumMod val="25000"/>
                  </a:schemeClr>
                </a:solidFill>
              </a:rPr>
              <a:t>Letter to all employees</a:t>
            </a:r>
          </a:p>
          <a:p>
            <a:pPr>
              <a:spcBef>
                <a:spcPts val="0"/>
              </a:spcBef>
              <a:spcAft>
                <a:spcPts val="600"/>
              </a:spcAft>
              <a:buFont typeface="Courier New" pitchFamily="49" charset="0"/>
              <a:buChar char="o"/>
            </a:pPr>
            <a:r>
              <a:rPr lang="en-US" sz="1800" dirty="0" smtClean="0">
                <a:solidFill>
                  <a:schemeClr val="bg2">
                    <a:lumMod val="25000"/>
                  </a:schemeClr>
                </a:solidFill>
              </a:rPr>
              <a:t>Letter to health care providers</a:t>
            </a:r>
          </a:p>
          <a:p>
            <a:pPr>
              <a:spcBef>
                <a:spcPts val="0"/>
              </a:spcBef>
              <a:spcAft>
                <a:spcPts val="600"/>
              </a:spcAft>
              <a:buFont typeface="Courier New" pitchFamily="49" charset="0"/>
              <a:buChar char="o"/>
            </a:pPr>
            <a:r>
              <a:rPr lang="en-US" sz="1800" dirty="0" smtClean="0">
                <a:solidFill>
                  <a:schemeClr val="bg2">
                    <a:lumMod val="25000"/>
                  </a:schemeClr>
                </a:solidFill>
              </a:rPr>
              <a:t>Letters to community agencies</a:t>
            </a:r>
          </a:p>
          <a:p>
            <a:pPr>
              <a:spcBef>
                <a:spcPts val="0"/>
              </a:spcBef>
              <a:spcAft>
                <a:spcPts val="600"/>
              </a:spcAft>
              <a:buFont typeface="Courier New" pitchFamily="49" charset="0"/>
              <a:buChar char="o"/>
            </a:pPr>
            <a:r>
              <a:rPr lang="en-US" sz="1800" dirty="0" smtClean="0">
                <a:solidFill>
                  <a:schemeClr val="bg2">
                    <a:lumMod val="25000"/>
                  </a:schemeClr>
                </a:solidFill>
              </a:rPr>
              <a:t>Letter to all referral sources</a:t>
            </a:r>
          </a:p>
          <a:p>
            <a:pPr>
              <a:spcBef>
                <a:spcPts val="0"/>
              </a:spcBef>
              <a:spcAft>
                <a:spcPts val="600"/>
              </a:spcAft>
              <a:buFont typeface="Courier New" pitchFamily="49" charset="0"/>
              <a:buChar char="o"/>
            </a:pPr>
            <a:r>
              <a:rPr lang="en-US" sz="1800" dirty="0" smtClean="0">
                <a:solidFill>
                  <a:schemeClr val="bg2">
                    <a:lumMod val="25000"/>
                  </a:schemeClr>
                </a:solidFill>
              </a:rPr>
              <a:t>Letters to all vendors</a:t>
            </a:r>
          </a:p>
          <a:p>
            <a:pPr>
              <a:spcBef>
                <a:spcPts val="0"/>
              </a:spcBef>
              <a:spcAft>
                <a:spcPts val="600"/>
              </a:spcAft>
              <a:buFont typeface="Courier New" pitchFamily="49" charset="0"/>
              <a:buChar char="o"/>
            </a:pPr>
            <a:r>
              <a:rPr lang="en-US" sz="1800" dirty="0" smtClean="0">
                <a:solidFill>
                  <a:schemeClr val="bg2">
                    <a:lumMod val="25000"/>
                  </a:schemeClr>
                </a:solidFill>
              </a:rPr>
              <a:t>Signage, e.g., parking entrance, lot, benches, access points</a:t>
            </a:r>
          </a:p>
          <a:p>
            <a:pPr>
              <a:spcBef>
                <a:spcPts val="0"/>
              </a:spcBef>
              <a:spcAft>
                <a:spcPts val="600"/>
              </a:spcAft>
              <a:buFont typeface="Courier New" pitchFamily="49" charset="0"/>
              <a:buChar char="o"/>
            </a:pPr>
            <a:r>
              <a:rPr lang="en-US" sz="1800" dirty="0" smtClean="0">
                <a:solidFill>
                  <a:schemeClr val="bg2">
                    <a:lumMod val="25000"/>
                  </a:schemeClr>
                </a:solidFill>
              </a:rPr>
              <a:t>Website and Email</a:t>
            </a:r>
          </a:p>
          <a:p>
            <a:pPr>
              <a:spcBef>
                <a:spcPts val="0"/>
              </a:spcBef>
              <a:spcAft>
                <a:spcPts val="600"/>
              </a:spcAft>
              <a:buFont typeface="Courier New" pitchFamily="49" charset="0"/>
              <a:buChar char="o"/>
            </a:pPr>
            <a:r>
              <a:rPr lang="en-US" sz="1800" dirty="0" smtClean="0">
                <a:solidFill>
                  <a:schemeClr val="bg2">
                    <a:lumMod val="25000"/>
                  </a:schemeClr>
                </a:solidFill>
              </a:rPr>
              <a:t>FAQ</a:t>
            </a:r>
          </a:p>
          <a:p>
            <a:pPr>
              <a:spcBef>
                <a:spcPts val="0"/>
              </a:spcBef>
              <a:spcAft>
                <a:spcPts val="600"/>
              </a:spcAft>
              <a:buFont typeface="Courier New" pitchFamily="49" charset="0"/>
              <a:buChar char="o"/>
            </a:pPr>
            <a:r>
              <a:rPr lang="en-US" sz="1800" dirty="0" smtClean="0">
                <a:solidFill>
                  <a:schemeClr val="bg2">
                    <a:lumMod val="25000"/>
                  </a:schemeClr>
                </a:solidFill>
              </a:rPr>
              <a:t>Newsletter articles</a:t>
            </a:r>
          </a:p>
          <a:p>
            <a:pPr>
              <a:spcBef>
                <a:spcPts val="0"/>
              </a:spcBef>
              <a:spcAft>
                <a:spcPts val="600"/>
              </a:spcAft>
              <a:buFont typeface="Courier New" pitchFamily="49" charset="0"/>
              <a:buChar char="o"/>
            </a:pPr>
            <a:r>
              <a:rPr lang="en-US" sz="1800" dirty="0" smtClean="0">
                <a:solidFill>
                  <a:schemeClr val="bg2">
                    <a:lumMod val="25000"/>
                  </a:schemeClr>
                </a:solidFill>
              </a:rPr>
              <a:t>Policy handouts</a:t>
            </a:r>
          </a:p>
          <a:p>
            <a:pPr>
              <a:spcBef>
                <a:spcPts val="0"/>
              </a:spcBef>
              <a:spcAft>
                <a:spcPts val="600"/>
              </a:spcAft>
              <a:buFont typeface="Courier New" pitchFamily="49" charset="0"/>
              <a:buChar char="o"/>
            </a:pPr>
            <a:r>
              <a:rPr lang="en-US" sz="1800" dirty="0" smtClean="0">
                <a:solidFill>
                  <a:schemeClr val="bg2">
                    <a:lumMod val="25000"/>
                  </a:schemeClr>
                </a:solidFill>
              </a:rPr>
              <a:t>Notice boards</a:t>
            </a:r>
          </a:p>
          <a:p>
            <a:pPr>
              <a:spcBef>
                <a:spcPts val="0"/>
              </a:spcBef>
              <a:spcAft>
                <a:spcPts val="600"/>
              </a:spcAft>
              <a:buFont typeface="Courier New" pitchFamily="49" charset="0"/>
              <a:buChar char="o"/>
            </a:pPr>
            <a:r>
              <a:rPr lang="en-US" sz="1800" dirty="0" smtClean="0">
                <a:solidFill>
                  <a:schemeClr val="bg2">
                    <a:lumMod val="25000"/>
                  </a:schemeClr>
                </a:solidFill>
              </a:rPr>
              <a:t>Posters or banners </a:t>
            </a:r>
          </a:p>
        </p:txBody>
      </p:sp>
      <p:sp>
        <p:nvSpPr>
          <p:cNvPr id="8" name="Content Placeholder 7"/>
          <p:cNvSpPr>
            <a:spLocks noGrp="1"/>
          </p:cNvSpPr>
          <p:nvPr>
            <p:ph sz="half" idx="2"/>
          </p:nvPr>
        </p:nvSpPr>
        <p:spPr/>
        <p:txBody>
          <a:bodyPr>
            <a:normAutofit/>
          </a:bodyPr>
          <a:lstStyle/>
          <a:p>
            <a:pPr>
              <a:buFont typeface="Courier New" pitchFamily="49" charset="0"/>
              <a:buChar char="o"/>
            </a:pPr>
            <a:r>
              <a:rPr lang="en-US" sz="1800" dirty="0" smtClean="0">
                <a:solidFill>
                  <a:schemeClr val="bg2">
                    <a:lumMod val="25000"/>
                  </a:schemeClr>
                </a:solidFill>
              </a:rPr>
              <a:t>Appointment cards</a:t>
            </a:r>
          </a:p>
          <a:p>
            <a:pPr>
              <a:buFont typeface="Courier New" pitchFamily="49" charset="0"/>
              <a:buChar char="o"/>
            </a:pPr>
            <a:r>
              <a:rPr lang="en-US" sz="1800" dirty="0" smtClean="0">
                <a:solidFill>
                  <a:schemeClr val="bg2">
                    <a:lumMod val="25000"/>
                  </a:schemeClr>
                </a:solidFill>
              </a:rPr>
              <a:t>Agency forms and documents</a:t>
            </a:r>
          </a:p>
          <a:p>
            <a:pPr>
              <a:buFont typeface="Courier New" pitchFamily="49" charset="0"/>
              <a:buChar char="o"/>
            </a:pPr>
            <a:r>
              <a:rPr lang="en-US" sz="1800" dirty="0" smtClean="0">
                <a:solidFill>
                  <a:schemeClr val="bg2">
                    <a:lumMod val="25000"/>
                  </a:schemeClr>
                </a:solidFill>
              </a:rPr>
              <a:t>Brochure statement</a:t>
            </a:r>
          </a:p>
          <a:p>
            <a:pPr>
              <a:buFont typeface="Courier New" pitchFamily="49" charset="0"/>
              <a:buChar char="o"/>
            </a:pPr>
            <a:r>
              <a:rPr lang="en-US" sz="1800" dirty="0" smtClean="0">
                <a:solidFill>
                  <a:schemeClr val="bg2">
                    <a:lumMod val="25000"/>
                  </a:schemeClr>
                </a:solidFill>
              </a:rPr>
              <a:t>Counter tents</a:t>
            </a:r>
          </a:p>
          <a:p>
            <a:pPr>
              <a:buFont typeface="Courier New" pitchFamily="49" charset="0"/>
              <a:buChar char="o"/>
            </a:pPr>
            <a:r>
              <a:rPr lang="en-US" sz="1800" dirty="0" smtClean="0">
                <a:solidFill>
                  <a:schemeClr val="bg2">
                    <a:lumMod val="25000"/>
                  </a:schemeClr>
                </a:solidFill>
              </a:rPr>
              <a:t>Employee scripts</a:t>
            </a:r>
          </a:p>
          <a:p>
            <a:pPr>
              <a:buFont typeface="Courier New" pitchFamily="49" charset="0"/>
              <a:buChar char="o"/>
            </a:pPr>
            <a:r>
              <a:rPr lang="en-US" sz="1800" dirty="0" smtClean="0">
                <a:solidFill>
                  <a:schemeClr val="bg2">
                    <a:lumMod val="25000"/>
                  </a:schemeClr>
                </a:solidFill>
              </a:rPr>
              <a:t>Employee orientation/evaluation</a:t>
            </a:r>
          </a:p>
          <a:p>
            <a:pPr>
              <a:buFont typeface="Courier New" pitchFamily="49" charset="0"/>
              <a:buChar char="o"/>
            </a:pPr>
            <a:r>
              <a:rPr lang="en-US" sz="1800" dirty="0" smtClean="0">
                <a:solidFill>
                  <a:schemeClr val="bg2">
                    <a:lumMod val="25000"/>
                  </a:schemeClr>
                </a:solidFill>
              </a:rPr>
              <a:t>Launch activities</a:t>
            </a:r>
          </a:p>
          <a:p>
            <a:pPr>
              <a:buFont typeface="Courier New" pitchFamily="49" charset="0"/>
              <a:buChar char="o"/>
            </a:pPr>
            <a:r>
              <a:rPr lang="en-US" sz="1800" dirty="0" smtClean="0">
                <a:solidFill>
                  <a:schemeClr val="bg2">
                    <a:lumMod val="25000"/>
                  </a:schemeClr>
                </a:solidFill>
              </a:rPr>
              <a:t>Central registration </a:t>
            </a:r>
          </a:p>
          <a:p>
            <a:pPr>
              <a:buFont typeface="Courier New" pitchFamily="49" charset="0"/>
              <a:buChar char="o"/>
            </a:pPr>
            <a:r>
              <a:rPr lang="en-US" sz="1800" dirty="0" smtClean="0">
                <a:solidFill>
                  <a:schemeClr val="bg2">
                    <a:lumMod val="25000"/>
                  </a:schemeClr>
                </a:solidFill>
              </a:rPr>
              <a:t>Vendor notice</a:t>
            </a:r>
          </a:p>
          <a:p>
            <a:endParaRPr lang="en-US" sz="1800" dirty="0" smtClean="0"/>
          </a:p>
        </p:txBody>
      </p:sp>
      <p:sp>
        <p:nvSpPr>
          <p:cNvPr id="9" name="TextBox 8"/>
          <p:cNvSpPr txBox="1"/>
          <p:nvPr/>
        </p:nvSpPr>
        <p:spPr>
          <a:xfrm>
            <a:off x="5029200" y="4648200"/>
            <a:ext cx="1905000" cy="1323439"/>
          </a:xfrm>
          <a:prstGeom prst="rect">
            <a:avLst/>
          </a:prstGeom>
          <a:noFill/>
          <a:ln w="34925"/>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000" dirty="0" smtClean="0">
                <a:solidFill>
                  <a:schemeClr val="tx2"/>
                </a:solidFill>
                <a:latin typeface="Tw Cen MT" pitchFamily="34" charset="0"/>
              </a:rPr>
              <a:t>Include Quit Line information in </a:t>
            </a:r>
            <a:r>
              <a:rPr lang="en-US" sz="2000" u="sng" dirty="0" smtClean="0">
                <a:solidFill>
                  <a:srgbClr val="FF6600"/>
                </a:solidFill>
                <a:latin typeface="Tw Cen MT" pitchFamily="34" charset="0"/>
              </a:rPr>
              <a:t>ALL</a:t>
            </a:r>
            <a:r>
              <a:rPr lang="en-US" sz="2000" dirty="0" smtClean="0">
                <a:solidFill>
                  <a:schemeClr val="tx2"/>
                </a:solidFill>
                <a:latin typeface="Tw Cen MT" pitchFamily="34" charset="0"/>
              </a:rPr>
              <a:t> agency communications.</a:t>
            </a:r>
            <a:endParaRPr lang="en-US" sz="2000" dirty="0">
              <a:solidFill>
                <a:schemeClr val="tx2"/>
              </a:solidFill>
              <a:latin typeface="Tw Cen MT"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533400" y="152400"/>
            <a:ext cx="8229600" cy="838200"/>
          </a:xfrm>
        </p:spPr>
        <p:txBody>
          <a:bodyPr>
            <a:normAutofit/>
          </a:bodyPr>
          <a:lstStyle/>
          <a:p>
            <a:pPr eaLnBrk="1" hangingPunct="1"/>
            <a:r>
              <a:rPr lang="en-US" sz="4000" dirty="0" smtClean="0"/>
              <a:t>Engage Help of Partners</a:t>
            </a:r>
          </a:p>
        </p:txBody>
      </p:sp>
      <p:sp>
        <p:nvSpPr>
          <p:cNvPr id="40962" name="Content Placeholder 2"/>
          <p:cNvSpPr>
            <a:spLocks noGrp="1"/>
          </p:cNvSpPr>
          <p:nvPr>
            <p:ph sz="quarter" idx="1"/>
          </p:nvPr>
        </p:nvSpPr>
        <p:spPr>
          <a:xfrm>
            <a:off x="381000" y="1524000"/>
            <a:ext cx="8534400" cy="5715000"/>
          </a:xfrm>
        </p:spPr>
        <p:txBody>
          <a:bodyPr>
            <a:noAutofit/>
          </a:bodyPr>
          <a:lstStyle/>
          <a:p>
            <a:pPr>
              <a:lnSpc>
                <a:spcPct val="110000"/>
              </a:lnSpc>
              <a:spcBef>
                <a:spcPts val="0"/>
              </a:spcBef>
              <a:spcAft>
                <a:spcPts val="1200"/>
              </a:spcAft>
              <a:buFont typeface="Wingdings 2" pitchFamily="18" charset="2"/>
              <a:buChar char="£"/>
            </a:pPr>
            <a:r>
              <a:rPr lang="en-US" sz="2200" dirty="0" smtClean="0">
                <a:solidFill>
                  <a:schemeClr val="bg2">
                    <a:lumMod val="25000"/>
                  </a:schemeClr>
                </a:solidFill>
              </a:rPr>
              <a:t>Supply community partners with easy-to-use collateral materials to help communicate the policy change</a:t>
            </a:r>
          </a:p>
          <a:p>
            <a:pPr lvl="1">
              <a:spcBef>
                <a:spcPts val="0"/>
              </a:spcBef>
              <a:spcAft>
                <a:spcPts val="600"/>
              </a:spcAft>
              <a:buClr>
                <a:schemeClr val="accent1"/>
              </a:buClr>
              <a:buFont typeface="Courier New" pitchFamily="49" charset="0"/>
              <a:buChar char="o"/>
            </a:pPr>
            <a:r>
              <a:rPr lang="en-US" sz="2000" dirty="0" smtClean="0">
                <a:solidFill>
                  <a:schemeClr val="bg2">
                    <a:lumMod val="50000"/>
                  </a:schemeClr>
                </a:solidFill>
              </a:rPr>
              <a:t>Mental health providers</a:t>
            </a:r>
          </a:p>
          <a:p>
            <a:pPr lvl="1">
              <a:spcBef>
                <a:spcPts val="0"/>
              </a:spcBef>
              <a:spcAft>
                <a:spcPts val="600"/>
              </a:spcAft>
              <a:buClr>
                <a:schemeClr val="accent1"/>
              </a:buClr>
              <a:buFont typeface="Courier New" pitchFamily="49" charset="0"/>
              <a:buChar char="o"/>
            </a:pPr>
            <a:r>
              <a:rPr lang="en-US" sz="2000" dirty="0" smtClean="0">
                <a:solidFill>
                  <a:schemeClr val="bg2">
                    <a:lumMod val="50000"/>
                  </a:schemeClr>
                </a:solidFill>
              </a:rPr>
              <a:t>Health care providers and clinics</a:t>
            </a:r>
          </a:p>
          <a:p>
            <a:pPr lvl="1">
              <a:spcBef>
                <a:spcPts val="0"/>
              </a:spcBef>
              <a:spcAft>
                <a:spcPts val="600"/>
              </a:spcAft>
              <a:buClr>
                <a:schemeClr val="accent1"/>
              </a:buClr>
              <a:buFont typeface="Courier New" pitchFamily="49" charset="0"/>
              <a:buChar char="o"/>
            </a:pPr>
            <a:r>
              <a:rPr lang="en-US" sz="2000" dirty="0" smtClean="0">
                <a:solidFill>
                  <a:schemeClr val="bg2">
                    <a:lumMod val="50000"/>
                  </a:schemeClr>
                </a:solidFill>
              </a:rPr>
              <a:t>Employers</a:t>
            </a:r>
          </a:p>
          <a:p>
            <a:pPr lvl="1">
              <a:spcBef>
                <a:spcPts val="0"/>
              </a:spcBef>
              <a:spcAft>
                <a:spcPts val="600"/>
              </a:spcAft>
              <a:buClr>
                <a:schemeClr val="accent1"/>
              </a:buClr>
              <a:buFont typeface="Courier New" pitchFamily="49" charset="0"/>
              <a:buChar char="o"/>
            </a:pPr>
            <a:r>
              <a:rPr lang="en-US" sz="2000" dirty="0" smtClean="0">
                <a:solidFill>
                  <a:schemeClr val="bg2">
                    <a:lumMod val="50000"/>
                  </a:schemeClr>
                </a:solidFill>
              </a:rPr>
              <a:t>DHS Programs</a:t>
            </a:r>
          </a:p>
          <a:p>
            <a:pPr lvl="1">
              <a:spcBef>
                <a:spcPts val="0"/>
              </a:spcBef>
              <a:spcAft>
                <a:spcPts val="600"/>
              </a:spcAft>
              <a:buClr>
                <a:schemeClr val="accent1"/>
              </a:buClr>
              <a:buFont typeface="Courier New" pitchFamily="49" charset="0"/>
              <a:buChar char="o"/>
            </a:pPr>
            <a:r>
              <a:rPr lang="en-US" sz="2000" dirty="0" smtClean="0">
                <a:solidFill>
                  <a:schemeClr val="bg2">
                    <a:lumMod val="50000"/>
                  </a:schemeClr>
                </a:solidFill>
              </a:rPr>
              <a:t>Head Start and other child development programs</a:t>
            </a:r>
          </a:p>
          <a:p>
            <a:pPr lvl="1">
              <a:spcBef>
                <a:spcPts val="0"/>
              </a:spcBef>
              <a:spcAft>
                <a:spcPts val="600"/>
              </a:spcAft>
              <a:buClr>
                <a:schemeClr val="accent1"/>
              </a:buClr>
              <a:buFont typeface="Courier New" pitchFamily="49" charset="0"/>
              <a:buChar char="o"/>
            </a:pPr>
            <a:r>
              <a:rPr lang="en-US" sz="2000" dirty="0" smtClean="0">
                <a:solidFill>
                  <a:schemeClr val="bg2">
                    <a:lumMod val="50000"/>
                  </a:schemeClr>
                </a:solidFill>
              </a:rPr>
              <a:t>Food Pantries</a:t>
            </a:r>
          </a:p>
          <a:p>
            <a:pPr lvl="1">
              <a:spcBef>
                <a:spcPts val="0"/>
              </a:spcBef>
              <a:spcAft>
                <a:spcPts val="600"/>
              </a:spcAft>
              <a:buClr>
                <a:schemeClr val="accent1"/>
              </a:buClr>
              <a:buFont typeface="Courier New" pitchFamily="49" charset="0"/>
              <a:buChar char="o"/>
            </a:pPr>
            <a:r>
              <a:rPr lang="en-US" sz="2000" dirty="0" smtClean="0">
                <a:solidFill>
                  <a:schemeClr val="bg2">
                    <a:lumMod val="50000"/>
                  </a:schemeClr>
                </a:solidFill>
              </a:rPr>
              <a:t>Affordable Housing</a:t>
            </a:r>
          </a:p>
          <a:p>
            <a:pPr lvl="1">
              <a:spcBef>
                <a:spcPts val="0"/>
              </a:spcBef>
              <a:spcAft>
                <a:spcPts val="600"/>
              </a:spcAft>
              <a:buClr>
                <a:schemeClr val="accent1"/>
              </a:buClr>
              <a:buFont typeface="Courier New" pitchFamily="49" charset="0"/>
              <a:buChar char="o"/>
            </a:pPr>
            <a:r>
              <a:rPr lang="en-US" sz="2000" dirty="0" smtClean="0">
                <a:solidFill>
                  <a:schemeClr val="bg2">
                    <a:lumMod val="50000"/>
                  </a:schemeClr>
                </a:solidFill>
              </a:rPr>
              <a:t>Homeless Shelters</a:t>
            </a:r>
          </a:p>
          <a:p>
            <a:pPr lvl="1">
              <a:spcBef>
                <a:spcPts val="0"/>
              </a:spcBef>
              <a:spcAft>
                <a:spcPts val="600"/>
              </a:spcAft>
              <a:buClr>
                <a:schemeClr val="accent1"/>
              </a:buClr>
              <a:buFont typeface="Courier New" pitchFamily="49" charset="0"/>
              <a:buChar char="o"/>
            </a:pPr>
            <a:r>
              <a:rPr lang="en-US" sz="2000" dirty="0" smtClean="0">
                <a:solidFill>
                  <a:schemeClr val="bg2">
                    <a:lumMod val="50000"/>
                  </a:schemeClr>
                </a:solidFill>
              </a:rPr>
              <a:t>Disabilities Services</a:t>
            </a:r>
          </a:p>
        </p:txBody>
      </p:sp>
      <p:sp>
        <p:nvSpPr>
          <p:cNvPr id="5" name="TextBox 4"/>
          <p:cNvSpPr txBox="1"/>
          <p:nvPr/>
        </p:nvSpPr>
        <p:spPr>
          <a:xfrm>
            <a:off x="4191000" y="5410200"/>
            <a:ext cx="4114800" cy="707886"/>
          </a:xfrm>
          <a:prstGeom prst="rect">
            <a:avLst/>
          </a:prstGeom>
          <a:noFill/>
          <a:ln w="34925"/>
          <a:effectLst/>
        </p:spPr>
        <p:style>
          <a:lnRef idx="3">
            <a:schemeClr val="lt1"/>
          </a:lnRef>
          <a:fillRef idx="1">
            <a:schemeClr val="accent2"/>
          </a:fillRef>
          <a:effectRef idx="1">
            <a:schemeClr val="accent2"/>
          </a:effectRef>
          <a:fontRef idx="minor">
            <a:schemeClr val="lt1"/>
          </a:fontRef>
        </p:style>
        <p:txBody>
          <a:bodyPr wrap="square" rtlCol="0">
            <a:spAutoFit/>
          </a:bodyPr>
          <a:lstStyle/>
          <a:p>
            <a:pPr algn="ctr">
              <a:spcBef>
                <a:spcPts val="0"/>
              </a:spcBef>
              <a:buNone/>
            </a:pPr>
            <a:r>
              <a:rPr lang="en-US" sz="2000" dirty="0" smtClean="0">
                <a:solidFill>
                  <a:schemeClr val="bg2">
                    <a:lumMod val="50000"/>
                  </a:schemeClr>
                </a:solidFill>
                <a:latin typeface="Tw Cen MT" pitchFamily="34" charset="0"/>
              </a:rPr>
              <a:t>Where are the touch points for the individuals and families you serve?</a:t>
            </a:r>
          </a:p>
        </p:txBody>
      </p:sp>
      <p:pic>
        <p:nvPicPr>
          <p:cNvPr id="38914" name="Picture 2" descr="http://www.smokefreeoregon.com/wp-content/uploads/2011/02/page0001-200x300.jpg">
            <a:hlinkClick r:id="rId3"/>
          </p:cNvPr>
          <p:cNvPicPr>
            <a:picLocks noChangeAspect="1" noChangeArrowheads="1"/>
          </p:cNvPicPr>
          <p:nvPr/>
        </p:nvPicPr>
        <p:blipFill>
          <a:blip r:embed="rId4"/>
          <a:srcRect/>
          <a:stretch>
            <a:fillRect/>
          </a:stretch>
        </p:blipFill>
        <p:spPr bwMode="auto">
          <a:xfrm>
            <a:off x="6781800" y="2286000"/>
            <a:ext cx="1905000" cy="28575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609600" y="0"/>
            <a:ext cx="7848600" cy="914400"/>
          </a:xfrm>
        </p:spPr>
        <p:txBody>
          <a:bodyPr>
            <a:noAutofit/>
          </a:bodyPr>
          <a:lstStyle/>
          <a:p>
            <a:pPr eaLnBrk="1" hangingPunct="1"/>
            <a:r>
              <a:rPr lang="en-US" sz="4000" dirty="0" smtClean="0"/>
              <a:t>Policy Considerations</a:t>
            </a:r>
          </a:p>
        </p:txBody>
      </p:sp>
      <p:sp>
        <p:nvSpPr>
          <p:cNvPr id="38914" name="Content Placeholder 2"/>
          <p:cNvSpPr>
            <a:spLocks noGrp="1"/>
          </p:cNvSpPr>
          <p:nvPr>
            <p:ph sz="quarter" idx="1"/>
          </p:nvPr>
        </p:nvSpPr>
        <p:spPr>
          <a:xfrm>
            <a:off x="381000" y="1447800"/>
            <a:ext cx="8305800" cy="5181600"/>
          </a:xfrm>
        </p:spPr>
        <p:txBody>
          <a:bodyPr>
            <a:noAutofit/>
          </a:bodyPr>
          <a:lstStyle/>
          <a:p>
            <a:pPr>
              <a:spcBef>
                <a:spcPts val="0"/>
              </a:spcBef>
              <a:buFont typeface="Wingdings 2" pitchFamily="18" charset="2"/>
              <a:buChar char="£"/>
            </a:pPr>
            <a:r>
              <a:rPr lang="en-US" sz="2200" dirty="0" smtClean="0">
                <a:solidFill>
                  <a:schemeClr val="bg2">
                    <a:lumMod val="25000"/>
                  </a:schemeClr>
                </a:solidFill>
              </a:rPr>
              <a:t>Compliance</a:t>
            </a:r>
          </a:p>
          <a:p>
            <a:pPr lvl="1">
              <a:spcBef>
                <a:spcPts val="0"/>
              </a:spcBef>
              <a:buClr>
                <a:schemeClr val="accent1"/>
              </a:buClr>
              <a:buFont typeface="Courier New" pitchFamily="49" charset="0"/>
              <a:buChar char="o"/>
            </a:pPr>
            <a:r>
              <a:rPr lang="en-US" sz="2000" dirty="0" smtClean="0">
                <a:solidFill>
                  <a:schemeClr val="bg2">
                    <a:lumMod val="50000"/>
                  </a:schemeClr>
                </a:solidFill>
              </a:rPr>
              <a:t>Shared responsibility</a:t>
            </a:r>
          </a:p>
          <a:p>
            <a:pPr lvl="1">
              <a:spcBef>
                <a:spcPts val="0"/>
              </a:spcBef>
              <a:buClr>
                <a:schemeClr val="accent1"/>
              </a:buClr>
              <a:buFont typeface="Courier New" pitchFamily="49" charset="0"/>
              <a:buChar char="o"/>
            </a:pPr>
            <a:r>
              <a:rPr lang="en-US" sz="2000" dirty="0" smtClean="0">
                <a:solidFill>
                  <a:schemeClr val="bg2">
                    <a:lumMod val="50000"/>
                  </a:schemeClr>
                </a:solidFill>
              </a:rPr>
              <a:t>Training for employees</a:t>
            </a:r>
          </a:p>
          <a:p>
            <a:pPr lvl="1">
              <a:spcBef>
                <a:spcPts val="0"/>
              </a:spcBef>
              <a:buClr>
                <a:schemeClr val="accent1"/>
              </a:buClr>
              <a:buFont typeface="Courier New" pitchFamily="49" charset="0"/>
              <a:buChar char="o"/>
            </a:pPr>
            <a:r>
              <a:rPr lang="en-US" sz="2000" dirty="0" smtClean="0">
                <a:solidFill>
                  <a:schemeClr val="bg2">
                    <a:lumMod val="50000"/>
                  </a:schemeClr>
                </a:solidFill>
              </a:rPr>
              <a:t>Smoke residue on clothing</a:t>
            </a:r>
          </a:p>
          <a:p>
            <a:pPr lvl="1">
              <a:spcBef>
                <a:spcPts val="0"/>
              </a:spcBef>
              <a:buFont typeface="Courier New" pitchFamily="49" charset="0"/>
              <a:buChar char="o"/>
            </a:pPr>
            <a:endParaRPr lang="en-US" sz="2100" dirty="0" smtClean="0"/>
          </a:p>
          <a:p>
            <a:pPr>
              <a:spcBef>
                <a:spcPts val="0"/>
              </a:spcBef>
              <a:buFont typeface="Wingdings 2" pitchFamily="18" charset="2"/>
              <a:buChar char="£"/>
            </a:pPr>
            <a:r>
              <a:rPr lang="en-US" sz="2200" dirty="0" smtClean="0">
                <a:solidFill>
                  <a:schemeClr val="bg2">
                    <a:lumMod val="25000"/>
                  </a:schemeClr>
                </a:solidFill>
              </a:rPr>
              <a:t>Locations &amp; Signage</a:t>
            </a:r>
          </a:p>
          <a:p>
            <a:pPr lvl="1">
              <a:spcBef>
                <a:spcPts val="0"/>
              </a:spcBef>
              <a:buClr>
                <a:schemeClr val="accent1"/>
              </a:buClr>
              <a:buFont typeface="Courier New" pitchFamily="49" charset="0"/>
              <a:buChar char="o"/>
            </a:pPr>
            <a:r>
              <a:rPr lang="en-US" sz="2000" dirty="0" smtClean="0">
                <a:solidFill>
                  <a:schemeClr val="bg2">
                    <a:lumMod val="50000"/>
                  </a:schemeClr>
                </a:solidFill>
              </a:rPr>
              <a:t>All properties leased, owned and/or intended for agency use</a:t>
            </a:r>
          </a:p>
          <a:p>
            <a:pPr lvl="1">
              <a:spcBef>
                <a:spcPts val="0"/>
              </a:spcBef>
              <a:buClr>
                <a:schemeClr val="accent1"/>
              </a:buClr>
              <a:buFont typeface="Courier New" pitchFamily="49" charset="0"/>
              <a:buChar char="o"/>
            </a:pPr>
            <a:r>
              <a:rPr lang="en-US" sz="2000" dirty="0" smtClean="0">
                <a:solidFill>
                  <a:schemeClr val="bg2">
                    <a:lumMod val="50000"/>
                  </a:schemeClr>
                </a:solidFill>
              </a:rPr>
              <a:t>Parking lots</a:t>
            </a:r>
          </a:p>
          <a:p>
            <a:pPr lvl="1">
              <a:spcBef>
                <a:spcPts val="0"/>
              </a:spcBef>
              <a:buClr>
                <a:schemeClr val="accent1"/>
              </a:buClr>
              <a:buFont typeface="Courier New" pitchFamily="49" charset="0"/>
              <a:buChar char="o"/>
            </a:pPr>
            <a:r>
              <a:rPr lang="en-US" sz="2000" dirty="0" smtClean="0">
                <a:solidFill>
                  <a:schemeClr val="bg2">
                    <a:lumMod val="50000"/>
                  </a:schemeClr>
                </a:solidFill>
              </a:rPr>
              <a:t>Personal vehicles</a:t>
            </a:r>
          </a:p>
          <a:p>
            <a:pPr lvl="1">
              <a:lnSpc>
                <a:spcPct val="110000"/>
              </a:lnSpc>
              <a:spcBef>
                <a:spcPts val="0"/>
              </a:spcBef>
              <a:buNone/>
            </a:pPr>
            <a:endParaRPr lang="en-US" dirty="0" smtClean="0"/>
          </a:p>
          <a:p>
            <a:pPr>
              <a:spcBef>
                <a:spcPts val="0"/>
              </a:spcBef>
              <a:buFont typeface="Wingdings 2" pitchFamily="18" charset="2"/>
              <a:buChar char="£"/>
            </a:pPr>
            <a:r>
              <a:rPr lang="en-US" sz="2200" dirty="0" smtClean="0">
                <a:solidFill>
                  <a:schemeClr val="bg2">
                    <a:lumMod val="25000"/>
                  </a:schemeClr>
                </a:solidFill>
              </a:rPr>
              <a:t>Definition of Tobacco Use</a:t>
            </a:r>
          </a:p>
          <a:p>
            <a:pPr lvl="1">
              <a:spcBef>
                <a:spcPts val="0"/>
              </a:spcBef>
              <a:buClr>
                <a:schemeClr val="accent1"/>
              </a:buClr>
              <a:buFont typeface="Courier New" pitchFamily="49" charset="0"/>
              <a:buChar char="o"/>
            </a:pPr>
            <a:r>
              <a:rPr lang="en-US" sz="2000" dirty="0" smtClean="0">
                <a:solidFill>
                  <a:schemeClr val="bg2">
                    <a:lumMod val="50000"/>
                  </a:schemeClr>
                </a:solidFill>
              </a:rPr>
              <a:t>Cigarettes, cigars, pipes, dip, chew, snuff, </a:t>
            </a:r>
            <a:r>
              <a:rPr lang="en-US" sz="2000" dirty="0" err="1" smtClean="0">
                <a:solidFill>
                  <a:schemeClr val="bg2">
                    <a:lumMod val="50000"/>
                  </a:schemeClr>
                </a:solidFill>
              </a:rPr>
              <a:t>snus</a:t>
            </a:r>
            <a:r>
              <a:rPr lang="en-US" sz="2000" dirty="0" smtClean="0">
                <a:solidFill>
                  <a:schemeClr val="bg2">
                    <a:lumMod val="50000"/>
                  </a:schemeClr>
                </a:solidFill>
              </a:rPr>
              <a:t> and any other smokeless tobacco product</a:t>
            </a:r>
          </a:p>
          <a:p>
            <a:pPr lvl="1">
              <a:spcBef>
                <a:spcPts val="0"/>
              </a:spcBef>
              <a:buClr>
                <a:schemeClr val="accent1"/>
              </a:buClr>
              <a:buFont typeface="Courier New" pitchFamily="49" charset="0"/>
              <a:buChar char="o"/>
            </a:pPr>
            <a:r>
              <a:rPr lang="en-US" sz="2000" dirty="0" smtClean="0">
                <a:solidFill>
                  <a:schemeClr val="bg2">
                    <a:lumMod val="50000"/>
                  </a:schemeClr>
                </a:solidFill>
              </a:rPr>
              <a:t>Nicotine delivery devices, such as e-cigarettes, excluding FDA-approved nicotine replacement therapy products</a:t>
            </a:r>
          </a:p>
        </p:txBody>
      </p:sp>
      <p:pic>
        <p:nvPicPr>
          <p:cNvPr id="4" name="Picture 3"/>
          <p:cNvPicPr/>
          <p:nvPr/>
        </p:nvPicPr>
        <p:blipFill>
          <a:blip r:embed="rId3" cstate="print"/>
          <a:srcRect l="44078" t="24336" r="43486" b="46401"/>
          <a:stretch>
            <a:fillRect/>
          </a:stretch>
        </p:blipFill>
        <p:spPr bwMode="auto">
          <a:xfrm>
            <a:off x="7162800" y="1600200"/>
            <a:ext cx="1447800" cy="1752600"/>
          </a:xfrm>
          <a:prstGeom prst="roundRect">
            <a:avLst/>
          </a:prstGeom>
          <a:noFill/>
          <a:ln w="9525">
            <a:solidFill>
              <a:schemeClr val="bg2"/>
            </a:solidFill>
            <a:miter lim="800000"/>
            <a:headEnd/>
            <a:tailEnd/>
          </a:ln>
        </p:spPr>
      </p:pic>
      <p:pic>
        <p:nvPicPr>
          <p:cNvPr id="5" name="Picture 4"/>
          <p:cNvPicPr/>
          <p:nvPr/>
        </p:nvPicPr>
        <p:blipFill>
          <a:blip r:embed="rId3" cstate="print"/>
          <a:srcRect l="19872" t="25641" r="68269" b="45869"/>
          <a:stretch>
            <a:fillRect/>
          </a:stretch>
        </p:blipFill>
        <p:spPr bwMode="auto">
          <a:xfrm>
            <a:off x="5257800" y="1600200"/>
            <a:ext cx="1447800" cy="1752600"/>
          </a:xfrm>
          <a:prstGeom prst="roundRect">
            <a:avLst/>
          </a:prstGeom>
          <a:noFill/>
          <a:ln w="9525">
            <a:solidFill>
              <a:schemeClr val="bg2"/>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274638"/>
            <a:ext cx="8305800" cy="792162"/>
          </a:xfrm>
        </p:spPr>
        <p:txBody>
          <a:bodyPr>
            <a:normAutofit/>
          </a:bodyPr>
          <a:lstStyle/>
          <a:p>
            <a:pPr eaLnBrk="1" hangingPunct="1"/>
            <a:r>
              <a:rPr lang="en-US" sz="4000" dirty="0" smtClean="0"/>
              <a:t>Anticipate Concerns</a:t>
            </a:r>
          </a:p>
        </p:txBody>
      </p:sp>
      <p:sp>
        <p:nvSpPr>
          <p:cNvPr id="24578" name="Content Placeholder 2"/>
          <p:cNvSpPr>
            <a:spLocks noGrp="1"/>
          </p:cNvSpPr>
          <p:nvPr>
            <p:ph sz="quarter" idx="1"/>
          </p:nvPr>
        </p:nvSpPr>
        <p:spPr>
          <a:xfrm>
            <a:off x="381000" y="1447800"/>
            <a:ext cx="8458200" cy="4953000"/>
          </a:xfrm>
        </p:spPr>
        <p:txBody>
          <a:bodyPr>
            <a:noAutofit/>
          </a:bodyPr>
          <a:lstStyle/>
          <a:p>
            <a:pPr>
              <a:spcBef>
                <a:spcPts val="0"/>
              </a:spcBef>
              <a:spcAft>
                <a:spcPts val="600"/>
              </a:spcAft>
              <a:buFont typeface="Wingdings 2" pitchFamily="18" charset="2"/>
              <a:buChar char="£"/>
            </a:pPr>
            <a:r>
              <a:rPr lang="en-US" sz="2200" dirty="0" smtClean="0">
                <a:solidFill>
                  <a:schemeClr val="bg2">
                    <a:lumMod val="25000"/>
                  </a:schemeClr>
                </a:solidFill>
              </a:rPr>
              <a:t>Concerns about enforcement</a:t>
            </a:r>
          </a:p>
          <a:p>
            <a:pPr lvl="1">
              <a:spcBef>
                <a:spcPts val="0"/>
              </a:spcBef>
              <a:buClr>
                <a:schemeClr val="accent1"/>
              </a:buClr>
              <a:buFont typeface="Courier New" pitchFamily="49" charset="0"/>
              <a:buChar char="o"/>
            </a:pPr>
            <a:r>
              <a:rPr lang="en-US" sz="2000" dirty="0" smtClean="0"/>
              <a:t>Self-enforcing</a:t>
            </a:r>
          </a:p>
          <a:p>
            <a:pPr lvl="1">
              <a:spcBef>
                <a:spcPts val="0"/>
              </a:spcBef>
              <a:buClr>
                <a:schemeClr val="accent1"/>
              </a:buClr>
              <a:buFont typeface="Courier New" pitchFamily="49" charset="0"/>
              <a:buChar char="o"/>
            </a:pPr>
            <a:r>
              <a:rPr lang="en-US" sz="2000" dirty="0" smtClean="0"/>
              <a:t>Hot spots</a:t>
            </a:r>
          </a:p>
          <a:p>
            <a:pPr lvl="1">
              <a:spcBef>
                <a:spcPts val="0"/>
              </a:spcBef>
              <a:buClr>
                <a:schemeClr val="accent1"/>
              </a:buClr>
              <a:buFont typeface="Courier New" pitchFamily="49" charset="0"/>
              <a:buChar char="o"/>
            </a:pPr>
            <a:r>
              <a:rPr lang="en-US" sz="2000" dirty="0" smtClean="0"/>
              <a:t>System-wide education</a:t>
            </a:r>
          </a:p>
          <a:p>
            <a:pPr lvl="1">
              <a:spcBef>
                <a:spcPts val="0"/>
              </a:spcBef>
              <a:buClr>
                <a:schemeClr val="accent1"/>
              </a:buClr>
              <a:buFont typeface="Courier New" pitchFamily="49" charset="0"/>
              <a:buChar char="o"/>
            </a:pPr>
            <a:r>
              <a:rPr lang="en-US" sz="2000" dirty="0" smtClean="0"/>
              <a:t>Public sidewalks</a:t>
            </a:r>
          </a:p>
          <a:p>
            <a:pPr lvl="1">
              <a:spcBef>
                <a:spcPts val="0"/>
              </a:spcBef>
              <a:buFont typeface="Courier New" pitchFamily="49" charset="0"/>
              <a:buChar char="o"/>
            </a:pPr>
            <a:endParaRPr lang="en-US" sz="1800" dirty="0" smtClean="0"/>
          </a:p>
          <a:p>
            <a:pPr>
              <a:spcBef>
                <a:spcPts val="0"/>
              </a:spcBef>
              <a:spcAft>
                <a:spcPts val="600"/>
              </a:spcAft>
              <a:buFont typeface="Wingdings 2" pitchFamily="18" charset="2"/>
              <a:buChar char="£"/>
            </a:pPr>
            <a:r>
              <a:rPr lang="en-US" sz="2200" dirty="0" smtClean="0">
                <a:solidFill>
                  <a:schemeClr val="bg2">
                    <a:lumMod val="25000"/>
                  </a:schemeClr>
                </a:solidFill>
              </a:rPr>
              <a:t>Employee Concerns</a:t>
            </a:r>
          </a:p>
          <a:p>
            <a:pPr lvl="1">
              <a:spcBef>
                <a:spcPts val="0"/>
              </a:spcBef>
              <a:buClr>
                <a:schemeClr val="accent1"/>
              </a:buClr>
              <a:buFont typeface="Courier New" pitchFamily="49" charset="0"/>
              <a:buChar char="o"/>
            </a:pPr>
            <a:r>
              <a:rPr lang="en-US" sz="2000" dirty="0" smtClean="0"/>
              <a:t>Right to smoke</a:t>
            </a:r>
          </a:p>
          <a:p>
            <a:pPr lvl="1">
              <a:spcBef>
                <a:spcPts val="0"/>
              </a:spcBef>
              <a:buClr>
                <a:schemeClr val="accent1"/>
              </a:buClr>
              <a:buFont typeface="Courier New" pitchFamily="49" charset="0"/>
              <a:buChar char="o"/>
            </a:pPr>
            <a:r>
              <a:rPr lang="en-US" sz="2000" dirty="0" smtClean="0"/>
              <a:t>Smoking in car</a:t>
            </a:r>
          </a:p>
          <a:p>
            <a:pPr lvl="1">
              <a:spcBef>
                <a:spcPts val="0"/>
              </a:spcBef>
              <a:buClr>
                <a:schemeClr val="accent1"/>
              </a:buClr>
              <a:buFont typeface="Courier New" pitchFamily="49" charset="0"/>
              <a:buChar char="o"/>
            </a:pPr>
            <a:r>
              <a:rPr lang="en-US" sz="2000" dirty="0" smtClean="0"/>
              <a:t>Quit help</a:t>
            </a:r>
          </a:p>
          <a:p>
            <a:pPr lvl="1">
              <a:spcBef>
                <a:spcPts val="0"/>
              </a:spcBef>
              <a:buFont typeface="Courier New" pitchFamily="49" charset="0"/>
              <a:buChar char="o"/>
            </a:pPr>
            <a:endParaRPr lang="en-US" sz="1800" dirty="0" smtClean="0"/>
          </a:p>
          <a:p>
            <a:pPr eaLnBrk="1" hangingPunct="1">
              <a:spcBef>
                <a:spcPts val="0"/>
              </a:spcBef>
              <a:spcAft>
                <a:spcPts val="600"/>
              </a:spcAft>
              <a:buFont typeface="Wingdings 2" pitchFamily="18" charset="2"/>
              <a:buChar char="£"/>
            </a:pPr>
            <a:r>
              <a:rPr lang="en-US" sz="2200" dirty="0" smtClean="0">
                <a:solidFill>
                  <a:schemeClr val="bg2">
                    <a:lumMod val="25000"/>
                  </a:schemeClr>
                </a:solidFill>
              </a:rPr>
              <a:t>Provider Concerns</a:t>
            </a:r>
          </a:p>
          <a:p>
            <a:pPr lvl="1">
              <a:spcBef>
                <a:spcPts val="0"/>
              </a:spcBef>
              <a:buClr>
                <a:schemeClr val="accent1"/>
              </a:buClr>
              <a:buFont typeface="Courier New" pitchFamily="49" charset="0"/>
              <a:buChar char="o"/>
            </a:pPr>
            <a:r>
              <a:rPr lang="en-US" sz="2000" dirty="0" smtClean="0"/>
              <a:t>Clients don’t want to quit</a:t>
            </a:r>
          </a:p>
          <a:p>
            <a:pPr lvl="1">
              <a:spcBef>
                <a:spcPts val="0"/>
              </a:spcBef>
              <a:buClr>
                <a:schemeClr val="accent1"/>
              </a:buClr>
              <a:buFont typeface="Courier New" pitchFamily="49" charset="0"/>
              <a:buChar char="o"/>
            </a:pPr>
            <a:r>
              <a:rPr lang="en-US" sz="2000" dirty="0" smtClean="0"/>
              <a:t>No time to do brief intervention</a:t>
            </a:r>
          </a:p>
          <a:p>
            <a:pPr lvl="1">
              <a:spcBef>
                <a:spcPts val="0"/>
              </a:spcBef>
              <a:buClr>
                <a:schemeClr val="accent1"/>
              </a:buClr>
              <a:buFont typeface="Courier New" pitchFamily="49" charset="0"/>
              <a:buChar char="o"/>
            </a:pPr>
            <a:r>
              <a:rPr lang="en-US" sz="2000" dirty="0" smtClean="0"/>
              <a:t>No training to assist</a:t>
            </a:r>
          </a:p>
        </p:txBody>
      </p:sp>
      <p:sp>
        <p:nvSpPr>
          <p:cNvPr id="7" name="TextBox 6"/>
          <p:cNvSpPr txBox="1"/>
          <p:nvPr/>
        </p:nvSpPr>
        <p:spPr>
          <a:xfrm>
            <a:off x="4876800" y="1905000"/>
            <a:ext cx="3733800" cy="1323439"/>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000" dirty="0" smtClean="0">
                <a:latin typeface="Tw Cen MT" pitchFamily="34" charset="0"/>
              </a:rPr>
              <a:t>Tobacco-free policies do not restrict people; rather, they make public places safer and more accessible for all.</a:t>
            </a:r>
            <a:endParaRPr lang="en-US" sz="2000" dirty="0">
              <a:latin typeface="Tw Cen MT" pitchFamily="34" charset="0"/>
            </a:endParaRPr>
          </a:p>
        </p:txBody>
      </p:sp>
      <p:sp>
        <p:nvSpPr>
          <p:cNvPr id="9" name="TextBox 8"/>
          <p:cNvSpPr txBox="1"/>
          <p:nvPr/>
        </p:nvSpPr>
        <p:spPr>
          <a:xfrm>
            <a:off x="4572000" y="4038600"/>
            <a:ext cx="4114800" cy="1323439"/>
          </a:xfrm>
          <a:prstGeom prst="rect">
            <a:avLst/>
          </a:prstGeom>
          <a:solidFill>
            <a:schemeClr val="accent5">
              <a:lumMod val="75000"/>
            </a:scheme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000" dirty="0" smtClean="0">
                <a:latin typeface="Tw Cen MT" pitchFamily="34" charset="0"/>
              </a:rPr>
              <a:t>80% of adult smokers in Oregon would like to quit.; people with mental illness are about as likely as the general population to want to quit.</a:t>
            </a:r>
            <a:endParaRPr lang="en-US" sz="2000" dirty="0">
              <a:latin typeface="Tw Cen MT"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43000" y="228600"/>
            <a:ext cx="6553200" cy="685800"/>
          </a:xfrm>
        </p:spPr>
        <p:txBody>
          <a:bodyPr/>
          <a:lstStyle/>
          <a:p>
            <a:pPr eaLnBrk="1" hangingPunct="1"/>
            <a:r>
              <a:rPr lang="en-US" sz="3600" dirty="0" smtClean="0"/>
              <a:t>By the Numbers </a:t>
            </a:r>
            <a:endParaRPr lang="en-US" sz="3600" b="1" dirty="0" smtClean="0"/>
          </a:p>
        </p:txBody>
      </p:sp>
      <p:pic>
        <p:nvPicPr>
          <p:cNvPr id="5123" name="Picture 4" descr="ARRAQUIT_ppt_2.png"/>
          <p:cNvPicPr>
            <a:picLocks noChangeAspect="1"/>
          </p:cNvPicPr>
          <p:nvPr/>
        </p:nvPicPr>
        <p:blipFill>
          <a:blip r:embed="rId3"/>
          <a:srcRect t="18889" r="10660" b="3333"/>
          <a:stretch>
            <a:fillRect/>
          </a:stretch>
        </p:blipFill>
        <p:spPr bwMode="auto">
          <a:xfrm>
            <a:off x="7291251" y="1295400"/>
            <a:ext cx="1700349" cy="5410200"/>
          </a:xfrm>
          <a:prstGeom prst="rect">
            <a:avLst/>
          </a:prstGeom>
          <a:noFill/>
          <a:ln w="9525">
            <a:noFill/>
            <a:miter lim="800000"/>
            <a:headEnd/>
            <a:tailEnd/>
          </a:ln>
        </p:spPr>
      </p:pic>
      <p:sp>
        <p:nvSpPr>
          <p:cNvPr id="4100" name="Rectangle 1029"/>
          <p:cNvSpPr txBox="1">
            <a:spLocks noChangeArrowheads="1"/>
          </p:cNvSpPr>
          <p:nvPr/>
        </p:nvSpPr>
        <p:spPr bwMode="auto">
          <a:xfrm>
            <a:off x="457200" y="1447800"/>
            <a:ext cx="6705600" cy="3200400"/>
          </a:xfrm>
          <a:prstGeom prst="rect">
            <a:avLst/>
          </a:prstGeom>
          <a:noFill/>
          <a:ln w="9525">
            <a:noFill/>
            <a:miter lim="800000"/>
            <a:headEnd/>
            <a:tailEnd/>
          </a:ln>
        </p:spPr>
        <p:txBody>
          <a:bodyPr/>
          <a:lstStyle/>
          <a:p>
            <a:pPr marL="228600" lvl="1" indent="-228600">
              <a:spcBef>
                <a:spcPts val="0"/>
              </a:spcBef>
              <a:spcAft>
                <a:spcPts val="1200"/>
              </a:spcAft>
              <a:buClr>
                <a:srgbClr val="F58025"/>
              </a:buClr>
              <a:defRPr/>
            </a:pPr>
            <a:r>
              <a:rPr lang="en-US" sz="2200" dirty="0">
                <a:solidFill>
                  <a:schemeClr val="bg2">
                    <a:lumMod val="25000"/>
                  </a:schemeClr>
                </a:solidFill>
                <a:latin typeface="+mj-lt"/>
              </a:rPr>
              <a:t>Douglas County . . .</a:t>
            </a:r>
          </a:p>
          <a:p>
            <a:pPr marL="228600" lvl="1" indent="-228600">
              <a:spcBef>
                <a:spcPts val="0"/>
              </a:spcBef>
              <a:spcAft>
                <a:spcPts val="600"/>
              </a:spcAft>
              <a:buClr>
                <a:srgbClr val="F58025"/>
              </a:buClr>
              <a:buFont typeface="Courier New" pitchFamily="49" charset="0"/>
              <a:buChar char="o"/>
              <a:defRPr/>
            </a:pPr>
            <a:r>
              <a:rPr lang="en-US" sz="2000" dirty="0">
                <a:solidFill>
                  <a:schemeClr val="tx2"/>
                </a:solidFill>
                <a:latin typeface="+mj-lt"/>
              </a:rPr>
              <a:t>27% adults smoke</a:t>
            </a:r>
          </a:p>
          <a:p>
            <a:pPr marL="228600" lvl="1" indent="-228600">
              <a:spcBef>
                <a:spcPts val="0"/>
              </a:spcBef>
              <a:spcAft>
                <a:spcPts val="600"/>
              </a:spcAft>
              <a:buClr>
                <a:srgbClr val="F58025"/>
              </a:buClr>
              <a:buFont typeface="Courier New" pitchFamily="49" charset="0"/>
              <a:buChar char="o"/>
              <a:defRPr/>
            </a:pPr>
            <a:r>
              <a:rPr lang="en-US" sz="2000" dirty="0">
                <a:solidFill>
                  <a:schemeClr val="tx2"/>
                </a:solidFill>
                <a:latin typeface="+mj-lt"/>
              </a:rPr>
              <a:t>25% pregnant women use tobacco</a:t>
            </a:r>
          </a:p>
          <a:p>
            <a:pPr marL="228600" lvl="1" indent="-228600">
              <a:spcBef>
                <a:spcPts val="0"/>
              </a:spcBef>
              <a:spcAft>
                <a:spcPts val="600"/>
              </a:spcAft>
              <a:buClr>
                <a:srgbClr val="F58025"/>
              </a:buClr>
              <a:buFont typeface="Courier New" pitchFamily="49" charset="0"/>
              <a:buChar char="o"/>
              <a:defRPr/>
            </a:pPr>
            <a:r>
              <a:rPr lang="en-US" sz="2000" dirty="0">
                <a:solidFill>
                  <a:schemeClr val="tx2"/>
                </a:solidFill>
                <a:latin typeface="+mj-lt"/>
              </a:rPr>
              <a:t>15% adults use spit tobacco</a:t>
            </a:r>
          </a:p>
          <a:p>
            <a:pPr marL="228600" lvl="1" indent="-228600">
              <a:spcBef>
                <a:spcPts val="1200"/>
              </a:spcBef>
              <a:spcAft>
                <a:spcPts val="600"/>
              </a:spcAft>
              <a:buClr>
                <a:srgbClr val="F58025"/>
              </a:buClr>
              <a:defRPr/>
            </a:pPr>
            <a:r>
              <a:rPr lang="en-US" sz="2200" dirty="0">
                <a:solidFill>
                  <a:schemeClr val="bg2">
                    <a:lumMod val="25000"/>
                  </a:schemeClr>
                </a:solidFill>
                <a:latin typeface="+mj-lt"/>
              </a:rPr>
              <a:t>Oregon . . .</a:t>
            </a:r>
          </a:p>
          <a:p>
            <a:pPr marL="228600" lvl="1" indent="-228600">
              <a:spcBef>
                <a:spcPts val="0"/>
              </a:spcBef>
              <a:spcAft>
                <a:spcPts val="600"/>
              </a:spcAft>
              <a:buClr>
                <a:srgbClr val="F58025"/>
              </a:buClr>
              <a:buFont typeface="Courier New" pitchFamily="49" charset="0"/>
              <a:buChar char="o"/>
              <a:defRPr/>
            </a:pPr>
            <a:r>
              <a:rPr lang="en-US" sz="2000" dirty="0">
                <a:solidFill>
                  <a:schemeClr val="tx2"/>
                </a:solidFill>
                <a:latin typeface="+mj-lt"/>
              </a:rPr>
              <a:t>37% Medicaid/OHP</a:t>
            </a:r>
          </a:p>
          <a:p>
            <a:pPr marL="228600" lvl="1" indent="-228600">
              <a:spcBef>
                <a:spcPts val="0"/>
              </a:spcBef>
              <a:spcAft>
                <a:spcPts val="600"/>
              </a:spcAft>
              <a:buClr>
                <a:srgbClr val="F58025"/>
              </a:buClr>
              <a:buFont typeface="Courier New" pitchFamily="49" charset="0"/>
              <a:buChar char="o"/>
              <a:defRPr/>
            </a:pPr>
            <a:r>
              <a:rPr lang="en-US" sz="2000" dirty="0">
                <a:solidFill>
                  <a:schemeClr val="tx2"/>
                </a:solidFill>
                <a:latin typeface="+mj-lt"/>
              </a:rPr>
              <a:t>62% with high school education or less</a:t>
            </a:r>
          </a:p>
          <a:p>
            <a:pPr marL="228600" lvl="1" indent="-228600">
              <a:spcBef>
                <a:spcPts val="1200"/>
              </a:spcBef>
              <a:spcAft>
                <a:spcPts val="600"/>
              </a:spcAft>
              <a:buClr>
                <a:srgbClr val="F58025"/>
              </a:buClr>
              <a:defRPr/>
            </a:pPr>
            <a:r>
              <a:rPr lang="en-US" sz="2200" dirty="0">
                <a:solidFill>
                  <a:schemeClr val="bg2">
                    <a:lumMod val="25000"/>
                  </a:schemeClr>
                </a:solidFill>
                <a:latin typeface="+mj-lt"/>
              </a:rPr>
              <a:t>Nationally . . .</a:t>
            </a:r>
          </a:p>
          <a:p>
            <a:pPr marL="228600" lvl="1" indent="-228600">
              <a:spcBef>
                <a:spcPts val="0"/>
              </a:spcBef>
              <a:spcAft>
                <a:spcPts val="600"/>
              </a:spcAft>
              <a:buClr>
                <a:srgbClr val="F58025"/>
              </a:buClr>
              <a:buFont typeface="Courier New" pitchFamily="49" charset="0"/>
              <a:buChar char="o"/>
              <a:defRPr/>
            </a:pPr>
            <a:r>
              <a:rPr lang="en-US" sz="2000" dirty="0">
                <a:solidFill>
                  <a:schemeClr val="tx2"/>
                </a:solidFill>
                <a:latin typeface="+mj-lt"/>
              </a:rPr>
              <a:t>44% of all cigarettes produced in </a:t>
            </a:r>
            <a:r>
              <a:rPr lang="en-US" sz="2000" dirty="0" smtClean="0">
                <a:solidFill>
                  <a:schemeClr val="tx2"/>
                </a:solidFill>
                <a:latin typeface="+mj-lt"/>
              </a:rPr>
              <a:t>U.S</a:t>
            </a:r>
            <a:r>
              <a:rPr lang="en-US" sz="2000" dirty="0">
                <a:solidFill>
                  <a:schemeClr val="tx2"/>
                </a:solidFill>
                <a:latin typeface="+mj-lt"/>
              </a:rPr>
              <a:t>. are smoked by people with mental illnesses</a:t>
            </a:r>
          </a:p>
          <a:p>
            <a:pPr marL="228600" indent="-228600">
              <a:spcBef>
                <a:spcPts val="0"/>
              </a:spcBef>
              <a:spcAft>
                <a:spcPts val="600"/>
              </a:spcAft>
              <a:buClr>
                <a:srgbClr val="F58025"/>
              </a:buClr>
              <a:buFont typeface="Courier New" pitchFamily="49" charset="0"/>
              <a:buChar char="o"/>
              <a:defRPr/>
            </a:pPr>
            <a:r>
              <a:rPr lang="en-US" sz="2000" dirty="0">
                <a:solidFill>
                  <a:schemeClr val="tx2"/>
                </a:solidFill>
                <a:latin typeface="+mj-lt"/>
              </a:rPr>
              <a:t>~50% of the 435,000 tobacco-related deaths in the U.S. each year are among people with mental illnesses</a:t>
            </a:r>
          </a:p>
          <a:p>
            <a:pPr lvl="1" indent="-457200">
              <a:spcBef>
                <a:spcPts val="0"/>
              </a:spcBef>
              <a:buClr>
                <a:srgbClr val="F58025"/>
              </a:buClr>
              <a:defRPr/>
            </a:pPr>
            <a:endParaRPr lang="en-US" sz="2000" dirty="0"/>
          </a:p>
          <a:p>
            <a:pPr marL="342900" indent="-342900" eaLnBrk="1" hangingPunct="1">
              <a:spcBef>
                <a:spcPct val="20000"/>
              </a:spcBef>
              <a:buClr>
                <a:srgbClr val="F58025"/>
              </a:buClr>
              <a:buSzPct val="85000"/>
              <a:defRPr/>
            </a:pPr>
            <a:endParaRPr lang="en-US" sz="2000" dirty="0"/>
          </a:p>
          <a:p>
            <a:pPr marL="342900" indent="-342900" eaLnBrk="1" hangingPunct="1">
              <a:spcBef>
                <a:spcPct val="20000"/>
              </a:spcBef>
              <a:buClr>
                <a:srgbClr val="F58025"/>
              </a:buClr>
              <a:buSzPct val="85000"/>
              <a:defRPr/>
            </a:pP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Tobacco &amp; Other Substance Use</a:t>
            </a:r>
            <a:endParaRPr lang="en-US" sz="4000" dirty="0"/>
          </a:p>
        </p:txBody>
      </p:sp>
      <p:sp>
        <p:nvSpPr>
          <p:cNvPr id="3" name="Content Placeholder 2"/>
          <p:cNvSpPr>
            <a:spLocks noGrp="1"/>
          </p:cNvSpPr>
          <p:nvPr>
            <p:ph sz="quarter" idx="1"/>
          </p:nvPr>
        </p:nvSpPr>
        <p:spPr>
          <a:xfrm>
            <a:off x="228600" y="1527048"/>
            <a:ext cx="5334000" cy="4572000"/>
          </a:xfrm>
        </p:spPr>
        <p:txBody>
          <a:bodyPr>
            <a:normAutofit lnSpcReduction="10000"/>
          </a:bodyPr>
          <a:lstStyle/>
          <a:p>
            <a:pPr marL="463550" indent="-463550">
              <a:buFont typeface="Wingdings" pitchFamily="2" charset="2"/>
              <a:buChar char="o"/>
            </a:pPr>
            <a:r>
              <a:rPr lang="en-US" sz="2200" dirty="0" smtClean="0">
                <a:solidFill>
                  <a:schemeClr val="bg2">
                    <a:lumMod val="25000"/>
                  </a:schemeClr>
                </a:solidFill>
              </a:rPr>
              <a:t>Tobacco-related diseases account for 50% of deaths among individuals treated for alcohol dependence (Hurt et al., 1996)</a:t>
            </a:r>
          </a:p>
          <a:p>
            <a:pPr marL="463550" indent="-463550">
              <a:buNone/>
            </a:pPr>
            <a:endParaRPr lang="en-US" sz="2200" dirty="0" smtClean="0">
              <a:solidFill>
                <a:schemeClr val="bg2">
                  <a:lumMod val="25000"/>
                </a:schemeClr>
              </a:solidFill>
            </a:endParaRPr>
          </a:p>
          <a:p>
            <a:pPr marL="463550" indent="-463550">
              <a:buFont typeface="Wingdings" pitchFamily="2" charset="2"/>
              <a:buChar char="o"/>
            </a:pPr>
            <a:r>
              <a:rPr lang="en-US" sz="2200" dirty="0" smtClean="0">
                <a:solidFill>
                  <a:schemeClr val="bg2">
                    <a:lumMod val="25000"/>
                  </a:schemeClr>
                </a:solidFill>
              </a:rPr>
              <a:t>Death rate 4-xs greater for cigarette smoking vs. nonsmoking long-term drug abusers (</a:t>
            </a:r>
            <a:r>
              <a:rPr lang="en-US" sz="2200" dirty="0" err="1" smtClean="0">
                <a:solidFill>
                  <a:schemeClr val="bg2">
                    <a:lumMod val="25000"/>
                  </a:schemeClr>
                </a:solidFill>
              </a:rPr>
              <a:t>Hser</a:t>
            </a:r>
            <a:r>
              <a:rPr lang="en-US" sz="2200" dirty="0" smtClean="0">
                <a:solidFill>
                  <a:schemeClr val="bg2">
                    <a:lumMod val="25000"/>
                  </a:schemeClr>
                </a:solidFill>
              </a:rPr>
              <a:t>, 1994)</a:t>
            </a:r>
          </a:p>
          <a:p>
            <a:pPr marL="463550" indent="-463550">
              <a:buNone/>
            </a:pPr>
            <a:endParaRPr lang="en-US" sz="2200" dirty="0" smtClean="0">
              <a:solidFill>
                <a:schemeClr val="bg2">
                  <a:lumMod val="25000"/>
                </a:schemeClr>
              </a:solidFill>
            </a:endParaRPr>
          </a:p>
          <a:p>
            <a:pPr marL="463550" indent="-463550">
              <a:buFont typeface="Wingdings" pitchFamily="2" charset="2"/>
              <a:buChar char="o"/>
            </a:pPr>
            <a:r>
              <a:rPr lang="en-US" sz="2200" dirty="0" smtClean="0">
                <a:solidFill>
                  <a:schemeClr val="bg2">
                    <a:lumMod val="25000"/>
                  </a:schemeClr>
                </a:solidFill>
              </a:rPr>
              <a:t>Health consequences of tobacco and other drug use synergistic: 50% greater than sum of each individually (Bien &amp; Burge, 1990)</a:t>
            </a:r>
            <a:endParaRPr lang="en-US" sz="2200" dirty="0">
              <a:solidFill>
                <a:schemeClr val="bg2">
                  <a:lumMod val="25000"/>
                </a:schemeClr>
              </a:solidFill>
            </a:endParaRPr>
          </a:p>
        </p:txBody>
      </p:sp>
      <p:pic>
        <p:nvPicPr>
          <p:cNvPr id="5" name="Picture 2"/>
          <p:cNvPicPr>
            <a:picLocks noChangeAspect="1" noChangeArrowheads="1"/>
          </p:cNvPicPr>
          <p:nvPr/>
        </p:nvPicPr>
        <p:blipFill>
          <a:blip r:embed="rId2"/>
          <a:srcRect l="38750" t="34444" r="40000" b="16667"/>
          <a:stretch>
            <a:fillRect/>
          </a:stretch>
        </p:blipFill>
        <p:spPr bwMode="auto">
          <a:xfrm>
            <a:off x="6705600" y="3429000"/>
            <a:ext cx="2209800" cy="2909047"/>
          </a:xfrm>
          <a:prstGeom prst="rect">
            <a:avLst/>
          </a:prstGeom>
          <a:noFill/>
          <a:ln w="9525">
            <a:noFill/>
            <a:miter lim="800000"/>
            <a:headEnd/>
            <a:tailEnd/>
          </a:ln>
        </p:spPr>
      </p:pic>
      <p:pic>
        <p:nvPicPr>
          <p:cNvPr id="4" name="Picture 3"/>
          <p:cNvPicPr>
            <a:picLocks noChangeAspect="1" noChangeArrowheads="1"/>
          </p:cNvPicPr>
          <p:nvPr/>
        </p:nvPicPr>
        <p:blipFill>
          <a:blip r:embed="rId3"/>
          <a:srcRect l="38750" t="22222" r="40000" b="28889"/>
          <a:stretch>
            <a:fillRect/>
          </a:stretch>
        </p:blipFill>
        <p:spPr bwMode="auto">
          <a:xfrm>
            <a:off x="5638800" y="1371600"/>
            <a:ext cx="2202873" cy="2752165"/>
          </a:xfrm>
          <a:prstGeom prst="rect">
            <a:avLst/>
          </a:prstGeom>
          <a:noFill/>
          <a:ln w="9525">
            <a:noFill/>
            <a:miter lim="800000"/>
            <a:headEnd/>
            <a:tailEnd/>
          </a:ln>
        </p:spPr>
      </p:pic>
      <p:sp>
        <p:nvSpPr>
          <p:cNvPr id="6" name="TextBox 5"/>
          <p:cNvSpPr txBox="1"/>
          <p:nvPr/>
        </p:nvSpPr>
        <p:spPr>
          <a:xfrm>
            <a:off x="381000" y="6400800"/>
            <a:ext cx="4648200" cy="261610"/>
          </a:xfrm>
          <a:prstGeom prst="rect">
            <a:avLst/>
          </a:prstGeom>
          <a:noFill/>
        </p:spPr>
        <p:txBody>
          <a:bodyPr wrap="square" rtlCol="0">
            <a:spAutoFit/>
          </a:bodyPr>
          <a:lstStyle/>
          <a:p>
            <a:r>
              <a:rPr lang="en-US" sz="1100" dirty="0" smtClean="0">
                <a:solidFill>
                  <a:schemeClr val="bg2">
                    <a:lumMod val="25000"/>
                  </a:schemeClr>
                </a:solidFill>
              </a:rPr>
              <a:t>Judith J. </a:t>
            </a:r>
            <a:r>
              <a:rPr lang="en-US" sz="1100" dirty="0" err="1" smtClean="0">
                <a:solidFill>
                  <a:schemeClr val="bg2">
                    <a:lumMod val="25000"/>
                  </a:schemeClr>
                </a:solidFill>
              </a:rPr>
              <a:t>Prochaska</a:t>
            </a:r>
            <a:r>
              <a:rPr lang="en-US" sz="1100" dirty="0" smtClean="0">
                <a:solidFill>
                  <a:schemeClr val="bg2">
                    <a:lumMod val="25000"/>
                  </a:schemeClr>
                </a:solidFill>
              </a:rPr>
              <a:t>, PhD, MPH, UCSF Department of Psychiatry</a:t>
            </a:r>
            <a:endParaRPr lang="en-US" sz="1100" dirty="0">
              <a:solidFill>
                <a:schemeClr val="bg2">
                  <a:lumMod val="25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https://www.oregon.gov/oha/PH/DISEASESCONDITIONS/CHRONICDISEASE/HPCDPCONNECTION/SELFMANAGEMENT/Documents/tpep_ql_douglas_county.pptx</Url>
      <Description>Tobacco Prevention and the Oregon Tobacco Quit Line - Tobacco &amp; Chronic Disease Prevention Douglas County Public Health Division</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Meta_x0020_Description xmlns="1ddbd726-ea76-4689-acac-c9d231ce2ded" xsi:nil="true"/>
    <DocumentExpirationDate xmlns="59da1016-2a1b-4f8a-9768-d7a4932f6f16">2050-12-31T08:00:00+00:00</DocumentExpirationDate>
    <Meta_x0020_Keywords xmlns="1ddbd726-ea76-4689-acac-c9d231ce2ded" xsi:nil="true"/>
    <IATopic xmlns="59da1016-2a1b-4f8a-9768-d7a4932f6f16">Public Health - Prevention</IATopic>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395B538AD92B4FABB1FC4415A447BD" ma:contentTypeVersion="18" ma:contentTypeDescription="Create a new document." ma:contentTypeScope="" ma:versionID="b84dc135989921bd01d2454c9ac7c7bb">
  <xsd:schema xmlns:xsd="http://www.w3.org/2001/XMLSchema" xmlns:xs="http://www.w3.org/2001/XMLSchema" xmlns:p="http://schemas.microsoft.com/office/2006/metadata/properties" xmlns:ns1="http://schemas.microsoft.com/sharepoint/v3" xmlns:ns2="59da1016-2a1b-4f8a-9768-d7a4932f6f16" xmlns:ns3="1ddbd726-ea76-4689-acac-c9d231ce2ded" targetNamespace="http://schemas.microsoft.com/office/2006/metadata/properties" ma:root="true" ma:fieldsID="22275a5d4f48a1eb851d2e8d15aed2d6" ns1:_="" ns2:_="" ns3:_="">
    <xsd:import namespace="http://schemas.microsoft.com/sharepoint/v3"/>
    <xsd:import namespace="59da1016-2a1b-4f8a-9768-d7a4932f6f16"/>
    <xsd:import namespace="1ddbd726-ea76-4689-acac-c9d231ce2ded"/>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dbd726-ea76-4689-acac-c9d231ce2ded"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E0ED25-FC87-47D5-8A2C-53037F79A24F}"/>
</file>

<file path=customXml/itemProps2.xml><?xml version="1.0" encoding="utf-8"?>
<ds:datastoreItem xmlns:ds="http://schemas.openxmlformats.org/officeDocument/2006/customXml" ds:itemID="{7136FE7A-9C3D-46B5-83DD-5DA50E901C8E}"/>
</file>

<file path=customXml/itemProps3.xml><?xml version="1.0" encoding="utf-8"?>
<ds:datastoreItem xmlns:ds="http://schemas.openxmlformats.org/officeDocument/2006/customXml" ds:itemID="{76E8FBB1-B4CE-480B-9FF5-FDF2188E2E50}"/>
</file>

<file path=docProps/app.xml><?xml version="1.0" encoding="utf-8"?>
<Properties xmlns="http://schemas.openxmlformats.org/officeDocument/2006/extended-properties" xmlns:vt="http://schemas.openxmlformats.org/officeDocument/2006/docPropsVTypes">
  <Template>Civic</Template>
  <TotalTime>2609</TotalTime>
  <Words>1442</Words>
  <Application>Microsoft Office PowerPoint</Application>
  <PresentationFormat>On-screen Show (4:3)</PresentationFormat>
  <Paragraphs>220</Paragraphs>
  <Slides>21</Slides>
  <Notes>15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Civic</vt:lpstr>
      <vt:lpstr> Tobacco Prevention and the  Oregon Tobacco Quit Line</vt:lpstr>
      <vt:lpstr>Make Tobacco-Freedom part of a Health &amp; Wellness Initiative</vt:lpstr>
      <vt:lpstr>Craft the Message</vt:lpstr>
      <vt:lpstr>Communicate Message Early, Often, Prominently, System-wide</vt:lpstr>
      <vt:lpstr>Engage Help of Partners</vt:lpstr>
      <vt:lpstr>Policy Considerations</vt:lpstr>
      <vt:lpstr>Anticipate Concerns</vt:lpstr>
      <vt:lpstr>By the Numbers </vt:lpstr>
      <vt:lpstr>Tobacco &amp; Other Substance Use</vt:lpstr>
      <vt:lpstr>But People Can Quit!</vt:lpstr>
      <vt:lpstr>Create a Culture of Wellness &amp; Support</vt:lpstr>
      <vt:lpstr>2As &amp; R Brief Intervention</vt:lpstr>
      <vt:lpstr>Why a Tobacco Quit Line?</vt:lpstr>
      <vt:lpstr>How does the Quit Line Work?</vt:lpstr>
      <vt:lpstr>What services are available?</vt:lpstr>
      <vt:lpstr>Tobacco Cessation Coverage</vt:lpstr>
      <vt:lpstr>Referring to the Quit Line</vt:lpstr>
      <vt:lpstr>Sample Quit Line Report by County</vt:lpstr>
      <vt:lpstr>Sample Quit Line Report  by Mental Health Condition</vt:lpstr>
      <vt:lpstr>Sample Quit Line Report  by Mental Health Condition</vt:lpstr>
      <vt:lpstr>Questions, Comments</vt:lpstr>
    </vt:vector>
  </TitlesOfParts>
  <Company>Metropolitan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 Prevention and the Oregon Tobacco Quit Line - Tobacco &amp; Chronic Disease Prevention Douglas County Public Health Division</dc:title>
  <dc:creator>Marilyn Carter</dc:creator>
  <cp:lastModifiedBy>mjcarter</cp:lastModifiedBy>
  <cp:revision>249</cp:revision>
  <dcterms:created xsi:type="dcterms:W3CDTF">2011-03-08T18:55:18Z</dcterms:created>
  <dcterms:modified xsi:type="dcterms:W3CDTF">2013-03-14T18:11:24Z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0x010100B7395B538AD92B4FABB1FC4415A447BD</vt:lpwstr>
  </property>
  <property fmtid="{D5CDD505-2E9C-101B-9397-08002B2CF9AE}" pid="3" name="WorkflowChangePath">
    <vt:lpwstr>44a1ed68-4b71-48f8-830e-d4851646788f,2;44a1ed68-4b71-48f8-830e-d4851646788f,5;44a1ed68-4b71-48f8-830e-d4851646788f,7;</vt:lpwstr>
  </property>
  <property fmtid="{D5CDD505-2E9C-101B-9397-08002B2CF9AE}" pid="4" name="Order">
    <vt:r8>14600</vt:r8>
  </property>
</Properties>
</file>