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0" r:id="rId4"/>
    <p:sldId id="301" r:id="rId5"/>
    <p:sldId id="297" r:id="rId6"/>
    <p:sldId id="298" r:id="rId7"/>
    <p:sldId id="294" r:id="rId8"/>
    <p:sldId id="271" r:id="rId9"/>
    <p:sldId id="259" r:id="rId10"/>
    <p:sldId id="272" r:id="rId11"/>
    <p:sldId id="270" r:id="rId12"/>
    <p:sldId id="299" r:id="rId13"/>
    <p:sldId id="302" r:id="rId14"/>
    <p:sldId id="273" r:id="rId15"/>
    <p:sldId id="276" r:id="rId16"/>
    <p:sldId id="277" r:id="rId17"/>
    <p:sldId id="300" r:id="rId18"/>
    <p:sldId id="285" r:id="rId19"/>
    <p:sldId id="289" r:id="rId20"/>
    <p:sldId id="303" r:id="rId21"/>
    <p:sldId id="295" r:id="rId22"/>
    <p:sldId id="28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 Collinge" initials="LC" lastIdx="10" clrIdx="0"/>
  <p:cmAuthor id="1" name="DHS" initials="D" lastIdx="2" clrIdx="1"/>
  <p:cmAuthor id="2" name="Marion County" initials="MC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64" autoAdjust="0"/>
  </p:normalViewPr>
  <p:slideViewPr>
    <p:cSldViewPr>
      <p:cViewPr varScale="1">
        <p:scale>
          <a:sx n="94" d="100"/>
          <a:sy n="94" d="100"/>
        </p:scale>
        <p:origin x="-20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F5C784-6676-4515-ACE8-FF96C8CF95CF}" type="datetimeFigureOut">
              <a:rPr lang="en-US" smtClean="0"/>
              <a:pPr/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F9FE57-39C1-4D49-8F61-5AAA6CD6F4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808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311E73-7F65-431D-9FB5-4C38C3DC1CAD}" type="datetimeFigureOut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717314-2BE9-445C-9E78-6F9B4423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0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532442-1E2A-488A-971C-9651EC45BBD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733F6-1E7D-46C6-B90F-69A3370279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DF672-202F-4008-8EE0-54D6165DC1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B6D66-216F-470F-9D1A-B3D41982BB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CBD2D-78E9-45DE-B241-70B77419DC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17314-2BE9-445C-9E78-6F9B4423707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Tobacco-free</a:t>
            </a:r>
            <a:r>
              <a:rPr lang="en-US" baseline="0" dirty="0" smtClean="0"/>
              <a:t> environments law </a:t>
            </a:r>
            <a:r>
              <a:rPr lang="en-US" dirty="0" smtClean="0"/>
              <a:t>are easily implemented, are well accepted by the public, reduce nonsmoker exposure to secondhand smoke, and contribute to a reduction in overall cigarette consumption. 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5E30E-8F78-4415-B350-0BB8BBE209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business</a:t>
            </a:r>
            <a:r>
              <a:rPr lang="en-US" baseline="0" dirty="0" smtClean="0"/>
              <a:t> cards!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17314-2BE9-445C-9E78-6F9B442370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6873C-A753-4041-A92D-62CD7F7462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Tobacco use is a children’s disease:</a:t>
            </a:r>
            <a:r>
              <a:rPr lang="en-US" baseline="0" dirty="0" smtClean="0"/>
              <a:t> </a:t>
            </a:r>
            <a:r>
              <a:rPr lang="en-US" dirty="0" smtClean="0"/>
              <a:t>90% of adult smokers start</a:t>
            </a:r>
            <a:r>
              <a:rPr lang="en-US" baseline="0" dirty="0" smtClean="0"/>
              <a:t> to smoke before the age of 18.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Kids are influenced by their parents, siblings, friends and the environment they grow up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17314-2BE9-445C-9E78-6F9B442370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Kids aspire up – kids learn from their environment – seeing</a:t>
            </a:r>
            <a:r>
              <a:rPr lang="en-US" baseline="0" dirty="0" smtClean="0"/>
              <a:t> people smoking is</a:t>
            </a:r>
            <a:r>
              <a:rPr lang="en-US" dirty="0" smtClean="0"/>
              <a:t> the greatest</a:t>
            </a:r>
            <a:r>
              <a:rPr lang="en-US" baseline="0" dirty="0" smtClean="0"/>
              <a:t> advertisement for the tobacco industry.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17314-2BE9-445C-9E78-6F9B442370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5001C-27D5-4F7C-83AB-899C611BBF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17314-2BE9-445C-9E78-6F9B442370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00279-9B77-48B9-84E8-FB04CD72A7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FD4712-7F5A-4CFC-8616-53AAA5D464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B733F6-1E7D-46C6-B90F-69A3370279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FC88A9-309C-4EFE-9E9B-DF189B0031C0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9CF505-1268-4199-B485-E083F01841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399A26-CA06-4E25-AE1A-80BD9467DC65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C6E963-BDB8-47C5-B133-C6D66BE206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D881A-CD6E-4B7C-BA8F-1DB7A640D061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E3374-C72A-429B-94F1-285C5E0514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2271229-8B07-401B-A2A4-F842FBD834A8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4427B3F-866E-4819-9F06-A5E046B846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B00FF-17E4-49C7-B07E-947BBFBB9300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B5C0F-6D9A-4D8E-B0C1-09C5F54120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2B833-D567-4F60-9454-30BF84591FEC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83BD4-99D3-459E-9F5B-897270816B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2C87D-C8BE-400C-AF8D-6F16BFC5D6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083982-D753-4CCA-98B0-08D302E935C7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55377-D357-410F-8F1B-3AD09E43B8A7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BA57D-F3F6-41FF-8C2E-4BC981658F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DBF5D0-549A-4AAE-8594-FB66158950F4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77A6B-152F-43B4-A2C5-B73F4890AF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5A128ED-3E4D-4B87-B7D8-22AEEC349AB3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D4CDFAD-5244-454E-BF97-CD4B89E6C0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997A2-DA47-4E71-8A3A-277FDE7504D5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8FCB64-A7FA-4C6D-9ED2-F3651F17A7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D1D44B4-33FB-4BD0-B7C5-DA47070CD84F}" type="datetimeFigureOut">
              <a:rPr lang="en-US" smtClean="0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6E8920-2C0B-4131-BBA6-B3B123FE6E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quitnow.net/oregon/?imgurl=http://www.nps.gov/cavo/images/No-fire.jpg&amp;imgrefurl=http://www.nps.gov/cavo/&amp;usg=__qY1GTvTRSZJChIk8gMPHmOoN8Sk=&amp;h=150&amp;w=150&amp;sz=33&amp;hl=en&amp;start=23&amp;zoom=1&amp;tbnid=bYGHcO4LPDE5yM:&amp;tbnh=96&amp;tbnw=96&amp;ei=OwxpTsHuNefTiALF2PjBDg&amp;prev=/search?q=no+fires+in+park+sign&amp;start=21&amp;um=1&amp;hl=en&amp;safe=active&amp;sa=N&amp;gbv=2&amp;tbm=isch&amp;prmd=ivns&amp;um=1&amp;itbs=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imgr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1371600" y="1600200"/>
            <a:ext cx="6428936" cy="243840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Tobacco-Free Parks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Healthy Kids</a:t>
            </a:r>
            <a:br>
              <a:rPr lang="en-US" sz="4000" dirty="0" smtClean="0"/>
            </a:br>
            <a:r>
              <a:rPr lang="en-US" sz="4000" dirty="0" smtClean="0"/>
              <a:t>Healthy Families</a:t>
            </a:r>
            <a:br>
              <a:rPr lang="en-US" sz="4000" dirty="0" smtClean="0"/>
            </a:br>
            <a:r>
              <a:rPr lang="en-US" sz="4000" dirty="0" smtClean="0"/>
              <a:t>Healthy Communities</a:t>
            </a: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b="0" dirty="0" smtClean="0">
                <a:solidFill>
                  <a:schemeClr val="tx1"/>
                </a:solidFill>
              </a:rPr>
              <a:t/>
            </a:r>
            <a:br>
              <a:rPr lang="en-US" sz="2000" b="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imgPreview" descr="accordions,bands,entertainment,images,males,men,music,musical instruments,musicians,nature,outdoor concerts,parks,people,persons,Photographs,pictures,plants,saxophones,trees,trios"/>
          <p:cNvPicPr/>
          <p:nvPr/>
        </p:nvPicPr>
        <p:blipFill>
          <a:blip r:embed="rId3" cstate="print"/>
          <a:srcRect t="16923" b="20308"/>
          <a:stretch>
            <a:fillRect/>
          </a:stretch>
        </p:blipFill>
        <p:spPr bwMode="auto">
          <a:xfrm>
            <a:off x="533400" y="4114800"/>
            <a:ext cx="3095625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 descr="babies,baby,families,mothers,parents,persons,Photographs,places,playgrounds,playing,slides"/>
          <p:cNvPicPr>
            <a:picLocks noChangeAspect="1" noChangeArrowheads="1"/>
          </p:cNvPicPr>
          <p:nvPr/>
        </p:nvPicPr>
        <p:blipFill>
          <a:blip r:embed="rId4" cstate="print"/>
          <a:srcRect l="17795" r="18205"/>
          <a:stretch>
            <a:fillRect/>
          </a:stretch>
        </p:blipFill>
        <p:spPr bwMode="auto">
          <a:xfrm>
            <a:off x="4099560" y="3810000"/>
            <a:ext cx="161544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2" name="Picture 16" descr="http://t0.gstatic.com/images?q=tbn:ANd9GcQB-lTkun1fUcU0O7yN1pbbPgBQLcYj3vFhLDQKApr8asbQ4xo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6306" y="4097719"/>
            <a:ext cx="2590800" cy="173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77200" cy="4191000"/>
          </a:xfrm>
        </p:spPr>
        <p:txBody>
          <a:bodyPr numCol="2">
            <a:normAutofit fontScale="92500" lnSpcReduction="10000"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Community groups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Event organizers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Schools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Faith community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Youth-serving organizations (4H, FFA, Scouts)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Healthcare providers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Law Enforcement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Fire District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Youth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Businesses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Sports leagues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Fitness/Walking groups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Parents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Senior citizen groups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Vendors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400" dirty="0" smtClean="0"/>
              <a:t>Local government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Media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Douglas County Tobacco Prevention &amp; Education</a:t>
            </a:r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Identify Partnerships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486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Who else has an interest in tobacco-free parks?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In Oregon, 80% of adult current smokers would like to quit.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5181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Health impacts </a:t>
            </a:r>
            <a:r>
              <a:rPr lang="en-US" sz="2000" dirty="0" smtClean="0"/>
              <a:t>(e.g., improve health, reduce health risks for people who use parks, esp. those with chronic conditions)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Environmental impacts </a:t>
            </a:r>
            <a:r>
              <a:rPr lang="en-US" sz="2000" dirty="0" smtClean="0"/>
              <a:t>(e.g., butt litter, green spaces, fire hazard, protect habitat)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Social impacts </a:t>
            </a:r>
            <a:r>
              <a:rPr lang="en-US" sz="2000" dirty="0" smtClean="0"/>
              <a:t>(e.g., kids aspire up, parks enhance quality of life, most people don’t use tobacco)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Economic impacts </a:t>
            </a:r>
            <a:r>
              <a:rPr lang="en-US" sz="2000" dirty="0" smtClean="0"/>
              <a:t>(e.g., location, location, location; parks help fuel economic health, maintenance)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In your opinion, why  </a:t>
            </a:r>
            <a:r>
              <a:rPr lang="en-US" sz="2000" dirty="0" smtClean="0">
                <a:solidFill>
                  <a:schemeClr val="tx2"/>
                </a:solidFill>
              </a:rPr>
              <a:t>would </a:t>
            </a:r>
            <a:r>
              <a:rPr lang="en-US" sz="2000" dirty="0" smtClean="0">
                <a:solidFill>
                  <a:schemeClr val="tx2"/>
                </a:solidFill>
              </a:rPr>
              <a:t>community members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support smoke/tobacco-free parks?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Identify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292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Lack of local support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Concern about lower usage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Lost revenue for park events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Belief that it will restrict tobacco users from parks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Concerns about enforcement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What are some challenges that might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need to be addressed?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Identify Challenges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143000"/>
            <a:ext cx="2362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apyrus" pitchFamily="66" charset="0"/>
              </a:rPr>
              <a:t>Tobacco-free park rules are similar to rules about fires, litter, and vandalism on park properties.</a:t>
            </a:r>
            <a:endParaRPr lang="en-US" sz="2000" dirty="0"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886200"/>
            <a:ext cx="38862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Papyrus" pitchFamily="66" charset="0"/>
              </a:rPr>
              <a:t>Tobacco-free park rules do not restrict people; rather, they make parks safer and more accessible to all people.</a:t>
            </a:r>
            <a:endParaRPr lang="en-US" sz="20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3699804"/>
            <a:ext cx="7010400" cy="1143000"/>
          </a:xfrm>
        </p:spPr>
        <p:txBody>
          <a:bodyPr/>
          <a:lstStyle/>
          <a:p>
            <a:r>
              <a:rPr lang="en-US" dirty="0" smtClean="0"/>
              <a:t>About how much is spent on medical care for tobacco-related illness in Douglas County?</a:t>
            </a:r>
          </a:p>
          <a:p>
            <a:endParaRPr lang="en-US" dirty="0" smtClean="0"/>
          </a:p>
          <a:p>
            <a:r>
              <a:rPr lang="en-US" dirty="0" smtClean="0"/>
              <a:t>$60 million</a:t>
            </a:r>
          </a:p>
          <a:p>
            <a:endParaRPr lang="en-US" dirty="0" smtClean="0"/>
          </a:p>
          <a:p>
            <a:r>
              <a:rPr lang="en-US" sz="1200" dirty="0" smtClean="0"/>
              <a:t>Oregon Tobacco Facts, 2011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868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Gather information about other parks policies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Hold community meetings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Parks officials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Law enforcement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Park user groups (e.g., sports leagues, schools)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Community-at-large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endParaRPr lang="en-US" sz="2000" dirty="0" smtClean="0"/>
          </a:p>
          <a:p>
            <a:pPr eaLnBrk="1" hangingPunct="1">
              <a:spcBef>
                <a:spcPts val="0"/>
              </a:spcBef>
            </a:pPr>
            <a:r>
              <a:rPr lang="en-US" dirty="0" smtClean="0"/>
              <a:t>Conduct community survey</a:t>
            </a:r>
          </a:p>
          <a:p>
            <a:pPr lvl="1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Park event survey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Survey parks user groups </a:t>
            </a:r>
          </a:p>
          <a:p>
            <a:pPr lvl="1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Butt collection (e.g., pre/post implementation)</a:t>
            </a:r>
          </a:p>
          <a:p>
            <a:pPr lvl="1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Paper or electronic survey (e.g., online or PDA)</a:t>
            </a:r>
          </a:p>
          <a:p>
            <a:pPr lvl="1" eaLnBrk="1" hangingPunct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/>
              <a:t>Include questions as part of existing survey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/>
              <a:t>Gather Information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36006" t="18352" r="34816" b="8738"/>
          <a:stretch>
            <a:fillRect/>
          </a:stretch>
        </p:blipFill>
        <p:spPr bwMode="auto">
          <a:xfrm rot="414032">
            <a:off x="6634075" y="1885771"/>
            <a:ext cx="2048049" cy="293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638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Add rule statement to parks rules and regulations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Develop Proposal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Rationale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Scope (Who it will cover)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Locations 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dirty="0" smtClean="0"/>
              <a:t>Clear Definition</a:t>
            </a:r>
          </a:p>
          <a:p>
            <a:pPr lvl="2">
              <a:buFont typeface="Courier New" pitchFamily="49" charset="0"/>
              <a:buChar char="o"/>
            </a:pPr>
            <a:r>
              <a:rPr lang="en-US" sz="1900" dirty="0" smtClean="0"/>
              <a:t>Cigarettes, cigars, pipes, and any other smoking product</a:t>
            </a:r>
          </a:p>
          <a:p>
            <a:pPr lvl="2">
              <a:buFont typeface="Courier New" pitchFamily="49" charset="0"/>
              <a:buChar char="o"/>
            </a:pPr>
            <a:r>
              <a:rPr lang="en-US" sz="1900" dirty="0" smtClean="0"/>
              <a:t>Dip, chew, snuff, </a:t>
            </a:r>
            <a:r>
              <a:rPr lang="en-US" sz="1900" dirty="0" err="1" smtClean="0"/>
              <a:t>snus</a:t>
            </a:r>
            <a:r>
              <a:rPr lang="en-US" sz="1900" dirty="0" smtClean="0"/>
              <a:t> and any other smokeless tobacco product</a:t>
            </a:r>
          </a:p>
          <a:p>
            <a:pPr lvl="2">
              <a:buFont typeface="Courier New" pitchFamily="49" charset="0"/>
              <a:buChar char="o"/>
            </a:pPr>
            <a:r>
              <a:rPr lang="en-US" sz="1900" dirty="0" smtClean="0"/>
              <a:t>Nicotine delivery devices, such as e-cigarettes, excluding FDA-approved nicotine replacement therapy products</a:t>
            </a:r>
            <a:endParaRPr lang="en-US" dirty="0" smtClean="0"/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Enforcement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900" dirty="0" smtClean="0"/>
              <a:t>Signage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900" dirty="0" smtClean="0"/>
              <a:t>How rule will be communicated</a:t>
            </a:r>
          </a:p>
          <a:p>
            <a:pPr lvl="2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900" dirty="0" smtClean="0"/>
              <a:t>Handled as for other parks rule violations</a:t>
            </a:r>
          </a:p>
          <a:p>
            <a:pPr>
              <a:spcBef>
                <a:spcPts val="0"/>
              </a:spcBef>
              <a:buSzPct val="100000"/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SzPct val="100000"/>
            </a:pPr>
            <a:endParaRPr lang="en-US" sz="2400" dirty="0" smtClean="0"/>
          </a:p>
          <a:p>
            <a:pPr>
              <a:spcBef>
                <a:spcPts val="0"/>
              </a:spcBef>
              <a:buSzPct val="100000"/>
            </a:pPr>
            <a:endParaRPr lang="en-US" dirty="0" smtClean="0"/>
          </a:p>
          <a:p>
            <a:pPr algn="ctr">
              <a:spcBef>
                <a:spcPts val="0"/>
              </a:spcBef>
              <a:buSzPct val="100000"/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SzPct val="100000"/>
              <a:buNone/>
            </a:pPr>
            <a:endParaRPr lang="en-US" dirty="0" smtClean="0"/>
          </a:p>
          <a:p>
            <a:pPr lvl="1"/>
            <a:endParaRPr lang="en-US" sz="1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914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/>
              <a:t>Develop Proposal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5938" t="30000" r="35000" b="8333"/>
          <a:stretch>
            <a:fillRect/>
          </a:stretch>
        </p:blipFill>
        <p:spPr bwMode="auto">
          <a:xfrm rot="841500">
            <a:off x="6719420" y="1564800"/>
            <a:ext cx="1868785" cy="223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Timeline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Work backwards from effective date, e.g., Jan 1 or other community event or observance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Promote It!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Communicate early, often and continuously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Communicate in coordination with events and at high park usage times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Include language in parks use agreements and vendor contracts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Provide announcement “scripts” for park user groups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Earned and paid media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Websites, newsletters, brochures, social media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Include Oregon Tobacco Quit Line info in </a:t>
            </a:r>
            <a:r>
              <a:rPr lang="en-US" sz="2000" u="sng" dirty="0" smtClean="0"/>
              <a:t>all</a:t>
            </a:r>
            <a:r>
              <a:rPr lang="en-US" sz="2000" dirty="0" smtClean="0"/>
              <a:t> communications</a:t>
            </a:r>
          </a:p>
          <a:p>
            <a:pPr lvl="1">
              <a:buFont typeface="Courier New" pitchFamily="49" charset="0"/>
              <a:buChar char="o"/>
            </a:pPr>
            <a:endParaRPr lang="en-US" sz="2000" dirty="0" smtClean="0"/>
          </a:p>
        </p:txBody>
      </p:sp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dirty="0" smtClean="0"/>
              <a:t>Post signs, e.g., entrances , parking lots, trails, bike racks, skate park, fields, picnic areas, info boards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Banners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Trash can wraps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Park user group pledges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Game schedules &amp; rules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Parks  activity guide 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Event registrations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Event flyers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Vendor notice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Public Service Announcements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/>
              <a:t>Volunteer &amp; seasonal parks staff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Communication Strategies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57051" t="33903" r="20669" b="35613"/>
          <a:stretch>
            <a:fillRect/>
          </a:stretch>
        </p:blipFill>
        <p:spPr bwMode="auto">
          <a:xfrm>
            <a:off x="4267200" y="19812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cityofbelmont.org/images/smokefreezone8x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590800"/>
            <a:ext cx="1885950" cy="235267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35000" t="17037" r="34167" b="11852"/>
          <a:stretch>
            <a:fillRect/>
          </a:stretch>
        </p:blipFill>
        <p:spPr bwMode="auto">
          <a:xfrm>
            <a:off x="5029200" y="4114800"/>
            <a:ext cx="1693862" cy="21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581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Self-enforcing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Clear, positive signage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Consistent messaging, e.g., community leaders, sports leagues, schools, event announcements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Violations may be handled as with other park rules and regulations, e.g., warning, escort off property, fine</a:t>
            </a:r>
          </a:p>
        </p:txBody>
      </p:sp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 smtClean="0"/>
              <a:t>Enforcement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181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Like all park rules, tobacco-free parks rules are posted in all parks. 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The primary goal is voluntary compliance.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+mn-lt"/>
              </a:rPr>
              <a:t>Sometimes, however, enforcement may be necessary.</a:t>
            </a:r>
          </a:p>
        </p:txBody>
      </p:sp>
      <p:pic>
        <p:nvPicPr>
          <p:cNvPr id="6" name="Picture 5" descr="LEASH LAWS STRICTLY ENFORCED SIG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609600"/>
            <a:ext cx="1066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t3.gstatic.com/images?q=tbn:ANd9GcQzZCSheJw2bhEtP83OIcxW9a7sKqxc6q7IPq-gE5NFMSiig8N5f5oCyA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4114800"/>
            <a:ext cx="914400" cy="914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53400" cy="47545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To celebrate accomplishments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To identify and respond to ‘hot spots’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To get community feedback, e.g., event survey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To report back to community and city leaders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To help monitor community change, e.g., health improvements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To demonstrate community leadership and commitment to community health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792162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Evaluation</a:t>
            </a:r>
          </a:p>
        </p:txBody>
      </p:sp>
      <p:pic>
        <p:nvPicPr>
          <p:cNvPr id="4" name="imgPreview" descr="athletes,baseballs,boys,cheering,gestures,leisure,little leagues,people,recreation,sports,teams,trophies,uniforms,victories,wi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95060">
            <a:off x="6564704" y="535780"/>
            <a:ext cx="1924741" cy="212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Why Tobacco-Free Policies: </a:t>
            </a:r>
            <a:r>
              <a:rPr lang="en-US" sz="2000" dirty="0" smtClean="0">
                <a:latin typeface="+mj-lt"/>
              </a:rPr>
              <a:t>Health, Environment &amp; Livability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Definitions: </a:t>
            </a:r>
            <a:r>
              <a:rPr lang="en-US" sz="2000" dirty="0" err="1" smtClean="0">
                <a:latin typeface="+mj-lt"/>
              </a:rPr>
              <a:t>Smokefree</a:t>
            </a:r>
            <a:r>
              <a:rPr lang="en-US" sz="2000" dirty="0" smtClean="0">
                <a:latin typeface="+mj-lt"/>
              </a:rPr>
              <a:t>, Tobacco-free, Designated Areas</a:t>
            </a:r>
          </a:p>
          <a:p>
            <a:pPr>
              <a:spcBef>
                <a:spcPts val="0"/>
              </a:spcBef>
            </a:pP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What’s Happening in Oregon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Steps to Implementation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Enforcement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>
              <a:latin typeface="+mj-lt"/>
            </a:endParaRP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Resources to Quit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What We’ll Talk About</a:t>
            </a:r>
          </a:p>
        </p:txBody>
      </p:sp>
      <p:pic>
        <p:nvPicPr>
          <p:cNvPr id="4" name="imgPreview" descr="children,cleats,congratulating,fields,girls,hands,healthy,people,soccer,sports,teams,uniforms,winning"/>
          <p:cNvPicPr/>
          <p:nvPr/>
        </p:nvPicPr>
        <p:blipFill>
          <a:blip r:embed="rId3" cstate="print"/>
          <a:srcRect t="17231" b="16923"/>
          <a:stretch>
            <a:fillRect/>
          </a:stretch>
        </p:blipFill>
        <p:spPr bwMode="auto">
          <a:xfrm>
            <a:off x="5105400" y="3200400"/>
            <a:ext cx="35052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35052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0" dirty="0" smtClean="0">
                <a:solidFill>
                  <a:schemeClr val="tx1"/>
                </a:solidFill>
              </a:rPr>
              <a:t>Parks are a tangible reflection of quality of life in a community.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What do your parks  say about the quality of life your community?</a:t>
            </a:r>
            <a:endParaRPr lang="en-US" sz="2400" b="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35897" t="18234" r="34776" b="5983"/>
          <a:stretch>
            <a:fillRect/>
          </a:stretch>
        </p:blipFill>
        <p:spPr bwMode="auto">
          <a:xfrm>
            <a:off x="457200" y="381000"/>
            <a:ext cx="403860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 rot="21126385">
            <a:off x="3312665" y="3622845"/>
            <a:ext cx="26477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CC3300"/>
                </a:solidFill>
                <a:latin typeface="Lucida Handwriting" pitchFamily="66" charset="0"/>
              </a:rPr>
              <a:t>Your City</a:t>
            </a:r>
            <a:endParaRPr lang="en-US" sz="3800" b="1" dirty="0">
              <a:solidFill>
                <a:srgbClr val="CC3300"/>
              </a:solidFill>
              <a:latin typeface="Lucida Handwriting" pitchFamily="66" charset="0"/>
            </a:endParaRPr>
          </a:p>
        </p:txBody>
      </p:sp>
      <p:pic>
        <p:nvPicPr>
          <p:cNvPr id="34" name="Picture 33"/>
          <p:cNvPicPr/>
          <p:nvPr/>
        </p:nvPicPr>
        <p:blipFill>
          <a:blip r:embed="rId3" cstate="print"/>
          <a:srcRect l="24359" t="14245" r="66506" b="77208"/>
          <a:stretch>
            <a:fillRect/>
          </a:stretch>
        </p:blipFill>
        <p:spPr bwMode="auto">
          <a:xfrm>
            <a:off x="3352800" y="5715000"/>
            <a:ext cx="998697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0593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Oregon Tobacco Quit Line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1-800-QUIT-NOW (1-800-784-8669)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/>
              <a:t>Español</a:t>
            </a:r>
            <a:r>
              <a:rPr lang="en-US" sz="2400" dirty="0" smtClean="0"/>
              <a:t>: 1-877-2NO-FUME (1-877-266-3863)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TTY: 1-877-777-6534 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Online at: </a:t>
            </a:r>
            <a:r>
              <a:rPr lang="en-US" sz="2400" dirty="0" smtClean="0">
                <a:solidFill>
                  <a:schemeClr val="tx2"/>
                </a:solidFill>
              </a:rPr>
              <a:t>www.quitnow.net/oregon/</a:t>
            </a:r>
            <a:endParaRPr lang="en-US" sz="2400" dirty="0" smtClean="0">
              <a:solidFill>
                <a:schemeClr val="tx2"/>
              </a:solidFill>
              <a:hlinkClick r:id="rId2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Seven days a week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5:00 AM to 12:00 AM (Pacific time)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Oregon Law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All private insurance required to pay $500 for cessation counseling and/or medication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96875" lvl="1" indent="-30163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/>
              <a:t>Resources to Quit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519" t="17094" r="83173" b="46439"/>
          <a:stretch>
            <a:fillRect/>
          </a:stretch>
        </p:blipFill>
        <p:spPr bwMode="auto">
          <a:xfrm>
            <a:off x="6705600" y="990600"/>
            <a:ext cx="2000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63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35563"/>
          </a:xfrm>
        </p:spPr>
        <p:txBody>
          <a:bodyPr>
            <a:normAutofit/>
          </a:bodyPr>
          <a:lstStyle/>
          <a:p>
            <a:pPr marL="0" indent="0" algn="ctr"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dirty="0" smtClean="0"/>
              <a:t>Marilyn Carter, Program Manager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dirty="0" smtClean="0"/>
              <a:t>Health Promotion &amp; Chronic Disease </a:t>
            </a:r>
            <a:r>
              <a:rPr lang="en-US" sz="2400" dirty="0" err="1" smtClean="0"/>
              <a:t>Preventoin</a:t>
            </a:r>
            <a:endParaRPr lang="en-US" sz="2400" dirty="0" smtClean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dirty="0" smtClean="0"/>
              <a:t>Douglas County Public Health Division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dirty="0" smtClean="0"/>
              <a:t>541-440-3563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dirty="0" smtClean="0"/>
              <a:t>mjcarter@co.douglas.or.us </a:t>
            </a:r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marL="0" indent="0" algn="ctr" eaLnBrk="1" hangingPunct="1">
              <a:spcBef>
                <a:spcPts val="0"/>
              </a:spcBef>
              <a:buNone/>
            </a:pPr>
            <a:r>
              <a:rPr lang="en-US" sz="2400" dirty="0" err="1" smtClean="0"/>
              <a:t>Smokefree</a:t>
            </a:r>
            <a:r>
              <a:rPr lang="en-US" sz="2400" dirty="0" smtClean="0"/>
              <a:t> Oregon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http://www.oregon.gov/DHS/</a:t>
            </a:r>
          </a:p>
        </p:txBody>
      </p:sp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Contact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t3.gstatic.com/images?q=tbn:ANd9GcRxMspb3pgltX-WuyGcheIug3SewipyG543goR3eI-1z5m2HKsShA"/>
          <p:cNvPicPr>
            <a:picLocks noChangeAspect="1" noChangeArrowheads="1"/>
          </p:cNvPicPr>
          <p:nvPr/>
        </p:nvPicPr>
        <p:blipFill>
          <a:blip r:embed="rId3" cstate="print"/>
          <a:srcRect l="3634" r="23685"/>
          <a:stretch>
            <a:fillRect/>
          </a:stretch>
        </p:blipFill>
        <p:spPr bwMode="auto">
          <a:xfrm>
            <a:off x="5791200" y="152400"/>
            <a:ext cx="3200400" cy="2811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304800" y="990600"/>
            <a:ext cx="807720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+mj-lt"/>
              </a:rPr>
              <a:t>Most people don’t smoke</a:t>
            </a:r>
            <a:endParaRPr lang="en-US" sz="16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Adult smoking is </a:t>
            </a:r>
            <a:r>
              <a:rPr lang="en-US" sz="1800" b="1" dirty="0" smtClean="0"/>
              <a:t>significantly higher</a:t>
            </a:r>
            <a:r>
              <a:rPr lang="en-US" sz="1800" dirty="0" smtClean="0"/>
              <a:t> in Douglas County (27%) than among adults statewide (17%).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Spit tobacco use is </a:t>
            </a:r>
            <a:r>
              <a:rPr lang="en-US" sz="1800" b="1" dirty="0" smtClean="0"/>
              <a:t>significantly higher</a:t>
            </a:r>
            <a:r>
              <a:rPr lang="en-US" sz="1800" dirty="0" smtClean="0"/>
              <a:t> among Douglas County adults (15%) than among adults statewide (6%).</a:t>
            </a:r>
          </a:p>
          <a:p>
            <a:pPr lvl="1">
              <a:spcBef>
                <a:spcPts val="0"/>
              </a:spcBef>
              <a:buNone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Modeling tobacco use behavior is one of the best advertisements to recruit new smokers</a:t>
            </a:r>
            <a:endParaRPr lang="en-US" sz="1600" dirty="0" smtClean="0">
              <a:latin typeface="+mj-lt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Smoking is </a:t>
            </a:r>
            <a:r>
              <a:rPr lang="en-US" sz="1800" b="1" dirty="0" smtClean="0"/>
              <a:t>higher</a:t>
            </a:r>
            <a:r>
              <a:rPr lang="en-US" sz="1800" dirty="0" smtClean="0"/>
              <a:t> among Douglas County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graders (13%) as compared to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graders statewide (9%).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1800" dirty="0" smtClean="0"/>
              <a:t>Spit tobacco use is </a:t>
            </a:r>
            <a:r>
              <a:rPr lang="en-US" sz="1800" b="1" dirty="0" smtClean="0"/>
              <a:t>significantly higher</a:t>
            </a:r>
            <a:r>
              <a:rPr lang="en-US" sz="1800" dirty="0" smtClean="0"/>
              <a:t> among Douglas County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graders (9%) than among 8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graders statewide (5%).</a:t>
            </a:r>
          </a:p>
          <a:p>
            <a:pPr lvl="1">
              <a:spcBef>
                <a:spcPts val="0"/>
              </a:spcBef>
              <a:buNone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Tobacco-free environments are more family-friendly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Tobacco use during pregnancy is </a:t>
            </a:r>
            <a:r>
              <a:rPr lang="en-US" sz="1800" b="1" dirty="0" smtClean="0"/>
              <a:t>significantly higher</a:t>
            </a:r>
            <a:r>
              <a:rPr lang="en-US" sz="1800" dirty="0" smtClean="0"/>
              <a:t> in Douglas County (25%) than statewide (12%).  </a:t>
            </a:r>
            <a:r>
              <a:rPr lang="en-US" sz="1600" dirty="0" smtClean="0"/>
              <a:t>(About one in four infants is born to a woman who used tobacco while pregnant.)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Tobacco-Free Policies?</a:t>
            </a:r>
          </a:p>
        </p:txBody>
      </p:sp>
      <p:sp>
        <p:nvSpPr>
          <p:cNvPr id="4" name="TextBox 3"/>
          <p:cNvSpPr txBox="1"/>
          <p:nvPr/>
        </p:nvSpPr>
        <p:spPr>
          <a:xfrm rot="21126385">
            <a:off x="6729810" y="411174"/>
            <a:ext cx="1580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Lucida Handwriting" pitchFamily="66" charset="0"/>
              </a:rPr>
              <a:t>Health</a:t>
            </a:r>
            <a:endParaRPr lang="en-US" sz="2400" b="1" dirty="0">
              <a:solidFill>
                <a:srgbClr val="CC33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1143000" y="3699804"/>
            <a:ext cx="6781800" cy="1143000"/>
          </a:xfrm>
        </p:spPr>
        <p:txBody>
          <a:bodyPr/>
          <a:lstStyle/>
          <a:p>
            <a:r>
              <a:rPr lang="en-US" dirty="0" smtClean="0"/>
              <a:t>Why do you think tobacco use is a problem in Douglas County?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Fire Risk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1 in 10 Oregon fires is started by cigarettes (Oregon Fire Marshall, 3/2011).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Fires  are often caused by dropping cigarettes in planting areas, bark mulch and trash receptacles. </a:t>
            </a:r>
          </a:p>
          <a:p>
            <a:pPr>
              <a:spcBef>
                <a:spcPts val="0"/>
              </a:spcBef>
              <a:buNone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+mj-lt"/>
              </a:rPr>
              <a:t>Butt Litter</a:t>
            </a:r>
            <a:endParaRPr lang="en-US" sz="1600" dirty="0" smtClean="0">
              <a:latin typeface="+mj-lt"/>
            </a:endParaRP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One of the most common forms of litter</a:t>
            </a: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Toxic to children, pets and wildlife in ingested</a:t>
            </a: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Not biodegradable and take decades to decompose</a:t>
            </a:r>
          </a:p>
          <a:p>
            <a:pPr marL="568325" lvl="1" indent="-27305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Butts and package litter cost money and man-power to clean up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400" dirty="0" smtClean="0"/>
              <a:t>Livability &amp; Quality of Life</a:t>
            </a: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Parks are places where people go to recreate, relax and get healthy</a:t>
            </a: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Parks programs contribute to the health of children and adults</a:t>
            </a: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A healthy park system attracts residents and visitors to the area</a:t>
            </a:r>
          </a:p>
          <a:p>
            <a:pPr marL="568325" lvl="1" indent="-2730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800" dirty="0" smtClean="0"/>
              <a:t>Parks are a tangible reflection of the quality of life in a community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Why Tobacco-Free Policies?</a:t>
            </a:r>
          </a:p>
        </p:txBody>
      </p:sp>
      <p:sp>
        <p:nvSpPr>
          <p:cNvPr id="4" name="TextBox 3"/>
          <p:cNvSpPr txBox="1"/>
          <p:nvPr/>
        </p:nvSpPr>
        <p:spPr>
          <a:xfrm rot="21134899">
            <a:off x="4403217" y="697967"/>
            <a:ext cx="473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Lucida Handwriting" pitchFamily="66" charset="0"/>
              </a:rPr>
              <a:t>Environment &amp; Livability</a:t>
            </a:r>
            <a:endParaRPr lang="en-US" sz="2400" b="1" dirty="0">
              <a:solidFill>
                <a:srgbClr val="CC3300"/>
              </a:solidFill>
              <a:latin typeface="Lucida Handwriting" pitchFamily="66" charset="0"/>
            </a:endParaRPr>
          </a:p>
        </p:txBody>
      </p:sp>
      <p:pic>
        <p:nvPicPr>
          <p:cNvPr id="33796" name="Picture 4" descr="http://www.tobaccofreeparks.com/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600200" cy="1610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6" name="Picture 8" descr="http://tobaccofreeparks.com/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505200"/>
            <a:ext cx="1538892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Definitions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err="1" smtClean="0"/>
              <a:t>Smokefree</a:t>
            </a:r>
            <a:r>
              <a:rPr lang="en-US" sz="1800" dirty="0" smtClean="0"/>
              <a:t> = inhaling/exhaling lighted, burning product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Tobacco-free = use of any form of tobacco product, including spit tobacco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Designated Areas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Smoking is prohibited in or set back from playgrounds, picnic areas, sports fields and other outdoor areas or facilities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100% </a:t>
            </a:r>
            <a:r>
              <a:rPr lang="en-US" sz="2400" dirty="0" err="1" smtClean="0"/>
              <a:t>Smokefree</a:t>
            </a:r>
            <a:endParaRPr lang="en-US" sz="2400" dirty="0" smtClean="0"/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Smoking is prohibited on park properties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100% Tobacco-free</a:t>
            </a:r>
          </a:p>
          <a:p>
            <a:pPr lvl="1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1800" dirty="0" smtClean="0"/>
              <a:t>All forms of tobacco use are prohibited on park properties</a:t>
            </a:r>
          </a:p>
          <a:p>
            <a:pPr lvl="1">
              <a:buFont typeface="Courier New" pitchFamily="49" charset="0"/>
              <a:buChar char="o"/>
            </a:pPr>
            <a:endParaRPr lang="en-US" sz="1800" dirty="0" smtClean="0"/>
          </a:p>
          <a:p>
            <a:pPr lvl="1">
              <a:buFont typeface="Courier New" pitchFamily="49" charset="0"/>
              <a:buChar char="o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8610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4286250" algn="l"/>
              </a:tabLst>
              <a:defRPr/>
            </a:pPr>
            <a:r>
              <a:rPr lang="en-US" sz="3600" u="sng" dirty="0" smtClean="0"/>
              <a:t>Smoke/Tobacco-Free</a:t>
            </a:r>
            <a:r>
              <a:rPr lang="en-US" sz="3600" dirty="0" smtClean="0"/>
              <a:t>  	</a:t>
            </a:r>
            <a:r>
              <a:rPr lang="en-US" sz="3600" u="sng" dirty="0" smtClean="0"/>
              <a:t>Designated Areas</a:t>
            </a:r>
            <a:endParaRPr lang="en-US" sz="3600" u="sng" dirty="0"/>
          </a:p>
        </p:txBody>
      </p:sp>
      <p:sp>
        <p:nvSpPr>
          <p:cNvPr id="49154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267200" cy="4525963"/>
          </a:xfrm>
        </p:spPr>
        <p:txBody>
          <a:bodyPr>
            <a:normAutofit/>
          </a:bodyPr>
          <a:lstStyle/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No confusion about location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Consistent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Cleaner (no butts, no spit)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No SHS exposure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Easier to communicate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Supports mission of parks &amp; recreation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Public image of community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Easier to enforce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915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Location unknown, smoke anywhere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Location too far, not used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Location too close, smoke drifts, people exposed to SHS 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Models unhealthy behavior (kids aspire up)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Public image of community</a:t>
            </a:r>
          </a:p>
          <a:p>
            <a:pPr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Enforcement issues (50 ft or 51’)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What’s Happening in Oregon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05000" y="1219201"/>
          <a:ext cx="5562600" cy="5032210"/>
        </p:xfrm>
        <a:graphic>
          <a:graphicData uri="http://schemas.openxmlformats.org/drawingml/2006/table">
            <a:tbl>
              <a:tblPr/>
              <a:tblGrid>
                <a:gridCol w="2781300"/>
                <a:gridCol w="2781300"/>
              </a:tblGrid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City, County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Type</a:t>
                      </a:r>
                      <a:r>
                        <a:rPr kumimoji="0"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of Policy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B592"/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Ashland, Jackson </a:t>
                      </a: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smoke-free </a:t>
                      </a: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Bandon, Coos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</a:t>
                      </a:r>
                      <a:r>
                        <a:rPr lang="en-US" sz="1500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smokefree</a:t>
                      </a: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Bend, Deschutes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66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Corvallis, Benton </a:t>
                      </a:r>
                      <a:endParaRPr lang="en-US" sz="1500" b="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100% </a:t>
                      </a:r>
                      <a:r>
                        <a:rPr lang="en-US" sz="15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smokefree</a:t>
                      </a:r>
                      <a:r>
                        <a:rPr lang="en-US" sz="15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500" b="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Happy Valley, Clackamas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Lincoln City, Lincoln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smoke-free 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Pendleton, Umatilla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Prineville, Crook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Rainier, Columbia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Roseburg, Douglas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Stayton, Marion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100% tobacco-free 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856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About 21 Oregon cities </a:t>
                      </a:r>
                      <a:r>
                        <a:rPr lang="en-US" sz="1400" i="1" baseline="0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and over 260 parks</a:t>
                      </a:r>
                      <a:endParaRPr lang="en-US" sz="1400" i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9234" marR="69234" marT="38052" marB="3805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0724524">
            <a:off x="4939543" y="5581085"/>
            <a:ext cx="444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3300"/>
                </a:solidFill>
                <a:latin typeface="Lucida Handwriting" pitchFamily="66" charset="0"/>
              </a:rPr>
              <a:t>. . .and the list goes on</a:t>
            </a:r>
            <a:endParaRPr lang="en-US" sz="2400" b="1" dirty="0">
              <a:solidFill>
                <a:srgbClr val="CC33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 rtlCol="0"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Convene a task group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partnerships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reasons, </a:t>
            </a:r>
            <a:r>
              <a:rPr lang="en-US" sz="2000" dirty="0" smtClean="0"/>
              <a:t>e.g., values statement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Identify challenges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Gather information, </a:t>
            </a:r>
            <a:r>
              <a:rPr lang="en-US" sz="2000" dirty="0" smtClean="0"/>
              <a:t>e.g., other communities, conduct survey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Develop rule or ordinance proposal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Implementation, </a:t>
            </a:r>
            <a:r>
              <a:rPr lang="en-US" sz="2000" dirty="0" smtClean="0"/>
              <a:t>e.g., timeline, communication, enforcement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Evaluation</a:t>
            </a: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hangingPunct="1"/>
            <a:r>
              <a:rPr lang="en-US" b="1" dirty="0" smtClean="0"/>
              <a:t>Steps to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08DA0C0DA2C47A2073CC4B65E2F4E" ma:contentTypeVersion="18" ma:contentTypeDescription="Create a new document." ma:contentTypeScope="" ma:versionID="0d095275a3b01f5f98d43e58e35e7258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0f4bc26e-a7e0-4932-96d5-a8f35753e711" targetNamespace="http://schemas.microsoft.com/office/2006/metadata/properties" ma:root="true" ma:fieldsID="4999fbdd6529aa207005d72de2b0eee0" ns1:_="" ns2:_="" ns3:_="">
    <xsd:import namespace="http://schemas.microsoft.com/sharepoint/v3"/>
    <xsd:import namespace="59da1016-2a1b-4f8a-9768-d7a4932f6f16"/>
    <xsd:import namespace="0f4bc26e-a7e0-4932-96d5-a8f35753e711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bc26e-a7e0-4932-96d5-a8f35753e71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https://www.oregon.gov/oha/PH/DISEASESCONDITIONS/CHRONICDISEASE/HPCDPCONNECTION/TOBACCO/Documents/Outdoor/ParksPresentation.pptx</Url>
      <Description>Implementing Policies to Create Smoke-free Fairs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DocumentExpirationDate xmlns="59da1016-2a1b-4f8a-9768-d7a4932f6f16">2017-12-31T08:00:00+00:00</DocumentExpirationDate>
    <Meta_x0020_Keywords xmlns="0f4bc26e-a7e0-4932-96d5-a8f35753e711" xsi:nil="true"/>
    <IATopic xmlns="59da1016-2a1b-4f8a-9768-d7a4932f6f16">Public Health - Prevention</IATopic>
    <Meta_x0020_Description xmlns="0f4bc26e-a7e0-4932-96d5-a8f35753e711" xsi:nil="true"/>
  </documentManagement>
</p:properties>
</file>

<file path=customXml/itemProps1.xml><?xml version="1.0" encoding="utf-8"?>
<ds:datastoreItem xmlns:ds="http://schemas.openxmlformats.org/officeDocument/2006/customXml" ds:itemID="{4D424209-F557-4637-864C-D3C7D4D5309B}"/>
</file>

<file path=customXml/itemProps2.xml><?xml version="1.0" encoding="utf-8"?>
<ds:datastoreItem xmlns:ds="http://schemas.openxmlformats.org/officeDocument/2006/customXml" ds:itemID="{CC7B53D2-5FEE-4674-9891-20F7F418765C}"/>
</file>

<file path=customXml/itemProps3.xml><?xml version="1.0" encoding="utf-8"?>
<ds:datastoreItem xmlns:ds="http://schemas.openxmlformats.org/officeDocument/2006/customXml" ds:itemID="{866CFA6B-85EA-4B08-8291-DE5ACE14CC6B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3404</TotalTime>
  <Words>1417</Words>
  <Application>Microsoft Office PowerPoint</Application>
  <PresentationFormat>On-screen Show (4:3)</PresentationFormat>
  <Paragraphs>284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 Tobacco-Free Parks Healthy Kids Healthy Families Healthy Communities   </vt:lpstr>
      <vt:lpstr>What We’ll Talk About</vt:lpstr>
      <vt:lpstr>Why Tobacco-Free Policies?</vt:lpstr>
      <vt:lpstr>Quiz</vt:lpstr>
      <vt:lpstr>Why Tobacco-Free Policies?</vt:lpstr>
      <vt:lpstr>Definitions</vt:lpstr>
      <vt:lpstr>Smoke/Tobacco-Free   Designated Areas</vt:lpstr>
      <vt:lpstr>What’s Happening in Oregon</vt:lpstr>
      <vt:lpstr>Steps to Implementation</vt:lpstr>
      <vt:lpstr>Identify Partnerships</vt:lpstr>
      <vt:lpstr>Identify Reasons</vt:lpstr>
      <vt:lpstr>Identify Challenges</vt:lpstr>
      <vt:lpstr>Quiz</vt:lpstr>
      <vt:lpstr>Gather Information</vt:lpstr>
      <vt:lpstr>Develop Proposal</vt:lpstr>
      <vt:lpstr>Implementation</vt:lpstr>
      <vt:lpstr>Communication Strategies</vt:lpstr>
      <vt:lpstr>Enforcement</vt:lpstr>
      <vt:lpstr>Evaluation</vt:lpstr>
      <vt:lpstr>Parks are a tangible reflection of quality of life in a community.   What do your parks  say about the quality of life your community?</vt:lpstr>
      <vt:lpstr>Resources to Quit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Policies to Create Smoke-free Fairs</dc:title>
  <dc:creator/>
  <cp:lastModifiedBy>mjcarter</cp:lastModifiedBy>
  <cp:revision>292</cp:revision>
  <dcterms:created xsi:type="dcterms:W3CDTF">2010-12-28T18:08:20Z</dcterms:created>
  <dcterms:modified xsi:type="dcterms:W3CDTF">2011-11-03T16:29:49Z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0x01010090E08DA0C0DA2C47A2073CC4B65E2F4E</vt:lpwstr>
  </property>
  <property fmtid="{D5CDD505-2E9C-101B-9397-08002B2CF9AE}" pid="3" name="WorkflowChangePath">
    <vt:lpwstr>6d9ce5d8-7194-410a-8a1e-1209ea92da2a,2;6d9ce5d8-7194-410a-8a1e-1209ea92da2a,5;</vt:lpwstr>
  </property>
  <property fmtid="{D5CDD505-2E9C-101B-9397-08002B2CF9AE}" pid="4" name="Order">
    <vt:r8>7000</vt:r8>
  </property>
</Properties>
</file>