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1E5111-9A8E-BF43-AF77-13131827B738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Reifenrath" initials="AR" lastIdx="11" clrIdx="0">
    <p:extLst>
      <p:ext uri="{19B8F6BF-5375-455C-9EA6-DF929625EA0E}">
        <p15:presenceInfo xmlns:p15="http://schemas.microsoft.com/office/powerpoint/2012/main" userId="b7d5045243d66f13" providerId="Windows Live"/>
      </p:ext>
    </p:extLst>
  </p:cmAuthor>
  <p:cmAuthor id="2" name="Wylie Sarah A" initials="WSA" lastIdx="8" clrIdx="1">
    <p:extLst>
      <p:ext uri="{19B8F6BF-5375-455C-9EA6-DF929625EA0E}">
        <p15:presenceInfo xmlns:p15="http://schemas.microsoft.com/office/powerpoint/2012/main" userId="S-1-5-21-982684679-592840582-1966211492-2101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63"/>
    <p:restoredTop sz="88445" autoAdjust="0"/>
  </p:normalViewPr>
  <p:slideViewPr>
    <p:cSldViewPr snapToGrid="0" snapToObjects="1">
      <p:cViewPr varScale="1">
        <p:scale>
          <a:sx n="101" d="100"/>
          <a:sy n="101" d="100"/>
        </p:scale>
        <p:origin x="12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DC002-8ED8-4464-A6CC-659179EF055C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86E34-B43C-4747-B1EA-C1BB530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3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tertobacco.org/resources-tools/evidence-summaries/mentho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keepitsacred.itcmi.org/tobacco-and-tradition/commercial-tobacco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6E34-B43C-4747-B1EA-C1BB5307B5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8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6E34-B43C-4747-B1EA-C1BB5307B5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28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Source</a:t>
            </a:r>
            <a:r>
              <a:rPr lang="en-US" sz="1200" dirty="0"/>
              <a:t>: </a:t>
            </a:r>
            <a:r>
              <a:rPr lang="en-US" sz="1200" dirty="0" err="1"/>
              <a:t>Villanti</a:t>
            </a:r>
            <a:r>
              <a:rPr lang="en-US" sz="1200" dirty="0"/>
              <a:t>, A. C., Johnson, A. L., Ambrose, B. K., Cummings, K. M., Stanton, C. A., Rose, S. W., Hyland, A. (2017). Flavored Tobacco Product Use in Youth and Adults: Findings From the First Wave of the PATH Study (2013-2014). </a:t>
            </a:r>
            <a:r>
              <a:rPr lang="en-US" sz="1200" i="1" dirty="0"/>
              <a:t>American Journal of Preventative Medicine, 53</a:t>
            </a:r>
            <a:r>
              <a:rPr lang="en-US" sz="1200" dirty="0"/>
              <a:t>(2), 139-151.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6E34-B43C-4747-B1EA-C1BB5307B5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cs typeface="Calibri"/>
                <a:sym typeface="Calibri"/>
              </a:rPr>
              <a:t>Source: </a:t>
            </a:r>
            <a:r>
              <a:rPr lang="en-US" sz="1200" dirty="0"/>
              <a:t>CDC MMWR data. </a:t>
            </a:r>
            <a:r>
              <a:rPr lang="en-US" sz="1200" u="sng" dirty="0">
                <a:hlinkClick r:id="rId3"/>
              </a:rPr>
              <a:t>https://countertobacco.org/resources-tools/evidence-summaries/menthol</a:t>
            </a:r>
            <a:r>
              <a:rPr lang="en-US" sz="1200" u="sng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Source: </a:t>
            </a:r>
            <a:r>
              <a:rPr lang="en-US" sz="1200" dirty="0"/>
              <a:t>Commercial tobacco. (2015). National Native Network: Keep It Sacred. Retrieved from </a:t>
            </a:r>
            <a:r>
              <a:rPr lang="en-US" sz="1200" dirty="0">
                <a:hlinkClick r:id="rId4"/>
              </a:rPr>
              <a:t>http://keepitsacred.itcmi.org/tobacco-and-tradition/commercial-tobacco</a:t>
            </a:r>
            <a:r>
              <a:rPr lang="en-US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6E34-B43C-4747-B1EA-C1BB5307B5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5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ea typeface="Calibri"/>
                <a:cs typeface="Calibri"/>
                <a:sym typeface="Calibri"/>
              </a:rPr>
              <a:t>Source</a:t>
            </a:r>
            <a:r>
              <a:rPr lang="en-US" sz="1200" i="1" dirty="0">
                <a:ea typeface="Calibri"/>
                <a:cs typeface="Calibri"/>
                <a:sym typeface="Calibri"/>
              </a:rPr>
              <a:t>: Oregon Health Authority. </a:t>
            </a:r>
            <a:r>
              <a:rPr lang="en-US" sz="1200" i="1" dirty="0" err="1">
                <a:ea typeface="Calibri"/>
                <a:cs typeface="Calibri"/>
                <a:sym typeface="Calibri"/>
              </a:rPr>
              <a:t>Smokefree</a:t>
            </a:r>
            <a:r>
              <a:rPr lang="en-US" sz="1200" i="1" dirty="0">
                <a:ea typeface="Calibri"/>
                <a:cs typeface="Calibri"/>
                <a:sym typeface="Calibri"/>
              </a:rPr>
              <a:t> Oregon Ad Recall Survey. November 2018. Unpublished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6E34-B43C-4747-B1EA-C1BB5307B5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2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Source: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Center for Public Health Systems Science. Point-of-Sale Strategies: A Tobacco Control Guide CDC-pdf[PDF–15.6 MB] External. St. Louis: Center for Public Health Systems Science, George Warren Brown School of Social Work at Washington University in St. Louis and the Tobacco Control Legal Consortium, 2014.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6E34-B43C-4747-B1EA-C1BB5307B5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C56D-2B36-4D4F-B34E-ED034CA6C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3262E-E9F9-4841-8781-DBBE8EA24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40A4-7C3A-6A4A-B228-6B8A8275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29A13-FEB4-A947-BB88-98E8C866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14C2D-4A17-6E4A-9189-3FC98BA1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3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2356-2433-794D-B515-C1450877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788B7-88B8-AB43-9708-4B151D6F6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DCA23-A11D-274C-AC9C-1987F8C3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D2FF2-FFA2-BD4B-9166-343A05BC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E5009-E953-1843-B41D-DF64FAB3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46082-BE8E-2042-869F-4B235F7DA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B1902-2BEE-F34F-93A4-95A0ED9F5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7F322-AC58-B44F-BB76-1AD3E7AC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3D637-872E-0144-9CA4-C4C239FF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3F2F2-B73F-EF4A-ACAD-FC1F8CBD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8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A5852-874F-2643-88DA-605AB4E79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6B24E-941F-324D-A629-C25AF40BF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A2EE2-3E8B-7D4F-A00F-BA631AE5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0C22-B137-A14B-BB81-E6D6B0D9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51D6-5E03-8043-83C2-9F4C6D06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3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C91E-3FF2-9944-915A-F1488E89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544E2-DEDB-5B42-86A9-2707FF4DF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988E3-C7B9-E14F-B25C-B1B3E8F6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643D2-48CB-DC41-8B68-D843BF57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2D599-006C-8148-AA46-0B4DCD17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0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60E4-CDE5-F843-AA09-4D24FD38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F2341-A014-9C47-945B-A9BCBE9B0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E54BF-89EE-FA47-A27A-9219C2A08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F0BCB-A10E-9543-98D1-C87521B6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99A75-FE17-4E49-BBD9-12BF84E7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89BC7-3D35-2648-A2C4-D7EF933B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0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DE5E-4BB3-D040-9B75-82BFC352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55568-289D-804F-83B2-F840E1D08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17C61-13F4-1642-8D38-318267702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9D3B-12EC-214A-8A98-64AC23111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F4C62-0A65-3547-A636-B23187325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6EE272-82BF-8140-BE61-E92363A2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BD1B0-B875-E04B-BA85-D0AD2980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AE142-8B0E-AF47-8FEE-21016D54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2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8553-A4B8-1740-84AC-2F537645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E0E86-DEA4-DE4B-8FD7-E577591C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C5D1C-AA1A-5A45-8C45-33587EF0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A11BA-870E-3140-B87F-E1B4A4F4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CAAE93-98DE-9646-A7E5-0EA6AD88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1E408-7327-B448-8EFB-A1FF3C29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4A298-EB9E-7D47-8D5A-59EF1084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04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7D7F1-D1BC-9F4D-8D1E-AC2B9167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0C198-06DC-D546-93F7-4E9BA5142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CE8B2-FF03-E349-B6E1-41DAF7EE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5A249-41AF-2F41-9ACF-EA734267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4302A-C59A-4A44-8424-DA7CFA9C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4599F-E28E-954C-9A2D-9BE8453C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96C8F-6525-3C46-B2CE-B6B1E399D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FEBCE-2B93-564C-9ADD-757083A1D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CA518-E17B-024A-B3E1-8FCF62DCA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AD711-3885-544D-B302-24867E37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2E1AE-104D-A645-9930-7A2D53D2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20B0F-B382-8D45-B17F-1AA519A6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4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99F05-BA80-FB4D-ABB4-5EB00B62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3A60-31B7-3A4B-8270-FE7D742F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C14A7-A2E6-BC41-98C9-2929A1159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29B3-FB55-734B-968E-D2E5D3660799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4C7D1-0BB4-9B40-AC1F-AE01CBCD0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F3245-0C8B-CD49-B7C4-D2C97707C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E658C-05ED-4441-BCA8-65EA5C70F8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7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4381-B720-C141-B03D-D93D68744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58467"/>
            <a:ext cx="7038076" cy="4032174"/>
          </a:xfrm>
        </p:spPr>
        <p:txBody>
          <a:bodyPr anchor="t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5300" dirty="0"/>
              <a:t>2018 Tobacco and Alcohol Retail Assessment</a:t>
            </a:r>
            <a:br>
              <a:rPr lang="en-US" sz="5300" dirty="0"/>
            </a:br>
            <a:br>
              <a:rPr lang="en-US" dirty="0"/>
            </a:br>
            <a:r>
              <a:rPr lang="en-US" sz="4400" i="1" dirty="0"/>
              <a:t>Shining a Light on Tobacco Industry Tactics in Oregon</a:t>
            </a:r>
            <a:r>
              <a:rPr lang="en-US" sz="4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173DF-F08D-414C-BA6C-F9A873CD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39198"/>
            <a:ext cx="7038076" cy="1655762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005595"/>
              </a:buClr>
              <a:buSzPts val="3200"/>
            </a:pPr>
            <a:r>
              <a:rPr lang="en-US" dirty="0">
                <a:highlight>
                  <a:srgbClr val="FFFF00"/>
                </a:highlight>
                <a:latin typeface="+mj-lt"/>
              </a:rPr>
              <a:t>[insert name of presenter]</a:t>
            </a:r>
            <a:endParaRPr lang="en-US" dirty="0">
              <a:latin typeface="+mj-lt"/>
            </a:endParaRPr>
          </a:p>
          <a:p>
            <a:pPr lvl="0">
              <a:spcBef>
                <a:spcPts val="640"/>
              </a:spcBef>
              <a:buClr>
                <a:srgbClr val="005595"/>
              </a:buClr>
              <a:buSzPts val="3200"/>
            </a:pPr>
            <a:r>
              <a:rPr lang="en-US" dirty="0">
                <a:highlight>
                  <a:srgbClr val="FFFF00"/>
                </a:highlight>
                <a:latin typeface="+mj-lt"/>
              </a:rPr>
              <a:t>[insert date + other relevant information]</a:t>
            </a:r>
          </a:p>
          <a:p>
            <a:pPr>
              <a:spcBef>
                <a:spcPts val="640"/>
              </a:spcBef>
              <a:buClr>
                <a:srgbClr val="005595"/>
              </a:buClr>
              <a:buSzPts val="3200"/>
            </a:pPr>
            <a:r>
              <a:rPr lang="en-US" dirty="0">
                <a:highlight>
                  <a:srgbClr val="FFFF00"/>
                </a:highlight>
                <a:latin typeface="+mj-lt"/>
              </a:rPr>
              <a:t>[insert local photo, if available]</a:t>
            </a:r>
          </a:p>
          <a:p>
            <a:pPr lvl="0">
              <a:spcBef>
                <a:spcPts val="640"/>
              </a:spcBef>
              <a:buClr>
                <a:srgbClr val="005595"/>
              </a:buClr>
              <a:buSzPts val="3200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A205E-BF34-8F46-B9DB-D500A727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27" y="0"/>
            <a:ext cx="5148173" cy="68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7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7937-E869-D642-B7C3-A6A45CBF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we can do!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E37D5-AAD3-7C43-A97F-B7F68218B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i="1" dirty="0">
                <a:ea typeface="Calibri"/>
                <a:cs typeface="Calibri"/>
                <a:sym typeface="Calibri"/>
              </a:rPr>
              <a:t>Policy avenues that protect youth and adults from tobacco: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Tobacco retail licensure 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Raising price of tobacco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Regulating flavored tobacco products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Proximity and density 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Tobacco-free pharmacies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Raising minimum legal age of acce</a:t>
            </a:r>
            <a:r>
              <a:rPr lang="en-US" b="0" i="0" u="none" strike="noStrike" cap="none" dirty="0">
                <a:ea typeface="Times"/>
                <a:cs typeface="Times"/>
                <a:sym typeface="Times"/>
              </a:rPr>
              <a:t>ss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endParaRPr lang="en-US" sz="2800" dirty="0">
              <a:solidFill>
                <a:srgbClr val="005595"/>
              </a:solidFill>
              <a:latin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0038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91C5-A827-304F-9116-3BFC38E9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79"/>
            <a:ext cx="10515600" cy="1325563"/>
          </a:xfrm>
        </p:spPr>
        <p:txBody>
          <a:bodyPr/>
          <a:lstStyle/>
          <a:p>
            <a:pPr algn="ctr"/>
            <a:r>
              <a:rPr lang="en-US"/>
              <a:t>Tobacco retail licensure </a:t>
            </a:r>
            <a:r>
              <a:rPr lang="en-US" dirty="0"/>
              <a:t>(TRL)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A9A24-5AE6-4544-BDDD-042C6758A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1" y="1540042"/>
            <a:ext cx="10968789" cy="4780547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It would require businesses to obtain a license to sell tobacco. </a:t>
            </a:r>
            <a:endParaRPr lang="en-US" dirty="0"/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Oregon is 1 of only 9 states that doesn’t require tobacco retailers to get a license.</a:t>
            </a:r>
            <a:endParaRPr lang="en-US" dirty="0"/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It would hold retailers accountable to the minimum legal sales age (Tobacco 21).</a:t>
            </a:r>
            <a:endParaRPr lang="en-US" dirty="0"/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Nearly 3 in 4 Oregon adults support requiring stores that sell tobacco to get a license: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66 percent aren’t aware that Oregon doesn’t have a state tobacco license. </a:t>
            </a: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Several Oregon counties are implementing tobacco licenses: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sz="2800" dirty="0">
                <a:ea typeface="Calibri"/>
                <a:cs typeface="Calibri"/>
                <a:sym typeface="Calibri"/>
              </a:rPr>
              <a:t>Benton, Klamath, Multnomah, portions of Lane</a:t>
            </a:r>
          </a:p>
        </p:txBody>
      </p:sp>
    </p:spTree>
    <p:extLst>
      <p:ext uri="{BB962C8B-B14F-4D97-AF65-F5344CB8AC3E}">
        <p14:creationId xmlns:p14="http://schemas.microsoft.com/office/powerpoint/2010/main" val="31005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48A2-E730-D64B-B15A-FBD8BCA5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Raising the price of tobacco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F24DB-7B30-F041-AE14-28C14CA8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58" y="1825625"/>
            <a:ext cx="10760242" cy="4667250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Helps people quit and keeps youth from starting</a:t>
            </a:r>
            <a:br>
              <a:rPr lang="en-US" dirty="0">
                <a:highlight>
                  <a:srgbClr val="FFFF00"/>
                </a:highlight>
                <a:ea typeface="Calibri"/>
                <a:cs typeface="Calibri"/>
                <a:sym typeface="Calibri"/>
              </a:rPr>
            </a:br>
            <a:endParaRPr lang="en-US" dirty="0">
              <a:highlight>
                <a:srgbClr val="FFFF00"/>
              </a:highlight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Methods: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4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Increasing state tobacco tax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4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Prohibiting coupons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4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Implementing tobacco minimum price standard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4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Requiring minimum pack size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4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Prohibiting promotional samples</a:t>
            </a:r>
            <a:endParaRPr lang="en-US" dirty="0"/>
          </a:p>
          <a:p>
            <a:pPr marL="457200" lvl="0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19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5912-A80F-284C-A257-ED579B19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812" y="0"/>
            <a:ext cx="7064188" cy="1325563"/>
          </a:xfrm>
        </p:spPr>
        <p:txBody>
          <a:bodyPr/>
          <a:lstStyle/>
          <a:p>
            <a:pPr algn="ctr"/>
            <a:r>
              <a:rPr lang="en-US" dirty="0"/>
              <a:t>Regulating flavors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87F3A-74AF-F74C-838F-31AA6DD9C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498" y="1160672"/>
            <a:ext cx="6460761" cy="5172635"/>
          </a:xfrm>
        </p:spPr>
        <p:txBody>
          <a:bodyPr>
            <a:normAutofit/>
          </a:bodyPr>
          <a:lstStyle/>
          <a:p>
            <a:pPr marL="457200" lvl="1" indent="-203200">
              <a:spcBef>
                <a:spcPts val="0"/>
              </a:spcBef>
              <a:buClr>
                <a:srgbClr val="005595"/>
              </a:buClr>
              <a:buSzPts val="3200"/>
              <a:buFont typeface="Arial"/>
              <a:buChar char="•"/>
            </a:pPr>
            <a:r>
              <a:rPr lang="en-US" sz="2800" dirty="0">
                <a:ea typeface="Calibri"/>
                <a:cs typeface="Calibri"/>
                <a:sym typeface="Calibri"/>
              </a:rPr>
              <a:t>Federal law bans flavored cigarettes, but…</a:t>
            </a:r>
            <a:endParaRPr lang="en-US" sz="2800" dirty="0">
              <a:sym typeface="Calibri"/>
            </a:endParaRPr>
          </a:p>
          <a:p>
            <a:pPr marL="457200" lvl="1" indent="-203200">
              <a:spcBef>
                <a:spcPts val="0"/>
              </a:spcBef>
              <a:buClr>
                <a:srgbClr val="005595"/>
              </a:buClr>
              <a:buSzPts val="3200"/>
              <a:buFont typeface="Arial"/>
              <a:buChar char="•"/>
            </a:pPr>
            <a:r>
              <a:rPr lang="en-US" sz="2800" dirty="0">
                <a:ea typeface="Calibri"/>
                <a:cs typeface="Calibri"/>
                <a:sym typeface="Calibri"/>
              </a:rPr>
              <a:t>Flavored e-cigarettes, vaping products like </a:t>
            </a:r>
            <a:r>
              <a:rPr lang="en-US" sz="2800" dirty="0" err="1">
                <a:ea typeface="Calibri"/>
                <a:cs typeface="Calibri"/>
                <a:sym typeface="Calibri"/>
              </a:rPr>
              <a:t>Juul</a:t>
            </a:r>
            <a:r>
              <a:rPr lang="en-US" sz="2800" dirty="0">
                <a:ea typeface="Calibri"/>
                <a:cs typeface="Calibri"/>
                <a:sym typeface="Calibri"/>
              </a:rPr>
              <a:t> and other tobacco products are legal and easily accessible.</a:t>
            </a:r>
            <a:endParaRPr lang="en-US" sz="2800" dirty="0"/>
          </a:p>
          <a:p>
            <a:pPr marL="457200" lvl="1" indent="-203200">
              <a:spcBef>
                <a:spcPts val="0"/>
              </a:spcBef>
              <a:buClr>
                <a:srgbClr val="005595"/>
              </a:buClr>
              <a:buSzPts val="3200"/>
              <a:buFont typeface="Arial"/>
              <a:buChar char="•"/>
            </a:pPr>
            <a:r>
              <a:rPr lang="en-US" sz="2800" dirty="0">
                <a:ea typeface="Calibri"/>
                <a:cs typeface="Calibri"/>
                <a:sym typeface="Calibri"/>
              </a:rPr>
              <a:t>Policies could ban fruit flavors, candy flavors and menthol (mint).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A821A-E7BB-504C-914B-065F5571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4"/>
            <a:ext cx="5127812" cy="68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DB82-E351-8A49-A647-532FACD5F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Proximity and density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0006-282B-2F41-8507-CAD4294A5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Exposure to tobacco ads increases the likelihood kids will try tobacco</a:t>
            </a:r>
            <a:endParaRPr lang="en-US" dirty="0"/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Policy: TRL + zoning restrictions: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Cap number of retailers in geographic area.</a:t>
            </a:r>
            <a:endParaRPr lang="en-US" dirty="0">
              <a:sym typeface="Calibri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Cap number of retailers relative to population size.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Require minimum distance between retailers.</a:t>
            </a:r>
            <a:endParaRPr lang="en-US" dirty="0"/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Prohibit retail locations near schools or other places youth frequent.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8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96CD2-B818-B340-9D20-2581C823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332" y="365125"/>
            <a:ext cx="6910667" cy="1325563"/>
          </a:xfrm>
        </p:spPr>
        <p:txBody>
          <a:bodyPr/>
          <a:lstStyle/>
          <a:p>
            <a:pPr algn="ctr"/>
            <a:r>
              <a:rPr lang="en-US" dirty="0"/>
              <a:t>Tobacco-free pharmacies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2FE1C-71F3-3442-913F-CDB98894C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968" y="1839912"/>
            <a:ext cx="6910667" cy="4652963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3600"/>
              <a:buFont typeface="Arial"/>
              <a:buChar char="•"/>
            </a:pPr>
            <a:r>
              <a:rPr lang="en-US" dirty="0"/>
              <a:t>National movement is growing to prohibit the sale of tobacco products in pharmacies.</a:t>
            </a: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3600"/>
              <a:buFont typeface="Arial"/>
              <a:buChar char="•"/>
            </a:pPr>
            <a:r>
              <a:rPr lang="en-US" i="1" dirty="0">
                <a:ea typeface="Calibri"/>
                <a:cs typeface="Calibri"/>
                <a:sym typeface="Calibri"/>
              </a:rPr>
              <a:t>Example</a:t>
            </a:r>
            <a:r>
              <a:rPr lang="en-US" dirty="0">
                <a:ea typeface="Calibri"/>
                <a:cs typeface="Calibri"/>
                <a:sym typeface="Calibri"/>
              </a:rPr>
              <a:t>: In 2014 CVS Pharmacy stores nationwide removed tobacco products. The chain’s </a:t>
            </a:r>
            <a:r>
              <a:rPr lang="en-US" dirty="0"/>
              <a:t>success demonstrates that pharmacies can flourish without selling tobacco products.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ABD36-7C87-9C4A-B6B6-2E9C221D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1199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0CDC-A7FA-B94D-8094-F9505BED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4" y="365125"/>
            <a:ext cx="5253318" cy="1325563"/>
          </a:xfrm>
        </p:spPr>
        <p:txBody>
          <a:bodyPr/>
          <a:lstStyle/>
          <a:p>
            <a:pPr algn="ctr"/>
            <a:r>
              <a:rPr lang="en-US" dirty="0"/>
              <a:t>Raising minimum age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4F069-9C08-AC46-A2B4-3EBBEBA00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1493465"/>
            <a:ext cx="5056094" cy="4486275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3200"/>
              <a:buFont typeface="Arial"/>
              <a:buChar char="•"/>
            </a:pPr>
            <a:r>
              <a:rPr lang="en-US" sz="3200" dirty="0">
                <a:ea typeface="Calibri"/>
                <a:cs typeface="Calibri"/>
                <a:sym typeface="Calibri"/>
              </a:rPr>
              <a:t>Oregon’s minimum legal sale age is 21:</a:t>
            </a:r>
            <a:endParaRPr lang="en-US" sz="2400" dirty="0">
              <a:sym typeface="Calibri"/>
            </a:endParaRP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3200"/>
              <a:buFont typeface="Arial"/>
              <a:buChar char="•"/>
            </a:pPr>
            <a:r>
              <a:rPr lang="en-US" sz="2800" dirty="0">
                <a:ea typeface="Calibri"/>
                <a:cs typeface="Calibri"/>
                <a:sym typeface="Calibri"/>
              </a:rPr>
              <a:t>Oregon Legislature raised the minimum sales age from 18 in 2017.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64F69BA-CF67-644D-BF32-6E7A22383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06" y="-1"/>
            <a:ext cx="6580094" cy="685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327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6640-7A0B-404C-9256-20CF9A36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</p:spPr>
        <p:txBody>
          <a:bodyPr/>
          <a:lstStyle/>
          <a:p>
            <a:pPr algn="ctr"/>
            <a:r>
              <a:rPr lang="en-US" dirty="0"/>
              <a:t>Related Tobacco Retail Assessment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196CD-6DB6-3541-B37C-90717410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3200"/>
              <a:buFont typeface="Calibri"/>
              <a:buChar char="•"/>
            </a:pPr>
            <a:r>
              <a:rPr lang="en-US" dirty="0"/>
              <a:t>Full statewide report</a:t>
            </a:r>
          </a:p>
          <a:p>
            <a:pPr marL="342900" lvl="0" indent="-342900">
              <a:spcBef>
                <a:spcPts val="640"/>
              </a:spcBef>
              <a:buClr>
                <a:srgbClr val="005595"/>
              </a:buClr>
              <a:buSzPts val="3200"/>
              <a:buFont typeface="Calibri"/>
              <a:buChar char="•"/>
            </a:pPr>
            <a:r>
              <a:rPr lang="en-US" dirty="0"/>
              <a:t>County and statewide finding summary fact sheets</a:t>
            </a:r>
          </a:p>
          <a:p>
            <a:pPr marL="342900" lvl="0" indent="-342900">
              <a:spcBef>
                <a:spcPts val="640"/>
              </a:spcBef>
              <a:buClr>
                <a:srgbClr val="005595"/>
              </a:buClr>
              <a:buSzPts val="3200"/>
              <a:buFont typeface="Calibri"/>
              <a:buChar char="•"/>
            </a:pPr>
            <a:r>
              <a:rPr lang="en-US" dirty="0"/>
              <a:t>County fact sheets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72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57E28-3C1D-EB45-A7F6-1F9AFE338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3762"/>
            <a:ext cx="10515600" cy="5423201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4400" dirty="0">
                <a:latin typeface="+mj-lt"/>
              </a:rPr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 or concerns?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>
                <a:highlight>
                  <a:srgbClr val="FFFF00"/>
                </a:highlight>
              </a:rPr>
              <a:t>Contact: [insert name]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>
                <a:highlight>
                  <a:srgbClr val="FFFF00"/>
                </a:highlight>
              </a:rPr>
              <a:t>[insert email]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>
                <a:highlight>
                  <a:srgbClr val="FFFF00"/>
                </a:highlight>
              </a:rPr>
              <a:t>[insert phone number]</a:t>
            </a:r>
          </a:p>
        </p:txBody>
      </p:sp>
    </p:spTree>
    <p:extLst>
      <p:ext uri="{BB962C8B-B14F-4D97-AF65-F5344CB8AC3E}">
        <p14:creationId xmlns:p14="http://schemas.microsoft.com/office/powerpoint/2010/main" val="352671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260B-B59B-F24B-B748-BD80FF0A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5A1AA-3DB1-0642-97B1-BAF38A63F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rgbClr val="005595"/>
              </a:buClr>
              <a:buSzPts val="2800"/>
            </a:pPr>
            <a:r>
              <a:rPr lang="en-US" dirty="0"/>
              <a:t>Overview of the 2018 Tobacco and Alcohol Retail Assessment</a:t>
            </a:r>
          </a:p>
          <a:p>
            <a:pPr>
              <a:spcBef>
                <a:spcPts val="560"/>
              </a:spcBef>
              <a:buClr>
                <a:srgbClr val="005595"/>
              </a:buClr>
              <a:buSzPts val="2800"/>
            </a:pPr>
            <a:r>
              <a:rPr lang="en-US" dirty="0"/>
              <a:t>Tobacco findings</a:t>
            </a:r>
          </a:p>
          <a:p>
            <a:pPr>
              <a:spcBef>
                <a:spcPts val="560"/>
              </a:spcBef>
              <a:buClr>
                <a:srgbClr val="005595"/>
              </a:buClr>
              <a:buSzPts val="2800"/>
            </a:pPr>
            <a:r>
              <a:rPr lang="en-US" dirty="0"/>
              <a:t>What we can do</a:t>
            </a:r>
          </a:p>
          <a:p>
            <a:pPr>
              <a:spcBef>
                <a:spcPts val="560"/>
              </a:spcBef>
              <a:buClr>
                <a:srgbClr val="005595"/>
              </a:buClr>
              <a:buSzPts val="2800"/>
            </a:pPr>
            <a:r>
              <a:rPr lang="en-US" dirty="0"/>
              <a:t>Related materials </a:t>
            </a:r>
          </a:p>
          <a:p>
            <a:pPr lvl="0">
              <a:spcBef>
                <a:spcPts val="560"/>
              </a:spcBef>
              <a:buClr>
                <a:srgbClr val="005595"/>
              </a:buClr>
              <a:buSzPts val="2800"/>
            </a:pPr>
            <a:r>
              <a:rPr lang="en-US" dirty="0"/>
              <a:t>Additional resources and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5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C5C3-95D9-564B-8303-0FBCF4A0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274" y="365125"/>
            <a:ext cx="7442341" cy="1325563"/>
          </a:xfrm>
        </p:spPr>
        <p:txBody>
          <a:bodyPr/>
          <a:lstStyle/>
          <a:p>
            <a:pPr algn="ctr"/>
            <a:r>
              <a:rPr lang="en-US" dirty="0"/>
              <a:t>2018 Tobacco Retail Assessment: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845DF-A6BE-2F45-91C7-3BD883D26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533" y="2055812"/>
            <a:ext cx="7220081" cy="4603779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Gain a comprehensive understanding of the tobacco industry’s presence in retail environments in Oregon.</a:t>
            </a:r>
          </a:p>
          <a:p>
            <a:pPr marL="0" lvl="0" indent="0">
              <a:spcBef>
                <a:spcPts val="560"/>
              </a:spcBef>
              <a:buClr>
                <a:srgbClr val="005595"/>
              </a:buClr>
              <a:buSzPts val="2800"/>
              <a:buNone/>
            </a:pPr>
            <a:endParaRPr lang="en-US" dirty="0"/>
          </a:p>
          <a:p>
            <a:pPr marL="342900" lvl="0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Understand the tactics the tobacco industry uses to target Oregon residents, particularly youth, communities of color and people living with lower incomes.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4F1AE-7F91-C740-9248-31EC64EAE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8" y="0"/>
            <a:ext cx="5171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0D15-CA58-2747-A3E6-8157E187F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2018 Tobacco Retail Assessment: Background/overview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B406B-32D3-E843-920C-7FD910B69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84" y="1690688"/>
            <a:ext cx="10712116" cy="4486275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Statewide assessment of tobacco advertising, marketing and promotion in tobacco retail locations</a:t>
            </a:r>
          </a:p>
          <a:p>
            <a:pPr marL="342900" lvl="0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Oregon Health Authority (OHA) trained teams:</a:t>
            </a:r>
          </a:p>
          <a:p>
            <a:pPr marL="800100" lvl="1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County health department staff</a:t>
            </a:r>
          </a:p>
          <a:p>
            <a:pPr marL="800100" lvl="1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Community volunteers</a:t>
            </a:r>
          </a:p>
          <a:p>
            <a:pPr marL="342900" lvl="0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2,000 tobacco retail locations </a:t>
            </a:r>
            <a:r>
              <a:rPr lang="en-US" i="1" dirty="0"/>
              <a:t>accessible by youth</a:t>
            </a:r>
            <a:r>
              <a:rPr lang="en-US" dirty="0"/>
              <a:t>:</a:t>
            </a:r>
          </a:p>
          <a:p>
            <a:pPr marL="800100" lvl="1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Grocery stores, convenience stores, gas stations, etc.</a:t>
            </a:r>
          </a:p>
          <a:p>
            <a:pPr marL="800100" lvl="1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We visited </a:t>
            </a:r>
            <a:r>
              <a:rPr lang="en-US" dirty="0">
                <a:highlight>
                  <a:srgbClr val="FFFF00"/>
                </a:highlight>
              </a:rPr>
              <a:t>X</a:t>
            </a:r>
            <a:r>
              <a:rPr lang="en-US" dirty="0"/>
              <a:t> stores in </a:t>
            </a:r>
            <a:r>
              <a:rPr lang="en-US" dirty="0">
                <a:highlight>
                  <a:srgbClr val="FFFF00"/>
                </a:highlight>
              </a:rPr>
              <a:t>X</a:t>
            </a:r>
            <a:r>
              <a:rPr lang="en-US" dirty="0"/>
              <a:t> County</a:t>
            </a:r>
          </a:p>
          <a:p>
            <a:pPr marL="342900" lvl="0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36 counties and two tribes</a:t>
            </a:r>
          </a:p>
          <a:p>
            <a:pPr marL="342900" lvl="0" indent="-342900">
              <a:spcBef>
                <a:spcPts val="560"/>
              </a:spcBef>
              <a:buClr>
                <a:srgbClr val="005595"/>
              </a:buClr>
              <a:buSzPts val="2800"/>
              <a:buFont typeface="Calibri"/>
              <a:buChar char="•"/>
            </a:pPr>
            <a:r>
              <a:rPr lang="en-US" dirty="0"/>
              <a:t>Used a standard assessment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BA45C-E5D5-7D4E-A8B5-63DAC0A9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426" y="2188027"/>
            <a:ext cx="2982316" cy="45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D5A1BA7-45BC-D34B-83DE-1B89494F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942" y="869790"/>
            <a:ext cx="6062858" cy="548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6EDED-4754-5F4E-A3FF-BD533B6D19FA}"/>
              </a:ext>
            </a:extLst>
          </p:cNvPr>
          <p:cNvSpPr txBox="1"/>
          <p:nvPr/>
        </p:nvSpPr>
        <p:spPr>
          <a:xfrm>
            <a:off x="386553" y="100349"/>
            <a:ext cx="11115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Standard assessment tool</a:t>
            </a:r>
          </a:p>
        </p:txBody>
      </p:sp>
    </p:spTree>
    <p:extLst>
      <p:ext uri="{BB962C8B-B14F-4D97-AF65-F5344CB8AC3E}">
        <p14:creationId xmlns:p14="http://schemas.microsoft.com/office/powerpoint/2010/main" val="121506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BB11-D040-E642-8138-CA6B92EC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7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Findings: Advertising is prominent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05BA6-17E7-6040-AD5F-31E0AE840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81" y="1415441"/>
            <a:ext cx="7816241" cy="5248406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Nearly 50 percent of tobacco retailers had outside advertising for at least one type of tobacco product: 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/>
              <a:t>Advertising for at least one type of tobacco product appeared on the outside of </a:t>
            </a:r>
            <a:r>
              <a:rPr lang="en-US" dirty="0">
                <a:highlight>
                  <a:srgbClr val="FFFF00"/>
                </a:highlight>
              </a:rPr>
              <a:t>X percent of (insert county)’s</a:t>
            </a:r>
            <a:r>
              <a:rPr lang="en-US" dirty="0"/>
              <a:t> stores.</a:t>
            </a: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Attractive images of products were placed alongside ads for kid-friendly snacks and treats,</a:t>
            </a:r>
            <a:r>
              <a:rPr lang="en-US" dirty="0">
                <a:sym typeface="Calibri"/>
              </a:rPr>
              <a:t> such as </a:t>
            </a:r>
            <a:r>
              <a:rPr lang="en-US" dirty="0">
                <a:ea typeface="Calibri"/>
                <a:cs typeface="Calibri"/>
                <a:sym typeface="Calibri"/>
              </a:rPr>
              <a:t>sodas, hot dogs</a:t>
            </a:r>
            <a:r>
              <a:rPr lang="en-US" sz="2800" dirty="0">
                <a:ea typeface="Calibri"/>
                <a:cs typeface="Calibri"/>
                <a:sym typeface="Calibri"/>
              </a:rPr>
              <a:t> and chips.</a:t>
            </a: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20 percent placed tobacco products within a foot of candy or toys: 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cs typeface="Calibri"/>
                <a:sym typeface="Calibri"/>
              </a:rPr>
              <a:t>In </a:t>
            </a:r>
            <a:r>
              <a:rPr lang="en-US" dirty="0">
                <a:highlight>
                  <a:srgbClr val="FFFF00"/>
                </a:highlight>
                <a:cs typeface="Calibri"/>
                <a:sym typeface="Calibri"/>
              </a:rPr>
              <a:t>(insert county), X percent </a:t>
            </a:r>
            <a:r>
              <a:rPr lang="en-US" dirty="0">
                <a:cs typeface="Calibri"/>
                <a:sym typeface="Calibri"/>
              </a:rPr>
              <a:t>of retailers placed tobacco products directly next to kid-attracting treats.</a:t>
            </a:r>
            <a:endParaRPr lang="en-US" dirty="0"/>
          </a:p>
          <a:p>
            <a:pPr marL="457200" lvl="1" indent="0">
              <a:spcBef>
                <a:spcPts val="0"/>
              </a:spcBef>
              <a:buClr>
                <a:srgbClr val="005595"/>
              </a:buClr>
              <a:buSzPts val="280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C2C1B134-36A6-6549-B4F7-4F624CAD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r="23578"/>
          <a:stretch>
            <a:fillRect/>
          </a:stretch>
        </p:blipFill>
        <p:spPr bwMode="auto">
          <a:xfrm>
            <a:off x="8502760" y="3015000"/>
            <a:ext cx="301270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B25DA9-B106-BD49-85A5-3661BBEB7159}"/>
              </a:ext>
            </a:extLst>
          </p:cNvPr>
          <p:cNvSpPr/>
          <p:nvPr/>
        </p:nvSpPr>
        <p:spPr>
          <a:xfrm>
            <a:off x="8337291" y="1490008"/>
            <a:ext cx="2488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2400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75%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of promotion and advertising dollars are at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point of sale</a:t>
            </a:r>
          </a:p>
        </p:txBody>
      </p:sp>
    </p:spTree>
    <p:extLst>
      <p:ext uri="{BB962C8B-B14F-4D97-AF65-F5344CB8AC3E}">
        <p14:creationId xmlns:p14="http://schemas.microsoft.com/office/powerpoint/2010/main" val="3318585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2E4A-3499-1642-8AE0-D95D48B1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0"/>
            <a:ext cx="10888579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Findings: Price discounts are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F514C-37B1-EB40-85D9-DA64BD79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9556"/>
            <a:ext cx="10515600" cy="5187407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Discounts and coupons were frequently offered, as well as “single servings” that could be sold for $1 or less. </a:t>
            </a:r>
            <a:endParaRPr lang="en-US" sz="2400" dirty="0">
              <a:sym typeface="Calibri"/>
            </a:endParaRP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sz="2800" dirty="0">
                <a:ea typeface="Calibri"/>
                <a:cs typeface="Calibri"/>
                <a:sym typeface="Calibri"/>
              </a:rPr>
              <a:t>64 percent had a price discount on at least one tobacco product: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/>
              <a:t>Discounted tobacco prices, through coupons and other discounts, were offered by </a:t>
            </a:r>
            <a:r>
              <a:rPr lang="en-US" dirty="0">
                <a:highlight>
                  <a:srgbClr val="FFFF00"/>
                </a:highlight>
              </a:rPr>
              <a:t>X out of X of retailers in (insert county). </a:t>
            </a:r>
            <a:endParaRPr lang="en-US" dirty="0">
              <a:highlight>
                <a:srgbClr val="FFFF00"/>
              </a:highlight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sz="2800" dirty="0">
                <a:ea typeface="Calibri"/>
                <a:cs typeface="Calibri"/>
                <a:sym typeface="Calibri"/>
              </a:rPr>
              <a:t>53 percent of tobacco retailers that sold cigarillos advertised them for less than $1.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7" descr="A store inside of a building&#10;&#10;Description generated with high confidence">
            <a:extLst>
              <a:ext uri="{FF2B5EF4-FFF2-40B4-BE49-F238E27FC236}">
                <a16:creationId xmlns:a16="http://schemas.microsoft.com/office/drawing/2014/main" id="{4A30A1C8-1EA1-7641-A237-40762F06D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3571958"/>
            <a:ext cx="7631988" cy="327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41E89-5F52-2445-8860-732E63960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27" y="3440112"/>
            <a:ext cx="2348487" cy="34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42C9-AC07-D748-8463-789B7973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0339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Findings: Fruit and candy flavors hook 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FAF14-2135-774D-9259-3BC72AA4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1276351"/>
            <a:ext cx="7665929" cy="529590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93 percent sold flavored products designed to appeal to underage consumers: 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sz="2800" dirty="0">
                <a:highlight>
                  <a:srgbClr val="FFFF00"/>
                </a:highlight>
              </a:rPr>
              <a:t>X percent </a:t>
            </a:r>
            <a:r>
              <a:rPr lang="en-US" sz="2800" dirty="0"/>
              <a:t>of retailers sold flavored tobacco products in </a:t>
            </a:r>
            <a:r>
              <a:rPr lang="en-US" sz="2800" dirty="0">
                <a:highlight>
                  <a:srgbClr val="FFFF00"/>
                </a:highlight>
              </a:rPr>
              <a:t>(insert county)</a:t>
            </a:r>
            <a:r>
              <a:rPr lang="en-US" sz="2800" dirty="0"/>
              <a:t>.</a:t>
            </a: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E-cigarette use among 11th graders was approximately 13 percent as of 2017 and was rising:</a:t>
            </a:r>
            <a:r>
              <a:rPr lang="en-US" dirty="0"/>
              <a:t> 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sz="2800" dirty="0"/>
              <a:t>E-cigarette use among 11th graders in </a:t>
            </a:r>
            <a:r>
              <a:rPr lang="en-US" sz="2800" dirty="0">
                <a:highlight>
                  <a:srgbClr val="FFFF00"/>
                </a:highlight>
              </a:rPr>
              <a:t>(insert county) </a:t>
            </a:r>
            <a:r>
              <a:rPr lang="en-US" sz="2800" dirty="0"/>
              <a:t>was </a:t>
            </a:r>
            <a:r>
              <a:rPr lang="en-US" sz="2800" dirty="0">
                <a:highlight>
                  <a:srgbClr val="FFFF00"/>
                </a:highlight>
              </a:rPr>
              <a:t>X percent</a:t>
            </a:r>
            <a:r>
              <a:rPr lang="en-US" sz="2800" dirty="0"/>
              <a:t>.</a:t>
            </a: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4 out of 5 youth who have used tobacco started with a flavored product.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CB2D8-A16D-644B-A9E1-9745FAAF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535" y="951978"/>
            <a:ext cx="2995877" cy="3994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A3526E-0BB6-F64A-8EEF-382302861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60466" y="2759220"/>
            <a:ext cx="3848278" cy="28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713B-D618-7B44-962A-AA1BFE5D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21" y="601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Findings: Targeting of specific 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DEEC6-6BB5-4F43-AB09-6C351C7D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21" y="1499992"/>
            <a:ext cx="6516038" cy="38580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747B9-D099-F14B-B1D8-51682166A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448" y="1499992"/>
            <a:ext cx="9004231" cy="53580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96 percent carried menthol products:</a:t>
            </a:r>
          </a:p>
          <a:p>
            <a:pPr marL="800100" lvl="1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highlight>
                  <a:srgbClr val="FFFF00"/>
                </a:highlight>
              </a:rPr>
              <a:t>X percent </a:t>
            </a:r>
            <a:r>
              <a:rPr lang="en-US" dirty="0"/>
              <a:t>of retailers carried menthol products in </a:t>
            </a:r>
            <a:r>
              <a:rPr lang="en-US" dirty="0">
                <a:highlight>
                  <a:srgbClr val="FFFF00"/>
                </a:highlight>
              </a:rPr>
              <a:t>(insert county)</a:t>
            </a:r>
            <a:r>
              <a:rPr lang="en-US" dirty="0"/>
              <a:t>.</a:t>
            </a:r>
            <a:endParaRPr lang="en-US" b="1" i="1" dirty="0"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Menthol products have been marketed heavily within African American communities. </a:t>
            </a:r>
            <a:endParaRPr lang="en-US" dirty="0"/>
          </a:p>
          <a:p>
            <a:pPr marL="342900" lvl="0" indent="-342900">
              <a:spcBef>
                <a:spcPts val="0"/>
              </a:spcBef>
              <a:buClr>
                <a:srgbClr val="005595"/>
              </a:buClr>
              <a:buSzPts val="2800"/>
              <a:buFont typeface="Arial"/>
              <a:buChar char="•"/>
            </a:pPr>
            <a:r>
              <a:rPr lang="en-US" dirty="0">
                <a:ea typeface="Calibri"/>
                <a:cs typeface="Calibri"/>
                <a:sym typeface="Calibri"/>
              </a:rPr>
              <a:t>60 percent of African American youth preferred Newport (menthol) cigarettes, compared with 22 percent of white youth.</a:t>
            </a:r>
          </a:p>
          <a:p>
            <a:r>
              <a:rPr lang="en-US" dirty="0"/>
              <a:t>Commercial tobacco companies also have targeted American Indians and Alaska Natives with promotions, events and giveaways.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08D4BE89-54AA-8145-A31F-469D346DA6F7}"/>
              </a:ext>
            </a:extLst>
          </p:cNvPr>
          <p:cNvSpPr/>
          <p:nvPr/>
        </p:nvSpPr>
        <p:spPr>
          <a:xfrm>
            <a:off x="1111624" y="5504329"/>
            <a:ext cx="645458" cy="11116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1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08DA0C0DA2C47A2073CC4B65E2F4E" ma:contentTypeVersion="18" ma:contentTypeDescription="Create a new document." ma:contentTypeScope="" ma:versionID="0d095275a3b01f5f98d43e58e35e7258">
  <xsd:schema xmlns:xsd="http://www.w3.org/2001/XMLSchema" xmlns:xs="http://www.w3.org/2001/XMLSchema" xmlns:p="http://schemas.microsoft.com/office/2006/metadata/properties" xmlns:ns1="http://schemas.microsoft.com/sharepoint/v3" xmlns:ns2="59da1016-2a1b-4f8a-9768-d7a4932f6f16" xmlns:ns3="0f4bc26e-a7e0-4932-96d5-a8f35753e711" targetNamespace="http://schemas.microsoft.com/office/2006/metadata/properties" ma:root="true" ma:fieldsID="4999fbdd6529aa207005d72de2b0eee0" ns1:_="" ns2:_="" ns3:_="">
    <xsd:import namespace="http://schemas.microsoft.com/sharepoint/v3"/>
    <xsd:import namespace="59da1016-2a1b-4f8a-9768-d7a4932f6f16"/>
    <xsd:import namespace="0f4bc26e-a7e0-4932-96d5-a8f35753e711"/>
    <xsd:element name="properties">
      <xsd:complexType>
        <xsd:sequence>
          <xsd:element name="documentManagement">
            <xsd:complexType>
              <xsd:all>
                <xsd:element ref="ns2:IACategory" minOccurs="0"/>
                <xsd:element ref="ns2:IATopic" minOccurs="0"/>
                <xsd:element ref="ns2:IASubtopic" minOccurs="0"/>
                <xsd:element ref="ns2:DocumentExpirationDate" minOccurs="0"/>
                <xsd:element ref="ns3:Meta_x0020_Description" minOccurs="0"/>
                <xsd:element ref="ns3:Meta_x0020_Keywords" minOccurs="0"/>
                <xsd:element ref="ns1:PublishingStartDate" minOccurs="0"/>
                <xsd:element ref="ns1:PublishingExpirationDate" minOccurs="0"/>
                <xsd:element ref="ns1:UR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  <xsd:element name="URL" ma:index="12" nillable="true" ma:displayName="URL" ma:format="Hyperlink" ma:internalName="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a1016-2a1b-4f8a-9768-d7a4932f6f16" elementFormDefault="qualified">
    <xsd:import namespace="http://schemas.microsoft.com/office/2006/documentManagement/types"/>
    <xsd:import namespace="http://schemas.microsoft.com/office/infopath/2007/PartnerControls"/>
    <xsd:element name="IACategory" ma:index="4" nillable="true" ma:displayName="IA Category" ma:format="Dropdown" ma:internalName="IACategory" ma:readOnly="false">
      <xsd:simpleType>
        <xsd:restriction base="dms:Choice">
          <xsd:enumeration value="About OHA"/>
          <xsd:enumeration value="Programs and Services"/>
          <xsd:enumeration value="Oregon Health Plan"/>
          <xsd:enumeration value="Health System Reform"/>
          <xsd:enumeration value="Licenses and Certificates"/>
          <xsd:enumeration value="Public Health"/>
        </xsd:restriction>
      </xsd:simpleType>
    </xsd:element>
    <xsd:element name="IATopic" ma:index="5" nillable="true" ma:displayName="IA Topic" ma:format="Dropdown" ma:internalName="IATopic" ma:readOnly="false">
      <xsd:simpleType>
        <xsd:restriction base="dms:Choice">
          <xsd:enumeration value="About OHA - Agency Communications"/>
          <xsd:enumeration value="About OHA - Budget"/>
          <xsd:enumeration value="About OHA - Contacts"/>
          <xsd:enumeration value="About OHA - Grants &amp; Contracts"/>
          <xsd:enumeration value="About OHA - Jobs &amp; Employment"/>
          <xsd:enumeration value="About OHA - Organization"/>
          <xsd:enumeration value="About OHA - Policies"/>
          <xsd:enumeration value="About OHA - Public Meetings"/>
          <xsd:enumeration value="About OHA - Public Records"/>
          <xsd:enumeration value="About OHA - Questions &amp; Comments"/>
          <xsd:enumeration value="About OHA - Reports &amp; Data"/>
          <xsd:enumeration value="About OHA - Rulemaking"/>
          <xsd:enumeration value="Programs and Services - Behavioral Health"/>
          <xsd:enumeration value="Programs and Services - Contacts"/>
          <xsd:enumeration value="Programs and Services - Coordinated Care"/>
          <xsd:enumeration value="Programs and Services - Disease"/>
          <xsd:enumeration value="Programs and Services - Environment"/>
          <xsd:enumeration value="Programs and Services - Health Resources"/>
          <xsd:enumeration value="Programs and Services - OEBB"/>
          <xsd:enumeration value="Programs and Services - Oregon Health Plan"/>
          <xsd:enumeration value="Programs and Services - Oregon State Hospital"/>
          <xsd:enumeration value="Programs and Services - PEBB"/>
          <xsd:enumeration value="Programs and Services - Pharmacy"/>
          <xsd:enumeration value="Programs and Services - Prevention"/>
          <xsd:enumeration value="Programs and Services - Safety"/>
          <xsd:enumeration value="Oregon Health Plan - Agency Communications"/>
          <xsd:enumeration value="Oregon Health Plan - Benefits"/>
          <xsd:enumeration value="Oregon Health Plan - Contacts"/>
          <xsd:enumeration value="Oregon Health Plan - Coordinated Care"/>
          <xsd:enumeration value="Oregon Health Plan - Grants &amp; Contracts"/>
          <xsd:enumeration value="Oregon Health Plan - Health Resources"/>
          <xsd:enumeration value="Oregon Health Plan - Policies"/>
          <xsd:enumeration value="Oregon Health Plan - Providers and Partners"/>
          <xsd:enumeration value="Oregon Health Plan - Public Meetings"/>
          <xsd:enumeration value="Oregon Health Plan - Questions &amp; Comments"/>
          <xsd:enumeration value="Oregon Health Plan - Rule Making"/>
          <xsd:enumeration value="Health System Reform - Agency Communications"/>
          <xsd:enumeration value="Health System Reform - Coordinated Care"/>
          <xsd:enumeration value="Health System Reform - Public Meetings"/>
          <xsd:enumeration value="Health System Reform - Questions &amp; Comments"/>
          <xsd:enumeration value="Health System Reform - Reports &amp; Data"/>
          <xsd:enumeration value="Licenses and Certificates - Certificates"/>
          <xsd:enumeration value="Licenses and Certificates - Contacts"/>
          <xsd:enumeration value="Licenses and Certificates - Licenses"/>
          <xsd:enumeration value="Licenses and Certificates - Vital Records"/>
          <xsd:enumeration value="Public Health - Agency Communications"/>
          <xsd:enumeration value="Public Health - Contacts"/>
          <xsd:enumeration value="Public Health - Disease"/>
          <xsd:enumeration value="Public Health - Environment"/>
          <xsd:enumeration value="Public Health - Health Resources"/>
          <xsd:enumeration value="Public Health - Questions &amp; Comments"/>
          <xsd:enumeration value="Public Health - Prevention"/>
          <xsd:enumeration value="Public Health - Providers and Partners"/>
          <xsd:enumeration value="Public Health - Reports &amp; Data"/>
          <xsd:enumeration value="Public Health - Safety"/>
          <xsd:enumeration value="Public Health - Vital Records"/>
        </xsd:restriction>
      </xsd:simpleType>
    </xsd:element>
    <xsd:element name="IASubtopic" ma:index="6" nillable="true" ma:displayName="IA Subtopic" ma:format="Dropdown" ma:internalName="IASubtopic" ma:readOnly="false">
      <xsd:simpleType>
        <xsd:restriction base="dms:Choice">
          <xsd:enumeration value="Addiction Services - Alcohol"/>
          <xsd:enumeration value="Addiction Services - Drug"/>
          <xsd:enumeration value="Addiction Services - Gambling"/>
          <xsd:enumeration value="Addiction Services - Tobacco"/>
          <xsd:enumeration value="Applications"/>
          <xsd:enumeration value="Benefits - Health Plans"/>
          <xsd:enumeration value="Benefits - OEBB"/>
          <xsd:enumeration value="Benefits - OHP"/>
          <xsd:enumeration value="Benefits - PEBB"/>
          <xsd:enumeration value="Benefits - Retirement"/>
          <xsd:enumeration value="Budget - Agency Summary"/>
          <xsd:enumeration value="Budget - Agency Request (ARB)"/>
          <xsd:enumeration value="Budget - Governors Budget"/>
          <xsd:enumeration value="Budget - Infrastructure"/>
          <xsd:enumeration value="Budget - Legislatively Adopted (LAB)"/>
          <xsd:enumeration value="Budget - Legislative action"/>
          <xsd:enumeration value="Budget - Overview"/>
          <xsd:enumeration value="Budget - Policy Option Package (POP)"/>
          <xsd:enumeration value="Budget - Priorities"/>
          <xsd:enumeration value="Budget - Program"/>
          <xsd:enumeration value="Budget - Reduction"/>
          <xsd:enumeration value="Budget - Strategic funding proposal"/>
          <xsd:enumeration value="Budget - Special report"/>
          <xsd:enumeration value="Budget - Stakeholder meeting"/>
          <xsd:enumeration value="CCO - Contact"/>
          <xsd:enumeration value="CCO - Audited Financial Statement"/>
          <xsd:enumeration value="CCO - Interim Financial Statement"/>
          <xsd:enumeration value="CCO - Internal Financial Statement"/>
          <xsd:enumeration value="Clean Air"/>
          <xsd:enumeration value="Clean Water"/>
          <xsd:enumeration value="Clinics"/>
          <xsd:enumeration value="Commissions"/>
          <xsd:enumeration value="Committee Members"/>
          <xsd:enumeration value="Committees"/>
          <xsd:enumeration value="Crisis Services"/>
          <xsd:enumeration value="Drug Addiction Services"/>
          <xsd:enumeration value="Electronic Health Care Records (EHR)"/>
          <xsd:enumeration value="Emergency Preparedness"/>
          <xsd:enumeration value="Environmental Pollution"/>
          <xsd:enumeration value="Featured Content"/>
          <xsd:enumeration value="Fees"/>
          <xsd:enumeration value="Health Services - Primary Care Home"/>
          <xsd:enumeration value="Health Services - Prioritized list"/>
          <xsd:enumeration value="ICD-10"/>
          <xsd:enumeration value="Immunizations"/>
          <xsd:enumeration value="Legislation - Bills"/>
          <xsd:enumeration value="Legislation - Contact"/>
          <xsd:enumeration value="Legislation - Highlights"/>
          <xsd:enumeration value="Legislation - Session Summary"/>
          <xsd:enumeration value="Materials - Commission"/>
          <xsd:enumeration value="Materials - Committee"/>
          <xsd:enumeration value="Materials - Coverage Guidance"/>
          <xsd:enumeration value="Materials - Evidence-based Guidelines"/>
          <xsd:enumeration value="Materials - Health care plan details"/>
          <xsd:enumeration value="Materials - Health care plan overview"/>
          <xsd:enumeration value="Materials - Meeting Document"/>
          <xsd:enumeration value="Materials - Meeting Recording"/>
          <xsd:enumeration value="Materials - Meeting Schedule"/>
          <xsd:enumeration value="Materials - Open Enrollment"/>
          <xsd:enumeration value="Materials - Training"/>
          <xsd:enumeration value="Materials - Webinar"/>
          <xsd:enumeration value="Materials - Workgroup"/>
          <xsd:enumeration value="Medical Marijuana (OMMP)"/>
          <xsd:enumeration value="Medical Services"/>
          <xsd:enumeration value="Meeting Document"/>
          <xsd:enumeration value="Meeting Schedule"/>
          <xsd:enumeration value="Mental Health Services"/>
          <xsd:enumeration value="Metrics - Behavioral Health"/>
          <xsd:enumeration value="Metrics - CCO"/>
          <xsd:enumeration value="Metrics - Demographics"/>
          <xsd:enumeration value="Metrics - Hospital Performance"/>
          <xsd:enumeration value="Metrics - Incentive"/>
          <xsd:enumeration value="Metrics - Measures and Outcomes Tracking (MOTS)"/>
          <xsd:enumeration value="Metrics - ONE Eligibility system"/>
          <xsd:enumeration value="Metrics - Prevention"/>
          <xsd:enumeration value="Metrics - Rural health"/>
          <xsd:enumeration value="Metrics - State-Wide"/>
          <xsd:enumeration value="News Letter"/>
          <xsd:enumeration value="News Release"/>
          <xsd:enumeration value="OHP - Medicaid Waiver"/>
          <xsd:enumeration value="OHP - Provider Announcement"/>
          <xsd:enumeration value="OHP - Provider Rates"/>
          <xsd:enumeration value="Preferred Drug List"/>
          <xsd:enumeration value="Prescription Drugs - Monitoring"/>
          <xsd:enumeration value="Prescription Drugs - Preferred List"/>
          <xsd:enumeration value="Prescription Drugs - Subsidy"/>
          <xsd:enumeration value="Prescription Drugs Subsidy"/>
          <xsd:enumeration value="Technical Assistance"/>
          <xsd:enumeration value="Training"/>
          <xsd:enumeration value="Vital Statistics - Birth Certificate"/>
          <xsd:enumeration value="Vital Statistics - Certificate Death"/>
          <xsd:enumeration value="Vital Statistics - Data Use Requests"/>
          <xsd:enumeration value="Vital Statistics - Divorce Data"/>
          <xsd:enumeration value="Vital Statistics - Domestic Partnership Data"/>
          <xsd:enumeration value="Vital Statistics - Fetal Death Data"/>
          <xsd:enumeration value="Vital Statistics - Marriage Data"/>
          <xsd:enumeration value="Vital Statistics - Teen Pregnancy Data"/>
          <xsd:enumeration value="Wellness - Exercise"/>
          <xsd:enumeration value="Wellness - HEM"/>
          <xsd:enumeration value="Wellness - Intervention"/>
          <xsd:enumeration value="Wellness - Pain Management"/>
          <xsd:enumeration value="Wellness - Reproductive Health"/>
          <xsd:enumeration value="Wellness - Stress Relief"/>
        </xsd:restriction>
      </xsd:simpleType>
    </xsd:element>
    <xsd:element name="DocumentExpirationDate" ma:index="7" nillable="true" ma:displayName="Document Expiration Date" ma:format="DateOnly" ma:internalName="DocumentExpirationDate" ma:readOnly="false">
      <xsd:simpleType>
        <xsd:restriction base="dms:DateTime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4bc26e-a7e0-4932-96d5-a8f35753e711" elementFormDefault="qualified">
    <xsd:import namespace="http://schemas.microsoft.com/office/2006/documentManagement/types"/>
    <xsd:import namespace="http://schemas.microsoft.com/office/infopath/2007/PartnerControls"/>
    <xsd:element name="Meta_x0020_Description" ma:index="8" nillable="true" ma:displayName="Meta Description" ma:internalName="Meta_x0020_Description" ma:readOnly="false">
      <xsd:simpleType>
        <xsd:restriction base="dms:Text"/>
      </xsd:simpleType>
    </xsd:element>
    <xsd:element name="Meta_x0020_Keywords" ma:index="9" nillable="true" ma:displayName="Meta Keywords" ma:internalName="Meta_x0020_Keyword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 xmlns="http://schemas.microsoft.com/sharepoint/v3">
      <Url>https://www.oregon.gov/oha/PH/DISEASESCONDITIONS/CHRONICDISEASE/HPCDPCONNECTION/TOBACCO/Documents/TARA_2018_Tobacco_PPT.pptx</Url>
      <Description>2018 Tobacco and Alcohol Retail Assessment - Tobacco</Description>
    </URL>
    <PublishingStartDate xmlns="http://schemas.microsoft.com/sharepoint/v3" xsi:nil="true"/>
    <PublishingExpirationDate xmlns="http://schemas.microsoft.com/sharepoint/v3" xsi:nil="true"/>
    <IASubtopic xmlns="59da1016-2a1b-4f8a-9768-d7a4932f6f16" xsi:nil="true"/>
    <DocumentExpirationDate xmlns="59da1016-2a1b-4f8a-9768-d7a4932f6f16" xsi:nil="true"/>
    <Meta_x0020_Keywords xmlns="0f4bc26e-a7e0-4932-96d5-a8f35753e711" xsi:nil="true"/>
    <IACategory xmlns="59da1016-2a1b-4f8a-9768-d7a4932f6f16" xsi:nil="true"/>
    <Meta_x0020_Description xmlns="0f4bc26e-a7e0-4932-96d5-a8f35753e711" xsi:nil="true"/>
    <IATopic xmlns="59da1016-2a1b-4f8a-9768-d7a4932f6f16" xsi:nil="true"/>
  </documentManagement>
</p:properties>
</file>

<file path=customXml/itemProps1.xml><?xml version="1.0" encoding="utf-8"?>
<ds:datastoreItem xmlns:ds="http://schemas.openxmlformats.org/officeDocument/2006/customXml" ds:itemID="{1D3691A5-22C6-4CFC-95E6-CE373066B566}"/>
</file>

<file path=customXml/itemProps2.xml><?xml version="1.0" encoding="utf-8"?>
<ds:datastoreItem xmlns:ds="http://schemas.openxmlformats.org/officeDocument/2006/customXml" ds:itemID="{4B0657A7-B5EC-451D-AC52-D12953935CCF}"/>
</file>

<file path=customXml/itemProps3.xml><?xml version="1.0" encoding="utf-8"?>
<ds:datastoreItem xmlns:ds="http://schemas.openxmlformats.org/officeDocument/2006/customXml" ds:itemID="{B609FE80-05B3-451F-9C0D-49144C7DE1F9}"/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1012</Words>
  <Application>Microsoft Office PowerPoint</Application>
  <PresentationFormat>Widescreen</PresentationFormat>
  <Paragraphs>111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</vt:lpstr>
      <vt:lpstr>Office Theme</vt:lpstr>
      <vt:lpstr>2018 Tobacco and Alcohol Retail Assessment  Shining a Light on Tobacco Industry Tactics in Oregon </vt:lpstr>
      <vt:lpstr>Presentation overview</vt:lpstr>
      <vt:lpstr>2018 Tobacco Retail Assessment: Goals</vt:lpstr>
      <vt:lpstr>2018 Tobacco Retail Assessment: Background/overview</vt:lpstr>
      <vt:lpstr>PowerPoint Presentation</vt:lpstr>
      <vt:lpstr>Findings: Advertising is prominent</vt:lpstr>
      <vt:lpstr>Findings: Price discounts are everywhere</vt:lpstr>
      <vt:lpstr>Findings: Fruit and candy flavors hook youth</vt:lpstr>
      <vt:lpstr>Findings: Targeting of specific communities</vt:lpstr>
      <vt:lpstr>What we can do!</vt:lpstr>
      <vt:lpstr>Tobacco retail licensure (TRL)</vt:lpstr>
      <vt:lpstr>Raising the price of tobacco</vt:lpstr>
      <vt:lpstr>Regulating flavors</vt:lpstr>
      <vt:lpstr>Proximity and density </vt:lpstr>
      <vt:lpstr>Tobacco-free pharmacies</vt:lpstr>
      <vt:lpstr>Raising minimum age </vt:lpstr>
      <vt:lpstr>Related Tobacco Retail Assessment materials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Tobacco and Alcohol Retail Assessment - Tobacco</dc:title>
  <dc:creator>Alexandra Nicholson</dc:creator>
  <cp:lastModifiedBy>Sharon Coryell</cp:lastModifiedBy>
  <cp:revision>68</cp:revision>
  <dcterms:created xsi:type="dcterms:W3CDTF">2019-04-18T20:43:17Z</dcterms:created>
  <dcterms:modified xsi:type="dcterms:W3CDTF">2019-07-08T15:10:48Z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orkflowChangePath">
    <vt:lpwstr>aa343e79-9bed-4cfb-85ee-22aeb033e2df,4;</vt:lpwstr>
  </property>
  <property fmtid="{D5CDD505-2E9C-101B-9397-08002B2CF9AE}" pid="3" name="ContentTypeId">
    <vt:lpwstr>0x01010090E08DA0C0DA2C47A2073CC4B65E2F4E</vt:lpwstr>
  </property>
</Properties>
</file>