
<file path=[Content_Types].xml><?xml version="1.0" encoding="utf-8"?>
<Types xmlns="http://schemas.openxmlformats.org/package/2006/content-types">
  <Default Extension="bin" ContentType="application/vnd.openxmlformats-officedocument.presentationml.printerSettings"/>
  <Default Extension="png" ContentType="image/png"/>
  <Default Extension="wmf" ContentType="image/x-wmf"/>
  <Default Extension="jpeg" ContentType="image/jpeg"/>
  <Default Extension="rels" ContentType="application/vnd.openxmlformats-package.relationships+xml"/>
  <Default Extension="emf" ContentType="image/x-emf"/>
  <Default Extension="xml" ContentType="application/xml"/>
  <Default Extension="vml" ContentType="application/vnd.openxmlformats-officedocument.vmlDrawing"/>
  <Default Extension="xlsx" ContentType="application/vnd.openxmlformats-officedocument.spreadsheetml.sheet"/>
  <Override PartName="/ppt/drawings/drawing1.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harts/chart2.xml" ContentType="application/vnd.openxmlformats-officedocument.drawingml.chart+xml"/>
  <Override PartName="/ppt/charts/chart1.xml" ContentType="application/vnd.openxmlformats-officedocument.drawingml.chart+xml"/>
  <Override PartName="/ppt/embeddings/oleObject1.bin" ContentType="application/vnd.openxmlformats-officedocument.oleObject"/>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0" r:id="rId1"/>
  </p:sldMasterIdLst>
  <p:notesMasterIdLst>
    <p:notesMasterId r:id="rId17"/>
  </p:notesMasterIdLst>
  <p:sldIdLst>
    <p:sldId id="256" r:id="rId2"/>
    <p:sldId id="293" r:id="rId3"/>
    <p:sldId id="272" r:id="rId4"/>
    <p:sldId id="280" r:id="rId5"/>
    <p:sldId id="285" r:id="rId6"/>
    <p:sldId id="275" r:id="rId7"/>
    <p:sldId id="289" r:id="rId8"/>
    <p:sldId id="267" r:id="rId9"/>
    <p:sldId id="268" r:id="rId10"/>
    <p:sldId id="265" r:id="rId11"/>
    <p:sldId id="273" r:id="rId12"/>
    <p:sldId id="261" r:id="rId13"/>
    <p:sldId id="294" r:id="rId14"/>
    <p:sldId id="290" r:id="rId15"/>
    <p:sldId id="29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220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printerSettings" Target="printerSettings/printerSettings1.bin"/><Relationship Id="rId8" Type="http://schemas.openxmlformats.org/officeDocument/2006/relationships/slide" Target="slides/slide7.xml"/><Relationship Id="rId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notesMaster" Target="notesMasters/notesMaster1.xml"/><Relationship Id="rId7" Type="http://schemas.openxmlformats.org/officeDocument/2006/relationships/slide" Target="slides/slide6.xml"/><Relationship Id="rId25" Type="http://schemas.openxmlformats.org/officeDocument/2006/relationships/customXml" Target="../customXml/item3.xml"/><Relationship Id="rId20" Type="http://schemas.openxmlformats.org/officeDocument/2006/relationships/viewProps" Target="viewProps.xml"/><Relationship Id="rId16" Type="http://schemas.openxmlformats.org/officeDocument/2006/relationships/slide" Target="slides/slide15.xml"/><Relationship Id="rId2" Type="http://schemas.openxmlformats.org/officeDocument/2006/relationships/slide" Target="slides/slide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customXml" Target="../customXml/item2.xml"/><Relationship Id="rId15" Type="http://schemas.openxmlformats.org/officeDocument/2006/relationships/slide" Target="slides/slide14.xml"/><Relationship Id="rId5" Type="http://schemas.openxmlformats.org/officeDocument/2006/relationships/slide" Target="slides/slide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9" Type="http://schemas.openxmlformats.org/officeDocument/2006/relationships/slide" Target="slides/slide8.xml"/><Relationship Id="rId22" Type="http://schemas.openxmlformats.org/officeDocument/2006/relationships/tableStyles" Target="tableStyles.xml"/><Relationship Id="rId14" Type="http://schemas.openxmlformats.org/officeDocument/2006/relationships/slide" Target="slides/slide13.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PSOB2-NS4\DATA\SHARED\HPCDPE\TOBACCO\Evaluation\Consumption%20Chart\consumption%20chart%202.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800" dirty="0"/>
              <a:t>Per capita cigarette pack </a:t>
            </a:r>
            <a:r>
              <a:rPr lang="en-US" sz="2800" dirty="0" smtClean="0"/>
              <a:t>sales</a:t>
            </a:r>
            <a:r>
              <a:rPr lang="en-US" dirty="0" smtClean="0"/>
              <a:t> </a:t>
            </a:r>
          </a:p>
          <a:p>
            <a:pPr>
              <a:defRPr/>
            </a:pPr>
            <a:r>
              <a:rPr lang="en-US" dirty="0" smtClean="0"/>
              <a:t>Oregon </a:t>
            </a:r>
            <a:r>
              <a:rPr lang="en-US" dirty="0"/>
              <a:t>vs. rest of United States, </a:t>
            </a:r>
            <a:r>
              <a:rPr lang="en-US" dirty="0" smtClean="0"/>
              <a:t>FY </a:t>
            </a:r>
            <a:r>
              <a:rPr lang="en-US" dirty="0"/>
              <a:t>1993 - 2010</a:t>
            </a:r>
          </a:p>
        </c:rich>
      </c:tx>
      <c:layout>
        <c:manualLayout>
          <c:xMode val="edge"/>
          <c:yMode val="edge"/>
          <c:x val="0.192553162963077"/>
          <c:y val="0.0245167337473805"/>
        </c:manualLayout>
      </c:layout>
      <c:overlay val="0"/>
    </c:title>
    <c:autoTitleDeleted val="0"/>
    <c:plotArea>
      <c:layout>
        <c:manualLayout>
          <c:layoutTarget val="inner"/>
          <c:xMode val="edge"/>
          <c:yMode val="edge"/>
          <c:x val="0.0980636302918237"/>
          <c:y val="0.170943543319334"/>
          <c:w val="0.882354676905771"/>
          <c:h val="0.680507162271969"/>
        </c:manualLayout>
      </c:layout>
      <c:lineChart>
        <c:grouping val="standard"/>
        <c:varyColors val="0"/>
        <c:ser>
          <c:idx val="0"/>
          <c:order val="0"/>
          <c:tx>
            <c:strRef>
              <c:f>chart!$A$66</c:f>
              <c:strCache>
                <c:ptCount val="1"/>
                <c:pt idx="0">
                  <c:v>OR</c:v>
                </c:pt>
              </c:strCache>
            </c:strRef>
          </c:tx>
          <c:marker>
            <c:symbol val="none"/>
          </c:marker>
          <c:cat>
            <c:numRef>
              <c:f>chart!$E$65:$V$65</c:f>
              <c:numCache>
                <c:formatCode>General</c:formatCode>
                <c:ptCount val="18"/>
                <c:pt idx="0">
                  <c:v>1993.0</c:v>
                </c:pt>
                <c:pt idx="1">
                  <c:v>1994.0</c:v>
                </c:pt>
                <c:pt idx="2">
                  <c:v>1995.0</c:v>
                </c:pt>
                <c:pt idx="3">
                  <c:v>1996.0</c:v>
                </c:pt>
                <c:pt idx="4">
                  <c:v>1997.0</c:v>
                </c:pt>
                <c:pt idx="5">
                  <c:v>1998.0</c:v>
                </c:pt>
                <c:pt idx="6">
                  <c:v>1999.0</c:v>
                </c:pt>
                <c:pt idx="7">
                  <c:v>2000.0</c:v>
                </c:pt>
                <c:pt idx="8">
                  <c:v>2001.0</c:v>
                </c:pt>
                <c:pt idx="9">
                  <c:v>2002.0</c:v>
                </c:pt>
                <c:pt idx="10">
                  <c:v>2003.0</c:v>
                </c:pt>
                <c:pt idx="11">
                  <c:v>2004.0</c:v>
                </c:pt>
                <c:pt idx="12">
                  <c:v>2005.0</c:v>
                </c:pt>
                <c:pt idx="13">
                  <c:v>2006.0</c:v>
                </c:pt>
                <c:pt idx="14">
                  <c:v>2007.0</c:v>
                </c:pt>
                <c:pt idx="15">
                  <c:v>2008.0</c:v>
                </c:pt>
                <c:pt idx="16">
                  <c:v>2009.0</c:v>
                </c:pt>
                <c:pt idx="17">
                  <c:v>2010.0</c:v>
                </c:pt>
              </c:numCache>
            </c:numRef>
          </c:cat>
          <c:val>
            <c:numRef>
              <c:f>chart!$E$66:$V$66</c:f>
              <c:numCache>
                <c:formatCode>0.0</c:formatCode>
                <c:ptCount val="18"/>
                <c:pt idx="0">
                  <c:v>93.09636874730185</c:v>
                </c:pt>
                <c:pt idx="1">
                  <c:v>91.08748479985695</c:v>
                </c:pt>
                <c:pt idx="2">
                  <c:v>92.1557473512779</c:v>
                </c:pt>
                <c:pt idx="3">
                  <c:v>92.11016789214189</c:v>
                </c:pt>
                <c:pt idx="4">
                  <c:v>88.39887347706946</c:v>
                </c:pt>
                <c:pt idx="5">
                  <c:v>82.2350630930926</c:v>
                </c:pt>
                <c:pt idx="6">
                  <c:v>78.13268020725215</c:v>
                </c:pt>
                <c:pt idx="7">
                  <c:v>71.2934336882173</c:v>
                </c:pt>
                <c:pt idx="8">
                  <c:v>67.61044624623682</c:v>
                </c:pt>
                <c:pt idx="9">
                  <c:v>65.77261783265375</c:v>
                </c:pt>
                <c:pt idx="10">
                  <c:v>59.55582337685743</c:v>
                </c:pt>
                <c:pt idx="11">
                  <c:v>54.99250814532814</c:v>
                </c:pt>
                <c:pt idx="12">
                  <c:v>52.86023058340324</c:v>
                </c:pt>
                <c:pt idx="13">
                  <c:v>54.13871426810863</c:v>
                </c:pt>
                <c:pt idx="14">
                  <c:v>55.00112173340377</c:v>
                </c:pt>
                <c:pt idx="15">
                  <c:v>49.96566678904595</c:v>
                </c:pt>
                <c:pt idx="16">
                  <c:v>47.97206843317585</c:v>
                </c:pt>
                <c:pt idx="17">
                  <c:v>44.37774669981015</c:v>
                </c:pt>
              </c:numCache>
            </c:numRef>
          </c:val>
          <c:smooth val="0"/>
        </c:ser>
        <c:ser>
          <c:idx val="1"/>
          <c:order val="1"/>
          <c:tx>
            <c:strRef>
              <c:f>chart!$A$67</c:f>
              <c:strCache>
                <c:ptCount val="1"/>
                <c:pt idx="0">
                  <c:v>rest of US</c:v>
                </c:pt>
              </c:strCache>
            </c:strRef>
          </c:tx>
          <c:marker>
            <c:symbol val="none"/>
          </c:marker>
          <c:cat>
            <c:numRef>
              <c:f>chart!$E$65:$V$65</c:f>
              <c:numCache>
                <c:formatCode>General</c:formatCode>
                <c:ptCount val="18"/>
                <c:pt idx="0">
                  <c:v>1993.0</c:v>
                </c:pt>
                <c:pt idx="1">
                  <c:v>1994.0</c:v>
                </c:pt>
                <c:pt idx="2">
                  <c:v>1995.0</c:v>
                </c:pt>
                <c:pt idx="3">
                  <c:v>1996.0</c:v>
                </c:pt>
                <c:pt idx="4">
                  <c:v>1997.0</c:v>
                </c:pt>
                <c:pt idx="5">
                  <c:v>1998.0</c:v>
                </c:pt>
                <c:pt idx="6">
                  <c:v>1999.0</c:v>
                </c:pt>
                <c:pt idx="7">
                  <c:v>2000.0</c:v>
                </c:pt>
                <c:pt idx="8">
                  <c:v>2001.0</c:v>
                </c:pt>
                <c:pt idx="9">
                  <c:v>2002.0</c:v>
                </c:pt>
                <c:pt idx="10">
                  <c:v>2003.0</c:v>
                </c:pt>
                <c:pt idx="11">
                  <c:v>2004.0</c:v>
                </c:pt>
                <c:pt idx="12">
                  <c:v>2005.0</c:v>
                </c:pt>
                <c:pt idx="13">
                  <c:v>2006.0</c:v>
                </c:pt>
                <c:pt idx="14">
                  <c:v>2007.0</c:v>
                </c:pt>
                <c:pt idx="15">
                  <c:v>2008.0</c:v>
                </c:pt>
                <c:pt idx="16">
                  <c:v>2009.0</c:v>
                </c:pt>
                <c:pt idx="17">
                  <c:v>2010.0</c:v>
                </c:pt>
              </c:numCache>
            </c:numRef>
          </c:cat>
          <c:val>
            <c:numRef>
              <c:f>chart!$E$67:$V$67</c:f>
              <c:numCache>
                <c:formatCode>0.0</c:formatCode>
                <c:ptCount val="18"/>
                <c:pt idx="0">
                  <c:v>90.62284809499513</c:v>
                </c:pt>
                <c:pt idx="1">
                  <c:v>88.30046137597504</c:v>
                </c:pt>
                <c:pt idx="2">
                  <c:v>88.40574600377859</c:v>
                </c:pt>
                <c:pt idx="3">
                  <c:v>86.5496255182806</c:v>
                </c:pt>
                <c:pt idx="4">
                  <c:v>86.03148722644947</c:v>
                </c:pt>
                <c:pt idx="5">
                  <c:v>84.24257913222662</c:v>
                </c:pt>
                <c:pt idx="6">
                  <c:v>80.60891874762387</c:v>
                </c:pt>
                <c:pt idx="7">
                  <c:v>75.91382318958342</c:v>
                </c:pt>
                <c:pt idx="8">
                  <c:v>72.77653530570234</c:v>
                </c:pt>
                <c:pt idx="9">
                  <c:v>71.08142449758523</c:v>
                </c:pt>
                <c:pt idx="10">
                  <c:v>66.70916612140141</c:v>
                </c:pt>
                <c:pt idx="11">
                  <c:v>64.74810808068531</c:v>
                </c:pt>
                <c:pt idx="12">
                  <c:v>63.03018415995916</c:v>
                </c:pt>
                <c:pt idx="13">
                  <c:v>60.73395723733936</c:v>
                </c:pt>
                <c:pt idx="14">
                  <c:v>58.5958341404967</c:v>
                </c:pt>
                <c:pt idx="15">
                  <c:v>55.08846873388014</c:v>
                </c:pt>
                <c:pt idx="16">
                  <c:v>52.29544952979256</c:v>
                </c:pt>
                <c:pt idx="17">
                  <c:v>47.59477276319608</c:v>
                </c:pt>
              </c:numCache>
            </c:numRef>
          </c:val>
          <c:smooth val="0"/>
        </c:ser>
        <c:dLbls>
          <c:showLegendKey val="0"/>
          <c:showVal val="0"/>
          <c:showCatName val="0"/>
          <c:showSerName val="0"/>
          <c:showPercent val="0"/>
          <c:showBubbleSize val="0"/>
        </c:dLbls>
        <c:marker val="1"/>
        <c:smooth val="0"/>
        <c:axId val="2096648152"/>
        <c:axId val="2096620024"/>
      </c:lineChart>
      <c:catAx>
        <c:axId val="2096648152"/>
        <c:scaling>
          <c:orientation val="minMax"/>
        </c:scaling>
        <c:delete val="0"/>
        <c:axPos val="b"/>
        <c:numFmt formatCode="General" sourceLinked="1"/>
        <c:majorTickMark val="cross"/>
        <c:minorTickMark val="none"/>
        <c:tickLblPos val="nextTo"/>
        <c:crossAx val="2096620024"/>
        <c:crosses val="autoZero"/>
        <c:auto val="0"/>
        <c:lblAlgn val="ctr"/>
        <c:lblOffset val="100"/>
        <c:tickMarkSkip val="1"/>
        <c:noMultiLvlLbl val="0"/>
      </c:catAx>
      <c:valAx>
        <c:axId val="2096620024"/>
        <c:scaling>
          <c:orientation val="minMax"/>
        </c:scaling>
        <c:delete val="0"/>
        <c:axPos val="l"/>
        <c:majorGridlines/>
        <c:numFmt formatCode="0" sourceLinked="0"/>
        <c:majorTickMark val="none"/>
        <c:minorTickMark val="none"/>
        <c:tickLblPos val="nextTo"/>
        <c:crossAx val="2096648152"/>
        <c:crosses val="autoZero"/>
        <c:crossBetween val="between"/>
      </c:valAx>
    </c:plotArea>
    <c:legend>
      <c:legendPos val="b"/>
      <c:layout>
        <c:manualLayout>
          <c:xMode val="edge"/>
          <c:yMode val="edge"/>
          <c:x val="0.642594763579526"/>
          <c:y val="0.182394530413304"/>
          <c:w val="0.322860492379839"/>
          <c:h val="0.0738870074102785"/>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latin typeface="Arial Narrow" pitchFamily="34" charset="0"/>
              </a:rPr>
              <a:t>Respondents'</a:t>
            </a:r>
            <a:r>
              <a:rPr lang="en-US" sz="2000" baseline="0">
                <a:latin typeface="Arial Narrow" pitchFamily="34" charset="0"/>
              </a:rPr>
              <a:t> views on importance of establishing  tobacco-free buildings and grounds in Deschutes County</a:t>
            </a:r>
            <a:endParaRPr lang="en-US" sz="2000">
              <a:latin typeface="Arial Narrow" pitchFamily="34" charset="0"/>
            </a:endParaRPr>
          </a:p>
        </c:rich>
      </c:tx>
      <c:layout/>
      <c:overlay val="0"/>
    </c:title>
    <c:autoTitleDeleted val="0"/>
    <c:plotArea>
      <c:layout>
        <c:manualLayout>
          <c:layoutTarget val="inner"/>
          <c:xMode val="edge"/>
          <c:yMode val="edge"/>
          <c:x val="0.185226159230096"/>
          <c:y val="0.264380650335375"/>
          <c:w val="0.411020997375328"/>
          <c:h val="0.685034995625547"/>
        </c:manualLayout>
      </c:layout>
      <c:pieChart>
        <c:varyColors val="1"/>
        <c:ser>
          <c:idx val="0"/>
          <c:order val="0"/>
          <c:dPt>
            <c:idx val="0"/>
            <c:bubble3D val="0"/>
          </c:dPt>
          <c:dPt>
            <c:idx val="1"/>
            <c:bubble3D val="0"/>
            <c:spPr>
              <a:solidFill>
                <a:schemeClr val="accent1">
                  <a:lumMod val="60000"/>
                  <a:lumOff val="40000"/>
                </a:schemeClr>
              </a:solidFill>
            </c:spPr>
          </c:dPt>
          <c:dPt>
            <c:idx val="2"/>
            <c:bubble3D val="0"/>
          </c:dPt>
          <c:dPt>
            <c:idx val="3"/>
            <c:bubble3D val="0"/>
            <c:spPr>
              <a:solidFill>
                <a:schemeClr val="accent3">
                  <a:lumMod val="75000"/>
                </a:schemeClr>
              </a:solidFill>
            </c:spPr>
          </c:dPt>
          <c:dLbls>
            <c:txPr>
              <a:bodyPr/>
              <a:lstStyle/>
              <a:p>
                <a:pPr>
                  <a:defRPr sz="2000" b="1"/>
                </a:pPr>
                <a:endParaRPr lang="en-US"/>
              </a:p>
            </c:txPr>
            <c:showLegendKey val="0"/>
            <c:showVal val="0"/>
            <c:showCatName val="0"/>
            <c:showSerName val="0"/>
            <c:showPercent val="1"/>
            <c:showBubbleSize val="0"/>
            <c:showLeaderLines val="1"/>
          </c:dLbls>
          <c:cat>
            <c:strRef>
              <c:f>'Q5 policy '!$B$3:$B$6</c:f>
              <c:strCache>
                <c:ptCount val="4"/>
                <c:pt idx="0">
                  <c:v>Very important</c:v>
                </c:pt>
                <c:pt idx="1">
                  <c:v>Somewhat important</c:v>
                </c:pt>
                <c:pt idx="2">
                  <c:v>Not very important</c:v>
                </c:pt>
                <c:pt idx="3">
                  <c:v>Not important at all</c:v>
                </c:pt>
              </c:strCache>
            </c:strRef>
          </c:cat>
          <c:val>
            <c:numRef>
              <c:f>'Q5 policy '!$E$3:$E$6</c:f>
              <c:numCache>
                <c:formatCode>####.0</c:formatCode>
                <c:ptCount val="4"/>
                <c:pt idx="0">
                  <c:v>70.73474470734745</c:v>
                </c:pt>
                <c:pt idx="1">
                  <c:v>13.32503113325031</c:v>
                </c:pt>
                <c:pt idx="2">
                  <c:v>6.475716064757161</c:v>
                </c:pt>
                <c:pt idx="3">
                  <c:v>9.464508094645083</c:v>
                </c:pt>
              </c:numCache>
            </c:numRef>
          </c:val>
        </c:ser>
        <c:dLbls>
          <c:showLegendKey val="0"/>
          <c:showVal val="0"/>
          <c:showCatName val="0"/>
          <c:showSerName val="0"/>
          <c:showPercent val="0"/>
          <c:showBubbleSize val="0"/>
          <c:showLeaderLines val="1"/>
        </c:dLbls>
        <c:firstSliceAng val="132"/>
      </c:pieChart>
      <c:spPr>
        <a:noFill/>
        <a:ln w="25400">
          <a:noFill/>
        </a:ln>
      </c:spPr>
    </c:plotArea>
    <c:legend>
      <c:legendPos val="r"/>
      <c:layout/>
      <c:overlay val="0"/>
      <c:txPr>
        <a:bodyPr/>
        <a:lstStyle/>
        <a:p>
          <a:pPr>
            <a:defRPr sz="2000"/>
          </a:pPr>
          <a:endParaRPr lang="en-US"/>
        </a:p>
      </c:txPr>
    </c:legend>
    <c:plotVisOnly val="1"/>
    <c:dispBlanksAs val="zero"/>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0.14948</cdr:x>
      <cdr:y>0.31895</cdr:y>
    </cdr:from>
    <cdr:to>
      <cdr:x>0.37942</cdr:x>
      <cdr:y>0.62595</cdr:y>
    </cdr:to>
    <cdr:grpSp>
      <cdr:nvGrpSpPr>
        <cdr:cNvPr id="12" name="Group 11"/>
        <cdr:cNvGrpSpPr/>
      </cdr:nvGrpSpPr>
      <cdr:grpSpPr>
        <a:xfrm xmlns:a="http://schemas.openxmlformats.org/drawingml/2006/main">
          <a:off x="1332318" y="2147865"/>
          <a:ext cx="2049460" cy="2067392"/>
          <a:chOff x="1259521" y="2293728"/>
          <a:chExt cx="2049439" cy="2067372"/>
        </a:xfrm>
      </cdr:grpSpPr>
      <cdr:sp macro="" textlink="">
        <cdr:nvSpPr>
          <cdr:cNvPr id="2" name="Up Arrow 1"/>
          <cdr:cNvSpPr/>
        </cdr:nvSpPr>
        <cdr:spPr bwMode="auto">
          <a:xfrm xmlns:a="http://schemas.openxmlformats.org/drawingml/2006/main">
            <a:off x="2145720" y="2293728"/>
            <a:ext cx="226034" cy="598264"/>
          </a:xfrm>
          <a:prstGeom xmlns:a="http://schemas.openxmlformats.org/drawingml/2006/main" prst="upArrow">
            <a:avLst/>
          </a:prstGeom>
          <a:solidFill xmlns:a="http://schemas.openxmlformats.org/drawingml/2006/main">
            <a:srgbClr val="0000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Overflow="clip" wrap="square" lIns="18288" tIns="0" rIns="0" bIns="0" upright="1"/>
          <a:lstStyle xmlns:a="http://schemas.openxmlformats.org/drawingml/2006/main"/>
          <a:p xmlns:a="http://schemas.openxmlformats.org/drawingml/2006/main">
            <a:endParaRPr lang="en-US"/>
          </a:p>
        </cdr:txBody>
      </cdr:sp>
      <cdr:sp macro="" textlink="">
        <cdr:nvSpPr>
          <cdr:cNvPr id="6" name="TextBox 5"/>
          <cdr:cNvSpPr txBox="1"/>
        </cdr:nvSpPr>
        <cdr:spPr>
          <a:xfrm xmlns:a="http://schemas.openxmlformats.org/drawingml/2006/main">
            <a:off x="1259521" y="2913300"/>
            <a:ext cx="2049439" cy="1447800"/>
          </a:xfrm>
          <a:prstGeom xmlns:a="http://schemas.openxmlformats.org/drawingml/2006/main" prst="rect">
            <a:avLst/>
          </a:prstGeom>
          <a:solidFill xmlns:a="http://schemas.openxmlformats.org/drawingml/2006/main">
            <a:schemeClr val="bg1"/>
          </a:solidFill>
          <a:ln xmlns:a="http://schemas.openxmlformats.org/drawingml/2006/main">
            <a:solidFill>
              <a:schemeClr val="accent1">
                <a:shade val="50000"/>
              </a:schemeClr>
            </a:solidFill>
          </a:ln>
        </cdr:spPr>
        <cdr:txBody>
          <a:bodyPr xmlns:a="http://schemas.openxmlformats.org/drawingml/2006/main" vertOverflow="clip" wrap="square" rtlCol="0"/>
          <a:lstStyle xmlns:a="http://schemas.openxmlformats.org/drawingml/2006/main"/>
          <a:p xmlns:a="http://schemas.openxmlformats.org/drawingml/2006/main">
            <a:r>
              <a:rPr lang="en-US" sz="1400" dirty="0" smtClean="0"/>
              <a:t>In 1996, Oregonians </a:t>
            </a:r>
            <a:r>
              <a:rPr lang="en-US" sz="1400" dirty="0"/>
              <a:t>pass Measure 44, raising the tobacco tax and funding the Tobacco Prevention and Education Program (TPEP)</a:t>
            </a:r>
          </a:p>
        </cdr:txBody>
      </cdr:sp>
    </cdr:grpSp>
  </cdr:relSizeAnchor>
  <cdr:relSizeAnchor xmlns:cdr="http://schemas.openxmlformats.org/drawingml/2006/chartDrawing">
    <cdr:from>
      <cdr:x>0.5</cdr:x>
      <cdr:y>0.5</cdr:y>
    </cdr:from>
    <cdr:to>
      <cdr:x>0.71373</cdr:x>
      <cdr:y>0.69606</cdr:y>
    </cdr:to>
    <cdr:grpSp>
      <cdr:nvGrpSpPr>
        <cdr:cNvPr id="13" name="Group 12"/>
        <cdr:cNvGrpSpPr/>
      </cdr:nvGrpSpPr>
      <cdr:grpSpPr>
        <a:xfrm xmlns:a="http://schemas.openxmlformats.org/drawingml/2006/main">
          <a:off x="4456510" y="3367088"/>
          <a:ext cx="1904979" cy="1320303"/>
          <a:chOff x="4456510" y="3646960"/>
          <a:chExt cx="1905000" cy="1320329"/>
        </a:xfrm>
      </cdr:grpSpPr>
      <cdr:sp macro="" textlink="">
        <cdr:nvSpPr>
          <cdr:cNvPr id="5" name="Up Arrow 4"/>
          <cdr:cNvSpPr/>
        </cdr:nvSpPr>
        <cdr:spPr bwMode="auto">
          <a:xfrm xmlns:a="http://schemas.openxmlformats.org/drawingml/2006/main">
            <a:off x="5300038" y="3646960"/>
            <a:ext cx="226123" cy="640016"/>
          </a:xfrm>
          <a:prstGeom xmlns:a="http://schemas.openxmlformats.org/drawingml/2006/main" prst="upArrow">
            <a:avLst/>
          </a:prstGeom>
          <a:solidFill xmlns:a="http://schemas.openxmlformats.org/drawingml/2006/main">
            <a:srgbClr val="0000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a:p>
        </cdr:txBody>
      </cdr:sp>
      <cdr:sp macro="" textlink="">
        <cdr:nvSpPr>
          <cdr:cNvPr id="7" name="TextBox 1"/>
          <cdr:cNvSpPr txBox="1"/>
        </cdr:nvSpPr>
        <cdr:spPr>
          <a:xfrm xmlns:a="http://schemas.openxmlformats.org/drawingml/2006/main">
            <a:off x="4456510" y="4281489"/>
            <a:ext cx="1905000" cy="685800"/>
          </a:xfrm>
          <a:prstGeom xmlns:a="http://schemas.openxmlformats.org/drawingml/2006/main" prst="rect">
            <a:avLst/>
          </a:prstGeom>
          <a:solidFill xmlns:a="http://schemas.openxmlformats.org/drawingml/2006/main">
            <a:schemeClr val="bg1"/>
          </a:solidFill>
          <a:ln xmlns:a="http://schemas.openxmlformats.org/drawingml/2006/main">
            <a:solidFill>
              <a:schemeClr val="accent1">
                <a:shade val="50000"/>
              </a:schemeClr>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TPEP shut </a:t>
            </a:r>
            <a:r>
              <a:rPr lang="en-US" sz="1400" dirty="0"/>
              <a:t>down for</a:t>
            </a:r>
            <a:r>
              <a:rPr lang="en-US" sz="1400" baseline="0" dirty="0"/>
              <a:t> six months </a:t>
            </a:r>
            <a:r>
              <a:rPr lang="en-US" sz="1400" dirty="0" smtClean="0"/>
              <a:t>&amp;</a:t>
            </a:r>
            <a:r>
              <a:rPr lang="en-US" sz="1400" baseline="0" dirty="0" smtClean="0"/>
              <a:t> </a:t>
            </a:r>
            <a:r>
              <a:rPr lang="en-US" sz="1400" baseline="0" dirty="0"/>
              <a:t>restarted with funding cut </a:t>
            </a:r>
            <a:r>
              <a:rPr lang="en-US" sz="1400" baseline="0" dirty="0" smtClean="0"/>
              <a:t>60</a:t>
            </a:r>
            <a:r>
              <a:rPr lang="en-US" sz="1400" baseline="0" dirty="0"/>
              <a:t>%</a:t>
            </a:r>
            <a:endParaRPr lang="en-US" sz="1400" dirty="0"/>
          </a:p>
        </cdr:txBody>
      </cdr:sp>
    </cdr:grpSp>
  </cdr:relSizeAnchor>
  <cdr:relSizeAnchor xmlns:cdr="http://schemas.openxmlformats.org/drawingml/2006/chartDrawing">
    <cdr:from>
      <cdr:x>0.73083</cdr:x>
      <cdr:y>0.52263</cdr:y>
    </cdr:from>
    <cdr:to>
      <cdr:x>0.90306</cdr:x>
      <cdr:y>0.77847</cdr:y>
    </cdr:to>
    <cdr:grpSp>
      <cdr:nvGrpSpPr>
        <cdr:cNvPr id="14" name="Group 13"/>
        <cdr:cNvGrpSpPr/>
      </cdr:nvGrpSpPr>
      <cdr:grpSpPr>
        <a:xfrm xmlns:a="http://schemas.openxmlformats.org/drawingml/2006/main">
          <a:off x="6513902" y="3519482"/>
          <a:ext cx="1535089" cy="1722872"/>
          <a:chOff x="6513910" y="3831005"/>
          <a:chExt cx="1535089" cy="1722880"/>
        </a:xfrm>
      </cdr:grpSpPr>
      <cdr:sp macro="" textlink="">
        <cdr:nvSpPr>
          <cdr:cNvPr id="4" name="Up Arrow 3"/>
          <cdr:cNvSpPr/>
        </cdr:nvSpPr>
        <cdr:spPr bwMode="auto">
          <a:xfrm xmlns:a="http://schemas.openxmlformats.org/drawingml/2006/main">
            <a:off x="7126850" y="3831005"/>
            <a:ext cx="190382" cy="667829"/>
          </a:xfrm>
          <a:prstGeom xmlns:a="http://schemas.openxmlformats.org/drawingml/2006/main" prst="upArrow">
            <a:avLst/>
          </a:prstGeom>
          <a:solidFill xmlns:a="http://schemas.openxmlformats.org/drawingml/2006/main">
            <a:srgbClr val="000000"/>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wrap="square" lIns="18288" tIns="0" rIns="0" bIns="0"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a:p>
        </cdr:txBody>
      </cdr:sp>
      <cdr:sp macro="" textlink="">
        <cdr:nvSpPr>
          <cdr:cNvPr id="8" name="TextBox 1"/>
          <cdr:cNvSpPr txBox="1"/>
        </cdr:nvSpPr>
        <cdr:spPr>
          <a:xfrm xmlns:a="http://schemas.openxmlformats.org/drawingml/2006/main">
            <a:off x="6513910" y="4510088"/>
            <a:ext cx="1535089" cy="1043797"/>
          </a:xfrm>
          <a:prstGeom xmlns:a="http://schemas.openxmlformats.org/drawingml/2006/main" prst="rect">
            <a:avLst/>
          </a:prstGeom>
          <a:solidFill xmlns:a="http://schemas.openxmlformats.org/drawingml/2006/main">
            <a:schemeClr val="bg1"/>
          </a:solidFill>
          <a:ln xmlns:a="http://schemas.openxmlformats.org/drawingml/2006/main">
            <a:solidFill>
              <a:schemeClr val="accent1">
                <a:shade val="50000"/>
              </a:schemeClr>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TPEP funding restored to voter-approved Measure 44 level</a:t>
            </a:r>
          </a:p>
        </cdr:txBody>
      </cdr:sp>
    </cdr:grpSp>
  </cdr:relSizeAnchor>
  <cdr:relSizeAnchor xmlns:cdr="http://schemas.openxmlformats.org/drawingml/2006/chartDrawing">
    <cdr:from>
      <cdr:x>0.00916</cdr:x>
      <cdr:y>0.1705</cdr:y>
    </cdr:from>
    <cdr:to>
      <cdr:x>0.02919</cdr:x>
      <cdr:y>0.81801</cdr:y>
    </cdr:to>
    <cdr:sp macro="" textlink="">
      <cdr:nvSpPr>
        <cdr:cNvPr id="9" name="TextBox 8"/>
        <cdr:cNvSpPr txBox="1"/>
      </cdr:nvSpPr>
      <cdr:spPr>
        <a:xfrm xmlns:a="http://schemas.openxmlformats.org/drawingml/2006/main">
          <a:off x="67706" y="847726"/>
          <a:ext cx="148025" cy="3219450"/>
        </a:xfrm>
        <a:prstGeom xmlns:a="http://schemas.openxmlformats.org/drawingml/2006/main" prst="rect">
          <a:avLst/>
        </a:prstGeom>
      </cdr:spPr>
      <cdr:txBody>
        <a:bodyPr xmlns:a="http://schemas.openxmlformats.org/drawingml/2006/main" vertOverflow="clip" vert="vert270" wrap="square" rtlCol="0" anchor="ctr"/>
        <a:lstStyle xmlns:a="http://schemas.openxmlformats.org/drawingml/2006/main"/>
        <a:p xmlns:a="http://schemas.openxmlformats.org/drawingml/2006/main">
          <a:pPr algn="ctr"/>
          <a:r>
            <a:rPr lang="en-US" sz="1800"/>
            <a:t>Per capita pack sales</a:t>
          </a:r>
        </a:p>
      </cdr:txBody>
    </cdr:sp>
  </cdr:relSizeAnchor>
  <cdr:relSizeAnchor xmlns:cdr="http://schemas.openxmlformats.org/drawingml/2006/chartDrawing">
    <cdr:from>
      <cdr:x>0.38953</cdr:x>
      <cdr:y>0.96806</cdr:y>
    </cdr:from>
    <cdr:to>
      <cdr:x>1</cdr:x>
      <cdr:y>0.99468</cdr:y>
    </cdr:to>
    <cdr:sp macro="" textlink="">
      <cdr:nvSpPr>
        <cdr:cNvPr id="10" name="TextBox 9"/>
        <cdr:cNvSpPr txBox="1"/>
      </cdr:nvSpPr>
      <cdr:spPr>
        <a:xfrm xmlns:a="http://schemas.openxmlformats.org/drawingml/2006/main">
          <a:off x="3471863" y="6496051"/>
          <a:ext cx="5441156" cy="17859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1100"/>
            <a:t>Orzechowski and Walker</a:t>
          </a:r>
          <a:r>
            <a:rPr lang="en-US" sz="1100" baseline="0"/>
            <a:t> (2011). The Tax Burden on Tobacco.</a:t>
          </a:r>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0.03542</cdr:x>
      <cdr:y>0.86806</cdr:y>
    </cdr:from>
    <cdr:to>
      <cdr:x>0.17708</cdr:x>
      <cdr:y>0.94444</cdr:y>
    </cdr:to>
    <cdr:sp macro="" textlink="">
      <cdr:nvSpPr>
        <cdr:cNvPr id="2" name="TextBox 1"/>
        <cdr:cNvSpPr txBox="1"/>
      </cdr:nvSpPr>
      <cdr:spPr>
        <a:xfrm xmlns:a="http://schemas.openxmlformats.org/drawingml/2006/main">
          <a:off x="161925" y="2381250"/>
          <a:ext cx="64770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latin typeface="Arial Narrow" pitchFamily="34" charset="0"/>
            </a:rPr>
            <a:t>N=803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F3DF9-8291-419B-85A5-6764F7A36405}" type="datetimeFigureOut">
              <a:rPr lang="en-US" smtClean="0"/>
              <a:t>1/12/16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2E8A65-3B79-4A90-91F7-7352D2E72911}" type="slidenum">
              <a:rPr lang="en-US" smtClean="0"/>
              <a:t>‹#›</a:t>
            </a:fld>
            <a:endParaRPr lang="en-US"/>
          </a:p>
        </p:txBody>
      </p:sp>
    </p:spTree>
    <p:extLst>
      <p:ext uri="{BB962C8B-B14F-4D97-AF65-F5344CB8AC3E}">
        <p14:creationId xmlns:p14="http://schemas.microsoft.com/office/powerpoint/2010/main" val="3732666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dirty="0" smtClean="0"/>
              <a:t>A comprehensive approach- addressing all levels of the pyramid and the SEM are important. With limited resources prioritizing initiatives and public health efforts are critical. Focus on where the great number of people are impacted by the outcome. </a:t>
            </a:r>
          </a:p>
        </p:txBody>
      </p:sp>
      <p:sp>
        <p:nvSpPr>
          <p:cNvPr id="68612" name="Slide Number Placeholder 3"/>
          <p:cNvSpPr>
            <a:spLocks noGrp="1"/>
          </p:cNvSpPr>
          <p:nvPr>
            <p:ph type="sldNum" sz="quarter" idx="5"/>
          </p:nvPr>
        </p:nvSpPr>
        <p:spPr>
          <a:noFill/>
        </p:spPr>
        <p:txBody>
          <a:bodyPr/>
          <a:lstStyle/>
          <a:p>
            <a:fld id="{FE44DD58-213E-4504-B08C-BB3E1836E865}" type="slidenum">
              <a:rPr lang="en-US" smtClean="0"/>
              <a:pPr/>
              <a:t>3</a:t>
            </a:fld>
            <a:endParaRPr lang="en-US" smtClean="0"/>
          </a:p>
        </p:txBody>
      </p:sp>
      <p:sp>
        <p:nvSpPr>
          <p:cNvPr id="68613" name="Footer Placeholder 4"/>
          <p:cNvSpPr>
            <a:spLocks noGrp="1"/>
          </p:cNvSpPr>
          <p:nvPr>
            <p:ph type="ftr" sz="quarter" idx="4"/>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a:t>
            </a:r>
            <a:r>
              <a:rPr lang="en-US" baseline="0" dirty="0" smtClean="0"/>
              <a:t> shows the sales of packs of cigarettes in Oregon and in the U.S. over time</a:t>
            </a:r>
            <a:r>
              <a:rPr lang="en-US" dirty="0" smtClean="0"/>
              <a:t>. Between</a:t>
            </a:r>
            <a:r>
              <a:rPr lang="en-US" baseline="0" dirty="0" smtClean="0"/>
              <a:t> 1996 and 2010, cigarette pack purchases dropped 52%.</a:t>
            </a:r>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The percentage of adults who smoke </a:t>
            </a:r>
            <a:r>
              <a:rPr lang="en-US" sz="1600" b="1" dirty="0" smtClean="0">
                <a:solidFill>
                  <a:srgbClr val="FF0000"/>
                </a:solidFill>
              </a:rPr>
              <a:t>decreased by </a:t>
            </a:r>
            <a:r>
              <a:rPr lang="en-US" b="1" dirty="0" smtClean="0">
                <a:solidFill>
                  <a:srgbClr val="FF0000"/>
                </a:solidFill>
              </a:rPr>
              <a:t>26 percent</a:t>
            </a:r>
            <a:r>
              <a:rPr lang="en-US" sz="1600" dirty="0" smtClean="0"/>
              <a:t>, from 23.7 percent in 1996 to 17.5 percent in 2009.</a:t>
            </a:r>
          </a:p>
          <a:p>
            <a:endParaRPr lang="en-US" dirty="0"/>
          </a:p>
        </p:txBody>
      </p:sp>
      <p:sp>
        <p:nvSpPr>
          <p:cNvPr id="4" name="Slide Number Placeholder 3"/>
          <p:cNvSpPr>
            <a:spLocks noGrp="1"/>
          </p:cNvSpPr>
          <p:nvPr>
            <p:ph type="sldNum" sz="quarter" idx="10"/>
          </p:nvPr>
        </p:nvSpPr>
        <p:spPr/>
        <p:txBody>
          <a:bodyPr/>
          <a:lstStyle/>
          <a:p>
            <a:fld id="{65B74E47-7805-4E0A-86AA-7033818DE76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fld id="{D05F71E7-ACEA-464B-B4BF-20012FA47F52}" type="slidenum">
              <a:rPr lang="en-US" smtClean="0">
                <a:latin typeface="Calibri" pitchFamily="-109" charset="0"/>
              </a:rPr>
              <a:pPr eaLnBrk="1" hangingPunct="1"/>
              <a:t>5</a:t>
            </a:fld>
            <a:endParaRPr lang="en-US" smtClean="0">
              <a:latin typeface="Calibri" pitchFamily="-109"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1CCB37-691F-47DA-9203-1D338207B824}"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E492-0EF0-4B06-A963-ADBE53716DB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CCB37-691F-47DA-9203-1D338207B824}"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1CCB37-691F-47DA-9203-1D338207B824}"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CCB37-691F-47DA-9203-1D338207B824}"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CCB37-691F-47DA-9203-1D338207B824}"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E492-0EF0-4B06-A963-ADBE53716DB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1CCB37-691F-47DA-9203-1D338207B824}"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1CCB37-691F-47DA-9203-1D338207B824}" type="datetimeFigureOut">
              <a:rPr lang="en-US" smtClean="0"/>
              <a:t>1/12/16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5E492-0EF0-4B06-A963-ADBE53716DB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1CCB37-691F-47DA-9203-1D338207B824}" type="datetimeFigureOut">
              <a:rPr lang="en-US" smtClean="0"/>
              <a:t>1/12/16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CCB37-691F-47DA-9203-1D338207B824}" type="datetimeFigureOut">
              <a:rPr lang="en-US" smtClean="0"/>
              <a:t>1/12/16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CCB37-691F-47DA-9203-1D338207B824}"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5E492-0EF0-4B06-A963-ADBE53716DB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CCB37-691F-47DA-9203-1D338207B824}"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5E492-0EF0-4B06-A963-ADBE53716D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31CCB37-691F-47DA-9203-1D338207B824}" type="datetimeFigureOut">
              <a:rPr lang="en-US" smtClean="0"/>
              <a:t>1/12/16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3F5E492-0EF0-4B06-A963-ADBE53716D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effectLst>
                  <a:outerShdw blurRad="38100" dist="38100" dir="2700000" algn="tl">
                    <a:srgbClr val="C0C0C0"/>
                  </a:outerShdw>
                </a:effectLst>
              </a:rPr>
              <a:t>Change is in the Air: </a:t>
            </a:r>
            <a:br>
              <a:rPr lang="en-US" sz="4400" dirty="0">
                <a:effectLst>
                  <a:outerShdw blurRad="38100" dist="38100" dir="2700000" algn="tl">
                    <a:srgbClr val="C0C0C0"/>
                  </a:outerShdw>
                </a:effectLst>
              </a:rPr>
            </a:br>
            <a:r>
              <a:rPr lang="en-US" sz="4400" dirty="0">
                <a:effectLst>
                  <a:outerShdw blurRad="38100" dist="38100" dir="2700000" algn="tl">
                    <a:srgbClr val="C0C0C0"/>
                  </a:outerShdw>
                </a:effectLst>
              </a:rPr>
              <a:t>Tobacco Free Worksites</a:t>
            </a:r>
            <a:endParaRPr lang="en-US" sz="4400" dirty="0">
              <a:solidFill>
                <a:srgbClr val="0070C0"/>
              </a:solidFill>
            </a:endParaRPr>
          </a:p>
        </p:txBody>
      </p:sp>
      <p:sp>
        <p:nvSpPr>
          <p:cNvPr id="3" name="Subtitle 2"/>
          <p:cNvSpPr>
            <a:spLocks noGrp="1"/>
          </p:cNvSpPr>
          <p:nvPr>
            <p:ph type="subTitle" idx="1"/>
          </p:nvPr>
        </p:nvSpPr>
        <p:spPr/>
        <p:txBody>
          <a:bodyPr/>
          <a:lstStyle/>
          <a:p>
            <a:r>
              <a:rPr lang="en-US" dirty="0" smtClean="0"/>
              <a:t>David Visiko M.S.</a:t>
            </a:r>
          </a:p>
          <a:p>
            <a:r>
              <a:rPr lang="en-US" dirty="0" smtClean="0"/>
              <a:t>Tobacco Prevention &amp; Control Coordinator </a:t>
            </a:r>
          </a:p>
          <a:p>
            <a:r>
              <a:rPr lang="en-US" dirty="0" smtClean="0"/>
              <a:t>Deschutes County Health Services</a:t>
            </a:r>
            <a:endParaRPr lang="en-US" dirty="0"/>
          </a:p>
        </p:txBody>
      </p:sp>
    </p:spTree>
    <p:extLst>
      <p:ext uri="{BB962C8B-B14F-4D97-AF65-F5344CB8AC3E}">
        <p14:creationId xmlns:p14="http://schemas.microsoft.com/office/powerpoint/2010/main" val="211670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Quit Patterns </a:t>
            </a:r>
            <a:endParaRPr lang="en-US" dirty="0"/>
          </a:p>
        </p:txBody>
      </p:sp>
      <p:sp>
        <p:nvSpPr>
          <p:cNvPr id="3" name="Content Placeholder 2"/>
          <p:cNvSpPr>
            <a:spLocks noGrp="1"/>
          </p:cNvSpPr>
          <p:nvPr>
            <p:ph idx="1"/>
          </p:nvPr>
        </p:nvSpPr>
        <p:spPr/>
        <p:txBody>
          <a:bodyPr/>
          <a:lstStyle/>
          <a:p>
            <a:pPr marL="0" indent="0">
              <a:buNone/>
            </a:pPr>
            <a:r>
              <a:rPr lang="en-US" sz="3200" dirty="0" smtClean="0"/>
              <a:t>Deschutes County smokers have the greatest desire to quit smoking in the state.</a:t>
            </a:r>
          </a:p>
          <a:p>
            <a:pPr marL="274320" lvl="1" indent="0">
              <a:buNone/>
            </a:pPr>
            <a:endParaRPr lang="en-US" dirty="0" smtClean="0"/>
          </a:p>
          <a:p>
            <a:pPr lvl="1"/>
            <a:r>
              <a:rPr lang="en-US" sz="2400" dirty="0" smtClean="0"/>
              <a:t>47% of Oregonians stopped smoking for a day or longer in the past year in an attempt to quit</a:t>
            </a:r>
          </a:p>
          <a:p>
            <a:pPr marL="274320" lvl="1" indent="0">
              <a:buNone/>
            </a:pPr>
            <a:endParaRPr lang="en-US" sz="2400" dirty="0" smtClean="0"/>
          </a:p>
          <a:p>
            <a:pPr marL="457200" lvl="2"/>
            <a:r>
              <a:rPr lang="en-US" sz="2400" b="1" dirty="0">
                <a:solidFill>
                  <a:srgbClr val="0070C0"/>
                </a:solidFill>
              </a:rPr>
              <a:t>61% </a:t>
            </a:r>
            <a:r>
              <a:rPr lang="en-US" sz="2400" b="1" dirty="0">
                <a:solidFill>
                  <a:srgbClr val="FF0000"/>
                </a:solidFill>
              </a:rPr>
              <a:t>of smokers in Deschutes County attempted to quit for at least one day </a:t>
            </a:r>
            <a:r>
              <a:rPr lang="en-US" sz="2400" b="1" dirty="0"/>
              <a:t>(highest prevalence in the state;).</a:t>
            </a:r>
            <a:r>
              <a:rPr lang="en-US" sz="1000" b="1" dirty="0"/>
              <a:t>Oregon Tobacco Facts, 2011, page 18.</a:t>
            </a:r>
          </a:p>
          <a:p>
            <a:endParaRPr lang="en-US" dirty="0"/>
          </a:p>
        </p:txBody>
      </p:sp>
    </p:spTree>
    <p:extLst>
      <p:ext uri="{BB962C8B-B14F-4D97-AF65-F5344CB8AC3E}">
        <p14:creationId xmlns:p14="http://schemas.microsoft.com/office/powerpoint/2010/main" val="3150863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600" b="1" dirty="0" smtClean="0"/>
              <a:t>Deschutes </a:t>
            </a:r>
            <a:r>
              <a:rPr lang="en-US" sz="3600" b="1" dirty="0"/>
              <a:t>County survey shows support for tobacco-free policy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More </a:t>
            </a:r>
            <a:r>
              <a:rPr lang="en-US" dirty="0"/>
              <a:t>than </a:t>
            </a:r>
            <a:r>
              <a:rPr lang="en-US" b="1" dirty="0">
                <a:solidFill>
                  <a:srgbClr val="0070C0"/>
                </a:solidFill>
              </a:rPr>
              <a:t>800 people </a:t>
            </a:r>
            <a:r>
              <a:rPr lang="en-US" dirty="0"/>
              <a:t>completed a survey fielded by Deschutes County Health Services to determine the level of support for establishing a 100% tobacco-free policy at some or all of Deschutes County properties.  </a:t>
            </a:r>
            <a:endParaRPr lang="en-US" dirty="0" smtClean="0"/>
          </a:p>
          <a:p>
            <a:pPr marL="0" indent="0">
              <a:buNone/>
            </a:pPr>
            <a:endParaRPr lang="en-US" dirty="0"/>
          </a:p>
          <a:p>
            <a:pPr marL="0" indent="0">
              <a:buNone/>
            </a:pPr>
            <a:r>
              <a:rPr lang="en-US" b="1" dirty="0" smtClean="0">
                <a:solidFill>
                  <a:srgbClr val="0070C0"/>
                </a:solidFill>
              </a:rPr>
              <a:t>84% </a:t>
            </a:r>
            <a:r>
              <a:rPr lang="en-US" dirty="0"/>
              <a:t>of survey </a:t>
            </a:r>
            <a:r>
              <a:rPr lang="en-US" dirty="0" smtClean="0"/>
              <a:t>respondents </a:t>
            </a:r>
            <a:r>
              <a:rPr lang="en-US" dirty="0"/>
              <a:t>were in favor of 100% tobacco-free county properties.  </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4620067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Opinion Survey Results Feb.2012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01488"/>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7117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Survey Results at a Glance:</a:t>
            </a:r>
            <a:endParaRPr lang="en-US" dirty="0"/>
          </a:p>
        </p:txBody>
      </p:sp>
      <p:sp>
        <p:nvSpPr>
          <p:cNvPr id="6" name="Content Placeholder 5"/>
          <p:cNvSpPr>
            <a:spLocks noGrp="1"/>
          </p:cNvSpPr>
          <p:nvPr>
            <p:ph idx="1"/>
          </p:nvPr>
        </p:nvSpPr>
        <p:spPr/>
        <p:txBody>
          <a:bodyPr/>
          <a:lstStyle/>
          <a:p>
            <a:endParaRPr lang="en-US" sz="3200" dirty="0" smtClean="0"/>
          </a:p>
          <a:p>
            <a:r>
              <a:rPr lang="en-US" sz="3200" dirty="0" smtClean="0"/>
              <a:t>91</a:t>
            </a:r>
            <a:r>
              <a:rPr lang="en-US" sz="3200" dirty="0"/>
              <a:t>% visit Deschutes County Offices </a:t>
            </a:r>
          </a:p>
          <a:p>
            <a:r>
              <a:rPr lang="en-US" sz="3200" dirty="0"/>
              <a:t>86% try to avoid Second Hand Smoke</a:t>
            </a:r>
          </a:p>
          <a:p>
            <a:r>
              <a:rPr lang="en-US" sz="3200" dirty="0"/>
              <a:t>91% think Second Hand Smoke is harmful</a:t>
            </a:r>
          </a:p>
          <a:p>
            <a:r>
              <a:rPr lang="en-US" sz="3200" dirty="0"/>
              <a:t>84% think tobacco free </a:t>
            </a:r>
            <a:r>
              <a:rPr lang="en-US" sz="3200" dirty="0" smtClean="0"/>
              <a:t>buildings important</a:t>
            </a:r>
          </a:p>
          <a:p>
            <a:endParaRPr lang="en-US" dirty="0"/>
          </a:p>
          <a:p>
            <a:pPr marL="0" indent="0">
              <a:buNone/>
            </a:pPr>
            <a:r>
              <a:rPr lang="en-US" sz="3200" dirty="0" smtClean="0"/>
              <a:t>804 survey respondents</a:t>
            </a:r>
            <a:endParaRPr lang="en-US" sz="3200" dirty="0"/>
          </a:p>
        </p:txBody>
      </p:sp>
    </p:spTree>
    <p:extLst>
      <p:ext uri="{BB962C8B-B14F-4D97-AF65-F5344CB8AC3E}">
        <p14:creationId xmlns:p14="http://schemas.microsoft.com/office/powerpoint/2010/main" val="241175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Where do we go from here?</a:t>
            </a:r>
            <a:endParaRPr lang="en-US" dirty="0"/>
          </a:p>
        </p:txBody>
      </p:sp>
      <p:sp>
        <p:nvSpPr>
          <p:cNvPr id="5" name="Content Placeholder 4"/>
          <p:cNvSpPr>
            <a:spLocks noGrp="1"/>
          </p:cNvSpPr>
          <p:nvPr>
            <p:ph sz="half" idx="1"/>
          </p:nvPr>
        </p:nvSpPr>
        <p:spPr/>
        <p:txBody>
          <a:bodyPr>
            <a:normAutofit/>
          </a:bodyPr>
          <a:lstStyle/>
          <a:p>
            <a:endParaRPr lang="en-US" sz="3600" dirty="0" smtClean="0"/>
          </a:p>
          <a:p>
            <a:r>
              <a:rPr lang="en-US" sz="3600" dirty="0" smtClean="0"/>
              <a:t>Recommendation to go 100% tobacco free</a:t>
            </a:r>
            <a:endParaRPr lang="en-US" sz="3600" dirty="0"/>
          </a:p>
        </p:txBody>
      </p:sp>
      <p:sp>
        <p:nvSpPr>
          <p:cNvPr id="6" name="Content Placeholder 5"/>
          <p:cNvSpPr>
            <a:spLocks noGrp="1"/>
          </p:cNvSpPr>
          <p:nvPr>
            <p:ph sz="half" idx="2"/>
          </p:nvPr>
        </p:nvSpPr>
        <p:spPr/>
        <p:txBody>
          <a:bodyPr>
            <a:normAutofit/>
          </a:bodyPr>
          <a:lstStyle/>
          <a:p>
            <a:endParaRPr lang="en-US" dirty="0" smtClean="0"/>
          </a:p>
          <a:p>
            <a:r>
              <a:rPr lang="en-US" dirty="0" smtClean="0"/>
              <a:t>If supported, next steps:</a:t>
            </a:r>
          </a:p>
          <a:p>
            <a:endParaRPr lang="en-US" dirty="0" smtClean="0"/>
          </a:p>
          <a:p>
            <a:r>
              <a:rPr lang="en-US" sz="2400" dirty="0"/>
              <a:t>Obtain management </a:t>
            </a:r>
            <a:r>
              <a:rPr lang="en-US" sz="2400" dirty="0" smtClean="0"/>
              <a:t>support</a:t>
            </a:r>
            <a:endParaRPr lang="en-US" sz="2400" dirty="0"/>
          </a:p>
          <a:p>
            <a:r>
              <a:rPr lang="en-US" sz="2400" dirty="0"/>
              <a:t>Establish policy implementation </a:t>
            </a:r>
            <a:r>
              <a:rPr lang="en-US" sz="2400" dirty="0" smtClean="0"/>
              <a:t>committee</a:t>
            </a:r>
            <a:endParaRPr lang="en-US" sz="2400" dirty="0"/>
          </a:p>
          <a:p>
            <a:r>
              <a:rPr lang="en-US" sz="2400" dirty="0"/>
              <a:t>Information &amp; Input Sessions with </a:t>
            </a:r>
            <a:r>
              <a:rPr lang="en-US" sz="2400" dirty="0" smtClean="0"/>
              <a:t>staff</a:t>
            </a:r>
            <a:endParaRPr lang="en-US" sz="2400" dirty="0"/>
          </a:p>
        </p:txBody>
      </p:sp>
    </p:spTree>
    <p:extLst>
      <p:ext uri="{BB962C8B-B14F-4D97-AF65-F5344CB8AC3E}">
        <p14:creationId xmlns:p14="http://schemas.microsoft.com/office/powerpoint/2010/main" val="2091563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t>
            </a:r>
            <a:r>
              <a:rPr lang="en-US" dirty="0"/>
              <a:t>of Proposed Policy </a:t>
            </a:r>
          </a:p>
        </p:txBody>
      </p:sp>
      <p:sp>
        <p:nvSpPr>
          <p:cNvPr id="3" name="Content Placeholder 2"/>
          <p:cNvSpPr>
            <a:spLocks noGrp="1"/>
          </p:cNvSpPr>
          <p:nvPr>
            <p:ph idx="1"/>
          </p:nvPr>
        </p:nvSpPr>
        <p:spPr/>
        <p:txBody>
          <a:bodyPr>
            <a:normAutofit lnSpcReduction="10000"/>
          </a:bodyPr>
          <a:lstStyle/>
          <a:p>
            <a:pPr marL="0" indent="0">
              <a:buNone/>
            </a:pPr>
            <a:r>
              <a:rPr lang="en-US" dirty="0" smtClean="0"/>
              <a:t>Internal and External Communication Plan.</a:t>
            </a:r>
            <a:r>
              <a:rPr lang="en-US" dirty="0"/>
              <a:t> </a:t>
            </a:r>
            <a:endParaRPr lang="en-US" dirty="0" smtClean="0"/>
          </a:p>
          <a:p>
            <a:pPr lvl="1"/>
            <a:r>
              <a:rPr lang="en-US" dirty="0" smtClean="0"/>
              <a:t>Clearly </a:t>
            </a:r>
            <a:r>
              <a:rPr lang="en-US" dirty="0"/>
              <a:t>communicate the </a:t>
            </a:r>
            <a:r>
              <a:rPr lang="en-US" dirty="0" smtClean="0"/>
              <a:t>policy to staff and public</a:t>
            </a:r>
          </a:p>
          <a:p>
            <a:pPr marL="0" indent="0">
              <a:buNone/>
            </a:pPr>
            <a:endParaRPr lang="en-US" dirty="0" smtClean="0"/>
          </a:p>
          <a:p>
            <a:pPr marL="0" indent="0">
              <a:buNone/>
            </a:pPr>
            <a:r>
              <a:rPr lang="en-US" dirty="0" smtClean="0"/>
              <a:t>Compliance with this policy is the shared responsibility of all Deschutes County personnel. </a:t>
            </a:r>
          </a:p>
          <a:p>
            <a:pPr lvl="1"/>
            <a:r>
              <a:rPr lang="en-US" dirty="0" smtClean="0"/>
              <a:t>Any </a:t>
            </a:r>
            <a:r>
              <a:rPr lang="en-US" dirty="0"/>
              <a:t>person who observes a violation of the policy </a:t>
            </a:r>
            <a:r>
              <a:rPr lang="en-US" dirty="0" smtClean="0"/>
              <a:t>is </a:t>
            </a:r>
            <a:r>
              <a:rPr lang="en-US" dirty="0"/>
              <a:t>authorized and encouraged to communicate the policy with courtesy and respect. </a:t>
            </a:r>
          </a:p>
          <a:p>
            <a:pPr marL="0" indent="0">
              <a:buNone/>
            </a:pPr>
            <a:endParaRPr lang="en-US" dirty="0" smtClean="0"/>
          </a:p>
          <a:p>
            <a:pPr marL="0" indent="0">
              <a:buNone/>
            </a:pPr>
            <a:r>
              <a:rPr lang="en-US" dirty="0" smtClean="0"/>
              <a:t>Management </a:t>
            </a:r>
            <a:r>
              <a:rPr lang="en-US" dirty="0"/>
              <a:t>and supervisory staff are responsible for ongoing compliance with this policy within their respected work areas. </a:t>
            </a:r>
            <a:endParaRPr lang="en-US" dirty="0" smtClean="0"/>
          </a:p>
          <a:p>
            <a:pPr lvl="1"/>
            <a:r>
              <a:rPr lang="en-US" dirty="0" smtClean="0"/>
              <a:t>Management </a:t>
            </a:r>
            <a:r>
              <a:rPr lang="en-US" dirty="0"/>
              <a:t>and staff are expected to adhere to standard practice in resolving any issues of noncompliance with employees. </a:t>
            </a:r>
          </a:p>
          <a:p>
            <a:endParaRPr lang="en-US" dirty="0"/>
          </a:p>
        </p:txBody>
      </p:sp>
    </p:spTree>
    <p:extLst>
      <p:ext uri="{BB962C8B-B14F-4D97-AF65-F5344CB8AC3E}">
        <p14:creationId xmlns:p14="http://schemas.microsoft.com/office/powerpoint/2010/main" val="400622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Deschutes County History </a:t>
            </a:r>
            <a:endParaRPr lang="en-US" dirty="0"/>
          </a:p>
        </p:txBody>
      </p:sp>
      <p:sp>
        <p:nvSpPr>
          <p:cNvPr id="3" name="Content Placeholder 2"/>
          <p:cNvSpPr>
            <a:spLocks noGrp="1"/>
          </p:cNvSpPr>
          <p:nvPr>
            <p:ph idx="1"/>
          </p:nvPr>
        </p:nvSpPr>
        <p:spPr/>
        <p:txBody>
          <a:bodyPr>
            <a:normAutofit/>
          </a:bodyPr>
          <a:lstStyle/>
          <a:p>
            <a:r>
              <a:rPr lang="en-US" dirty="0" smtClean="0"/>
              <a:t>Smoking prohibited 30 feet  of any county building entrance or facility.</a:t>
            </a:r>
          </a:p>
          <a:p>
            <a:pPr marL="0" indent="0">
              <a:buNone/>
            </a:pPr>
            <a:endParaRPr lang="en-US" dirty="0"/>
          </a:p>
          <a:p>
            <a:r>
              <a:rPr lang="en-US" dirty="0" smtClean="0"/>
              <a:t>Smoking and tobacco use is not allowed in any County building, facility or automobile</a:t>
            </a:r>
          </a:p>
          <a:p>
            <a:pPr marL="0" indent="0">
              <a:buNone/>
            </a:pPr>
            <a:endParaRPr lang="en-US" dirty="0" smtClean="0"/>
          </a:p>
          <a:p>
            <a:r>
              <a:rPr lang="en-US" dirty="0" smtClean="0"/>
              <a:t>October, 2009:  OAR requires addiction outpatient programs to be 100% tobacco free facilities and grounds. </a:t>
            </a:r>
          </a:p>
          <a:p>
            <a:pPr lvl="1"/>
            <a:r>
              <a:rPr lang="en-US" dirty="0" smtClean="0"/>
              <a:t>Health Services Campus, Courthouse Annex, Downtown Health Center, and Wall Street Services Building affected. </a:t>
            </a:r>
          </a:p>
          <a:p>
            <a:pPr lvl="1"/>
            <a:r>
              <a:rPr lang="en-US" dirty="0" smtClean="0"/>
              <a:t>Community Development Building and Mike Maier County Services Building (proximity to child care center and health services). </a:t>
            </a:r>
            <a:endParaRPr lang="en-US" dirty="0"/>
          </a:p>
        </p:txBody>
      </p:sp>
    </p:spTree>
    <p:extLst>
      <p:ext uri="{BB962C8B-B14F-4D97-AF65-F5344CB8AC3E}">
        <p14:creationId xmlns:p14="http://schemas.microsoft.com/office/powerpoint/2010/main" val="72110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a:srcRect/>
          <a:stretch>
            <a:fillRect/>
          </a:stretch>
        </p:blipFill>
        <p:spPr bwMode="auto">
          <a:xfrm>
            <a:off x="1143000" y="685800"/>
            <a:ext cx="6734175" cy="5072063"/>
          </a:xfrm>
          <a:prstGeom prst="rect">
            <a:avLst/>
          </a:prstGeom>
          <a:noFill/>
          <a:ln w="9525">
            <a:noFill/>
            <a:miter lim="800000"/>
            <a:headEnd/>
            <a:tailEnd/>
          </a:ln>
        </p:spPr>
      </p:pic>
      <p:sp>
        <p:nvSpPr>
          <p:cNvPr id="22531" name="Rectangle 4"/>
          <p:cNvSpPr>
            <a:spLocks noGrp="1" noChangeArrowheads="1"/>
          </p:cNvSpPr>
          <p:nvPr>
            <p:ph type="title"/>
          </p:nvPr>
        </p:nvSpPr>
        <p:spPr bwMode="auto">
          <a:xfrm>
            <a:off x="533400" y="5410200"/>
            <a:ext cx="8183563" cy="1050925"/>
          </a:xfrm>
        </p:spPr>
        <p:txBody>
          <a:bodyPr wrap="square" lIns="91440" tIns="45720" rIns="91440" bIns="45720" numCol="1" anchorCtr="0" compatLnSpc="1">
            <a:prstTxWarp prst="textNoShape">
              <a:avLst/>
            </a:prstTxWarp>
          </a:bodyPr>
          <a:lstStyle/>
          <a:p>
            <a:pPr eaLnBrk="1" hangingPunct="1"/>
            <a:r>
              <a:rPr lang="en-US" sz="1600" smtClean="0">
                <a:solidFill>
                  <a:schemeClr val="tx1"/>
                </a:solidFill>
                <a:effectLst/>
                <a:latin typeface="Times New Roman" pitchFamily="18" charset="0"/>
                <a:cs typeface="Times New Roman" pitchFamily="18" charset="0"/>
              </a:rPr>
              <a:t>Source: Dr. Tomas R. Frieden, Director, U.S. Centers for Disease Control &amp; Prevention</a:t>
            </a:r>
          </a:p>
        </p:txBody>
      </p:sp>
      <p:sp>
        <p:nvSpPr>
          <p:cNvPr id="4" name="Slide Number Placeholder 3"/>
          <p:cNvSpPr>
            <a:spLocks noGrp="1"/>
          </p:cNvSpPr>
          <p:nvPr>
            <p:ph type="sldNum" sz="quarter" idx="12"/>
          </p:nvPr>
        </p:nvSpPr>
        <p:spPr/>
        <p:txBody>
          <a:bodyPr/>
          <a:lstStyle/>
          <a:p>
            <a:pPr>
              <a:defRPr/>
            </a:pPr>
            <a:fld id="{1843F1CF-461C-4624-A8ED-B7A3FCEED29E}" type="slidenum">
              <a:rPr lang="en-US" smtClean="0"/>
              <a:pPr>
                <a:defRPr/>
              </a:pPr>
              <a:t>3</a:t>
            </a:fld>
            <a:endParaRPr lang="en-US" dirty="0"/>
          </a:p>
        </p:txBody>
      </p:sp>
    </p:spTree>
    <p:extLst>
      <p:ext uri="{BB962C8B-B14F-4D97-AF65-F5344CB8AC3E}">
        <p14:creationId xmlns:p14="http://schemas.microsoft.com/office/powerpoint/2010/main" val="19851936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834514267"/>
              </p:ext>
            </p:extLst>
          </p:nvPr>
        </p:nvGraphicFramePr>
        <p:xfrm>
          <a:off x="115490" y="61912"/>
          <a:ext cx="8913019" cy="67341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814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rrowheads="1"/>
          </p:cNvSpPr>
          <p:nvPr>
            <p:ph type="title"/>
          </p:nvPr>
        </p:nvSpPr>
        <p:spPr>
          <a:xfrm>
            <a:off x="1435100" y="274638"/>
            <a:ext cx="7499350" cy="1143000"/>
          </a:xfrm>
        </p:spPr>
        <p:txBody>
          <a:bodyPr>
            <a:normAutofit fontScale="90000"/>
          </a:bodyPr>
          <a:lstStyle/>
          <a:p>
            <a:pPr>
              <a:defRPr/>
            </a:pPr>
            <a:r>
              <a:rPr lang="en-US" sz="3700" dirty="0">
                <a:solidFill>
                  <a:srgbClr val="0070C0"/>
                </a:solidFill>
              </a:rPr>
              <a:t>Tobacco is the Leading Preventable Cause of Death in the U.S.</a:t>
            </a:r>
          </a:p>
        </p:txBody>
      </p:sp>
      <p:graphicFrame>
        <p:nvGraphicFramePr>
          <p:cNvPr id="11267" name="Object 3"/>
          <p:cNvGraphicFramePr>
            <a:graphicFrameLocks noChangeAspect="1"/>
          </p:cNvGraphicFramePr>
          <p:nvPr/>
        </p:nvGraphicFramePr>
        <p:xfrm>
          <a:off x="457200" y="2362200"/>
          <a:ext cx="8451850" cy="3943350"/>
        </p:xfrm>
        <a:graphic>
          <a:graphicData uri="http://schemas.openxmlformats.org/presentationml/2006/ole">
            <mc:AlternateContent xmlns:mc="http://schemas.openxmlformats.org/markup-compatibility/2006">
              <mc:Choice xmlns:v="urn:schemas-microsoft-com:vml" Requires="v">
                <p:oleObj spid="_x0000_s1051" name="Chart" r:id="rId4" imgW="8001034" imgH="3733930" progId="MSGraph.Chart.8">
                  <p:embed followColorScheme="full"/>
                </p:oleObj>
              </mc:Choice>
              <mc:Fallback>
                <p:oleObj name="Chart" r:id="rId4" imgW="8001034" imgH="3733930" progId="MSGraph.Chart.8">
                  <p:embed followColorScheme="full"/>
                  <p:pic>
                    <p:nvPicPr>
                      <p:cNvPr id="0" name=""/>
                      <p:cNvPicPr>
                        <a:picLocks noChangeAspect="1" noChangeArrowheads="1"/>
                      </p:cNvPicPr>
                      <p:nvPr/>
                    </p:nvPicPr>
                    <p:blipFill>
                      <a:blip r:embed="rId5"/>
                      <a:srcRect/>
                      <a:stretch>
                        <a:fillRect/>
                      </a:stretch>
                    </p:blipFill>
                    <p:spPr bwMode="auto">
                      <a:xfrm>
                        <a:off x="457200" y="2362200"/>
                        <a:ext cx="845185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4932" name="Text Box 4"/>
          <p:cNvSpPr txBox="1">
            <a:spLocks noChangeArrowheads="1"/>
          </p:cNvSpPr>
          <p:nvPr/>
        </p:nvSpPr>
        <p:spPr bwMode="auto">
          <a:xfrm>
            <a:off x="762000" y="6248400"/>
            <a:ext cx="6705600" cy="519113"/>
          </a:xfrm>
          <a:prstGeom prst="rect">
            <a:avLst/>
          </a:prstGeom>
          <a:noFill/>
          <a:ln>
            <a:noFill/>
          </a:ln>
          <a:effectLst/>
          <a:extLst/>
        </p:spPr>
        <p:txBody>
          <a:bodyPr>
            <a:spAutoFit/>
          </a:bodyPr>
          <a:lstStyle>
            <a:lvl1pPr marL="342900" indent="-3429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Clr>
                <a:schemeClr val="hlink"/>
              </a:buClr>
              <a:defRPr/>
            </a:pPr>
            <a:endParaRPr lang="en-US" sz="2800" smtClean="0">
              <a:effectLst>
                <a:outerShdw blurRad="38100" dist="38100" dir="2700000" algn="tl">
                  <a:srgbClr val="000000"/>
                </a:outerShdw>
              </a:effectLst>
              <a:latin typeface="Garamond" pitchFamily="18" charset="0"/>
            </a:endParaRPr>
          </a:p>
        </p:txBody>
      </p:sp>
      <p:sp>
        <p:nvSpPr>
          <p:cNvPr id="124933" name="Text Box 5"/>
          <p:cNvSpPr txBox="1">
            <a:spLocks noChangeArrowheads="1"/>
          </p:cNvSpPr>
          <p:nvPr/>
        </p:nvSpPr>
        <p:spPr bwMode="auto">
          <a:xfrm>
            <a:off x="762000" y="6172200"/>
            <a:ext cx="7391400" cy="304800"/>
          </a:xfrm>
          <a:prstGeom prst="rect">
            <a:avLst/>
          </a:prstGeom>
          <a:noFill/>
          <a:ln>
            <a:noFill/>
          </a:ln>
          <a:effectLst/>
          <a:extLst/>
        </p:spPr>
        <p:txBody>
          <a:bodyPr>
            <a:spAutoFit/>
          </a:bodyPr>
          <a:lstStyle>
            <a:lvl1pPr marL="342900" indent="-3429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r">
              <a:spcBef>
                <a:spcPct val="50000"/>
              </a:spcBef>
              <a:buClr>
                <a:schemeClr val="hlink"/>
              </a:buClr>
              <a:defRPr/>
            </a:pPr>
            <a:r>
              <a:rPr lang="en-US" sz="1400" smtClean="0">
                <a:effectLst>
                  <a:outerShdw blurRad="38100" dist="38100" dir="2700000" algn="tl">
                    <a:srgbClr val="000000"/>
                  </a:outerShdw>
                </a:effectLst>
              </a:rPr>
              <a:t>JAMA, March 10, 2004 Vol 291, No.10 </a:t>
            </a:r>
          </a:p>
        </p:txBody>
      </p:sp>
    </p:spTree>
    <p:extLst>
      <p:ext uri="{BB962C8B-B14F-4D97-AF65-F5344CB8AC3E}">
        <p14:creationId xmlns:p14="http://schemas.microsoft.com/office/powerpoint/2010/main" val="66403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ctr" eaLnBrk="1" hangingPunct="1">
              <a:defRPr/>
            </a:pPr>
            <a:r>
              <a:rPr lang="en-US" sz="3200" dirty="0" smtClean="0">
                <a:effectLst>
                  <a:outerShdw blurRad="38100" dist="38100" dir="2700000" algn="tl">
                    <a:srgbClr val="C0C0C0"/>
                  </a:outerShdw>
                </a:effectLst>
              </a:rPr>
              <a:t>Tobacco’s toll on Deschutes County </a:t>
            </a:r>
            <a:r>
              <a:rPr lang="en-US" sz="3200" dirty="0">
                <a:effectLst>
                  <a:outerShdw blurRad="38100" dist="38100" dir="2700000" algn="tl">
                    <a:srgbClr val="C0C0C0"/>
                  </a:outerShdw>
                </a:effectLst>
              </a:rPr>
              <a:t/>
            </a:r>
            <a:br>
              <a:rPr lang="en-US" sz="3200" dirty="0">
                <a:effectLst>
                  <a:outerShdw blurRad="38100" dist="38100" dir="2700000" algn="tl">
                    <a:srgbClr val="C0C0C0"/>
                  </a:outerShdw>
                </a:effectLst>
              </a:rPr>
            </a:br>
            <a:r>
              <a:rPr lang="en-US" sz="3200" dirty="0" smtClean="0">
                <a:effectLst>
                  <a:outerShdw blurRad="38100" dist="38100" dir="2700000" algn="tl">
                    <a:srgbClr val="C0C0C0"/>
                  </a:outerShdw>
                </a:effectLst>
              </a:rPr>
              <a:t>in One Year</a:t>
            </a:r>
          </a:p>
        </p:txBody>
      </p:sp>
      <p:sp>
        <p:nvSpPr>
          <p:cNvPr id="15363" name="Content Placeholder 2"/>
          <p:cNvSpPr>
            <a:spLocks noGrp="1"/>
          </p:cNvSpPr>
          <p:nvPr>
            <p:ph idx="1"/>
          </p:nvPr>
        </p:nvSpPr>
        <p:spPr/>
        <p:txBody>
          <a:bodyPr>
            <a:normAutofit/>
          </a:bodyPr>
          <a:lstStyle/>
          <a:p>
            <a:pPr eaLnBrk="1" hangingPunct="1">
              <a:defRPr/>
            </a:pPr>
            <a:r>
              <a:rPr lang="en-US" dirty="0" smtClean="0"/>
              <a:t>14% of adults regularly smoke</a:t>
            </a:r>
            <a:endParaRPr lang="en-US" dirty="0" smtClean="0">
              <a:solidFill>
                <a:srgbClr val="FF0000"/>
              </a:solidFill>
            </a:endParaRPr>
          </a:p>
          <a:p>
            <a:pPr eaLnBrk="1" hangingPunct="1">
              <a:defRPr/>
            </a:pPr>
            <a:endParaRPr lang="en-US" dirty="0" smtClean="0"/>
          </a:p>
          <a:p>
            <a:pPr>
              <a:defRPr/>
            </a:pPr>
            <a:r>
              <a:rPr lang="en-US" dirty="0" smtClean="0"/>
              <a:t>4,471 people suffer from a serious tobacco related illness</a:t>
            </a:r>
          </a:p>
          <a:p>
            <a:pPr eaLnBrk="1" hangingPunct="1">
              <a:buFont typeface="Wingdings 2" pitchFamily="-109" charset="2"/>
              <a:buNone/>
              <a:defRPr/>
            </a:pPr>
            <a:endParaRPr lang="en-US" dirty="0" smtClean="0"/>
          </a:p>
          <a:p>
            <a:pPr eaLnBrk="1" hangingPunct="1">
              <a:defRPr/>
            </a:pPr>
            <a:r>
              <a:rPr lang="en-US" dirty="0" smtClean="0">
                <a:solidFill>
                  <a:srgbClr val="FF0000"/>
                </a:solidFill>
              </a:rPr>
              <a:t>22% of all deaths in Deschutes County</a:t>
            </a:r>
          </a:p>
          <a:p>
            <a:pPr marL="82550" indent="0" eaLnBrk="1" hangingPunct="1">
              <a:buFont typeface="Wingdings 2" pitchFamily="-109" charset="2"/>
              <a:buNone/>
              <a:defRPr/>
            </a:pPr>
            <a:endParaRPr lang="en-US" dirty="0" smtClean="0">
              <a:solidFill>
                <a:srgbClr val="FF0000"/>
              </a:solidFill>
            </a:endParaRPr>
          </a:p>
          <a:p>
            <a:r>
              <a:rPr lang="en-US" b="1" dirty="0" smtClean="0">
                <a:solidFill>
                  <a:srgbClr val="0070C0"/>
                </a:solidFill>
              </a:rPr>
              <a:t>$42 </a:t>
            </a:r>
            <a:r>
              <a:rPr lang="en-US" b="1" dirty="0">
                <a:solidFill>
                  <a:srgbClr val="0070C0"/>
                </a:solidFill>
              </a:rPr>
              <a:t>million</a:t>
            </a:r>
            <a:r>
              <a:rPr lang="en-US" dirty="0"/>
              <a:t> is spent on medical </a:t>
            </a:r>
            <a:r>
              <a:rPr lang="en-US" dirty="0" smtClean="0"/>
              <a:t>care</a:t>
            </a:r>
          </a:p>
          <a:p>
            <a:pPr marL="0" indent="0">
              <a:buNone/>
            </a:pPr>
            <a:endParaRPr lang="en-US" dirty="0" smtClean="0"/>
          </a:p>
          <a:p>
            <a:r>
              <a:rPr lang="en-US" b="1" dirty="0" smtClean="0">
                <a:solidFill>
                  <a:srgbClr val="0070C0"/>
                </a:solidFill>
              </a:rPr>
              <a:t>$38 </a:t>
            </a:r>
            <a:r>
              <a:rPr lang="en-US" b="1" dirty="0">
                <a:solidFill>
                  <a:srgbClr val="0070C0"/>
                </a:solidFill>
              </a:rPr>
              <a:t>million </a:t>
            </a:r>
            <a:r>
              <a:rPr lang="en-US" dirty="0"/>
              <a:t>in productivity </a:t>
            </a:r>
            <a:r>
              <a:rPr lang="en-US" dirty="0" smtClean="0"/>
              <a:t>lost</a:t>
            </a:r>
          </a:p>
        </p:txBody>
      </p:sp>
    </p:spTree>
    <p:extLst>
      <p:ext uri="{BB962C8B-B14F-4D97-AF65-F5344CB8AC3E}">
        <p14:creationId xmlns:p14="http://schemas.microsoft.com/office/powerpoint/2010/main" val="4389799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defRPr/>
            </a:pPr>
            <a:r>
              <a:rPr lang="en-US" smtClean="0">
                <a:effectLst>
                  <a:outerShdw blurRad="38100" dist="38100" dir="2700000" algn="tl">
                    <a:srgbClr val="C0C0C0"/>
                  </a:outerShdw>
                </a:effectLst>
              </a:rPr>
              <a:t>Cost Impact of Tobacco Use</a:t>
            </a:r>
          </a:p>
        </p:txBody>
      </p:sp>
      <p:sp>
        <p:nvSpPr>
          <p:cNvPr id="22531" name="Content Placeholder 2"/>
          <p:cNvSpPr>
            <a:spLocks noGrp="1"/>
          </p:cNvSpPr>
          <p:nvPr>
            <p:ph idx="1"/>
          </p:nvPr>
        </p:nvSpPr>
        <p:spPr/>
        <p:txBody>
          <a:bodyPr>
            <a:normAutofit/>
          </a:bodyPr>
          <a:lstStyle/>
          <a:p>
            <a:pPr marL="82550" indent="0">
              <a:buFont typeface="Wingdings 2" pitchFamily="-109" charset="2"/>
              <a:buNone/>
            </a:pPr>
            <a:r>
              <a:rPr lang="en-US" sz="2800" b="1" dirty="0" smtClean="0">
                <a:solidFill>
                  <a:srgbClr val="0070C0"/>
                </a:solidFill>
              </a:rPr>
              <a:t>$5,600 per smoker </a:t>
            </a:r>
            <a:r>
              <a:rPr lang="en-US" sz="2800" dirty="0" smtClean="0"/>
              <a:t>per year when you factor in:</a:t>
            </a:r>
          </a:p>
          <a:p>
            <a:pPr marL="82550" indent="0">
              <a:buFont typeface="Wingdings 2" pitchFamily="-109" charset="2"/>
              <a:buNone/>
            </a:pPr>
            <a:endParaRPr lang="en-US" sz="2800" dirty="0" smtClean="0"/>
          </a:p>
          <a:p>
            <a:pPr marL="82550" indent="0"/>
            <a:r>
              <a:rPr lang="en-US" sz="2800" dirty="0" smtClean="0"/>
              <a:t>Greater health care costs</a:t>
            </a:r>
          </a:p>
          <a:p>
            <a:pPr marL="82550" indent="0"/>
            <a:r>
              <a:rPr lang="en-US" sz="2800" dirty="0" smtClean="0"/>
              <a:t>Increased absenteeism</a:t>
            </a:r>
          </a:p>
          <a:p>
            <a:pPr marL="82550" indent="0"/>
            <a:r>
              <a:rPr lang="en-US" sz="2800" dirty="0" smtClean="0"/>
              <a:t>Work time spent on smoking rituals</a:t>
            </a:r>
          </a:p>
          <a:p>
            <a:pPr marL="82550" indent="0"/>
            <a:r>
              <a:rPr lang="en-US" sz="2800" dirty="0" smtClean="0"/>
              <a:t>Higher life insurance premiums</a:t>
            </a:r>
          </a:p>
          <a:p>
            <a:pPr marL="82550" indent="0"/>
            <a:r>
              <a:rPr lang="en-US" sz="2800" dirty="0" smtClean="0"/>
              <a:t>Greater risk of occupational injury</a:t>
            </a:r>
          </a:p>
          <a:p>
            <a:pPr marL="82550" indent="0"/>
            <a:r>
              <a:rPr lang="en-US" sz="2800" dirty="0" smtClean="0"/>
              <a:t>Costlier disability</a:t>
            </a:r>
          </a:p>
          <a:p>
            <a:pPr marL="82550" indent="0"/>
            <a:r>
              <a:rPr lang="en-US" sz="2800" dirty="0" smtClean="0"/>
              <a:t>More disciplinary action</a:t>
            </a:r>
          </a:p>
        </p:txBody>
      </p:sp>
    </p:spTree>
    <p:extLst>
      <p:ext uri="{BB962C8B-B14F-4D97-AF65-F5344CB8AC3E}">
        <p14:creationId xmlns:p14="http://schemas.microsoft.com/office/powerpoint/2010/main" val="219408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rPr>
              <a:t>86% </a:t>
            </a:r>
            <a:r>
              <a:rPr lang="en-US" dirty="0" smtClean="0"/>
              <a:t>of Deschutes County Adults Currently Do Not Use Tobacco </a:t>
            </a:r>
            <a:endParaRPr lang="en-US" dirty="0"/>
          </a:p>
        </p:txBody>
      </p:sp>
      <p:pic>
        <p:nvPicPr>
          <p:cNvPr id="1026" name="Picture 2" descr="C:\Program Files\Microsoft Office\MEDIA\CAGCAT10\j0300840.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11831" y="2611767"/>
            <a:ext cx="6096000" cy="13898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67000" y="1726702"/>
            <a:ext cx="4114800" cy="369332"/>
          </a:xfrm>
          <a:prstGeom prst="rect">
            <a:avLst/>
          </a:prstGeom>
          <a:noFill/>
        </p:spPr>
        <p:txBody>
          <a:bodyPr wrap="square" rtlCol="0">
            <a:spAutoFit/>
          </a:bodyPr>
          <a:lstStyle/>
          <a:p>
            <a:r>
              <a:rPr lang="en-US" dirty="0" smtClean="0"/>
              <a:t>133,924 Adults in Deschutes County</a:t>
            </a:r>
            <a:endParaRPr lang="en-US" dirty="0"/>
          </a:p>
        </p:txBody>
      </p:sp>
      <p:sp>
        <p:nvSpPr>
          <p:cNvPr id="5" name="TextBox 4"/>
          <p:cNvSpPr txBox="1"/>
          <p:nvPr/>
        </p:nvSpPr>
        <p:spPr>
          <a:xfrm>
            <a:off x="5715000" y="3845366"/>
            <a:ext cx="1308318" cy="830997"/>
          </a:xfrm>
          <a:prstGeom prst="rect">
            <a:avLst/>
          </a:prstGeom>
          <a:noFill/>
        </p:spPr>
        <p:txBody>
          <a:bodyPr wrap="square" rtlCol="0">
            <a:spAutoFit/>
          </a:bodyPr>
          <a:lstStyle/>
          <a:p>
            <a:r>
              <a:rPr lang="en-US" sz="2400" b="1" dirty="0" smtClean="0">
                <a:solidFill>
                  <a:srgbClr val="FF0000"/>
                </a:solidFill>
              </a:rPr>
              <a:t>115,041</a:t>
            </a:r>
          </a:p>
          <a:p>
            <a:r>
              <a:rPr lang="en-US" sz="2400" b="1" dirty="0">
                <a:solidFill>
                  <a:srgbClr val="FF0000"/>
                </a:solidFill>
              </a:rPr>
              <a:t> </a:t>
            </a:r>
            <a:r>
              <a:rPr lang="en-US" sz="2400" b="1" dirty="0" smtClean="0">
                <a:solidFill>
                  <a:srgbClr val="0070C0"/>
                </a:solidFill>
              </a:rPr>
              <a:t>86%      </a:t>
            </a:r>
            <a:endParaRPr lang="en-US" sz="2400" b="1" dirty="0">
              <a:solidFill>
                <a:srgbClr val="0070C0"/>
              </a:solidFill>
            </a:endParaRPr>
          </a:p>
        </p:txBody>
      </p:sp>
      <p:sp>
        <p:nvSpPr>
          <p:cNvPr id="6" name="TextBox 5"/>
          <p:cNvSpPr txBox="1"/>
          <p:nvPr/>
        </p:nvSpPr>
        <p:spPr>
          <a:xfrm>
            <a:off x="2358500" y="3886200"/>
            <a:ext cx="1127232" cy="830997"/>
          </a:xfrm>
          <a:prstGeom prst="rect">
            <a:avLst/>
          </a:prstGeom>
          <a:noFill/>
        </p:spPr>
        <p:txBody>
          <a:bodyPr wrap="none" rtlCol="0">
            <a:spAutoFit/>
          </a:bodyPr>
          <a:lstStyle/>
          <a:p>
            <a:r>
              <a:rPr lang="en-US" sz="2400" b="1" dirty="0" smtClean="0">
                <a:solidFill>
                  <a:srgbClr val="FF0000"/>
                </a:solidFill>
              </a:rPr>
              <a:t>18,883</a:t>
            </a:r>
          </a:p>
          <a:p>
            <a:r>
              <a:rPr lang="en-US" sz="2400" b="1" dirty="0">
                <a:solidFill>
                  <a:srgbClr val="0070C0"/>
                </a:solidFill>
              </a:rPr>
              <a:t> </a:t>
            </a:r>
            <a:r>
              <a:rPr lang="en-US" sz="2400" b="1" dirty="0" smtClean="0">
                <a:solidFill>
                  <a:srgbClr val="0070C0"/>
                </a:solidFill>
              </a:rPr>
              <a:t>14%</a:t>
            </a:r>
            <a:endParaRPr lang="en-US" sz="2400" b="1" dirty="0">
              <a:solidFill>
                <a:srgbClr val="0070C0"/>
              </a:solidFill>
            </a:endParaRPr>
          </a:p>
        </p:txBody>
      </p:sp>
      <p:sp>
        <p:nvSpPr>
          <p:cNvPr id="7" name="TextBox 6"/>
          <p:cNvSpPr txBox="1"/>
          <p:nvPr/>
        </p:nvSpPr>
        <p:spPr>
          <a:xfrm>
            <a:off x="640516" y="4800600"/>
            <a:ext cx="7638631" cy="584775"/>
          </a:xfrm>
          <a:prstGeom prst="rect">
            <a:avLst/>
          </a:prstGeom>
          <a:noFill/>
        </p:spPr>
        <p:txBody>
          <a:bodyPr wrap="none" rtlCol="0">
            <a:spAutoFit/>
          </a:bodyPr>
          <a:lstStyle/>
          <a:p>
            <a:pPr algn="ctr"/>
            <a:r>
              <a:rPr lang="en-US" sz="3200" b="1" dirty="0" smtClean="0">
                <a:solidFill>
                  <a:srgbClr val="FF0000"/>
                </a:solidFill>
              </a:rPr>
              <a:t>70% </a:t>
            </a:r>
            <a:r>
              <a:rPr lang="en-US" sz="2400" dirty="0" smtClean="0">
                <a:solidFill>
                  <a:srgbClr val="0070C0"/>
                </a:solidFill>
              </a:rPr>
              <a:t>of </a:t>
            </a:r>
            <a:r>
              <a:rPr lang="en-US" sz="2400" dirty="0">
                <a:solidFill>
                  <a:srgbClr val="0070C0"/>
                </a:solidFill>
              </a:rPr>
              <a:t>Deschutes County tobacco </a:t>
            </a:r>
            <a:r>
              <a:rPr lang="en-US" sz="2400" dirty="0" smtClean="0">
                <a:solidFill>
                  <a:srgbClr val="0070C0"/>
                </a:solidFill>
              </a:rPr>
              <a:t>users want to quit</a:t>
            </a:r>
          </a:p>
        </p:txBody>
      </p:sp>
    </p:spTree>
    <p:extLst>
      <p:ext uri="{BB962C8B-B14F-4D97-AF65-F5344CB8AC3E}">
        <p14:creationId xmlns:p14="http://schemas.microsoft.com/office/powerpoint/2010/main" val="187710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Positive Impacts of Proposed Policy</a:t>
            </a:r>
            <a:endParaRPr lang="en-US" dirty="0"/>
          </a:p>
        </p:txBody>
      </p:sp>
      <p:sp>
        <p:nvSpPr>
          <p:cNvPr id="5" name="Content Placeholder 4"/>
          <p:cNvSpPr>
            <a:spLocks noGrp="1"/>
          </p:cNvSpPr>
          <p:nvPr>
            <p:ph idx="1"/>
          </p:nvPr>
        </p:nvSpPr>
        <p:spPr/>
        <p:txBody>
          <a:bodyPr/>
          <a:lstStyle/>
          <a:p>
            <a:pPr marL="0" indent="0" algn="ctr">
              <a:buNone/>
            </a:pPr>
            <a:r>
              <a:rPr lang="en-US" b="1" dirty="0" smtClean="0">
                <a:solidFill>
                  <a:srgbClr val="FF0000"/>
                </a:solidFill>
              </a:rPr>
              <a:t>Can positively impact 95% of our adult population</a:t>
            </a:r>
            <a:endParaRPr lang="en-US" b="1" dirty="0">
              <a:solidFill>
                <a:srgbClr val="FF0000"/>
              </a:solidFill>
            </a:endParaRPr>
          </a:p>
          <a:p>
            <a:pPr marL="0" indent="0">
              <a:buNone/>
            </a:pPr>
            <a:endParaRPr lang="en-US" dirty="0" smtClean="0"/>
          </a:p>
          <a:p>
            <a:r>
              <a:rPr lang="en-US" dirty="0" smtClean="0"/>
              <a:t>Can positively impact Deschutes County residents who do not smoke by reducing their exposure to secondhand smoke and eliminating smoking triggers.</a:t>
            </a:r>
          </a:p>
          <a:p>
            <a:pPr marL="0" indent="0" algn="ctr">
              <a:buNone/>
            </a:pPr>
            <a:endParaRPr lang="en-US" b="1" dirty="0">
              <a:solidFill>
                <a:srgbClr val="0070C0"/>
              </a:solidFill>
            </a:endParaRPr>
          </a:p>
          <a:p>
            <a:pPr marL="0" indent="0" algn="ctr">
              <a:buNone/>
            </a:pPr>
            <a:r>
              <a:rPr lang="en-US" b="1" dirty="0" smtClean="0">
                <a:solidFill>
                  <a:srgbClr val="0070C0"/>
                </a:solidFill>
              </a:rPr>
              <a:t>AND</a:t>
            </a:r>
          </a:p>
          <a:p>
            <a:pPr marL="0" indent="0" algn="ctr">
              <a:buNone/>
            </a:pPr>
            <a:endParaRPr lang="en-US" b="1" dirty="0" smtClean="0">
              <a:solidFill>
                <a:srgbClr val="0070C0"/>
              </a:solidFill>
            </a:endParaRPr>
          </a:p>
          <a:p>
            <a:r>
              <a:rPr lang="en-US" dirty="0" smtClean="0"/>
              <a:t>Can assist tobacco users who want to quit, reducing chronic disease and its impact on health care costs.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666785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08DA0C0DA2C47A2073CC4B65E2F4E" ma:contentTypeVersion="18" ma:contentTypeDescription="Create a new document." ma:contentTypeScope="" ma:versionID="0d095275a3b01f5f98d43e58e35e7258">
  <xsd:schema xmlns:xsd="http://www.w3.org/2001/XMLSchema" xmlns:xs="http://www.w3.org/2001/XMLSchema" xmlns:p="http://schemas.microsoft.com/office/2006/metadata/properties" xmlns:ns1="http://schemas.microsoft.com/sharepoint/v3" xmlns:ns2="59da1016-2a1b-4f8a-9768-d7a4932f6f16" xmlns:ns3="0f4bc26e-a7e0-4932-96d5-a8f35753e711" targetNamespace="http://schemas.microsoft.com/office/2006/metadata/properties" ma:root="true" ma:fieldsID="4999fbdd6529aa207005d72de2b0eee0" ns1:_="" ns2:_="" ns3:_="">
    <xsd:import namespace="http://schemas.microsoft.com/sharepoint/v3"/>
    <xsd:import namespace="59da1016-2a1b-4f8a-9768-d7a4932f6f16"/>
    <xsd:import namespace="0f4bc26e-a7e0-4932-96d5-a8f35753e711"/>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4bc26e-a7e0-4932-96d5-a8f35753e711"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https://www.oregon.gov/oha/PH/DISEASESCONDITIONS/CHRONICDISEASE/HPCDPCONNECTION/TOBACCO/Documents/Tobacco-free_Policies/4.1%20Sample%20Work%20Session%20Presentation.pptx</Url>
      <Description>PowerPoint Presentation</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2017-12-31T08:00:00+00:00</DocumentExpirationDate>
    <Meta_x0020_Keywords xmlns="0f4bc26e-a7e0-4932-96d5-a8f35753e711" xsi:nil="true"/>
    <IATopic xmlns="59da1016-2a1b-4f8a-9768-d7a4932f6f16">Public Health - Prevention</IATopic>
    <Meta_x0020_Description xmlns="0f4bc26e-a7e0-4932-96d5-a8f35753e711" xsi:nil="true"/>
  </documentManagement>
</p:properties>
</file>

<file path=customXml/itemProps1.xml><?xml version="1.0" encoding="utf-8"?>
<ds:datastoreItem xmlns:ds="http://schemas.openxmlformats.org/officeDocument/2006/customXml" ds:itemID="{7BD770B3-B2F2-4FAB-A084-3BAB828C68A1}"/>
</file>

<file path=customXml/itemProps2.xml><?xml version="1.0" encoding="utf-8"?>
<ds:datastoreItem xmlns:ds="http://schemas.openxmlformats.org/officeDocument/2006/customXml" ds:itemID="{4BCDE280-B5B2-4A89-BD33-FCCC5BB28A89}"/>
</file>

<file path=customXml/itemProps3.xml><?xml version="1.0" encoding="utf-8"?>
<ds:datastoreItem xmlns:ds="http://schemas.openxmlformats.org/officeDocument/2006/customXml" ds:itemID="{D938AAE2-C379-4972-95F1-776D769D1FEB}"/>
</file>

<file path=docProps/app.xml><?xml version="1.0" encoding="utf-8"?>
<Properties xmlns="http://schemas.openxmlformats.org/officeDocument/2006/extended-properties" xmlns:vt="http://schemas.openxmlformats.org/officeDocument/2006/docPropsVTypes">
  <Template>Clarity</Template>
  <TotalTime>2454</TotalTime>
  <Words>798</Words>
  <Application>Microsoft Macintosh PowerPoint</Application>
  <PresentationFormat>On-screen Show (4:3)</PresentationFormat>
  <Paragraphs>106</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Clarity</vt:lpstr>
      <vt:lpstr>Chart</vt:lpstr>
      <vt:lpstr>Change is in the Air:  Tobacco Free Worksites</vt:lpstr>
      <vt:lpstr>Deschutes County History </vt:lpstr>
      <vt:lpstr>Source: Dr. Tomas R. Frieden, Director, U.S. Centers for Disease Control &amp; Prevention</vt:lpstr>
      <vt:lpstr>PowerPoint Presentation</vt:lpstr>
      <vt:lpstr>Tobacco is the Leading Preventable Cause of Death in the U.S.</vt:lpstr>
      <vt:lpstr>Tobacco’s toll on Deschutes County  in One Year</vt:lpstr>
      <vt:lpstr>Cost Impact of Tobacco Use</vt:lpstr>
      <vt:lpstr>86% of Deschutes County Adults Currently Do Not Use Tobacco </vt:lpstr>
      <vt:lpstr>Positive Impacts of Proposed Policy</vt:lpstr>
      <vt:lpstr>Adult Quit Patterns </vt:lpstr>
      <vt:lpstr> Deschutes County survey shows support for tobacco-free policy </vt:lpstr>
      <vt:lpstr>Public Opinion Survey Results Feb.2012</vt:lpstr>
      <vt:lpstr>Survey Results at a Glance:</vt:lpstr>
      <vt:lpstr>Where do we go from here?</vt:lpstr>
      <vt:lpstr>Compliance of Proposed Policy </vt:lpstr>
    </vt:vector>
  </TitlesOfParts>
  <Company>DESCHUTES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davidv</dc:creator>
  <cp:lastModifiedBy>Mark Peterson</cp:lastModifiedBy>
  <cp:revision>90</cp:revision>
  <dcterms:created xsi:type="dcterms:W3CDTF">2012-02-15T21:32:32Z</dcterms:created>
  <dcterms:modified xsi:type="dcterms:W3CDTF">2016-01-12T19:25:43Z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0x01010090E08DA0C0DA2C47A2073CC4B65E2F4E</vt:lpwstr>
  </property>
  <property fmtid="{D5CDD505-2E9C-101B-9397-08002B2CF9AE}" pid="3" name="WorkflowChangePath">
    <vt:lpwstr>6d9ce5d8-7194-410a-8a1e-1209ea92da2a,2;6d9ce5d8-7194-410a-8a1e-1209ea92da2a,5;</vt:lpwstr>
  </property>
  <property fmtid="{D5CDD505-2E9C-101B-9397-08002B2CF9AE}" pid="4" name="Order">
    <vt:r8>15700</vt:r8>
  </property>
</Properties>
</file>