
<file path=[Content_Types].xml><?xml version="1.0" encoding="utf-8"?>
<Types xmlns="http://schemas.openxmlformats.org/package/2006/content-types">
  <Default Extension="bin" ContentType="application/vnd.openxmlformats-officedocument.presentationml.printerSettings"/>
  <Default Extension="png" ContentType="image/png"/>
  <Default Extension="wmf" ContentType="image/x-wmf"/>
  <Default Extension="jpeg" ContentType="image/jpeg"/>
  <Default Extension="rels" ContentType="application/vnd.openxmlformats-package.relationships+xml"/>
  <Default Extension="emf" ContentType="image/x-emf"/>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2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4"/>
  </p:notesMasterIdLst>
  <p:handoutMasterIdLst>
    <p:handoutMasterId r:id="rId25"/>
  </p:handoutMasterIdLst>
  <p:sldIdLst>
    <p:sldId id="257" r:id="rId3"/>
    <p:sldId id="300" r:id="rId4"/>
    <p:sldId id="295" r:id="rId5"/>
    <p:sldId id="289" r:id="rId6"/>
    <p:sldId id="290" r:id="rId7"/>
    <p:sldId id="291" r:id="rId8"/>
    <p:sldId id="292" r:id="rId9"/>
    <p:sldId id="293" r:id="rId10"/>
    <p:sldId id="294" r:id="rId11"/>
    <p:sldId id="280" r:id="rId12"/>
    <p:sldId id="282" r:id="rId13"/>
    <p:sldId id="286" r:id="rId14"/>
    <p:sldId id="284" r:id="rId15"/>
    <p:sldId id="288" r:id="rId16"/>
    <p:sldId id="274" r:id="rId17"/>
    <p:sldId id="276" r:id="rId18"/>
    <p:sldId id="297" r:id="rId19"/>
    <p:sldId id="298" r:id="rId20"/>
    <p:sldId id="296" r:id="rId21"/>
    <p:sldId id="278" r:id="rId22"/>
    <p:sldId id="299" r:id="rId2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220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printerSettings" Target="printerSettings/printerSettings1.bin"/><Relationship Id="rId13" Type="http://schemas.openxmlformats.org/officeDocument/2006/relationships/slide" Target="slides/slide11.xml"/><Relationship Id="rId18" Type="http://schemas.openxmlformats.org/officeDocument/2006/relationships/slide" Target="slides/slide16.xml"/><Relationship Id="rId21" Type="http://schemas.openxmlformats.org/officeDocument/2006/relationships/slide" Target="slides/slide19.xml"/><Relationship Id="rId3" Type="http://schemas.openxmlformats.org/officeDocument/2006/relationships/slide" Target="slides/slide1.xml"/><Relationship Id="rId25"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slide" Target="slides/slide15.xml"/><Relationship Id="rId7" Type="http://schemas.openxmlformats.org/officeDocument/2006/relationships/slide" Target="slides/slide5.xml"/><Relationship Id="rId33" Type="http://schemas.openxmlformats.org/officeDocument/2006/relationships/customXml" Target="../customXml/item3.xml"/><Relationship Id="rId20" Type="http://schemas.openxmlformats.org/officeDocument/2006/relationships/slide" Target="slides/slide18.xml"/><Relationship Id="rId29" Type="http://schemas.openxmlformats.org/officeDocument/2006/relationships/theme" Target="theme/theme1.xml"/><Relationship Id="rId16" Type="http://schemas.openxmlformats.org/officeDocument/2006/relationships/slide" Target="slides/slide14.xml"/><Relationship Id="rId2" Type="http://schemas.openxmlformats.org/officeDocument/2006/relationships/slideMaster" Target="slideMasters/slideMaster2.xml"/><Relationship Id="rId24" Type="http://schemas.openxmlformats.org/officeDocument/2006/relationships/notesMaster" Target="notesMasters/notesMaster1.xml"/><Relationship Id="rId1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4.xml"/><Relationship Id="rId32" Type="http://schemas.openxmlformats.org/officeDocument/2006/relationships/customXml" Target="../customXml/item2.xml"/><Relationship Id="rId23" Type="http://schemas.openxmlformats.org/officeDocument/2006/relationships/slide" Target="slides/slide21.xml"/><Relationship Id="rId28" Type="http://schemas.openxmlformats.org/officeDocument/2006/relationships/viewProps" Target="viewProps.xml"/><Relationship Id="rId15" Type="http://schemas.openxmlformats.org/officeDocument/2006/relationships/slide" Target="slides/slide1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9" Type="http://schemas.openxmlformats.org/officeDocument/2006/relationships/slide" Target="slides/slide7.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14" Type="http://schemas.openxmlformats.org/officeDocument/2006/relationships/slide" Target="slides/slide12.xml"/><Relationship Id="rId4" Type="http://schemas.openxmlformats.org/officeDocument/2006/relationships/slide" Target="slides/slide2.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PSOB2-NS4\DATA\SHARED\HPCDPE\TOBACCO\Evaluation\Consumption%20Chart\consumption%20chart%202.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800" dirty="0"/>
              <a:t>Per capita cigarette pack </a:t>
            </a:r>
            <a:r>
              <a:rPr lang="en-US" sz="2800" dirty="0" smtClean="0"/>
              <a:t>sales</a:t>
            </a:r>
            <a:r>
              <a:rPr lang="en-US" dirty="0" smtClean="0"/>
              <a:t> </a:t>
            </a:r>
          </a:p>
          <a:p>
            <a:pPr>
              <a:defRPr/>
            </a:pPr>
            <a:r>
              <a:rPr lang="en-US" dirty="0" smtClean="0"/>
              <a:t>Oregon </a:t>
            </a:r>
            <a:r>
              <a:rPr lang="en-US" dirty="0"/>
              <a:t>vs. rest of United States, </a:t>
            </a:r>
            <a:r>
              <a:rPr lang="en-US" dirty="0" smtClean="0"/>
              <a:t>FY </a:t>
            </a:r>
            <a:r>
              <a:rPr lang="en-US" dirty="0"/>
              <a:t>1993 - 2010</a:t>
            </a:r>
          </a:p>
        </c:rich>
      </c:tx>
      <c:layout>
        <c:manualLayout>
          <c:xMode val="edge"/>
          <c:yMode val="edge"/>
          <c:x val="0.192553162963077"/>
          <c:y val="0.0245167337473805"/>
        </c:manualLayout>
      </c:layout>
      <c:overlay val="0"/>
    </c:title>
    <c:autoTitleDeleted val="0"/>
    <c:plotArea>
      <c:layout>
        <c:manualLayout>
          <c:layoutTarget val="inner"/>
          <c:xMode val="edge"/>
          <c:yMode val="edge"/>
          <c:x val="0.0980636302918237"/>
          <c:y val="0.170943543319334"/>
          <c:w val="0.882354676905771"/>
          <c:h val="0.680507162271969"/>
        </c:manualLayout>
      </c:layout>
      <c:lineChart>
        <c:grouping val="standard"/>
        <c:varyColors val="0"/>
        <c:ser>
          <c:idx val="0"/>
          <c:order val="0"/>
          <c:tx>
            <c:strRef>
              <c:f>chart!$A$66</c:f>
              <c:strCache>
                <c:ptCount val="1"/>
                <c:pt idx="0">
                  <c:v>OR</c:v>
                </c:pt>
              </c:strCache>
            </c:strRef>
          </c:tx>
          <c:marker>
            <c:symbol val="none"/>
          </c:marker>
          <c:cat>
            <c:numRef>
              <c:f>chart!$E$65:$V$65</c:f>
              <c:numCache>
                <c:formatCode>General</c:formatCode>
                <c:ptCount val="18"/>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numCache>
            </c:numRef>
          </c:cat>
          <c:val>
            <c:numRef>
              <c:f>chart!$E$66:$V$66</c:f>
              <c:numCache>
                <c:formatCode>0.0</c:formatCode>
                <c:ptCount val="18"/>
                <c:pt idx="0">
                  <c:v>93.09636874730185</c:v>
                </c:pt>
                <c:pt idx="1">
                  <c:v>91.08748479985695</c:v>
                </c:pt>
                <c:pt idx="2">
                  <c:v>92.1557473512779</c:v>
                </c:pt>
                <c:pt idx="3">
                  <c:v>92.11016789214189</c:v>
                </c:pt>
                <c:pt idx="4">
                  <c:v>88.39887347706946</c:v>
                </c:pt>
                <c:pt idx="5">
                  <c:v>82.2350630930926</c:v>
                </c:pt>
                <c:pt idx="6">
                  <c:v>78.13268020725215</c:v>
                </c:pt>
                <c:pt idx="7">
                  <c:v>71.2934336882173</c:v>
                </c:pt>
                <c:pt idx="8">
                  <c:v>67.61044624623682</c:v>
                </c:pt>
                <c:pt idx="9">
                  <c:v>65.77261783265375</c:v>
                </c:pt>
                <c:pt idx="10">
                  <c:v>59.55582337685743</c:v>
                </c:pt>
                <c:pt idx="11">
                  <c:v>54.99250814532814</c:v>
                </c:pt>
                <c:pt idx="12">
                  <c:v>52.86023058340324</c:v>
                </c:pt>
                <c:pt idx="13">
                  <c:v>54.13871426810863</c:v>
                </c:pt>
                <c:pt idx="14">
                  <c:v>55.00112173340377</c:v>
                </c:pt>
                <c:pt idx="15">
                  <c:v>49.96566678904595</c:v>
                </c:pt>
                <c:pt idx="16">
                  <c:v>47.97206843317585</c:v>
                </c:pt>
                <c:pt idx="17">
                  <c:v>44.37774669981015</c:v>
                </c:pt>
              </c:numCache>
            </c:numRef>
          </c:val>
          <c:smooth val="0"/>
        </c:ser>
        <c:ser>
          <c:idx val="1"/>
          <c:order val="1"/>
          <c:tx>
            <c:strRef>
              <c:f>chart!$A$67</c:f>
              <c:strCache>
                <c:ptCount val="1"/>
                <c:pt idx="0">
                  <c:v>rest of US</c:v>
                </c:pt>
              </c:strCache>
            </c:strRef>
          </c:tx>
          <c:marker>
            <c:symbol val="none"/>
          </c:marker>
          <c:cat>
            <c:numRef>
              <c:f>chart!$E$65:$V$65</c:f>
              <c:numCache>
                <c:formatCode>General</c:formatCode>
                <c:ptCount val="18"/>
                <c:pt idx="0">
                  <c:v>1993.0</c:v>
                </c:pt>
                <c:pt idx="1">
                  <c:v>1994.0</c:v>
                </c:pt>
                <c:pt idx="2">
                  <c:v>1995.0</c:v>
                </c:pt>
                <c:pt idx="3">
                  <c:v>1996.0</c:v>
                </c:pt>
                <c:pt idx="4">
                  <c:v>1997.0</c:v>
                </c:pt>
                <c:pt idx="5">
                  <c:v>1998.0</c:v>
                </c:pt>
                <c:pt idx="6">
                  <c:v>1999.0</c:v>
                </c:pt>
                <c:pt idx="7">
                  <c:v>2000.0</c:v>
                </c:pt>
                <c:pt idx="8">
                  <c:v>2001.0</c:v>
                </c:pt>
                <c:pt idx="9">
                  <c:v>2002.0</c:v>
                </c:pt>
                <c:pt idx="10">
                  <c:v>2003.0</c:v>
                </c:pt>
                <c:pt idx="11">
                  <c:v>2004.0</c:v>
                </c:pt>
                <c:pt idx="12">
                  <c:v>2005.0</c:v>
                </c:pt>
                <c:pt idx="13">
                  <c:v>2006.0</c:v>
                </c:pt>
                <c:pt idx="14">
                  <c:v>2007.0</c:v>
                </c:pt>
                <c:pt idx="15">
                  <c:v>2008.0</c:v>
                </c:pt>
                <c:pt idx="16">
                  <c:v>2009.0</c:v>
                </c:pt>
                <c:pt idx="17">
                  <c:v>2010.0</c:v>
                </c:pt>
              </c:numCache>
            </c:numRef>
          </c:cat>
          <c:val>
            <c:numRef>
              <c:f>chart!$E$67:$V$67</c:f>
              <c:numCache>
                <c:formatCode>0.0</c:formatCode>
                <c:ptCount val="18"/>
                <c:pt idx="0">
                  <c:v>90.62284809499513</c:v>
                </c:pt>
                <c:pt idx="1">
                  <c:v>88.30046137597504</c:v>
                </c:pt>
                <c:pt idx="2">
                  <c:v>88.40574600377859</c:v>
                </c:pt>
                <c:pt idx="3">
                  <c:v>86.5496255182806</c:v>
                </c:pt>
                <c:pt idx="4">
                  <c:v>86.03148722644947</c:v>
                </c:pt>
                <c:pt idx="5">
                  <c:v>84.24257913222662</c:v>
                </c:pt>
                <c:pt idx="6">
                  <c:v>80.60891874762387</c:v>
                </c:pt>
                <c:pt idx="7">
                  <c:v>75.91382318958342</c:v>
                </c:pt>
                <c:pt idx="8">
                  <c:v>72.77653530570234</c:v>
                </c:pt>
                <c:pt idx="9">
                  <c:v>71.08142449758523</c:v>
                </c:pt>
                <c:pt idx="10">
                  <c:v>66.70916612140141</c:v>
                </c:pt>
                <c:pt idx="11">
                  <c:v>64.74810808068531</c:v>
                </c:pt>
                <c:pt idx="12">
                  <c:v>63.03018415995916</c:v>
                </c:pt>
                <c:pt idx="13">
                  <c:v>60.73395723733936</c:v>
                </c:pt>
                <c:pt idx="14">
                  <c:v>58.5958341404967</c:v>
                </c:pt>
                <c:pt idx="15">
                  <c:v>55.08846873388014</c:v>
                </c:pt>
                <c:pt idx="16">
                  <c:v>52.29544952979256</c:v>
                </c:pt>
                <c:pt idx="17">
                  <c:v>47.59477276319608</c:v>
                </c:pt>
              </c:numCache>
            </c:numRef>
          </c:val>
          <c:smooth val="0"/>
        </c:ser>
        <c:dLbls>
          <c:showLegendKey val="0"/>
          <c:showVal val="0"/>
          <c:showCatName val="0"/>
          <c:showSerName val="0"/>
          <c:showPercent val="0"/>
          <c:showBubbleSize val="0"/>
        </c:dLbls>
        <c:marker val="1"/>
        <c:smooth val="0"/>
        <c:axId val="2065984568"/>
        <c:axId val="2114552792"/>
      </c:lineChart>
      <c:catAx>
        <c:axId val="2065984568"/>
        <c:scaling>
          <c:orientation val="minMax"/>
        </c:scaling>
        <c:delete val="0"/>
        <c:axPos val="b"/>
        <c:numFmt formatCode="General" sourceLinked="1"/>
        <c:majorTickMark val="cross"/>
        <c:minorTickMark val="none"/>
        <c:tickLblPos val="nextTo"/>
        <c:crossAx val="2114552792"/>
        <c:crosses val="autoZero"/>
        <c:auto val="0"/>
        <c:lblAlgn val="ctr"/>
        <c:lblOffset val="100"/>
        <c:tickMarkSkip val="1"/>
        <c:noMultiLvlLbl val="0"/>
      </c:catAx>
      <c:valAx>
        <c:axId val="2114552792"/>
        <c:scaling>
          <c:orientation val="minMax"/>
        </c:scaling>
        <c:delete val="0"/>
        <c:axPos val="l"/>
        <c:majorGridlines/>
        <c:numFmt formatCode="0" sourceLinked="0"/>
        <c:majorTickMark val="none"/>
        <c:minorTickMark val="none"/>
        <c:tickLblPos val="nextTo"/>
        <c:crossAx val="2065984568"/>
        <c:crosses val="autoZero"/>
        <c:crossBetween val="between"/>
      </c:valAx>
    </c:plotArea>
    <c:legend>
      <c:legendPos val="b"/>
      <c:layout>
        <c:manualLayout>
          <c:xMode val="edge"/>
          <c:yMode val="edge"/>
          <c:x val="0.642594763579526"/>
          <c:y val="0.182394530413304"/>
          <c:w val="0.322860492379839"/>
          <c:h val="0.0738870074102785"/>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latin typeface="Arial Narrow" pitchFamily="34" charset="0"/>
              </a:rPr>
              <a:t>Respondents'</a:t>
            </a:r>
            <a:r>
              <a:rPr lang="en-US" sz="2000" baseline="0">
                <a:latin typeface="Arial Narrow" pitchFamily="34" charset="0"/>
              </a:rPr>
              <a:t> views on importance of establishing  tobacco-free buildings and grounds in Deschutes County</a:t>
            </a:r>
            <a:endParaRPr lang="en-US" sz="2000">
              <a:latin typeface="Arial Narrow" pitchFamily="34" charset="0"/>
            </a:endParaRPr>
          </a:p>
        </c:rich>
      </c:tx>
      <c:layout/>
      <c:overlay val="0"/>
    </c:title>
    <c:autoTitleDeleted val="0"/>
    <c:plotArea>
      <c:layout>
        <c:manualLayout>
          <c:layoutTarget val="inner"/>
          <c:xMode val="edge"/>
          <c:yMode val="edge"/>
          <c:x val="0.185226159230096"/>
          <c:y val="0.264380650335375"/>
          <c:w val="0.411020997375328"/>
          <c:h val="0.685034995625547"/>
        </c:manualLayout>
      </c:layout>
      <c:pieChart>
        <c:varyColors val="1"/>
        <c:ser>
          <c:idx val="0"/>
          <c:order val="0"/>
          <c:dPt>
            <c:idx val="0"/>
            <c:bubble3D val="0"/>
          </c:dPt>
          <c:dPt>
            <c:idx val="1"/>
            <c:bubble3D val="0"/>
            <c:spPr>
              <a:solidFill>
                <a:schemeClr val="accent1">
                  <a:lumMod val="60000"/>
                  <a:lumOff val="40000"/>
                </a:schemeClr>
              </a:solidFill>
            </c:spPr>
          </c:dPt>
          <c:dPt>
            <c:idx val="2"/>
            <c:bubble3D val="0"/>
          </c:dPt>
          <c:dPt>
            <c:idx val="3"/>
            <c:bubble3D val="0"/>
            <c:spPr>
              <a:solidFill>
                <a:schemeClr val="accent3">
                  <a:lumMod val="75000"/>
                </a:schemeClr>
              </a:solidFill>
            </c:spPr>
          </c:dPt>
          <c:dLbls>
            <c:txPr>
              <a:bodyPr/>
              <a:lstStyle/>
              <a:p>
                <a:pPr>
                  <a:defRPr sz="2000" b="1"/>
                </a:pPr>
                <a:endParaRPr lang="en-US"/>
              </a:p>
            </c:txPr>
            <c:showLegendKey val="0"/>
            <c:showVal val="0"/>
            <c:showCatName val="0"/>
            <c:showSerName val="0"/>
            <c:showPercent val="1"/>
            <c:showBubbleSize val="0"/>
            <c:showLeaderLines val="1"/>
          </c:dLbls>
          <c:cat>
            <c:strRef>
              <c:f>'Q5 policy '!$B$3:$B$6</c:f>
              <c:strCache>
                <c:ptCount val="4"/>
                <c:pt idx="0">
                  <c:v>Very important</c:v>
                </c:pt>
                <c:pt idx="1">
                  <c:v>Somewhat important</c:v>
                </c:pt>
                <c:pt idx="2">
                  <c:v>Not very important</c:v>
                </c:pt>
                <c:pt idx="3">
                  <c:v>Not important at all</c:v>
                </c:pt>
              </c:strCache>
            </c:strRef>
          </c:cat>
          <c:val>
            <c:numRef>
              <c:f>'Q5 policy '!$E$3:$E$6</c:f>
              <c:numCache>
                <c:formatCode>####.0</c:formatCode>
                <c:ptCount val="4"/>
                <c:pt idx="0">
                  <c:v>70.73474470734745</c:v>
                </c:pt>
                <c:pt idx="1">
                  <c:v>13.32503113325031</c:v>
                </c:pt>
                <c:pt idx="2">
                  <c:v>6.475716064757161</c:v>
                </c:pt>
                <c:pt idx="3">
                  <c:v>9.464508094645083</c:v>
                </c:pt>
              </c:numCache>
            </c:numRef>
          </c:val>
        </c:ser>
        <c:dLbls>
          <c:showLegendKey val="0"/>
          <c:showVal val="0"/>
          <c:showCatName val="0"/>
          <c:showSerName val="0"/>
          <c:showPercent val="0"/>
          <c:showBubbleSize val="0"/>
          <c:showLeaderLines val="1"/>
        </c:dLbls>
        <c:firstSliceAng val="132"/>
      </c:pieChart>
      <c:spPr>
        <a:noFill/>
        <a:ln w="25400">
          <a:noFill/>
        </a:ln>
      </c:spPr>
    </c:plotArea>
    <c:legend>
      <c:legendPos val="r"/>
      <c:layout/>
      <c:overlay val="0"/>
      <c:txPr>
        <a:bodyPr/>
        <a:lstStyle/>
        <a:p>
          <a:pPr>
            <a:defRPr sz="2000"/>
          </a:pPr>
          <a:endParaRPr lang="en-US"/>
        </a:p>
      </c:txPr>
    </c:legend>
    <c:plotVisOnly val="1"/>
    <c:dispBlanksAs val="zero"/>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0.14948</cdr:x>
      <cdr:y>0.31895</cdr:y>
    </cdr:from>
    <cdr:to>
      <cdr:x>0.37942</cdr:x>
      <cdr:y>0.62595</cdr:y>
    </cdr:to>
    <cdr:grpSp>
      <cdr:nvGrpSpPr>
        <cdr:cNvPr id="12" name="Group 11"/>
        <cdr:cNvGrpSpPr/>
      </cdr:nvGrpSpPr>
      <cdr:grpSpPr>
        <a:xfrm xmlns:a="http://schemas.openxmlformats.org/drawingml/2006/main">
          <a:off x="1332318" y="2147865"/>
          <a:ext cx="2049460" cy="2067392"/>
          <a:chOff x="1259521" y="2293728"/>
          <a:chExt cx="2049439" cy="2067372"/>
        </a:xfrm>
      </cdr:grpSpPr>
      <cdr:sp macro="" textlink="">
        <cdr:nvSpPr>
          <cdr:cNvPr id="2" name="Up Arrow 1"/>
          <cdr:cNvSpPr/>
        </cdr:nvSpPr>
        <cdr:spPr bwMode="auto">
          <a:xfrm xmlns:a="http://schemas.openxmlformats.org/drawingml/2006/main">
            <a:off x="2145720" y="2293728"/>
            <a:ext cx="226034" cy="598264"/>
          </a:xfrm>
          <a:prstGeom xmlns:a="http://schemas.openxmlformats.org/drawingml/2006/main" prst="upArrow">
            <a:avLst/>
          </a:prstGeom>
          <a:solidFill xmlns:a="http://schemas.openxmlformats.org/drawingml/2006/main">
            <a:srgbClr val="0000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sp macro="" textlink="">
        <cdr:nvSpPr>
          <cdr:cNvPr id="6" name="TextBox 5"/>
          <cdr:cNvSpPr txBox="1"/>
        </cdr:nvSpPr>
        <cdr:spPr>
          <a:xfrm xmlns:a="http://schemas.openxmlformats.org/drawingml/2006/main">
            <a:off x="1259521" y="2913300"/>
            <a:ext cx="2049439" cy="1447800"/>
          </a:xfrm>
          <a:prstGeom xmlns:a="http://schemas.openxmlformats.org/drawingml/2006/main" prst="rect">
            <a:avLst/>
          </a:prstGeom>
          <a:solidFill xmlns:a="http://schemas.openxmlformats.org/drawingml/2006/main">
            <a:schemeClr val="bg1"/>
          </a:solidFill>
          <a:ln xmlns:a="http://schemas.openxmlformats.org/drawingml/2006/main">
            <a:solidFill>
              <a:schemeClr val="accent1">
                <a:shade val="5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400" dirty="0" smtClean="0"/>
              <a:t>In 1996, Oregonians </a:t>
            </a:r>
            <a:r>
              <a:rPr lang="en-US" sz="1400" dirty="0"/>
              <a:t>pass Measure 44, raising the tobacco tax and funding the Tobacco Prevention and Education Program (TPEP)</a:t>
            </a:r>
          </a:p>
        </cdr:txBody>
      </cdr:sp>
    </cdr:grpSp>
  </cdr:relSizeAnchor>
  <cdr:relSizeAnchor xmlns:cdr="http://schemas.openxmlformats.org/drawingml/2006/chartDrawing">
    <cdr:from>
      <cdr:x>0.5</cdr:x>
      <cdr:y>0.5</cdr:y>
    </cdr:from>
    <cdr:to>
      <cdr:x>0.71373</cdr:x>
      <cdr:y>0.69606</cdr:y>
    </cdr:to>
    <cdr:grpSp>
      <cdr:nvGrpSpPr>
        <cdr:cNvPr id="13" name="Group 12"/>
        <cdr:cNvGrpSpPr/>
      </cdr:nvGrpSpPr>
      <cdr:grpSpPr>
        <a:xfrm xmlns:a="http://schemas.openxmlformats.org/drawingml/2006/main">
          <a:off x="4456510" y="3367088"/>
          <a:ext cx="1904979" cy="1320303"/>
          <a:chOff x="4456510" y="3646960"/>
          <a:chExt cx="1905000" cy="1320329"/>
        </a:xfrm>
      </cdr:grpSpPr>
      <cdr:sp macro="" textlink="">
        <cdr:nvSpPr>
          <cdr:cNvPr id="5" name="Up Arrow 4"/>
          <cdr:cNvSpPr/>
        </cdr:nvSpPr>
        <cdr:spPr bwMode="auto">
          <a:xfrm xmlns:a="http://schemas.openxmlformats.org/drawingml/2006/main">
            <a:off x="5300038" y="3646960"/>
            <a:ext cx="226123" cy="640016"/>
          </a:xfrm>
          <a:prstGeom xmlns:a="http://schemas.openxmlformats.org/drawingml/2006/main" prst="upArrow">
            <a:avLst/>
          </a:prstGeom>
          <a:solidFill xmlns:a="http://schemas.openxmlformats.org/drawingml/2006/main">
            <a:srgbClr val="0000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sp macro="" textlink="">
        <cdr:nvSpPr>
          <cdr:cNvPr id="7" name="TextBox 1"/>
          <cdr:cNvSpPr txBox="1"/>
        </cdr:nvSpPr>
        <cdr:spPr>
          <a:xfrm xmlns:a="http://schemas.openxmlformats.org/drawingml/2006/main">
            <a:off x="4456510" y="4281489"/>
            <a:ext cx="1905000" cy="685800"/>
          </a:xfrm>
          <a:prstGeom xmlns:a="http://schemas.openxmlformats.org/drawingml/2006/main" prst="rect">
            <a:avLst/>
          </a:prstGeom>
          <a:solidFill xmlns:a="http://schemas.openxmlformats.org/drawingml/2006/main">
            <a:schemeClr val="bg1"/>
          </a:solidFill>
          <a:ln xmlns:a="http://schemas.openxmlformats.org/drawingml/2006/main">
            <a:solidFill>
              <a:schemeClr val="accent1">
                <a:shade val="5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t>TPEP shut </a:t>
            </a:r>
            <a:r>
              <a:rPr lang="en-US" sz="1400" dirty="0"/>
              <a:t>down for</a:t>
            </a:r>
            <a:r>
              <a:rPr lang="en-US" sz="1400" baseline="0" dirty="0"/>
              <a:t> six months </a:t>
            </a:r>
            <a:r>
              <a:rPr lang="en-US" sz="1400" dirty="0" smtClean="0"/>
              <a:t>&amp;</a:t>
            </a:r>
            <a:r>
              <a:rPr lang="en-US" sz="1400" baseline="0" dirty="0" smtClean="0"/>
              <a:t> </a:t>
            </a:r>
            <a:r>
              <a:rPr lang="en-US" sz="1400" baseline="0" dirty="0"/>
              <a:t>restarted with funding cut </a:t>
            </a:r>
            <a:r>
              <a:rPr lang="en-US" sz="1400" baseline="0" dirty="0" smtClean="0"/>
              <a:t>60</a:t>
            </a:r>
            <a:r>
              <a:rPr lang="en-US" sz="1400" baseline="0" dirty="0"/>
              <a:t>%</a:t>
            </a:r>
            <a:endParaRPr lang="en-US" sz="1400" dirty="0"/>
          </a:p>
        </cdr:txBody>
      </cdr:sp>
    </cdr:grpSp>
  </cdr:relSizeAnchor>
  <cdr:relSizeAnchor xmlns:cdr="http://schemas.openxmlformats.org/drawingml/2006/chartDrawing">
    <cdr:from>
      <cdr:x>0.73083</cdr:x>
      <cdr:y>0.52263</cdr:y>
    </cdr:from>
    <cdr:to>
      <cdr:x>0.90306</cdr:x>
      <cdr:y>0.77847</cdr:y>
    </cdr:to>
    <cdr:grpSp>
      <cdr:nvGrpSpPr>
        <cdr:cNvPr id="14" name="Group 13"/>
        <cdr:cNvGrpSpPr/>
      </cdr:nvGrpSpPr>
      <cdr:grpSpPr>
        <a:xfrm xmlns:a="http://schemas.openxmlformats.org/drawingml/2006/main">
          <a:off x="6513902" y="3519482"/>
          <a:ext cx="1535089" cy="1722872"/>
          <a:chOff x="6513910" y="3831005"/>
          <a:chExt cx="1535089" cy="1722880"/>
        </a:xfrm>
      </cdr:grpSpPr>
      <cdr:sp macro="" textlink="">
        <cdr:nvSpPr>
          <cdr:cNvPr id="4" name="Up Arrow 3"/>
          <cdr:cNvSpPr/>
        </cdr:nvSpPr>
        <cdr:spPr bwMode="auto">
          <a:xfrm xmlns:a="http://schemas.openxmlformats.org/drawingml/2006/main">
            <a:off x="7126850" y="3831005"/>
            <a:ext cx="190382" cy="667829"/>
          </a:xfrm>
          <a:prstGeom xmlns:a="http://schemas.openxmlformats.org/drawingml/2006/main" prst="upArrow">
            <a:avLst/>
          </a:prstGeom>
          <a:solidFill xmlns:a="http://schemas.openxmlformats.org/drawingml/2006/main">
            <a:srgbClr val="0000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sp macro="" textlink="">
        <cdr:nvSpPr>
          <cdr:cNvPr id="8" name="TextBox 1"/>
          <cdr:cNvSpPr txBox="1"/>
        </cdr:nvSpPr>
        <cdr:spPr>
          <a:xfrm xmlns:a="http://schemas.openxmlformats.org/drawingml/2006/main">
            <a:off x="6513910" y="4510088"/>
            <a:ext cx="1535089" cy="1043797"/>
          </a:xfrm>
          <a:prstGeom xmlns:a="http://schemas.openxmlformats.org/drawingml/2006/main" prst="rect">
            <a:avLst/>
          </a:prstGeom>
          <a:solidFill xmlns:a="http://schemas.openxmlformats.org/drawingml/2006/main">
            <a:schemeClr val="bg1"/>
          </a:solidFill>
          <a:ln xmlns:a="http://schemas.openxmlformats.org/drawingml/2006/main">
            <a:solidFill>
              <a:schemeClr val="accent1">
                <a:shade val="5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TPEP funding restored to voter-approved Measure 44 level</a:t>
            </a:r>
          </a:p>
        </cdr:txBody>
      </cdr:sp>
    </cdr:grpSp>
  </cdr:relSizeAnchor>
  <cdr:relSizeAnchor xmlns:cdr="http://schemas.openxmlformats.org/drawingml/2006/chartDrawing">
    <cdr:from>
      <cdr:x>0.00916</cdr:x>
      <cdr:y>0.1705</cdr:y>
    </cdr:from>
    <cdr:to>
      <cdr:x>0.02919</cdr:x>
      <cdr:y>0.81801</cdr:y>
    </cdr:to>
    <cdr:sp macro="" textlink="">
      <cdr:nvSpPr>
        <cdr:cNvPr id="9" name="TextBox 8"/>
        <cdr:cNvSpPr txBox="1"/>
      </cdr:nvSpPr>
      <cdr:spPr>
        <a:xfrm xmlns:a="http://schemas.openxmlformats.org/drawingml/2006/main">
          <a:off x="67706" y="847726"/>
          <a:ext cx="148025" cy="3219450"/>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pPr algn="ctr"/>
          <a:r>
            <a:rPr lang="en-US" sz="1800"/>
            <a:t>Per capita pack sales</a:t>
          </a:r>
        </a:p>
      </cdr:txBody>
    </cdr:sp>
  </cdr:relSizeAnchor>
  <cdr:relSizeAnchor xmlns:cdr="http://schemas.openxmlformats.org/drawingml/2006/chartDrawing">
    <cdr:from>
      <cdr:x>0.38953</cdr:x>
      <cdr:y>0.96806</cdr:y>
    </cdr:from>
    <cdr:to>
      <cdr:x>1</cdr:x>
      <cdr:y>0.99468</cdr:y>
    </cdr:to>
    <cdr:sp macro="" textlink="">
      <cdr:nvSpPr>
        <cdr:cNvPr id="10" name="TextBox 9"/>
        <cdr:cNvSpPr txBox="1"/>
      </cdr:nvSpPr>
      <cdr:spPr>
        <a:xfrm xmlns:a="http://schemas.openxmlformats.org/drawingml/2006/main">
          <a:off x="3471863" y="6496051"/>
          <a:ext cx="5441156" cy="17859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r"/>
          <a:r>
            <a:rPr lang="en-US" sz="1100"/>
            <a:t>Orzechowski and Walker</a:t>
          </a:r>
          <a:r>
            <a:rPr lang="en-US" sz="1100" baseline="0"/>
            <a:t> (2011). The Tax Burden on Tobacco.</a:t>
          </a:r>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0.03542</cdr:x>
      <cdr:y>0.86806</cdr:y>
    </cdr:from>
    <cdr:to>
      <cdr:x>0.17708</cdr:x>
      <cdr:y>0.94444</cdr:y>
    </cdr:to>
    <cdr:sp macro="" textlink="">
      <cdr:nvSpPr>
        <cdr:cNvPr id="2" name="TextBox 1"/>
        <cdr:cNvSpPr txBox="1"/>
      </cdr:nvSpPr>
      <cdr:spPr>
        <a:xfrm xmlns:a="http://schemas.openxmlformats.org/drawingml/2006/main">
          <a:off x="161925" y="2381250"/>
          <a:ext cx="6477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latin typeface="Arial Narrow" pitchFamily="34" charset="0"/>
            </a:rPr>
            <a:t>N=803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DB1B080-591E-4EBD-90C9-F8B8D27F02BE}" type="datetimeFigureOut">
              <a:rPr lang="en-US" smtClean="0"/>
              <a:t>1/12/16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01601BB-B84E-4B33-B381-E78FE21C36B0}" type="slidenum">
              <a:rPr lang="en-US" smtClean="0"/>
              <a:t>‹#›</a:t>
            </a:fld>
            <a:endParaRPr lang="en-US"/>
          </a:p>
        </p:txBody>
      </p:sp>
    </p:spTree>
    <p:extLst>
      <p:ext uri="{BB962C8B-B14F-4D97-AF65-F5344CB8AC3E}">
        <p14:creationId xmlns:p14="http://schemas.microsoft.com/office/powerpoint/2010/main" val="3956222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A11B38E-8D62-409F-9BF0-93B3293929AD}" type="datetimeFigureOut">
              <a:rPr lang="en-US" smtClean="0"/>
              <a:t>1/12/16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3249846-7B48-4D11-A172-FD49658FF0F7}" type="slidenum">
              <a:rPr lang="en-US" smtClean="0"/>
              <a:t>‹#›</a:t>
            </a:fld>
            <a:endParaRPr lang="en-US"/>
          </a:p>
        </p:txBody>
      </p:sp>
    </p:spTree>
    <p:extLst>
      <p:ext uri="{BB962C8B-B14F-4D97-AF65-F5344CB8AC3E}">
        <p14:creationId xmlns:p14="http://schemas.microsoft.com/office/powerpoint/2010/main" val="397905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A comprehensive approach- addressing all levels of the pyramid and the SEM are important. With limited resources prioritizing initiatives and public health efforts are critical. Focus on where the great number of people are impacted by the outcome. </a:t>
            </a:r>
          </a:p>
        </p:txBody>
      </p:sp>
      <p:sp>
        <p:nvSpPr>
          <p:cNvPr id="68612" name="Slide Number Placeholder 3"/>
          <p:cNvSpPr>
            <a:spLocks noGrp="1"/>
          </p:cNvSpPr>
          <p:nvPr>
            <p:ph type="sldNum" sz="quarter" idx="5"/>
          </p:nvPr>
        </p:nvSpPr>
        <p:spPr>
          <a:noFill/>
        </p:spPr>
        <p:txBody>
          <a:bodyPr/>
          <a:lstStyle/>
          <a:p>
            <a:fld id="{FE44DD58-213E-4504-B08C-BB3E1836E865}" type="slidenum">
              <a:rPr lang="en-US" smtClean="0"/>
              <a:pPr/>
              <a:t>4</a:t>
            </a:fld>
            <a:endParaRPr lang="en-US" smtClean="0"/>
          </a:p>
        </p:txBody>
      </p:sp>
      <p:sp>
        <p:nvSpPr>
          <p:cNvPr id="68613"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figure</a:t>
            </a:r>
            <a:r>
              <a:rPr lang="en-US" baseline="0" dirty="0" smtClean="0"/>
              <a:t> shows the sales of packs of cigarettes in Oregon and in the U.S. over time</a:t>
            </a:r>
            <a:r>
              <a:rPr lang="en-US" dirty="0" smtClean="0"/>
              <a:t>. Between</a:t>
            </a:r>
            <a:r>
              <a:rPr lang="en-US" baseline="0" dirty="0" smtClean="0"/>
              <a:t> 1996 and 2010, cigarette pack purchases dropped 52%.</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The percentage of adults who smoke </a:t>
            </a:r>
            <a:r>
              <a:rPr lang="en-US" sz="1600" b="1" dirty="0" smtClean="0">
                <a:solidFill>
                  <a:srgbClr val="FF0000"/>
                </a:solidFill>
              </a:rPr>
              <a:t>decreased by </a:t>
            </a:r>
            <a:r>
              <a:rPr lang="en-US" b="1" dirty="0" smtClean="0">
                <a:solidFill>
                  <a:srgbClr val="FF0000"/>
                </a:solidFill>
              </a:rPr>
              <a:t>26 percent</a:t>
            </a:r>
            <a:r>
              <a:rPr lang="en-US" sz="1600" dirty="0" smtClean="0"/>
              <a:t>, from 23.7 percent in 1996 to 17.5 percent in 2009.</a:t>
            </a:r>
          </a:p>
          <a:p>
            <a:endParaRPr lang="en-US" dirty="0"/>
          </a:p>
        </p:txBody>
      </p:sp>
      <p:sp>
        <p:nvSpPr>
          <p:cNvPr id="4" name="Slide Number Placeholder 3"/>
          <p:cNvSpPr>
            <a:spLocks noGrp="1"/>
          </p:cNvSpPr>
          <p:nvPr>
            <p:ph type="sldNum" sz="quarter" idx="10"/>
          </p:nvPr>
        </p:nvSpPr>
        <p:spPr/>
        <p:txBody>
          <a:bodyPr/>
          <a:lstStyle/>
          <a:p>
            <a:fld id="{65B74E47-7805-4E0A-86AA-7033818DE766}"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 need to reinvent the wheel. </a:t>
            </a:r>
          </a:p>
          <a:p>
            <a:r>
              <a:rPr lang="en-US" dirty="0" smtClean="0"/>
              <a:t>Enforce tobacco-free policies the same as any other health and safety policy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082A8BC-03BE-4DC6-93F4-BDDEAF98CB8B}" type="slidenum">
              <a:rPr lang="en-US" sz="1200" smtClean="0">
                <a:solidFill>
                  <a:prstClr val="black"/>
                </a:solidFill>
              </a:rPr>
              <a:pPr/>
              <a:t>15</a:t>
            </a:fld>
            <a:endParaRPr lang="en-US" sz="120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Citations issued to only 24 businesses since Jan. 2009. </a:t>
            </a:r>
          </a:p>
          <a:p>
            <a:pPr eaLnBrk="1" hangingPunct="1">
              <a:spcBef>
                <a:spcPct val="0"/>
              </a:spcBef>
            </a:pPr>
            <a:r>
              <a:rPr lang="en-US" smtClean="0"/>
              <a:t>Most voluntarily comply with laws and policies.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7FF30DA-BB99-42EB-9089-3CE313481E45}" type="slidenum">
              <a:rPr lang="en-US" sz="1200" smtClean="0">
                <a:solidFill>
                  <a:prstClr val="black"/>
                </a:solidFill>
              </a:rPr>
              <a:pPr/>
              <a:t>16</a:t>
            </a:fld>
            <a:endParaRPr lang="en-US" sz="120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Use messages that align with mission of the organization and will be well-received by community members.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E5A2BFF-D4B1-476E-A83D-A4312F973C62}" type="slidenum">
              <a:rPr lang="en-US" sz="1200" smtClean="0">
                <a:solidFill>
                  <a:prstClr val="black"/>
                </a:solidFill>
              </a:rPr>
              <a:pPr/>
              <a:t>20</a:t>
            </a:fld>
            <a:endParaRPr lang="en-US" sz="120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1CCB37-691F-47DA-9203-1D338207B824}"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5E492-0EF0-4B06-A963-ADBE53716DB5}"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34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CCB37-691F-47DA-9203-1D338207B824}"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5E492-0EF0-4B06-A963-ADBE53716DB5}" type="slidenum">
              <a:rPr lang="en-US" smtClean="0"/>
              <a:pPr/>
              <a:t>‹#›</a:t>
            </a:fld>
            <a:endParaRPr lang="en-US"/>
          </a:p>
        </p:txBody>
      </p:sp>
    </p:spTree>
    <p:extLst>
      <p:ext uri="{BB962C8B-B14F-4D97-AF65-F5344CB8AC3E}">
        <p14:creationId xmlns:p14="http://schemas.microsoft.com/office/powerpoint/2010/main" val="418201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1CCB37-691F-47DA-9203-1D338207B824}"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5E492-0EF0-4B06-A963-ADBE53716DB5}" type="slidenum">
              <a:rPr lang="en-US" smtClean="0"/>
              <a:pPr/>
              <a:t>‹#›</a:t>
            </a:fld>
            <a:endParaRPr lang="en-US"/>
          </a:p>
        </p:txBody>
      </p:sp>
    </p:spTree>
    <p:extLst>
      <p:ext uri="{BB962C8B-B14F-4D97-AF65-F5344CB8AC3E}">
        <p14:creationId xmlns:p14="http://schemas.microsoft.com/office/powerpoint/2010/main" val="4089846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5" name="Rectangle 5"/>
          <p:cNvSpPr>
            <a:spLocks noGrp="1" noChangeArrowheads="1"/>
          </p:cNvSpPr>
          <p:nvPr>
            <p:ph type="ftr" sz="quarter" idx="10"/>
          </p:nvPr>
        </p:nvSpPr>
        <p:spPr bwMode="auto">
          <a:xfrm>
            <a:off x="2895600" y="609600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defRPr/>
            </a:pPr>
            <a:endParaRPr lang="en-US"/>
          </a:p>
        </p:txBody>
      </p:sp>
    </p:spTree>
    <p:extLst>
      <p:ext uri="{BB962C8B-B14F-4D97-AF65-F5344CB8AC3E}">
        <p14:creationId xmlns:p14="http://schemas.microsoft.com/office/powerpoint/2010/main" val="2310621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212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712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163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1753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876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95936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7476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CCB37-691F-47DA-9203-1D338207B824}"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5E492-0EF0-4B06-A963-ADBE53716DB5}" type="slidenum">
              <a:rPr lang="en-US" smtClean="0"/>
              <a:pPr/>
              <a:t>‹#›</a:t>
            </a:fld>
            <a:endParaRPr lang="en-US"/>
          </a:p>
        </p:txBody>
      </p:sp>
    </p:spTree>
    <p:extLst>
      <p:ext uri="{BB962C8B-B14F-4D97-AF65-F5344CB8AC3E}">
        <p14:creationId xmlns:p14="http://schemas.microsoft.com/office/powerpoint/2010/main" val="2453841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0805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5883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633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CCB37-691F-47DA-9203-1D338207B824}" type="datetimeFigureOut">
              <a:rPr lang="en-US" smtClean="0"/>
              <a:pPr/>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5E492-0EF0-4B06-A963-ADBE53716DB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7502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1CCB37-691F-47DA-9203-1D338207B824}" type="datetimeFigureOut">
              <a:rPr lang="en-US" smtClean="0"/>
              <a:pPr/>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5E492-0EF0-4B06-A963-ADBE53716DB5}" type="slidenum">
              <a:rPr lang="en-US" smtClean="0"/>
              <a:pPr/>
              <a:t>‹#›</a:t>
            </a:fld>
            <a:endParaRPr lang="en-US"/>
          </a:p>
        </p:txBody>
      </p:sp>
    </p:spTree>
    <p:extLst>
      <p:ext uri="{BB962C8B-B14F-4D97-AF65-F5344CB8AC3E}">
        <p14:creationId xmlns:p14="http://schemas.microsoft.com/office/powerpoint/2010/main" val="118732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1CCB37-691F-47DA-9203-1D338207B824}" type="datetimeFigureOut">
              <a:rPr lang="en-US" smtClean="0"/>
              <a:pPr/>
              <a:t>1/12/16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5E492-0EF0-4B06-A963-ADBE53716DB5}"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71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CCB37-691F-47DA-9203-1D338207B824}" type="datetimeFigureOut">
              <a:rPr lang="en-US" smtClean="0"/>
              <a:pPr/>
              <a:t>1/12/16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5E492-0EF0-4B06-A963-ADBE53716DB5}" type="slidenum">
              <a:rPr lang="en-US" smtClean="0"/>
              <a:pPr/>
              <a:t>‹#›</a:t>
            </a:fld>
            <a:endParaRPr lang="en-US"/>
          </a:p>
        </p:txBody>
      </p:sp>
    </p:spTree>
    <p:extLst>
      <p:ext uri="{BB962C8B-B14F-4D97-AF65-F5344CB8AC3E}">
        <p14:creationId xmlns:p14="http://schemas.microsoft.com/office/powerpoint/2010/main" val="2323887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CCB37-691F-47DA-9203-1D338207B824}" type="datetimeFigureOut">
              <a:rPr lang="en-US" smtClean="0"/>
              <a:pPr/>
              <a:t>1/12/16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5E492-0EF0-4B06-A963-ADBE53716DB5}" type="slidenum">
              <a:rPr lang="en-US" smtClean="0"/>
              <a:pPr/>
              <a:t>‹#›</a:t>
            </a:fld>
            <a:endParaRPr lang="en-US"/>
          </a:p>
        </p:txBody>
      </p:sp>
    </p:spTree>
    <p:extLst>
      <p:ext uri="{BB962C8B-B14F-4D97-AF65-F5344CB8AC3E}">
        <p14:creationId xmlns:p14="http://schemas.microsoft.com/office/powerpoint/2010/main" val="402691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CCB37-691F-47DA-9203-1D338207B824}" type="datetimeFigureOut">
              <a:rPr lang="en-US" smtClean="0"/>
              <a:pPr/>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5E492-0EF0-4B06-A963-ADBE53716DB5}"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31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CCB37-691F-47DA-9203-1D338207B824}" type="datetimeFigureOut">
              <a:rPr lang="en-US" smtClean="0"/>
              <a:pPr/>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5E492-0EF0-4B06-A963-ADBE53716DB5}" type="slidenum">
              <a:rPr lang="en-US" smtClean="0"/>
              <a:pPr/>
              <a:t>‹#›</a:t>
            </a:fld>
            <a:endParaRPr lang="en-US"/>
          </a:p>
        </p:txBody>
      </p:sp>
    </p:spTree>
    <p:extLst>
      <p:ext uri="{BB962C8B-B14F-4D97-AF65-F5344CB8AC3E}">
        <p14:creationId xmlns:p14="http://schemas.microsoft.com/office/powerpoint/2010/main" val="3900323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31CCB37-691F-47DA-9203-1D338207B824}" type="datetimeFigureOut">
              <a:rPr lang="en-US" smtClean="0"/>
              <a:pPr/>
              <a:t>1/12/16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3F5E492-0EF0-4B06-A963-ADBE53716DB5}" type="slidenum">
              <a:rPr lang="en-US" smtClean="0"/>
              <a:pPr/>
              <a:t>‹#›</a:t>
            </a:fld>
            <a:endParaRPr lang="en-US"/>
          </a:p>
        </p:txBody>
      </p:sp>
    </p:spTree>
    <p:extLst>
      <p:ext uri="{BB962C8B-B14F-4D97-AF65-F5344CB8AC3E}">
        <p14:creationId xmlns:p14="http://schemas.microsoft.com/office/powerpoint/2010/main" val="362959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mn-lt"/>
              </a:defRPr>
            </a:lvl1pPr>
          </a:lstStyle>
          <a:p>
            <a:pPr eaLnBrk="0" fontAlgn="base" hangingPunct="0">
              <a:spcAft>
                <a:spcPct val="0"/>
              </a:spcAft>
              <a:defRPr/>
            </a:pPr>
            <a:endParaRPr lang="en-US"/>
          </a:p>
        </p:txBody>
      </p:sp>
    </p:spTree>
    <p:extLst>
      <p:ext uri="{BB962C8B-B14F-4D97-AF65-F5344CB8AC3E}">
        <p14:creationId xmlns:p14="http://schemas.microsoft.com/office/powerpoint/2010/main" val="2415936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200" b="1">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005595"/>
          </a:solidFill>
          <a:latin typeface="+mn-lt"/>
          <a:ea typeface="+mn-ea"/>
          <a:cs typeface="+mn-cs"/>
        </a:defRPr>
      </a:lvl1pPr>
      <a:lvl2pPr marL="742950" indent="-285750" algn="l" rtl="0" eaLnBrk="0" fontAlgn="base" hangingPunct="0">
        <a:spcBef>
          <a:spcPct val="20000"/>
        </a:spcBef>
        <a:spcAft>
          <a:spcPct val="0"/>
        </a:spcAft>
        <a:buChar char="–"/>
        <a:defRPr>
          <a:solidFill>
            <a:srgbClr val="005595"/>
          </a:solidFill>
          <a:latin typeface="+mn-lt"/>
        </a:defRPr>
      </a:lvl2pPr>
      <a:lvl3pPr marL="1143000" indent="-228600" algn="l" rtl="0" eaLnBrk="0" fontAlgn="base" hangingPunct="0">
        <a:spcBef>
          <a:spcPct val="20000"/>
        </a:spcBef>
        <a:spcAft>
          <a:spcPct val="0"/>
        </a:spcAft>
        <a:buChar char="•"/>
        <a:defRPr sz="16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hyperlink" Target="http://www.oregonquitline.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vid.Visiko@deschute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effectLst>
                  <a:outerShdw blurRad="38100" dist="38100" dir="2700000" algn="tl">
                    <a:srgbClr val="C0C0C0"/>
                  </a:outerShdw>
                </a:effectLst>
              </a:rPr>
              <a:t>Change is in the Air: </a:t>
            </a:r>
            <a:br>
              <a:rPr lang="en-US" sz="4400" dirty="0">
                <a:effectLst>
                  <a:outerShdw blurRad="38100" dist="38100" dir="2700000" algn="tl">
                    <a:srgbClr val="C0C0C0"/>
                  </a:outerShdw>
                </a:effectLst>
              </a:rPr>
            </a:br>
            <a:r>
              <a:rPr lang="en-US" sz="4400" dirty="0">
                <a:effectLst>
                  <a:outerShdw blurRad="38100" dist="38100" dir="2700000" algn="tl">
                    <a:srgbClr val="C0C0C0"/>
                  </a:outerShdw>
                </a:effectLst>
              </a:rPr>
              <a:t>Tobacco Free Worksites</a:t>
            </a:r>
            <a:endParaRPr lang="en-US" sz="4400" dirty="0">
              <a:solidFill>
                <a:srgbClr val="0070C0"/>
              </a:solidFill>
            </a:endParaRPr>
          </a:p>
        </p:txBody>
      </p:sp>
      <p:sp>
        <p:nvSpPr>
          <p:cNvPr id="3" name="Subtitle 2"/>
          <p:cNvSpPr>
            <a:spLocks noGrp="1"/>
          </p:cNvSpPr>
          <p:nvPr>
            <p:ph type="subTitle" idx="1"/>
          </p:nvPr>
        </p:nvSpPr>
        <p:spPr/>
        <p:txBody>
          <a:bodyPr/>
          <a:lstStyle/>
          <a:p>
            <a:r>
              <a:rPr lang="en-US" dirty="0" smtClean="0"/>
              <a:t>David Visiko M.S.</a:t>
            </a:r>
          </a:p>
          <a:p>
            <a:r>
              <a:rPr lang="en-US" dirty="0" smtClean="0"/>
              <a:t>Tobacco Prevention &amp; Control Coordinator </a:t>
            </a:r>
          </a:p>
          <a:p>
            <a:r>
              <a:rPr lang="en-US" dirty="0" smtClean="0"/>
              <a:t>Deschutes County Health Services</a:t>
            </a:r>
            <a:endParaRPr lang="en-US" dirty="0"/>
          </a:p>
        </p:txBody>
      </p:sp>
    </p:spTree>
    <p:extLst>
      <p:ext uri="{BB962C8B-B14F-4D97-AF65-F5344CB8AC3E}">
        <p14:creationId xmlns:p14="http://schemas.microsoft.com/office/powerpoint/2010/main" val="178995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990600" y="762000"/>
            <a:ext cx="7772400" cy="2819400"/>
          </a:xfrm>
        </p:spPr>
        <p:txBody>
          <a:bodyPr/>
          <a:lstStyle/>
          <a:p>
            <a:pPr algn="ctr"/>
            <a:r>
              <a:rPr lang="en-US" dirty="0"/>
              <a:t>Enforcement </a:t>
            </a:r>
            <a:br>
              <a:rPr lang="en-US" dirty="0"/>
            </a:br>
            <a:endParaRPr lang="en-US" dirty="0"/>
          </a:p>
        </p:txBody>
      </p:sp>
      <p:sp>
        <p:nvSpPr>
          <p:cNvPr id="68611" name="Rectangle 3"/>
          <p:cNvSpPr>
            <a:spLocks noGrp="1" noChangeArrowheads="1"/>
          </p:cNvSpPr>
          <p:nvPr>
            <p:ph type="subTitle" idx="1"/>
          </p:nvPr>
        </p:nvSpPr>
        <p:spPr>
          <a:xfrm>
            <a:off x="990600" y="3505200"/>
            <a:ext cx="6781800" cy="914400"/>
          </a:xfrm>
        </p:spPr>
        <p:txBody>
          <a:bodyPr/>
          <a:lstStyle/>
          <a:p>
            <a:pPr algn="ctr">
              <a:lnSpc>
                <a:spcPct val="90000"/>
              </a:lnSpc>
            </a:pPr>
            <a:endParaRPr lang="en-US" sz="1600" dirty="0"/>
          </a:p>
          <a:p>
            <a:pPr>
              <a:lnSpc>
                <a:spcPct val="90000"/>
              </a:lnSpc>
            </a:pPr>
            <a:endParaRPr lang="en-US" sz="1600" dirty="0"/>
          </a:p>
        </p:txBody>
      </p:sp>
      <p:pic>
        <p:nvPicPr>
          <p:cNvPr id="68612" name="Picture 4" descr="MP90043944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724400"/>
            <a:ext cx="289560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68616" name="Picture 8" descr="MP90026297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2667000" cy="1782763"/>
          </a:xfrm>
          <a:prstGeom prst="rect">
            <a:avLst/>
          </a:prstGeom>
          <a:noFill/>
          <a:extLst>
            <a:ext uri="{909E8E84-426E-40dd-AFC4-6F175D3DCCD1}">
              <a14:hiddenFill xmlns:a14="http://schemas.microsoft.com/office/drawing/2010/main">
                <a:solidFill>
                  <a:srgbClr val="FFFFFF"/>
                </a:solidFill>
              </a14:hiddenFill>
            </a:ext>
          </a:extLst>
        </p:spPr>
      </p:pic>
      <p:pic>
        <p:nvPicPr>
          <p:cNvPr id="68624" name="Picture 16" descr="MP90040124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90800"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23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0"/>
            <a:ext cx="8385175" cy="1431925"/>
          </a:xfrm>
        </p:spPr>
        <p:txBody>
          <a:bodyPr/>
          <a:lstStyle/>
          <a:p>
            <a:r>
              <a:rPr lang="en-US"/>
              <a:t>It Is Important Because….</a:t>
            </a:r>
          </a:p>
        </p:txBody>
      </p:sp>
      <p:sp>
        <p:nvSpPr>
          <p:cNvPr id="69635" name="Rectangle 3"/>
          <p:cNvSpPr>
            <a:spLocks noGrp="1" noRot="1" noChangeArrowheads="1"/>
          </p:cNvSpPr>
          <p:nvPr>
            <p:ph type="body" idx="1"/>
          </p:nvPr>
        </p:nvSpPr>
        <p:spPr>
          <a:xfrm>
            <a:off x="838200" y="990600"/>
            <a:ext cx="8007350" cy="5105400"/>
          </a:xfrm>
        </p:spPr>
        <p:txBody>
          <a:bodyPr/>
          <a:lstStyle/>
          <a:p>
            <a:pPr>
              <a:lnSpc>
                <a:spcPct val="80000"/>
              </a:lnSpc>
            </a:pPr>
            <a:r>
              <a:rPr lang="en-US" sz="2400" dirty="0"/>
              <a:t>The Surgeon General recognizes there is no safe level of SHS, even outdoors, and enforcement helps protect health</a:t>
            </a:r>
          </a:p>
          <a:p>
            <a:pPr>
              <a:lnSpc>
                <a:spcPct val="80000"/>
              </a:lnSpc>
              <a:buFont typeface="Wingdings" pitchFamily="2" charset="2"/>
              <a:buNone/>
            </a:pPr>
            <a:endParaRPr lang="en-US" sz="2400" dirty="0">
              <a:solidFill>
                <a:schemeClr val="hlink"/>
              </a:solidFill>
            </a:endParaRPr>
          </a:p>
          <a:p>
            <a:pPr>
              <a:lnSpc>
                <a:spcPct val="80000"/>
              </a:lnSpc>
            </a:pPr>
            <a:r>
              <a:rPr lang="en-US" sz="2400" dirty="0" smtClean="0"/>
              <a:t>Our county properties are family-friendly</a:t>
            </a:r>
            <a:r>
              <a:rPr lang="en-US" sz="2400" dirty="0"/>
              <a:t>, enforcement is necessary for safety</a:t>
            </a:r>
          </a:p>
          <a:p>
            <a:pPr>
              <a:lnSpc>
                <a:spcPct val="80000"/>
              </a:lnSpc>
              <a:buFont typeface="Wingdings" pitchFamily="2" charset="2"/>
              <a:buNone/>
            </a:pPr>
            <a:endParaRPr lang="en-US" sz="2400" dirty="0"/>
          </a:p>
          <a:p>
            <a:pPr>
              <a:lnSpc>
                <a:spcPct val="80000"/>
              </a:lnSpc>
            </a:pPr>
            <a:r>
              <a:rPr lang="en-US" sz="2400" dirty="0"/>
              <a:t>SHS can be detected up to 23 feet away from source – even outdoors</a:t>
            </a:r>
          </a:p>
          <a:p>
            <a:pPr lvl="1">
              <a:lnSpc>
                <a:spcPct val="80000"/>
              </a:lnSpc>
            </a:pPr>
            <a:r>
              <a:rPr lang="en-US" sz="2000" dirty="0">
                <a:solidFill>
                  <a:schemeClr val="hlink"/>
                </a:solidFill>
              </a:rPr>
              <a:t>Stanford Study</a:t>
            </a:r>
          </a:p>
          <a:p>
            <a:pPr lvl="1">
              <a:lnSpc>
                <a:spcPct val="80000"/>
              </a:lnSpc>
            </a:pPr>
            <a:endParaRPr lang="en-US" sz="2000" dirty="0">
              <a:solidFill>
                <a:schemeClr val="hlink"/>
              </a:solidFill>
            </a:endParaRPr>
          </a:p>
          <a:p>
            <a:pPr>
              <a:lnSpc>
                <a:spcPct val="80000"/>
              </a:lnSpc>
            </a:pPr>
            <a:r>
              <a:rPr lang="en-US" sz="2400" dirty="0"/>
              <a:t>Enforcement holds the public accountable to comply with a policy </a:t>
            </a:r>
          </a:p>
          <a:p>
            <a:pPr>
              <a:lnSpc>
                <a:spcPct val="80000"/>
              </a:lnSpc>
            </a:pPr>
            <a:endParaRPr lang="en-US" sz="2400" dirty="0"/>
          </a:p>
          <a:p>
            <a:pPr>
              <a:lnSpc>
                <a:spcPct val="80000"/>
              </a:lnSpc>
            </a:pPr>
            <a:r>
              <a:rPr lang="en-US" sz="2400" dirty="0"/>
              <a:t>Enforcement makes a </a:t>
            </a:r>
            <a:r>
              <a:rPr lang="en-US" sz="2400" dirty="0" err="1"/>
              <a:t>smokefree</a:t>
            </a:r>
            <a:r>
              <a:rPr lang="en-US" sz="2400" dirty="0"/>
              <a:t> policy sustainable</a:t>
            </a:r>
          </a:p>
          <a:p>
            <a:pPr>
              <a:lnSpc>
                <a:spcPct val="80000"/>
              </a:lnSpc>
            </a:pPr>
            <a:endParaRPr lang="en-US" sz="2400" dirty="0">
              <a:solidFill>
                <a:schemeClr val="hlink"/>
              </a:solidFill>
            </a:endParaRPr>
          </a:p>
          <a:p>
            <a:pPr>
              <a:lnSpc>
                <a:spcPct val="80000"/>
              </a:lnSpc>
            </a:pPr>
            <a:endParaRPr lang="en-US" sz="2400" dirty="0">
              <a:solidFill>
                <a:schemeClr val="hlink"/>
              </a:solidFill>
            </a:endParaRPr>
          </a:p>
          <a:p>
            <a:pPr>
              <a:lnSpc>
                <a:spcPct val="80000"/>
              </a:lnSpc>
            </a:pPr>
            <a:endParaRPr lang="en-US" sz="2400" dirty="0">
              <a:solidFill>
                <a:schemeClr val="hlink"/>
              </a:solidFill>
            </a:endParaRPr>
          </a:p>
          <a:p>
            <a:pPr>
              <a:lnSpc>
                <a:spcPct val="80000"/>
              </a:lnSpc>
            </a:pPr>
            <a:endParaRPr lang="en-US" sz="2400" dirty="0"/>
          </a:p>
        </p:txBody>
      </p:sp>
    </p:spTree>
    <p:extLst>
      <p:ext uri="{BB962C8B-B14F-4D97-AF65-F5344CB8AC3E}">
        <p14:creationId xmlns:p14="http://schemas.microsoft.com/office/powerpoint/2010/main" val="2545414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457200" y="533400"/>
            <a:ext cx="8229600" cy="990600"/>
          </a:xfrm>
        </p:spPr>
        <p:txBody>
          <a:bodyPr/>
          <a:lstStyle/>
          <a:p>
            <a:pPr algn="ctr"/>
            <a:r>
              <a:rPr lang="en-US" dirty="0"/>
              <a:t>A few Myths about Enforcement</a:t>
            </a:r>
          </a:p>
        </p:txBody>
      </p:sp>
      <p:sp>
        <p:nvSpPr>
          <p:cNvPr id="64515" name="Rectangle 3"/>
          <p:cNvSpPr>
            <a:spLocks noGrp="1" noRot="1" noChangeArrowheads="1"/>
          </p:cNvSpPr>
          <p:nvPr>
            <p:ph type="body" idx="1"/>
          </p:nvPr>
        </p:nvSpPr>
        <p:spPr/>
        <p:txBody>
          <a:bodyPr/>
          <a:lstStyle/>
          <a:p>
            <a:pPr>
              <a:lnSpc>
                <a:spcPct val="90000"/>
              </a:lnSpc>
            </a:pPr>
            <a:endParaRPr lang="en-US" dirty="0"/>
          </a:p>
          <a:p>
            <a:pPr>
              <a:lnSpc>
                <a:spcPct val="90000"/>
              </a:lnSpc>
            </a:pPr>
            <a:r>
              <a:rPr lang="en-US" dirty="0"/>
              <a:t>It costs too much </a:t>
            </a:r>
            <a:r>
              <a:rPr lang="en-US" b="1" dirty="0">
                <a:solidFill>
                  <a:schemeClr val="folHlink"/>
                </a:solidFill>
              </a:rPr>
              <a:t>money</a:t>
            </a:r>
            <a:r>
              <a:rPr lang="en-US" dirty="0">
                <a:solidFill>
                  <a:schemeClr val="folHlink"/>
                </a:solidFill>
              </a:rPr>
              <a:t> </a:t>
            </a:r>
          </a:p>
          <a:p>
            <a:pPr>
              <a:lnSpc>
                <a:spcPct val="90000"/>
              </a:lnSpc>
              <a:buFont typeface="Wingdings" pitchFamily="2" charset="2"/>
              <a:buNone/>
            </a:pPr>
            <a:endParaRPr lang="en-US" sz="1800" dirty="0">
              <a:solidFill>
                <a:schemeClr val="folHlink"/>
              </a:solidFill>
            </a:endParaRPr>
          </a:p>
          <a:p>
            <a:pPr>
              <a:lnSpc>
                <a:spcPct val="90000"/>
              </a:lnSpc>
            </a:pPr>
            <a:r>
              <a:rPr lang="en-US" dirty="0"/>
              <a:t>It takes too much </a:t>
            </a:r>
            <a:r>
              <a:rPr lang="en-US" b="1" dirty="0">
                <a:solidFill>
                  <a:schemeClr val="folHlink"/>
                </a:solidFill>
              </a:rPr>
              <a:t>time</a:t>
            </a:r>
            <a:r>
              <a:rPr lang="en-US" dirty="0"/>
              <a:t> away from other </a:t>
            </a:r>
            <a:r>
              <a:rPr lang="en-US" dirty="0" smtClean="0"/>
              <a:t>efforts</a:t>
            </a:r>
            <a:endParaRPr lang="en-US" sz="1800" dirty="0"/>
          </a:p>
          <a:p>
            <a:pPr>
              <a:lnSpc>
                <a:spcPct val="90000"/>
              </a:lnSpc>
              <a:buFont typeface="Wingdings" pitchFamily="2" charset="2"/>
              <a:buNone/>
            </a:pPr>
            <a:endParaRPr lang="en-US" sz="1800" dirty="0"/>
          </a:p>
          <a:p>
            <a:pPr>
              <a:lnSpc>
                <a:spcPct val="90000"/>
              </a:lnSpc>
            </a:pPr>
            <a:r>
              <a:rPr lang="en-US" dirty="0"/>
              <a:t>Causes conflict between citizens</a:t>
            </a:r>
            <a:endParaRPr lang="en-US" sz="2000" dirty="0"/>
          </a:p>
          <a:p>
            <a:pPr>
              <a:lnSpc>
                <a:spcPct val="90000"/>
              </a:lnSpc>
              <a:buFont typeface="Wingdings" pitchFamily="2" charset="2"/>
              <a:buNone/>
            </a:pPr>
            <a:endParaRPr lang="en-US" sz="2000" dirty="0"/>
          </a:p>
          <a:p>
            <a:pPr>
              <a:lnSpc>
                <a:spcPct val="90000"/>
              </a:lnSpc>
            </a:pPr>
            <a:r>
              <a:rPr lang="en-US" dirty="0"/>
              <a:t>No one pays attention to signs</a:t>
            </a:r>
          </a:p>
        </p:txBody>
      </p:sp>
      <p:pic>
        <p:nvPicPr>
          <p:cNvPr id="64848" name="Picture 336" descr="MC90005487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524000"/>
            <a:ext cx="142716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4853" name="Picture 341" descr="MP90040140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09800"/>
            <a:ext cx="116998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5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457200" y="244475"/>
            <a:ext cx="8385175" cy="822325"/>
          </a:xfrm>
        </p:spPr>
        <p:txBody>
          <a:bodyPr/>
          <a:lstStyle/>
          <a:p>
            <a:pPr algn="ctr"/>
            <a:r>
              <a:rPr lang="en-US"/>
              <a:t>Signage is Key!</a:t>
            </a:r>
          </a:p>
        </p:txBody>
      </p:sp>
      <p:sp>
        <p:nvSpPr>
          <p:cNvPr id="61443" name="Rectangle 3"/>
          <p:cNvSpPr>
            <a:spLocks noGrp="1" noRot="1" noChangeArrowheads="1"/>
          </p:cNvSpPr>
          <p:nvPr>
            <p:ph type="body" idx="1"/>
          </p:nvPr>
        </p:nvSpPr>
        <p:spPr>
          <a:xfrm>
            <a:off x="838200" y="1371600"/>
            <a:ext cx="8007350" cy="4724400"/>
          </a:xfrm>
        </p:spPr>
        <p:txBody>
          <a:bodyPr/>
          <a:lstStyle/>
          <a:p>
            <a:r>
              <a:rPr lang="en-US" sz="2800" dirty="0"/>
              <a:t>Signage is a visual cue of the no smoking policy</a:t>
            </a:r>
          </a:p>
          <a:p>
            <a:r>
              <a:rPr lang="en-US" sz="2800" dirty="0"/>
              <a:t>Discourages people from smoking</a:t>
            </a:r>
          </a:p>
          <a:p>
            <a:r>
              <a:rPr lang="en-US" sz="2800" dirty="0"/>
              <a:t>Serves as a point of reference </a:t>
            </a:r>
          </a:p>
          <a:p>
            <a:r>
              <a:rPr lang="en-US" sz="2800" dirty="0"/>
              <a:t>Demonstrates it is a </a:t>
            </a:r>
            <a:r>
              <a:rPr lang="en-US" sz="2800" dirty="0" smtClean="0"/>
              <a:t>policy</a:t>
            </a:r>
            <a:endParaRPr lang="en-US" sz="2800" dirty="0"/>
          </a:p>
          <a:p>
            <a:r>
              <a:rPr lang="en-US" sz="2800" dirty="0"/>
              <a:t>Serves as the main enforcement tool</a:t>
            </a:r>
          </a:p>
          <a:p>
            <a:endParaRPr lang="en-US" sz="2800" dirty="0"/>
          </a:p>
        </p:txBody>
      </p:sp>
      <p:pic>
        <p:nvPicPr>
          <p:cNvPr id="61458"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495800"/>
            <a:ext cx="167163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6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495800"/>
            <a:ext cx="168433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46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648200"/>
            <a:ext cx="2327275" cy="1792288"/>
          </a:xfrm>
          <a:prstGeom prst="rect">
            <a:avLst/>
          </a:prstGeom>
          <a:noFill/>
          <a:extLst>
            <a:ext uri="{909E8E84-426E-40dd-AFC4-6F175D3DCCD1}">
              <a14:hiddenFill xmlns:a14="http://schemas.microsoft.com/office/drawing/2010/main">
                <a:solidFill>
                  <a:srgbClr val="FFFFFF"/>
                </a:solidFill>
              </a14:hiddenFill>
            </a:ext>
          </a:extLst>
        </p:spPr>
      </p:pic>
      <p:pic>
        <p:nvPicPr>
          <p:cNvPr id="6146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572000"/>
            <a:ext cx="1984375" cy="18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23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algn="ctr"/>
            <a:r>
              <a:rPr lang="en-US"/>
              <a:t>Steps for Success!</a:t>
            </a:r>
          </a:p>
        </p:txBody>
      </p:sp>
      <p:sp>
        <p:nvSpPr>
          <p:cNvPr id="66563" name="Rectangle 3"/>
          <p:cNvSpPr>
            <a:spLocks noGrp="1" noRot="1" noChangeArrowheads="1"/>
          </p:cNvSpPr>
          <p:nvPr>
            <p:ph type="body" idx="1"/>
          </p:nvPr>
        </p:nvSpPr>
        <p:spPr>
          <a:xfrm>
            <a:off x="381000" y="1524000"/>
            <a:ext cx="8458200" cy="3505200"/>
          </a:xfrm>
        </p:spPr>
        <p:txBody>
          <a:bodyPr/>
          <a:lstStyle/>
          <a:p>
            <a:pPr marL="609600" indent="-609600">
              <a:buFont typeface="Wingdings" pitchFamily="2" charset="2"/>
              <a:buAutoNum type="arabicPeriod"/>
            </a:pPr>
            <a:r>
              <a:rPr lang="en-US" sz="2800" dirty="0"/>
              <a:t>Discuss Enforcement early on in the process – it is a main concern of decision-makers</a:t>
            </a:r>
          </a:p>
          <a:p>
            <a:pPr marL="609600" indent="-609600">
              <a:buFont typeface="Wingdings" pitchFamily="2" charset="2"/>
              <a:buAutoNum type="arabicPeriod"/>
            </a:pPr>
            <a:r>
              <a:rPr lang="en-US" sz="2800" dirty="0"/>
              <a:t>Communication is essential – announce the policy early, distribute notices, engage public before policy is implemented. This makes enforcement run smoother</a:t>
            </a:r>
          </a:p>
          <a:p>
            <a:pPr marL="609600" indent="-609600">
              <a:buFont typeface="Wingdings" pitchFamily="2" charset="2"/>
              <a:buAutoNum type="arabicPeriod"/>
            </a:pPr>
            <a:r>
              <a:rPr lang="en-US" sz="2800" dirty="0"/>
              <a:t>Post </a:t>
            </a:r>
            <a:r>
              <a:rPr lang="en-US" sz="2800" dirty="0" smtClean="0"/>
              <a:t>signage</a:t>
            </a:r>
            <a:endParaRPr lang="en-US" sz="2800" dirty="0"/>
          </a:p>
        </p:txBody>
      </p:sp>
      <p:pic>
        <p:nvPicPr>
          <p:cNvPr id="66565" name="Picture 5" descr="MP9004010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152400"/>
            <a:ext cx="90963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6571" name="Picture 11" descr="MP90043276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0"/>
            <a:ext cx="716280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9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8229600" cy="1143000"/>
          </a:xfrm>
        </p:spPr>
        <p:txBody>
          <a:bodyPr/>
          <a:lstStyle/>
          <a:p>
            <a:pPr eaLnBrk="1" hangingPunct="1"/>
            <a:r>
              <a:rPr lang="en-US" smtClean="0"/>
              <a:t>Plan early for enforcement</a:t>
            </a:r>
          </a:p>
        </p:txBody>
      </p:sp>
      <p:sp>
        <p:nvSpPr>
          <p:cNvPr id="10243" name="Content Placeholder 2"/>
          <p:cNvSpPr>
            <a:spLocks noGrp="1"/>
          </p:cNvSpPr>
          <p:nvPr>
            <p:ph idx="1"/>
          </p:nvPr>
        </p:nvSpPr>
        <p:spPr/>
        <p:txBody>
          <a:bodyPr>
            <a:normAutofit fontScale="92500" lnSpcReduction="20000"/>
          </a:bodyPr>
          <a:lstStyle/>
          <a:p>
            <a:pPr eaLnBrk="1" hangingPunct="1"/>
            <a:r>
              <a:rPr lang="en-US" dirty="0" smtClean="0"/>
              <a:t>Encourage coordination before policy is drafted.</a:t>
            </a:r>
          </a:p>
          <a:p>
            <a:pPr eaLnBrk="1" hangingPunct="1">
              <a:buFontTx/>
              <a:buNone/>
            </a:pPr>
            <a:endParaRPr lang="en-US" dirty="0" smtClean="0"/>
          </a:p>
          <a:p>
            <a:pPr eaLnBrk="1" hangingPunct="1"/>
            <a:r>
              <a:rPr lang="en-US" dirty="0" smtClean="0"/>
              <a:t>Establish implementation task force to develop enforcement plan. </a:t>
            </a:r>
          </a:p>
          <a:p>
            <a:pPr lvl="1" eaLnBrk="1" hangingPunct="1"/>
            <a:r>
              <a:rPr lang="en-US" dirty="0" smtClean="0"/>
              <a:t>Public health </a:t>
            </a:r>
          </a:p>
          <a:p>
            <a:pPr lvl="1" eaLnBrk="1" hangingPunct="1"/>
            <a:r>
              <a:rPr lang="en-US" dirty="0" smtClean="0"/>
              <a:t>Organizational leadership </a:t>
            </a:r>
          </a:p>
          <a:p>
            <a:pPr lvl="1" eaLnBrk="1" hangingPunct="1"/>
            <a:r>
              <a:rPr lang="en-US" dirty="0" smtClean="0"/>
              <a:t>Enforcement/ public safety </a:t>
            </a:r>
          </a:p>
          <a:p>
            <a:pPr lvl="1" eaLnBrk="1" hangingPunct="1"/>
            <a:r>
              <a:rPr lang="en-US" dirty="0" smtClean="0"/>
              <a:t>Communications</a:t>
            </a:r>
          </a:p>
          <a:p>
            <a:pPr eaLnBrk="1" hangingPunct="1"/>
            <a:endParaRPr lang="en-US" dirty="0" smtClean="0"/>
          </a:p>
          <a:p>
            <a:pPr eaLnBrk="1" hangingPunct="1"/>
            <a:r>
              <a:rPr lang="en-US" dirty="0" smtClean="0"/>
              <a:t>Consider enforcement when drafting policy. </a:t>
            </a:r>
          </a:p>
          <a:p>
            <a:pPr lvl="1" eaLnBrk="1" hangingPunct="1"/>
            <a:r>
              <a:rPr lang="en-US" dirty="0" smtClean="0"/>
              <a:t>Avoid exemptions</a:t>
            </a:r>
          </a:p>
          <a:p>
            <a:pPr lvl="1" eaLnBrk="1" hangingPunct="1"/>
            <a:r>
              <a:rPr lang="en-US" dirty="0" smtClean="0"/>
              <a:t>Penalties and enforcement mechanism</a:t>
            </a:r>
          </a:p>
          <a:p>
            <a:pPr lvl="1" eaLnBrk="1" hangingPunct="1"/>
            <a:r>
              <a:rPr lang="en-US" dirty="0" smtClean="0"/>
              <a:t>Complaint response process </a:t>
            </a:r>
          </a:p>
          <a:p>
            <a:pPr lvl="1"/>
            <a:endParaRPr lang="en-US" dirty="0" smtClean="0"/>
          </a:p>
          <a:p>
            <a:pPr lvl="1"/>
            <a:r>
              <a:rPr lang="en-US" b="1" dirty="0" smtClean="0"/>
              <a:t>If </a:t>
            </a:r>
            <a:r>
              <a:rPr lang="en-US" b="1" dirty="0"/>
              <a:t>a policy does not have 100% compliance right out of the box, this does not mean that the policy is a failure.</a:t>
            </a:r>
          </a:p>
          <a:p>
            <a:pPr lvl="1" eaLnBrk="1" hangingPunct="1"/>
            <a:endParaRPr lang="en-US" dirty="0" smtClean="0"/>
          </a:p>
          <a:p>
            <a:pPr eaLnBrk="1" hangingPunct="1">
              <a:buFontTx/>
              <a:buNone/>
            </a:pPr>
            <a:endParaRPr lang="en-US" dirty="0" smtClean="0"/>
          </a:p>
          <a:p>
            <a:pPr eaLnBrk="1" hangingPunct="1">
              <a:buFontTx/>
              <a:buNone/>
            </a:pPr>
            <a:endParaRPr lang="en-US" dirty="0" smtClean="0"/>
          </a:p>
          <a:p>
            <a:pPr lvl="1" eaLnBrk="1" hangingPunct="1"/>
            <a:endParaRPr lang="en-US" dirty="0" smtClean="0"/>
          </a:p>
          <a:p>
            <a:pPr eaLnBrk="1" hangingPunct="1">
              <a:buFontTx/>
              <a:buNone/>
            </a:pPr>
            <a:endParaRPr lang="en-US" dirty="0" smtClean="0"/>
          </a:p>
          <a:p>
            <a:pPr eaLnBrk="1" hangingPunct="1">
              <a:buFontTx/>
              <a:buNone/>
            </a:pPr>
            <a:endParaRPr lang="en-US" dirty="0" smtClean="0"/>
          </a:p>
          <a:p>
            <a:pPr lvl="1" eaLnBrk="1" hangingPunct="1">
              <a:buFontTx/>
              <a:buNone/>
            </a:pPr>
            <a:endParaRPr lang="en-US" dirty="0" smtClean="0"/>
          </a:p>
          <a:p>
            <a:pPr lvl="1" eaLnBrk="1" hangingPunct="1"/>
            <a:endParaRPr lang="en-US" dirty="0" smtClean="0"/>
          </a:p>
        </p:txBody>
      </p:sp>
    </p:spTree>
    <p:extLst>
      <p:ext uri="{BB962C8B-B14F-4D97-AF65-F5344CB8AC3E}">
        <p14:creationId xmlns:p14="http://schemas.microsoft.com/office/powerpoint/2010/main" val="3563931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smtClean="0"/>
              <a:t>Focus on education and communication</a:t>
            </a:r>
          </a:p>
        </p:txBody>
      </p:sp>
      <p:sp>
        <p:nvSpPr>
          <p:cNvPr id="11267" name="Content Placeholder 2"/>
          <p:cNvSpPr>
            <a:spLocks noGrp="1"/>
          </p:cNvSpPr>
          <p:nvPr>
            <p:ph idx="1"/>
          </p:nvPr>
        </p:nvSpPr>
        <p:spPr/>
        <p:txBody>
          <a:bodyPr/>
          <a:lstStyle/>
          <a:p>
            <a:pPr eaLnBrk="1" hangingPunct="1"/>
            <a:r>
              <a:rPr lang="en-US" dirty="0" smtClean="0"/>
              <a:t>Focus on compliance, not punishment.</a:t>
            </a:r>
          </a:p>
          <a:p>
            <a:pPr eaLnBrk="1" hangingPunct="1"/>
            <a:endParaRPr lang="en-US" dirty="0" smtClean="0"/>
          </a:p>
          <a:p>
            <a:pPr eaLnBrk="1" hangingPunct="1"/>
            <a:r>
              <a:rPr lang="en-US" dirty="0" smtClean="0"/>
              <a:t>Offer resources for quitting tobacco. </a:t>
            </a:r>
          </a:p>
          <a:p>
            <a:pPr eaLnBrk="1" hangingPunct="1">
              <a:buFontTx/>
              <a:buNone/>
            </a:pPr>
            <a:endParaRPr lang="en-US" dirty="0" smtClean="0"/>
          </a:p>
          <a:p>
            <a:pPr lvl="2" eaLnBrk="1" hangingPunct="1">
              <a:buFontTx/>
              <a:buNone/>
            </a:pPr>
            <a:endParaRPr lang="en-US" i="1" dirty="0" smtClean="0"/>
          </a:p>
          <a:p>
            <a:pPr lvl="2" eaLnBrk="1" hangingPunct="1">
              <a:buFontTx/>
              <a:buNone/>
            </a:pPr>
            <a:endParaRPr lang="en-US" dirty="0" smtClean="0"/>
          </a:p>
        </p:txBody>
      </p:sp>
    </p:spTree>
    <p:extLst>
      <p:ext uri="{BB962C8B-B14F-4D97-AF65-F5344CB8AC3E}">
        <p14:creationId xmlns:p14="http://schemas.microsoft.com/office/powerpoint/2010/main" val="20760544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Oregon Tobacco Quit Line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22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2386" y="3276600"/>
            <a:ext cx="8077200" cy="3308598"/>
          </a:xfrm>
          <a:prstGeom prst="rect">
            <a:avLst/>
          </a:prstGeom>
        </p:spPr>
        <p:txBody>
          <a:bodyPr wrap="square">
            <a:spAutoFit/>
          </a:bodyPr>
          <a:lstStyle/>
          <a:p>
            <a:pPr marL="342900" indent="-342900">
              <a:buFont typeface="Arial" pitchFamily="34" charset="0"/>
              <a:buChar char="•"/>
            </a:pPr>
            <a:r>
              <a:rPr lang="en-US" sz="1900" dirty="0" smtClean="0"/>
              <a:t>The </a:t>
            </a:r>
            <a:r>
              <a:rPr lang="en-US" sz="1900" dirty="0"/>
              <a:t>program is free and </a:t>
            </a:r>
            <a:r>
              <a:rPr lang="en-US" sz="1900" dirty="0" smtClean="0"/>
              <a:t>confidential</a:t>
            </a:r>
          </a:p>
          <a:p>
            <a:endParaRPr lang="en-US" sz="1900" dirty="0"/>
          </a:p>
          <a:p>
            <a:pPr marL="342900" indent="-342900">
              <a:buFont typeface="Arial" pitchFamily="34" charset="0"/>
              <a:buChar char="•"/>
            </a:pPr>
            <a:r>
              <a:rPr lang="en-US" sz="1900" dirty="0" smtClean="0"/>
              <a:t>The </a:t>
            </a:r>
            <a:r>
              <a:rPr lang="en-US" sz="1900" dirty="0"/>
              <a:t>best news: Quit Line services are proven to be 6 times more effective than going ‘cold turkey</a:t>
            </a:r>
            <a:r>
              <a:rPr lang="en-US" sz="1900" dirty="0" smtClean="0"/>
              <a:t>’</a:t>
            </a:r>
          </a:p>
          <a:p>
            <a:endParaRPr lang="en-US" sz="1900" dirty="0"/>
          </a:p>
          <a:p>
            <a:pPr marL="342900" indent="-342900">
              <a:buFont typeface="Arial" pitchFamily="34" charset="0"/>
              <a:buChar char="•"/>
            </a:pPr>
            <a:r>
              <a:rPr lang="en-US" sz="1900" dirty="0"/>
              <a:t>I</a:t>
            </a:r>
            <a:r>
              <a:rPr lang="en-US" sz="1900" dirty="0" smtClean="0"/>
              <a:t>s </a:t>
            </a:r>
            <a:r>
              <a:rPr lang="en-US" sz="1900" dirty="0"/>
              <a:t>available to anyone, regardless of income or insurance coverage. Call 1-800-QUIT-NOW or 1-877-2NO-FUME for Spanish, or visit </a:t>
            </a:r>
            <a:r>
              <a:rPr lang="en-US" sz="1900" u="sng" dirty="0">
                <a:hlinkClick r:id="rId3"/>
              </a:rPr>
              <a:t>www.oregonquitline.org</a:t>
            </a:r>
            <a:r>
              <a:rPr lang="en-US" sz="1900" dirty="0"/>
              <a:t>  </a:t>
            </a:r>
            <a:endParaRPr lang="en-US" sz="1900" dirty="0" smtClean="0"/>
          </a:p>
          <a:p>
            <a:endParaRPr lang="en-US" sz="1900" dirty="0"/>
          </a:p>
          <a:p>
            <a:pPr marL="342900" indent="-342900">
              <a:buFont typeface="Arial" pitchFamily="34" charset="0"/>
              <a:buChar char="•"/>
            </a:pPr>
            <a:r>
              <a:rPr lang="en-US" sz="1900" dirty="0"/>
              <a:t>O</a:t>
            </a:r>
            <a:r>
              <a:rPr lang="en-US" sz="1900" dirty="0" smtClean="0"/>
              <a:t>ffers </a:t>
            </a:r>
            <a:r>
              <a:rPr lang="en-US" sz="1900" dirty="0"/>
              <a:t>an online, live chat coaching service for those who would prefer to receive help to quit via their computer. </a:t>
            </a:r>
          </a:p>
        </p:txBody>
      </p:sp>
    </p:spTree>
    <p:extLst>
      <p:ext uri="{BB962C8B-B14F-4D97-AF65-F5344CB8AC3E}">
        <p14:creationId xmlns:p14="http://schemas.microsoft.com/office/powerpoint/2010/main" val="3866919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Quit Resources for Deschutes County Employees </a:t>
            </a:r>
            <a:r>
              <a:rPr lang="en-US" sz="3100" dirty="0" smtClean="0"/>
              <a:t/>
            </a:r>
            <a:br>
              <a:rPr lang="en-US" sz="3100" dirty="0" smtClean="0"/>
            </a:br>
            <a:r>
              <a:rPr lang="en-US" sz="3100" dirty="0" smtClean="0"/>
              <a:t>and County Dependents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Deschutes </a:t>
            </a:r>
            <a:r>
              <a:rPr lang="en-US" dirty="0"/>
              <a:t>County Health </a:t>
            </a:r>
            <a:r>
              <a:rPr lang="en-US" dirty="0" smtClean="0"/>
              <a:t>Benefits </a:t>
            </a:r>
          </a:p>
          <a:p>
            <a:pPr marL="0" indent="0">
              <a:buNone/>
            </a:pPr>
            <a:r>
              <a:rPr lang="en-US" dirty="0" smtClean="0"/>
              <a:t>TOBACCO QUITLINE 1-888-244-9100</a:t>
            </a:r>
          </a:p>
          <a:p>
            <a:pPr marL="0" indent="0">
              <a:buNone/>
            </a:pPr>
            <a:endParaRPr lang="en-US" dirty="0"/>
          </a:p>
          <a:p>
            <a:r>
              <a:rPr lang="en-US" dirty="0"/>
              <a:t>The Deschutes County Health Benefits program offers online and telephone </a:t>
            </a:r>
            <a:r>
              <a:rPr lang="en-US" dirty="0" smtClean="0"/>
              <a:t>tobacco recovery/treatment </a:t>
            </a:r>
            <a:r>
              <a:rPr lang="en-US" dirty="0"/>
              <a:t>programs. </a:t>
            </a:r>
            <a:endParaRPr lang="en-US" dirty="0" smtClean="0"/>
          </a:p>
          <a:p>
            <a:endParaRPr lang="en-US" dirty="0"/>
          </a:p>
          <a:p>
            <a:r>
              <a:rPr lang="en-US" dirty="0" smtClean="0"/>
              <a:t>These </a:t>
            </a:r>
            <a:r>
              <a:rPr lang="en-US" dirty="0"/>
              <a:t>programs are at no cost to employees and dependents. Members will have access to personalized strategies to assist their recovery from tobacco dependence. </a:t>
            </a:r>
            <a:endParaRPr lang="en-US" dirty="0" smtClean="0"/>
          </a:p>
          <a:p>
            <a:endParaRPr lang="en-US" dirty="0"/>
          </a:p>
          <a:p>
            <a:r>
              <a:rPr lang="en-US" dirty="0" smtClean="0"/>
              <a:t>The </a:t>
            </a:r>
            <a:r>
              <a:rPr lang="en-US" dirty="0"/>
              <a:t>tobacco recovery program offers free nicotine replacement therapy (NRT), as well as reduced costs for the prescription treatment, Chantix.  </a:t>
            </a:r>
            <a:endParaRPr lang="en-US" dirty="0" smtClean="0"/>
          </a:p>
          <a:p>
            <a:pPr marL="0" indent="0">
              <a:buNone/>
            </a:pPr>
            <a:endParaRPr lang="en-US" dirty="0"/>
          </a:p>
          <a:p>
            <a:r>
              <a:rPr lang="en-US" dirty="0"/>
              <a:t>For more information on how to get started, contact Ronda Connor </a:t>
            </a:r>
            <a:r>
              <a:rPr lang="en-US" dirty="0" smtClean="0"/>
              <a:t>at ronda_connor@deschutes.org </a:t>
            </a:r>
            <a:r>
              <a:rPr lang="en-US" dirty="0"/>
              <a:t>or 541-385-3215.</a:t>
            </a:r>
          </a:p>
          <a:p>
            <a:endParaRPr lang="en-US" dirty="0"/>
          </a:p>
        </p:txBody>
      </p:sp>
    </p:spTree>
    <p:extLst>
      <p:ext uri="{BB962C8B-B14F-4D97-AF65-F5344CB8AC3E}">
        <p14:creationId xmlns:p14="http://schemas.microsoft.com/office/powerpoint/2010/main" val="2508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EAP Benefit</a:t>
            </a:r>
          </a:p>
        </p:txBody>
      </p:sp>
      <p:sp>
        <p:nvSpPr>
          <p:cNvPr id="3" name="Content Placeholder 2"/>
          <p:cNvSpPr>
            <a:spLocks noGrp="1"/>
          </p:cNvSpPr>
          <p:nvPr>
            <p:ph idx="1"/>
          </p:nvPr>
        </p:nvSpPr>
        <p:spPr/>
        <p:txBody>
          <a:bodyPr/>
          <a:lstStyle/>
          <a:p>
            <a:r>
              <a:rPr lang="en-US" dirty="0" smtClean="0"/>
              <a:t>3 </a:t>
            </a:r>
            <a:r>
              <a:rPr lang="en-US" dirty="0"/>
              <a:t>Face-to-Face Counseling Sessions </a:t>
            </a:r>
            <a:endParaRPr lang="en-US" dirty="0" smtClean="0"/>
          </a:p>
          <a:p>
            <a:endParaRPr lang="en-US" dirty="0"/>
          </a:p>
          <a:p>
            <a:r>
              <a:rPr lang="en-US" dirty="0" smtClean="0"/>
              <a:t>Completely Confidential</a:t>
            </a:r>
          </a:p>
          <a:p>
            <a:endParaRPr lang="en-US" dirty="0"/>
          </a:p>
          <a:p>
            <a:r>
              <a:rPr lang="en-US" dirty="0" smtClean="0"/>
              <a:t>Family </a:t>
            </a:r>
            <a:r>
              <a:rPr lang="en-US" dirty="0"/>
              <a:t>Members are </a:t>
            </a:r>
            <a:r>
              <a:rPr lang="en-US" dirty="0" smtClean="0"/>
              <a:t>eligible</a:t>
            </a:r>
          </a:p>
          <a:p>
            <a:endParaRPr lang="en-US" dirty="0"/>
          </a:p>
          <a:p>
            <a:r>
              <a:rPr lang="en-US" dirty="0" smtClean="0"/>
              <a:t>24/7 </a:t>
            </a:r>
            <a:r>
              <a:rPr lang="en-US" dirty="0"/>
              <a:t>Access to </a:t>
            </a:r>
            <a:r>
              <a:rPr lang="en-US" dirty="0" smtClean="0"/>
              <a:t>Counselors</a:t>
            </a:r>
          </a:p>
          <a:p>
            <a:pPr marL="0" indent="0">
              <a:buNone/>
            </a:pPr>
            <a:endParaRPr lang="en-US" dirty="0"/>
          </a:p>
          <a:p>
            <a:r>
              <a:rPr lang="en-US" dirty="0" smtClean="0"/>
              <a:t>E </a:t>
            </a:r>
            <a:r>
              <a:rPr lang="en-US" dirty="0"/>
              <a:t>Support (online sessions</a:t>
            </a:r>
            <a:r>
              <a:rPr lang="en-US" dirty="0" smtClean="0"/>
              <a:t>)</a:t>
            </a:r>
          </a:p>
          <a:p>
            <a:endParaRPr lang="en-US" dirty="0"/>
          </a:p>
          <a:p>
            <a:r>
              <a:rPr lang="en-US" dirty="0" smtClean="0"/>
              <a:t>Phone </a:t>
            </a:r>
            <a:r>
              <a:rPr lang="en-US" dirty="0"/>
              <a:t>Counseling</a:t>
            </a:r>
          </a:p>
          <a:p>
            <a:endParaRPr lang="en-US" dirty="0"/>
          </a:p>
        </p:txBody>
      </p:sp>
    </p:spTree>
    <p:extLst>
      <p:ext uri="{BB962C8B-B14F-4D97-AF65-F5344CB8AC3E}">
        <p14:creationId xmlns:p14="http://schemas.microsoft.com/office/powerpoint/2010/main" val="314910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100% Tobacco Free Policy: </a:t>
            </a:r>
            <a:br>
              <a:rPr lang="en-US" dirty="0" smtClean="0"/>
            </a:br>
            <a:r>
              <a:rPr lang="en-US" dirty="0" smtClean="0"/>
              <a:t>To be implemented Sept. 4, 2012</a:t>
            </a:r>
            <a:endParaRPr lang="en-US" dirty="0"/>
          </a:p>
        </p:txBody>
      </p:sp>
      <p:sp>
        <p:nvSpPr>
          <p:cNvPr id="3" name="Content Placeholder 2"/>
          <p:cNvSpPr>
            <a:spLocks noGrp="1"/>
          </p:cNvSpPr>
          <p:nvPr>
            <p:ph idx="1"/>
          </p:nvPr>
        </p:nvSpPr>
        <p:spPr/>
        <p:txBody>
          <a:bodyPr>
            <a:normAutofit lnSpcReduction="10000"/>
          </a:bodyPr>
          <a:lstStyle/>
          <a:p>
            <a:r>
              <a:rPr lang="en-US" dirty="0"/>
              <a:t>Tobacco-free: Tobacco is neither smoked, ingested, nor used in any manner on Deschutes County owned or used property</a:t>
            </a:r>
            <a:r>
              <a:rPr lang="en-US" dirty="0" smtClean="0"/>
              <a:t>.</a:t>
            </a:r>
          </a:p>
          <a:p>
            <a:pPr marL="0" indent="0">
              <a:buNone/>
            </a:pPr>
            <a:endParaRPr lang="en-US" dirty="0"/>
          </a:p>
          <a:p>
            <a:r>
              <a:rPr lang="en-US" dirty="0"/>
              <a:t>Tobacco:  Cigarettes, cigars, pipes, and any other smoking product; dip, chew, snuff, </a:t>
            </a:r>
            <a:r>
              <a:rPr lang="en-US" dirty="0" err="1"/>
              <a:t>snus</a:t>
            </a:r>
            <a:r>
              <a:rPr lang="en-US" dirty="0"/>
              <a:t>, and any other smokeless tobacco product; and nicotine delivery devices, such as electronic cigarettes, excluding FDA-approved nicotine replacement therapy products for the purpose of tobacco cessation</a:t>
            </a:r>
            <a:r>
              <a:rPr lang="en-US" dirty="0" smtClean="0"/>
              <a:t>.</a:t>
            </a:r>
          </a:p>
          <a:p>
            <a:pPr marL="0" indent="0">
              <a:buNone/>
            </a:pPr>
            <a:endParaRPr lang="en-US" dirty="0"/>
          </a:p>
          <a:p>
            <a:r>
              <a:rPr lang="en-US" dirty="0"/>
              <a:t>Public road rights of way:  All lands owned by the county or dedicated to the public for road and utility purposes.</a:t>
            </a:r>
          </a:p>
          <a:p>
            <a:endParaRPr lang="en-US" dirty="0"/>
          </a:p>
        </p:txBody>
      </p:sp>
    </p:spTree>
    <p:extLst>
      <p:ext uri="{BB962C8B-B14F-4D97-AF65-F5344CB8AC3E}">
        <p14:creationId xmlns:p14="http://schemas.microsoft.com/office/powerpoint/2010/main" val="415908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eaLnBrk="1" hangingPunct="1"/>
            <a:r>
              <a:rPr lang="en-US" dirty="0" smtClean="0"/>
              <a:t/>
            </a:r>
            <a:br>
              <a:rPr lang="en-US" dirty="0" smtClean="0"/>
            </a:br>
            <a:r>
              <a:rPr lang="en-US" dirty="0" smtClean="0"/>
              <a:t>Talking points  </a:t>
            </a:r>
            <a:br>
              <a:rPr lang="en-US" dirty="0" smtClean="0"/>
            </a:br>
            <a:endParaRPr lang="en-US" dirty="0" smtClean="0"/>
          </a:p>
        </p:txBody>
      </p:sp>
      <p:sp>
        <p:nvSpPr>
          <p:cNvPr id="12291" name="Content Placeholder 2"/>
          <p:cNvSpPr>
            <a:spLocks noGrp="1"/>
          </p:cNvSpPr>
          <p:nvPr>
            <p:ph idx="1"/>
          </p:nvPr>
        </p:nvSpPr>
        <p:spPr/>
        <p:txBody>
          <a:bodyPr>
            <a:normAutofit fontScale="92500"/>
          </a:bodyPr>
          <a:lstStyle/>
          <a:p>
            <a:pPr eaLnBrk="1" hangingPunct="1">
              <a:buFontTx/>
              <a:buNone/>
            </a:pPr>
            <a:r>
              <a:rPr lang="en-US" dirty="0" smtClean="0"/>
              <a:t>1. This is about making our Deschutes County campus properties more accessible for all our clients, staff and visitors.</a:t>
            </a:r>
          </a:p>
          <a:p>
            <a:pPr eaLnBrk="1" hangingPunct="1">
              <a:buFontTx/>
              <a:buNone/>
            </a:pPr>
            <a:r>
              <a:rPr lang="en-US" dirty="0" smtClean="0"/>
              <a:t>2. The air will be healthier for everybody who comes to campus for services or work.</a:t>
            </a:r>
          </a:p>
          <a:p>
            <a:pPr eaLnBrk="1" hangingPunct="1">
              <a:buFontTx/>
              <a:buNone/>
            </a:pPr>
            <a:r>
              <a:rPr lang="en-US" dirty="0" smtClean="0"/>
              <a:t>3. A no-smoking rule is not a “no-smoker rule.” We are not judging or excluding people who choose to smoke; we’re just asking them not to use tobacco on the campus where it can impact others.</a:t>
            </a:r>
          </a:p>
          <a:p>
            <a:pPr eaLnBrk="1" hangingPunct="1">
              <a:buFontTx/>
              <a:buNone/>
            </a:pPr>
            <a:r>
              <a:rPr lang="en-US" dirty="0" smtClean="0"/>
              <a:t>4. If a smoker is ready to quit, free resources include the Tobacco Quit Line at 1-800-QUIT-NOW (1-800-784-8669).</a:t>
            </a:r>
          </a:p>
          <a:p>
            <a:pPr eaLnBrk="1" hangingPunct="1">
              <a:buFontTx/>
              <a:buNone/>
            </a:pPr>
            <a:r>
              <a:rPr lang="en-US" dirty="0" smtClean="0"/>
              <a:t>5. This policy is part of broader efforts to create a campus culture of mutual respect, wellness and sustainability.</a:t>
            </a:r>
          </a:p>
          <a:p>
            <a:pPr eaLnBrk="1" hangingPunct="1">
              <a:buFontTx/>
              <a:buNone/>
            </a:pPr>
            <a:r>
              <a:rPr lang="en-US" dirty="0" smtClean="0"/>
              <a:t>6. We are leaders in our community…</a:t>
            </a:r>
          </a:p>
        </p:txBody>
      </p:sp>
    </p:spTree>
    <p:extLst>
      <p:ext uri="{BB962C8B-B14F-4D97-AF65-F5344CB8AC3E}">
        <p14:creationId xmlns:p14="http://schemas.microsoft.com/office/powerpoint/2010/main" val="15445927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r>
              <a:rPr lang="en-US" dirty="0" smtClean="0"/>
              <a:t>If you would like a presentation and/or training with your department staff…</a:t>
            </a:r>
          </a:p>
          <a:p>
            <a:endParaRPr lang="en-US" dirty="0"/>
          </a:p>
          <a:p>
            <a:pPr marL="0" indent="0" algn="ctr">
              <a:buNone/>
            </a:pPr>
            <a:r>
              <a:rPr lang="en-US" dirty="0" smtClean="0"/>
              <a:t>Please contact: </a:t>
            </a:r>
          </a:p>
          <a:p>
            <a:pPr marL="0" indent="0" algn="ctr">
              <a:buNone/>
            </a:pPr>
            <a:endParaRPr lang="en-US" dirty="0" smtClean="0"/>
          </a:p>
          <a:p>
            <a:pPr marL="0" indent="0" algn="ctr">
              <a:buNone/>
            </a:pPr>
            <a:r>
              <a:rPr lang="en-US" dirty="0" smtClean="0"/>
              <a:t>David Visiko MS</a:t>
            </a:r>
          </a:p>
          <a:p>
            <a:pPr marL="0" indent="0" algn="ctr">
              <a:buNone/>
            </a:pPr>
            <a:r>
              <a:rPr lang="en-US" dirty="0" smtClean="0">
                <a:hlinkClick r:id="rId2"/>
              </a:rPr>
              <a:t>David.Visiko@deschutes.org</a:t>
            </a:r>
            <a:endParaRPr lang="en-US" dirty="0" smtClean="0"/>
          </a:p>
          <a:p>
            <a:pPr marL="0" indent="0" algn="ctr">
              <a:buNone/>
            </a:pPr>
            <a:r>
              <a:rPr lang="en-US" dirty="0" smtClean="0"/>
              <a:t>	541-322-7481</a:t>
            </a:r>
            <a:endParaRPr lang="en-US" dirty="0"/>
          </a:p>
        </p:txBody>
      </p:sp>
    </p:spTree>
    <p:extLst>
      <p:ext uri="{BB962C8B-B14F-4D97-AF65-F5344CB8AC3E}">
        <p14:creationId xmlns:p14="http://schemas.microsoft.com/office/powerpoint/2010/main" val="384561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Deschutes County History </a:t>
            </a:r>
            <a:endParaRPr lang="en-US" dirty="0"/>
          </a:p>
        </p:txBody>
      </p:sp>
      <p:sp>
        <p:nvSpPr>
          <p:cNvPr id="3" name="Content Placeholder 2"/>
          <p:cNvSpPr>
            <a:spLocks noGrp="1"/>
          </p:cNvSpPr>
          <p:nvPr>
            <p:ph idx="1"/>
          </p:nvPr>
        </p:nvSpPr>
        <p:spPr/>
        <p:txBody>
          <a:bodyPr>
            <a:normAutofit/>
          </a:bodyPr>
          <a:lstStyle/>
          <a:p>
            <a:r>
              <a:rPr lang="en-US" dirty="0" smtClean="0"/>
              <a:t>Smoking prohibited 30 feet  of any county building entrance or facility.</a:t>
            </a:r>
          </a:p>
          <a:p>
            <a:pPr marL="0" indent="0">
              <a:buNone/>
            </a:pPr>
            <a:endParaRPr lang="en-US" dirty="0"/>
          </a:p>
          <a:p>
            <a:r>
              <a:rPr lang="en-US" dirty="0" smtClean="0"/>
              <a:t>Smoking and tobacco use is not allowed in any County building, facility or automobile</a:t>
            </a:r>
          </a:p>
          <a:p>
            <a:pPr marL="0" indent="0">
              <a:buNone/>
            </a:pPr>
            <a:endParaRPr lang="en-US" dirty="0" smtClean="0"/>
          </a:p>
          <a:p>
            <a:r>
              <a:rPr lang="en-US" dirty="0" smtClean="0"/>
              <a:t>October, 2009:  OAR requires addiction outpatient programs to be 100% tobacco free facilities and grounds. </a:t>
            </a:r>
          </a:p>
          <a:p>
            <a:pPr lvl="1"/>
            <a:r>
              <a:rPr lang="en-US" dirty="0" smtClean="0"/>
              <a:t>Health Services Campus, Courthouse Annex, Downtown Health Center, and Wall Street Services Building affected. </a:t>
            </a:r>
          </a:p>
          <a:p>
            <a:pPr lvl="1"/>
            <a:r>
              <a:rPr lang="en-US" dirty="0" smtClean="0"/>
              <a:t>Community Development Building and Mike Maier County Services Building (proximity to child care center and health services). </a:t>
            </a:r>
            <a:endParaRPr lang="en-US" dirty="0"/>
          </a:p>
        </p:txBody>
      </p:sp>
    </p:spTree>
    <p:extLst>
      <p:ext uri="{BB962C8B-B14F-4D97-AF65-F5344CB8AC3E}">
        <p14:creationId xmlns:p14="http://schemas.microsoft.com/office/powerpoint/2010/main" val="449696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1143000" y="685800"/>
            <a:ext cx="6734175" cy="5072063"/>
          </a:xfrm>
          <a:prstGeom prst="rect">
            <a:avLst/>
          </a:prstGeom>
          <a:noFill/>
          <a:ln w="9525">
            <a:noFill/>
            <a:miter lim="800000"/>
            <a:headEnd/>
            <a:tailEnd/>
          </a:ln>
        </p:spPr>
      </p:pic>
      <p:sp>
        <p:nvSpPr>
          <p:cNvPr id="22531" name="Rectangle 4"/>
          <p:cNvSpPr>
            <a:spLocks noGrp="1" noChangeArrowheads="1"/>
          </p:cNvSpPr>
          <p:nvPr>
            <p:ph type="title"/>
          </p:nvPr>
        </p:nvSpPr>
        <p:spPr bwMode="auto">
          <a:xfrm>
            <a:off x="533400" y="5410200"/>
            <a:ext cx="8183563" cy="1050925"/>
          </a:xfrm>
        </p:spPr>
        <p:txBody>
          <a:bodyPr wrap="square" lIns="91440" tIns="45720" rIns="91440" bIns="45720" numCol="1" anchorCtr="0" compatLnSpc="1">
            <a:prstTxWarp prst="textNoShape">
              <a:avLst/>
            </a:prstTxWarp>
          </a:bodyPr>
          <a:lstStyle/>
          <a:p>
            <a:pPr eaLnBrk="1" hangingPunct="1"/>
            <a:r>
              <a:rPr lang="en-US" sz="1600" smtClean="0">
                <a:solidFill>
                  <a:schemeClr val="tx1"/>
                </a:solidFill>
                <a:effectLst/>
                <a:latin typeface="Times New Roman" pitchFamily="18" charset="0"/>
                <a:cs typeface="Times New Roman" pitchFamily="18" charset="0"/>
              </a:rPr>
              <a:t>Source: Dr. Tomas R. Frieden, Director, U.S. Centers for Disease Control &amp; Prevention</a:t>
            </a:r>
          </a:p>
        </p:txBody>
      </p:sp>
      <p:sp>
        <p:nvSpPr>
          <p:cNvPr id="4" name="Slide Number Placeholder 3"/>
          <p:cNvSpPr>
            <a:spLocks noGrp="1"/>
          </p:cNvSpPr>
          <p:nvPr>
            <p:ph type="sldNum" sz="quarter" idx="12"/>
          </p:nvPr>
        </p:nvSpPr>
        <p:spPr/>
        <p:txBody>
          <a:bodyPr/>
          <a:lstStyle/>
          <a:p>
            <a:pPr>
              <a:defRPr/>
            </a:pPr>
            <a:fld id="{1843F1CF-461C-4624-A8ED-B7A3FCEED29E}" type="slidenum">
              <a:rPr lang="en-US" smtClean="0"/>
              <a:pPr>
                <a:defRPr/>
              </a:pPr>
              <a:t>4</a:t>
            </a:fld>
            <a:endParaRPr lang="en-US" dirty="0"/>
          </a:p>
        </p:txBody>
      </p:sp>
    </p:spTree>
    <p:extLst>
      <p:ext uri="{BB962C8B-B14F-4D97-AF65-F5344CB8AC3E}">
        <p14:creationId xmlns:p14="http://schemas.microsoft.com/office/powerpoint/2010/main" val="40492928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22228163"/>
              </p:ext>
            </p:extLst>
          </p:nvPr>
        </p:nvGraphicFramePr>
        <p:xfrm>
          <a:off x="115490" y="61912"/>
          <a:ext cx="8913019" cy="6734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79729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0000"/>
                </a:solidFill>
              </a:rPr>
              <a:t>86% </a:t>
            </a:r>
            <a:r>
              <a:rPr lang="en-US" dirty="0" smtClean="0"/>
              <a:t>of Deschutes County Adults Currently Do Not Use Tobacco </a:t>
            </a:r>
            <a:endParaRPr lang="en-US" dirty="0"/>
          </a:p>
        </p:txBody>
      </p:sp>
      <p:pic>
        <p:nvPicPr>
          <p:cNvPr id="1026" name="Picture 2" descr="C:\Program Files\Microsoft Office\MEDIA\CAGCAT10\j0300840.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11831" y="2611767"/>
            <a:ext cx="6096000" cy="13898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1726702"/>
            <a:ext cx="4114800" cy="369332"/>
          </a:xfrm>
          <a:prstGeom prst="rect">
            <a:avLst/>
          </a:prstGeom>
          <a:noFill/>
        </p:spPr>
        <p:txBody>
          <a:bodyPr wrap="square" rtlCol="0">
            <a:spAutoFit/>
          </a:bodyPr>
          <a:lstStyle/>
          <a:p>
            <a:r>
              <a:rPr lang="en-US" dirty="0" smtClean="0"/>
              <a:t>133,924 Adults in Deschutes County</a:t>
            </a:r>
            <a:endParaRPr lang="en-US" dirty="0"/>
          </a:p>
        </p:txBody>
      </p:sp>
      <p:sp>
        <p:nvSpPr>
          <p:cNvPr id="5" name="TextBox 4"/>
          <p:cNvSpPr txBox="1"/>
          <p:nvPr/>
        </p:nvSpPr>
        <p:spPr>
          <a:xfrm>
            <a:off x="5715000" y="3845366"/>
            <a:ext cx="1308318" cy="830997"/>
          </a:xfrm>
          <a:prstGeom prst="rect">
            <a:avLst/>
          </a:prstGeom>
          <a:noFill/>
        </p:spPr>
        <p:txBody>
          <a:bodyPr wrap="square" rtlCol="0">
            <a:spAutoFit/>
          </a:bodyPr>
          <a:lstStyle/>
          <a:p>
            <a:r>
              <a:rPr lang="en-US" sz="2400" b="1" dirty="0" smtClean="0">
                <a:solidFill>
                  <a:srgbClr val="FF0000"/>
                </a:solidFill>
              </a:rPr>
              <a:t>115,041</a:t>
            </a:r>
          </a:p>
          <a:p>
            <a:r>
              <a:rPr lang="en-US" sz="2400" b="1" dirty="0">
                <a:solidFill>
                  <a:srgbClr val="FF0000"/>
                </a:solidFill>
              </a:rPr>
              <a:t> </a:t>
            </a:r>
            <a:r>
              <a:rPr lang="en-US" sz="2400" b="1" dirty="0" smtClean="0">
                <a:solidFill>
                  <a:srgbClr val="0070C0"/>
                </a:solidFill>
              </a:rPr>
              <a:t>86%      </a:t>
            </a:r>
            <a:endParaRPr lang="en-US" sz="2400" b="1" dirty="0">
              <a:solidFill>
                <a:srgbClr val="0070C0"/>
              </a:solidFill>
            </a:endParaRPr>
          </a:p>
        </p:txBody>
      </p:sp>
      <p:sp>
        <p:nvSpPr>
          <p:cNvPr id="6" name="TextBox 5"/>
          <p:cNvSpPr txBox="1"/>
          <p:nvPr/>
        </p:nvSpPr>
        <p:spPr>
          <a:xfrm>
            <a:off x="2358500" y="3886200"/>
            <a:ext cx="1127232" cy="830997"/>
          </a:xfrm>
          <a:prstGeom prst="rect">
            <a:avLst/>
          </a:prstGeom>
          <a:noFill/>
        </p:spPr>
        <p:txBody>
          <a:bodyPr wrap="none" rtlCol="0">
            <a:spAutoFit/>
          </a:bodyPr>
          <a:lstStyle/>
          <a:p>
            <a:r>
              <a:rPr lang="en-US" sz="2400" b="1" dirty="0" smtClean="0">
                <a:solidFill>
                  <a:srgbClr val="FF0000"/>
                </a:solidFill>
              </a:rPr>
              <a:t>18,883</a:t>
            </a:r>
          </a:p>
          <a:p>
            <a:r>
              <a:rPr lang="en-US" sz="2400" b="1" dirty="0">
                <a:solidFill>
                  <a:srgbClr val="0070C0"/>
                </a:solidFill>
              </a:rPr>
              <a:t> </a:t>
            </a:r>
            <a:r>
              <a:rPr lang="en-US" sz="2400" b="1" dirty="0" smtClean="0">
                <a:solidFill>
                  <a:srgbClr val="0070C0"/>
                </a:solidFill>
              </a:rPr>
              <a:t>14%</a:t>
            </a:r>
            <a:endParaRPr lang="en-US" sz="2400" b="1" dirty="0">
              <a:solidFill>
                <a:srgbClr val="0070C0"/>
              </a:solidFill>
            </a:endParaRPr>
          </a:p>
        </p:txBody>
      </p:sp>
      <p:sp>
        <p:nvSpPr>
          <p:cNvPr id="7" name="TextBox 6"/>
          <p:cNvSpPr txBox="1"/>
          <p:nvPr/>
        </p:nvSpPr>
        <p:spPr>
          <a:xfrm>
            <a:off x="640516" y="4800600"/>
            <a:ext cx="7638631" cy="584775"/>
          </a:xfrm>
          <a:prstGeom prst="rect">
            <a:avLst/>
          </a:prstGeom>
          <a:noFill/>
        </p:spPr>
        <p:txBody>
          <a:bodyPr wrap="none" rtlCol="0">
            <a:spAutoFit/>
          </a:bodyPr>
          <a:lstStyle/>
          <a:p>
            <a:pPr algn="ctr"/>
            <a:r>
              <a:rPr lang="en-US" sz="3200" b="1" dirty="0" smtClean="0">
                <a:solidFill>
                  <a:srgbClr val="FF0000"/>
                </a:solidFill>
              </a:rPr>
              <a:t>70% </a:t>
            </a:r>
            <a:r>
              <a:rPr lang="en-US" sz="2400" dirty="0" smtClean="0">
                <a:solidFill>
                  <a:srgbClr val="0070C0"/>
                </a:solidFill>
              </a:rPr>
              <a:t>of </a:t>
            </a:r>
            <a:r>
              <a:rPr lang="en-US" sz="2400" dirty="0">
                <a:solidFill>
                  <a:srgbClr val="0070C0"/>
                </a:solidFill>
              </a:rPr>
              <a:t>Deschutes County tobacco </a:t>
            </a:r>
            <a:r>
              <a:rPr lang="en-US" sz="2400" dirty="0" smtClean="0">
                <a:solidFill>
                  <a:srgbClr val="0070C0"/>
                </a:solidFill>
              </a:rPr>
              <a:t>users want to quit</a:t>
            </a:r>
          </a:p>
        </p:txBody>
      </p:sp>
    </p:spTree>
    <p:extLst>
      <p:ext uri="{BB962C8B-B14F-4D97-AF65-F5344CB8AC3E}">
        <p14:creationId xmlns:p14="http://schemas.microsoft.com/office/powerpoint/2010/main" val="7589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Positive Impacts of Proposed Policy</a:t>
            </a:r>
            <a:endParaRPr lang="en-US" dirty="0"/>
          </a:p>
        </p:txBody>
      </p:sp>
      <p:sp>
        <p:nvSpPr>
          <p:cNvPr id="5" name="Content Placeholder 4"/>
          <p:cNvSpPr>
            <a:spLocks noGrp="1"/>
          </p:cNvSpPr>
          <p:nvPr>
            <p:ph idx="1"/>
          </p:nvPr>
        </p:nvSpPr>
        <p:spPr/>
        <p:txBody>
          <a:bodyPr/>
          <a:lstStyle/>
          <a:p>
            <a:pPr marL="0" indent="0" algn="ctr">
              <a:buNone/>
            </a:pPr>
            <a:r>
              <a:rPr lang="en-US" b="1" dirty="0" smtClean="0">
                <a:solidFill>
                  <a:srgbClr val="FF0000"/>
                </a:solidFill>
              </a:rPr>
              <a:t>Can positively impact 95% of our adult population</a:t>
            </a:r>
            <a:endParaRPr lang="en-US" b="1" dirty="0">
              <a:solidFill>
                <a:srgbClr val="FF0000"/>
              </a:solidFill>
            </a:endParaRPr>
          </a:p>
          <a:p>
            <a:pPr marL="0" indent="0">
              <a:buNone/>
            </a:pPr>
            <a:endParaRPr lang="en-US" dirty="0" smtClean="0"/>
          </a:p>
          <a:p>
            <a:r>
              <a:rPr lang="en-US" dirty="0" smtClean="0"/>
              <a:t>Can positively impact Deschutes County residents who do not smoke by reducing their exposure to secondhand smoke and eliminating smoking triggers.</a:t>
            </a:r>
          </a:p>
          <a:p>
            <a:pPr marL="0" indent="0" algn="ctr">
              <a:buNone/>
            </a:pPr>
            <a:endParaRPr lang="en-US" b="1" dirty="0">
              <a:solidFill>
                <a:srgbClr val="0070C0"/>
              </a:solidFill>
            </a:endParaRPr>
          </a:p>
          <a:p>
            <a:pPr marL="0" indent="0" algn="ctr">
              <a:buNone/>
            </a:pPr>
            <a:r>
              <a:rPr lang="en-US" b="1" dirty="0" smtClean="0">
                <a:solidFill>
                  <a:srgbClr val="0070C0"/>
                </a:solidFill>
              </a:rPr>
              <a:t>AND</a:t>
            </a:r>
          </a:p>
          <a:p>
            <a:pPr marL="0" indent="0" algn="ctr">
              <a:buNone/>
            </a:pPr>
            <a:endParaRPr lang="en-US" b="1" dirty="0" smtClean="0">
              <a:solidFill>
                <a:srgbClr val="0070C0"/>
              </a:solidFill>
            </a:endParaRPr>
          </a:p>
          <a:p>
            <a:r>
              <a:rPr lang="en-US" dirty="0" smtClean="0"/>
              <a:t>Can assist tobacco users who want to quit, reducing chronic disease and its impact on health care costs.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83199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Opinion Survey Results Feb.2012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2485952"/>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040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Survey Results at a Glance:</a:t>
            </a:r>
            <a:endParaRPr lang="en-US" dirty="0"/>
          </a:p>
        </p:txBody>
      </p:sp>
      <p:sp>
        <p:nvSpPr>
          <p:cNvPr id="6" name="Content Placeholder 5"/>
          <p:cNvSpPr>
            <a:spLocks noGrp="1"/>
          </p:cNvSpPr>
          <p:nvPr>
            <p:ph idx="1"/>
          </p:nvPr>
        </p:nvSpPr>
        <p:spPr/>
        <p:txBody>
          <a:bodyPr/>
          <a:lstStyle/>
          <a:p>
            <a:endParaRPr lang="en-US" sz="3200" dirty="0" smtClean="0"/>
          </a:p>
          <a:p>
            <a:r>
              <a:rPr lang="en-US" sz="3200" dirty="0" smtClean="0"/>
              <a:t>91</a:t>
            </a:r>
            <a:r>
              <a:rPr lang="en-US" sz="3200" dirty="0"/>
              <a:t>% visit Deschutes County Offices </a:t>
            </a:r>
          </a:p>
          <a:p>
            <a:r>
              <a:rPr lang="en-US" sz="3200" dirty="0"/>
              <a:t>86% try to avoid Second Hand Smoke</a:t>
            </a:r>
          </a:p>
          <a:p>
            <a:r>
              <a:rPr lang="en-US" sz="3200" dirty="0"/>
              <a:t>91% think Second Hand Smoke is harmful</a:t>
            </a:r>
          </a:p>
          <a:p>
            <a:r>
              <a:rPr lang="en-US" sz="3200" dirty="0"/>
              <a:t>84% think tobacco free </a:t>
            </a:r>
            <a:r>
              <a:rPr lang="en-US" sz="3200" dirty="0" smtClean="0"/>
              <a:t>buildings important</a:t>
            </a:r>
          </a:p>
          <a:p>
            <a:endParaRPr lang="en-US" dirty="0"/>
          </a:p>
          <a:p>
            <a:pPr marL="0" indent="0">
              <a:buNone/>
            </a:pPr>
            <a:r>
              <a:rPr lang="en-US" sz="3200" dirty="0" smtClean="0"/>
              <a:t>804 survey respondents</a:t>
            </a:r>
            <a:endParaRPr lang="en-US" sz="3200" dirty="0"/>
          </a:p>
        </p:txBody>
      </p:sp>
    </p:spTree>
    <p:extLst>
      <p:ext uri="{BB962C8B-B14F-4D97-AF65-F5344CB8AC3E}">
        <p14:creationId xmlns:p14="http://schemas.microsoft.com/office/powerpoint/2010/main" val="39302145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08DA0C0DA2C47A2073CC4B65E2F4E" ma:contentTypeVersion="18" ma:contentTypeDescription="Create a new document." ma:contentTypeScope="" ma:versionID="0d095275a3b01f5f98d43e58e35e7258">
  <xsd:schema xmlns:xsd="http://www.w3.org/2001/XMLSchema" xmlns:xs="http://www.w3.org/2001/XMLSchema" xmlns:p="http://schemas.microsoft.com/office/2006/metadata/properties" xmlns:ns1="http://schemas.microsoft.com/sharepoint/v3" xmlns:ns2="59da1016-2a1b-4f8a-9768-d7a4932f6f16" xmlns:ns3="0f4bc26e-a7e0-4932-96d5-a8f35753e711" targetNamespace="http://schemas.microsoft.com/office/2006/metadata/properties" ma:root="true" ma:fieldsID="4999fbdd6529aa207005d72de2b0eee0" ns1:_="" ns2:_="" ns3:_="">
    <xsd:import namespace="http://schemas.microsoft.com/sharepoint/v3"/>
    <xsd:import namespace="59da1016-2a1b-4f8a-9768-d7a4932f6f16"/>
    <xsd:import namespace="0f4bc26e-a7e0-4932-96d5-a8f35753e711"/>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4bc26e-a7e0-4932-96d5-a8f35753e711"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https://www.oregon.gov/oha/PH/DISEASESCONDITIONS/CHRONICDISEASE/HPCDPCONNECTION/TOBACCO/Documents/Tobacco-free_Policies/5.2%20Sample%20Policy%20Presentations%20to%20Department%20Heads.pptx</Url>
      <Description>PowerPoint Presentation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2017-12-31T08:00:00+00:00</DocumentExpirationDate>
    <Meta_x0020_Keywords xmlns="0f4bc26e-a7e0-4932-96d5-a8f35753e711" xsi:nil="true"/>
    <IATopic xmlns="59da1016-2a1b-4f8a-9768-d7a4932f6f16">Public Health - Prevention</IATopic>
    <Meta_x0020_Description xmlns="0f4bc26e-a7e0-4932-96d5-a8f35753e711" xsi:nil="true"/>
  </documentManagement>
</p:properties>
</file>

<file path=customXml/itemProps1.xml><?xml version="1.0" encoding="utf-8"?>
<ds:datastoreItem xmlns:ds="http://schemas.openxmlformats.org/officeDocument/2006/customXml" ds:itemID="{07058C19-6247-4121-A12E-80D25D95F54E}"/>
</file>

<file path=customXml/itemProps2.xml><?xml version="1.0" encoding="utf-8"?>
<ds:datastoreItem xmlns:ds="http://schemas.openxmlformats.org/officeDocument/2006/customXml" ds:itemID="{2BE1D1CB-CF42-461C-86E0-317B5DA493FE}"/>
</file>

<file path=customXml/itemProps3.xml><?xml version="1.0" encoding="utf-8"?>
<ds:datastoreItem xmlns:ds="http://schemas.openxmlformats.org/officeDocument/2006/customXml" ds:itemID="{E2458670-1394-4A47-8B9D-AA28731B01C7}"/>
</file>

<file path=docProps/app.xml><?xml version="1.0" encoding="utf-8"?>
<Properties xmlns="http://schemas.openxmlformats.org/officeDocument/2006/extended-properties" xmlns:vt="http://schemas.openxmlformats.org/officeDocument/2006/docPropsVTypes">
  <TotalTime>311</TotalTime>
  <Words>1305</Words>
  <Application>Microsoft Macintosh PowerPoint</Application>
  <PresentationFormat>On-screen Show (4:3)</PresentationFormat>
  <Paragraphs>172</Paragraphs>
  <Slides>21</Slides>
  <Notes>5</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Clarity</vt:lpstr>
      <vt:lpstr>Custom Design</vt:lpstr>
      <vt:lpstr>Change is in the Air:  Tobacco Free Worksites</vt:lpstr>
      <vt:lpstr>100% Tobacco Free Policy:  To be implemented Sept. 4, 2012</vt:lpstr>
      <vt:lpstr>Deschutes County History </vt:lpstr>
      <vt:lpstr>Source: Dr. Tomas R. Frieden, Director, U.S. Centers for Disease Control &amp; Prevention</vt:lpstr>
      <vt:lpstr>PowerPoint Presentation</vt:lpstr>
      <vt:lpstr>86% of Deschutes County Adults Currently Do Not Use Tobacco </vt:lpstr>
      <vt:lpstr>Positive Impacts of Proposed Policy</vt:lpstr>
      <vt:lpstr>Public Opinion Survey Results Feb.2012</vt:lpstr>
      <vt:lpstr>Survey Results at a Glance:</vt:lpstr>
      <vt:lpstr>Enforcement  </vt:lpstr>
      <vt:lpstr>It Is Important Because….</vt:lpstr>
      <vt:lpstr>A few Myths about Enforcement</vt:lpstr>
      <vt:lpstr>Signage is Key!</vt:lpstr>
      <vt:lpstr>Steps for Success!</vt:lpstr>
      <vt:lpstr>Plan early for enforcement</vt:lpstr>
      <vt:lpstr>Focus on education and communication</vt:lpstr>
      <vt:lpstr>The Oregon Tobacco Quit Line</vt:lpstr>
      <vt:lpstr>Quit Resources for Deschutes County Employees  and County Dependents </vt:lpstr>
      <vt:lpstr>Summary of EAP Benefit</vt:lpstr>
      <vt:lpstr> Talking points   </vt:lpstr>
      <vt:lpstr>Thank You</vt:lpstr>
    </vt:vector>
  </TitlesOfParts>
  <Company>DESCHUTES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davidv</dc:creator>
  <cp:lastModifiedBy>Mark Peterson</cp:lastModifiedBy>
  <cp:revision>16</cp:revision>
  <cp:lastPrinted>2012-03-19T21:30:21Z</cp:lastPrinted>
  <dcterms:created xsi:type="dcterms:W3CDTF">2012-03-19T16:33:17Z</dcterms:created>
  <dcterms:modified xsi:type="dcterms:W3CDTF">2016-01-12T19:34:57Z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0x01010090E08DA0C0DA2C47A2073CC4B65E2F4E</vt:lpwstr>
  </property>
  <property fmtid="{D5CDD505-2E9C-101B-9397-08002B2CF9AE}" pid="3" name="WorkflowChangePath">
    <vt:lpwstr>6d9ce5d8-7194-410a-8a1e-1209ea92da2a,2;6d9ce5d8-7194-410a-8a1e-1209ea92da2a,5;</vt:lpwstr>
  </property>
  <property fmtid="{D5CDD505-2E9C-101B-9397-08002B2CF9AE}" pid="4" name="Order">
    <vt:r8>11600</vt:r8>
  </property>
</Properties>
</file>