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2"/>
  </p:notesMasterIdLst>
  <p:handoutMasterIdLst>
    <p:handoutMasterId r:id="rId23"/>
  </p:handoutMasterIdLst>
  <p:sldIdLst>
    <p:sldId id="496" r:id="rId2"/>
    <p:sldId id="356" r:id="rId3"/>
    <p:sldId id="409" r:id="rId4"/>
    <p:sldId id="476" r:id="rId5"/>
    <p:sldId id="499" r:id="rId6"/>
    <p:sldId id="445" r:id="rId7"/>
    <p:sldId id="446" r:id="rId8"/>
    <p:sldId id="452" r:id="rId9"/>
    <p:sldId id="453" r:id="rId10"/>
    <p:sldId id="473" r:id="rId11"/>
    <p:sldId id="474" r:id="rId12"/>
    <p:sldId id="455" r:id="rId13"/>
    <p:sldId id="454" r:id="rId14"/>
    <p:sldId id="492" r:id="rId15"/>
    <p:sldId id="497" r:id="rId16"/>
    <p:sldId id="500" r:id="rId17"/>
    <p:sldId id="498" r:id="rId18"/>
    <p:sldId id="493" r:id="rId19"/>
    <p:sldId id="489" r:id="rId20"/>
    <p:sldId id="495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000066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DEDEE2"/>
    <a:srgbClr val="003399"/>
    <a:srgbClr val="CCCCFF"/>
    <a:srgbClr val="666699"/>
    <a:srgbClr val="9999FF"/>
    <a:srgbClr val="CC99FF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7" autoAdjust="0"/>
    <p:restoredTop sz="70664" autoAdjust="0"/>
  </p:normalViewPr>
  <p:slideViewPr>
    <p:cSldViewPr>
      <p:cViewPr varScale="1">
        <p:scale>
          <a:sx n="62" d="100"/>
          <a:sy n="62" d="100"/>
        </p:scale>
        <p:origin x="-11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8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421"/>
            <a:ext cx="297242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421"/>
            <a:ext cx="297242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29DF297-2852-4175-916F-74DBE1A8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1"/>
            <a:ext cx="2972421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510"/>
            <a:ext cx="5028579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421"/>
            <a:ext cx="297242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421"/>
            <a:ext cx="297242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A366F2B-8219-4C1F-912F-6B551322D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C8EAE-38D4-4194-BA2B-58AEA0E97654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91% of coordinators &amp; 100% of administrators indicated that TPEP staff are included in LPHA structures &amp; activities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67% of coordinators &amp; 73% of administrators indicated that their LPHA had a strategic plan or guiding document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- 61% of coordinators &amp; 55% of administrators indicated that plan contains tobacco prevention activities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Coordinators indicated that individuals that were highly aware &amp; supportive were likely involved in organizations or groups that had exposure to TPEP activities (e.g., parks department)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Nearly all interview participants (96%) believed that attitudes of administrators impacted success of TPEP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Administrators, managers, &amp; coordinators generally held high opinions of &amp; provided support for tobacco prevention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Explore ways to strengthen capacity of local TPEP to pursue external funding (e.g., county funds) to expand &amp; sustain TPEP activities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Pursue opportunities to strengthen local TPEP sustainability by including TPEP goals &amp; objectives in LPHA strategic plans or guiding documents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Clarify local TPEP access to skills &amp; specializations (e.g., data analysts, public information officers, grant writers), &amp; identify opportunities to strengthen local resource sharing to fulfill TPEP activities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Explore opportunities to increase or improve communication between LPHA administrators &amp; TPEP coordinators to ensure common understanding about the availability of &amp; access to skills &amp; specializations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Consider ways to describe &amp; promote TPEP activities to increase knowledge of &amp; support for tobacco prevention work among county officials, community partners, &amp; communities at large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i="1" dirty="0" smtClean="0">
                <a:latin typeface="Times New Roman" pitchFamily="18" charset="0"/>
              </a:rPr>
              <a:t>Omit slide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Shaun Parkman, Evaluation Specialist, Health Promotion &amp; Chronic Disease Prevention, and Luci Longoria, Community Programs Lead, Health Promotion &amp; Chronic Disease Prevention Section, for their leadership on this project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Daniel Morris, Sarah Bartelmann, and Kati Moseley, former liaisons to this project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Conference of Local Health Officials, Chronic Disease Committee, Healthy Communities members; Community Programs Initiative members; and particularly the Evaluation Work Group members (Steven Blakesley, Marilyn Carter, </a:t>
            </a:r>
            <a:r>
              <a:rPr lang="en-US" dirty="0" err="1" smtClean="0">
                <a:solidFill>
                  <a:schemeClr val="bg1"/>
                </a:solidFill>
              </a:rPr>
              <a:t>MaiKia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Moua</a:t>
            </a:r>
            <a:r>
              <a:rPr lang="en-US" dirty="0" smtClean="0">
                <a:solidFill>
                  <a:schemeClr val="bg1"/>
                </a:solidFill>
              </a:rPr>
              <a:t>, and Amanda Garcia- Snell) for offering valuable feedback and suggestions to improve the data collection instruments and the report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Local public health administrators and Tobacco Prevention and Education Program managers and coordinators, who volunteered their time to complete the surveys and interviews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b="0" i="1" dirty="0" smtClean="0">
                <a:solidFill>
                  <a:srgbClr val="FF0000"/>
                </a:solidFill>
              </a:rPr>
              <a:t>Continuous Quality improvement (CQI) is the process-based, data-driven approach to improving the quality of a product or service. It operates on the belief that there is always room for improving operations, processes, and activities to increase quality.</a:t>
            </a:r>
          </a:p>
          <a:p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1400" b="0" i="1" dirty="0" smtClean="0">
                <a:solidFill>
                  <a:srgbClr val="FF0000"/>
                </a:solidFill>
                <a:latin typeface="Times New Roman" pitchFamily="18" charset="0"/>
              </a:rPr>
              <a:t>When it comes to quality performance, context matters.</a:t>
            </a:r>
            <a:r>
              <a:rPr lang="en-US" sz="1400" b="0" i="1" baseline="0" dirty="0" smtClean="0">
                <a:solidFill>
                  <a:srgbClr val="FF0000"/>
                </a:solidFill>
                <a:latin typeface="Times New Roman" pitchFamily="18" charset="0"/>
              </a:rPr>
              <a:t>  Wi</a:t>
            </a:r>
            <a:r>
              <a:rPr lang="en-US" sz="1400" b="0" i="1" dirty="0" smtClean="0">
                <a:solidFill>
                  <a:srgbClr val="FF0000"/>
                </a:solidFill>
              </a:rPr>
              <a:t>th local and statewide TPEP, there</a:t>
            </a:r>
            <a:r>
              <a:rPr lang="en-US" sz="1400" b="0" i="1" baseline="0" dirty="0" smtClean="0">
                <a:solidFill>
                  <a:srgbClr val="FF0000"/>
                </a:solidFill>
              </a:rPr>
              <a:t> are a number of things that can affect the effectiveness and success of programs in achieving measurable community change to improve health.</a:t>
            </a:r>
            <a:endParaRPr lang="en-US" sz="1400" b="0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F7C1-6A64-4B85-82B3-96C227E24E26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 cleaned up and abbreviated the text heavy slide, and led with numbers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Years in current position: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Administrators m=7.6 years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Managers m=3.7 years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Coordinators m=4.0 years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Administrators: 50% spend 0-4 hours per month, 23% spend 4-16 hours on TPEP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Managers: 25% spend 0-4 hours per month, 50% spend 4-16 hours on TPEP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chemeClr val="bg1"/>
                </a:solidFill>
              </a:rPr>
              <a:t>I cleaned up the text heavy slide, and led with numbers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50% administrators &amp; 49% coordinators at some time applied for external funding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32% administrators &amp; 27% coordinators were ever successful in obtaining external funding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Majority of funding came from foundations or nonprofit organizations, &amp; was used toward 8 categories of activities including program quality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chemeClr val="bg1"/>
                </a:solidFill>
              </a:rPr>
              <a:t>I cleaned up the text heavy slide, and led with numbers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If TPEP funding was unavailable: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41% of administrators did not think tobacco prevention activities would continue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50% of administrators would continue to gather local data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46% would coordinate with other community programs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41% would assist with policy implementation specific to TPEP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Many administrators indicated that staffing for TPEPs was funded in part by outside sources, shared with other community programs, &amp; insufficient to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maintain a successful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TPEP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Many coordinators shared funding responsibilities with other community programs, which had positive aspects (e.g., building skills across areas) &amp; negative aspects (e.g., tobacco policy is less of a focus)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6F2B-8219-4C1F-912F-6B551322DC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F6CE4-4574-4823-BE44-F726C4100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76A4-F434-46FA-9A53-8AB6E8606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87839-8B88-4711-9CAB-5CB489A6E6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61A2-BC94-4FFD-A971-894AF66D6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4B80-37A6-4134-B9C0-89FD6B084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13A19-BC12-4AD9-BCA1-FF2069D927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A68A9-B612-44B3-B8CA-6F14C46D8D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C010-7819-43BB-9471-EF5E3D940D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2D1C4-0A37-4874-AAD5-A0AD47336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1E352-DE68-4AEC-981B-6F71975ED8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51F16-5448-4A9E-9675-60B2ECE6D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7F6CE4-4574-4823-BE44-F726C4100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4" descr="C:\My Documents\Charley's Files\Misc Office\NPC-Logo-transparent-gray.gif"/>
          <p:cNvPicPr>
            <a:picLocks noChangeAspect="1" noChangeArrowheads="1"/>
          </p:cNvPicPr>
          <p:nvPr userDrawn="1"/>
        </p:nvPicPr>
        <p:blipFill>
          <a:blip r:embed="rId15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228600" y="152400"/>
            <a:ext cx="152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87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6858000" cy="1600200"/>
          </a:xfrm>
          <a:noFill/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Perpetua" pitchFamily="18" charset="0"/>
                <a:cs typeface="Arial" charset="0"/>
              </a:rPr>
              <a:t>Drug Courts: Some Answers to Our Burning Questions</a:t>
            </a:r>
            <a:endParaRPr lang="en-US" b="1" dirty="0" smtClean="0">
              <a:solidFill>
                <a:schemeClr val="bg1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30723" name="Picture 4" descr="C:\My Documents\Charley's Files\Misc Office\NPC Logo 2004.jpg"/>
          <p:cNvPicPr>
            <a:picLocks noChangeAspect="1" noChangeArrowheads="1"/>
          </p:cNvPicPr>
          <p:nvPr/>
        </p:nvPicPr>
        <p:blipFill>
          <a:blip r:embed="rId3" cstate="print">
            <a:lum bright="-30000" contrast="60000"/>
          </a:blip>
          <a:srcRect b="12756"/>
          <a:stretch>
            <a:fillRect/>
          </a:stretch>
        </p:blipFill>
        <p:spPr bwMode="auto">
          <a:xfrm>
            <a:off x="228600" y="685800"/>
            <a:ext cx="1752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657600" y="5029200"/>
            <a:ext cx="200501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NADCP</a:t>
            </a:r>
          </a:p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May 2008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85800" y="35052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chemeClr val="bg1"/>
                </a:solidFill>
              </a:rPr>
              <a:t>How Drug Court Practices Impact Recidivism and Costs</a:t>
            </a:r>
            <a:endParaRPr lang="en-US" sz="32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26" name="Picture 2" descr="C:\Documents and Settings\carey\My Documents\Shannon laptop\Presentations\NPC template\Mount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 descr="C:\My Documents\Charley's Files\Misc Office\NPC-Logo-transparent-gray.gif"/>
          <p:cNvPicPr>
            <a:picLocks noChangeAspect="1" noChangeArrowheads="1"/>
          </p:cNvPicPr>
          <p:nvPr/>
        </p:nvPicPr>
        <p:blipFill>
          <a:blip r:embed="rId5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457200" y="5410200"/>
            <a:ext cx="1524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2743201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Oregon Tobacco Prevention and Education Program: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Characteristics and Successes of County Programs</a:t>
            </a:r>
            <a:endParaRPr lang="en-US" sz="28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6962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TPEP staff members are often included in LPHA structures &amp; activities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About two thirds of LPHAs had a strategic plan or guiding document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About 50% of the plans contain tobacco prevention activities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"/>
            <a:ext cx="4526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Staffing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6962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local TPEPs have access to administrative staff, e.g., managers, office support, IT, fiscal staff, public health staff, &amp; county personnel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Slightly less access across counties to legal consultants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Much less access to data analysts, grant writers, and epidemiologists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"/>
            <a:ext cx="4526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Staffing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8001000" cy="41148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According to coordinators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Public is aware of TPEP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public is moderately to highly supportive of tobacco prevention activities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individuals that are aware and supportive were likely involved in organizations exposed to TPEP activities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"/>
            <a:ext cx="48181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Attitudes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848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Survey participants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believed that attitudes of administrators impacted success of TPEP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generally held high opinions of and provided support for tobacco prevention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believed that Boards of Heath and county administrators placed tobacco activities as moderately low priority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"/>
            <a:ext cx="48181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Attitudes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3366"/>
                </a:solidFill>
              </a:rPr>
              <a:t>Recommendations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6200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Explore ways to strengthen capacity of local TPEP to pursue external funding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Pursue opportunities to strengthen local TPEP sustainability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Clarify local TPEP access to skills &amp; specializations &amp; identify opportunities to strengthen local resource sharing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3366"/>
                </a:solidFill>
              </a:rPr>
              <a:t>Recommendations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152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Explore opportunities to increase or improve communication between LPHA administrators and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TPEP coordinators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Consider ways to describe and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promote TPEP activities to increase knowledge of &amp; support for tobacco prevention work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Report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https://public.health.oregon.gov/PreventionWellness/TobaccoPrevention/Documents/tpep-characteristics-and-successes-report.pdf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Slides containing additional detail follow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3366"/>
                </a:solidFill>
              </a:rPr>
              <a:t>Contact Information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924800" cy="449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presentation was prepared by: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Colleen Kidney </a:t>
            </a:r>
            <a:r>
              <a:rPr lang="en-US" dirty="0" smtClean="0">
                <a:solidFill>
                  <a:schemeClr val="bg1"/>
                </a:solidFill>
              </a:rPr>
              <a:t>(kidney@npcresearch.com) 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Eric Einspruch </a:t>
            </a:r>
            <a:r>
              <a:rPr lang="en-US" dirty="0" smtClean="0">
                <a:solidFill>
                  <a:schemeClr val="bg1"/>
                </a:solidFill>
              </a:rPr>
              <a:t>(einspruch@npcresearch.com)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more information on OHA’s TPEP evaluation, contact Shaun Parkman (shaun.w.parkman@state.or.us)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990600" y="221159"/>
            <a:ext cx="81908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How Community Programs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750" t="10370" r="50000" b="6667"/>
          <a:stretch>
            <a:fillRect/>
          </a:stretch>
        </p:blipFill>
        <p:spPr bwMode="auto">
          <a:xfrm>
            <a:off x="457200" y="990600"/>
            <a:ext cx="84343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706563"/>
            <a:ext cx="784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Monitoring well means consistently measuring performance and providing ongoing feedback to key stakeholders on progress toward goals.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28226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66"/>
                </a:solidFill>
              </a:rPr>
              <a:t>Acknowledgements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467600" cy="4724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OHA Health Promotion &amp; Chronic Disease Prevention Section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Conference of Local Health - Healthy Communities</a:t>
            </a:r>
            <a:endParaRPr lang="en-US" sz="2800" strike="sngStrike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Community Programs Initiative &amp; Evaluation Work Group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Local public heath administrators and TPEP managers and coordinators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543800" cy="4114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NPC Research contracted with Oregon Public Health Division, 2010-2015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Conduct studies &amp; develop tools for supporting and improving TPEP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Community-based participatory research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Utilization-focused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32264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620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Purpose was to examine specific characteristics of local TPEPs to better understand what works to achieve success: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Time spent on TPEP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External funding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Program infrastructure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Staffing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Attitudes toward TPEP and tobacco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248184" y="381000"/>
            <a:ext cx="789581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100" dirty="0" smtClean="0"/>
              <a:t>TPEP Characteristics &amp; Successes</a:t>
            </a:r>
            <a:endParaRPr lang="en-US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447800" y="0"/>
            <a:ext cx="56565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Survey and Interview </a:t>
            </a:r>
          </a:p>
          <a:p>
            <a:r>
              <a:rPr lang="en-US" dirty="0" smtClean="0"/>
              <a:t>Completion Rate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9" y="1600203"/>
          <a:ext cx="7086601" cy="4724398"/>
        </p:xfrm>
        <a:graphic>
          <a:graphicData uri="http://schemas.openxmlformats.org/drawingml/2006/table">
            <a:tbl>
              <a:tblPr/>
              <a:tblGrid>
                <a:gridCol w="1980982"/>
                <a:gridCol w="2022846"/>
                <a:gridCol w="1510242"/>
                <a:gridCol w="1572531"/>
              </a:tblGrid>
              <a:tr h="11033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Total Number of Persons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Surveys or    Interviews Completed</a:t>
                      </a:r>
                      <a:endParaRPr lang="en-US" sz="1800" b="1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Response Rate</a:t>
                      </a:r>
                      <a:endParaRPr lang="en-US" sz="1800" b="1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8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Survey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Administrators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65%</a:t>
                      </a:r>
                      <a:endParaRPr lang="en-US" sz="180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Managers</a:t>
                      </a:r>
                      <a:endParaRPr lang="en-US" sz="1800" b="1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73%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Coordinators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endParaRPr lang="en-US" sz="180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33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92%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Total</a:t>
                      </a:r>
                      <a:endParaRPr lang="en-US" sz="1800" b="1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81</a:t>
                      </a:r>
                      <a:endParaRPr lang="en-US" sz="180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78%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80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Interview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Administrators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34</a:t>
                      </a:r>
                      <a:endParaRPr lang="en-US" sz="180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128905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Managers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18%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128905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Coordinators</a:t>
                      </a:r>
                      <a:endParaRPr lang="en-US" sz="1800" b="1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39%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 marL="128905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81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35%</a:t>
                      </a:r>
                      <a:endParaRPr lang="en-US" sz="1800" dirty="0">
                        <a:solidFill>
                          <a:schemeClr val="bg1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6962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years in current position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8 years for administrators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 years for coordinators &amp; managers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 spent per month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Administrators: 50% spend 0-4 hours/mo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Managers: 50% spend 4-16 hours/mo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Coordinator time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20% of time spent “Engaging partners, building coalitions, and finding/developing local champions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71600" y="381000"/>
            <a:ext cx="79415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Time Spent on TPEP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696200" cy="41148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50%  of counties at some time applied for external funding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27% applied for funding in last fiscal year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66% ever successful in obtaining external funding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Majority of funding came from foundations or nonprofit organizations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41928" y="381000"/>
            <a:ext cx="70583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External 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924800" cy="4953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If TPEP funding was unavailable: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41% of administrators did not think tobacco prevention activities would continue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Nearly 50% of administrators would continue some TPEP-related activities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Gather local data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Coordinate with other community programs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Assist with policy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"/>
            <a:ext cx="8547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Program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Many Administrators said: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Staffing for TPEP was supported via other sources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were happy with TPEP staffing success &amp; retention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TPEP coordinators shared funding responsibilities with other community programs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0184-FFB1-43DB-A883-F4854000FF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"/>
            <a:ext cx="4526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Findings: Staffing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https://www.oregon.gov/oha/PH/DISEASESCONDITIONS/CHRONICDISEASE/HPCDPCONNECTION/TOBACCO/Documents/tpep-characteristics-report-findings-final.pptx</Url>
      <Description>Cost-Benefit Evaluation of Multi-Agency Programs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2017-12-31T08:00:00+00:00</DocumentExpirationDate>
    <Meta_x0020_Keywords xmlns="0f4bc26e-a7e0-4932-96d5-a8f35753e711" xsi:nil="true"/>
    <IATopic xmlns="59da1016-2a1b-4f8a-9768-d7a4932f6f16">Public Health - Prevention</IATopic>
    <Meta_x0020_Description xmlns="0f4bc26e-a7e0-4932-96d5-a8f35753e7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08DA0C0DA2C47A2073CC4B65E2F4E" ma:contentTypeVersion="18" ma:contentTypeDescription="Create a new document." ma:contentTypeScope="" ma:versionID="0d095275a3b01f5f98d43e58e35e7258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0f4bc26e-a7e0-4932-96d5-a8f35753e711" targetNamespace="http://schemas.microsoft.com/office/2006/metadata/properties" ma:root="true" ma:fieldsID="4999fbdd6529aa207005d72de2b0eee0" ns1:_="" ns2:_="" ns3:_="">
    <xsd:import namespace="http://schemas.microsoft.com/sharepoint/v3"/>
    <xsd:import namespace="59da1016-2a1b-4f8a-9768-d7a4932f6f16"/>
    <xsd:import namespace="0f4bc26e-a7e0-4932-96d5-a8f35753e711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bc26e-a7e0-4932-96d5-a8f35753e71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2F434-A136-4AAA-B6AC-ACE5D12CFE99}"/>
</file>

<file path=customXml/itemProps2.xml><?xml version="1.0" encoding="utf-8"?>
<ds:datastoreItem xmlns:ds="http://schemas.openxmlformats.org/officeDocument/2006/customXml" ds:itemID="{203CA7F6-CA0A-420B-AF9F-79885FE0AE64}"/>
</file>

<file path=customXml/itemProps3.xml><?xml version="1.0" encoding="utf-8"?>
<ds:datastoreItem xmlns:ds="http://schemas.openxmlformats.org/officeDocument/2006/customXml" ds:itemID="{3EA080CF-9FD5-4344-94A8-156D9827EC26}"/>
</file>

<file path=docProps/app.xml><?xml version="1.0" encoding="utf-8"?>
<Properties xmlns="http://schemas.openxmlformats.org/officeDocument/2006/extended-properties" xmlns:vt="http://schemas.openxmlformats.org/officeDocument/2006/docPropsVTypes">
  <Template>symposium theme</Template>
  <TotalTime>24590</TotalTime>
  <Words>1407</Words>
  <Application>Microsoft Office PowerPoint</Application>
  <PresentationFormat>On-screen Show (4:3)</PresentationFormat>
  <Paragraphs>216</Paragraphs>
  <Slides>20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Drug Courts: Some Answers to Our Burning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Recommendations</vt:lpstr>
      <vt:lpstr>Recommendations</vt:lpstr>
      <vt:lpstr>Full Report Location</vt:lpstr>
      <vt:lpstr>Slide 17</vt:lpstr>
      <vt:lpstr>Contact Information</vt:lpstr>
      <vt:lpstr>Slide 19</vt:lpstr>
      <vt:lpstr>Acknowledgements</vt:lpstr>
    </vt:vector>
  </TitlesOfParts>
  <Company>NPC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Cost-Benefit Evaluation of Multi-Agency Programs</dc:title>
  <dc:creator>Colleen Kidney</dc:creator>
  <cp:lastModifiedBy>DHS-OIS-NDS</cp:lastModifiedBy>
  <cp:revision>996</cp:revision>
  <dcterms:created xsi:type="dcterms:W3CDTF">2004-10-07T23:14:42Z</dcterms:created>
  <dcterms:modified xsi:type="dcterms:W3CDTF">2014-03-26T16:30:21Z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0x01010090E08DA0C0DA2C47A2073CC4B65E2F4E</vt:lpwstr>
  </property>
  <property fmtid="{D5CDD505-2E9C-101B-9397-08002B2CF9AE}" pid="3" name="WorkflowChangePath">
    <vt:lpwstr>6d9ce5d8-7194-410a-8a1e-1209ea92da2a,2;6d9ce5d8-7194-410a-8a1e-1209ea92da2a,5;</vt:lpwstr>
  </property>
  <property fmtid="{D5CDD505-2E9C-101B-9397-08002B2CF9AE}" pid="4" name="Order">
    <vt:r8>18600</vt:r8>
  </property>
</Properties>
</file>