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37.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8.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Layouts/slideLayout5.xml" ContentType="application/vnd.openxmlformats-officedocument.presentationml.slideLayou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38.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305" r:id="rId3"/>
    <p:sldId id="260" r:id="rId4"/>
    <p:sldId id="315" r:id="rId5"/>
    <p:sldId id="314" r:id="rId6"/>
    <p:sldId id="316" r:id="rId7"/>
    <p:sldId id="272" r:id="rId8"/>
    <p:sldId id="277" r:id="rId9"/>
    <p:sldId id="320" r:id="rId10"/>
    <p:sldId id="278" r:id="rId11"/>
    <p:sldId id="318" r:id="rId12"/>
    <p:sldId id="297" r:id="rId13"/>
    <p:sldId id="323" r:id="rId14"/>
    <p:sldId id="280" r:id="rId15"/>
    <p:sldId id="281" r:id="rId16"/>
    <p:sldId id="286" r:id="rId17"/>
    <p:sldId id="299" r:id="rId18"/>
    <p:sldId id="319" r:id="rId19"/>
    <p:sldId id="321" r:id="rId20"/>
    <p:sldId id="288" r:id="rId21"/>
    <p:sldId id="289" r:id="rId22"/>
    <p:sldId id="291" r:id="rId23"/>
    <p:sldId id="292" r:id="rId24"/>
    <p:sldId id="293" r:id="rId25"/>
    <p:sldId id="317" r:id="rId26"/>
    <p:sldId id="265" r:id="rId27"/>
    <p:sldId id="263" r:id="rId28"/>
    <p:sldId id="300" r:id="rId29"/>
    <p:sldId id="301" r:id="rId30"/>
    <p:sldId id="302" r:id="rId31"/>
    <p:sldId id="304" r:id="rId32"/>
    <p:sldId id="303" r:id="rId33"/>
    <p:sldId id="306" r:id="rId34"/>
    <p:sldId id="308" r:id="rId35"/>
    <p:sldId id="309" r:id="rId36"/>
    <p:sldId id="310" r:id="rId37"/>
    <p:sldId id="311" r:id="rId38"/>
    <p:sldId id="322" r:id="rId3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407" autoAdjust="0"/>
  </p:normalViewPr>
  <p:slideViewPr>
    <p:cSldViewPr>
      <p:cViewPr>
        <p:scale>
          <a:sx n="70" d="100"/>
          <a:sy n="70" d="100"/>
        </p:scale>
        <p:origin x="-1152"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pPr>
              <a:defRPr/>
            </a:pPr>
            <a:fld id="{BE30CBAF-3808-4DDE-B7C6-0CB54319E55B}" type="datetimeFigureOut">
              <a:rPr lang="en-US"/>
              <a:pPr>
                <a:defRPr/>
              </a:pPr>
              <a:t>12/14/2011</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pPr>
              <a:defRPr/>
            </a:pPr>
            <a:fld id="{B728CBB3-0A0F-49E3-BF5D-F845A155BE7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46" tIns="46223" rIns="92446" bIns="46223" rtlCol="0"/>
          <a:lstStyle>
            <a:lvl1pPr algn="r" fontAlgn="auto">
              <a:spcBef>
                <a:spcPts val="0"/>
              </a:spcBef>
              <a:spcAft>
                <a:spcPts val="0"/>
              </a:spcAft>
              <a:defRPr sz="1200">
                <a:latin typeface="+mn-lt"/>
                <a:cs typeface="+mn-cs"/>
              </a:defRPr>
            </a:lvl1pPr>
          </a:lstStyle>
          <a:p>
            <a:pPr>
              <a:defRPr/>
            </a:pPr>
            <a:fld id="{6B3AF4F2-A392-4D7B-9ED5-30EC08098D19}" type="datetimeFigureOut">
              <a:rPr lang="en-US"/>
              <a:pPr>
                <a:defRPr/>
              </a:pPr>
              <a:t>12/14/2011</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2446" tIns="46223" rIns="92446" bIns="46223" rtlCol="0" anchor="b"/>
          <a:lstStyle>
            <a:lvl1pPr algn="r" fontAlgn="auto">
              <a:spcBef>
                <a:spcPts val="0"/>
              </a:spcBef>
              <a:spcAft>
                <a:spcPts val="0"/>
              </a:spcAft>
              <a:defRPr sz="1200">
                <a:latin typeface="+mn-lt"/>
                <a:cs typeface="+mn-cs"/>
              </a:defRPr>
            </a:lvl1pPr>
          </a:lstStyle>
          <a:p>
            <a:pPr>
              <a:defRPr/>
            </a:pPr>
            <a:fld id="{2A82F824-36FC-4558-8426-5388C7FB43E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7B1EF8C-8E56-48E3-992B-5FE50C92658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Frames are also categorized by level.</a:t>
            </a:r>
          </a:p>
          <a:p>
            <a:pPr eaLnBrk="1" hangingPunct="1">
              <a:spcBef>
                <a:spcPct val="0"/>
              </a:spcBef>
            </a:pPr>
            <a:endParaRPr lang="en-US" dirty="0" smtClean="0"/>
          </a:p>
          <a:p>
            <a:pPr eaLnBrk="1" hangingPunct="1">
              <a:spcBef>
                <a:spcPct val="0"/>
              </a:spcBef>
            </a:pPr>
            <a:r>
              <a:rPr lang="en-US" dirty="0" smtClean="0"/>
              <a:t>Level 1 frames involve big ideas and universal social justice values like fairness, equality, justice, protection, reward-for-work, family, community, etc. We all share these values in general but interpret them differently.</a:t>
            </a:r>
          </a:p>
          <a:p>
            <a:pPr eaLnBrk="1" hangingPunct="1">
              <a:spcBef>
                <a:spcPct val="0"/>
              </a:spcBef>
            </a:pPr>
            <a:endParaRPr lang="en-US" dirty="0" smtClean="0"/>
          </a:p>
          <a:p>
            <a:pPr eaLnBrk="1" hangingPunct="1">
              <a:spcBef>
                <a:spcPct val="0"/>
              </a:spcBef>
            </a:pPr>
            <a:r>
              <a:rPr lang="en-US" dirty="0" smtClean="0"/>
              <a:t>Level 2 involves how we classify issue types. Lack of health insurance may be classified as a public health issue, a children’s issue, an educational issue, an employment issue, a moral choice issue, etc. How the issue is classified could result in its getting more traction because it could, or should, activate certain Level 1 values.</a:t>
            </a:r>
          </a:p>
          <a:p>
            <a:pPr eaLnBrk="1" hangingPunct="1">
              <a:spcBef>
                <a:spcPct val="0"/>
              </a:spcBef>
            </a:pPr>
            <a:endParaRPr lang="en-US" dirty="0" smtClean="0"/>
          </a:p>
          <a:p>
            <a:pPr eaLnBrk="1" hangingPunct="1">
              <a:spcBef>
                <a:spcPct val="0"/>
              </a:spcBef>
            </a:pPr>
            <a:r>
              <a:rPr lang="en-US" dirty="0" smtClean="0"/>
              <a:t>Level 3  involves specific policies or programs that might be developed to remedy the problem. Policies and programs that are in conflict with dominant values at Level 1 have a low likelihood of being accepted at Level 3</a:t>
            </a:r>
          </a:p>
          <a:p>
            <a:pPr eaLnBrk="1" hangingPunct="1">
              <a:spcBef>
                <a:spcPct val="0"/>
              </a:spcBef>
            </a:pPr>
            <a:endParaRPr lang="en-US" dirty="0" smtClean="0"/>
          </a:p>
          <a:p>
            <a:pPr eaLnBrk="1" hangingPunct="1">
              <a:spcBef>
                <a:spcPct val="0"/>
              </a:spcBef>
            </a:pPr>
            <a:r>
              <a:rPr lang="en-US" dirty="0" smtClean="0"/>
              <a:t>When crafting a message, it is important to start with level one frames. Relate other frame levels to your level one frame and/or vision</a:t>
            </a:r>
          </a:p>
          <a:p>
            <a:pPr eaLnBrk="1" hangingPunct="1">
              <a:spcBef>
                <a:spcPct val="0"/>
              </a:spcBef>
            </a:pPr>
            <a:endParaRPr lang="en-US" dirty="0" smtClean="0"/>
          </a:p>
          <a:p>
            <a:pPr eaLnBrk="1" hangingPunct="1">
              <a:spcBef>
                <a:spcPct val="0"/>
              </a:spcBef>
            </a:pPr>
            <a:endParaRPr lang="en-US" dirty="0"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D691FC-4717-4AF5-88BC-81D305E28E8D}"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The message on the left does not start with a level one values frame and puts the responsibility (or blame) on the families, stating it as a personal responsibility issue.</a:t>
            </a:r>
          </a:p>
          <a:p>
            <a:pPr eaLnBrk="1" hangingPunct="1"/>
            <a:endParaRPr lang="en-US" dirty="0" smtClean="0"/>
          </a:p>
          <a:p>
            <a:pPr eaLnBrk="1" hangingPunct="1"/>
            <a:r>
              <a:rPr lang="en-US" dirty="0" smtClean="0"/>
              <a:t>The message on the right starts with a broad, level 1 value of protecting the community and avoids bringing up a personal blame frame.</a:t>
            </a:r>
          </a:p>
          <a:p>
            <a:pPr eaLnBrk="1" hangingPunct="1"/>
            <a:endParaRPr lang="en-US" dirty="0" smtClean="0"/>
          </a:p>
          <a:p>
            <a:pPr eaLnBrk="1" hangingPunct="1"/>
            <a:r>
              <a:rPr lang="en-US" dirty="0" smtClean="0"/>
              <a:t>It then brings in level 2 and</a:t>
            </a:r>
            <a:r>
              <a:rPr lang="en-US" baseline="0" dirty="0" smtClean="0"/>
              <a:t> 3 frames that relate directly to the level one frame.</a:t>
            </a:r>
            <a:endParaRPr lang="en-US" dirty="0" smtClean="0"/>
          </a:p>
        </p:txBody>
      </p:sp>
      <p:sp>
        <p:nvSpPr>
          <p:cNvPr id="4" name="Slide Number Placeholder 3"/>
          <p:cNvSpPr>
            <a:spLocks noGrp="1"/>
          </p:cNvSpPr>
          <p:nvPr>
            <p:ph type="sldNum" sz="quarter" idx="5"/>
          </p:nvPr>
        </p:nvSpPr>
        <p:spPr/>
        <p:txBody>
          <a:bodyPr/>
          <a:lstStyle/>
          <a:p>
            <a:pPr>
              <a:defRPr/>
            </a:pPr>
            <a:fld id="{D957463D-D274-4269-B48D-3F6D421E40B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It is often useful to tell landscape rather than portrait stories.</a:t>
            </a:r>
          </a:p>
          <a:p>
            <a:pPr eaLnBrk="1" hangingPunct="1">
              <a:spcBef>
                <a:spcPct val="0"/>
              </a:spcBef>
            </a:pPr>
            <a:r>
              <a:rPr lang="en-US" dirty="0" smtClean="0"/>
              <a:t>To make stories more interesting, the media often focuses on stories about individuals , but stories about individuals often don’t provide societal or systemic context. Without context they elicit the personal responsibility rather than societal responsibility frames. Personal stories often fit more easily into people’s frames of personal, individual responsibility, with a solution of needing to fix the person.</a:t>
            </a:r>
          </a:p>
          <a:p>
            <a:pPr eaLnBrk="1" hangingPunct="1">
              <a:spcBef>
                <a:spcPct val="0"/>
              </a:spcBef>
            </a:pPr>
            <a:endParaRPr lang="en-US" dirty="0" smtClean="0"/>
          </a:p>
          <a:p>
            <a:pPr eaLnBrk="1" hangingPunct="1">
              <a:spcBef>
                <a:spcPct val="0"/>
              </a:spcBef>
            </a:pPr>
            <a:r>
              <a:rPr lang="en-US" dirty="0" smtClean="0"/>
              <a:t>Landscapes provide system level context, help tell what needs to be changed. Not individual behavior change, but fix the conditions, the environment that makes healthy choices difficult. </a:t>
            </a:r>
          </a:p>
          <a:p>
            <a:pPr eaLnBrk="1" hangingPunct="1">
              <a:spcBef>
                <a:spcPct val="0"/>
              </a:spcBef>
            </a:pPr>
            <a:endParaRPr lang="en-US" dirty="0" smtClean="0"/>
          </a:p>
          <a:p>
            <a:pPr eaLnBrk="1" hangingPunct="1">
              <a:spcBef>
                <a:spcPct val="0"/>
              </a:spcBef>
            </a:pPr>
            <a:r>
              <a:rPr lang="en-US" dirty="0" smtClean="0"/>
              <a:t>Landscape stories can be uninteresting though, so it is important to connect to the issue at hand. We can tell stories about people, but we have to be careful to link their problems to the environmental factors and social conditions or circumstances that lead to the situation they are in. </a:t>
            </a:r>
          </a:p>
          <a:p>
            <a:pPr eaLnBrk="1" hangingPunct="1">
              <a:spcBef>
                <a:spcPct val="0"/>
              </a:spcBef>
            </a:pPr>
            <a:endParaRPr lang="en-US" dirty="0" smtClean="0"/>
          </a:p>
          <a:p>
            <a:pPr eaLnBrk="1" hangingPunct="1">
              <a:spcBef>
                <a:spcPct val="0"/>
              </a:spcBef>
            </a:pPr>
            <a:r>
              <a:rPr lang="en-US" dirty="0" smtClean="0"/>
              <a:t>Example of recent NPR series on obesity.</a:t>
            </a:r>
          </a:p>
          <a:p>
            <a:pPr eaLnBrk="1" hangingPunct="1">
              <a:spcBef>
                <a:spcPct val="0"/>
              </a:spcBef>
            </a:pPr>
            <a:r>
              <a:rPr lang="en-US" dirty="0" smtClean="0"/>
              <a:t>Also sometimes called episodic versus thematic framing</a:t>
            </a:r>
          </a:p>
          <a:p>
            <a:pPr eaLnBrk="1" hangingPunct="1">
              <a:spcBef>
                <a:spcPct val="0"/>
              </a:spcBef>
            </a:pPr>
            <a:endParaRPr lang="en-US" dirty="0" smtClean="0"/>
          </a:p>
          <a:p>
            <a:pPr eaLnBrk="1" hangingPunct="1">
              <a:spcBef>
                <a:spcPct val="0"/>
              </a:spcBef>
            </a:pPr>
            <a:r>
              <a:rPr lang="en-US" dirty="0" smtClean="0"/>
              <a:t>Episodic or portrait</a:t>
            </a:r>
            <a:r>
              <a:rPr lang="en-US" baseline="0" dirty="0" smtClean="0"/>
              <a:t> stories about individuals can sometimes be especially powerful because of the “I</a:t>
            </a:r>
            <a:r>
              <a:rPr lang="en-US" dirty="0" smtClean="0"/>
              <a:t>dentifiable victim effect”.</a:t>
            </a:r>
            <a:r>
              <a:rPr lang="en-US" baseline="0" dirty="0" smtClean="0"/>
              <a:t> Context needs to be </a:t>
            </a:r>
            <a:r>
              <a:rPr lang="en-US" baseline="0" dirty="0" err="1" smtClean="0"/>
              <a:t>providied</a:t>
            </a:r>
            <a:r>
              <a:rPr lang="en-US" baseline="0" dirty="0" smtClean="0"/>
              <a:t> though.</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On the left a portrait news story that focuses on individual responsibility. The mother is blamed for this eight year old weighing</a:t>
            </a:r>
            <a:r>
              <a:rPr lang="en-US" baseline="0" dirty="0" smtClean="0"/>
              <a:t> 200 pounds.</a:t>
            </a:r>
            <a:endParaRPr lang="en-US" dirty="0" smtClean="0"/>
          </a:p>
          <a:p>
            <a:pPr eaLnBrk="1" hangingPunct="1"/>
            <a:endParaRPr lang="en-US" dirty="0" smtClean="0"/>
          </a:p>
          <a:p>
            <a:pPr eaLnBrk="1" hangingPunct="1"/>
            <a:r>
              <a:rPr lang="en-US" dirty="0" smtClean="0"/>
              <a:t>On the right is a landscape perspective with talking points that help to provide</a:t>
            </a:r>
            <a:r>
              <a:rPr lang="en-US" baseline="0" dirty="0" smtClean="0"/>
              <a:t> broader context.</a:t>
            </a:r>
            <a:endParaRPr lang="en-US" dirty="0" smtClean="0"/>
          </a:p>
        </p:txBody>
      </p:sp>
      <p:sp>
        <p:nvSpPr>
          <p:cNvPr id="4" name="Slide Number Placeholder 3"/>
          <p:cNvSpPr>
            <a:spLocks noGrp="1"/>
          </p:cNvSpPr>
          <p:nvPr>
            <p:ph type="sldNum" sz="quarter" idx="5"/>
          </p:nvPr>
        </p:nvSpPr>
        <p:spPr/>
        <p:txBody>
          <a:bodyPr/>
          <a:lstStyle/>
          <a:p>
            <a:pPr>
              <a:defRPr/>
            </a:pPr>
            <a:fld id="{96078841-EF59-418E-89E9-7AA3A135917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It is very important to be careful to not repeat negative or contrary frames. Mentioning a negative frame can focus your audience’s attention on the negative frame and make it difficult to divert them from it.</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BA1055-FB91-46A8-A133-809D3B1173A9}"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One way to avoid repeating</a:t>
            </a:r>
            <a:r>
              <a:rPr lang="en-US" baseline="0" dirty="0" smtClean="0"/>
              <a:t> a negative frame is to eliminate these words from your presentations.</a:t>
            </a:r>
            <a:endParaRPr lang="en-US" dirty="0" smtClean="0"/>
          </a:p>
          <a:p>
            <a:pPr eaLnBrk="1" hangingPunct="1">
              <a:spcBef>
                <a:spcPct val="0"/>
              </a:spcBef>
            </a:pPr>
            <a:r>
              <a:rPr lang="en-US" dirty="0" smtClean="0"/>
              <a:t>An example of failing to do</a:t>
            </a:r>
            <a:r>
              <a:rPr lang="en-US" baseline="0" dirty="0" smtClean="0"/>
              <a:t> this. Recently, i</a:t>
            </a:r>
            <a:r>
              <a:rPr lang="en-US" dirty="0" smtClean="0"/>
              <a:t>n response to an editorial that stated that a Health Department goal for a</a:t>
            </a:r>
            <a:r>
              <a:rPr lang="en-US" baseline="0" dirty="0" smtClean="0"/>
              <a:t> </a:t>
            </a:r>
            <a:r>
              <a:rPr lang="en-US" dirty="0" smtClean="0"/>
              <a:t>smoke free fair policy was to marginalize and shame smokers, I said, “we are not trying to marginalize or shame smokers.” That just reinforced the negative frame for anyone reading my response and was counter productive. That of course was before I became a one workshop framing expert.</a:t>
            </a:r>
          </a:p>
          <a:p>
            <a:pPr eaLnBrk="1" hangingPunct="1">
              <a:spcBef>
                <a:spcPct val="0"/>
              </a:spcBef>
            </a:pPr>
            <a:endParaRPr lang="en-US" dirty="0"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78A1AF-B9CC-44EC-97A1-7CDCE283C6CD}"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 couple of examples of making the mistake of reinforcing</a:t>
            </a:r>
            <a:r>
              <a:rPr lang="en-US" baseline="0" dirty="0" smtClean="0"/>
              <a:t> negative frames.</a:t>
            </a:r>
            <a:endParaRPr lang="en-US" dirty="0" smtClean="0"/>
          </a:p>
          <a:p>
            <a:pPr eaLnBrk="1" hangingPunct="1">
              <a:spcBef>
                <a:spcPct val="0"/>
              </a:spcBef>
            </a:pPr>
            <a:r>
              <a:rPr lang="en-US" dirty="0" smtClean="0"/>
              <a:t>In the first example the negative frame of infringing on people’s personal liberty is emphasized.</a:t>
            </a:r>
          </a:p>
          <a:p>
            <a:pPr eaLnBrk="1" hangingPunct="1">
              <a:spcBef>
                <a:spcPct val="0"/>
              </a:spcBef>
            </a:pPr>
            <a:endParaRPr lang="en-US" dirty="0" smtClean="0"/>
          </a:p>
          <a:p>
            <a:pPr eaLnBrk="1" hangingPunct="1">
              <a:spcBef>
                <a:spcPct val="0"/>
              </a:spcBef>
            </a:pPr>
            <a:r>
              <a:rPr lang="en-US" dirty="0" smtClean="0"/>
              <a:t>In the second, Hookah lounges are associated with being cool and safe.</a:t>
            </a:r>
          </a:p>
          <a:p>
            <a:pPr eaLnBrk="1" hangingPunct="1">
              <a:spcBef>
                <a:spcPct val="0"/>
              </a:spcBef>
            </a:pPr>
            <a:endParaRPr lang="en-US" dirty="0" smtClean="0"/>
          </a:p>
          <a:p>
            <a:pPr eaLnBrk="1" hangingPunct="1">
              <a:spcBef>
                <a:spcPct val="0"/>
              </a:spcBef>
            </a:pPr>
            <a:r>
              <a:rPr lang="en-US" dirty="0" smtClean="0"/>
              <a:t>Runs counter to our purposes.</a:t>
            </a:r>
          </a:p>
          <a:p>
            <a:pPr eaLnBrk="1" hangingPunct="1">
              <a:spcBef>
                <a:spcPct val="0"/>
              </a:spcBef>
            </a:pPr>
            <a:endParaRPr lang="en-US" dirty="0" smtClean="0"/>
          </a:p>
          <a:p>
            <a:pPr eaLnBrk="1" hangingPunct="1">
              <a:spcBef>
                <a:spcPct val="0"/>
              </a:spcBef>
            </a:pPr>
            <a:endParaRPr lang="en-US" dirty="0"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22854" fontAlgn="base">
              <a:spcBef>
                <a:spcPct val="0"/>
              </a:spcBef>
              <a:spcAft>
                <a:spcPct val="0"/>
              </a:spcAft>
              <a:defRPr/>
            </a:pPr>
            <a:fld id="{8CE68F14-67D1-46EB-BC94-5C8F2E233973}" type="slidenum">
              <a:rPr lang="en-US">
                <a:cs typeface="Arial" charset="0"/>
              </a:rPr>
              <a:pPr defTabSz="922854" fontAlgn="base">
                <a:spcBef>
                  <a:spcPct val="0"/>
                </a:spcBef>
                <a:spcAft>
                  <a:spcPct val="0"/>
                </a:spcAft>
                <a:defRPr/>
              </a:pPr>
              <a:t>16</a:t>
            </a:fld>
            <a:endParaRPr lang="en-US" dirty="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Pivoting, and/or bridging or safety phrases are ways to avoid repeating a negative frame, and of changing or redirecting the frame. Politicians are often very adept at this.</a:t>
            </a:r>
          </a:p>
          <a:p>
            <a:pPr eaLnBrk="1" hangingPunct="1">
              <a:spcBef>
                <a:spcPct val="0"/>
              </a:spcBef>
            </a:pPr>
            <a:endParaRPr lang="en-US" dirty="0" smtClean="0"/>
          </a:p>
          <a:p>
            <a:pPr eaLnBrk="1" hangingPunct="1">
              <a:spcBef>
                <a:spcPct val="0"/>
              </a:spcBef>
            </a:pPr>
            <a:r>
              <a:rPr lang="en-US" dirty="0" smtClean="0"/>
              <a:t>These are especially useful in interview situations</a:t>
            </a:r>
          </a:p>
          <a:p>
            <a:pPr eaLnBrk="1" hangingPunct="1">
              <a:spcBef>
                <a:spcPct val="0"/>
              </a:spcBef>
            </a:pPr>
            <a:endParaRPr lang="en-US" dirty="0" smtClean="0"/>
          </a:p>
          <a:p>
            <a:pPr eaLnBrk="1" hangingPunct="1">
              <a:spcBef>
                <a:spcPct val="0"/>
              </a:spcBef>
            </a:pPr>
            <a:r>
              <a:rPr lang="en-US" dirty="0" smtClean="0"/>
              <a:t>The idea is to draw attention away from the unwanted frame by focusing on another. Ignoring a questioners and stating your own.</a:t>
            </a:r>
          </a:p>
          <a:p>
            <a:pPr eaLnBrk="1" hangingPunct="1">
              <a:spcBef>
                <a:spcPct val="0"/>
              </a:spcBef>
            </a:pPr>
            <a:endParaRPr lang="en-US" dirty="0" smtClean="0"/>
          </a:p>
          <a:p>
            <a:pPr eaLnBrk="1" hangingPunct="1">
              <a:spcBef>
                <a:spcPct val="0"/>
              </a:spcBef>
            </a:pPr>
            <a:r>
              <a:rPr lang="en-US" dirty="0" smtClean="0"/>
              <a:t>Bridging is defined as “answering the question by not answering the question”</a:t>
            </a:r>
          </a:p>
          <a:p>
            <a:pPr eaLnBrk="1" hangingPunct="1">
              <a:spcBef>
                <a:spcPct val="0"/>
              </a:spcBef>
            </a:pPr>
            <a:r>
              <a:rPr lang="en-US" dirty="0" smtClean="0"/>
              <a:t>An example would be if someone says something about “the taxpayers money” you could respond by talking about “public or government funds”.</a:t>
            </a:r>
          </a:p>
          <a:p>
            <a:pPr eaLnBrk="1" hangingPunct="1">
              <a:spcBef>
                <a:spcPct val="0"/>
              </a:spcBef>
            </a:pPr>
            <a:endParaRPr lang="en-US" dirty="0" smtClean="0"/>
          </a:p>
          <a:p>
            <a:pPr eaLnBrk="1" hangingPunct="1">
              <a:spcBef>
                <a:spcPct val="0"/>
              </a:spcBef>
            </a:pPr>
            <a:r>
              <a:rPr lang="en-US" dirty="0" smtClean="0"/>
              <a:t>Having safety phrases can also act as a pivot or diversion. If you are talking about tobacco, whatever someone says, you can almost always say: Tobacco use is the single greatest preventable cause of death and disease in our county and ….. take off from there.</a:t>
            </a:r>
          </a:p>
          <a:p>
            <a:pPr eaLnBrk="1" hangingPunct="1">
              <a:spcBef>
                <a:spcPct val="0"/>
              </a:spcBef>
            </a:pPr>
            <a:endParaRPr lang="en-US" dirty="0" smtClean="0"/>
          </a:p>
          <a:p>
            <a:pPr eaLnBrk="1" hangingPunct="1">
              <a:spcBef>
                <a:spcPct val="0"/>
              </a:spcBef>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good to focus more on solutions,</a:t>
            </a:r>
            <a:r>
              <a:rPr lang="en-US" baseline="0" dirty="0" smtClean="0"/>
              <a:t> and less on problems</a:t>
            </a:r>
            <a:endParaRPr lang="en-US" dirty="0"/>
          </a:p>
        </p:txBody>
      </p:sp>
      <p:sp>
        <p:nvSpPr>
          <p:cNvPr id="4" name="Slide Number Placeholder 3"/>
          <p:cNvSpPr>
            <a:spLocks noGrp="1"/>
          </p:cNvSpPr>
          <p:nvPr>
            <p:ph type="sldNum" sz="quarter" idx="10"/>
          </p:nvPr>
        </p:nvSpPr>
        <p:spPr/>
        <p:txBody>
          <a:bodyPr/>
          <a:lstStyle/>
          <a:p>
            <a:pPr>
              <a:defRPr/>
            </a:pPr>
            <a:fld id="{2A82F824-36FC-4558-8426-5388C7FB43E7}"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defTabSz="923925" eaLnBrk="1" hangingPunct="1"/>
            <a:r>
              <a:rPr lang="en-US" dirty="0" smtClean="0"/>
              <a:t>In the problem focused example on the left, the </a:t>
            </a:r>
            <a:r>
              <a:rPr lang="en-US" dirty="0" err="1" smtClean="0"/>
              <a:t>aspirational</a:t>
            </a:r>
            <a:r>
              <a:rPr lang="en-US" dirty="0" smtClean="0"/>
              <a:t> solution message is at the end and is overwhelmed by the list of depressing problems that comes before it.</a:t>
            </a:r>
          </a:p>
          <a:p>
            <a:pPr defTabSz="923925" eaLnBrk="1" hangingPunct="1"/>
            <a:endParaRPr lang="en-US" dirty="0" smtClean="0"/>
          </a:p>
          <a:p>
            <a:pPr defTabSz="923925" eaLnBrk="1" hangingPunct="1"/>
            <a:r>
              <a:rPr lang="en-US" dirty="0" smtClean="0"/>
              <a:t>In the second, the message is reframed with vision and </a:t>
            </a:r>
            <a:r>
              <a:rPr lang="en-US" dirty="0" err="1" smtClean="0"/>
              <a:t>aspirational</a:t>
            </a:r>
            <a:r>
              <a:rPr lang="en-US" dirty="0" smtClean="0"/>
              <a:t> tone, with less focus</a:t>
            </a:r>
            <a:r>
              <a:rPr lang="en-US" baseline="0" dirty="0" smtClean="0"/>
              <a:t> on the problem(s)</a:t>
            </a:r>
            <a:endParaRPr lang="en-US" dirty="0" smtClean="0"/>
          </a:p>
          <a:p>
            <a:pPr defTabSz="923925" eaLnBrk="1" hangingPunct="1"/>
            <a:endParaRPr lang="en-US" dirty="0" smtClean="0"/>
          </a:p>
          <a:p>
            <a:pPr defTabSz="923925" eaLnBrk="1" hangingPunct="1"/>
            <a:endParaRPr lang="en-US" dirty="0" smtClean="0"/>
          </a:p>
        </p:txBody>
      </p:sp>
      <p:sp>
        <p:nvSpPr>
          <p:cNvPr id="4" name="Slide Number Placeholder 3"/>
          <p:cNvSpPr>
            <a:spLocks noGrp="1"/>
          </p:cNvSpPr>
          <p:nvPr>
            <p:ph type="sldNum" sz="quarter" idx="5"/>
          </p:nvPr>
        </p:nvSpPr>
        <p:spPr/>
        <p:txBody>
          <a:bodyPr/>
          <a:lstStyle/>
          <a:p>
            <a:pPr>
              <a:defRPr/>
            </a:pPr>
            <a:fld id="{718002AF-16DD-42EE-9C5C-2A047781E8E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We would like to recognize the two experts who shared their time and knowledge with us.  Dr. Liana </a:t>
            </a:r>
            <a:r>
              <a:rPr lang="en-US" dirty="0" err="1" smtClean="0"/>
              <a:t>Winnett</a:t>
            </a:r>
            <a:r>
              <a:rPr lang="en-US" dirty="0" smtClean="0"/>
              <a:t> provided a training for the Metro RSN in June 2011.  Janet Byrd provided a similar training for the Southern RSN in November. </a:t>
            </a:r>
          </a:p>
        </p:txBody>
      </p:sp>
      <p:sp>
        <p:nvSpPr>
          <p:cNvPr id="4" name="Slide Number Placeholder 3"/>
          <p:cNvSpPr>
            <a:spLocks noGrp="1"/>
          </p:cNvSpPr>
          <p:nvPr>
            <p:ph type="sldNum" sz="quarter" idx="5"/>
          </p:nvPr>
        </p:nvSpPr>
        <p:spPr/>
        <p:txBody>
          <a:bodyPr/>
          <a:lstStyle/>
          <a:p>
            <a:pPr>
              <a:defRPr/>
            </a:pPr>
            <a:fld id="{311CE711-2094-4061-99AF-2980ABB8D04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Innumeracy (illiteracy with numbers) is widespread. Too many numbers and incomprehensibility of numbers causes people to not pay attention to your message and to revert to their basic frames.</a:t>
            </a:r>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F55C6E-40A7-4A0B-B646-1975B881541B}" type="slidenum">
              <a:rPr lang="en-US">
                <a:cs typeface="Arial" charset="0"/>
              </a:rPr>
              <a:pPr fontAlgn="base">
                <a:spcBef>
                  <a:spcPct val="0"/>
                </a:spcBef>
                <a:spcAft>
                  <a:spcPct val="0"/>
                </a:spcAft>
                <a:defRPr/>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Create a relationship between the number and something common.</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t>“making large numbers comprehensible and compelling by placing them in a social context that provides meaning”</a:t>
            </a:r>
          </a:p>
          <a:p>
            <a:pPr eaLnBrk="1" hangingPunct="1">
              <a:spcBef>
                <a:spcPct val="0"/>
              </a:spcBef>
            </a:pPr>
            <a:endParaRPr lang="en-US" dirty="0" smtClean="0"/>
          </a:p>
          <a:p>
            <a:pPr eaLnBrk="1" hangingPunct="1">
              <a:spcBef>
                <a:spcPct val="0"/>
              </a:spcBef>
            </a:pPr>
            <a:r>
              <a:rPr lang="en-US" dirty="0" smtClean="0">
                <a:ea typeface="ＭＳ Ｐゴシック" pitchFamily="34" charset="-128"/>
              </a:rPr>
              <a:t>It is important also to limit the use of data. Provide one or very few facts, not a litany of facts.</a:t>
            </a:r>
          </a:p>
          <a:p>
            <a:pPr eaLnBrk="1" hangingPunct="1">
              <a:spcBef>
                <a:spcPct val="0"/>
              </a:spcBef>
            </a:pPr>
            <a:endParaRPr lang="en-US" dirty="0" smtClean="0">
              <a:ea typeface="ＭＳ Ｐゴシック" pitchFamily="34" charset="-128"/>
            </a:endParaRPr>
          </a:p>
          <a:p>
            <a:pPr eaLnBrk="1" hangingPunct="1">
              <a:spcBef>
                <a:spcPct val="0"/>
              </a:spcBef>
            </a:pPr>
            <a:endParaRPr lang="en-US" dirty="0" smtClean="0">
              <a:ea typeface="ＭＳ Ｐゴシック" pitchFamily="34" charset="-128"/>
            </a:endParaRPr>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22854" fontAlgn="base">
              <a:spcBef>
                <a:spcPct val="0"/>
              </a:spcBef>
              <a:spcAft>
                <a:spcPct val="0"/>
              </a:spcAft>
              <a:defRPr/>
            </a:pPr>
            <a:fld id="{3FBDB35A-FA4B-46E0-B24C-CB860A0DAD33}" type="slidenum">
              <a:rPr lang="en-US" altLang="en-US">
                <a:solidFill>
                  <a:srgbClr val="000000"/>
                </a:solidFill>
                <a:cs typeface="Arial" charset="0"/>
              </a:rPr>
              <a:pPr defTabSz="922854" fontAlgn="base">
                <a:spcBef>
                  <a:spcPct val="0"/>
                </a:spcBef>
                <a:spcAft>
                  <a:spcPct val="0"/>
                </a:spcAft>
                <a:defRPr/>
              </a:pPr>
              <a:t>21</a:t>
            </a:fld>
            <a:endParaRPr lang="en-US" altLang="en-US" dirty="0">
              <a:solidFill>
                <a:srgbClr val="000000"/>
              </a:solidFill>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 personal example: As</a:t>
            </a:r>
            <a:r>
              <a:rPr lang="en-US" baseline="0" dirty="0" smtClean="0"/>
              <a:t> most Counties </a:t>
            </a:r>
            <a:r>
              <a:rPr lang="en-US" baseline="0" dirty="0" err="1" smtClean="0"/>
              <a:t>are,Coo</a:t>
            </a:r>
            <a:r>
              <a:rPr lang="en-US" baseline="0" dirty="0" smtClean="0"/>
              <a:t> County is struggling financially. So I’m proposing this as a frame.</a:t>
            </a:r>
          </a:p>
          <a:p>
            <a:pPr eaLnBrk="1" hangingPunct="1">
              <a:spcBef>
                <a:spcPct val="0"/>
              </a:spcBef>
            </a:pPr>
            <a:r>
              <a:rPr lang="en-US" baseline="0" dirty="0" smtClean="0"/>
              <a:t>The amount of money spent in Coos County in one year’s time, for medical care for tobacco related illness, plus the cost in lost productivity due to tobacco related early deaths, would pay for the Coos County Budget for 4 years.</a:t>
            </a:r>
            <a:endParaRPr lang="en-US" dirty="0"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86004C-DF43-431F-B77A-783D011D667B}" type="slidenum">
              <a:rPr lang="en-US">
                <a:cs typeface="Arial" charset="0"/>
              </a:rPr>
              <a:pPr fontAlgn="base">
                <a:spcBef>
                  <a:spcPct val="0"/>
                </a:spcBef>
                <a:spcAft>
                  <a:spcPct val="0"/>
                </a:spcAft>
                <a:defRPr/>
              </a:pPr>
              <a:t>22</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Using metaphors and analogies is important in strategic framing. The right metaphors create frames that connect to social justice values</a:t>
            </a:r>
          </a:p>
          <a:p>
            <a:pPr eaLnBrk="1" hangingPunct="1">
              <a:spcBef>
                <a:spcPct val="0"/>
              </a:spcBef>
            </a:pPr>
            <a:endParaRPr lang="en-US" dirty="0" smtClean="0"/>
          </a:p>
          <a:p>
            <a:pPr eaLnBrk="1" hangingPunct="1">
              <a:spcBef>
                <a:spcPct val="0"/>
              </a:spcBef>
            </a:pPr>
            <a:r>
              <a:rPr lang="en-US" dirty="0" smtClean="0"/>
              <a:t>The upstream metaphor for describing the value of public health prevention is a good example</a:t>
            </a:r>
          </a:p>
          <a:p>
            <a:pPr eaLnBrk="1" hangingPunct="1">
              <a:spcBef>
                <a:spcPct val="0"/>
              </a:spcBef>
            </a:pPr>
            <a:r>
              <a:rPr lang="en-US" dirty="0" smtClean="0"/>
              <a:t> It is important to use metaphors that provoke positive social</a:t>
            </a:r>
            <a:r>
              <a:rPr lang="en-US" baseline="0" dirty="0" smtClean="0"/>
              <a:t> justice frames, not ones that attribute personal blame.</a:t>
            </a:r>
          </a:p>
          <a:p>
            <a:pPr eaLnBrk="1" hangingPunct="1">
              <a:spcBef>
                <a:spcPct val="0"/>
              </a:spcBef>
            </a:pPr>
            <a:r>
              <a:rPr lang="en-US" baseline="0" dirty="0" smtClean="0"/>
              <a:t>i.e. would want to avoid sinfulness metaphors when talking about obesity, or even addiction. Better to use a toxic food environment metaphor.</a:t>
            </a:r>
            <a:endParaRPr lang="en-US" dirty="0" smtClean="0"/>
          </a:p>
          <a:p>
            <a:pPr eaLnBrk="1" hangingPunct="1">
              <a:spcBef>
                <a:spcPct val="0"/>
              </a:spcBef>
            </a:pPr>
            <a:r>
              <a:rPr lang="en-US" dirty="0" smtClean="0"/>
              <a:t>“A conversation is like a journey.”</a:t>
            </a:r>
          </a:p>
          <a:p>
            <a:pPr eaLnBrk="1" hangingPunct="1">
              <a:spcBef>
                <a:spcPct val="0"/>
              </a:spcBef>
            </a:pPr>
            <a:endParaRPr lang="en-US" dirty="0" smtClean="0"/>
          </a:p>
          <a:p>
            <a:pPr eaLnBrk="1" hangingPunct="1">
              <a:spcBef>
                <a:spcPct val="0"/>
              </a:spcBef>
            </a:pPr>
            <a:r>
              <a:rPr lang="en-US" dirty="0" smtClean="0"/>
              <a:t>Social math can</a:t>
            </a:r>
            <a:r>
              <a:rPr lang="en-US" baseline="0" dirty="0" smtClean="0"/>
              <a:t> be</a:t>
            </a:r>
            <a:r>
              <a:rPr lang="en-US" dirty="0" smtClean="0"/>
              <a:t> a form of using metaphors.</a:t>
            </a:r>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C46546-1464-4394-9BE9-EC6F01DD1B43}" type="slidenum">
              <a:rPr lang="en-US">
                <a:cs typeface="Arial" charset="0"/>
              </a:rPr>
              <a:pPr fontAlgn="base">
                <a:spcBef>
                  <a:spcPct val="0"/>
                </a:spcBef>
                <a:spcAft>
                  <a:spcPct val="0"/>
                </a:spcAft>
                <a:defRPr/>
              </a:pPr>
              <a:t>23</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Tone is also important and pretty self-evident. We don’t want to</a:t>
            </a:r>
            <a:r>
              <a:rPr lang="en-US" baseline="0" dirty="0" smtClean="0"/>
              <a:t> get people’s backs up and have them feel in opposition to our message before they even hear it. The right tone promotes a cooperative response.</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endParaRPr lang="en-US" dirty="0"/>
          </a:p>
        </p:txBody>
      </p:sp>
      <p:sp>
        <p:nvSpPr>
          <p:cNvPr id="4" name="Slide Number Placeholder 3"/>
          <p:cNvSpPr>
            <a:spLocks noGrp="1"/>
          </p:cNvSpPr>
          <p:nvPr>
            <p:ph type="sldNum" sz="quarter" idx="10"/>
          </p:nvPr>
        </p:nvSpPr>
        <p:spPr/>
        <p:txBody>
          <a:bodyPr/>
          <a:lstStyle/>
          <a:p>
            <a:pPr>
              <a:defRPr/>
            </a:pPr>
            <a:fld id="{2A82F824-36FC-4558-8426-5388C7FB43E7}"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It is also important to choose language that doesn’t evoke frames you are trying to avoid. </a:t>
            </a:r>
          </a:p>
          <a:p>
            <a:pPr eaLnBrk="1" hangingPunct="1">
              <a:spcBef>
                <a:spcPct val="0"/>
              </a:spcBef>
            </a:pPr>
            <a:r>
              <a:rPr lang="en-US" smtClean="0"/>
              <a:t>Have to not unintentionally bring up a frame. Saying smokers evokes more of a personal responsibility frame.</a:t>
            </a:r>
          </a:p>
          <a:p>
            <a:pPr eaLnBrk="1" hangingPunct="1">
              <a:spcBef>
                <a:spcPct val="0"/>
              </a:spcBef>
            </a:pPr>
            <a:endParaRPr lang="en-US"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89ED9B-BBF7-40F4-A946-F28BE3925ADB}" type="slidenum">
              <a:rPr lang="en-US">
                <a:cs typeface="Arial" charset="0"/>
              </a:rPr>
              <a:pPr fontAlgn="base">
                <a:spcBef>
                  <a:spcPct val="0"/>
                </a:spcBef>
                <a:spcAft>
                  <a:spcPct val="0"/>
                </a:spcAft>
                <a:defRPr/>
              </a:pPr>
              <a:t>26</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Refer to Liana Winett’s “Problem Framing Template”.  </a:t>
            </a:r>
          </a:p>
          <a:p>
            <a:pPr eaLnBrk="1" hangingPunct="1"/>
            <a:endParaRPr lang="en-US" smtClean="0"/>
          </a:p>
          <a:p>
            <a:pPr eaLnBrk="1" hangingPunct="1"/>
            <a:r>
              <a:rPr lang="en-US" smtClean="0"/>
              <a:t>This is the framework that Dr. Liana Winett shared with us during our training earlier this year. Some templates were shared with you all on the listservs that can be used to help you work through development of your values based messages.</a:t>
            </a:r>
          </a:p>
        </p:txBody>
      </p:sp>
      <p:sp>
        <p:nvSpPr>
          <p:cNvPr id="4" name="Slide Number Placeholder 3"/>
          <p:cNvSpPr>
            <a:spLocks noGrp="1"/>
          </p:cNvSpPr>
          <p:nvPr>
            <p:ph type="sldNum" sz="quarter" idx="5"/>
          </p:nvPr>
        </p:nvSpPr>
        <p:spPr/>
        <p:txBody>
          <a:bodyPr/>
          <a:lstStyle/>
          <a:p>
            <a:pPr>
              <a:defRPr/>
            </a:pPr>
            <a:fld id="{AEB57A38-D8A3-47F6-A650-6A4DECDBFB1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p:spPr>
      </p:sp>
      <p:sp>
        <p:nvSpPr>
          <p:cNvPr id="696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 recent example of how we’ve used Values Based Framing in promoting our policy efforts came in the form of an Op-Ed piece that ran in the Gresham Outlook. Our program staff helped to shape the messaging that was then submitted by one of our Commissioners. </a:t>
            </a:r>
          </a:p>
          <a:p>
            <a:pPr eaLnBrk="1" hangingPunct="1"/>
            <a:endParaRPr lang="en-US" smtClean="0"/>
          </a:p>
          <a:p>
            <a:pPr eaLnBrk="1" hangingPunct="1"/>
            <a:r>
              <a:rPr lang="en-US" smtClean="0"/>
              <a:t>First, we set the tone of the article with the title, “Prevention Cheaper than Treatment,” which helps to frame the issue of worksite wellness as a beneficial cost saving strategy. </a:t>
            </a:r>
          </a:p>
          <a:p>
            <a:pPr eaLnBrk="1" hangingPunct="1"/>
            <a:endParaRPr lang="en-US" smtClean="0"/>
          </a:p>
          <a:p>
            <a:pPr eaLnBrk="1" hangingPunct="1"/>
            <a:r>
              <a:rPr lang="en-US" smtClean="0"/>
              <a:t>The goal for the Op-Ed was to highlight the public/private partnerships brought about by this event.</a:t>
            </a:r>
          </a:p>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headEnd/>
            <a:tailEnd/>
          </a:ln>
        </p:spPr>
      </p:sp>
      <p:sp>
        <p:nvSpPr>
          <p:cNvPr id="716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 get to our vision through messages that tie employers, employees, and the health of broader community together by talking about importance of employers and businesses to the health of our region.  </a:t>
            </a:r>
          </a:p>
          <a:p>
            <a:pPr eaLnBrk="1" hangingPunct="1"/>
            <a:endParaRPr lang="en-US" smtClean="0"/>
          </a:p>
          <a:p>
            <a:pPr eaLnBrk="1" hangingPunct="1"/>
            <a:r>
              <a:rPr lang="en-US" smtClean="0"/>
              <a:t>The messages here stay at the landscape level, talking about employers and the region in a broad sense, and touching on values shared among all employers and businesses. </a:t>
            </a:r>
          </a:p>
          <a:p>
            <a:pPr eaLnBrk="1" hangingPunct="1"/>
            <a:endParaRPr lang="en-US" smtClean="0"/>
          </a:p>
          <a:p>
            <a:pPr eaLnBrk="1" hangingPunct="1"/>
            <a:r>
              <a:rPr lang="en-US" smtClean="0"/>
              <a:t>We also talk about what we want out of a public/private partnership for worksite wellness by talking about “our goal, which is to help employers keep their workforce as healthy as possible.” Already because of our Op-Ed title, we’ve established that we think prevention is a good strategy for doing that, and during the article we frame it as the county helping employers to help their employees, targeting employers as the entity to take action for worksite wellness. b</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Disclaimer: We are not content experts, simply sharing what we learned and using a couple examples to illustrate the application.  We have a list of resources for you at the end.  </a:t>
            </a:r>
          </a:p>
        </p:txBody>
      </p:sp>
      <p:sp>
        <p:nvSpPr>
          <p:cNvPr id="4" name="Slide Number Placeholder 3"/>
          <p:cNvSpPr>
            <a:spLocks noGrp="1"/>
          </p:cNvSpPr>
          <p:nvPr>
            <p:ph type="sldNum" sz="quarter" idx="5"/>
          </p:nvPr>
        </p:nvSpPr>
        <p:spPr/>
        <p:txBody>
          <a:bodyPr/>
          <a:lstStyle/>
          <a:p>
            <a:pPr>
              <a:defRPr/>
            </a:pPr>
            <a:fld id="{9C79B406-9CBE-4476-9833-D02002F2A8FE}"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headEnd/>
            <a:tailEnd/>
          </a:ln>
        </p:spPr>
      </p:sp>
      <p:sp>
        <p:nvSpPr>
          <p:cNvPr id="737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 then touch on the values of cost-savings and the value of prevention. It also ties back to our vision of wanting to ensure people are able to live healthier, happier lives. </a:t>
            </a:r>
          </a:p>
          <a:p>
            <a:pPr eaLnBrk="1" hangingPunct="1"/>
            <a:endParaRPr lang="en-US" smtClean="0"/>
          </a:p>
          <a:p>
            <a:pPr eaLnBrk="1" hangingPunct="1"/>
            <a:r>
              <a:rPr lang="en-US" smtClean="0"/>
              <a:t>The value of prevention helps to get us to why it matters for employees to care about worksite wellness – it saves money, and also makes employees happier, which is something every employer wants.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TextEdit="1"/>
          </p:cNvSpPr>
          <p:nvPr>
            <p:ph type="sldImg"/>
          </p:nvPr>
        </p:nvSpPr>
        <p:spPr bwMode="auto">
          <a:noFill/>
          <a:ln>
            <a:solidFill>
              <a:srgbClr val="000000"/>
            </a:solidFill>
            <a:miter lim="800000"/>
            <a:headEnd/>
            <a:tailEnd/>
          </a:ln>
        </p:spPr>
      </p:sp>
      <p:sp>
        <p:nvSpPr>
          <p:cNvPr id="757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 then talk about our problem by talking about how employers are struggling with the high cost of health care for themselves and their employees. This ties it back to a tangible problem – the cost rising cost of healthcare – and sets us up for our proposed solution. </a:t>
            </a:r>
          </a:p>
          <a:p>
            <a:pPr eaLnBrk="1" hangingPunct="1"/>
            <a:endParaRPr lang="en-US" smtClean="0"/>
          </a:p>
          <a:p>
            <a:pPr eaLnBrk="1" hangingPunct="1"/>
            <a:r>
              <a:rPr lang="en-US" smtClean="0"/>
              <a:t>One use of a kind of social math that we mention in the article is that adults spend at least half of their waking hours at their worksites, which is relatable statistic, and helps to provide an approachable numerical context for why the workplace environment is so influential.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TextEdit="1"/>
          </p:cNvSpPr>
          <p:nvPr>
            <p:ph type="sldImg"/>
          </p:nvPr>
        </p:nvSpPr>
        <p:spPr bwMode="auto">
          <a:noFill/>
          <a:ln>
            <a:solidFill>
              <a:srgbClr val="000000"/>
            </a:solidFill>
            <a:miter lim="800000"/>
            <a:headEnd/>
            <a:tailEnd/>
          </a:ln>
        </p:spPr>
      </p:sp>
      <p:sp>
        <p:nvSpPr>
          <p:cNvPr id="778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Finally, we talk about the solution we’re proposing: the prevention strategy of worksite wellness, achieved by bringing together public and private sector partners to develop shared worksite wellness goals and learning from one another to benefit the entire Metro region. Both of these statements mention the “we” in our solution, invoking shared responsibility and identifying the players who can make it happen. </a:t>
            </a:r>
          </a:p>
          <a:p>
            <a:pPr eaLnBrk="1" hangingPunct="1"/>
            <a:endParaRPr lang="en-US" smtClean="0"/>
          </a:p>
          <a:p>
            <a:pPr eaLnBrk="1" hangingPunct="1"/>
            <a:r>
              <a:rPr lang="en-US" smtClean="0"/>
              <a:t>I count it as a success of the values based framing that the online article didn’t have any negative comments attached to it </a:t>
            </a:r>
            <a:r>
              <a:rPr lang="en-US" smtClean="0">
                <a:sym typeface="Wingdings" pitchFamily="2" charset="2"/>
              </a:rPr>
              <a:t> </a:t>
            </a: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example I’m sharing is from an affordable housing providing training that Clackamas, Multnomah, and Washington Counties, Diane Laughter and our colleague in Clark County, WA hosted in February 2011 (months before the metro RSN formally learned about values based messaging with Dr. Liana Winnett).  </a:t>
            </a:r>
          </a:p>
          <a:p>
            <a:pPr eaLnBrk="1" hangingPunct="1"/>
            <a:endParaRPr lang="en-US" smtClean="0"/>
          </a:p>
          <a:p>
            <a:pPr eaLnBrk="1" hangingPunct="1"/>
            <a:r>
              <a:rPr lang="en-US" smtClean="0"/>
              <a:t>I selected this in part to illustrate that we already are framing messages to our audiences’ values but we still have to be mindful of the language we use.  </a:t>
            </a:r>
          </a:p>
          <a:p>
            <a:pPr eaLnBrk="1" hangingPunct="1"/>
            <a:endParaRPr lang="en-US" smtClean="0"/>
          </a:p>
          <a:p>
            <a:pPr eaLnBrk="1" hangingPunct="1"/>
            <a:r>
              <a:rPr lang="en-US" smtClean="0"/>
              <a:t>Notice the word “affordable” was deliberately used in the title, instead of “low-income”.</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1656535C-29B0-44DA-A976-BED22E51ADE1}"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Here’s is a vision we can all share, </a:t>
            </a:r>
            <a:r>
              <a:rPr lang="en-US" b="1" smtClean="0"/>
              <a:t>Everyone Lives in Safe and Healthy Housing.</a:t>
            </a:r>
            <a:r>
              <a:rPr lang="en-US" smtClean="0"/>
              <a:t>  By establishing a commonality in the beginning, we start getting buy-in with our audience.  At this point, there is no mention of smoking or second hand smoke</a:t>
            </a:r>
          </a:p>
        </p:txBody>
      </p:sp>
      <p:sp>
        <p:nvSpPr>
          <p:cNvPr id="4" name="Slide Number Placeholder 3"/>
          <p:cNvSpPr>
            <a:spLocks noGrp="1"/>
          </p:cNvSpPr>
          <p:nvPr>
            <p:ph type="sldNum" sz="quarter" idx="5"/>
          </p:nvPr>
        </p:nvSpPr>
        <p:spPr/>
        <p:txBody>
          <a:bodyPr/>
          <a:lstStyle/>
          <a:p>
            <a:pPr>
              <a:defRPr/>
            </a:pPr>
            <a:fld id="{24CEFFF7-52E8-4FA3-B37D-688F30A1C728}"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 know there are many barriers to implementing and enforcing no smoking policies, especially in environments where people with low income or mental illness smoke at much higher rates.  </a:t>
            </a:r>
          </a:p>
          <a:p>
            <a:pPr eaLnBrk="1" hangingPunct="1"/>
            <a:endParaRPr lang="en-US" smtClean="0"/>
          </a:p>
          <a:p>
            <a:pPr eaLnBrk="1" hangingPunct="1"/>
            <a:r>
              <a:rPr lang="en-US" smtClean="0"/>
              <a:t>But we also know that many managers of CDCs and housing authorities are committed to the communities they work with and genuinely care about their well-being.</a:t>
            </a:r>
          </a:p>
          <a:p>
            <a:pPr eaLnBrk="1" hangingPunct="1"/>
            <a:endParaRPr lang="en-US" smtClean="0"/>
          </a:p>
          <a:p>
            <a:pPr eaLnBrk="1" hangingPunct="1"/>
            <a:r>
              <a:rPr lang="en-US" smtClean="0"/>
              <a:t>So we applied a social justice frame, emphasizing shared responsibility to protect the most vulnerable, to motivate housing providers to implement no smoking policies. </a:t>
            </a:r>
          </a:p>
          <a:p>
            <a:pPr eaLnBrk="1" hangingPunct="1"/>
            <a:endParaRPr lang="en-US" smtClean="0"/>
          </a:p>
          <a:p>
            <a:pPr eaLnBrk="1" hangingPunct="1"/>
            <a:endParaRPr lang="en-US" smtClean="0"/>
          </a:p>
        </p:txBody>
      </p:sp>
      <p:sp>
        <p:nvSpPr>
          <p:cNvPr id="4" name="Slide Number Placeholder 3"/>
          <p:cNvSpPr>
            <a:spLocks noGrp="1"/>
          </p:cNvSpPr>
          <p:nvPr>
            <p:ph type="sldNum" sz="quarter" idx="5"/>
          </p:nvPr>
        </p:nvSpPr>
        <p:spPr/>
        <p:txBody>
          <a:bodyPr/>
          <a:lstStyle/>
          <a:p>
            <a:pPr>
              <a:defRPr/>
            </a:pPr>
            <a:fld id="{C21A36F3-E9FC-457D-B912-45271AB27BE1}"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problem with allowing smoking in multi-unit housing is “residents with chronic diseases and children are living in buildings where secondhand smoke permeates walls and absorbs into furniture, carpet, and clothing” compromising their health and quality of life in their own homes.</a:t>
            </a:r>
          </a:p>
        </p:txBody>
      </p:sp>
      <p:sp>
        <p:nvSpPr>
          <p:cNvPr id="4" name="Slide Number Placeholder 3"/>
          <p:cNvSpPr>
            <a:spLocks noGrp="1"/>
          </p:cNvSpPr>
          <p:nvPr>
            <p:ph type="sldNum" sz="quarter" idx="5"/>
          </p:nvPr>
        </p:nvSpPr>
        <p:spPr/>
        <p:txBody>
          <a:bodyPr/>
          <a:lstStyle/>
          <a:p>
            <a:pPr>
              <a:defRPr/>
            </a:pPr>
            <a:fld id="{A4DCF841-D818-4465-A39B-452652D7F7EC}"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 actually used the first statement during our training but it has a more negative tone.</a:t>
            </a:r>
          </a:p>
          <a:p>
            <a:pPr eaLnBrk="1" hangingPunct="1"/>
            <a:endParaRPr lang="en-US" smtClean="0"/>
          </a:p>
          <a:p>
            <a:pPr eaLnBrk="1" hangingPunct="1"/>
            <a:r>
              <a:rPr lang="en-US" smtClean="0"/>
              <a:t>In the future, I will try something like the second statement, “We can ensure families live in homes where they are free from secondhand smoke exposure by implementing no smoking policies.”  It’s another way to propose no smoking policies in a more positive frame and the word “FREE” resonates with both market and social justice values.   </a:t>
            </a:r>
          </a:p>
        </p:txBody>
      </p:sp>
      <p:sp>
        <p:nvSpPr>
          <p:cNvPr id="4" name="Slide Number Placeholder 3"/>
          <p:cNvSpPr>
            <a:spLocks noGrp="1"/>
          </p:cNvSpPr>
          <p:nvPr>
            <p:ph type="sldNum" sz="quarter" idx="5"/>
          </p:nvPr>
        </p:nvSpPr>
        <p:spPr/>
        <p:txBody>
          <a:bodyPr/>
          <a:lstStyle/>
          <a:p>
            <a:pPr>
              <a:defRPr/>
            </a:pPr>
            <a:fld id="{6B620F11-2074-405C-A49C-508AF7AB1E58}"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Here are resources we received during our trainings and ones we collected.  We highly recommend them if you are interested in learning more about value based messaging.</a:t>
            </a:r>
          </a:p>
          <a:p>
            <a:endParaRPr lang="en-US" smtClean="0"/>
          </a:p>
          <a:p>
            <a:r>
              <a:rPr lang="en-US" smtClean="0"/>
              <a:t>Thank you for listening today.  I think we have a few minutes for questions.</a:t>
            </a:r>
          </a:p>
        </p:txBody>
      </p:sp>
      <p:sp>
        <p:nvSpPr>
          <p:cNvPr id="4" name="Slide Number Placeholder 3"/>
          <p:cNvSpPr>
            <a:spLocks noGrp="1"/>
          </p:cNvSpPr>
          <p:nvPr>
            <p:ph type="sldNum" sz="quarter" idx="5"/>
          </p:nvPr>
        </p:nvSpPr>
        <p:spPr/>
        <p:txBody>
          <a:bodyPr/>
          <a:lstStyle/>
          <a:p>
            <a:pPr>
              <a:defRPr/>
            </a:pPr>
            <a:fld id="{AA252740-3033-4DED-A4AA-8520E553FCD4}"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dirty="0" smtClean="0"/>
              <a:t>Why did our RSN want to learn more about framing and values based messaging.  </a:t>
            </a:r>
          </a:p>
          <a:p>
            <a:pPr eaLnBrk="1" hangingPunct="1">
              <a:spcBef>
                <a:spcPct val="0"/>
              </a:spcBef>
            </a:pPr>
            <a:endParaRPr lang="en-US" dirty="0" smtClean="0"/>
          </a:p>
          <a:p>
            <a:pPr eaLnBrk="1" hangingPunct="1">
              <a:spcBef>
                <a:spcPct val="0"/>
              </a:spcBef>
            </a:pPr>
            <a:r>
              <a:rPr lang="en-US" dirty="0" smtClean="0"/>
              <a:t>For</a:t>
            </a:r>
            <a:r>
              <a:rPr lang="en-US" baseline="0" dirty="0" smtClean="0"/>
              <a:t> the Southern Oregon RSN, the issues we cared about could not be heard over concerns about the economy.  Our RSN wanted to connect the dots between the health of our economy and the health of our community, but we needed an effective way to make that connection.</a:t>
            </a:r>
          </a:p>
          <a:p>
            <a:pPr eaLnBrk="1" hangingPunct="1">
              <a:spcBef>
                <a:spcPct val="0"/>
              </a:spcBef>
            </a:pPr>
            <a:endParaRPr lang="en-US" baseline="0" dirty="0" smtClean="0"/>
          </a:p>
          <a:p>
            <a:pPr eaLnBrk="1" hangingPunct="1">
              <a:spcBef>
                <a:spcPct val="0"/>
              </a:spcBef>
            </a:pPr>
            <a:r>
              <a:rPr lang="en-US" baseline="0" dirty="0" smtClean="0"/>
              <a:t>Our training helped us to understand that f</a:t>
            </a:r>
            <a:r>
              <a:rPr lang="en-US" dirty="0" smtClean="0"/>
              <a:t>acts alone are not enough to</a:t>
            </a:r>
            <a:r>
              <a:rPr lang="en-US" baseline="0" dirty="0" smtClean="0"/>
              <a:t> change policy.  </a:t>
            </a:r>
          </a:p>
          <a:p>
            <a:pPr eaLnBrk="1" hangingPunct="1">
              <a:spcBef>
                <a:spcPct val="0"/>
              </a:spcBef>
            </a:pPr>
            <a:endParaRPr lang="en-US" baseline="0" dirty="0" smtClean="0"/>
          </a:p>
          <a:p>
            <a:pPr eaLnBrk="1" hangingPunct="1">
              <a:spcBef>
                <a:spcPct val="0"/>
              </a:spcBef>
            </a:pPr>
            <a:r>
              <a:rPr lang="en-US" baseline="0" dirty="0" smtClean="0"/>
              <a:t>Our training helped us to understand that our messages need to be grounded in the deeply held values and beliefs that can be drawn on to help shape public perceptions and move policy forward.</a:t>
            </a:r>
            <a:endParaRPr lang="en-US"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026708-1E20-475D-8810-538047B69C2C}"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Learning to frame and reframe is hard. It's hard to think this way initially, and it's hard to do it differently even once you master it. </a:t>
            </a:r>
          </a:p>
          <a:p>
            <a:pPr eaLnBrk="1" hangingPunct="1">
              <a:spcBef>
                <a:spcPct val="0"/>
              </a:spcBef>
            </a:pPr>
            <a:endParaRPr lang="en-US" smtClean="0"/>
          </a:p>
          <a:p>
            <a:pPr eaLnBrk="1" hangingPunct="1">
              <a:spcBef>
                <a:spcPct val="0"/>
              </a:spcBef>
            </a:pPr>
            <a:r>
              <a:rPr lang="en-US" smtClean="0"/>
              <a:t>Knowing that you are passing through some predictable stages can help ease the angst. </a:t>
            </a:r>
            <a:br>
              <a:rPr lang="en-US" smtClean="0"/>
            </a:b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0B673A-BF3B-47EC-8701-D50D2112116A}"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Available at</a:t>
            </a:r>
            <a:r>
              <a:rPr lang="en-US" baseline="0" dirty="0" smtClean="0"/>
              <a:t> various YouTube links:</a:t>
            </a:r>
          </a:p>
          <a:p>
            <a:pPr eaLnBrk="1" hangingPunct="1">
              <a:spcBef>
                <a:spcPct val="0"/>
              </a:spcBef>
            </a:pPr>
            <a:endParaRPr lang="en-US" dirty="0" smtClean="0"/>
          </a:p>
          <a:p>
            <a:pPr eaLnBrk="1" hangingPunct="1">
              <a:spcBef>
                <a:spcPct val="0"/>
              </a:spcBef>
            </a:pPr>
            <a:r>
              <a:rPr lang="en-US" dirty="0" smtClean="0"/>
              <a:t>http://www.youtube.com/watch?v=Hzgzim5m7oU</a:t>
            </a:r>
          </a:p>
          <a:p>
            <a:pPr eaLnBrk="1" hangingPunct="1">
              <a:spcBef>
                <a:spcPct val="0"/>
              </a:spcBef>
            </a:pPr>
            <a:endParaRPr lang="en-US" dirty="0" smtClean="0"/>
          </a:p>
          <a:p>
            <a:pPr eaLnBrk="1" hangingPunct="1">
              <a:spcBef>
                <a:spcPct val="0"/>
              </a:spcBef>
            </a:pPr>
            <a:r>
              <a:rPr lang="en-US" dirty="0" smtClean="0"/>
              <a:t>http://www.youtube.com/watch?v=9YSXK7boXtI</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45224D-A183-463A-B4CE-7AA2D688A05B}"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900488" y="8829675"/>
            <a:ext cx="2979737" cy="465138"/>
          </a:xfrm>
          <a:prstGeom prst="rect">
            <a:avLst/>
          </a:prstGeom>
          <a:noFill/>
          <a:ln w="9525">
            <a:noFill/>
            <a:miter lim="800000"/>
            <a:headEnd/>
            <a:tailEnd/>
          </a:ln>
        </p:spPr>
        <p:txBody>
          <a:bodyPr lIns="92413" tIns="46209" rIns="92413" bIns="46209" anchor="b"/>
          <a:lstStyle/>
          <a:p>
            <a:pPr algn="r" defTabSz="455613"/>
            <a:fld id="{DAECEC0B-C947-4098-8DDE-3862551F59B3}" type="slidenum">
              <a:rPr lang="en-US" sz="1100">
                <a:solidFill>
                  <a:srgbClr val="000000"/>
                </a:solidFill>
                <a:latin typeface="Calibri" pitchFamily="34" charset="0"/>
              </a:rPr>
              <a:pPr algn="r" defTabSz="455613"/>
              <a:t>7</a:t>
            </a:fld>
            <a:endParaRPr lang="en-US" sz="1100">
              <a:solidFill>
                <a:srgbClr val="000000"/>
              </a:solidFill>
              <a:latin typeface="Calibri" pitchFamily="34" charset="0"/>
            </a:endParaRPr>
          </a:p>
        </p:txBody>
      </p:sp>
      <p:sp>
        <p:nvSpPr>
          <p:cNvPr id="2867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5" name="Rectangle 3"/>
          <p:cNvSpPr>
            <a:spLocks noGrp="1" noChangeArrowheads="1"/>
          </p:cNvSpPr>
          <p:nvPr>
            <p:ph type="body" idx="1"/>
          </p:nvPr>
        </p:nvSpPr>
        <p:spPr bwMode="auto">
          <a:xfrm>
            <a:off x="917575" y="4418013"/>
            <a:ext cx="5046663" cy="4183062"/>
          </a:xfrm>
          <a:solidFill>
            <a:srgbClr val="FFFFFF"/>
          </a:solidFill>
          <a:ln>
            <a:solidFill>
              <a:srgbClr val="000000"/>
            </a:solidFill>
            <a:miter lim="800000"/>
            <a:headEnd/>
            <a:tailEnd/>
          </a:ln>
        </p:spPr>
        <p:txBody>
          <a:bodyPr wrap="square" lIns="92413" tIns="46209" rIns="92413" bIns="46209" numCol="1" anchor="t" anchorCtr="0" compatLnSpc="1">
            <a:prstTxWarp prst="textNoShape">
              <a:avLst/>
            </a:prstTxWarp>
          </a:bodyPr>
          <a:lstStyle/>
          <a:p>
            <a:pPr defTabSz="447675" eaLnBrk="1" hangingPunct="1">
              <a:spcBef>
                <a:spcPct val="0"/>
              </a:spcBef>
            </a:pPr>
            <a:r>
              <a:rPr lang="en-US" smtClean="0">
                <a:latin typeface="Arial" charset="0"/>
              </a:rPr>
              <a:t>What does this word say.  </a:t>
            </a:r>
          </a:p>
          <a:p>
            <a:pPr defTabSz="447675" eaLnBrk="1" hangingPunct="1">
              <a:spcBef>
                <a:spcPct val="0"/>
              </a:spcBef>
            </a:pPr>
            <a:endParaRPr lang="en-US" smtClean="0">
              <a:latin typeface="Arial" charset="0"/>
            </a:endParaRPr>
          </a:p>
          <a:p>
            <a:pPr defTabSz="447675" eaLnBrk="1" hangingPunct="1">
              <a:spcBef>
                <a:spcPct val="0"/>
              </a:spcBef>
            </a:pPr>
            <a:r>
              <a:rPr lang="en-US" smtClean="0">
                <a:latin typeface="Arial" charset="0"/>
              </a:rPr>
              <a:t>It’s takes very little to trigger the frames that shape our world.</a:t>
            </a:r>
          </a:p>
          <a:p>
            <a:pPr defTabSz="447675" eaLnBrk="1" hangingPunct="1">
              <a:spcBef>
                <a:spcPct val="0"/>
              </a:spcBef>
            </a:pPr>
            <a:endParaRPr lang="en-US" smtClean="0">
              <a:latin typeface="Arial" charset="0"/>
            </a:endParaRPr>
          </a:p>
          <a:p>
            <a:pPr defTabSz="447675" eaLnBrk="1" hangingPunct="1">
              <a:spcBef>
                <a:spcPct val="0"/>
              </a:spcBef>
            </a:pPr>
            <a:r>
              <a:rPr lang="en-US" smtClean="0">
                <a:latin typeface="Arial" charset="0"/>
              </a:rPr>
              <a:t>What we hope to share with you today is a little bit about what we’ve learned about grounding our messages in commonly held values that will establish or strengthen support for our tobacco prevention and healthy communities work.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Public Health or Social Justice values are often contrasted with what are called Market Justice Values</a:t>
            </a:r>
          </a:p>
          <a:p>
            <a:pPr eaLnBrk="1" hangingPunct="1">
              <a:spcBef>
                <a:spcPct val="0"/>
              </a:spcBef>
            </a:pPr>
            <a:r>
              <a:rPr lang="en-US" dirty="0" smtClean="0"/>
              <a:t>Market Justice is usually the major or dominant frame that we have to contend with from opponents to public health policy.</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776C77-4694-416E-AA71-A7F43CC6E8D3}"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defTabSz="923925" eaLnBrk="1" hangingPunct="1"/>
            <a:r>
              <a:rPr lang="en-US" dirty="0" smtClean="0"/>
              <a:t>Market Justice frames are also called Dominant Frames or Individual Freedom frames. Market Justice frames often present our major barriers to advocating for social policy changes.</a:t>
            </a:r>
          </a:p>
          <a:p>
            <a:pPr defTabSz="923925" eaLnBrk="1" hangingPunct="1"/>
            <a:endParaRPr lang="en-US" dirty="0" smtClean="0"/>
          </a:p>
          <a:p>
            <a:pPr defTabSz="923925" eaLnBrk="1" hangingPunct="1"/>
            <a:r>
              <a:rPr lang="en-US" dirty="0" smtClean="0"/>
              <a:t>Social Justice frames are also called Collective responsibility frames. These are “public health” frames and are often in conflict with the dominant market justice frames. They contrast with personal liberty and personal responsibility frames.</a:t>
            </a:r>
          </a:p>
          <a:p>
            <a:pPr defTabSz="923925" eaLnBrk="1" hangingPunct="1"/>
            <a:endParaRPr lang="en-US" dirty="0" smtClean="0"/>
          </a:p>
          <a:p>
            <a:pPr defTabSz="923925" eaLnBrk="1" hangingPunct="1"/>
            <a:r>
              <a:rPr lang="en-US" dirty="0" smtClean="0"/>
              <a:t>It is important to remember that we all hold conflicting frames. Our public health goals are best achieved if we can evoke the social justice frames in our messaging.</a:t>
            </a:r>
          </a:p>
          <a:p>
            <a:pPr defTabSz="923925" eaLnBrk="1" hangingPunct="1"/>
            <a:endParaRPr lang="en-US" dirty="0" smtClean="0"/>
          </a:p>
          <a:p>
            <a:pPr defTabSz="923925" eaLnBrk="1" hangingPunct="1"/>
            <a:r>
              <a:rPr lang="en-US" dirty="0" smtClean="0"/>
              <a:t>Social Justice frames usually equate with those values</a:t>
            </a:r>
            <a:r>
              <a:rPr lang="en-US" baseline="0" dirty="0" smtClean="0"/>
              <a:t> that correspond with a belief in a positive role for government. Whenever possible we should emphasize the collective responsibility and benefits of government in our communications.</a:t>
            </a:r>
            <a:endParaRPr lang="en-US" dirty="0" smtClean="0"/>
          </a:p>
          <a:p>
            <a:pPr defTabSz="923925" eaLnBrk="1" hangingPunct="1"/>
            <a:endParaRPr lang="en-US" dirty="0" smtClean="0"/>
          </a:p>
        </p:txBody>
      </p:sp>
      <p:sp>
        <p:nvSpPr>
          <p:cNvPr id="4" name="Slide Number Placeholder 3"/>
          <p:cNvSpPr>
            <a:spLocks noGrp="1"/>
          </p:cNvSpPr>
          <p:nvPr>
            <p:ph type="sldNum" sz="quarter" idx="5"/>
          </p:nvPr>
        </p:nvSpPr>
        <p:spPr/>
        <p:txBody>
          <a:bodyPr/>
          <a:lstStyle/>
          <a:p>
            <a:pPr>
              <a:defRPr/>
            </a:pPr>
            <a:fld id="{D3576945-A225-4BE5-8042-66A780FC048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426A3D-F7DF-4740-AE6F-E9E7D50EEF45}" type="datetimeFigureOut">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2F7466-C843-4B42-8A19-57B001F100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73B3F7-2EB6-471D-B5DA-09B4FB5DA683}" type="datetimeFigureOut">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EE9141-9003-4794-99DE-3B5A88B78A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9BFCB8-3CF0-41DB-A5E1-223D5ADD44C7}" type="datetimeFigureOut">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A29E78-208A-4749-85AF-090F537514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3E7050-72C5-410B-97AC-CE05966DD82A}" type="datetimeFigureOut">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831776-B8FE-4F23-931A-A90BF78C26D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87C815-4DC1-4A53-BD08-E51AC4BE66F5}" type="datetimeFigureOut">
              <a:rPr lang="en-US"/>
              <a:pPr>
                <a:defRPr/>
              </a:pPr>
              <a:t>12/14/2011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F5B577-A2AC-434E-BD2B-97007E1D342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786DFC2-BEC8-44E2-BA3C-E1AD50E9A5B5}" type="datetimeFigureOut">
              <a:rPr lang="en-US"/>
              <a:pPr>
                <a:defRPr/>
              </a:pPr>
              <a:t>12/14/2011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28D077-8612-4221-8B80-280482343D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E2AABB-4F25-4ABC-B3DD-929DD78BC163}" type="datetimeFigureOut">
              <a:rPr lang="en-US"/>
              <a:pPr>
                <a:defRPr/>
              </a:pPr>
              <a:t>12/14/2011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ADDA60-1235-44C4-8298-3D682DEEDD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00A38D0-CDA9-4B2A-9DC3-011A5807E148}" type="datetimeFigureOut">
              <a:rPr lang="en-US"/>
              <a:pPr>
                <a:defRPr/>
              </a:pPr>
              <a:t>12/14/2011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5211A1-AA8B-4D69-BB19-616758591A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D6E559-A0B5-418F-8778-632538FE2470}" type="datetimeFigureOut">
              <a:rPr lang="en-US"/>
              <a:pPr>
                <a:defRPr/>
              </a:pPr>
              <a:t>12/14/2011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3A7230E-2ACA-49B4-8623-FB02C3F4F0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40F22D-0FEB-4CDE-BB0D-E8724D355102}" type="datetimeFigureOut">
              <a:rPr lang="en-US"/>
              <a:pPr>
                <a:defRPr/>
              </a:pPr>
              <a:t>12/14/2011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9BB6B9-5655-4F89-B0D1-F4A352DEB6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B6B1CE-8597-406C-8F19-A5F52D375E75}" type="datetimeFigureOut">
              <a:rPr lang="en-US"/>
              <a:pPr>
                <a:defRPr/>
              </a:pPr>
              <a:t>12/14/2011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CD8DC6-9347-42DE-AE11-226C628A96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3360">
              <a:srgbClr val="BFCFEC"/>
            </a:gs>
            <a:gs pos="53000">
              <a:schemeClr val="accent1">
                <a:tint val="44500"/>
                <a:satMod val="160000"/>
                <a:lumMod val="10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83D0C98-6C97-4D6F-BD31-8D878FB03F85}" type="datetimeFigureOut">
              <a:rPr lang="en-US"/>
              <a:pPr>
                <a:defRPr/>
              </a:pPr>
              <a:t>12/14/2011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ABBB783-B310-42E4-9B04-7946109869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bmsg.org/" TargetMode="External"/><Relationship Id="rId3" Type="http://schemas.openxmlformats.org/officeDocument/2006/relationships/hyperlink" Target="http://www.frameworksinstitute.org/overviewtools.html" TargetMode="External"/><Relationship Id="rId7" Type="http://schemas.openxmlformats.org/officeDocument/2006/relationships/hyperlink" Target="http://tobaccocontrol.bmj.com/content/14/suppl_2/ii38.ful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bmsg.org/documents/6HEB-Dorfman.pdf" TargetMode="External"/><Relationship Id="rId5" Type="http://schemas.openxmlformats.org/officeDocument/2006/relationships/hyperlink" Target="http://www.rwjf.org/vulnerablepopulations/" TargetMode="External"/><Relationship Id="rId4" Type="http://schemas.openxmlformats.org/officeDocument/2006/relationships/hyperlink" Target="http://www.topospartnership.com/topos-on-framing" TargetMode="External"/><Relationship Id="rId9" Type="http://schemas.openxmlformats.org/officeDocument/2006/relationships/hyperlink" Target="http://sites.google.com/site/demospublicworks/presentation-slides-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9YSXK7boXt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lumMod val="96000"/>
              </a:schemeClr>
            </a:gs>
            <a:gs pos="53360">
              <a:srgbClr val="BFCFEC"/>
            </a:gs>
            <a:gs pos="53000">
              <a:schemeClr val="accent1">
                <a:tint val="44500"/>
                <a:satMod val="160000"/>
                <a:lumMod val="10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15362" name="Title 1"/>
          <p:cNvSpPr>
            <a:spLocks noGrp="1"/>
          </p:cNvSpPr>
          <p:nvPr>
            <p:ph type="ctrTitle"/>
          </p:nvPr>
        </p:nvSpPr>
        <p:spPr>
          <a:xfrm>
            <a:off x="304800" y="1219200"/>
            <a:ext cx="8534400" cy="1371600"/>
          </a:xfrm>
        </p:spPr>
        <p:txBody>
          <a:bodyPr/>
          <a:lstStyle/>
          <a:p>
            <a:pPr eaLnBrk="1" hangingPunct="1"/>
            <a:r>
              <a:rPr lang="en-US" smtClean="0"/>
              <a:t>Using Values to Frame our Messages</a:t>
            </a:r>
          </a:p>
        </p:txBody>
      </p:sp>
      <p:sp>
        <p:nvSpPr>
          <p:cNvPr id="15363" name="Subtitle 2"/>
          <p:cNvSpPr>
            <a:spLocks noGrp="1"/>
          </p:cNvSpPr>
          <p:nvPr>
            <p:ph type="subTitle" idx="1"/>
          </p:nvPr>
        </p:nvSpPr>
        <p:spPr>
          <a:xfrm>
            <a:off x="381000" y="2514600"/>
            <a:ext cx="8229600" cy="3810000"/>
          </a:xfrm>
        </p:spPr>
        <p:txBody>
          <a:bodyPr/>
          <a:lstStyle/>
          <a:p>
            <a:pPr eaLnBrk="1" hangingPunct="1"/>
            <a:r>
              <a:rPr lang="en-US" smtClean="0">
                <a:solidFill>
                  <a:schemeClr val="tx1"/>
                </a:solidFill>
              </a:rPr>
              <a:t>HPCDP Training Call</a:t>
            </a:r>
          </a:p>
          <a:p>
            <a:pPr eaLnBrk="1" hangingPunct="1"/>
            <a:r>
              <a:rPr lang="en-US" sz="2400" smtClean="0">
                <a:solidFill>
                  <a:schemeClr val="tx1"/>
                </a:solidFill>
              </a:rPr>
              <a:t>December 14</a:t>
            </a:r>
            <a:r>
              <a:rPr lang="en-US" sz="2400" baseline="30000" smtClean="0">
                <a:solidFill>
                  <a:schemeClr val="tx1"/>
                </a:solidFill>
              </a:rPr>
              <a:t>th</a:t>
            </a:r>
            <a:r>
              <a:rPr lang="en-US" sz="2400" smtClean="0">
                <a:solidFill>
                  <a:schemeClr val="tx1"/>
                </a:solidFill>
              </a:rPr>
              <a:t> 9:30 &amp; December 15</a:t>
            </a:r>
            <a:r>
              <a:rPr lang="en-US" sz="2400" baseline="30000" smtClean="0">
                <a:solidFill>
                  <a:schemeClr val="tx1"/>
                </a:solidFill>
              </a:rPr>
              <a:t>th</a:t>
            </a:r>
            <a:r>
              <a:rPr lang="en-US" sz="2400" smtClean="0">
                <a:solidFill>
                  <a:schemeClr val="tx1"/>
                </a:solidFill>
              </a:rPr>
              <a:t> 1:30</a:t>
            </a:r>
          </a:p>
          <a:p>
            <a:pPr eaLnBrk="1" hangingPunct="1"/>
            <a:endParaRPr lang="en-US" sz="2400" smtClean="0">
              <a:solidFill>
                <a:schemeClr val="tx1"/>
              </a:solidFill>
            </a:endParaRPr>
          </a:p>
          <a:p>
            <a:pPr eaLnBrk="1" hangingPunct="1"/>
            <a:r>
              <a:rPr lang="en-US" sz="2400" i="1" smtClean="0">
                <a:solidFill>
                  <a:schemeClr val="tx1"/>
                </a:solidFill>
              </a:rPr>
              <a:t>Presented by: </a:t>
            </a:r>
          </a:p>
          <a:p>
            <a:pPr eaLnBrk="1" hangingPunct="1"/>
            <a:r>
              <a:rPr lang="en-US" sz="2400" smtClean="0">
                <a:solidFill>
                  <a:schemeClr val="tx1"/>
                </a:solidFill>
              </a:rPr>
              <a:t>Marilyn Carter, Douglas County</a:t>
            </a:r>
          </a:p>
          <a:p>
            <a:pPr eaLnBrk="1" hangingPunct="1"/>
            <a:r>
              <a:rPr lang="en-US" sz="2400" smtClean="0">
                <a:solidFill>
                  <a:schemeClr val="tx1"/>
                </a:solidFill>
              </a:rPr>
              <a:t>Stephen Brown, Coos County</a:t>
            </a:r>
          </a:p>
          <a:p>
            <a:pPr eaLnBrk="1" hangingPunct="1"/>
            <a:r>
              <a:rPr lang="en-US" sz="2400" smtClean="0">
                <a:solidFill>
                  <a:schemeClr val="tx1"/>
                </a:solidFill>
              </a:rPr>
              <a:t>Elizabeth Takahashi, Multnomah County</a:t>
            </a:r>
          </a:p>
          <a:p>
            <a:pPr eaLnBrk="1" hangingPunct="1"/>
            <a:r>
              <a:rPr lang="en-US" sz="2400" smtClean="0">
                <a:solidFill>
                  <a:schemeClr val="tx1"/>
                </a:solidFill>
              </a:rPr>
              <a:t>Jamie Riley, Clackamas County</a:t>
            </a:r>
          </a:p>
          <a:p>
            <a:pPr eaLnBrk="1" hangingPunct="1"/>
            <a:endParaRPr lang="en-US" sz="240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3"/>
          <p:cNvSpPr>
            <a:spLocks noGrp="1"/>
          </p:cNvSpPr>
          <p:nvPr>
            <p:ph type="ctrTitle"/>
          </p:nvPr>
        </p:nvSpPr>
        <p:spPr>
          <a:xfrm>
            <a:off x="762000" y="228600"/>
            <a:ext cx="7772400" cy="1066800"/>
          </a:xfrm>
        </p:spPr>
        <p:txBody>
          <a:bodyPr/>
          <a:lstStyle/>
          <a:p>
            <a:pPr eaLnBrk="1" hangingPunct="1"/>
            <a:r>
              <a:rPr lang="en-US" smtClean="0"/>
              <a:t>Frame Levels</a:t>
            </a:r>
          </a:p>
        </p:txBody>
      </p:sp>
      <p:sp>
        <p:nvSpPr>
          <p:cNvPr id="33794" name="Subtitle 4"/>
          <p:cNvSpPr>
            <a:spLocks noGrp="1"/>
          </p:cNvSpPr>
          <p:nvPr>
            <p:ph type="subTitle" idx="1"/>
          </p:nvPr>
        </p:nvSpPr>
        <p:spPr>
          <a:xfrm>
            <a:off x="381000" y="1524000"/>
            <a:ext cx="8382000" cy="4800600"/>
          </a:xfrm>
        </p:spPr>
        <p:txBody>
          <a:bodyPr/>
          <a:lstStyle/>
          <a:p>
            <a:pPr eaLnBrk="1" hangingPunct="1"/>
            <a:r>
              <a:rPr lang="en-US" u="sng" smtClean="0">
                <a:solidFill>
                  <a:srgbClr val="002060"/>
                </a:solidFill>
              </a:rPr>
              <a:t>Level 1: Big Ideas (Values</a:t>
            </a:r>
            <a:r>
              <a:rPr lang="en-US" smtClean="0">
                <a:solidFill>
                  <a:srgbClr val="002060"/>
                </a:solidFill>
              </a:rPr>
              <a:t>)</a:t>
            </a:r>
          </a:p>
          <a:p>
            <a:pPr eaLnBrk="1" hangingPunct="1"/>
            <a:r>
              <a:rPr lang="en-US" sz="2800" smtClean="0">
                <a:solidFill>
                  <a:srgbClr val="002060"/>
                </a:solidFill>
              </a:rPr>
              <a:t>opportunity, equality, justice, protection, prosperity</a:t>
            </a:r>
          </a:p>
          <a:p>
            <a:pPr eaLnBrk="1" hangingPunct="1"/>
            <a:endParaRPr lang="en-US" smtClean="0">
              <a:solidFill>
                <a:srgbClr val="002060"/>
              </a:solidFill>
            </a:endParaRPr>
          </a:p>
          <a:p>
            <a:pPr eaLnBrk="1" hangingPunct="1"/>
            <a:r>
              <a:rPr lang="en-US" u="sng" smtClean="0">
                <a:solidFill>
                  <a:srgbClr val="002060"/>
                </a:solidFill>
              </a:rPr>
              <a:t>Level 2: Issues</a:t>
            </a:r>
          </a:p>
          <a:p>
            <a:pPr eaLnBrk="1" hangingPunct="1"/>
            <a:r>
              <a:rPr lang="en-US" sz="2800" smtClean="0">
                <a:solidFill>
                  <a:srgbClr val="002060"/>
                </a:solidFill>
              </a:rPr>
              <a:t>housing, environment, public health, children, education</a:t>
            </a:r>
          </a:p>
          <a:p>
            <a:pPr eaLnBrk="1" hangingPunct="1"/>
            <a:endParaRPr lang="en-US" smtClean="0">
              <a:solidFill>
                <a:srgbClr val="002060"/>
              </a:solidFill>
            </a:endParaRPr>
          </a:p>
          <a:p>
            <a:pPr eaLnBrk="1" hangingPunct="1"/>
            <a:r>
              <a:rPr lang="en-US" u="sng" smtClean="0">
                <a:solidFill>
                  <a:srgbClr val="002060"/>
                </a:solidFill>
              </a:rPr>
              <a:t>Level 3: Policies</a:t>
            </a:r>
          </a:p>
          <a:p>
            <a:pPr eaLnBrk="1" hangingPunct="1"/>
            <a:r>
              <a:rPr lang="en-US" sz="2800" smtClean="0">
                <a:solidFill>
                  <a:srgbClr val="002060"/>
                </a:solidFill>
              </a:rPr>
              <a:t>worksite wellness, tobacco</a:t>
            </a:r>
          </a:p>
          <a:p>
            <a:pPr eaLnBrk="1" hangingPunct="1"/>
            <a:endParaRPr lang="en-US" smtClean="0">
              <a:solidFill>
                <a:srgbClr val="002060"/>
              </a:solidFill>
            </a:endParaRPr>
          </a:p>
          <a:p>
            <a:pPr eaLnBrk="1" hangingPunct="1"/>
            <a:endParaRPr lang="en-US" smtClean="0">
              <a:solidFill>
                <a:srgbClr val="002060"/>
              </a:solidFill>
            </a:endParaRPr>
          </a:p>
          <a:p>
            <a:pPr eaLnBrk="1" hangingPunct="1"/>
            <a:endParaRPr lang="en-US" smtClean="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p:nvPr>
        </p:nvSpPr>
        <p:spPr/>
        <p:txBody>
          <a:bodyPr/>
          <a:lstStyle/>
          <a:p>
            <a:pPr eaLnBrk="1" hangingPunct="1"/>
            <a:r>
              <a:rPr lang="en-US" smtClean="0"/>
              <a:t>Leading with a Level One Value</a:t>
            </a:r>
          </a:p>
        </p:txBody>
      </p:sp>
      <p:sp>
        <p:nvSpPr>
          <p:cNvPr id="5" name="Content Placeholder 4"/>
          <p:cNvSpPr>
            <a:spLocks noGrp="1"/>
          </p:cNvSpPr>
          <p:nvPr>
            <p:ph sz="half" idx="1"/>
          </p:nvPr>
        </p:nvSpPr>
        <p:spPr/>
        <p:txBody>
          <a:bodyPr rtlCol="0">
            <a:normAutofit/>
          </a:bodyPr>
          <a:lstStyle/>
          <a:p>
            <a:pPr marL="0" indent="0" eaLnBrk="1" fontAlgn="auto" hangingPunct="1">
              <a:spcAft>
                <a:spcPts val="0"/>
              </a:spcAft>
              <a:buFont typeface="Arial" pitchFamily="34" charset="0"/>
              <a:buNone/>
              <a:defRPr/>
            </a:pPr>
            <a:r>
              <a:rPr lang="en-US" sz="2400" dirty="0" smtClean="0"/>
              <a:t>“Every child should have access to immunizations but too many families in our community are not bringing their children in to our clinics.  This is why we are proposing a new agency rule requiring more clinic hours . . .”</a:t>
            </a:r>
          </a:p>
          <a:p>
            <a:pPr eaLnBrk="1" fontAlgn="auto" hangingPunct="1">
              <a:spcAft>
                <a:spcPts val="0"/>
              </a:spcAft>
              <a:buFont typeface="Arial" pitchFamily="34" charset="0"/>
              <a:buChar char="•"/>
              <a:defRPr/>
            </a:pPr>
            <a:endParaRPr lang="en-US" dirty="0"/>
          </a:p>
        </p:txBody>
      </p:sp>
      <p:sp>
        <p:nvSpPr>
          <p:cNvPr id="6" name="Content Placeholder 5"/>
          <p:cNvSpPr>
            <a:spLocks noGrp="1"/>
          </p:cNvSpPr>
          <p:nvPr>
            <p:ph sz="half" idx="2"/>
          </p:nvPr>
        </p:nvSpPr>
        <p:spPr/>
        <p:txBody>
          <a:bodyPr rtlCol="0">
            <a:normAutofit/>
          </a:bodyPr>
          <a:lstStyle/>
          <a:p>
            <a:pPr marL="0" indent="0" eaLnBrk="1" fontAlgn="auto" hangingPunct="1">
              <a:spcAft>
                <a:spcPts val="0"/>
              </a:spcAft>
              <a:buFont typeface="Arial" pitchFamily="34" charset="0"/>
              <a:buNone/>
              <a:defRPr/>
            </a:pPr>
            <a:r>
              <a:rPr lang="en-US" sz="2400" dirty="0" smtClean="0"/>
              <a:t>“The health of the whole community is </a:t>
            </a:r>
            <a:r>
              <a:rPr lang="en-US" sz="2400" b="1" dirty="0" smtClean="0">
                <a:solidFill>
                  <a:schemeClr val="accent4">
                    <a:lumMod val="50000"/>
                  </a:schemeClr>
                </a:solidFill>
              </a:rPr>
              <a:t>protected</a:t>
            </a:r>
            <a:r>
              <a:rPr lang="en-US" sz="2400" b="1" dirty="0" smtClean="0"/>
              <a:t> </a:t>
            </a:r>
            <a:r>
              <a:rPr lang="en-US" sz="2400" dirty="0" smtClean="0"/>
              <a:t>when we ensure that our children are immunized.   One of the ways we do this is through </a:t>
            </a:r>
            <a:r>
              <a:rPr lang="en-US" sz="2400" b="1" dirty="0" smtClean="0">
                <a:solidFill>
                  <a:schemeClr val="accent4">
                    <a:lumMod val="50000"/>
                  </a:schemeClr>
                </a:solidFill>
              </a:rPr>
              <a:t>our public health agencies</a:t>
            </a:r>
            <a:r>
              <a:rPr lang="en-US" sz="2400" dirty="0" smtClean="0">
                <a:solidFill>
                  <a:schemeClr val="accent4">
                    <a:lumMod val="50000"/>
                  </a:schemeClr>
                </a:solidFill>
              </a:rPr>
              <a:t> </a:t>
            </a:r>
            <a:r>
              <a:rPr lang="en-US" sz="2400" dirty="0" smtClean="0"/>
              <a:t>that provide free and low cost </a:t>
            </a:r>
            <a:r>
              <a:rPr lang="en-US" sz="2400" b="1" dirty="0" smtClean="0">
                <a:solidFill>
                  <a:schemeClr val="accent4">
                    <a:lumMod val="50000"/>
                  </a:schemeClr>
                </a:solidFill>
              </a:rPr>
              <a:t>immunizations for all children</a:t>
            </a:r>
            <a:r>
              <a:rPr lang="en-US" sz="2400" b="1" dirty="0" smtClean="0"/>
              <a:t>.</a:t>
            </a:r>
            <a:r>
              <a:rPr lang="en-US" sz="2400" i="1" dirty="0" smtClean="0"/>
              <a:t> </a:t>
            </a:r>
            <a:r>
              <a:rPr lang="en-US" sz="2400" dirty="0" smtClean="0"/>
              <a:t>We need extended clinic hours to keep up with growing demands. ”</a:t>
            </a:r>
          </a:p>
          <a:p>
            <a:pPr eaLnBrk="1" fontAlgn="auto" hangingPunct="1">
              <a:spcAft>
                <a:spcPts val="0"/>
              </a:spcAft>
              <a:buFont typeface="Arial" pitchFamily="34" charset="0"/>
              <a:buChar char="•"/>
              <a:defRPr/>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52400" y="0"/>
            <a:ext cx="8763000" cy="1143000"/>
          </a:xfrm>
        </p:spPr>
        <p:txBody>
          <a:bodyPr rtlCol="0">
            <a:normAutofit fontScale="90000"/>
          </a:bodyPr>
          <a:lstStyle/>
          <a:p>
            <a:pPr eaLnBrk="1" fontAlgn="auto" hangingPunct="1">
              <a:spcAft>
                <a:spcPts val="0"/>
              </a:spcAft>
              <a:defRPr/>
            </a:pPr>
            <a:r>
              <a:rPr lang="en-US" sz="3800" b="1" dirty="0" smtClean="0">
                <a:solidFill>
                  <a:srgbClr val="FFFF00"/>
                </a:solidFill>
                <a:latin typeface="Corbel" pitchFamily="34" charset="0"/>
              </a:rPr>
              <a:t/>
            </a:r>
            <a:br>
              <a:rPr lang="en-US" sz="3800" b="1" dirty="0" smtClean="0">
                <a:solidFill>
                  <a:srgbClr val="FFFF00"/>
                </a:solidFill>
                <a:latin typeface="Corbel" pitchFamily="34" charset="0"/>
              </a:rPr>
            </a:br>
            <a:r>
              <a:rPr lang="en-US" sz="4000" dirty="0" smtClean="0"/>
              <a:t>Tell Landscape Stories, Not Portrait Stories</a:t>
            </a:r>
          </a:p>
        </p:txBody>
      </p:sp>
      <p:sp>
        <p:nvSpPr>
          <p:cNvPr id="37890" name="Rectangle 3"/>
          <p:cNvSpPr>
            <a:spLocks noGrp="1" noChangeArrowheads="1"/>
          </p:cNvSpPr>
          <p:nvPr>
            <p:ph sz="half" idx="1"/>
          </p:nvPr>
        </p:nvSpPr>
        <p:spPr>
          <a:xfrm>
            <a:off x="457200" y="1600200"/>
            <a:ext cx="4191000" cy="4525963"/>
          </a:xfrm>
        </p:spPr>
        <p:txBody>
          <a:bodyPr/>
          <a:lstStyle/>
          <a:p>
            <a:pPr algn="ctr" eaLnBrk="1" hangingPunct="1">
              <a:buFontTx/>
              <a:buNone/>
            </a:pPr>
            <a:r>
              <a:rPr lang="en-US" sz="3200" b="1" u="sng" smtClean="0">
                <a:latin typeface="Corbel" pitchFamily="34" charset="0"/>
              </a:rPr>
              <a:t>Portraits</a:t>
            </a:r>
          </a:p>
          <a:p>
            <a:pPr eaLnBrk="1" hangingPunct="1">
              <a:buClr>
                <a:srgbClr val="FFFF00"/>
              </a:buClr>
            </a:pPr>
            <a:r>
              <a:rPr lang="en-US" sz="3200" smtClean="0">
                <a:solidFill>
                  <a:srgbClr val="002060"/>
                </a:solidFill>
                <a:latin typeface="Corbel" pitchFamily="34" charset="0"/>
              </a:rPr>
              <a:t>Individuals</a:t>
            </a:r>
          </a:p>
          <a:p>
            <a:pPr eaLnBrk="1" hangingPunct="1">
              <a:buClr>
                <a:srgbClr val="FFFF00"/>
              </a:buClr>
            </a:pPr>
            <a:r>
              <a:rPr lang="en-US" sz="3200" smtClean="0">
                <a:solidFill>
                  <a:srgbClr val="002060"/>
                </a:solidFill>
                <a:latin typeface="Corbel" pitchFamily="34" charset="0"/>
              </a:rPr>
              <a:t>Events</a:t>
            </a:r>
          </a:p>
          <a:p>
            <a:pPr eaLnBrk="1" hangingPunct="1">
              <a:buClr>
                <a:srgbClr val="FFFF00"/>
              </a:buClr>
            </a:pPr>
            <a:r>
              <a:rPr lang="en-US" sz="3200" smtClean="0">
                <a:solidFill>
                  <a:srgbClr val="002060"/>
                </a:solidFill>
                <a:latin typeface="Corbel" pitchFamily="34" charset="0"/>
              </a:rPr>
              <a:t>Private</a:t>
            </a:r>
          </a:p>
          <a:p>
            <a:pPr eaLnBrk="1" hangingPunct="1">
              <a:buClr>
                <a:srgbClr val="FFFF00"/>
              </a:buClr>
            </a:pPr>
            <a:r>
              <a:rPr lang="en-US" sz="3200" smtClean="0">
                <a:solidFill>
                  <a:srgbClr val="002060"/>
                </a:solidFill>
                <a:latin typeface="Corbel" pitchFamily="34" charset="0"/>
              </a:rPr>
              <a:t>Appeal to consumers</a:t>
            </a:r>
          </a:p>
          <a:p>
            <a:pPr eaLnBrk="1" hangingPunct="1">
              <a:buClr>
                <a:srgbClr val="FFFF00"/>
              </a:buClr>
            </a:pPr>
            <a:r>
              <a:rPr lang="en-US" sz="3200" smtClean="0">
                <a:solidFill>
                  <a:srgbClr val="002060"/>
                </a:solidFill>
                <a:latin typeface="Corbel" pitchFamily="34" charset="0"/>
              </a:rPr>
              <a:t>Better information</a:t>
            </a:r>
          </a:p>
          <a:p>
            <a:pPr eaLnBrk="1" hangingPunct="1">
              <a:buClr>
                <a:schemeClr val="bg1"/>
              </a:buClr>
            </a:pPr>
            <a:r>
              <a:rPr lang="en-US" sz="3200" b="1" smtClean="0">
                <a:solidFill>
                  <a:srgbClr val="002060"/>
                </a:solidFill>
                <a:latin typeface="Corbel" pitchFamily="34" charset="0"/>
              </a:rPr>
              <a:t>Fix the person</a:t>
            </a:r>
          </a:p>
          <a:p>
            <a:pPr eaLnBrk="1" hangingPunct="1">
              <a:buFontTx/>
              <a:buNone/>
            </a:pPr>
            <a:endParaRPr lang="en-US" sz="3200" smtClean="0">
              <a:solidFill>
                <a:srgbClr val="FFFF00"/>
              </a:solidFill>
              <a:latin typeface="Corbel" pitchFamily="34" charset="0"/>
            </a:endParaRPr>
          </a:p>
        </p:txBody>
      </p:sp>
      <p:sp>
        <p:nvSpPr>
          <p:cNvPr id="37891" name="Rectangle 4"/>
          <p:cNvSpPr>
            <a:spLocks noGrp="1" noChangeArrowheads="1"/>
          </p:cNvSpPr>
          <p:nvPr>
            <p:ph sz="half" idx="2"/>
          </p:nvPr>
        </p:nvSpPr>
        <p:spPr/>
        <p:txBody>
          <a:bodyPr/>
          <a:lstStyle/>
          <a:p>
            <a:pPr algn="ctr" eaLnBrk="1" hangingPunct="1">
              <a:buFontTx/>
              <a:buNone/>
            </a:pPr>
            <a:r>
              <a:rPr lang="en-US" sz="3200" b="1" u="sng" smtClean="0">
                <a:latin typeface="Corbel" pitchFamily="34" charset="0"/>
              </a:rPr>
              <a:t>Landscapes</a:t>
            </a:r>
            <a:endParaRPr lang="en-US" sz="3200" b="1" smtClean="0">
              <a:latin typeface="Corbel" pitchFamily="34" charset="0"/>
            </a:endParaRPr>
          </a:p>
          <a:p>
            <a:pPr eaLnBrk="1" hangingPunct="1">
              <a:buClr>
                <a:srgbClr val="FFFF00"/>
              </a:buClr>
            </a:pPr>
            <a:r>
              <a:rPr lang="en-US" sz="3200" smtClean="0">
                <a:latin typeface="Corbel" pitchFamily="34" charset="0"/>
              </a:rPr>
              <a:t>Issues</a:t>
            </a:r>
          </a:p>
          <a:p>
            <a:pPr eaLnBrk="1" hangingPunct="1">
              <a:buClr>
                <a:srgbClr val="FFFF00"/>
              </a:buClr>
            </a:pPr>
            <a:r>
              <a:rPr lang="en-US" sz="3200" smtClean="0">
                <a:latin typeface="Corbel" pitchFamily="34" charset="0"/>
              </a:rPr>
              <a:t>Trends</a:t>
            </a:r>
          </a:p>
          <a:p>
            <a:pPr eaLnBrk="1" hangingPunct="1">
              <a:buClr>
                <a:srgbClr val="FFFF00"/>
              </a:buClr>
            </a:pPr>
            <a:r>
              <a:rPr lang="en-US" sz="3200" smtClean="0">
                <a:latin typeface="Corbel" pitchFamily="34" charset="0"/>
              </a:rPr>
              <a:t>Public</a:t>
            </a:r>
          </a:p>
          <a:p>
            <a:pPr eaLnBrk="1" hangingPunct="1">
              <a:buClr>
                <a:srgbClr val="FFFF00"/>
              </a:buClr>
            </a:pPr>
            <a:r>
              <a:rPr lang="en-US" sz="3200" smtClean="0">
                <a:latin typeface="Corbel" pitchFamily="34" charset="0"/>
              </a:rPr>
              <a:t>Appeal to citizens</a:t>
            </a:r>
          </a:p>
          <a:p>
            <a:pPr eaLnBrk="1" hangingPunct="1">
              <a:buClr>
                <a:srgbClr val="FFFF00"/>
              </a:buClr>
            </a:pPr>
            <a:r>
              <a:rPr lang="en-US" sz="3200" smtClean="0">
                <a:latin typeface="Corbel" pitchFamily="34" charset="0"/>
              </a:rPr>
              <a:t>Better Policies</a:t>
            </a:r>
          </a:p>
          <a:p>
            <a:pPr eaLnBrk="1" hangingPunct="1">
              <a:buClr>
                <a:schemeClr val="bg1"/>
              </a:buClr>
            </a:pPr>
            <a:r>
              <a:rPr lang="en-US" sz="3200" b="1" smtClean="0">
                <a:solidFill>
                  <a:srgbClr val="002060"/>
                </a:solidFill>
                <a:latin typeface="Corbel" pitchFamily="34" charset="0"/>
              </a:rPr>
              <a:t>Fix the Condition</a:t>
            </a:r>
          </a:p>
          <a:p>
            <a:pPr eaLnBrk="1" hangingPunct="1">
              <a:buFontTx/>
              <a:buNone/>
            </a:pPr>
            <a:endParaRPr lang="en-US" sz="3200" smtClean="0">
              <a:solidFill>
                <a:schemeClr val="bg1"/>
              </a:solidFill>
              <a:latin typeface="Corbel" pitchFamily="34" charset="0"/>
            </a:endParaRPr>
          </a:p>
        </p:txBody>
      </p:sp>
      <p:sp>
        <p:nvSpPr>
          <p:cNvPr id="37892" name="Text Box 5"/>
          <p:cNvSpPr txBox="1">
            <a:spLocks noChangeArrowheads="1"/>
          </p:cNvSpPr>
          <p:nvPr/>
        </p:nvSpPr>
        <p:spPr bwMode="auto">
          <a:xfrm>
            <a:off x="4294188" y="6080125"/>
            <a:ext cx="4240212" cy="396875"/>
          </a:xfrm>
          <a:prstGeom prst="rect">
            <a:avLst/>
          </a:prstGeom>
          <a:noFill/>
          <a:ln w="9525">
            <a:noFill/>
            <a:miter lim="800000"/>
            <a:headEnd/>
            <a:tailEnd/>
          </a:ln>
        </p:spPr>
        <p:txBody>
          <a:bodyPr wrap="none">
            <a:spAutoFit/>
          </a:bodyPr>
          <a:lstStyle/>
          <a:p>
            <a:r>
              <a:rPr lang="en-US" sz="2000">
                <a:solidFill>
                  <a:srgbClr val="FFFFFF"/>
                </a:solidFill>
                <a:latin typeface="Calibri" pitchFamily="34" charset="0"/>
              </a:rPr>
              <a:t>- Based on work by Iyengar and Gilliam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Portrait/Landscape</a:t>
            </a:r>
          </a:p>
        </p:txBody>
      </p:sp>
      <p:sp>
        <p:nvSpPr>
          <p:cNvPr id="3" name="Content Placeholder 2"/>
          <p:cNvSpPr>
            <a:spLocks noGrp="1"/>
          </p:cNvSpPr>
          <p:nvPr>
            <p:ph sz="half" idx="1"/>
          </p:nvPr>
        </p:nvSpPr>
        <p:spPr/>
        <p:txBody>
          <a:bodyPr rtlCol="0">
            <a:normAutofit fontScale="92500" lnSpcReduction="10000"/>
          </a:bodyPr>
          <a:lstStyle/>
          <a:p>
            <a:pPr marL="0" indent="0" eaLnBrk="1" fontAlgn="auto" hangingPunct="1">
              <a:spcAft>
                <a:spcPts val="0"/>
              </a:spcAft>
              <a:buFont typeface="Arial" pitchFamily="34" charset="0"/>
              <a:buNone/>
              <a:defRPr/>
            </a:pPr>
            <a:r>
              <a:rPr lang="en-US" dirty="0" smtClean="0"/>
              <a:t>Last month, an 8-year-old Ohio boy was removed from his family home and placed in foster care—not because of physical abuse, but because the third-grader weighed more than 200 pounds. County case workers argued that the boy’s mother was engaging in medical neglect by not getting his weight... </a:t>
            </a:r>
            <a:endParaRPr lang="en-US" dirty="0"/>
          </a:p>
        </p:txBody>
      </p:sp>
      <p:sp>
        <p:nvSpPr>
          <p:cNvPr id="4" name="Content Placeholder 3"/>
          <p:cNvSpPr>
            <a:spLocks noGrp="1"/>
          </p:cNvSpPr>
          <p:nvPr>
            <p:ph sz="half" idx="2"/>
          </p:nvPr>
        </p:nvSpPr>
        <p:spPr>
          <a:xfrm>
            <a:off x="4724400" y="1600200"/>
            <a:ext cx="4038600" cy="4525963"/>
          </a:xfrm>
        </p:spPr>
        <p:txBody>
          <a:bodyPr rtlCol="0">
            <a:normAutofit fontScale="92500" lnSpcReduction="10000"/>
          </a:bodyPr>
          <a:lstStyle/>
          <a:p>
            <a:pPr marL="0" indent="0" eaLnBrk="1" fontAlgn="auto" hangingPunct="1">
              <a:spcAft>
                <a:spcPts val="0"/>
              </a:spcAft>
              <a:buFont typeface="Arial" pitchFamily="34" charset="0"/>
              <a:buNone/>
              <a:defRPr/>
            </a:pPr>
            <a:r>
              <a:rPr lang="en-US" dirty="0" smtClean="0"/>
              <a:t>Being healthy and fit in adulthood is largely determined by the communities that we live in as children. The decisions made in our states and nation about child nutrition programs affect these communities, which then shape the lives of the children who live there.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ctrTitle"/>
          </p:nvPr>
        </p:nvSpPr>
        <p:spPr>
          <a:xfrm>
            <a:off x="381000" y="2130425"/>
            <a:ext cx="8458200" cy="1470025"/>
          </a:xfrm>
          <a:solidFill>
            <a:schemeClr val="bg1"/>
          </a:solidFill>
        </p:spPr>
        <p:txBody>
          <a:bodyPr/>
          <a:lstStyle/>
          <a:p>
            <a:pPr eaLnBrk="1" hangingPunct="1"/>
            <a:r>
              <a:rPr lang="en-US" sz="4800" b="1" smtClean="0"/>
              <a:t>Do Not Repeat Negative Frames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t>Remove from your vocabulary</a:t>
            </a:r>
          </a:p>
        </p:txBody>
      </p:sp>
      <p:sp>
        <p:nvSpPr>
          <p:cNvPr id="44034" name="Content Placeholder 2"/>
          <p:cNvSpPr>
            <a:spLocks noGrp="1"/>
          </p:cNvSpPr>
          <p:nvPr>
            <p:ph idx="1"/>
          </p:nvPr>
        </p:nvSpPr>
        <p:spPr/>
        <p:txBody>
          <a:bodyPr/>
          <a:lstStyle/>
          <a:p>
            <a:pPr eaLnBrk="1" hangingPunct="1"/>
            <a:r>
              <a:rPr lang="en-US" smtClean="0"/>
              <a:t>“This is not about”</a:t>
            </a:r>
          </a:p>
          <a:p>
            <a:pPr eaLnBrk="1" hangingPunct="1"/>
            <a:endParaRPr lang="en-US" smtClean="0"/>
          </a:p>
          <a:p>
            <a:pPr eaLnBrk="1" hangingPunct="1"/>
            <a:r>
              <a:rPr lang="en-US" smtClean="0"/>
              <a:t>“We are not”</a:t>
            </a:r>
          </a:p>
          <a:p>
            <a:pPr eaLnBrk="1" hangingPunct="1"/>
            <a:endParaRPr lang="en-US" smtClean="0"/>
          </a:p>
          <a:p>
            <a:pPr eaLnBrk="1" hangingPunct="1"/>
            <a:r>
              <a:rPr lang="en-US" smtClean="0"/>
              <a:t>“This can be an issue of ____, but….”</a:t>
            </a:r>
          </a:p>
          <a:p>
            <a:pPr eaLnBrk="1" hangingPunct="1"/>
            <a:endParaRPr lang="en-US" smtClean="0"/>
          </a:p>
          <a:p>
            <a:pPr eaLnBrk="1" hangingPunct="1"/>
            <a:r>
              <a:rPr lang="en-US" smtClean="0"/>
              <a:t>“We don’t intend to ____, rather…..”</a:t>
            </a:r>
          </a:p>
          <a:p>
            <a:pPr eaLnBrk="1" hangingPunct="1"/>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latin typeface="Corbel" pitchFamily="34" charset="0"/>
              </a:rPr>
              <a:t>Reinforcing the Opposing Frame</a:t>
            </a:r>
          </a:p>
        </p:txBody>
      </p:sp>
      <p:sp>
        <p:nvSpPr>
          <p:cNvPr id="3" name="Content Placeholder 2"/>
          <p:cNvSpPr>
            <a:spLocks noGrp="1"/>
          </p:cNvSpPr>
          <p:nvPr>
            <p:ph idx="1"/>
          </p:nvPr>
        </p:nvSpPr>
        <p:spPr>
          <a:xfrm>
            <a:off x="457200" y="1828800"/>
            <a:ext cx="8458200" cy="5257800"/>
          </a:xfrm>
        </p:spPr>
        <p:txBody>
          <a:bodyPr rtlCol="0">
            <a:normAutofit lnSpcReduction="10000"/>
          </a:bodyPr>
          <a:lstStyle/>
          <a:p>
            <a:pPr marL="0" indent="0" eaLnBrk="1" fontAlgn="auto" hangingPunct="1">
              <a:spcBef>
                <a:spcPts val="0"/>
              </a:spcBef>
              <a:spcAft>
                <a:spcPts val="0"/>
              </a:spcAft>
              <a:buFont typeface="Wingdings 2"/>
              <a:buNone/>
              <a:defRPr/>
            </a:pPr>
            <a:r>
              <a:rPr lang="en-US" dirty="0" smtClean="0">
                <a:solidFill>
                  <a:schemeClr val="accent4">
                    <a:lumMod val="50000"/>
                  </a:schemeClr>
                </a:solidFill>
              </a:rPr>
              <a:t>"The governor is not talking about taking away people's French fries. He just wants to offer them the choice of having carrots."</a:t>
            </a:r>
          </a:p>
          <a:p>
            <a:pPr marL="0" indent="0" algn="r" eaLnBrk="1" fontAlgn="auto" hangingPunct="1">
              <a:spcBef>
                <a:spcPts val="0"/>
              </a:spcBef>
              <a:spcAft>
                <a:spcPts val="0"/>
              </a:spcAft>
              <a:buFont typeface="Wingdings 2"/>
              <a:buNone/>
              <a:defRPr/>
            </a:pPr>
            <a:r>
              <a:rPr lang="en-US" sz="2100" i="1" dirty="0" smtClean="0">
                <a:solidFill>
                  <a:schemeClr val="accent4">
                    <a:lumMod val="50000"/>
                  </a:schemeClr>
                </a:solidFill>
              </a:rPr>
              <a:t>Oregon's governor wants healthier state work force, </a:t>
            </a:r>
          </a:p>
          <a:p>
            <a:pPr marL="0" indent="0" algn="r" eaLnBrk="1" fontAlgn="auto" hangingPunct="1">
              <a:spcBef>
                <a:spcPts val="0"/>
              </a:spcBef>
              <a:spcAft>
                <a:spcPts val="0"/>
              </a:spcAft>
              <a:buFont typeface="Wingdings 2"/>
              <a:buNone/>
              <a:defRPr/>
            </a:pPr>
            <a:r>
              <a:rPr lang="en-US" sz="2100" i="1" dirty="0" smtClean="0">
                <a:solidFill>
                  <a:schemeClr val="accent4">
                    <a:lumMod val="50000"/>
                  </a:schemeClr>
                </a:solidFill>
              </a:rPr>
              <a:t>but vendors say don't take the Snickers (The Oregonian, 10/6/10)</a:t>
            </a:r>
            <a:endParaRPr lang="en-US" sz="2100" dirty="0" smtClean="0">
              <a:solidFill>
                <a:schemeClr val="accent4">
                  <a:lumMod val="50000"/>
                </a:schemeClr>
              </a:solidFill>
            </a:endParaRPr>
          </a:p>
          <a:p>
            <a:pPr marL="0" indent="0" eaLnBrk="1" fontAlgn="auto" hangingPunct="1">
              <a:spcBef>
                <a:spcPts val="0"/>
              </a:spcBef>
              <a:spcAft>
                <a:spcPts val="0"/>
              </a:spcAft>
              <a:buFont typeface="Wingdings 2"/>
              <a:buNone/>
              <a:defRPr/>
            </a:pPr>
            <a:endParaRPr lang="en-US" dirty="0" smtClean="0">
              <a:solidFill>
                <a:schemeClr val="accent4">
                  <a:lumMod val="50000"/>
                </a:schemeClr>
              </a:solidFill>
            </a:endParaRPr>
          </a:p>
          <a:p>
            <a:pPr marL="0" indent="0" eaLnBrk="1" fontAlgn="auto" hangingPunct="1">
              <a:spcBef>
                <a:spcPts val="0"/>
              </a:spcBef>
              <a:spcAft>
                <a:spcPts val="0"/>
              </a:spcAft>
              <a:buFont typeface="Wingdings 2"/>
              <a:buNone/>
              <a:defRPr/>
            </a:pPr>
            <a:endParaRPr lang="en-US" dirty="0" smtClean="0">
              <a:solidFill>
                <a:schemeClr val="accent4">
                  <a:lumMod val="50000"/>
                </a:schemeClr>
              </a:solidFill>
            </a:endParaRPr>
          </a:p>
          <a:p>
            <a:pPr marL="0" indent="0" eaLnBrk="1" fontAlgn="auto" hangingPunct="1">
              <a:spcBef>
                <a:spcPts val="0"/>
              </a:spcBef>
              <a:spcAft>
                <a:spcPts val="0"/>
              </a:spcAft>
              <a:buFont typeface="Wingdings 2"/>
              <a:buNone/>
              <a:defRPr/>
            </a:pPr>
            <a:r>
              <a:rPr lang="en-US" dirty="0" smtClean="0">
                <a:solidFill>
                  <a:schemeClr val="accent4">
                    <a:lumMod val="50000"/>
                  </a:schemeClr>
                </a:solidFill>
              </a:rPr>
              <a:t>“Hookah lounges promote a social norm that smoking is cool and safe…”</a:t>
            </a:r>
          </a:p>
          <a:p>
            <a:pPr marL="0" indent="0" algn="r" eaLnBrk="1" fontAlgn="auto" hangingPunct="1">
              <a:spcBef>
                <a:spcPts val="0"/>
              </a:spcBef>
              <a:spcAft>
                <a:spcPts val="0"/>
              </a:spcAft>
              <a:buFont typeface="Wingdings 2"/>
              <a:buNone/>
              <a:defRPr/>
            </a:pPr>
            <a:endParaRPr lang="en-US" i="1" dirty="0" smtClean="0">
              <a:solidFill>
                <a:schemeClr val="accent4">
                  <a:lumMod val="50000"/>
                </a:schemeClr>
              </a:solidFill>
            </a:endParaRPr>
          </a:p>
          <a:p>
            <a:pPr marL="0" indent="0" algn="r" eaLnBrk="1" fontAlgn="auto" hangingPunct="1">
              <a:spcBef>
                <a:spcPts val="0"/>
              </a:spcBef>
              <a:spcAft>
                <a:spcPts val="0"/>
              </a:spcAft>
              <a:buFont typeface="Wingdings 2"/>
              <a:buNone/>
              <a:defRPr/>
            </a:pPr>
            <a:r>
              <a:rPr lang="en-US" sz="2100" i="1" dirty="0" smtClean="0">
                <a:solidFill>
                  <a:schemeClr val="accent4">
                    <a:lumMod val="50000"/>
                  </a:schemeClr>
                </a:solidFill>
              </a:rPr>
              <a:t>Hookah smokers say doctors are too huffy </a:t>
            </a:r>
          </a:p>
          <a:p>
            <a:pPr marL="0" indent="0" algn="r" eaLnBrk="1" fontAlgn="auto" hangingPunct="1">
              <a:spcBef>
                <a:spcPts val="0"/>
              </a:spcBef>
              <a:spcAft>
                <a:spcPts val="0"/>
              </a:spcAft>
              <a:buFont typeface="Wingdings 2"/>
              <a:buNone/>
              <a:defRPr/>
            </a:pPr>
            <a:r>
              <a:rPr lang="en-US" sz="2100" i="1" dirty="0" smtClean="0">
                <a:solidFill>
                  <a:schemeClr val="accent4">
                    <a:lumMod val="50000"/>
                  </a:schemeClr>
                </a:solidFill>
              </a:rPr>
              <a:t>(The Hillsboro Argus, 11/16/10</a:t>
            </a:r>
            <a:r>
              <a:rPr lang="en-US" sz="2100" i="1" dirty="0" smtClean="0">
                <a:solidFill>
                  <a:schemeClr val="bg1"/>
                </a:solidFill>
              </a:rPr>
              <a:t>)</a:t>
            </a:r>
            <a:endParaRPr lang="en-US" sz="21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57200" y="685800"/>
            <a:ext cx="8229600" cy="1143000"/>
          </a:xfrm>
        </p:spPr>
        <p:txBody>
          <a:bodyPr rtlCol="0">
            <a:normAutofit fontScale="90000"/>
          </a:bodyPr>
          <a:lstStyle/>
          <a:p>
            <a:pPr eaLnBrk="1" fontAlgn="auto" hangingPunct="1">
              <a:spcAft>
                <a:spcPts val="0"/>
              </a:spcAft>
              <a:defRPr/>
            </a:pPr>
            <a:r>
              <a:rPr lang="en-US" sz="5400" b="1" dirty="0" smtClean="0">
                <a:solidFill>
                  <a:schemeClr val="accent4">
                    <a:lumMod val="50000"/>
                  </a:schemeClr>
                </a:solidFill>
              </a:rPr>
              <a:t>Pivoting</a:t>
            </a:r>
            <a:r>
              <a:rPr lang="en-US" sz="4000" dirty="0" smtClean="0">
                <a:solidFill>
                  <a:schemeClr val="accent4">
                    <a:lumMod val="50000"/>
                  </a:schemeClr>
                </a:solidFill>
              </a:rPr>
              <a:t/>
            </a:r>
            <a:br>
              <a:rPr lang="en-US" sz="4000" dirty="0" smtClean="0">
                <a:solidFill>
                  <a:schemeClr val="accent4">
                    <a:lumMod val="50000"/>
                  </a:schemeClr>
                </a:solidFill>
              </a:rPr>
            </a:br>
            <a:endParaRPr lang="en-US" sz="4000" dirty="0" smtClean="0">
              <a:solidFill>
                <a:schemeClr val="accent4">
                  <a:lumMod val="50000"/>
                </a:schemeClr>
              </a:solidFill>
            </a:endParaRPr>
          </a:p>
        </p:txBody>
      </p:sp>
      <p:pic>
        <p:nvPicPr>
          <p:cNvPr id="48130" name="Picture 3"/>
          <p:cNvPicPr>
            <a:picLocks noGrp="1" noChangeAspect="1" noChangeArrowheads="1"/>
          </p:cNvPicPr>
          <p:nvPr>
            <p:ph idx="1"/>
          </p:nvPr>
        </p:nvPicPr>
        <p:blipFill>
          <a:blip r:embed="rId3" cstate="print"/>
          <a:srcRect/>
          <a:stretch>
            <a:fillRect/>
          </a:stretch>
        </p:blipFill>
        <p:spPr>
          <a:xfrm>
            <a:off x="2286000" y="2057400"/>
            <a:ext cx="4419600" cy="30480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3"/>
          <p:cNvSpPr>
            <a:spLocks noGrp="1"/>
          </p:cNvSpPr>
          <p:nvPr>
            <p:ph type="title"/>
          </p:nvPr>
        </p:nvSpPr>
        <p:spPr>
          <a:xfrm>
            <a:off x="533400" y="2133600"/>
            <a:ext cx="8229600" cy="1143000"/>
          </a:xfrm>
          <a:solidFill>
            <a:schemeClr val="bg1"/>
          </a:solidFill>
        </p:spPr>
        <p:txBody>
          <a:bodyPr/>
          <a:lstStyle/>
          <a:p>
            <a:pPr eaLnBrk="1" hangingPunct="1"/>
            <a:r>
              <a:rPr lang="en-US" sz="6000" b="1" smtClean="0"/>
              <a:t>Solutions Not Problems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2"/>
          <p:cNvSpPr>
            <a:spLocks noGrp="1"/>
          </p:cNvSpPr>
          <p:nvPr>
            <p:ph type="title"/>
          </p:nvPr>
        </p:nvSpPr>
        <p:spPr>
          <a:xfrm>
            <a:off x="457200" y="152400"/>
            <a:ext cx="8229600" cy="533400"/>
          </a:xfrm>
        </p:spPr>
        <p:txBody>
          <a:bodyPr/>
          <a:lstStyle/>
          <a:p>
            <a:pPr algn="l" eaLnBrk="1" hangingPunct="1"/>
            <a:r>
              <a:rPr lang="en-US" sz="2800" smtClean="0"/>
              <a:t>        </a:t>
            </a:r>
            <a:r>
              <a:rPr lang="en-US" sz="2800" b="1" smtClean="0"/>
              <a:t>Problem Focus                              Solution Focus</a:t>
            </a:r>
          </a:p>
        </p:txBody>
      </p:sp>
      <p:sp>
        <p:nvSpPr>
          <p:cNvPr id="4" name="Content Placeholder 3"/>
          <p:cNvSpPr>
            <a:spLocks noGrp="1"/>
          </p:cNvSpPr>
          <p:nvPr>
            <p:ph sz="half" idx="1"/>
          </p:nvPr>
        </p:nvSpPr>
        <p:spPr>
          <a:xfrm>
            <a:off x="457200" y="838200"/>
            <a:ext cx="4038600" cy="5486400"/>
          </a:xfrm>
        </p:spPr>
        <p:txBody>
          <a:bodyPr rtlCol="0">
            <a:normAutofit lnSpcReduction="10000"/>
          </a:bodyPr>
          <a:lstStyle/>
          <a:p>
            <a:pPr eaLnBrk="1" fontAlgn="auto" hangingPunct="1">
              <a:spcAft>
                <a:spcPts val="0"/>
              </a:spcAft>
              <a:buFont typeface="Arial" pitchFamily="34" charset="0"/>
              <a:buNone/>
              <a:defRPr/>
            </a:pPr>
            <a:r>
              <a:rPr lang="en-US" sz="1800" dirty="0" smtClean="0"/>
              <a:t>       Food insecurity is one of the most pressing problems facing our community.  In 2010, XX% of households in the greater Metro area reported being unable to  access sufficient food at all times.  Children suffering hunger on a regular basis experience growth problems, higher rates of obesity, are more susceptible to infectious disease, miss more days of school, and demonstrate poor academic performance.  Parents struggling to put food on the table also experience greater illness, emotional and psychological distress, and more missed days of work.  </a:t>
            </a:r>
            <a:r>
              <a:rPr lang="en-US" sz="1800" dirty="0" smtClean="0">
                <a:solidFill>
                  <a:srgbClr val="C00000"/>
                </a:solidFill>
              </a:rPr>
              <a:t>By ensuring reliable access to safe and healthy food, families can build better lives and our communities will be stronger.</a:t>
            </a:r>
            <a:endParaRPr lang="en-US" sz="1800" dirty="0"/>
          </a:p>
        </p:txBody>
      </p:sp>
      <p:sp>
        <p:nvSpPr>
          <p:cNvPr id="5" name="Content Placeholder 4"/>
          <p:cNvSpPr>
            <a:spLocks noGrp="1"/>
          </p:cNvSpPr>
          <p:nvPr>
            <p:ph sz="half" idx="2"/>
          </p:nvPr>
        </p:nvSpPr>
        <p:spPr>
          <a:xfrm>
            <a:off x="4648200" y="838200"/>
            <a:ext cx="4038600" cy="5287963"/>
          </a:xfrm>
        </p:spPr>
        <p:txBody>
          <a:bodyPr rtlCol="0">
            <a:normAutofit lnSpcReduction="10000"/>
          </a:bodyPr>
          <a:lstStyle/>
          <a:p>
            <a:pPr eaLnBrk="1" fontAlgn="auto" hangingPunct="1">
              <a:spcAft>
                <a:spcPts val="0"/>
              </a:spcAft>
              <a:buFont typeface="Arial" pitchFamily="34" charset="0"/>
              <a:buNone/>
              <a:defRPr/>
            </a:pPr>
            <a:r>
              <a:rPr lang="en-US" sz="2000" dirty="0" smtClean="0"/>
              <a:t>     We know that communities are stronger when families have access to the safe, healthy food needed to meet basic needs and fuel active lives.  With sufficient food every day, children perform better in school, parents can be more productive at work, and families can fully participate in and feel a part of their communities.  It is for this reason that the public sector must work together with nonprofit organizations and private funders to ensure that every family enjoys the security of having its basic nutritional needs met.</a:t>
            </a:r>
          </a:p>
          <a:p>
            <a:pPr eaLnBrk="1" fontAlgn="auto" hangingPunct="1">
              <a:spcAft>
                <a:spcPts val="0"/>
              </a:spcAft>
              <a:buFont typeface="Arial" pitchFamily="34" charset="0"/>
              <a:buChar char="•"/>
              <a:defRP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Special Thanks To…</a:t>
            </a:r>
          </a:p>
        </p:txBody>
      </p:sp>
      <p:sp>
        <p:nvSpPr>
          <p:cNvPr id="17410" name="Content Placeholder 2"/>
          <p:cNvSpPr>
            <a:spLocks noGrp="1"/>
          </p:cNvSpPr>
          <p:nvPr>
            <p:ph idx="1"/>
          </p:nvPr>
        </p:nvSpPr>
        <p:spPr/>
        <p:txBody>
          <a:bodyPr/>
          <a:lstStyle/>
          <a:p>
            <a:pPr marL="0" indent="0" algn="ctr" eaLnBrk="1" hangingPunct="1">
              <a:spcBef>
                <a:spcPct val="0"/>
              </a:spcBef>
              <a:buFont typeface="Arial" charset="0"/>
              <a:buNone/>
            </a:pPr>
            <a:r>
              <a:rPr lang="en-US" sz="2400" smtClean="0"/>
              <a:t>Liana Winett, Dr.P.H., C.H.E.S </a:t>
            </a:r>
          </a:p>
          <a:p>
            <a:pPr marL="0" indent="0" algn="ctr" eaLnBrk="1" hangingPunct="1">
              <a:spcBef>
                <a:spcPct val="0"/>
              </a:spcBef>
              <a:buFont typeface="Arial" charset="0"/>
              <a:buNone/>
            </a:pPr>
            <a:r>
              <a:rPr lang="en-US" sz="2400" smtClean="0"/>
              <a:t>Research Associate Professor</a:t>
            </a:r>
          </a:p>
          <a:p>
            <a:pPr marL="0" indent="0" algn="ctr" eaLnBrk="1" hangingPunct="1">
              <a:spcBef>
                <a:spcPct val="0"/>
              </a:spcBef>
              <a:buFont typeface="Arial" charset="0"/>
              <a:buNone/>
            </a:pPr>
            <a:r>
              <a:rPr lang="en-US" sz="2400" smtClean="0"/>
              <a:t>Portland State University</a:t>
            </a:r>
          </a:p>
          <a:p>
            <a:pPr marL="0" indent="0" algn="ctr" eaLnBrk="1" hangingPunct="1">
              <a:spcBef>
                <a:spcPct val="0"/>
              </a:spcBef>
              <a:buFont typeface="Arial" charset="0"/>
              <a:buNone/>
            </a:pPr>
            <a:r>
              <a:rPr lang="en-US" sz="2400" smtClean="0"/>
              <a:t>College of Urban &amp; Public Affairs: School of Community Health</a:t>
            </a:r>
          </a:p>
          <a:p>
            <a:pPr marL="0" indent="0" algn="ctr" eaLnBrk="1" hangingPunct="1">
              <a:spcBef>
                <a:spcPct val="0"/>
              </a:spcBef>
              <a:buFont typeface="Arial" charset="0"/>
              <a:buNone/>
            </a:pPr>
            <a:endParaRPr lang="en-US" sz="2400" smtClean="0"/>
          </a:p>
          <a:p>
            <a:pPr marL="0" indent="0" algn="ctr" eaLnBrk="1" hangingPunct="1">
              <a:spcBef>
                <a:spcPct val="0"/>
              </a:spcBef>
              <a:buFont typeface="Arial" charset="0"/>
              <a:buNone/>
            </a:pPr>
            <a:r>
              <a:rPr lang="en-US" sz="2400" smtClean="0"/>
              <a:t>Janet Byrd, MA</a:t>
            </a:r>
          </a:p>
          <a:p>
            <a:pPr marL="0" indent="0" algn="ctr" eaLnBrk="1" hangingPunct="1">
              <a:spcBef>
                <a:spcPct val="0"/>
              </a:spcBef>
              <a:buFont typeface="Arial" charset="0"/>
              <a:buNone/>
            </a:pPr>
            <a:r>
              <a:rPr lang="en-US" sz="2400" smtClean="0"/>
              <a:t>Urban &amp; Environmental Policy and Planning</a:t>
            </a:r>
          </a:p>
          <a:p>
            <a:pPr marL="0" indent="0" algn="ctr" eaLnBrk="1" hangingPunct="1">
              <a:spcBef>
                <a:spcPct val="0"/>
              </a:spcBef>
              <a:buFont typeface="Arial" charset="0"/>
              <a:buNone/>
            </a:pPr>
            <a:r>
              <a:rPr lang="en-US" sz="2400" smtClean="0"/>
              <a:t>Executive Director</a:t>
            </a:r>
          </a:p>
          <a:p>
            <a:pPr marL="0" indent="0" algn="ctr" eaLnBrk="1" hangingPunct="1">
              <a:spcBef>
                <a:spcPct val="0"/>
              </a:spcBef>
              <a:buFont typeface="Arial" charset="0"/>
              <a:buNone/>
            </a:pPr>
            <a:r>
              <a:rPr lang="en-US" sz="2400" smtClean="0"/>
              <a:t>Neighborhood Partnerships</a:t>
            </a:r>
          </a:p>
          <a:p>
            <a:pPr marL="0" indent="0" algn="ctr" eaLnBrk="1" hangingPunct="1">
              <a:spcBef>
                <a:spcPct val="0"/>
              </a:spcBef>
              <a:buFont typeface="Arial" charset="0"/>
              <a:buNone/>
            </a:pPr>
            <a:r>
              <a:rPr lang="en-US" sz="2400" smtClean="0"/>
              <a:t>Portland, Oregon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4"/>
          <p:cNvSpPr>
            <a:spLocks noGrp="1"/>
          </p:cNvSpPr>
          <p:nvPr>
            <p:ph type="ctrTitle"/>
          </p:nvPr>
        </p:nvSpPr>
        <p:spPr>
          <a:xfrm>
            <a:off x="685800" y="457200"/>
            <a:ext cx="7772400" cy="990600"/>
          </a:xfrm>
        </p:spPr>
        <p:txBody>
          <a:bodyPr/>
          <a:lstStyle/>
          <a:p>
            <a:pPr eaLnBrk="1" hangingPunct="1"/>
            <a:r>
              <a:rPr lang="en-US" smtClean="0"/>
              <a:t>Importance of Social Math</a:t>
            </a:r>
          </a:p>
        </p:txBody>
      </p:sp>
      <p:sp>
        <p:nvSpPr>
          <p:cNvPr id="6" name="Subtitle 5"/>
          <p:cNvSpPr>
            <a:spLocks noGrp="1"/>
          </p:cNvSpPr>
          <p:nvPr>
            <p:ph type="subTitle" idx="1"/>
          </p:nvPr>
        </p:nvSpPr>
        <p:spPr>
          <a:xfrm>
            <a:off x="1371600" y="1905000"/>
            <a:ext cx="6400800" cy="4419600"/>
          </a:xfrm>
        </p:spPr>
        <p:txBody>
          <a:bodyPr rtlCol="0">
            <a:normAutofit fontScale="62500" lnSpcReduction="20000"/>
          </a:bodyPr>
          <a:lstStyle/>
          <a:p>
            <a:pPr algn="just" eaLnBrk="1" fontAlgn="auto" hangingPunct="1">
              <a:spcAft>
                <a:spcPts val="0"/>
              </a:spcAft>
              <a:buFont typeface="Arial" pitchFamily="34" charset="0"/>
              <a:buNone/>
              <a:defRPr/>
            </a:pPr>
            <a:r>
              <a:rPr lang="en-US" dirty="0" smtClean="0">
                <a:solidFill>
                  <a:srgbClr val="002060"/>
                </a:solidFill>
              </a:rPr>
              <a:t>According to the [TPEP] fact sheet, 5,246 adults in Crook County regularly smoke cigarettes in one year. Regarding serious illness caused by tobacco use, 1270 suffer in the county per year. An average of 65 people dies from tobacco-use each year, and $10 million is spent on medical care for tobacco-related deaths. In 2009, 27 percent of adults were smokers, compared to 19 percent statewide and 15 percent of males used smokeless tobacco, compared to 6 percent statewide. There were 13 percent of eighth graders that used cigarettes in Crook County, compared to nine percent statewide, and 22 percent of 11</a:t>
            </a:r>
            <a:r>
              <a:rPr lang="en-US" baseline="30000" dirty="0" smtClean="0">
                <a:solidFill>
                  <a:srgbClr val="002060"/>
                </a:solidFill>
              </a:rPr>
              <a:t>th</a:t>
            </a:r>
            <a:r>
              <a:rPr lang="en-US" dirty="0" smtClean="0">
                <a:solidFill>
                  <a:srgbClr val="002060"/>
                </a:solidFill>
              </a:rPr>
              <a:t> graders, compared to 17 percent statewide. 12 percent of 8</a:t>
            </a:r>
            <a:r>
              <a:rPr lang="en-US" baseline="30000" dirty="0" smtClean="0">
                <a:solidFill>
                  <a:srgbClr val="002060"/>
                </a:solidFill>
              </a:rPr>
              <a:t>th</a:t>
            </a:r>
            <a:r>
              <a:rPr lang="en-US" dirty="0" smtClean="0">
                <a:solidFill>
                  <a:srgbClr val="002060"/>
                </a:solidFill>
              </a:rPr>
              <a:t> grade males used smokeless tobacco in Crook County, and 19 percent of 11</a:t>
            </a:r>
            <a:r>
              <a:rPr lang="en-US" baseline="30000" dirty="0" smtClean="0">
                <a:solidFill>
                  <a:srgbClr val="002060"/>
                </a:solidFill>
              </a:rPr>
              <a:t>th</a:t>
            </a:r>
            <a:r>
              <a:rPr lang="en-US" dirty="0" smtClean="0">
                <a:solidFill>
                  <a:srgbClr val="002060"/>
                </a:solidFill>
              </a:rPr>
              <a:t> grade males.</a:t>
            </a:r>
          </a:p>
          <a:p>
            <a:pPr algn="just" eaLnBrk="1" fontAlgn="auto" hangingPunct="1">
              <a:spcAft>
                <a:spcPts val="0"/>
              </a:spcAft>
              <a:buFont typeface="Arial" pitchFamily="34" charset="0"/>
              <a:buNone/>
              <a:defRPr/>
            </a:pPr>
            <a:endParaRPr lang="en-US" sz="2800" dirty="0" smtClean="0">
              <a:solidFill>
                <a:srgbClr val="002060"/>
              </a:solidFill>
            </a:endParaRPr>
          </a:p>
          <a:p>
            <a:pPr algn="just" eaLnBrk="1" fontAlgn="auto" hangingPunct="1">
              <a:spcAft>
                <a:spcPts val="0"/>
              </a:spcAft>
              <a:buFont typeface="Arial" pitchFamily="34" charset="0"/>
              <a:buNone/>
              <a:defRPr/>
            </a:pPr>
            <a:endParaRPr lang="en-US" sz="2800" dirty="0" smtClean="0">
              <a:solidFill>
                <a:srgbClr val="002060"/>
              </a:solidFill>
            </a:endParaRPr>
          </a:p>
          <a:p>
            <a:pPr algn="r" eaLnBrk="1" fontAlgn="auto" hangingPunct="1">
              <a:spcAft>
                <a:spcPts val="0"/>
              </a:spcAft>
              <a:buFont typeface="Arial" pitchFamily="34" charset="0"/>
              <a:buNone/>
              <a:defRPr/>
            </a:pPr>
            <a:r>
              <a:rPr lang="en-US" sz="1800" dirty="0" smtClean="0">
                <a:solidFill>
                  <a:srgbClr val="002060"/>
                </a:solidFill>
              </a:rPr>
              <a:t>Local cigarette use exceeding state average: Central Oregonian, 8/26/10</a:t>
            </a:r>
            <a:endParaRPr lang="en-US" sz="1800"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0" y="152400"/>
            <a:ext cx="9144000" cy="1219200"/>
          </a:xfrm>
        </p:spPr>
        <p:txBody>
          <a:bodyPr/>
          <a:lstStyle/>
          <a:p>
            <a:pPr eaLnBrk="1" hangingPunct="1"/>
            <a:r>
              <a:rPr lang="en-US" altLang="en-US" smtClean="0">
                <a:latin typeface="Corbel" pitchFamily="34" charset="0"/>
              </a:rPr>
              <a:t>Constructing Social Math	</a:t>
            </a:r>
          </a:p>
        </p:txBody>
      </p:sp>
      <p:sp>
        <p:nvSpPr>
          <p:cNvPr id="21507" name="Rectangle 3"/>
          <p:cNvSpPr>
            <a:spLocks noGrp="1" noChangeArrowheads="1"/>
          </p:cNvSpPr>
          <p:nvPr>
            <p:ph idx="1"/>
          </p:nvPr>
        </p:nvSpPr>
        <p:spPr>
          <a:xfrm>
            <a:off x="685800" y="1524000"/>
            <a:ext cx="7924800" cy="5105400"/>
          </a:xfrm>
        </p:spPr>
        <p:txBody>
          <a:bodyPr rtlCol="0">
            <a:normAutofit/>
          </a:bodyPr>
          <a:lstStyle/>
          <a:p>
            <a:pPr marL="0" indent="0" eaLnBrk="1" fontAlgn="auto" hangingPunct="1">
              <a:spcAft>
                <a:spcPts val="0"/>
              </a:spcAft>
              <a:buFontTx/>
              <a:buNone/>
              <a:defRPr/>
            </a:pPr>
            <a:r>
              <a:rPr lang="en-US" altLang="en-US" dirty="0" smtClean="0">
                <a:solidFill>
                  <a:srgbClr val="002060"/>
                </a:solidFill>
              </a:rPr>
              <a:t>Convert large numbers into images that people can relate to.</a:t>
            </a:r>
          </a:p>
          <a:p>
            <a:pPr marL="0" indent="0" eaLnBrk="1" fontAlgn="auto" hangingPunct="1">
              <a:spcAft>
                <a:spcPts val="0"/>
              </a:spcAft>
              <a:buFontTx/>
              <a:buNone/>
              <a:defRPr/>
            </a:pPr>
            <a:endParaRPr lang="en-US" altLang="en-US" dirty="0" smtClean="0">
              <a:solidFill>
                <a:srgbClr val="002060"/>
              </a:solidFill>
            </a:endParaRPr>
          </a:p>
          <a:p>
            <a:pPr marL="336550" indent="-336550" eaLnBrk="1" fontAlgn="auto" hangingPunct="1">
              <a:spcAft>
                <a:spcPts val="0"/>
              </a:spcAft>
              <a:buClr>
                <a:srgbClr val="FFFF00"/>
              </a:buClr>
              <a:buFont typeface="Arial" pitchFamily="34" charset="0"/>
              <a:buChar char="•"/>
              <a:defRPr/>
            </a:pPr>
            <a:r>
              <a:rPr lang="en-US" altLang="en-US" dirty="0" smtClean="0">
                <a:solidFill>
                  <a:srgbClr val="002060"/>
                </a:solidFill>
              </a:rPr>
              <a:t>Break down numbers by time</a:t>
            </a:r>
          </a:p>
          <a:p>
            <a:pPr marL="336550" indent="-336550" eaLnBrk="1" fontAlgn="auto" hangingPunct="1">
              <a:spcAft>
                <a:spcPts val="0"/>
              </a:spcAft>
              <a:buClr>
                <a:srgbClr val="FFFF00"/>
              </a:buClr>
              <a:buFont typeface="Arial" pitchFamily="34" charset="0"/>
              <a:buChar char="•"/>
              <a:defRPr/>
            </a:pPr>
            <a:r>
              <a:rPr lang="en-US" altLang="en-US" dirty="0" smtClean="0">
                <a:solidFill>
                  <a:srgbClr val="002060"/>
                </a:solidFill>
              </a:rPr>
              <a:t>Break down numbers by place</a:t>
            </a:r>
          </a:p>
          <a:p>
            <a:pPr marL="336550" indent="-336550" eaLnBrk="1" fontAlgn="auto" hangingPunct="1">
              <a:spcAft>
                <a:spcPts val="0"/>
              </a:spcAft>
              <a:buClr>
                <a:srgbClr val="FFFF00"/>
              </a:buClr>
              <a:buFont typeface="Arial" pitchFamily="34" charset="0"/>
              <a:buChar char="•"/>
              <a:defRPr/>
            </a:pPr>
            <a:r>
              <a:rPr lang="en-US" altLang="en-US" dirty="0" smtClean="0">
                <a:solidFill>
                  <a:srgbClr val="002060"/>
                </a:solidFill>
              </a:rPr>
              <a:t>Provide comparisons with familiar things</a:t>
            </a:r>
          </a:p>
          <a:p>
            <a:pPr marL="336550" indent="-336550" eaLnBrk="1" fontAlgn="auto" hangingPunct="1">
              <a:spcAft>
                <a:spcPts val="0"/>
              </a:spcAft>
              <a:buClr>
                <a:srgbClr val="FFFF00"/>
              </a:buClr>
              <a:buFont typeface="Arial" pitchFamily="34" charset="0"/>
              <a:buChar char="•"/>
              <a:defRPr/>
            </a:pPr>
            <a:r>
              <a:rPr lang="en-US" altLang="en-US" dirty="0" smtClean="0">
                <a:solidFill>
                  <a:srgbClr val="002060"/>
                </a:solidFill>
              </a:rPr>
              <a:t>Provide ironic comparisons</a:t>
            </a:r>
          </a:p>
          <a:p>
            <a:pPr marL="336550" indent="-336550" eaLnBrk="1" fontAlgn="auto" hangingPunct="1">
              <a:spcAft>
                <a:spcPts val="0"/>
              </a:spcAft>
              <a:buClr>
                <a:srgbClr val="FFFF00"/>
              </a:buClr>
              <a:buFont typeface="Arial" pitchFamily="34" charset="0"/>
              <a:buChar char="•"/>
              <a:defRPr/>
            </a:pPr>
            <a:r>
              <a:rPr lang="en-US" altLang="en-US" dirty="0" smtClean="0">
                <a:solidFill>
                  <a:srgbClr val="002060"/>
                </a:solidFill>
              </a:rPr>
              <a:t>Personalize numbers</a:t>
            </a:r>
          </a:p>
        </p:txBody>
      </p:sp>
      <p:sp>
        <p:nvSpPr>
          <p:cNvPr id="55299" name="TextBox 3"/>
          <p:cNvSpPr txBox="1">
            <a:spLocks noChangeArrowheads="1"/>
          </p:cNvSpPr>
          <p:nvPr/>
        </p:nvSpPr>
        <p:spPr bwMode="auto">
          <a:xfrm>
            <a:off x="5791200" y="6324600"/>
            <a:ext cx="2743200" cy="366713"/>
          </a:xfrm>
          <a:prstGeom prst="rect">
            <a:avLst/>
          </a:prstGeom>
          <a:noFill/>
          <a:ln w="9525">
            <a:noFill/>
            <a:miter lim="800000"/>
            <a:headEnd/>
            <a:tailEnd/>
          </a:ln>
        </p:spPr>
        <p:txBody>
          <a:bodyPr>
            <a:spAutoFit/>
          </a:bodyPr>
          <a:lstStyle/>
          <a:p>
            <a:r>
              <a:rPr lang="en-US" i="1">
                <a:solidFill>
                  <a:srgbClr val="000000"/>
                </a:solidFill>
                <a:ea typeface="ＭＳ Ｐゴシック" pitchFamily="34" charset="-128"/>
              </a:rPr>
              <a:t>News For Change, </a:t>
            </a:r>
            <a:r>
              <a:rPr lang="en-US">
                <a:solidFill>
                  <a:srgbClr val="000000"/>
                </a:solidFill>
                <a:ea typeface="ＭＳ Ｐゴシック" pitchFamily="34" charset="-128"/>
              </a:rPr>
              <a:t>1999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smtClean="0"/>
              <a:t>Social Math Examples</a:t>
            </a:r>
          </a:p>
        </p:txBody>
      </p:sp>
      <p:sp>
        <p:nvSpPr>
          <p:cNvPr id="57346" name="Content Placeholder 2"/>
          <p:cNvSpPr>
            <a:spLocks noGrp="1"/>
          </p:cNvSpPr>
          <p:nvPr>
            <p:ph idx="1"/>
          </p:nvPr>
        </p:nvSpPr>
        <p:spPr/>
        <p:txBody>
          <a:bodyPr/>
          <a:lstStyle/>
          <a:p>
            <a:pPr eaLnBrk="1" hangingPunct="1"/>
            <a:r>
              <a:rPr lang="en-US" smtClean="0"/>
              <a:t>The number of tobacco deaths in the U.S. per year is equal to three fully loaded 747 jets crashing every day with no survivors.</a:t>
            </a:r>
          </a:p>
          <a:p>
            <a:pPr eaLnBrk="1" hangingPunct="1"/>
            <a:endParaRPr lang="en-US" smtClean="0"/>
          </a:p>
          <a:p>
            <a:pPr eaLnBrk="1" hangingPunct="1"/>
            <a:r>
              <a:rPr lang="en-US" i="1" smtClean="0"/>
              <a:t>The tobacco industry spends more money promoting smoking in a week than the entire federal government spends on preventing smoking in a year.</a:t>
            </a:r>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3"/>
          <p:cNvSpPr>
            <a:spLocks noGrp="1"/>
          </p:cNvSpPr>
          <p:nvPr>
            <p:ph type="title"/>
          </p:nvPr>
        </p:nvSpPr>
        <p:spPr>
          <a:xfrm>
            <a:off x="381000" y="2286000"/>
            <a:ext cx="8229600" cy="1371600"/>
          </a:xfrm>
          <a:solidFill>
            <a:schemeClr val="bg1"/>
          </a:solidFill>
        </p:spPr>
        <p:txBody>
          <a:bodyPr/>
          <a:lstStyle/>
          <a:p>
            <a:pPr eaLnBrk="1" hangingPunct="1"/>
            <a:r>
              <a:rPr lang="en-US" sz="4800" b="1" smtClean="0"/>
              <a:t>Use Metaphors and Analogies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body" idx="4294967295"/>
          </p:nvPr>
        </p:nvSpPr>
        <p:spPr>
          <a:xfrm>
            <a:off x="609600" y="1600200"/>
            <a:ext cx="8077200" cy="4525963"/>
          </a:xfrm>
        </p:spPr>
        <p:txBody>
          <a:bodyPr rtlCol="0">
            <a:normAutofit/>
          </a:bodyPr>
          <a:lstStyle/>
          <a:p>
            <a:pPr marL="404813" indent="-404813" eaLnBrk="1" fontAlgn="auto" hangingPunct="1">
              <a:spcAft>
                <a:spcPts val="0"/>
              </a:spcAft>
              <a:buFont typeface="Arial" pitchFamily="34" charset="0"/>
              <a:buChar char="•"/>
              <a:defRPr/>
            </a:pPr>
            <a:r>
              <a:rPr lang="en-US" sz="3600" dirty="0" smtClean="0">
                <a:solidFill>
                  <a:schemeClr val="accent4">
                    <a:lumMod val="50000"/>
                  </a:schemeClr>
                </a:solidFill>
                <a:latin typeface="Corbel" pitchFamily="34" charset="0"/>
              </a:rPr>
              <a:t>Highly rhetorical and angry tone can unnecessarily polarize and partisan-</a:t>
            </a:r>
            <a:r>
              <a:rPr lang="en-US" sz="3600" dirty="0" err="1" smtClean="0">
                <a:solidFill>
                  <a:schemeClr val="accent4">
                    <a:lumMod val="50000"/>
                  </a:schemeClr>
                </a:solidFill>
                <a:latin typeface="Corbel" pitchFamily="34" charset="0"/>
              </a:rPr>
              <a:t>ize</a:t>
            </a:r>
            <a:endParaRPr lang="en-US" sz="3600" dirty="0" smtClean="0">
              <a:solidFill>
                <a:schemeClr val="accent4">
                  <a:lumMod val="50000"/>
                </a:schemeClr>
              </a:solidFill>
              <a:latin typeface="Corbel" pitchFamily="34" charset="0"/>
            </a:endParaRPr>
          </a:p>
          <a:p>
            <a:pPr marL="404813" indent="-404813" eaLnBrk="1" fontAlgn="auto" hangingPunct="1">
              <a:spcAft>
                <a:spcPts val="0"/>
              </a:spcAft>
              <a:buFont typeface="Arial" pitchFamily="34" charset="0"/>
              <a:buChar char="•"/>
              <a:defRPr/>
            </a:pPr>
            <a:r>
              <a:rPr lang="en-US" sz="3600" dirty="0" smtClean="0">
                <a:solidFill>
                  <a:schemeClr val="accent4">
                    <a:lumMod val="50000"/>
                  </a:schemeClr>
                </a:solidFill>
                <a:latin typeface="Corbel" pitchFamily="34" charset="0"/>
              </a:rPr>
              <a:t>Tends to set up a defensive or “fight back” response</a:t>
            </a:r>
          </a:p>
          <a:p>
            <a:pPr marL="404813" indent="-404813" eaLnBrk="1" fontAlgn="auto" hangingPunct="1">
              <a:spcAft>
                <a:spcPts val="0"/>
              </a:spcAft>
              <a:buFont typeface="Arial" pitchFamily="34" charset="0"/>
              <a:buChar char="•"/>
              <a:defRPr/>
            </a:pPr>
            <a:r>
              <a:rPr lang="en-US" sz="3600" dirty="0" smtClean="0">
                <a:solidFill>
                  <a:schemeClr val="accent4">
                    <a:lumMod val="50000"/>
                  </a:schemeClr>
                </a:solidFill>
                <a:latin typeface="Corbel" pitchFamily="34" charset="0"/>
              </a:rPr>
              <a:t>Raises suspicion of motivation</a:t>
            </a:r>
          </a:p>
          <a:p>
            <a:pPr marL="404813" indent="-404813" eaLnBrk="1" fontAlgn="auto" hangingPunct="1">
              <a:spcAft>
                <a:spcPts val="0"/>
              </a:spcAft>
              <a:buFont typeface="Arial" pitchFamily="34" charset="0"/>
              <a:buChar char="•"/>
              <a:defRPr/>
            </a:pPr>
            <a:r>
              <a:rPr lang="en-US" sz="3600" dirty="0" smtClean="0">
                <a:solidFill>
                  <a:schemeClr val="accent4">
                    <a:lumMod val="50000"/>
                  </a:schemeClr>
                </a:solidFill>
                <a:latin typeface="Corbel" pitchFamily="34" charset="0"/>
              </a:rPr>
              <a:t>Using pragmatic and reasonable tone can keep “listening and learning open ”</a:t>
            </a:r>
            <a:endParaRPr lang="en-US" sz="3600" dirty="0" smtClean="0">
              <a:solidFill>
                <a:schemeClr val="bg1"/>
              </a:solidFill>
              <a:latin typeface="Corbel" pitchFamily="34" charset="0"/>
            </a:endParaRPr>
          </a:p>
        </p:txBody>
      </p:sp>
      <p:sp>
        <p:nvSpPr>
          <p:cNvPr id="61442" name="Title 1"/>
          <p:cNvSpPr>
            <a:spLocks/>
          </p:cNvSpPr>
          <p:nvPr/>
        </p:nvSpPr>
        <p:spPr bwMode="auto">
          <a:xfrm>
            <a:off x="0" y="228600"/>
            <a:ext cx="9144000" cy="1295400"/>
          </a:xfrm>
          <a:prstGeom prst="rect">
            <a:avLst/>
          </a:prstGeom>
          <a:noFill/>
          <a:ln w="9525" algn="ctr">
            <a:noFill/>
            <a:miter lim="800000"/>
            <a:headEnd/>
            <a:tailEnd/>
          </a:ln>
        </p:spPr>
        <p:txBody>
          <a:bodyPr anchor="ctr"/>
          <a:lstStyle/>
          <a:p>
            <a:pPr algn="ctr" eaLnBrk="0" hangingPunct="0"/>
            <a:r>
              <a:rPr lang="en-US" sz="4400">
                <a:latin typeface="Calibri" pitchFamily="34" charset="0"/>
              </a:rPr>
              <a:t>Tone is a Frame Signal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Placeholder 2"/>
          <p:cNvSpPr>
            <a:spLocks noGrp="1"/>
          </p:cNvSpPr>
          <p:nvPr>
            <p:ph type="body" idx="1"/>
          </p:nvPr>
        </p:nvSpPr>
        <p:spPr>
          <a:xfrm>
            <a:off x="457200" y="457200"/>
            <a:ext cx="4040188" cy="762000"/>
          </a:xfrm>
        </p:spPr>
        <p:txBody>
          <a:bodyPr/>
          <a:lstStyle/>
          <a:p>
            <a:pPr algn="ctr" eaLnBrk="1" hangingPunct="1"/>
            <a:r>
              <a:rPr lang="en-US" sz="4000" smtClean="0"/>
              <a:t>Negative Tone</a:t>
            </a:r>
          </a:p>
        </p:txBody>
      </p:sp>
      <p:sp>
        <p:nvSpPr>
          <p:cNvPr id="4" name="Content Placeholder 3"/>
          <p:cNvSpPr>
            <a:spLocks noGrp="1"/>
          </p:cNvSpPr>
          <p:nvPr>
            <p:ph sz="half" idx="2"/>
          </p:nvPr>
        </p:nvSpPr>
        <p:spPr>
          <a:xfrm>
            <a:off x="228600" y="1447800"/>
            <a:ext cx="4268788" cy="4906963"/>
          </a:xfrm>
        </p:spPr>
        <p:txBody>
          <a:bodyPr rtlCol="0">
            <a:normAutofit/>
          </a:bodyPr>
          <a:lstStyle/>
          <a:p>
            <a:pPr eaLnBrk="1" fontAlgn="auto" hangingPunct="1">
              <a:spcAft>
                <a:spcPts val="0"/>
              </a:spcAft>
              <a:buFont typeface="Arial" pitchFamily="34" charset="0"/>
              <a:buNone/>
              <a:defRPr/>
            </a:pPr>
            <a:r>
              <a:rPr lang="en-US" dirty="0" smtClean="0">
                <a:solidFill>
                  <a:schemeClr val="accent4">
                    <a:lumMod val="50000"/>
                  </a:schemeClr>
                </a:solidFill>
              </a:rPr>
              <a:t>	“Greedy developers have their sights set on a 50 acre parcel of land in the middle of Westwood.  Unless government steps in, all we’ll get there is more expensive housing and big box stores that exclude the poor and powerless in our community.”</a:t>
            </a:r>
          </a:p>
          <a:p>
            <a:pPr eaLnBrk="1" fontAlgn="auto" hangingPunct="1">
              <a:spcAft>
                <a:spcPts val="0"/>
              </a:spcAft>
              <a:buFont typeface="Arial" pitchFamily="34" charset="0"/>
              <a:buNone/>
              <a:defRPr/>
            </a:pPr>
            <a:endParaRPr lang="en-US" dirty="0"/>
          </a:p>
        </p:txBody>
      </p:sp>
      <p:sp>
        <p:nvSpPr>
          <p:cNvPr id="63491" name="Text Placeholder 4"/>
          <p:cNvSpPr>
            <a:spLocks noGrp="1"/>
          </p:cNvSpPr>
          <p:nvPr>
            <p:ph type="body" sz="quarter" idx="3"/>
          </p:nvPr>
        </p:nvSpPr>
        <p:spPr>
          <a:xfrm>
            <a:off x="4645025" y="457200"/>
            <a:ext cx="4041775" cy="762000"/>
          </a:xfrm>
        </p:spPr>
        <p:txBody>
          <a:bodyPr/>
          <a:lstStyle/>
          <a:p>
            <a:pPr algn="ctr" eaLnBrk="1" hangingPunct="1"/>
            <a:r>
              <a:rPr lang="en-US" sz="4000" smtClean="0"/>
              <a:t>Positive Tone</a:t>
            </a:r>
          </a:p>
        </p:txBody>
      </p:sp>
      <p:sp>
        <p:nvSpPr>
          <p:cNvPr id="6" name="Content Placeholder 5"/>
          <p:cNvSpPr>
            <a:spLocks noGrp="1"/>
          </p:cNvSpPr>
          <p:nvPr>
            <p:ph sz="quarter" idx="4"/>
          </p:nvPr>
        </p:nvSpPr>
        <p:spPr>
          <a:xfrm>
            <a:off x="4645025" y="1447800"/>
            <a:ext cx="4270375" cy="4906963"/>
          </a:xfrm>
        </p:spPr>
        <p:txBody>
          <a:bodyPr rtlCol="0">
            <a:normAutofit/>
          </a:bodyPr>
          <a:lstStyle/>
          <a:p>
            <a:pPr eaLnBrk="1" fontAlgn="auto" hangingPunct="1">
              <a:spcAft>
                <a:spcPts val="0"/>
              </a:spcAft>
              <a:buFont typeface="Arial" pitchFamily="34" charset="0"/>
              <a:buNone/>
              <a:defRPr/>
            </a:pPr>
            <a:r>
              <a:rPr lang="en-US" dirty="0" smtClean="0">
                <a:solidFill>
                  <a:schemeClr val="accent4">
                    <a:lumMod val="50000"/>
                  </a:schemeClr>
                </a:solidFill>
              </a:rPr>
              <a:t>	Our communities are strongest when economic development works for everyone. We need to use our public systems and structures to ensure that new development in Westwood benefits the entire community. It is time for an inclusive planning process to . </a:t>
            </a:r>
            <a:r>
              <a:rPr lang="en-US" dirty="0" smtClean="0">
                <a:solidFill>
                  <a:schemeClr val="bg1"/>
                </a:solidFill>
              </a:rPr>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US" smtClean="0"/>
              <a:t>Language</a:t>
            </a:r>
          </a:p>
        </p:txBody>
      </p:sp>
      <p:graphicFrame>
        <p:nvGraphicFramePr>
          <p:cNvPr id="4" name="Content Placeholder 3"/>
          <p:cNvGraphicFramePr>
            <a:graphicFrameLocks noGrp="1"/>
          </p:cNvGraphicFramePr>
          <p:nvPr>
            <p:ph idx="1"/>
          </p:nvPr>
        </p:nvGraphicFramePr>
        <p:xfrm>
          <a:off x="304800" y="1600200"/>
          <a:ext cx="8534400" cy="3962400"/>
        </p:xfrm>
        <a:graphic>
          <a:graphicData uri="http://schemas.openxmlformats.org/drawingml/2006/table">
            <a:tbl>
              <a:tblPr firstRow="1" bandRow="1">
                <a:tableStyleId>{5C22544A-7EE6-4342-B048-85BDC9FD1C3A}</a:tableStyleId>
              </a:tblPr>
              <a:tblGrid>
                <a:gridCol w="3429000"/>
                <a:gridCol w="5105400"/>
              </a:tblGrid>
              <a:tr h="370840">
                <a:tc>
                  <a:txBody>
                    <a:bodyPr/>
                    <a:lstStyle/>
                    <a:p>
                      <a:pPr algn="ctr"/>
                      <a:r>
                        <a:rPr lang="en-US" sz="3200" dirty="0" smtClean="0"/>
                        <a:t>Words</a:t>
                      </a:r>
                      <a:r>
                        <a:rPr lang="en-US" sz="3200" baseline="0" dirty="0" smtClean="0"/>
                        <a:t> to avoid</a:t>
                      </a:r>
                      <a:endParaRPr lang="en-US" sz="3200" dirty="0"/>
                    </a:p>
                  </a:txBody>
                  <a:tcPr/>
                </a:tc>
                <a:tc>
                  <a:txBody>
                    <a:bodyPr/>
                    <a:lstStyle/>
                    <a:p>
                      <a:pPr algn="ctr"/>
                      <a:r>
                        <a:rPr lang="en-US" sz="3200" dirty="0" smtClean="0"/>
                        <a:t>Words</a:t>
                      </a:r>
                      <a:r>
                        <a:rPr lang="en-US" sz="3200" baseline="0" dirty="0" smtClean="0"/>
                        <a:t> to use</a:t>
                      </a:r>
                      <a:endParaRPr lang="en-US" sz="3200" dirty="0"/>
                    </a:p>
                  </a:txBody>
                  <a:tcPr/>
                </a:tc>
              </a:tr>
              <a:tr h="370840">
                <a:tc>
                  <a:txBody>
                    <a:bodyPr/>
                    <a:lstStyle/>
                    <a:p>
                      <a:r>
                        <a:rPr lang="en-US" sz="2400" dirty="0" smtClean="0"/>
                        <a:t>Smokers</a:t>
                      </a:r>
                      <a:endParaRPr lang="en-US" sz="2400" dirty="0"/>
                    </a:p>
                  </a:txBody>
                  <a:tcPr/>
                </a:tc>
                <a:tc>
                  <a:txBody>
                    <a:bodyPr/>
                    <a:lstStyle/>
                    <a:p>
                      <a:r>
                        <a:rPr lang="en-US" sz="2400" dirty="0" smtClean="0"/>
                        <a:t>People who</a:t>
                      </a:r>
                      <a:r>
                        <a:rPr lang="en-US" sz="2400" baseline="0" dirty="0" smtClean="0"/>
                        <a:t>  smoke, people who use tobacco</a:t>
                      </a:r>
                      <a:endParaRPr lang="en-US" sz="2400" dirty="0"/>
                    </a:p>
                  </a:txBody>
                  <a:tcPr/>
                </a:tc>
              </a:tr>
              <a:tr h="370840">
                <a:tc>
                  <a:txBody>
                    <a:bodyPr/>
                    <a:lstStyle/>
                    <a:p>
                      <a:r>
                        <a:rPr lang="en-US" sz="2400" dirty="0" smtClean="0"/>
                        <a:t>Homeless</a:t>
                      </a:r>
                      <a:endParaRPr lang="en-US" sz="2400" dirty="0"/>
                    </a:p>
                  </a:txBody>
                  <a:tcPr/>
                </a:tc>
                <a:tc>
                  <a:txBody>
                    <a:bodyPr/>
                    <a:lstStyle/>
                    <a:p>
                      <a:r>
                        <a:rPr lang="en-US" sz="2400" dirty="0" smtClean="0"/>
                        <a:t>People who don’t have</a:t>
                      </a:r>
                      <a:r>
                        <a:rPr lang="en-US" sz="2400" baseline="0" dirty="0" smtClean="0"/>
                        <a:t> a place to live right now.</a:t>
                      </a:r>
                      <a:endParaRPr lang="en-US" sz="2400" dirty="0"/>
                    </a:p>
                  </a:txBody>
                  <a:tcPr/>
                </a:tc>
              </a:tr>
              <a:tr h="370840">
                <a:tc>
                  <a:txBody>
                    <a:bodyPr/>
                    <a:lstStyle/>
                    <a:p>
                      <a:r>
                        <a:rPr lang="en-US" sz="2400" dirty="0" smtClean="0"/>
                        <a:t>Poverty</a:t>
                      </a:r>
                      <a:endParaRPr lang="en-US" sz="2400" dirty="0"/>
                    </a:p>
                  </a:txBody>
                  <a:tcPr/>
                </a:tc>
                <a:tc>
                  <a:txBody>
                    <a:bodyPr/>
                    <a:lstStyle/>
                    <a:p>
                      <a:r>
                        <a:rPr lang="en-US" sz="2400" dirty="0" smtClean="0"/>
                        <a:t>Families</a:t>
                      </a:r>
                      <a:r>
                        <a:rPr lang="en-US" sz="2400" baseline="0" dirty="0" smtClean="0"/>
                        <a:t> who cannot afford the basics in life</a:t>
                      </a:r>
                      <a:endParaRPr lang="en-US" sz="2400" dirty="0"/>
                    </a:p>
                  </a:txBody>
                  <a:tcPr/>
                </a:tc>
              </a:tr>
              <a:tr h="370840">
                <a:tc>
                  <a:txBody>
                    <a:bodyPr/>
                    <a:lstStyle/>
                    <a:p>
                      <a:r>
                        <a:rPr lang="en-US" sz="2400" dirty="0" smtClean="0"/>
                        <a:t>Refugees</a:t>
                      </a:r>
                      <a:r>
                        <a:rPr lang="en-US" sz="2400" baseline="0" dirty="0" smtClean="0"/>
                        <a:t> and immigrants</a:t>
                      </a:r>
                      <a:endParaRPr lang="en-US" sz="2400" dirty="0"/>
                    </a:p>
                  </a:txBody>
                  <a:tcPr/>
                </a:tc>
                <a:tc>
                  <a:txBody>
                    <a:bodyPr/>
                    <a:lstStyle/>
                    <a:p>
                      <a:r>
                        <a:rPr lang="en-US" sz="2400" dirty="0" smtClean="0"/>
                        <a:t>People seeking a new home in the U.S.</a:t>
                      </a:r>
                      <a:endParaRPr lang="en-US" sz="2400" dirty="0"/>
                    </a:p>
                  </a:txBody>
                  <a:tcPr/>
                </a:tc>
              </a:tr>
              <a:tr h="370840">
                <a:tc>
                  <a:txBody>
                    <a:bodyPr/>
                    <a:lstStyle/>
                    <a:p>
                      <a:r>
                        <a:rPr lang="en-US" sz="2400" dirty="0" smtClean="0"/>
                        <a:t>Trial lawyers</a:t>
                      </a:r>
                      <a:endParaRPr lang="en-US" sz="2400" dirty="0"/>
                    </a:p>
                  </a:txBody>
                  <a:tcPr/>
                </a:tc>
                <a:tc>
                  <a:txBody>
                    <a:bodyPr/>
                    <a:lstStyle/>
                    <a:p>
                      <a:r>
                        <a:rPr lang="en-US" sz="2400" dirty="0" smtClean="0"/>
                        <a:t>Public Protection </a:t>
                      </a:r>
                      <a:r>
                        <a:rPr lang="en-US" sz="2400" baseline="0" dirty="0" smtClean="0"/>
                        <a:t> Attorneys</a:t>
                      </a:r>
                      <a:endParaRPr lang="en-US" sz="24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533400"/>
            <a:ext cx="8229600" cy="1143000"/>
          </a:xfrm>
        </p:spPr>
        <p:txBody>
          <a:bodyPr/>
          <a:lstStyle/>
          <a:p>
            <a:pPr eaLnBrk="1" hangingPunct="1"/>
            <a:r>
              <a:rPr lang="en-US" i="1" smtClean="0"/>
              <a:t>Strategic</a:t>
            </a:r>
            <a:r>
              <a:rPr lang="en-US" smtClean="0"/>
              <a:t> Value-Based Framing</a:t>
            </a:r>
          </a:p>
        </p:txBody>
      </p:sp>
      <p:sp>
        <p:nvSpPr>
          <p:cNvPr id="66562" name="Content Placeholder 2"/>
          <p:cNvSpPr>
            <a:spLocks noGrp="1"/>
          </p:cNvSpPr>
          <p:nvPr>
            <p:ph idx="1"/>
          </p:nvPr>
        </p:nvSpPr>
        <p:spPr>
          <a:xfrm>
            <a:off x="1066800" y="2103438"/>
            <a:ext cx="7086600" cy="3687762"/>
          </a:xfrm>
        </p:spPr>
        <p:txBody>
          <a:bodyPr/>
          <a:lstStyle/>
          <a:p>
            <a:pPr eaLnBrk="1" hangingPunct="1"/>
            <a:r>
              <a:rPr lang="en-US" smtClean="0"/>
              <a:t>Identify Vision (our shared goal). </a:t>
            </a:r>
          </a:p>
          <a:p>
            <a:pPr eaLnBrk="1" hangingPunct="1"/>
            <a:r>
              <a:rPr lang="en-US" smtClean="0"/>
              <a:t>Identify Values (why it matters).</a:t>
            </a:r>
          </a:p>
          <a:p>
            <a:pPr eaLnBrk="1" hangingPunct="1"/>
            <a:r>
              <a:rPr lang="en-US" smtClean="0"/>
              <a:t>What is the problem?</a:t>
            </a:r>
          </a:p>
          <a:p>
            <a:pPr eaLnBrk="1" hangingPunct="1"/>
            <a:r>
              <a:rPr lang="en-US" smtClean="0"/>
              <a:t>Solution (specific policy).</a:t>
            </a:r>
          </a:p>
          <a:p>
            <a:pPr eaLnBrk="1" hangingPunct="1">
              <a:buFont typeface="Arial" charset="0"/>
              <a:buNone/>
            </a:pPr>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p:nvPr>
        </p:nvSpPr>
        <p:spPr>
          <a:xfrm>
            <a:off x="381000" y="1752600"/>
            <a:ext cx="8382000" cy="2286000"/>
          </a:xfrm>
        </p:spPr>
        <p:txBody>
          <a:bodyPr/>
          <a:lstStyle/>
          <a:p>
            <a:pPr eaLnBrk="1" hangingPunct="1"/>
            <a:r>
              <a:rPr lang="en-US" sz="4000" smtClean="0"/>
              <a:t>Multnomah County Worksite Wellness </a:t>
            </a:r>
            <a:r>
              <a:rPr lang="en-US" sz="3200" smtClean="0"/>
              <a:t>Op-Ed: “Prevention cheaper than treatment”</a:t>
            </a:r>
            <a:br>
              <a:rPr lang="en-US" sz="3200" smtClean="0"/>
            </a:br>
            <a:endParaRPr lang="en-US" sz="32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p:nvPr>
        </p:nvSpPr>
        <p:spPr/>
        <p:txBody>
          <a:bodyPr/>
          <a:lstStyle/>
          <a:p>
            <a:pPr eaLnBrk="1" hangingPunct="1"/>
            <a:r>
              <a:rPr lang="en-US" smtClean="0"/>
              <a:t>The Vision (Shared Goal)</a:t>
            </a:r>
          </a:p>
        </p:txBody>
      </p:sp>
      <p:sp>
        <p:nvSpPr>
          <p:cNvPr id="70658" name="Rectangle 3"/>
          <p:cNvSpPr>
            <a:spLocks noGrp="1"/>
          </p:cNvSpPr>
          <p:nvPr>
            <p:ph idx="1"/>
          </p:nvPr>
        </p:nvSpPr>
        <p:spPr>
          <a:xfrm>
            <a:off x="457200" y="2057400"/>
            <a:ext cx="8229600" cy="4572000"/>
          </a:xfrm>
        </p:spPr>
        <p:txBody>
          <a:bodyPr/>
          <a:lstStyle/>
          <a:p>
            <a:pPr eaLnBrk="1" hangingPunct="1">
              <a:lnSpc>
                <a:spcPct val="90000"/>
              </a:lnSpc>
            </a:pPr>
            <a:r>
              <a:rPr lang="en-US" sz="2800" smtClean="0"/>
              <a:t>“Our goal: to highlight strategies that can help employers keep their workforce as healthy as possible.” </a:t>
            </a:r>
          </a:p>
          <a:p>
            <a:pPr eaLnBrk="1" hangingPunct="1">
              <a:lnSpc>
                <a:spcPct val="90000"/>
              </a:lnSpc>
              <a:buFont typeface="Arial" charset="0"/>
              <a:buNone/>
            </a:pPr>
            <a:endParaRPr lang="en-US" sz="2800" smtClean="0"/>
          </a:p>
          <a:p>
            <a:pPr eaLnBrk="1" hangingPunct="1">
              <a:lnSpc>
                <a:spcPct val="90000"/>
              </a:lnSpc>
            </a:pPr>
            <a:r>
              <a:rPr lang="en-US" sz="2800" smtClean="0"/>
              <a:t>“Employers and businesses are vital to the health of our region.”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Objectives</a:t>
            </a:r>
          </a:p>
        </p:txBody>
      </p:sp>
      <p:sp>
        <p:nvSpPr>
          <p:cNvPr id="19458" name="Content Placeholder 2"/>
          <p:cNvSpPr>
            <a:spLocks noGrp="1"/>
          </p:cNvSpPr>
          <p:nvPr>
            <p:ph idx="1"/>
          </p:nvPr>
        </p:nvSpPr>
        <p:spPr/>
        <p:txBody>
          <a:bodyPr/>
          <a:lstStyle/>
          <a:p>
            <a:pPr eaLnBrk="1" hangingPunct="1"/>
            <a:r>
              <a:rPr lang="en-US" smtClean="0"/>
              <a:t>Learn about values-based messaging and how to avoid reinforcing opposing values</a:t>
            </a:r>
          </a:p>
          <a:p>
            <a:pPr eaLnBrk="1" hangingPunct="1"/>
            <a:r>
              <a:rPr lang="en-US" smtClean="0"/>
              <a:t>Apply message framing to TPEP and Healthy Communities issues</a:t>
            </a:r>
          </a:p>
          <a:p>
            <a:pPr eaLnBrk="1" hangingPunct="1"/>
            <a:r>
              <a:rPr lang="en-US" smtClean="0"/>
              <a:t>Learn how tell a story using social math</a:t>
            </a:r>
          </a:p>
          <a:p>
            <a:pPr eaLnBrk="1" hangingPunct="1"/>
            <a:r>
              <a:rPr lang="en-US" smtClean="0"/>
              <a:t>Learn where to find tools and resources on framing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p:nvPr>
        </p:nvSpPr>
        <p:spPr/>
        <p:txBody>
          <a:bodyPr/>
          <a:lstStyle/>
          <a:p>
            <a:pPr eaLnBrk="1" hangingPunct="1"/>
            <a:r>
              <a:rPr lang="en-US" smtClean="0"/>
              <a:t>Values (Why it matters)</a:t>
            </a:r>
          </a:p>
        </p:txBody>
      </p:sp>
      <p:sp>
        <p:nvSpPr>
          <p:cNvPr id="84995" name="Rectangle 3"/>
          <p:cNvSpPr>
            <a:spLocks noGrp="1"/>
          </p:cNvSpPr>
          <p:nvPr>
            <p:ph idx="1"/>
          </p:nvPr>
        </p:nvSpPr>
        <p:spPr>
          <a:xfrm>
            <a:off x="533400" y="1600200"/>
            <a:ext cx="7848600" cy="4525963"/>
          </a:xfrm>
        </p:spPr>
        <p:txBody>
          <a:bodyPr rtlCol="0">
            <a:normAutofit/>
          </a:bodyPr>
          <a:lstStyle/>
          <a:p>
            <a:pPr eaLnBrk="1" fontAlgn="auto" hangingPunct="1">
              <a:spcAft>
                <a:spcPts val="0"/>
              </a:spcAft>
              <a:buFont typeface="Arial" pitchFamily="34" charset="0"/>
              <a:buNone/>
              <a:defRPr/>
            </a:pPr>
            <a:endParaRPr lang="en-US" dirty="0" smtClean="0"/>
          </a:p>
          <a:p>
            <a:pPr marL="0" indent="0" algn="ctr" eaLnBrk="1" fontAlgn="auto" hangingPunct="1">
              <a:spcAft>
                <a:spcPts val="0"/>
              </a:spcAft>
              <a:buFont typeface="Arial" pitchFamily="34" charset="0"/>
              <a:buNone/>
              <a:defRPr/>
            </a:pPr>
            <a:r>
              <a:rPr lang="en-US" dirty="0" smtClean="0"/>
              <a:t>“A small effort invested upstream (prevention through public &amp; private partnerships) will result in great savings as well as healthier, happier lives.”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p:cNvSpPr>
          <p:nvPr>
            <p:ph type="title"/>
          </p:nvPr>
        </p:nvSpPr>
        <p:spPr>
          <a:xfrm>
            <a:off x="457200" y="609600"/>
            <a:ext cx="8229600" cy="1143000"/>
          </a:xfrm>
        </p:spPr>
        <p:txBody>
          <a:bodyPr/>
          <a:lstStyle/>
          <a:p>
            <a:pPr eaLnBrk="1" hangingPunct="1"/>
            <a:r>
              <a:rPr lang="en-US" smtClean="0"/>
              <a:t>The Problem</a:t>
            </a:r>
          </a:p>
        </p:txBody>
      </p:sp>
      <p:sp>
        <p:nvSpPr>
          <p:cNvPr id="88067" name="Rectangle 3"/>
          <p:cNvSpPr>
            <a:spLocks noGrp="1"/>
          </p:cNvSpPr>
          <p:nvPr>
            <p:ph idx="1"/>
          </p:nvPr>
        </p:nvSpPr>
        <p:spPr>
          <a:xfrm>
            <a:off x="457200" y="2484438"/>
            <a:ext cx="8229600" cy="3230562"/>
          </a:xfrm>
        </p:spPr>
        <p:txBody>
          <a:bodyPr rtlCol="0">
            <a:normAutofit/>
          </a:bodyPr>
          <a:lstStyle/>
          <a:p>
            <a:pPr marL="0" indent="0" algn="ctr" eaLnBrk="1" fontAlgn="auto" hangingPunct="1">
              <a:lnSpc>
                <a:spcPct val="90000"/>
              </a:lnSpc>
              <a:spcAft>
                <a:spcPts val="0"/>
              </a:spcAft>
              <a:buFont typeface="Arial" pitchFamily="34" charset="0"/>
              <a:buNone/>
              <a:defRPr/>
            </a:pPr>
            <a:r>
              <a:rPr lang="en-US" dirty="0" smtClean="0"/>
              <a:t>“Oregon employers are struggling with the high cost of providing health care for their employees and themselves.”</a:t>
            </a:r>
          </a:p>
          <a:p>
            <a:pPr eaLnBrk="1" fontAlgn="auto" hangingPunct="1">
              <a:lnSpc>
                <a:spcPct val="90000"/>
              </a:lnSpc>
              <a:spcAft>
                <a:spcPts val="0"/>
              </a:spcAft>
              <a:buFont typeface="Arial" pitchFamily="34" charset="0"/>
              <a:buChar char="•"/>
              <a:defRPr/>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p:cNvSpPr>
          <p:nvPr>
            <p:ph type="title"/>
          </p:nvPr>
        </p:nvSpPr>
        <p:spPr/>
        <p:txBody>
          <a:bodyPr/>
          <a:lstStyle/>
          <a:p>
            <a:pPr eaLnBrk="1" hangingPunct="1"/>
            <a:r>
              <a:rPr lang="en-US" smtClean="0"/>
              <a:t>The Solution</a:t>
            </a:r>
          </a:p>
        </p:txBody>
      </p:sp>
      <p:sp>
        <p:nvSpPr>
          <p:cNvPr id="76802" name="Rectangle 3"/>
          <p:cNvSpPr>
            <a:spLocks noGrp="1"/>
          </p:cNvSpPr>
          <p:nvPr>
            <p:ph idx="1"/>
          </p:nvPr>
        </p:nvSpPr>
        <p:spPr/>
        <p:txBody>
          <a:bodyPr/>
          <a:lstStyle/>
          <a:p>
            <a:pPr eaLnBrk="1" hangingPunct="1">
              <a:lnSpc>
                <a:spcPct val="90000"/>
              </a:lnSpc>
            </a:pPr>
            <a:r>
              <a:rPr lang="en-US" smtClean="0"/>
              <a:t>“We wanted to bring together the public and private sectors to develop shared worksite wellness goals.”</a:t>
            </a:r>
          </a:p>
          <a:p>
            <a:pPr eaLnBrk="1" hangingPunct="1">
              <a:lnSpc>
                <a:spcPct val="90000"/>
              </a:lnSpc>
              <a:buFont typeface="Arial" charset="0"/>
              <a:buNone/>
            </a:pPr>
            <a:endParaRPr lang="en-US" smtClean="0"/>
          </a:p>
          <a:p>
            <a:pPr eaLnBrk="1" hangingPunct="1">
              <a:lnSpc>
                <a:spcPct val="90000"/>
              </a:lnSpc>
            </a:pPr>
            <a:r>
              <a:rPr lang="en-US" smtClean="0"/>
              <a:t>“We can learn from one another, and we want results that can benefit businesses, communities and citizens across the Metro region.”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3"/>
          <p:cNvSpPr>
            <a:spLocks noGrp="1"/>
          </p:cNvSpPr>
          <p:nvPr>
            <p:ph type="ctrTitle"/>
          </p:nvPr>
        </p:nvSpPr>
        <p:spPr/>
        <p:txBody>
          <a:bodyPr/>
          <a:lstStyle/>
          <a:p>
            <a:pPr eaLnBrk="1" hangingPunct="1"/>
            <a:r>
              <a:rPr lang="en-US" smtClean="0"/>
              <a:t>“Making No Smoking Policies Work in Affordable Housing”</a:t>
            </a:r>
          </a:p>
        </p:txBody>
      </p:sp>
      <p:sp>
        <p:nvSpPr>
          <p:cNvPr id="5" name="Subtitle 4"/>
          <p:cNvSpPr>
            <a:spLocks noGrp="1"/>
          </p:cNvSpPr>
          <p:nvPr>
            <p:ph type="subTitle" idx="1"/>
          </p:nvPr>
        </p:nvSpPr>
        <p:spPr>
          <a:xfrm>
            <a:off x="457200" y="3886200"/>
            <a:ext cx="8305800" cy="1752600"/>
          </a:xfrm>
        </p:spPr>
        <p:txBody>
          <a:bodyPr rtlCol="0">
            <a:normAutofit/>
          </a:bodyPr>
          <a:lstStyle/>
          <a:p>
            <a:pPr eaLnBrk="1" fontAlgn="auto" hangingPunct="1">
              <a:spcAft>
                <a:spcPts val="0"/>
              </a:spcAft>
              <a:buFont typeface="Arial" pitchFamily="34" charset="0"/>
              <a:buNone/>
              <a:defRPr/>
            </a:pPr>
            <a:r>
              <a:rPr lang="en-US" sz="2800" i="1" dirty="0" smtClean="0"/>
              <a:t>A collaboration of:</a:t>
            </a:r>
          </a:p>
          <a:p>
            <a:pPr eaLnBrk="1" fontAlgn="auto" hangingPunct="1">
              <a:spcAft>
                <a:spcPts val="0"/>
              </a:spcAft>
              <a:buFont typeface="Arial" pitchFamily="34" charset="0"/>
              <a:buNone/>
              <a:defRPr/>
            </a:pPr>
            <a:r>
              <a:rPr lang="en-US" sz="2800" i="1" dirty="0" smtClean="0"/>
              <a:t>Clackamas, Multnomah, Washington Counties,</a:t>
            </a:r>
          </a:p>
          <a:p>
            <a:pPr eaLnBrk="1" fontAlgn="auto" hangingPunct="1">
              <a:spcAft>
                <a:spcPts val="0"/>
              </a:spcAft>
              <a:buFont typeface="Arial" pitchFamily="34" charset="0"/>
              <a:buNone/>
              <a:defRPr/>
            </a:pPr>
            <a:r>
              <a:rPr lang="en-US" sz="2800" i="1" dirty="0" smtClean="0"/>
              <a:t> Health In Sight, LLC and Clark County, WA</a:t>
            </a:r>
            <a:endParaRPr lang="en-US" sz="2800"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457200" y="685800"/>
            <a:ext cx="8229600" cy="1143000"/>
          </a:xfrm>
        </p:spPr>
        <p:txBody>
          <a:bodyPr/>
          <a:lstStyle/>
          <a:p>
            <a:pPr eaLnBrk="1" hangingPunct="1"/>
            <a:r>
              <a:rPr lang="en-US" smtClean="0"/>
              <a:t>Vision (Shared Goal)</a:t>
            </a:r>
          </a:p>
        </p:txBody>
      </p:sp>
      <p:sp>
        <p:nvSpPr>
          <p:cNvPr id="80898" name="Content Placeholder 2"/>
          <p:cNvSpPr>
            <a:spLocks noGrp="1"/>
          </p:cNvSpPr>
          <p:nvPr>
            <p:ph idx="1"/>
          </p:nvPr>
        </p:nvSpPr>
        <p:spPr>
          <a:xfrm>
            <a:off x="228600" y="1600200"/>
            <a:ext cx="8686800" cy="3886200"/>
          </a:xfrm>
        </p:spPr>
        <p:txBody>
          <a:bodyPr/>
          <a:lstStyle/>
          <a:p>
            <a:pPr marL="0" indent="0" algn="ctr" eaLnBrk="1" hangingPunct="1">
              <a:buFont typeface="Arial" charset="0"/>
              <a:buNone/>
            </a:pPr>
            <a:endParaRPr lang="en-US" sz="4000" smtClean="0"/>
          </a:p>
          <a:p>
            <a:pPr marL="0" indent="0" algn="ctr" eaLnBrk="1" hangingPunct="1">
              <a:buFont typeface="Arial" charset="0"/>
              <a:buNone/>
            </a:pPr>
            <a:endParaRPr lang="en-US" sz="4000" smtClean="0"/>
          </a:p>
          <a:p>
            <a:pPr marL="0" indent="0" algn="ctr" eaLnBrk="1" hangingPunct="1">
              <a:buFont typeface="Arial" charset="0"/>
              <a:buNone/>
            </a:pPr>
            <a:r>
              <a:rPr lang="en-US" sz="4000" smtClean="0"/>
              <a:t>Everyone lives in safe &amp; healthy housing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457200" y="609600"/>
            <a:ext cx="8229600" cy="1143000"/>
          </a:xfrm>
        </p:spPr>
        <p:txBody>
          <a:bodyPr/>
          <a:lstStyle/>
          <a:p>
            <a:pPr eaLnBrk="1" hangingPunct="1"/>
            <a:r>
              <a:rPr lang="en-US" smtClean="0"/>
              <a:t>Values (Why It Matters)</a:t>
            </a:r>
          </a:p>
        </p:txBody>
      </p:sp>
      <p:sp>
        <p:nvSpPr>
          <p:cNvPr id="82946" name="Content Placeholder 2"/>
          <p:cNvSpPr>
            <a:spLocks noGrp="1"/>
          </p:cNvSpPr>
          <p:nvPr>
            <p:ph idx="1"/>
          </p:nvPr>
        </p:nvSpPr>
        <p:spPr>
          <a:xfrm>
            <a:off x="914400" y="2255838"/>
            <a:ext cx="7620000" cy="4525962"/>
          </a:xfrm>
        </p:spPr>
        <p:txBody>
          <a:bodyPr/>
          <a:lstStyle/>
          <a:p>
            <a:pPr marL="0" indent="0" algn="ctr" eaLnBrk="1" hangingPunct="1">
              <a:buFont typeface="Arial" charset="0"/>
              <a:buNone/>
            </a:pPr>
            <a:r>
              <a:rPr lang="en-US" smtClean="0"/>
              <a:t>It is our responsibility as housing providers to protect our residents, particularly the most vulnerable, from exposure to secondhand smoke.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pPr eaLnBrk="1" hangingPunct="1"/>
            <a:r>
              <a:rPr lang="en-US" smtClean="0"/>
              <a:t>The Problem</a:t>
            </a:r>
          </a:p>
        </p:txBody>
      </p:sp>
      <p:sp>
        <p:nvSpPr>
          <p:cNvPr id="84994" name="Content Placeholder 2"/>
          <p:cNvSpPr>
            <a:spLocks noGrp="1"/>
          </p:cNvSpPr>
          <p:nvPr>
            <p:ph idx="1"/>
          </p:nvPr>
        </p:nvSpPr>
        <p:spPr>
          <a:xfrm>
            <a:off x="457200" y="2027238"/>
            <a:ext cx="8229600" cy="4525962"/>
          </a:xfrm>
        </p:spPr>
        <p:txBody>
          <a:bodyPr/>
          <a:lstStyle/>
          <a:p>
            <a:pPr marL="0" indent="0" algn="ctr" eaLnBrk="1" hangingPunct="1">
              <a:buFont typeface="Arial" charset="0"/>
              <a:buNone/>
            </a:pPr>
            <a:r>
              <a:rPr lang="en-US" smtClean="0"/>
              <a:t>Children and residents with chronic diseases are living in buildings where secondhand smoke permeates walls and absorbs into furniture, carpet, and clothing.</a:t>
            </a:r>
          </a:p>
          <a:p>
            <a:pPr marL="0" indent="0" eaLnBrk="1" hangingPunct="1">
              <a:buFont typeface="Arial" charset="0"/>
              <a:buNone/>
            </a:pP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457200" y="304800"/>
            <a:ext cx="8229600" cy="1143000"/>
          </a:xfrm>
        </p:spPr>
        <p:txBody>
          <a:bodyPr/>
          <a:lstStyle/>
          <a:p>
            <a:pPr eaLnBrk="1" hangingPunct="1"/>
            <a:r>
              <a:rPr lang="en-US" smtClean="0"/>
              <a:t>Solution</a:t>
            </a:r>
          </a:p>
        </p:txBody>
      </p:sp>
      <p:sp>
        <p:nvSpPr>
          <p:cNvPr id="87042" name="Content Placeholder 2"/>
          <p:cNvSpPr>
            <a:spLocks noGrp="1"/>
          </p:cNvSpPr>
          <p:nvPr>
            <p:ph idx="1"/>
          </p:nvPr>
        </p:nvSpPr>
        <p:spPr>
          <a:xfrm>
            <a:off x="457200" y="1676400"/>
            <a:ext cx="8229600" cy="4525963"/>
          </a:xfrm>
        </p:spPr>
        <p:txBody>
          <a:bodyPr/>
          <a:lstStyle/>
          <a:p>
            <a:pPr marL="0" indent="0" algn="ctr" eaLnBrk="1" hangingPunct="1">
              <a:buFont typeface="Arial" charset="0"/>
              <a:buNone/>
            </a:pPr>
            <a:r>
              <a:rPr lang="en-US" smtClean="0"/>
              <a:t>Instead of: “The only way to effectively eliminate exposure to secondhand smoke is for us to prohibit smoking indoors.”</a:t>
            </a:r>
          </a:p>
          <a:p>
            <a:pPr marL="0" indent="0" algn="ctr" eaLnBrk="1" hangingPunct="1">
              <a:buFont typeface="Arial" charset="0"/>
              <a:buNone/>
            </a:pPr>
            <a:endParaRPr lang="en-US" smtClean="0"/>
          </a:p>
          <a:p>
            <a:pPr marL="0" indent="0" algn="ctr" eaLnBrk="1" hangingPunct="1">
              <a:buFont typeface="Arial" charset="0"/>
              <a:buNone/>
            </a:pPr>
            <a:r>
              <a:rPr lang="en-US" smtClean="0"/>
              <a:t>Try: We can ensure families live in homes where they are free from secondhand smoke exposure by implementing no smoking policies.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a:xfrm>
            <a:off x="457200" y="-76200"/>
            <a:ext cx="8229600" cy="1143000"/>
          </a:xfrm>
        </p:spPr>
        <p:txBody>
          <a:bodyPr/>
          <a:lstStyle/>
          <a:p>
            <a:pPr eaLnBrk="1" hangingPunct="1"/>
            <a:r>
              <a:rPr lang="en-US" smtClean="0"/>
              <a:t>Resources</a:t>
            </a:r>
          </a:p>
        </p:txBody>
      </p:sp>
      <p:sp>
        <p:nvSpPr>
          <p:cNvPr id="89090" name="Content Placeholder 2"/>
          <p:cNvSpPr>
            <a:spLocks noGrp="1"/>
          </p:cNvSpPr>
          <p:nvPr>
            <p:ph idx="1"/>
          </p:nvPr>
        </p:nvSpPr>
        <p:spPr>
          <a:xfrm>
            <a:off x="457200" y="1066800"/>
            <a:ext cx="8229600" cy="5486400"/>
          </a:xfrm>
        </p:spPr>
        <p:txBody>
          <a:bodyPr/>
          <a:lstStyle/>
          <a:p>
            <a:pPr marL="0" indent="0" eaLnBrk="1" hangingPunct="1">
              <a:spcBef>
                <a:spcPct val="0"/>
              </a:spcBef>
              <a:buFont typeface="Arial" charset="0"/>
              <a:buNone/>
            </a:pPr>
            <a:r>
              <a:rPr lang="en-US" sz="2000" smtClean="0"/>
              <a:t>Frameworks Institute  </a:t>
            </a:r>
            <a:r>
              <a:rPr lang="en-US" sz="2000" smtClean="0">
                <a:hlinkClick r:id="rId3"/>
              </a:rPr>
              <a:t>www.frameworksinstitute.org/overviewtools.html</a:t>
            </a:r>
            <a:r>
              <a:rPr lang="en-US" sz="2000" smtClean="0"/>
              <a:t>  </a:t>
            </a:r>
          </a:p>
          <a:p>
            <a:pPr marL="0" indent="0" eaLnBrk="1" hangingPunct="1">
              <a:spcBef>
                <a:spcPct val="0"/>
              </a:spcBef>
              <a:buFont typeface="Arial" charset="0"/>
              <a:buNone/>
            </a:pPr>
            <a:endParaRPr lang="en-US" sz="2000" smtClean="0"/>
          </a:p>
          <a:p>
            <a:pPr marL="0" indent="0" eaLnBrk="1" hangingPunct="1">
              <a:spcBef>
                <a:spcPct val="0"/>
              </a:spcBef>
              <a:buFont typeface="Arial" charset="0"/>
              <a:buNone/>
            </a:pPr>
            <a:r>
              <a:rPr lang="en-US" sz="2000" smtClean="0"/>
              <a:t>Topos on Framing </a:t>
            </a:r>
            <a:r>
              <a:rPr lang="en-US" sz="2000" smtClean="0">
                <a:hlinkClick r:id="rId4"/>
              </a:rPr>
              <a:t>www.topospartnership.com/topos-on-framing</a:t>
            </a:r>
            <a:r>
              <a:rPr lang="en-US" sz="2000" smtClean="0"/>
              <a:t>  </a:t>
            </a:r>
          </a:p>
          <a:p>
            <a:pPr marL="0" indent="0" eaLnBrk="1" hangingPunct="1">
              <a:spcBef>
                <a:spcPct val="0"/>
              </a:spcBef>
              <a:buFont typeface="Arial" charset="0"/>
              <a:buNone/>
            </a:pPr>
            <a:endParaRPr lang="en-US" sz="2000" smtClean="0"/>
          </a:p>
          <a:p>
            <a:pPr marL="0" indent="0" eaLnBrk="1" hangingPunct="1">
              <a:spcBef>
                <a:spcPct val="0"/>
              </a:spcBef>
              <a:buFont typeface="Arial" charset="0"/>
              <a:buNone/>
            </a:pPr>
            <a:r>
              <a:rPr lang="en-US" sz="2000" smtClean="0"/>
              <a:t>A New Way to Talk About the Social Determinants of Health </a:t>
            </a:r>
            <a:r>
              <a:rPr lang="en-US" sz="2000" smtClean="0">
                <a:hlinkClick r:id="rId5"/>
              </a:rPr>
              <a:t>www.rwjf.org/vulnerablepopulations/</a:t>
            </a:r>
            <a:r>
              <a:rPr lang="en-US" sz="2000" smtClean="0"/>
              <a:t> </a:t>
            </a:r>
          </a:p>
          <a:p>
            <a:pPr marL="0" indent="0" eaLnBrk="1" hangingPunct="1">
              <a:spcBef>
                <a:spcPct val="0"/>
              </a:spcBef>
              <a:buFont typeface="Arial" charset="0"/>
              <a:buNone/>
            </a:pPr>
            <a:endParaRPr lang="en-US" sz="2000" smtClean="0"/>
          </a:p>
          <a:p>
            <a:pPr marL="0" indent="0" eaLnBrk="1" hangingPunct="1">
              <a:spcBef>
                <a:spcPct val="0"/>
              </a:spcBef>
              <a:buFont typeface="Arial" charset="0"/>
              <a:buNone/>
            </a:pPr>
            <a:r>
              <a:rPr lang="en-US" sz="2000" smtClean="0"/>
              <a:t>More Than a Message: Framing Public Health Advocacy</a:t>
            </a:r>
          </a:p>
          <a:p>
            <a:pPr marL="0" indent="0" eaLnBrk="1" hangingPunct="1">
              <a:spcBef>
                <a:spcPct val="0"/>
              </a:spcBef>
              <a:buFont typeface="Arial" charset="0"/>
              <a:buNone/>
            </a:pPr>
            <a:r>
              <a:rPr lang="en-US" sz="2000" smtClean="0">
                <a:hlinkClick r:id="rId6"/>
              </a:rPr>
              <a:t>www.bmsg.org/documents/6HEB-Dorfman.pdf</a:t>
            </a:r>
            <a:r>
              <a:rPr lang="en-US" sz="2000" smtClean="0"/>
              <a:t> </a:t>
            </a:r>
          </a:p>
          <a:p>
            <a:pPr marL="0" indent="0" eaLnBrk="1" hangingPunct="1">
              <a:spcBef>
                <a:spcPct val="0"/>
              </a:spcBef>
              <a:buFont typeface="Arial" charset="0"/>
              <a:buNone/>
            </a:pPr>
            <a:endParaRPr lang="en-US" sz="2000" smtClean="0"/>
          </a:p>
          <a:p>
            <a:pPr marL="0" indent="0" eaLnBrk="1" hangingPunct="1">
              <a:spcBef>
                <a:spcPct val="0"/>
              </a:spcBef>
              <a:buFont typeface="Arial" charset="0"/>
              <a:buNone/>
            </a:pPr>
            <a:r>
              <a:rPr lang="en-US" sz="2000" smtClean="0"/>
              <a:t> Framing Tobacco Control Efforts Within an Ethical Context, B.J. Fox</a:t>
            </a:r>
          </a:p>
          <a:p>
            <a:pPr marL="0" indent="0" eaLnBrk="1" hangingPunct="1">
              <a:spcBef>
                <a:spcPct val="0"/>
              </a:spcBef>
              <a:buFont typeface="Arial" charset="0"/>
              <a:buNone/>
            </a:pPr>
            <a:r>
              <a:rPr lang="en-US" sz="2000" smtClean="0">
                <a:hlinkClick r:id="rId7"/>
              </a:rPr>
              <a:t>http://tobaccocontrol.bmj.com/content/14/suppl_2/ii38.full</a:t>
            </a:r>
            <a:r>
              <a:rPr lang="en-US" sz="2000" smtClean="0"/>
              <a:t>  </a:t>
            </a:r>
          </a:p>
          <a:p>
            <a:pPr marL="0" indent="0" eaLnBrk="1" hangingPunct="1">
              <a:spcBef>
                <a:spcPct val="0"/>
              </a:spcBef>
              <a:buFont typeface="Arial" charset="0"/>
              <a:buNone/>
            </a:pPr>
            <a:endParaRPr lang="en-US" sz="2000" smtClean="0"/>
          </a:p>
          <a:p>
            <a:pPr marL="0" indent="0" eaLnBrk="1" hangingPunct="1">
              <a:spcBef>
                <a:spcPct val="0"/>
              </a:spcBef>
              <a:buFont typeface="Arial" charset="0"/>
              <a:buNone/>
            </a:pPr>
            <a:r>
              <a:rPr lang="en-US" sz="2000" smtClean="0"/>
              <a:t>Berkley Media Group </a:t>
            </a:r>
            <a:r>
              <a:rPr lang="en-US" sz="2000" smtClean="0">
                <a:hlinkClick r:id="rId8"/>
              </a:rPr>
              <a:t>www.bmsg.org</a:t>
            </a:r>
            <a:r>
              <a:rPr lang="en-US" sz="2000" smtClean="0"/>
              <a:t>  </a:t>
            </a:r>
          </a:p>
          <a:p>
            <a:pPr marL="0" indent="0" eaLnBrk="1" hangingPunct="1">
              <a:spcBef>
                <a:spcPct val="0"/>
              </a:spcBef>
              <a:buFont typeface="Arial" charset="0"/>
              <a:buNone/>
            </a:pPr>
            <a:endParaRPr lang="en-US" sz="2000" smtClean="0"/>
          </a:p>
          <a:p>
            <a:pPr marL="0" indent="0" eaLnBrk="1" hangingPunct="1">
              <a:spcBef>
                <a:spcPct val="0"/>
              </a:spcBef>
              <a:buFont typeface="Arial" charset="0"/>
              <a:buNone/>
            </a:pPr>
            <a:r>
              <a:rPr lang="en-US" sz="2000" smtClean="0"/>
              <a:t>Demos website – Power Points to communicate the role of government</a:t>
            </a:r>
          </a:p>
          <a:p>
            <a:pPr marL="0" indent="0" eaLnBrk="1" hangingPunct="1">
              <a:spcBef>
                <a:spcPct val="0"/>
              </a:spcBef>
              <a:buFont typeface="Arial" charset="0"/>
              <a:buNone/>
            </a:pPr>
            <a:r>
              <a:rPr lang="en-US" sz="2000" u="sng" smtClean="0">
                <a:hlinkClick r:id="rId9"/>
              </a:rPr>
              <a:t>http://sites.google.com/site/demospublicworks/presentation-slides-2</a:t>
            </a:r>
            <a:r>
              <a:rPr lang="en-US" sz="2000" smtClean="0"/>
              <a:t> </a:t>
            </a:r>
          </a:p>
          <a:p>
            <a:pPr marL="0" indent="0" eaLnBrk="1" hangingPunct="1">
              <a:buFont typeface="Arial" charset="0"/>
              <a:buNone/>
            </a:pPr>
            <a:endParaRPr lang="en-US" sz="2000" smtClean="0"/>
          </a:p>
          <a:p>
            <a:pPr marL="0" indent="0" eaLnBrk="1" hangingPunct="1">
              <a:buFont typeface="Arial" charset="0"/>
              <a:buNone/>
            </a:pPr>
            <a:endParaRPr 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3"/>
          </a:xfrm>
        </p:spPr>
        <p:txBody>
          <a:bodyPr rtlCol="0">
            <a:normAutofit fontScale="90000"/>
          </a:bodyPr>
          <a:lstStyle/>
          <a:p>
            <a:pPr eaLnBrk="1" fontAlgn="auto" hangingPunct="1">
              <a:spcAft>
                <a:spcPts val="0"/>
              </a:spcAft>
              <a:defRPr/>
            </a:pPr>
            <a:r>
              <a:rPr lang="en-US" dirty="0" smtClean="0"/>
              <a:t>Why Framing Matters</a:t>
            </a:r>
            <a:endParaRPr lang="en-US" dirty="0"/>
          </a:p>
        </p:txBody>
      </p:sp>
      <p:graphicFrame>
        <p:nvGraphicFramePr>
          <p:cNvPr id="4" name="Content Placeholder 3"/>
          <p:cNvGraphicFramePr>
            <a:graphicFrameLocks noGrp="1"/>
          </p:cNvGraphicFramePr>
          <p:nvPr>
            <p:ph idx="1"/>
          </p:nvPr>
        </p:nvGraphicFramePr>
        <p:xfrm>
          <a:off x="381000" y="762000"/>
          <a:ext cx="8458204" cy="5196840"/>
        </p:xfrm>
        <a:graphic>
          <a:graphicData uri="http://schemas.openxmlformats.org/drawingml/2006/table">
            <a:tbl>
              <a:tblPr firstRow="1" bandRow="1">
                <a:tableStyleId>{5C22544A-7EE6-4342-B048-85BDC9FD1C3A}</a:tableStyleId>
              </a:tblPr>
              <a:tblGrid>
                <a:gridCol w="2362200"/>
                <a:gridCol w="6096004"/>
              </a:tblGrid>
              <a:tr h="387973">
                <a:tc>
                  <a:txBody>
                    <a:bodyPr/>
                    <a:lstStyle/>
                    <a:p>
                      <a:r>
                        <a:rPr lang="en-US" dirty="0" smtClean="0">
                          <a:latin typeface="+mn-lt"/>
                        </a:rPr>
                        <a:t>Framing</a:t>
                      </a:r>
                      <a:r>
                        <a:rPr lang="en-US" baseline="0" dirty="0" smtClean="0">
                          <a:latin typeface="+mn-lt"/>
                        </a:rPr>
                        <a:t> Objective</a:t>
                      </a:r>
                      <a:endParaRPr lang="en-US" dirty="0">
                        <a:latin typeface="+mn-lt"/>
                      </a:endParaRPr>
                    </a:p>
                  </a:txBody>
                  <a:tcPr/>
                </a:tc>
                <a:tc>
                  <a:txBody>
                    <a:bodyPr/>
                    <a:lstStyle/>
                    <a:p>
                      <a:r>
                        <a:rPr lang="en-US" dirty="0" smtClean="0">
                          <a:latin typeface="+mn-lt"/>
                        </a:rPr>
                        <a:t>Example</a:t>
                      </a:r>
                      <a:endParaRPr lang="en-US" dirty="0">
                        <a:latin typeface="+mn-lt"/>
                      </a:endParaRPr>
                    </a:p>
                  </a:txBody>
                  <a:tcPr/>
                </a:tc>
              </a:tr>
              <a:tr h="1243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rPr>
                        <a:t>To ground our issue</a:t>
                      </a:r>
                      <a:r>
                        <a:rPr lang="en-US" sz="1600" b="1" baseline="0" dirty="0" smtClean="0">
                          <a:latin typeface="+mn-lt"/>
                        </a:rPr>
                        <a:t> in shared values </a:t>
                      </a:r>
                      <a:endParaRPr lang="en-US" sz="1600" b="1" dirty="0">
                        <a:latin typeface="+mn-lt"/>
                      </a:endParaRPr>
                    </a:p>
                  </a:txBody>
                  <a:tcPr/>
                </a:tc>
                <a:tc>
                  <a:txBody>
                    <a:bodyPr/>
                    <a:lstStyle/>
                    <a:p>
                      <a:pPr>
                        <a:spcBef>
                          <a:spcPts val="0"/>
                        </a:spcBef>
                      </a:pPr>
                      <a:r>
                        <a:rPr lang="en-US" sz="1600" i="1" dirty="0" smtClean="0">
                          <a:solidFill>
                            <a:schemeClr val="tx1"/>
                          </a:solidFill>
                          <a:latin typeface="+mn-lt"/>
                        </a:rPr>
                        <a:t>I have the right to smoke .</a:t>
                      </a:r>
                      <a:r>
                        <a:rPr lang="en-US" sz="1600" i="1" baseline="0" dirty="0" smtClean="0">
                          <a:solidFill>
                            <a:schemeClr val="tx1"/>
                          </a:solidFill>
                          <a:latin typeface="+mn-lt"/>
                        </a:rPr>
                        <a:t> . .</a:t>
                      </a:r>
                    </a:p>
                    <a:p>
                      <a:pPr>
                        <a:spcBef>
                          <a:spcPts val="0"/>
                        </a:spcBef>
                      </a:pPr>
                      <a:endParaRPr lang="en-US" sz="1600" i="1" baseline="0" dirty="0" smtClean="0">
                        <a:solidFill>
                          <a:schemeClr val="tx1"/>
                        </a:solidFill>
                        <a:latin typeface="+mn-lt"/>
                      </a:endParaRPr>
                    </a:p>
                    <a:p>
                      <a:pPr>
                        <a:spcBef>
                          <a:spcPts val="0"/>
                        </a:spcBef>
                      </a:pPr>
                      <a:r>
                        <a:rPr lang="en-US" sz="1600" i="1" baseline="0" dirty="0" smtClean="0">
                          <a:solidFill>
                            <a:schemeClr val="tx1"/>
                          </a:solidFill>
                          <a:latin typeface="+mn-lt"/>
                        </a:rPr>
                        <a:t>About 80% of adults who smoke started before the age of 18, we have a responsibility to... </a:t>
                      </a:r>
                    </a:p>
                  </a:txBody>
                  <a:tcPr/>
                </a:tc>
              </a:tr>
              <a:tr h="11877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To move from an individual solution to a policy solution</a:t>
                      </a:r>
                    </a:p>
                    <a:p>
                      <a:endParaRPr lang="en-US" sz="1600" b="1" dirty="0"/>
                    </a:p>
                  </a:txBody>
                  <a:tcPr/>
                </a:tc>
                <a:tc>
                  <a:txBody>
                    <a:bodyPr/>
                    <a:lstStyle/>
                    <a:p>
                      <a:pPr>
                        <a:spcBef>
                          <a:spcPts val="0"/>
                        </a:spcBef>
                      </a:pPr>
                      <a:r>
                        <a:rPr lang="en-US" sz="1600" i="1" dirty="0" smtClean="0">
                          <a:solidFill>
                            <a:schemeClr val="tx1"/>
                          </a:solidFill>
                          <a:latin typeface="+mn-lt"/>
                        </a:rPr>
                        <a:t>It’s a parent’s responsibility to</a:t>
                      </a:r>
                      <a:r>
                        <a:rPr lang="en-US" sz="1600" i="1" baseline="0" dirty="0" smtClean="0">
                          <a:solidFill>
                            <a:schemeClr val="tx1"/>
                          </a:solidFill>
                          <a:latin typeface="+mn-lt"/>
                        </a:rPr>
                        <a:t> . . .</a:t>
                      </a:r>
                      <a:endParaRPr lang="en-US" sz="1600" i="1" dirty="0" smtClean="0">
                        <a:solidFill>
                          <a:schemeClr val="tx1"/>
                        </a:solidFill>
                        <a:latin typeface="+mn-lt"/>
                      </a:endParaRPr>
                    </a:p>
                    <a:p>
                      <a:endParaRPr lang="en-US" sz="1600" i="1" kern="1200" baseline="0" dirty="0" smtClean="0">
                        <a:solidFill>
                          <a:schemeClr val="tx1"/>
                        </a:solidFill>
                        <a:latin typeface="+mn-lt"/>
                        <a:ea typeface="+mn-ea"/>
                        <a:cs typeface="+mn-cs"/>
                      </a:endParaRPr>
                    </a:p>
                    <a:p>
                      <a:r>
                        <a:rPr lang="en-US" sz="1600" b="0" i="1" kern="1200" baseline="0" dirty="0" smtClean="0">
                          <a:solidFill>
                            <a:schemeClr val="tx1"/>
                          </a:solidFill>
                          <a:latin typeface="+mn-lt"/>
                          <a:ea typeface="+mn-ea"/>
                          <a:cs typeface="+mn-cs"/>
                        </a:rPr>
                        <a:t>Making healthy choices are more difficult when unhealthy choices are the most accessible, most affordable, and most heavily marketed…</a:t>
                      </a:r>
                      <a:endParaRPr lang="en-US" sz="1600" b="0" i="1" dirty="0">
                        <a:solidFill>
                          <a:schemeClr val="tx1"/>
                        </a:solidFill>
                        <a:latin typeface="+mn-lt"/>
                      </a:endParaRPr>
                    </a:p>
                  </a:txBody>
                  <a:tcPr/>
                </a:tc>
              </a:tr>
              <a:tr h="669652">
                <a:tc>
                  <a:txBody>
                    <a:bodyPr/>
                    <a:lstStyle/>
                    <a:p>
                      <a:r>
                        <a:rPr lang="en-US" sz="1600" b="1" dirty="0" smtClean="0"/>
                        <a:t>To respond to challenges</a:t>
                      </a:r>
                      <a:r>
                        <a:rPr lang="en-US" sz="1600" b="1" baseline="0" dirty="0" smtClean="0"/>
                        <a:t> and opposing views</a:t>
                      </a:r>
                      <a:endParaRPr lang="en-US" sz="1600" b="1" dirty="0"/>
                    </a:p>
                  </a:txBody>
                  <a:tcPr/>
                </a:tc>
                <a:tc>
                  <a:txBody>
                    <a:bodyPr/>
                    <a:lstStyle/>
                    <a:p>
                      <a:r>
                        <a:rPr lang="en-US" sz="1600" i="1" dirty="0" smtClean="0"/>
                        <a:t>We don’t need government telling us…</a:t>
                      </a:r>
                    </a:p>
                    <a:p>
                      <a:endParaRPr lang="en-US" sz="1600" i="1" dirty="0" smtClean="0"/>
                    </a:p>
                    <a:p>
                      <a:r>
                        <a:rPr lang="en-US" sz="1600" i="1" kern="1200" baseline="0" dirty="0" smtClean="0">
                          <a:solidFill>
                            <a:schemeClr val="dk1"/>
                          </a:solidFill>
                          <a:latin typeface="+mn-lt"/>
                          <a:ea typeface="+mn-ea"/>
                          <a:cs typeface="+mn-cs"/>
                        </a:rPr>
                        <a:t>We rely on our public institutions to set and enforce the regulations that will protect us from physical and financial harm…</a:t>
                      </a:r>
                      <a:endParaRPr lang="en-US" sz="1600" i="1" dirty="0"/>
                    </a:p>
                  </a:txBody>
                  <a:tcPr/>
                </a:tc>
              </a:tr>
              <a:tr h="956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To build understanding</a:t>
                      </a:r>
                      <a:r>
                        <a:rPr lang="en-US" sz="1600" b="1" baseline="0" dirty="0" smtClean="0"/>
                        <a:t> and support for </a:t>
                      </a:r>
                      <a:r>
                        <a:rPr lang="en-US" sz="1600" b="1" dirty="0" smtClean="0"/>
                        <a:t>policy change</a:t>
                      </a:r>
                    </a:p>
                  </a:txBody>
                  <a:tcPr/>
                </a:tc>
                <a:tc>
                  <a:txBody>
                    <a:bodyPr/>
                    <a:lstStyle/>
                    <a:p>
                      <a:r>
                        <a:rPr lang="en-US" sz="1600" i="1" dirty="0" smtClean="0"/>
                        <a:t>We don’t need a</a:t>
                      </a:r>
                      <a:r>
                        <a:rPr lang="en-US" sz="1600" i="1" baseline="0" dirty="0" smtClean="0"/>
                        <a:t> policy to tell us what to eat at work…</a:t>
                      </a:r>
                    </a:p>
                    <a:p>
                      <a:endParaRPr lang="en-US" sz="1600" i="1" baseline="0" dirty="0" smtClean="0"/>
                    </a:p>
                    <a:p>
                      <a:r>
                        <a:rPr lang="en-US" sz="1600" i="1" kern="1200" baseline="0" dirty="0" smtClean="0">
                          <a:solidFill>
                            <a:schemeClr val="dk1"/>
                          </a:solidFill>
                          <a:latin typeface="+mn-lt"/>
                          <a:ea typeface="+mn-ea"/>
                          <a:cs typeface="+mn-cs"/>
                        </a:rPr>
                        <a:t>Smart workplaces have been able to implement effective policies and programs to improve the health of their employees, saving money and lives in the long run.</a:t>
                      </a:r>
                      <a:endParaRPr lang="en-US" sz="1600" i="1" dirty="0"/>
                    </a:p>
                  </a:txBody>
                  <a:tcPr/>
                </a:tc>
              </a:tr>
            </a:tbl>
          </a:graphicData>
        </a:graphic>
      </p:graphicFrame>
      <p:sp>
        <p:nvSpPr>
          <p:cNvPr id="21526" name="TextBox 4"/>
          <p:cNvSpPr txBox="1">
            <a:spLocks noChangeArrowheads="1"/>
          </p:cNvSpPr>
          <p:nvPr/>
        </p:nvSpPr>
        <p:spPr bwMode="auto">
          <a:xfrm>
            <a:off x="533400" y="6096000"/>
            <a:ext cx="8305800" cy="584200"/>
          </a:xfrm>
          <a:prstGeom prst="rect">
            <a:avLst/>
          </a:prstGeom>
          <a:noFill/>
          <a:ln w="9525">
            <a:noFill/>
            <a:miter lim="800000"/>
            <a:headEnd/>
            <a:tailEnd/>
          </a:ln>
        </p:spPr>
        <p:txBody>
          <a:bodyPr>
            <a:spAutoFit/>
          </a:bodyPr>
          <a:lstStyle/>
          <a:p>
            <a:r>
              <a:rPr lang="en-US" sz="1600">
                <a:solidFill>
                  <a:schemeClr val="bg1"/>
                </a:solidFill>
                <a:latin typeface="Calibri" pitchFamily="34" charset="0"/>
              </a:rPr>
              <a:t>If they can get you asking the wrong questions, they don’t have to worry about the answers.</a:t>
            </a:r>
          </a:p>
          <a:p>
            <a:pPr algn="r"/>
            <a:r>
              <a:rPr lang="en-US" sz="1600">
                <a:solidFill>
                  <a:schemeClr val="bg1"/>
                </a:solidFill>
                <a:latin typeface="Calibri" pitchFamily="34" charset="0"/>
              </a:rPr>
              <a:t>Thomas Pynchon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3600" smtClean="0"/>
              <a:t>The Seven Stages of FrameWorks Learning</a:t>
            </a:r>
            <a:r>
              <a:rPr lang="en-US" sz="3200" smtClean="0"/>
              <a:t/>
            </a:r>
            <a:br>
              <a:rPr lang="en-US" sz="3200" smtClean="0"/>
            </a:br>
            <a:r>
              <a:rPr lang="en-US" sz="1800" smtClean="0"/>
              <a:t>Adapted from Jeanne Ryer, Endowment for Health, New Hampshire</a:t>
            </a:r>
          </a:p>
        </p:txBody>
      </p:sp>
      <p:sp>
        <p:nvSpPr>
          <p:cNvPr id="23554" name="Rectangle 2"/>
          <p:cNvSpPr>
            <a:spLocks noChangeArrowheads="1"/>
          </p:cNvSpPr>
          <p:nvPr/>
        </p:nvSpPr>
        <p:spPr bwMode="auto">
          <a:xfrm>
            <a:off x="381000" y="1295400"/>
            <a:ext cx="8534400" cy="5078413"/>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2400" b="1">
                <a:latin typeface="Calibri" pitchFamily="34" charset="0"/>
              </a:rPr>
              <a:t>Denial</a:t>
            </a:r>
            <a:r>
              <a:rPr lang="en-US" sz="2400">
                <a:latin typeface="Calibri" pitchFamily="34" charset="0"/>
              </a:rPr>
              <a:t>, </a:t>
            </a:r>
            <a:r>
              <a:rPr lang="en-US">
                <a:latin typeface="Calibri" pitchFamily="34" charset="0"/>
              </a:rPr>
              <a:t>you can't believe that what you've done in the past doesn't work, even though you know better, and can only dimly see how you might do it differently.</a:t>
            </a:r>
          </a:p>
          <a:p>
            <a:pPr marL="342900" indent="-342900">
              <a:spcBef>
                <a:spcPts val="600"/>
              </a:spcBef>
              <a:buFont typeface="Calibri" pitchFamily="34" charset="0"/>
              <a:buAutoNum type="arabicPeriod"/>
            </a:pPr>
            <a:r>
              <a:rPr lang="en-US" sz="2400" b="1">
                <a:latin typeface="Calibri" pitchFamily="34" charset="0"/>
              </a:rPr>
              <a:t>Wonder and Ah-Ha!</a:t>
            </a:r>
            <a:r>
              <a:rPr lang="en-US" sz="2400">
                <a:latin typeface="Calibri" pitchFamily="34" charset="0"/>
              </a:rPr>
              <a:t>, </a:t>
            </a:r>
            <a:r>
              <a:rPr lang="en-US">
                <a:latin typeface="Calibri" pitchFamily="34" charset="0"/>
              </a:rPr>
              <a:t>suddenly everything you see is Framing! Framing! Framing!</a:t>
            </a:r>
          </a:p>
          <a:p>
            <a:pPr marL="342900" indent="-342900">
              <a:spcBef>
                <a:spcPts val="600"/>
              </a:spcBef>
              <a:buFont typeface="Calibri" pitchFamily="34" charset="0"/>
              <a:buAutoNum type="arabicPeriod"/>
            </a:pPr>
            <a:r>
              <a:rPr lang="en-US" sz="2400" b="1">
                <a:latin typeface="Calibri" pitchFamily="34" charset="0"/>
              </a:rPr>
              <a:t>Paralysis</a:t>
            </a:r>
            <a:r>
              <a:rPr lang="en-US" sz="2400">
                <a:latin typeface="Calibri" pitchFamily="34" charset="0"/>
              </a:rPr>
              <a:t>, </a:t>
            </a:r>
            <a:r>
              <a:rPr lang="en-US">
                <a:latin typeface="Calibri" pitchFamily="34" charset="0"/>
              </a:rPr>
              <a:t>you are afraid to frame because you know the bad frames are in you.</a:t>
            </a:r>
          </a:p>
          <a:p>
            <a:pPr marL="342900" indent="-342900">
              <a:spcBef>
                <a:spcPts val="600"/>
              </a:spcBef>
              <a:buFont typeface="Calibri" pitchFamily="34" charset="0"/>
              <a:buAutoNum type="arabicPeriod"/>
            </a:pPr>
            <a:r>
              <a:rPr lang="en-US" sz="2400" b="1">
                <a:latin typeface="Calibri" pitchFamily="34" charset="0"/>
              </a:rPr>
              <a:t>Assimilation</a:t>
            </a:r>
            <a:r>
              <a:rPr lang="en-US" sz="2400">
                <a:latin typeface="Calibri" pitchFamily="34" charset="0"/>
              </a:rPr>
              <a:t>, </a:t>
            </a:r>
            <a:r>
              <a:rPr lang="en-US">
                <a:latin typeface="Calibri" pitchFamily="34" charset="0"/>
              </a:rPr>
              <a:t>you hunker down, read and think more, and try to learn how to get yourself unstuck.</a:t>
            </a:r>
          </a:p>
          <a:p>
            <a:pPr marL="342900" indent="-342900">
              <a:spcBef>
                <a:spcPts val="600"/>
              </a:spcBef>
              <a:buFont typeface="Calibri" pitchFamily="34" charset="0"/>
              <a:buAutoNum type="arabicPeriod"/>
            </a:pPr>
            <a:r>
              <a:rPr lang="en-US" sz="2400" b="1">
                <a:latin typeface="Calibri" pitchFamily="34" charset="0"/>
              </a:rPr>
              <a:t>Awkwardness</a:t>
            </a:r>
            <a:r>
              <a:rPr lang="en-US" sz="2400">
                <a:latin typeface="Calibri" pitchFamily="34" charset="0"/>
              </a:rPr>
              <a:t>, </a:t>
            </a:r>
            <a:r>
              <a:rPr lang="en-US">
                <a:latin typeface="Calibri" pitchFamily="34" charset="0"/>
              </a:rPr>
              <a:t>your frame has the head of a cat and the tail of a dog, but you recognize it and keep trying.</a:t>
            </a:r>
          </a:p>
          <a:p>
            <a:pPr marL="342900" indent="-342900">
              <a:spcBef>
                <a:spcPts val="600"/>
              </a:spcBef>
              <a:buFont typeface="Calibri" pitchFamily="34" charset="0"/>
              <a:buAutoNum type="arabicPeriod"/>
            </a:pPr>
            <a:r>
              <a:rPr lang="en-US" sz="2400" b="1">
                <a:latin typeface="Calibri" pitchFamily="34" charset="0"/>
              </a:rPr>
              <a:t>Integration</a:t>
            </a:r>
            <a:r>
              <a:rPr lang="en-US" sz="2400">
                <a:latin typeface="Calibri" pitchFamily="34" charset="0"/>
              </a:rPr>
              <a:t>, </a:t>
            </a:r>
            <a:r>
              <a:rPr lang="en-US">
                <a:latin typeface="Calibri" pitchFamily="34" charset="0"/>
              </a:rPr>
              <a:t>you successfully reframe a piece and it works, and you keep doing it, and it works better.</a:t>
            </a:r>
          </a:p>
          <a:p>
            <a:pPr marL="342900" indent="-342900">
              <a:spcBef>
                <a:spcPts val="600"/>
              </a:spcBef>
              <a:buFont typeface="Calibri" pitchFamily="34" charset="0"/>
              <a:buAutoNum type="arabicPeriod"/>
            </a:pPr>
            <a:r>
              <a:rPr lang="en-US" sz="2400" b="1">
                <a:latin typeface="Calibri" pitchFamily="34" charset="0"/>
              </a:rPr>
              <a:t>Conversion</a:t>
            </a:r>
            <a:r>
              <a:rPr lang="en-US" sz="2400">
                <a:latin typeface="Calibri" pitchFamily="34" charset="0"/>
              </a:rPr>
              <a:t>, </a:t>
            </a:r>
            <a:r>
              <a:rPr lang="en-US">
                <a:latin typeface="Calibri" pitchFamily="34" charset="0"/>
              </a:rPr>
              <a:t>you realize that you had better share your knowledge with your colleagues and coalitions or their frames will undermine yours. </a:t>
            </a:r>
            <a:br>
              <a:rPr lang="en-US">
                <a:latin typeface="Calibri" pitchFamily="34" charset="0"/>
              </a:rPr>
            </a:br>
            <a:endParaRPr lang="en-US">
              <a:latin typeface="Calibri" pitchFamily="34" charset="0"/>
            </a:endParaRPr>
          </a:p>
        </p:txBody>
      </p:sp>
      <p:sp>
        <p:nvSpPr>
          <p:cNvPr id="23555" name="TextBox 3"/>
          <p:cNvSpPr txBox="1">
            <a:spLocks noChangeArrowheads="1"/>
          </p:cNvSpPr>
          <p:nvPr/>
        </p:nvSpPr>
        <p:spPr bwMode="auto">
          <a:xfrm>
            <a:off x="1066800" y="6172200"/>
            <a:ext cx="7315200" cy="369888"/>
          </a:xfrm>
          <a:prstGeom prst="rect">
            <a:avLst/>
          </a:prstGeom>
          <a:noFill/>
          <a:ln w="9525">
            <a:noFill/>
            <a:miter lim="800000"/>
            <a:headEnd/>
            <a:tailEnd/>
          </a:ln>
        </p:spPr>
        <p:txBody>
          <a:bodyPr>
            <a:spAutoFit/>
          </a:bodyPr>
          <a:lstStyle/>
          <a:p>
            <a:pPr algn="ctr"/>
            <a:r>
              <a:rPr lang="en-US">
                <a:solidFill>
                  <a:schemeClr val="bg1"/>
                </a:solidFill>
                <a:latin typeface="Calibri" pitchFamily="34" charset="0"/>
              </a:rPr>
              <a:t>“It’s like learning another language,” Robin Hausen, Josephine County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4"/>
          <p:cNvSpPr>
            <a:spLocks noGrp="1"/>
          </p:cNvSpPr>
          <p:nvPr>
            <p:ph type="title"/>
          </p:nvPr>
        </p:nvSpPr>
        <p:spPr/>
        <p:txBody>
          <a:bodyPr/>
          <a:lstStyle/>
          <a:p>
            <a:pPr eaLnBrk="1" hangingPunct="1"/>
            <a:r>
              <a:rPr lang="en-US" smtClean="0"/>
              <a:t>Words Create Worlds</a:t>
            </a:r>
          </a:p>
        </p:txBody>
      </p:sp>
      <p:pic>
        <p:nvPicPr>
          <p:cNvPr id="25602" name="Content Placeholder 6">
            <a:hlinkClick r:id="rId3"/>
          </p:cNvPr>
          <p:cNvPicPr>
            <a:picLocks noGrp="1"/>
          </p:cNvPicPr>
          <p:nvPr>
            <p:ph idx="1"/>
          </p:nvPr>
        </p:nvPicPr>
        <p:blipFill>
          <a:blip r:embed="rId4" cstate="print"/>
          <a:srcRect l="17877" t="30978" r="40567" b="27525"/>
          <a:stretch>
            <a:fillRect/>
          </a:stretch>
        </p:blipFill>
        <p:spPr>
          <a:xfrm>
            <a:off x="1752600" y="2209800"/>
            <a:ext cx="5562600" cy="3124200"/>
          </a:xfrm>
        </p:spPr>
      </p:pic>
      <p:sp>
        <p:nvSpPr>
          <p:cNvPr id="4" name="TextBox 3"/>
          <p:cNvSpPr txBox="1"/>
          <p:nvPr/>
        </p:nvSpPr>
        <p:spPr>
          <a:xfrm>
            <a:off x="1828800" y="5943600"/>
            <a:ext cx="5181600" cy="369332"/>
          </a:xfrm>
          <a:prstGeom prst="rect">
            <a:avLst/>
          </a:prstGeom>
          <a:noFill/>
        </p:spPr>
        <p:txBody>
          <a:bodyPr wrap="square" rtlCol="0">
            <a:spAutoFit/>
          </a:bodyPr>
          <a:lstStyle/>
          <a:p>
            <a:r>
              <a:rPr lang="en-US" dirty="0" smtClean="0">
                <a:solidFill>
                  <a:schemeClr val="bg1"/>
                </a:solidFill>
                <a:hlinkClick r:id="rId3"/>
              </a:rPr>
              <a:t>http://www.youtube.com/watch?v=9YSXK7boXtI</a:t>
            </a:r>
            <a:r>
              <a:rPr lang="en-US" dirty="0" smtClean="0">
                <a:solidFill>
                  <a:schemeClr val="bg1"/>
                </a:solidFill>
              </a:rPr>
              <a: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Rectangle 1027"/>
          <p:cNvSpPr>
            <a:spLocks noChangeArrowheads="1"/>
          </p:cNvSpPr>
          <p:nvPr/>
        </p:nvSpPr>
        <p:spPr bwMode="auto">
          <a:xfrm>
            <a:off x="1524000" y="2209800"/>
            <a:ext cx="5943600" cy="1323975"/>
          </a:xfrm>
          <a:prstGeom prst="rect">
            <a:avLst/>
          </a:prstGeom>
          <a:noFill/>
          <a:ln w="12700">
            <a:noFill/>
            <a:miter lim="800000"/>
            <a:headEnd/>
            <a:tailEnd/>
          </a:ln>
        </p:spPr>
        <p:txBody>
          <a:bodyPr lIns="63500" tIns="25400" rIns="63500" bIns="25400">
            <a:spAutoFit/>
          </a:bodyPr>
          <a:lstStyle/>
          <a:p>
            <a:pPr defTabSz="457200">
              <a:lnSpc>
                <a:spcPct val="87000"/>
              </a:lnSpc>
            </a:pPr>
            <a:r>
              <a:rPr lang="en-US" sz="9600">
                <a:solidFill>
                  <a:srgbClr val="FFFFFF"/>
                </a:solidFill>
                <a:latin typeface="Arial Unicode MS" pitchFamily="34" charset="-128"/>
              </a:rPr>
              <a:t>UFALTUX</a:t>
            </a:r>
          </a:p>
        </p:txBody>
      </p:sp>
      <p:sp>
        <p:nvSpPr>
          <p:cNvPr id="285700" name="Rectangle 1028"/>
          <p:cNvSpPr>
            <a:spLocks noChangeArrowheads="1"/>
          </p:cNvSpPr>
          <p:nvPr/>
        </p:nvSpPr>
        <p:spPr bwMode="auto">
          <a:xfrm>
            <a:off x="838200" y="2667000"/>
            <a:ext cx="7391400" cy="990600"/>
          </a:xfrm>
          <a:prstGeom prst="rect">
            <a:avLst/>
          </a:prstGeom>
          <a:solidFill>
            <a:schemeClr val="accent1"/>
          </a:solidFill>
          <a:ln w="12700">
            <a:solidFill>
              <a:schemeClr val="tx1"/>
            </a:solidFill>
            <a:miter lim="800000"/>
            <a:headEnd/>
            <a:tailEnd/>
          </a:ln>
        </p:spPr>
        <p:txBody>
          <a:bodyPr wrap="none" anchor="ctr"/>
          <a:lstStyle/>
          <a:p>
            <a:pPr defTabSz="457200"/>
            <a:endParaRPr lang="en-US">
              <a:solidFill>
                <a:srgbClr val="000000"/>
              </a:solidFill>
              <a:latin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33333  E" pathEditMode="relative" ptsTypes="">
                                      <p:cBhvr>
                                        <p:cTn id="6" dur="2000" fill="hold"/>
                                        <p:tgtEl>
                                          <p:spTgt spid="28570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a:xfrm>
            <a:off x="533400" y="2362200"/>
            <a:ext cx="8229600" cy="1524000"/>
          </a:xfrm>
          <a:solidFill>
            <a:schemeClr val="bg1"/>
          </a:solidFill>
        </p:spPr>
        <p:txBody>
          <a:bodyPr/>
          <a:lstStyle/>
          <a:p>
            <a:pPr eaLnBrk="1" hangingPunct="1"/>
            <a:r>
              <a:rPr lang="en-US" sz="4800" b="1" smtClean="0"/>
              <a:t>Market Justice vs Social Justice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2"/>
          <p:cNvSpPr>
            <a:spLocks noGrp="1"/>
          </p:cNvSpPr>
          <p:nvPr>
            <p:ph type="title"/>
          </p:nvPr>
        </p:nvSpPr>
        <p:spPr>
          <a:xfrm>
            <a:off x="457200" y="274638"/>
            <a:ext cx="8229600" cy="868362"/>
          </a:xfrm>
        </p:spPr>
        <p:txBody>
          <a:bodyPr/>
          <a:lstStyle/>
          <a:p>
            <a:pPr eaLnBrk="1" hangingPunct="1"/>
            <a:r>
              <a:rPr lang="en-US" smtClean="0"/>
              <a:t>Opposing Frames</a:t>
            </a:r>
          </a:p>
        </p:txBody>
      </p:sp>
      <p:sp>
        <p:nvSpPr>
          <p:cNvPr id="31746" name="Text Placeholder 3"/>
          <p:cNvSpPr>
            <a:spLocks noGrp="1"/>
          </p:cNvSpPr>
          <p:nvPr>
            <p:ph type="body" idx="1"/>
          </p:nvPr>
        </p:nvSpPr>
        <p:spPr>
          <a:xfrm>
            <a:off x="457200" y="1219200"/>
            <a:ext cx="4040188" cy="609600"/>
          </a:xfrm>
        </p:spPr>
        <p:txBody>
          <a:bodyPr/>
          <a:lstStyle/>
          <a:p>
            <a:pPr algn="ctr" eaLnBrk="1" hangingPunct="1"/>
            <a:r>
              <a:rPr lang="en-US" smtClean="0"/>
              <a:t>Market Justice (Dominant)</a:t>
            </a:r>
          </a:p>
        </p:txBody>
      </p:sp>
      <p:sp>
        <p:nvSpPr>
          <p:cNvPr id="31747" name="Content Placeholder 4"/>
          <p:cNvSpPr>
            <a:spLocks noGrp="1"/>
          </p:cNvSpPr>
          <p:nvPr>
            <p:ph sz="half" idx="2"/>
          </p:nvPr>
        </p:nvSpPr>
        <p:spPr>
          <a:xfrm>
            <a:off x="457200" y="2133600"/>
            <a:ext cx="4040188" cy="3992563"/>
          </a:xfrm>
        </p:spPr>
        <p:txBody>
          <a:bodyPr/>
          <a:lstStyle/>
          <a:p>
            <a:pPr eaLnBrk="1" hangingPunct="1"/>
            <a:r>
              <a:rPr lang="en-US" sz="2000" smtClean="0"/>
              <a:t>Self-determination/Self discipline</a:t>
            </a:r>
          </a:p>
          <a:p>
            <a:pPr eaLnBrk="1" hangingPunct="1"/>
            <a:r>
              <a:rPr lang="en-US" sz="2000" smtClean="0"/>
              <a:t>Rugged individualism</a:t>
            </a:r>
          </a:p>
          <a:p>
            <a:pPr eaLnBrk="1" hangingPunct="1"/>
            <a:r>
              <a:rPr lang="en-US" sz="2000" smtClean="0"/>
              <a:t>Benefits based solely on effort</a:t>
            </a:r>
          </a:p>
          <a:p>
            <a:pPr eaLnBrk="1" hangingPunct="1"/>
            <a:r>
              <a:rPr lang="en-US" sz="2000" smtClean="0"/>
              <a:t>Limited obligation to collective good</a:t>
            </a:r>
          </a:p>
          <a:p>
            <a:pPr eaLnBrk="1" hangingPunct="1"/>
            <a:r>
              <a:rPr lang="en-US" sz="2000" smtClean="0"/>
              <a:t>Neutrality of major social institutions</a:t>
            </a:r>
          </a:p>
          <a:p>
            <a:pPr eaLnBrk="1" hangingPunct="1"/>
            <a:r>
              <a:rPr lang="en-US" sz="2000" smtClean="0"/>
              <a:t>Voluntary and moral nature of behavior</a:t>
            </a:r>
          </a:p>
          <a:p>
            <a:pPr eaLnBrk="1" hangingPunct="1"/>
            <a:r>
              <a:rPr lang="en-US" sz="2000" smtClean="0"/>
              <a:t>Limited government intervention</a:t>
            </a:r>
          </a:p>
          <a:p>
            <a:pPr eaLnBrk="1" hangingPunct="1"/>
            <a:r>
              <a:rPr lang="en-US" sz="2000" smtClean="0"/>
              <a:t>Personal responsibility</a:t>
            </a:r>
          </a:p>
          <a:p>
            <a:pPr eaLnBrk="1" hangingPunct="1"/>
            <a:endParaRPr lang="en-US" sz="2000" smtClean="0">
              <a:solidFill>
                <a:schemeClr val="tx2"/>
              </a:solidFill>
            </a:endParaRPr>
          </a:p>
        </p:txBody>
      </p:sp>
      <p:sp>
        <p:nvSpPr>
          <p:cNvPr id="31748" name="Text Placeholder 5"/>
          <p:cNvSpPr>
            <a:spLocks noGrp="1"/>
          </p:cNvSpPr>
          <p:nvPr>
            <p:ph type="body" sz="quarter" idx="3"/>
          </p:nvPr>
        </p:nvSpPr>
        <p:spPr>
          <a:xfrm>
            <a:off x="4645025" y="1219200"/>
            <a:ext cx="4041775" cy="609600"/>
          </a:xfrm>
        </p:spPr>
        <p:txBody>
          <a:bodyPr/>
          <a:lstStyle/>
          <a:p>
            <a:pPr algn="ctr" eaLnBrk="1" hangingPunct="1"/>
            <a:r>
              <a:rPr lang="en-US" smtClean="0"/>
              <a:t>Social Justice</a:t>
            </a:r>
          </a:p>
        </p:txBody>
      </p:sp>
      <p:sp>
        <p:nvSpPr>
          <p:cNvPr id="31749" name="Content Placeholder 6"/>
          <p:cNvSpPr>
            <a:spLocks noGrp="1"/>
          </p:cNvSpPr>
          <p:nvPr>
            <p:ph sz="quarter" idx="4"/>
          </p:nvPr>
        </p:nvSpPr>
        <p:spPr>
          <a:xfrm>
            <a:off x="4645025" y="2057400"/>
            <a:ext cx="4041775" cy="4068763"/>
          </a:xfrm>
        </p:spPr>
        <p:txBody>
          <a:bodyPr/>
          <a:lstStyle/>
          <a:p>
            <a:pPr eaLnBrk="1" hangingPunct="1"/>
            <a:r>
              <a:rPr lang="en-US" sz="2000" smtClean="0"/>
              <a:t>Shared responsibility</a:t>
            </a:r>
          </a:p>
          <a:p>
            <a:pPr eaLnBrk="1" hangingPunct="1"/>
            <a:r>
              <a:rPr lang="en-US" sz="2000" smtClean="0"/>
              <a:t>Strong obligation to collective good</a:t>
            </a:r>
          </a:p>
          <a:p>
            <a:pPr eaLnBrk="1" hangingPunct="1"/>
            <a:r>
              <a:rPr lang="en-US" sz="2000" smtClean="0"/>
              <a:t>Unequal starting positions require remedy</a:t>
            </a:r>
          </a:p>
          <a:p>
            <a:pPr eaLnBrk="1" hangingPunct="1"/>
            <a:r>
              <a:rPr lang="en-US" sz="2000" smtClean="0"/>
              <a:t>Focus on social conditions</a:t>
            </a:r>
          </a:p>
          <a:p>
            <a:pPr eaLnBrk="1" hangingPunct="1"/>
            <a:r>
              <a:rPr lang="en-US" sz="2000" smtClean="0"/>
              <a:t>Basic benefits should be assured</a:t>
            </a:r>
          </a:p>
          <a:p>
            <a:pPr eaLnBrk="1" hangingPunct="1"/>
            <a:r>
              <a:rPr lang="en-US" sz="2000" smtClean="0"/>
              <a:t>Community well-being supersedes individual well-being</a:t>
            </a:r>
          </a:p>
          <a:p>
            <a:pPr eaLnBrk="1" hangingPunct="1"/>
            <a:r>
              <a:rPr lang="en-US" sz="2000" smtClean="0"/>
              <a:t>Government involvement necessary</a:t>
            </a:r>
          </a:p>
          <a:p>
            <a:pPr eaLnBrk="1" hangingPunct="1"/>
            <a:endParaRPr lang="en-US" sz="20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00516EF50C5B48B8CCF649E2692D01" ma:contentTypeVersion="18" ma:contentTypeDescription="Create a new document." ma:contentTypeScope="" ma:versionID="94c46ac97ae86a75c02194633e51570a">
  <xsd:schema xmlns:xsd="http://www.w3.org/2001/XMLSchema" xmlns:xs="http://www.w3.org/2001/XMLSchema" xmlns:p="http://schemas.microsoft.com/office/2006/metadata/properties" xmlns:ns1="http://schemas.microsoft.com/sharepoint/v3" xmlns:ns2="59da1016-2a1b-4f8a-9768-d7a4932f6f16" xmlns:ns3="8488ce40-994a-4625-acd1-74fe6dd51a7e" targetNamespace="http://schemas.microsoft.com/office/2006/metadata/properties" ma:root="true" ma:fieldsID="3a23e7cefec6722df71f90bd5a6635b3" ns1:_="" ns2:_="" ns3:_="">
    <xsd:import namespace="http://schemas.microsoft.com/sharepoint/v3"/>
    <xsd:import namespace="59da1016-2a1b-4f8a-9768-d7a4932f6f16"/>
    <xsd:import namespace="8488ce40-994a-4625-acd1-74fe6dd51a7e"/>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488ce40-994a-4625-acd1-74fe6dd51a7e"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https://www.oregon.gov/oha/PH/DISEASESCONDITIONS/CHRONICDISEASE/HPCDPCONNECTION/TRAINING_EVENTS/Documents/TrainingMaterials/2011_2012/Dec11_Presentation.pptx</Url>
      <Description>Value-Based Messaging? Using Values to Frame our Messages?</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2017-12-31T08:00:00+00:00</DocumentExpirationDate>
    <Meta_x0020_Keywords xmlns="8488ce40-994a-4625-acd1-74fe6dd51a7e" xsi:nil="true"/>
    <Meta_x0020_Description xmlns="8488ce40-994a-4625-acd1-74fe6dd51a7e" xsi:nil="true"/>
    <IATopic xmlns="59da1016-2a1b-4f8a-9768-d7a4932f6f16">Public Health - Prevention</IATopic>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583788-E817-479E-B351-358B945D59FE}"/>
</file>

<file path=customXml/itemProps2.xml><?xml version="1.0" encoding="utf-8"?>
<ds:datastoreItem xmlns:ds="http://schemas.openxmlformats.org/officeDocument/2006/customXml" ds:itemID="{8DD930C7-DC7D-40E1-BDB4-16135BBE007B}"/>
</file>

<file path=customXml/itemProps3.xml><?xml version="1.0" encoding="utf-8"?>
<ds:datastoreItem xmlns:ds="http://schemas.openxmlformats.org/officeDocument/2006/customXml" ds:itemID="{8C648B9A-C909-4755-B44B-6EA0D546FE03}"/>
</file>

<file path=docProps/app.xml><?xml version="1.0" encoding="utf-8"?>
<Properties xmlns="http://schemas.openxmlformats.org/officeDocument/2006/extended-properties" xmlns:vt="http://schemas.openxmlformats.org/officeDocument/2006/docPropsVTypes">
  <Template>Essential</Template>
  <TotalTime>3037</TotalTime>
  <Words>4648</Words>
  <Application>Microsoft Office PowerPoint</Application>
  <PresentationFormat>On-screen Show (4:3)</PresentationFormat>
  <Paragraphs>402</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Using Values to Frame our Messages</vt:lpstr>
      <vt:lpstr>Special Thanks To…</vt:lpstr>
      <vt:lpstr>Objectives</vt:lpstr>
      <vt:lpstr>Why Framing Matters</vt:lpstr>
      <vt:lpstr>The Seven Stages of FrameWorks Learning Adapted from Jeanne Ryer, Endowment for Health, New Hampshire</vt:lpstr>
      <vt:lpstr>Words Create Worlds</vt:lpstr>
      <vt:lpstr>Slide 7</vt:lpstr>
      <vt:lpstr>Market Justice vs Social Justice</vt:lpstr>
      <vt:lpstr>Opposing Frames</vt:lpstr>
      <vt:lpstr>Frame Levels</vt:lpstr>
      <vt:lpstr>Leading with a Level One Value</vt:lpstr>
      <vt:lpstr> Tell Landscape Stories, Not Portrait Stories</vt:lpstr>
      <vt:lpstr>Portrait/Landscape</vt:lpstr>
      <vt:lpstr>Do Not Repeat Negative Frames</vt:lpstr>
      <vt:lpstr>Remove from your vocabulary</vt:lpstr>
      <vt:lpstr>Reinforcing the Opposing Frame</vt:lpstr>
      <vt:lpstr>Pivoting </vt:lpstr>
      <vt:lpstr>Solutions Not Problems</vt:lpstr>
      <vt:lpstr>        Problem Focus                              Solution Focus</vt:lpstr>
      <vt:lpstr>Importance of Social Math</vt:lpstr>
      <vt:lpstr>Constructing Social Math </vt:lpstr>
      <vt:lpstr>Social Math Examples</vt:lpstr>
      <vt:lpstr>Use Metaphors and Analogies</vt:lpstr>
      <vt:lpstr>Slide 24</vt:lpstr>
      <vt:lpstr>Slide 25</vt:lpstr>
      <vt:lpstr>Language</vt:lpstr>
      <vt:lpstr>Strategic Value-Based Framing</vt:lpstr>
      <vt:lpstr>Multnomah County Worksite Wellness Op-Ed: “Prevention cheaper than treatment” </vt:lpstr>
      <vt:lpstr>The Vision (Shared Goal)</vt:lpstr>
      <vt:lpstr>Values (Why it matters)</vt:lpstr>
      <vt:lpstr>The Problem</vt:lpstr>
      <vt:lpstr>The Solution</vt:lpstr>
      <vt:lpstr>“Making No Smoking Policies Work in Affordable Housing”</vt:lpstr>
      <vt:lpstr>Vision (Shared Goal)</vt:lpstr>
      <vt:lpstr>Values (Why It Matters)</vt:lpstr>
      <vt:lpstr>The Problem</vt:lpstr>
      <vt:lpstr>Solution</vt:lpstr>
      <vt:lpstr>Resources</vt:lpstr>
    </vt:vector>
  </TitlesOfParts>
  <Company>Clackamas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Value-Based Messaging? Using Values to Frame our Messages?</dc:title>
  <dc:creator>jriley</dc:creator>
  <cp:lastModifiedBy>Jacqueline Villnave</cp:lastModifiedBy>
  <cp:revision>295</cp:revision>
  <dcterms:created xsi:type="dcterms:W3CDTF">2011-11-14T20:41:28Z</dcterms:created>
  <dcterms:modified xsi:type="dcterms:W3CDTF">2011-12-14T23:27:01Z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0x0101009900516EF50C5B48B8CCF649E2692D01</vt:lpwstr>
  </property>
  <property fmtid="{D5CDD505-2E9C-101B-9397-08002B2CF9AE}" pid="3" name="WorkflowChangePath">
    <vt:lpwstr>e8e5ad1f-e9a8-404d-844e-d78b0ad57c40,2;e8e5ad1f-e9a8-404d-844e-d78b0ad57c40,5;</vt:lpwstr>
  </property>
  <property fmtid="{D5CDD505-2E9C-101B-9397-08002B2CF9AE}" pid="4" name="Order">
    <vt:r8>26500</vt:r8>
  </property>
</Properties>
</file>