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42.xml" ContentType="application/vnd.openxmlformats-officedocument.presentationml.slide+xml"/>
  <Override PartName="/ppt/slides/slide18.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4.xml" ContentType="application/vnd.openxmlformats-officedocument.presentationml.slide+xml"/>
  <Override PartName="/ppt/slides/slide30.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48.xml" ContentType="application/vnd.openxmlformats-officedocument.presentationml.slide+xml"/>
  <Override PartName="/ppt/slides/slide7.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1"/>
  </p:notesMasterIdLst>
  <p:handoutMasterIdLst>
    <p:handoutMasterId r:id="rId62"/>
  </p:handoutMasterIdLst>
  <p:sldIdLst>
    <p:sldId id="258" r:id="rId2"/>
    <p:sldId id="259" r:id="rId3"/>
    <p:sldId id="370" r:id="rId4"/>
    <p:sldId id="285" r:id="rId5"/>
    <p:sldId id="262" r:id="rId6"/>
    <p:sldId id="281" r:id="rId7"/>
    <p:sldId id="264" r:id="rId8"/>
    <p:sldId id="265" r:id="rId9"/>
    <p:sldId id="372" r:id="rId10"/>
    <p:sldId id="268" r:id="rId11"/>
    <p:sldId id="288" r:id="rId12"/>
    <p:sldId id="270" r:id="rId13"/>
    <p:sldId id="271" r:id="rId14"/>
    <p:sldId id="272" r:id="rId15"/>
    <p:sldId id="289" r:id="rId16"/>
    <p:sldId id="286" r:id="rId17"/>
    <p:sldId id="366" r:id="rId18"/>
    <p:sldId id="374" r:id="rId19"/>
    <p:sldId id="353" r:id="rId20"/>
    <p:sldId id="355" r:id="rId21"/>
    <p:sldId id="296" r:id="rId22"/>
    <p:sldId id="297" r:id="rId23"/>
    <p:sldId id="298" r:id="rId24"/>
    <p:sldId id="299" r:id="rId25"/>
    <p:sldId id="300" r:id="rId26"/>
    <p:sldId id="301" r:id="rId27"/>
    <p:sldId id="304" r:id="rId28"/>
    <p:sldId id="306" r:id="rId29"/>
    <p:sldId id="307" r:id="rId30"/>
    <p:sldId id="308" r:id="rId31"/>
    <p:sldId id="309" r:id="rId32"/>
    <p:sldId id="310" r:id="rId33"/>
    <p:sldId id="311" r:id="rId34"/>
    <p:sldId id="365" r:id="rId35"/>
    <p:sldId id="312" r:id="rId36"/>
    <p:sldId id="315" r:id="rId37"/>
    <p:sldId id="316" r:id="rId38"/>
    <p:sldId id="345" r:id="rId39"/>
    <p:sldId id="349" r:id="rId40"/>
    <p:sldId id="350" r:id="rId41"/>
    <p:sldId id="351" r:id="rId42"/>
    <p:sldId id="352" r:id="rId43"/>
    <p:sldId id="334" r:id="rId44"/>
    <p:sldId id="342" r:id="rId45"/>
    <p:sldId id="324" r:id="rId46"/>
    <p:sldId id="378" r:id="rId47"/>
    <p:sldId id="376" r:id="rId48"/>
    <p:sldId id="325" r:id="rId49"/>
    <p:sldId id="379" r:id="rId50"/>
    <p:sldId id="326" r:id="rId51"/>
    <p:sldId id="329" r:id="rId52"/>
    <p:sldId id="330" r:id="rId53"/>
    <p:sldId id="362" r:id="rId54"/>
    <p:sldId id="363" r:id="rId55"/>
    <p:sldId id="360" r:id="rId56"/>
    <p:sldId id="333" r:id="rId57"/>
    <p:sldId id="368" r:id="rId58"/>
    <p:sldId id="369" r:id="rId59"/>
    <p:sldId id="356" r:id="rId60"/>
  </p:sldIdLst>
  <p:sldSz cx="9144000" cy="6858000" type="screen4x3"/>
  <p:notesSz cx="6858000" cy="9144000"/>
  <p:defaultTextStyle>
    <a:defPPr>
      <a:defRPr lang="en-US"/>
    </a:defPPr>
    <a:lvl1pPr algn="l" rtl="0" fontAlgn="base">
      <a:spcBef>
        <a:spcPct val="20000"/>
      </a:spcBef>
      <a:spcAft>
        <a:spcPct val="0"/>
      </a:spcAft>
      <a:defRPr sz="3200" kern="1200">
        <a:solidFill>
          <a:srgbClr val="005595"/>
        </a:solidFill>
        <a:latin typeface="Arial" pitchFamily="34" charset="0"/>
        <a:ea typeface="+mn-ea"/>
        <a:cs typeface="+mn-cs"/>
      </a:defRPr>
    </a:lvl1pPr>
    <a:lvl2pPr marL="457200" algn="l" rtl="0" fontAlgn="base">
      <a:spcBef>
        <a:spcPct val="20000"/>
      </a:spcBef>
      <a:spcAft>
        <a:spcPct val="0"/>
      </a:spcAft>
      <a:defRPr sz="3200" kern="1200">
        <a:solidFill>
          <a:srgbClr val="005595"/>
        </a:solidFill>
        <a:latin typeface="Arial" pitchFamily="34" charset="0"/>
        <a:ea typeface="+mn-ea"/>
        <a:cs typeface="+mn-cs"/>
      </a:defRPr>
    </a:lvl2pPr>
    <a:lvl3pPr marL="914400" algn="l" rtl="0" fontAlgn="base">
      <a:spcBef>
        <a:spcPct val="20000"/>
      </a:spcBef>
      <a:spcAft>
        <a:spcPct val="0"/>
      </a:spcAft>
      <a:defRPr sz="3200" kern="1200">
        <a:solidFill>
          <a:srgbClr val="005595"/>
        </a:solidFill>
        <a:latin typeface="Arial" pitchFamily="34" charset="0"/>
        <a:ea typeface="+mn-ea"/>
        <a:cs typeface="+mn-cs"/>
      </a:defRPr>
    </a:lvl3pPr>
    <a:lvl4pPr marL="1371600" algn="l" rtl="0" fontAlgn="base">
      <a:spcBef>
        <a:spcPct val="20000"/>
      </a:spcBef>
      <a:spcAft>
        <a:spcPct val="0"/>
      </a:spcAft>
      <a:defRPr sz="3200" kern="1200">
        <a:solidFill>
          <a:srgbClr val="005595"/>
        </a:solidFill>
        <a:latin typeface="Arial" pitchFamily="34" charset="0"/>
        <a:ea typeface="+mn-ea"/>
        <a:cs typeface="+mn-cs"/>
      </a:defRPr>
    </a:lvl4pPr>
    <a:lvl5pPr marL="1828800" algn="l" rtl="0" fontAlgn="base">
      <a:spcBef>
        <a:spcPct val="20000"/>
      </a:spcBef>
      <a:spcAft>
        <a:spcPct val="0"/>
      </a:spcAft>
      <a:defRPr sz="3200" kern="1200">
        <a:solidFill>
          <a:srgbClr val="005595"/>
        </a:solidFill>
        <a:latin typeface="Arial" pitchFamily="34" charset="0"/>
        <a:ea typeface="+mn-ea"/>
        <a:cs typeface="+mn-cs"/>
      </a:defRPr>
    </a:lvl5pPr>
    <a:lvl6pPr marL="2286000" algn="l" defTabSz="914400" rtl="0" eaLnBrk="1" latinLnBrk="0" hangingPunct="1">
      <a:defRPr sz="3200" kern="1200">
        <a:solidFill>
          <a:srgbClr val="005595"/>
        </a:solidFill>
        <a:latin typeface="Arial" pitchFamily="34" charset="0"/>
        <a:ea typeface="+mn-ea"/>
        <a:cs typeface="+mn-cs"/>
      </a:defRPr>
    </a:lvl6pPr>
    <a:lvl7pPr marL="2743200" algn="l" defTabSz="914400" rtl="0" eaLnBrk="1" latinLnBrk="0" hangingPunct="1">
      <a:defRPr sz="3200" kern="1200">
        <a:solidFill>
          <a:srgbClr val="005595"/>
        </a:solidFill>
        <a:latin typeface="Arial" pitchFamily="34" charset="0"/>
        <a:ea typeface="+mn-ea"/>
        <a:cs typeface="+mn-cs"/>
      </a:defRPr>
    </a:lvl7pPr>
    <a:lvl8pPr marL="3200400" algn="l" defTabSz="914400" rtl="0" eaLnBrk="1" latinLnBrk="0" hangingPunct="1">
      <a:defRPr sz="3200" kern="1200">
        <a:solidFill>
          <a:srgbClr val="005595"/>
        </a:solidFill>
        <a:latin typeface="Arial" pitchFamily="34" charset="0"/>
        <a:ea typeface="+mn-ea"/>
        <a:cs typeface="+mn-cs"/>
      </a:defRPr>
    </a:lvl8pPr>
    <a:lvl9pPr marL="3657600" algn="l" defTabSz="914400" rtl="0" eaLnBrk="1" latinLnBrk="0" hangingPunct="1">
      <a:defRPr sz="3200" kern="1200">
        <a:solidFill>
          <a:srgbClr val="005595"/>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78999" autoAdjust="0"/>
  </p:normalViewPr>
  <p:slideViewPr>
    <p:cSldViewPr>
      <p:cViewPr varScale="1">
        <p:scale>
          <a:sx n="82" d="100"/>
          <a:sy n="82" d="100"/>
        </p:scale>
        <p:origin x="-72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732"/>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001FF-8037-44B5-8919-77A4C218D14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798C3F0-1C42-45D2-9A3F-04B79796B632}">
      <dgm:prSet phldrT="[Text]" custT="1"/>
      <dgm:spPr>
        <a:ln w="38100"/>
      </dgm:spPr>
      <dgm:t>
        <a:bodyPr/>
        <a:lstStyle/>
        <a:p>
          <a:r>
            <a:rPr lang="en-US" sz="1200" b="1" dirty="0" smtClean="0">
              <a:solidFill>
                <a:schemeClr val="tx1">
                  <a:lumMod val="95000"/>
                  <a:lumOff val="5000"/>
                </a:schemeClr>
              </a:solidFill>
            </a:rPr>
            <a:t>Restrict Marketing</a:t>
          </a:r>
          <a:endParaRPr lang="en-US" sz="1200" b="1" dirty="0">
            <a:solidFill>
              <a:schemeClr val="tx1">
                <a:lumMod val="95000"/>
                <a:lumOff val="5000"/>
              </a:schemeClr>
            </a:solidFill>
          </a:endParaRPr>
        </a:p>
      </dgm:t>
    </dgm:pt>
    <dgm:pt modelId="{9465F9FE-13FF-4390-9317-C6AC42347D16}" type="parTrans" cxnId="{B35647C9-0D6F-4A00-873F-81F2E507215B}">
      <dgm:prSet/>
      <dgm:spPr/>
      <dgm:t>
        <a:bodyPr/>
        <a:lstStyle/>
        <a:p>
          <a:endParaRPr lang="en-US"/>
        </a:p>
      </dgm:t>
    </dgm:pt>
    <dgm:pt modelId="{5A13FA69-5440-4B9D-B8F1-A1E1F089B176}" type="sibTrans" cxnId="{B35647C9-0D6F-4A00-873F-81F2E507215B}">
      <dgm:prSet/>
      <dgm:spPr/>
      <dgm:t>
        <a:bodyPr/>
        <a:lstStyle/>
        <a:p>
          <a:endParaRPr lang="en-US"/>
        </a:p>
      </dgm:t>
    </dgm:pt>
    <dgm:pt modelId="{7747EA77-D302-4D2D-8445-5C717DACD34C}">
      <dgm:prSet phldrT="[Text]" custT="1"/>
      <dgm:spPr>
        <a:ln w="38100"/>
      </dgm:spPr>
      <dgm:t>
        <a:bodyPr/>
        <a:lstStyle/>
        <a:p>
          <a:r>
            <a:rPr lang="en-US" sz="1200" b="1" dirty="0" smtClean="0">
              <a:solidFill>
                <a:schemeClr val="tx1">
                  <a:lumMod val="95000"/>
                  <a:lumOff val="5000"/>
                </a:schemeClr>
              </a:solidFill>
            </a:rPr>
            <a:t>Science &amp; News</a:t>
          </a:r>
          <a:endParaRPr lang="en-US" sz="1200" b="1" dirty="0">
            <a:solidFill>
              <a:schemeClr val="tx1">
                <a:lumMod val="95000"/>
                <a:lumOff val="5000"/>
              </a:schemeClr>
            </a:solidFill>
          </a:endParaRPr>
        </a:p>
      </dgm:t>
    </dgm:pt>
    <dgm:pt modelId="{D485C231-4DE5-411B-A81C-15EFB71B642E}" type="parTrans" cxnId="{7B695239-123E-434C-91A6-4318E1C17F33}">
      <dgm:prSet/>
      <dgm:spPr/>
      <dgm:t>
        <a:bodyPr/>
        <a:lstStyle/>
        <a:p>
          <a:endParaRPr lang="en-US"/>
        </a:p>
      </dgm:t>
    </dgm:pt>
    <dgm:pt modelId="{96AF130B-47EA-40ED-BF66-2B7402A5D3C6}" type="sibTrans" cxnId="{7B695239-123E-434C-91A6-4318E1C17F33}">
      <dgm:prSet/>
      <dgm:spPr/>
      <dgm:t>
        <a:bodyPr/>
        <a:lstStyle/>
        <a:p>
          <a:endParaRPr lang="en-US"/>
        </a:p>
      </dgm:t>
    </dgm:pt>
    <dgm:pt modelId="{021899B3-FCF9-4F90-A07E-0B087C715F97}">
      <dgm:prSet phldrT="[Text]" custT="1"/>
      <dgm:spPr>
        <a:ln w="38100"/>
      </dgm:spPr>
      <dgm:t>
        <a:bodyPr/>
        <a:lstStyle/>
        <a:p>
          <a:r>
            <a:rPr lang="en-US" sz="1200" b="1" dirty="0" smtClean="0">
              <a:solidFill>
                <a:schemeClr val="tx1">
                  <a:lumMod val="95000"/>
                  <a:lumOff val="5000"/>
                </a:schemeClr>
              </a:solidFill>
            </a:rPr>
            <a:t>Schools</a:t>
          </a:r>
          <a:endParaRPr lang="en-US" sz="1200" b="1" dirty="0">
            <a:solidFill>
              <a:schemeClr val="tx1">
                <a:lumMod val="95000"/>
                <a:lumOff val="5000"/>
              </a:schemeClr>
            </a:solidFill>
          </a:endParaRPr>
        </a:p>
      </dgm:t>
    </dgm:pt>
    <dgm:pt modelId="{C3044BF6-6AA0-4DAF-9528-539959DCA771}" type="parTrans" cxnId="{80E8DBCA-3FB3-4FF9-8893-46B61959DE53}">
      <dgm:prSet/>
      <dgm:spPr/>
      <dgm:t>
        <a:bodyPr/>
        <a:lstStyle/>
        <a:p>
          <a:endParaRPr lang="en-US"/>
        </a:p>
      </dgm:t>
    </dgm:pt>
    <dgm:pt modelId="{2CBC925A-2AE1-40D9-AB73-D4A8B4F3EC06}" type="sibTrans" cxnId="{80E8DBCA-3FB3-4FF9-8893-46B61959DE53}">
      <dgm:prSet/>
      <dgm:spPr/>
      <dgm:t>
        <a:bodyPr/>
        <a:lstStyle/>
        <a:p>
          <a:endParaRPr lang="en-US"/>
        </a:p>
      </dgm:t>
    </dgm:pt>
    <dgm:pt modelId="{0F3242FA-BCB5-43AB-B32C-0148173E2361}">
      <dgm:prSet phldrT="[Text]" custT="1"/>
      <dgm:spPr>
        <a:ln w="38100"/>
      </dgm:spPr>
      <dgm:t>
        <a:bodyPr/>
        <a:lstStyle/>
        <a:p>
          <a:r>
            <a:rPr lang="en-US" sz="1200" b="1" dirty="0" smtClean="0">
              <a:solidFill>
                <a:schemeClr val="tx1">
                  <a:lumMod val="95000"/>
                  <a:lumOff val="5000"/>
                </a:schemeClr>
              </a:solidFill>
            </a:rPr>
            <a:t>Municipal Facilities</a:t>
          </a:r>
          <a:endParaRPr lang="en-US" sz="1200" b="1" dirty="0">
            <a:solidFill>
              <a:schemeClr val="tx1">
                <a:lumMod val="95000"/>
                <a:lumOff val="5000"/>
              </a:schemeClr>
            </a:solidFill>
          </a:endParaRPr>
        </a:p>
      </dgm:t>
    </dgm:pt>
    <dgm:pt modelId="{1F6A21CA-CE6F-4354-A204-9EC6B0786017}" type="parTrans" cxnId="{A40574A4-22AE-4557-BF63-8FEC534FA1C2}">
      <dgm:prSet/>
      <dgm:spPr/>
      <dgm:t>
        <a:bodyPr/>
        <a:lstStyle/>
        <a:p>
          <a:endParaRPr lang="en-US"/>
        </a:p>
      </dgm:t>
    </dgm:pt>
    <dgm:pt modelId="{87C900E4-3099-4AB7-9D60-995CB774606E}" type="sibTrans" cxnId="{A40574A4-22AE-4557-BF63-8FEC534FA1C2}">
      <dgm:prSet/>
      <dgm:spPr/>
      <dgm:t>
        <a:bodyPr/>
        <a:lstStyle/>
        <a:p>
          <a:endParaRPr lang="en-US"/>
        </a:p>
      </dgm:t>
    </dgm:pt>
    <dgm:pt modelId="{FE3477D5-C17C-41DE-9827-78FBE49FCB6F}">
      <dgm:prSet phldrT="[Text]" custT="1"/>
      <dgm:spPr>
        <a:ln w="38100"/>
      </dgm:spPr>
      <dgm:t>
        <a:bodyPr/>
        <a:lstStyle/>
        <a:p>
          <a:r>
            <a:rPr lang="en-US" sz="1200" b="1" dirty="0" smtClean="0">
              <a:solidFill>
                <a:schemeClr val="tx1">
                  <a:lumMod val="95000"/>
                  <a:lumOff val="5000"/>
                </a:schemeClr>
              </a:solidFill>
            </a:rPr>
            <a:t>Litigation</a:t>
          </a:r>
          <a:endParaRPr lang="en-US" sz="1200" b="1" dirty="0">
            <a:solidFill>
              <a:schemeClr val="tx1">
                <a:lumMod val="95000"/>
                <a:lumOff val="5000"/>
              </a:schemeClr>
            </a:solidFill>
          </a:endParaRPr>
        </a:p>
      </dgm:t>
    </dgm:pt>
    <dgm:pt modelId="{32922796-394B-4EAF-AFB6-9200DE9C5DA9}" type="parTrans" cxnId="{848AA94F-3A13-430B-85A1-6D30ABFF98D6}">
      <dgm:prSet/>
      <dgm:spPr/>
      <dgm:t>
        <a:bodyPr/>
        <a:lstStyle/>
        <a:p>
          <a:endParaRPr lang="en-US"/>
        </a:p>
      </dgm:t>
    </dgm:pt>
    <dgm:pt modelId="{2B85BED3-FC2F-40CE-B733-ED89F44DB12E}" type="sibTrans" cxnId="{848AA94F-3A13-430B-85A1-6D30ABFF98D6}">
      <dgm:prSet/>
      <dgm:spPr/>
      <dgm:t>
        <a:bodyPr/>
        <a:lstStyle/>
        <a:p>
          <a:endParaRPr lang="en-US"/>
        </a:p>
      </dgm:t>
    </dgm:pt>
    <dgm:pt modelId="{A74F8200-E64C-4930-A5CF-AF1F2BC51FEA}">
      <dgm:prSet phldrT="[Text]" custT="1"/>
      <dgm:spPr>
        <a:ln w="38100"/>
      </dgm:spPr>
      <dgm:t>
        <a:bodyPr/>
        <a:lstStyle/>
        <a:p>
          <a:r>
            <a:rPr lang="en-US" sz="1200" b="1" dirty="0" smtClean="0">
              <a:solidFill>
                <a:schemeClr val="tx1">
                  <a:lumMod val="95000"/>
                  <a:lumOff val="5000"/>
                </a:schemeClr>
              </a:solidFill>
            </a:rPr>
            <a:t>Regulate Practices</a:t>
          </a:r>
          <a:endParaRPr lang="en-US" sz="1200" b="1" dirty="0">
            <a:solidFill>
              <a:schemeClr val="tx1">
                <a:lumMod val="95000"/>
                <a:lumOff val="5000"/>
              </a:schemeClr>
            </a:solidFill>
          </a:endParaRPr>
        </a:p>
      </dgm:t>
    </dgm:pt>
    <dgm:pt modelId="{675C0919-F739-4C6A-90CA-D455DC5C3A60}" type="parTrans" cxnId="{F7B2D4D1-1447-415F-901B-D0E9E54E14A5}">
      <dgm:prSet/>
      <dgm:spPr/>
      <dgm:t>
        <a:bodyPr/>
        <a:lstStyle/>
        <a:p>
          <a:endParaRPr lang="en-US"/>
        </a:p>
      </dgm:t>
    </dgm:pt>
    <dgm:pt modelId="{B8CF44B2-DBDF-4A94-B201-88F68D990DDE}" type="sibTrans" cxnId="{F7B2D4D1-1447-415F-901B-D0E9E54E14A5}">
      <dgm:prSet/>
      <dgm:spPr/>
      <dgm:t>
        <a:bodyPr/>
        <a:lstStyle/>
        <a:p>
          <a:endParaRPr lang="en-US"/>
        </a:p>
      </dgm:t>
    </dgm:pt>
    <dgm:pt modelId="{8D947383-F758-4BF2-AB13-AA1A502A9E61}">
      <dgm:prSet phldrT="[Text]" custT="1"/>
      <dgm:spPr>
        <a:ln w="38100"/>
      </dgm:spPr>
      <dgm:t>
        <a:bodyPr/>
        <a:lstStyle/>
        <a:p>
          <a:r>
            <a:rPr lang="en-US" sz="1200" b="1" dirty="0" smtClean="0">
              <a:solidFill>
                <a:schemeClr val="tx1">
                  <a:lumMod val="95000"/>
                  <a:lumOff val="5000"/>
                </a:schemeClr>
              </a:solidFill>
            </a:rPr>
            <a:t>Educational Campaigns</a:t>
          </a:r>
          <a:endParaRPr lang="en-US" sz="1200" b="1" dirty="0">
            <a:solidFill>
              <a:schemeClr val="tx1">
                <a:lumMod val="95000"/>
                <a:lumOff val="5000"/>
              </a:schemeClr>
            </a:solidFill>
          </a:endParaRPr>
        </a:p>
      </dgm:t>
    </dgm:pt>
    <dgm:pt modelId="{6719059F-A072-4AA8-B52A-5AE0FF982528}" type="parTrans" cxnId="{DE8BD2B0-43FF-4A7B-90CB-D01C3DF1028B}">
      <dgm:prSet/>
      <dgm:spPr/>
      <dgm:t>
        <a:bodyPr/>
        <a:lstStyle/>
        <a:p>
          <a:endParaRPr lang="en-US"/>
        </a:p>
      </dgm:t>
    </dgm:pt>
    <dgm:pt modelId="{F10A0B6C-3F1D-4942-9C35-2A4506F031D5}" type="sibTrans" cxnId="{DE8BD2B0-43FF-4A7B-90CB-D01C3DF1028B}">
      <dgm:prSet/>
      <dgm:spPr/>
      <dgm:t>
        <a:bodyPr/>
        <a:lstStyle/>
        <a:p>
          <a:endParaRPr lang="en-US"/>
        </a:p>
      </dgm:t>
    </dgm:pt>
    <dgm:pt modelId="{FEDBACEC-5196-46A3-8293-C2E45F77C549}">
      <dgm:prSet phldrT="[Text]" custT="1"/>
      <dgm:spPr>
        <a:ln w="38100"/>
      </dgm:spPr>
      <dgm:t>
        <a:bodyPr/>
        <a:lstStyle/>
        <a:p>
          <a:r>
            <a:rPr lang="en-US" sz="1200" b="1" dirty="0" smtClean="0">
              <a:solidFill>
                <a:schemeClr val="tx1">
                  <a:lumMod val="95000"/>
                  <a:lumOff val="5000"/>
                </a:schemeClr>
              </a:solidFill>
            </a:rPr>
            <a:t>Hospitals</a:t>
          </a:r>
          <a:endParaRPr lang="en-US" sz="1200" b="1" dirty="0">
            <a:solidFill>
              <a:schemeClr val="tx1">
                <a:lumMod val="95000"/>
                <a:lumOff val="5000"/>
              </a:schemeClr>
            </a:solidFill>
          </a:endParaRPr>
        </a:p>
      </dgm:t>
    </dgm:pt>
    <dgm:pt modelId="{81250A78-D1B2-4B5B-92C7-ACC2F2598C49}" type="parTrans" cxnId="{9C2BBFCC-3199-4FA5-8BEA-32FB6FEA6A8C}">
      <dgm:prSet/>
      <dgm:spPr/>
      <dgm:t>
        <a:bodyPr/>
        <a:lstStyle/>
        <a:p>
          <a:endParaRPr lang="en-US"/>
        </a:p>
      </dgm:t>
    </dgm:pt>
    <dgm:pt modelId="{5E2CC492-03ED-4B6E-B19C-43B39301337D}" type="sibTrans" cxnId="{9C2BBFCC-3199-4FA5-8BEA-32FB6FEA6A8C}">
      <dgm:prSet/>
      <dgm:spPr/>
      <dgm:t>
        <a:bodyPr/>
        <a:lstStyle/>
        <a:p>
          <a:endParaRPr lang="en-US"/>
        </a:p>
      </dgm:t>
    </dgm:pt>
    <dgm:pt modelId="{B3A7A3DA-17DF-4476-A256-A27132842D89}">
      <dgm:prSet phldrT="[Text]" custT="1"/>
      <dgm:spPr>
        <a:ln w="38100"/>
      </dgm:spPr>
      <dgm:t>
        <a:bodyPr/>
        <a:lstStyle/>
        <a:p>
          <a:r>
            <a:rPr lang="en-US" sz="1200" b="1" dirty="0" smtClean="0">
              <a:solidFill>
                <a:schemeClr val="tx1">
                  <a:lumMod val="95000"/>
                  <a:lumOff val="5000"/>
                </a:schemeClr>
              </a:solidFill>
            </a:rPr>
            <a:t>Taxes</a:t>
          </a:r>
          <a:endParaRPr lang="en-US" sz="1200" b="1" dirty="0">
            <a:solidFill>
              <a:schemeClr val="tx1">
                <a:lumMod val="95000"/>
                <a:lumOff val="5000"/>
              </a:schemeClr>
            </a:solidFill>
          </a:endParaRPr>
        </a:p>
      </dgm:t>
    </dgm:pt>
    <dgm:pt modelId="{DD619039-8C48-45FA-B177-D49EECD5824D}" type="parTrans" cxnId="{14669826-54A1-46D9-96FE-636511D8A48A}">
      <dgm:prSet/>
      <dgm:spPr/>
      <dgm:t>
        <a:bodyPr/>
        <a:lstStyle/>
        <a:p>
          <a:endParaRPr lang="en-US"/>
        </a:p>
      </dgm:t>
    </dgm:pt>
    <dgm:pt modelId="{F3B339D8-5E58-4746-BD03-DF5B7305CB5E}" type="sibTrans" cxnId="{14669826-54A1-46D9-96FE-636511D8A48A}">
      <dgm:prSet/>
      <dgm:spPr/>
      <dgm:t>
        <a:bodyPr/>
        <a:lstStyle/>
        <a:p>
          <a:endParaRPr lang="en-US"/>
        </a:p>
      </dgm:t>
    </dgm:pt>
    <dgm:pt modelId="{71E3D89F-14E0-4603-A346-3562FC7DB8B2}" type="pres">
      <dgm:prSet presAssocID="{8A8001FF-8037-44B5-8919-77A4C218D14C}" presName="cycle" presStyleCnt="0">
        <dgm:presLayoutVars>
          <dgm:dir/>
          <dgm:resizeHandles val="exact"/>
        </dgm:presLayoutVars>
      </dgm:prSet>
      <dgm:spPr/>
      <dgm:t>
        <a:bodyPr/>
        <a:lstStyle/>
        <a:p>
          <a:endParaRPr lang="en-US"/>
        </a:p>
      </dgm:t>
    </dgm:pt>
    <dgm:pt modelId="{1FB6319E-0F50-4079-A6EE-4A6F4BCF648D}" type="pres">
      <dgm:prSet presAssocID="{C798C3F0-1C42-45D2-9A3F-04B79796B632}" presName="node" presStyleLbl="node1" presStyleIdx="0" presStyleCnt="9">
        <dgm:presLayoutVars>
          <dgm:bulletEnabled val="1"/>
        </dgm:presLayoutVars>
      </dgm:prSet>
      <dgm:spPr/>
      <dgm:t>
        <a:bodyPr/>
        <a:lstStyle/>
        <a:p>
          <a:endParaRPr lang="en-US"/>
        </a:p>
      </dgm:t>
    </dgm:pt>
    <dgm:pt modelId="{617167FB-1701-474C-966E-A5838405DFCB}" type="pres">
      <dgm:prSet presAssocID="{C798C3F0-1C42-45D2-9A3F-04B79796B632}" presName="spNode" presStyleCnt="0"/>
      <dgm:spPr/>
    </dgm:pt>
    <dgm:pt modelId="{1378A93A-6DFF-4414-A2EA-7DB226C8B4F8}" type="pres">
      <dgm:prSet presAssocID="{5A13FA69-5440-4B9D-B8F1-A1E1F089B176}" presName="sibTrans" presStyleLbl="sibTrans1D1" presStyleIdx="0" presStyleCnt="9"/>
      <dgm:spPr/>
      <dgm:t>
        <a:bodyPr/>
        <a:lstStyle/>
        <a:p>
          <a:endParaRPr lang="en-US"/>
        </a:p>
      </dgm:t>
    </dgm:pt>
    <dgm:pt modelId="{2C0E3C5C-CF3C-47F2-8972-850728B16F80}" type="pres">
      <dgm:prSet presAssocID="{7747EA77-D302-4D2D-8445-5C717DACD34C}" presName="node" presStyleLbl="node1" presStyleIdx="1" presStyleCnt="9">
        <dgm:presLayoutVars>
          <dgm:bulletEnabled val="1"/>
        </dgm:presLayoutVars>
      </dgm:prSet>
      <dgm:spPr/>
      <dgm:t>
        <a:bodyPr/>
        <a:lstStyle/>
        <a:p>
          <a:endParaRPr lang="en-US"/>
        </a:p>
      </dgm:t>
    </dgm:pt>
    <dgm:pt modelId="{10BDCE86-C54A-4500-BCB9-3B012D1B3913}" type="pres">
      <dgm:prSet presAssocID="{7747EA77-D302-4D2D-8445-5C717DACD34C}" presName="spNode" presStyleCnt="0"/>
      <dgm:spPr/>
    </dgm:pt>
    <dgm:pt modelId="{07EFE061-248F-4C16-A972-905C3C1C7586}" type="pres">
      <dgm:prSet presAssocID="{96AF130B-47EA-40ED-BF66-2B7402A5D3C6}" presName="sibTrans" presStyleLbl="sibTrans1D1" presStyleIdx="1" presStyleCnt="9"/>
      <dgm:spPr/>
      <dgm:t>
        <a:bodyPr/>
        <a:lstStyle/>
        <a:p>
          <a:endParaRPr lang="en-US"/>
        </a:p>
      </dgm:t>
    </dgm:pt>
    <dgm:pt modelId="{0FBF3B47-6D91-43B8-83F5-992DB55C1F3E}" type="pres">
      <dgm:prSet presAssocID="{021899B3-FCF9-4F90-A07E-0B087C715F97}" presName="node" presStyleLbl="node1" presStyleIdx="2" presStyleCnt="9">
        <dgm:presLayoutVars>
          <dgm:bulletEnabled val="1"/>
        </dgm:presLayoutVars>
      </dgm:prSet>
      <dgm:spPr/>
      <dgm:t>
        <a:bodyPr/>
        <a:lstStyle/>
        <a:p>
          <a:endParaRPr lang="en-US"/>
        </a:p>
      </dgm:t>
    </dgm:pt>
    <dgm:pt modelId="{5CE8D214-8C7A-40AB-9CCA-ACF5550DB670}" type="pres">
      <dgm:prSet presAssocID="{021899B3-FCF9-4F90-A07E-0B087C715F97}" presName="spNode" presStyleCnt="0"/>
      <dgm:spPr/>
    </dgm:pt>
    <dgm:pt modelId="{1E457528-0A2C-43E3-BDA7-9B13A8C0A41D}" type="pres">
      <dgm:prSet presAssocID="{2CBC925A-2AE1-40D9-AB73-D4A8B4F3EC06}" presName="sibTrans" presStyleLbl="sibTrans1D1" presStyleIdx="2" presStyleCnt="9"/>
      <dgm:spPr/>
      <dgm:t>
        <a:bodyPr/>
        <a:lstStyle/>
        <a:p>
          <a:endParaRPr lang="en-US"/>
        </a:p>
      </dgm:t>
    </dgm:pt>
    <dgm:pt modelId="{BEAE1AB0-A4B2-4550-B930-5803222FEBBF}" type="pres">
      <dgm:prSet presAssocID="{0F3242FA-BCB5-43AB-B32C-0148173E2361}" presName="node" presStyleLbl="node1" presStyleIdx="3" presStyleCnt="9">
        <dgm:presLayoutVars>
          <dgm:bulletEnabled val="1"/>
        </dgm:presLayoutVars>
      </dgm:prSet>
      <dgm:spPr/>
      <dgm:t>
        <a:bodyPr/>
        <a:lstStyle/>
        <a:p>
          <a:endParaRPr lang="en-US"/>
        </a:p>
      </dgm:t>
    </dgm:pt>
    <dgm:pt modelId="{57D8E5C2-EA1E-4A60-A4E1-6151D7B6ADB7}" type="pres">
      <dgm:prSet presAssocID="{0F3242FA-BCB5-43AB-B32C-0148173E2361}" presName="spNode" presStyleCnt="0"/>
      <dgm:spPr/>
    </dgm:pt>
    <dgm:pt modelId="{B94B3D48-D0E8-4EE4-89AD-99248F20414F}" type="pres">
      <dgm:prSet presAssocID="{87C900E4-3099-4AB7-9D60-995CB774606E}" presName="sibTrans" presStyleLbl="sibTrans1D1" presStyleIdx="3" presStyleCnt="9"/>
      <dgm:spPr/>
      <dgm:t>
        <a:bodyPr/>
        <a:lstStyle/>
        <a:p>
          <a:endParaRPr lang="en-US"/>
        </a:p>
      </dgm:t>
    </dgm:pt>
    <dgm:pt modelId="{50C0BCDE-7382-43F5-B04B-DFAE3D3EB368}" type="pres">
      <dgm:prSet presAssocID="{FE3477D5-C17C-41DE-9827-78FBE49FCB6F}" presName="node" presStyleLbl="node1" presStyleIdx="4" presStyleCnt="9">
        <dgm:presLayoutVars>
          <dgm:bulletEnabled val="1"/>
        </dgm:presLayoutVars>
      </dgm:prSet>
      <dgm:spPr/>
      <dgm:t>
        <a:bodyPr/>
        <a:lstStyle/>
        <a:p>
          <a:endParaRPr lang="en-US"/>
        </a:p>
      </dgm:t>
    </dgm:pt>
    <dgm:pt modelId="{B92391BD-8759-4354-A993-762E25E8D1DA}" type="pres">
      <dgm:prSet presAssocID="{FE3477D5-C17C-41DE-9827-78FBE49FCB6F}" presName="spNode" presStyleCnt="0"/>
      <dgm:spPr/>
    </dgm:pt>
    <dgm:pt modelId="{CBBC9256-6666-45F8-853F-7E737A7140DB}" type="pres">
      <dgm:prSet presAssocID="{2B85BED3-FC2F-40CE-B733-ED89F44DB12E}" presName="sibTrans" presStyleLbl="sibTrans1D1" presStyleIdx="4" presStyleCnt="9"/>
      <dgm:spPr/>
      <dgm:t>
        <a:bodyPr/>
        <a:lstStyle/>
        <a:p>
          <a:endParaRPr lang="en-US"/>
        </a:p>
      </dgm:t>
    </dgm:pt>
    <dgm:pt modelId="{DE136E73-7B35-4DE2-A24B-3386B1E9EFEC}" type="pres">
      <dgm:prSet presAssocID="{A74F8200-E64C-4930-A5CF-AF1F2BC51FEA}" presName="node" presStyleLbl="node1" presStyleIdx="5" presStyleCnt="9">
        <dgm:presLayoutVars>
          <dgm:bulletEnabled val="1"/>
        </dgm:presLayoutVars>
      </dgm:prSet>
      <dgm:spPr/>
      <dgm:t>
        <a:bodyPr/>
        <a:lstStyle/>
        <a:p>
          <a:endParaRPr lang="en-US"/>
        </a:p>
      </dgm:t>
    </dgm:pt>
    <dgm:pt modelId="{14BB9ED4-9B73-4ABF-AEF5-E3180C595E1A}" type="pres">
      <dgm:prSet presAssocID="{A74F8200-E64C-4930-A5CF-AF1F2BC51FEA}" presName="spNode" presStyleCnt="0"/>
      <dgm:spPr/>
    </dgm:pt>
    <dgm:pt modelId="{4EED679F-DDC1-4867-8898-018057D4D416}" type="pres">
      <dgm:prSet presAssocID="{B8CF44B2-DBDF-4A94-B201-88F68D990DDE}" presName="sibTrans" presStyleLbl="sibTrans1D1" presStyleIdx="5" presStyleCnt="9"/>
      <dgm:spPr/>
      <dgm:t>
        <a:bodyPr/>
        <a:lstStyle/>
        <a:p>
          <a:endParaRPr lang="en-US"/>
        </a:p>
      </dgm:t>
    </dgm:pt>
    <dgm:pt modelId="{AE8EC133-9B27-4A13-B51D-C7600C5277EC}" type="pres">
      <dgm:prSet presAssocID="{FEDBACEC-5196-46A3-8293-C2E45F77C549}" presName="node" presStyleLbl="node1" presStyleIdx="6" presStyleCnt="9">
        <dgm:presLayoutVars>
          <dgm:bulletEnabled val="1"/>
        </dgm:presLayoutVars>
      </dgm:prSet>
      <dgm:spPr/>
      <dgm:t>
        <a:bodyPr/>
        <a:lstStyle/>
        <a:p>
          <a:endParaRPr lang="en-US"/>
        </a:p>
      </dgm:t>
    </dgm:pt>
    <dgm:pt modelId="{B3A11152-9228-4856-9F7D-3665BCF83568}" type="pres">
      <dgm:prSet presAssocID="{FEDBACEC-5196-46A3-8293-C2E45F77C549}" presName="spNode" presStyleCnt="0"/>
      <dgm:spPr/>
    </dgm:pt>
    <dgm:pt modelId="{FF7A5D0C-EEC6-4418-93DB-1946D7FCD8BE}" type="pres">
      <dgm:prSet presAssocID="{5E2CC492-03ED-4B6E-B19C-43B39301337D}" presName="sibTrans" presStyleLbl="sibTrans1D1" presStyleIdx="6" presStyleCnt="9"/>
      <dgm:spPr/>
      <dgm:t>
        <a:bodyPr/>
        <a:lstStyle/>
        <a:p>
          <a:endParaRPr lang="en-US"/>
        </a:p>
      </dgm:t>
    </dgm:pt>
    <dgm:pt modelId="{66AA41E1-BB3D-477E-B300-DE88DCB4E7F7}" type="pres">
      <dgm:prSet presAssocID="{8D947383-F758-4BF2-AB13-AA1A502A9E61}" presName="node" presStyleLbl="node1" presStyleIdx="7" presStyleCnt="9">
        <dgm:presLayoutVars>
          <dgm:bulletEnabled val="1"/>
        </dgm:presLayoutVars>
      </dgm:prSet>
      <dgm:spPr/>
      <dgm:t>
        <a:bodyPr/>
        <a:lstStyle/>
        <a:p>
          <a:endParaRPr lang="en-US"/>
        </a:p>
      </dgm:t>
    </dgm:pt>
    <dgm:pt modelId="{4A60F128-B179-4444-AF7B-57B2DDFFA4C4}" type="pres">
      <dgm:prSet presAssocID="{8D947383-F758-4BF2-AB13-AA1A502A9E61}" presName="spNode" presStyleCnt="0"/>
      <dgm:spPr/>
    </dgm:pt>
    <dgm:pt modelId="{CAD5023E-328C-4D20-B0CB-5E2C844E3861}" type="pres">
      <dgm:prSet presAssocID="{F10A0B6C-3F1D-4942-9C35-2A4506F031D5}" presName="sibTrans" presStyleLbl="sibTrans1D1" presStyleIdx="7" presStyleCnt="9"/>
      <dgm:spPr/>
      <dgm:t>
        <a:bodyPr/>
        <a:lstStyle/>
        <a:p>
          <a:endParaRPr lang="en-US"/>
        </a:p>
      </dgm:t>
    </dgm:pt>
    <dgm:pt modelId="{84F41C15-28EE-4054-9E75-F902EB1D38FC}" type="pres">
      <dgm:prSet presAssocID="{B3A7A3DA-17DF-4476-A256-A27132842D89}" presName="node" presStyleLbl="node1" presStyleIdx="8" presStyleCnt="9">
        <dgm:presLayoutVars>
          <dgm:bulletEnabled val="1"/>
        </dgm:presLayoutVars>
      </dgm:prSet>
      <dgm:spPr/>
      <dgm:t>
        <a:bodyPr/>
        <a:lstStyle/>
        <a:p>
          <a:endParaRPr lang="en-US"/>
        </a:p>
      </dgm:t>
    </dgm:pt>
    <dgm:pt modelId="{A8DE04C6-9680-412E-981C-05AAADE7448F}" type="pres">
      <dgm:prSet presAssocID="{B3A7A3DA-17DF-4476-A256-A27132842D89}" presName="spNode" presStyleCnt="0"/>
      <dgm:spPr/>
    </dgm:pt>
    <dgm:pt modelId="{508E8051-6C9B-42B1-ABFC-291CF77AA4AA}" type="pres">
      <dgm:prSet presAssocID="{F3B339D8-5E58-4746-BD03-DF5B7305CB5E}" presName="sibTrans" presStyleLbl="sibTrans1D1" presStyleIdx="8" presStyleCnt="9"/>
      <dgm:spPr/>
      <dgm:t>
        <a:bodyPr/>
        <a:lstStyle/>
        <a:p>
          <a:endParaRPr lang="en-US"/>
        </a:p>
      </dgm:t>
    </dgm:pt>
  </dgm:ptLst>
  <dgm:cxnLst>
    <dgm:cxn modelId="{E0318365-8118-4B75-8D1E-929DEA20DF43}" type="presOf" srcId="{2CBC925A-2AE1-40D9-AB73-D4A8B4F3EC06}" destId="{1E457528-0A2C-43E3-BDA7-9B13A8C0A41D}" srcOrd="0" destOrd="0" presId="urn:microsoft.com/office/officeart/2005/8/layout/cycle5"/>
    <dgm:cxn modelId="{672DFA87-DB4F-463B-BB28-139CF44AECEB}" type="presOf" srcId="{FEDBACEC-5196-46A3-8293-C2E45F77C549}" destId="{AE8EC133-9B27-4A13-B51D-C7600C5277EC}" srcOrd="0" destOrd="0" presId="urn:microsoft.com/office/officeart/2005/8/layout/cycle5"/>
    <dgm:cxn modelId="{DE8BD2B0-43FF-4A7B-90CB-D01C3DF1028B}" srcId="{8A8001FF-8037-44B5-8919-77A4C218D14C}" destId="{8D947383-F758-4BF2-AB13-AA1A502A9E61}" srcOrd="7" destOrd="0" parTransId="{6719059F-A072-4AA8-B52A-5AE0FF982528}" sibTransId="{F10A0B6C-3F1D-4942-9C35-2A4506F031D5}"/>
    <dgm:cxn modelId="{9C2BBFCC-3199-4FA5-8BEA-32FB6FEA6A8C}" srcId="{8A8001FF-8037-44B5-8919-77A4C218D14C}" destId="{FEDBACEC-5196-46A3-8293-C2E45F77C549}" srcOrd="6" destOrd="0" parTransId="{81250A78-D1B2-4B5B-92C7-ACC2F2598C49}" sibTransId="{5E2CC492-03ED-4B6E-B19C-43B39301337D}"/>
    <dgm:cxn modelId="{E29B1670-C758-44D9-8D4A-664BB57F7D1A}" type="presOf" srcId="{96AF130B-47EA-40ED-BF66-2B7402A5D3C6}" destId="{07EFE061-248F-4C16-A972-905C3C1C7586}" srcOrd="0" destOrd="0" presId="urn:microsoft.com/office/officeart/2005/8/layout/cycle5"/>
    <dgm:cxn modelId="{A40574A4-22AE-4557-BF63-8FEC534FA1C2}" srcId="{8A8001FF-8037-44B5-8919-77A4C218D14C}" destId="{0F3242FA-BCB5-43AB-B32C-0148173E2361}" srcOrd="3" destOrd="0" parTransId="{1F6A21CA-CE6F-4354-A204-9EC6B0786017}" sibTransId="{87C900E4-3099-4AB7-9D60-995CB774606E}"/>
    <dgm:cxn modelId="{1691836C-A6DA-4365-8660-751DC2BCF087}" type="presOf" srcId="{B8CF44B2-DBDF-4A94-B201-88F68D990DDE}" destId="{4EED679F-DDC1-4867-8898-018057D4D416}" srcOrd="0" destOrd="0" presId="urn:microsoft.com/office/officeart/2005/8/layout/cycle5"/>
    <dgm:cxn modelId="{DBC6677F-D2AE-4EA5-91A0-B51EDD56F4BE}" type="presOf" srcId="{2B85BED3-FC2F-40CE-B733-ED89F44DB12E}" destId="{CBBC9256-6666-45F8-853F-7E737A7140DB}" srcOrd="0" destOrd="0" presId="urn:microsoft.com/office/officeart/2005/8/layout/cycle5"/>
    <dgm:cxn modelId="{63CD3F56-27AD-49E8-A270-C320C2A101AB}" type="presOf" srcId="{87C900E4-3099-4AB7-9D60-995CB774606E}" destId="{B94B3D48-D0E8-4EE4-89AD-99248F20414F}" srcOrd="0" destOrd="0" presId="urn:microsoft.com/office/officeart/2005/8/layout/cycle5"/>
    <dgm:cxn modelId="{D1E7759B-D889-4D32-894E-C0B77915D452}" type="presOf" srcId="{F3B339D8-5E58-4746-BD03-DF5B7305CB5E}" destId="{508E8051-6C9B-42B1-ABFC-291CF77AA4AA}" srcOrd="0" destOrd="0" presId="urn:microsoft.com/office/officeart/2005/8/layout/cycle5"/>
    <dgm:cxn modelId="{66ACD223-47EA-4CEF-B606-53839DF233C8}" type="presOf" srcId="{A74F8200-E64C-4930-A5CF-AF1F2BC51FEA}" destId="{DE136E73-7B35-4DE2-A24B-3386B1E9EFEC}" srcOrd="0" destOrd="0" presId="urn:microsoft.com/office/officeart/2005/8/layout/cycle5"/>
    <dgm:cxn modelId="{07A3EAAB-3F27-4398-B05A-CBFAE18B12BC}" type="presOf" srcId="{0F3242FA-BCB5-43AB-B32C-0148173E2361}" destId="{BEAE1AB0-A4B2-4550-B930-5803222FEBBF}" srcOrd="0" destOrd="0" presId="urn:microsoft.com/office/officeart/2005/8/layout/cycle5"/>
    <dgm:cxn modelId="{80E8DBCA-3FB3-4FF9-8893-46B61959DE53}" srcId="{8A8001FF-8037-44B5-8919-77A4C218D14C}" destId="{021899B3-FCF9-4F90-A07E-0B087C715F97}" srcOrd="2" destOrd="0" parTransId="{C3044BF6-6AA0-4DAF-9528-539959DCA771}" sibTransId="{2CBC925A-2AE1-40D9-AB73-D4A8B4F3EC06}"/>
    <dgm:cxn modelId="{D603A6E7-45B9-4CC2-9544-C76DDDDDE427}" type="presOf" srcId="{F10A0B6C-3F1D-4942-9C35-2A4506F031D5}" destId="{CAD5023E-328C-4D20-B0CB-5E2C844E3861}" srcOrd="0" destOrd="0" presId="urn:microsoft.com/office/officeart/2005/8/layout/cycle5"/>
    <dgm:cxn modelId="{848AA94F-3A13-430B-85A1-6D30ABFF98D6}" srcId="{8A8001FF-8037-44B5-8919-77A4C218D14C}" destId="{FE3477D5-C17C-41DE-9827-78FBE49FCB6F}" srcOrd="4" destOrd="0" parTransId="{32922796-394B-4EAF-AFB6-9200DE9C5DA9}" sibTransId="{2B85BED3-FC2F-40CE-B733-ED89F44DB12E}"/>
    <dgm:cxn modelId="{14669826-54A1-46D9-96FE-636511D8A48A}" srcId="{8A8001FF-8037-44B5-8919-77A4C218D14C}" destId="{B3A7A3DA-17DF-4476-A256-A27132842D89}" srcOrd="8" destOrd="0" parTransId="{DD619039-8C48-45FA-B177-D49EECD5824D}" sibTransId="{F3B339D8-5E58-4746-BD03-DF5B7305CB5E}"/>
    <dgm:cxn modelId="{7B695239-123E-434C-91A6-4318E1C17F33}" srcId="{8A8001FF-8037-44B5-8919-77A4C218D14C}" destId="{7747EA77-D302-4D2D-8445-5C717DACD34C}" srcOrd="1" destOrd="0" parTransId="{D485C231-4DE5-411B-A81C-15EFB71B642E}" sibTransId="{96AF130B-47EA-40ED-BF66-2B7402A5D3C6}"/>
    <dgm:cxn modelId="{60C2052A-CC32-4B4A-9839-6FCCE8DC5D3E}" type="presOf" srcId="{5A13FA69-5440-4B9D-B8F1-A1E1F089B176}" destId="{1378A93A-6DFF-4414-A2EA-7DB226C8B4F8}" srcOrd="0" destOrd="0" presId="urn:microsoft.com/office/officeart/2005/8/layout/cycle5"/>
    <dgm:cxn modelId="{C4241AD1-F65D-451A-A16D-70F6B17FE868}" type="presOf" srcId="{8D947383-F758-4BF2-AB13-AA1A502A9E61}" destId="{66AA41E1-BB3D-477E-B300-DE88DCB4E7F7}" srcOrd="0" destOrd="0" presId="urn:microsoft.com/office/officeart/2005/8/layout/cycle5"/>
    <dgm:cxn modelId="{F7B2D4D1-1447-415F-901B-D0E9E54E14A5}" srcId="{8A8001FF-8037-44B5-8919-77A4C218D14C}" destId="{A74F8200-E64C-4930-A5CF-AF1F2BC51FEA}" srcOrd="5" destOrd="0" parTransId="{675C0919-F739-4C6A-90CA-D455DC5C3A60}" sibTransId="{B8CF44B2-DBDF-4A94-B201-88F68D990DDE}"/>
    <dgm:cxn modelId="{B35647C9-0D6F-4A00-873F-81F2E507215B}" srcId="{8A8001FF-8037-44B5-8919-77A4C218D14C}" destId="{C798C3F0-1C42-45D2-9A3F-04B79796B632}" srcOrd="0" destOrd="0" parTransId="{9465F9FE-13FF-4390-9317-C6AC42347D16}" sibTransId="{5A13FA69-5440-4B9D-B8F1-A1E1F089B176}"/>
    <dgm:cxn modelId="{D6212DA6-3FD2-49E2-8F4F-04D113890282}" type="presOf" srcId="{FE3477D5-C17C-41DE-9827-78FBE49FCB6F}" destId="{50C0BCDE-7382-43F5-B04B-DFAE3D3EB368}" srcOrd="0" destOrd="0" presId="urn:microsoft.com/office/officeart/2005/8/layout/cycle5"/>
    <dgm:cxn modelId="{AD4616B9-3A15-4A2D-89BC-3879CDFBB2FC}" type="presOf" srcId="{7747EA77-D302-4D2D-8445-5C717DACD34C}" destId="{2C0E3C5C-CF3C-47F2-8972-850728B16F80}" srcOrd="0" destOrd="0" presId="urn:microsoft.com/office/officeart/2005/8/layout/cycle5"/>
    <dgm:cxn modelId="{5DFB9F04-2981-4ABA-846E-3A8188C1C734}" type="presOf" srcId="{021899B3-FCF9-4F90-A07E-0B087C715F97}" destId="{0FBF3B47-6D91-43B8-83F5-992DB55C1F3E}" srcOrd="0" destOrd="0" presId="urn:microsoft.com/office/officeart/2005/8/layout/cycle5"/>
    <dgm:cxn modelId="{14D14613-1C43-4DB0-919E-63000D996CEA}" type="presOf" srcId="{5E2CC492-03ED-4B6E-B19C-43B39301337D}" destId="{FF7A5D0C-EEC6-4418-93DB-1946D7FCD8BE}" srcOrd="0" destOrd="0" presId="urn:microsoft.com/office/officeart/2005/8/layout/cycle5"/>
    <dgm:cxn modelId="{6738D05E-FD81-4038-8AE4-9C7BD284B710}" type="presOf" srcId="{B3A7A3DA-17DF-4476-A256-A27132842D89}" destId="{84F41C15-28EE-4054-9E75-F902EB1D38FC}" srcOrd="0" destOrd="0" presId="urn:microsoft.com/office/officeart/2005/8/layout/cycle5"/>
    <dgm:cxn modelId="{D01CE717-7C06-4AF0-8272-0321FDFA5ED2}" type="presOf" srcId="{8A8001FF-8037-44B5-8919-77A4C218D14C}" destId="{71E3D89F-14E0-4603-A346-3562FC7DB8B2}" srcOrd="0" destOrd="0" presId="urn:microsoft.com/office/officeart/2005/8/layout/cycle5"/>
    <dgm:cxn modelId="{5081E211-D290-4FB3-8750-C6FDC515D82C}" type="presOf" srcId="{C798C3F0-1C42-45D2-9A3F-04B79796B632}" destId="{1FB6319E-0F50-4079-A6EE-4A6F4BCF648D}" srcOrd="0" destOrd="0" presId="urn:microsoft.com/office/officeart/2005/8/layout/cycle5"/>
    <dgm:cxn modelId="{E4DEDCC3-3E03-471D-AD23-BB563D8FDA64}" type="presParOf" srcId="{71E3D89F-14E0-4603-A346-3562FC7DB8B2}" destId="{1FB6319E-0F50-4079-A6EE-4A6F4BCF648D}" srcOrd="0" destOrd="0" presId="urn:microsoft.com/office/officeart/2005/8/layout/cycle5"/>
    <dgm:cxn modelId="{A8DF12E8-D37C-4FEF-8B98-5A7C0FB078FB}" type="presParOf" srcId="{71E3D89F-14E0-4603-A346-3562FC7DB8B2}" destId="{617167FB-1701-474C-966E-A5838405DFCB}" srcOrd="1" destOrd="0" presId="urn:microsoft.com/office/officeart/2005/8/layout/cycle5"/>
    <dgm:cxn modelId="{77CDA74C-59D9-4B16-B10F-7B0968A16D01}" type="presParOf" srcId="{71E3D89F-14E0-4603-A346-3562FC7DB8B2}" destId="{1378A93A-6DFF-4414-A2EA-7DB226C8B4F8}" srcOrd="2" destOrd="0" presId="urn:microsoft.com/office/officeart/2005/8/layout/cycle5"/>
    <dgm:cxn modelId="{3677E430-A489-40AC-9FF9-87DCC8C0AD15}" type="presParOf" srcId="{71E3D89F-14E0-4603-A346-3562FC7DB8B2}" destId="{2C0E3C5C-CF3C-47F2-8972-850728B16F80}" srcOrd="3" destOrd="0" presId="urn:microsoft.com/office/officeart/2005/8/layout/cycle5"/>
    <dgm:cxn modelId="{D267500C-A2E6-479D-B5C1-520AD1B6F5EA}" type="presParOf" srcId="{71E3D89F-14E0-4603-A346-3562FC7DB8B2}" destId="{10BDCE86-C54A-4500-BCB9-3B012D1B3913}" srcOrd="4" destOrd="0" presId="urn:microsoft.com/office/officeart/2005/8/layout/cycle5"/>
    <dgm:cxn modelId="{166C45A6-C0C0-46C1-8B3F-5264E4289F0F}" type="presParOf" srcId="{71E3D89F-14E0-4603-A346-3562FC7DB8B2}" destId="{07EFE061-248F-4C16-A972-905C3C1C7586}" srcOrd="5" destOrd="0" presId="urn:microsoft.com/office/officeart/2005/8/layout/cycle5"/>
    <dgm:cxn modelId="{4404C2D4-2E0B-4EF5-A4B7-7342B9803AF8}" type="presParOf" srcId="{71E3D89F-14E0-4603-A346-3562FC7DB8B2}" destId="{0FBF3B47-6D91-43B8-83F5-992DB55C1F3E}" srcOrd="6" destOrd="0" presId="urn:microsoft.com/office/officeart/2005/8/layout/cycle5"/>
    <dgm:cxn modelId="{C6F4C81E-8664-474B-B9ED-5E18F511BAA0}" type="presParOf" srcId="{71E3D89F-14E0-4603-A346-3562FC7DB8B2}" destId="{5CE8D214-8C7A-40AB-9CCA-ACF5550DB670}" srcOrd="7" destOrd="0" presId="urn:microsoft.com/office/officeart/2005/8/layout/cycle5"/>
    <dgm:cxn modelId="{9F715BFE-152A-45D4-BCF9-E6FCD1350FB3}" type="presParOf" srcId="{71E3D89F-14E0-4603-A346-3562FC7DB8B2}" destId="{1E457528-0A2C-43E3-BDA7-9B13A8C0A41D}" srcOrd="8" destOrd="0" presId="urn:microsoft.com/office/officeart/2005/8/layout/cycle5"/>
    <dgm:cxn modelId="{11BD3BD0-8B82-4C9B-A7D3-2CC3B71E0652}" type="presParOf" srcId="{71E3D89F-14E0-4603-A346-3562FC7DB8B2}" destId="{BEAE1AB0-A4B2-4550-B930-5803222FEBBF}" srcOrd="9" destOrd="0" presId="urn:microsoft.com/office/officeart/2005/8/layout/cycle5"/>
    <dgm:cxn modelId="{B0D5E1A3-5EF9-44CA-82FE-79BB58B0CE75}" type="presParOf" srcId="{71E3D89F-14E0-4603-A346-3562FC7DB8B2}" destId="{57D8E5C2-EA1E-4A60-A4E1-6151D7B6ADB7}" srcOrd="10" destOrd="0" presId="urn:microsoft.com/office/officeart/2005/8/layout/cycle5"/>
    <dgm:cxn modelId="{2635F356-A0B4-45C4-AC8C-20C164734158}" type="presParOf" srcId="{71E3D89F-14E0-4603-A346-3562FC7DB8B2}" destId="{B94B3D48-D0E8-4EE4-89AD-99248F20414F}" srcOrd="11" destOrd="0" presId="urn:microsoft.com/office/officeart/2005/8/layout/cycle5"/>
    <dgm:cxn modelId="{0A681AC9-29BE-4032-9338-DBE5075FAFC9}" type="presParOf" srcId="{71E3D89F-14E0-4603-A346-3562FC7DB8B2}" destId="{50C0BCDE-7382-43F5-B04B-DFAE3D3EB368}" srcOrd="12" destOrd="0" presId="urn:microsoft.com/office/officeart/2005/8/layout/cycle5"/>
    <dgm:cxn modelId="{1387C3B3-E0BE-4CEE-8756-BD5E5F32DC7F}" type="presParOf" srcId="{71E3D89F-14E0-4603-A346-3562FC7DB8B2}" destId="{B92391BD-8759-4354-A993-762E25E8D1DA}" srcOrd="13" destOrd="0" presId="urn:microsoft.com/office/officeart/2005/8/layout/cycle5"/>
    <dgm:cxn modelId="{D8E81BEF-0193-48BB-8646-C97C1452594A}" type="presParOf" srcId="{71E3D89F-14E0-4603-A346-3562FC7DB8B2}" destId="{CBBC9256-6666-45F8-853F-7E737A7140DB}" srcOrd="14" destOrd="0" presId="urn:microsoft.com/office/officeart/2005/8/layout/cycle5"/>
    <dgm:cxn modelId="{CC0D4BC0-6F67-4E4D-85D7-342006C182C5}" type="presParOf" srcId="{71E3D89F-14E0-4603-A346-3562FC7DB8B2}" destId="{DE136E73-7B35-4DE2-A24B-3386B1E9EFEC}" srcOrd="15" destOrd="0" presId="urn:microsoft.com/office/officeart/2005/8/layout/cycle5"/>
    <dgm:cxn modelId="{4375C18F-0579-4C7F-AC08-5FADEB6CF4F4}" type="presParOf" srcId="{71E3D89F-14E0-4603-A346-3562FC7DB8B2}" destId="{14BB9ED4-9B73-4ABF-AEF5-E3180C595E1A}" srcOrd="16" destOrd="0" presId="urn:microsoft.com/office/officeart/2005/8/layout/cycle5"/>
    <dgm:cxn modelId="{540B6EF9-EF5C-418A-BBD0-034BEEA8DAD7}" type="presParOf" srcId="{71E3D89F-14E0-4603-A346-3562FC7DB8B2}" destId="{4EED679F-DDC1-4867-8898-018057D4D416}" srcOrd="17" destOrd="0" presId="urn:microsoft.com/office/officeart/2005/8/layout/cycle5"/>
    <dgm:cxn modelId="{40B6AB53-DD9E-4F22-8610-D3A620C0C8D6}" type="presParOf" srcId="{71E3D89F-14E0-4603-A346-3562FC7DB8B2}" destId="{AE8EC133-9B27-4A13-B51D-C7600C5277EC}" srcOrd="18" destOrd="0" presId="urn:microsoft.com/office/officeart/2005/8/layout/cycle5"/>
    <dgm:cxn modelId="{2CFD18B0-2570-45BA-8037-F436EAF37D34}" type="presParOf" srcId="{71E3D89F-14E0-4603-A346-3562FC7DB8B2}" destId="{B3A11152-9228-4856-9F7D-3665BCF83568}" srcOrd="19" destOrd="0" presId="urn:microsoft.com/office/officeart/2005/8/layout/cycle5"/>
    <dgm:cxn modelId="{B28460B4-D2A7-42C0-A120-933A99F64667}" type="presParOf" srcId="{71E3D89F-14E0-4603-A346-3562FC7DB8B2}" destId="{FF7A5D0C-EEC6-4418-93DB-1946D7FCD8BE}" srcOrd="20" destOrd="0" presId="urn:microsoft.com/office/officeart/2005/8/layout/cycle5"/>
    <dgm:cxn modelId="{1FF2EC6C-F639-4771-8985-296CBBD65157}" type="presParOf" srcId="{71E3D89F-14E0-4603-A346-3562FC7DB8B2}" destId="{66AA41E1-BB3D-477E-B300-DE88DCB4E7F7}" srcOrd="21" destOrd="0" presId="urn:microsoft.com/office/officeart/2005/8/layout/cycle5"/>
    <dgm:cxn modelId="{EFBA0B9C-4520-489A-A22C-9F812A585F19}" type="presParOf" srcId="{71E3D89F-14E0-4603-A346-3562FC7DB8B2}" destId="{4A60F128-B179-4444-AF7B-57B2DDFFA4C4}" srcOrd="22" destOrd="0" presId="urn:microsoft.com/office/officeart/2005/8/layout/cycle5"/>
    <dgm:cxn modelId="{29679AA4-34D9-4FCB-94E7-1CC8E45D69AB}" type="presParOf" srcId="{71E3D89F-14E0-4603-A346-3562FC7DB8B2}" destId="{CAD5023E-328C-4D20-B0CB-5E2C844E3861}" srcOrd="23" destOrd="0" presId="urn:microsoft.com/office/officeart/2005/8/layout/cycle5"/>
    <dgm:cxn modelId="{82A0D00A-F05D-4EFF-81A8-0243C85068F1}" type="presParOf" srcId="{71E3D89F-14E0-4603-A346-3562FC7DB8B2}" destId="{84F41C15-28EE-4054-9E75-F902EB1D38FC}" srcOrd="24" destOrd="0" presId="urn:microsoft.com/office/officeart/2005/8/layout/cycle5"/>
    <dgm:cxn modelId="{24360BE5-92D7-4DAA-87C8-C7A6B3F5DD1C}" type="presParOf" srcId="{71E3D89F-14E0-4603-A346-3562FC7DB8B2}" destId="{A8DE04C6-9680-412E-981C-05AAADE7448F}" srcOrd="25" destOrd="0" presId="urn:microsoft.com/office/officeart/2005/8/layout/cycle5"/>
    <dgm:cxn modelId="{04C87FB3-2257-4F7C-B1D3-A48430A4BEC1}" type="presParOf" srcId="{71E3D89F-14E0-4603-A346-3562FC7DB8B2}" destId="{508E8051-6C9B-42B1-ABFC-291CF77AA4AA}" srcOrd="26"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6319E-0F50-4079-A6EE-4A6F4BCF648D}">
      <dsp:nvSpPr>
        <dsp:cNvPr id="0" name=""/>
        <dsp:cNvSpPr/>
      </dsp:nvSpPr>
      <dsp:spPr>
        <a:xfrm>
          <a:off x="3595501" y="2437"/>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Restrict Marketing</a:t>
          </a:r>
          <a:endParaRPr lang="en-US" sz="1200" b="1" kern="1200" dirty="0">
            <a:solidFill>
              <a:schemeClr val="tx1">
                <a:lumMod val="95000"/>
                <a:lumOff val="5000"/>
              </a:schemeClr>
            </a:solidFill>
          </a:endParaRPr>
        </a:p>
      </dsp:txBody>
      <dsp:txXfrm>
        <a:off x="3595501" y="2437"/>
        <a:ext cx="1190997" cy="774148"/>
      </dsp:txXfrm>
    </dsp:sp>
    <dsp:sp modelId="{1378A93A-6DFF-4414-A2EA-7DB226C8B4F8}">
      <dsp:nvSpPr>
        <dsp:cNvPr id="0" name=""/>
        <dsp:cNvSpPr/>
      </dsp:nvSpPr>
      <dsp:spPr>
        <a:xfrm>
          <a:off x="1214148" y="389511"/>
          <a:ext cx="5953702" cy="5953702"/>
        </a:xfrm>
        <a:custGeom>
          <a:avLst/>
          <a:gdLst/>
          <a:ahLst/>
          <a:cxnLst/>
          <a:rect l="0" t="0" r="0" b="0"/>
          <a:pathLst>
            <a:path>
              <a:moveTo>
                <a:pt x="3721895" y="94742"/>
              </a:moveTo>
              <a:arcTo wR="2976851" hR="2976851" stAng="17069642" swAng="5342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C0E3C5C-CF3C-47F2-8972-850728B16F80}">
      <dsp:nvSpPr>
        <dsp:cNvPr id="0" name=""/>
        <dsp:cNvSpPr/>
      </dsp:nvSpPr>
      <dsp:spPr>
        <a:xfrm>
          <a:off x="5508984" y="698888"/>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Science &amp; News</a:t>
          </a:r>
          <a:endParaRPr lang="en-US" sz="1200" b="1" kern="1200" dirty="0">
            <a:solidFill>
              <a:schemeClr val="tx1">
                <a:lumMod val="95000"/>
                <a:lumOff val="5000"/>
              </a:schemeClr>
            </a:solidFill>
          </a:endParaRPr>
        </a:p>
      </dsp:txBody>
      <dsp:txXfrm>
        <a:off x="5508984" y="698888"/>
        <a:ext cx="1190997" cy="774148"/>
      </dsp:txXfrm>
    </dsp:sp>
    <dsp:sp modelId="{07EFE061-248F-4C16-A972-905C3C1C7586}">
      <dsp:nvSpPr>
        <dsp:cNvPr id="0" name=""/>
        <dsp:cNvSpPr/>
      </dsp:nvSpPr>
      <dsp:spPr>
        <a:xfrm>
          <a:off x="1214148" y="389511"/>
          <a:ext cx="5953702" cy="5953702"/>
        </a:xfrm>
        <a:custGeom>
          <a:avLst/>
          <a:gdLst/>
          <a:ahLst/>
          <a:cxnLst/>
          <a:rect l="0" t="0" r="0" b="0"/>
          <a:pathLst>
            <a:path>
              <a:moveTo>
                <a:pt x="5410617" y="1262666"/>
              </a:moveTo>
              <a:arcTo wR="2976851" hR="2976851" stAng="19490499" swAng="7885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FBF3B47-6D91-43B8-83F5-992DB55C1F3E}">
      <dsp:nvSpPr>
        <dsp:cNvPr id="0" name=""/>
        <dsp:cNvSpPr/>
      </dsp:nvSpPr>
      <dsp:spPr>
        <a:xfrm>
          <a:off x="6527127" y="2462364"/>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Schools</a:t>
          </a:r>
          <a:endParaRPr lang="en-US" sz="1200" b="1" kern="1200" dirty="0">
            <a:solidFill>
              <a:schemeClr val="tx1">
                <a:lumMod val="95000"/>
                <a:lumOff val="5000"/>
              </a:schemeClr>
            </a:solidFill>
          </a:endParaRPr>
        </a:p>
      </dsp:txBody>
      <dsp:txXfrm>
        <a:off x="6527127" y="2462364"/>
        <a:ext cx="1190997" cy="774148"/>
      </dsp:txXfrm>
    </dsp:sp>
    <dsp:sp modelId="{1E457528-0A2C-43E3-BDA7-9B13A8C0A41D}">
      <dsp:nvSpPr>
        <dsp:cNvPr id="0" name=""/>
        <dsp:cNvSpPr/>
      </dsp:nvSpPr>
      <dsp:spPr>
        <a:xfrm>
          <a:off x="1214148" y="389511"/>
          <a:ext cx="5953702" cy="5953702"/>
        </a:xfrm>
        <a:custGeom>
          <a:avLst/>
          <a:gdLst/>
          <a:ahLst/>
          <a:cxnLst/>
          <a:rect l="0" t="0" r="0" b="0"/>
          <a:pathLst>
            <a:path>
              <a:moveTo>
                <a:pt x="5951290" y="3096670"/>
              </a:moveTo>
              <a:arcTo wR="2976851" hR="2976851" stAng="21738407" swAng="8760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AE1AB0-A4B2-4550-B930-5803222FEBBF}">
      <dsp:nvSpPr>
        <dsp:cNvPr id="0" name=""/>
        <dsp:cNvSpPr/>
      </dsp:nvSpPr>
      <dsp:spPr>
        <a:xfrm>
          <a:off x="6173530" y="4467714"/>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Municipal Facilities</a:t>
          </a:r>
          <a:endParaRPr lang="en-US" sz="1200" b="1" kern="1200" dirty="0">
            <a:solidFill>
              <a:schemeClr val="tx1">
                <a:lumMod val="95000"/>
                <a:lumOff val="5000"/>
              </a:schemeClr>
            </a:solidFill>
          </a:endParaRPr>
        </a:p>
      </dsp:txBody>
      <dsp:txXfrm>
        <a:off x="6173530" y="4467714"/>
        <a:ext cx="1190997" cy="774148"/>
      </dsp:txXfrm>
    </dsp:sp>
    <dsp:sp modelId="{B94B3D48-D0E8-4EE4-89AD-99248F20414F}">
      <dsp:nvSpPr>
        <dsp:cNvPr id="0" name=""/>
        <dsp:cNvSpPr/>
      </dsp:nvSpPr>
      <dsp:spPr>
        <a:xfrm>
          <a:off x="1214148" y="389511"/>
          <a:ext cx="5953702" cy="5953702"/>
        </a:xfrm>
        <a:custGeom>
          <a:avLst/>
          <a:gdLst/>
          <a:ahLst/>
          <a:cxnLst/>
          <a:rect l="0" t="0" r="0" b="0"/>
          <a:pathLst>
            <a:path>
              <a:moveTo>
                <a:pt x="5165927" y="4994173"/>
              </a:moveTo>
              <a:arcTo wR="2976851" hR="2976851" stAng="2559709" swAng="6542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0C0BCDE-7382-43F5-B04B-DFAE3D3EB368}">
      <dsp:nvSpPr>
        <dsp:cNvPr id="0" name=""/>
        <dsp:cNvSpPr/>
      </dsp:nvSpPr>
      <dsp:spPr>
        <a:xfrm>
          <a:off x="4613644" y="5776614"/>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Litigation</a:t>
          </a:r>
          <a:endParaRPr lang="en-US" sz="1200" b="1" kern="1200" dirty="0">
            <a:solidFill>
              <a:schemeClr val="tx1">
                <a:lumMod val="95000"/>
                <a:lumOff val="5000"/>
              </a:schemeClr>
            </a:solidFill>
          </a:endParaRPr>
        </a:p>
      </dsp:txBody>
      <dsp:txXfrm>
        <a:off x="4613644" y="5776614"/>
        <a:ext cx="1190997" cy="774148"/>
      </dsp:txXfrm>
    </dsp:sp>
    <dsp:sp modelId="{CBBC9256-6666-45F8-853F-7E737A7140DB}">
      <dsp:nvSpPr>
        <dsp:cNvPr id="0" name=""/>
        <dsp:cNvSpPr/>
      </dsp:nvSpPr>
      <dsp:spPr>
        <a:xfrm>
          <a:off x="1214148" y="389511"/>
          <a:ext cx="5953702" cy="5953702"/>
        </a:xfrm>
        <a:custGeom>
          <a:avLst/>
          <a:gdLst/>
          <a:ahLst/>
          <a:cxnLst/>
          <a:rect l="0" t="0" r="0" b="0"/>
          <a:pathLst>
            <a:path>
              <a:moveTo>
                <a:pt x="3231559" y="5942786"/>
              </a:moveTo>
              <a:arcTo wR="2976851" hR="2976851" stAng="5105496" swAng="58900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136E73-7B35-4DE2-A24B-3386B1E9EFEC}">
      <dsp:nvSpPr>
        <dsp:cNvPr id="0" name=""/>
        <dsp:cNvSpPr/>
      </dsp:nvSpPr>
      <dsp:spPr>
        <a:xfrm>
          <a:off x="2577358" y="5776614"/>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Regulate Practices</a:t>
          </a:r>
          <a:endParaRPr lang="en-US" sz="1200" b="1" kern="1200" dirty="0">
            <a:solidFill>
              <a:schemeClr val="tx1">
                <a:lumMod val="95000"/>
                <a:lumOff val="5000"/>
              </a:schemeClr>
            </a:solidFill>
          </a:endParaRPr>
        </a:p>
      </dsp:txBody>
      <dsp:txXfrm>
        <a:off x="2577358" y="5776614"/>
        <a:ext cx="1190997" cy="774148"/>
      </dsp:txXfrm>
    </dsp:sp>
    <dsp:sp modelId="{4EED679F-DDC1-4867-8898-018057D4D416}">
      <dsp:nvSpPr>
        <dsp:cNvPr id="0" name=""/>
        <dsp:cNvSpPr/>
      </dsp:nvSpPr>
      <dsp:spPr>
        <a:xfrm>
          <a:off x="1214148" y="389511"/>
          <a:ext cx="5953702" cy="5953702"/>
        </a:xfrm>
        <a:custGeom>
          <a:avLst/>
          <a:gdLst/>
          <a:ahLst/>
          <a:cxnLst/>
          <a:rect l="0" t="0" r="0" b="0"/>
          <a:pathLst>
            <a:path>
              <a:moveTo>
                <a:pt x="1208917" y="5371857"/>
              </a:moveTo>
              <a:arcTo wR="2976851" hR="2976851" stAng="7586030" swAng="6542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8EC133-9B27-4A13-B51D-C7600C5277EC}">
      <dsp:nvSpPr>
        <dsp:cNvPr id="0" name=""/>
        <dsp:cNvSpPr/>
      </dsp:nvSpPr>
      <dsp:spPr>
        <a:xfrm>
          <a:off x="1017472" y="4467714"/>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Hospitals</a:t>
          </a:r>
          <a:endParaRPr lang="en-US" sz="1200" b="1" kern="1200" dirty="0">
            <a:solidFill>
              <a:schemeClr val="tx1">
                <a:lumMod val="95000"/>
                <a:lumOff val="5000"/>
              </a:schemeClr>
            </a:solidFill>
          </a:endParaRPr>
        </a:p>
      </dsp:txBody>
      <dsp:txXfrm>
        <a:off x="1017472" y="4467714"/>
        <a:ext cx="1190997" cy="774148"/>
      </dsp:txXfrm>
    </dsp:sp>
    <dsp:sp modelId="{FF7A5D0C-EEC6-4418-93DB-1946D7FCD8BE}">
      <dsp:nvSpPr>
        <dsp:cNvPr id="0" name=""/>
        <dsp:cNvSpPr/>
      </dsp:nvSpPr>
      <dsp:spPr>
        <a:xfrm>
          <a:off x="1214148" y="389511"/>
          <a:ext cx="5953702" cy="5953702"/>
        </a:xfrm>
        <a:custGeom>
          <a:avLst/>
          <a:gdLst/>
          <a:ahLst/>
          <a:cxnLst/>
          <a:rect l="0" t="0" r="0" b="0"/>
          <a:pathLst>
            <a:path>
              <a:moveTo>
                <a:pt x="128666" y="3842579"/>
              </a:moveTo>
              <a:arcTo wR="2976851" hR="2976851" stAng="9785576" swAng="8760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6AA41E1-BB3D-477E-B300-DE88DCB4E7F7}">
      <dsp:nvSpPr>
        <dsp:cNvPr id="0" name=""/>
        <dsp:cNvSpPr/>
      </dsp:nvSpPr>
      <dsp:spPr>
        <a:xfrm>
          <a:off x="663875" y="2462364"/>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Educational Campaigns</a:t>
          </a:r>
          <a:endParaRPr lang="en-US" sz="1200" b="1" kern="1200" dirty="0">
            <a:solidFill>
              <a:schemeClr val="tx1">
                <a:lumMod val="95000"/>
                <a:lumOff val="5000"/>
              </a:schemeClr>
            </a:solidFill>
          </a:endParaRPr>
        </a:p>
      </dsp:txBody>
      <dsp:txXfrm>
        <a:off x="663875" y="2462364"/>
        <a:ext cx="1190997" cy="774148"/>
      </dsp:txXfrm>
    </dsp:sp>
    <dsp:sp modelId="{CAD5023E-328C-4D20-B0CB-5E2C844E3861}">
      <dsp:nvSpPr>
        <dsp:cNvPr id="0" name=""/>
        <dsp:cNvSpPr/>
      </dsp:nvSpPr>
      <dsp:spPr>
        <a:xfrm>
          <a:off x="1214148" y="389511"/>
          <a:ext cx="5953702" cy="5953702"/>
        </a:xfrm>
        <a:custGeom>
          <a:avLst/>
          <a:gdLst/>
          <a:ahLst/>
          <a:cxnLst/>
          <a:rect l="0" t="0" r="0" b="0"/>
          <a:pathLst>
            <a:path>
              <a:moveTo>
                <a:pt x="217066" y="1860951"/>
              </a:moveTo>
              <a:arcTo wR="2976851" hR="2976851" stAng="12120936" swAng="7885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4F41C15-28EE-4054-9E75-F902EB1D38FC}">
      <dsp:nvSpPr>
        <dsp:cNvPr id="0" name=""/>
        <dsp:cNvSpPr/>
      </dsp:nvSpPr>
      <dsp:spPr>
        <a:xfrm>
          <a:off x="1682018" y="698888"/>
          <a:ext cx="1190997" cy="774148"/>
        </a:xfrm>
        <a:prstGeom prst="roundRect">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rPr>
            <a:t>Taxes</a:t>
          </a:r>
          <a:endParaRPr lang="en-US" sz="1200" b="1" kern="1200" dirty="0">
            <a:solidFill>
              <a:schemeClr val="tx1">
                <a:lumMod val="95000"/>
                <a:lumOff val="5000"/>
              </a:schemeClr>
            </a:solidFill>
          </a:endParaRPr>
        </a:p>
      </dsp:txBody>
      <dsp:txXfrm>
        <a:off x="1682018" y="698888"/>
        <a:ext cx="1190997" cy="774148"/>
      </dsp:txXfrm>
    </dsp:sp>
    <dsp:sp modelId="{508E8051-6C9B-42B1-ABFC-291CF77AA4AA}">
      <dsp:nvSpPr>
        <dsp:cNvPr id="0" name=""/>
        <dsp:cNvSpPr/>
      </dsp:nvSpPr>
      <dsp:spPr>
        <a:xfrm>
          <a:off x="1214148" y="389511"/>
          <a:ext cx="5953702" cy="5953702"/>
        </a:xfrm>
        <a:custGeom>
          <a:avLst/>
          <a:gdLst/>
          <a:ahLst/>
          <a:cxnLst/>
          <a:rect l="0" t="0" r="0" b="0"/>
          <a:pathLst>
            <a:path>
              <a:moveTo>
                <a:pt x="1794652" y="244810"/>
              </a:moveTo>
              <a:arcTo wR="2976851" hR="2976851" stAng="14796064" swAng="5342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F2F7D-542F-4A51-942D-2E25019E8BF9}" type="datetimeFigureOut">
              <a:rPr lang="en-US" smtClean="0"/>
              <a:pPr/>
              <a:t>8/15/2012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EC3071-9B19-464B-8617-EAAAD75CBF9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pitchFamily="18"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latin typeface="Times" pitchFamily="18" charset="0"/>
              </a:defRPr>
            </a:lvl1pPr>
          </a:lstStyle>
          <a:p>
            <a:pPr>
              <a:defRPr/>
            </a:pPr>
            <a:fld id="{D2F01129-F03E-46E1-BC23-1453F3A32F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csl.org/issues-research/health/trans-fat-and-menu-labeling-legislation.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you consume too much salt, the body retains water in an attempt to balance out the salt and fluid in the body. The retention of water increases the volume of the blood. When blood volume is increased, it does not flow through the blood vessels as smoothly and easily. Hypertension was defined as mean systolic blood pressure ≥140 mm Hg, mean diastolic blood pressure ≥90 mm Hg</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0D82F-98EF-4B41-82B4-196C6FAB4610}"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mn-ea"/>
                <a:cs typeface="+mn-cs"/>
              </a:rPr>
              <a:t>Editorial on the National Salt Reduction Initiative (NSRI) that was co-authored by NYC Health Commissioner Farley </a:t>
            </a:r>
            <a:r>
              <a:rPr lang="en-US" sz="1200" kern="1200" dirty="0" smtClean="0">
                <a:solidFill>
                  <a:schemeClr val="tx1"/>
                </a:solidFill>
                <a:latin typeface="Times" pitchFamily="18" charset="0"/>
                <a:ea typeface="+mn-ea"/>
                <a:cs typeface="+mn-cs"/>
              </a:rPr>
              <a:t>scheduled </a:t>
            </a:r>
            <a:r>
              <a:rPr lang="en-US" sz="1200" kern="1200" dirty="0" smtClean="0">
                <a:solidFill>
                  <a:schemeClr val="tx1"/>
                </a:solidFill>
                <a:latin typeface="Times" pitchFamily="18" charset="0"/>
                <a:ea typeface="+mn-ea"/>
                <a:cs typeface="+mn-cs"/>
              </a:rPr>
              <a:t>for publication in </a:t>
            </a:r>
            <a:r>
              <a:rPr lang="en-US" sz="1200" i="1" kern="1200" dirty="0" smtClean="0">
                <a:solidFill>
                  <a:schemeClr val="tx1"/>
                </a:solidFill>
                <a:latin typeface="Times" pitchFamily="18" charset="0"/>
                <a:ea typeface="+mn-ea"/>
                <a:cs typeface="+mn-cs"/>
              </a:rPr>
              <a:t>The American Journal of Public Health</a:t>
            </a:r>
            <a:r>
              <a:rPr lang="en-US" sz="1200" kern="1200" dirty="0" smtClean="0">
                <a:solidFill>
                  <a:schemeClr val="tx1"/>
                </a:solidFill>
                <a:latin typeface="Times" pitchFamily="18" charset="0"/>
                <a:ea typeface="+mn-ea"/>
                <a:cs typeface="+mn-cs"/>
              </a:rPr>
              <a:t> in </a:t>
            </a:r>
            <a:r>
              <a:rPr lang="en-US" sz="1200" kern="1200" dirty="0" smtClean="0">
                <a:solidFill>
                  <a:schemeClr val="tx1"/>
                </a:solidFill>
                <a:latin typeface="Times" pitchFamily="18" charset="0"/>
                <a:ea typeface="+mn-ea"/>
                <a:cs typeface="+mn-cs"/>
              </a:rPr>
              <a:t>September. </a:t>
            </a:r>
            <a:endParaRPr lang="en-US" sz="1200" kern="1200" dirty="0" smtClean="0">
              <a:solidFill>
                <a:schemeClr val="tx1"/>
              </a:solidFill>
              <a:latin typeface="Times" pitchFamily="18" charset="0"/>
              <a:ea typeface="+mn-ea"/>
              <a:cs typeface="+mn-cs"/>
            </a:endParaRPr>
          </a:p>
          <a:p>
            <a:pPr>
              <a:buFont typeface="Arial" pitchFamily="34" charset="0"/>
              <a:buChar char="•"/>
            </a:pPr>
            <a:r>
              <a:rPr lang="en-US" dirty="0" smtClean="0"/>
              <a:t>FDA</a:t>
            </a:r>
            <a:r>
              <a:rPr lang="en-US" baseline="0" dirty="0" smtClean="0"/>
              <a:t> has not taken action on IOM recommendation of regulation of sodium levels in processed foods, leaving little besides the NSRI to address this health imperative. </a:t>
            </a:r>
            <a:endParaRPr lang="en-US" baseline="0" dirty="0" smtClean="0"/>
          </a:p>
          <a:p>
            <a:pPr>
              <a:buFont typeface="Arial" pitchFamily="34" charset="0"/>
              <a:buChar char="•"/>
            </a:pPr>
            <a:r>
              <a:rPr lang="en-US" baseline="0" dirty="0" smtClean="0"/>
              <a:t>In </a:t>
            </a:r>
            <a:r>
              <a:rPr lang="en-US" baseline="0" dirty="0" smtClean="0"/>
              <a:t>the UK, the government was central to address structured, voluntary industry reductions. </a:t>
            </a:r>
            <a:endParaRPr lang="en-US" baseline="0" dirty="0" smtClean="0"/>
          </a:p>
          <a:p>
            <a:pPr>
              <a:buFont typeface="Arial" pitchFamily="34" charset="0"/>
              <a:buChar char="•"/>
            </a:pPr>
            <a:r>
              <a:rPr lang="en-US" baseline="0" dirty="0" smtClean="0"/>
              <a:t>The </a:t>
            </a:r>
            <a:r>
              <a:rPr lang="en-US" baseline="0" dirty="0" err="1" smtClean="0"/>
              <a:t>gov’t</a:t>
            </a:r>
            <a:r>
              <a:rPr lang="en-US" baseline="0" dirty="0" smtClean="0"/>
              <a:t> and food industry should broadly endorse and join the NSRI effort now to reduce sodium consumption now and prevent tens of thousands of needless deaths.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UK: salt consumption fallen</a:t>
            </a:r>
            <a:r>
              <a:rPr lang="en-US" baseline="0" dirty="0" smtClean="0"/>
              <a:t> from 9.5g/day to 8.1 (goal from WHO). UK has the lowest salt consumption of any developed country in the world. Fascinating because they have a reputation for “bland” food which you would think would encourage people to add salt!</a:t>
            </a:r>
            <a:endParaRPr lang="en-US" dirty="0" smtClean="0"/>
          </a:p>
          <a:p>
            <a:pPr eaLnBrk="1" hangingPunct="1">
              <a:spcBef>
                <a:spcPct val="0"/>
              </a:spcBef>
            </a:pPr>
            <a:endParaRPr lang="en-US" dirty="0" smtClean="0"/>
          </a:p>
          <a:p>
            <a:pPr eaLnBrk="1" hangingPunct="1">
              <a:spcBef>
                <a:spcPct val="0"/>
              </a:spcBef>
            </a:pPr>
            <a:r>
              <a:rPr lang="en-US" dirty="0" smtClean="0"/>
              <a:t>Japan</a:t>
            </a:r>
            <a:r>
              <a:rPr lang="en-US" dirty="0" smtClean="0"/>
              <a:t>: Non </a:t>
            </a:r>
            <a:r>
              <a:rPr lang="en-US" dirty="0" err="1" smtClean="0"/>
              <a:t>gov’t</a:t>
            </a:r>
            <a:r>
              <a:rPr lang="en-US" dirty="0" smtClean="0"/>
              <a:t> initiative. Some of the highest salt consumption in the world. Public </a:t>
            </a:r>
            <a:r>
              <a:rPr lang="en-US" dirty="0" err="1" smtClean="0"/>
              <a:t>ed</a:t>
            </a:r>
            <a:r>
              <a:rPr lang="en-US" dirty="0" smtClean="0"/>
              <a:t> campaign 13.5 to 12. g/day. Indications salt intake is on the rise</a:t>
            </a:r>
          </a:p>
          <a:p>
            <a:pPr eaLnBrk="1" hangingPunct="1">
              <a:spcBef>
                <a:spcPct val="0"/>
              </a:spcBef>
            </a:pPr>
            <a:r>
              <a:rPr lang="en-US" dirty="0" smtClean="0"/>
              <a:t>Ireland</a:t>
            </a:r>
            <a:r>
              <a:rPr lang="en-US" dirty="0" smtClean="0"/>
              <a:t>: reduced salt in bread by 10%, sauces 15% and soups 10%. Mandatory limits for salt content of food established</a:t>
            </a:r>
          </a:p>
          <a:p>
            <a:pPr eaLnBrk="1" hangingPunct="1">
              <a:spcBef>
                <a:spcPct val="0"/>
              </a:spcBef>
            </a:pPr>
            <a:r>
              <a:rPr lang="en-US" dirty="0" smtClean="0"/>
              <a:t>Finland: 1978-2002 3 g reduction in pop. Salt intake. Decreased from 12 to 9 g/day. Mandatory warning labels which drove many high salt foods from supermarket shelves.  </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D425B8-C673-4A93-AB90-9A4CBB3AF5EB}"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not to focus on education…better to work with manufacturers</a:t>
            </a:r>
            <a:r>
              <a:rPr lang="en-US" baseline="0" dirty="0" smtClean="0"/>
              <a:t> because people don’t have a lot of control over the amount of salt in their foods. UNDECTECTABLE APPROACH!</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A single slice can have 130-220 mg sodium per slice! Working with Oregon</a:t>
            </a:r>
            <a:r>
              <a:rPr lang="en-US" sz="1200" baseline="0" dirty="0" smtClean="0"/>
              <a:t> FIC on product development, sensory and consumer acceptance data to be published. No data exists for Oregon or national work on sodium reduction in bread. Would like to have new buns on ODE procurement list.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B2B3253-1C74-4466-8C47-2DA30B4C89FD}"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eaLnBrk="1" hangingPunct="1"/>
            <a:endParaRPr lang="en-US" smtClean="0"/>
          </a:p>
        </p:txBody>
      </p:sp>
      <p:sp>
        <p:nvSpPr>
          <p:cNvPr id="18435" name="Slide Number Placeholder 3"/>
          <p:cNvSpPr>
            <a:spLocks noGrp="1"/>
          </p:cNvSpPr>
          <p:nvPr>
            <p:ph type="sldNum" sz="quarter" idx="5"/>
          </p:nvPr>
        </p:nvSpPr>
        <p:spPr>
          <a:noFill/>
        </p:spPr>
        <p:txBody>
          <a:bodyPr/>
          <a:lstStyle/>
          <a:p>
            <a:fld id="{3D2A41D8-E1F4-4333-8203-214436264910}" type="slidenum">
              <a:rPr lang="en-US" smtClean="0"/>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dirty="0" smtClean="0"/>
              <a:t>Estimated to save 250, 000  from trans fat goal and 110,000</a:t>
            </a:r>
          </a:p>
          <a:p>
            <a:pPr lvl="1" eaLnBrk="1" hangingPunct="1"/>
            <a:r>
              <a:rPr lang="en-US" dirty="0" smtClean="0"/>
              <a:t>The average consumption</a:t>
            </a:r>
            <a:r>
              <a:rPr lang="en-US" baseline="0" dirty="0" smtClean="0"/>
              <a:t> of trans fat has done from 4.6 grams in the 1990s to 1.3 grams in 2010. </a:t>
            </a:r>
            <a:endParaRPr lang="en-US" dirty="0" smtClean="0"/>
          </a:p>
        </p:txBody>
      </p:sp>
      <p:sp>
        <p:nvSpPr>
          <p:cNvPr id="21507" name="Slide Number Placeholder 3"/>
          <p:cNvSpPr>
            <a:spLocks noGrp="1"/>
          </p:cNvSpPr>
          <p:nvPr>
            <p:ph type="sldNum" sz="quarter" idx="5"/>
          </p:nvPr>
        </p:nvSpPr>
        <p:spPr>
          <a:noFill/>
        </p:spPr>
        <p:txBody>
          <a:bodyPr/>
          <a:lstStyle/>
          <a:p>
            <a:fld id="{CF70828B-1895-43C1-9738-D329E029784A}"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t>When introduced, it was believed that artificial trans fats were a viable healthy alternative to saturated fats</a:t>
            </a:r>
          </a:p>
        </p:txBody>
      </p:sp>
      <p:sp>
        <p:nvSpPr>
          <p:cNvPr id="25603" name="Slide Number Placeholder 3"/>
          <p:cNvSpPr>
            <a:spLocks noGrp="1"/>
          </p:cNvSpPr>
          <p:nvPr>
            <p:ph type="sldNum" sz="quarter" idx="5"/>
          </p:nvPr>
        </p:nvSpPr>
        <p:spPr>
          <a:noFill/>
        </p:spPr>
        <p:txBody>
          <a:bodyPr/>
          <a:lstStyle/>
          <a:p>
            <a:fld id="{2F35F03C-3051-4BC1-82A2-9C3BF2871CA1}" type="slidenum">
              <a:rPr lang="en-US" smtClean="0"/>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Rumens= </a:t>
            </a:r>
            <a:r>
              <a:rPr lang="en-US" sz="1200" dirty="0" smtClean="0"/>
              <a:t>The first division of the stomach of a ruminant animal, in which most food collects immediately after being swallowed and from which it is later returned to the mouth as cud for thorough </a:t>
            </a:r>
            <a:r>
              <a:rPr lang="en-US" sz="1200" dirty="0" smtClean="0"/>
              <a:t>chewing. Cows</a:t>
            </a:r>
            <a:r>
              <a:rPr lang="en-US" sz="1200" baseline="0" dirty="0" smtClean="0"/>
              <a:t> eat a lot of grass very quickly and then it’s spit up and held in the mouth for thorough chewing.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eaLnBrk="1" hangingPunct="1"/>
            <a:r>
              <a:rPr lang="en-US" smtClean="0"/>
              <a:t>Double whammy</a:t>
            </a:r>
          </a:p>
          <a:p>
            <a:pPr eaLnBrk="1" hangingPunct="1"/>
            <a:r>
              <a:rPr lang="en-US" smtClean="0"/>
              <a:t>Both synthetic and natural</a:t>
            </a:r>
          </a:p>
        </p:txBody>
      </p:sp>
      <p:sp>
        <p:nvSpPr>
          <p:cNvPr id="32771" name="Slide Number Placeholder 3"/>
          <p:cNvSpPr>
            <a:spLocks noGrp="1"/>
          </p:cNvSpPr>
          <p:nvPr>
            <p:ph type="sldNum" sz="quarter" idx="5"/>
          </p:nvPr>
        </p:nvSpPr>
        <p:spPr>
          <a:noFill/>
        </p:spPr>
        <p:txBody>
          <a:bodyPr/>
          <a:lstStyle/>
          <a:p>
            <a:fld id="{50599034-9B16-4F4A-A545-CD4DCD2F8883}" type="slidenum">
              <a:rPr lang="en-US" smtClean="0"/>
              <a:pPr/>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eaLnBrk="1" hangingPunct="1"/>
            <a:r>
              <a:rPr lang="en-US" dirty="0" smtClean="0"/>
              <a:t>The Health Professionals' Follow up Study and the Iowa’s Women’s Health Study showed that there was no increase in risk of T2DM with increasing  TFA intake when total energy intake, all fats consumed and body weight were factored into analysis. </a:t>
            </a:r>
          </a:p>
          <a:p>
            <a:pPr eaLnBrk="1" hangingPunct="1"/>
            <a:endParaRPr lang="en-US" dirty="0" smtClean="0"/>
          </a:p>
          <a:p>
            <a:pPr eaLnBrk="1" hangingPunct="1"/>
            <a:r>
              <a:rPr lang="en-US" dirty="0" smtClean="0"/>
              <a:t>Animal Studies: A </a:t>
            </a:r>
            <a:r>
              <a:rPr lang="en-US" dirty="0" smtClean="0"/>
              <a:t>6 year experiment revealed that monkeys fed a trans fat diet gained 7.2% of their body weight as compared to 1.8% for monkeys on a mono-unsaturated fat diet. Although obesity is frequently linked to trans fat in popular media, this generally in the context of eating too many calories. </a:t>
            </a:r>
          </a:p>
        </p:txBody>
      </p:sp>
      <p:sp>
        <p:nvSpPr>
          <p:cNvPr id="34819" name="Slide Number Placeholder 3"/>
          <p:cNvSpPr>
            <a:spLocks noGrp="1"/>
          </p:cNvSpPr>
          <p:nvPr>
            <p:ph type="sldNum" sz="quarter" idx="5"/>
          </p:nvPr>
        </p:nvSpPr>
        <p:spPr>
          <a:noFill/>
        </p:spPr>
        <p:txBody>
          <a:bodyPr/>
          <a:lstStyle/>
          <a:p>
            <a:fld id="{18D8ABA8-1B1F-41EE-A7BB-0B1036A17C6D}"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r>
              <a:rPr lang="en-US" dirty="0" smtClean="0"/>
              <a:t>Recent</a:t>
            </a:r>
            <a:r>
              <a:rPr lang="en-US" baseline="0" dirty="0" smtClean="0"/>
              <a:t> </a:t>
            </a:r>
            <a:r>
              <a:rPr lang="en-US" dirty="0" smtClean="0"/>
              <a:t>MMWR showed that 1500 recommendation is really only 47.6% population. 98.6% of those persons who should limit sodium to &gt;1,500 mg consume more than 1500 mg/day. 88.2% of the remaining U.S. population, daily sodium intake was greater than the recommended &lt;2,300 mg. including 95.0% of those aged ≥18 years</a:t>
            </a:r>
          </a:p>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F3D8D6BC-CB62-4CF6-82E4-E84E13410559}"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eaLnBrk="1" hangingPunct="1"/>
            <a:r>
              <a:rPr lang="en-US" dirty="0" smtClean="0"/>
              <a:t>According to he AHA and the NHLBI, metabolic syndrome is present if you have three or more of the listed signs. A pro inflammatory state also contributes to the syndrome. Trans fat (and maybe sugar) may contribute to inflammatory mechanisms and interference with fat metabolism. </a:t>
            </a:r>
          </a:p>
        </p:txBody>
      </p:sp>
      <p:sp>
        <p:nvSpPr>
          <p:cNvPr id="36867" name="Slide Number Placeholder 3"/>
          <p:cNvSpPr>
            <a:spLocks noGrp="1"/>
          </p:cNvSpPr>
          <p:nvPr>
            <p:ph type="sldNum" sz="quarter" idx="5"/>
          </p:nvPr>
        </p:nvSpPr>
        <p:spPr>
          <a:noFill/>
        </p:spPr>
        <p:txBody>
          <a:bodyPr/>
          <a:lstStyle/>
          <a:p>
            <a:fld id="{7745C43F-12EB-45BF-95C4-0700DC056EB4}" type="slidenum">
              <a:rPr lang="en-US" smtClean="0"/>
              <a:pPr/>
              <a:t>30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for added sugar!</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Didn’t happen with NYC</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r>
              <a:rPr lang="en-US" sz="900" smtClean="0">
                <a:solidFill>
                  <a:schemeClr val="bg1"/>
                </a:solidFill>
              </a:rPr>
              <a:t>It is important to note that all of these regulations exempted packaged or manufactured foods because these products fall under the jurisdiction of the Federal Food and Drug Administration (FDA). </a:t>
            </a:r>
            <a:r>
              <a:rPr lang="en-US" sz="900" baseline="30000" smtClean="0">
                <a:solidFill>
                  <a:schemeClr val="bg1"/>
                </a:solidFill>
              </a:rPr>
              <a:t>6 </a:t>
            </a:r>
            <a:endParaRPr lang="en-US" smtClean="0"/>
          </a:p>
        </p:txBody>
      </p:sp>
      <p:sp>
        <p:nvSpPr>
          <p:cNvPr id="40963" name="Slide Number Placeholder 3"/>
          <p:cNvSpPr>
            <a:spLocks noGrp="1"/>
          </p:cNvSpPr>
          <p:nvPr>
            <p:ph type="sldNum" sz="quarter" idx="5"/>
          </p:nvPr>
        </p:nvSpPr>
        <p:spPr>
          <a:noFill/>
        </p:spPr>
        <p:txBody>
          <a:bodyPr/>
          <a:lstStyle/>
          <a:p>
            <a:fld id="{126476C0-AAEB-4BBF-95F6-226A4A69CB1F}" type="slidenum">
              <a:rPr lang="en-US" smtClean="0"/>
              <a:pPr/>
              <a:t>33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Assesses whether the regulation that took effect in 2009 was making a difference for diners. Few than 4.5 grams of</a:t>
            </a:r>
            <a:r>
              <a:rPr lang="en-US" baseline="0" dirty="0" smtClean="0"/>
              <a:t> trans fats can increase the risk of coronary heart disease by 23%. Fast food restaurants have nutrition info readily available. </a:t>
            </a:r>
            <a:r>
              <a:rPr lang="en-US" b="1" dirty="0" smtClean="0"/>
              <a:t>Limitation:</a:t>
            </a:r>
            <a:r>
              <a:rPr lang="en-US" dirty="0" smtClean="0"/>
              <a:t> Fast-food restaurants that were included may not be representative of all NYC restaurants.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The introduction of a local restaurant regulation was associated with a substantial and statistically significant decrease in the trans fat content of purchases at fast-food chains, without a commensurate increase in saturated fat. Restaurant patrons from high- and low-poverty neighborhoods benefited equally. However, federal regulation will be necessary to fully eliminate population exposure to industrial trans fat 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County Board of Commissioners voted down a proposal that would ban trans fa</a:t>
            </a:r>
            <a:r>
              <a:rPr lang="en-US" sz="1200" kern="1200" dirty="0" smtClean="0">
                <a:solidFill>
                  <a:schemeClr val="tx1"/>
                </a:solidFill>
                <a:latin typeface="Times" pitchFamily="18" charset="0"/>
                <a:ea typeface="+mn-ea"/>
                <a:cs typeface="+mn-cs"/>
              </a:rPr>
              <a:t>ts. There are 29 states that have considered </a:t>
            </a:r>
            <a:r>
              <a:rPr lang="en-US" sz="1200" kern="1200" dirty="0" smtClean="0">
                <a:solidFill>
                  <a:schemeClr val="tx1"/>
                </a:solidFill>
                <a:latin typeface="Times" pitchFamily="18" charset="0"/>
                <a:ea typeface="+mn-ea"/>
                <a:cs typeface="+mn-cs"/>
                <a:hlinkClick r:id="rId3"/>
              </a:rPr>
              <a:t>legislation to limit or ban artificial trans fats</a:t>
            </a:r>
            <a:r>
              <a:rPr lang="en-US" sz="1200" kern="1200" dirty="0" smtClean="0">
                <a:solidFill>
                  <a:schemeClr val="tx1"/>
                </a:solidFill>
                <a:latin typeface="Times" pitchFamily="18" charset="0"/>
                <a:ea typeface="+mn-ea"/>
                <a:cs typeface="+mn-cs"/>
              </a:rPr>
              <a:t>  in various locations including restaurants and schools. California and Vermont have pioneered state-wide artificial trans fat bans in restaurants, but many other states have proposed similar legislation, proposed or enacted artificial trans fat bans in schools, reduced artificial trans fat use in schools to less than 0.5 grams per serving, or enacted legislation to review the economic impact of an artificial trans fat ban at the state level. </a:t>
            </a:r>
          </a:p>
          <a:p>
            <a:r>
              <a:rPr lang="en-US" b="1" dirty="0" smtClean="0"/>
              <a:t>OR HB 2726 (2009, enacted, Section 1. ORS 336.423)</a:t>
            </a:r>
            <a:r>
              <a:rPr lang="en-US" dirty="0" smtClean="0"/>
              <a:t> - Requires chain restaurants to disclose certain nutritional information regarding menu items and post total calorie information in specified manners and locations, including trans fat. Directs the Department of Human Services to adopt rules to administer and enforce the requirements and directs the department to create an exception for drive-through areas under specified circumstances.</a:t>
            </a:r>
          </a:p>
          <a:p>
            <a:r>
              <a:rPr lang="en-US" b="1" dirty="0" smtClean="0"/>
              <a:t>OR HB 2650 (2007, enacted, Chapter 455)</a:t>
            </a:r>
            <a:r>
              <a:rPr lang="en-US" dirty="0" smtClean="0"/>
              <a:t> - Among other provisions specifying school food standards, prohibits the sale of snack items at school that contain more than 0.5 grams of trans fat per serving.</a:t>
            </a:r>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r>
              <a:rPr lang="en-US" dirty="0" smtClean="0"/>
              <a:t>Even Crisco, the quintessential solid shortening made with partially hydrogenated oil, now contains less than 0.5g of trans fat per </a:t>
            </a:r>
            <a:r>
              <a:rPr lang="en-US" dirty="0" smtClean="0"/>
              <a:t>serving</a:t>
            </a:r>
          </a:p>
          <a:p>
            <a:pPr eaLnBrk="1" hangingPunct="1"/>
            <a:r>
              <a:rPr lang="en-US" dirty="0" err="1" smtClean="0"/>
              <a:t>Cinnabon</a:t>
            </a:r>
            <a:r>
              <a:rPr lang="en-US" dirty="0" smtClean="0"/>
              <a:t> has 5 grams of trans fats!, Burgerville= corn syrup and HFCS</a:t>
            </a:r>
            <a:r>
              <a:rPr lang="en-US" baseline="0" dirty="0" smtClean="0"/>
              <a:t> but natural </a:t>
            </a:r>
            <a:r>
              <a:rPr lang="en-US" baseline="0" dirty="0" err="1" smtClean="0"/>
              <a:t>transfats</a:t>
            </a:r>
            <a:r>
              <a:rPr lang="en-US" baseline="0" dirty="0" smtClean="0"/>
              <a:t>. </a:t>
            </a:r>
            <a:r>
              <a:rPr lang="en-US" i="1" dirty="0" smtClean="0"/>
              <a:t>PARTIALLY HYDROGENATED SOYBEAN AND COTTONSEED OILS,</a:t>
            </a:r>
            <a:endParaRPr lang="en-US" dirty="0" smtClean="0"/>
          </a:p>
        </p:txBody>
      </p:sp>
      <p:sp>
        <p:nvSpPr>
          <p:cNvPr id="46083" name="Slide Number Placeholder 3"/>
          <p:cNvSpPr>
            <a:spLocks noGrp="1"/>
          </p:cNvSpPr>
          <p:nvPr>
            <p:ph type="sldNum" sz="quarter" idx="5"/>
          </p:nvPr>
        </p:nvSpPr>
        <p:spPr>
          <a:noFill/>
        </p:spPr>
        <p:txBody>
          <a:bodyPr/>
          <a:lstStyle/>
          <a:p>
            <a:fld id="{8E6BBABB-82AB-493C-A2D8-8B80EA67A068}" type="slidenum">
              <a:rPr lang="en-US" smtClean="0"/>
              <a:pPr/>
              <a:t>36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manmade sweetener that’s found in a wide range of processed foods. after HFCS began to be widely introduced into the food supply 30-odd years ago, obesity rates skyrocketed.</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Rudd Center has their</a:t>
            </a:r>
            <a:r>
              <a:rPr lang="en-US" baseline="0" dirty="0" smtClean="0"/>
              <a:t> cereal studies that show that when kids eat unsweetened cereals they actually eat the right portion for their age and eat more fruit than when eating sugary cereal.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Sugar and Heart Disease…more</a:t>
            </a:r>
            <a:r>
              <a:rPr lang="en-US" baseline="0" dirty="0" smtClean="0"/>
              <a:t> than just sugar and weight gain. Not just HFCS. Sugar and </a:t>
            </a:r>
            <a:r>
              <a:rPr lang="en-US" baseline="0" dirty="0" smtClean="0"/>
              <a:t>triglycerides. You Tube video. </a:t>
            </a:r>
          </a:p>
          <a:p>
            <a:r>
              <a:rPr lang="en-US" baseline="0" dirty="0" smtClean="0"/>
              <a:t>Emerging…work has not been replicated. </a:t>
            </a:r>
            <a:endParaRPr lang="en-US" baseline="0" dirty="0" smtClean="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eaLnBrk="1" hangingPunct="1"/>
            <a:r>
              <a:rPr lang="en-US" smtClean="0"/>
              <a:t>Does not include DM and kidney disease</a:t>
            </a:r>
          </a:p>
        </p:txBody>
      </p:sp>
      <p:sp>
        <p:nvSpPr>
          <p:cNvPr id="23555" name="Slide Number Placeholder 3"/>
          <p:cNvSpPr>
            <a:spLocks noGrp="1"/>
          </p:cNvSpPr>
          <p:nvPr>
            <p:ph type="sldNum" sz="quarter" idx="5"/>
          </p:nvPr>
        </p:nvSpPr>
        <p:spPr>
          <a:noFill/>
        </p:spPr>
        <p:txBody>
          <a:bodyPr/>
          <a:lstStyle/>
          <a:p>
            <a:fld id="{384A79E4-85F9-4785-808D-0DEAD616685A}" type="slidenum">
              <a:rPr lang="en-US" smtClean="0"/>
              <a:pPr/>
              <a:t>6</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sugars from all sources have become so prevalent in our food supply, especially in our beverages. High Fructose Corn sweetener usage increased over 1,000% between 1970 and 1990. In 2000 it represented 17.9% of total energy intake (98.6 g).</a:t>
            </a:r>
            <a:r>
              <a:rPr lang="en-US" baseline="0" dirty="0" smtClean="0"/>
              <a:t> Recent NHANES data (2007-2008) indicate the average intake decrease to 14.5% of total energy intake. </a:t>
            </a:r>
            <a:endParaRPr lang="en-US" dirty="0" smtClean="0"/>
          </a:p>
          <a:p>
            <a:pPr lvl="1"/>
            <a:r>
              <a:rPr lang="en-US" dirty="0" smtClean="0"/>
              <a:t>This exceeds the change in intake more than any other food in that time span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55% of all sweeteners today are derived from corn. Coincides with obesity rates.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Since the 1970s, sugar consumption has gone down nearly 40 percent, but high fructose corn syrup has more than made up the difference. Dr. </a:t>
            </a:r>
            <a:r>
              <a:rPr lang="en-US" dirty="0" err="1" smtClean="0"/>
              <a:t>Lustig</a:t>
            </a:r>
            <a:r>
              <a:rPr lang="en-US" dirty="0" smtClean="0"/>
              <a:t> says they are both toxic because they both contain fructose -- that's what makes them sweet and irresistible.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pitchFamily="18" charset="0"/>
                <a:ea typeface="+mn-ea"/>
                <a:cs typeface="+mn-cs"/>
              </a:rPr>
              <a:t>Called glucose-fructose syrup in the UK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Table sugar is made of one glucose molecule joined to one fructose molecule, so it contains glucose and fructose in equal proportions. High-fructose corn syrup also contains glucose mixed with fructose, with just slightly more fructose than glucose (or, in some varieties, slightly more glucose than fructose). Since table sugar and corn sweeteners are made up of the same "raw materials"—glucose and fructose—and these raw materials are used in roughly similar proportions, it is likely that table sugar and corn sweeteners have the same physiological impact on blood sugar, insulin, and metabolism.</a:t>
            </a:r>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Studies done by </a:t>
            </a:r>
            <a:r>
              <a:rPr lang="en-US" dirty="0" err="1" smtClean="0"/>
              <a:t>Kimber</a:t>
            </a:r>
            <a:r>
              <a:rPr lang="en-US" dirty="0" smtClean="0"/>
              <a:t> Stanhope, a nutritional biologist at the University of California, Davis are starting to back </a:t>
            </a:r>
            <a:r>
              <a:rPr lang="en-US" dirty="0" smtClean="0"/>
              <a:t>up </a:t>
            </a:r>
            <a:r>
              <a:rPr lang="en-US" dirty="0" err="1" smtClean="0"/>
              <a:t>Lustig’s</a:t>
            </a:r>
            <a:r>
              <a:rPr lang="en-US" dirty="0" smtClean="0"/>
              <a:t> work. </a:t>
            </a:r>
            <a:r>
              <a:rPr lang="en-US" dirty="0" smtClean="0"/>
              <a:t>She's in the middle of a groundbreaking, five-year study which has already shown strong evidence linking excess high fructose corn syrup consumption to an increase in risk factors for heart disease and stroke. That suggests calories from added sugars are different than calories from other foods.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 study </a:t>
            </a:r>
            <a:r>
              <a:rPr lang="en-US" dirty="0" smtClean="0"/>
              <a:t>suggests that when a person consumes too much sweet stuff, the liver gets overloaded with fructose and converts some of it into fat. Some of that fat ends up in the bloodstream and helps generate a dangerous kind of cholesterol called small dense LDL. These particles are known to lodge in blood vessels, form plaque and are associated with heart attacks.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least for now, high-fructose corn syrup doesn't seem to be any better or any worse than any other kind of added sugar. Animal studies show it might</a:t>
            </a:r>
            <a:r>
              <a:rPr lang="en-US" baseline="0" dirty="0" smtClean="0"/>
              <a:t> be metabolized differently. </a:t>
            </a:r>
            <a:endParaRPr lang="en-US" dirty="0" smtClean="0"/>
          </a:p>
          <a:p>
            <a:r>
              <a:rPr lang="en-US" dirty="0" smtClean="0"/>
              <a:t>Limit intake of all added sugars</a:t>
            </a:r>
          </a:p>
          <a:p>
            <a:endParaRPr lang="en-US" dirty="0" smtClean="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Corn refiners </a:t>
            </a:r>
            <a:r>
              <a:rPr lang="en-US" dirty="0" smtClean="0"/>
              <a:t>Association</a:t>
            </a:r>
            <a:r>
              <a:rPr lang="en-US" baseline="0" dirty="0" smtClean="0"/>
              <a:t> </a:t>
            </a:r>
            <a:r>
              <a:rPr lang="en-US" dirty="0" smtClean="0"/>
              <a:t>wanted to change the name to corn sugar…The FDA said the corn-refining group didn't provide sufficient grounds for a name change. The agency said it defines sugar as "a solid, dried and crystallized food," while syrup is a "liquid food."</a:t>
            </a:r>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Require disclosure of added sugar on nutrition facts panel</a:t>
            </a:r>
          </a:p>
          <a:p>
            <a:pPr marL="685800" lvl="1" indent="-228600">
              <a:buAutoNum type="arabicPeriod"/>
            </a:pPr>
            <a:r>
              <a:rPr lang="en-US" baseline="0" dirty="0" smtClean="0"/>
              <a:t>Similar effects as trans fats-create and advertise products with less added sugar. </a:t>
            </a:r>
          </a:p>
          <a:p>
            <a:pPr marL="228600" indent="-228600">
              <a:buAutoNum type="arabicPeriod"/>
            </a:pPr>
            <a:r>
              <a:rPr lang="en-US" baseline="0" dirty="0" smtClean="0"/>
              <a:t>Revise requirements for health claims</a:t>
            </a:r>
          </a:p>
          <a:p>
            <a:pPr marL="228600" indent="-228600">
              <a:buAutoNum type="arabicPeriod"/>
            </a:pPr>
            <a:r>
              <a:rPr lang="en-US" baseline="0" dirty="0" smtClean="0"/>
              <a:t>Establish a daily ref. value for sugar (AHA, USDA, WHO) have issued strong standards that can guide the </a:t>
            </a:r>
            <a:r>
              <a:rPr lang="en-US" baseline="0" dirty="0" err="1" smtClean="0"/>
              <a:t>gov’t</a:t>
            </a:r>
            <a:r>
              <a:rPr lang="en-US" baseline="0" dirty="0" smtClean="0"/>
              <a:t>. There are no longer any viable reasons to maintain outdated nutrition labeling standards for sugar. </a:t>
            </a:r>
          </a:p>
          <a:p>
            <a:pPr marL="228600" indent="-228600">
              <a:buNone/>
            </a:pPr>
            <a:r>
              <a:rPr lang="en-US" baseline="0" dirty="0" smtClean="0"/>
              <a:t>Foster informed choice and results in improved health for the wider population if positive reformulation results. </a:t>
            </a:r>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2010 DGA provided</a:t>
            </a:r>
            <a:r>
              <a:rPr lang="en-US" baseline="0" dirty="0" smtClean="0"/>
              <a:t> clear recommendations for added sugar consumption and an approach to evaluate added sugar content in foods. The lack of a perfect scientific method for determining added sugar is no different from that in the food allergen area. Manufacturers know how much sugar is added to their products. The FDA can require manufacturers to confidentially submit the food recipe to </a:t>
            </a:r>
            <a:r>
              <a:rPr lang="en-US" baseline="0" dirty="0" err="1" smtClean="0"/>
              <a:t>thea</a:t>
            </a:r>
            <a:r>
              <a:rPr lang="en-US" baseline="0" dirty="0" smtClean="0"/>
              <a:t> </a:t>
            </a:r>
            <a:r>
              <a:rPr lang="en-US" baseline="0" dirty="0" err="1" smtClean="0"/>
              <a:t>gency</a:t>
            </a:r>
            <a:r>
              <a:rPr lang="en-US" baseline="0" dirty="0" smtClean="0"/>
              <a:t> for verification w/o invoking concerns of proprietary info (like tobacco products). Possibly allow more lenient </a:t>
            </a:r>
            <a:r>
              <a:rPr lang="en-US" baseline="0" dirty="0" err="1" smtClean="0"/>
              <a:t>disclosore</a:t>
            </a:r>
            <a:r>
              <a:rPr lang="en-US" baseline="0" dirty="0" smtClean="0"/>
              <a:t> such that the number may not be w/in the same% of other nutrient disclosures.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USDA has determined the amount of added sugar in more than 8000 food products, and the results are available online.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mamor</a:t>
            </a:r>
            <a:r>
              <a:rPr lang="en-US" dirty="0" smtClean="0"/>
              <a:t> source of added sugar in the American diet is </a:t>
            </a:r>
            <a:r>
              <a:rPr lang="en-US" dirty="0" err="1" smtClean="0"/>
              <a:t>dervied</a:t>
            </a:r>
            <a:r>
              <a:rPr lang="en-US" dirty="0" smtClean="0"/>
              <a:t> from commercially sweetened products, including calorically sweetened </a:t>
            </a:r>
            <a:r>
              <a:rPr lang="en-US" dirty="0" err="1" smtClean="0"/>
              <a:t>beveragess</a:t>
            </a:r>
            <a:r>
              <a:rPr lang="en-US" dirty="0" smtClean="0"/>
              <a:t>,</a:t>
            </a:r>
            <a:r>
              <a:rPr lang="en-US" baseline="0" dirty="0" smtClean="0"/>
              <a:t> grain and </a:t>
            </a:r>
            <a:r>
              <a:rPr lang="en-US" baseline="0" dirty="0" err="1" smtClean="0"/>
              <a:t>dariy</a:t>
            </a:r>
            <a:r>
              <a:rPr lang="en-US" baseline="0" dirty="0" smtClean="0"/>
              <a:t> based desserts, syrups, candy and RTE cereals</a:t>
            </a:r>
            <a:r>
              <a:rPr lang="en-US" b="1" baseline="0" dirty="0" smtClean="0"/>
              <a:t>. </a:t>
            </a:r>
            <a:r>
              <a:rPr lang="en-US" b="1" dirty="0" smtClean="0">
                <a:solidFill>
                  <a:srgbClr val="FFFF00"/>
                </a:solidFill>
              </a:rPr>
              <a:t>Noteworthy, that including</a:t>
            </a:r>
            <a:r>
              <a:rPr lang="en-US" b="1" baseline="0" dirty="0" smtClean="0">
                <a:solidFill>
                  <a:srgbClr val="FFFF00"/>
                </a:solidFill>
              </a:rPr>
              <a:t> other sweetened beverages such as sweetened tea, coffee, and milk drinks, in the category brings the percentage of added sugar from sweetened beverages in the American diet to 47.1% </a:t>
            </a:r>
            <a:r>
              <a:rPr lang="en-US" baseline="0" dirty="0" smtClean="0"/>
              <a:t>(Wels JA, Sharma AJ, </a:t>
            </a:r>
            <a:r>
              <a:rPr lang="en-US" baseline="0" dirty="0" err="1" smtClean="0"/>
              <a:t>Grellinger</a:t>
            </a:r>
            <a:r>
              <a:rPr lang="en-US" baseline="0" dirty="0" smtClean="0"/>
              <a:t> L, </a:t>
            </a:r>
            <a:r>
              <a:rPr lang="en-US" baseline="0" dirty="0" err="1" smtClean="0"/>
              <a:t>Vos</a:t>
            </a:r>
            <a:r>
              <a:rPr lang="en-US" baseline="0" dirty="0" smtClean="0"/>
              <a:t> MB. </a:t>
            </a:r>
            <a:r>
              <a:rPr lang="en-US" baseline="0" dirty="0" err="1" smtClean="0"/>
              <a:t>Consumptio</a:t>
            </a:r>
            <a:r>
              <a:rPr lang="en-US" baseline="0" dirty="0" smtClean="0"/>
              <a:t> of added sugars in decreasing in the United States. </a:t>
            </a:r>
            <a:r>
              <a:rPr lang="en-US" i="1" baseline="0" dirty="0" smtClean="0"/>
              <a:t>Am J </a:t>
            </a:r>
            <a:r>
              <a:rPr lang="en-US" i="1" baseline="0" dirty="0" err="1" smtClean="0"/>
              <a:t>Clin</a:t>
            </a:r>
            <a:r>
              <a:rPr lang="en-US" i="1" baseline="0" dirty="0" smtClean="0"/>
              <a:t> </a:t>
            </a:r>
            <a:r>
              <a:rPr lang="en-US" i="1" baseline="0" dirty="0" err="1" smtClean="0"/>
              <a:t>Nutr</a:t>
            </a:r>
            <a:r>
              <a:rPr lang="en-US" i="1" baseline="0" dirty="0" smtClean="0"/>
              <a:t>. </a:t>
            </a:r>
            <a:r>
              <a:rPr lang="en-US" i="0" baseline="0" dirty="0" smtClean="0"/>
              <a:t>2011; 94(3); 726-734.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Obesity epidemic</a:t>
            </a:r>
            <a:r>
              <a:rPr lang="en-US" baseline="0" dirty="0" smtClean="0"/>
              <a:t> has been attributed to an increase in just 100 calories!</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eaLnBrk="1" hangingPunct="1"/>
            <a:r>
              <a:rPr lang="en-US" dirty="0" smtClean="0"/>
              <a:t>Dairy Products</a:t>
            </a:r>
            <a:endParaRPr lang="en-US" dirty="0" smtClean="0"/>
          </a:p>
        </p:txBody>
      </p:sp>
      <p:sp>
        <p:nvSpPr>
          <p:cNvPr id="26627" name="Slide Number Placeholder 3"/>
          <p:cNvSpPr>
            <a:spLocks noGrp="1"/>
          </p:cNvSpPr>
          <p:nvPr>
            <p:ph type="sldNum" sz="quarter" idx="5"/>
          </p:nvPr>
        </p:nvSpPr>
        <p:spPr>
          <a:noFill/>
        </p:spPr>
        <p:txBody>
          <a:bodyPr/>
          <a:lstStyle/>
          <a:p>
            <a:fld id="{28BD6CFB-AB04-45EF-BA00-D8691E1DF49D}" type="slidenum">
              <a:rPr lang="en-US" smtClean="0"/>
              <a:pPr/>
              <a:t>7</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 Consumption of Sugary </a:t>
            </a:r>
            <a:r>
              <a:rPr lang="en-US" dirty="0" smtClean="0"/>
              <a:t>Drinks:</a:t>
            </a:r>
            <a:r>
              <a:rPr lang="en-US" baseline="0" dirty="0" smtClean="0"/>
              <a:t> </a:t>
            </a:r>
            <a:r>
              <a:rPr lang="en-US" dirty="0" smtClean="0"/>
              <a:t>Consumption </a:t>
            </a:r>
            <a:r>
              <a:rPr lang="en-US" dirty="0" smtClean="0"/>
              <a:t>trends </a:t>
            </a:r>
          </a:p>
          <a:p>
            <a:pPr lvl="1"/>
            <a:r>
              <a:rPr lang="en-US" dirty="0" smtClean="0"/>
              <a:t>Soda: single greatest source added sugar </a:t>
            </a:r>
            <a:r>
              <a:rPr lang="en-US" dirty="0" smtClean="0"/>
              <a:t>Solid science correlating</a:t>
            </a:r>
            <a:r>
              <a:rPr lang="en-US" baseline="0" dirty="0" smtClean="0"/>
              <a:t> it with obesity and other metabolic </a:t>
            </a:r>
            <a:r>
              <a:rPr lang="en-US" baseline="0" dirty="0" err="1" smtClean="0"/>
              <a:t>diseasese</a:t>
            </a:r>
            <a:r>
              <a:rPr lang="en-US" baseline="0" dirty="0" smtClean="0"/>
              <a:t>. </a:t>
            </a:r>
            <a:r>
              <a:rPr lang="en-US" dirty="0" smtClean="0"/>
              <a:t> </a:t>
            </a:r>
            <a:endParaRPr lang="en-US" dirty="0" smtClean="0"/>
          </a:p>
          <a:p>
            <a:pPr lvl="1"/>
            <a:r>
              <a:rPr lang="en-US" dirty="0" smtClean="0"/>
              <a:t>Empty calories </a:t>
            </a:r>
          </a:p>
          <a:p>
            <a:pPr lvl="1"/>
            <a:r>
              <a:rPr lang="en-US" dirty="0" smtClean="0"/>
              <a:t>Restrict Marketing in schools to youth </a:t>
            </a:r>
          </a:p>
          <a:p>
            <a:pPr lvl="1"/>
            <a:r>
              <a:rPr lang="en-US" dirty="0" smtClean="0"/>
              <a:t>Municipal Facilities: Boston-ban sugary drinks in public buildings</a:t>
            </a:r>
          </a:p>
          <a:p>
            <a:pPr lvl="1">
              <a:buNone/>
            </a:pPr>
            <a:r>
              <a:rPr lang="en-US" dirty="0" smtClean="0"/>
              <a:t>Regulate Practices:</a:t>
            </a:r>
            <a:r>
              <a:rPr lang="en-US" baseline="0" dirty="0" smtClean="0"/>
              <a:t> </a:t>
            </a:r>
            <a:r>
              <a:rPr lang="en-US" dirty="0" smtClean="0"/>
              <a:t>Bloomberg Proposal, Nutrition Standards, Marketing Regulations (schools, buses)</a:t>
            </a:r>
          </a:p>
          <a:p>
            <a:pPr lvl="1">
              <a:buNone/>
            </a:pPr>
            <a:r>
              <a:rPr lang="en-US" dirty="0" smtClean="0"/>
              <a:t>Hospitals:</a:t>
            </a:r>
            <a:r>
              <a:rPr lang="en-US" baseline="0" dirty="0" smtClean="0"/>
              <a:t> ban sugary drinks and marketing of soda in hospitals</a:t>
            </a:r>
          </a:p>
          <a:p>
            <a:pPr lvl="1">
              <a:buNone/>
            </a:pPr>
            <a:r>
              <a:rPr lang="en-US" baseline="0" dirty="0" smtClean="0"/>
              <a:t>Educational campaigns: soda free summer-Boston &amp; </a:t>
            </a:r>
            <a:r>
              <a:rPr lang="en-US" baseline="0" dirty="0" smtClean="0"/>
              <a:t>California, Multnomah county</a:t>
            </a:r>
            <a:endParaRPr lang="en-US" baseline="0" dirty="0" smtClean="0"/>
          </a:p>
          <a:p>
            <a:pPr lvl="1">
              <a:buNone/>
            </a:pPr>
            <a:r>
              <a:rPr lang="en-US" baseline="0" dirty="0" smtClean="0"/>
              <a:t>Litigation: CSPI sued coke for deceptive and unsubstantiated claims that vitamin H20 is a </a:t>
            </a:r>
            <a:r>
              <a:rPr lang="en-US" dirty="0" smtClean="0"/>
              <a:t>healthful alternative to soda by labeling its several flavors with such health buzz words as "defense," "rescue," "energy," and "endurance." go far beyond even the loose, so-called "structure/function claims“ allowed by the </a:t>
            </a:r>
            <a:r>
              <a:rPr lang="en-US" dirty="0" smtClean="0"/>
              <a:t>FDA</a:t>
            </a:r>
          </a:p>
          <a:p>
            <a:pPr lvl="1">
              <a:buNone/>
            </a:pPr>
            <a:r>
              <a:rPr lang="en-US" dirty="0" smtClean="0"/>
              <a:t>Taxes: 1 cent/oz results in a 20% increase in price and 24% decrease in consumption. Follow</a:t>
            </a:r>
            <a:r>
              <a:rPr lang="en-US" baseline="0" dirty="0" smtClean="0"/>
              <a:t> </a:t>
            </a:r>
            <a:r>
              <a:rPr lang="en-US" baseline="0" dirty="0" err="1" smtClean="0"/>
              <a:t>Richmand</a:t>
            </a:r>
            <a:r>
              <a:rPr lang="en-US" baseline="0" dirty="0" smtClean="0"/>
              <a:t> California and El Monte </a:t>
            </a:r>
            <a:r>
              <a:rPr lang="en-US" baseline="0" smtClean="0"/>
              <a:t>this Fall. </a:t>
            </a:r>
            <a:endParaRPr lang="en-US" dirty="0" smtClean="0"/>
          </a:p>
          <a:p>
            <a:pPr lvl="1">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pPr eaLnBrk="1" hangingPunct="1"/>
            <a:r>
              <a:rPr lang="en-US" dirty="0" smtClean="0"/>
              <a:t>2 slices</a:t>
            </a:r>
            <a:r>
              <a:rPr lang="en-US" baseline="0" dirty="0" smtClean="0"/>
              <a:t> Franz 100% stone ground whole wheat </a:t>
            </a:r>
            <a:r>
              <a:rPr lang="en-US" dirty="0" smtClean="0"/>
              <a:t>(420 mg)</a:t>
            </a:r>
          </a:p>
          <a:p>
            <a:pPr eaLnBrk="1" hangingPunct="1"/>
            <a:r>
              <a:rPr lang="en-US" dirty="0" smtClean="0"/>
              <a:t>Two slices of bacon (320 mg)</a:t>
            </a:r>
          </a:p>
          <a:p>
            <a:pPr eaLnBrk="1" hangingPunct="1"/>
            <a:r>
              <a:rPr lang="en-US" dirty="0" smtClean="0"/>
              <a:t>Chips…262 mg</a:t>
            </a:r>
          </a:p>
          <a:p>
            <a:pPr eaLnBrk="1" hangingPunct="1"/>
            <a:r>
              <a:rPr lang="en-US" dirty="0" smtClean="0"/>
              <a:t>Mixed</a:t>
            </a:r>
            <a:r>
              <a:rPr lang="en-US" baseline="0" dirty="0" smtClean="0"/>
              <a:t> Nuts (230 mg)</a:t>
            </a:r>
            <a:endParaRPr lang="en-US" dirty="0" smtClean="0"/>
          </a:p>
        </p:txBody>
      </p:sp>
      <p:sp>
        <p:nvSpPr>
          <p:cNvPr id="28675" name="Slide Number Placeholder 3"/>
          <p:cNvSpPr>
            <a:spLocks noGrp="1"/>
          </p:cNvSpPr>
          <p:nvPr>
            <p:ph type="sldNum" sz="quarter" idx="5"/>
          </p:nvPr>
        </p:nvSpPr>
        <p:spPr>
          <a:noFill/>
        </p:spPr>
        <p:txBody>
          <a:bodyPr/>
          <a:lstStyle/>
          <a:p>
            <a:fld id="{F82909B5-4B95-4323-BEAC-E4CC53FEEE84}"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Times" pitchFamily="18" charset="0"/>
                <a:ea typeface="+mn-ea"/>
                <a:cs typeface="+mn-cs"/>
              </a:rPr>
              <a:t>More than 40% of sodium comes from the following 10 types of foods: Breads and rolls, cold cuts and cured meats such as deli or packaged ham, or turkey, pizza, fresh and processed poultry, soups, sandwiches such as cheeseburgers, cheese, pasta dishes*, meat-mixed dishes such as meat loaf with tomato sauce, and snacks such as chips, pretzels, and popcorn. </a:t>
            </a:r>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Reliance on voluntary efforts to lower sodium levels in processed and restaurant foods has not worked over the past 40 years</a:t>
            </a:r>
          </a:p>
          <a:p>
            <a:pPr eaLnBrk="1" hangingPunct="1"/>
            <a:r>
              <a:rPr lang="en-US" sz="1200" dirty="0" smtClean="0"/>
              <a:t>Consumers deserve more choices and more control of the sodium levels in the foods they eat</a:t>
            </a:r>
          </a:p>
          <a:p>
            <a:pPr eaLnBrk="1" hangingPunct="1"/>
            <a:r>
              <a:rPr lang="en-US" sz="1200" dirty="0" smtClean="0"/>
              <a:t>Competition between manufacturers makes it difficult for individual producers to decrease sodium (Campbell's)</a:t>
            </a:r>
          </a:p>
          <a:p>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it’s fantastic that 28 companies have committed to NSRI targets, achieving broad</a:t>
            </a:r>
            <a:r>
              <a:rPr lang="en-US" baseline="0" dirty="0" smtClean="0"/>
              <a:t> scale reductions will require commitments from many more food manufacturers and restaurants. If it doesn’t lead to meaningful industry wide reductions it justifies the call for regulation. </a:t>
            </a:r>
            <a:endParaRPr lang="en-US" dirty="0"/>
          </a:p>
        </p:txBody>
      </p:sp>
      <p:sp>
        <p:nvSpPr>
          <p:cNvPr id="4" name="Slide Number Placeholder 3"/>
          <p:cNvSpPr>
            <a:spLocks noGrp="1"/>
          </p:cNvSpPr>
          <p:nvPr>
            <p:ph type="sldNum" sz="quarter" idx="10"/>
          </p:nvPr>
        </p:nvSpPr>
        <p:spPr/>
        <p:txBody>
          <a:bodyPr/>
          <a:lstStyle/>
          <a:p>
            <a:pPr>
              <a:defRPr/>
            </a:pPr>
            <a:fld id="{D2F01129-F03E-46E1-BC23-1453F3A32F11}"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9EEFD267-BEC5-48FA-9BD3-B1EDD0D616BE}"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50671CB9-6451-4068-B260-2E2E76210AA6}"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FAEDDD19-EB42-4587-9D5E-C4878E2D2930}"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57A66EF1-15E3-4189-AEBB-FD8B1E19A5BE}" type="slidenum">
              <a:rPr lang="en-US"/>
              <a:pPr>
                <a:defRPr/>
              </a:pPr>
              <a:t>‹#›</a:t>
            </a:fld>
            <a:endParaRPr 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E96A15DD-37C0-4823-8806-B5B2C4A14252}"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DC695D14-1D1D-4F30-B446-CBE9277C98A0}" type="slidenum">
              <a:rPr lang="en-US"/>
              <a:pPr>
                <a:defRPr/>
              </a:pPr>
              <a:t>‹#›</a:t>
            </a:fld>
            <a:endParaRPr 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6CEE4A97-C41C-4C6C-AD18-18A48EEC671B}" type="slidenum">
              <a:rPr lang="en-US"/>
              <a:pPr>
                <a:defRPr/>
              </a:pPr>
              <a:t>‹#›</a:t>
            </a:fld>
            <a:endParaRPr 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AD6B8BD5-D0BB-4DD9-B920-7F03F486BE78}" type="slidenum">
              <a:rPr lang="en-US"/>
              <a:pPr>
                <a:defRPr/>
              </a:pPr>
              <a:t>‹#›</a:t>
            </a:fld>
            <a:endParaRPr 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FB69B41A-2A66-4970-BD4E-790FE8A848E6}"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EFBD5BDD-988D-4C54-9BDC-FABB95311F95}" type="slidenum">
              <a:rPr lang="en-US"/>
              <a:pPr>
                <a:defRPr/>
              </a:pPr>
              <a:t>‹#›</a:t>
            </a:fld>
            <a:endParaRPr 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50000"/>
              </a:spcBef>
              <a:defRPr sz="1200">
                <a:solidFill>
                  <a:srgbClr val="005595"/>
                </a:solidFill>
                <a:latin typeface="+mn-lt"/>
              </a:defRPr>
            </a:lvl1pPr>
          </a:lstStyle>
          <a:p>
            <a:pPr>
              <a:defRPr/>
            </a:pPr>
            <a:r>
              <a:rPr lang="en-US"/>
              <a:t>(Enter) DEPARTMENT (ALL CAPS)</a:t>
            </a:r>
            <a:br>
              <a:rPr lang="en-US"/>
            </a:br>
            <a:r>
              <a:rPr lang="en-US"/>
              <a:t>(Enter) Division or Office (Mixed Case)</a:t>
            </a:r>
          </a:p>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5595"/>
                </a:solidFill>
                <a:latin typeface="+mn-lt"/>
              </a:defRPr>
            </a:lvl1pPr>
          </a:lstStyle>
          <a:p>
            <a:pPr>
              <a:defRPr/>
            </a:pPr>
            <a:fld id="{244C92BB-FBF9-4D68-88F9-47C95BE39316}" type="slidenum">
              <a:rPr lang="en-US"/>
              <a:pPr>
                <a:defRPr/>
              </a:pPr>
              <a:t>‹#›</a:t>
            </a:fld>
            <a:endParaRPr 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200">
                <a:solidFill>
                  <a:srgbClr val="005595"/>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p:txStyles>
    <p:title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uffingtonpost.com/michael-f-jacobson/trans-fat_b_1196439.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gsa.gov/graphics/pbs/Guidelines_for_Federal_Concessions_and_Vending_Operation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www.ncsl.org/issues-research/health/trans-fat-and-menu-labeling-legislation.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ncbi.nlm.nih.gov/pubmedhealth/n/pmh_adam/A007115/" TargetMode="External"/><Relationship Id="rId4" Type="http://schemas.openxmlformats.org/officeDocument/2006/relationships/hyperlink" Target="http://www.ncbi.nlm.nih.gov/pubmedhealth/n/pmh_adam/A00031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ncbi.nlm.nih.gov/pubmedhealth/n/pmh_adam/A000726/#s602452&amp;title=Marie_Callenders_Lattic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youtube.com/v/KVsgXPt564Q"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dc.gov/salt/pdfs/DHDSP_Procurement_Guide_Summary.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9.wmf"/><Relationship Id="rId5" Type="http://schemas.openxmlformats.org/officeDocument/2006/relationships/diagramQuickStyle" Target="../diagrams/quickStyle1.xml"/><Relationship Id="rId10" Type="http://schemas.openxmlformats.org/officeDocument/2006/relationships/image" Target="../media/image58.jpeg"/><Relationship Id="rId4" Type="http://schemas.openxmlformats.org/officeDocument/2006/relationships/diagramLayout" Target="../diagrams/layout1.xml"/><Relationship Id="rId9" Type="http://schemas.openxmlformats.org/officeDocument/2006/relationships/image" Target="../media/image57.jpeg"/></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Office_Excel_97-2003_Worksheet2.xls"/></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682625"/>
            <a:ext cx="7772400" cy="2060575"/>
          </a:xfrm>
        </p:spPr>
        <p:txBody>
          <a:bodyPr/>
          <a:lstStyle/>
          <a:p>
            <a:pPr eaLnBrk="1" hangingPunct="1"/>
            <a:r>
              <a:rPr lang="en-US" sz="5400" dirty="0" smtClean="0"/>
              <a:t>Salt, Fat, and Sugar</a:t>
            </a:r>
            <a:br>
              <a:rPr lang="en-US" sz="5400" dirty="0" smtClean="0"/>
            </a:br>
            <a:r>
              <a:rPr lang="en-US" sz="4400" dirty="0" smtClean="0"/>
              <a:t>from Science to Policy</a:t>
            </a:r>
          </a:p>
        </p:txBody>
      </p:sp>
      <p:sp>
        <p:nvSpPr>
          <p:cNvPr id="14338" name="Subtitle 2"/>
          <p:cNvSpPr>
            <a:spLocks noGrp="1"/>
          </p:cNvSpPr>
          <p:nvPr>
            <p:ph type="subTitle" idx="1"/>
          </p:nvPr>
        </p:nvSpPr>
        <p:spPr>
          <a:xfrm>
            <a:off x="1447800" y="2362200"/>
            <a:ext cx="6781800" cy="2286000"/>
          </a:xfrm>
        </p:spPr>
        <p:txBody>
          <a:bodyPr/>
          <a:lstStyle/>
          <a:p>
            <a:pPr eaLnBrk="1" hangingPunct="1"/>
            <a:endParaRPr lang="en-US" sz="2400" dirty="0" smtClean="0"/>
          </a:p>
          <a:p>
            <a:pPr eaLnBrk="1" hangingPunct="1"/>
            <a:r>
              <a:rPr lang="en-US" sz="2400" dirty="0" smtClean="0"/>
              <a:t>August 15, 2012</a:t>
            </a:r>
          </a:p>
          <a:p>
            <a:pPr eaLnBrk="1" hangingPunct="1"/>
            <a:r>
              <a:rPr lang="en-US" sz="2400" dirty="0" smtClean="0"/>
              <a:t>Kimberly W. La Croix, MPH, RD</a:t>
            </a:r>
          </a:p>
          <a:p>
            <a:pPr eaLnBrk="1" hangingPunct="1"/>
            <a:r>
              <a:rPr lang="en-US" sz="2400" dirty="0" smtClean="0"/>
              <a:t>Nutrition Coordinator: Oregon Public Health Division &amp; State Unit on Aging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pPr eaLnBrk="1" hangingPunct="1"/>
            <a:r>
              <a:rPr lang="en-US" sz="4000" smtClean="0"/>
              <a:t>Why so much salt?</a:t>
            </a:r>
          </a:p>
        </p:txBody>
      </p:sp>
      <p:pic>
        <p:nvPicPr>
          <p:cNvPr id="32770" name="Picture 2" descr="http://www.deccanchronicle.com/files/No-nutrients-in-processed-070210.jpg"/>
          <p:cNvPicPr>
            <a:picLocks noGrp="1" noChangeAspect="1" noChangeArrowheads="1"/>
          </p:cNvPicPr>
          <p:nvPr>
            <p:ph sz="half" idx="1"/>
          </p:nvPr>
        </p:nvPicPr>
        <p:blipFill>
          <a:blip r:embed="rId2" cstate="print"/>
          <a:srcRect/>
          <a:stretch>
            <a:fillRect/>
          </a:stretch>
        </p:blipFill>
        <p:spPr>
          <a:xfrm>
            <a:off x="571500" y="2228850"/>
            <a:ext cx="3810000" cy="2857500"/>
          </a:xfrm>
        </p:spPr>
      </p:pic>
      <p:sp>
        <p:nvSpPr>
          <p:cNvPr id="6" name="Content Placeholder 5"/>
          <p:cNvSpPr>
            <a:spLocks noGrp="1"/>
          </p:cNvSpPr>
          <p:nvPr>
            <p:ph sz="half" idx="2"/>
          </p:nvPr>
        </p:nvSpPr>
        <p:spPr/>
        <p:txBody>
          <a:bodyPr>
            <a:normAutofit fontScale="85000" lnSpcReduction="20000"/>
          </a:bodyPr>
          <a:lstStyle/>
          <a:p>
            <a:pPr eaLnBrk="1" hangingPunct="1">
              <a:defRPr/>
            </a:pPr>
            <a:r>
              <a:rPr lang="en-US" dirty="0" smtClean="0"/>
              <a:t>Flavor enhancer</a:t>
            </a:r>
          </a:p>
          <a:p>
            <a:pPr eaLnBrk="1" hangingPunct="1">
              <a:defRPr/>
            </a:pPr>
            <a:r>
              <a:rPr lang="en-US" dirty="0" smtClean="0"/>
              <a:t>Food preservative</a:t>
            </a:r>
          </a:p>
          <a:p>
            <a:pPr eaLnBrk="1" hangingPunct="1">
              <a:defRPr/>
            </a:pPr>
            <a:r>
              <a:rPr lang="en-US" dirty="0" smtClean="0"/>
              <a:t>Increases shelf life</a:t>
            </a:r>
          </a:p>
          <a:p>
            <a:pPr eaLnBrk="1" hangingPunct="1">
              <a:defRPr/>
            </a:pPr>
            <a:r>
              <a:rPr lang="en-US" dirty="0" smtClean="0"/>
              <a:t>Inexpensive food additive</a:t>
            </a:r>
          </a:p>
          <a:p>
            <a:pPr eaLnBrk="1" hangingPunct="1">
              <a:defRPr/>
            </a:pPr>
            <a:r>
              <a:rPr lang="en-US" dirty="0" smtClean="0"/>
              <a:t>Competition for market share</a:t>
            </a:r>
          </a:p>
          <a:p>
            <a:pPr eaLnBrk="1" hangingPunct="1">
              <a:defRPr/>
            </a:pPr>
            <a:r>
              <a:rPr lang="en-US" dirty="0" smtClean="0"/>
              <a:t>Retains food moisture during cooking</a:t>
            </a:r>
          </a:p>
          <a:p>
            <a:pPr eaLnBrk="1" hangingPunct="1">
              <a:defRPr/>
            </a:pPr>
            <a:r>
              <a:rPr lang="en-US" dirty="0" smtClean="0"/>
              <a:t>Increased consumer preference</a:t>
            </a:r>
          </a:p>
          <a:p>
            <a:pPr eaLnBrk="1" hangingPunct="1">
              <a:defRPr/>
            </a:pPr>
            <a:r>
              <a:rPr lang="en-US" dirty="0" smtClean="0"/>
              <a:t>Yeast Inhibitor</a:t>
            </a:r>
          </a:p>
          <a:p>
            <a:pPr eaLnBrk="1" hangingPunct="1">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normAutofit fontScale="90000"/>
          </a:bodyPr>
          <a:lstStyle/>
          <a:p>
            <a:pPr eaLnBrk="1" hangingPunct="1"/>
            <a:r>
              <a:rPr lang="en-US" sz="4000" smtClean="0"/>
              <a:t>Excessive Salt Intake Is a Serious Problem</a:t>
            </a:r>
          </a:p>
        </p:txBody>
      </p:sp>
      <p:sp>
        <p:nvSpPr>
          <p:cNvPr id="5123" name="Content Placeholder 2"/>
          <p:cNvSpPr>
            <a:spLocks noGrp="1"/>
          </p:cNvSpPr>
          <p:nvPr>
            <p:ph idx="4294967295"/>
          </p:nvPr>
        </p:nvSpPr>
        <p:spPr>
          <a:xfrm>
            <a:off x="457200" y="1600200"/>
            <a:ext cx="8229600" cy="3671888"/>
          </a:xfrm>
        </p:spPr>
        <p:txBody>
          <a:bodyPr>
            <a:normAutofit lnSpcReduction="10000"/>
          </a:bodyPr>
          <a:lstStyle/>
          <a:p>
            <a:pPr eaLnBrk="1" hangingPunct="1">
              <a:lnSpc>
                <a:spcPct val="90000"/>
              </a:lnSpc>
            </a:pPr>
            <a:r>
              <a:rPr lang="en-US" sz="2400" smtClean="0"/>
              <a:t>Related to heart disease and stroke</a:t>
            </a:r>
          </a:p>
          <a:p>
            <a:pPr lvl="1" eaLnBrk="1" hangingPunct="1">
              <a:lnSpc>
                <a:spcPct val="90000"/>
              </a:lnSpc>
            </a:pPr>
            <a:r>
              <a:rPr lang="en-US" sz="2400" smtClean="0"/>
              <a:t>Heart disease and stroke are the #1 and #3 causes of death in US and account for &gt;1/3 of deaths</a:t>
            </a:r>
          </a:p>
          <a:p>
            <a:pPr lvl="1" eaLnBrk="1" hangingPunct="1">
              <a:lnSpc>
                <a:spcPct val="90000"/>
              </a:lnSpc>
            </a:pPr>
            <a:r>
              <a:rPr lang="en-US" sz="2400" smtClean="0"/>
              <a:t>Hypertension is a major contributor to these deaths</a:t>
            </a:r>
          </a:p>
          <a:p>
            <a:pPr lvl="2" eaLnBrk="1" hangingPunct="1">
              <a:lnSpc>
                <a:spcPct val="90000"/>
              </a:lnSpc>
            </a:pPr>
            <a:r>
              <a:rPr lang="en-US" sz="2400" smtClean="0"/>
              <a:t>69% of strokes, 49% of heart disease attributable to hypertension</a:t>
            </a:r>
          </a:p>
          <a:p>
            <a:pPr eaLnBrk="1" hangingPunct="1">
              <a:lnSpc>
                <a:spcPct val="90000"/>
              </a:lnSpc>
            </a:pPr>
            <a:r>
              <a:rPr lang="en-US" sz="2400" smtClean="0"/>
              <a:t>Salt intake correlates with hypertension at the population level</a:t>
            </a:r>
          </a:p>
          <a:p>
            <a:pPr eaLnBrk="1" hangingPunct="1">
              <a:lnSpc>
                <a:spcPct val="90000"/>
              </a:lnSpc>
            </a:pPr>
            <a:r>
              <a:rPr lang="en-US" sz="2400" smtClean="0"/>
              <a:t>9/10 Americans will develop HTN in their lifetimes</a:t>
            </a:r>
          </a:p>
          <a:p>
            <a:pPr eaLnBrk="1" hangingPunct="1">
              <a:lnSpc>
                <a:spcPct val="90000"/>
              </a:lnSpc>
            </a:pPr>
            <a:endParaRPr lang="en-US" sz="2400" smtClean="0"/>
          </a:p>
          <a:p>
            <a:pPr eaLnBrk="1" hangingPunct="1">
              <a:lnSpc>
                <a:spcPct val="90000"/>
              </a:lnSpc>
              <a:buFontTx/>
              <a:buNone/>
            </a:pPr>
            <a:r>
              <a:rPr lang="en-US" sz="900" smtClean="0"/>
              <a:t>. </a:t>
            </a:r>
          </a:p>
          <a:p>
            <a:pPr eaLnBrk="1" hangingPunct="1">
              <a:lnSpc>
                <a:spcPct val="90000"/>
              </a:lnSpc>
              <a:buFontTx/>
              <a:buNone/>
            </a:pPr>
            <a:endParaRPr lang="en-US" sz="900" smtClean="0"/>
          </a:p>
        </p:txBody>
      </p:sp>
      <p:sp>
        <p:nvSpPr>
          <p:cNvPr id="4" name="TextBox 3"/>
          <p:cNvSpPr txBox="1"/>
          <p:nvPr/>
        </p:nvSpPr>
        <p:spPr>
          <a:xfrm>
            <a:off x="381000" y="5638800"/>
            <a:ext cx="6629400" cy="774700"/>
          </a:xfrm>
          <a:prstGeom prst="rect">
            <a:avLst/>
          </a:prstGeom>
          <a:noFill/>
        </p:spPr>
        <p:txBody>
          <a:bodyPr>
            <a:spAutoFit/>
          </a:bodyPr>
          <a:lstStyle/>
          <a:p>
            <a:pPr defTabSz="457200">
              <a:lnSpc>
                <a:spcPct val="90000"/>
              </a:lnSpc>
              <a:spcBef>
                <a:spcPct val="0"/>
              </a:spcBef>
            </a:pPr>
            <a:r>
              <a:rPr lang="en-US" sz="1000">
                <a:solidFill>
                  <a:schemeClr val="tx1"/>
                </a:solidFill>
                <a:latin typeface="Calisto MT" pitchFamily="18" charset="0"/>
                <a:cs typeface="Arial" pitchFamily="34" charset="0"/>
              </a:rPr>
              <a:t>IOM (2010). “Strategies to Reduce Sodium Intake in the United States,” Washington DC: The National Academies Press.</a:t>
            </a:r>
          </a:p>
          <a:p>
            <a:pPr defTabSz="457200">
              <a:lnSpc>
                <a:spcPct val="90000"/>
              </a:lnSpc>
              <a:spcBef>
                <a:spcPct val="0"/>
              </a:spcBef>
            </a:pPr>
            <a:r>
              <a:rPr lang="en-US" sz="1000">
                <a:solidFill>
                  <a:schemeClr val="tx1"/>
                </a:solidFill>
                <a:latin typeface="Calisto MT" pitchFamily="18" charset="0"/>
                <a:cs typeface="Arial" pitchFamily="34" charset="0"/>
              </a:rPr>
              <a:t>BMJ 2009; 339:b4567doi:10.1136/bmj.b4567  “Salt intake, stroke, cardiovascular disease: meta-analysis of prospective studies</a:t>
            </a:r>
          </a:p>
          <a:p>
            <a:pPr defTabSz="457200">
              <a:lnSpc>
                <a:spcPct val="90000"/>
              </a:lnSpc>
              <a:spcBef>
                <a:spcPct val="0"/>
              </a:spcBef>
            </a:pPr>
            <a:r>
              <a:rPr lang="en-US" sz="1000">
                <a:solidFill>
                  <a:schemeClr val="tx1"/>
                </a:solidFill>
                <a:latin typeface="Calisto MT" pitchFamily="18" charset="0"/>
              </a:rPr>
              <a:t>Vasan RS. Beiser A., et al., Residual lifetime risk for developing hypertension in middle-aged women and men: The Framingham Heart Study. JAMA. 2002; 287:100 3-1010.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dirty="0" smtClean="0"/>
              <a:t>Good News!</a:t>
            </a:r>
          </a:p>
        </p:txBody>
      </p:sp>
      <p:sp>
        <p:nvSpPr>
          <p:cNvPr id="36866" name="Content Placeholder 2"/>
          <p:cNvSpPr>
            <a:spLocks noGrp="1"/>
          </p:cNvSpPr>
          <p:nvPr>
            <p:ph idx="1"/>
          </p:nvPr>
        </p:nvSpPr>
        <p:spPr/>
        <p:txBody>
          <a:bodyPr/>
          <a:lstStyle/>
          <a:p>
            <a:pPr eaLnBrk="1" hangingPunct="1"/>
            <a:r>
              <a:rPr lang="en-US" sz="2400" dirty="0" smtClean="0"/>
              <a:t>Reducing sodium intake reduces blood pressure: for most people in only days to weeks</a:t>
            </a:r>
          </a:p>
          <a:p>
            <a:pPr eaLnBrk="1" hangingPunct="1"/>
            <a:r>
              <a:rPr lang="en-US" sz="2400" dirty="0" smtClean="0"/>
              <a:t>Reducing the average population systolic blood pressure by  just 5 mm Hg can have a major impact</a:t>
            </a:r>
          </a:p>
          <a:p>
            <a:pPr eaLnBrk="1" hangingPunct="1"/>
            <a:r>
              <a:rPr lang="en-US" sz="2400" dirty="0" smtClean="0"/>
              <a:t>Reducing average population sodium intake to 1500 mg/day may</a:t>
            </a:r>
          </a:p>
          <a:p>
            <a:pPr lvl="1" eaLnBrk="1" hangingPunct="1"/>
            <a:r>
              <a:rPr lang="en-US" sz="2400" dirty="0" smtClean="0"/>
              <a:t>Reduce cases of hypertension by 16 million</a:t>
            </a:r>
          </a:p>
          <a:p>
            <a:pPr lvl="1" eaLnBrk="1" hangingPunct="1"/>
            <a:r>
              <a:rPr lang="en-US" sz="2400" dirty="0" smtClean="0"/>
              <a:t>Save $26 billion health care dollars</a:t>
            </a:r>
          </a:p>
        </p:txBody>
      </p:sp>
      <p:sp>
        <p:nvSpPr>
          <p:cNvPr id="36867" name="TextBox 3"/>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eaLnBrk="0" hangingPunct="0">
              <a:spcBef>
                <a:spcPct val="0"/>
              </a:spcBef>
            </a:pPr>
            <a:r>
              <a:rPr lang="en-US" sz="1200">
                <a:solidFill>
                  <a:schemeClr val="tx1"/>
                </a:solidFill>
                <a:latin typeface="Times" pitchFamily="18" charset="0"/>
              </a:rPr>
              <a:t>Source: Sacks FM, et al. N Eng J Med 2001; 344:3-10; Stamler R. Hypertension 1991; 17(suppl1): 16-20; </a:t>
            </a:r>
          </a:p>
          <a:p>
            <a:pPr eaLnBrk="0" hangingPunct="0">
              <a:spcBef>
                <a:spcPct val="0"/>
              </a:spcBef>
            </a:pPr>
            <a:r>
              <a:rPr lang="en-US" sz="1200">
                <a:solidFill>
                  <a:schemeClr val="tx1"/>
                </a:solidFill>
                <a:latin typeface="Times" pitchFamily="18" charset="0"/>
              </a:rPr>
              <a:t>Palar K, et al. Am J Health Promot 2009; 24(1): 49-57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4000" smtClean="0"/>
              <a:t>More Good News!</a:t>
            </a:r>
          </a:p>
        </p:txBody>
      </p:sp>
      <p:sp>
        <p:nvSpPr>
          <p:cNvPr id="38914" name="Content Placeholder 2"/>
          <p:cNvSpPr>
            <a:spLocks noGrp="1"/>
          </p:cNvSpPr>
          <p:nvPr>
            <p:ph idx="1"/>
          </p:nvPr>
        </p:nvSpPr>
        <p:spPr/>
        <p:txBody>
          <a:bodyPr/>
          <a:lstStyle/>
          <a:p>
            <a:pPr eaLnBrk="1" hangingPunct="1"/>
            <a:r>
              <a:rPr lang="en-US" sz="3200" dirty="0" smtClean="0"/>
              <a:t>Even reducing sodium intake to 2300 mg/day could </a:t>
            </a:r>
          </a:p>
          <a:p>
            <a:pPr lvl="1" eaLnBrk="1" hangingPunct="1"/>
            <a:r>
              <a:rPr lang="en-US" sz="3200" dirty="0" smtClean="0"/>
              <a:t>Reduce cases of hypertension by 11 million</a:t>
            </a:r>
          </a:p>
          <a:p>
            <a:pPr lvl="1" eaLnBrk="1" hangingPunct="1"/>
            <a:r>
              <a:rPr lang="en-US" sz="3200" dirty="0" smtClean="0"/>
              <a:t>Save $ 18 billion health care dollars</a:t>
            </a:r>
          </a:p>
        </p:txBody>
      </p:sp>
      <p:sp>
        <p:nvSpPr>
          <p:cNvPr id="38915" name="TextBox 3"/>
          <p:cNvSpPr txBox="1">
            <a:spLocks noChangeArrowheads="1"/>
          </p:cNvSpPr>
          <p:nvPr/>
        </p:nvSpPr>
        <p:spPr bwMode="auto">
          <a:xfrm>
            <a:off x="0" y="6519863"/>
            <a:ext cx="9144000" cy="338137"/>
          </a:xfrm>
          <a:prstGeom prst="rect">
            <a:avLst/>
          </a:prstGeom>
          <a:noFill/>
          <a:ln w="9525">
            <a:noFill/>
            <a:miter lim="800000"/>
            <a:headEnd/>
            <a:tailEnd/>
          </a:ln>
        </p:spPr>
        <p:txBody>
          <a:bodyPr>
            <a:spAutoFit/>
          </a:bodyPr>
          <a:lstStyle/>
          <a:p>
            <a:pPr eaLnBrk="0" hangingPunct="0">
              <a:spcBef>
                <a:spcPct val="0"/>
              </a:spcBef>
            </a:pPr>
            <a:r>
              <a:rPr lang="en-US" sz="1600">
                <a:solidFill>
                  <a:schemeClr val="tx1"/>
                </a:solidFill>
                <a:latin typeface="Times" pitchFamily="18" charset="0"/>
              </a:rPr>
              <a:t>S</a:t>
            </a:r>
            <a:r>
              <a:rPr lang="en-US" sz="1200">
                <a:solidFill>
                  <a:schemeClr val="tx1"/>
                </a:solidFill>
                <a:latin typeface="Times" pitchFamily="18" charset="0"/>
              </a:rPr>
              <a:t>ource: Palar K, et al. Am J Healthy Promot 2009; 24(1): 49-57</a:t>
            </a:r>
          </a:p>
        </p:txBody>
      </p:sp>
      <p:pic>
        <p:nvPicPr>
          <p:cNvPr id="38916" name="il_fi" descr="http://media.rd.com/rd/images/rdc/books/eufot/eufot-salt-af.jpg"/>
          <p:cNvPicPr>
            <a:picLocks noChangeAspect="1" noChangeArrowheads="1"/>
          </p:cNvPicPr>
          <p:nvPr/>
        </p:nvPicPr>
        <p:blipFill>
          <a:blip r:embed="rId2" cstate="print">
            <a:lum bright="30000"/>
          </a:blip>
          <a:srcRect/>
          <a:stretch>
            <a:fillRect/>
          </a:stretch>
        </p:blipFill>
        <p:spPr bwMode="auto">
          <a:xfrm>
            <a:off x="2133600" y="4419600"/>
            <a:ext cx="2590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smtClean="0"/>
              <a:t>Enough evidence to act</a:t>
            </a:r>
          </a:p>
        </p:txBody>
      </p:sp>
      <p:sp>
        <p:nvSpPr>
          <p:cNvPr id="39938" name="Content Placeholder 2"/>
          <p:cNvSpPr>
            <a:spLocks noGrp="1"/>
          </p:cNvSpPr>
          <p:nvPr>
            <p:ph idx="1"/>
          </p:nvPr>
        </p:nvSpPr>
        <p:spPr>
          <a:xfrm>
            <a:off x="457200" y="1600200"/>
            <a:ext cx="8229600" cy="4572000"/>
          </a:xfrm>
        </p:spPr>
        <p:txBody>
          <a:bodyPr/>
          <a:lstStyle/>
          <a:p>
            <a:pPr eaLnBrk="1" hangingPunct="1"/>
            <a:r>
              <a:rPr lang="en-US" dirty="0" smtClean="0"/>
              <a:t>Large body of strong scientific evidence</a:t>
            </a:r>
          </a:p>
          <a:p>
            <a:pPr lvl="1" eaLnBrk="1" hangingPunct="1"/>
            <a:r>
              <a:rPr lang="en-US" sz="2000" dirty="0" smtClean="0"/>
              <a:t>Increasing sodium intake increases blood pressure</a:t>
            </a:r>
          </a:p>
          <a:p>
            <a:pPr lvl="1" eaLnBrk="1" hangingPunct="1"/>
            <a:r>
              <a:rPr lang="en-US" sz="2000" dirty="0" smtClean="0"/>
              <a:t>Reducing sodium intake reduces blood pressure</a:t>
            </a:r>
          </a:p>
          <a:p>
            <a:pPr lvl="1" eaLnBrk="1" hangingPunct="1"/>
            <a:r>
              <a:rPr lang="en-US" sz="2000" dirty="0" smtClean="0"/>
              <a:t>Current sodium intake far exceeds safe and healthy levels</a:t>
            </a:r>
          </a:p>
          <a:p>
            <a:pPr eaLnBrk="1" hangingPunct="1"/>
            <a:r>
              <a:rPr lang="en-US" dirty="0" smtClean="0"/>
              <a:t>Numerous organizations support sodium reduction</a:t>
            </a:r>
          </a:p>
          <a:p>
            <a:pPr lvl="1" eaLnBrk="1" hangingPunct="1"/>
            <a:r>
              <a:rPr lang="en-US" sz="2000" dirty="0" smtClean="0"/>
              <a:t>American Public Health </a:t>
            </a:r>
            <a:r>
              <a:rPr lang="en-US" sz="2000" dirty="0" smtClean="0"/>
              <a:t>Association</a:t>
            </a:r>
            <a:endParaRPr lang="en-US" sz="2000" dirty="0" smtClean="0"/>
          </a:p>
          <a:p>
            <a:pPr lvl="1" eaLnBrk="1" hangingPunct="1"/>
            <a:r>
              <a:rPr lang="en-US" sz="2000" dirty="0" smtClean="0"/>
              <a:t>Institute of </a:t>
            </a:r>
            <a:r>
              <a:rPr lang="en-US" sz="2000" dirty="0" smtClean="0"/>
              <a:t>Medicine</a:t>
            </a:r>
            <a:endParaRPr lang="en-US" sz="2000" dirty="0" smtClean="0"/>
          </a:p>
          <a:p>
            <a:pPr lvl="1" eaLnBrk="1" hangingPunct="1"/>
            <a:r>
              <a:rPr lang="en-US" sz="2000" dirty="0" smtClean="0"/>
              <a:t>Dietary Guidelines for </a:t>
            </a:r>
            <a:r>
              <a:rPr lang="en-US" sz="2000" dirty="0" smtClean="0"/>
              <a:t>Americans</a:t>
            </a:r>
            <a:endParaRPr lang="en-US" sz="2000" dirty="0" smtClean="0"/>
          </a:p>
          <a:p>
            <a:pPr lvl="1" eaLnBrk="1" hangingPunct="1"/>
            <a:r>
              <a:rPr lang="en-US" sz="2000" dirty="0" smtClean="0"/>
              <a:t>American Heart </a:t>
            </a:r>
            <a:r>
              <a:rPr lang="en-US" sz="2000" dirty="0" smtClean="0"/>
              <a:t>Association</a:t>
            </a:r>
            <a:endParaRPr lang="en-US" sz="2000" dirty="0" smtClean="0"/>
          </a:p>
          <a:p>
            <a:pPr lvl="1" eaLnBrk="1" hangingPunct="1"/>
            <a:r>
              <a:rPr lang="en-US" sz="2000" dirty="0" smtClean="0"/>
              <a:t>World Health Organization</a:t>
            </a:r>
          </a:p>
          <a:p>
            <a:pPr lvl="1" eaLnBrk="1" hangingPunct="1"/>
            <a:r>
              <a:rPr lang="en-US" sz="2000" dirty="0" smtClean="0"/>
              <a:t>National Institute of Health</a:t>
            </a:r>
          </a:p>
          <a:p>
            <a:pPr lvl="1" eaLnBrk="1" hangingPunct="1"/>
            <a:r>
              <a:rPr lang="en-US" sz="2000" dirty="0" smtClean="0"/>
              <a:t>American Medical Association</a:t>
            </a:r>
          </a:p>
        </p:txBody>
      </p:sp>
      <p:sp>
        <p:nvSpPr>
          <p:cNvPr id="39939" name="TextBox 3"/>
          <p:cNvSpPr txBox="1">
            <a:spLocks noChangeArrowheads="1"/>
          </p:cNvSpPr>
          <p:nvPr/>
        </p:nvSpPr>
        <p:spPr bwMode="auto">
          <a:xfrm>
            <a:off x="0" y="6457950"/>
            <a:ext cx="8915400" cy="400050"/>
          </a:xfrm>
          <a:prstGeom prst="rect">
            <a:avLst/>
          </a:prstGeom>
          <a:noFill/>
          <a:ln w="9525">
            <a:noFill/>
            <a:miter lim="800000"/>
            <a:headEnd/>
            <a:tailEnd/>
          </a:ln>
        </p:spPr>
        <p:txBody>
          <a:bodyPr>
            <a:spAutoFit/>
          </a:bodyPr>
          <a:lstStyle/>
          <a:p>
            <a:pPr eaLnBrk="0" hangingPunct="0">
              <a:spcBef>
                <a:spcPct val="0"/>
              </a:spcBef>
            </a:pPr>
            <a:r>
              <a:rPr lang="en-US" sz="1000" dirty="0">
                <a:solidFill>
                  <a:schemeClr val="tx1"/>
                </a:solidFill>
                <a:latin typeface="Times" pitchFamily="18" charset="0"/>
              </a:rPr>
              <a:t>Institute of Medicine. Dietary reference intakes for water, potassium, sodium chloride and sulfate. Washington, DC: National Academies Press; 2004; Institute of Medicine. Strategies to reduce sodium intake in the United States. Washington, DC: National Academies Press;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smtClean="0"/>
              <a:t>Institute of Medicine Report</a:t>
            </a:r>
          </a:p>
        </p:txBody>
      </p:sp>
      <p:sp>
        <p:nvSpPr>
          <p:cNvPr id="55299" name="Content Placeholder 2"/>
          <p:cNvSpPr>
            <a:spLocks noGrp="1"/>
          </p:cNvSpPr>
          <p:nvPr>
            <p:ph idx="4294967295"/>
          </p:nvPr>
        </p:nvSpPr>
        <p:spPr/>
        <p:txBody>
          <a:bodyPr/>
          <a:lstStyle/>
          <a:p>
            <a:pPr eaLnBrk="1" hangingPunct="1"/>
            <a:r>
              <a:rPr lang="en-US" sz="2400" smtClean="0"/>
              <a:t>Released April 2010</a:t>
            </a:r>
          </a:p>
          <a:p>
            <a:pPr eaLnBrk="1" hangingPunct="1"/>
            <a:r>
              <a:rPr lang="en-US" sz="2400" smtClean="0"/>
              <a:t>FDA Regulation</a:t>
            </a:r>
          </a:p>
          <a:p>
            <a:pPr eaLnBrk="1" hangingPunct="1"/>
            <a:r>
              <a:rPr lang="en-US" sz="2400" smtClean="0"/>
              <a:t>Salt categorized as Generally Recognized as Safe (“GRAS”)</a:t>
            </a:r>
          </a:p>
          <a:p>
            <a:pPr lvl="1" eaLnBrk="1" hangingPunct="1"/>
            <a:r>
              <a:rPr lang="en-US" sz="2400" smtClean="0"/>
              <a:t>No standards in place to ensure amount of salt in food is safe</a:t>
            </a:r>
          </a:p>
          <a:p>
            <a:pPr eaLnBrk="1" hangingPunct="1"/>
            <a:r>
              <a:rPr lang="en-US" sz="2400" smtClean="0"/>
              <a:t>Establish incremental limits on salt content</a:t>
            </a:r>
          </a:p>
          <a:p>
            <a:pPr eaLnBrk="1" hangingPunct="1"/>
            <a:r>
              <a:rPr lang="en-US" sz="2400" smtClean="0"/>
              <a:t>Consumers cannot detect up to a 10-25% decrease in sodium.</a:t>
            </a:r>
            <a:endParaRPr lang="en-US" sz="2800" smtClean="0"/>
          </a:p>
          <a:p>
            <a:pPr eaLnBrk="1" hangingPunct="1"/>
            <a:endParaRPr lang="en-US" sz="2400" smtClean="0"/>
          </a:p>
          <a:p>
            <a:pPr eaLnBrk="1" hangingPunct="1">
              <a:lnSpc>
                <a:spcPct val="90000"/>
              </a:lnSpc>
              <a:spcBef>
                <a:spcPct val="0"/>
              </a:spcBef>
              <a:buFontTx/>
              <a:buNone/>
            </a:pPr>
            <a:r>
              <a:rPr lang="en-US" sz="1200" smtClean="0">
                <a:solidFill>
                  <a:schemeClr val="tx1"/>
                </a:solidFill>
                <a:latin typeface="Calisto MT" pitchFamily="18" charset="0"/>
                <a:cs typeface="Arial" pitchFamily="34" charset="0"/>
              </a:rPr>
              <a:t>.</a:t>
            </a:r>
          </a:p>
          <a:p>
            <a:pPr eaLnBrk="1" hangingPunct="1">
              <a:buFontTx/>
              <a:buNone/>
            </a:pPr>
            <a:endParaRPr lang="en-US" sz="2400" smtClean="0"/>
          </a:p>
        </p:txBody>
      </p:sp>
      <p:pic>
        <p:nvPicPr>
          <p:cNvPr id="55300" name="Picture 2" descr="Book Cover"/>
          <p:cNvPicPr>
            <a:picLocks noChangeAspect="1" noChangeArrowheads="1"/>
          </p:cNvPicPr>
          <p:nvPr/>
        </p:nvPicPr>
        <p:blipFill>
          <a:blip r:embed="rId3" cstate="print"/>
          <a:srcRect/>
          <a:stretch>
            <a:fillRect/>
          </a:stretch>
        </p:blipFill>
        <p:spPr bwMode="auto">
          <a:xfrm>
            <a:off x="7010400" y="381000"/>
            <a:ext cx="1235075" cy="1600200"/>
          </a:xfrm>
          <a:prstGeom prst="rect">
            <a:avLst/>
          </a:prstGeom>
          <a:noFill/>
          <a:ln w="9525">
            <a:noFill/>
            <a:miter lim="800000"/>
            <a:headEnd/>
            <a:tailEnd/>
          </a:ln>
        </p:spPr>
      </p:pic>
      <p:sp>
        <p:nvSpPr>
          <p:cNvPr id="55301" name="Text Box 5"/>
          <p:cNvSpPr txBox="1">
            <a:spLocks noChangeArrowheads="1"/>
          </p:cNvSpPr>
          <p:nvPr/>
        </p:nvSpPr>
        <p:spPr bwMode="auto">
          <a:xfrm>
            <a:off x="152400" y="6096000"/>
            <a:ext cx="7580313" cy="1006475"/>
          </a:xfrm>
          <a:prstGeom prst="rect">
            <a:avLst/>
          </a:prstGeom>
          <a:noFill/>
          <a:ln w="9525">
            <a:noFill/>
            <a:miter lim="800000"/>
            <a:headEnd/>
            <a:tailEnd/>
          </a:ln>
          <a:effectLst/>
        </p:spPr>
        <p:txBody>
          <a:bodyPr>
            <a:spAutoFit/>
          </a:bodyPr>
          <a:lstStyle/>
          <a:p>
            <a:pPr>
              <a:lnSpc>
                <a:spcPct val="90000"/>
              </a:lnSpc>
              <a:spcBef>
                <a:spcPct val="0"/>
              </a:spcBef>
            </a:pPr>
            <a:r>
              <a:rPr lang="en-US" sz="1200">
                <a:solidFill>
                  <a:schemeClr val="tx1"/>
                </a:solidFill>
                <a:latin typeface="Calisto MT" pitchFamily="18" charset="0"/>
                <a:cs typeface="Arial" pitchFamily="34" charset="0"/>
              </a:rPr>
              <a:t>IOM (2010). “Strategies to Reduce Sodium Intake in the United States,” </a:t>
            </a:r>
          </a:p>
          <a:p>
            <a:pPr>
              <a:lnSpc>
                <a:spcPct val="90000"/>
              </a:lnSpc>
              <a:spcBef>
                <a:spcPct val="0"/>
              </a:spcBef>
            </a:pPr>
            <a:r>
              <a:rPr lang="en-US" sz="1200">
                <a:solidFill>
                  <a:schemeClr val="tx1"/>
                </a:solidFill>
                <a:latin typeface="Calisto MT" pitchFamily="18" charset="0"/>
                <a:cs typeface="Arial" pitchFamily="34" charset="0"/>
              </a:rPr>
              <a:t>Washington DC: The National Academies Press.</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National Salt Reduction Initiative (NYC)</a:t>
            </a:r>
          </a:p>
        </p:txBody>
      </p:sp>
      <p:sp>
        <p:nvSpPr>
          <p:cNvPr id="52227" name="Rectangle 3"/>
          <p:cNvSpPr>
            <a:spLocks noGrp="1" noChangeArrowheads="1"/>
          </p:cNvSpPr>
          <p:nvPr>
            <p:ph type="body" idx="1"/>
          </p:nvPr>
        </p:nvSpPr>
        <p:spPr>
          <a:xfrm>
            <a:off x="457200" y="1219200"/>
            <a:ext cx="8229600" cy="4495800"/>
          </a:xfrm>
        </p:spPr>
        <p:txBody>
          <a:bodyPr/>
          <a:lstStyle/>
          <a:p>
            <a:pPr lvl="1" eaLnBrk="1" hangingPunct="1">
              <a:lnSpc>
                <a:spcPct val="90000"/>
              </a:lnSpc>
              <a:buFont typeface="Arial" pitchFamily="34" charset="0"/>
              <a:buChar char="•"/>
            </a:pPr>
            <a:r>
              <a:rPr lang="en-US" sz="2400" dirty="0" smtClean="0"/>
              <a:t>Modeled on successful program in United Kingdom</a:t>
            </a:r>
          </a:p>
          <a:p>
            <a:pPr lvl="1" eaLnBrk="1" hangingPunct="1">
              <a:lnSpc>
                <a:spcPct val="90000"/>
              </a:lnSpc>
              <a:buFont typeface="Arial" pitchFamily="34" charset="0"/>
              <a:buChar char="•"/>
            </a:pPr>
            <a:r>
              <a:rPr lang="en-US" sz="2400" dirty="0" smtClean="0"/>
              <a:t>Goal to reduce intake by 20% in 5 years</a:t>
            </a:r>
          </a:p>
          <a:p>
            <a:pPr lvl="1" eaLnBrk="1" hangingPunct="1">
              <a:lnSpc>
                <a:spcPct val="90000"/>
              </a:lnSpc>
              <a:buFont typeface="Arial" pitchFamily="34" charset="0"/>
              <a:buChar char="•"/>
            </a:pPr>
            <a:r>
              <a:rPr lang="en-US" sz="2400" dirty="0" smtClean="0"/>
              <a:t>Developed feasible two- and four-year targets for packaged and restaurant foods</a:t>
            </a:r>
          </a:p>
          <a:p>
            <a:pPr lvl="2" eaLnBrk="1" hangingPunct="1">
              <a:lnSpc>
                <a:spcPct val="90000"/>
              </a:lnSpc>
            </a:pPr>
            <a:r>
              <a:rPr lang="en-US" sz="2400" dirty="0" smtClean="0"/>
              <a:t>62 categories of packaged food and 28 categories of restaurant food</a:t>
            </a:r>
          </a:p>
          <a:p>
            <a:pPr lvl="2" eaLnBrk="1" hangingPunct="1">
              <a:lnSpc>
                <a:spcPct val="90000"/>
              </a:lnSpc>
            </a:pPr>
            <a:r>
              <a:rPr lang="en-US" sz="2400" dirty="0" smtClean="0"/>
              <a:t>Database linking national sales and nutritional information for 80% of sales in each category</a:t>
            </a:r>
          </a:p>
          <a:p>
            <a:pPr eaLnBrk="1" hangingPunct="1">
              <a:lnSpc>
                <a:spcPct val="90000"/>
              </a:lnSpc>
            </a:pPr>
            <a:r>
              <a:rPr lang="en-US" sz="2400" dirty="0" smtClean="0"/>
              <a:t>Participation is voluntary</a:t>
            </a:r>
          </a:p>
          <a:p>
            <a:pPr lvl="1" eaLnBrk="1" hangingPunct="1">
              <a:lnSpc>
                <a:spcPct val="90000"/>
              </a:lnSpc>
            </a:pPr>
            <a:r>
              <a:rPr lang="en-US" sz="2400" dirty="0" smtClean="0"/>
              <a:t>28 large national businesses committed to standards</a:t>
            </a:r>
          </a:p>
          <a:p>
            <a:pPr lvl="1" eaLnBrk="1" hangingPunct="1">
              <a:lnSpc>
                <a:spcPct val="90000"/>
              </a:lnSpc>
            </a:pPr>
            <a:r>
              <a:rPr lang="en-US" sz="2400" dirty="0" smtClean="0"/>
              <a:t>Includes methods to monitor progress</a:t>
            </a:r>
          </a:p>
          <a:p>
            <a:pPr lvl="1" eaLnBrk="1" hangingPunct="1">
              <a:lnSpc>
                <a:spcPct val="90000"/>
              </a:lnSpc>
            </a:pPr>
            <a:r>
              <a:rPr lang="en-US" sz="2400" dirty="0" smtClean="0"/>
              <a:t>Oregon PHD is signed on</a:t>
            </a:r>
          </a:p>
          <a:p>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17</a:t>
            </a:fld>
            <a:endParaRPr lang="en-US"/>
          </a:p>
        </p:txBody>
      </p:sp>
      <p:pic>
        <p:nvPicPr>
          <p:cNvPr id="46082" name="Picture 2"/>
          <p:cNvPicPr>
            <a:picLocks noGrp="1" noChangeAspect="1" noChangeArrowheads="1"/>
          </p:cNvPicPr>
          <p:nvPr>
            <p:ph idx="4294967295"/>
          </p:nvPr>
        </p:nvPicPr>
        <p:blipFill>
          <a:blip r:embed="rId3" cstate="print"/>
          <a:srcRect/>
          <a:stretch>
            <a:fillRect/>
          </a:stretch>
        </p:blipFill>
        <p:spPr bwMode="auto">
          <a:xfrm>
            <a:off x="304800" y="457200"/>
            <a:ext cx="2619375" cy="3324225"/>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2743200" y="609600"/>
            <a:ext cx="6172200" cy="4800600"/>
          </a:xfrm>
          <a:prstGeom prst="rect">
            <a:avLst/>
          </a:prstGeom>
          <a:noFill/>
          <a:ln w="9525">
            <a:noFill/>
            <a:miter lim="800000"/>
            <a:headEnd/>
            <a:tailEnd/>
          </a:ln>
        </p:spPr>
      </p:pic>
      <p:pic>
        <p:nvPicPr>
          <p:cNvPr id="46084" name="Picture 4"/>
          <p:cNvPicPr>
            <a:picLocks noChangeAspect="1" noChangeArrowheads="1"/>
          </p:cNvPicPr>
          <p:nvPr/>
        </p:nvPicPr>
        <p:blipFill>
          <a:blip r:embed="rId5" cstate="print"/>
          <a:srcRect/>
          <a:stretch>
            <a:fillRect/>
          </a:stretch>
        </p:blipFill>
        <p:spPr bwMode="auto">
          <a:xfrm>
            <a:off x="381000" y="3810000"/>
            <a:ext cx="2114550" cy="552450"/>
          </a:xfrm>
          <a:prstGeom prst="rect">
            <a:avLst/>
          </a:prstGeom>
          <a:noFill/>
          <a:ln w="9525">
            <a:noFill/>
            <a:miter lim="800000"/>
            <a:headEnd/>
            <a:tailEnd/>
          </a:ln>
        </p:spPr>
      </p:pic>
      <p:pic>
        <p:nvPicPr>
          <p:cNvPr id="46085" name="Picture 5"/>
          <p:cNvPicPr>
            <a:picLocks noChangeAspect="1" noChangeArrowheads="1"/>
          </p:cNvPicPr>
          <p:nvPr/>
        </p:nvPicPr>
        <p:blipFill>
          <a:blip r:embed="rId6" cstate="print"/>
          <a:srcRect/>
          <a:stretch>
            <a:fillRect/>
          </a:stretch>
        </p:blipFill>
        <p:spPr bwMode="auto">
          <a:xfrm>
            <a:off x="457200" y="5638800"/>
            <a:ext cx="5076825" cy="257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Successes in Other Countries</a:t>
            </a:r>
          </a:p>
        </p:txBody>
      </p:sp>
      <p:sp>
        <p:nvSpPr>
          <p:cNvPr id="65538" name="Content Placeholder 2"/>
          <p:cNvSpPr>
            <a:spLocks noGrp="1"/>
          </p:cNvSpPr>
          <p:nvPr>
            <p:ph idx="1"/>
          </p:nvPr>
        </p:nvSpPr>
        <p:spPr>
          <a:xfrm>
            <a:off x="457200" y="1524000"/>
            <a:ext cx="8229600" cy="4525963"/>
          </a:xfrm>
        </p:spPr>
        <p:txBody>
          <a:bodyPr/>
          <a:lstStyle/>
          <a:p>
            <a:pPr eaLnBrk="1" hangingPunct="1">
              <a:lnSpc>
                <a:spcPct val="90000"/>
              </a:lnSpc>
            </a:pPr>
            <a:r>
              <a:rPr lang="en-US" sz="3000" dirty="0" smtClean="0"/>
              <a:t>Japan </a:t>
            </a:r>
          </a:p>
          <a:p>
            <a:pPr eaLnBrk="1" hangingPunct="1">
              <a:lnSpc>
                <a:spcPct val="90000"/>
              </a:lnSpc>
            </a:pPr>
            <a:r>
              <a:rPr lang="en-US" sz="3000" dirty="0" smtClean="0"/>
              <a:t>United Kingdom </a:t>
            </a:r>
          </a:p>
          <a:p>
            <a:pPr eaLnBrk="1" hangingPunct="1">
              <a:lnSpc>
                <a:spcPct val="90000"/>
              </a:lnSpc>
            </a:pPr>
            <a:r>
              <a:rPr lang="en-US" sz="3000" dirty="0" smtClean="0"/>
              <a:t>Finland </a:t>
            </a:r>
          </a:p>
          <a:p>
            <a:pPr eaLnBrk="1" hangingPunct="1">
              <a:lnSpc>
                <a:spcPct val="90000"/>
              </a:lnSpc>
            </a:pPr>
            <a:r>
              <a:rPr lang="en-US" sz="3000" dirty="0" smtClean="0"/>
              <a:t>Ireland </a:t>
            </a:r>
          </a:p>
          <a:p>
            <a:pPr eaLnBrk="1" hangingPunct="1">
              <a:lnSpc>
                <a:spcPct val="90000"/>
              </a:lnSpc>
            </a:pPr>
            <a:r>
              <a:rPr lang="en-US" sz="3000" dirty="0" smtClean="0"/>
              <a:t>Multi-pronged approach</a:t>
            </a:r>
          </a:p>
          <a:p>
            <a:pPr lvl="1" eaLnBrk="1" hangingPunct="1">
              <a:lnSpc>
                <a:spcPct val="90000"/>
              </a:lnSpc>
            </a:pPr>
            <a:r>
              <a:rPr lang="en-US" sz="2600" dirty="0" smtClean="0"/>
              <a:t>Regulation</a:t>
            </a:r>
          </a:p>
          <a:p>
            <a:pPr lvl="1" eaLnBrk="1" hangingPunct="1">
              <a:lnSpc>
                <a:spcPct val="90000"/>
              </a:lnSpc>
            </a:pPr>
            <a:r>
              <a:rPr lang="en-US" sz="2600" dirty="0" smtClean="0"/>
              <a:t>Labeling</a:t>
            </a:r>
          </a:p>
          <a:p>
            <a:pPr lvl="1" eaLnBrk="1" hangingPunct="1">
              <a:lnSpc>
                <a:spcPct val="90000"/>
              </a:lnSpc>
            </a:pPr>
            <a:r>
              <a:rPr lang="en-US" sz="2600" dirty="0" smtClean="0"/>
              <a:t>Public Education</a:t>
            </a:r>
          </a:p>
          <a:p>
            <a:pPr lvl="1" eaLnBrk="1" hangingPunct="1">
              <a:lnSpc>
                <a:spcPct val="90000"/>
              </a:lnSpc>
            </a:pPr>
            <a:r>
              <a:rPr lang="en-US" sz="2600" dirty="0" smtClean="0"/>
              <a:t>Collaboration with Industry</a:t>
            </a:r>
          </a:p>
          <a:p>
            <a:pPr lvl="1" eaLnBrk="1" hangingPunct="1">
              <a:lnSpc>
                <a:spcPct val="90000"/>
              </a:lnSpc>
              <a:buFont typeface="Arial" pitchFamily="34" charset="0"/>
              <a:buNone/>
            </a:pPr>
            <a:endParaRPr lang="en-US" sz="2600" dirty="0" smtClean="0"/>
          </a:p>
        </p:txBody>
      </p:sp>
      <p:sp>
        <p:nvSpPr>
          <p:cNvPr id="65539" name="TextBox 3"/>
          <p:cNvSpPr txBox="1">
            <a:spLocks noChangeArrowheads="1"/>
          </p:cNvSpPr>
          <p:nvPr/>
        </p:nvSpPr>
        <p:spPr bwMode="auto">
          <a:xfrm>
            <a:off x="0" y="6019800"/>
            <a:ext cx="8686800" cy="430887"/>
          </a:xfrm>
          <a:prstGeom prst="rect">
            <a:avLst/>
          </a:prstGeom>
          <a:noFill/>
          <a:ln w="9525">
            <a:noFill/>
            <a:miter lim="800000"/>
            <a:headEnd/>
            <a:tailEnd/>
          </a:ln>
        </p:spPr>
        <p:txBody>
          <a:bodyPr wrap="square">
            <a:spAutoFit/>
          </a:bodyPr>
          <a:lstStyle/>
          <a:p>
            <a:pPr lvl="1"/>
            <a:r>
              <a:rPr lang="en-US" sz="1000" dirty="0">
                <a:latin typeface="Calisto MT" pitchFamily="18" charset="0"/>
              </a:rPr>
              <a:t>Journal of Hypertension 2011, 29: 1043-1050</a:t>
            </a:r>
            <a:r>
              <a:rPr lang="en-US" sz="1000" dirty="0" smtClean="0">
                <a:latin typeface="Calisto MT" pitchFamily="18" charset="0"/>
              </a:rPr>
              <a:t>.</a:t>
            </a:r>
          </a:p>
          <a:p>
            <a:pPr lvl="1"/>
            <a:r>
              <a:rPr lang="en-US" sz="1000" dirty="0" smtClean="0">
                <a:latin typeface="Calisto MT" pitchFamily="18" charset="0"/>
              </a:rPr>
              <a:t>http://www.foodnavigator.com/Legislation/UK-salt-intake-Consumption-falling-but-still-some-way-off-targets</a:t>
            </a:r>
            <a:endParaRPr lang="en-US" sz="1000" dirty="0">
              <a:latin typeface="Calisto M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28600"/>
            <a:ext cx="8229600" cy="1143000"/>
          </a:xfrm>
        </p:spPr>
        <p:txBody>
          <a:bodyPr/>
          <a:lstStyle/>
          <a:p>
            <a:pPr eaLnBrk="1" hangingPunct="1"/>
            <a:r>
              <a:rPr lang="en-US" dirty="0" smtClean="0"/>
              <a:t>Public Health Opportunities</a:t>
            </a:r>
          </a:p>
        </p:txBody>
      </p:sp>
      <p:sp>
        <p:nvSpPr>
          <p:cNvPr id="41986" name="Content Placeholder 2"/>
          <p:cNvSpPr>
            <a:spLocks noGrp="1"/>
          </p:cNvSpPr>
          <p:nvPr>
            <p:ph idx="1"/>
          </p:nvPr>
        </p:nvSpPr>
        <p:spPr/>
        <p:txBody>
          <a:bodyPr/>
          <a:lstStyle/>
          <a:p>
            <a:pPr eaLnBrk="1" hangingPunct="1"/>
            <a:r>
              <a:rPr lang="en-US" sz="2400" dirty="0" smtClean="0"/>
              <a:t>We can promote or require changes in sodium content of foods through food </a:t>
            </a:r>
          </a:p>
          <a:p>
            <a:pPr lvl="1" eaLnBrk="1" hangingPunct="1"/>
            <a:r>
              <a:rPr lang="en-US" sz="2200" dirty="0" smtClean="0"/>
              <a:t>Comprehensive Nutrition Standards</a:t>
            </a:r>
          </a:p>
          <a:p>
            <a:pPr lvl="2" eaLnBrk="1" hangingPunct="1"/>
            <a:r>
              <a:rPr lang="en-US" sz="2000" dirty="0" smtClean="0"/>
              <a:t>Procurement policies</a:t>
            </a:r>
          </a:p>
          <a:p>
            <a:pPr lvl="2" eaLnBrk="1" hangingPunct="1"/>
            <a:r>
              <a:rPr lang="en-US" sz="2000" dirty="0" smtClean="0"/>
              <a:t>Healthy meeting policies</a:t>
            </a:r>
          </a:p>
          <a:p>
            <a:pPr lvl="2" eaLnBrk="1" hangingPunct="1"/>
            <a:r>
              <a:rPr lang="en-US" sz="2000" dirty="0" smtClean="0"/>
              <a:t>Vending Machines</a:t>
            </a:r>
          </a:p>
          <a:p>
            <a:pPr lvl="2" eaLnBrk="1" hangingPunct="1"/>
            <a:r>
              <a:rPr lang="en-US" sz="2000" dirty="0" smtClean="0"/>
              <a:t>Retail outlets</a:t>
            </a:r>
            <a:endParaRPr lang="en-US" sz="2200" dirty="0" smtClean="0"/>
          </a:p>
          <a:p>
            <a:pPr lvl="1" eaLnBrk="1" hangingPunct="1"/>
            <a:r>
              <a:rPr lang="en-US" sz="2200" dirty="0" smtClean="0"/>
              <a:t>Reformulations: work with manufacturers</a:t>
            </a:r>
          </a:p>
          <a:p>
            <a:pPr lvl="1" eaLnBrk="1" hangingPunct="1"/>
            <a:r>
              <a:rPr lang="en-US" sz="2200" dirty="0" smtClean="0"/>
              <a:t>National </a:t>
            </a:r>
            <a:r>
              <a:rPr lang="en-US" sz="2200" dirty="0" smtClean="0"/>
              <a:t>Efforts: </a:t>
            </a:r>
          </a:p>
          <a:p>
            <a:pPr lvl="2" eaLnBrk="1" hangingPunct="1"/>
            <a:r>
              <a:rPr lang="en-US" sz="2000" dirty="0" smtClean="0"/>
              <a:t>NSRI</a:t>
            </a:r>
          </a:p>
          <a:p>
            <a:pPr lvl="2" eaLnBrk="1" hangingPunct="1"/>
            <a:r>
              <a:rPr lang="en-US" sz="2000" dirty="0" smtClean="0"/>
              <a:t>FDA docket </a:t>
            </a:r>
          </a:p>
        </p:txBody>
      </p:sp>
      <p:sp>
        <p:nvSpPr>
          <p:cNvPr id="41987" name="TextBox 3"/>
          <p:cNvSpPr txBox="1">
            <a:spLocks noChangeArrowheads="1"/>
          </p:cNvSpPr>
          <p:nvPr/>
        </p:nvSpPr>
        <p:spPr bwMode="auto">
          <a:xfrm>
            <a:off x="228600" y="5934075"/>
            <a:ext cx="8229600" cy="1200150"/>
          </a:xfrm>
          <a:prstGeom prst="rect">
            <a:avLst/>
          </a:prstGeom>
          <a:noFill/>
          <a:ln w="9525">
            <a:noFill/>
            <a:miter lim="800000"/>
            <a:headEnd/>
            <a:tailEnd/>
          </a:ln>
        </p:spPr>
        <p:txBody>
          <a:bodyPr>
            <a:spAutoFit/>
          </a:bodyPr>
          <a:lstStyle/>
          <a:p>
            <a:pPr eaLnBrk="0" hangingPunct="0">
              <a:spcBef>
                <a:spcPct val="0"/>
              </a:spcBef>
            </a:pPr>
            <a:r>
              <a:rPr lang="en-US" sz="1200">
                <a:solidFill>
                  <a:schemeClr val="tx1"/>
                </a:solidFill>
                <a:latin typeface="Times" pitchFamily="18" charset="0"/>
                <a:hlinkClick r:id="rId3"/>
              </a:rPr>
              <a:t>http://www.gsa.gov/graphics/pbs/Guidelines_for_Federal_Concessions_and_Vending_Operations.pdf</a:t>
            </a:r>
            <a:endParaRPr lang="en-US" sz="1200">
              <a:solidFill>
                <a:schemeClr val="tx1"/>
              </a:solidFill>
              <a:latin typeface="Times" pitchFamily="18" charset="0"/>
            </a:endParaRPr>
          </a:p>
          <a:p>
            <a:pPr eaLnBrk="0" hangingPunct="0">
              <a:spcBef>
                <a:spcPct val="0"/>
              </a:spcBef>
            </a:pPr>
            <a:r>
              <a:rPr lang="en-US" sz="1200">
                <a:solidFill>
                  <a:schemeClr val="tx1"/>
                </a:solidFill>
                <a:latin typeface="Times" pitchFamily="18" charset="0"/>
                <a:hlinkClick r:id="rId4"/>
              </a:rPr>
              <a:t>http://www.cdc.gov/salt/pdfs/DHDSP_Procurement_Guide_Summary.pdf</a:t>
            </a:r>
            <a:endParaRPr lang="en-US" sz="1200">
              <a:solidFill>
                <a:schemeClr val="tx1"/>
              </a:solidFill>
              <a:latin typeface="Times" pitchFamily="18" charset="0"/>
            </a:endParaRPr>
          </a:p>
          <a:p>
            <a:pPr eaLnBrk="0" hangingPunct="0">
              <a:spcBef>
                <a:spcPct val="0"/>
              </a:spcBef>
            </a:pPr>
            <a:endParaRPr lang="en-US" sz="2400">
              <a:solidFill>
                <a:schemeClr val="tx1"/>
              </a:solidFill>
              <a:latin typeface="Times" pitchFamily="18" charset="0"/>
            </a:endParaRPr>
          </a:p>
          <a:p>
            <a:pPr eaLnBrk="0" hangingPunct="0">
              <a:spcBef>
                <a:spcPct val="0"/>
              </a:spcBef>
            </a:pPr>
            <a:endParaRPr lang="en-US" sz="2400">
              <a:solidFill>
                <a:schemeClr val="tx1"/>
              </a:solidFill>
              <a:latin typeface="Times"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z="4000" smtClean="0"/>
              <a:t>Agenda</a:t>
            </a:r>
          </a:p>
        </p:txBody>
      </p:sp>
      <p:sp>
        <p:nvSpPr>
          <p:cNvPr id="15362" name="Content Placeholder 2"/>
          <p:cNvSpPr>
            <a:spLocks noGrp="1"/>
          </p:cNvSpPr>
          <p:nvPr>
            <p:ph idx="1"/>
          </p:nvPr>
        </p:nvSpPr>
        <p:spPr/>
        <p:txBody>
          <a:bodyPr/>
          <a:lstStyle/>
          <a:p>
            <a:pPr eaLnBrk="1" hangingPunct="1"/>
            <a:r>
              <a:rPr lang="en-US" sz="3200" dirty="0" smtClean="0"/>
              <a:t>Review of the Science</a:t>
            </a:r>
          </a:p>
          <a:p>
            <a:pPr lvl="1" eaLnBrk="1" hangingPunct="1"/>
            <a:r>
              <a:rPr lang="en-US" sz="3000" dirty="0" smtClean="0"/>
              <a:t>sodium, trans fats, sugar </a:t>
            </a:r>
          </a:p>
          <a:p>
            <a:pPr eaLnBrk="1" hangingPunct="1"/>
            <a:r>
              <a:rPr lang="en-US" sz="3200" dirty="0" smtClean="0"/>
              <a:t>Chronic Disease Implications</a:t>
            </a:r>
          </a:p>
          <a:p>
            <a:pPr eaLnBrk="1" hangingPunct="1"/>
            <a:r>
              <a:rPr lang="en-US" sz="3200" dirty="0" smtClean="0"/>
              <a:t>Public Health Opportunities</a:t>
            </a:r>
          </a:p>
          <a:p>
            <a:pPr eaLnBrk="1" hangingPunct="1">
              <a:buNone/>
            </a:pPr>
            <a:endParaRPr lang="en-US" sz="3200" dirty="0" smtClean="0"/>
          </a:p>
        </p:txBody>
      </p:sp>
      <p:pic>
        <p:nvPicPr>
          <p:cNvPr id="4" name="il_fi" descr="http://www.davidpetersenartworks.com/wp-content/uploads/2010/05/portland-oregon.jpg"/>
          <p:cNvPicPr>
            <a:picLocks noChangeAspect="1" noChangeArrowheads="1"/>
          </p:cNvPicPr>
          <p:nvPr/>
        </p:nvPicPr>
        <p:blipFill>
          <a:blip r:embed="rId2" cstate="print"/>
          <a:srcRect/>
          <a:stretch>
            <a:fillRect/>
          </a:stretch>
        </p:blipFill>
        <p:spPr bwMode="auto">
          <a:xfrm>
            <a:off x="1600200" y="4038600"/>
            <a:ext cx="2895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dirty="0" smtClean="0"/>
              <a:t>Oregon efforts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sz="2800" dirty="0" smtClean="0"/>
              <a:t>Bread</a:t>
            </a:r>
          </a:p>
          <a:p>
            <a:pPr lvl="1" fontAlgn="auto">
              <a:spcAft>
                <a:spcPts val="0"/>
              </a:spcAft>
              <a:buFont typeface="Arial"/>
              <a:buChar char="•"/>
              <a:defRPr/>
            </a:pPr>
            <a:r>
              <a:rPr lang="en-US" sz="2600" dirty="0" smtClean="0"/>
              <a:t>Largest sodium contribution to diet</a:t>
            </a:r>
          </a:p>
          <a:p>
            <a:pPr lvl="1" fontAlgn="auto">
              <a:spcAft>
                <a:spcPts val="0"/>
              </a:spcAft>
              <a:buFont typeface="Arial"/>
              <a:buChar char="•"/>
              <a:defRPr/>
            </a:pPr>
            <a:r>
              <a:rPr lang="en-US" sz="2600" dirty="0" smtClean="0"/>
              <a:t>Bread is still largely made in Oregon</a:t>
            </a:r>
          </a:p>
          <a:p>
            <a:pPr lvl="1" fontAlgn="auto">
              <a:spcAft>
                <a:spcPts val="0"/>
              </a:spcAft>
              <a:buFont typeface="Arial"/>
              <a:buChar char="•"/>
              <a:defRPr/>
            </a:pPr>
            <a:r>
              <a:rPr lang="en-US" sz="2600" dirty="0" smtClean="0"/>
              <a:t>Studies show you can reduce sodium in bread up to 25% without consumer detection</a:t>
            </a:r>
          </a:p>
          <a:p>
            <a:pPr fontAlgn="auto">
              <a:spcAft>
                <a:spcPts val="0"/>
              </a:spcAft>
              <a:buFont typeface="Arial"/>
              <a:buChar char="•"/>
              <a:defRPr/>
            </a:pPr>
            <a:r>
              <a:rPr lang="en-US" sz="2800" dirty="0" smtClean="0"/>
              <a:t>Nutrition Standards</a:t>
            </a:r>
          </a:p>
          <a:p>
            <a:pPr fontAlgn="auto">
              <a:spcAft>
                <a:spcPts val="0"/>
              </a:spcAft>
              <a:buFont typeface="Arial"/>
              <a:buChar char="•"/>
              <a:defRPr/>
            </a:pPr>
            <a:r>
              <a:rPr lang="en-US" sz="2800" dirty="0" smtClean="0"/>
              <a:t>Retail Opportunities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CF5F09AB-FDC7-4148-881E-8A3811064DB6}" type="slidenum">
              <a:rPr lang="en-US" sz="1200"/>
              <a:pPr eaLnBrk="0" hangingPunct="0">
                <a:spcBef>
                  <a:spcPct val="50000"/>
                </a:spcBef>
                <a:defRPr/>
              </a:pPr>
              <a:t>21</a:t>
            </a:fld>
            <a:endParaRPr lang="en-US" sz="1200" dirty="0"/>
          </a:p>
        </p:txBody>
      </p:sp>
      <p:sp>
        <p:nvSpPr>
          <p:cNvPr id="17410" name="Rectangle 2"/>
          <p:cNvSpPr>
            <a:spLocks noGrp="1" noChangeArrowheads="1"/>
          </p:cNvSpPr>
          <p:nvPr>
            <p:ph type="title"/>
          </p:nvPr>
        </p:nvSpPr>
        <p:spPr/>
        <p:txBody>
          <a:bodyPr/>
          <a:lstStyle/>
          <a:p>
            <a:pPr eaLnBrk="1" hangingPunct="1"/>
            <a:r>
              <a:rPr lang="en-US" dirty="0" smtClean="0"/>
              <a:t>Trans Fat Overview</a:t>
            </a:r>
          </a:p>
        </p:txBody>
      </p:sp>
      <p:sp>
        <p:nvSpPr>
          <p:cNvPr id="17411" name="Rectangle 3"/>
          <p:cNvSpPr>
            <a:spLocks noGrp="1" noChangeArrowheads="1"/>
          </p:cNvSpPr>
          <p:nvPr>
            <p:ph type="body" idx="1"/>
          </p:nvPr>
        </p:nvSpPr>
        <p:spPr/>
        <p:txBody>
          <a:bodyPr/>
          <a:lstStyle/>
          <a:p>
            <a:pPr eaLnBrk="1" hangingPunct="1"/>
            <a:r>
              <a:rPr lang="en-US" sz="2400" b="1" dirty="0" smtClean="0"/>
              <a:t>Million Hearts</a:t>
            </a:r>
          </a:p>
          <a:p>
            <a:pPr eaLnBrk="1" hangingPunct="1"/>
            <a:r>
              <a:rPr lang="en-US" sz="2400" b="1" dirty="0" smtClean="0"/>
              <a:t>Food Science</a:t>
            </a:r>
          </a:p>
          <a:p>
            <a:pPr eaLnBrk="1" hangingPunct="1"/>
            <a:r>
              <a:rPr lang="en-US" sz="2400" b="1" dirty="0" smtClean="0"/>
              <a:t>Trans fat in our food supply</a:t>
            </a:r>
            <a:endParaRPr lang="en-US" sz="2400" dirty="0" smtClean="0"/>
          </a:p>
          <a:p>
            <a:pPr eaLnBrk="1" hangingPunct="1"/>
            <a:r>
              <a:rPr lang="en-US" sz="2400" b="1" dirty="0" smtClean="0"/>
              <a:t>Trans fatty acid intake and Health</a:t>
            </a:r>
          </a:p>
          <a:p>
            <a:pPr eaLnBrk="1" hangingPunct="1"/>
            <a:r>
              <a:rPr lang="en-US" sz="2400" b="1" dirty="0" smtClean="0"/>
              <a:t>Regulation/Reformulations</a:t>
            </a:r>
          </a:p>
          <a:p>
            <a:pPr eaLnBrk="1" hangingPunct="1"/>
            <a:r>
              <a:rPr lang="en-US" sz="2400" b="1" dirty="0" smtClean="0"/>
              <a:t>Menu Labeling</a:t>
            </a:r>
          </a:p>
        </p:txBody>
      </p:sp>
      <p:pic>
        <p:nvPicPr>
          <p:cNvPr id="17412" name="Picture 4" descr="C:\Users\Robert\AppData\Local\Microsoft\Windows\Temporary Internet Files\Content.IE5\M1SYTUWT\MC900055182[1].wmf"/>
          <p:cNvPicPr>
            <a:picLocks noChangeAspect="1" noChangeArrowheads="1"/>
          </p:cNvPicPr>
          <p:nvPr/>
        </p:nvPicPr>
        <p:blipFill>
          <a:blip r:embed="rId3" cstate="print"/>
          <a:srcRect/>
          <a:stretch>
            <a:fillRect/>
          </a:stretch>
        </p:blipFill>
        <p:spPr bwMode="auto">
          <a:xfrm>
            <a:off x="6172200" y="1981200"/>
            <a:ext cx="1671638" cy="2667000"/>
          </a:xfrm>
          <a:prstGeom prst="rect">
            <a:avLst/>
          </a:prstGeom>
          <a:noFill/>
          <a:ln w="9525">
            <a:noFill/>
            <a:miter lim="800000"/>
            <a:headEnd/>
            <a:tailEnd/>
          </a:ln>
        </p:spPr>
      </p:pic>
      <p:pic>
        <p:nvPicPr>
          <p:cNvPr id="17413" name="Picture 7" descr="C:\Users\Robert\AppData\Local\Microsoft\Windows\Temporary Internet Files\Content.IE5\JC5MW78Y\MC900195936[1].wmf"/>
          <p:cNvPicPr>
            <a:picLocks noChangeAspect="1" noChangeArrowheads="1"/>
          </p:cNvPicPr>
          <p:nvPr/>
        </p:nvPicPr>
        <p:blipFill>
          <a:blip r:embed="rId4" cstate="print"/>
          <a:srcRect/>
          <a:stretch>
            <a:fillRect/>
          </a:stretch>
        </p:blipFill>
        <p:spPr bwMode="auto">
          <a:xfrm>
            <a:off x="3886200" y="3810000"/>
            <a:ext cx="137795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p:cNvSpPr>
            <a:spLocks noGrp="1"/>
          </p:cNvSpPr>
          <p:nvPr>
            <p:ph type="title"/>
          </p:nvPr>
        </p:nvSpPr>
        <p:spPr/>
        <p:txBody>
          <a:bodyPr/>
          <a:lstStyle/>
          <a:p>
            <a:endParaRPr lang="en-US" smtClean="0"/>
          </a:p>
        </p:txBody>
      </p:sp>
      <p:sp>
        <p:nvSpPr>
          <p:cNvPr id="19458" name="Content Placeholder 8"/>
          <p:cNvSpPr>
            <a:spLocks noGrp="1"/>
          </p:cNvSpPr>
          <p:nvPr>
            <p:ph idx="1"/>
          </p:nvPr>
        </p:nvSpPr>
        <p:spPr/>
        <p:txBody>
          <a:bodyPr/>
          <a:lstStyle/>
          <a:p>
            <a:r>
              <a:rPr lang="en-US" smtClean="0"/>
              <a:t>DHHS led public/private initiative to prevent 1 million heart attacks and strokes over the next 5 years in the United States</a:t>
            </a:r>
          </a:p>
          <a:p>
            <a:r>
              <a:rPr lang="en-US" smtClean="0"/>
              <a:t>Implement proven, effective, and inexpensive interventions in both clinical and community settings</a:t>
            </a:r>
          </a:p>
          <a:p>
            <a:r>
              <a:rPr lang="en-US" smtClean="0"/>
              <a:t>Clinical: Improve management of the ABCS (aspirin use for high risk patients, blood pressure control, cholesterol management and smoking cessation)</a:t>
            </a:r>
          </a:p>
          <a:p>
            <a:r>
              <a:rPr lang="en-US" smtClean="0"/>
              <a:t>Community: Enhance efforts to reduce smoking, improve nutrition and reduce high blood pressure.</a:t>
            </a:r>
          </a:p>
          <a:p>
            <a:endParaRPr lang="en-US" smtClean="0"/>
          </a:p>
        </p:txBody>
      </p:sp>
      <p:sp>
        <p:nvSpPr>
          <p:cNvPr id="5" name="Slide Number Placeholder 4"/>
          <p:cNvSpPr>
            <a:spLocks noGrp="1"/>
          </p:cNvSpPr>
          <p:nvPr>
            <p:ph type="sldNum" sz="quarter" idx="11"/>
          </p:nvPr>
        </p:nvSpPr>
        <p:spPr/>
        <p:txBody>
          <a:bodyPr/>
          <a:lstStyle/>
          <a:p>
            <a:pPr>
              <a:defRPr/>
            </a:pPr>
            <a:fld id="{2117FF62-9363-4113-AC16-511291B5F106}" type="slidenum">
              <a:rPr lang="en-US" smtClean="0"/>
              <a:pPr>
                <a:defRPr/>
              </a:pPr>
              <a:t>22</a:t>
            </a:fld>
            <a:endParaRPr lang="en-US"/>
          </a:p>
        </p:txBody>
      </p:sp>
      <p:pic>
        <p:nvPicPr>
          <p:cNvPr id="19460" name="Picture 2" descr="http://blogs.cdc.gov/genomics/files/2011/10/MillionHearts.jpg"/>
          <p:cNvPicPr>
            <a:picLocks noChangeAspect="1" noChangeArrowheads="1"/>
          </p:cNvPicPr>
          <p:nvPr/>
        </p:nvPicPr>
        <p:blipFill>
          <a:blip r:embed="rId2" cstate="print"/>
          <a:srcRect/>
          <a:stretch>
            <a:fillRect/>
          </a:stretch>
        </p:blipFill>
        <p:spPr bwMode="auto">
          <a:xfrm>
            <a:off x="228600" y="152400"/>
            <a:ext cx="4724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Million Hearts strives to achieve the following specific goals:</a:t>
            </a:r>
            <a:br>
              <a:rPr lang="en-US" smtClean="0"/>
            </a:br>
            <a:endParaRPr lang="en-US" smtClean="0"/>
          </a:p>
        </p:txBody>
      </p:sp>
      <p:sp>
        <p:nvSpPr>
          <p:cNvPr id="5" name="Slide Number Placeholder 4"/>
          <p:cNvSpPr>
            <a:spLocks noGrp="1"/>
          </p:cNvSpPr>
          <p:nvPr>
            <p:ph type="sldNum" sz="quarter" idx="11"/>
          </p:nvPr>
        </p:nvSpPr>
        <p:spPr/>
        <p:txBody>
          <a:bodyPr/>
          <a:lstStyle/>
          <a:p>
            <a:pPr>
              <a:defRPr/>
            </a:pPr>
            <a:fld id="{E7E9F12F-6C87-41AF-AF3C-3787F004419F}" type="slidenum">
              <a:rPr lang="en-US" smtClean="0"/>
              <a:pPr>
                <a:defRPr/>
              </a:pPr>
              <a:t>23</a:t>
            </a:fld>
            <a:endParaRPr lang="en-US"/>
          </a:p>
        </p:txBody>
      </p:sp>
      <p:graphicFrame>
        <p:nvGraphicFramePr>
          <p:cNvPr id="8" name="Content Placeholder 7"/>
          <p:cNvGraphicFramePr>
            <a:graphicFrameLocks noGrp="1"/>
          </p:cNvGraphicFramePr>
          <p:nvPr>
            <p:ph idx="1"/>
          </p:nvPr>
        </p:nvGraphicFramePr>
        <p:xfrm>
          <a:off x="457200" y="1600200"/>
          <a:ext cx="8229600" cy="3129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b="1" dirty="0"/>
                        <a:t>Indicator</a:t>
                      </a:r>
                      <a:endParaRPr lang="en-US" dirty="0"/>
                    </a:p>
                  </a:txBody>
                  <a:tcPr marL="0" marR="0" marT="0" marB="0" anchor="ctr"/>
                </a:tc>
                <a:tc>
                  <a:txBody>
                    <a:bodyPr/>
                    <a:lstStyle/>
                    <a:p>
                      <a:pPr algn="ctr"/>
                      <a:r>
                        <a:rPr lang="en-US" b="1"/>
                        <a:t>Baseline</a:t>
                      </a:r>
                      <a:endParaRPr lang="en-US"/>
                    </a:p>
                  </a:txBody>
                  <a:tcPr marL="0" marR="0" marT="0" marB="0" anchor="ctr"/>
                </a:tc>
                <a:tc>
                  <a:txBody>
                    <a:bodyPr/>
                    <a:lstStyle/>
                    <a:p>
                      <a:pPr algn="ctr"/>
                      <a:r>
                        <a:rPr lang="en-US" b="1"/>
                        <a:t>2017 goal</a:t>
                      </a:r>
                      <a:endParaRPr lang="en-US"/>
                    </a:p>
                  </a:txBody>
                  <a:tcPr marL="0" marR="0" marT="0" marB="0" anchor="ctr"/>
                </a:tc>
              </a:tr>
              <a:tr h="370840">
                <a:tc>
                  <a:txBody>
                    <a:bodyPr/>
                    <a:lstStyle/>
                    <a:p>
                      <a:pPr algn="ctr"/>
                      <a:r>
                        <a:rPr lang="en-US" dirty="0"/>
                        <a:t>Aspirin use for people at high risk</a:t>
                      </a:r>
                    </a:p>
                  </a:txBody>
                  <a:tcPr marL="0" marR="0" marT="0" marB="0" anchor="ctr"/>
                </a:tc>
                <a:tc>
                  <a:txBody>
                    <a:bodyPr/>
                    <a:lstStyle/>
                    <a:p>
                      <a:pPr algn="ctr"/>
                      <a:r>
                        <a:rPr lang="en-US"/>
                        <a:t>47%</a:t>
                      </a:r>
                    </a:p>
                  </a:txBody>
                  <a:tcPr marL="0" marR="0" marT="0" marB="0" anchor="ctr"/>
                </a:tc>
                <a:tc>
                  <a:txBody>
                    <a:bodyPr/>
                    <a:lstStyle/>
                    <a:p>
                      <a:pPr algn="ctr"/>
                      <a:r>
                        <a:rPr lang="en-US"/>
                        <a:t>65%</a:t>
                      </a:r>
                    </a:p>
                  </a:txBody>
                  <a:tcPr marL="0" marR="0" marT="0" marB="0" anchor="ctr"/>
                </a:tc>
              </a:tr>
              <a:tr h="370840">
                <a:tc>
                  <a:txBody>
                    <a:bodyPr/>
                    <a:lstStyle/>
                    <a:p>
                      <a:pPr algn="ctr"/>
                      <a:r>
                        <a:rPr lang="en-US"/>
                        <a:t>Blood pressure control</a:t>
                      </a:r>
                    </a:p>
                  </a:txBody>
                  <a:tcPr marL="0" marR="0" marT="0" marB="0" anchor="ctr"/>
                </a:tc>
                <a:tc>
                  <a:txBody>
                    <a:bodyPr/>
                    <a:lstStyle/>
                    <a:p>
                      <a:pPr algn="ctr"/>
                      <a:r>
                        <a:rPr lang="en-US" dirty="0"/>
                        <a:t>46%</a:t>
                      </a:r>
                    </a:p>
                  </a:txBody>
                  <a:tcPr marL="0" marR="0" marT="0" marB="0" anchor="ctr"/>
                </a:tc>
                <a:tc>
                  <a:txBody>
                    <a:bodyPr/>
                    <a:lstStyle/>
                    <a:p>
                      <a:pPr algn="ctr"/>
                      <a:r>
                        <a:rPr lang="en-US"/>
                        <a:t>65%</a:t>
                      </a:r>
                    </a:p>
                  </a:txBody>
                  <a:tcPr marL="0" marR="0" marT="0" marB="0" anchor="ctr"/>
                </a:tc>
              </a:tr>
              <a:tr h="370840">
                <a:tc>
                  <a:txBody>
                    <a:bodyPr/>
                    <a:lstStyle/>
                    <a:p>
                      <a:pPr algn="ctr"/>
                      <a:r>
                        <a:rPr lang="en-US"/>
                        <a:t>Effective treatment of high cholesterol (LDL-C)</a:t>
                      </a:r>
                    </a:p>
                  </a:txBody>
                  <a:tcPr marL="0" marR="0" marT="0" marB="0" anchor="ctr"/>
                </a:tc>
                <a:tc>
                  <a:txBody>
                    <a:bodyPr/>
                    <a:lstStyle/>
                    <a:p>
                      <a:pPr algn="ctr"/>
                      <a:r>
                        <a:rPr lang="en-US" dirty="0"/>
                        <a:t>33%</a:t>
                      </a:r>
                    </a:p>
                  </a:txBody>
                  <a:tcPr marL="0" marR="0" marT="0" marB="0" anchor="ctr"/>
                </a:tc>
                <a:tc>
                  <a:txBody>
                    <a:bodyPr/>
                    <a:lstStyle/>
                    <a:p>
                      <a:pPr algn="ctr"/>
                      <a:r>
                        <a:rPr lang="en-US"/>
                        <a:t>65%</a:t>
                      </a:r>
                    </a:p>
                  </a:txBody>
                  <a:tcPr marL="0" marR="0" marT="0" marB="0" anchor="ctr"/>
                </a:tc>
              </a:tr>
              <a:tr h="370840">
                <a:tc>
                  <a:txBody>
                    <a:bodyPr/>
                    <a:lstStyle/>
                    <a:p>
                      <a:pPr algn="ctr"/>
                      <a:r>
                        <a:rPr lang="en-US"/>
                        <a:t>Smoking prevalence</a:t>
                      </a:r>
                    </a:p>
                  </a:txBody>
                  <a:tcPr marL="0" marR="0" marT="0" marB="0" anchor="ctr"/>
                </a:tc>
                <a:tc>
                  <a:txBody>
                    <a:bodyPr/>
                    <a:lstStyle/>
                    <a:p>
                      <a:pPr algn="ctr"/>
                      <a:r>
                        <a:rPr lang="en-US" dirty="0"/>
                        <a:t>19%</a:t>
                      </a:r>
                    </a:p>
                  </a:txBody>
                  <a:tcPr marL="0" marR="0" marT="0" marB="0" anchor="ctr"/>
                </a:tc>
                <a:tc>
                  <a:txBody>
                    <a:bodyPr/>
                    <a:lstStyle/>
                    <a:p>
                      <a:pPr algn="ctr"/>
                      <a:r>
                        <a:rPr lang="en-US"/>
                        <a:t>17%</a:t>
                      </a:r>
                    </a:p>
                  </a:txBody>
                  <a:tcPr marL="0" marR="0" marT="0" marB="0" anchor="ctr"/>
                </a:tc>
              </a:tr>
              <a:tr h="370840">
                <a:tc>
                  <a:txBody>
                    <a:bodyPr/>
                    <a:lstStyle/>
                    <a:p>
                      <a:pPr algn="ctr"/>
                      <a:r>
                        <a:rPr lang="en-US"/>
                        <a:t>Sodium intake (average)</a:t>
                      </a:r>
                    </a:p>
                  </a:txBody>
                  <a:tcPr marL="0" marR="0" marT="0" marB="0" anchor="ctr"/>
                </a:tc>
                <a:tc>
                  <a:txBody>
                    <a:bodyPr/>
                    <a:lstStyle/>
                    <a:p>
                      <a:pPr algn="ctr"/>
                      <a:r>
                        <a:rPr lang="en-US"/>
                        <a:t>3.5g/day</a:t>
                      </a:r>
                    </a:p>
                  </a:txBody>
                  <a:tcPr marL="0" marR="0" marT="0" marB="0" anchor="ctr"/>
                </a:tc>
                <a:tc>
                  <a:txBody>
                    <a:bodyPr/>
                    <a:lstStyle/>
                    <a:p>
                      <a:pPr algn="ctr"/>
                      <a:r>
                        <a:rPr lang="en-US" dirty="0"/>
                        <a:t>20% reduction</a:t>
                      </a:r>
                    </a:p>
                  </a:txBody>
                  <a:tcPr marL="0" marR="0" marT="0" marB="0" anchor="ctr"/>
                </a:tc>
              </a:tr>
              <a:tr h="370840">
                <a:tc>
                  <a:txBody>
                    <a:bodyPr/>
                    <a:lstStyle/>
                    <a:p>
                      <a:pPr algn="ctr"/>
                      <a:r>
                        <a:rPr lang="en-US"/>
                        <a:t>Artificial trans fat consumption (average)</a:t>
                      </a:r>
                    </a:p>
                  </a:txBody>
                  <a:tcPr marL="0" marR="0" marT="0" marB="0" anchor="ctr"/>
                </a:tc>
                <a:tc>
                  <a:txBody>
                    <a:bodyPr/>
                    <a:lstStyle/>
                    <a:p>
                      <a:pPr algn="ctr"/>
                      <a:r>
                        <a:rPr lang="en-US" dirty="0" smtClean="0"/>
                        <a:t>1.3 g(1</a:t>
                      </a:r>
                      <a:r>
                        <a:rPr lang="en-US" dirty="0"/>
                        <a:t>% of </a:t>
                      </a:r>
                      <a:r>
                        <a:rPr lang="en-US" dirty="0" smtClean="0"/>
                        <a:t>calories/day)</a:t>
                      </a:r>
                      <a:endParaRPr lang="en-US" dirty="0"/>
                    </a:p>
                  </a:txBody>
                  <a:tcPr marL="0" marR="0" marT="0" marB="0" anchor="ctr"/>
                </a:tc>
                <a:tc>
                  <a:txBody>
                    <a:bodyPr/>
                    <a:lstStyle/>
                    <a:p>
                      <a:pPr algn="ctr"/>
                      <a:r>
                        <a:rPr lang="en-US" dirty="0"/>
                        <a:t>50% reduction</a:t>
                      </a:r>
                    </a:p>
                  </a:txBody>
                  <a:tcPr marL="0" marR="0" marT="0" marB="0" anchor="ctr"/>
                </a:tc>
              </a:tr>
            </a:tbl>
          </a:graphicData>
        </a:graphic>
      </p:graphicFrame>
      <p:sp>
        <p:nvSpPr>
          <p:cNvPr id="20517" name="TextBox 8"/>
          <p:cNvSpPr txBox="1">
            <a:spLocks noChangeArrowheads="1"/>
          </p:cNvSpPr>
          <p:nvPr/>
        </p:nvSpPr>
        <p:spPr bwMode="auto">
          <a:xfrm>
            <a:off x="381000" y="5638800"/>
            <a:ext cx="7467600" cy="276225"/>
          </a:xfrm>
          <a:prstGeom prst="rect">
            <a:avLst/>
          </a:prstGeom>
          <a:noFill/>
          <a:ln w="9525">
            <a:noFill/>
            <a:miter lim="800000"/>
            <a:headEnd/>
            <a:tailEnd/>
          </a:ln>
        </p:spPr>
        <p:txBody>
          <a:bodyPr>
            <a:spAutoFit/>
          </a:bodyPr>
          <a:lstStyle/>
          <a:p>
            <a:r>
              <a:rPr lang="en-US" sz="1200"/>
              <a:t>http://www.hhs.gov/news/press/2011pres/09/20110913a.html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sp>
        <p:nvSpPr>
          <p:cNvPr id="5" name="Slide Number Placeholder 4"/>
          <p:cNvSpPr>
            <a:spLocks noGrp="1"/>
          </p:cNvSpPr>
          <p:nvPr>
            <p:ph type="sldNum" sz="quarter" idx="11"/>
          </p:nvPr>
        </p:nvSpPr>
        <p:spPr/>
        <p:txBody>
          <a:bodyPr/>
          <a:lstStyle/>
          <a:p>
            <a:pPr>
              <a:defRPr/>
            </a:pPr>
            <a:fld id="{09F84F34-814E-409A-9B6B-634E4DDAC165}" type="slidenum">
              <a:rPr lang="en-US" smtClean="0"/>
              <a:pPr>
                <a:defRPr/>
              </a:pPr>
              <a:t>24</a:t>
            </a:fld>
            <a:endParaRPr lang="en-US"/>
          </a:p>
        </p:txBody>
      </p:sp>
      <p:pic>
        <p:nvPicPr>
          <p:cNvPr id="22531" name="Picture 2"/>
          <p:cNvPicPr>
            <a:picLocks noGrp="1" noChangeAspect="1" noChangeArrowheads="1"/>
          </p:cNvPicPr>
          <p:nvPr>
            <p:ph idx="4294967295"/>
          </p:nvPr>
        </p:nvPicPr>
        <p:blipFill>
          <a:blip r:embed="rId2" cstate="print"/>
          <a:srcRect/>
          <a:stretch>
            <a:fillRect/>
          </a:stretch>
        </p:blipFill>
        <p:spPr>
          <a:xfrm>
            <a:off x="228600" y="60325"/>
            <a:ext cx="8686800" cy="67976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Good Fats vs. Bad Fats</a:t>
            </a:r>
          </a:p>
        </p:txBody>
      </p:sp>
      <p:sp>
        <p:nvSpPr>
          <p:cNvPr id="4" name="Date Placeholder 3"/>
          <p:cNvSpPr>
            <a:spLocks noGrp="1"/>
          </p:cNvSpPr>
          <p:nvPr>
            <p:ph type="dt" sz="quarter"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sp>
        <p:nvSpPr>
          <p:cNvPr id="5" name="Slide Number Placeholder 4"/>
          <p:cNvSpPr>
            <a:spLocks noGrp="1"/>
          </p:cNvSpPr>
          <p:nvPr>
            <p:ph type="sldNum" sz="quarter" idx="11"/>
          </p:nvPr>
        </p:nvSpPr>
        <p:spPr/>
        <p:txBody>
          <a:bodyPr/>
          <a:lstStyle/>
          <a:p>
            <a:pPr>
              <a:defRPr/>
            </a:pPr>
            <a:fld id="{2F0A67B7-BA3D-45D6-BF78-B463050334C3}" type="slidenum">
              <a:rPr lang="en-US" smtClean="0"/>
              <a:pPr>
                <a:defRPr/>
              </a:pPr>
              <a:t>25</a:t>
            </a:fld>
            <a:endParaRPr lang="en-US"/>
          </a:p>
        </p:txBody>
      </p:sp>
      <p:graphicFrame>
        <p:nvGraphicFramePr>
          <p:cNvPr id="8" name="Content Placeholder 7"/>
          <p:cNvGraphicFramePr>
            <a:graphicFrameLocks noGrp="1"/>
          </p:cNvGraphicFramePr>
          <p:nvPr>
            <p:ph idx="1"/>
          </p:nvPr>
        </p:nvGraphicFramePr>
        <p:xfrm>
          <a:off x="152400" y="1219200"/>
          <a:ext cx="8839200" cy="5586096"/>
        </p:xfrm>
        <a:graphic>
          <a:graphicData uri="http://schemas.openxmlformats.org/drawingml/2006/table">
            <a:tbl>
              <a:tblPr/>
              <a:tblGrid>
                <a:gridCol w="2209800"/>
                <a:gridCol w="2209800"/>
                <a:gridCol w="2209800"/>
                <a:gridCol w="2209800"/>
              </a:tblGrid>
              <a:tr h="842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Saturated Fats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Trans Fats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Mono unsaturated Fats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Poly unsaturated Fats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43213">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(Mainly from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animals) Beef,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lamb, pork, poultry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with the skin, beef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fat, lard, cream,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butter, cheese,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other whole 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reduced-fat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dairy products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(Some from plants)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Palm, palm kernel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coconut oils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Baked goods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pastries, biscuits,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muffins, cakes, pie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crusts, doughnuts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cookies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Fried foods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French fries, fried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chicken, breaded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chicken nuggets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breaded fish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Snack foods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popcorn, crackers.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Traditional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stick margarine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vegetable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shortening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Vegetable oils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olive, canola,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peanut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sesame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Avocados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olives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Many nuts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seeds – almonds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peanuts/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peanut butter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High in Omega-6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Omega-3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(ALA) vegetable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oils – soybean,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corn and safflower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Many nuts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seeds – walnuts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and sunflower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seeds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High in Omega-3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(EPA and DHA)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Fatty fish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salmon,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tuna, mackerel,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herring and trout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72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Raise bad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cholesterol level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Foods high 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saturated fats may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also be high 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cholesterol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Increase risk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heart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Raise bad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Cholesterol level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a:t>
                      </a:r>
                      <a:r>
                        <a:rPr kumimoji="0" lang="en-US" sz="1200" b="1" i="0" u="none" strike="noStrike" cap="none" normalizeH="0" baseline="0" smtClean="0">
                          <a:ln>
                            <a:noFill/>
                          </a:ln>
                          <a:solidFill>
                            <a:srgbClr val="000000"/>
                          </a:solidFill>
                          <a:effectLst/>
                          <a:latin typeface="Arial" charset="0"/>
                        </a:rPr>
                        <a:t>Lowers good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cholesterol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Increase risk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heart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Reduce bad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cholesterol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May lower risk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heart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charset="0"/>
                        </a:rPr>
                        <a:t>Reduce bad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cholesterol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May lower risk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heart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23578" name="Picture 5" descr="C:\Users\Robert\AppData\Local\Microsoft\Windows\Temporary Internet Files\Content.IE5\JC5MW78Y\MC900336256[1].wmf"/>
          <p:cNvPicPr>
            <a:picLocks noChangeAspect="1" noChangeArrowheads="1"/>
          </p:cNvPicPr>
          <p:nvPr/>
        </p:nvPicPr>
        <p:blipFill>
          <a:blip r:embed="rId2" cstate="print"/>
          <a:srcRect/>
          <a:stretch>
            <a:fillRect/>
          </a:stretch>
        </p:blipFill>
        <p:spPr bwMode="auto">
          <a:xfrm>
            <a:off x="7162800" y="152400"/>
            <a:ext cx="1447800" cy="990600"/>
          </a:xfrm>
          <a:prstGeom prst="rect">
            <a:avLst/>
          </a:prstGeom>
          <a:noFill/>
          <a:ln w="9525">
            <a:noFill/>
            <a:miter lim="800000"/>
            <a:headEnd/>
            <a:tailEnd/>
          </a:ln>
        </p:spPr>
      </p:pic>
      <p:pic>
        <p:nvPicPr>
          <p:cNvPr id="23579" name="Picture 9" descr="C:\Users\Robert\AppData\Local\Microsoft\Windows\Temporary Internet Files\Content.IE5\WAWBIZQL\MC900441854[1].wmf"/>
          <p:cNvPicPr>
            <a:picLocks noChangeAspect="1" noChangeArrowheads="1"/>
          </p:cNvPicPr>
          <p:nvPr/>
        </p:nvPicPr>
        <p:blipFill>
          <a:blip r:embed="rId3" cstate="print"/>
          <a:srcRect/>
          <a:stretch>
            <a:fillRect/>
          </a:stretch>
        </p:blipFill>
        <p:spPr bwMode="auto">
          <a:xfrm>
            <a:off x="5257800" y="152400"/>
            <a:ext cx="1066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Food Science</a:t>
            </a:r>
          </a:p>
        </p:txBody>
      </p:sp>
      <p:sp>
        <p:nvSpPr>
          <p:cNvPr id="24578" name="Content Placeholder 2"/>
          <p:cNvSpPr>
            <a:spLocks noGrp="1"/>
          </p:cNvSpPr>
          <p:nvPr>
            <p:ph idx="1"/>
          </p:nvPr>
        </p:nvSpPr>
        <p:spPr/>
        <p:txBody>
          <a:bodyPr/>
          <a:lstStyle/>
          <a:p>
            <a:pPr eaLnBrk="1" hangingPunct="1"/>
            <a:r>
              <a:rPr lang="en-US" smtClean="0"/>
              <a:t>Creation of Synthetic or Industrial </a:t>
            </a:r>
            <a:r>
              <a:rPr lang="en-US" i="1" smtClean="0"/>
              <a:t>Trans</a:t>
            </a:r>
            <a:r>
              <a:rPr lang="en-US" smtClean="0"/>
              <a:t> Fats</a:t>
            </a:r>
          </a:p>
          <a:p>
            <a:pPr lvl="1" eaLnBrk="1" hangingPunct="1"/>
            <a:r>
              <a:rPr lang="en-US" smtClean="0"/>
              <a:t>Hydrogenation: during food processing when liquid oils are converted into semi-solid fats.</a:t>
            </a:r>
          </a:p>
          <a:p>
            <a:pPr lvl="1" eaLnBrk="1" hangingPunct="1"/>
            <a:r>
              <a:rPr lang="en-US" smtClean="0"/>
              <a:t>Used by food manufacturers to make products containing unsaturated fatty acids solid at room temperature (more saturated) and therefore more resistant to becoming spoiled or rancid</a:t>
            </a:r>
          </a:p>
          <a:p>
            <a:pPr lvl="1" eaLnBrk="1" hangingPunct="1"/>
            <a:r>
              <a:rPr lang="en-US" smtClean="0"/>
              <a:t>Partial hydrogenation means that some, but not all, unsaturated fatty acids are converted to saturated fatty acids. </a:t>
            </a:r>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A93B800B-8FDF-4C6C-AFC8-89056B4ACE77}" type="slidenum">
              <a:rPr lang="en-US" sz="1200"/>
              <a:pPr eaLnBrk="0" hangingPunct="0">
                <a:spcBef>
                  <a:spcPct val="50000"/>
                </a:spcBef>
                <a:defRPr/>
              </a:pPr>
              <a:t>26</a:t>
            </a:fld>
            <a:endParaRPr lang="en-US" sz="1200"/>
          </a:p>
        </p:txBody>
      </p:sp>
      <p:pic>
        <p:nvPicPr>
          <p:cNvPr id="24580" name="Picture 5" descr="C:\Users\Robert\AppData\Local\Microsoft\Windows\Temporary Internet Files\Content.IE5\WAWBIZQL\MC900198665[1].wmf"/>
          <p:cNvPicPr>
            <a:picLocks noChangeAspect="1" noChangeArrowheads="1"/>
          </p:cNvPicPr>
          <p:nvPr/>
        </p:nvPicPr>
        <p:blipFill>
          <a:blip r:embed="rId3" cstate="print"/>
          <a:srcRect/>
          <a:stretch>
            <a:fillRect/>
          </a:stretch>
        </p:blipFill>
        <p:spPr bwMode="auto">
          <a:xfrm>
            <a:off x="4114800" y="4953000"/>
            <a:ext cx="1295400" cy="838200"/>
          </a:xfrm>
          <a:prstGeom prst="rect">
            <a:avLst/>
          </a:prstGeom>
          <a:noFill/>
          <a:ln w="9525">
            <a:noFill/>
            <a:miter lim="800000"/>
            <a:headEnd/>
            <a:tailEnd/>
          </a:ln>
        </p:spPr>
      </p:pic>
      <p:pic>
        <p:nvPicPr>
          <p:cNvPr id="24581" name="Picture 3" descr="C:\Users\Robert\AppData\Local\Microsoft\Windows\Temporary Internet Files\Content.IE5\M1SYTUWT\MC900413448[1].wmf"/>
          <p:cNvPicPr>
            <a:picLocks noChangeAspect="1" noChangeArrowheads="1"/>
          </p:cNvPicPr>
          <p:nvPr/>
        </p:nvPicPr>
        <p:blipFill>
          <a:blip r:embed="rId4" cstate="print"/>
          <a:srcRect/>
          <a:stretch>
            <a:fillRect/>
          </a:stretch>
        </p:blipFill>
        <p:spPr bwMode="auto">
          <a:xfrm rot="733116">
            <a:off x="1527175" y="4005263"/>
            <a:ext cx="1371600" cy="2333625"/>
          </a:xfrm>
          <a:prstGeom prst="rect">
            <a:avLst/>
          </a:prstGeom>
          <a:noFill/>
          <a:ln w="9525">
            <a:noFill/>
            <a:miter lim="800000"/>
            <a:headEnd/>
            <a:tailEnd/>
          </a:ln>
        </p:spPr>
      </p:pic>
      <p:pic>
        <p:nvPicPr>
          <p:cNvPr id="24582" name="Picture 10" descr="C:\Users\Robert\AppData\Local\Microsoft\Windows\Temporary Internet Files\Content.IE5\M1SYTUWT\MC900300051[1].wmf"/>
          <p:cNvPicPr>
            <a:picLocks noChangeAspect="1" noChangeArrowheads="1"/>
          </p:cNvPicPr>
          <p:nvPr/>
        </p:nvPicPr>
        <p:blipFill>
          <a:blip r:embed="rId5" cstate="print"/>
          <a:srcRect/>
          <a:stretch>
            <a:fillRect/>
          </a:stretch>
        </p:blipFill>
        <p:spPr bwMode="auto">
          <a:xfrm>
            <a:off x="5562600" y="4191000"/>
            <a:ext cx="1219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Natural vs. Synthetic/Artificial</a:t>
            </a:r>
          </a:p>
        </p:txBody>
      </p:sp>
      <p:sp>
        <p:nvSpPr>
          <p:cNvPr id="3" name="Content Placeholder 2"/>
          <p:cNvSpPr>
            <a:spLocks noGrp="1"/>
          </p:cNvSpPr>
          <p:nvPr>
            <p:ph idx="1"/>
          </p:nvPr>
        </p:nvSpPr>
        <p:spPr/>
        <p:txBody>
          <a:bodyPr/>
          <a:lstStyle/>
          <a:p>
            <a:pPr eaLnBrk="1" hangingPunct="1">
              <a:defRPr/>
            </a:pPr>
            <a:r>
              <a:rPr lang="en-US" dirty="0" smtClean="0"/>
              <a:t>Complete elimination of all trans-fats is not possible due to their natural presence in dairy and meat products. </a:t>
            </a:r>
          </a:p>
          <a:p>
            <a:pPr lvl="1" eaLnBrk="1" hangingPunct="1">
              <a:defRPr/>
            </a:pPr>
            <a:r>
              <a:rPr lang="en-US" dirty="0" smtClean="0">
                <a:ea typeface="+mn-ea"/>
                <a:cs typeface="+mn-cs"/>
              </a:rPr>
              <a:t>Formed naturally by bacteria present in the rumens of ruminant animals.</a:t>
            </a:r>
          </a:p>
          <a:p>
            <a:pPr lvl="1" eaLnBrk="1" hangingPunct="1">
              <a:defRPr/>
            </a:pPr>
            <a:r>
              <a:rPr lang="en-US" dirty="0" smtClean="0">
                <a:ea typeface="+mn-ea"/>
                <a:cs typeface="+mn-cs"/>
              </a:rPr>
              <a:t>Dairy and meat products from these animals contain small amounts of trans-fats. </a:t>
            </a:r>
            <a:r>
              <a:rPr lang="en-US" baseline="30000" dirty="0" smtClean="0">
                <a:ea typeface="+mn-ea"/>
                <a:cs typeface="+mn-cs"/>
              </a:rPr>
              <a:t>  </a:t>
            </a:r>
          </a:p>
          <a:p>
            <a:pPr lvl="1" eaLnBrk="1" hangingPunct="1">
              <a:defRPr/>
            </a:pPr>
            <a:r>
              <a:rPr lang="en-US" dirty="0" smtClean="0">
                <a:ea typeface="+mn-ea"/>
                <a:cs typeface="+mn-cs"/>
              </a:rPr>
              <a:t>There is limited evidence to conclude whether synthetic and natural trans fatty acids differ in their metabolic effects and health outcomes. </a:t>
            </a:r>
            <a:r>
              <a:rPr lang="en-US" baseline="30000" dirty="0" smtClean="0">
                <a:ea typeface="+mn-ea"/>
                <a:cs typeface="+mn-cs"/>
              </a:rPr>
              <a:t> </a:t>
            </a:r>
          </a:p>
          <a:p>
            <a:pPr lvl="1" eaLnBrk="1" hangingPunct="1">
              <a:defRPr/>
            </a:pPr>
            <a:r>
              <a:rPr lang="en-US" dirty="0" smtClean="0">
                <a:ea typeface="+mn-ea"/>
                <a:cs typeface="+mn-cs"/>
              </a:rPr>
              <a:t>Regardless, we consume far more commercial trans-fats than those of natural origin</a:t>
            </a:r>
          </a:p>
          <a:p>
            <a:pPr lvl="1" eaLnBrk="1" hangingPunct="1">
              <a:buFontTx/>
              <a:buNone/>
              <a:defRPr/>
            </a:pPr>
            <a:endParaRPr lang="en-US" dirty="0">
              <a:ea typeface="+mn-ea"/>
              <a:cs typeface="+mn-cs"/>
            </a:endParaRPr>
          </a:p>
          <a:p>
            <a:pPr lvl="1" eaLnBrk="1" hangingPunct="1">
              <a:buFontTx/>
              <a:buNone/>
              <a:defRPr/>
            </a:pPr>
            <a:r>
              <a:rPr lang="en-US" sz="1000" b="1" dirty="0" smtClean="0"/>
              <a:t>United States Department of Agriculture &amp; Health and Human Services (2010). </a:t>
            </a:r>
            <a:r>
              <a:rPr lang="en-US" sz="1000" b="1" i="1" dirty="0" smtClean="0"/>
              <a:t>Dietary Guidelines for Americans. </a:t>
            </a:r>
            <a:endParaRPr lang="en-US" sz="1000" dirty="0" smtClean="0"/>
          </a:p>
          <a:p>
            <a:pPr lvl="1" eaLnBrk="1" hangingPunct="1">
              <a:defRPr/>
            </a:pPr>
            <a:endParaRPr lang="en-US" dirty="0" smtClean="0"/>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3C4478FD-3FB4-445C-AF6F-CFA8C22FF721}" type="slidenum">
              <a:rPr lang="en-US" sz="1200"/>
              <a:pPr eaLnBrk="0" hangingPunct="0">
                <a:spcBef>
                  <a:spcPct val="50000"/>
                </a:spcBef>
                <a:defRPr/>
              </a:pPr>
              <a:t>27</a:t>
            </a:fld>
            <a:endParaRPr lang="en-US" sz="1200"/>
          </a:p>
        </p:txBody>
      </p:sp>
      <p:pic>
        <p:nvPicPr>
          <p:cNvPr id="28676" name="Picture 11" descr="C:\Users\Robert\AppData\Local\Microsoft\Windows\Temporary Internet Files\Content.IE5\M1SYTUWT\MC900413024[1].wmf"/>
          <p:cNvPicPr>
            <a:picLocks noChangeAspect="1" noChangeArrowheads="1"/>
          </p:cNvPicPr>
          <p:nvPr/>
        </p:nvPicPr>
        <p:blipFill>
          <a:blip r:embed="rId3" cstate="print"/>
          <a:srcRect/>
          <a:stretch>
            <a:fillRect/>
          </a:stretch>
        </p:blipFill>
        <p:spPr bwMode="auto">
          <a:xfrm>
            <a:off x="1905000" y="5105400"/>
            <a:ext cx="3276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Trans fatty acid intake and CVD</a:t>
            </a:r>
          </a:p>
        </p:txBody>
      </p:sp>
      <p:sp>
        <p:nvSpPr>
          <p:cNvPr id="3" name="Content Placeholder 2"/>
          <p:cNvSpPr>
            <a:spLocks noGrp="1"/>
          </p:cNvSpPr>
          <p:nvPr>
            <p:ph idx="1"/>
          </p:nvPr>
        </p:nvSpPr>
        <p:spPr/>
        <p:txBody>
          <a:bodyPr/>
          <a:lstStyle/>
          <a:p>
            <a:pPr eaLnBrk="1" hangingPunct="1">
              <a:defRPr/>
            </a:pPr>
            <a:r>
              <a:rPr lang="en-US" dirty="0" smtClean="0"/>
              <a:t>Significant risk factor for cardiovascular events</a:t>
            </a:r>
          </a:p>
          <a:p>
            <a:pPr lvl="1" eaLnBrk="1" hangingPunct="1">
              <a:defRPr/>
            </a:pPr>
            <a:r>
              <a:rPr lang="en-US" dirty="0" smtClean="0">
                <a:ea typeface="+mn-ea"/>
                <a:cs typeface="+mn-cs"/>
              </a:rPr>
              <a:t>Raises low density lipoprotein (LDL) “bad cholesterol”</a:t>
            </a:r>
          </a:p>
          <a:p>
            <a:pPr lvl="1" eaLnBrk="1" hangingPunct="1">
              <a:defRPr/>
            </a:pPr>
            <a:r>
              <a:rPr lang="en-US" dirty="0" smtClean="0">
                <a:ea typeface="+mn-ea"/>
                <a:cs typeface="+mn-cs"/>
              </a:rPr>
              <a:t>Lowers high density lipoprotein (HDL) “good cholesterol”</a:t>
            </a:r>
          </a:p>
          <a:p>
            <a:pPr eaLnBrk="1" hangingPunct="1">
              <a:defRPr/>
            </a:pPr>
            <a:r>
              <a:rPr lang="en-US" dirty="0" smtClean="0"/>
              <a:t>2% increase in energy intake from TFA is associated with a 23% increase in the incidence of coronary heart disease.</a:t>
            </a:r>
            <a:r>
              <a:rPr lang="en-US" baseline="30000" dirty="0" smtClean="0"/>
              <a:t>1</a:t>
            </a:r>
            <a:r>
              <a:rPr lang="en-US" dirty="0" smtClean="0"/>
              <a:t> </a:t>
            </a:r>
          </a:p>
          <a:p>
            <a:pPr eaLnBrk="1" hangingPunct="1">
              <a:defRPr/>
            </a:pPr>
            <a:r>
              <a:rPr lang="en-US" dirty="0" smtClean="0"/>
              <a:t>Nutritionally Unnecessary </a:t>
            </a:r>
          </a:p>
          <a:p>
            <a:pPr eaLnBrk="1" hangingPunct="1">
              <a:defRPr/>
            </a:pPr>
            <a:r>
              <a:rPr lang="en-US" dirty="0" smtClean="0"/>
              <a:t> Academy of Nutrition and Dietetics, IOM, US DGA, &amp; NCEP</a:t>
            </a:r>
          </a:p>
          <a:p>
            <a:pPr eaLnBrk="1" hangingPunct="1">
              <a:buFontTx/>
              <a:buNone/>
              <a:defRPr/>
            </a:pPr>
            <a:r>
              <a:rPr lang="en-US" dirty="0" smtClean="0"/>
              <a:t>	 all recommend limiting dietary </a:t>
            </a:r>
            <a:r>
              <a:rPr lang="en-US" i="1" dirty="0" smtClean="0"/>
              <a:t>trans-fat </a:t>
            </a:r>
            <a:r>
              <a:rPr lang="en-US" dirty="0" smtClean="0"/>
              <a:t>intake from industrial sources as much as possible. </a:t>
            </a:r>
            <a:r>
              <a:rPr lang="en-US" baseline="30000" dirty="0" smtClean="0"/>
              <a:t>2 </a:t>
            </a:r>
          </a:p>
          <a:p>
            <a:pPr eaLnBrk="1" hangingPunct="1">
              <a:defRPr/>
            </a:pPr>
            <a:endParaRPr lang="en-US" sz="1000" b="1" dirty="0" smtClean="0"/>
          </a:p>
          <a:p>
            <a:pPr eaLnBrk="1" hangingPunct="1">
              <a:buFontTx/>
              <a:buNone/>
              <a:defRPr/>
            </a:pPr>
            <a:endParaRPr lang="en-US" sz="1000" b="1" dirty="0" smtClean="0"/>
          </a:p>
          <a:p>
            <a:pPr eaLnBrk="1" hangingPunct="1">
              <a:buFontTx/>
              <a:buNone/>
              <a:defRPr/>
            </a:pPr>
            <a:r>
              <a:rPr lang="en-US" sz="1000" b="1" dirty="0" smtClean="0"/>
              <a:t>1. </a:t>
            </a:r>
            <a:r>
              <a:rPr lang="en-US" sz="1000" b="1" dirty="0" err="1" smtClean="0"/>
              <a:t>Mozaffarian</a:t>
            </a:r>
            <a:r>
              <a:rPr lang="en-US" sz="1000" b="1" dirty="0" smtClean="0"/>
              <a:t> D, </a:t>
            </a:r>
            <a:r>
              <a:rPr lang="en-US" sz="1000" b="1" dirty="0" err="1" smtClean="0"/>
              <a:t>Katan</a:t>
            </a:r>
            <a:r>
              <a:rPr lang="en-US" sz="1000" b="1" dirty="0" smtClean="0"/>
              <a:t> MB, </a:t>
            </a:r>
            <a:r>
              <a:rPr lang="en-US" sz="1000" b="1" dirty="0" err="1" smtClean="0"/>
              <a:t>Asherio</a:t>
            </a:r>
            <a:r>
              <a:rPr lang="en-US" sz="1000" b="1" dirty="0" smtClean="0"/>
              <a:t> A, </a:t>
            </a:r>
            <a:r>
              <a:rPr lang="en-US" sz="1000" b="1" dirty="0" err="1" smtClean="0"/>
              <a:t>Stampher</a:t>
            </a:r>
            <a:r>
              <a:rPr lang="en-US" sz="1000" b="1" dirty="0" smtClean="0"/>
              <a:t> MH, Willett WC. </a:t>
            </a:r>
            <a:r>
              <a:rPr lang="en-US" sz="1000" b="1" i="1" dirty="0" smtClean="0"/>
              <a:t>Trans </a:t>
            </a:r>
            <a:r>
              <a:rPr lang="en-US" sz="1000" b="1" dirty="0" smtClean="0"/>
              <a:t>fatty acids and Cardiovascular disease. </a:t>
            </a:r>
            <a:r>
              <a:rPr lang="en-US" sz="1000" b="1" i="1" dirty="0" smtClean="0"/>
              <a:t>N Eng J Med. </a:t>
            </a:r>
            <a:r>
              <a:rPr lang="en-US" sz="1000" b="1" dirty="0" smtClean="0"/>
              <a:t>2006; 354: 1601-1613. </a:t>
            </a:r>
          </a:p>
          <a:p>
            <a:pPr eaLnBrk="1" hangingPunct="1">
              <a:buFontTx/>
              <a:buNone/>
              <a:defRPr/>
            </a:pPr>
            <a:endParaRPr lang="en-US" sz="1000" b="1" dirty="0" smtClean="0"/>
          </a:p>
          <a:p>
            <a:pPr eaLnBrk="1" hangingPunct="1">
              <a:buFontTx/>
              <a:buNone/>
              <a:defRPr/>
            </a:pPr>
            <a:r>
              <a:rPr lang="en-US" sz="1000" b="1" dirty="0" smtClean="0"/>
              <a:t>2. </a:t>
            </a:r>
            <a:r>
              <a:rPr lang="en-US" sz="1000" b="1" dirty="0" err="1" smtClean="0"/>
              <a:t>Remig</a:t>
            </a:r>
            <a:r>
              <a:rPr lang="en-US" sz="1000" b="1" dirty="0" smtClean="0"/>
              <a:t> V, Franklin B, Margolis S, Kostas G, </a:t>
            </a:r>
            <a:r>
              <a:rPr lang="en-US" sz="1000" b="1" dirty="0" err="1" smtClean="0"/>
              <a:t>Nece</a:t>
            </a:r>
            <a:r>
              <a:rPr lang="en-US" sz="1000" b="1" dirty="0" smtClean="0"/>
              <a:t> T &amp; Street J (2010). </a:t>
            </a:r>
            <a:r>
              <a:rPr lang="en-US" sz="1000" b="1" i="1" dirty="0" smtClean="0"/>
              <a:t>Trans </a:t>
            </a:r>
            <a:r>
              <a:rPr lang="en-US" sz="1000" b="1" dirty="0" smtClean="0"/>
              <a:t>Fats in American: A Review of Their Use, Consumption, Health Implications and Regulation. </a:t>
            </a:r>
            <a:r>
              <a:rPr lang="en-US" sz="1000" b="1" i="1" dirty="0" smtClean="0"/>
              <a:t>J Am Diet Assoc. </a:t>
            </a:r>
            <a:r>
              <a:rPr lang="en-US" sz="1000" b="1" dirty="0" smtClean="0"/>
              <a:t>2010; 110:585-592</a:t>
            </a:r>
            <a:r>
              <a:rPr lang="en-US" b="1" dirty="0" smtClean="0"/>
              <a:t>. </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Obesity and Diabetes</a:t>
            </a:r>
          </a:p>
        </p:txBody>
      </p:sp>
      <p:sp>
        <p:nvSpPr>
          <p:cNvPr id="33794" name="Content Placeholder 2"/>
          <p:cNvSpPr>
            <a:spLocks noGrp="1"/>
          </p:cNvSpPr>
          <p:nvPr>
            <p:ph idx="1"/>
          </p:nvPr>
        </p:nvSpPr>
        <p:spPr>
          <a:xfrm>
            <a:off x="457200" y="1371600"/>
            <a:ext cx="8229600" cy="4114800"/>
          </a:xfrm>
        </p:spPr>
        <p:txBody>
          <a:bodyPr/>
          <a:lstStyle/>
          <a:p>
            <a:pPr eaLnBrk="1" hangingPunct="1"/>
            <a:r>
              <a:rPr lang="en-US" smtClean="0"/>
              <a:t>Conflicting evidence about the propensity of TFAs to cause obesity and insulin resistance. </a:t>
            </a:r>
          </a:p>
          <a:p>
            <a:pPr eaLnBrk="1" hangingPunct="1"/>
            <a:r>
              <a:rPr lang="en-US" smtClean="0"/>
              <a:t>All fats are equally high in calories relative to carbohydrate and protein (9 kcal/gram vs. 4 kcal/gram)</a:t>
            </a:r>
          </a:p>
          <a:p>
            <a:pPr eaLnBrk="1" hangingPunct="1"/>
            <a:r>
              <a:rPr lang="en-US" smtClean="0"/>
              <a:t>Linked in the context of consuming too many calories</a:t>
            </a:r>
          </a:p>
          <a:p>
            <a:pPr lvl="1" eaLnBrk="1" hangingPunct="1"/>
            <a:r>
              <a:rPr lang="en-US" smtClean="0"/>
              <a:t>Reduce </a:t>
            </a:r>
          </a:p>
          <a:p>
            <a:pPr lvl="1" eaLnBrk="1" hangingPunct="1"/>
            <a:r>
              <a:rPr lang="en-US" smtClean="0"/>
              <a:t>Eliminate </a:t>
            </a:r>
          </a:p>
          <a:p>
            <a:pPr eaLnBrk="1" hangingPunct="1"/>
            <a:r>
              <a:rPr lang="en-US" smtClean="0"/>
              <a:t>Replace with MUFAs and PUFAS</a:t>
            </a:r>
          </a:p>
          <a:p>
            <a:pPr eaLnBrk="1" hangingPunct="1"/>
            <a:endParaRPr lang="en-US" smtClean="0"/>
          </a:p>
          <a:p>
            <a:pPr eaLnBrk="1" hangingPunct="1"/>
            <a:endParaRPr lang="en-US" smtClean="0"/>
          </a:p>
          <a:p>
            <a:pPr eaLnBrk="1" hangingPunct="1"/>
            <a:endParaRPr lang="en-US" sz="1000" b="1" smtClean="0"/>
          </a:p>
          <a:p>
            <a:pPr eaLnBrk="1" hangingPunct="1"/>
            <a:endParaRPr lang="en-US" sz="1000" b="1" smtClean="0"/>
          </a:p>
          <a:p>
            <a:pPr eaLnBrk="1" hangingPunct="1">
              <a:buFontTx/>
              <a:buNone/>
            </a:pPr>
            <a:r>
              <a:rPr lang="en-US" sz="1000" b="1" smtClean="0"/>
              <a:t>Kavanagh K, Jones K, Sawyer J, Kelly K, Carr J. Trans Fat Diet Induces Abdominal Obesity and Changes in Insulin Sensitivity in Monkeys. </a:t>
            </a:r>
            <a:r>
              <a:rPr lang="en-US" sz="1000" b="1" i="1" smtClean="0"/>
              <a:t>Obesity</a:t>
            </a:r>
            <a:r>
              <a:rPr lang="en-US" sz="1000" b="1" smtClean="0"/>
              <a:t>. 2007; 15: 1675-1684. </a:t>
            </a:r>
          </a:p>
          <a:p>
            <a:pPr eaLnBrk="1" hangingPunct="1">
              <a:buFontTx/>
              <a:buNone/>
            </a:pPr>
            <a:r>
              <a:rPr lang="en-US" sz="1000" b="1" smtClean="0"/>
              <a:t>Salmeron J, Hu FB, Manson JE, et al. Dietary fat intake and risk of type 2 diabetes in women. </a:t>
            </a:r>
            <a:r>
              <a:rPr lang="en-US" sz="1000" b="1" i="1" smtClean="0"/>
              <a:t>Am J Clin Nutr. </a:t>
            </a:r>
            <a:r>
              <a:rPr lang="en-US" sz="1000" b="1" smtClean="0"/>
              <a:t>2001; 73: 1019-26. </a:t>
            </a:r>
          </a:p>
          <a:p>
            <a:pPr eaLnBrk="1" hangingPunct="1">
              <a:buFontTx/>
              <a:buNone/>
            </a:pPr>
            <a:r>
              <a:rPr lang="en-US" sz="1000" b="1" smtClean="0"/>
              <a:t>	Hu FB, van Dam RM, Liu S. Diet and risk of Type II diabetes: the rle of types of fat and carbohydrate. </a:t>
            </a:r>
            <a:r>
              <a:rPr lang="en-US" sz="1000" b="1" i="1" smtClean="0"/>
              <a:t>Diabetologia. </a:t>
            </a:r>
            <a:r>
              <a:rPr lang="en-US" sz="1000" b="1" smtClean="0"/>
              <a:t>2001; 44:805-17. </a:t>
            </a:r>
          </a:p>
          <a:p>
            <a:pPr eaLnBrk="1" hangingPunct="1"/>
            <a:endParaRPr lang="en-US" smtClean="0"/>
          </a:p>
          <a:p>
            <a:pPr eaLnBrk="1" hangingPunct="1"/>
            <a:endParaRPr lang="en-US" smtClean="0"/>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2175FBBC-302C-4E3F-A6E4-33AF46024F5D}" type="slidenum">
              <a:rPr lang="en-US" sz="1200" smtClean="0"/>
              <a:pPr eaLnBrk="0" hangingPunct="0">
                <a:spcBef>
                  <a:spcPct val="50000"/>
                </a:spcBef>
                <a:defRPr/>
              </a:pPr>
              <a:t>29</a:t>
            </a:fld>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p:txBody>
          <a:bodyPr/>
          <a:lstStyle/>
          <a:p>
            <a:pPr eaLnBrk="1" hangingPunct="1"/>
            <a:r>
              <a:rPr lang="en-US" smtClean="0"/>
              <a:t>Sodium and HTN (silent killer)</a:t>
            </a:r>
          </a:p>
        </p:txBody>
      </p:sp>
      <p:sp>
        <p:nvSpPr>
          <p:cNvPr id="29698" name="Content Placeholder 3"/>
          <p:cNvSpPr>
            <a:spLocks noGrp="1"/>
          </p:cNvSpPr>
          <p:nvPr>
            <p:ph idx="1"/>
          </p:nvPr>
        </p:nvSpPr>
        <p:spPr/>
        <p:txBody>
          <a:bodyPr/>
          <a:lstStyle/>
          <a:p>
            <a:pPr eaLnBrk="1" hangingPunct="1">
              <a:buFont typeface="Arial" pitchFamily="34" charset="0"/>
              <a:buNone/>
            </a:pPr>
            <a:r>
              <a:rPr lang="en-US" smtClean="0"/>
              <a:t/>
            </a:r>
            <a:br>
              <a:rPr lang="en-US" smtClean="0"/>
            </a:br>
            <a:r>
              <a:rPr lang="en-US" smtClean="0"/>
              <a:t/>
            </a:r>
            <a:br>
              <a:rPr lang="en-US" smtClean="0"/>
            </a:br>
            <a:endParaRPr lang="en-US" smtClean="0"/>
          </a:p>
          <a:p>
            <a:pPr eaLnBrk="1" hangingPunct="1"/>
            <a:endParaRPr lang="en-US" smtClean="0"/>
          </a:p>
        </p:txBody>
      </p:sp>
      <p:pic>
        <p:nvPicPr>
          <p:cNvPr id="29699" name="Picture 2" descr="http://t0.gstatic.com/images?q=tbn:ANd9GcR38xleDxE6vUCSbNP7xdzvBdcQ4lcBaTR-Xv57MUpjm9Q0n4brzQ"/>
          <p:cNvPicPr>
            <a:picLocks noChangeAspect="1" noChangeArrowheads="1"/>
          </p:cNvPicPr>
          <p:nvPr/>
        </p:nvPicPr>
        <p:blipFill>
          <a:blip r:embed="rId3" cstate="print"/>
          <a:srcRect/>
          <a:stretch>
            <a:fillRect/>
          </a:stretch>
        </p:blipFill>
        <p:spPr bwMode="auto">
          <a:xfrm>
            <a:off x="4114800" y="1371600"/>
            <a:ext cx="4876800" cy="5181600"/>
          </a:xfrm>
          <a:prstGeom prst="rect">
            <a:avLst/>
          </a:prstGeom>
          <a:noFill/>
          <a:ln w="9525">
            <a:noFill/>
            <a:miter lim="800000"/>
            <a:headEnd/>
            <a:tailEnd/>
          </a:ln>
        </p:spPr>
      </p:pic>
      <p:pic>
        <p:nvPicPr>
          <p:cNvPr id="29700" name="Picture 4" descr="http://www.cssd.us/images/medicalinfo/hypertension.jpg"/>
          <p:cNvPicPr>
            <a:picLocks noChangeAspect="1" noChangeArrowheads="1"/>
          </p:cNvPicPr>
          <p:nvPr/>
        </p:nvPicPr>
        <p:blipFill>
          <a:blip r:embed="rId4" cstate="print"/>
          <a:srcRect/>
          <a:stretch>
            <a:fillRect/>
          </a:stretch>
        </p:blipFill>
        <p:spPr bwMode="auto">
          <a:xfrm>
            <a:off x="382588" y="1828800"/>
            <a:ext cx="3351212"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Metabolic Syndrome</a:t>
            </a:r>
          </a:p>
        </p:txBody>
      </p:sp>
      <p:sp>
        <p:nvSpPr>
          <p:cNvPr id="35842" name="Content Placeholder 5"/>
          <p:cNvSpPr>
            <a:spLocks noGrp="1"/>
          </p:cNvSpPr>
          <p:nvPr>
            <p:ph idx="1"/>
          </p:nvPr>
        </p:nvSpPr>
        <p:spPr>
          <a:xfrm>
            <a:off x="457200" y="1371600"/>
            <a:ext cx="8229600" cy="4114800"/>
          </a:xfrm>
        </p:spPr>
        <p:txBody>
          <a:bodyPr/>
          <a:lstStyle/>
          <a:p>
            <a:pPr eaLnBrk="1" hangingPunct="1"/>
            <a:r>
              <a:rPr lang="en-US" smtClean="0"/>
              <a:t>Name for a group of risk factors that occur together and increase the risk for </a:t>
            </a:r>
            <a:r>
              <a:rPr lang="en-US" smtClean="0">
                <a:hlinkClick r:id="rId3" action="ppaction://hlinkfile"/>
              </a:rPr>
              <a:t>coronary artery disease</a:t>
            </a:r>
            <a:r>
              <a:rPr lang="en-US" smtClean="0"/>
              <a:t>, </a:t>
            </a:r>
            <a:r>
              <a:rPr lang="en-US" smtClean="0">
                <a:hlinkClick r:id="rId4" action="ppaction://hlinkfile"/>
              </a:rPr>
              <a:t>stroke</a:t>
            </a:r>
            <a:r>
              <a:rPr lang="en-US" smtClean="0"/>
              <a:t>, and </a:t>
            </a:r>
            <a:r>
              <a:rPr lang="en-US" smtClean="0">
                <a:hlinkClick r:id="rId5" action="ppaction://hlinkfile"/>
              </a:rPr>
              <a:t>type 2 diabetes</a:t>
            </a:r>
            <a:endParaRPr lang="en-US" smtClean="0"/>
          </a:p>
          <a:p>
            <a:pPr eaLnBrk="1" hangingPunct="1"/>
            <a:r>
              <a:rPr lang="en-US" smtClean="0"/>
              <a:t>Researchers are not sure whether the syndrome is due to one single cause, but all of the risks for the syndrome are related to obesity.</a:t>
            </a:r>
          </a:p>
          <a:p>
            <a:pPr eaLnBrk="1" hangingPunct="1"/>
            <a:r>
              <a:rPr lang="en-US" smtClean="0"/>
              <a:t>Pro inflammatory (state CRP)</a:t>
            </a:r>
          </a:p>
          <a:p>
            <a:pPr eaLnBrk="1" hangingPunct="1"/>
            <a:endParaRPr lang="en-US" smtClean="0"/>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A60AE3CE-F6AE-422A-9D5D-0F47E2DE52B2}" type="slidenum">
              <a:rPr lang="en-US" sz="1200" smtClean="0"/>
              <a:pPr eaLnBrk="0" hangingPunct="0">
                <a:spcBef>
                  <a:spcPct val="50000"/>
                </a:spcBef>
                <a:defRPr/>
              </a:pPr>
              <a:t>30</a:t>
            </a:fld>
            <a:endParaRPr lang="en-US" sz="1200"/>
          </a:p>
        </p:txBody>
      </p:sp>
      <p:pic>
        <p:nvPicPr>
          <p:cNvPr id="35844" name="Picture 2" descr="http://www.wellnessonline.com/images/metabolicsyndrome.gif"/>
          <p:cNvPicPr>
            <a:picLocks noChangeAspect="1" noChangeArrowheads="1"/>
          </p:cNvPicPr>
          <p:nvPr/>
        </p:nvPicPr>
        <p:blipFill>
          <a:blip r:embed="rId6" cstate="print"/>
          <a:srcRect/>
          <a:stretch>
            <a:fillRect/>
          </a:stretch>
        </p:blipFill>
        <p:spPr bwMode="auto">
          <a:xfrm>
            <a:off x="304800" y="3048000"/>
            <a:ext cx="6629400" cy="3810000"/>
          </a:xfrm>
          <a:prstGeom prst="rect">
            <a:avLst/>
          </a:prstGeom>
          <a:noFill/>
          <a:ln w="9525">
            <a:noFill/>
            <a:miter lim="800000"/>
            <a:headEnd/>
            <a:tailEnd/>
          </a:ln>
        </p:spPr>
      </p:pic>
      <p:sp>
        <p:nvSpPr>
          <p:cNvPr id="35845" name="TextBox 7"/>
          <p:cNvSpPr txBox="1">
            <a:spLocks noChangeArrowheads="1"/>
          </p:cNvSpPr>
          <p:nvPr/>
        </p:nvSpPr>
        <p:spPr bwMode="auto">
          <a:xfrm>
            <a:off x="7162800" y="4038600"/>
            <a:ext cx="1752600" cy="830263"/>
          </a:xfrm>
          <a:prstGeom prst="rect">
            <a:avLst/>
          </a:prstGeom>
          <a:noFill/>
          <a:ln w="9525">
            <a:noFill/>
            <a:miter lim="800000"/>
            <a:headEnd/>
            <a:tailEnd/>
          </a:ln>
        </p:spPr>
        <p:txBody>
          <a:bodyPr>
            <a:spAutoFit/>
          </a:bodyPr>
          <a:lstStyle/>
          <a:p>
            <a:pPr eaLnBrk="0" hangingPunct="0"/>
            <a:r>
              <a:rPr lang="en-US">
                <a:solidFill>
                  <a:schemeClr val="bg1"/>
                </a:solidFill>
              </a:rPr>
              <a:t>1 out of 5 Americans!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Food Label</a:t>
            </a:r>
          </a:p>
        </p:txBody>
      </p:sp>
      <p:sp>
        <p:nvSpPr>
          <p:cNvPr id="37890" name="Content Placeholder 2"/>
          <p:cNvSpPr>
            <a:spLocks noGrp="1"/>
          </p:cNvSpPr>
          <p:nvPr>
            <p:ph idx="1"/>
          </p:nvPr>
        </p:nvSpPr>
        <p:spPr/>
        <p:txBody>
          <a:bodyPr/>
          <a:lstStyle/>
          <a:p>
            <a:pPr eaLnBrk="1" hangingPunct="1"/>
            <a:r>
              <a:rPr lang="en-US" dirty="0" smtClean="0"/>
              <a:t>Decreased since 2006</a:t>
            </a:r>
          </a:p>
          <a:p>
            <a:pPr eaLnBrk="1" hangingPunct="1"/>
            <a:r>
              <a:rPr lang="en-US" dirty="0" smtClean="0"/>
              <a:t>Societal pressure and legislative regulations also have contributed to the reformulations</a:t>
            </a:r>
          </a:p>
          <a:p>
            <a:pPr eaLnBrk="1" hangingPunct="1"/>
            <a:r>
              <a:rPr lang="en-US" dirty="0" smtClean="0"/>
              <a:t>A product can claim to be “Trans-Fat Free” and list 0 grams of trans fat as long as it has less than .5 g of trans fat. </a:t>
            </a:r>
          </a:p>
          <a:p>
            <a:pPr eaLnBrk="1" hangingPunct="1"/>
            <a:r>
              <a:rPr lang="en-US" dirty="0" smtClean="0"/>
              <a:t>An individual may ingest significant quantities of trans fats while believing they have consumed none. </a:t>
            </a:r>
          </a:p>
          <a:p>
            <a:pPr eaLnBrk="1" hangingPunct="1"/>
            <a:r>
              <a:rPr lang="en-US" dirty="0" smtClean="0"/>
              <a:t>Must look at ingredient list!</a:t>
            </a:r>
          </a:p>
          <a:p>
            <a:pPr lvl="1" eaLnBrk="1" hangingPunct="1"/>
            <a:r>
              <a:rPr lang="en-US" dirty="0" smtClean="0"/>
              <a:t>Partially hydrogenated, vegetable shortening, margarine</a:t>
            </a:r>
          </a:p>
          <a:p>
            <a:pPr lvl="1" eaLnBrk="1" hangingPunct="1"/>
            <a:r>
              <a:rPr lang="en-US" dirty="0" smtClean="0"/>
              <a:t>Coffee creamer</a:t>
            </a:r>
          </a:p>
          <a:p>
            <a:pPr lvl="1" eaLnBrk="1" hangingPunct="1"/>
            <a:endParaRPr lang="en-US" sz="1000" dirty="0" smtClean="0">
              <a:hlinkClick r:id="rId3"/>
            </a:endParaRPr>
          </a:p>
          <a:p>
            <a:pPr lvl="1" eaLnBrk="1" hangingPunct="1">
              <a:buFontTx/>
              <a:buNone/>
            </a:pPr>
            <a:endParaRPr lang="en-US" sz="1000" dirty="0" smtClean="0">
              <a:hlinkClick r:id="rId3"/>
            </a:endParaRPr>
          </a:p>
          <a:p>
            <a:pPr lvl="1" eaLnBrk="1" hangingPunct="1">
              <a:buFontTx/>
              <a:buNone/>
            </a:pPr>
            <a:r>
              <a:rPr lang="en-US" sz="1000" dirty="0" smtClean="0">
                <a:hlinkClick r:id="rId3"/>
              </a:rPr>
              <a:t>http://www.huffingtonpost.com/michael-f-jacobson/trans-fat_b_1196439.html#s602452&amp;title=Marie_Callenders_Lattice</a:t>
            </a:r>
            <a:endParaRPr lang="en-US" sz="1000" dirty="0" smtClean="0"/>
          </a:p>
          <a:p>
            <a:pPr lvl="1" eaLnBrk="1" hangingPunct="1">
              <a:buFontTx/>
              <a:buNone/>
            </a:pPr>
            <a:endParaRPr lang="en-US" dirty="0" smtClean="0"/>
          </a:p>
          <a:p>
            <a:pPr lvl="1" eaLnBrk="1" hangingPunct="1"/>
            <a:endParaRPr lang="en-US" dirty="0" smtClean="0"/>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2ADDC5DB-99BE-48F0-8A35-100002BFB33B}" type="slidenum">
              <a:rPr lang="en-US" sz="1200"/>
              <a:pPr eaLnBrk="0" hangingPunct="0">
                <a:spcBef>
                  <a:spcPct val="50000"/>
                </a:spcBef>
                <a:defRPr/>
              </a:pPr>
              <a:t>31</a:t>
            </a:fld>
            <a:endParaRPr lang="en-US" sz="1200"/>
          </a:p>
        </p:txBody>
      </p:sp>
      <p:pic>
        <p:nvPicPr>
          <p:cNvPr id="37892" name="Picture 5"/>
          <p:cNvPicPr>
            <a:picLocks noChangeAspect="1" noChangeArrowheads="1"/>
          </p:cNvPicPr>
          <p:nvPr/>
        </p:nvPicPr>
        <p:blipFill>
          <a:blip r:embed="rId4" cstate="print"/>
          <a:srcRect/>
          <a:stretch>
            <a:fillRect/>
          </a:stretch>
        </p:blipFill>
        <p:spPr bwMode="auto">
          <a:xfrm>
            <a:off x="5334000" y="457200"/>
            <a:ext cx="1228725" cy="150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Reformulations</a:t>
            </a:r>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644D5CA7-5FAE-47C9-860D-16250648879F}" type="slidenum">
              <a:rPr lang="en-US" sz="1200"/>
              <a:pPr eaLnBrk="0" hangingPunct="0">
                <a:spcBef>
                  <a:spcPct val="50000"/>
                </a:spcBef>
                <a:defRPr/>
              </a:pPr>
              <a:t>32</a:t>
            </a:fld>
            <a:endParaRPr lang="en-US" sz="1200"/>
          </a:p>
        </p:txBody>
      </p:sp>
      <p:sp>
        <p:nvSpPr>
          <p:cNvPr id="38915" name="Content Placeholder 5"/>
          <p:cNvSpPr>
            <a:spLocks noGrp="1"/>
          </p:cNvSpPr>
          <p:nvPr>
            <p:ph idx="1"/>
          </p:nvPr>
        </p:nvSpPr>
        <p:spPr>
          <a:xfrm>
            <a:off x="457200" y="1371600"/>
            <a:ext cx="8229600" cy="4419600"/>
          </a:xfrm>
        </p:spPr>
        <p:txBody>
          <a:bodyPr/>
          <a:lstStyle/>
          <a:p>
            <a:pPr eaLnBrk="1" hangingPunct="1"/>
            <a:r>
              <a:rPr lang="en-US" dirty="0" smtClean="0"/>
              <a:t>No national database exists of product-specific changes in trans-fat and saturated fat over time.</a:t>
            </a:r>
          </a:p>
          <a:p>
            <a:pPr eaLnBrk="1" hangingPunct="1"/>
            <a:r>
              <a:rPr lang="en-US" dirty="0" smtClean="0"/>
              <a:t>Concerns exist that in reformulating the foods manufacturers may replace the trans-fat with saturated fat. </a:t>
            </a:r>
          </a:p>
          <a:p>
            <a:pPr eaLnBrk="1" hangingPunct="1"/>
            <a:r>
              <a:rPr lang="en-US" dirty="0" smtClean="0"/>
              <a:t>Reformulations that increased levels of  unsaturated fats over saturated maximize health benefits. </a:t>
            </a:r>
          </a:p>
          <a:p>
            <a:pPr eaLnBrk="1" hangingPunct="1"/>
            <a:r>
              <a:rPr lang="en-US" dirty="0" smtClean="0"/>
              <a:t>According to an analysis at Harvard School of Public Health, major brand name reformulations generally reduced the trans-fat content substantially without making equivalent increases in saturated fat content.</a:t>
            </a:r>
          </a:p>
          <a:p>
            <a:pPr eaLnBrk="1" hangingPunct="1"/>
            <a:endParaRPr lang="en-US" dirty="0" smtClean="0"/>
          </a:p>
          <a:p>
            <a:pPr eaLnBrk="1" hangingPunct="1">
              <a:buNone/>
            </a:pPr>
            <a:endParaRPr lang="en-US" sz="1200" b="1" dirty="0" smtClean="0"/>
          </a:p>
          <a:p>
            <a:pPr eaLnBrk="1" hangingPunct="1">
              <a:buNone/>
            </a:pPr>
            <a:r>
              <a:rPr lang="en-US" sz="1200" dirty="0" err="1" smtClean="0"/>
              <a:t>Mozaffarian</a:t>
            </a:r>
            <a:r>
              <a:rPr lang="en-US" sz="1200" dirty="0" smtClean="0"/>
              <a:t>, 2010. Food Reformulations to Reduce Trans Fatty Acids N </a:t>
            </a:r>
            <a:r>
              <a:rPr lang="en-US" sz="1200" dirty="0" err="1" smtClean="0"/>
              <a:t>Engl</a:t>
            </a:r>
            <a:r>
              <a:rPr lang="en-US" sz="1200" dirty="0" smtClean="0"/>
              <a:t> J Med 2010; 362:2037-2039. </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Regulations</a:t>
            </a:r>
          </a:p>
        </p:txBody>
      </p:sp>
      <p:sp>
        <p:nvSpPr>
          <p:cNvPr id="39938" name="Content Placeholder 2"/>
          <p:cNvSpPr>
            <a:spLocks noGrp="1"/>
          </p:cNvSpPr>
          <p:nvPr>
            <p:ph idx="1"/>
          </p:nvPr>
        </p:nvSpPr>
        <p:spPr/>
        <p:txBody>
          <a:bodyPr/>
          <a:lstStyle/>
          <a:p>
            <a:pPr eaLnBrk="1" hangingPunct="1"/>
            <a:r>
              <a:rPr lang="en-US" dirty="0" smtClean="0"/>
              <a:t>In 2004, Denmark banned </a:t>
            </a:r>
            <a:r>
              <a:rPr lang="en-US" u="sng" dirty="0" smtClean="0"/>
              <a:t>all</a:t>
            </a:r>
            <a:r>
              <a:rPr lang="en-US" dirty="0" smtClean="0"/>
              <a:t> commercial sources of trans-fats. The ban along with simultaneous advances in the prevention and treatment of CVD played a role in the 60% decline in cardiovascular disease.</a:t>
            </a:r>
          </a:p>
          <a:p>
            <a:pPr eaLnBrk="1" hangingPunct="1"/>
            <a:r>
              <a:rPr lang="en-US" dirty="0" smtClean="0"/>
              <a:t>New York City, Philadelphia and California have banned the use of trans-fat in foods </a:t>
            </a:r>
            <a:r>
              <a:rPr lang="en-US" u="sng" dirty="0" smtClean="0"/>
              <a:t>prepared</a:t>
            </a:r>
            <a:r>
              <a:rPr lang="en-US" dirty="0" smtClean="0"/>
              <a:t> in restaurants</a:t>
            </a:r>
          </a:p>
          <a:p>
            <a:pPr eaLnBrk="1" hangingPunct="1">
              <a:buNone/>
            </a:pPr>
            <a:endParaRPr lang="en-US" baseline="30000" dirty="0" smtClean="0"/>
          </a:p>
          <a:p>
            <a:r>
              <a:rPr lang="en-US" dirty="0" smtClean="0"/>
              <a:t>Strong Trans Fat Regulations  </a:t>
            </a:r>
          </a:p>
          <a:p>
            <a:pPr lvl="1"/>
            <a:r>
              <a:rPr lang="en-US" dirty="0" smtClean="0"/>
              <a:t>National School lunch and Breakfast program</a:t>
            </a:r>
          </a:p>
          <a:p>
            <a:pPr lvl="1"/>
            <a:r>
              <a:rPr lang="en-US" dirty="0" smtClean="0"/>
              <a:t>HHS/GSA Healthy and Sustainable Food Guidelines</a:t>
            </a:r>
          </a:p>
          <a:p>
            <a:pPr eaLnBrk="1" hangingPunct="1">
              <a:buNone/>
            </a:pPr>
            <a:endParaRPr lang="en-US" baseline="30000" dirty="0" smtClean="0"/>
          </a:p>
          <a:p>
            <a:pPr eaLnBrk="1" hangingPunct="1"/>
            <a:endParaRPr lang="en-US" baseline="30000" dirty="0" smtClean="0"/>
          </a:p>
          <a:p>
            <a:pPr eaLnBrk="1" hangingPunct="1"/>
            <a:endParaRPr lang="en-US" baseline="30000" dirty="0" smtClean="0"/>
          </a:p>
          <a:p>
            <a:pPr eaLnBrk="1" hangingPunct="1"/>
            <a:endParaRPr lang="en-US" sz="1000" dirty="0" smtClean="0"/>
          </a:p>
        </p:txBody>
      </p:sp>
      <p:sp>
        <p:nvSpPr>
          <p:cNvPr id="4" name="Slide Number Placeholder 3"/>
          <p:cNvSpPr>
            <a:spLocks noGrp="1"/>
          </p:cNvSpPr>
          <p:nvPr>
            <p:ph type="sldNum" sz="quarter" idx="11"/>
          </p:nvPr>
        </p:nvSpPr>
        <p:spPr>
          <a:xfrm>
            <a:off x="304800" y="5943600"/>
            <a:ext cx="5867400" cy="476250"/>
          </a:xfrm>
        </p:spPr>
        <p:txBody>
          <a:bodyPr/>
          <a:lstStyle/>
          <a:p>
            <a:pPr eaLnBrk="0" hangingPunct="0">
              <a:spcBef>
                <a:spcPct val="50000"/>
              </a:spcBef>
              <a:defRPr/>
            </a:pPr>
            <a:r>
              <a:rPr lang="en-US" sz="1200" b="1" dirty="0" err="1" smtClean="0"/>
              <a:t>Niederdeppe</a:t>
            </a:r>
            <a:r>
              <a:rPr lang="en-US" sz="1200" b="1" dirty="0" smtClean="0"/>
              <a:t> J &amp; Dominick F. News Coverage and Sales of Products with Trans Fat. </a:t>
            </a:r>
            <a:r>
              <a:rPr lang="en-US" sz="1200" b="1" i="1" dirty="0" smtClean="0"/>
              <a:t>Am J </a:t>
            </a:r>
            <a:r>
              <a:rPr lang="en-US" sz="1200" b="1" i="1" dirty="0" err="1" smtClean="0"/>
              <a:t>Prev</a:t>
            </a:r>
            <a:r>
              <a:rPr lang="en-US" sz="1200" b="1" i="1" dirty="0" smtClean="0"/>
              <a:t> Med </a:t>
            </a:r>
            <a:r>
              <a:rPr lang="en-US" sz="1200" b="1" dirty="0" smtClean="0"/>
              <a:t>2009; 36(5). </a:t>
            </a:r>
            <a:endParaRPr lang="en-US" sz="1200" dirty="0" smtClean="0"/>
          </a:p>
          <a:p>
            <a:pPr eaLnBrk="0" hangingPunct="0">
              <a:spcBef>
                <a:spcPct val="50000"/>
              </a:spcBef>
              <a:defRPr/>
            </a:pP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000" dirty="0" smtClean="0"/>
              <a:t>Change in Trans Fatty Acid Content of Fast-Food Purchases Associated With New York City's Restaurant Regulation: A Pre–Post Study </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648200"/>
          </a:xfrm>
        </p:spPr>
        <p:txBody>
          <a:bodyPr/>
          <a:lstStyle/>
          <a:p>
            <a:r>
              <a:rPr lang="en-US" b="1" dirty="0" smtClean="0"/>
              <a:t>Design:</a:t>
            </a:r>
            <a:r>
              <a:rPr lang="en-US" dirty="0" smtClean="0"/>
              <a:t> Cross-sectional study that included purchase receipts matched to available nutritional information and brief surveys of adult lunchtime restaurant customers conducted in 2007 and 2009, before and after implementation of the regulation.</a:t>
            </a:r>
          </a:p>
          <a:p>
            <a:r>
              <a:rPr lang="en-US" b="1" dirty="0" smtClean="0"/>
              <a:t>Setting:</a:t>
            </a:r>
            <a:r>
              <a:rPr lang="en-US" dirty="0" smtClean="0"/>
              <a:t> 168 randomly selected NYC restaurant locations of 11 </a:t>
            </a:r>
            <a:r>
              <a:rPr lang="en-US" u="sng" dirty="0" smtClean="0"/>
              <a:t>fast-food chains.</a:t>
            </a:r>
            <a:r>
              <a:rPr lang="en-US" b="1" dirty="0" smtClean="0"/>
              <a:t> </a:t>
            </a:r>
          </a:p>
          <a:p>
            <a:r>
              <a:rPr lang="en-US" b="1" dirty="0" smtClean="0"/>
              <a:t>Results:</a:t>
            </a:r>
            <a:r>
              <a:rPr lang="en-US" dirty="0" smtClean="0"/>
              <a:t> 7000 purchases in 2007 and 8000 purchases in 2009.</a:t>
            </a:r>
          </a:p>
          <a:p>
            <a:pPr lvl="1"/>
            <a:r>
              <a:rPr lang="en-US" dirty="0" smtClean="0"/>
              <a:t>mean trans fat per purchase decreased by 2.4 g </a:t>
            </a:r>
          </a:p>
          <a:p>
            <a:pPr lvl="1"/>
            <a:r>
              <a:rPr lang="en-US" dirty="0" smtClean="0"/>
              <a:t>saturated fat showed a slight increase of 0.55 g </a:t>
            </a:r>
          </a:p>
          <a:p>
            <a:pPr lvl="1"/>
            <a:r>
              <a:rPr lang="en-US" dirty="0" smtClean="0"/>
              <a:t>Mean trans plus saturated fat content decreased by 1.9 g overall </a:t>
            </a:r>
          </a:p>
          <a:p>
            <a:pPr lvl="1"/>
            <a:r>
              <a:rPr lang="en-US" dirty="0" smtClean="0"/>
              <a:t>Mean trans fat per 1000 kcal decreased by 2.7 g per 1000 kcal</a:t>
            </a:r>
          </a:p>
          <a:p>
            <a:pPr lvl="1"/>
            <a:r>
              <a:rPr lang="en-US" dirty="0" smtClean="0"/>
              <a:t>Purchases with zero grams of trans fat increased from 32% to 59%. </a:t>
            </a:r>
          </a:p>
          <a:p>
            <a:pPr lvl="1"/>
            <a:r>
              <a:rPr lang="en-US" dirty="0" smtClean="0"/>
              <a:t>The poverty rate of the neighborhood in which the restaurant was located was not associated with changes. </a:t>
            </a:r>
          </a:p>
          <a:p>
            <a:endParaRPr lang="en-US" u="sng" dirty="0" smtClean="0"/>
          </a:p>
          <a:p>
            <a:pPr>
              <a:buNone/>
            </a:pPr>
            <a:endParaRPr lang="en-US" dirty="0"/>
          </a:p>
        </p:txBody>
      </p:sp>
      <p:sp>
        <p:nvSpPr>
          <p:cNvPr id="4" name="Date Placeholder 3"/>
          <p:cNvSpPr>
            <a:spLocks noGrp="1"/>
          </p:cNvSpPr>
          <p:nvPr>
            <p:ph type="dt" sz="half" idx="10"/>
          </p:nvPr>
        </p:nvSpPr>
        <p:spPr>
          <a:xfrm>
            <a:off x="304800" y="5943600"/>
            <a:ext cx="6705600" cy="476250"/>
          </a:xfrm>
        </p:spPr>
        <p:txBody>
          <a:bodyPr/>
          <a:lstStyle/>
          <a:p>
            <a:pPr>
              <a:defRPr/>
            </a:pPr>
            <a:r>
              <a:rPr lang="en-US" dirty="0" smtClean="0"/>
              <a:t>Sonia Y. Angell, Laura K. Cobb, Christine J. Curtis, Kevin J. </a:t>
            </a:r>
            <a:r>
              <a:rPr lang="en-US" dirty="0" err="1" smtClean="0"/>
              <a:t>Konty</a:t>
            </a:r>
            <a:r>
              <a:rPr lang="en-US" dirty="0" smtClean="0"/>
              <a:t>, Lynn D. Silver; Change in Trans Fatty Acid Content of Fast-Food Purchases Associated With New York City's Restaurant </a:t>
            </a:r>
            <a:r>
              <a:rPr lang="en-US" dirty="0" err="1" smtClean="0"/>
              <a:t>RegulationA</a:t>
            </a:r>
            <a:r>
              <a:rPr lang="en-US" dirty="0" smtClean="0"/>
              <a:t> Pre–Post Study. Annals of Internal Medicine. 2012 </a:t>
            </a:r>
          </a:p>
          <a:p>
            <a:pPr>
              <a:defRPr/>
            </a:pP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sp>
        <p:nvSpPr>
          <p:cNvPr id="3" name="Slide Number Placeholder 2"/>
          <p:cNvSpPr>
            <a:spLocks noGrp="1"/>
          </p:cNvSpPr>
          <p:nvPr>
            <p:ph type="sldNum" sz="quarter" idx="11"/>
          </p:nvPr>
        </p:nvSpPr>
        <p:spPr/>
        <p:txBody>
          <a:bodyPr/>
          <a:lstStyle/>
          <a:p>
            <a:pPr>
              <a:defRPr/>
            </a:pPr>
            <a:fld id="{EF5E6549-CB84-421C-84CB-C78D7641AE6D}" type="slidenum">
              <a:rPr lang="en-US" smtClean="0"/>
              <a:pPr>
                <a:defRPr/>
              </a:pPr>
              <a:t>35</a:t>
            </a:fld>
            <a:endParaRPr lang="en-US"/>
          </a:p>
        </p:txBody>
      </p:sp>
      <p:pic>
        <p:nvPicPr>
          <p:cNvPr id="53250" name="Picture 2"/>
          <p:cNvPicPr>
            <a:picLocks noChangeAspect="1" noChangeArrowheads="1"/>
          </p:cNvPicPr>
          <p:nvPr/>
        </p:nvPicPr>
        <p:blipFill>
          <a:blip r:embed="rId3" cstate="print"/>
          <a:srcRect/>
          <a:stretch>
            <a:fillRect/>
          </a:stretch>
        </p:blipFill>
        <p:spPr bwMode="auto">
          <a:xfrm>
            <a:off x="-533400" y="-1524000"/>
            <a:ext cx="11430000" cy="9144000"/>
          </a:xfrm>
          <a:prstGeom prst="rect">
            <a:avLst/>
          </a:prstGeom>
          <a:noFill/>
          <a:ln w="9525">
            <a:noFill/>
            <a:miter lim="800000"/>
            <a:headEnd/>
            <a:tailEnd/>
          </a:ln>
        </p:spPr>
      </p:pic>
      <p:sp>
        <p:nvSpPr>
          <p:cNvPr id="5" name="TextBox 4"/>
          <p:cNvSpPr txBox="1"/>
          <p:nvPr/>
        </p:nvSpPr>
        <p:spPr>
          <a:xfrm>
            <a:off x="6934200" y="6096000"/>
            <a:ext cx="2514600" cy="646331"/>
          </a:xfrm>
          <a:prstGeom prst="rect">
            <a:avLst/>
          </a:prstGeom>
          <a:noFill/>
        </p:spPr>
        <p:txBody>
          <a:bodyPr wrap="square" rtlCol="0">
            <a:spAutoFit/>
          </a:bodyPr>
          <a:lstStyle/>
          <a:p>
            <a:pPr eaLnBrk="1" hangingPunct="1"/>
            <a:r>
              <a:rPr lang="en-US" sz="1200" dirty="0" smtClean="0">
                <a:hlinkClick r:id="rId4"/>
              </a:rPr>
              <a:t>http://www.ncsl.org/issues-research/health/trans-fat-and-menu-labeling-legislation.aspx</a:t>
            </a:r>
            <a:endParaRPr lang="en-US" sz="1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Economic</a:t>
            </a:r>
          </a:p>
        </p:txBody>
      </p:sp>
      <p:sp>
        <p:nvSpPr>
          <p:cNvPr id="45058" name="Content Placeholder 2"/>
          <p:cNvSpPr>
            <a:spLocks noGrp="1"/>
          </p:cNvSpPr>
          <p:nvPr>
            <p:ph idx="1"/>
          </p:nvPr>
        </p:nvSpPr>
        <p:spPr/>
        <p:txBody>
          <a:bodyPr/>
          <a:lstStyle/>
          <a:p>
            <a:pPr eaLnBrk="1" hangingPunct="1"/>
            <a:r>
              <a:rPr lang="en-US" smtClean="0"/>
              <a:t>Several large food outlet chains have removed trans-fat from their offerings since 2006 (Starbucks, Dunkin Brands, IHOP, Panera). </a:t>
            </a:r>
          </a:p>
          <a:p>
            <a:pPr lvl="1" eaLnBrk="1" hangingPunct="1"/>
            <a:r>
              <a:rPr lang="en-US" smtClean="0"/>
              <a:t>Did not suffer any earnings lost</a:t>
            </a:r>
          </a:p>
          <a:p>
            <a:pPr lvl="1" eaLnBrk="1" hangingPunct="1"/>
            <a:r>
              <a:rPr lang="en-US" smtClean="0"/>
              <a:t>Alternatives are available at comparable prices and tasty</a:t>
            </a:r>
          </a:p>
          <a:p>
            <a:pPr lvl="2" eaLnBrk="1" hangingPunct="1"/>
            <a:r>
              <a:rPr lang="en-US" smtClean="0"/>
              <a:t>Healthy trans-fat-free oils, such as soy, corn, canola, safflower, and sunflower oils, are available and can easily replace partially hydrogenated frying oil. </a:t>
            </a:r>
          </a:p>
          <a:p>
            <a:pPr lvl="2" eaLnBrk="1" hangingPunct="1"/>
            <a:r>
              <a:rPr lang="en-US" smtClean="0"/>
              <a:t>When harder fats are needed to make piecrusts and other baked goods, trans-fat-free margarines and shortenings can be used. </a:t>
            </a:r>
          </a:p>
          <a:p>
            <a:pPr lvl="2" eaLnBrk="1" hangingPunct="1"/>
            <a:r>
              <a:rPr lang="en-US" smtClean="0"/>
              <a:t>Some are slightly more expensive than partially hydrogenated oils, many restaurants have found that they have a longer fry-life. </a:t>
            </a:r>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693395D9-0459-42F2-8612-4070247719C4}" type="slidenum">
              <a:rPr lang="en-US" sz="1200" smtClean="0"/>
              <a:pPr eaLnBrk="0" hangingPunct="0">
                <a:spcBef>
                  <a:spcPct val="50000"/>
                </a:spcBef>
                <a:defRPr/>
              </a:pPr>
              <a:t>36</a:t>
            </a:fld>
            <a:endParaRPr lang="en-US"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Menu Labeling</a:t>
            </a:r>
          </a:p>
        </p:txBody>
      </p:sp>
      <p:sp>
        <p:nvSpPr>
          <p:cNvPr id="47106" name="Content Placeholder 2"/>
          <p:cNvSpPr>
            <a:spLocks noGrp="1"/>
          </p:cNvSpPr>
          <p:nvPr>
            <p:ph idx="1"/>
          </p:nvPr>
        </p:nvSpPr>
        <p:spPr/>
        <p:txBody>
          <a:bodyPr/>
          <a:lstStyle/>
          <a:p>
            <a:pPr eaLnBrk="1" hangingPunct="1"/>
            <a:r>
              <a:rPr lang="en-US" smtClean="0"/>
              <a:t>The FDA has included fat, saturated fat, and trans-fat in their proposed rules for national menu labeling. </a:t>
            </a:r>
          </a:p>
          <a:p>
            <a:pPr eaLnBrk="1" hangingPunct="1"/>
            <a:r>
              <a:rPr lang="en-US" smtClean="0"/>
              <a:t>Calories are the only requirement that needs to be posted. </a:t>
            </a:r>
          </a:p>
          <a:p>
            <a:pPr eaLnBrk="1" hangingPunct="1"/>
            <a:r>
              <a:rPr lang="en-US" smtClean="0"/>
              <a:t>Supplemental nutritional information must be available to consumers upon request</a:t>
            </a:r>
          </a:p>
        </p:txBody>
      </p:sp>
      <p:sp>
        <p:nvSpPr>
          <p:cNvPr id="4" name="Slide Number Placeholder 3"/>
          <p:cNvSpPr>
            <a:spLocks noGrp="1"/>
          </p:cNvSpPr>
          <p:nvPr>
            <p:ph type="sldNum" sz="quarter" idx="11"/>
          </p:nvPr>
        </p:nvSpPr>
        <p:spPr>
          <a:xfrm>
            <a:off x="304800" y="5943600"/>
            <a:ext cx="3505200" cy="476250"/>
          </a:xfrm>
        </p:spPr>
        <p:txBody>
          <a:bodyPr/>
          <a:lstStyle/>
          <a:p>
            <a:pPr eaLnBrk="0" hangingPunct="0">
              <a:spcBef>
                <a:spcPct val="50000"/>
              </a:spcBef>
              <a:defRPr/>
            </a:pPr>
            <a:fld id="{5683C4C8-8D69-4914-8CAD-367A3BB6C0D3}" type="slidenum">
              <a:rPr lang="en-US" sz="1200"/>
              <a:pPr eaLnBrk="0" hangingPunct="0">
                <a:spcBef>
                  <a:spcPct val="50000"/>
                </a:spcBef>
                <a:defRPr/>
              </a:pPr>
              <a:t>37</a:t>
            </a:fld>
            <a:endParaRPr lang="en-US" sz="1200"/>
          </a:p>
        </p:txBody>
      </p:sp>
      <p:pic>
        <p:nvPicPr>
          <p:cNvPr id="47108" name="Picture 7" descr="http://www.shapingyouth.org/blog/wp-content/uploads/2008/10/ml_mcdonalds.jpg"/>
          <p:cNvPicPr>
            <a:picLocks noChangeAspect="1" noChangeArrowheads="1"/>
          </p:cNvPicPr>
          <p:nvPr/>
        </p:nvPicPr>
        <p:blipFill>
          <a:blip r:embed="rId2" cstate="print"/>
          <a:srcRect/>
          <a:stretch>
            <a:fillRect/>
          </a:stretch>
        </p:blipFill>
        <p:spPr bwMode="auto">
          <a:xfrm>
            <a:off x="2286000" y="3505200"/>
            <a:ext cx="3810000" cy="25527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Sugar</a:t>
            </a:r>
            <a:endParaRPr lang="en-US" dirty="0"/>
          </a:p>
        </p:txBody>
      </p:sp>
      <p:pic>
        <p:nvPicPr>
          <p:cNvPr id="6" name="Picture 2" descr="High Fructose Corn Syrup"/>
          <p:cNvPicPr>
            <a:picLocks noGrp="1" noChangeAspect="1" noChangeArrowheads="1"/>
          </p:cNvPicPr>
          <p:nvPr>
            <p:ph sz="half" idx="1"/>
          </p:nvPr>
        </p:nvPicPr>
        <p:blipFill>
          <a:blip r:embed="rId3" cstate="print"/>
          <a:stretch>
            <a:fillRect/>
          </a:stretch>
        </p:blipFill>
        <p:spPr bwMode="auto">
          <a:xfrm>
            <a:off x="476250" y="1647825"/>
            <a:ext cx="4000500" cy="4019550"/>
          </a:xfrm>
          <a:prstGeom prst="rect">
            <a:avLst/>
          </a:prstGeom>
          <a:noFill/>
        </p:spPr>
      </p:pic>
      <p:sp>
        <p:nvSpPr>
          <p:cNvPr id="8" name="Content Placeholder 7"/>
          <p:cNvSpPr>
            <a:spLocks noGrp="1"/>
          </p:cNvSpPr>
          <p:nvPr>
            <p:ph sz="half" idx="2"/>
          </p:nvPr>
        </p:nvSpPr>
        <p:spPr/>
        <p:txBody>
          <a:bodyPr/>
          <a:lstStyle/>
          <a:p>
            <a:pPr>
              <a:buNone/>
            </a:pPr>
            <a:r>
              <a:rPr lang="en-US" dirty="0" smtClean="0"/>
              <a:t>Science: sugar/HFCS</a:t>
            </a:r>
          </a:p>
          <a:p>
            <a:pPr>
              <a:buNone/>
            </a:pPr>
            <a:r>
              <a:rPr lang="en-US" dirty="0" smtClean="0"/>
              <a:t>Added Sugars</a:t>
            </a:r>
          </a:p>
          <a:p>
            <a:pPr>
              <a:buNone/>
            </a:pPr>
            <a:r>
              <a:rPr lang="en-US" dirty="0" smtClean="0"/>
              <a:t>Opportunities: Sugary Drinks</a:t>
            </a:r>
          </a:p>
          <a:p>
            <a:pPr>
              <a:buNone/>
            </a:pP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38</a:t>
            </a:fld>
            <a:endParaRPr lang="en-US"/>
          </a:p>
        </p:txBody>
      </p:sp>
      <p:pic>
        <p:nvPicPr>
          <p:cNvPr id="129026" name="Picture 2" descr="C:\Documents and Settings\OR0200362.DHS\Local Settings\Temporary Internet Files\Content.IE5\K3EF7KNC\MC900411017[1].wmf"/>
          <p:cNvPicPr>
            <a:picLocks noChangeAspect="1" noChangeArrowheads="1"/>
          </p:cNvPicPr>
          <p:nvPr/>
        </p:nvPicPr>
        <p:blipFill>
          <a:blip r:embed="rId4" cstate="print"/>
          <a:srcRect/>
          <a:stretch>
            <a:fillRect/>
          </a:stretch>
        </p:blipFill>
        <p:spPr bwMode="auto">
          <a:xfrm>
            <a:off x="4724400" y="4724400"/>
            <a:ext cx="1513653" cy="140026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Sugar</a:t>
            </a: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39</a:t>
            </a:fld>
            <a:endParaRPr lang="en-US"/>
          </a:p>
        </p:txBody>
      </p:sp>
      <p:pic>
        <p:nvPicPr>
          <p:cNvPr id="46082" name="Picture 2"/>
          <p:cNvPicPr>
            <a:picLocks noGrp="1" noChangeAspect="1" noChangeArrowheads="1"/>
          </p:cNvPicPr>
          <p:nvPr>
            <p:ph idx="1"/>
          </p:nvPr>
        </p:nvPicPr>
        <p:blipFill>
          <a:blip r:embed="rId3" cstate="print"/>
          <a:srcRect/>
          <a:stretch>
            <a:fillRect/>
          </a:stretch>
        </p:blipFill>
        <p:spPr bwMode="auto">
          <a:xfrm>
            <a:off x="492520" y="1600200"/>
            <a:ext cx="8158960" cy="4114800"/>
          </a:xfrm>
          <a:prstGeom prst="rect">
            <a:avLst/>
          </a:prstGeom>
          <a:noFill/>
          <a:ln w="9525">
            <a:noFill/>
            <a:miter lim="800000"/>
            <a:headEnd/>
            <a:tailEnd/>
          </a:ln>
        </p:spPr>
      </p:pic>
      <p:sp>
        <p:nvSpPr>
          <p:cNvPr id="8" name="Oval Callout 7"/>
          <p:cNvSpPr/>
          <p:nvPr/>
        </p:nvSpPr>
        <p:spPr bwMode="auto">
          <a:xfrm rot="1374289">
            <a:off x="4170618" y="2851107"/>
            <a:ext cx="2814696" cy="1492371"/>
          </a:xfrm>
          <a:prstGeom prst="wedgeEllipseCallout">
            <a:avLst>
              <a:gd name="adj1" fmla="val -61239"/>
              <a:gd name="adj2" fmla="val 9574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TextBox 8"/>
          <p:cNvSpPr txBox="1"/>
          <p:nvPr/>
        </p:nvSpPr>
        <p:spPr>
          <a:xfrm>
            <a:off x="4495800" y="3124200"/>
            <a:ext cx="1905000" cy="707886"/>
          </a:xfrm>
          <a:prstGeom prst="rect">
            <a:avLst/>
          </a:prstGeom>
          <a:noFill/>
        </p:spPr>
        <p:txBody>
          <a:bodyPr wrap="square" rtlCol="0">
            <a:spAutoFit/>
          </a:bodyPr>
          <a:lstStyle/>
          <a:p>
            <a:r>
              <a:rPr lang="en-US" sz="2000" dirty="0" smtClean="0">
                <a:solidFill>
                  <a:schemeClr val="tx1"/>
                </a:solidFill>
              </a:rPr>
              <a:t>Sugar is not empty calories</a:t>
            </a:r>
            <a:endParaRPr lang="en-US" sz="2000" dirty="0">
              <a:solidFill>
                <a:schemeClr val="tx1"/>
              </a:solidFill>
            </a:endParaRPr>
          </a:p>
        </p:txBody>
      </p:sp>
      <p:sp>
        <p:nvSpPr>
          <p:cNvPr id="7" name="TextBox 6"/>
          <p:cNvSpPr txBox="1"/>
          <p:nvPr/>
        </p:nvSpPr>
        <p:spPr>
          <a:xfrm>
            <a:off x="609600" y="6019800"/>
            <a:ext cx="4800600" cy="584775"/>
          </a:xfrm>
          <a:prstGeom prst="rect">
            <a:avLst/>
          </a:prstGeom>
          <a:noFill/>
        </p:spPr>
        <p:txBody>
          <a:bodyPr wrap="square" rtlCol="0">
            <a:spAutoFit/>
          </a:bodyPr>
          <a:lstStyle/>
          <a:p>
            <a:endParaRPr lang="en-US" dirty="0"/>
          </a:p>
        </p:txBody>
      </p:sp>
      <p:sp>
        <p:nvSpPr>
          <p:cNvPr id="10" name="TextBox 9"/>
          <p:cNvSpPr txBox="1"/>
          <p:nvPr/>
        </p:nvSpPr>
        <p:spPr>
          <a:xfrm>
            <a:off x="685800" y="5943600"/>
            <a:ext cx="6781800" cy="338554"/>
          </a:xfrm>
          <a:prstGeom prst="rect">
            <a:avLst/>
          </a:prstGeom>
          <a:noFill/>
        </p:spPr>
        <p:txBody>
          <a:bodyPr wrap="square" rtlCol="0">
            <a:spAutoFit/>
          </a:bodyPr>
          <a:lstStyle/>
          <a:p>
            <a:pPr algn="ctr"/>
            <a:r>
              <a:rPr lang="en-US" sz="1600" dirty="0" smtClean="0">
                <a:hlinkClick r:id="rId4"/>
              </a:rPr>
              <a:t>http://www.youtube.com/v/KVsgXPt564Q</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Usual Sodium Intakes Compared with Current Dietary Guidelines</a:t>
            </a:r>
          </a:p>
        </p:txBody>
      </p:sp>
      <p:graphicFrame>
        <p:nvGraphicFramePr>
          <p:cNvPr id="18469" name="Group 1061"/>
          <p:cNvGraphicFramePr>
            <a:graphicFrameLocks noGrp="1"/>
          </p:cNvGraphicFramePr>
          <p:nvPr>
            <p:ph idx="1"/>
          </p:nvPr>
        </p:nvGraphicFramePr>
        <p:xfrm>
          <a:off x="457200" y="1600200"/>
          <a:ext cx="7543800" cy="3840480"/>
        </p:xfrm>
        <a:graphic>
          <a:graphicData uri="http://schemas.openxmlformats.org/drawingml/2006/table">
            <a:tbl>
              <a:tblPr/>
              <a:tblGrid>
                <a:gridCol w="2498725"/>
                <a:gridCol w="2546350"/>
                <a:gridCol w="24987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rPr>
                        <a:t>Population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rPr>
                        <a:t>Recommendation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rPr>
                        <a:t>% NOT compliant w/recommendation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rPr>
                        <a:t>HTN, DM, kidney disease </a:t>
                      </a:r>
                      <a:r>
                        <a:rPr kumimoji="0" lang="en-US" sz="2400" b="0" i="0" u="sng" strike="noStrike" cap="none" normalizeH="0" baseline="0" dirty="0" smtClean="0">
                          <a:ln>
                            <a:noFill/>
                          </a:ln>
                          <a:solidFill>
                            <a:srgbClr val="000000"/>
                          </a:solidFill>
                          <a:effectLst/>
                          <a:latin typeface="Arial" pitchFamily="34" charset="0"/>
                        </a:rPr>
                        <a:t>&gt;</a:t>
                      </a:r>
                      <a:r>
                        <a:rPr kumimoji="0" lang="en-US" sz="2400" b="0" i="0" u="none" strike="noStrike" cap="none" normalizeH="0" baseline="0" dirty="0" smtClean="0">
                          <a:ln>
                            <a:noFill/>
                          </a:ln>
                          <a:solidFill>
                            <a:srgbClr val="000000"/>
                          </a:solidFill>
                          <a:effectLst/>
                          <a:latin typeface="Arial" pitchFamily="34" charset="0"/>
                        </a:rPr>
                        <a:t>51, 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rPr>
                        <a:t>1500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rPr>
                        <a:t>98.6%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rPr>
                        <a:t>General Population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0000"/>
                          </a:solidFill>
                          <a:effectLst/>
                          <a:latin typeface="Arial" pitchFamily="34" charset="0"/>
                        </a:rPr>
                        <a:t>&gt;</a:t>
                      </a:r>
                      <a:r>
                        <a:rPr kumimoji="0" lang="en-US" sz="2400" b="0" i="0" u="none" strike="noStrike" cap="none" normalizeH="0" baseline="0" dirty="0" smtClean="0">
                          <a:ln>
                            <a:noFill/>
                          </a:ln>
                          <a:solidFill>
                            <a:srgbClr val="000000"/>
                          </a:solidFill>
                          <a:effectLst/>
                          <a:latin typeface="Arial" pitchFamily="34" charset="0"/>
                        </a:rPr>
                        <a: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rPr>
                        <a:t>2300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rPr>
                        <a:t>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rPr>
                        <a:t>Adolescents </a:t>
                      </a:r>
                      <a:r>
                        <a:rPr kumimoji="0" lang="en-US" sz="2400" b="0" i="0" u="sng" strike="noStrike" cap="none" normalizeH="0" baseline="0" smtClean="0">
                          <a:ln>
                            <a:noFill/>
                          </a:ln>
                          <a:solidFill>
                            <a:srgbClr val="000000"/>
                          </a:solidFill>
                          <a:effectLst/>
                          <a:latin typeface="Arial" pitchFamily="34" charset="0"/>
                        </a:rPr>
                        <a:t>&lt; </a:t>
                      </a:r>
                      <a:r>
                        <a:rPr kumimoji="0" lang="en-US" sz="2400" b="0" i="0" u="none" strike="noStrike" cap="none" normalizeH="0" baseline="0" smtClean="0">
                          <a:ln>
                            <a:noFill/>
                          </a:ln>
                          <a:solidFill>
                            <a:srgbClr val="000000"/>
                          </a:solidFill>
                          <a:effectLst/>
                          <a:latin typeface="Arial" pitchFamily="34" charset="0"/>
                        </a:rPr>
                        <a:t>18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rPr>
                        <a:t>2300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rPr>
                        <a:t>99.4%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5" name="Slide Number Placeholder 4"/>
          <p:cNvSpPr>
            <a:spLocks noGrp="1"/>
          </p:cNvSpPr>
          <p:nvPr>
            <p:ph type="sldNum" sz="quarter" idx="11"/>
          </p:nvPr>
        </p:nvSpPr>
        <p:spPr/>
        <p:txBody>
          <a:bodyPr/>
          <a:lstStyle/>
          <a:p>
            <a:pPr>
              <a:defRPr/>
            </a:pPr>
            <a:fld id="{44163542-E7C7-47D8-82E8-E9E6D410D3C9}" type="slidenum">
              <a:rPr lang="en-US" smtClean="0"/>
              <a:pPr>
                <a:defRPr/>
              </a:pPr>
              <a:t>4</a:t>
            </a:fld>
            <a:endParaRPr lang="en-US"/>
          </a:p>
        </p:txBody>
      </p:sp>
      <p:sp>
        <p:nvSpPr>
          <p:cNvPr id="18457" name="TextBox 6"/>
          <p:cNvSpPr txBox="1">
            <a:spLocks noChangeArrowheads="1"/>
          </p:cNvSpPr>
          <p:nvPr/>
        </p:nvSpPr>
        <p:spPr bwMode="auto">
          <a:xfrm>
            <a:off x="381000" y="5943600"/>
            <a:ext cx="6858000" cy="584200"/>
          </a:xfrm>
          <a:prstGeom prst="rect">
            <a:avLst/>
          </a:prstGeom>
          <a:noFill/>
          <a:ln w="9525">
            <a:noFill/>
            <a:miter lim="800000"/>
            <a:headEnd/>
            <a:tailEnd/>
          </a:ln>
        </p:spPr>
        <p:txBody>
          <a:bodyPr>
            <a:spAutoFit/>
          </a:bodyPr>
          <a:lstStyle/>
          <a:p>
            <a:pPr eaLnBrk="0" hangingPunct="0">
              <a:spcBef>
                <a:spcPct val="0"/>
              </a:spcBef>
            </a:pPr>
            <a:r>
              <a:rPr lang="en-US" sz="1000">
                <a:solidFill>
                  <a:schemeClr val="tx1"/>
                </a:solidFill>
                <a:latin typeface="Times" pitchFamily="18" charset="0"/>
              </a:rPr>
              <a:t>Source: Centers for Disease Control and Prevention. Usual Sodium Intakes Compared with Current Dietary Guidelines --- United States, 2005—2008. </a:t>
            </a:r>
            <a:r>
              <a:rPr lang="en-US" sz="1000" i="1">
                <a:solidFill>
                  <a:schemeClr val="tx1"/>
                </a:solidFill>
                <a:latin typeface="Times" pitchFamily="18" charset="0"/>
              </a:rPr>
              <a:t>MMWR. </a:t>
            </a:r>
            <a:r>
              <a:rPr lang="en-US" sz="1000">
                <a:solidFill>
                  <a:schemeClr val="tx1"/>
                </a:solidFill>
                <a:latin typeface="Times" pitchFamily="18" charset="0"/>
              </a:rPr>
              <a:t>2011; 60(41);1413-1417</a:t>
            </a:r>
            <a:r>
              <a:rPr lang="en-US" sz="1200">
                <a:solidFill>
                  <a:schemeClr val="tx1"/>
                </a:solidFill>
                <a:latin typeface="Times" pitchFamily="18" charset="0"/>
              </a:rPr>
              <a:t/>
            </a:r>
            <a:br>
              <a:rPr lang="en-US" sz="1200">
                <a:solidFill>
                  <a:schemeClr val="tx1"/>
                </a:solidFill>
                <a:latin typeface="Times" pitchFamily="18" charset="0"/>
              </a:rPr>
            </a:br>
            <a:endParaRPr lang="en-US" sz="1200">
              <a:solidFill>
                <a:schemeClr val="tx1"/>
              </a:solidFill>
              <a:latin typeface="Times"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p>
          <a:p>
            <a:r>
              <a:rPr lang="en-US" dirty="0" smtClean="0"/>
              <a:t>Freeland-Graves, JADA, 2002; 102(1): 100-8. </a:t>
            </a:r>
            <a:br>
              <a:rPr lang="en-US" dirty="0" smtClean="0"/>
            </a:br>
            <a:endParaRPr lang="en-US" dirty="0" smtClean="0"/>
          </a:p>
          <a:p>
            <a:pPr>
              <a:defRPr/>
            </a:pPr>
            <a:endParaRPr lang="en-US" dirty="0"/>
          </a:p>
        </p:txBody>
      </p:sp>
      <p:pic>
        <p:nvPicPr>
          <p:cNvPr id="47106" name="Picture 2"/>
          <p:cNvPicPr>
            <a:picLocks noGrp="1" noChangeAspect="1" noChangeArrowheads="1"/>
          </p:cNvPicPr>
          <p:nvPr>
            <p:ph idx="4294967295"/>
          </p:nvPr>
        </p:nvPicPr>
        <p:blipFill>
          <a:blip r:embed="rId2" cstate="print"/>
          <a:srcRect/>
          <a:stretch>
            <a:fillRect/>
          </a:stretch>
        </p:blipFill>
        <p:spPr bwMode="auto">
          <a:xfrm>
            <a:off x="0" y="457200"/>
            <a:ext cx="8229600" cy="5334000"/>
          </a:xfrm>
          <a:prstGeom prst="rect">
            <a:avLst/>
          </a:prstGeom>
          <a:noFill/>
          <a:ln w="9525">
            <a:noFill/>
            <a:miter lim="800000"/>
            <a:headEnd/>
            <a:tailEnd/>
          </a:ln>
        </p:spPr>
      </p:pic>
      <p:sp>
        <p:nvSpPr>
          <p:cNvPr id="7" name="Oval Callout 6"/>
          <p:cNvSpPr/>
          <p:nvPr/>
        </p:nvSpPr>
        <p:spPr bwMode="auto">
          <a:xfrm>
            <a:off x="4953000" y="1143000"/>
            <a:ext cx="2514600" cy="1143000"/>
          </a:xfrm>
          <a:prstGeom prst="wedgeEllipseCallout">
            <a:avLst>
              <a:gd name="adj1" fmla="val -48776"/>
              <a:gd name="adj2" fmla="val 11158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5410200" y="1295400"/>
            <a:ext cx="1600200" cy="923330"/>
          </a:xfrm>
          <a:prstGeom prst="rect">
            <a:avLst/>
          </a:prstGeom>
          <a:noFill/>
        </p:spPr>
        <p:txBody>
          <a:bodyPr wrap="square" rtlCol="0">
            <a:spAutoFit/>
          </a:bodyPr>
          <a:lstStyle/>
          <a:p>
            <a:r>
              <a:rPr lang="en-US" sz="1800" dirty="0" smtClean="0"/>
              <a:t>All foods can fit into a healthful diet. </a:t>
            </a:r>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p>
          <a:p>
            <a:r>
              <a:rPr lang="en-US" dirty="0" smtClean="0"/>
              <a:t>Nature, February 2012 </a:t>
            </a: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41</a:t>
            </a:fld>
            <a:endParaRPr lang="en-US"/>
          </a:p>
        </p:txBody>
      </p:sp>
      <p:pic>
        <p:nvPicPr>
          <p:cNvPr id="48130" name="Picture 2"/>
          <p:cNvPicPr>
            <a:picLocks noGrp="1" noChangeAspect="1" noChangeArrowheads="1"/>
          </p:cNvPicPr>
          <p:nvPr>
            <p:ph idx="4294967295"/>
          </p:nvPr>
        </p:nvPicPr>
        <p:blipFill>
          <a:blip r:embed="rId3" cstate="print"/>
          <a:srcRect/>
          <a:stretch>
            <a:fillRect/>
          </a:stretch>
        </p:blipFill>
        <p:spPr bwMode="auto">
          <a:xfrm>
            <a:off x="2514600" y="0"/>
            <a:ext cx="3276600" cy="3048000"/>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a:stretch>
            <a:fillRect/>
          </a:stretch>
        </p:blipFill>
        <p:spPr bwMode="auto">
          <a:xfrm>
            <a:off x="0" y="2819400"/>
            <a:ext cx="9144000" cy="25431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May 24, 2012, foodnavigator-usa.com</a:t>
            </a:r>
            <a:endParaRPr lang="en-US" dirty="0"/>
          </a:p>
        </p:txBody>
      </p:sp>
      <p:sp>
        <p:nvSpPr>
          <p:cNvPr id="3" name="Slide Number Placeholder 2"/>
          <p:cNvSpPr>
            <a:spLocks noGrp="1"/>
          </p:cNvSpPr>
          <p:nvPr>
            <p:ph type="sldNum" sz="quarter" idx="11"/>
          </p:nvPr>
        </p:nvSpPr>
        <p:spPr/>
        <p:txBody>
          <a:bodyPr/>
          <a:lstStyle/>
          <a:p>
            <a:pPr>
              <a:defRPr/>
            </a:pPr>
            <a:fld id="{AD6B8BD5-D0BB-4DD9-B920-7F03F486BE78}" type="slidenum">
              <a:rPr lang="en-US" smtClean="0"/>
              <a:pPr>
                <a:defRPr/>
              </a:pPr>
              <a:t>42</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0" y="0"/>
            <a:ext cx="9144000" cy="800100"/>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2133600" y="1066800"/>
            <a:ext cx="4829175" cy="2762250"/>
          </a:xfrm>
          <a:prstGeom prst="rect">
            <a:avLst/>
          </a:prstGeom>
          <a:noFill/>
          <a:ln w="9525">
            <a:noFill/>
            <a:miter lim="800000"/>
            <a:headEnd/>
            <a:tailEnd/>
          </a:ln>
        </p:spPr>
      </p:pic>
      <p:sp>
        <p:nvSpPr>
          <p:cNvPr id="6" name="Rectangle 5"/>
          <p:cNvSpPr/>
          <p:nvPr/>
        </p:nvSpPr>
        <p:spPr>
          <a:xfrm>
            <a:off x="2286000" y="3657600"/>
            <a:ext cx="4572000" cy="2283702"/>
          </a:xfrm>
          <a:prstGeom prst="rect">
            <a:avLst/>
          </a:prstGeom>
        </p:spPr>
        <p:txBody>
          <a:bodyPr wrap="square">
            <a:spAutoFit/>
          </a:bodyPr>
          <a:lstStyle/>
          <a:p>
            <a:endParaRPr lang="en-US" dirty="0" smtClean="0"/>
          </a:p>
          <a:p>
            <a:r>
              <a:rPr lang="en-US" sz="2400" dirty="0" smtClean="0"/>
              <a:t>Sugar most likely to cause weight gain: </a:t>
            </a:r>
          </a:p>
          <a:p>
            <a:r>
              <a:rPr lang="en-US" sz="2400" dirty="0" smtClean="0"/>
              <a:t>2011: 11% </a:t>
            </a:r>
          </a:p>
          <a:p>
            <a:r>
              <a:rPr lang="en-US" sz="2400" dirty="0" smtClean="0"/>
              <a:t>2012: 20% </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Fructose Corn Syrup (HFCS)</a:t>
            </a:r>
            <a:endParaRPr lang="en-US" dirty="0"/>
          </a:p>
        </p:txBody>
      </p:sp>
      <p:sp>
        <p:nvSpPr>
          <p:cNvPr id="3" name="Content Placeholder 2"/>
          <p:cNvSpPr>
            <a:spLocks noGrp="1"/>
          </p:cNvSpPr>
          <p:nvPr>
            <p:ph idx="1"/>
          </p:nvPr>
        </p:nvSpPr>
        <p:spPr/>
        <p:txBody>
          <a:bodyPr/>
          <a:lstStyle/>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43</a:t>
            </a:fld>
            <a:endParaRPr lang="en-US"/>
          </a:p>
        </p:txBody>
      </p:sp>
      <p:pic>
        <p:nvPicPr>
          <p:cNvPr id="6" name="Picture 6" descr="SweetenerConsumption2008"/>
          <p:cNvPicPr>
            <a:picLocks noChangeAspect="1" noChangeArrowheads="1"/>
          </p:cNvPicPr>
          <p:nvPr/>
        </p:nvPicPr>
        <p:blipFill>
          <a:blip r:embed="rId3" cstate="print"/>
          <a:srcRect/>
          <a:stretch>
            <a:fillRect/>
          </a:stretch>
        </p:blipFill>
        <p:spPr bwMode="auto">
          <a:xfrm>
            <a:off x="180282" y="1219200"/>
            <a:ext cx="8811318" cy="5486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High Fructose Corn Syrup is 42-55% Fructose; Sucrose is 50% Fructose</a:t>
            </a:r>
            <a:r>
              <a:rPr lang="en-US" dirty="0" smtClean="0">
                <a:solidFill>
                  <a:srgbClr val="FFF307"/>
                </a:solidFill>
                <a:effectLst>
                  <a:outerShdw blurRad="38100" dist="38100" dir="2700000" algn="tl">
                    <a:srgbClr val="000000"/>
                  </a:outerShdw>
                </a:effectLst>
              </a:rPr>
              <a:t/>
            </a:r>
            <a:br>
              <a:rPr lang="en-US" dirty="0" smtClean="0">
                <a:solidFill>
                  <a:srgbClr val="FFF307"/>
                </a:solidFill>
                <a:effectLst>
                  <a:outerShdw blurRad="38100" dist="38100" dir="2700000" algn="tl">
                    <a:srgbClr val="000000"/>
                  </a:outerShdw>
                </a:effectLst>
              </a:rPr>
            </a:b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44</a:t>
            </a:fld>
            <a:endParaRPr lang="en-US"/>
          </a:p>
        </p:txBody>
      </p:sp>
      <p:pic>
        <p:nvPicPr>
          <p:cNvPr id="6" name="Picture 4" descr="glucose"/>
          <p:cNvPicPr>
            <a:picLocks noGrp="1" noChangeAspect="1" noChangeArrowheads="1"/>
          </p:cNvPicPr>
          <p:nvPr>
            <p:ph idx="1"/>
          </p:nvPr>
        </p:nvPicPr>
        <p:blipFill>
          <a:blip r:embed="rId3" cstate="print"/>
          <a:srcRect/>
          <a:stretch>
            <a:fillRect/>
          </a:stretch>
        </p:blipFill>
        <p:spPr bwMode="auto">
          <a:xfrm>
            <a:off x="1143000" y="1600200"/>
            <a:ext cx="2133600" cy="2209800"/>
          </a:xfrm>
          <a:prstGeom prst="rect">
            <a:avLst/>
          </a:prstGeom>
          <a:solidFill>
            <a:srgbClr val="005595"/>
          </a:solidFill>
        </p:spPr>
      </p:pic>
      <p:pic>
        <p:nvPicPr>
          <p:cNvPr id="7" name="Picture 2" descr="fructose"/>
          <p:cNvPicPr>
            <a:picLocks noChangeAspect="1" noChangeArrowheads="1"/>
          </p:cNvPicPr>
          <p:nvPr/>
        </p:nvPicPr>
        <p:blipFill>
          <a:blip r:embed="rId4" cstate="print"/>
          <a:srcRect/>
          <a:stretch>
            <a:fillRect/>
          </a:stretch>
        </p:blipFill>
        <p:spPr bwMode="auto">
          <a:xfrm>
            <a:off x="4572000" y="1371600"/>
            <a:ext cx="3163888" cy="2438400"/>
          </a:xfrm>
          <a:prstGeom prst="rect">
            <a:avLst/>
          </a:prstGeom>
          <a:noFill/>
        </p:spPr>
      </p:pic>
      <p:pic>
        <p:nvPicPr>
          <p:cNvPr id="8" name="Picture 3" descr="sucrose"/>
          <p:cNvPicPr>
            <a:picLocks noChangeAspect="1" noChangeArrowheads="1"/>
          </p:cNvPicPr>
          <p:nvPr/>
        </p:nvPicPr>
        <p:blipFill>
          <a:blip r:embed="rId5" cstate="print"/>
          <a:srcRect/>
          <a:stretch>
            <a:fillRect/>
          </a:stretch>
        </p:blipFill>
        <p:spPr bwMode="auto">
          <a:xfrm>
            <a:off x="2743200" y="3657600"/>
            <a:ext cx="4495800" cy="2185988"/>
          </a:xfrm>
          <a:prstGeom prst="rect">
            <a:avLst/>
          </a:prstGeom>
          <a:noFill/>
        </p:spPr>
      </p:pic>
      <p:sp>
        <p:nvSpPr>
          <p:cNvPr id="9" name="Text Box 6"/>
          <p:cNvSpPr txBox="1">
            <a:spLocks noChangeArrowheads="1"/>
          </p:cNvSpPr>
          <p:nvPr/>
        </p:nvSpPr>
        <p:spPr bwMode="auto">
          <a:xfrm>
            <a:off x="1447800" y="3733800"/>
            <a:ext cx="18288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rPr>
              <a:t>Glucose</a:t>
            </a:r>
            <a:endParaRPr lang="en-US" sz="2800" b="1" dirty="0">
              <a:solidFill>
                <a:srgbClr val="FF0000"/>
              </a:solidFill>
            </a:endParaRPr>
          </a:p>
        </p:txBody>
      </p:sp>
      <p:sp>
        <p:nvSpPr>
          <p:cNvPr id="10" name="Text Box 7"/>
          <p:cNvSpPr txBox="1">
            <a:spLocks noChangeArrowheads="1"/>
          </p:cNvSpPr>
          <p:nvPr/>
        </p:nvSpPr>
        <p:spPr bwMode="auto">
          <a:xfrm>
            <a:off x="6858000" y="3124200"/>
            <a:ext cx="1676400" cy="427038"/>
          </a:xfrm>
          <a:prstGeom prst="rect">
            <a:avLst/>
          </a:prstGeom>
          <a:noFill/>
          <a:ln w="9525">
            <a:noFill/>
            <a:miter lim="800000"/>
            <a:headEnd/>
            <a:tailEnd/>
          </a:ln>
          <a:effectLst/>
        </p:spPr>
        <p:txBody>
          <a:bodyPr wrap="square">
            <a:spAutoFit/>
          </a:bodyPr>
          <a:lstStyle/>
          <a:p>
            <a:pPr>
              <a:spcBef>
                <a:spcPct val="50000"/>
              </a:spcBef>
            </a:pPr>
            <a:r>
              <a:rPr lang="en-US" sz="2200" b="1" dirty="0">
                <a:solidFill>
                  <a:srgbClr val="FF0000"/>
                </a:solidFill>
              </a:rPr>
              <a:t>Fructose</a:t>
            </a:r>
            <a:endParaRPr lang="en-US" sz="2800" b="1" dirty="0">
              <a:solidFill>
                <a:srgbClr val="FF0000"/>
              </a:solidFill>
            </a:endParaRPr>
          </a:p>
        </p:txBody>
      </p:sp>
      <p:sp>
        <p:nvSpPr>
          <p:cNvPr id="11" name="Text Box 8"/>
          <p:cNvSpPr txBox="1">
            <a:spLocks noChangeArrowheads="1"/>
          </p:cNvSpPr>
          <p:nvPr/>
        </p:nvSpPr>
        <p:spPr bwMode="auto">
          <a:xfrm>
            <a:off x="3200400" y="5943600"/>
            <a:ext cx="3124200" cy="430887"/>
          </a:xfrm>
          <a:prstGeom prst="rect">
            <a:avLst/>
          </a:prstGeom>
          <a:noFill/>
          <a:ln w="9525">
            <a:noFill/>
            <a:miter lim="800000"/>
            <a:headEnd/>
            <a:tailEnd/>
          </a:ln>
          <a:effectLst/>
        </p:spPr>
        <p:txBody>
          <a:bodyPr wrap="square">
            <a:spAutoFit/>
          </a:bodyPr>
          <a:lstStyle/>
          <a:p>
            <a:pPr>
              <a:spcBef>
                <a:spcPct val="50000"/>
              </a:spcBef>
            </a:pPr>
            <a:r>
              <a:rPr lang="en-US" sz="2200" b="1" dirty="0" smtClean="0">
                <a:solidFill>
                  <a:srgbClr val="FF0000"/>
                </a:solidFill>
              </a:rPr>
              <a:t>Sucrose (table sugar)</a:t>
            </a:r>
            <a:endParaRPr lang="en-US" sz="2800"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HFCS: 2012 </a:t>
            </a:r>
            <a:endParaRPr lang="en-US" dirty="0"/>
          </a:p>
        </p:txBody>
      </p:sp>
      <p:sp>
        <p:nvSpPr>
          <p:cNvPr id="3" name="Content Placeholder 2"/>
          <p:cNvSpPr>
            <a:spLocks noGrp="1"/>
          </p:cNvSpPr>
          <p:nvPr>
            <p:ph idx="1"/>
          </p:nvPr>
        </p:nvSpPr>
        <p:spPr/>
        <p:txBody>
          <a:bodyPr/>
          <a:lstStyle/>
          <a:p>
            <a:r>
              <a:rPr lang="en-US" dirty="0" smtClean="0"/>
              <a:t>“Added sugars—whether they come from sucrose, high-fructose corn syrup, or fruit juice concentrates—all have equal adverse effects metabolically.” </a:t>
            </a:r>
          </a:p>
          <a:p>
            <a:pPr>
              <a:buNone/>
            </a:pPr>
            <a:r>
              <a:rPr lang="en-US" dirty="0" smtClean="0"/>
              <a:t>	–</a:t>
            </a:r>
            <a:r>
              <a:rPr lang="en-US" dirty="0" err="1" smtClean="0"/>
              <a:t>Vasanti</a:t>
            </a:r>
            <a:r>
              <a:rPr lang="en-US" dirty="0" smtClean="0"/>
              <a:t> </a:t>
            </a:r>
            <a:r>
              <a:rPr lang="en-US" dirty="0" err="1" smtClean="0"/>
              <a:t>Malik</a:t>
            </a:r>
            <a:r>
              <a:rPr lang="en-US" dirty="0" smtClean="0"/>
              <a:t>, Harvard School of Public Health </a:t>
            </a:r>
          </a:p>
          <a:p>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46</a:t>
            </a:fld>
            <a:endParaRPr lang="en-US"/>
          </a:p>
        </p:txBody>
      </p:sp>
      <p:pic>
        <p:nvPicPr>
          <p:cNvPr id="47107" name="Picture 3"/>
          <p:cNvPicPr>
            <a:picLocks noChangeAspect="1" noChangeArrowheads="1"/>
          </p:cNvPicPr>
          <p:nvPr/>
        </p:nvPicPr>
        <p:blipFill>
          <a:blip r:embed="rId3" cstate="print"/>
          <a:srcRect/>
          <a:stretch>
            <a:fillRect/>
          </a:stretch>
        </p:blipFill>
        <p:spPr bwMode="auto">
          <a:xfrm>
            <a:off x="-1524000" y="-1447800"/>
            <a:ext cx="12192000" cy="9753600"/>
          </a:xfrm>
          <a:prstGeom prst="rect">
            <a:avLst/>
          </a:prstGeom>
          <a:noFill/>
          <a:ln w="9525">
            <a:noFill/>
            <a:miter lim="800000"/>
            <a:headEnd/>
            <a:tailEnd/>
          </a:ln>
        </p:spPr>
      </p:pic>
      <p:sp>
        <p:nvSpPr>
          <p:cNvPr id="6" name="TextBox 5"/>
          <p:cNvSpPr txBox="1"/>
          <p:nvPr/>
        </p:nvSpPr>
        <p:spPr>
          <a:xfrm>
            <a:off x="-914400" y="7239000"/>
            <a:ext cx="4724400" cy="461665"/>
          </a:xfrm>
          <a:prstGeom prst="rect">
            <a:avLst/>
          </a:prstGeom>
          <a:noFill/>
        </p:spPr>
        <p:txBody>
          <a:bodyPr wrap="square" rtlCol="0">
            <a:spAutoFit/>
          </a:bodyPr>
          <a:lstStyle/>
          <a:p>
            <a:r>
              <a:rPr lang="en-US" sz="1200" dirty="0" smtClean="0">
                <a:solidFill>
                  <a:schemeClr val="bg1"/>
                </a:solidFill>
              </a:rPr>
              <a:t>http://www.cbsnews.com/video/watch/?id=7403942n&amp;tag=contentBody;storyMediaBox</a:t>
            </a:r>
            <a:endParaRPr lang="en-US" sz="12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Added Sugar: Today </a:t>
            </a:r>
            <a:endParaRPr lang="en-US" dirty="0"/>
          </a:p>
        </p:txBody>
      </p:sp>
      <p:sp>
        <p:nvSpPr>
          <p:cNvPr id="3" name="Content Placeholder 2"/>
          <p:cNvSpPr>
            <a:spLocks noGrp="1"/>
          </p:cNvSpPr>
          <p:nvPr>
            <p:ph idx="1"/>
          </p:nvPr>
        </p:nvSpPr>
        <p:spPr/>
        <p:txBody>
          <a:bodyPr/>
          <a:lstStyle/>
          <a:p>
            <a:r>
              <a:rPr lang="en-US" dirty="0" smtClean="0"/>
              <a:t>Emerging science: not all sugar is same </a:t>
            </a:r>
          </a:p>
          <a:p>
            <a:r>
              <a:rPr lang="en-US" dirty="0" smtClean="0"/>
              <a:t>–fructose may be culprit in </a:t>
            </a:r>
            <a:r>
              <a:rPr lang="en-US" b="1" u="sng" dirty="0" smtClean="0"/>
              <a:t>obesity</a:t>
            </a:r>
            <a:r>
              <a:rPr lang="en-US" dirty="0" smtClean="0"/>
              <a:t> &amp; </a:t>
            </a:r>
            <a:r>
              <a:rPr lang="en-US" b="1" u="sng" dirty="0" smtClean="0"/>
              <a:t>metabolic effects </a:t>
            </a:r>
            <a:r>
              <a:rPr lang="en-US" dirty="0" smtClean="0"/>
              <a:t>(circulating glucose, insulin, postprandial triglycerides, </a:t>
            </a:r>
            <a:r>
              <a:rPr lang="en-US" dirty="0" err="1" smtClean="0"/>
              <a:t>leptin</a:t>
            </a:r>
            <a:r>
              <a:rPr lang="en-US" dirty="0" smtClean="0"/>
              <a:t> and </a:t>
            </a:r>
            <a:r>
              <a:rPr lang="en-US" dirty="0" err="1" smtClean="0"/>
              <a:t>ghrelin</a:t>
            </a:r>
            <a:r>
              <a:rPr lang="en-US" dirty="0" smtClean="0"/>
              <a:t>) &amp; </a:t>
            </a:r>
            <a:r>
              <a:rPr lang="en-US" b="1" u="sng" dirty="0" smtClean="0"/>
              <a:t>subjective effects </a:t>
            </a:r>
            <a:r>
              <a:rPr lang="en-US" dirty="0" smtClean="0"/>
              <a:t>(hunger, satiety, energy intake)</a:t>
            </a:r>
          </a:p>
          <a:p>
            <a:pPr lvl="1"/>
            <a:r>
              <a:rPr lang="en-US" dirty="0" smtClean="0"/>
              <a:t>Havel PJ. Dietary fructose: implications for </a:t>
            </a:r>
            <a:r>
              <a:rPr lang="en-US" dirty="0" err="1" smtClean="0"/>
              <a:t>dysregulation</a:t>
            </a:r>
            <a:r>
              <a:rPr lang="en-US" dirty="0" smtClean="0"/>
              <a:t> of energy homeostasis and lipid/carbohydrate metabolism </a:t>
            </a:r>
            <a:r>
              <a:rPr lang="en-US" i="1" dirty="0" err="1" smtClean="0"/>
              <a:t>Nutr</a:t>
            </a:r>
            <a:r>
              <a:rPr lang="en-US" i="1" dirty="0" smtClean="0"/>
              <a:t> Rev. </a:t>
            </a:r>
            <a:r>
              <a:rPr lang="en-US" dirty="0" smtClean="0"/>
              <a:t> 2005; 63(5): 133-157. </a:t>
            </a:r>
          </a:p>
          <a:p>
            <a:pPr lvl="1"/>
            <a:r>
              <a:rPr lang="en-US" dirty="0" smtClean="0"/>
              <a:t>Nguyen S, </a:t>
            </a:r>
            <a:r>
              <a:rPr lang="en-US" dirty="0" err="1" smtClean="0"/>
              <a:t>Lustig</a:t>
            </a:r>
            <a:r>
              <a:rPr lang="en-US" dirty="0" smtClean="0"/>
              <a:t> RH. Just a spoonful of sugar helps the blood pressure go up. </a:t>
            </a:r>
            <a:r>
              <a:rPr lang="en-US" i="1" dirty="0" smtClean="0"/>
              <a:t>Expert Rev </a:t>
            </a:r>
            <a:r>
              <a:rPr lang="en-US" i="1" dirty="0" err="1" smtClean="0"/>
              <a:t>Cardiovas</a:t>
            </a:r>
            <a:r>
              <a:rPr lang="en-US" i="1" dirty="0" smtClean="0"/>
              <a:t> </a:t>
            </a:r>
            <a:r>
              <a:rPr lang="en-US" i="1" dirty="0" err="1" smtClean="0"/>
              <a:t>Ther</a:t>
            </a:r>
            <a:r>
              <a:rPr lang="en-US" i="1" dirty="0" smtClean="0"/>
              <a:t>. </a:t>
            </a:r>
            <a:r>
              <a:rPr lang="en-US" dirty="0" smtClean="0"/>
              <a:t>2010; 8(11):1497-1499</a:t>
            </a:r>
          </a:p>
          <a:p>
            <a:pPr lvl="1"/>
            <a:r>
              <a:rPr lang="en-US" dirty="0" smtClean="0"/>
              <a:t>Lim JS, </a:t>
            </a:r>
            <a:r>
              <a:rPr lang="en-US" dirty="0" err="1" smtClean="0"/>
              <a:t>Mietus</a:t>
            </a:r>
            <a:r>
              <a:rPr lang="en-US" dirty="0" smtClean="0"/>
              <a:t>-Snyder M, </a:t>
            </a:r>
            <a:r>
              <a:rPr lang="en-US" dirty="0" err="1" smtClean="0"/>
              <a:t>Valente</a:t>
            </a:r>
            <a:r>
              <a:rPr lang="en-US" dirty="0" smtClean="0"/>
              <a:t> A, Schwarz JM, </a:t>
            </a:r>
            <a:r>
              <a:rPr lang="en-US" dirty="0" err="1" smtClean="0"/>
              <a:t>Lustig</a:t>
            </a:r>
            <a:r>
              <a:rPr lang="en-US" dirty="0" smtClean="0"/>
              <a:t> RH. The role of fructose in the pathogenesis for NAFLD and the metabolic syndrome. </a:t>
            </a:r>
            <a:r>
              <a:rPr lang="en-US" i="1" dirty="0" smtClean="0"/>
              <a:t>Nat Rev </a:t>
            </a:r>
            <a:r>
              <a:rPr lang="en-US" i="1" dirty="0" err="1" smtClean="0"/>
              <a:t>Gastroenterol</a:t>
            </a:r>
            <a:r>
              <a:rPr lang="en-US" i="1" dirty="0" smtClean="0"/>
              <a:t> </a:t>
            </a:r>
            <a:r>
              <a:rPr lang="en-US" i="1" dirty="0" err="1" smtClean="0"/>
              <a:t>Hepatol</a:t>
            </a:r>
            <a:r>
              <a:rPr lang="en-US" i="1" dirty="0" smtClean="0"/>
              <a:t>. </a:t>
            </a:r>
            <a:r>
              <a:rPr lang="en-US" dirty="0" smtClean="0"/>
              <a:t>2010; 7(5): 251-264. </a:t>
            </a:r>
          </a:p>
          <a:p>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p>
          <a:p>
            <a:r>
              <a:rPr lang="en-US" dirty="0" smtClean="0"/>
              <a:t>http://news.yahoo.com Accessed May 31, 2012 </a:t>
            </a: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48</a:t>
            </a:fld>
            <a:endParaRPr lang="en-US"/>
          </a:p>
        </p:txBody>
      </p:sp>
      <p:pic>
        <p:nvPicPr>
          <p:cNvPr id="51202" name="Picture 2"/>
          <p:cNvPicPr>
            <a:picLocks noChangeAspect="1" noChangeArrowheads="1"/>
          </p:cNvPicPr>
          <p:nvPr/>
        </p:nvPicPr>
        <p:blipFill>
          <a:blip r:embed="rId3" cstate="print"/>
          <a:srcRect/>
          <a:stretch>
            <a:fillRect/>
          </a:stretch>
        </p:blipFill>
        <p:spPr bwMode="auto">
          <a:xfrm>
            <a:off x="914400" y="381000"/>
            <a:ext cx="6791325" cy="51435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914400" y="914400"/>
            <a:ext cx="6781800" cy="16287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 </a:t>
            </a:r>
            <a:r>
              <a:rPr lang="en-US" dirty="0" smtClean="0"/>
              <a:t>S</a:t>
            </a:r>
            <a:r>
              <a:rPr lang="en-US" dirty="0" smtClean="0"/>
              <a:t>ugar</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Not </a:t>
            </a:r>
            <a:r>
              <a:rPr lang="en-US" dirty="0" smtClean="0"/>
              <a:t>required on nutrition label </a:t>
            </a:r>
          </a:p>
          <a:p>
            <a:r>
              <a:rPr lang="en-US" dirty="0" smtClean="0"/>
              <a:t>FDA: </a:t>
            </a:r>
          </a:p>
          <a:p>
            <a:pPr>
              <a:buNone/>
            </a:pPr>
            <a:r>
              <a:rPr lang="en-US" dirty="0" smtClean="0"/>
              <a:t>	–no recommended limit </a:t>
            </a:r>
          </a:p>
          <a:p>
            <a:pPr>
              <a:buNone/>
            </a:pPr>
            <a:r>
              <a:rPr lang="en-US" dirty="0" smtClean="0"/>
              <a:t>		AHA limit of 5 tsp/ (80 </a:t>
            </a:r>
            <a:r>
              <a:rPr lang="en-US" dirty="0" err="1" smtClean="0"/>
              <a:t>cals</a:t>
            </a:r>
            <a:r>
              <a:rPr lang="en-US" dirty="0" smtClean="0"/>
              <a:t>) per day for women </a:t>
            </a:r>
          </a:p>
          <a:p>
            <a:pPr>
              <a:buNone/>
            </a:pPr>
            <a:r>
              <a:rPr lang="en-US" dirty="0" smtClean="0"/>
              <a:t>		9 tsp/day (144 cal) for men</a:t>
            </a:r>
          </a:p>
          <a:p>
            <a:pPr>
              <a:buNone/>
            </a:pPr>
            <a:r>
              <a:rPr lang="en-US" dirty="0" smtClean="0"/>
              <a:t>		4 g = 1 tsp</a:t>
            </a:r>
          </a:p>
          <a:p>
            <a:pPr>
              <a:buNone/>
            </a:pPr>
            <a:r>
              <a:rPr lang="en-US" dirty="0" smtClean="0"/>
              <a:t>		12 oz can of soda = 8 tsp = 130 </a:t>
            </a:r>
            <a:r>
              <a:rPr lang="en-US" dirty="0" smtClean="0"/>
              <a:t>kcal from sugar</a:t>
            </a:r>
            <a:endParaRPr lang="en-US" dirty="0" smtClean="0"/>
          </a:p>
          <a:p>
            <a:pPr>
              <a:buNone/>
            </a:pPr>
            <a:r>
              <a:rPr lang="en-US" dirty="0" smtClean="0"/>
              <a:t>	–no way to distinguish added from naturally-occurring </a:t>
            </a:r>
          </a:p>
          <a:p>
            <a:r>
              <a:rPr lang="en-US" dirty="0" smtClean="0"/>
              <a:t>FDA and ADA: no evidence that body distinguishes added from naturally-occurring </a:t>
            </a:r>
          </a:p>
          <a:p>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Sodium Intake Exceeds Recommendations</a:t>
            </a:r>
          </a:p>
        </p:txBody>
      </p:sp>
      <p:sp>
        <p:nvSpPr>
          <p:cNvPr id="20482" name="Content Placeholder 2"/>
          <p:cNvSpPr>
            <a:spLocks noGrp="1"/>
          </p:cNvSpPr>
          <p:nvPr>
            <p:ph idx="1"/>
          </p:nvPr>
        </p:nvSpPr>
        <p:spPr/>
        <p:txBody>
          <a:bodyPr/>
          <a:lstStyle/>
          <a:p>
            <a:pPr eaLnBrk="1" hangingPunct="1">
              <a:buFontTx/>
              <a:buNone/>
            </a:pPr>
            <a:endParaRPr lang="en-US" smtClean="0"/>
          </a:p>
          <a:p>
            <a:pPr eaLnBrk="1" hangingPunct="1"/>
            <a:endParaRPr lang="en-US" smtClean="0"/>
          </a:p>
          <a:p>
            <a:pPr eaLnBrk="1" hangingPunct="1"/>
            <a:endParaRPr lang="en-US" smtClean="0"/>
          </a:p>
          <a:p>
            <a:pPr eaLnBrk="1" hangingPunct="1"/>
            <a:endParaRPr lang="en-US" smtClean="0"/>
          </a:p>
        </p:txBody>
      </p:sp>
      <p:sp>
        <p:nvSpPr>
          <p:cNvPr id="20483" name="TextBox 4"/>
          <p:cNvSpPr txBox="1">
            <a:spLocks noChangeArrowheads="1"/>
          </p:cNvSpPr>
          <p:nvPr/>
        </p:nvSpPr>
        <p:spPr bwMode="auto">
          <a:xfrm>
            <a:off x="304800" y="6019800"/>
            <a:ext cx="7467600" cy="461963"/>
          </a:xfrm>
          <a:prstGeom prst="rect">
            <a:avLst/>
          </a:prstGeom>
          <a:noFill/>
          <a:ln w="9525">
            <a:noFill/>
            <a:miter lim="800000"/>
            <a:headEnd/>
            <a:tailEnd/>
          </a:ln>
        </p:spPr>
        <p:txBody>
          <a:bodyPr>
            <a:spAutoFit/>
          </a:bodyPr>
          <a:lstStyle/>
          <a:p>
            <a:pPr eaLnBrk="0" hangingPunct="0">
              <a:spcBef>
                <a:spcPct val="0"/>
              </a:spcBef>
            </a:pPr>
            <a:r>
              <a:rPr lang="en-US" sz="1200" dirty="0">
                <a:solidFill>
                  <a:schemeClr val="tx1"/>
                </a:solidFill>
                <a:latin typeface="Times" pitchFamily="18" charset="0"/>
              </a:rPr>
              <a:t>Source: Centers for Disease Control and Prevention. Sodium intake among adults-United States, 2005-2006. </a:t>
            </a:r>
          </a:p>
          <a:p>
            <a:pPr eaLnBrk="0" hangingPunct="0">
              <a:spcBef>
                <a:spcPct val="0"/>
              </a:spcBef>
            </a:pPr>
            <a:r>
              <a:rPr lang="en-US" sz="1200" i="1" dirty="0">
                <a:solidFill>
                  <a:schemeClr val="tx1"/>
                </a:solidFill>
                <a:latin typeface="Times" pitchFamily="18" charset="0"/>
              </a:rPr>
              <a:t>MMWR. </a:t>
            </a:r>
            <a:r>
              <a:rPr lang="en-US" sz="1200" dirty="0" smtClean="0">
                <a:solidFill>
                  <a:schemeClr val="tx1"/>
                </a:solidFill>
                <a:latin typeface="Times" pitchFamily="18" charset="0"/>
              </a:rPr>
              <a:t>2011; 60(41);1413-1417</a:t>
            </a:r>
            <a:endParaRPr lang="en-US" sz="1200" dirty="0">
              <a:solidFill>
                <a:schemeClr val="tx1"/>
              </a:solidFill>
              <a:latin typeface="Times" pitchFamily="18" charset="0"/>
            </a:endParaRPr>
          </a:p>
        </p:txBody>
      </p:sp>
      <p:graphicFrame>
        <p:nvGraphicFramePr>
          <p:cNvPr id="20484" name="Content Placeholder 3"/>
          <p:cNvGraphicFramePr>
            <a:graphicFrameLocks/>
          </p:cNvGraphicFramePr>
          <p:nvPr/>
        </p:nvGraphicFramePr>
        <p:xfrm>
          <a:off x="381000" y="1524000"/>
          <a:ext cx="7534275" cy="4251325"/>
        </p:xfrm>
        <a:graphic>
          <a:graphicData uri="http://schemas.openxmlformats.org/presentationml/2006/ole">
            <p:oleObj spid="_x0000_s20484" name="Worksheet" r:id="rId4" imgW="8572624" imgH="4400653" progId="Excel.Sheet.8">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50</a:t>
            </a:fld>
            <a:endParaRPr lang="en-US"/>
          </a:p>
        </p:txBody>
      </p:sp>
      <p:pic>
        <p:nvPicPr>
          <p:cNvPr id="52226" name="Picture 2"/>
          <p:cNvPicPr>
            <a:picLocks noChangeAspect="1" noChangeArrowheads="1"/>
          </p:cNvPicPr>
          <p:nvPr/>
        </p:nvPicPr>
        <p:blipFill>
          <a:blip r:embed="rId3" cstate="print"/>
          <a:srcRect/>
          <a:stretch>
            <a:fillRect/>
          </a:stretch>
        </p:blipFill>
        <p:spPr bwMode="auto">
          <a:xfrm>
            <a:off x="304800" y="0"/>
            <a:ext cx="8458200" cy="5867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Dietary Guidelines 2010 </a:t>
            </a:r>
          </a:p>
          <a:p>
            <a:r>
              <a:rPr lang="en-US" dirty="0" smtClean="0"/>
              <a:t>Clear limits on added sugar </a:t>
            </a:r>
          </a:p>
          <a:p>
            <a:r>
              <a:rPr lang="en-US" dirty="0" smtClean="0"/>
              <a:t>–“empty calories” </a:t>
            </a:r>
          </a:p>
          <a:p>
            <a:endParaRPr lang="en-US" dirty="0" smtClean="0"/>
          </a:p>
          <a:p>
            <a:r>
              <a:rPr lang="en-US" i="1" dirty="0" smtClean="0"/>
              <a:t>Can distinguish added from naturally-occurring</a:t>
            </a:r>
          </a:p>
          <a:p>
            <a:r>
              <a:rPr lang="en-US" i="1" dirty="0" smtClean="0"/>
              <a:t> </a:t>
            </a:r>
            <a:r>
              <a:rPr lang="en-US" dirty="0" smtClean="0"/>
              <a:t>US diet contains too much added sugar </a:t>
            </a:r>
          </a:p>
          <a:p>
            <a:r>
              <a:rPr lang="en-US" dirty="0" smtClean="0"/>
              <a:t>Current regulations don’t adequately address </a:t>
            </a:r>
          </a:p>
          <a:p>
            <a:pPr>
              <a:buNone/>
            </a:pPr>
            <a:endParaRPr lang="en-US" dirty="0"/>
          </a:p>
        </p:txBody>
      </p:sp>
      <p:sp>
        <p:nvSpPr>
          <p:cNvPr id="4" name="Date Placeholder 3"/>
          <p:cNvSpPr>
            <a:spLocks noGrp="1"/>
          </p:cNvSpPr>
          <p:nvPr>
            <p:ph type="dt" sz="half"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51</a:t>
            </a:fld>
            <a:endParaRPr lang="en-US"/>
          </a:p>
        </p:txBody>
      </p:sp>
      <p:pic>
        <p:nvPicPr>
          <p:cNvPr id="7" name="Picture 4"/>
          <p:cNvPicPr>
            <a:picLocks noChangeAspect="1" noChangeArrowheads="1"/>
          </p:cNvPicPr>
          <p:nvPr/>
        </p:nvPicPr>
        <p:blipFill>
          <a:blip r:embed="rId3" cstate="print"/>
          <a:srcRect/>
          <a:stretch>
            <a:fillRect/>
          </a:stretch>
        </p:blipFill>
        <p:spPr bwMode="auto">
          <a:xfrm>
            <a:off x="457200" y="533400"/>
            <a:ext cx="4762500" cy="5715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52</a:t>
            </a:fld>
            <a:endParaRPr lang="en-US"/>
          </a:p>
        </p:txBody>
      </p:sp>
      <p:sp>
        <p:nvSpPr>
          <p:cNvPr id="6" name="Rectangle 5"/>
          <p:cNvSpPr/>
          <p:nvPr/>
        </p:nvSpPr>
        <p:spPr>
          <a:xfrm>
            <a:off x="1905000" y="0"/>
            <a:ext cx="4572000" cy="1175706"/>
          </a:xfrm>
          <a:prstGeom prst="rect">
            <a:avLst/>
          </a:prstGeom>
        </p:spPr>
        <p:txBody>
          <a:bodyPr>
            <a:spAutoFit/>
          </a:bodyPr>
          <a:lstStyle/>
          <a:p>
            <a:endParaRPr lang="en-US" dirty="0" smtClean="0"/>
          </a:p>
          <a:p>
            <a:r>
              <a:rPr lang="en-US" dirty="0" smtClean="0"/>
              <a:t>Choosemyplate.gov </a:t>
            </a:r>
            <a:endParaRPr lang="en-US" dirty="0"/>
          </a:p>
        </p:txBody>
      </p:sp>
      <p:pic>
        <p:nvPicPr>
          <p:cNvPr id="54274" name="Picture 2"/>
          <p:cNvPicPr>
            <a:picLocks noChangeAspect="1" noChangeArrowheads="1"/>
          </p:cNvPicPr>
          <p:nvPr/>
        </p:nvPicPr>
        <p:blipFill>
          <a:blip r:embed="rId3" cstate="print"/>
          <a:srcRect/>
          <a:stretch>
            <a:fillRect/>
          </a:stretch>
        </p:blipFill>
        <p:spPr bwMode="auto">
          <a:xfrm>
            <a:off x="2209800" y="2667000"/>
            <a:ext cx="3048000" cy="3124200"/>
          </a:xfrm>
          <a:prstGeom prst="rect">
            <a:avLst/>
          </a:prstGeom>
          <a:noFill/>
          <a:ln w="9525">
            <a:noFill/>
            <a:miter lim="800000"/>
            <a:headEnd/>
            <a:tailEnd/>
          </a:ln>
        </p:spPr>
      </p:pic>
      <p:pic>
        <p:nvPicPr>
          <p:cNvPr id="54275" name="Picture 3"/>
          <p:cNvPicPr>
            <a:picLocks noChangeAspect="1" noChangeArrowheads="1"/>
          </p:cNvPicPr>
          <p:nvPr/>
        </p:nvPicPr>
        <p:blipFill>
          <a:blip r:embed="rId4" cstate="print"/>
          <a:srcRect/>
          <a:stretch>
            <a:fillRect/>
          </a:stretch>
        </p:blipFill>
        <p:spPr bwMode="auto">
          <a:xfrm>
            <a:off x="2209800" y="1905000"/>
            <a:ext cx="3124200" cy="752475"/>
          </a:xfrm>
          <a:prstGeom prst="rect">
            <a:avLst/>
          </a:prstGeom>
          <a:noFill/>
          <a:ln w="9525">
            <a:noFill/>
            <a:miter lim="800000"/>
            <a:headEnd/>
            <a:tailEnd/>
          </a:ln>
        </p:spPr>
      </p:pic>
      <p:sp>
        <p:nvSpPr>
          <p:cNvPr id="9" name="Oval Callout 8"/>
          <p:cNvSpPr/>
          <p:nvPr/>
        </p:nvSpPr>
        <p:spPr bwMode="auto">
          <a:xfrm>
            <a:off x="5715000" y="3352800"/>
            <a:ext cx="2133600" cy="1219200"/>
          </a:xfrm>
          <a:prstGeom prst="wedgeEllipseCallout">
            <a:avLst>
              <a:gd name="adj1" fmla="val -70006"/>
              <a:gd name="adj2" fmla="val 88553"/>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TextBox 9"/>
          <p:cNvSpPr txBox="1"/>
          <p:nvPr/>
        </p:nvSpPr>
        <p:spPr>
          <a:xfrm>
            <a:off x="6019800" y="3657600"/>
            <a:ext cx="1447800" cy="707886"/>
          </a:xfrm>
          <a:prstGeom prst="rect">
            <a:avLst/>
          </a:prstGeom>
          <a:noFill/>
        </p:spPr>
        <p:txBody>
          <a:bodyPr wrap="square" rtlCol="0">
            <a:spAutoFit/>
          </a:bodyPr>
          <a:lstStyle/>
          <a:p>
            <a:r>
              <a:rPr lang="en-US" sz="2000" dirty="0" smtClean="0"/>
              <a:t>Added Sugars</a:t>
            </a:r>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l="19893" t="19974" r="18614" b="7826"/>
          <a:stretch>
            <a:fillRect/>
          </a:stretch>
        </p:blipFill>
        <p:spPr bwMode="auto">
          <a:xfrm>
            <a:off x="381000" y="304800"/>
            <a:ext cx="8458200" cy="6172200"/>
          </a:xfrm>
          <a:prstGeom prst="rect">
            <a:avLst/>
          </a:prstGeom>
          <a:noFill/>
          <a:ln w="9525">
            <a:noFill/>
            <a:miter lim="800000"/>
            <a:headEnd/>
            <a:tailEnd/>
          </a:ln>
        </p:spPr>
      </p:pic>
      <p:sp>
        <p:nvSpPr>
          <p:cNvPr id="2051" name="TextBox 7"/>
          <p:cNvSpPr txBox="1">
            <a:spLocks noChangeArrowheads="1"/>
          </p:cNvSpPr>
          <p:nvPr/>
        </p:nvSpPr>
        <p:spPr bwMode="auto">
          <a:xfrm>
            <a:off x="304800" y="6488113"/>
            <a:ext cx="6019800" cy="261937"/>
          </a:xfrm>
          <a:prstGeom prst="rect">
            <a:avLst/>
          </a:prstGeom>
          <a:noFill/>
          <a:ln w="9525">
            <a:noFill/>
            <a:miter lim="800000"/>
            <a:headEnd/>
            <a:tailEnd/>
          </a:ln>
        </p:spPr>
        <p:txBody>
          <a:bodyPr>
            <a:spAutoFit/>
          </a:bodyPr>
          <a:lstStyle/>
          <a:p>
            <a:r>
              <a:rPr lang="en-US" sz="1100" dirty="0">
                <a:latin typeface="Calibri" pitchFamily="34" charset="0"/>
              </a:rPr>
              <a:t>Source: Dietary Guidelines for Americans, 2010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Consumption: 45 gal/yr </a:t>
            </a:r>
            <a:endParaRPr lang="en-US" dirty="0"/>
          </a:p>
        </p:txBody>
      </p:sp>
      <p:sp>
        <p:nvSpPr>
          <p:cNvPr id="6" name="Content Placeholder 5"/>
          <p:cNvSpPr>
            <a:spLocks noGrp="1"/>
          </p:cNvSpPr>
          <p:nvPr>
            <p:ph sz="half" idx="1"/>
          </p:nvPr>
        </p:nvSpPr>
        <p:spPr/>
        <p:txBody>
          <a:bodyPr/>
          <a:lstStyle/>
          <a:p>
            <a:pPr>
              <a:buNone/>
            </a:pPr>
            <a:r>
              <a:rPr lang="en-US" dirty="0" smtClean="0"/>
              <a:t>Soda</a:t>
            </a:r>
            <a:endParaRPr lang="en-US" dirty="0"/>
          </a:p>
        </p:txBody>
      </p:sp>
      <p:sp>
        <p:nvSpPr>
          <p:cNvPr id="7" name="Content Placeholder 6"/>
          <p:cNvSpPr>
            <a:spLocks noGrp="1"/>
          </p:cNvSpPr>
          <p:nvPr>
            <p:ph sz="half" idx="2"/>
          </p:nvPr>
        </p:nvSpPr>
        <p:spPr/>
        <p:txBody>
          <a:bodyPr/>
          <a:lstStyle/>
          <a:p>
            <a:pPr>
              <a:buNone/>
            </a:pPr>
            <a:r>
              <a:rPr lang="en-US" dirty="0" smtClean="0"/>
              <a:t>SPORTS ENERGY</a:t>
            </a:r>
          </a:p>
          <a:p>
            <a:pPr>
              <a:buNone/>
            </a:pPr>
            <a:r>
              <a:rPr lang="en-US" dirty="0" smtClean="0"/>
              <a:t>RTD TEAS </a:t>
            </a:r>
            <a:endParaRPr lang="en-US" dirty="0"/>
          </a:p>
        </p:txBody>
      </p:sp>
      <p:sp>
        <p:nvSpPr>
          <p:cNvPr id="4" name="Date Placeholder 3"/>
          <p:cNvSpPr>
            <a:spLocks noGrp="1"/>
          </p:cNvSpPr>
          <p:nvPr>
            <p:ph type="dt" sz="half" idx="10"/>
          </p:nvPr>
        </p:nvSpPr>
        <p:spPr/>
        <p:txBody>
          <a:bodyPr/>
          <a:lstStyle/>
          <a:p>
            <a:r>
              <a:rPr lang="en-US" dirty="0" err="1" smtClean="0"/>
              <a:t>Andreyeva</a:t>
            </a:r>
            <a:r>
              <a:rPr lang="en-US" dirty="0" smtClean="0"/>
              <a:t>, et al., Prev. Med, 2011; Beverage World Digest, 2011 </a:t>
            </a: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54</a:t>
            </a:fld>
            <a:endParaRPr lang="en-US"/>
          </a:p>
        </p:txBody>
      </p:sp>
      <p:sp>
        <p:nvSpPr>
          <p:cNvPr id="8" name="Up Arrow 7"/>
          <p:cNvSpPr/>
          <p:nvPr/>
        </p:nvSpPr>
        <p:spPr bwMode="auto">
          <a:xfrm>
            <a:off x="5791200" y="2819400"/>
            <a:ext cx="914400" cy="16764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Up Arrow 8"/>
          <p:cNvSpPr/>
          <p:nvPr/>
        </p:nvSpPr>
        <p:spPr bwMode="auto">
          <a:xfrm rot="10800000">
            <a:off x="762000" y="2743200"/>
            <a:ext cx="914400" cy="16764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TextBox 9"/>
          <p:cNvSpPr txBox="1"/>
          <p:nvPr/>
        </p:nvSpPr>
        <p:spPr>
          <a:xfrm>
            <a:off x="609600" y="4876800"/>
            <a:ext cx="1066800" cy="338554"/>
          </a:xfrm>
          <a:prstGeom prst="rect">
            <a:avLst/>
          </a:prstGeom>
          <a:noFill/>
        </p:spPr>
        <p:txBody>
          <a:bodyPr wrap="square" rtlCol="0">
            <a:spAutoFit/>
          </a:bodyPr>
          <a:lstStyle/>
          <a:p>
            <a:r>
              <a:rPr lang="en-US" sz="1600" dirty="0" smtClean="0"/>
              <a:t>slightly</a:t>
            </a:r>
            <a:endParaRPr lang="en-US" sz="1600" dirty="0"/>
          </a:p>
        </p:txBody>
      </p:sp>
      <p:pic>
        <p:nvPicPr>
          <p:cNvPr id="11" name="Picture 2"/>
          <p:cNvPicPr>
            <a:picLocks noChangeAspect="1" noChangeArrowheads="1"/>
          </p:cNvPicPr>
          <p:nvPr/>
        </p:nvPicPr>
        <p:blipFill>
          <a:blip r:embed="rId2" cstate="print"/>
          <a:srcRect/>
          <a:stretch>
            <a:fillRect/>
          </a:stretch>
        </p:blipFill>
        <p:spPr bwMode="auto">
          <a:xfrm>
            <a:off x="2514600" y="3505200"/>
            <a:ext cx="2390476" cy="194285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 Calories from Sugar drinks</a:t>
            </a:r>
            <a:endParaRPr lang="en-US" dirty="0"/>
          </a:p>
        </p:txBody>
      </p:sp>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55</a:t>
            </a:fld>
            <a:endParaRPr lang="en-US"/>
          </a:p>
        </p:txBody>
      </p:sp>
      <p:pic>
        <p:nvPicPr>
          <p:cNvPr id="47106" name="Picture 2"/>
          <p:cNvPicPr>
            <a:picLocks noGrp="1" noChangeAspect="1" noChangeArrowheads="1"/>
          </p:cNvPicPr>
          <p:nvPr>
            <p:ph idx="1"/>
          </p:nvPr>
        </p:nvPicPr>
        <p:blipFill>
          <a:blip r:embed="rId3" cstate="print"/>
          <a:srcRect/>
          <a:stretch>
            <a:fillRect/>
          </a:stretch>
        </p:blipFill>
        <p:spPr bwMode="auto">
          <a:xfrm>
            <a:off x="228600" y="1371600"/>
            <a:ext cx="8534400" cy="4648200"/>
          </a:xfrm>
          <a:prstGeom prst="rect">
            <a:avLst/>
          </a:prstGeom>
          <a:noFill/>
          <a:ln w="9525">
            <a:noFill/>
            <a:miter lim="800000"/>
            <a:headEnd/>
            <a:tailEnd/>
          </a:ln>
        </p:spPr>
      </p:pic>
      <p:sp>
        <p:nvSpPr>
          <p:cNvPr id="7" name="Date Placeholder 4"/>
          <p:cNvSpPr>
            <a:spLocks noGrp="1"/>
          </p:cNvSpPr>
          <p:nvPr>
            <p:ph type="dt" sz="half" idx="10"/>
          </p:nvPr>
        </p:nvSpPr>
        <p:spPr/>
        <p:txBody>
          <a:bodyPr/>
          <a:lstStyle/>
          <a:p>
            <a:r>
              <a:rPr lang="en-US" dirty="0" smtClean="0"/>
              <a:t>Ogden et al., NCHS Data Brief, No. 71, 2011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
            </a:r>
            <a:br>
              <a:rPr lang="en-US" dirty="0" smtClean="0"/>
            </a:br>
            <a:r>
              <a:rPr lang="en-US" dirty="0" smtClean="0"/>
              <a:t>By Race/Ethnicity </a:t>
            </a:r>
            <a:endParaRPr lang="en-US" dirty="0"/>
          </a:p>
        </p:txBody>
      </p:sp>
      <p:sp>
        <p:nvSpPr>
          <p:cNvPr id="5" name="Date Placeholder 4"/>
          <p:cNvSpPr>
            <a:spLocks noGrp="1"/>
          </p:cNvSpPr>
          <p:nvPr>
            <p:ph type="dt" sz="half" idx="10"/>
          </p:nvPr>
        </p:nvSpPr>
        <p:spPr/>
        <p:txBody>
          <a:bodyPr/>
          <a:lstStyle/>
          <a:p>
            <a:r>
              <a:rPr lang="en-US" dirty="0" smtClean="0"/>
              <a:t>Ogden et al., NCHS Data Brief, No. 71, 2011 </a:t>
            </a:r>
            <a:endParaRPr lang="en-US" dirty="0"/>
          </a:p>
        </p:txBody>
      </p:sp>
      <p:sp>
        <p:nvSpPr>
          <p:cNvPr id="6" name="Slide Number Placeholder 5"/>
          <p:cNvSpPr>
            <a:spLocks noGrp="1"/>
          </p:cNvSpPr>
          <p:nvPr>
            <p:ph type="sldNum" sz="quarter" idx="11"/>
          </p:nvPr>
        </p:nvSpPr>
        <p:spPr/>
        <p:txBody>
          <a:bodyPr/>
          <a:lstStyle/>
          <a:p>
            <a:pPr>
              <a:defRPr/>
            </a:pPr>
            <a:fld id="{E96A15DD-37C0-4823-8806-B5B2C4A14252}" type="slidenum">
              <a:rPr lang="en-US" smtClean="0"/>
              <a:pPr>
                <a:defRPr/>
              </a:pPr>
              <a:t>56</a:t>
            </a:fld>
            <a:endParaRPr lang="en-US"/>
          </a:p>
        </p:txBody>
      </p:sp>
      <p:pic>
        <p:nvPicPr>
          <p:cNvPr id="55298" name="Picture 2"/>
          <p:cNvPicPr>
            <a:picLocks noGrp="1" noChangeAspect="1" noChangeArrowheads="1"/>
          </p:cNvPicPr>
          <p:nvPr>
            <p:ph idx="1"/>
          </p:nvPr>
        </p:nvPicPr>
        <p:blipFill>
          <a:blip r:embed="rId2" cstate="print"/>
          <a:srcRect/>
          <a:stretch>
            <a:fillRect/>
          </a:stretch>
        </p:blipFill>
        <p:spPr bwMode="auto">
          <a:xfrm>
            <a:off x="1172156" y="1600200"/>
            <a:ext cx="6799688" cy="4114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57</a:t>
            </a:fld>
            <a:endParaRPr lang="en-US"/>
          </a:p>
        </p:txBody>
      </p:sp>
      <p:graphicFrame>
        <p:nvGraphicFramePr>
          <p:cNvPr id="6" name="Content Placeholder 5"/>
          <p:cNvGraphicFramePr>
            <a:graphicFrameLocks noGrp="1"/>
          </p:cNvGraphicFramePr>
          <p:nvPr>
            <p:ph idx="4294967295"/>
          </p:nvPr>
        </p:nvGraphicFramePr>
        <p:xfrm>
          <a:off x="381000" y="152400"/>
          <a:ext cx="8382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bwMode="auto">
          <a:xfrm>
            <a:off x="3276600" y="2438400"/>
            <a:ext cx="2286000" cy="1676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Rectangle 7"/>
          <p:cNvSpPr/>
          <p:nvPr/>
        </p:nvSpPr>
        <p:spPr>
          <a:xfrm>
            <a:off x="3276600" y="2667000"/>
            <a:ext cx="2286000" cy="1138773"/>
          </a:xfrm>
          <a:prstGeom prst="rect">
            <a:avLst/>
          </a:prstGeom>
          <a:noFill/>
        </p:spPr>
        <p:txBody>
          <a:bodyPr wrap="squar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Reduce </a:t>
            </a:r>
          </a:p>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Sugary </a:t>
            </a:r>
          </a:p>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drinks</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6082" name="Picture 2" descr="C:\Documents and Settings\OR0200362.DHS\Local Settings\Temporary Internet Files\Content.IE5\OX2WL06B\MC900367842[1].wmf"/>
          <p:cNvPicPr>
            <a:picLocks noChangeAspect="1" noChangeArrowheads="1"/>
          </p:cNvPicPr>
          <p:nvPr/>
        </p:nvPicPr>
        <p:blipFill>
          <a:blip r:embed="rId8" cstate="print"/>
          <a:srcRect/>
          <a:stretch>
            <a:fillRect/>
          </a:stretch>
        </p:blipFill>
        <p:spPr bwMode="auto">
          <a:xfrm>
            <a:off x="609600" y="838200"/>
            <a:ext cx="483718" cy="985723"/>
          </a:xfrm>
          <a:prstGeom prst="rect">
            <a:avLst/>
          </a:prstGeom>
          <a:noFill/>
        </p:spPr>
      </p:pic>
      <p:pic>
        <p:nvPicPr>
          <p:cNvPr id="46083" name="Picture 3" descr="C:\Documents and Settings\OR0200362.DHS\Local Settings\Temporary Internet Files\Content.IE5\D6C4G4ZR\MC900439367[1].jpg"/>
          <p:cNvPicPr>
            <a:picLocks noChangeAspect="1" noChangeArrowheads="1"/>
          </p:cNvPicPr>
          <p:nvPr/>
        </p:nvPicPr>
        <p:blipFill>
          <a:blip r:embed="rId9" cstate="print"/>
          <a:srcRect/>
          <a:stretch>
            <a:fillRect/>
          </a:stretch>
        </p:blipFill>
        <p:spPr bwMode="auto">
          <a:xfrm>
            <a:off x="7543800" y="838201"/>
            <a:ext cx="1435101" cy="1066799"/>
          </a:xfrm>
          <a:prstGeom prst="rect">
            <a:avLst/>
          </a:prstGeom>
          <a:noFill/>
        </p:spPr>
      </p:pic>
      <p:pic>
        <p:nvPicPr>
          <p:cNvPr id="46084" name="Picture 4" descr="C:\Documents and Settings\OR0200362.DHS\Local Settings\Temporary Internet Files\Content.IE5\K9OFKD4X\MC900438706[1].jpg"/>
          <p:cNvPicPr>
            <a:picLocks noChangeAspect="1" noChangeArrowheads="1"/>
          </p:cNvPicPr>
          <p:nvPr/>
        </p:nvPicPr>
        <p:blipFill>
          <a:blip r:embed="rId10" cstate="print"/>
          <a:srcRect/>
          <a:stretch>
            <a:fillRect/>
          </a:stretch>
        </p:blipFill>
        <p:spPr bwMode="auto">
          <a:xfrm>
            <a:off x="152400" y="4953000"/>
            <a:ext cx="1075073" cy="1371600"/>
          </a:xfrm>
          <a:prstGeom prst="rect">
            <a:avLst/>
          </a:prstGeom>
          <a:noFill/>
        </p:spPr>
      </p:pic>
      <p:pic>
        <p:nvPicPr>
          <p:cNvPr id="46085" name="Picture 5" descr="C:\Program Files\Microsoft Office\MEDIA\CAGCAT10\j0222015.wmf"/>
          <p:cNvPicPr>
            <a:picLocks noChangeAspect="1" noChangeArrowheads="1"/>
          </p:cNvPicPr>
          <p:nvPr/>
        </p:nvPicPr>
        <p:blipFill>
          <a:blip r:embed="rId11" cstate="print"/>
          <a:srcRect/>
          <a:stretch>
            <a:fillRect/>
          </a:stretch>
        </p:blipFill>
        <p:spPr bwMode="auto">
          <a:xfrm>
            <a:off x="4953000" y="4420422"/>
            <a:ext cx="1172102" cy="1176316"/>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One piece of the puzzle</a:t>
            </a:r>
          </a:p>
        </p:txBody>
      </p:sp>
      <p:sp>
        <p:nvSpPr>
          <p:cNvPr id="53251" name="Rectangle 3"/>
          <p:cNvSpPr>
            <a:spLocks noGrp="1" noChangeArrowheads="1"/>
          </p:cNvSpPr>
          <p:nvPr>
            <p:ph type="body" idx="1"/>
          </p:nvPr>
        </p:nvSpPr>
        <p:spPr>
          <a:xfrm>
            <a:off x="457200" y="1600200"/>
            <a:ext cx="8229600" cy="4343400"/>
          </a:xfrm>
        </p:spPr>
        <p:txBody>
          <a:bodyPr/>
          <a:lstStyle/>
          <a:p>
            <a:r>
              <a:rPr lang="en-US" sz="2400" dirty="0" smtClean="0"/>
              <a:t>Healthy Food Environments</a:t>
            </a:r>
          </a:p>
          <a:p>
            <a:pPr lvl="1"/>
            <a:r>
              <a:rPr lang="en-US" sz="2400" dirty="0" smtClean="0"/>
              <a:t>More than just salt, fat or sugar</a:t>
            </a:r>
          </a:p>
          <a:p>
            <a:pPr lvl="1"/>
            <a:r>
              <a:rPr lang="en-US" sz="2400" dirty="0" smtClean="0"/>
              <a:t>Increase fruits and vegetables</a:t>
            </a:r>
          </a:p>
          <a:p>
            <a:pPr lvl="1"/>
            <a:r>
              <a:rPr lang="en-US" sz="2400" dirty="0" smtClean="0"/>
              <a:t>Increase whole grains, decrease refined grains</a:t>
            </a:r>
          </a:p>
          <a:p>
            <a:pPr lvl="1"/>
            <a:r>
              <a:rPr lang="en-US" sz="2400" dirty="0" smtClean="0"/>
              <a:t>Less Calories, Trans Fat and Saturated Fat</a:t>
            </a:r>
          </a:p>
          <a:p>
            <a:pPr lvl="1"/>
            <a:r>
              <a:rPr lang="en-US" sz="2400" dirty="0" smtClean="0"/>
              <a:t>Less added sugars esp. from SSBs</a:t>
            </a:r>
          </a:p>
          <a:p>
            <a:pPr lvl="1"/>
            <a:r>
              <a:rPr lang="en-US" sz="2400" dirty="0" smtClean="0"/>
              <a:t>Lean protein and low fat dairy</a:t>
            </a:r>
          </a:p>
          <a:p>
            <a:pPr lvl="1">
              <a:buNone/>
            </a:pPr>
            <a:endParaRPr lang="en-US" dirty="0" smtClean="0"/>
          </a:p>
          <a:p>
            <a:pPr lvl="1">
              <a:buNone/>
            </a:pPr>
            <a:r>
              <a:rPr lang="en-US" sz="2400" dirty="0" smtClean="0"/>
              <a:t>Increase access to healthy foods</a:t>
            </a:r>
          </a:p>
          <a:p>
            <a:pPr lvl="1">
              <a:buNone/>
            </a:pPr>
            <a:r>
              <a:rPr lang="en-US" sz="2400" dirty="0" smtClean="0"/>
              <a:t>Decrease access to unhealthy foods</a:t>
            </a:r>
          </a:p>
        </p:txBody>
      </p:sp>
      <p:pic>
        <p:nvPicPr>
          <p:cNvPr id="53289" name="Picture 41" descr="http://4.bp.blogspot.com/-cnAi6QtY5ZA/Ti3wWV7eD7I/AAAAAAAAAlk/tGKYa0Z_Fno/s400/puzzle.jpg"/>
          <p:cNvPicPr>
            <a:picLocks noChangeAspect="1" noChangeArrowheads="1"/>
          </p:cNvPicPr>
          <p:nvPr/>
        </p:nvPicPr>
        <p:blipFill>
          <a:blip r:embed="rId2" cstate="print"/>
          <a:srcRect/>
          <a:stretch>
            <a:fillRect/>
          </a:stretch>
        </p:blipFill>
        <p:spPr bwMode="auto">
          <a:xfrm>
            <a:off x="6629400" y="228600"/>
            <a:ext cx="2324100" cy="23241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Questions?</a:t>
            </a:r>
          </a:p>
        </p:txBody>
      </p:sp>
      <p:pic>
        <p:nvPicPr>
          <p:cNvPr id="48130" name="Picture 6" descr="Salt%20feature"/>
          <p:cNvPicPr>
            <a:picLocks noGrp="1" noChangeAspect="1" noChangeArrowheads="1"/>
          </p:cNvPicPr>
          <p:nvPr>
            <p:ph idx="1"/>
          </p:nvPr>
        </p:nvPicPr>
        <p:blipFill>
          <a:blip r:embed="rId2" cstate="print"/>
          <a:stretch>
            <a:fillRect/>
          </a:stretch>
        </p:blipFill>
        <p:spPr>
          <a:xfrm>
            <a:off x="1676400" y="1219200"/>
            <a:ext cx="5664200" cy="3581400"/>
          </a:xfrm>
        </p:spPr>
      </p:pic>
      <p:sp>
        <p:nvSpPr>
          <p:cNvPr id="4" name="Date Placeholder 3"/>
          <p:cNvSpPr>
            <a:spLocks noGrp="1"/>
          </p:cNvSpPr>
          <p:nvPr>
            <p:ph type="dt" sz="half" idx="10"/>
          </p:nvPr>
        </p:nvSpPr>
        <p:spPr>
          <a:xfrm>
            <a:off x="304800" y="5486400"/>
            <a:ext cx="4953000" cy="476250"/>
          </a:xfrm>
        </p:spPr>
        <p:txBody>
          <a:bodyPr/>
          <a:lstStyle/>
          <a:p>
            <a:pPr>
              <a:defRPr/>
            </a:pPr>
            <a:r>
              <a:rPr lang="en-US" sz="1800" dirty="0" smtClean="0"/>
              <a:t>KIM LA CROIX</a:t>
            </a:r>
          </a:p>
          <a:p>
            <a:pPr>
              <a:defRPr/>
            </a:pPr>
            <a:r>
              <a:rPr lang="en-US" sz="1800" dirty="0" smtClean="0"/>
              <a:t>971-673-0606</a:t>
            </a:r>
            <a:br>
              <a:rPr lang="en-US" sz="1800" dirty="0" smtClean="0"/>
            </a:br>
            <a:r>
              <a:rPr lang="en-US" sz="1800" dirty="0" smtClean="0"/>
              <a:t>KIMBERLY.W.LACROIX@STATE.OR.US</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4000" smtClean="0"/>
              <a:t>Oregon numbers</a:t>
            </a:r>
          </a:p>
        </p:txBody>
      </p:sp>
      <p:sp>
        <p:nvSpPr>
          <p:cNvPr id="22530" name="Content Placeholder 2"/>
          <p:cNvSpPr>
            <a:spLocks noGrp="1"/>
          </p:cNvSpPr>
          <p:nvPr>
            <p:ph idx="1"/>
          </p:nvPr>
        </p:nvSpPr>
        <p:spPr>
          <a:xfrm>
            <a:off x="457200" y="1447800"/>
            <a:ext cx="8229600" cy="4267200"/>
          </a:xfrm>
        </p:spPr>
        <p:txBody>
          <a:bodyPr/>
          <a:lstStyle/>
          <a:p>
            <a:pPr eaLnBrk="1" hangingPunct="1">
              <a:buFontTx/>
              <a:buNone/>
            </a:pPr>
            <a:r>
              <a:rPr lang="en-US" sz="3200" dirty="0" smtClean="0"/>
              <a:t>1500 mg </a:t>
            </a:r>
          </a:p>
          <a:p>
            <a:pPr lvl="1" eaLnBrk="1" hangingPunct="1">
              <a:buFontTx/>
              <a:buNone/>
            </a:pPr>
            <a:r>
              <a:rPr lang="en-US" dirty="0" smtClean="0"/>
              <a:t> </a:t>
            </a:r>
          </a:p>
        </p:txBody>
      </p:sp>
      <p:sp>
        <p:nvSpPr>
          <p:cNvPr id="22557" name="TextBox 4"/>
          <p:cNvSpPr txBox="1">
            <a:spLocks noChangeArrowheads="1"/>
          </p:cNvSpPr>
          <p:nvPr/>
        </p:nvSpPr>
        <p:spPr bwMode="auto">
          <a:xfrm>
            <a:off x="2209800" y="6019800"/>
            <a:ext cx="2971800" cy="523875"/>
          </a:xfrm>
          <a:prstGeom prst="rect">
            <a:avLst/>
          </a:prstGeom>
          <a:noFill/>
          <a:ln w="9525">
            <a:noFill/>
            <a:miter lim="800000"/>
            <a:headEnd/>
            <a:tailEnd/>
          </a:ln>
        </p:spPr>
        <p:txBody>
          <a:bodyPr>
            <a:spAutoFit/>
          </a:bodyPr>
          <a:lstStyle/>
          <a:p>
            <a:pPr eaLnBrk="0" hangingPunct="0">
              <a:spcBef>
                <a:spcPct val="0"/>
              </a:spcBef>
            </a:pPr>
            <a:r>
              <a:rPr lang="en-US" sz="1400">
                <a:solidFill>
                  <a:schemeClr val="tx1"/>
                </a:solidFill>
                <a:latin typeface="Times" pitchFamily="18" charset="0"/>
              </a:rPr>
              <a:t>2004-2005 BRFSS Race Oversample. </a:t>
            </a:r>
          </a:p>
          <a:p>
            <a:pPr eaLnBrk="0" hangingPunct="0">
              <a:spcBef>
                <a:spcPct val="0"/>
              </a:spcBef>
            </a:pPr>
            <a:r>
              <a:rPr lang="en-US" sz="1400">
                <a:solidFill>
                  <a:schemeClr val="tx1"/>
                </a:solidFill>
                <a:latin typeface="Times" pitchFamily="18" charset="0"/>
              </a:rPr>
              <a:t>Sample size for HTN was 15, 265</a:t>
            </a:r>
          </a:p>
        </p:txBody>
      </p:sp>
      <p:graphicFrame>
        <p:nvGraphicFramePr>
          <p:cNvPr id="6" name="Table 5"/>
          <p:cNvGraphicFramePr>
            <a:graphicFrameLocks noGrp="1"/>
          </p:cNvGraphicFramePr>
          <p:nvPr/>
        </p:nvGraphicFramePr>
        <p:xfrm>
          <a:off x="685800" y="2057400"/>
          <a:ext cx="7696200" cy="3970946"/>
        </p:xfrm>
        <a:graphic>
          <a:graphicData uri="http://schemas.openxmlformats.org/drawingml/2006/table">
            <a:tbl>
              <a:tblPr firstRow="1" bandRow="1">
                <a:tableStyleId>{5C22544A-7EE6-4342-B048-85BDC9FD1C3A}</a:tableStyleId>
              </a:tblPr>
              <a:tblGrid>
                <a:gridCol w="2469498"/>
                <a:gridCol w="2613351"/>
                <a:gridCol w="2613351"/>
              </a:tblGrid>
              <a:tr h="50079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Population Groups</a:t>
                      </a:r>
                      <a:endPar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a:t>
                      </a:r>
                      <a:endPar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Estimated N</a:t>
                      </a:r>
                      <a:endPar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68580" marR="68580" marT="0" marB="0" horzOverflow="overflow"/>
                </a:tc>
              </a:tr>
              <a:tr h="9464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With hypertension  and without diabetes, aged </a:t>
                      </a:r>
                      <a:r>
                        <a:rPr kumimoji="0" lang="en-US" sz="1800" u="sng" strike="noStrike" cap="none" normalizeH="0" baseline="0" dirty="0" smtClean="0">
                          <a:ln>
                            <a:noFill/>
                          </a:ln>
                          <a:effectLst/>
                        </a:rPr>
                        <a:t>&gt;</a:t>
                      </a:r>
                      <a:r>
                        <a:rPr kumimoji="0" lang="en-US" sz="1800" u="none" strike="noStrike" cap="none" normalizeH="0" baseline="0" dirty="0" smtClean="0">
                          <a:ln>
                            <a:noFill/>
                          </a:ln>
                          <a:effectLst/>
                        </a:rPr>
                        <a:t>20 years</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21.5%</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559, 000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r>
              <a:tr h="9464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Without hypertension and without diabetes, aged &gt;50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22.0%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571, 000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r>
              <a:tr h="3154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Diabetes</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6.9%</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180, 000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r>
              <a:tr h="9464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Without Hypertension and without diabetes, AA,  aged 20-50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.5%</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14, 000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r>
              <a:tr h="3154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Total</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50.9%</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1, 324, 000</a:t>
                      </a:r>
                      <a:endPar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z="4000" smtClean="0"/>
              <a:t>Primary Sources of Sodium in the Average U.S. Diet</a:t>
            </a:r>
          </a:p>
        </p:txBody>
      </p:sp>
      <p:graphicFrame>
        <p:nvGraphicFramePr>
          <p:cNvPr id="25602" name="Content Placeholder 3"/>
          <p:cNvGraphicFramePr>
            <a:graphicFrameLocks noGrp="1"/>
          </p:cNvGraphicFramePr>
          <p:nvPr>
            <p:ph idx="1"/>
          </p:nvPr>
        </p:nvGraphicFramePr>
        <p:xfrm>
          <a:off x="1244600" y="2006600"/>
          <a:ext cx="6731000" cy="4521200"/>
        </p:xfrm>
        <a:graphic>
          <a:graphicData uri="http://schemas.openxmlformats.org/presentationml/2006/ole">
            <p:oleObj spid="_x0000_s25602" r:id="rId4" imgW="6730567" imgH="4523624" progId="Excel.Sheet.8">
              <p:embed/>
            </p:oleObj>
          </a:graphicData>
        </a:graphic>
      </p:graphicFrame>
      <p:pic>
        <p:nvPicPr>
          <p:cNvPr id="25603" name="Picture 2"/>
          <p:cNvPicPr>
            <a:picLocks noChangeAspect="1" noChangeArrowheads="1"/>
          </p:cNvPicPr>
          <p:nvPr/>
        </p:nvPicPr>
        <p:blipFill>
          <a:blip r:embed="rId5" cstate="print"/>
          <a:srcRect/>
          <a:stretch>
            <a:fillRect/>
          </a:stretch>
        </p:blipFill>
        <p:spPr bwMode="auto">
          <a:xfrm>
            <a:off x="2362200" y="2057400"/>
            <a:ext cx="4800600" cy="4248150"/>
          </a:xfrm>
          <a:prstGeom prst="rect">
            <a:avLst/>
          </a:prstGeom>
          <a:noFill/>
          <a:ln w="9525">
            <a:noFill/>
            <a:miter lim="800000"/>
            <a:headEnd/>
            <a:tailEnd/>
          </a:ln>
        </p:spPr>
      </p:pic>
      <p:sp>
        <p:nvSpPr>
          <p:cNvPr id="25604" name="TextBox 5"/>
          <p:cNvSpPr txBox="1">
            <a:spLocks noChangeArrowheads="1"/>
          </p:cNvSpPr>
          <p:nvPr/>
        </p:nvSpPr>
        <p:spPr bwMode="auto">
          <a:xfrm>
            <a:off x="152400" y="6396038"/>
            <a:ext cx="8458200" cy="461962"/>
          </a:xfrm>
          <a:prstGeom prst="rect">
            <a:avLst/>
          </a:prstGeom>
          <a:noFill/>
          <a:ln w="9525">
            <a:noFill/>
            <a:miter lim="800000"/>
            <a:headEnd/>
            <a:tailEnd/>
          </a:ln>
        </p:spPr>
        <p:txBody>
          <a:bodyPr>
            <a:spAutoFit/>
          </a:bodyPr>
          <a:lstStyle/>
          <a:p>
            <a:pPr eaLnBrk="0" hangingPunct="0">
              <a:spcBef>
                <a:spcPct val="0"/>
              </a:spcBef>
            </a:pPr>
            <a:r>
              <a:rPr lang="en-US" sz="1200">
                <a:solidFill>
                  <a:schemeClr val="tx1"/>
                </a:solidFill>
                <a:latin typeface="Times" pitchFamily="18" charset="0"/>
              </a:rPr>
              <a:t>Mattes, RD, Donnelly, D. Relative contributions of dietary sodium sources. Journal of the </a:t>
            </a:r>
          </a:p>
          <a:p>
            <a:pPr eaLnBrk="0" hangingPunct="0">
              <a:spcBef>
                <a:spcPct val="0"/>
              </a:spcBef>
            </a:pPr>
            <a:r>
              <a:rPr lang="en-US" sz="1200">
                <a:solidFill>
                  <a:schemeClr val="tx1"/>
                </a:solidFill>
                <a:latin typeface="Times" pitchFamily="18" charset="0"/>
              </a:rPr>
              <a:t>American College of Nutrition. 1991 Aug;10(4):383-393.</a:t>
            </a:r>
          </a:p>
        </p:txBody>
      </p:sp>
      <p:sp>
        <p:nvSpPr>
          <p:cNvPr id="25605" name="Rectangle 7"/>
          <p:cNvSpPr>
            <a:spLocks noChangeArrowheads="1"/>
          </p:cNvSpPr>
          <p:nvPr/>
        </p:nvSpPr>
        <p:spPr bwMode="auto">
          <a:xfrm>
            <a:off x="2057400" y="1524000"/>
            <a:ext cx="5510213" cy="461963"/>
          </a:xfrm>
          <a:prstGeom prst="rect">
            <a:avLst/>
          </a:prstGeom>
          <a:noFill/>
          <a:ln w="9525">
            <a:noFill/>
            <a:miter lim="800000"/>
            <a:headEnd/>
            <a:tailEnd/>
          </a:ln>
        </p:spPr>
        <p:txBody>
          <a:bodyPr>
            <a:spAutoFit/>
          </a:bodyPr>
          <a:lstStyle/>
          <a:p>
            <a:pPr eaLnBrk="0" hangingPunct="0">
              <a:spcBef>
                <a:spcPct val="0"/>
              </a:spcBef>
            </a:pPr>
            <a:r>
              <a:rPr lang="en-US" sz="2400">
                <a:solidFill>
                  <a:schemeClr val="tx1"/>
                </a:solidFill>
                <a:latin typeface="Times" pitchFamily="18" charset="0"/>
              </a:rPr>
              <a:t>Where Does All That Salt Come From?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Which Food Has More Sodium?</a:t>
            </a:r>
          </a:p>
        </p:txBody>
      </p:sp>
      <p:sp>
        <p:nvSpPr>
          <p:cNvPr id="27650" name="Content Placeholder 2"/>
          <p:cNvSpPr>
            <a:spLocks noGrp="1"/>
          </p:cNvSpPr>
          <p:nvPr>
            <p:ph idx="1"/>
          </p:nvPr>
        </p:nvSpPr>
        <p:spPr/>
        <p:txBody>
          <a:bodyPr/>
          <a:lstStyle/>
          <a:p>
            <a:pPr eaLnBrk="1" hangingPunct="1">
              <a:buNone/>
            </a:pPr>
            <a:r>
              <a:rPr lang="en-US" sz="3200" dirty="0" smtClean="0"/>
              <a:t>A. 2 </a:t>
            </a:r>
            <a:r>
              <a:rPr lang="en-US" sz="2800" dirty="0" smtClean="0"/>
              <a:t>Slices of bread</a:t>
            </a:r>
          </a:p>
          <a:p>
            <a:pPr eaLnBrk="1" hangingPunct="1">
              <a:buNone/>
            </a:pPr>
            <a:r>
              <a:rPr lang="en-US" sz="2800" dirty="0" smtClean="0"/>
              <a:t>B. Two slices of bacon</a:t>
            </a:r>
          </a:p>
          <a:p>
            <a:pPr eaLnBrk="1" hangingPunct="1">
              <a:buNone/>
            </a:pPr>
            <a:r>
              <a:rPr lang="en-US" sz="2800" dirty="0" smtClean="0"/>
              <a:t>C. Grab size bag of chips made with sea salt</a:t>
            </a:r>
          </a:p>
          <a:p>
            <a:pPr eaLnBrk="1" hangingPunct="1">
              <a:buNone/>
            </a:pPr>
            <a:r>
              <a:rPr lang="en-US" sz="2800" dirty="0" smtClean="0"/>
              <a:t>D. Grab bag of chips with standard salt</a:t>
            </a:r>
          </a:p>
          <a:p>
            <a:pPr eaLnBrk="1" hangingPunct="1">
              <a:buNone/>
            </a:pPr>
            <a:r>
              <a:rPr lang="en-US" sz="2800" dirty="0" smtClean="0"/>
              <a:t>E. Mixed Nuts (1/4 cup) </a:t>
            </a:r>
            <a:endParaRPr lang="en-US" sz="2800" u="sng" dirty="0" smtClean="0">
              <a:solidFill>
                <a:srgbClr val="000000"/>
              </a:solidFill>
            </a:endParaRPr>
          </a:p>
        </p:txBody>
      </p:sp>
      <p:sp>
        <p:nvSpPr>
          <p:cNvPr id="27651" name="Text Box 3"/>
          <p:cNvSpPr txBox="1">
            <a:spLocks noChangeArrowheads="1"/>
          </p:cNvSpPr>
          <p:nvPr/>
        </p:nvSpPr>
        <p:spPr bwMode="auto">
          <a:xfrm>
            <a:off x="990600" y="4343400"/>
            <a:ext cx="1905000" cy="366713"/>
          </a:xfrm>
          <a:prstGeom prst="rect">
            <a:avLst/>
          </a:prstGeom>
          <a:noFill/>
          <a:ln w="9525">
            <a:noFill/>
            <a:miter lim="800000"/>
            <a:headEnd/>
            <a:tailEnd/>
          </a:ln>
          <a:effectLst/>
        </p:spPr>
        <p:txBody>
          <a:bodyPr>
            <a:spAutoFit/>
          </a:bodyPr>
          <a:lstStyle/>
          <a:p>
            <a:pPr>
              <a:spcBef>
                <a:spcPct val="50000"/>
              </a:spcBef>
            </a:pPr>
            <a:r>
              <a:rPr lang="en-US" sz="1800" u="sng">
                <a:solidFill>
                  <a:srgbClr val="000000"/>
                </a:solidFill>
              </a:rPr>
              <a:t>  </a:t>
            </a:r>
          </a:p>
        </p:txBody>
      </p:sp>
      <p:sp>
        <p:nvSpPr>
          <p:cNvPr id="5" name="Oval 4"/>
          <p:cNvSpPr/>
          <p:nvPr/>
        </p:nvSpPr>
        <p:spPr bwMode="auto">
          <a:xfrm>
            <a:off x="457200" y="1447800"/>
            <a:ext cx="25908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Oval 5"/>
          <p:cNvSpPr/>
          <p:nvPr/>
        </p:nvSpPr>
        <p:spPr bwMode="auto">
          <a:xfrm>
            <a:off x="304800" y="1524000"/>
            <a:ext cx="3657600" cy="685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20834" name="Picture 2" descr="Photo: Bread or potato chips, which contributes more sodium to your diet?"/>
          <p:cNvPicPr>
            <a:picLocks noChangeAspect="1" noChangeArrowheads="1"/>
          </p:cNvPicPr>
          <p:nvPr/>
        </p:nvPicPr>
        <p:blipFill>
          <a:blip r:embed="rId3" cstate="print"/>
          <a:srcRect/>
          <a:stretch>
            <a:fillRect/>
          </a:stretch>
        </p:blipFill>
        <p:spPr bwMode="auto">
          <a:xfrm>
            <a:off x="2667000" y="4724400"/>
            <a:ext cx="2362200" cy="1972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46082" name="Picture 2"/>
          <p:cNvPicPr>
            <a:picLocks noGrp="1" noChangeAspect="1" noChangeArrowheads="1"/>
          </p:cNvPicPr>
          <p:nvPr>
            <p:ph idx="1"/>
          </p:nvPr>
        </p:nvPicPr>
        <p:blipFill>
          <a:blip r:embed="rId3" cstate="print"/>
          <a:stretch>
            <a:fillRect/>
          </a:stretch>
        </p:blipFill>
        <p:spPr bwMode="auto">
          <a:xfrm>
            <a:off x="457200" y="304800"/>
            <a:ext cx="2971800" cy="59436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FAEDDD19-EB42-4587-9D5E-C4878E2D2930}" type="slidenum">
              <a:rPr lang="en-US" smtClean="0"/>
              <a:pPr>
                <a:defRPr/>
              </a:pPr>
              <a:t>9</a:t>
            </a:fld>
            <a:endParaRPr lang="en-US"/>
          </a:p>
        </p:txBody>
      </p:sp>
      <p:pic>
        <p:nvPicPr>
          <p:cNvPr id="46083" name="Picture 3"/>
          <p:cNvPicPr>
            <a:picLocks noGrp="1" noChangeAspect="1" noChangeArrowheads="1"/>
          </p:cNvPicPr>
          <p:nvPr>
            <p:ph sz="half" idx="4294967295"/>
          </p:nvPr>
        </p:nvPicPr>
        <p:blipFill>
          <a:blip r:embed="rId4" cstate="print"/>
          <a:srcRect/>
          <a:stretch>
            <a:fillRect/>
          </a:stretch>
        </p:blipFill>
        <p:spPr bwMode="auto">
          <a:xfrm>
            <a:off x="3886200" y="304800"/>
            <a:ext cx="4572000" cy="5638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0516EF50C5B48B8CCF649E2692D01" ma:contentTypeVersion="18" ma:contentTypeDescription="Create a new document." ma:contentTypeScope="" ma:versionID="94c46ac97ae86a75c02194633e51570a">
  <xsd:schema xmlns:xsd="http://www.w3.org/2001/XMLSchema" xmlns:xs="http://www.w3.org/2001/XMLSchema" xmlns:p="http://schemas.microsoft.com/office/2006/metadata/properties" xmlns:ns1="http://schemas.microsoft.com/sharepoint/v3" xmlns:ns2="59da1016-2a1b-4f8a-9768-d7a4932f6f16" xmlns:ns3="8488ce40-994a-4625-acd1-74fe6dd51a7e" targetNamespace="http://schemas.microsoft.com/office/2006/metadata/properties" ma:root="true" ma:fieldsID="3a23e7cefec6722df71f90bd5a6635b3" ns1:_="" ns2:_="" ns3:_="">
    <xsd:import namespace="http://schemas.microsoft.com/sharepoint/v3"/>
    <xsd:import namespace="59da1016-2a1b-4f8a-9768-d7a4932f6f16"/>
    <xsd:import namespace="8488ce40-994a-4625-acd1-74fe6dd51a7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8ce40-994a-4625-acd1-74fe6dd51a7e"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https://www.oregon.gov/oha/PH/DISEASESCONDITIONS/CHRONICDISEASE/HPCDPCONNECTION/TRAINING_EVENTS/Documents/TrainingMaterials/2012-2013/salt-fat-sugar.pptx</Url>
      <Description>Title Page</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8488ce40-994a-4625-acd1-74fe6dd51a7e" xsi:nil="true"/>
    <Meta_x0020_Description xmlns="8488ce40-994a-4625-acd1-74fe6dd51a7e" xsi:nil="true"/>
    <IATopic xmlns="59da1016-2a1b-4f8a-9768-d7a4932f6f16">Public Health - Prevention</IA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8F0292-21CD-4CF2-8B62-59597596B003}"/>
</file>

<file path=customXml/itemProps2.xml><?xml version="1.0" encoding="utf-8"?>
<ds:datastoreItem xmlns:ds="http://schemas.openxmlformats.org/officeDocument/2006/customXml" ds:itemID="{01519D4B-8811-4A32-BEDE-8A334E40AC82}"/>
</file>

<file path=customXml/itemProps3.xml><?xml version="1.0" encoding="utf-8"?>
<ds:datastoreItem xmlns:ds="http://schemas.openxmlformats.org/officeDocument/2006/customXml" ds:itemID="{D8C1D6FD-7F45-42F0-9645-D7007EF6703F}"/>
</file>

<file path=docProps/app.xml><?xml version="1.0" encoding="utf-8"?>
<Properties xmlns="http://schemas.openxmlformats.org/officeDocument/2006/extended-properties" xmlns:vt="http://schemas.openxmlformats.org/officeDocument/2006/docPropsVTypes">
  <Template/>
  <TotalTime>1585</TotalTime>
  <Words>5294</Words>
  <Application>Microsoft Office PowerPoint</Application>
  <PresentationFormat>On-screen Show (4:3)</PresentationFormat>
  <Paragraphs>635</Paragraphs>
  <Slides>59</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Custom Design</vt:lpstr>
      <vt:lpstr>Worksheet</vt:lpstr>
      <vt:lpstr>Microsoft Office Excel 97-2003 Worksheet</vt:lpstr>
      <vt:lpstr>Salt, Fat, and Sugar from Science to Policy</vt:lpstr>
      <vt:lpstr>Agenda</vt:lpstr>
      <vt:lpstr>Sodium and HTN (silent killer)</vt:lpstr>
      <vt:lpstr>Usual Sodium Intakes Compared with Current Dietary Guidelines</vt:lpstr>
      <vt:lpstr>Sodium Intake Exceeds Recommendations</vt:lpstr>
      <vt:lpstr>Oregon numbers</vt:lpstr>
      <vt:lpstr>Primary Sources of Sodium in the Average U.S. Diet</vt:lpstr>
      <vt:lpstr>Which Food Has More Sodium?</vt:lpstr>
      <vt:lpstr>Slide 9</vt:lpstr>
      <vt:lpstr>Why so much salt?</vt:lpstr>
      <vt:lpstr>Excessive Salt Intake Is a Serious Problem</vt:lpstr>
      <vt:lpstr>Good News!</vt:lpstr>
      <vt:lpstr>More Good News!</vt:lpstr>
      <vt:lpstr>Enough evidence to act</vt:lpstr>
      <vt:lpstr>Institute of Medicine Report</vt:lpstr>
      <vt:lpstr>National Salt Reduction Initiative (NYC)</vt:lpstr>
      <vt:lpstr>Slide 17</vt:lpstr>
      <vt:lpstr>Successes in Other Countries</vt:lpstr>
      <vt:lpstr>Public Health Opportunities</vt:lpstr>
      <vt:lpstr>Oregon efforts</vt:lpstr>
      <vt:lpstr>Trans Fat Overview</vt:lpstr>
      <vt:lpstr>Slide 22</vt:lpstr>
      <vt:lpstr>Million Hearts strives to achieve the following specific goals: </vt:lpstr>
      <vt:lpstr>Slide 24</vt:lpstr>
      <vt:lpstr>Good Fats vs. Bad Fats</vt:lpstr>
      <vt:lpstr>Food Science</vt:lpstr>
      <vt:lpstr>Natural vs. Synthetic/Artificial</vt:lpstr>
      <vt:lpstr>Trans fatty acid intake and CVD</vt:lpstr>
      <vt:lpstr>Obesity and Diabetes</vt:lpstr>
      <vt:lpstr>Metabolic Syndrome</vt:lpstr>
      <vt:lpstr>Food Label</vt:lpstr>
      <vt:lpstr>Reformulations</vt:lpstr>
      <vt:lpstr>Regulations</vt:lpstr>
      <vt:lpstr>Change in Trans Fatty Acid Content of Fast-Food Purchases Associated With New York City's Restaurant Regulation: A Pre–Post Study  </vt:lpstr>
      <vt:lpstr>Slide 35</vt:lpstr>
      <vt:lpstr>Economic</vt:lpstr>
      <vt:lpstr>Menu Labeling</vt:lpstr>
      <vt:lpstr>Sugar</vt:lpstr>
      <vt:lpstr>  Sugar</vt:lpstr>
      <vt:lpstr>Slide 40</vt:lpstr>
      <vt:lpstr>Slide 41</vt:lpstr>
      <vt:lpstr>Slide 42</vt:lpstr>
      <vt:lpstr>High Fructose Corn Syrup (HFCS)</vt:lpstr>
      <vt:lpstr> High Fructose Corn Syrup is 42-55% Fructose; Sucrose is 50% Fructose </vt:lpstr>
      <vt:lpstr> HFCS: 2012 </vt:lpstr>
      <vt:lpstr>Slide 46</vt:lpstr>
      <vt:lpstr> Added Sugar: Today </vt:lpstr>
      <vt:lpstr>Slide 48</vt:lpstr>
      <vt:lpstr>Regulating Sugar </vt:lpstr>
      <vt:lpstr>Slide 50</vt:lpstr>
      <vt:lpstr>Slide 51</vt:lpstr>
      <vt:lpstr>Slide 52</vt:lpstr>
      <vt:lpstr>Slide 53</vt:lpstr>
      <vt:lpstr> Consumption: 45 gal/yr </vt:lpstr>
      <vt:lpstr>Avg. Calories from Sugar drinks</vt:lpstr>
      <vt:lpstr> By Race/Ethnicity </vt:lpstr>
      <vt:lpstr>Slide 57</vt:lpstr>
      <vt:lpstr>One piece of the puzzle</vt:lpstr>
      <vt:lpstr>Questions?</vt:lpstr>
    </vt:vector>
  </TitlesOfParts>
  <Company>Joe's World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Joe B</dc:creator>
  <cp:lastModifiedBy>LaCroix Kimberly W</cp:lastModifiedBy>
  <cp:revision>229</cp:revision>
  <dcterms:created xsi:type="dcterms:W3CDTF">2010-08-23T12:44:57Z</dcterms:created>
  <dcterms:modified xsi:type="dcterms:W3CDTF">2012-08-15T15:57:27Z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0x0101009900516EF50C5B48B8CCF649E2692D01</vt:lpwstr>
  </property>
  <property fmtid="{D5CDD505-2E9C-101B-9397-08002B2CF9AE}" pid="3" name="WorkflowChangePath">
    <vt:lpwstr>e8e5ad1f-e9a8-404d-844e-d78b0ad57c40,2;e8e5ad1f-e9a8-404d-844e-d78b0ad57c40,4;</vt:lpwstr>
  </property>
  <property fmtid="{D5CDD505-2E9C-101B-9397-08002B2CF9AE}" pid="4" name="Order">
    <vt:r8>29100</vt:r8>
  </property>
</Properties>
</file>