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4" r:id="rId11"/>
    <p:sldId id="266" r:id="rId12"/>
    <p:sldId id="268" r:id="rId13"/>
    <p:sldId id="267" r:id="rId14"/>
    <p:sldId id="271" r:id="rId15"/>
    <p:sldId id="270" r:id="rId16"/>
    <p:sldId id="272" r:id="rId17"/>
    <p:sldId id="275" r:id="rId18"/>
    <p:sldId id="274" r:id="rId19"/>
    <p:sldId id="273" r:id="rId20"/>
    <p:sldId id="276" r:id="rId21"/>
    <p:sldId id="278" r:id="rId22"/>
    <p:sldId id="277" r:id="rId23"/>
    <p:sldId id="290" r:id="rId24"/>
    <p:sldId id="291" r:id="rId25"/>
    <p:sldId id="279" r:id="rId26"/>
    <p:sldId id="280" r:id="rId27"/>
    <p:sldId id="281" r:id="rId28"/>
    <p:sldId id="282" r:id="rId29"/>
    <p:sldId id="283" r:id="rId30"/>
    <p:sldId id="284" r:id="rId31"/>
    <p:sldId id="294" r:id="rId32"/>
    <p:sldId id="285" r:id="rId33"/>
    <p:sldId id="287" r:id="rId34"/>
    <p:sldId id="295" r:id="rId35"/>
    <p:sldId id="286" r:id="rId36"/>
    <p:sldId id="289" r:id="rId37"/>
    <p:sldId id="288" r:id="rId38"/>
    <p:sldId id="293" r:id="rId39"/>
    <p:sldId id="29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74" autoAdjust="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D9951-9429-4888-B370-5746C84C1ADE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B4CD9-BC51-4E0A-8B03-54236AFB7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many of you have been affected by tobacco, Alcohol, or gambling?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21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Tobacco – Checking</a:t>
            </a:r>
            <a:r>
              <a:rPr lang="en-US" baseline="0" dirty="0" smtClean="0"/>
              <a:t> “Yes” or “No” if there is price promotion on property and building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7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Not include words</a:t>
            </a:r>
            <a:r>
              <a:rPr lang="en-US" baseline="0" dirty="0" smtClean="0"/>
              <a:t> such as “everyday low price” “low” “value brands” “saving brands” “ basic” “Premium brand” or “quality”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49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industry</a:t>
            </a:r>
            <a:r>
              <a:rPr lang="en-US" baseline="0" dirty="0" smtClean="0"/>
              <a:t> promotions: </a:t>
            </a:r>
            <a:r>
              <a:rPr lang="en-US" baseline="0" dirty="0" smtClean="0"/>
              <a:t>Kroger club members get a $1.00 off</a:t>
            </a:r>
          </a:p>
          <a:p>
            <a:endParaRPr lang="en-US" baseline="0" dirty="0" smtClean="0"/>
          </a:p>
          <a:p>
            <a:r>
              <a:rPr lang="en-US" dirty="0" smtClean="0"/>
              <a:t>If you see this circle</a:t>
            </a:r>
            <a:r>
              <a:rPr lang="en-US" baseline="0" dirty="0" smtClean="0"/>
              <a:t> yes under Special Price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11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 is that customers needs to buy more than one pack to get the discount.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its just the front doors of the retailer – &lt;25% (1/4 of the building)</a:t>
            </a:r>
          </a:p>
          <a:p>
            <a:r>
              <a:rPr lang="en-US" baseline="0" dirty="0" smtClean="0"/>
              <a:t>If it extends beyond the front doors – 25% - 50%</a:t>
            </a:r>
          </a:p>
          <a:p>
            <a:r>
              <a:rPr lang="en-US" baseline="0" dirty="0" smtClean="0"/>
              <a:t>If most of the outside of the building is covered – 50 – 75%</a:t>
            </a:r>
          </a:p>
          <a:p>
            <a:r>
              <a:rPr lang="en-US" baseline="0" dirty="0" smtClean="0"/>
              <a:t>If the building and property is covered - &gt;75%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Grocery retailers are examples of &lt;25%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6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Special</a:t>
            </a:r>
            <a:r>
              <a:rPr lang="en-US" b="1" baseline="0" dirty="0" smtClean="0"/>
              <a:t> Price: </a:t>
            </a:r>
            <a:r>
              <a:rPr lang="en-US" baseline="0" dirty="0" smtClean="0"/>
              <a:t>Words to look for include: “special value” “special offer” “discount” “cents-off” reduced price” “save $___” “sale price” “special promotion” “promotion offer”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Multi-Pack offer</a:t>
            </a:r>
            <a:r>
              <a:rPr lang="en-US" baseline="0" dirty="0" smtClean="0"/>
              <a:t>: </a:t>
            </a:r>
            <a:r>
              <a:rPr lang="en-US" dirty="0" smtClean="0"/>
              <a:t>The </a:t>
            </a:r>
            <a:r>
              <a:rPr lang="en-US" dirty="0" smtClean="0"/>
              <a:t>idea is that customers needs to buy more than one pack to get the discount.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</a:t>
            </a:r>
            <a:r>
              <a:rPr lang="en-US" dirty="0" smtClean="0"/>
              <a:t>promotions</a:t>
            </a:r>
            <a:r>
              <a:rPr lang="en-US" baseline="0" dirty="0" smtClean="0"/>
              <a:t> are typically seen on sign or on the packs themselves.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1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see a dual-product promotion add it to the notes at the bottom of the survey.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05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NOT</a:t>
            </a:r>
            <a:r>
              <a:rPr lang="en-US" baseline="0" dirty="0" smtClean="0"/>
              <a:t> include Menthol flavors</a:t>
            </a:r>
          </a:p>
          <a:p>
            <a:r>
              <a:rPr lang="en-US" baseline="0" dirty="0" smtClean="0"/>
              <a:t>Only looking to see if flavors are present (Cherry, berry, grape, peach) or Chocolate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71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NOT</a:t>
            </a:r>
            <a:r>
              <a:rPr lang="en-US" baseline="0" dirty="0" smtClean="0"/>
              <a:t> include Menthol flavors</a:t>
            </a:r>
          </a:p>
          <a:p>
            <a:r>
              <a:rPr lang="en-US" baseline="0" dirty="0" smtClean="0"/>
              <a:t>Only looking to see if flavors are present (Cherry, berry, grape, peach) or Chocolate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46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looking for prices on Marlboro,</a:t>
            </a:r>
            <a:r>
              <a:rPr lang="en-US" baseline="0" dirty="0" smtClean="0"/>
              <a:t> Newport Greens, other cigarettes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7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tobacco industry aggressively targets youth through advertising and products like</a:t>
            </a:r>
            <a:r>
              <a:rPr lang="en-US" baseline="0" dirty="0" smtClean="0"/>
              <a:t> </a:t>
            </a:r>
            <a:r>
              <a:rPr lang="en-US" dirty="0" smtClean="0"/>
              <a:t>dissolvable orbs—what we call “tobacco candy.”</a:t>
            </a:r>
          </a:p>
          <a:p>
            <a:endParaRPr lang="en-US" dirty="0" smtClean="0"/>
          </a:p>
          <a:p>
            <a:r>
              <a:rPr lang="en-US" dirty="0" smtClean="0"/>
              <a:t>How much do you think the Tobacco</a:t>
            </a:r>
            <a:r>
              <a:rPr lang="en-US" baseline="0" dirty="0" smtClean="0"/>
              <a:t> industry spend in advertising alone in OR? The tobacco industry spends about $140 million a year advertising in Oregon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75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07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Practice – what do you see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Youth Placement:</a:t>
            </a:r>
          </a:p>
          <a:p>
            <a:r>
              <a:rPr lang="en-US" dirty="0" smtClean="0"/>
              <a:t>Check</a:t>
            </a:r>
            <a:r>
              <a:rPr lang="en-US" baseline="0" dirty="0" smtClean="0"/>
              <a:t> “Yes” if you see branded Tobacco Signs being displayed at or below a child’s eye level, which is about 3 feet off the ground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Check “Yes” if you see branded Tobacco Products </a:t>
            </a:r>
            <a:r>
              <a:rPr lang="en-US" baseline="0" dirty="0" smtClean="0"/>
              <a:t>being displayed at or below a child’s eye level, which is about 3 feet off the 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99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“Yes” if any tobacco products are displayed within 12 inches of candy:</a:t>
            </a:r>
            <a:r>
              <a:rPr lang="en-US" baseline="0" dirty="0" smtClean="0"/>
              <a:t> candy bars, gums, mints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Granola bars do Not count as candy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This could be on the counter, below the counter or behind the counter, or any place else in the store where tobacco is displayed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2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Nationally:</a:t>
            </a:r>
            <a:r>
              <a:rPr lang="en-US" baseline="0" dirty="0" smtClean="0"/>
              <a:t> </a:t>
            </a:r>
            <a:r>
              <a:rPr lang="en-US" dirty="0" smtClean="0"/>
              <a:t>1.3</a:t>
            </a:r>
            <a:r>
              <a:rPr lang="en-US" baseline="0" dirty="0" smtClean="0"/>
              <a:t> million (12 and older) smoked cigarettes for the first time in 2011. Approximately 3700 new users a day (Data: SAMHSA) </a:t>
            </a:r>
          </a:p>
          <a:p>
            <a:endParaRPr lang="en-US" dirty="0" smtClean="0"/>
          </a:p>
          <a:p>
            <a:r>
              <a:rPr lang="en-US" dirty="0" smtClean="0"/>
              <a:t>What do you think the percent of 8</a:t>
            </a:r>
            <a:r>
              <a:rPr lang="en-US" baseline="30000" dirty="0" smtClean="0"/>
              <a:t>th</a:t>
            </a:r>
            <a:r>
              <a:rPr lang="en-US" dirty="0" smtClean="0"/>
              <a:t> graders smoking for Columbia County? 5% (OR 6%)</a:t>
            </a:r>
          </a:p>
          <a:p>
            <a:r>
              <a:rPr lang="en-US" dirty="0" smtClean="0"/>
              <a:t>What do you think the percent of 11</a:t>
            </a:r>
            <a:r>
              <a:rPr lang="en-US" baseline="30000" dirty="0" smtClean="0"/>
              <a:t>th</a:t>
            </a:r>
            <a:r>
              <a:rPr lang="en-US" dirty="0" smtClean="0"/>
              <a:t> graders smoking for Columbia County? 17% (OR  12%)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1.8</a:t>
            </a:r>
            <a:r>
              <a:rPr lang="en-US" dirty="0" smtClean="0"/>
              <a:t>% of 6</a:t>
            </a:r>
            <a:r>
              <a:rPr lang="en-US" baseline="30000" dirty="0" smtClean="0"/>
              <a:t>th</a:t>
            </a:r>
            <a:r>
              <a:rPr lang="en-US" dirty="0" smtClean="0"/>
              <a:t> grade used cigarettes in the last 30</a:t>
            </a:r>
            <a:r>
              <a:rPr lang="en-US" baseline="0" dirty="0" smtClean="0"/>
              <a:t> days </a:t>
            </a:r>
          </a:p>
          <a:p>
            <a:r>
              <a:rPr lang="en-US" baseline="0" dirty="0" smtClean="0"/>
              <a:t>1.8% of 6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used a form of tobacco in the last 30 days</a:t>
            </a:r>
          </a:p>
          <a:p>
            <a:endParaRPr lang="en-US" baseline="0" dirty="0" smtClean="0"/>
          </a:p>
          <a:p>
            <a:r>
              <a:rPr lang="en-US" dirty="0" smtClean="0"/>
              <a:t>9.8% of 8</a:t>
            </a:r>
            <a:r>
              <a:rPr lang="en-US" baseline="30000" dirty="0" smtClean="0"/>
              <a:t>th</a:t>
            </a:r>
            <a:r>
              <a:rPr lang="en-US" dirty="0" smtClean="0"/>
              <a:t> grade used cigarettes in the last 30</a:t>
            </a:r>
            <a:r>
              <a:rPr lang="en-US" baseline="0" dirty="0" smtClean="0"/>
              <a:t> days </a:t>
            </a:r>
          </a:p>
          <a:p>
            <a:r>
              <a:rPr lang="en-US" baseline="0" dirty="0" smtClean="0"/>
              <a:t>8.2% of 8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used a form of tobacco in the last 30 days</a:t>
            </a:r>
          </a:p>
          <a:p>
            <a:endParaRPr lang="en-US" baseline="0" dirty="0" smtClean="0"/>
          </a:p>
          <a:p>
            <a:r>
              <a:rPr lang="en-US" dirty="0" smtClean="0"/>
              <a:t>19.5% of 11</a:t>
            </a:r>
            <a:r>
              <a:rPr lang="en-US" baseline="30000" dirty="0" smtClean="0"/>
              <a:t>th</a:t>
            </a:r>
            <a:r>
              <a:rPr lang="en-US" dirty="0" smtClean="0"/>
              <a:t> grade used cigarettes in the last 30</a:t>
            </a:r>
            <a:r>
              <a:rPr lang="en-US" baseline="0" dirty="0" smtClean="0"/>
              <a:t> days </a:t>
            </a:r>
          </a:p>
          <a:p>
            <a:r>
              <a:rPr lang="en-US" baseline="0" dirty="0" smtClean="0"/>
              <a:t>13.2% of 11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used a form of tobacco in the last 30 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07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Nationally: 2.9 million (12-18</a:t>
            </a:r>
            <a:r>
              <a:rPr lang="en-US" baseline="0" dirty="0" smtClean="0"/>
              <a:t> year olds) </a:t>
            </a:r>
            <a:r>
              <a:rPr lang="en-US" dirty="0" smtClean="0"/>
              <a:t>used alcohol for the first time.</a:t>
            </a:r>
            <a:r>
              <a:rPr lang="en-US" baseline="0" dirty="0" smtClean="0"/>
              <a:t> That equates to 7,900 new users a day.</a:t>
            </a:r>
          </a:p>
          <a:p>
            <a:endParaRPr lang="en-US" baseline="0" dirty="0" smtClean="0"/>
          </a:p>
          <a:p>
            <a:r>
              <a:rPr lang="en-US" dirty="0" smtClean="0"/>
              <a:t>5.3% of 6</a:t>
            </a:r>
            <a:r>
              <a:rPr lang="en-US" baseline="30000" dirty="0" smtClean="0"/>
              <a:t>th</a:t>
            </a:r>
            <a:r>
              <a:rPr lang="en-US" dirty="0" smtClean="0"/>
              <a:t> grade used alcohol in the last 30</a:t>
            </a:r>
            <a:r>
              <a:rPr lang="en-US" baseline="0" dirty="0" smtClean="0"/>
              <a:t> days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23.3% of 8</a:t>
            </a:r>
            <a:r>
              <a:rPr lang="en-US" baseline="30000" dirty="0" smtClean="0"/>
              <a:t>th</a:t>
            </a:r>
            <a:r>
              <a:rPr lang="en-US" dirty="0" smtClean="0"/>
              <a:t> grade used alcohol in the last 30</a:t>
            </a:r>
            <a:r>
              <a:rPr lang="en-US" baseline="0" dirty="0" smtClean="0"/>
              <a:t> days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34.0% of 11</a:t>
            </a:r>
            <a:r>
              <a:rPr lang="en-US" baseline="30000" dirty="0" smtClean="0"/>
              <a:t>th</a:t>
            </a:r>
            <a:r>
              <a:rPr lang="en-US" dirty="0" smtClean="0"/>
              <a:t> grade used alcohol in the last 30</a:t>
            </a:r>
            <a:r>
              <a:rPr lang="en-US" baseline="0" dirty="0" smtClean="0"/>
              <a:t> days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60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38.2% of Columbia</a:t>
            </a:r>
            <a:r>
              <a:rPr lang="en-US" baseline="0" dirty="0" smtClean="0"/>
              <a:t> Co 6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graders have done some form of gambling. </a:t>
            </a:r>
          </a:p>
          <a:p>
            <a:r>
              <a:rPr lang="en-US" baseline="0" dirty="0" smtClean="0"/>
              <a:t>40.2% </a:t>
            </a:r>
            <a:r>
              <a:rPr lang="en-US" dirty="0" smtClean="0"/>
              <a:t>of Columbia</a:t>
            </a:r>
            <a:r>
              <a:rPr lang="en-US" baseline="0" dirty="0" smtClean="0"/>
              <a:t> Co 8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graders have done some form of gambling</a:t>
            </a:r>
          </a:p>
          <a:p>
            <a:r>
              <a:rPr lang="en-US" baseline="0" dirty="0" smtClean="0"/>
              <a:t>39.0% </a:t>
            </a:r>
            <a:r>
              <a:rPr lang="en-US" dirty="0" smtClean="0"/>
              <a:t>of Columbia</a:t>
            </a:r>
            <a:r>
              <a:rPr lang="en-US" baseline="0" dirty="0" smtClean="0"/>
              <a:t> Co 11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graders have done some form of gambling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 the students a</a:t>
            </a:r>
            <a:r>
              <a:rPr lang="en-US" baseline="0" dirty="0" smtClean="0"/>
              <a:t> copy of the survey.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7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 list of the type of stores we will be visiting today.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22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53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4CD9-BC51-4E0A-8B03-54236AFB7E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0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FE0D1-8CA5-4D83-9E00-A399D0F0C093}" type="datetimeFigureOut">
              <a:rPr lang="en-US" smtClean="0"/>
              <a:t>10/1/2013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8F6A-95C1-4E61-A51E-A1276D2AAC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hyperlink" Target="http://public.health.oregon.gov/PreventionWellness/TobaccoPrevention/EducationalResources/Documents/icaa/decals/large-english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62400"/>
            <a:ext cx="8458200" cy="21336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 smtClean="0">
                <a:solidFill>
                  <a:schemeClr val="tx1"/>
                </a:solidFill>
              </a:rPr>
              <a:t>Ashley Baggett, Tobacco Prevention &amp; Education Program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Brianne Mares, Prevention Specialist</a:t>
            </a:r>
          </a:p>
          <a:p>
            <a:endParaRPr lang="en-US" dirty="0"/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85800"/>
            <a:ext cx="4330942" cy="17526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5000" y="2209800"/>
            <a:ext cx="5867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Arial Narrow" pitchFamily="34" charset="0"/>
              </a:rPr>
              <a:t>Alcohol &amp; </a:t>
            </a:r>
            <a:r>
              <a:rPr lang="en-US" sz="5400" b="1" dirty="0" smtClean="0">
                <a:latin typeface="Arial Narrow" pitchFamily="34" charset="0"/>
              </a:rPr>
              <a:t>Gambling:</a:t>
            </a:r>
          </a:p>
          <a:p>
            <a:pPr algn="ctr"/>
            <a:r>
              <a:rPr lang="en-US" sz="4000" dirty="0"/>
              <a:t>At The Point of </a:t>
            </a:r>
            <a:r>
              <a:rPr lang="en-US" sz="4000" dirty="0" smtClean="0"/>
              <a:t>Sale</a:t>
            </a:r>
            <a:endParaRPr lang="en-US" sz="5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General Instructions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We suggest 2 students per audit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Plan for 15 minutes per store audit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Regular store hours, during the daylight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If the store is busy, wait a few minutes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Complete all audits in one day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9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While in the Store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 aware of store employees, stockers, and other shoppers when completing measures</a:t>
            </a:r>
          </a:p>
          <a:p>
            <a:pPr lvl="1"/>
            <a:r>
              <a:rPr lang="en-US" dirty="0" smtClean="0"/>
              <a:t>Avoid standing in front of any area (e.g., counter) for long period of time</a:t>
            </a:r>
          </a:p>
          <a:p>
            <a:pPr lvl="1"/>
            <a:r>
              <a:rPr lang="en-US" dirty="0" smtClean="0"/>
              <a:t>Avoid areas where workers are stocking the shelves</a:t>
            </a:r>
          </a:p>
          <a:p>
            <a:r>
              <a:rPr lang="en-US" dirty="0" smtClean="0"/>
              <a:t>Try to be inconspicuous when looking at ads</a:t>
            </a:r>
          </a:p>
          <a:p>
            <a:r>
              <a:rPr lang="en-US" dirty="0" smtClean="0"/>
              <a:t>Do not pick up or handle any tobacco or alcohol products</a:t>
            </a:r>
          </a:p>
          <a:p>
            <a:r>
              <a:rPr lang="en-US" dirty="0" smtClean="0"/>
              <a:t>Do </a:t>
            </a:r>
            <a:r>
              <a:rPr lang="en-US" b="1" u="sng" dirty="0" smtClean="0"/>
              <a:t>not</a:t>
            </a:r>
            <a:r>
              <a:rPr lang="en-US" dirty="0" smtClean="0"/>
              <a:t> ask clerk if items are available</a:t>
            </a:r>
          </a:p>
        </p:txBody>
      </p:sp>
    </p:spTree>
    <p:extLst>
      <p:ext uri="{BB962C8B-B14F-4D97-AF65-F5344CB8AC3E}">
        <p14:creationId xmlns:p14="http://schemas.microsoft.com/office/powerpoint/2010/main" val="4216350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Introducing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the Study </a:t>
            </a:r>
            <a:r>
              <a:rPr lang="en-US" b="1" dirty="0" smtClean="0">
                <a:solidFill>
                  <a:srgbClr val="FF0000"/>
                </a:solidFill>
              </a:rPr>
              <a:t>	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For all stores conduct exterior study without asking permission</a:t>
            </a:r>
          </a:p>
          <a:p>
            <a:r>
              <a:rPr lang="en-US" dirty="0" smtClean="0"/>
              <a:t>For large stores: don’t need to ask permission. If asked explain the study and direct them to us.</a:t>
            </a:r>
          </a:p>
          <a:p>
            <a:r>
              <a:rPr lang="en-US" dirty="0" smtClean="0"/>
              <a:t>For small stores: better to ask permission. Provide study letter if needed.</a:t>
            </a:r>
          </a:p>
          <a:p>
            <a:r>
              <a:rPr lang="en-US" dirty="0" smtClean="0"/>
              <a:t>If asked to leave – leave quietly</a:t>
            </a:r>
          </a:p>
          <a:p>
            <a:r>
              <a:rPr lang="en-US" dirty="0" smtClean="0"/>
              <a:t>If store is busy wait a few minutes; return at a later time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0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Introducing the Study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Hello, my name is ____________, I am working on a project in our community where we count the kinds of products that are sold in our stores.</a:t>
            </a:r>
          </a:p>
          <a:p>
            <a:pPr marL="0" indent="0">
              <a:buNone/>
            </a:pPr>
            <a:r>
              <a:rPr lang="en-US" dirty="0" smtClean="0"/>
              <a:t>Would you mind if we looked around? It will only take a few minutes. We will not get in the way of your customers. </a:t>
            </a:r>
          </a:p>
        </p:txBody>
      </p:sp>
    </p:spTree>
    <p:extLst>
      <p:ext uri="{BB962C8B-B14F-4D97-AF65-F5344CB8AC3E}">
        <p14:creationId xmlns:p14="http://schemas.microsoft.com/office/powerpoint/2010/main" val="25461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Counting Rules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How to do a store audit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Overview of </a:t>
            </a:r>
            <a:r>
              <a:rPr lang="en-US" b="1" dirty="0" smtClean="0">
                <a:solidFill>
                  <a:srgbClr val="FF0000"/>
                </a:solidFill>
              </a:rPr>
              <a:t>Audit 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b="1" dirty="0" smtClean="0">
                <a:solidFill>
                  <a:srgbClr val="FF0000"/>
                </a:solidFill>
              </a:rPr>
              <a:t>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Store type</a:t>
            </a:r>
          </a:p>
          <a:p>
            <a:r>
              <a:rPr lang="en-US" dirty="0" smtClean="0"/>
              <a:t>Exterior</a:t>
            </a:r>
          </a:p>
          <a:p>
            <a:pPr lvl="1"/>
            <a:r>
              <a:rPr lang="en-US" dirty="0" smtClean="0"/>
              <a:t>Tobacco price promotions</a:t>
            </a:r>
          </a:p>
          <a:p>
            <a:pPr lvl="1"/>
            <a:r>
              <a:rPr lang="en-US" dirty="0" smtClean="0"/>
              <a:t>Alcohol price promotions</a:t>
            </a:r>
          </a:p>
          <a:p>
            <a:pPr lvl="1"/>
            <a:r>
              <a:rPr lang="en-US" dirty="0" smtClean="0"/>
              <a:t>Lottery advertisement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Interior</a:t>
            </a:r>
          </a:p>
          <a:p>
            <a:pPr lvl="1"/>
            <a:r>
              <a:rPr lang="en-US" dirty="0" smtClean="0"/>
              <a:t>Cigarette price promotions</a:t>
            </a:r>
          </a:p>
          <a:p>
            <a:pPr lvl="1"/>
            <a:r>
              <a:rPr lang="en-US" dirty="0" smtClean="0"/>
              <a:t>Little cigars &amp; cigarillos</a:t>
            </a:r>
          </a:p>
          <a:p>
            <a:pPr lvl="1"/>
            <a:r>
              <a:rPr lang="en-US" dirty="0" smtClean="0"/>
              <a:t>E-cigarettes</a:t>
            </a:r>
          </a:p>
          <a:p>
            <a:pPr lvl="1"/>
            <a:r>
              <a:rPr lang="en-US" dirty="0" smtClean="0"/>
              <a:t>Cigarette price </a:t>
            </a:r>
          </a:p>
          <a:p>
            <a:pPr lvl="1"/>
            <a:r>
              <a:rPr lang="en-US" dirty="0" smtClean="0"/>
              <a:t>Alcohol price</a:t>
            </a:r>
          </a:p>
          <a:p>
            <a:pPr lvl="1"/>
            <a:r>
              <a:rPr lang="en-US" dirty="0" smtClean="0"/>
              <a:t>Lottery advertisement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The Store </a:t>
            </a:r>
            <a:r>
              <a:rPr lang="en-US" b="1" dirty="0" smtClean="0">
                <a:solidFill>
                  <a:srgbClr val="FF0000"/>
                </a:solidFill>
              </a:rPr>
              <a:t>Type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Convenience store = </a:t>
            </a:r>
            <a:r>
              <a:rPr lang="en-US" dirty="0"/>
              <a:t>N</a:t>
            </a:r>
            <a:r>
              <a:rPr lang="en-US" dirty="0" smtClean="0"/>
              <a:t>o gas</a:t>
            </a:r>
          </a:p>
          <a:p>
            <a:r>
              <a:rPr lang="en-US" dirty="0"/>
              <a:t>Gas convenience store = C-store + </a:t>
            </a:r>
            <a:r>
              <a:rPr lang="en-US" dirty="0" smtClean="0"/>
              <a:t>Gas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Grocery store: traditional grocery store</a:t>
            </a:r>
          </a:p>
          <a:p>
            <a:r>
              <a:rPr lang="en-US" dirty="0" smtClean="0"/>
              <a:t>Warehouse club/Supercenter = </a:t>
            </a:r>
            <a:r>
              <a:rPr lang="en-US" dirty="0" err="1" smtClean="0"/>
              <a:t>Walmart</a:t>
            </a:r>
            <a:r>
              <a:rPr lang="en-US" dirty="0" smtClean="0"/>
              <a:t> w/grocery store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Tobacco store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Other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0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Tobacco, Alcohol, &amp; lottery exterior audit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Price promotions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Where are </a:t>
            </a:r>
            <a:r>
              <a:rPr lang="en-US" b="1" dirty="0" smtClean="0">
                <a:solidFill>
                  <a:srgbClr val="FF0000"/>
                </a:solidFill>
              </a:rPr>
              <a:t>Exterior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arketing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aterials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Parking Lot/Property</a:t>
            </a:r>
          </a:p>
          <a:p>
            <a:pPr lvl="1"/>
            <a:r>
              <a:rPr lang="en-US" dirty="0" smtClean="0"/>
              <a:t>Only count those provided by select retailers not other retailers who </a:t>
            </a:r>
            <a:r>
              <a:rPr lang="en-US" dirty="0"/>
              <a:t>s</a:t>
            </a:r>
            <a:r>
              <a:rPr lang="en-US" dirty="0" smtClean="0"/>
              <a:t>hare the parking lot or property</a:t>
            </a:r>
          </a:p>
          <a:p>
            <a:pPr lvl="1"/>
            <a:r>
              <a:rPr lang="en-US" dirty="0" smtClean="0"/>
              <a:t>Look all around perimeter of property and high and low</a:t>
            </a:r>
          </a:p>
          <a:p>
            <a:pPr lvl="1"/>
            <a:r>
              <a:rPr lang="en-US" dirty="0" smtClean="0"/>
              <a:t>Marketing materials are everywhere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Building Exterior</a:t>
            </a:r>
          </a:p>
          <a:p>
            <a:pPr lvl="1"/>
            <a:r>
              <a:rPr lang="en-US" dirty="0" smtClean="0"/>
              <a:t>Includes signs on the building exterior and on interior windows facing out</a:t>
            </a:r>
          </a:p>
          <a:p>
            <a:pPr lvl="1"/>
            <a:r>
              <a:rPr lang="en-US" dirty="0" smtClean="0"/>
              <a:t>Include marketing materials on all sides of building visible to consumers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47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Exterior Audit: Store Property vs. Store Exterior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828800"/>
            <a:ext cx="3962401" cy="27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70364"/>
            <a:ext cx="3962400" cy="270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1" y="47244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Sign on store property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473458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Sign on store exterior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567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This Session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Background</a:t>
            </a:r>
          </a:p>
          <a:p>
            <a:endParaRPr lang="en-US" sz="4000" dirty="0" smtClean="0"/>
          </a:p>
          <a:p>
            <a:r>
              <a:rPr lang="en-US" sz="4000" dirty="0" smtClean="0"/>
              <a:t>Audit Logistics</a:t>
            </a:r>
          </a:p>
          <a:p>
            <a:endParaRPr lang="en-US" sz="4000" dirty="0" smtClean="0"/>
          </a:p>
          <a:p>
            <a:r>
              <a:rPr lang="en-US" sz="4000" dirty="0" smtClean="0"/>
              <a:t>Counting Rules</a:t>
            </a:r>
          </a:p>
        </p:txBody>
      </p:sp>
    </p:spTree>
    <p:extLst>
      <p:ext uri="{BB962C8B-B14F-4D97-AF65-F5344CB8AC3E}">
        <p14:creationId xmlns:p14="http://schemas.microsoft.com/office/powerpoint/2010/main" val="26645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Exterior Promotions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Promotion with sale or special price</a:t>
            </a:r>
          </a:p>
          <a:p>
            <a:pPr lvl="1"/>
            <a:r>
              <a:rPr lang="en-US" dirty="0" smtClean="0"/>
              <a:t>Words to look for include: “special value” “special offer” “discount” “cents-off” reduced price” “save $___” “sale price” “special promotion” “promotion offer”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038600"/>
            <a:ext cx="6415087" cy="26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Exterior Promotions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Promotions include both industry promotions and store/club promotions: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411" y="2904369"/>
            <a:ext cx="4343400" cy="360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Exterior Promotions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Multi-pack promotion</a:t>
            </a:r>
          </a:p>
          <a:p>
            <a:pPr lvl="1"/>
            <a:r>
              <a:rPr lang="en-US" dirty="0" smtClean="0"/>
              <a:t>A multi-pack promotion is an offer for a discount on multiple packs. Idea is customers need to buy more than one. </a:t>
            </a:r>
          </a:p>
          <a:p>
            <a:pPr lvl="1"/>
            <a:r>
              <a:rPr lang="en-US" dirty="0" err="1" smtClean="0"/>
              <a:t>E.g</a:t>
            </a:r>
            <a:r>
              <a:rPr lang="en-US" dirty="0" smtClean="0"/>
              <a:t>: “Buy two get one free” “two for the price of one” “free pack with </a:t>
            </a:r>
            <a:r>
              <a:rPr lang="en-US" dirty="0" err="1" smtClean="0"/>
              <a:t>caron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291369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3840769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9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Advertising of Alcohol and Lottery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447800"/>
            <a:ext cx="258882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xQSEhUUExMWFhQXGR8WFxYYGBsgHxwfGhsaHBwdHyAYICgsGh0xGxwcIzYhJSksLy4uHSIzOD8sNyguLisBCgoKDg0OGhAQGzQkICY3MTc1NDMvMS00LzQ0NDQ1NDc0NCw0LDQ1NS8sLDQ3LywvNDQtLywsNCwsLCwsLCwsNP/AABEIAHgAeAMBEQACEQEDEQH/xAAbAAEAAgMBAQAAAAAAAAAAAAAABAcDBQYBAv/EADwQAAIBAwIDBgMGBAQHAAAAAAECAwAEERIhBQYxBxNBUWFxIoGRFCMyQlKhcoKxsiUzc8JDY4OzwcPR/8QAGwEBAAIDAQEAAAAAAAAAAAAAAAMEAQIFBgf/xAA6EQABAwIEAggEBAQHAAAAAAABAAIDBBEFEiExQVEGEyJhcYGxwRQyodEzkeHwI0KC8TQ1UmJystL/2gAMAwEAAhEDEQA/AJnP3OsssrwwuUhQlSVOC5Gx3Hh6Vyampc5xa3Ze5wPA4hE2eduYnUA7AeC4ZmJOScnzqmvVhoaLAaLzNFlKLKURAM0WEospiixdKLKURKIlESiwvVYg5BwfOiwWhwsRou55B51lilSGZy8LkKCxyUJ2G58PSrlNUua4NdsvKY5gcRidPA3KRqQNiPBcPI5JJPUnJ+dU16pjQxoaNgvmi3SiJREoisfsYEZkuNSgyaVKk+Ay2rHluVq/QWuea8j0sMgjisezc38dLe6nc6cqCfiVuFGFmBMmPKMjUdvMMBmt54M0zbcVWwnFjBh8pdqW7ee3ouh5+WGLh8gZF0gBY1wNm/LjyqepytiN1ysEM0tewtcb7nw4qia4y+mJREoiURKIlEX1G5BBHUHI+VAtHtD2lp2K+TRbJRZSiJREoi6Ts84l3F9EScK57tv5un74qxSvyyBcfHabr6J4G41/L9Fb/BB3001yc4J7mIH9MZOoj3fPyUV1I+04v8l4Os/gwx043+Y+J2HkPqSq/wC2Hi+uaO3U7RjW38TdPov9xqjXSXcG8l6jotSZInTnd2g8B9z6KvKor1iURKIlESiJREosJRZSiJREoiURS+E2DXE0cKfidgoPl5n5DJ+VbMYXuDQq9TUNp4XSu2AV6z6g8VnbN3YSPVI4AJVR8KAA7amOTkg/hPnXZN7iNui+asylr6ucZiTYDgTub9w91wXaFyU8bCeJ5JjI4Vw2C2ptlIwBkHpjG23ypVVMQcwN7r0+B40yRphkaGhouLbWG+65bjnKtzaKrzR4Vtsgg4PkcdDVaSB8Yu4LtUeK01W4sidqPJaWol0UoiURKIlESiJREoiURKIlEVjdkfD1Xv7uTAWMaAT4banPyXH1q/RMGrzwXkuk9Q49XSs3dr7D6+isDliFijTuMSTnvCP0r/w1+S/uTV6EG2Y7leWxB7Q8Qs+VmnieJ8z9LL5P395/y7UfIyyD/an/AHKx80ncPX9PdZ/ApP8AdJ9Gj/0f+qwcxoLmaG0I1Ifvpv4UI0r/ADP+ynzrEvbcGeZUtATTwvqgbH5W+J3PkPVaPtWtrdLMfdqJCwEelQD5t08MVDWBgj21XS6NSVD6s9olttbn8vqqerlL3yURKIlESiJREoiURKIlEVpcjp3tlDbDpLI7y/6cZGQf4mKr7Z8q6NP2owzn6LxWMHqqySo/0gAf8jf0Fz42VhcVvhBC8pGQik4HUnwA9ScCr73ZWkrytNAZ5Wxjj9O/yWi4Obm0QpJC85YmXvIyu7OdTKwdhjDHAIyMeWN4GZ4xYi66VV8NVvD43hgGljfYaAiwO43HPmvmyt7mCeS5eMy/aAoeOMrmLQTpA1Eaxpbc7bjxzRoe1xeRe/0W00lNPC2nY7LkvYm9nX32vbUady1XO0EklrcXEyaMII4UJBZQWBdmxsCxCjAJwF9doqgEsLnDwV3CJI46mOCJ19SXHgdNAL8tfM9yp+uWvfJREoiURKIlESiJREoiURW72OWeIJJiclm7seirvt5ZZj9BXUoW9kuXg+lU152RDYC/iTp9AF2PG+GfaEVRIYyrrICADupyMhuozg/KrUjM4tdcCkqvh3F2XNcEct99u5YuG30gk7i4C95p1I67LIo2YgH8LAkZGT1B9sNcb5Xb+q3ngjMfXQXy3sQd2nhrxB4HuW2qVUVzHaQf8Pm+X9wqvVfhFdnAP8fH5+ioeuKvpqURKIlESiJREoiURKIlEVm9jfFgDLbMep71PU4ww+gU/WuhQybsXjeldISGVA4aH291aVdJeLUDiFkXlgcYHduSc9cFCMD54+laObcg8lagnDI5GH+YD8wbqfW6qrgO1/ioS3SAfilbJ9FXx+ZwPrVGuks3LzXqOi9IXzumOzfU/oqfrlr3yURKIlESiJREoiURKIlEWW1uXidXjYq6nKsOoNZBINwo5I2SMLHi4Kt7lrtKglAW5+5k/V+RvXP5fY11IqxrtH6FeDxDo1PEc1P2m8uI+665OMW5GRPFj/UX/wC1a6xnNcI0dQDYxu/Irn+Ye0C1t1IjYTSeCods+reAqCWrYwaaldSh6P1VQ4F4yN5n2CpvjPFZLqVpZTlm+gHgB5CuVI8vdmK+gUlLHSxCKMaBQq0VlKIlESiJREoiURbbgfLdxd57mMlRsWOyj0yfGpI4XyfKFQrMSpqT8V1jy4rPxzlG6tF1yx/B4spyB7+VbSU74xchR0eL0tW7LG7XkdFnsORryaNJUjBRxqU6h0NZbSyOFwFFNjlHDIY3u1Hco95yldRSxxPFhpDhDkaSfLPnWHQSNcGkbqaLFqWWJ0jHaN35jyU9uzy+AJ7tdt/xit/hJeSqjpDQk2zfRazl/lm4vCe5T4R1dtl9s+J9BUcUL5PlCuVuJ09GB1rtTwGpUvjvJV1aJ3joGQdWQ5x7+VbSU0jBcqCjxukqnZGGx5HS613BOAz3bFYIy2PxHoBnpkmtI4nSHshW6uvgpGh0zrX+q2HGOSru2QyPHlBuWQ5x6nyHrW76aRguQqtLjVHUvyMdr36XUVuWp/souwoMJ8Qckb4yR4DNa9S/Jn4KYYlB8T8NftLzhHLc9zFJLEFKR/iy2Ogz/SjIXPBI4LNViUFNI2OQ6u208lqKiV9KIlESiK4ea79+HcOgW1GnVhS4HTK5J9yfGurM4wxAMXgMNp2YjXyOqNbXNuevssfZnxya9SeG5+9VQPiIHRtQKnz6bexrFJK6QFrtVv0goYaJ0csHZJvp4W1C3A4TK/Do4LeYxuvwiTJGysR+XzAqXq3GINabKgauJmIOmnZmB4d5HesPF+Jxq9navIJbkSoWI6gqpyx8iQcY9aw94Bawm5ut6Wmkcyepa3LGWm3fc7eXss/NUW7sOIGAiP8AygyDOAd/i33rMw3Oe3co8Ndo1pp8+vzWPtpotXzDI9nYWkFq2gyskXeDw1DJPuTUcpMcTWs4q7QtZV1001QL5QTbw+yz2nAeJpEYjdwyKcg94rMcHYjJ8Ky2KYC2YFRy1+GPkEghc0jkQFGa6NhwWOS3A1sqktjxfq3vWubqqcFqlEQr8XcyfYE6eHBQ+zHmW4uZZIZ271NGrLAbbgY9Qc1rSTPe4tdqrHSHDaemibLCMpvbTj/ZdPZGC0tHWTHcCV4znoA0hGD6DOKsNysZY7LjTdfVVQcz58oPmB6qDwnl77FBfIDmNwzxn07s7H26Z8a0ZD1bXjgrNViPxs9O4/MLA+N/dUlXIX0ZKIlESiKx+W+eoGtxa36FkACh8agQOgI6gjzFX4qppZkkXka/Ap21HxNGbE8NreH2Um/54tLSAw8Pj+Js/FjABO2o53Y1s6pjjbliCihwOrq5hLXO0HDe/d3LBBz7HDYwRxMxnj0alIOGAPxDPt41gVTWxgDcKR+AyTVsj5AMjr2PEctF5xvmaxmura6RnV42HeAod1x/UH659KxJNE57Xjgs0mGV0NNLTOAIcNNdj+qlcY5j4RcuZJUdn06QdLeGcdDWz5qd5uVBS4di9M3JGQG35hQOXOc7d7YWl+hKKAqvucgdM43BHmK0iqWFmSRWa/BqhlQaqidYncbfu/JZ+Ic5WlpbtBw5Dl85fcYyMZy27NitnVEcbcsSjgwarq5xNXHQcOfdpsFE5N54jjg+y3ia4sYVsZ2P5WHiPUVpBUgNyP2U+K4HJJN8TSmzuI215gravzlw+yiZbGPU7ehAz4Fi25A8ql+IijH8MKkMGxCtkBrHWaP3oB6rR3HNUT8LNuzMbhmLMdOxJcsd/nUJnaYcp3XSZhUrMSE7QAwCw17rKTy5z4qWcltcaiwQpG4GcgqQAfLG2/lW0VUBGWOUNfgLn1baiC1rgkbceHiq+qivVJREoiURWL2P2cchue8jV8BMalBx+Ppmr9C0HNcLyXSmaSMRZHEfNsbclpuQeXFvbphJ/lR/EwHjk4C+3X6VDTQiR+uwXQxrEXUdMMnzO0HdzK7C75y4fBKbYWwMSnSzhFwCNj8OMsPWrRqImuyW0XBiwbEJ4viOs7R1Aub/AJ8Fi43ZW3DJxcC3EsE66Am2EbIII1Z2K59setYkayF2a1wVvRz1OJwmAyZXsN766jbhyKn8+3lrZxhTaIxmVgGVUGkgD09f2qSpcyMWy7qtgsNVWSFwlIykbkm/7spHBL+0ubSS5FmiiPV8JVCTpUHrj1rMb43sL8uyhrKerpqplOZiS62tzxNl8cqy291DNcLaJ+I6Y9KknSo2Bx4mkJY9pcGrbEm1FLNHA6Y7am54n2XnDI0muoxJYC3AjcgOqEPvH0wPD/zRgDni7LbrNQ58NM4x1GfVuxOm/Pn7LNYRwXU9zbPYIqRbCTSMNn+UaT47E1loY9zmFuyjmdUU0MVQ2cku4X2+putbBwu34hbTW6rGtxA5j1hQCdJIVzpHiBv65qMMZKwsG4Vt9VUYfUR1DiSx4va547jXkdu5aztBkt7K3js4Y0MpX43KjUFHjn9RP9DUdSWRtEbRqruBtqKyd1VK45QdBfQn7BVpXPXsEosL6kQgkHqDg/Ki1Y4PaHDYr5ot1ZnYqPiuvaP/ANldCg3d5Lx3S35Yf6vZTeW+HNwibNxInd3J0AjPwsuSucjpgkVvEw07u0dCq1fUtxeG0DTmj18Qd/RfF/2YiW6MizAQO2srj4hk5IBzg+O/hWHUWZ9wdFvB0nMVMI3M7YFu7z+ygdqXHInMNrCQwjbUxB2BA0qv0z+1aVkrTZjeCs9HKGVgfUyixdt6kqV21dLb+f8A2VtX/wAqh6Jby+XusnIQ/wAHuf8Aqf2Cs034DvNaY1/m0X9PqpfZUrHh8oQgOXYKT0B0jB+tbUd+qNlB0kLBXML9RYX8LrZ8HtrtLuP7XIkmYpNGhcY3j1Z/apGCQPGc33VOqkpH0rvhmlurb3Pcbe6lcSuXvLe4S1kaKeJmQ9M5Xw9Aw6Gt3uMjSGGxChp4mUk8T6huZjgD+f25KveyNSt86kEERsCDtuCNiPeqFFpIV6rpOQ6ja4a6hL6BJeMzLNgjV8KsdicLgb+mdqOAdUEOSGSSLCGOi001I4DXVR+fLSNVRgmhiRpyuhmXB16kIyoVgoBPXUfKsVLQADZS4NNI5zml1xx1uAeFjxuL35WHNcdGhJAHUnA+dVAu89wY0uOwXcc/clSxSvNCheFyWIUZKE7nYeHrVyppnNcXN2XlcDxyIxNgndlI0BOxHiuGZSDgjB8qpr1bXBwuDcL1JCvQkexoDZC0O3C9eVm6sT7k0uSgY0bBZUv5QmgSuE/SGOPpnFZzOta6jMERdnLRfnYXUesKZfckrN1JPuc0JJWrWtbsF4srAYBIHlmlyha0m5C9SZhsGI9iaXIWCxp3C9+0P+tvqazcp1bOQXizMMkMRnrud6xcoWNO4XglYHIJz553pcrJa0i1l4zE9ST70WQANkVSTgZJosFwaLnQLueQeSpZZUmmQpChDAMMFyNxsfD1q5TUznODnbLymOY5EInQQOzE6EjYDxX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22" y="13716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06658"/>
            <a:ext cx="3164280" cy="221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0"/>
            <a:ext cx="4051300" cy="226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9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signage </a:t>
            </a:r>
            <a:endParaRPr lang="en-US" dirty="0"/>
          </a:p>
        </p:txBody>
      </p:sp>
      <p:pic>
        <p:nvPicPr>
          <p:cNvPr id="4098" name="Picture 2" descr="large decal for print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-419100"/>
            <a:ext cx="13811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85232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data:image/jpeg;base64,/9j/4AAQSkZJRgABAQAAAQABAAD/2wCEAAkGBhQRERUUExQSFRIWGBUWFhgXGBcZGhwXHBQVFxUYFxgYHCgfFxslGRQYIC8gIycpLSwsFx4xNTAqNSYrLCkBCQoKDgwOGg8PGi0lHSQpLjUsLy8uLCkwLCwvLC4sLC0pKSoqKSwpLCwqLSotKSwtKSwsLCwpLCwvMC0uLCwsLP/AABEIAOEA4QMBIgACEQEDEQH/xAAcAAEAAgMBAQEAAAAAAAAAAAAABgcEBQgDAgH/xABSEAACAQMABQUIDAsGBgMBAAABAgMABBEFBhIhMQcTIkFRFzJUYXGBkaEUM1Nyc3SSorKz0tMIGCM0NUJSgqOxwRVDYmO0wiU2g5PD0RZExCT/xAAbAQEAAgMBAQAAAAAAAAAAAAAAAwQCBQYBB//EADkRAAEDAgEHCwMDBAMAAAAAAAEAAhEDBCEFEjFBUXGBBhMUIjJhkaGxwdEWQlI04fAjQ4LxFXKy/9oADAMBAAIRAxEAPwC8aUpREpSlESse/v44I2kldI413szkKo6t5Pj3VkVSX4Rmk3BtYQSIyskpXtYFVUnyAtj3xoinJ5YtFD/7Q/7U33dO7Horwr+FP93UG0byK2jwxs8tyXZEZsMgGSoJwChwN/aaye4fZe6XXy4/u6513KSyBiT4KfmHqYd2PRXhX8Kf7undj0V4V/Cn+7qH9w+y90uvlx/d07h9l7pdfLj+7rH6lsu/wTo71MO7Horwr+FP93Tux6K8K/hT/d1D+4fZe6XXy4/u6dw+y90uvlx/d0+pbLv8E6O9TDux6K8K/hT/AHdO7Horwr+FP93UP7h9l7pdfLj+7p3D7L3S6+XH93T6lsu/wTo71MO7Horwr+FP93Tux6K8K/hT/d1D+4fZe6XXy4/u6dw+y90uvlx/d0+pbLv8E6O9TDux6K8K/hT/AHdO7Horwr+FP93UP7h9l7pdfLj+7p3D7L3S6+XH93T6lsu/wTo71MO7Horwr+FP93Tux6K8K/hT/d1D+4fZe6XXy4/u6dw+y90uvlx/d0+pbLv8E6O9TDux6K8K/hT/AHdO7Horwr+FP93UP7h9l7pdfLj+7p3D7L3S6+XH93T6lsu/wTo71YmgdfrG9fYt7hHk47BDIxA4lVcAt5s1IK5c121fXRN9CLaSXciTKzEbSuJHG4gAfqDq6zXUSndW9t67LimKrNBULgWmCv2lKVOvEpSlESlKURKUpREpSlESqI/CP9vtfgpfppV71RH4R/t9r8FL9NK8KKy9E+0Q/Bx/QWsusTRPtEPwcf0FrLr4tU7R3rbDQql1/wCUW8tNIPBC8YiAiIBjVj0kUnefGa/dM8ol5Hpc2qvHzAuIosGNSdljGG6XH9Y76jHKz+l5PewfVrX7rJ/zC3xu3+lDXdW9lbupUiaYxpEnAaepjvxKol7pOOtXodMQBivPQ7S7WV5xMjZyWyM5GMHPZivW3vEkXbR0dN/SVgy7uO8HFc8aU0ULnS13GW2fyl6+QM94s0mPPsY89e2qt8y6L0ooJAKW2730xRvSpwa1b8gNFMObUxOZhH5GNv8AIUormdG1WJyma9SWscDWU0R23kVyvNyjoqhA68HealOgdOBrG2nuJI0aSKNmZiqAsVBOM4HXwFc6SaLC2kc+0cvNLFs43DYjiYNntPOEeat1ru5K6OUnoixt8eLLPk+oegVfqZFoup06DTjLpdGJicPZYCsZLl0FaaTilzzUsUmOOw6tjy7JOK8hp23wT7IgwN5POx4AzjJO1u3mqP1JgW304Ion24w9xGGyDtIIpcEldxzsg7t26ovo3RYliuHLbPMRLIBgdImaKPB7PbCfNVNvJ+mXkGoYhpGH5Ejb3eaz58xoXUkcgYAgggjIIOQR1EEcRUC5ROUtbMNBbnN4CmcplUUgPk7QwxKkAAZ49WKyeRyYtouME52ZJlHk284+cajPLZq/DGqXSqRPLKEc7RIKrCQMLwHeDhVGxtKLcom3rYgEgd5G3uiVm95NPOCyTylXKaGS6bm2uZJ3hUlQFAAY7WyOJwuPP4sVFe6tpRVWQuvNsWCkwpskrjaAIAJxtLnf1ivc6LebVyNkAIhuZZH3gdDDKTv472G7jvqI3Gldu1ht9nHNSTPtZ484It2Mbsc2evrrp7SxtnF4FNp/qOBwGAxiNmrxVZz3YY6l0bqlps3lnDcFQrSL0gOG0GZGxnqypPnrb1HuT7Rr2+jbeOTAcIWIBBxtuzgZG47nHCpDXBXQY2u8M7OcY3TgrzZzRKpLlu/P4fi6/Wy10ZHwFc58t35/D8XX62WujI+Ar6fkX9DT3LXVe2V9UpStso0pSlESlKURKUpREpSlESqI/CP9vtfgpfppV71RH4R/t9r8FL9NK8KKy9E+0Q/Bx/QWsusTRPtEPwcf0FrLr4tU7R3rbDQuf+Vn9Lye9g+rWv3WT/mFvjdv9KGpXyj8mdzd3ZuLcxsHVAys2wQVXZ3ZGCCAOvPGtXoHkpvzeRzXLIAsiSuxk5x22WDY68k7IGSf/Vd3b3tqLam41BLaZaRrnq6uCouY7OOGtamH9OXfvtJfUXNa7Vr9G6T95Z/6mpxHyc3g0nPc4i5qQ3hX8oM/lYpljyMbt8i57K89WeSy6jtb2GbmlM8cSxkPtDbRy42sDIGcV66/tgwdcaKWvY+T4BMx06NvooHdfou3+N3P1NtWVrouf7PHbY2o+dJW3PI/pLmwuYcBmITndwJCguN2MnZA7eiM1u9aOS27niszEYjJDbRQSKXx0k2jlWxgjpEdXDr6p+n2rajP6rdLteiZKxzHQcF46t6I0dbaUWKKW9a5ieZAHWPmyyxyBssBnGM481YHIhCr3c6sAym33ggEH8rFxBrdamcm97Hf+y7to8jnWOH2meR0ZcnAwB0yeNZfJfqFdWFzJJOIwrRbA2XDHa20bhjsU1rbm6oijWaKuc4sZjIxILpjR/CpGtMjDWrHhgVBhFVV7FAA9AquOXX80t/h/wDxPVl1DOVDVWfSFvFHAELJLtnabZGNhl447TXO5Lqtp3jH1DAnEncVZqiWEBVneyEavW4BODeSZHbhJCM+ffWkvrNBo61kCgSNNdKzdZCiDZBPWBk48pqy+5lcPodbRjGtxHO0y9LKHORslgN2Qx344gVFByP6SICkRbIJIBm6IJxkgY3ZwM4HUK7K2v7WXTVAio46dIMxv0jwVNzHbNStDkvkLaKtsknCuPMJpAB5gAPNUqrU6qaE9h2cNuWDGNcMRwLFizY8W0xx4q21cJdva+4qPboLiRulXmCGgFUly3fn8PxdfrZa6Mj4Cuc+W78/h+Lr9bLXRkfAV9OyL+hp7lrqvbK+qUpW2UaUpSiJSlKIlKUoiUpSiJVEfhH+32vwUv00q96oj8I/2+1+Cl+mleFFYtrdCKzSQgkJArkDjhYgxx491R/VzlRt715EjjnVkieY7YTeq4yBsud/SHGtvc/o1vih/wBOaoTULSHM3i78CSOaI/vwts/PC181sMn07qjXe4dZujzKvvqFpACu3U/lBg0k7pEkyGNVY7YQbicDGyxqUVz1yfaaezt7+eLHOLBCFyMgFpwmcdeNrPmr7/8AnelVhW5N03NtI0Q6MR6aqrkFdjhhh66sXOQC6u4UCA0EASTic0HYVi2vA6yvu+uxFE8jAlY0dyBxwqliBnrwKr/u52nuN16IvvKmGrt/7MsYZJVU89EpkXHROVw4x2Hfu7DVF8pejo4NJSxxIkcYEWFUYAzEpO4eM1WyRY0Lis+hXBzhOg4YGCsqr3NAc1XjqprVHpGEzRLIihzHh9kHIVWz0SRjpis/S2klt4JZmBKxIzsFxkhRkgZIGd1VDrHp25g0ibDRxjtY9uNVWNEUNI6Rks7FT2gbupRWPoXXe7uIb+2uZOcHsS5YEqoYMgAIyoGRgnj2CszkVzorMIDDBzZOdmnhHmnPajpVoaoa7RaSWRoklQRlQdsKM7QJGNlj+zUhrmrQOm720t5pLZ+bi5yISMAhO2Vfmx0gTjAbgOypXrByo3nsKzaNxHJIsxldUXJKSmMbIYELkAk4HE9VSXfJ9/PxQIzSYGJkdWccN/kvG1xHWV1Uql9A66aRg0lDbXU3OB3hR1IQjEoQqVZVBBAkB8xFYN1r7pO5uLgQT82kQnl2AIwBFETneVJZsY4nearDIFcujPbEAzJiDwWXPjYr2pVK2fKjef2bMxdTOk0MayFFyFkSVjkY2SRzJwcfreKtTJr9pWBIZ2udpJg7IGWNgQjlGDKFBG8dRrJvJ65cSC5oIMaTiYnDDYvOfaugKVTWs+vd/NpBba0l5oNzCoAE3tJFG5LMyk8Xx5BWx5K9d7u5u5La5k5wCN2BKqGDK6AjKgZGGPHsqB+Ra7KHPkt0AxJmDwjzWQrAuhablu/P4fi6/Wy10ZHwFc58t35/D8XX62WujI+Arvci/oae5UqvbK+qUpW2UaUpSiJSlKIlKUoiUpSiJVEfhH+32vwUv00q96oj8I/2+1+Cl+mleFFPLn9Gt8UP+nNc3Wts3NNMpwYnhHyxKQfTF666SuBnRzY4+xT/AKeqT1V0E8thpJTG+0sdvKmVIJMbyMcZG87O0PPXC5DrClTrOP5t8zB9VbrCSNywNXvzHSPwVt/q0r6uP0PD8dn/ANPDWXqroaaS00iixSFzDCVGy2Ts3CuwUY3nZU7hWqa4ka1jtBBJtLO8uQrEktGibOxs5z0c+fhXQAh1V0HQ8E7swBQauHur65PP0XafAr/M1T/K1+lpfew/UpV0al2Lw6Pto5AVdYkDKeIOMkHxjOKpzlWtHbSspVHI2Yd4ViPak6wK5nIrgcpVTOEO/wDQViqP6YWZpj/mdfjNt9CKtFq97fpD4rff0rea9RS2mm/ZRhd4xJDMmAdlgqRhlDAEA5UjxVrdU9FzSC/n5qQJ7EuhnZbG2+CEBx0jx4dlbqkR0Vr5Ec2wcdiiPajvKwbD9E3fxm1+hNW9ttPWttom2EtrDc3Dm55vnVBVEEzZLdZGT3oxnB3jrjELzraSw8xJzcksTl9h9zIsgVeGN+0fRW11n1ZuIrCwZ4pB0LgMNk5UtMXQOP1SVOcHsPZVitTpueGVD2qkiDEwzux0/wAxWIJAkbPdeWirieTTFq9yCJmntCQVCdHMXN9EAbI2NnA7MVm8n8cbX90JjswmC8Eh4YQkbZyOHRzXzbTy3GmLaZ4JYsy2eVKtuCiFdrJUbiF2vPWC6zWF1dq8EhMiXMAyGAxJkLIDg7Qxg7uOeNYvHONNMQHGmMARhidG5BgZ71vdbrHR8ejn/s+UyA3EHO5ZmwRFc7HfKMcW9FZ2ibDRsmjLL+0JWjYLcc3hmGV9kPtd6p68VHbDVm5bRNw4hlxz9u4Gw2SiJOrsq4yVBmXeOw9hrVXUk1zDa2yQSl4VlQbKsxcySmTvdndjOOvzVELfnG822qeq/F0jOHU27zGjQvc6MY1e6kcqqNYoghygntQh7V5mHZPoxXvyRfpeT4O4+sSsXWa0msNLRztC7qhtpFwDstsQxKwDgEA7SkVsuRrRsrX8s5jdY+bkG0VIG07oQoJG84BPmqG4I6C584Gk0TOvH5WTe3HevPlu/P4fi6/Wy10ZHwFc58t35/D8XX62WujI+ArbZF/Q09yjq9sr6pSlbZRpSlKIlKUoiUpSiJSlKIlUR+Ef7fa/BS/TSr3qiPwj/b7X4KX6aV4UVl6J9oh+Dj+gtZeaxNE+0Q/Bx/QWsuvi1TtHetsNCZr9z5a/MVjXOkoovbJYk9+6r9I1iGlxgBMFk0zWmbXKzzgXETnsjJlPojDGshNOKwykV2/ktrget0A9dWmWNy/s0nH/ABPwsS9usrY5pmtc1/cHvLC7bxk2yD502fVX5m/O/wBi28Y7ZbrHqjhYeurjMiX79FI8YHqQsedZtWyzStPNfOvtl3oyHxbTSn6cf8q1k2m4s9LS8aj/ACbX+rmQVZZydvD2s0b3D2lStbUf2GOO4FSvNfoNQafWGwHfX2lJvEmzEP4aRkemsWbXTR4GBbXk3w11Mc+UGRh6qtN5M1Pvqt4SfhWG2V2/s0nccPVWBLMFGWIUdrHHrNaybWy0Q4a6tweznUJ9AOagra7WfFdE2W11FgjHzkx59dfY5VbhBiGG0hH+CM/ax6qss5NUR26pO5sepKsNyRfO+wDeR7Sp0msMTd4ZZPgoZ5PWiEUk1ihXHOmSHJwDPHLCCTwAaVQufFmq4n5TNIP/AH+z71Ix/tzWbonlTuE6NyEuYW3MrKoODx3gYPkYHPiqf6dtIjPfO3D0hSvyJetbnDNJ2An3ACj3Ld+fw/F1+tlroyPgK5+5WNVE5uC/tHLWbAR7GTiIksVCZOVTa2hsfqncNxwOgY+ArprC3NtbtpEzGtcvVnPMiCvqlKVdUaUpSiJSlKIlKUoiUpSiLW6Y04lvsrhpJpMiKFMbbkDLYyQFUAjLsQoyN+SAa7191PGkGjl0jd29nsKwSKP8o2yxBOXcrtEY/VTHlrZ6T0+bW0kv87Vxdts2+RkJACxhAGdw5v8AKHteTfuAAqW5uWkYu7MzsclmOST4yagqVc3ALoMlZFN63nHuhvmVZg0vaIqodLXGyqhcRwRjcBgdIwN2dtYkusmjV76bSs//AFnjHojeMeqq5pWtbQoNxbTaP8Qujbydthpc48fgKeTa7WA72waX4eZn9T7dYg5QIkbai0bo9D282ufSAK9dBclc91CkwlhVJBtDvy2PGMAZ89b235FB+vdE+JYwPWWP8qttFSOqIHAKm9mRaBLXYkf9j+y0M3K1ekYQQRj/AAp9pjWtuOUO/fjcuPehF+iorO5Q9TItHLbmNpXMruhLbOAQm0MAAccHt4VMNUuTmzktIZZYmeR0Vzl3A379wUjqxTNqE5sqY3WS6NEV20wQTHZEzxVYSay3Tcbm4Of81/8A3WBLOzHLMWPjJP8AOrA5VNUY7VIJbeNUiy0cmM98RtRscnh0XHlK1Yeq1vA9pA6JEcxx5IVe+2BtZwOOc5oKRLoJWT8tUKVBtelTkEkahBG3Suf4LKR+8R296pP8hXnJGVJVgQwJBBGCCNxBB4Gun8YrmfS99HPd3UkTF4nuJWRt4yCQTjPVknFH0swTKzybls3tbmsyMJ0z7BY1K21lqndzb47eYg8DsED0tgVsl5M9IEfm+PLJF9uog0nQFuX3luww6o0byFF6VtNLasXNrvnhdBw2txXPZtLkZ89auvIhTMqMqDOYQR3YpSlKLNTTQjc/oPSUB380vPL4iBt7vPDnzmrsTgKpXk0XnBfQe62sg/mv/kq4dEXXO28Un7ccb/KQN/Wr1EyxfNMu08y+fGuD5fKy6UpUy0yUpSiJSlKIlKUoiV8yLkEdoIr6pRFTGu6EaL0V2CFVPlEMI/2moJVla6wg6Jix/c3c8XmWa5jH0FqtaoVu2V9I5PumxaNhPrPulKUqJbxXByS6ziWH2Iww8KllOe+QuSfIQWA8hFWFXO+p2mTa3kUuejtBX943Rb0Zz5hXRAq7QdLY2L51l+0Fvc57dD8eOv54qqOXCCRnshtHmtqboAbjKFUISfeM+7xGrPsLURRRxjgiKg/dUD+lazWrV4XiQjdmK4gmGexZAJB542cecVmad0wlpbS3EgJSJC7AcSB1Dx1IB1iVqnVg6g2kBoJJ75iPReGtWgxeWk0GcF16B7HBDRsfEHVT5KjXI5EVspNoYbn3DDsYJGrA+QgjzVOIpQyhlIKsAQRwIIyCPNWHorQ6W5m2OEsrzEdjOF28eVlLeVjXpbJBRlwW0X0dRIPEL81h0h7HtLib3OKWT5KMw/lUZ5LtTYrSxgcorXEkSO7kZI2lDbK9gGd+OJ81fXLFe83oi5xxk5uIfvyop+btVvNT59uwtj/kxjzhQp9YoYJheMz20nOaYBIB79J9l66yadSytZbmRWZY1zsqMsSSFUDylhWDqXrd/aMLSGGSBlbZKOQerIII4jHiG8Gt1fXaQxPLIcJGrOxwThVUsxwN53DgKhkHK/azEi2gv7kjjzNuxxnhksRgeWvTpUTQC04GduobxHuFNLu0WVGjcBkcFWB6wRg1zPcwGOSSM8Y5JIz5UkZCfm5q8V1wu5B+T0VeZ/zZLeIeuQn1VS2nFkF3c86gikaeR2QOH2dsh8bS7j33rqvXAiV0vJqo8XDmai3zkLDpSlVF3amfJM//ABDHU0Uin5p/pVoahS50bag8UiWM+WP8mfWlVFyb3GxpKDxl19MbgevFW3qScQyx+53V4nmNzJIvzZBVy37K+f8AKRsXYO1o9SpDSlKsLm0pSlESlKURKUpREpSlEVZax2//AA7SSH+6vWYf9RoZv/0Gqqq49ZLUlNLp1MltOPNGFP8ApqpyqVftLvuTLptnDY72CUpSoF0yVf3J9pn2TYxMTl0BjfyruBPjK7J89UDU75K9aI7WSVJ5FjiddracgKGXtJ4ZUn5IqWi7NctFl615+1LgMW48NfzwVz1B+Wa95vRUqZw0zxQj96RS3zEasq65WtFx8byNj/lh5PoKarnlO19h0j7GitudZI5GlkZo2RchCqY2hv75quudAXB2lu6tWY2MCR6qyOTPTfsixQE9OH8k3kAGwfkYHlU1LKoLUzXdtGmU82ZVdR0AwXpA7jkjHAt6q3dxy43Le12UKeOSct6kQfzqKnUGbiVtspZJri6dzLCWnEQMMf3W55c7zFpbxdctyhPvY0dz87ZrZclOnY5LNYNpediLjZyNortFgwHWOljzVU2s2td1pGSJrgQKsPObCxB+LhQSxdjnvR2dda3sO8EHIIJBB7QRvB8YqN1UB8hbO1yK+pYupVeq/OkcBAnzXTl5arLG8bjKOrIwzjKsCCMjhuNaXVXUqDR4bmTIxYKCXYMcLwAwAOvsqjV1lvQMLfXgHwpb1uCfXWHeXs8wxNdXco/ZeZ9n5IIFZmsw4qkzIF80OYHAA6ccDHBX9p7Xyxsg3P3MQZf7tWDSZ7BGuW9Iqh9N6ZF5e3NykbxxysjKr4DbokQkgcMlM+etdBYRp3qKD243+k1OeSyKB7xknSJw0Z2BIFI2wynohuvZ2vRUbqnOdULY2uSjkwG6qOzi0HAfJ+FDa+5IWXG0CM8MgjPkzxrpe30fHH3kca+9VR/IVVnLjGRNZNk4ZbhCOrI5pl/3V46gWiZUltyibXrtpc3AJiZ9o91DNVrjYvbZuyaLPk2wD6jV6aAQLNeqPCA3y7a3bPytr0Vz3bybLqw4gg+g5q/9GPjSN4vUYrSQef2RGT/CFZ2+tUeVDYfTd3Hyj5W/pSlWlyKUpSiJSlKIlKUoiUpSiKMaXh2ri6j92scDyo86n69aoSugdIdHSdqTwkt7uM+UPbSD1B6oO7g2Hdf2WZfQSP6VUuNIK7Tku/Cq3cfVSLVTUCe+6YxHDw5xhxxx2F4t5dw8dT7R/I7aoPyryynyhF9C7/nVNdH26xxIiABVVQAOGABivjS9w0dvK6AF0jkZQeBYISoPiyBUjaLQMVqbvLl1Wecx2a3UB86VoV5MtHj+4z5ZJft1i3nJLYuOissfvXJ9T7VRPkt16naST2feK0Ri5zal5uNVbaTcrbtxDHd4t2Kml3yqaLi769gPvCZPqwayDWOGAUFa4v7Z+a+o6YntE6eJCqXXTVtdH3QgVy4MayglQu4u643HfjY8XGtFU41m0laaZ0paJaz5DRvHI/NyALhw6AbYXaJywqw9DcnNlbgfkllfraUB/Qp6I8wqA0SXHN0Lo6GXm0bVhryXmdAjXp2Kh44i25QSfEM/yr0lsZFGWjdR2lSB6xV86a1xsdGvHDM6xNIMoqxuejnGSI1IUZ7eypDx8le9H71XPKc6RSw3/suZbKyeZxHGpd271RxO4k48wNSG35NL9/7jZH+J4x6trNTrXzR0Fi9vpBIwpjmRZFQBdtX2hnHDaycZ69rfwFTu1uBIiuvesoYeQgEeo0bQxIcvbrlDUDGvoNEHTM4EasCNUQqYXkjvMoDzIDNgkMTsjBJZt3ixgHiR5a+dYuTZ7aW2hjk52S4Z1GU2AuwqsSTtHdgk+Raue+vUhjeWRgscas7seAVQSx3eIVAdB8oUGk9JQCGGYLGtxsySBVByi71XJb9Ticbs1maLAte3Lt892c2IAMgD114b196M5G7dQOekkkbr2cIv9SfTWxh5LrSOWOWIyo8bo46W0CVYHBDDhu6iKmNU5yv6VuUv4kjubiGIW4cLFI0eXMsgYsVPS3KvH/3nIsY0TCq0b2+vKoptqGXcB4aFcdVty32+ba2k61uNnzPDKP5qtWJazbaKw4Mqt6QD/WoXyyp/wxm/Ymt28n5ZVPqY+mpHYtKo2jubuWOOpw9VS1Xvoybav4JOqfR4b/tyxkf6o1RFXZqxcZTRcnbBPB59mNv/AMxqrbnErreU7JpU37CR4j9lNqUpVxcOlKUoiUpSiJSlKIlKUoi0OsMX/wDTYOOq4kQ+9e0uP9yrVHazx7N5cjsmm+sar21oGEhf9i5tT8qdIj6pTVM8odvsaSuB2srfKRW/marXAwC6rkw6K727W+h/dXpoifbgif8Aajjb0oD/AFrImTaUjtBHpGK0mol1zmjrY9kYX5GU/wBtb6p2mQCubuGc3VczYSPNct6D0e9wscSIZHK7OwBknZB2t3i2T6Kk1vyX3xG62C+Vol9W1mtzqhqdd2+lQTC4ijnnYOR0DEzSbJDcDlXG4b/QauWqzaWcTO1dXdZafbtpCkGmWNJnEg7MCqCvNA3WiXguJRGG5zoAttZYAtghTwwDwNTLQ0WnrwB5LmC0iYAjZgVnIPYjk4/exUi15tFdrBn71L6A+dkljUeTbdKlIqVlPNOBwWmvMqG7YDUYM8Tjjo3T6yoimolur+yL2V7qRE2ecuDGqKuckBEVUAyc9LNSqCVWVWQgoQCpUggqRkEEbiMVFtd+TyPSjwmWaVY4trMa42WzjBIPWMcd9STR1ksEUcSZ2I0WNc4zsqoUZx4hUuvQtY4ywS7hjh7KKcsMG1omc9aGGQfuzxk+rNbrUy427C2b/KRfkjZP0a2WkLCOeJ4pVDxyKUdT1qRgjdw8teVtHDaxLGCkcaAKoZgN3lY7/LXkdaVkKg5k09cg+Rn2Wu19ted0ZeIOJt5seURsw9YqneTm6CaRtj1ElflRso9ZFXFea+aPi7+9tB4udQn0Ak1R+mNMo+kJ5rWRWjWZXidRgd5G+4EDg+Rw6qhranbFvcguDzVtj97fY/K6Oqv+UrUWe+mglg5voJJG4Y7JwWRlION4GG9PXWNYctkAQeyIZ1frMSiRT4x0tpfIR5zWNpPl1jCkW1pcSP1GXZiTyk5LHyYFSFzXN0rXUre7tbgFtM5zTsJ/2FY+irYxQRRtgskaKccMqgBxnxisPW3V4X9nLbFinOAYYDOGV1dTjrG0o3bqqccs+kdgDmLMv0iWJlxvYlQFBzuGBx6qx5uVvSjjjZx+8idvpyGvOcZGlS/8TfPdPNmeA9VFWIycHIBYZ8jEH1irU1SvMWWjT1JevGfI8V0o9cq1U8KEA7R2mLMxOMb2YscAcN5qytVpx/ZBb3C+tpPMLi2LfNLVXowH4Lpsuh7sntdUHWBbO+IPmVbdKUq6uBSlKURKUpREpSlESlKURR7X4EaPnYcYwk3/AGpUl/8AHVZ8rcGzpDa/bijb6S/7KtzWS052zuI/24Zk+VGw/rVQ8pMxl9gzH+8tIm856R+nUFfsroOTrovQNoPz7L61E5RPYCmKVGeAksNjG2pI34BIDA4G7I6zv4VYFtyraMcfnSIeyRXjI8odRVFqpJAAJJ3ADtrMi0LOxCiKTJ4AqRnj2+MH0GoGVi0QuhyjkShcVDVz8wnTsPfpHFXRccrGi043kR94Hc+hFNaDSHLvagEW8FzO/VlREh8rucj5NVsdDSh9gqA2Yx3y7uc7zODuz6uus0apzYQsUAeRIt5JwzFRg4G7G1v96eys+kHUFrm8n7dpHOVp3CPcry1i10vtIkCd1igVg6ww5wSpBXbc72wRnsz2Vt7TlW0jCoUNbzADH5ZG2vlxsM+cE+OvNtRWGMyr0h0eiw6RkSNQdrGOk4Dda9hr3j1HXfmRmyjMmzs722n2Fxk7yqZ2eOTio898yth0TJgo83EidOMzv/gWHpDlR0pOCvO29uDuzDGS3maQnB8YrS22l7qOPm47u7RdpnbZkILMxyzM2Mkk+Prrf6T0RAkJaJGLL0iXdiCi3DxHGwoAJ2UOD1NuO6sl9EW+wxRAJOmAO+3bVzs7Id952Yk8mQd+cV4ajzrXtO0sKTcKUyYxx0ccOChd0Hl9tnuZPfzSN/M14LoiL3MHy5b+dTzRgtiiNIYI9oQDZOwSAokWVsrv6QJbp787upTXlFpaOOdWMo2eYgRipZgSnNiWPAUYDhX3b1JIJIzu8znbVZay3aSGUBI7h8KLQaEbOEgbOQMCM8TvA3DiRWSuhJt35J942hu4jbWPd++6j94Vs20+nsiZ8MUlJ4celHJGx6TcdmZjxxkdQ4bGfXlN5SIly0hyxAADPngvfN0UOWz3uN4ArHTpVk1K7YFOmPTUtKNV5tkkmPcGONsMThmXC7OQcsjgb9+wfFn5bV9hFzm3GcoJABt5I35GSuMjZPoNZf8A8s2T0IVXcQuWZsAuZF7M7MjuRn9VsHOM1r105IIua6OwF2R0d4GZCSD24mceQjszXizabk6YGPl5rbw6kkgbUgyckYXds7LEHOd2SFHDdteKsxdT4FEhZpiI0LHBXJIETnZXZ39GXZxnijHPUI+dYrhl2Ns42SmAF70kkjhnHSPpr7KXkmN103fEYEh3s222MDrbf5a9kKF1O5nr1AB/NyxdL2XNTMuML3y8SNlgGTewz3pHHf21NtVIcaFvmbvXbZTxthAuP32UVqdDcnV7dPmRWiTizzZB8eFPSY+geOrD0Zo+KYw21sM2Nq6yPJnIlnU7SIpHfhZMSOw3bSoo/WCz0WHOzlpMu39Lo4t2uDnGJjVHupkK/aUq4uKSlKURKUpREpSlESlKURfhFVRrToc3GjIWQEy2Be2lUA5xGRGTjjwRJB/hfNWxVW8o+uraH0hDLGgeKeNjcR5xtlCqo4ODsuFOM43gAHgCMXtzhCs2ly61rNrN0j+HyVaW1w0bq6nDKwZTxwQQQcHjvFSW31ngiyFicjajZd4GNiRpRgEk75GO4ncp4mpRPovRd0okeC8tWbpYWKUDfv3FEeM8f1TXkurGi03iLSU3/RnHr5tBWsz6Yxz2+IXZVMtWVZsva6dkfv4KGnT6bYYxs35KFCCwHTi2MNuXeDsbwd/SO+vy91rlkVRhFCsj7gd7qXbaO/raRj5x2VPE0ZaY/J6HuW8cskSfSuC3qrPtLMKOjouxQ/45Qx+bA386rvvLVnarN4GfRRHLNr9tJxjb/sqr4dZbhcBGAxtYAVTjacucAg/rHI7Cq9gr2gkv2XoC6I/wI/7JXio7CR5zVria8A/JjR8PiEcr49DR/wAq+Wjvm76+CfBW0a+uVpKrOyvYN/uzuDvhROy3+FuOJHwqth1W0hIMCC52T1MGUHfn9fA41mwcl9+/GFV99In8gSasRdFS/r3t6/78SD+FEuKSaAjcYdrh/f3Fw3q5zHqqq7L9k3QHHgPcrB2Xbv7WNHifdQteSG5AzJNbRjxs32QPXXkmoFsDiTSliuOoMhPoMgqZx6nWQOfYtuT2siufS+TWyt7KOPvERPeqq/yFV38pKA7FIneY9AVAcrX7vvA3Ae6gcWpujV769ml+Bhd/oI9ZUOr+jR3trpSfyxPGPTIIxU4zSqzuUz/tpDiSfhV3Xt4/tVTww9FEYdB22ehoibHbNcRj5qzPW0hsNnvNHaOTxu5c+qD/AHVuqVVfyjuz2Q0bh8kqBz6r+1Ucd7itbG98Nyvo+Ef4LeRz6TKo9VfSQXhOXv5PJHDbqPno59dbClVn5dv3f3I3AD2UPMs1qm+V/S91FcJb+yrl4XiDsrMoBJkdTkRqoIwo3EVamndLSwSJHGyxRgIoGyoATMYLpnviNthsKDjm+HSBFRct35/D8XX62Wui1XIFfQslVH1bSm95kkaVRqABxAXnYys0SM67Lsqll7GKgsPMd1e9KVslGlKUoiUpSiJSlKIlKUoiVRn4R1u3O2jY6JjmXPVtbSHHoNXnWs1i1cgv4DBcJtod46mVhwZGG9SP6kHIJFEUB0Tyk6PEEQN1GrCNAVYOCCEAIPR7RWV3SdG+Fxeh/s1r2/B3tM7rm6A/6R/2V+fi7WvhN16IvsVyjuS1uSTnu8vhWOkOWx7pWjvC4vn/AGad0rR3hcXz/s1rvxdrXwm69EX2Kfi7WvhN16IvsVj9K235u8vhe9Jctj3StHeFxfP+zTulaO8Li+f9mtd+Lta+E3Xoi+xT8Xa18JuvRF9in0rbfm7y+E6S5bHulaO8Li+f9mndK0d4XF8/7Na78Xa18JuvRF9in4u1r4TdeiL7FPpW2/N3l8J0ly2PdK0d4XF8/wCzTulaO8Li+f8AZrXfi7WvhN16IvsU/F2tfCbr0RfYp9K235u8vhOkuWx7pWjvC4vn/Zp3StHeFxfP+zWu/F2tfCbr0RfYp+Lta+E3Xoi+xT6Vtvzd5fCdJctj3StHeFxfP+zTulaO8Li+f9mtd+Lta+E3Xoi+xT8Xa18JuvRF9in0rbfm7y+E6S5bHulaO8Li+f8AZp3StHeFxfP+zWu/F2tfCbr0RfYp+Lta+E3Xoi+xT6Vtvzd5fCdJcq75UtOQ3t9E1s4lURKmVBxtmSQ4GRk98PTXTaDdUE1V5GrKxmE2ZJ5V3oZdnZU9TBVUDaHUTnHVg1PK6S1t221FtJpwCgc7OMlKUpVlYpSlfhOKIv2leHstfHX7RF7UpSiJSlKIlKUoiUpSiJSlKIlKUoiUpSiJSlKIlKUoiUpSiJSlKIlKUoiUpSiJXjd9756UoiwqUpRF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8591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7" y="3886200"/>
            <a:ext cx="2667000" cy="220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835944"/>
            <a:ext cx="2733675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63" y="4419600"/>
            <a:ext cx="461554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05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Tobacco interior audit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Cigarette price promotion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Little cigar &amp; cigarillos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E-cigarettes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Cigarette prices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Interior Promotions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Remember the earlier rules….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5334000" cy="24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6957"/>
            <a:ext cx="3195638" cy="258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Cigarette Price Promotion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if YES: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Dual-product offer = Cigarette + </a:t>
            </a:r>
            <a:r>
              <a:rPr lang="en-US" dirty="0" err="1" smtClean="0"/>
              <a:t>Snus</a:t>
            </a:r>
            <a:r>
              <a:rPr lang="en-US" dirty="0" smtClean="0"/>
              <a:t> or other tobacco product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57490"/>
              </p:ext>
            </p:extLst>
          </p:nvPr>
        </p:nvGraphicFramePr>
        <p:xfrm>
          <a:off x="685800" y="2667000"/>
          <a:ext cx="7543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0"/>
                <a:gridCol w="1885950"/>
                <a:gridCol w="1885950"/>
                <a:gridCol w="1885950"/>
              </a:tblGrid>
              <a:tr h="762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Special 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Multi-pack Offer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Dual</a:t>
                      </a:r>
                      <a:r>
                        <a:rPr lang="en-US" baseline="0" dirty="0" smtClean="0"/>
                        <a:t>-Product Offer</a:t>
                      </a:r>
                      <a:endParaRPr lang="en-US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 smtClean="0"/>
                        <a:t>Camel Cigarettes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9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Flavored little cigars/cigarillos </a:t>
            </a:r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old?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if YES: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6999"/>
            <a:ext cx="7313295" cy="325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18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E-cigarettes sold?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if YES: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09824"/>
            <a:ext cx="4624389" cy="421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8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Background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The Tobacco Industry Targets Youth</a:t>
            </a:r>
            <a:endParaRPr lang="en-US" dirty="0"/>
          </a:p>
        </p:txBody>
      </p:sp>
      <p:pic>
        <p:nvPicPr>
          <p:cNvPr id="4098" name="Picture 2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658522"/>
            <a:ext cx="1762125" cy="713079"/>
          </a:xfrm>
          <a:prstGeom prst="rect">
            <a:avLst/>
          </a:prstGeom>
          <a:noFill/>
        </p:spPr>
      </p:pic>
      <p:pic>
        <p:nvPicPr>
          <p:cNvPr id="4105" name="Picture 9" descr="http://www.peerpowerprevention.org/main/portals/0/img/Events/HCSQuo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667000"/>
            <a:ext cx="6486525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Cigarette </a:t>
            </a:r>
            <a:r>
              <a:rPr lang="en-US" b="1" dirty="0" smtClean="0">
                <a:solidFill>
                  <a:srgbClr val="FF0000"/>
                </a:solidFill>
              </a:rPr>
              <a:t>Price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 the price of a 20-pack of Camel </a:t>
            </a:r>
            <a:r>
              <a:rPr lang="en-US" dirty="0" smtClean="0"/>
              <a:t>cigarettes. (Do not include sales tax)</a:t>
            </a:r>
            <a:endParaRPr lang="en-US" dirty="0" smtClean="0"/>
          </a:p>
          <a:p>
            <a:r>
              <a:rPr lang="en-US" dirty="0" smtClean="0"/>
              <a:t>If no price can be identified, DO NOT ASK the retailer – simply enter “0”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44540"/>
            <a:ext cx="5614988" cy="286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3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Chew/</a:t>
            </a:r>
            <a:r>
              <a:rPr lang="en-US" b="1" dirty="0" err="1" smtClean="0">
                <a:solidFill>
                  <a:srgbClr val="FF0000"/>
                </a:solidFill>
              </a:rPr>
              <a:t>Snus</a:t>
            </a:r>
            <a:r>
              <a:rPr lang="en-US" b="1" dirty="0" smtClean="0">
                <a:solidFill>
                  <a:srgbClr val="FF0000"/>
                </a:solidFill>
              </a:rPr>
              <a:t> &amp; other Smokeless Product Prices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9" y="1600200"/>
            <a:ext cx="410556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2576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86" y="3409950"/>
            <a:ext cx="24288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739" y="4830235"/>
            <a:ext cx="218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Chew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61386" y="5415010"/>
            <a:ext cx="1934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Snus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29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Tobacco interior practice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0" y="442041"/>
            <a:ext cx="7843200" cy="588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8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0998"/>
            <a:ext cx="84582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2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Tobacco Placement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33361"/>
            <a:ext cx="6858000" cy="51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7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Tobacco Placement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511149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50932"/>
            <a:ext cx="2607034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5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Advertising through tobacco branded functional objects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1"/>
            <a:ext cx="4075897" cy="762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en-US" dirty="0"/>
              <a:t>Marlboro shopping baskets</a:t>
            </a:r>
            <a:endParaRPr lang="en-US" dirty="0"/>
          </a:p>
        </p:txBody>
      </p:sp>
      <p:pic>
        <p:nvPicPr>
          <p:cNvPr id="4" name="Picture 4" descr="baskets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76400"/>
            <a:ext cx="4228297" cy="31712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Basicasht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633" y="1705577"/>
            <a:ext cx="4191159" cy="31420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39503" y="4953000"/>
            <a:ext cx="4075897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Basic trash 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3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b="1" dirty="0" smtClean="0"/>
          </a:p>
          <a:p>
            <a:pPr marL="0" indent="0" algn="ctr">
              <a:buNone/>
            </a:pPr>
            <a:r>
              <a:rPr lang="en-US" sz="5400" b="1" dirty="0" smtClean="0"/>
              <a:t>Questions</a:t>
            </a:r>
            <a:r>
              <a:rPr lang="en-US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Debrief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there anything surprising? 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 do you want to do with the information?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ted 5 stars - click for more info and to vote"/>
          <p:cNvPicPr>
            <a:picLocks noChangeAspect="1" noChangeArrowheads="1"/>
          </p:cNvPicPr>
          <p:nvPr/>
        </p:nvPicPr>
        <p:blipFill>
          <a:blip r:embed="rId3" cstate="print"/>
          <a:srcRect t="20000" b="14999"/>
          <a:stretch>
            <a:fillRect/>
          </a:stretch>
        </p:blipFill>
        <p:spPr bwMode="auto">
          <a:xfrm>
            <a:off x="128588" y="5257800"/>
            <a:ext cx="6119812" cy="1485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5" descr="Outdoor ads with ride and pepsi"/>
          <p:cNvPicPr>
            <a:picLocks noChangeAspect="1" noChangeArrowheads="1"/>
          </p:cNvPicPr>
          <p:nvPr/>
        </p:nvPicPr>
        <p:blipFill>
          <a:blip r:embed="rId4" cstate="print"/>
          <a:srcRect l="21666" t="11111" r="24167"/>
          <a:stretch>
            <a:fillRect/>
          </a:stretch>
        </p:blipFill>
        <p:spPr bwMode="auto">
          <a:xfrm>
            <a:off x="3810000" y="2362200"/>
            <a:ext cx="2182812" cy="26860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7" descr="Rated 4.5 stars - click for more info and to vo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886200"/>
            <a:ext cx="2010093" cy="2687589"/>
          </a:xfrm>
          <a:prstGeom prst="rect">
            <a:avLst/>
          </a:prstGeom>
          <a:noFill/>
        </p:spPr>
      </p:pic>
      <p:pic>
        <p:nvPicPr>
          <p:cNvPr id="6146" name="Picture 2" descr="Rated 4 stars - click for more info and to vo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4038600" cy="2692400"/>
          </a:xfrm>
          <a:prstGeom prst="rect">
            <a:avLst/>
          </a:prstGeom>
          <a:noFill/>
        </p:spPr>
      </p:pic>
      <p:pic>
        <p:nvPicPr>
          <p:cNvPr id="6148" name="Picture 4" descr="Rated 3 stars - click for more info and to vo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152400"/>
            <a:ext cx="2743200" cy="3657600"/>
          </a:xfrm>
          <a:prstGeom prst="rect">
            <a:avLst/>
          </a:prstGeom>
          <a:noFill/>
        </p:spPr>
      </p:pic>
      <p:pic>
        <p:nvPicPr>
          <p:cNvPr id="6150" name="Picture 6" descr="Rated 3 stars - click for more info and to vote"/>
          <p:cNvPicPr>
            <a:picLocks noChangeAspect="1" noChangeArrowheads="1"/>
          </p:cNvPicPr>
          <p:nvPr/>
        </p:nvPicPr>
        <p:blipFill>
          <a:blip r:embed="rId8" cstate="print"/>
          <a:srcRect l="33333" t="15000" r="11111" b="23333"/>
          <a:stretch>
            <a:fillRect/>
          </a:stretch>
        </p:blipFill>
        <p:spPr bwMode="auto">
          <a:xfrm>
            <a:off x="1447800" y="2438400"/>
            <a:ext cx="19050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…So do Alcohol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Gambling Companies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658522"/>
            <a:ext cx="1762125" cy="713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mages.smh.com.au/ftsmh/ffximage/2009/05/17/bundyrum_wideweb__470x334,0.jpg"/>
          <p:cNvPicPr>
            <a:picLocks noChangeAspect="1" noChangeArrowheads="1"/>
          </p:cNvPicPr>
          <p:nvPr/>
        </p:nvPicPr>
        <p:blipFill>
          <a:blip r:embed="rId3" cstate="print"/>
          <a:srcRect t="26348"/>
          <a:stretch>
            <a:fillRect/>
          </a:stretch>
        </p:blipFill>
        <p:spPr bwMode="auto">
          <a:xfrm>
            <a:off x="3886200" y="304800"/>
            <a:ext cx="4476750" cy="2343150"/>
          </a:xfrm>
          <a:prstGeom prst="rect">
            <a:avLst/>
          </a:prstGeom>
          <a:noFill/>
        </p:spPr>
      </p:pic>
      <p:pic>
        <p:nvPicPr>
          <p:cNvPr id="7176" name="Picture 8" descr="http://metrookccoalition.files.wordpress.com/2012/01/tobacco-a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0"/>
            <a:ext cx="2690662" cy="351716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06872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2638425" cy="32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pactoregon.org/Images/kiddieslo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4000498" cy="27432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41" y="3954367"/>
            <a:ext cx="3102838" cy="214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0" y="2590800"/>
            <a:ext cx="2649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6497"/>
            <a:ext cx="3892463" cy="563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Our Goal: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 placement for tobacco, alcohol, and gambling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Price promotion for tobacco and alcohol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Advertisement placement for tobacco, alcohol, and gambling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Audit Logistics 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How to do a store audit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0516EF50C5B48B8CCF649E2692D01" ma:contentTypeVersion="18" ma:contentTypeDescription="Create a new document." ma:contentTypeScope="" ma:versionID="94c46ac97ae86a75c02194633e51570a">
  <xsd:schema xmlns:xsd="http://www.w3.org/2001/XMLSchema" xmlns:xs="http://www.w3.org/2001/XMLSchema" xmlns:p="http://schemas.microsoft.com/office/2006/metadata/properties" xmlns:ns1="http://schemas.microsoft.com/sharepoint/v3" xmlns:ns2="59da1016-2a1b-4f8a-9768-d7a4932f6f16" xmlns:ns3="8488ce40-994a-4625-acd1-74fe6dd51a7e" targetNamespace="http://schemas.microsoft.com/office/2006/metadata/properties" ma:root="true" ma:fieldsID="3a23e7cefec6722df71f90bd5a6635b3" ns1:_="" ns2:_="" ns3:_="">
    <xsd:import namespace="http://schemas.microsoft.com/sharepoint/v3"/>
    <xsd:import namespace="59da1016-2a1b-4f8a-9768-d7a4932f6f16"/>
    <xsd:import namespace="8488ce40-994a-4625-acd1-74fe6dd51a7e"/>
    <xsd:element name="properties">
      <xsd:complexType>
        <xsd:sequence>
          <xsd:element name="documentManagement">
            <xsd:complexType>
              <xsd:all>
                <xsd:element ref="ns2:IACategory" minOccurs="0"/>
                <xsd:element ref="ns2:IATopic" minOccurs="0"/>
                <xsd:element ref="ns2:IASubtopic" minOccurs="0"/>
                <xsd:element ref="ns2:DocumentExpirationDate" minOccurs="0"/>
                <xsd:element ref="ns3:Meta_x0020_Description" minOccurs="0"/>
                <xsd:element ref="ns3:Meta_x0020_Keywords" minOccurs="0"/>
                <xsd:element ref="ns1:PublishingStartDate" minOccurs="0"/>
                <xsd:element ref="ns1:PublishingExpirationDate" minOccurs="0"/>
                <xsd:element ref="ns1:UR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  <xsd:element name="URL" ma:index="12" nillable="true" ma:displayName="URL" ma:format="Hyperlink" ma:internalName="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a1016-2a1b-4f8a-9768-d7a4932f6f16" elementFormDefault="qualified">
    <xsd:import namespace="http://schemas.microsoft.com/office/2006/documentManagement/types"/>
    <xsd:import namespace="http://schemas.microsoft.com/office/infopath/2007/PartnerControls"/>
    <xsd:element name="IACategory" ma:index="4" nillable="true" ma:displayName="IA Category" ma:format="Dropdown" ma:internalName="IACategory" ma:readOnly="false">
      <xsd:simpleType>
        <xsd:restriction base="dms:Choice">
          <xsd:enumeration value="About OHA"/>
          <xsd:enumeration value="Programs and Services"/>
          <xsd:enumeration value="Oregon Health Plan"/>
          <xsd:enumeration value="Health System Reform"/>
          <xsd:enumeration value="Licenses and Certificates"/>
          <xsd:enumeration value="Public Health"/>
        </xsd:restriction>
      </xsd:simpleType>
    </xsd:element>
    <xsd:element name="IATopic" ma:index="5" nillable="true" ma:displayName="IA Topic" ma:format="Dropdown" ma:internalName="IATopic" ma:readOnly="false">
      <xsd:simpleType>
        <xsd:restriction base="dms:Choice">
          <xsd:enumeration value="About OHA - Agency Communications"/>
          <xsd:enumeration value="About OHA - Budget"/>
          <xsd:enumeration value="About OHA - Contacts"/>
          <xsd:enumeration value="About OHA - Grants &amp; Contracts"/>
          <xsd:enumeration value="About OHA - Jobs &amp; Employment"/>
          <xsd:enumeration value="About OHA - Organization"/>
          <xsd:enumeration value="About OHA - Policies"/>
          <xsd:enumeration value="About OHA - Public Meetings"/>
          <xsd:enumeration value="About OHA - Public Records"/>
          <xsd:enumeration value="About OHA - Questions &amp; Comments"/>
          <xsd:enumeration value="About OHA - Reports &amp; Data"/>
          <xsd:enumeration value="About OHA - Rulemaking"/>
          <xsd:enumeration value="Programs and Services - Behavioral Health"/>
          <xsd:enumeration value="Programs and Services - Contacts"/>
          <xsd:enumeration value="Programs and Services - Coordinated Care"/>
          <xsd:enumeration value="Programs and Services - Disease"/>
          <xsd:enumeration value="Programs and Services - Environment"/>
          <xsd:enumeration value="Programs and Services - Health Resources"/>
          <xsd:enumeration value="Programs and Services - OEBB"/>
          <xsd:enumeration value="Programs and Services - Oregon Health Plan"/>
          <xsd:enumeration value="Programs and Services - Oregon State Hospital"/>
          <xsd:enumeration value="Programs and Services - PEBB"/>
          <xsd:enumeration value="Programs and Services - Pharmacy"/>
          <xsd:enumeration value="Programs and Services - Prevention"/>
          <xsd:enumeration value="Programs and Services - Safety"/>
          <xsd:enumeration value="Oregon Health Plan - Agency Communications"/>
          <xsd:enumeration value="Oregon Health Plan - Benefits"/>
          <xsd:enumeration value="Oregon Health Plan - Contacts"/>
          <xsd:enumeration value="Oregon Health Plan - Coordinated Care"/>
          <xsd:enumeration value="Oregon Health Plan - Grants &amp; Contracts"/>
          <xsd:enumeration value="Oregon Health Plan - Health Resources"/>
          <xsd:enumeration value="Oregon Health Plan - Policies"/>
          <xsd:enumeration value="Oregon Health Plan - Providers and Partners"/>
          <xsd:enumeration value="Oregon Health Plan - Public Meetings"/>
          <xsd:enumeration value="Oregon Health Plan - Questions &amp; Comments"/>
          <xsd:enumeration value="Oregon Health Plan - Rule Making"/>
          <xsd:enumeration value="Health System Reform - Agency Communications"/>
          <xsd:enumeration value="Health System Reform - Coordinated Care"/>
          <xsd:enumeration value="Health System Reform - Public Meetings"/>
          <xsd:enumeration value="Health System Reform - Questions &amp; Comments"/>
          <xsd:enumeration value="Health System Reform - Reports &amp; Data"/>
          <xsd:enumeration value="Licenses and Certificates - Certificates"/>
          <xsd:enumeration value="Licenses and Certificates - Contacts"/>
          <xsd:enumeration value="Licenses and Certificates - Licenses"/>
          <xsd:enumeration value="Licenses and Certificates - Vital Records"/>
          <xsd:enumeration value="Public Health - Agency Communications"/>
          <xsd:enumeration value="Public Health - Contacts"/>
          <xsd:enumeration value="Public Health - Disease"/>
          <xsd:enumeration value="Public Health - Environment"/>
          <xsd:enumeration value="Public Health - Health Resources"/>
          <xsd:enumeration value="Public Health - Questions &amp; Comments"/>
          <xsd:enumeration value="Public Health - Prevention"/>
          <xsd:enumeration value="Public Health - Providers and Partners"/>
          <xsd:enumeration value="Public Health - Reports &amp; Data"/>
          <xsd:enumeration value="Public Health - Safety"/>
          <xsd:enumeration value="Public Health - Vital Records"/>
        </xsd:restriction>
      </xsd:simpleType>
    </xsd:element>
    <xsd:element name="IASubtopic" ma:index="6" nillable="true" ma:displayName="IA Subtopic" ma:format="Dropdown" ma:internalName="IASubtopic" ma:readOnly="false">
      <xsd:simpleType>
        <xsd:restriction base="dms:Choice">
          <xsd:enumeration value="Addiction Services - Alcohol"/>
          <xsd:enumeration value="Addiction Services - Drug"/>
          <xsd:enumeration value="Addiction Services - Gambling"/>
          <xsd:enumeration value="Addiction Services - Tobacco"/>
          <xsd:enumeration value="Applications"/>
          <xsd:enumeration value="Benefits - Health Plans"/>
          <xsd:enumeration value="Benefits - OEBB"/>
          <xsd:enumeration value="Benefits - OHP"/>
          <xsd:enumeration value="Benefits - PEBB"/>
          <xsd:enumeration value="Benefits - Retirement"/>
          <xsd:enumeration value="Budget - Agency Summary"/>
          <xsd:enumeration value="Budget - Agency Request (ARB)"/>
          <xsd:enumeration value="Budget - Governors Budget"/>
          <xsd:enumeration value="Budget - Infrastructure"/>
          <xsd:enumeration value="Budget - Legislatively Adopted (LAB)"/>
          <xsd:enumeration value="Budget - Legislative action"/>
          <xsd:enumeration value="Budget - Overview"/>
          <xsd:enumeration value="Budget - Policy Option Package (POP)"/>
          <xsd:enumeration value="Budget - Priorities"/>
          <xsd:enumeration value="Budget - Program"/>
          <xsd:enumeration value="Budget - Reduction"/>
          <xsd:enumeration value="Budget - Strategic funding proposal"/>
          <xsd:enumeration value="Budget - Special report"/>
          <xsd:enumeration value="Budget - Stakeholder meeting"/>
          <xsd:enumeration value="CCO - Contact"/>
          <xsd:enumeration value="CCO - Audited Financial Statement"/>
          <xsd:enumeration value="CCO - Interim Financial Statement"/>
          <xsd:enumeration value="CCO - Internal Financial Statement"/>
          <xsd:enumeration value="Clean Air"/>
          <xsd:enumeration value="Clean Water"/>
          <xsd:enumeration value="Clinics"/>
          <xsd:enumeration value="Commissions"/>
          <xsd:enumeration value="Committee Members"/>
          <xsd:enumeration value="Committees"/>
          <xsd:enumeration value="Crisis Services"/>
          <xsd:enumeration value="Drug Addiction Services"/>
          <xsd:enumeration value="Electronic Health Care Records (EHR)"/>
          <xsd:enumeration value="Emergency Preparedness"/>
          <xsd:enumeration value="Environmental Pollution"/>
          <xsd:enumeration value="Featured Content"/>
          <xsd:enumeration value="Fees"/>
          <xsd:enumeration value="Health Services - Primary Care Home"/>
          <xsd:enumeration value="Health Services - Prioritized list"/>
          <xsd:enumeration value="ICD-10"/>
          <xsd:enumeration value="Immunizations"/>
          <xsd:enumeration value="Legislation - Bills"/>
          <xsd:enumeration value="Legislation - Contact"/>
          <xsd:enumeration value="Legislation - Highlights"/>
          <xsd:enumeration value="Legislation - Session Summary"/>
          <xsd:enumeration value="Materials - Commission"/>
          <xsd:enumeration value="Materials - Committee"/>
          <xsd:enumeration value="Materials - Coverage Guidance"/>
          <xsd:enumeration value="Materials - Evidence-based Guidelines"/>
          <xsd:enumeration value="Materials - Health care plan details"/>
          <xsd:enumeration value="Materials - Health care plan overview"/>
          <xsd:enumeration value="Materials - Meeting Document"/>
          <xsd:enumeration value="Materials - Meeting Recording"/>
          <xsd:enumeration value="Materials - Meeting Schedule"/>
          <xsd:enumeration value="Materials - Open Enrollment"/>
          <xsd:enumeration value="Materials - Training"/>
          <xsd:enumeration value="Materials - Webinar"/>
          <xsd:enumeration value="Materials - Workgroup"/>
          <xsd:enumeration value="Medical Marijuana (OMMP)"/>
          <xsd:enumeration value="Medical Services"/>
          <xsd:enumeration value="Meeting Document"/>
          <xsd:enumeration value="Meeting Schedule"/>
          <xsd:enumeration value="Mental Health Services"/>
          <xsd:enumeration value="Metrics - Behavioral Health"/>
          <xsd:enumeration value="Metrics - CCO"/>
          <xsd:enumeration value="Metrics - Demographics"/>
          <xsd:enumeration value="Metrics - Hospital Performance"/>
          <xsd:enumeration value="Metrics - Incentive"/>
          <xsd:enumeration value="Metrics - Measures and Outcomes Tracking (MOTS)"/>
          <xsd:enumeration value="Metrics - ONE Eligibility system"/>
          <xsd:enumeration value="Metrics - Prevention"/>
          <xsd:enumeration value="Metrics - Rural health"/>
          <xsd:enumeration value="Metrics - State-Wide"/>
          <xsd:enumeration value="News Letter"/>
          <xsd:enumeration value="News Release"/>
          <xsd:enumeration value="OHP - Medicaid Waiver"/>
          <xsd:enumeration value="OHP - Provider Announcement"/>
          <xsd:enumeration value="OHP - Provider Rates"/>
          <xsd:enumeration value="Preferred Drug List"/>
          <xsd:enumeration value="Prescription Drugs - Monitoring"/>
          <xsd:enumeration value="Prescription Drugs - Preferred List"/>
          <xsd:enumeration value="Prescription Drugs - Subsidy"/>
          <xsd:enumeration value="Prescription Drugs Subsidy"/>
          <xsd:enumeration value="Technical Assistance"/>
          <xsd:enumeration value="Training"/>
          <xsd:enumeration value="Vital Statistics - Birth Certificate"/>
          <xsd:enumeration value="Vital Statistics - Certificate Death"/>
          <xsd:enumeration value="Vital Statistics - Data Use Requests"/>
          <xsd:enumeration value="Vital Statistics - Divorce Data"/>
          <xsd:enumeration value="Vital Statistics - Domestic Partnership Data"/>
          <xsd:enumeration value="Vital Statistics - Fetal Death Data"/>
          <xsd:enumeration value="Vital Statistics - Marriage Data"/>
          <xsd:enumeration value="Vital Statistics - Teen Pregnancy Data"/>
          <xsd:enumeration value="Wellness - Exercise"/>
          <xsd:enumeration value="Wellness - HEM"/>
          <xsd:enumeration value="Wellness - Intervention"/>
          <xsd:enumeration value="Wellness - Pain Management"/>
          <xsd:enumeration value="Wellness - Reproductive Health"/>
          <xsd:enumeration value="Wellness - Stress Relief"/>
        </xsd:restriction>
      </xsd:simpleType>
    </xsd:element>
    <xsd:element name="DocumentExpirationDate" ma:index="7" nillable="true" ma:displayName="Document Expiration Date" ma:format="DateOnly" ma:internalName="DocumentExpirationDate" ma:readOnly="false">
      <xsd:simpleType>
        <xsd:restriction base="dms:DateTime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8ce40-994a-4625-acd1-74fe6dd51a7e" elementFormDefault="qualified">
    <xsd:import namespace="http://schemas.microsoft.com/office/2006/documentManagement/types"/>
    <xsd:import namespace="http://schemas.microsoft.com/office/infopath/2007/PartnerControls"/>
    <xsd:element name="Meta_x0020_Description" ma:index="8" nillable="true" ma:displayName="Meta Description" ma:internalName="Meta_x0020_Description" ma:readOnly="false">
      <xsd:simpleType>
        <xsd:restriction base="dms:Text"/>
      </xsd:simpleType>
    </xsd:element>
    <xsd:element name="Meta_x0020_Keywords" ma:index="9" nillable="true" ma:displayName="Meta Keywords" ma:internalName="Meta_x0020_Keywords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 xmlns="http://schemas.microsoft.com/sharepoint/v3">
      <Url>https://www.oregon.gov/oha/PH/DISEASESCONDITIONS/CHRONICDISEASE/HPCDPCONNECTION/TRAINING_EVENTS/Documents/TrainingMaterials/2013-2014/11-2013_counter_tobacco_pointofsale_columbia_co.pptx</Url>
      <Description>Slide 1</Description>
    </URL>
    <PublishingExpirationDate xmlns="http://schemas.microsoft.com/sharepoint/v3" xsi:nil="true"/>
    <PublishingStartDate xmlns="http://schemas.microsoft.com/sharepoint/v3" xsi:nil="true"/>
    <IACategory xmlns="59da1016-2a1b-4f8a-9768-d7a4932f6f16">Public Health</IACategory>
    <IASubtopic xmlns="59da1016-2a1b-4f8a-9768-d7a4932f6f16" xsi:nil="true"/>
    <DocumentExpirationDate xmlns="59da1016-2a1b-4f8a-9768-d7a4932f6f16">2017-12-31T08:00:00+00:00</DocumentExpirationDate>
    <Meta_x0020_Keywords xmlns="8488ce40-994a-4625-acd1-74fe6dd51a7e" xsi:nil="true"/>
    <Meta_x0020_Description xmlns="8488ce40-994a-4625-acd1-74fe6dd51a7e" xsi:nil="true"/>
    <IATopic xmlns="59da1016-2a1b-4f8a-9768-d7a4932f6f16">Public Health - Prevention</IATopic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2221E3-A2BD-46D0-A0C5-6A035BED5D57}"/>
</file>

<file path=customXml/itemProps2.xml><?xml version="1.0" encoding="utf-8"?>
<ds:datastoreItem xmlns:ds="http://schemas.openxmlformats.org/officeDocument/2006/customXml" ds:itemID="{04DF73E2-3359-4D0D-B81A-1B0DBE1F6B50}"/>
</file>

<file path=customXml/itemProps3.xml><?xml version="1.0" encoding="utf-8"?>
<ds:datastoreItem xmlns:ds="http://schemas.openxmlformats.org/officeDocument/2006/customXml" ds:itemID="{4C909B7C-CF10-440A-BD98-3B3CE2736CE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7909</TotalTime>
  <Words>1518</Words>
  <Application>Microsoft Office PowerPoint</Application>
  <PresentationFormat>On-screen Show (4:3)</PresentationFormat>
  <Paragraphs>219</Paragraphs>
  <Slides>39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This Session</vt:lpstr>
      <vt:lpstr>Background</vt:lpstr>
      <vt:lpstr>PowerPoint Presentation</vt:lpstr>
      <vt:lpstr>PowerPoint Presentation</vt:lpstr>
      <vt:lpstr>PowerPoint Presentation</vt:lpstr>
      <vt:lpstr>PowerPoint Presentation</vt:lpstr>
      <vt:lpstr>Our Goal:</vt:lpstr>
      <vt:lpstr>Audit Logistics </vt:lpstr>
      <vt:lpstr>General Instructions</vt:lpstr>
      <vt:lpstr>While in the Store</vt:lpstr>
      <vt:lpstr>Introducing the Study  </vt:lpstr>
      <vt:lpstr>Introducing the Study</vt:lpstr>
      <vt:lpstr>Counting Rules</vt:lpstr>
      <vt:lpstr>Overview of Audit Form</vt:lpstr>
      <vt:lpstr>The Store Type</vt:lpstr>
      <vt:lpstr>Tobacco, Alcohol, &amp; lottery exterior audit</vt:lpstr>
      <vt:lpstr>Where are Exterior Marketing Materials</vt:lpstr>
      <vt:lpstr>Exterior Audit: Store Property vs. Store Exterior</vt:lpstr>
      <vt:lpstr>Exterior Promotions</vt:lpstr>
      <vt:lpstr>Exterior Promotions</vt:lpstr>
      <vt:lpstr>Exterior Promotions</vt:lpstr>
      <vt:lpstr>Advertising of Alcohol and Lottery</vt:lpstr>
      <vt:lpstr>Other signage </vt:lpstr>
      <vt:lpstr>Tobacco interior audit</vt:lpstr>
      <vt:lpstr>Interior Promotions</vt:lpstr>
      <vt:lpstr>Cigarette Price Promotion</vt:lpstr>
      <vt:lpstr>Flavored little cigars/cigarillos sold?</vt:lpstr>
      <vt:lpstr>E-cigarettes sold?</vt:lpstr>
      <vt:lpstr>Cigarette Price</vt:lpstr>
      <vt:lpstr>Chew/Snus &amp; other Smokeless Product Prices </vt:lpstr>
      <vt:lpstr>Tobacco interior practice</vt:lpstr>
      <vt:lpstr>PowerPoint Presentation</vt:lpstr>
      <vt:lpstr>PowerPoint Presentation</vt:lpstr>
      <vt:lpstr>Tobacco Placement</vt:lpstr>
      <vt:lpstr>Tobacco Placement </vt:lpstr>
      <vt:lpstr>Advertising through tobacco branded functional objects</vt:lpstr>
      <vt:lpstr>PowerPoint Presentation</vt:lpstr>
      <vt:lpstr>Debrief </vt:lpstr>
    </vt:vector>
  </TitlesOfParts>
  <Company>Yamhill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johnsonj</dc:creator>
  <cp:lastModifiedBy>Ashley Swanson</cp:lastModifiedBy>
  <cp:revision>195</cp:revision>
  <dcterms:created xsi:type="dcterms:W3CDTF">2013-07-10T19:46:26Z</dcterms:created>
  <dcterms:modified xsi:type="dcterms:W3CDTF">2013-10-01T18:05:15Z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0x0101009900516EF50C5B48B8CCF649E2692D01</vt:lpwstr>
  </property>
  <property fmtid="{D5CDD505-2E9C-101B-9397-08002B2CF9AE}" pid="3" name="WorkflowChangePath">
    <vt:lpwstr>e8e5ad1f-e9a8-404d-844e-d78b0ad57c40,2;e8e5ad1f-e9a8-404d-844e-d78b0ad57c40,4;</vt:lpwstr>
  </property>
  <property fmtid="{D5CDD505-2E9C-101B-9397-08002B2CF9AE}" pid="4" name="Order">
    <vt:r8>30000</vt:r8>
  </property>
</Properties>
</file>