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2.xml" ContentType="application/vnd.openxmlformats-officedocument.presentationml.slide+xml"/>
  <Override PartName="/ppt/slides/slide18.xml" ContentType="application/vnd.openxmlformats-officedocument.presentationml.slide+xml"/>
  <Override PartName="/ppt/slides/slide20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1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29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27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4.xml" ContentType="application/vnd.openxmlformats-officedocument.presentationml.notesSlide+xml"/>
  <Override PartName="/ppt/slideLayouts/slideLayout11.xml" ContentType="application/vnd.openxmlformats-officedocument.presentationml.slideLayout+xml"/>
  <Override PartName="/ppt/notesSlides/notesSlide25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-52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3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38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48873F-8083-2C48-A10F-F4AF1D948B33}" type="datetimeFigureOut">
              <a:rPr lang="en-US" smtClean="0"/>
              <a:t>7/16/2015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B04A7D-D7D5-B548-844D-1AE039145A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9144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E7AC83D-90C6-C749-B692-A0543FB54C4A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260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7503712-588F-C846-8F9F-A78E457D5706}" type="slidenum">
              <a:rPr lang="en-US" sz="1200"/>
              <a:pPr/>
              <a:t>10</a:t>
            </a:fld>
            <a:endParaRPr lang="en-US" sz="1200"/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FED257A-E31D-D549-BB52-992A60F4CF7C}" type="slidenum">
              <a:rPr lang="en-US" sz="1200"/>
              <a:pPr/>
              <a:t>11</a:t>
            </a:fld>
            <a:endParaRPr lang="en-US" sz="1200"/>
          </a:p>
        </p:txBody>
      </p:sp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C335536-02DA-DB40-89FD-808F92EC1A33}" type="slidenum">
              <a:rPr lang="en-US" sz="1200"/>
              <a:pPr/>
              <a:t>12</a:t>
            </a:fld>
            <a:endParaRPr lang="en-US" sz="1200"/>
          </a:p>
        </p:txBody>
      </p:sp>
      <p:sp>
        <p:nvSpPr>
          <p:cNvPr id="187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C2D0B88-139B-D045-AAE6-DF6156694BEB}" type="slidenum">
              <a:rPr lang="en-US" sz="1200"/>
              <a:pPr/>
              <a:t>13</a:t>
            </a:fld>
            <a:endParaRPr lang="en-US" sz="1200"/>
          </a:p>
        </p:txBody>
      </p:sp>
      <p:sp>
        <p:nvSpPr>
          <p:cNvPr id="22937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0963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3F6A2AA-77C8-B84E-A65F-A5AD15886E34}" type="slidenum">
              <a:rPr lang="en-US" sz="1200"/>
              <a:pPr/>
              <a:t>14</a:t>
            </a:fld>
            <a:endParaRPr lang="en-US" sz="1200"/>
          </a:p>
        </p:txBody>
      </p:sp>
      <p:sp>
        <p:nvSpPr>
          <p:cNvPr id="18841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3011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946EA54-EA67-2849-8AC0-4C696CE76CF0}" type="slidenum">
              <a:rPr lang="en-US" sz="1200"/>
              <a:pPr/>
              <a:t>15</a:t>
            </a:fld>
            <a:endParaRPr lang="en-US" sz="1200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1343133-EF81-2C4D-95E4-836C341FC068}" type="slidenum">
              <a:rPr lang="en-US" sz="1200"/>
              <a:pPr/>
              <a:t>16</a:t>
            </a:fld>
            <a:endParaRPr lang="en-US" sz="1200"/>
          </a:p>
        </p:txBody>
      </p:sp>
      <p:sp>
        <p:nvSpPr>
          <p:cNvPr id="190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5EF7CE7-38C9-4C44-9225-F669C810F942}" type="slidenum">
              <a:rPr lang="en-US" sz="1200"/>
              <a:pPr/>
              <a:t>17</a:t>
            </a:fld>
            <a:endParaRPr lang="en-US" sz="1200"/>
          </a:p>
        </p:txBody>
      </p:sp>
      <p:sp>
        <p:nvSpPr>
          <p:cNvPr id="191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F8EC229-F983-8E4A-84E9-6E99FA34AE04}" type="slidenum">
              <a:rPr lang="en-US" sz="1200"/>
              <a:pPr/>
              <a:t>18</a:t>
            </a:fld>
            <a:endParaRPr lang="en-US" sz="1200"/>
          </a:p>
        </p:txBody>
      </p:sp>
      <p:sp>
        <p:nvSpPr>
          <p:cNvPr id="26521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1203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4EF6F96-E731-A541-99E4-8D53C928A78D}" type="slidenum">
              <a:rPr lang="en-US" sz="1200"/>
              <a:pPr/>
              <a:t>19</a:t>
            </a:fld>
            <a:endParaRPr lang="en-US" sz="1200"/>
          </a:p>
        </p:txBody>
      </p:sp>
      <p:sp>
        <p:nvSpPr>
          <p:cNvPr id="14336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3251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2C2EFA6-8E26-114A-924A-7D599D0C64B2}" type="slidenum">
              <a:rPr lang="en-US" sz="1200"/>
              <a:pPr/>
              <a:t>2</a:t>
            </a:fld>
            <a:endParaRPr lang="en-US" sz="1200"/>
          </a:p>
        </p:txBody>
      </p:sp>
      <p:sp>
        <p:nvSpPr>
          <p:cNvPr id="183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5B81946-C2EE-C341-9962-C2DBE5BA0E4D}" type="slidenum">
              <a:rPr lang="en-US" sz="1200"/>
              <a:pPr/>
              <a:t>20</a:t>
            </a:fld>
            <a:endParaRPr lang="en-US" sz="1200"/>
          </a:p>
        </p:txBody>
      </p:sp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48EABB6-B08D-DE45-BDD4-0C1C980F990A}" type="slidenum">
              <a:rPr lang="en-US" sz="1200"/>
              <a:pPr/>
              <a:t>21</a:t>
            </a:fld>
            <a:endParaRPr lang="en-US" sz="1200"/>
          </a:p>
        </p:txBody>
      </p:sp>
      <p:sp>
        <p:nvSpPr>
          <p:cNvPr id="194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F5E41DA-7CE1-4B47-B497-DB1DAF951217}" type="slidenum">
              <a:rPr lang="en-US" sz="1200"/>
              <a:pPr/>
              <a:t>22</a:t>
            </a:fld>
            <a:endParaRPr lang="en-US" sz="1200"/>
          </a:p>
        </p:txBody>
      </p:sp>
      <p:sp>
        <p:nvSpPr>
          <p:cNvPr id="249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C280289-047C-554D-B7E9-4BCFBC4EA1E4}" type="slidenum">
              <a:rPr lang="en-US" sz="1200"/>
              <a:pPr/>
              <a:t>23</a:t>
            </a:fld>
            <a:endParaRPr lang="en-US" sz="1200"/>
          </a:p>
        </p:txBody>
      </p:sp>
      <p:sp>
        <p:nvSpPr>
          <p:cNvPr id="26829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1443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5E82867-8F92-9440-9C32-FB12D14FB577}" type="slidenum">
              <a:rPr lang="en-US" sz="1200"/>
              <a:pPr/>
              <a:t>24</a:t>
            </a:fld>
            <a:endParaRPr lang="en-US" sz="1200"/>
          </a:p>
        </p:txBody>
      </p:sp>
      <p:sp>
        <p:nvSpPr>
          <p:cNvPr id="26624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3491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EEA2067-0242-B44B-8DC6-CD42B617D45B}" type="slidenum">
              <a:rPr lang="en-US" sz="1200"/>
              <a:pPr/>
              <a:t>25</a:t>
            </a:fld>
            <a:endParaRPr lang="en-US" sz="1200"/>
          </a:p>
        </p:txBody>
      </p:sp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325823B-FEB2-C047-B437-3480855AF2B9}" type="slidenum">
              <a:rPr lang="en-US" sz="1200"/>
              <a:pPr/>
              <a:t>26</a:t>
            </a:fld>
            <a:endParaRPr lang="en-US" sz="1200"/>
          </a:p>
        </p:txBody>
      </p:sp>
      <p:sp>
        <p:nvSpPr>
          <p:cNvPr id="335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1926D96-63BD-6545-B1A3-2651ABB7B256}" type="slidenum">
              <a:rPr lang="en-US" sz="1200"/>
              <a:pPr/>
              <a:t>27</a:t>
            </a:fld>
            <a:endParaRPr lang="en-US" sz="1200"/>
          </a:p>
        </p:txBody>
      </p:sp>
      <p:sp>
        <p:nvSpPr>
          <p:cNvPr id="31949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9635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D4603A7-EA8F-2448-80FE-CFB00F5A6C80}" type="slidenum">
              <a:rPr lang="en-US" sz="1200"/>
              <a:pPr/>
              <a:t>28</a:t>
            </a:fld>
            <a:endParaRPr lang="en-US" sz="1200"/>
          </a:p>
        </p:txBody>
      </p:sp>
      <p:sp>
        <p:nvSpPr>
          <p:cNvPr id="322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CDCA1A7-9620-6647-82AB-88BBC69C6A5A}" type="slidenum">
              <a:rPr lang="en-US" sz="1200"/>
              <a:pPr/>
              <a:t>29</a:t>
            </a:fld>
            <a:endParaRPr lang="en-US" sz="1200"/>
          </a:p>
        </p:txBody>
      </p:sp>
      <p:sp>
        <p:nvSpPr>
          <p:cNvPr id="323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4AA7D87-9F92-774E-8226-03C9848691F1}" type="slidenum">
              <a:rPr lang="en-US" sz="1200"/>
              <a:pPr/>
              <a:t>3</a:t>
            </a:fld>
            <a:endParaRPr lang="en-US" sz="1200"/>
          </a:p>
        </p:txBody>
      </p:sp>
      <p:sp>
        <p:nvSpPr>
          <p:cNvPr id="233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A9C99E1-3F47-1D48-9BC5-45E778A3A251}" type="slidenum">
              <a:rPr lang="en-US" sz="1200"/>
              <a:pPr/>
              <a:t>30</a:t>
            </a:fld>
            <a:endParaRPr lang="en-US" sz="1200"/>
          </a:p>
        </p:txBody>
      </p:sp>
      <p:sp>
        <p:nvSpPr>
          <p:cNvPr id="336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38FADC2-4C84-DC4A-99EC-2FFEB57BBD06}" type="slidenum">
              <a:rPr lang="en-US" sz="1200"/>
              <a:pPr/>
              <a:t>4</a:t>
            </a:fld>
            <a:endParaRPr lang="en-US" sz="1200"/>
          </a:p>
        </p:txBody>
      </p:sp>
      <p:sp>
        <p:nvSpPr>
          <p:cNvPr id="248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B087398-0905-6E4D-9CF6-D5828661665D}" type="slidenum">
              <a:rPr lang="en-US" sz="1200"/>
              <a:pPr/>
              <a:t>5</a:t>
            </a:fld>
            <a:endParaRPr lang="en-US" sz="1200"/>
          </a:p>
        </p:txBody>
      </p:sp>
      <p:sp>
        <p:nvSpPr>
          <p:cNvPr id="184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6FB91FC-8695-DB44-B508-D1B4F3722E70}" type="slidenum">
              <a:rPr lang="en-US" sz="1200"/>
              <a:pPr/>
              <a:t>6</a:t>
            </a:fld>
            <a:endParaRPr lang="en-US" sz="1200"/>
          </a:p>
        </p:txBody>
      </p:sp>
      <p:sp>
        <p:nvSpPr>
          <p:cNvPr id="24781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6627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340E0ED-C36F-6443-937B-94F7A840BC2A}" type="slidenum">
              <a:rPr lang="en-US" sz="1200"/>
              <a:pPr/>
              <a:t>7</a:t>
            </a:fld>
            <a:endParaRPr lang="en-US" sz="1200"/>
          </a:p>
        </p:txBody>
      </p:sp>
      <p:sp>
        <p:nvSpPr>
          <p:cNvPr id="185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74E2F46-89FF-3046-8F24-E9865FBB5F15}" type="slidenum">
              <a:rPr lang="en-US" sz="1200"/>
              <a:pPr/>
              <a:t>8</a:t>
            </a:fld>
            <a:endParaRPr lang="en-US" sz="1200"/>
          </a:p>
        </p:txBody>
      </p:sp>
      <p:sp>
        <p:nvSpPr>
          <p:cNvPr id="18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DCF7862-82B0-5946-AAD0-EA3D48FAB01E}" type="slidenum">
              <a:rPr lang="en-US" sz="1200"/>
              <a:pPr/>
              <a:t>9</a:t>
            </a:fld>
            <a:endParaRPr lang="en-US" sz="1200"/>
          </a:p>
        </p:txBody>
      </p:sp>
      <p:sp>
        <p:nvSpPr>
          <p:cNvPr id="26009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2771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6B3FA-AE62-D943-BB70-AF77B87AFB6D}" type="datetimeFigureOut">
              <a:rPr lang="en-US" smtClean="0"/>
              <a:t>7/16/2015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07116-75F6-2345-860D-ACF4F88C6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119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6B3FA-AE62-D943-BB70-AF77B87AFB6D}" type="datetimeFigureOut">
              <a:rPr lang="en-US" smtClean="0"/>
              <a:t>7/16/2015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07116-75F6-2345-860D-ACF4F88C6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330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6B3FA-AE62-D943-BB70-AF77B87AFB6D}" type="datetimeFigureOut">
              <a:rPr lang="en-US" smtClean="0"/>
              <a:t>7/16/2015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07116-75F6-2345-860D-ACF4F88C6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342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6B3FA-AE62-D943-BB70-AF77B87AFB6D}" type="datetimeFigureOut">
              <a:rPr lang="en-US" smtClean="0"/>
              <a:t>7/16/2015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07116-75F6-2345-860D-ACF4F88C6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038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6B3FA-AE62-D943-BB70-AF77B87AFB6D}" type="datetimeFigureOut">
              <a:rPr lang="en-US" smtClean="0"/>
              <a:t>7/16/2015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07116-75F6-2345-860D-ACF4F88C6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046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6B3FA-AE62-D943-BB70-AF77B87AFB6D}" type="datetimeFigureOut">
              <a:rPr lang="en-US" smtClean="0"/>
              <a:t>7/16/2015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07116-75F6-2345-860D-ACF4F88C6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477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6B3FA-AE62-D943-BB70-AF77B87AFB6D}" type="datetimeFigureOut">
              <a:rPr lang="en-US" smtClean="0"/>
              <a:t>7/16/2015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07116-75F6-2345-860D-ACF4F88C6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513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6B3FA-AE62-D943-BB70-AF77B87AFB6D}" type="datetimeFigureOut">
              <a:rPr lang="en-US" smtClean="0"/>
              <a:t>7/16/2015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07116-75F6-2345-860D-ACF4F88C6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245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6B3FA-AE62-D943-BB70-AF77B87AFB6D}" type="datetimeFigureOut">
              <a:rPr lang="en-US" smtClean="0"/>
              <a:t>7/16/2015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07116-75F6-2345-860D-ACF4F88C6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423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6B3FA-AE62-D943-BB70-AF77B87AFB6D}" type="datetimeFigureOut">
              <a:rPr lang="en-US" smtClean="0"/>
              <a:t>7/16/2015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07116-75F6-2345-860D-ACF4F88C6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231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6B3FA-AE62-D943-BB70-AF77B87AFB6D}" type="datetimeFigureOut">
              <a:rPr lang="en-US" smtClean="0"/>
              <a:t>7/16/2015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07116-75F6-2345-860D-ACF4F88C6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625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D6B3FA-AE62-D943-BB70-AF77B87AFB6D}" type="datetimeFigureOut">
              <a:rPr lang="en-US" smtClean="0"/>
              <a:t>7/16/2015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907116-75F6-2345-860D-ACF4F88C6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527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026" descr="OpenSli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28600"/>
            <a:ext cx="39370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9125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ChangeArrowheads="1"/>
          </p:cNvSpPr>
          <p:nvPr/>
        </p:nvSpPr>
        <p:spPr bwMode="auto">
          <a:xfrm>
            <a:off x="1889125" y="278288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33794" name="Picture 3" descr="Srdh48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450" y="231775"/>
            <a:ext cx="6261100" cy="639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0067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ChangeArrowheads="1"/>
          </p:cNvSpPr>
          <p:nvPr/>
        </p:nvSpPr>
        <p:spPr bwMode="auto">
          <a:xfrm>
            <a:off x="3192463" y="303688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35842" name="Picture 3" descr="Ssrf40d-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76200"/>
            <a:ext cx="4619625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Rectangle 4"/>
          <p:cNvSpPr>
            <a:spLocks noChangeArrowheads="1"/>
          </p:cNvSpPr>
          <p:nvPr/>
        </p:nvSpPr>
        <p:spPr bwMode="auto">
          <a:xfrm>
            <a:off x="6088063" y="345916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35844" name="Picture 5" descr="Ssrf40d-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838200"/>
            <a:ext cx="440055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9924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ChangeArrowheads="1"/>
          </p:cNvSpPr>
          <p:nvPr/>
        </p:nvSpPr>
        <p:spPr bwMode="auto">
          <a:xfrm>
            <a:off x="685800" y="304800"/>
            <a:ext cx="7848600" cy="1330325"/>
          </a:xfrm>
          <a:prstGeom prst="rect">
            <a:avLst/>
          </a:prstGeom>
          <a:noFill/>
          <a:ln w="19050" cap="rnd">
            <a:solidFill>
              <a:srgbClr val="FF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Humboldt Youth Purchase </a:t>
            </a:r>
          </a:p>
          <a:p>
            <a:pPr algn="ctr"/>
            <a:r>
              <a:rPr lang="en-US" sz="4000">
                <a:solidFill>
                  <a:schemeClr val="bg1"/>
                </a:solidFill>
              </a:rPr>
              <a:t>Survey Results: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67939" name="Rectangle 3"/>
          <p:cNvSpPr>
            <a:spLocks noChangeArrowheads="1"/>
          </p:cNvSpPr>
          <p:nvPr/>
        </p:nvSpPr>
        <p:spPr bwMode="auto">
          <a:xfrm>
            <a:off x="228600" y="5734050"/>
            <a:ext cx="8586788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200">
                <a:solidFill>
                  <a:schemeClr val="bg1"/>
                </a:solidFill>
              </a:rPr>
              <a:t>*Youth in Humboldt County can buy tobacco from</a:t>
            </a:r>
            <a:r>
              <a:rPr lang="en-US" sz="2200"/>
              <a:t> </a:t>
            </a:r>
            <a:r>
              <a:rPr lang="en-US" sz="2200">
                <a:solidFill>
                  <a:srgbClr val="FF0012"/>
                </a:solidFill>
              </a:rPr>
              <a:t>1 in 4</a:t>
            </a:r>
            <a:r>
              <a:rPr lang="en-US" sz="2200"/>
              <a:t> </a:t>
            </a:r>
            <a:r>
              <a:rPr lang="en-US" sz="2200">
                <a:solidFill>
                  <a:schemeClr val="bg1"/>
                </a:solidFill>
              </a:rPr>
              <a:t>retail stores</a:t>
            </a:r>
          </a:p>
        </p:txBody>
      </p:sp>
      <p:sp>
        <p:nvSpPr>
          <p:cNvPr id="167940" name="Rectangle 4"/>
          <p:cNvSpPr>
            <a:spLocks noChangeArrowheads="1"/>
          </p:cNvSpPr>
          <p:nvPr/>
        </p:nvSpPr>
        <p:spPr bwMode="auto">
          <a:xfrm>
            <a:off x="1447800" y="3576638"/>
            <a:ext cx="6470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The state rate of illegal tobacco sales is</a:t>
            </a:r>
            <a:r>
              <a:rPr lang="en-US"/>
              <a:t> </a:t>
            </a:r>
            <a:r>
              <a:rPr lang="en-US">
                <a:solidFill>
                  <a:srgbClr val="FF0012"/>
                </a:solidFill>
              </a:rPr>
              <a:t>10.7%</a:t>
            </a:r>
            <a:endParaRPr lang="en-US">
              <a:latin typeface="Times New Roman" charset="0"/>
            </a:endParaRPr>
          </a:p>
        </p:txBody>
      </p:sp>
      <p:sp>
        <p:nvSpPr>
          <p:cNvPr id="167941" name="Rectangle 5"/>
          <p:cNvSpPr>
            <a:spLocks noChangeArrowheads="1"/>
          </p:cNvSpPr>
          <p:nvPr/>
        </p:nvSpPr>
        <p:spPr bwMode="auto">
          <a:xfrm>
            <a:off x="533400" y="4648200"/>
            <a:ext cx="80787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Humboldt County has an overall illegal sales rate of</a:t>
            </a:r>
            <a:r>
              <a:rPr lang="en-US"/>
              <a:t> </a:t>
            </a:r>
            <a:r>
              <a:rPr lang="en-US">
                <a:solidFill>
                  <a:srgbClr val="FF0012"/>
                </a:solidFill>
              </a:rPr>
              <a:t>26.8%</a:t>
            </a:r>
            <a:endParaRPr lang="en-US">
              <a:solidFill>
                <a:srgbClr val="FF0012"/>
              </a:solidFill>
              <a:latin typeface="Times New Roman" charset="0"/>
            </a:endParaRPr>
          </a:p>
        </p:txBody>
      </p:sp>
      <p:sp>
        <p:nvSpPr>
          <p:cNvPr id="167942" name="Rectangle 6"/>
          <p:cNvSpPr>
            <a:spLocks noChangeArrowheads="1"/>
          </p:cNvSpPr>
          <p:nvPr/>
        </p:nvSpPr>
        <p:spPr bwMode="auto">
          <a:xfrm>
            <a:off x="685800" y="2057400"/>
            <a:ext cx="76200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000">
                <a:solidFill>
                  <a:schemeClr val="bg1"/>
                </a:solidFill>
              </a:rPr>
              <a:t>The rate of illegal sales in Humboldt County</a:t>
            </a:r>
            <a:r>
              <a:rPr lang="en-US" sz="3000"/>
              <a:t> is </a:t>
            </a:r>
            <a:r>
              <a:rPr lang="en-US" sz="3000">
                <a:solidFill>
                  <a:srgbClr val="FF0012"/>
                </a:solidFill>
              </a:rPr>
              <a:t>2.5 times higher</a:t>
            </a:r>
            <a:r>
              <a:rPr lang="en-US" sz="3000"/>
              <a:t> </a:t>
            </a:r>
            <a:r>
              <a:rPr lang="en-US" sz="3000">
                <a:solidFill>
                  <a:schemeClr val="bg1"/>
                </a:solidFill>
              </a:rPr>
              <a:t>than the state average.</a:t>
            </a:r>
            <a:r>
              <a:rPr lang="en-US">
                <a:solidFill>
                  <a:schemeClr val="bg1"/>
                </a:solidFill>
                <a:latin typeface="Times New Roman" charset="0"/>
              </a:rPr>
              <a:t> </a:t>
            </a:r>
          </a:p>
        </p:txBody>
      </p:sp>
      <p:sp>
        <p:nvSpPr>
          <p:cNvPr id="37894" name="Rectangle 7"/>
          <p:cNvSpPr>
            <a:spLocks noChangeArrowheads="1"/>
          </p:cNvSpPr>
          <p:nvPr/>
        </p:nvSpPr>
        <p:spPr bwMode="auto">
          <a:xfrm>
            <a:off x="4267200" y="6400800"/>
            <a:ext cx="10223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bg1"/>
                </a:solidFill>
              </a:rPr>
              <a:t>May 1, 2008</a:t>
            </a:r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875702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67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167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167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0"/>
                                        <p:tgtEl>
                                          <p:spTgt spid="167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39" grpId="0"/>
      <p:bldP spid="167940" grpId="0"/>
      <p:bldP spid="167941" grpId="0"/>
      <p:bldP spid="16794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1027" descr="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3" y="461963"/>
            <a:ext cx="8688387" cy="593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0674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1028" descr="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1371600"/>
            <a:ext cx="8612187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6" name="Rectangle 1029"/>
          <p:cNvSpPr>
            <a:spLocks noChangeArrowheads="1"/>
          </p:cNvSpPr>
          <p:nvPr/>
        </p:nvSpPr>
        <p:spPr bwMode="auto">
          <a:xfrm>
            <a:off x="2743200" y="5638800"/>
            <a:ext cx="3352800" cy="152400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434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5" descr="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28600"/>
            <a:ext cx="5970588" cy="640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8" name="AutoShape 6"/>
          <p:cNvSpPr>
            <a:spLocks noChangeArrowheads="1"/>
          </p:cNvSpPr>
          <p:nvPr/>
        </p:nvSpPr>
        <p:spPr bwMode="auto">
          <a:xfrm>
            <a:off x="304800" y="1524000"/>
            <a:ext cx="2514600" cy="457200"/>
          </a:xfrm>
          <a:prstGeom prst="rightArrow">
            <a:avLst>
              <a:gd name="adj1" fmla="val 50000"/>
              <a:gd name="adj2" fmla="val 137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104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9" descr="FirstChoi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65150"/>
            <a:ext cx="8763000" cy="577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2" name="Rectangle 10"/>
          <p:cNvSpPr>
            <a:spLocks noChangeArrowheads="1"/>
          </p:cNvSpPr>
          <p:nvPr/>
        </p:nvSpPr>
        <p:spPr bwMode="auto">
          <a:xfrm>
            <a:off x="2943225" y="603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6083" name="Rectangle 11"/>
          <p:cNvSpPr>
            <a:spLocks noChangeArrowheads="1"/>
          </p:cNvSpPr>
          <p:nvPr/>
        </p:nvSpPr>
        <p:spPr bwMode="auto">
          <a:xfrm>
            <a:off x="1066800" y="914400"/>
            <a:ext cx="5943600" cy="228600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84" name="Rectangle 12"/>
          <p:cNvSpPr>
            <a:spLocks noChangeArrowheads="1"/>
          </p:cNvSpPr>
          <p:nvPr/>
        </p:nvSpPr>
        <p:spPr bwMode="auto">
          <a:xfrm>
            <a:off x="8124825" y="-158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50541" name="AutoShape 13"/>
          <p:cNvSpPr>
            <a:spLocks noChangeArrowheads="1"/>
          </p:cNvSpPr>
          <p:nvPr/>
        </p:nvSpPr>
        <p:spPr bwMode="auto">
          <a:xfrm>
            <a:off x="6096000" y="2209800"/>
            <a:ext cx="2514600" cy="457200"/>
          </a:xfrm>
          <a:prstGeom prst="leftArrow">
            <a:avLst>
              <a:gd name="adj1" fmla="val 50000"/>
              <a:gd name="adj2" fmla="val 137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86" name="Rectangle 14"/>
          <p:cNvSpPr>
            <a:spLocks noChangeArrowheads="1"/>
          </p:cNvSpPr>
          <p:nvPr/>
        </p:nvSpPr>
        <p:spPr bwMode="auto">
          <a:xfrm>
            <a:off x="9344025" y="35782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50543" name="AutoShape 15"/>
          <p:cNvSpPr>
            <a:spLocks noChangeArrowheads="1"/>
          </p:cNvSpPr>
          <p:nvPr/>
        </p:nvSpPr>
        <p:spPr bwMode="auto">
          <a:xfrm>
            <a:off x="5334000" y="5410200"/>
            <a:ext cx="2514600" cy="457200"/>
          </a:xfrm>
          <a:prstGeom prst="leftArrow">
            <a:avLst>
              <a:gd name="adj1" fmla="val 50000"/>
              <a:gd name="adj2" fmla="val 137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906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50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150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41" grpId="0" animBg="1"/>
      <p:bldP spid="15054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5"/>
          <p:cNvSpPr>
            <a:spLocks noChangeArrowheads="1"/>
          </p:cNvSpPr>
          <p:nvPr/>
        </p:nvSpPr>
        <p:spPr bwMode="auto">
          <a:xfrm>
            <a:off x="7223125" y="1746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48130" name="Picture 7" descr="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3" y="1238250"/>
            <a:ext cx="8688387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1560" name="AutoShape 8"/>
          <p:cNvSpPr>
            <a:spLocks noChangeArrowheads="1"/>
          </p:cNvSpPr>
          <p:nvPr/>
        </p:nvSpPr>
        <p:spPr bwMode="auto">
          <a:xfrm>
            <a:off x="5791200" y="2438400"/>
            <a:ext cx="2971800" cy="533400"/>
          </a:xfrm>
          <a:prstGeom prst="leftArrow">
            <a:avLst>
              <a:gd name="adj1" fmla="val 50000"/>
              <a:gd name="adj2" fmla="val 139286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003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1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6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1" name="Rectangle 1027"/>
          <p:cNvSpPr>
            <a:spLocks noChangeArrowheads="1"/>
          </p:cNvSpPr>
          <p:nvPr/>
        </p:nvSpPr>
        <p:spPr bwMode="auto">
          <a:xfrm>
            <a:off x="228600" y="5181600"/>
            <a:ext cx="8659813" cy="13716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ja-JP" altLang="en-US" sz="3500"/>
              <a:t>“</a:t>
            </a:r>
            <a:r>
              <a:rPr lang="en-US" altLang="ja-JP" sz="3500"/>
              <a:t>Marlboro King showed a five share point </a:t>
            </a:r>
          </a:p>
          <a:p>
            <a:r>
              <a:rPr lang="en-US" sz="3500"/>
              <a:t>share loss in the 14-17 year old age group</a:t>
            </a:r>
            <a:r>
              <a:rPr lang="ja-JP" altLang="en-US" sz="3500"/>
              <a:t>”</a:t>
            </a:r>
            <a:endParaRPr lang="en-US" altLang="ja-JP" sz="3800"/>
          </a:p>
          <a:p>
            <a:r>
              <a:rPr lang="en-US" sz="1400"/>
              <a:t>							        John Wallace, 1975</a:t>
            </a:r>
            <a:endParaRPr lang="en-US" sz="1400">
              <a:latin typeface="Times New Roman" charset="0"/>
            </a:endParaRPr>
          </a:p>
        </p:txBody>
      </p:sp>
      <p:pic>
        <p:nvPicPr>
          <p:cNvPr id="50178" name="Picture 1028" descr="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609600"/>
            <a:ext cx="6834188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1153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63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317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1027" descr="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63" y="227013"/>
            <a:ext cx="8091487" cy="640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1900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9" descr="2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3" y="150813"/>
            <a:ext cx="8688387" cy="655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8186" name="Picture 10" descr="2-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313" y="150813"/>
            <a:ext cx="7126287" cy="655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168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78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3"/>
          <p:cNvSpPr>
            <a:spLocks noChangeArrowheads="1"/>
          </p:cNvSpPr>
          <p:nvPr/>
        </p:nvSpPr>
        <p:spPr bwMode="auto">
          <a:xfrm>
            <a:off x="4953000" y="6400800"/>
            <a:ext cx="18938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/>
              <a:t>Lorillard June 8, 1979</a:t>
            </a:r>
            <a:endParaRPr lang="en-US"/>
          </a:p>
        </p:txBody>
      </p:sp>
      <p:pic>
        <p:nvPicPr>
          <p:cNvPr id="54274" name="Picture 7" descr="17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7481888" cy="638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5" name="Rectangle 8"/>
          <p:cNvSpPr>
            <a:spLocks noChangeArrowheads="1"/>
          </p:cNvSpPr>
          <p:nvPr/>
        </p:nvSpPr>
        <p:spPr bwMode="auto">
          <a:xfrm>
            <a:off x="1143000" y="1676400"/>
            <a:ext cx="3505200" cy="76200"/>
          </a:xfrm>
          <a:prstGeom prst="rect">
            <a:avLst/>
          </a:prstGeom>
          <a:solidFill>
            <a:srgbClr val="FFFA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4521" name="Picture 9" descr="17-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28600"/>
            <a:ext cx="4689475" cy="640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5973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64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9" descr="18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613" y="112713"/>
            <a:ext cx="6199187" cy="663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2" name="Rectangle 10"/>
          <p:cNvSpPr>
            <a:spLocks noChangeArrowheads="1"/>
          </p:cNvSpPr>
          <p:nvPr/>
        </p:nvSpPr>
        <p:spPr bwMode="auto">
          <a:xfrm>
            <a:off x="2209800" y="3352800"/>
            <a:ext cx="1143000" cy="76200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23" name="Rectangle 11"/>
          <p:cNvSpPr>
            <a:spLocks noChangeArrowheads="1"/>
          </p:cNvSpPr>
          <p:nvPr/>
        </p:nvSpPr>
        <p:spPr bwMode="auto">
          <a:xfrm>
            <a:off x="2209800" y="4495800"/>
            <a:ext cx="1143000" cy="76200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24" name="Rectangle 12"/>
          <p:cNvSpPr>
            <a:spLocks noChangeArrowheads="1"/>
          </p:cNvSpPr>
          <p:nvPr/>
        </p:nvSpPr>
        <p:spPr bwMode="auto">
          <a:xfrm>
            <a:off x="2286000" y="5334000"/>
            <a:ext cx="1714500" cy="76200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25" name="Rectangle 13"/>
          <p:cNvSpPr>
            <a:spLocks noChangeArrowheads="1"/>
          </p:cNvSpPr>
          <p:nvPr/>
        </p:nvSpPr>
        <p:spPr bwMode="auto">
          <a:xfrm>
            <a:off x="5791200" y="5029200"/>
            <a:ext cx="3124200" cy="116046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600"/>
              <a:t>SWEET FLAVOR CIGARETTE:</a:t>
            </a:r>
            <a:r>
              <a:rPr lang="en-US" sz="1800"/>
              <a:t> </a:t>
            </a:r>
          </a:p>
          <a:p>
            <a:pPr algn="ctr"/>
            <a:r>
              <a:rPr lang="ja-JP" altLang="en-US" sz="1800"/>
              <a:t>“</a:t>
            </a:r>
            <a:r>
              <a:rPr lang="en-US" altLang="ja-JP" sz="1800"/>
              <a:t>It</a:t>
            </a:r>
            <a:r>
              <a:rPr lang="ja-JP" altLang="en-US" sz="1800"/>
              <a:t>’</a:t>
            </a:r>
            <a:r>
              <a:rPr lang="en-US" altLang="ja-JP" sz="1800"/>
              <a:t>s a well known fact that </a:t>
            </a:r>
          </a:p>
          <a:p>
            <a:pPr algn="ctr"/>
            <a:r>
              <a:rPr lang="en-US" sz="1800"/>
              <a:t>teenagers like sweet products.</a:t>
            </a:r>
            <a:r>
              <a:rPr lang="ja-JP" altLang="en-US" sz="1800"/>
              <a:t>”</a:t>
            </a:r>
            <a:endParaRPr lang="en-US" sz="1800"/>
          </a:p>
        </p:txBody>
      </p:sp>
      <p:sp>
        <p:nvSpPr>
          <p:cNvPr id="56326" name="Rectangle 14"/>
          <p:cNvSpPr>
            <a:spLocks noChangeArrowheads="1"/>
          </p:cNvSpPr>
          <p:nvPr/>
        </p:nvSpPr>
        <p:spPr bwMode="auto">
          <a:xfrm>
            <a:off x="5791200" y="3429000"/>
            <a:ext cx="3162300" cy="10064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/>
              <a:t>APPLE FLAVOR: </a:t>
            </a:r>
            <a:r>
              <a:rPr lang="ja-JP" altLang="en-US" sz="2000"/>
              <a:t>“</a:t>
            </a:r>
            <a:r>
              <a:rPr lang="en-US" altLang="ja-JP" sz="2000"/>
              <a:t>Apples </a:t>
            </a:r>
          </a:p>
          <a:p>
            <a:r>
              <a:rPr lang="en-US" sz="2000"/>
              <a:t>connote goodness and </a:t>
            </a:r>
          </a:p>
          <a:p>
            <a:r>
              <a:rPr lang="en-US" sz="2000"/>
              <a:t>freshness</a:t>
            </a:r>
            <a:r>
              <a:rPr lang="ja-JP" altLang="en-US" sz="2000"/>
              <a:t>”</a:t>
            </a:r>
            <a:endParaRPr lang="en-US" sz="2000">
              <a:latin typeface="Times New Roman" charset="0"/>
            </a:endParaRPr>
          </a:p>
        </p:txBody>
      </p:sp>
      <p:pic>
        <p:nvPicPr>
          <p:cNvPr id="152591" name="Picture 15" descr="18-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2400"/>
            <a:ext cx="4818063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2726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52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Picture 4" descr="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07963"/>
            <a:ext cx="7773987" cy="644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0622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Picture 1030" descr="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4213" y="188913"/>
            <a:ext cx="5233987" cy="647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18" name="Rectangle 1031"/>
          <p:cNvSpPr>
            <a:spLocks noChangeArrowheads="1"/>
          </p:cNvSpPr>
          <p:nvPr/>
        </p:nvSpPr>
        <p:spPr bwMode="auto">
          <a:xfrm>
            <a:off x="685800" y="5562600"/>
            <a:ext cx="7696200" cy="4572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ja-JP" altLang="en-US"/>
              <a:t>“</a:t>
            </a:r>
            <a:r>
              <a:rPr lang="en-US" altLang="ja-JP"/>
              <a:t>Enclosed is the cigarette ingredient information…</a:t>
            </a:r>
            <a:r>
              <a:rPr lang="ja-JP" altLang="en-US"/>
              <a:t>”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023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Picture 1027" descr="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3" y="169863"/>
            <a:ext cx="7926387" cy="651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3532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Picture 5" descr="22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113" y="385763"/>
            <a:ext cx="6834187" cy="608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4" name="Picture 6" descr="22-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105400"/>
            <a:ext cx="8459788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8448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1" name="Picture 1026" descr="Slide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17475"/>
            <a:ext cx="6591300" cy="666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2" name="AutoShape 1027"/>
          <p:cNvSpPr>
            <a:spLocks noChangeArrowheads="1"/>
          </p:cNvSpPr>
          <p:nvPr/>
        </p:nvSpPr>
        <p:spPr bwMode="auto">
          <a:xfrm>
            <a:off x="5334000" y="609600"/>
            <a:ext cx="2362200" cy="381000"/>
          </a:xfrm>
          <a:prstGeom prst="leftArrow">
            <a:avLst>
              <a:gd name="adj1" fmla="val 55000"/>
              <a:gd name="adj2" fmla="val 126239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8593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09" name="Picture 2" descr="Picture 1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663" y="1003300"/>
            <a:ext cx="6669087" cy="485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20488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7" name="Picture 2" descr="Picture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04800"/>
            <a:ext cx="78486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67806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5" name="Picture 2" descr="Picture 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90513"/>
            <a:ext cx="7772400" cy="630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66300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2"/>
          <p:cNvSpPr txBox="1">
            <a:spLocks noChangeArrowheads="1"/>
          </p:cNvSpPr>
          <p:nvPr/>
        </p:nvSpPr>
        <p:spPr bwMode="auto">
          <a:xfrm>
            <a:off x="762000" y="4876800"/>
            <a:ext cx="762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9458" name="Rectangle 3"/>
          <p:cNvSpPr>
            <a:spLocks noChangeArrowheads="1"/>
          </p:cNvSpPr>
          <p:nvPr/>
        </p:nvSpPr>
        <p:spPr bwMode="auto">
          <a:xfrm>
            <a:off x="533400" y="2286000"/>
            <a:ext cx="80772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US" sz="3600" i="1">
                <a:solidFill>
                  <a:srgbClr val="FF0603"/>
                </a:solidFill>
              </a:rPr>
              <a:t>Purpose/Objectives</a:t>
            </a:r>
            <a:endParaRPr lang="en-US" sz="3600" b="1" i="1">
              <a:solidFill>
                <a:srgbClr val="FF0603"/>
              </a:solidFill>
            </a:endParaRPr>
          </a:p>
          <a:p>
            <a:pPr algn="ctr"/>
            <a:endParaRPr lang="en-US" sz="2000"/>
          </a:p>
          <a:p>
            <a:pPr algn="ctr"/>
            <a:r>
              <a:rPr lang="ja-JP" altLang="en-US" sz="2800">
                <a:solidFill>
                  <a:schemeClr val="bg1"/>
                </a:solidFill>
              </a:rPr>
              <a:t>“</a:t>
            </a:r>
            <a:r>
              <a:rPr lang="en-US" altLang="ja-JP" sz="2800">
                <a:solidFill>
                  <a:schemeClr val="bg1"/>
                </a:solidFill>
              </a:rPr>
              <a:t>The purpose of the TUPE program is to reduce youth tobacco use by helping young people make healthful tobacco-related decisions through tobacco-specific educational instruction and activities that build knowledge as well as social skills and youth development assets.</a:t>
            </a:r>
            <a:r>
              <a:rPr lang="ja-JP" altLang="en-US" sz="2800">
                <a:solidFill>
                  <a:schemeClr val="bg1"/>
                </a:solidFill>
              </a:rPr>
              <a:t>”</a:t>
            </a:r>
            <a:endParaRPr lang="en-US" sz="2800">
              <a:solidFill>
                <a:schemeClr val="bg1"/>
              </a:solidFill>
            </a:endParaRPr>
          </a:p>
        </p:txBody>
      </p:sp>
      <p:sp>
        <p:nvSpPr>
          <p:cNvPr id="19459" name="Text Box 4"/>
          <p:cNvSpPr txBox="1">
            <a:spLocks noChangeArrowheads="1"/>
          </p:cNvSpPr>
          <p:nvPr/>
        </p:nvSpPr>
        <p:spPr bwMode="auto">
          <a:xfrm>
            <a:off x="304800" y="304800"/>
            <a:ext cx="8305800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800" u="sng">
                <a:solidFill>
                  <a:srgbClr val="FF0603"/>
                </a:solidFill>
                <a:latin typeface="Times New Roman" charset="0"/>
              </a:rPr>
              <a:t>California Department of Education</a:t>
            </a:r>
            <a:r>
              <a:rPr lang="en-US" sz="2800">
                <a:solidFill>
                  <a:srgbClr val="FF0603"/>
                </a:solidFill>
                <a:latin typeface="Times New Roman" charset="0"/>
              </a:rPr>
              <a:t>:</a:t>
            </a:r>
          </a:p>
          <a:p>
            <a:pPr algn="ctr"/>
            <a:r>
              <a:rPr lang="en-US" sz="3600" b="1" i="1">
                <a:solidFill>
                  <a:schemeClr val="bg1"/>
                </a:solidFill>
              </a:rPr>
              <a:t>Tobacco Use Prevention Education</a:t>
            </a:r>
            <a:r>
              <a:rPr lang="en-US" sz="3600" b="1" i="1"/>
              <a:t> </a:t>
            </a:r>
          </a:p>
          <a:p>
            <a:pPr algn="ctr"/>
            <a:r>
              <a:rPr lang="en-US" sz="2800" b="1" i="1">
                <a:solidFill>
                  <a:srgbClr val="FF0603"/>
                </a:solidFill>
              </a:rPr>
              <a:t>(TUPE) Program</a:t>
            </a:r>
            <a:endParaRPr lang="en-US" sz="2800" b="1">
              <a:solidFill>
                <a:srgbClr val="FF0603"/>
              </a:solidFill>
            </a:endParaRPr>
          </a:p>
        </p:txBody>
      </p:sp>
      <p:sp>
        <p:nvSpPr>
          <p:cNvPr id="19460" name="Rectangle 8"/>
          <p:cNvSpPr>
            <a:spLocks noChangeArrowheads="1"/>
          </p:cNvSpPr>
          <p:nvPr/>
        </p:nvSpPr>
        <p:spPr bwMode="auto">
          <a:xfrm>
            <a:off x="2819400" y="6324600"/>
            <a:ext cx="3733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 u="sng">
                <a:solidFill>
                  <a:srgbClr val="FF0603"/>
                </a:solidFill>
              </a:rPr>
              <a:t>www.cde.ca.gov/ls/he/at/tupeoverview.asp</a:t>
            </a:r>
            <a:endParaRPr lang="en-US" sz="1400">
              <a:solidFill>
                <a:srgbClr val="FF0603"/>
              </a:solidFill>
              <a:latin typeface="Times New Roman" charset="0"/>
            </a:endParaRPr>
          </a:p>
        </p:txBody>
      </p:sp>
      <p:sp>
        <p:nvSpPr>
          <p:cNvPr id="19461" name="Rectangle 11"/>
          <p:cNvSpPr>
            <a:spLocks noChangeArrowheads="1"/>
          </p:cNvSpPr>
          <p:nvPr/>
        </p:nvSpPr>
        <p:spPr bwMode="auto">
          <a:xfrm>
            <a:off x="3209925" y="19018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926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3" name="Picture 2" descr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52600"/>
            <a:ext cx="8821738" cy="330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4" name="AutoShape 3"/>
          <p:cNvSpPr>
            <a:spLocks noChangeArrowheads="1"/>
          </p:cNvSpPr>
          <p:nvPr/>
        </p:nvSpPr>
        <p:spPr bwMode="auto">
          <a:xfrm>
            <a:off x="1600200" y="3810000"/>
            <a:ext cx="2286000" cy="457200"/>
          </a:xfrm>
          <a:prstGeom prst="rightArrow">
            <a:avLst>
              <a:gd name="adj1" fmla="val 50000"/>
              <a:gd name="adj2" fmla="val 101019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1876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027" descr="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513" y="188913"/>
            <a:ext cx="5513387" cy="647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1344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2" descr="5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550" y="379413"/>
            <a:ext cx="4152900" cy="609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1805" name="Picture 13" descr="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"/>
            <a:ext cx="91440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7355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61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029" descr="6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0600" y="341313"/>
            <a:ext cx="4622800" cy="617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550" name="Picture 1030" descr="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3" y="334963"/>
            <a:ext cx="8764587" cy="618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9389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36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ChangeArrowheads="1"/>
          </p:cNvSpPr>
          <p:nvPr/>
        </p:nvSpPr>
        <p:spPr bwMode="auto">
          <a:xfrm>
            <a:off x="762000" y="533400"/>
            <a:ext cx="7616825" cy="1208088"/>
          </a:xfrm>
          <a:prstGeom prst="rect">
            <a:avLst/>
          </a:prstGeom>
          <a:noFill/>
          <a:ln w="19050" cap="rnd">
            <a:solidFill>
              <a:srgbClr val="FF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r>
              <a:rPr lang="en-US" sz="7200">
                <a:solidFill>
                  <a:schemeClr val="bg1"/>
                </a:solidFill>
                <a:latin typeface="Times New Roman" charset="0"/>
              </a:rPr>
              <a:t>The Media Machine</a:t>
            </a:r>
            <a:endParaRPr lang="en-US"/>
          </a:p>
        </p:txBody>
      </p:sp>
      <p:sp>
        <p:nvSpPr>
          <p:cNvPr id="166915" name="Rectangle 3"/>
          <p:cNvSpPr>
            <a:spLocks noChangeArrowheads="1"/>
          </p:cNvSpPr>
          <p:nvPr/>
        </p:nvSpPr>
        <p:spPr bwMode="auto">
          <a:xfrm>
            <a:off x="228600" y="2667000"/>
            <a:ext cx="8686800" cy="350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200" i="1">
                <a:solidFill>
                  <a:schemeClr val="bg1"/>
                </a:solidFill>
                <a:latin typeface="Times New Roman" charset="0"/>
              </a:rPr>
              <a:t>Youth recall tobacco ads at</a:t>
            </a:r>
            <a:r>
              <a:rPr lang="en-US" sz="3200">
                <a:solidFill>
                  <a:srgbClr val="FF0012"/>
                </a:solidFill>
                <a:latin typeface="Times New Roman" charset="0"/>
              </a:rPr>
              <a:t> twice the rate of adults</a:t>
            </a:r>
          </a:p>
          <a:p>
            <a:endParaRPr lang="en-US" sz="3200">
              <a:solidFill>
                <a:srgbClr val="FF0012"/>
              </a:solidFill>
              <a:latin typeface="Times New Roman" charset="0"/>
            </a:endParaRPr>
          </a:p>
          <a:p>
            <a:pPr algn="ctr"/>
            <a:r>
              <a:rPr lang="en-US" sz="3200" i="1">
                <a:solidFill>
                  <a:schemeClr val="bg1"/>
                </a:solidFill>
                <a:latin typeface="Times New Roman" charset="0"/>
              </a:rPr>
              <a:t>Youth are more likely to cite</a:t>
            </a:r>
            <a:r>
              <a:rPr lang="en-US" sz="3200" i="1">
                <a:latin typeface="Times New Roman" charset="0"/>
              </a:rPr>
              <a:t> </a:t>
            </a:r>
            <a:r>
              <a:rPr lang="en-US" sz="3200">
                <a:solidFill>
                  <a:srgbClr val="FF0012"/>
                </a:solidFill>
                <a:latin typeface="Times New Roman" charset="0"/>
              </a:rPr>
              <a:t>ads over peer pressure</a:t>
            </a:r>
            <a:r>
              <a:rPr lang="en-US" sz="3200" i="1">
                <a:solidFill>
                  <a:srgbClr val="FF0012"/>
                </a:solidFill>
                <a:latin typeface="Times New Roman" charset="0"/>
              </a:rPr>
              <a:t> </a:t>
            </a:r>
            <a:r>
              <a:rPr lang="en-US" sz="3200" i="1">
                <a:solidFill>
                  <a:schemeClr val="bg1"/>
                </a:solidFill>
                <a:latin typeface="Times New Roman" charset="0"/>
              </a:rPr>
              <a:t>as reason to start smoking/chewing</a:t>
            </a:r>
          </a:p>
          <a:p>
            <a:endParaRPr lang="en-US" sz="3200">
              <a:solidFill>
                <a:schemeClr val="bg1"/>
              </a:solidFill>
              <a:latin typeface="Times New Roman" charset="0"/>
            </a:endParaRPr>
          </a:p>
          <a:p>
            <a:pPr algn="ctr"/>
            <a:r>
              <a:rPr lang="en-US" sz="3200" i="1">
                <a:solidFill>
                  <a:schemeClr val="bg1"/>
                </a:solidFill>
                <a:latin typeface="Times New Roman" charset="0"/>
              </a:rPr>
              <a:t>Promotions </a:t>
            </a:r>
            <a:r>
              <a:rPr lang="en-US" sz="2800" i="1">
                <a:solidFill>
                  <a:schemeClr val="bg1"/>
                </a:solidFill>
                <a:latin typeface="Times New Roman" charset="0"/>
              </a:rPr>
              <a:t>(coupons/discounts)</a:t>
            </a:r>
            <a:r>
              <a:rPr lang="en-US" sz="3200" i="1">
                <a:solidFill>
                  <a:schemeClr val="bg1"/>
                </a:solidFill>
                <a:latin typeface="Times New Roman" charset="0"/>
              </a:rPr>
              <a:t> lead to</a:t>
            </a:r>
            <a:r>
              <a:rPr lang="en-US" sz="3200">
                <a:solidFill>
                  <a:srgbClr val="FF0012"/>
                </a:solidFill>
                <a:latin typeface="Times New Roman" charset="0"/>
              </a:rPr>
              <a:t> 1/3 of youth experimentation</a:t>
            </a:r>
            <a:endParaRPr lang="en-US">
              <a:solidFill>
                <a:srgbClr val="FF0012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2982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669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66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66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1030" descr="8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6800"/>
            <a:ext cx="38608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6135" name="Picture 1031" descr="8-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04800"/>
            <a:ext cx="4572000" cy="638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2878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6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6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6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6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1026" descr="NAS_Blan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452755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8051" name="Picture 1027" descr="NA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150" y="228600"/>
            <a:ext cx="464185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3415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8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8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58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8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900516EF50C5B48B8CCF649E2692D01" ma:contentTypeVersion="18" ma:contentTypeDescription="Create a new document." ma:contentTypeScope="" ma:versionID="94c46ac97ae86a75c02194633e51570a">
  <xsd:schema xmlns:xsd="http://www.w3.org/2001/XMLSchema" xmlns:xs="http://www.w3.org/2001/XMLSchema" xmlns:p="http://schemas.microsoft.com/office/2006/metadata/properties" xmlns:ns1="http://schemas.microsoft.com/sharepoint/v3" xmlns:ns2="59da1016-2a1b-4f8a-9768-d7a4932f6f16" xmlns:ns3="8488ce40-994a-4625-acd1-74fe6dd51a7e" targetNamespace="http://schemas.microsoft.com/office/2006/metadata/properties" ma:root="true" ma:fieldsID="3a23e7cefec6722df71f90bd5a6635b3" ns1:_="" ns2:_="" ns3:_="">
    <xsd:import namespace="http://schemas.microsoft.com/sharepoint/v3"/>
    <xsd:import namespace="59da1016-2a1b-4f8a-9768-d7a4932f6f16"/>
    <xsd:import namespace="8488ce40-994a-4625-acd1-74fe6dd51a7e"/>
    <xsd:element name="properties">
      <xsd:complexType>
        <xsd:sequence>
          <xsd:element name="documentManagement">
            <xsd:complexType>
              <xsd:all>
                <xsd:element ref="ns2:IACategory" minOccurs="0"/>
                <xsd:element ref="ns2:IATopic" minOccurs="0"/>
                <xsd:element ref="ns2:IASubtopic" minOccurs="0"/>
                <xsd:element ref="ns2:DocumentExpirationDate" minOccurs="0"/>
                <xsd:element ref="ns3:Meta_x0020_Description" minOccurs="0"/>
                <xsd:element ref="ns3:Meta_x0020_Keywords" minOccurs="0"/>
                <xsd:element ref="ns1:PublishingStartDate" minOccurs="0"/>
                <xsd:element ref="ns1:PublishingExpirationDate" minOccurs="0"/>
                <xsd:element ref="ns1:URL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0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11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  <xsd:element name="URL" ma:index="12" nillable="true" ma:displayName="URL" ma:format="Hyperlink" ma:internalName="URL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da1016-2a1b-4f8a-9768-d7a4932f6f16" elementFormDefault="qualified">
    <xsd:import namespace="http://schemas.microsoft.com/office/2006/documentManagement/types"/>
    <xsd:import namespace="http://schemas.microsoft.com/office/infopath/2007/PartnerControls"/>
    <xsd:element name="IACategory" ma:index="4" nillable="true" ma:displayName="IA Category" ma:format="Dropdown" ma:internalName="IACategory" ma:readOnly="false">
      <xsd:simpleType>
        <xsd:restriction base="dms:Choice">
          <xsd:enumeration value="About OHA"/>
          <xsd:enumeration value="Programs and Services"/>
          <xsd:enumeration value="Oregon Health Plan"/>
          <xsd:enumeration value="Health System Reform"/>
          <xsd:enumeration value="Licenses and Certificates"/>
          <xsd:enumeration value="Public Health"/>
        </xsd:restriction>
      </xsd:simpleType>
    </xsd:element>
    <xsd:element name="IATopic" ma:index="5" nillable="true" ma:displayName="IA Topic" ma:format="Dropdown" ma:internalName="IATopic" ma:readOnly="false">
      <xsd:simpleType>
        <xsd:restriction base="dms:Choice">
          <xsd:enumeration value="About OHA - Agency Communications"/>
          <xsd:enumeration value="About OHA - Budget"/>
          <xsd:enumeration value="About OHA - Contacts"/>
          <xsd:enumeration value="About OHA - Grants &amp; Contracts"/>
          <xsd:enumeration value="About OHA - Jobs &amp; Employment"/>
          <xsd:enumeration value="About OHA - Organization"/>
          <xsd:enumeration value="About OHA - Policies"/>
          <xsd:enumeration value="About OHA - Public Meetings"/>
          <xsd:enumeration value="About OHA - Public Records"/>
          <xsd:enumeration value="About OHA - Questions &amp; Comments"/>
          <xsd:enumeration value="About OHA - Reports &amp; Data"/>
          <xsd:enumeration value="About OHA - Rulemaking"/>
          <xsd:enumeration value="Programs and Services - Behavioral Health"/>
          <xsd:enumeration value="Programs and Services - Contacts"/>
          <xsd:enumeration value="Programs and Services - Coordinated Care"/>
          <xsd:enumeration value="Programs and Services - Disease"/>
          <xsd:enumeration value="Programs and Services - Environment"/>
          <xsd:enumeration value="Programs and Services - Health Resources"/>
          <xsd:enumeration value="Programs and Services - OEBB"/>
          <xsd:enumeration value="Programs and Services - Oregon Health Plan"/>
          <xsd:enumeration value="Programs and Services - Oregon State Hospital"/>
          <xsd:enumeration value="Programs and Services - PEBB"/>
          <xsd:enumeration value="Programs and Services - Pharmacy"/>
          <xsd:enumeration value="Programs and Services - Prevention"/>
          <xsd:enumeration value="Programs and Services - Safety"/>
          <xsd:enumeration value="Oregon Health Plan - Agency Communications"/>
          <xsd:enumeration value="Oregon Health Plan - Benefits"/>
          <xsd:enumeration value="Oregon Health Plan - Contacts"/>
          <xsd:enumeration value="Oregon Health Plan - Coordinated Care"/>
          <xsd:enumeration value="Oregon Health Plan - Grants &amp; Contracts"/>
          <xsd:enumeration value="Oregon Health Plan - Health Resources"/>
          <xsd:enumeration value="Oregon Health Plan - Policies"/>
          <xsd:enumeration value="Oregon Health Plan - Providers and Partners"/>
          <xsd:enumeration value="Oregon Health Plan - Public Meetings"/>
          <xsd:enumeration value="Oregon Health Plan - Questions &amp; Comments"/>
          <xsd:enumeration value="Oregon Health Plan - Rule Making"/>
          <xsd:enumeration value="Health System Reform - Agency Communications"/>
          <xsd:enumeration value="Health System Reform - Coordinated Care"/>
          <xsd:enumeration value="Health System Reform - Public Meetings"/>
          <xsd:enumeration value="Health System Reform - Questions &amp; Comments"/>
          <xsd:enumeration value="Health System Reform - Reports &amp; Data"/>
          <xsd:enumeration value="Licenses and Certificates - Certificates"/>
          <xsd:enumeration value="Licenses and Certificates - Contacts"/>
          <xsd:enumeration value="Licenses and Certificates - Licenses"/>
          <xsd:enumeration value="Licenses and Certificates - Vital Records"/>
          <xsd:enumeration value="Public Health - Agency Communications"/>
          <xsd:enumeration value="Public Health - Contacts"/>
          <xsd:enumeration value="Public Health - Disease"/>
          <xsd:enumeration value="Public Health - Environment"/>
          <xsd:enumeration value="Public Health - Health Resources"/>
          <xsd:enumeration value="Public Health - Questions &amp; Comments"/>
          <xsd:enumeration value="Public Health - Prevention"/>
          <xsd:enumeration value="Public Health - Providers and Partners"/>
          <xsd:enumeration value="Public Health - Reports &amp; Data"/>
          <xsd:enumeration value="Public Health - Safety"/>
          <xsd:enumeration value="Public Health - Vital Records"/>
        </xsd:restriction>
      </xsd:simpleType>
    </xsd:element>
    <xsd:element name="IASubtopic" ma:index="6" nillable="true" ma:displayName="IA Subtopic" ma:format="Dropdown" ma:internalName="IASubtopic" ma:readOnly="false">
      <xsd:simpleType>
        <xsd:restriction base="dms:Choice">
          <xsd:enumeration value="Addiction Services - Alcohol"/>
          <xsd:enumeration value="Addiction Services - Drug"/>
          <xsd:enumeration value="Addiction Services - Gambling"/>
          <xsd:enumeration value="Addiction Services - Tobacco"/>
          <xsd:enumeration value="Applications"/>
          <xsd:enumeration value="Benefits - Health Plans"/>
          <xsd:enumeration value="Benefits - OEBB"/>
          <xsd:enumeration value="Benefits - OHP"/>
          <xsd:enumeration value="Benefits - PEBB"/>
          <xsd:enumeration value="Benefits - Retirement"/>
          <xsd:enumeration value="Budget - Agency Summary"/>
          <xsd:enumeration value="Budget - Agency Request (ARB)"/>
          <xsd:enumeration value="Budget - Governors Budget"/>
          <xsd:enumeration value="Budget - Infrastructure"/>
          <xsd:enumeration value="Budget - Legislatively Adopted (LAB)"/>
          <xsd:enumeration value="Budget - Legislative action"/>
          <xsd:enumeration value="Budget - Overview"/>
          <xsd:enumeration value="Budget - Policy Option Package (POP)"/>
          <xsd:enumeration value="Budget - Priorities"/>
          <xsd:enumeration value="Budget - Program"/>
          <xsd:enumeration value="Budget - Reduction"/>
          <xsd:enumeration value="Budget - Strategic funding proposal"/>
          <xsd:enumeration value="Budget - Special report"/>
          <xsd:enumeration value="Budget - Stakeholder meeting"/>
          <xsd:enumeration value="CCO - Contact"/>
          <xsd:enumeration value="CCO - Audited Financial Statement"/>
          <xsd:enumeration value="CCO - Interim Financial Statement"/>
          <xsd:enumeration value="CCO - Internal Financial Statement"/>
          <xsd:enumeration value="Clean Air"/>
          <xsd:enumeration value="Clean Water"/>
          <xsd:enumeration value="Clinics"/>
          <xsd:enumeration value="Commissions"/>
          <xsd:enumeration value="Committee Members"/>
          <xsd:enumeration value="Committees"/>
          <xsd:enumeration value="Crisis Services"/>
          <xsd:enumeration value="Drug Addiction Services"/>
          <xsd:enumeration value="Electronic Health Care Records (EHR)"/>
          <xsd:enumeration value="Emergency Preparedness"/>
          <xsd:enumeration value="Environmental Pollution"/>
          <xsd:enumeration value="Featured Content"/>
          <xsd:enumeration value="Fees"/>
          <xsd:enumeration value="Health Services - Primary Care Home"/>
          <xsd:enumeration value="Health Services - Prioritized list"/>
          <xsd:enumeration value="ICD-10"/>
          <xsd:enumeration value="Immunizations"/>
          <xsd:enumeration value="Legislation - Bills"/>
          <xsd:enumeration value="Legislation - Contact"/>
          <xsd:enumeration value="Legislation - Highlights"/>
          <xsd:enumeration value="Legislation - Session Summary"/>
          <xsd:enumeration value="Materials - Commission"/>
          <xsd:enumeration value="Materials - Committee"/>
          <xsd:enumeration value="Materials - Coverage Guidance"/>
          <xsd:enumeration value="Materials - Evidence-based Guidelines"/>
          <xsd:enumeration value="Materials - Health care plan details"/>
          <xsd:enumeration value="Materials - Health care plan overview"/>
          <xsd:enumeration value="Materials - Meeting Document"/>
          <xsd:enumeration value="Materials - Meeting Recording"/>
          <xsd:enumeration value="Materials - Meeting Schedule"/>
          <xsd:enumeration value="Materials - Open Enrollment"/>
          <xsd:enumeration value="Materials - Training"/>
          <xsd:enumeration value="Materials - Webinar"/>
          <xsd:enumeration value="Materials - Workgroup"/>
          <xsd:enumeration value="Medical Marijuana (OMMP)"/>
          <xsd:enumeration value="Medical Services"/>
          <xsd:enumeration value="Meeting Document"/>
          <xsd:enumeration value="Meeting Schedule"/>
          <xsd:enumeration value="Mental Health Services"/>
          <xsd:enumeration value="Metrics - Behavioral Health"/>
          <xsd:enumeration value="Metrics - CCO"/>
          <xsd:enumeration value="Metrics - Demographics"/>
          <xsd:enumeration value="Metrics - Hospital Performance"/>
          <xsd:enumeration value="Metrics - Incentive"/>
          <xsd:enumeration value="Metrics - Measures and Outcomes Tracking (MOTS)"/>
          <xsd:enumeration value="Metrics - ONE Eligibility system"/>
          <xsd:enumeration value="Metrics - Prevention"/>
          <xsd:enumeration value="Metrics - Rural health"/>
          <xsd:enumeration value="Metrics - State-Wide"/>
          <xsd:enumeration value="News Letter"/>
          <xsd:enumeration value="News Release"/>
          <xsd:enumeration value="OHP - Medicaid Waiver"/>
          <xsd:enumeration value="OHP - Provider Announcement"/>
          <xsd:enumeration value="OHP - Provider Rates"/>
          <xsd:enumeration value="Preferred Drug List"/>
          <xsd:enumeration value="Prescription Drugs - Monitoring"/>
          <xsd:enumeration value="Prescription Drugs - Preferred List"/>
          <xsd:enumeration value="Prescription Drugs - Subsidy"/>
          <xsd:enumeration value="Prescription Drugs Subsidy"/>
          <xsd:enumeration value="Technical Assistance"/>
          <xsd:enumeration value="Training"/>
          <xsd:enumeration value="Vital Statistics - Birth Certificate"/>
          <xsd:enumeration value="Vital Statistics - Certificate Death"/>
          <xsd:enumeration value="Vital Statistics - Data Use Requests"/>
          <xsd:enumeration value="Vital Statistics - Divorce Data"/>
          <xsd:enumeration value="Vital Statistics - Domestic Partnership Data"/>
          <xsd:enumeration value="Vital Statistics - Fetal Death Data"/>
          <xsd:enumeration value="Vital Statistics - Marriage Data"/>
          <xsd:enumeration value="Vital Statistics - Teen Pregnancy Data"/>
          <xsd:enumeration value="Wellness - Exercise"/>
          <xsd:enumeration value="Wellness - HEM"/>
          <xsd:enumeration value="Wellness - Intervention"/>
          <xsd:enumeration value="Wellness - Pain Management"/>
          <xsd:enumeration value="Wellness - Reproductive Health"/>
          <xsd:enumeration value="Wellness - Stress Relief"/>
        </xsd:restriction>
      </xsd:simpleType>
    </xsd:element>
    <xsd:element name="DocumentExpirationDate" ma:index="7" nillable="true" ma:displayName="Document Expiration Date" ma:format="DateOnly" ma:internalName="DocumentExpirationDate" ma:readOnly="false">
      <xsd:simpleType>
        <xsd:restriction base="dms:DateTime"/>
      </xsd:simple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88ce40-994a-4625-acd1-74fe6dd51a7e" elementFormDefault="qualified">
    <xsd:import namespace="http://schemas.microsoft.com/office/2006/documentManagement/types"/>
    <xsd:import namespace="http://schemas.microsoft.com/office/infopath/2007/PartnerControls"/>
    <xsd:element name="Meta_x0020_Description" ma:index="8" nillable="true" ma:displayName="Meta Description" ma:internalName="Meta_x0020_Description" ma:readOnly="false">
      <xsd:simpleType>
        <xsd:restriction base="dms:Text"/>
      </xsd:simpleType>
    </xsd:element>
    <xsd:element name="Meta_x0020_Keywords" ma:index="9" nillable="true" ma:displayName="Meta Keywords" ma:internalName="Meta_x0020_Keywords" ma:readOnly="fals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3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URL xmlns="http://schemas.microsoft.com/sharepoint/v3">
      <Url>https://www.oregon.gov/oha/PH/DISEASESCONDITIONS/CHRONICDISEASE/HPCDPCONNECTION/TRAINING_EVENTS/Documents/TrainingMaterials/2014-2015/03-04-2015_presentation_lou_moerner_tribal_tpep.pptx</Url>
      <Description>PowerPoint Presentation</Description>
    </URL>
    <PublishingExpirationDate xmlns="http://schemas.microsoft.com/sharepoint/v3" xsi:nil="true"/>
    <PublishingStartDate xmlns="http://schemas.microsoft.com/sharepoint/v3" xsi:nil="true"/>
    <IACategory xmlns="59da1016-2a1b-4f8a-9768-d7a4932f6f16">Public Health</IACategory>
    <IASubtopic xmlns="59da1016-2a1b-4f8a-9768-d7a4932f6f16" xsi:nil="true"/>
    <DocumentExpirationDate xmlns="59da1016-2a1b-4f8a-9768-d7a4932f6f16">2017-12-31T08:00:00+00:00</DocumentExpirationDate>
    <Meta_x0020_Keywords xmlns="8488ce40-994a-4625-acd1-74fe6dd51a7e" xsi:nil="true"/>
    <Meta_x0020_Description xmlns="8488ce40-994a-4625-acd1-74fe6dd51a7e" xsi:nil="true"/>
    <IATopic xmlns="59da1016-2a1b-4f8a-9768-d7a4932f6f16">Public Health - Prevention</IATopic>
  </documentManagement>
</p:properties>
</file>

<file path=customXml/itemProps1.xml><?xml version="1.0" encoding="utf-8"?>
<ds:datastoreItem xmlns:ds="http://schemas.openxmlformats.org/officeDocument/2006/customXml" ds:itemID="{70FB3354-3621-4209-B0D5-03B02E59F1E4}"/>
</file>

<file path=customXml/itemProps2.xml><?xml version="1.0" encoding="utf-8"?>
<ds:datastoreItem xmlns:ds="http://schemas.openxmlformats.org/officeDocument/2006/customXml" ds:itemID="{9DF89C6D-73E7-45C8-8D66-4F61F8C779DF}"/>
</file>

<file path=customXml/itemProps3.xml><?xml version="1.0" encoding="utf-8"?>
<ds:datastoreItem xmlns:ds="http://schemas.openxmlformats.org/officeDocument/2006/customXml" ds:itemID="{9026665B-9104-443A-AC62-9EADBC0D4554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247</Words>
  <Application>Microsoft Office PowerPoint</Application>
  <PresentationFormat>On-screen Show (4:3)</PresentationFormat>
  <Paragraphs>61</Paragraphs>
  <Slides>30</Slides>
  <Notes>30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NCIDC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Lou Moerner</dc:creator>
  <cp:lastModifiedBy>DHS-OIS-NDS</cp:lastModifiedBy>
  <cp:revision>2</cp:revision>
  <dcterms:created xsi:type="dcterms:W3CDTF">2015-03-09T17:56:59Z</dcterms:created>
  <dcterms:modified xsi:type="dcterms:W3CDTF">2015-07-16T17:31:11Z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0x0101009900516EF50C5B48B8CCF649E2692D01</vt:lpwstr>
  </property>
  <property fmtid="{D5CDD505-2E9C-101B-9397-08002B2CF9AE}" pid="3" name="WorkflowChangePath">
    <vt:lpwstr>e8e5ad1f-e9a8-404d-844e-d78b0ad57c40,2;e8e5ad1f-e9a8-404d-844e-d78b0ad57c40,4;</vt:lpwstr>
  </property>
  <property fmtid="{D5CDD505-2E9C-101B-9397-08002B2CF9AE}" pid="4" name="Order">
    <vt:r8>33600</vt:r8>
  </property>
</Properties>
</file>