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7" r:id="rId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80" autoAdjust="0"/>
  </p:normalViewPr>
  <p:slideViewPr>
    <p:cSldViewPr snapToGrid="0">
      <p:cViewPr varScale="1">
        <p:scale>
          <a:sx n="84" d="100"/>
          <a:sy n="84" d="100"/>
        </p:scale>
        <p:origin x="658"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218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12597D1E-8972-4AF0-92E6-82422A604BD1}" type="datetimeFigureOut">
              <a:rPr lang="en-US" smtClean="0"/>
              <a:t>4/22/2015</a:t>
            </a:fld>
            <a:endParaRPr lang="en-US" dirty="0"/>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85801" y="4473894"/>
            <a:ext cx="5486400" cy="3660458"/>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643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9"/>
            <a:ext cx="2971800" cy="466434"/>
          </a:xfrm>
          <a:prstGeom prst="rect">
            <a:avLst/>
          </a:prstGeom>
        </p:spPr>
        <p:txBody>
          <a:bodyPr vert="horz" lIns="92492" tIns="46246" rIns="92492" bIns="46246" rtlCol="0" anchor="b"/>
          <a:lstStyle>
            <a:lvl1pPr algn="r">
              <a:defRPr sz="1200"/>
            </a:lvl1pPr>
          </a:lstStyle>
          <a:p>
            <a:fld id="{884871CC-EB87-4BE8-9540-8FC6BD01510B}" type="slidenum">
              <a:rPr lang="en-US" smtClean="0"/>
              <a:t>‹#›</a:t>
            </a:fld>
            <a:endParaRPr lang="en-US" dirty="0"/>
          </a:p>
        </p:txBody>
      </p:sp>
    </p:spTree>
    <p:extLst>
      <p:ext uri="{BB962C8B-B14F-4D97-AF65-F5344CB8AC3E}">
        <p14:creationId xmlns:p14="http://schemas.microsoft.com/office/powerpoint/2010/main" val="244201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909638"/>
            <a:ext cx="4841875" cy="2724150"/>
          </a:xfrm>
        </p:spPr>
      </p:sp>
      <p:sp>
        <p:nvSpPr>
          <p:cNvPr id="3" name="Notes Placeholder 2"/>
          <p:cNvSpPr>
            <a:spLocks noGrp="1"/>
          </p:cNvSpPr>
          <p:nvPr>
            <p:ph type="body" idx="1"/>
          </p:nvPr>
        </p:nvSpPr>
        <p:spPr>
          <a:xfrm>
            <a:off x="263237" y="3760819"/>
            <a:ext cx="6292009" cy="5254649"/>
          </a:xfrm>
        </p:spPr>
        <p:txBody>
          <a:bodyPr/>
          <a:lstStyle/>
          <a:p>
            <a:r>
              <a:rPr lang="en-US" dirty="0" smtClean="0"/>
              <a:t>Outline:</a:t>
            </a:r>
          </a:p>
          <a:p>
            <a:r>
              <a:rPr lang="en-US" dirty="0" smtClean="0"/>
              <a:t>Background: In the Summer of 2014 Umatilla County Surveyed all of the tobacco retailer locations in Umatilla County where youth are allowed. 74 locations were visited with 90% of the retailers participating. </a:t>
            </a:r>
          </a:p>
          <a:p>
            <a:endParaRPr lang="en-US" dirty="0"/>
          </a:p>
          <a:p>
            <a:r>
              <a:rPr lang="en-US" dirty="0" smtClean="0"/>
              <a:t>At the same time, new data about the high rates 11</a:t>
            </a:r>
            <a:r>
              <a:rPr lang="en-US" baseline="30000" dirty="0" smtClean="0"/>
              <a:t>th</a:t>
            </a:r>
            <a:r>
              <a:rPr lang="en-US" dirty="0" smtClean="0"/>
              <a:t> grade  use of chew, e-cigarettes, and little cigars became available.</a:t>
            </a:r>
          </a:p>
          <a:p>
            <a:endParaRPr lang="en-US" dirty="0"/>
          </a:p>
          <a:p>
            <a:r>
              <a:rPr lang="en-US" dirty="0" smtClean="0"/>
              <a:t>When we got the data from the state about the retailers, I asked Steve Fiala for any examples of how counties were presenting data. He shared the handout from Klamath, as well as his power point presentations (with the notes pages) posted on HPCDP connection. At this time, Bonnie was my liaison, and with their help, I developed a power point presentation that could be used with both community leadership, </a:t>
            </a:r>
            <a:r>
              <a:rPr lang="en-US" dirty="0" smtClean="0"/>
              <a:t>our Healthy Community  Coalitions </a:t>
            </a:r>
            <a:r>
              <a:rPr lang="en-US" dirty="0" smtClean="0"/>
              <a:t>and others. Using pictures taken from our retailer assessment, along with use data, we tried to paint a picture of the problem of tobacco in our community. The goal for the audience </a:t>
            </a:r>
            <a:r>
              <a:rPr lang="en-US" dirty="0" smtClean="0"/>
              <a:t>was that they would understand the pervasiveness of tobacco industry marketing and sales in their community, that this </a:t>
            </a:r>
            <a:r>
              <a:rPr lang="en-US" dirty="0" smtClean="0"/>
              <a:t>marketing was one of the reason we have higher use rates, </a:t>
            </a:r>
            <a:r>
              <a:rPr lang="en-US" dirty="0" smtClean="0"/>
              <a:t>and that they would begin to realize that they have the power to change the tobacco retail environment through local policies. </a:t>
            </a:r>
            <a:endParaRPr lang="en-US" dirty="0"/>
          </a:p>
          <a:p>
            <a:endParaRPr lang="en-US" dirty="0" smtClean="0"/>
          </a:p>
          <a:p>
            <a:r>
              <a:rPr lang="en-US" dirty="0" smtClean="0"/>
              <a:t>I </a:t>
            </a:r>
            <a:r>
              <a:rPr lang="en-US" dirty="0" smtClean="0"/>
              <a:t>did 4 presentations in 3 months </a:t>
            </a:r>
            <a:r>
              <a:rPr lang="en-US" dirty="0" smtClean="0"/>
              <a:t>to: </a:t>
            </a:r>
          </a:p>
          <a:p>
            <a:r>
              <a:rPr lang="en-US" dirty="0" smtClean="0"/>
              <a:t>The </a:t>
            </a:r>
            <a:r>
              <a:rPr lang="en-US" dirty="0" smtClean="0"/>
              <a:t>Community Health Partnership-Pendleton</a:t>
            </a:r>
          </a:p>
          <a:p>
            <a:r>
              <a:rPr lang="en-US" dirty="0" smtClean="0"/>
              <a:t>Healthy Communities Coalition-Hermiston</a:t>
            </a:r>
          </a:p>
          <a:p>
            <a:r>
              <a:rPr lang="en-US" dirty="0" smtClean="0"/>
              <a:t>Board of Commissioners Meeting March 4, 2015</a:t>
            </a:r>
          </a:p>
          <a:p>
            <a:r>
              <a:rPr lang="en-US" dirty="0" smtClean="0"/>
              <a:t>Local Advisory Council for the Eastern Oregon Community Care Organization</a:t>
            </a:r>
          </a:p>
          <a:p>
            <a:endParaRPr lang="en-US" dirty="0"/>
          </a:p>
        </p:txBody>
      </p:sp>
      <p:sp>
        <p:nvSpPr>
          <p:cNvPr id="4" name="Slide Number Placeholder 3"/>
          <p:cNvSpPr>
            <a:spLocks noGrp="1"/>
          </p:cNvSpPr>
          <p:nvPr>
            <p:ph type="sldNum" sz="quarter" idx="10"/>
          </p:nvPr>
        </p:nvSpPr>
        <p:spPr/>
        <p:txBody>
          <a:bodyPr/>
          <a:lstStyle/>
          <a:p>
            <a:fld id="{884871CC-EB87-4BE8-9540-8FC6BD01510B}" type="slidenum">
              <a:rPr lang="en-US" smtClean="0"/>
              <a:t>1</a:t>
            </a:fld>
            <a:endParaRPr lang="en-US" dirty="0"/>
          </a:p>
        </p:txBody>
      </p:sp>
    </p:spTree>
    <p:extLst>
      <p:ext uri="{BB962C8B-B14F-4D97-AF65-F5344CB8AC3E}">
        <p14:creationId xmlns:p14="http://schemas.microsoft.com/office/powerpoint/2010/main" val="316390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Hermiston presentation, Megan Murry</a:t>
            </a:r>
            <a:r>
              <a:rPr lang="en-US" dirty="0" smtClean="0"/>
              <a:t>, a r</a:t>
            </a:r>
            <a:r>
              <a:rPr lang="en-US" dirty="0" smtClean="0"/>
              <a:t>eporter from the Hermiston Herald was there, and I gave her a copy of my power point notes pages. I </a:t>
            </a:r>
            <a:r>
              <a:rPr lang="en-US" dirty="0" smtClean="0"/>
              <a:t>wanted to make sure that she </a:t>
            </a:r>
            <a:r>
              <a:rPr lang="en-US" dirty="0"/>
              <a:t>would have all the data, and the policy solutions our communities would be contemplating. </a:t>
            </a:r>
            <a:r>
              <a:rPr lang="en-US" dirty="0" smtClean="0"/>
              <a:t>This saves us both time, and was helpful in the past in leading to a story. It worked really well this time.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84871CC-EB87-4BE8-9540-8FC6BD01510B}" type="slidenum">
              <a:rPr lang="en-US" smtClean="0"/>
              <a:t>2</a:t>
            </a:fld>
            <a:endParaRPr lang="en-US" dirty="0"/>
          </a:p>
        </p:txBody>
      </p:sp>
    </p:spTree>
    <p:extLst>
      <p:ext uri="{BB962C8B-B14F-4D97-AF65-F5344CB8AC3E}">
        <p14:creationId xmlns:p14="http://schemas.microsoft.com/office/powerpoint/2010/main" val="158526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people in the audience for my 4 presentations were truly astounded to see how tobacco is marketed and sold in the communities they live. The extent of the “power walls” the bright packaging, the new vape products and the flavors, had them shaking their heads. “ I had no </a:t>
            </a:r>
            <a:r>
              <a:rPr lang="en-US" dirty="0" smtClean="0"/>
              <a:t>idea,” would be repeated at each presentation.</a:t>
            </a:r>
          </a:p>
          <a:p>
            <a:endParaRPr lang="en-US" dirty="0"/>
          </a:p>
          <a:p>
            <a:r>
              <a:rPr lang="en-US" dirty="0" smtClean="0"/>
              <a:t>After we did </a:t>
            </a:r>
            <a:r>
              <a:rPr lang="en-US" dirty="0"/>
              <a:t>our first </a:t>
            </a:r>
            <a:r>
              <a:rPr lang="en-US" dirty="0" smtClean="0"/>
              <a:t>two presentations, (and after I saw how effective the presentations were to commissioners in Multnomah and Lane County) I </a:t>
            </a:r>
            <a:r>
              <a:rPr lang="en-US" dirty="0"/>
              <a:t>figured out </a:t>
            </a:r>
            <a:r>
              <a:rPr lang="en-US" dirty="0" smtClean="0"/>
              <a:t>that </a:t>
            </a:r>
            <a:r>
              <a:rPr lang="en-US" dirty="0"/>
              <a:t>I needed </a:t>
            </a:r>
            <a:r>
              <a:rPr lang="en-US" dirty="0" smtClean="0"/>
              <a:t>more “show and tell” so that the audience members could see and touch new products like the flavored e-liquid vials, and a e-hookah pen. I also put together the candy/tobacco jar so they could see </a:t>
            </a:r>
            <a:r>
              <a:rPr lang="en-US" dirty="0"/>
              <a:t>the colors up close and personal. </a:t>
            </a:r>
            <a:endParaRPr lang="en-US" dirty="0" smtClean="0"/>
          </a:p>
          <a:p>
            <a:endParaRPr lang="en-US" dirty="0"/>
          </a:p>
          <a:p>
            <a:r>
              <a:rPr lang="en-US" dirty="0" smtClean="0"/>
              <a:t>When I did our commissioner presentation, I realized that I didn’t have enough of a background on our efforts over the years, and successes, before I hit them with our high use rates. This had them focusing on the individual instead of the tobacco industry. </a:t>
            </a:r>
            <a:endParaRPr lang="en-US" dirty="0"/>
          </a:p>
        </p:txBody>
      </p:sp>
      <p:sp>
        <p:nvSpPr>
          <p:cNvPr id="4" name="Slide Number Placeholder 3"/>
          <p:cNvSpPr>
            <a:spLocks noGrp="1"/>
          </p:cNvSpPr>
          <p:nvPr>
            <p:ph type="sldNum" sz="quarter" idx="10"/>
          </p:nvPr>
        </p:nvSpPr>
        <p:spPr/>
        <p:txBody>
          <a:bodyPr/>
          <a:lstStyle/>
          <a:p>
            <a:fld id="{884871CC-EB87-4BE8-9540-8FC6BD01510B}" type="slidenum">
              <a:rPr lang="en-US" smtClean="0"/>
              <a:t>3</a:t>
            </a:fld>
            <a:endParaRPr lang="en-US" dirty="0"/>
          </a:p>
        </p:txBody>
      </p:sp>
    </p:spTree>
    <p:extLst>
      <p:ext uri="{BB962C8B-B14F-4D97-AF65-F5344CB8AC3E}">
        <p14:creationId xmlns:p14="http://schemas.microsoft.com/office/powerpoint/2010/main" val="173430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5064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57125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66565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306759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49940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359254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77199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6848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2599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16811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1E50-A2C7-4338-B7D7-E87ED026E0AB}"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26382E-6ADE-43D4-BCC7-A04FA9F17B6D}" type="slidenum">
              <a:rPr lang="en-US" smtClean="0"/>
              <a:t>‹#›</a:t>
            </a:fld>
            <a:endParaRPr lang="en-US" dirty="0"/>
          </a:p>
        </p:txBody>
      </p:sp>
    </p:spTree>
    <p:extLst>
      <p:ext uri="{BB962C8B-B14F-4D97-AF65-F5344CB8AC3E}">
        <p14:creationId xmlns:p14="http://schemas.microsoft.com/office/powerpoint/2010/main" val="192125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1E50-A2C7-4338-B7D7-E87ED026E0AB}" type="datetimeFigureOut">
              <a:rPr lang="en-US" smtClean="0"/>
              <a:t>4/22/2015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382E-6ADE-43D4-BCC7-A04FA9F17B6D}" type="slidenum">
              <a:rPr lang="en-US" smtClean="0"/>
              <a:t>‹#›</a:t>
            </a:fld>
            <a:endParaRPr lang="en-US" dirty="0"/>
          </a:p>
        </p:txBody>
      </p:sp>
    </p:spTree>
    <p:extLst>
      <p:ext uri="{BB962C8B-B14F-4D97-AF65-F5344CB8AC3E}">
        <p14:creationId xmlns:p14="http://schemas.microsoft.com/office/powerpoint/2010/main" val="415379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09976" y="3644265"/>
            <a:ext cx="6886368" cy="3213736"/>
            <a:chOff x="4580208" y="3552825"/>
            <a:chExt cx="6884298" cy="283114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208" y="3881887"/>
              <a:ext cx="2502078" cy="2502078"/>
            </a:xfrm>
            <a:prstGeom prst="rect">
              <a:avLst/>
            </a:prstGeom>
          </p:spPr>
        </p:pic>
        <p:sp>
          <p:nvSpPr>
            <p:cNvPr id="5" name="Rectangle 4"/>
            <p:cNvSpPr/>
            <p:nvPr/>
          </p:nvSpPr>
          <p:spPr>
            <a:xfrm>
              <a:off x="7082286" y="3635492"/>
              <a:ext cx="4382220" cy="2523768"/>
            </a:xfrm>
            <a:prstGeom prst="rect">
              <a:avLst/>
            </a:prstGeom>
          </p:spPr>
          <p:txBody>
            <a:bodyPr wrap="square">
              <a:spAutoFit/>
            </a:bodyPr>
            <a:lstStyle/>
            <a:p>
              <a:pPr algn="ctr"/>
              <a:r>
                <a:rPr lang="en-US" dirty="0" smtClean="0"/>
                <a:t>2014 Tobacco Retailer Assessment for Umatilla County</a:t>
              </a:r>
              <a:r>
                <a:rPr lang="en-US" sz="1000" dirty="0" smtClean="0"/>
                <a:t/>
              </a:r>
              <a:br>
                <a:rPr lang="en-US" sz="1000" dirty="0" smtClean="0"/>
              </a:br>
              <a:endParaRPr lang="en-US" sz="1000" dirty="0" smtClean="0"/>
            </a:p>
            <a:p>
              <a:pPr algn="ctr"/>
              <a:r>
                <a:rPr lang="en-US" sz="1600" i="1" dirty="0" smtClean="0"/>
                <a:t>Why retail locations matter</a:t>
              </a:r>
              <a:br>
                <a:rPr lang="en-US" sz="1600" i="1" dirty="0" smtClean="0"/>
              </a:br>
              <a:endParaRPr lang="en-US" sz="1600" i="1" dirty="0" smtClean="0"/>
            </a:p>
            <a:p>
              <a:r>
                <a:rPr lang="en-US" sz="1600" dirty="0" smtClean="0"/>
                <a:t>Community Health Partnership-Pendleton</a:t>
              </a:r>
            </a:p>
            <a:p>
              <a:r>
                <a:rPr lang="en-US" sz="1600" dirty="0" smtClean="0"/>
                <a:t>Healthy Communities Coalition-Hermiston</a:t>
              </a:r>
            </a:p>
            <a:p>
              <a:r>
                <a:rPr lang="en-US" sz="1600" dirty="0" smtClean="0"/>
                <a:t>Board of Commissioners Meeting March 4, 2015</a:t>
              </a:r>
            </a:p>
            <a:p>
              <a:r>
                <a:rPr lang="en-US" sz="1600" dirty="0" smtClean="0"/>
                <a:t>Local Advisory Council for the Eastern Oregon Community Care Organization</a:t>
              </a:r>
              <a:endParaRPr lang="en-US" sz="1600" dirty="0"/>
            </a:p>
          </p:txBody>
        </p:sp>
        <p:sp>
          <p:nvSpPr>
            <p:cNvPr id="6" name="Rectangle 5"/>
            <p:cNvSpPr/>
            <p:nvPr/>
          </p:nvSpPr>
          <p:spPr>
            <a:xfrm>
              <a:off x="4580208" y="3552825"/>
              <a:ext cx="6660011" cy="260643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p:nvPr/>
        </p:nvPicPr>
        <p:blipFill rotWithShape="1">
          <a:blip r:embed="rId4"/>
          <a:srcRect t="14311" r="47548"/>
          <a:stretch/>
        </p:blipFill>
        <p:spPr bwMode="auto">
          <a:xfrm>
            <a:off x="95756" y="2459736"/>
            <a:ext cx="4814572" cy="4398264"/>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33501" y="527645"/>
            <a:ext cx="10294069" cy="2215991"/>
          </a:xfrm>
          <a:prstGeom prst="rect">
            <a:avLst/>
          </a:prstGeom>
          <a:noFill/>
        </p:spPr>
        <p:txBody>
          <a:bodyPr wrap="square" rtlCol="0">
            <a:spAutoFit/>
          </a:bodyPr>
          <a:lstStyle/>
          <a:p>
            <a:r>
              <a:rPr lang="en-US" sz="4000" i="1" dirty="0" smtClean="0">
                <a:latin typeface="+mj-lt"/>
              </a:rPr>
              <a:t>The journey of Umatilla County’s </a:t>
            </a:r>
          </a:p>
          <a:p>
            <a:r>
              <a:rPr lang="en-US" sz="4000" i="1" dirty="0" smtClean="0">
                <a:latin typeface="+mj-lt"/>
              </a:rPr>
              <a:t>Retailer Assessment </a:t>
            </a:r>
          </a:p>
          <a:p>
            <a:r>
              <a:rPr lang="en-US" sz="4000" i="1" dirty="0" smtClean="0">
                <a:latin typeface="+mj-lt"/>
              </a:rPr>
              <a:t>Presentations…..  </a:t>
            </a:r>
          </a:p>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750" y="-10230"/>
            <a:ext cx="4382220" cy="3489964"/>
          </a:xfrm>
          <a:prstGeom prst="rect">
            <a:avLst/>
          </a:prstGeom>
        </p:spPr>
      </p:pic>
    </p:spTree>
    <p:extLst>
      <p:ext uri="{BB962C8B-B14F-4D97-AF65-F5344CB8AC3E}">
        <p14:creationId xmlns:p14="http://schemas.microsoft.com/office/powerpoint/2010/main" val="280967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4972" t="9107" r="33555" b="50328"/>
          <a:stretch/>
        </p:blipFill>
        <p:spPr bwMode="auto">
          <a:xfrm>
            <a:off x="172873" y="1954910"/>
            <a:ext cx="6338798" cy="45243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26868" t="22771" r="49646" b="36873"/>
          <a:stretch/>
        </p:blipFill>
        <p:spPr bwMode="auto">
          <a:xfrm>
            <a:off x="6511671" y="1954910"/>
            <a:ext cx="5695950" cy="46196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72873" y="411480"/>
            <a:ext cx="11467439" cy="769441"/>
          </a:xfrm>
          <a:prstGeom prst="rect">
            <a:avLst/>
          </a:prstGeom>
          <a:noFill/>
        </p:spPr>
        <p:txBody>
          <a:bodyPr wrap="square" rtlCol="0">
            <a:spAutoFit/>
          </a:bodyPr>
          <a:lstStyle/>
          <a:p>
            <a:r>
              <a:rPr lang="en-US" sz="4400" dirty="0" smtClean="0"/>
              <a:t>Power point notes pages lead to front page story</a:t>
            </a:r>
            <a:endParaRPr lang="en-US" sz="4400" dirty="0"/>
          </a:p>
        </p:txBody>
      </p:sp>
    </p:spTree>
    <p:extLst>
      <p:ext uri="{BB962C8B-B14F-4D97-AF65-F5344CB8AC3E}">
        <p14:creationId xmlns:p14="http://schemas.microsoft.com/office/powerpoint/2010/main" val="281492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1" y="0"/>
            <a:ext cx="6494970" cy="7663636"/>
          </a:xfrm>
          <a:prstGeom prst="rect">
            <a:avLst/>
          </a:prstGeom>
          <a:noFill/>
        </p:spPr>
        <p:txBody>
          <a:bodyPr wrap="square" rtlCol="0">
            <a:spAutoFit/>
          </a:bodyPr>
          <a:lstStyle/>
          <a:p>
            <a:r>
              <a:rPr lang="en-US" sz="4000" dirty="0" smtClean="0"/>
              <a:t>Lessons Learned:</a:t>
            </a:r>
          </a:p>
          <a:p>
            <a:endParaRPr lang="en-US" sz="3600" dirty="0" smtClean="0"/>
          </a:p>
          <a:p>
            <a:pPr marL="571500" indent="-571500">
              <a:buFont typeface="Arial" panose="020B0604020202020204" pitchFamily="34" charset="0"/>
              <a:buChar char="•"/>
            </a:pPr>
            <a:r>
              <a:rPr lang="en-US" sz="3600" dirty="0" smtClean="0"/>
              <a:t>Knowledge is power: </a:t>
            </a:r>
          </a:p>
          <a:p>
            <a:r>
              <a:rPr lang="en-US" sz="3600" dirty="0"/>
              <a:t>	</a:t>
            </a:r>
            <a:r>
              <a:rPr lang="en-US" sz="3600" dirty="0" smtClean="0"/>
              <a:t>“I had no idea.”</a:t>
            </a:r>
          </a:p>
          <a:p>
            <a:pPr marL="342900" indent="-342900">
              <a:buFont typeface="Arial" panose="020B0604020202020204" pitchFamily="34" charset="0"/>
              <a:buChar char="•"/>
            </a:pPr>
            <a:endParaRPr lang="en-US" sz="1600" dirty="0"/>
          </a:p>
          <a:p>
            <a:endParaRPr lang="en-US" sz="1600" dirty="0" smtClean="0"/>
          </a:p>
          <a:p>
            <a:pPr marL="571500" indent="-571500">
              <a:buFont typeface="Arial" panose="020B0604020202020204" pitchFamily="34" charset="0"/>
              <a:buChar char="•"/>
            </a:pPr>
            <a:r>
              <a:rPr lang="en-US" sz="3600" dirty="0" smtClean="0"/>
              <a:t>People love visuals</a:t>
            </a:r>
            <a:r>
              <a:rPr lang="en-US" sz="3600" dirty="0" smtClean="0"/>
              <a:t>.</a:t>
            </a:r>
          </a:p>
          <a:p>
            <a:endParaRPr lang="en-US" sz="3600" dirty="0" smtClean="0"/>
          </a:p>
          <a:p>
            <a:pPr marL="571500" indent="-571500">
              <a:buFont typeface="Arial" panose="020B0604020202020204" pitchFamily="34" charset="0"/>
              <a:buChar char="•"/>
            </a:pPr>
            <a:r>
              <a:rPr lang="en-US" sz="3600" dirty="0"/>
              <a:t>Be sure to share current efforts and past successes: “Why are our rates so high</a:t>
            </a:r>
            <a:r>
              <a:rPr lang="en-US" sz="3600" dirty="0" smtClean="0"/>
              <a:t>?”</a:t>
            </a:r>
            <a:endParaRPr lang="en-US" sz="3600" dirty="0" smtClean="0"/>
          </a:p>
          <a:p>
            <a:endParaRPr lang="en-US" sz="2400" dirty="0" smtClean="0"/>
          </a:p>
          <a:p>
            <a:r>
              <a:rPr lang="en-US" sz="2400" dirty="0" smtClean="0"/>
              <a:t>Questions? Contact: janet.jones@umatillacounty.net</a:t>
            </a:r>
          </a:p>
          <a:p>
            <a:r>
              <a:rPr lang="en-US" sz="2400" dirty="0" smtClean="0"/>
              <a:t> </a:t>
            </a:r>
          </a:p>
          <a:p>
            <a:endParaRPr lang="en-US" dirty="0"/>
          </a:p>
          <a:p>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163" t="15723" r="15251" b="4151"/>
          <a:stretch/>
        </p:blipFill>
        <p:spPr>
          <a:xfrm>
            <a:off x="6685471" y="172528"/>
            <a:ext cx="5357004" cy="5495026"/>
          </a:xfrm>
          <a:prstGeom prst="rect">
            <a:avLst/>
          </a:prstGeom>
        </p:spPr>
      </p:pic>
      <p:pic>
        <p:nvPicPr>
          <p:cNvPr id="7" name="Picture 6"/>
          <p:cNvPicPr/>
          <p:nvPr/>
        </p:nvPicPr>
        <p:blipFill rotWithShape="1">
          <a:blip r:embed="rId4"/>
          <a:srcRect l="45692" t="45969" r="28078" b="2182"/>
          <a:stretch/>
        </p:blipFill>
        <p:spPr bwMode="auto">
          <a:xfrm>
            <a:off x="9336722" y="3309596"/>
            <a:ext cx="2855278" cy="3358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8919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https://www.oregon.gov/oha/PH/DISEASESCONDITIONS/CHRONICDISEASE/HPCDPCONNECTION/TRAINING_EVENTS/Documents/TrainingMaterials/2014-2015/05-20-2015_grantee_presentation_data.pptx</Url>
      <Description>PowerPoint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Props1.xml><?xml version="1.0" encoding="utf-8"?>
<ds:datastoreItem xmlns:ds="http://schemas.openxmlformats.org/officeDocument/2006/customXml" ds:itemID="{1B27C960-7406-45D2-8682-2BF68C3E6A51}"/>
</file>

<file path=customXml/itemProps2.xml><?xml version="1.0" encoding="utf-8"?>
<ds:datastoreItem xmlns:ds="http://schemas.openxmlformats.org/officeDocument/2006/customXml" ds:itemID="{68CAE10C-54AA-43C2-A60C-C6042E98D8D2}"/>
</file>

<file path=customXml/itemProps3.xml><?xml version="1.0" encoding="utf-8"?>
<ds:datastoreItem xmlns:ds="http://schemas.openxmlformats.org/officeDocument/2006/customXml" ds:itemID="{AF7DE73E-D4D6-47FE-8702-A83482E7D8E5}"/>
</file>

<file path=docProps/app.xml><?xml version="1.0" encoding="utf-8"?>
<Properties xmlns="http://schemas.openxmlformats.org/officeDocument/2006/extended-properties" xmlns:vt="http://schemas.openxmlformats.org/officeDocument/2006/docPropsVTypes">
  <TotalTime>422</TotalTime>
  <Words>578</Words>
  <Application>Microsoft Office PowerPoint</Application>
  <PresentationFormat>Widescreen</PresentationFormat>
  <Paragraphs>44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Jones</dc:creator>
  <cp:lastModifiedBy>Janet Jones</cp:lastModifiedBy>
  <cp:revision>18</cp:revision>
  <cp:lastPrinted>2015-04-22T22:38:31Z</cp:lastPrinted>
  <dcterms:created xsi:type="dcterms:W3CDTF">2015-04-21T17:27:40Z</dcterms:created>
  <dcterms:modified xsi:type="dcterms:W3CDTF">2015-04-22T22:42:50Z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33700</vt:r8>
  </property>
</Properties>
</file>