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23.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14.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8.xml" ContentType="application/vnd.openxmlformats-officedocument.presentationml.notesSlide+xml"/>
  <Override PartName="/ppt/notesSlides/notesSlide1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5"/>
  </p:notesMasterIdLst>
  <p:sldIdLst>
    <p:sldId id="256" r:id="rId2"/>
    <p:sldId id="257" r:id="rId3"/>
    <p:sldId id="258" r:id="rId4"/>
    <p:sldId id="269" r:id="rId5"/>
    <p:sldId id="270" r:id="rId6"/>
    <p:sldId id="259" r:id="rId7"/>
    <p:sldId id="264" r:id="rId8"/>
    <p:sldId id="265" r:id="rId9"/>
    <p:sldId id="261" r:id="rId10"/>
    <p:sldId id="262" r:id="rId11"/>
    <p:sldId id="266"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788" autoAdjust="0"/>
  </p:normalViewPr>
  <p:slideViewPr>
    <p:cSldViewPr>
      <p:cViewPr varScale="1">
        <p:scale>
          <a:sx n="61" d="100"/>
          <a:sy n="61" d="100"/>
        </p:scale>
        <p:origin x="-181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2830" tIns="46415" rIns="92830" bIns="46415" rtlCol="0"/>
          <a:lstStyle>
            <a:lvl1pPr algn="r">
              <a:defRPr sz="1200"/>
            </a:lvl1pPr>
          </a:lstStyle>
          <a:p>
            <a:fld id="{1F334881-EBDB-401C-BC16-9518B1BE5DC3}" type="datetimeFigureOut">
              <a:rPr lang="en-US" smtClean="0"/>
              <a:pPr/>
              <a:t>5/20/2015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2971800" cy="464820"/>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6"/>
            <a:ext cx="2971800" cy="464820"/>
          </a:xfrm>
          <a:prstGeom prst="rect">
            <a:avLst/>
          </a:prstGeom>
        </p:spPr>
        <p:txBody>
          <a:bodyPr vert="horz" lIns="92830" tIns="46415" rIns="92830" bIns="46415" rtlCol="0" anchor="b"/>
          <a:lstStyle>
            <a:lvl1pPr algn="r">
              <a:defRPr sz="1200"/>
            </a:lvl1pPr>
          </a:lstStyle>
          <a:p>
            <a:fld id="{EA6E39FE-0D1D-422E-9E32-24B0252B30CB}" type="slidenum">
              <a:rPr lang="en-US" smtClean="0"/>
              <a:pPr/>
              <a:t>‹#›</a:t>
            </a:fld>
            <a:endParaRPr lang="en-US"/>
          </a:p>
        </p:txBody>
      </p:sp>
    </p:spTree>
    <p:extLst>
      <p:ext uri="{BB962C8B-B14F-4D97-AF65-F5344CB8AC3E}">
        <p14:creationId xmlns:p14="http://schemas.microsoft.com/office/powerpoint/2010/main" val="1133600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6E39FE-0D1D-422E-9E32-24B0252B30CB}" type="slidenum">
              <a:rPr lang="en-US" smtClean="0"/>
              <a:pPr/>
              <a:t>1</a:t>
            </a:fld>
            <a:endParaRPr lang="en-US"/>
          </a:p>
        </p:txBody>
      </p:sp>
    </p:spTree>
    <p:extLst>
      <p:ext uri="{BB962C8B-B14F-4D97-AF65-F5344CB8AC3E}">
        <p14:creationId xmlns:p14="http://schemas.microsoft.com/office/powerpoint/2010/main" val="3742029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Youth who live or go to schools in neighborhoods with the highest  density of tobacco outlets (or with the highest density of retail tobacco advertising) have higher smoking rates compared to youth who live or go to schools in neighborhoods with fewer or no tobacco outlets.</a:t>
            </a:r>
            <a:r>
              <a:rPr lang="en-US" baseline="30000" dirty="0"/>
              <a:t> </a:t>
            </a:r>
          </a:p>
          <a:p>
            <a:endParaRPr lang="en-US" baseline="30000" dirty="0"/>
          </a:p>
          <a:p>
            <a:r>
              <a:rPr lang="en-US" dirty="0"/>
              <a:t>Prohibiting tobacco retailers near places youth visit reduces tobacco retailer density and limits the availability of and exposure to tobacco products.</a:t>
            </a:r>
            <a:endParaRPr lang="en-US" dirty="0" smtClean="0">
              <a:effectLst/>
            </a:endParaRPr>
          </a:p>
        </p:txBody>
      </p:sp>
      <p:sp>
        <p:nvSpPr>
          <p:cNvPr id="4" name="Slide Number Placeholder 3"/>
          <p:cNvSpPr>
            <a:spLocks noGrp="1"/>
          </p:cNvSpPr>
          <p:nvPr>
            <p:ph type="sldNum" sz="quarter" idx="10"/>
          </p:nvPr>
        </p:nvSpPr>
        <p:spPr/>
        <p:txBody>
          <a:bodyPr/>
          <a:lstStyle/>
          <a:p>
            <a:fld id="{EA6E39FE-0D1D-422E-9E32-24B0252B30CB}" type="slidenum">
              <a:rPr lang="en-US" smtClean="0"/>
              <a:pPr/>
              <a:t>10</a:t>
            </a:fld>
            <a:endParaRPr lang="en-US"/>
          </a:p>
        </p:txBody>
      </p:sp>
    </p:spTree>
    <p:extLst>
      <p:ext uri="{BB962C8B-B14F-4D97-AF65-F5344CB8AC3E}">
        <p14:creationId xmlns:p14="http://schemas.microsoft.com/office/powerpoint/2010/main" val="756610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a:t>Exposure to tobacco products and price promotions at the point of sale encourages initiation and discourages cessation. </a:t>
            </a:r>
          </a:p>
          <a:p>
            <a:pPr defTabSz="928299">
              <a:defRPr/>
            </a:pPr>
            <a:endParaRPr lang="en-US" dirty="0"/>
          </a:p>
          <a:p>
            <a:pPr defTabSz="928299">
              <a:defRPr/>
            </a:pPr>
            <a:r>
              <a:rPr lang="en-US" dirty="0"/>
              <a:t>When tobacco products cost more, fewer people use tobacco, fewer initiate tobacco use, and more people quit tobacco use. This is especially true among price sensitive youth. </a:t>
            </a:r>
          </a:p>
          <a:p>
            <a:pPr defTabSz="928299">
              <a:defRPr/>
            </a:pPr>
            <a:endParaRPr lang="en-US" dirty="0"/>
          </a:p>
          <a:p>
            <a:pPr defTabSz="928299">
              <a:defRPr/>
            </a:pPr>
            <a:r>
              <a:rPr lang="en-US" dirty="0"/>
              <a:t>When the price of tobacco increases by 10 percent, youth use decreases by 7 percent.</a:t>
            </a:r>
            <a:r>
              <a:rPr lang="en-US" dirty="0" smtClean="0">
                <a:effectLst/>
              </a:rPr>
              <a:t> </a:t>
            </a:r>
            <a:endParaRPr lang="en-US" dirty="0"/>
          </a:p>
          <a:p>
            <a:endParaRPr lang="en-US" dirty="0"/>
          </a:p>
        </p:txBody>
      </p:sp>
      <p:sp>
        <p:nvSpPr>
          <p:cNvPr id="4" name="Slide Number Placeholder 3"/>
          <p:cNvSpPr>
            <a:spLocks noGrp="1"/>
          </p:cNvSpPr>
          <p:nvPr>
            <p:ph type="sldNum" sz="quarter" idx="10"/>
          </p:nvPr>
        </p:nvSpPr>
        <p:spPr/>
        <p:txBody>
          <a:bodyPr/>
          <a:lstStyle/>
          <a:p>
            <a:fld id="{EA6E39FE-0D1D-422E-9E32-24B0252B30CB}" type="slidenum">
              <a:rPr lang="en-US" smtClean="0"/>
              <a:pPr/>
              <a:t>11</a:t>
            </a:fld>
            <a:endParaRPr lang="en-US"/>
          </a:p>
        </p:txBody>
      </p:sp>
    </p:spTree>
    <p:extLst>
      <p:ext uri="{BB962C8B-B14F-4D97-AF65-F5344CB8AC3E}">
        <p14:creationId xmlns:p14="http://schemas.microsoft.com/office/powerpoint/2010/main" val="2643227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December 2014, </a:t>
            </a:r>
            <a:r>
              <a:rPr lang="en-US" baseline="0" dirty="0" smtClean="0"/>
              <a:t>Lane County passed a TRL policy for unincorporated areas of the county and included tobacco prevention policy concepts. Christy is going to share her examples. </a:t>
            </a:r>
            <a:endParaRPr lang="en-US" dirty="0"/>
          </a:p>
        </p:txBody>
      </p:sp>
      <p:sp>
        <p:nvSpPr>
          <p:cNvPr id="4" name="Slide Number Placeholder 3"/>
          <p:cNvSpPr>
            <a:spLocks noGrp="1"/>
          </p:cNvSpPr>
          <p:nvPr>
            <p:ph type="sldNum" sz="quarter" idx="10"/>
          </p:nvPr>
        </p:nvSpPr>
        <p:spPr/>
        <p:txBody>
          <a:bodyPr/>
          <a:lstStyle/>
          <a:p>
            <a:fld id="{EA6E39FE-0D1D-422E-9E32-24B0252B30CB}" type="slidenum">
              <a:rPr lang="en-US" smtClean="0"/>
              <a:pPr/>
              <a:t>12</a:t>
            </a:fld>
            <a:endParaRPr lang="en-US"/>
          </a:p>
        </p:txBody>
      </p:sp>
    </p:spTree>
    <p:extLst>
      <p:ext uri="{BB962C8B-B14F-4D97-AF65-F5344CB8AC3E}">
        <p14:creationId xmlns:p14="http://schemas.microsoft.com/office/powerpoint/2010/main" val="2261630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6E39FE-0D1D-422E-9E32-24B0252B30CB}"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6E39FE-0D1D-422E-9E32-24B0252B30CB}"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6E39FE-0D1D-422E-9E32-24B0252B30CB}"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dirty="0" smtClean="0">
                <a:solidFill>
                  <a:schemeClr val="tx1"/>
                </a:solidFill>
                <a:latin typeface="+mn-lt"/>
                <a:ea typeface="+mn-ea"/>
                <a:cs typeface="+mn-cs"/>
              </a:rPr>
              <a:t>We used broad, strong language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from NYC Admin Code, which was upheld by the U.S. District Court for the Southern District of NY.</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Ordinance language:</a:t>
            </a:r>
          </a:p>
          <a:p>
            <a:r>
              <a:rPr lang="en-US" sz="1200" kern="1200" baseline="0" dirty="0" smtClean="0">
                <a:solidFill>
                  <a:schemeClr val="tx1"/>
                </a:solidFill>
                <a:latin typeface="+mn-lt"/>
                <a:ea typeface="+mn-ea"/>
                <a:cs typeface="+mn-cs"/>
              </a:rPr>
              <a:t>(k) Honoring or accepting a price reduction instrument in any transaction related to the sale of Tobacco Products or Tobacco Paraphernalia to a</a:t>
            </a:r>
          </a:p>
          <a:p>
            <a:r>
              <a:rPr lang="en-US" sz="1200" kern="1200" baseline="0" dirty="0" smtClean="0">
                <a:solidFill>
                  <a:schemeClr val="tx1"/>
                </a:solidFill>
                <a:latin typeface="+mn-lt"/>
                <a:ea typeface="+mn-ea"/>
                <a:cs typeface="+mn-cs"/>
              </a:rPr>
              <a:t>consumer.</a:t>
            </a:r>
          </a:p>
          <a:p>
            <a:r>
              <a:rPr lang="en-US" sz="1200" kern="1200" baseline="0" dirty="0" smtClean="0">
                <a:solidFill>
                  <a:schemeClr val="tx1"/>
                </a:solidFill>
                <a:latin typeface="+mn-lt"/>
                <a:ea typeface="+mn-ea"/>
                <a:cs typeface="+mn-cs"/>
              </a:rPr>
              <a:t>(l) Selling or offering for sale Tobacco Products or Tobacco Paraphernalia to a consumer through any multi-package discount or otherwise provide to</a:t>
            </a:r>
          </a:p>
          <a:p>
            <a:r>
              <a:rPr lang="en-US" sz="1200" kern="1200" baseline="0" dirty="0" smtClean="0">
                <a:solidFill>
                  <a:schemeClr val="tx1"/>
                </a:solidFill>
                <a:latin typeface="+mn-lt"/>
                <a:ea typeface="+mn-ea"/>
                <a:cs typeface="+mn-cs"/>
              </a:rPr>
              <a:t>a consumer any Tobacco Products or Tobacco Paraphernalia for less than the listed price in exchange for the purchase of any other Tobacco Products or Tobacco Paraphernalia by the consumer.</a:t>
            </a:r>
          </a:p>
          <a:p>
            <a:r>
              <a:rPr lang="en-US" sz="1200" kern="1200" baseline="0" dirty="0" smtClean="0">
                <a:solidFill>
                  <a:schemeClr val="tx1"/>
                </a:solidFill>
                <a:latin typeface="+mn-lt"/>
                <a:ea typeface="+mn-ea"/>
                <a:cs typeface="+mn-cs"/>
              </a:rPr>
              <a:t>(m) Selling, offering for sale, or otherwise providing any product other than Tobacco Products or Tobacco Paraphernalia to a consumer for less than the</a:t>
            </a:r>
          </a:p>
          <a:p>
            <a:r>
              <a:rPr lang="en-US" sz="1200" kern="1200" baseline="0" dirty="0" smtClean="0">
                <a:solidFill>
                  <a:schemeClr val="tx1"/>
                </a:solidFill>
                <a:latin typeface="+mn-lt"/>
                <a:ea typeface="+mn-ea"/>
                <a:cs typeface="+mn-cs"/>
              </a:rPr>
              <a:t>listed price in exchange for the purchase of Tobacco Products or Tobacco Paraphernalia by the consumer.</a:t>
            </a:r>
          </a:p>
          <a:p>
            <a:r>
              <a:rPr lang="en-US" sz="1200" kern="1200" baseline="0" dirty="0" smtClean="0">
                <a:solidFill>
                  <a:schemeClr val="tx1"/>
                </a:solidFill>
                <a:latin typeface="+mn-lt"/>
                <a:ea typeface="+mn-ea"/>
                <a:cs typeface="+mn-cs"/>
              </a:rPr>
              <a:t>(n) Selling, offering for sale, or otherwise providing Tobacco Products or Tobacco Paraphernalia to a consumer for less than the listed price.</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With this language, the only way a retailer could discount the price is to reduce the listed price. However, we could prevent this by adding a provision for minimum pricing.</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Examples of what the language here would prevent include:</a:t>
            </a:r>
          </a:p>
          <a:p>
            <a:pPr lvl="0"/>
            <a:r>
              <a:rPr lang="en-US" dirty="0" smtClean="0"/>
              <a:t>(k) A consumer receives a coupon in the mail from the Lorillard Tobacco Company offering $1 off of the listed price for a pack of Newport cigarettes. The consumer may redeem the coupon at any store that sells Newport cigarettes.</a:t>
            </a:r>
          </a:p>
          <a:p>
            <a:pPr lvl="0"/>
            <a:r>
              <a:rPr lang="en-US" dirty="0" smtClean="0"/>
              <a:t>(l) A retailer provides a promotion whereby upon purchasing 2 packs of Marlboro cigarettes, a consumer receives $2 off of the listed price for purchasing a third pack of Marlboro cigarettes.</a:t>
            </a:r>
          </a:p>
          <a:p>
            <a:pPr lvl="0"/>
            <a:r>
              <a:rPr lang="en-US" dirty="0" smtClean="0"/>
              <a:t>(m) In exchange for purchasing a pack of Camel cigarettes, a retailer provides a consumer with a free, or discounted, lighter bearing the Camel logo.</a:t>
            </a:r>
          </a:p>
          <a:p>
            <a:pPr lvl="0"/>
            <a:r>
              <a:rPr lang="en-US" dirty="0" smtClean="0"/>
              <a:t>(n) A retailer provides a one-day sale where all American Spirit cigarettes are sold at $1 off of the listed price.</a:t>
            </a:r>
          </a:p>
          <a:p>
            <a:endParaRPr lang="en-US" dirty="0"/>
          </a:p>
        </p:txBody>
      </p:sp>
      <p:sp>
        <p:nvSpPr>
          <p:cNvPr id="4" name="Slide Number Placeholder 3"/>
          <p:cNvSpPr>
            <a:spLocks noGrp="1"/>
          </p:cNvSpPr>
          <p:nvPr>
            <p:ph type="sldNum" sz="quarter" idx="10"/>
          </p:nvPr>
        </p:nvSpPr>
        <p:spPr/>
        <p:txBody>
          <a:bodyPr/>
          <a:lstStyle/>
          <a:p>
            <a:fld id="{EA6E39FE-0D1D-422E-9E32-24B0252B30CB}"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Develop strong public and decision maker support and clear understanding for TRL policy before attempting to pass ordinance.</a:t>
            </a:r>
          </a:p>
          <a:p>
            <a:endParaRPr lang="en-US" dirty="0"/>
          </a:p>
        </p:txBody>
      </p:sp>
      <p:sp>
        <p:nvSpPr>
          <p:cNvPr id="4" name="Slide Number Placeholder 3"/>
          <p:cNvSpPr>
            <a:spLocks noGrp="1"/>
          </p:cNvSpPr>
          <p:nvPr>
            <p:ph type="sldNum" sz="quarter" idx="10"/>
          </p:nvPr>
        </p:nvSpPr>
        <p:spPr/>
        <p:txBody>
          <a:bodyPr/>
          <a:lstStyle/>
          <a:p>
            <a:fld id="{EA6E39FE-0D1D-422E-9E32-24B0252B30CB}"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Split into 3 groups based on which area each grantee is interested in or pursuing. </a:t>
            </a:r>
          </a:p>
          <a:p>
            <a:endParaRPr lang="en-US" dirty="0" smtClean="0"/>
          </a:p>
          <a:p>
            <a:r>
              <a:rPr lang="en-US" dirty="0" smtClean="0"/>
              <a:t>Answer the following questions: </a:t>
            </a:r>
          </a:p>
          <a:p>
            <a:r>
              <a:rPr lang="en-US" dirty="0" smtClean="0"/>
              <a:t>1.) What are their real or anticipated roadblocks?</a:t>
            </a:r>
          </a:p>
          <a:p>
            <a:r>
              <a:rPr lang="en-US" dirty="0" smtClean="0"/>
              <a:t>	A. for adopting the policy</a:t>
            </a:r>
          </a:p>
          <a:p>
            <a:r>
              <a:rPr lang="en-US" dirty="0" smtClean="0"/>
              <a:t>	B. for implementing the policy </a:t>
            </a:r>
          </a:p>
          <a:p>
            <a:r>
              <a:rPr lang="en-US" dirty="0" smtClean="0"/>
              <a:t>2.) What are their next steps to overcoming the roadblock?</a:t>
            </a:r>
          </a:p>
          <a:p>
            <a:pPr lvl="1"/>
            <a:r>
              <a:rPr lang="en-US" dirty="0" smtClean="0"/>
              <a:t>A. Who are the advocates that you can call on, who is the most influential community champion?</a:t>
            </a:r>
          </a:p>
          <a:p>
            <a:pPr lvl="1"/>
            <a:r>
              <a:rPr lang="en-US" dirty="0" smtClean="0"/>
              <a:t>B. Legal TA</a:t>
            </a:r>
          </a:p>
          <a:p>
            <a:pPr lvl="1"/>
            <a:r>
              <a:rPr lang="en-US" dirty="0" smtClean="0"/>
              <a:t>C. Leadership buy-in</a:t>
            </a:r>
          </a:p>
          <a:p>
            <a:pPr lvl="1"/>
            <a:r>
              <a:rPr lang="en-US" dirty="0" smtClean="0"/>
              <a:t>D. Education and awareness</a:t>
            </a:r>
          </a:p>
          <a:p>
            <a:endParaRPr lang="en-US" dirty="0" smtClean="0"/>
          </a:p>
          <a:p>
            <a:r>
              <a:rPr lang="en-US" dirty="0" smtClean="0"/>
              <a:t>At least one person from each group will share back.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A6E39FE-0D1D-422E-9E32-24B0252B30CB}" type="slidenum">
              <a:rPr lang="en-US" smtClean="0"/>
              <a:pPr/>
              <a:t>23</a:t>
            </a:fld>
            <a:endParaRPr lang="en-US"/>
          </a:p>
        </p:txBody>
      </p:sp>
    </p:spTree>
    <p:extLst>
      <p:ext uri="{BB962C8B-B14F-4D97-AF65-F5344CB8AC3E}">
        <p14:creationId xmlns:p14="http://schemas.microsoft.com/office/powerpoint/2010/main" val="63358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6E39FE-0D1D-422E-9E32-24B0252B30CB}" type="slidenum">
              <a:rPr lang="en-US" smtClean="0"/>
              <a:pPr/>
              <a:t>2</a:t>
            </a:fld>
            <a:endParaRPr lang="en-US"/>
          </a:p>
        </p:txBody>
      </p:sp>
    </p:spTree>
    <p:extLst>
      <p:ext uri="{BB962C8B-B14F-4D97-AF65-F5344CB8AC3E}">
        <p14:creationId xmlns:p14="http://schemas.microsoft.com/office/powerpoint/2010/main" val="2111279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6E39FE-0D1D-422E-9E32-24B0252B30CB}" type="slidenum">
              <a:rPr lang="en-US" smtClean="0"/>
              <a:pPr/>
              <a:t>3</a:t>
            </a:fld>
            <a:endParaRPr lang="en-US"/>
          </a:p>
        </p:txBody>
      </p:sp>
    </p:spTree>
    <p:extLst>
      <p:ext uri="{BB962C8B-B14F-4D97-AF65-F5344CB8AC3E}">
        <p14:creationId xmlns:p14="http://schemas.microsoft.com/office/powerpoint/2010/main" val="1075128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E39FE-0D1D-422E-9E32-24B0252B30CB}" type="slidenum">
              <a:rPr lang="en-US" smtClean="0"/>
              <a:pPr/>
              <a:t>4</a:t>
            </a:fld>
            <a:endParaRPr lang="en-US"/>
          </a:p>
        </p:txBody>
      </p:sp>
    </p:spTree>
    <p:extLst>
      <p:ext uri="{BB962C8B-B14F-4D97-AF65-F5344CB8AC3E}">
        <p14:creationId xmlns:p14="http://schemas.microsoft.com/office/powerpoint/2010/main" val="1929781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Floor: Minimum set of requirements, and expressly allows lower levels of government to pass or enforce laws that impose more rigorous requirements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Ceiling: prohibits lower levels of government from requiring anything more than or different from what the higher-level law requires.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A6E39FE-0D1D-422E-9E32-24B0252B30CB}" type="slidenum">
              <a:rPr lang="en-US" smtClean="0"/>
              <a:pPr/>
              <a:t>5</a:t>
            </a:fld>
            <a:endParaRPr lang="en-US"/>
          </a:p>
        </p:txBody>
      </p:sp>
    </p:spTree>
    <p:extLst>
      <p:ext uri="{BB962C8B-B14F-4D97-AF65-F5344CB8AC3E}">
        <p14:creationId xmlns:p14="http://schemas.microsoft.com/office/powerpoint/2010/main" val="3831958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Tobacco retail licensing requires that the jurisdiction issue businesses, new and existing, a license before they are allowed to sell tobacco products.</a:t>
            </a:r>
            <a:endParaRPr lang="en-US" dirty="0"/>
          </a:p>
        </p:txBody>
      </p:sp>
      <p:sp>
        <p:nvSpPr>
          <p:cNvPr id="4" name="Slide Number Placeholder 3"/>
          <p:cNvSpPr>
            <a:spLocks noGrp="1"/>
          </p:cNvSpPr>
          <p:nvPr>
            <p:ph type="sldNum" sz="quarter" idx="10"/>
          </p:nvPr>
        </p:nvSpPr>
        <p:spPr/>
        <p:txBody>
          <a:bodyPr/>
          <a:lstStyle/>
          <a:p>
            <a:fld id="{EA6E39FE-0D1D-422E-9E32-24B0252B30CB}" type="slidenum">
              <a:rPr lang="en-US" smtClean="0"/>
              <a:pPr/>
              <a:t>6</a:t>
            </a:fld>
            <a:endParaRPr lang="en-US"/>
          </a:p>
        </p:txBody>
      </p:sp>
    </p:spTree>
    <p:extLst>
      <p:ext uri="{BB962C8B-B14F-4D97-AF65-F5344CB8AC3E}">
        <p14:creationId xmlns:p14="http://schemas.microsoft.com/office/powerpoint/2010/main" val="4077138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smtClean="0"/>
              <a:t>A comprehensive</a:t>
            </a:r>
            <a:r>
              <a:rPr lang="en-US" baseline="0" dirty="0" smtClean="0"/>
              <a:t> t</a:t>
            </a:r>
            <a:r>
              <a:rPr lang="en-US" dirty="0"/>
              <a:t>obacco retail licensure can be used to better enforce youth access laws, as well as implement prevention policies that will have a meaningful impact on youth use of tobacco.</a:t>
            </a:r>
          </a:p>
        </p:txBody>
      </p:sp>
      <p:sp>
        <p:nvSpPr>
          <p:cNvPr id="4" name="Slide Number Placeholder 3"/>
          <p:cNvSpPr>
            <a:spLocks noGrp="1"/>
          </p:cNvSpPr>
          <p:nvPr>
            <p:ph type="sldNum" sz="quarter" idx="10"/>
          </p:nvPr>
        </p:nvSpPr>
        <p:spPr/>
        <p:txBody>
          <a:bodyPr/>
          <a:lstStyle/>
          <a:p>
            <a:fld id="{EA6E39FE-0D1D-422E-9E32-24B0252B30CB}" type="slidenum">
              <a:rPr lang="en-US" smtClean="0"/>
              <a:pPr/>
              <a:t>7</a:t>
            </a:fld>
            <a:endParaRPr lang="en-US"/>
          </a:p>
        </p:txBody>
      </p:sp>
    </p:spTree>
    <p:extLst>
      <p:ext uri="{BB962C8B-B14F-4D97-AF65-F5344CB8AC3E}">
        <p14:creationId xmlns:p14="http://schemas.microsoft.com/office/powerpoint/2010/main" val="2299889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a:t>Having adequate fees and graduated fines associated with the license is critical to being able to enforce local, state and federal laws in the retail setting. </a:t>
            </a:r>
          </a:p>
          <a:p>
            <a:pPr defTabSz="928299">
              <a:defRPr/>
            </a:pPr>
            <a:endParaRPr lang="en-US" dirty="0"/>
          </a:p>
          <a:p>
            <a:pPr defTabSz="928299">
              <a:defRPr/>
            </a:pPr>
            <a:r>
              <a:rPr lang="en-US" dirty="0"/>
              <a:t>Licensing fees and fines that fully cover all program costs, including administration, inspection, and enforcement ensure a sustainable and effective licensing system. </a:t>
            </a:r>
          </a:p>
          <a:p>
            <a:endParaRPr lang="en-US" dirty="0" smtClean="0"/>
          </a:p>
          <a:p>
            <a:pPr defTabSz="928299">
              <a:defRPr/>
            </a:pPr>
            <a:r>
              <a:rPr lang="en-US" dirty="0"/>
              <a:t>Adequate consequences for violations of any tobacco control law, such as license suspensions and revocations, are important tools to maintain compliance with the law. Removing a retailer’s ability to generate revenue from tobacco products has a much larger impact than a fine for violations.</a:t>
            </a:r>
          </a:p>
          <a:p>
            <a:endParaRPr lang="en-US" dirty="0"/>
          </a:p>
        </p:txBody>
      </p:sp>
      <p:sp>
        <p:nvSpPr>
          <p:cNvPr id="4" name="Slide Number Placeholder 3"/>
          <p:cNvSpPr>
            <a:spLocks noGrp="1"/>
          </p:cNvSpPr>
          <p:nvPr>
            <p:ph type="sldNum" sz="quarter" idx="10"/>
          </p:nvPr>
        </p:nvSpPr>
        <p:spPr/>
        <p:txBody>
          <a:bodyPr/>
          <a:lstStyle/>
          <a:p>
            <a:fld id="{EA6E39FE-0D1D-422E-9E32-24B0252B30CB}" type="slidenum">
              <a:rPr lang="en-US" smtClean="0"/>
              <a:pPr/>
              <a:t>8</a:t>
            </a:fld>
            <a:endParaRPr lang="en-US"/>
          </a:p>
        </p:txBody>
      </p:sp>
    </p:spTree>
    <p:extLst>
      <p:ext uri="{BB962C8B-B14F-4D97-AF65-F5344CB8AC3E}">
        <p14:creationId xmlns:p14="http://schemas.microsoft.com/office/powerpoint/2010/main" val="2328277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6E39FE-0D1D-422E-9E32-24B0252B30CB}" type="slidenum">
              <a:rPr lang="en-US" smtClean="0"/>
              <a:pPr/>
              <a:t>9</a:t>
            </a:fld>
            <a:endParaRPr lang="en-US"/>
          </a:p>
        </p:txBody>
      </p:sp>
    </p:spTree>
    <p:extLst>
      <p:ext uri="{BB962C8B-B14F-4D97-AF65-F5344CB8AC3E}">
        <p14:creationId xmlns:p14="http://schemas.microsoft.com/office/powerpoint/2010/main" val="2036718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99F5E301-40F2-4863-BD32-39D2AB8DE84A}" type="datetimeFigureOut">
              <a:rPr lang="en-US" smtClean="0"/>
              <a:pPr/>
              <a:t>5/20/2015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DDD46137-3F90-4BEA-8385-C8EFC737A07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9F5E301-40F2-4863-BD32-39D2AB8DE84A}" type="datetimeFigureOut">
              <a:rPr lang="en-US" smtClean="0"/>
              <a:pPr/>
              <a:t>5/20/2015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DD46137-3F90-4BEA-8385-C8EFC737A07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9F5E301-40F2-4863-BD32-39D2AB8DE84A}" type="datetimeFigureOut">
              <a:rPr lang="en-US" smtClean="0"/>
              <a:pPr/>
              <a:t>5/20/2015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DD46137-3F90-4BEA-8385-C8EFC737A07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9F5E301-40F2-4863-BD32-39D2AB8DE84A}" type="datetimeFigureOut">
              <a:rPr lang="en-US" smtClean="0"/>
              <a:pPr/>
              <a:t>5/20/2015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DD46137-3F90-4BEA-8385-C8EFC737A07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9F5E301-40F2-4863-BD32-39D2AB8DE84A}" type="datetimeFigureOut">
              <a:rPr lang="en-US" smtClean="0"/>
              <a:pPr/>
              <a:t>5/20/2015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DD46137-3F90-4BEA-8385-C8EFC737A07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9F5E301-40F2-4863-BD32-39D2AB8DE84A}" type="datetimeFigureOut">
              <a:rPr lang="en-US" smtClean="0"/>
              <a:pPr/>
              <a:t>5/20/2015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DD46137-3F90-4BEA-8385-C8EFC737A07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9F5E301-40F2-4863-BD32-39D2AB8DE84A}" type="datetimeFigureOut">
              <a:rPr lang="en-US" smtClean="0"/>
              <a:pPr/>
              <a:t>5/20/2015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DD46137-3F90-4BEA-8385-C8EFC737A07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9F5E301-40F2-4863-BD32-39D2AB8DE84A}" type="datetimeFigureOut">
              <a:rPr lang="en-US" smtClean="0"/>
              <a:pPr/>
              <a:t>5/20/2015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DD46137-3F90-4BEA-8385-C8EFC737A07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99F5E301-40F2-4863-BD32-39D2AB8DE84A}" type="datetimeFigureOut">
              <a:rPr lang="en-US" smtClean="0"/>
              <a:pPr/>
              <a:t>5/20/2015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DD46137-3F90-4BEA-8385-C8EFC737A07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9F5E301-40F2-4863-BD32-39D2AB8DE84A}" type="datetimeFigureOut">
              <a:rPr lang="en-US" smtClean="0"/>
              <a:pPr/>
              <a:t>5/20/2015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DD46137-3F90-4BEA-8385-C8EFC737A07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9F5E301-40F2-4863-BD32-39D2AB8DE84A}" type="datetimeFigureOut">
              <a:rPr lang="en-US" smtClean="0"/>
              <a:pPr/>
              <a:t>5/20/2015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DD46137-3F90-4BEA-8385-C8EFC737A071}"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9F5E301-40F2-4863-BD32-39D2AB8DE84A}" type="datetimeFigureOut">
              <a:rPr lang="en-US" smtClean="0"/>
              <a:pPr/>
              <a:t>5/20/2015</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DD46137-3F90-4BEA-8385-C8EFC737A07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200400"/>
            <a:ext cx="6629400" cy="1219201"/>
          </a:xfrm>
        </p:spPr>
        <p:txBody>
          <a:bodyPr>
            <a:normAutofit fontScale="90000"/>
          </a:bodyPr>
          <a:lstStyle/>
          <a:p>
            <a:r>
              <a:rPr lang="en-US" dirty="0" smtClean="0"/>
              <a:t>Tobacco Retail Policy</a:t>
            </a:r>
            <a:br>
              <a:rPr lang="en-US" dirty="0" smtClean="0"/>
            </a:br>
            <a:r>
              <a:rPr lang="en-US" dirty="0"/>
              <a:t/>
            </a:r>
            <a:br>
              <a:rPr lang="en-US" dirty="0"/>
            </a:br>
            <a:r>
              <a:rPr lang="en-US" dirty="0"/>
              <a:t>O</a:t>
            </a:r>
            <a:r>
              <a:rPr lang="en-US" dirty="0" smtClean="0"/>
              <a:t>vercoming Roadblocks</a:t>
            </a:r>
            <a:endParaRPr lang="en-US" dirty="0"/>
          </a:p>
        </p:txBody>
      </p:sp>
      <p:sp>
        <p:nvSpPr>
          <p:cNvPr id="3" name="Subtitle 2"/>
          <p:cNvSpPr>
            <a:spLocks noGrp="1"/>
          </p:cNvSpPr>
          <p:nvPr>
            <p:ph type="subTitle" idx="1"/>
          </p:nvPr>
        </p:nvSpPr>
        <p:spPr>
          <a:xfrm>
            <a:off x="685800" y="4876800"/>
            <a:ext cx="7772400" cy="914400"/>
          </a:xfrm>
        </p:spPr>
        <p:txBody>
          <a:bodyPr/>
          <a:lstStyle/>
          <a:p>
            <a:r>
              <a:rPr lang="en-US" dirty="0" smtClean="0"/>
              <a:t>May 20, 2015</a:t>
            </a:r>
          </a:p>
          <a:p>
            <a:endParaRPr lang="en-US" dirty="0"/>
          </a:p>
        </p:txBody>
      </p:sp>
      <p:pic>
        <p:nvPicPr>
          <p:cNvPr id="1030" name="Picture 6" descr="http://willowoakcounseling.com/wp-content/uploads/2013/12/roadbloc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700080"/>
            <a:ext cx="3276600" cy="2776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7167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 proximity to schools</a:t>
            </a:r>
            <a:endParaRPr lang="en-US" dirty="0"/>
          </a:p>
        </p:txBody>
      </p:sp>
      <p:sp>
        <p:nvSpPr>
          <p:cNvPr id="3" name="Content Placeholder 2"/>
          <p:cNvSpPr>
            <a:spLocks noGrp="1"/>
          </p:cNvSpPr>
          <p:nvPr>
            <p:ph idx="1"/>
          </p:nvPr>
        </p:nvSpPr>
        <p:spPr/>
        <p:txBody>
          <a:bodyPr/>
          <a:lstStyle/>
          <a:p>
            <a:r>
              <a:rPr lang="en-US" dirty="0" smtClean="0"/>
              <a:t>Higher density = higher smoking rates</a:t>
            </a:r>
          </a:p>
          <a:p>
            <a:r>
              <a:rPr lang="en-US" dirty="0" smtClean="0"/>
              <a:t>Reduces availability </a:t>
            </a:r>
          </a:p>
          <a:p>
            <a:r>
              <a:rPr lang="en-US" dirty="0" smtClean="0"/>
              <a:t>Reduces Exposure</a:t>
            </a:r>
            <a:endParaRPr lang="en-US"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34038" r="-34038" b="47288"/>
          <a:stretch/>
        </p:blipFill>
        <p:spPr>
          <a:xfrm>
            <a:off x="533400" y="2285999"/>
            <a:ext cx="4191000" cy="2749992"/>
          </a:xfrm>
          <a:prstGeom prst="rect">
            <a:avLst/>
          </a:prstGeom>
        </p:spPr>
      </p:pic>
      <p:pic>
        <p:nvPicPr>
          <p:cNvPr id="308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1" y="2639246"/>
            <a:ext cx="2618076" cy="2237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3936568" y="3191337"/>
            <a:ext cx="1219201" cy="369332"/>
          </a:xfrm>
          <a:prstGeom prst="rect">
            <a:avLst/>
          </a:prstGeom>
          <a:noFill/>
        </p:spPr>
        <p:txBody>
          <a:bodyPr wrap="square" rtlCol="0">
            <a:spAutoFit/>
          </a:bodyPr>
          <a:lstStyle/>
          <a:p>
            <a:r>
              <a:rPr lang="en-US" b="1" dirty="0" smtClean="0"/>
              <a:t>1000 ft.</a:t>
            </a:r>
            <a:endParaRPr lang="en-US" b="1" dirty="0"/>
          </a:p>
        </p:txBody>
      </p:sp>
      <p:sp>
        <p:nvSpPr>
          <p:cNvPr id="10" name="Right Arrow 9"/>
          <p:cNvSpPr/>
          <p:nvPr/>
        </p:nvSpPr>
        <p:spPr>
          <a:xfrm>
            <a:off x="5181600" y="3191338"/>
            <a:ext cx="533400" cy="3391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p:cNvSpPr/>
          <p:nvPr/>
        </p:nvSpPr>
        <p:spPr>
          <a:xfrm>
            <a:off x="3429000" y="3191337"/>
            <a:ext cx="514026" cy="3693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81"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5638800"/>
            <a:ext cx="7467600" cy="93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52490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Prohibit coupons and multipack offers</a:t>
            </a:r>
            <a:endParaRPr lang="en-US" dirty="0"/>
          </a:p>
        </p:txBody>
      </p:sp>
      <p:sp>
        <p:nvSpPr>
          <p:cNvPr id="3" name="Content Placeholder 2"/>
          <p:cNvSpPr>
            <a:spLocks noGrp="1"/>
          </p:cNvSpPr>
          <p:nvPr>
            <p:ph idx="1"/>
          </p:nvPr>
        </p:nvSpPr>
        <p:spPr/>
        <p:txBody>
          <a:bodyPr/>
          <a:lstStyle/>
          <a:p>
            <a:r>
              <a:rPr lang="en-US" dirty="0" smtClean="0"/>
              <a:t>Price promotions encourage initiation and discourage cessation</a:t>
            </a:r>
          </a:p>
          <a:p>
            <a:r>
              <a:rPr lang="en-US" dirty="0" smtClean="0"/>
              <a:t>When the price increases by 10% youth use decrease by 7%</a:t>
            </a:r>
          </a:p>
          <a:p>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2437106"/>
            <a:ext cx="2514599" cy="2514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1600" y="2440983"/>
            <a:ext cx="2086912" cy="252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5715000"/>
            <a:ext cx="6176963" cy="61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6311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820206"/>
            <a:ext cx="8077200" cy="1828800"/>
          </a:xfrm>
        </p:spPr>
        <p:txBody>
          <a:bodyPr>
            <a:normAutofit fontScale="90000"/>
          </a:bodyPr>
          <a:lstStyle/>
          <a:p>
            <a:r>
              <a:rPr lang="en-US" dirty="0" smtClean="0"/>
              <a:t>Lane County </a:t>
            </a:r>
            <a:br>
              <a:rPr lang="en-US" dirty="0" smtClean="0"/>
            </a:br>
            <a:r>
              <a:rPr lang="en-US" dirty="0" smtClean="0"/>
              <a:t>TRL Processes and Roadblocks</a:t>
            </a:r>
            <a:endParaRPr lang="en-US" dirty="0"/>
          </a:p>
        </p:txBody>
      </p:sp>
      <p:sp>
        <p:nvSpPr>
          <p:cNvPr id="3" name="Subtitle 2"/>
          <p:cNvSpPr>
            <a:spLocks noGrp="1"/>
          </p:cNvSpPr>
          <p:nvPr>
            <p:ph type="subTitle" idx="1"/>
          </p:nvPr>
        </p:nvSpPr>
        <p:spPr/>
        <p:txBody>
          <a:bodyPr/>
          <a:lstStyle/>
          <a:p>
            <a:r>
              <a:rPr lang="en-US" dirty="0" smtClean="0"/>
              <a:t>Christy </a:t>
            </a:r>
            <a:r>
              <a:rPr lang="en-US" dirty="0" err="1" smtClean="0"/>
              <a:t>Inskip</a:t>
            </a:r>
            <a:endParaRPr lang="en-US" dirty="0" smtClean="0"/>
          </a:p>
          <a:p>
            <a:r>
              <a:rPr lang="en-US" dirty="0" smtClean="0"/>
              <a:t>Lane County Public Health</a:t>
            </a:r>
            <a:endParaRPr lang="en-US" dirty="0"/>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1" y="3733800"/>
            <a:ext cx="320040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48477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257800"/>
            <a:ext cx="8183880" cy="777240"/>
          </a:xfrm>
        </p:spPr>
        <p:txBody>
          <a:bodyPr/>
          <a:lstStyle/>
          <a:p>
            <a:r>
              <a:rPr lang="en-US" dirty="0" smtClean="0"/>
              <a:t>TRL – Policy Process</a:t>
            </a:r>
            <a:endParaRPr lang="en-US" dirty="0"/>
          </a:p>
        </p:txBody>
      </p:sp>
      <p:sp>
        <p:nvSpPr>
          <p:cNvPr id="3" name="Content Placeholder 2"/>
          <p:cNvSpPr>
            <a:spLocks noGrp="1"/>
          </p:cNvSpPr>
          <p:nvPr>
            <p:ph idx="1"/>
          </p:nvPr>
        </p:nvSpPr>
        <p:spPr>
          <a:xfrm>
            <a:off x="502920" y="609600"/>
            <a:ext cx="8183880" cy="4876800"/>
          </a:xfrm>
        </p:spPr>
        <p:txBody>
          <a:bodyPr>
            <a:normAutofit/>
          </a:bodyPr>
          <a:lstStyle/>
          <a:p>
            <a:pPr>
              <a:spcBef>
                <a:spcPts val="1200"/>
              </a:spcBef>
            </a:pPr>
            <a:r>
              <a:rPr lang="en-US" dirty="0" smtClean="0"/>
              <a:t>CHIP - BOH work session</a:t>
            </a:r>
          </a:p>
          <a:p>
            <a:pPr>
              <a:spcBef>
                <a:spcPts val="1200"/>
              </a:spcBef>
            </a:pPr>
            <a:r>
              <a:rPr lang="en-US" dirty="0" smtClean="0"/>
              <a:t>Map retailers, assess local TRL &amp; compliance</a:t>
            </a:r>
          </a:p>
          <a:p>
            <a:pPr>
              <a:spcBef>
                <a:spcPts val="1200"/>
              </a:spcBef>
            </a:pPr>
            <a:r>
              <a:rPr lang="en-US" dirty="0" smtClean="0"/>
              <a:t>Retail assessments</a:t>
            </a:r>
          </a:p>
          <a:p>
            <a:pPr>
              <a:spcBef>
                <a:spcPts val="1200"/>
              </a:spcBef>
            </a:pPr>
            <a:r>
              <a:rPr lang="en-US" dirty="0" smtClean="0"/>
              <a:t>Tobacco hero videos</a:t>
            </a:r>
          </a:p>
          <a:p>
            <a:pPr>
              <a:spcBef>
                <a:spcPts val="1200"/>
              </a:spcBef>
            </a:pPr>
            <a:r>
              <a:rPr lang="en-US" dirty="0" smtClean="0"/>
              <a:t>Advisory Committees requests BOH work session on e-cigarettes</a:t>
            </a:r>
          </a:p>
        </p:txBody>
      </p:sp>
    </p:spTree>
    <p:extLst>
      <p:ext uri="{BB962C8B-B14F-4D97-AF65-F5344CB8AC3E}">
        <p14:creationId xmlns:p14="http://schemas.microsoft.com/office/powerpoint/2010/main" val="2857400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257800"/>
            <a:ext cx="8183880" cy="777240"/>
          </a:xfrm>
        </p:spPr>
        <p:txBody>
          <a:bodyPr/>
          <a:lstStyle/>
          <a:p>
            <a:r>
              <a:rPr lang="en-US" dirty="0" smtClean="0"/>
              <a:t>TRL – Policy Process</a:t>
            </a:r>
            <a:endParaRPr lang="en-US" dirty="0"/>
          </a:p>
        </p:txBody>
      </p:sp>
      <p:sp>
        <p:nvSpPr>
          <p:cNvPr id="3" name="Content Placeholder 2"/>
          <p:cNvSpPr>
            <a:spLocks noGrp="1"/>
          </p:cNvSpPr>
          <p:nvPr>
            <p:ph idx="1"/>
          </p:nvPr>
        </p:nvSpPr>
        <p:spPr>
          <a:xfrm>
            <a:off x="502920" y="609600"/>
            <a:ext cx="8183880" cy="4876800"/>
          </a:xfrm>
        </p:spPr>
        <p:txBody>
          <a:bodyPr>
            <a:normAutofit/>
          </a:bodyPr>
          <a:lstStyle/>
          <a:p>
            <a:pPr>
              <a:spcBef>
                <a:spcPts val="1200"/>
              </a:spcBef>
            </a:pPr>
            <a:r>
              <a:rPr lang="en-US" dirty="0" smtClean="0"/>
              <a:t>BOH TRL/e-cig work session</a:t>
            </a:r>
          </a:p>
          <a:p>
            <a:pPr>
              <a:spcBef>
                <a:spcPts val="1200"/>
              </a:spcBef>
            </a:pPr>
            <a:r>
              <a:rPr lang="en-US" dirty="0" smtClean="0"/>
              <a:t>Draft ordinance</a:t>
            </a:r>
          </a:p>
          <a:p>
            <a:pPr>
              <a:spcBef>
                <a:spcPts val="1200"/>
              </a:spcBef>
            </a:pPr>
            <a:r>
              <a:rPr lang="en-US" dirty="0" smtClean="0"/>
              <a:t>Educate community partners/champions</a:t>
            </a:r>
          </a:p>
          <a:p>
            <a:pPr>
              <a:spcBef>
                <a:spcPts val="1200"/>
              </a:spcBef>
            </a:pPr>
            <a:r>
              <a:rPr lang="en-US" dirty="0" smtClean="0"/>
              <a:t>1</a:t>
            </a:r>
            <a:r>
              <a:rPr lang="en-US" baseline="30000" dirty="0" smtClean="0"/>
              <a:t>st</a:t>
            </a:r>
            <a:r>
              <a:rPr lang="en-US" dirty="0" smtClean="0"/>
              <a:t> &amp; 2</a:t>
            </a:r>
            <a:r>
              <a:rPr lang="en-US" baseline="30000" dirty="0" smtClean="0"/>
              <a:t>nd</a:t>
            </a:r>
            <a:r>
              <a:rPr lang="en-US" dirty="0" smtClean="0"/>
              <a:t> reading of ordinance</a:t>
            </a:r>
          </a:p>
          <a:p>
            <a:pPr>
              <a:spcBef>
                <a:spcPts val="1200"/>
              </a:spcBef>
            </a:pPr>
            <a:r>
              <a:rPr lang="en-US" dirty="0" smtClean="0"/>
              <a:t>H&amp;HS works with cities to pass policy</a:t>
            </a:r>
          </a:p>
        </p:txBody>
      </p:sp>
    </p:spTree>
    <p:extLst>
      <p:ext uri="{BB962C8B-B14F-4D97-AF65-F5344CB8AC3E}">
        <p14:creationId xmlns:p14="http://schemas.microsoft.com/office/powerpoint/2010/main" val="4090574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TRL - Drafting Ordinance</a:t>
            </a:r>
            <a:endParaRPr lang="en-US" dirty="0"/>
          </a:p>
        </p:txBody>
      </p:sp>
      <p:sp>
        <p:nvSpPr>
          <p:cNvPr id="3" name="Content Placeholder 2"/>
          <p:cNvSpPr>
            <a:spLocks noGrp="1"/>
          </p:cNvSpPr>
          <p:nvPr>
            <p:ph idx="1"/>
          </p:nvPr>
        </p:nvSpPr>
        <p:spPr>
          <a:xfrm>
            <a:off x="502920" y="533400"/>
            <a:ext cx="8183880" cy="4876800"/>
          </a:xfrm>
        </p:spPr>
        <p:txBody>
          <a:bodyPr>
            <a:normAutofit/>
          </a:bodyPr>
          <a:lstStyle/>
          <a:p>
            <a:pPr>
              <a:spcBef>
                <a:spcPts val="1200"/>
              </a:spcBef>
            </a:pPr>
            <a:r>
              <a:rPr lang="en-US" dirty="0" smtClean="0"/>
              <a:t>Jurisdiction</a:t>
            </a:r>
          </a:p>
          <a:p>
            <a:pPr>
              <a:spcBef>
                <a:spcPts val="1200"/>
              </a:spcBef>
            </a:pPr>
            <a:r>
              <a:rPr lang="en-US" dirty="0" smtClean="0"/>
              <a:t>Model policy template &amp; checklist</a:t>
            </a:r>
          </a:p>
          <a:p>
            <a:pPr>
              <a:spcBef>
                <a:spcPts val="1200"/>
              </a:spcBef>
            </a:pPr>
            <a:r>
              <a:rPr lang="en-US" dirty="0" smtClean="0"/>
              <a:t>Policy plug-ins</a:t>
            </a:r>
          </a:p>
          <a:p>
            <a:pPr>
              <a:spcBef>
                <a:spcPts val="1200"/>
              </a:spcBef>
            </a:pPr>
            <a:r>
              <a:rPr lang="en-US" dirty="0" smtClean="0"/>
              <a:t>Definitions</a:t>
            </a:r>
          </a:p>
          <a:p>
            <a:pPr>
              <a:spcBef>
                <a:spcPts val="1200"/>
              </a:spcBef>
            </a:pPr>
            <a:r>
              <a:rPr lang="en-US" dirty="0" smtClean="0"/>
              <a:t>Fines &amp; penalties</a:t>
            </a:r>
          </a:p>
          <a:p>
            <a:pPr>
              <a:spcBef>
                <a:spcPts val="1200"/>
              </a:spcBef>
            </a:pPr>
            <a:r>
              <a:rPr lang="en-US" dirty="0" smtClean="0"/>
              <a:t>Legal &amp; technical assistance</a:t>
            </a:r>
          </a:p>
          <a:p>
            <a:pPr>
              <a:spcBef>
                <a:spcPts val="1200"/>
              </a:spcBef>
            </a:pPr>
            <a:r>
              <a:rPr lang="en-US" dirty="0" smtClean="0"/>
              <a:t>Fees</a:t>
            </a:r>
          </a:p>
        </p:txBody>
      </p:sp>
    </p:spTree>
    <p:extLst>
      <p:ext uri="{BB962C8B-B14F-4D97-AF65-F5344CB8AC3E}">
        <p14:creationId xmlns:p14="http://schemas.microsoft.com/office/powerpoint/2010/main" val="1333361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181600"/>
            <a:ext cx="8183880" cy="853440"/>
          </a:xfrm>
        </p:spPr>
        <p:txBody>
          <a:bodyPr/>
          <a:lstStyle/>
          <a:p>
            <a:r>
              <a:rPr lang="en-US" dirty="0" smtClean="0"/>
              <a:t>Lane County TRL Ordinance</a:t>
            </a:r>
            <a:endParaRPr lang="en-US" dirty="0"/>
          </a:p>
        </p:txBody>
      </p:sp>
      <p:sp>
        <p:nvSpPr>
          <p:cNvPr id="3" name="Content Placeholder 2"/>
          <p:cNvSpPr>
            <a:spLocks noGrp="1"/>
          </p:cNvSpPr>
          <p:nvPr>
            <p:ph idx="1"/>
          </p:nvPr>
        </p:nvSpPr>
        <p:spPr>
          <a:xfrm>
            <a:off x="502920" y="530352"/>
            <a:ext cx="8183880" cy="4956048"/>
          </a:xfrm>
        </p:spPr>
        <p:txBody>
          <a:bodyPr>
            <a:normAutofit/>
          </a:bodyPr>
          <a:lstStyle/>
          <a:p>
            <a:pPr lvl="0">
              <a:spcBef>
                <a:spcPts val="1200"/>
              </a:spcBef>
            </a:pPr>
            <a:r>
              <a:rPr lang="en-US" sz="2600" b="1" dirty="0" smtClean="0"/>
              <a:t>Requires TRL</a:t>
            </a:r>
          </a:p>
          <a:p>
            <a:pPr lvl="0">
              <a:spcBef>
                <a:spcPts val="1200"/>
              </a:spcBef>
            </a:pPr>
            <a:r>
              <a:rPr lang="en-US" sz="2600" b="1" dirty="0" smtClean="0"/>
              <a:t>Bans price discounts</a:t>
            </a:r>
          </a:p>
          <a:p>
            <a:pPr lvl="0">
              <a:spcBef>
                <a:spcPts val="1200"/>
              </a:spcBef>
            </a:pPr>
            <a:r>
              <a:rPr lang="en-US" sz="2600" b="1" dirty="0" smtClean="0"/>
              <a:t>Prohibits tobacco retailers within 1,000 feet of schools etc.</a:t>
            </a:r>
          </a:p>
          <a:p>
            <a:pPr>
              <a:spcBef>
                <a:spcPts val="1200"/>
              </a:spcBef>
            </a:pPr>
            <a:r>
              <a:rPr lang="en-US" sz="2600" dirty="0" smtClean="0"/>
              <a:t>Bans free samples</a:t>
            </a:r>
          </a:p>
          <a:p>
            <a:pPr lvl="0">
              <a:spcBef>
                <a:spcPts val="1200"/>
              </a:spcBef>
            </a:pPr>
            <a:r>
              <a:rPr lang="en-US" sz="2600" dirty="0" smtClean="0"/>
              <a:t>Bans self-service displays and mobile vending</a:t>
            </a:r>
          </a:p>
          <a:p>
            <a:pPr lvl="0">
              <a:spcBef>
                <a:spcPts val="1200"/>
              </a:spcBef>
            </a:pPr>
            <a:r>
              <a:rPr lang="en-US" sz="2600" dirty="0" smtClean="0"/>
              <a:t>Requires posting of health warnings and Tobacco Quit Line</a:t>
            </a:r>
          </a:p>
          <a:p>
            <a:pPr lvl="0">
              <a:spcBef>
                <a:spcPts val="1200"/>
              </a:spcBef>
            </a:pPr>
            <a:r>
              <a:rPr lang="en-US" sz="2600" dirty="0" smtClean="0"/>
              <a:t>Includes retailer incentive program</a:t>
            </a:r>
          </a:p>
        </p:txBody>
      </p:sp>
    </p:spTree>
    <p:extLst>
      <p:ext uri="{BB962C8B-B14F-4D97-AF65-F5344CB8AC3E}">
        <p14:creationId xmlns:p14="http://schemas.microsoft.com/office/powerpoint/2010/main" val="10121279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Price discounts </a:t>
            </a:r>
            <a:endParaRPr lang="en-US" dirty="0"/>
          </a:p>
        </p:txBody>
      </p:sp>
      <p:sp>
        <p:nvSpPr>
          <p:cNvPr id="4" name="Text Placeholder 3"/>
          <p:cNvSpPr>
            <a:spLocks noGrp="1"/>
          </p:cNvSpPr>
          <p:nvPr>
            <p:ph idx="1"/>
          </p:nvPr>
        </p:nvSpPr>
        <p:spPr>
          <a:xfrm>
            <a:off x="502920" y="685800"/>
            <a:ext cx="8183880" cy="4572000"/>
          </a:xfrm>
        </p:spPr>
        <p:txBody>
          <a:bodyPr/>
          <a:lstStyle/>
          <a:p>
            <a:pPr>
              <a:spcBef>
                <a:spcPts val="1200"/>
              </a:spcBef>
            </a:pPr>
            <a:r>
              <a:rPr lang="en-US" sz="3600" dirty="0" smtClean="0"/>
              <a:t>Ordinance prohibits:</a:t>
            </a:r>
          </a:p>
          <a:p>
            <a:pPr lvl="1">
              <a:spcBef>
                <a:spcPts val="1200"/>
              </a:spcBef>
            </a:pPr>
            <a:r>
              <a:rPr lang="en-US" sz="2800" dirty="0" smtClean="0"/>
              <a:t>Coupon redemption</a:t>
            </a:r>
          </a:p>
          <a:p>
            <a:pPr lvl="1">
              <a:spcBef>
                <a:spcPts val="1200"/>
              </a:spcBef>
            </a:pPr>
            <a:r>
              <a:rPr lang="en-US" sz="2800" dirty="0" smtClean="0"/>
              <a:t>Price discounts &amp; multipack offers</a:t>
            </a:r>
          </a:p>
          <a:p>
            <a:pPr lvl="1">
              <a:spcBef>
                <a:spcPts val="1200"/>
              </a:spcBef>
            </a:pPr>
            <a:r>
              <a:rPr lang="en-US" sz="2800" dirty="0" smtClean="0"/>
              <a:t>Promotional products with purchase</a:t>
            </a:r>
          </a:p>
          <a:p>
            <a:pPr lvl="1">
              <a:spcBef>
                <a:spcPts val="1200"/>
              </a:spcBef>
            </a:pPr>
            <a:r>
              <a:rPr lang="en-US" sz="2800" dirty="0" smtClean="0"/>
              <a:t>Selling for less than listed price</a:t>
            </a:r>
            <a:endParaRPr lang="en-US" sz="2800" dirty="0"/>
          </a:p>
        </p:txBody>
      </p:sp>
    </p:spTree>
    <p:extLst>
      <p:ext uri="{BB962C8B-B14F-4D97-AF65-F5344CB8AC3E}">
        <p14:creationId xmlns:p14="http://schemas.microsoft.com/office/powerpoint/2010/main" val="9321003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Proximity to schools</a:t>
            </a:r>
            <a:endParaRPr lang="en-US" dirty="0"/>
          </a:p>
        </p:txBody>
      </p:sp>
      <p:sp>
        <p:nvSpPr>
          <p:cNvPr id="3" name="Content Placeholder 2"/>
          <p:cNvSpPr>
            <a:spLocks noGrp="1"/>
          </p:cNvSpPr>
          <p:nvPr>
            <p:ph idx="1"/>
          </p:nvPr>
        </p:nvSpPr>
        <p:spPr>
          <a:xfrm>
            <a:off x="502920" y="530352"/>
            <a:ext cx="8183880" cy="4727448"/>
          </a:xfrm>
        </p:spPr>
        <p:txBody>
          <a:bodyPr/>
          <a:lstStyle/>
          <a:p>
            <a:pPr>
              <a:spcBef>
                <a:spcPts val="1000"/>
              </a:spcBef>
            </a:pPr>
            <a:r>
              <a:rPr lang="en-US" dirty="0" smtClean="0"/>
              <a:t>Ordinance prohibits tobacco retailers within 1,000 feet of any school, child care center, and other establishments that serve children</a:t>
            </a:r>
          </a:p>
          <a:p>
            <a:pPr lvl="1">
              <a:spcBef>
                <a:spcPts val="1000"/>
              </a:spcBef>
            </a:pPr>
            <a:r>
              <a:rPr lang="en-US" dirty="0" smtClean="0"/>
              <a:t>Private or public school, library, playground, youth center, recreation facility, arcade, park, licensed child-care facility or preschool</a:t>
            </a:r>
          </a:p>
          <a:p>
            <a:pPr>
              <a:spcBef>
                <a:spcPts val="1000"/>
              </a:spcBef>
            </a:pPr>
            <a:r>
              <a:rPr lang="en-US" dirty="0" smtClean="0"/>
              <a:t>Measured by a straight line from nearest point of one property to the other</a:t>
            </a:r>
          </a:p>
          <a:p>
            <a:pPr>
              <a:spcBef>
                <a:spcPts val="1000"/>
              </a:spcBef>
            </a:pPr>
            <a:r>
              <a:rPr lang="en-US" dirty="0" smtClean="0"/>
              <a:t>Current tobacco retailers grandfathered</a:t>
            </a:r>
          </a:p>
          <a:p>
            <a:endParaRPr lang="en-US" dirty="0" smtClean="0"/>
          </a:p>
        </p:txBody>
      </p:sp>
    </p:spTree>
    <p:extLst>
      <p:ext uri="{BB962C8B-B14F-4D97-AF65-F5344CB8AC3E}">
        <p14:creationId xmlns:p14="http://schemas.microsoft.com/office/powerpoint/2010/main" val="27194130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TRL - Implementation</a:t>
            </a:r>
            <a:endParaRPr lang="en-US" dirty="0"/>
          </a:p>
        </p:txBody>
      </p:sp>
      <p:sp>
        <p:nvSpPr>
          <p:cNvPr id="3" name="Content Placeholder 2"/>
          <p:cNvSpPr>
            <a:spLocks noGrp="1"/>
          </p:cNvSpPr>
          <p:nvPr>
            <p:ph idx="1"/>
          </p:nvPr>
        </p:nvSpPr>
        <p:spPr>
          <a:xfrm>
            <a:off x="502920" y="530352"/>
            <a:ext cx="8183880" cy="4498848"/>
          </a:xfrm>
        </p:spPr>
        <p:txBody>
          <a:bodyPr/>
          <a:lstStyle/>
          <a:p>
            <a:pPr>
              <a:spcBef>
                <a:spcPts val="1200"/>
              </a:spcBef>
            </a:pPr>
            <a:r>
              <a:rPr lang="en-US" sz="3200" dirty="0" smtClean="0"/>
              <a:t>Administration</a:t>
            </a:r>
          </a:p>
          <a:p>
            <a:pPr>
              <a:spcBef>
                <a:spcPts val="1200"/>
              </a:spcBef>
            </a:pPr>
            <a:r>
              <a:rPr lang="en-US" sz="3200" dirty="0" smtClean="0"/>
              <a:t>Retailer education/training</a:t>
            </a:r>
          </a:p>
          <a:p>
            <a:pPr>
              <a:spcBef>
                <a:spcPts val="1200"/>
              </a:spcBef>
            </a:pPr>
            <a:r>
              <a:rPr lang="en-US" sz="3200" dirty="0" smtClean="0"/>
              <a:t>Enforcement</a:t>
            </a:r>
          </a:p>
          <a:p>
            <a:pPr lvl="1">
              <a:spcBef>
                <a:spcPts val="1200"/>
              </a:spcBef>
            </a:pPr>
            <a:r>
              <a:rPr lang="en-US" sz="2800" dirty="0" smtClean="0"/>
              <a:t>Minor decoy inspections</a:t>
            </a:r>
          </a:p>
          <a:p>
            <a:pPr lvl="1">
              <a:spcBef>
                <a:spcPts val="1200"/>
              </a:spcBef>
            </a:pPr>
            <a:r>
              <a:rPr lang="en-US" sz="2800" dirty="0" smtClean="0"/>
              <a:t>Compliance inspections</a:t>
            </a:r>
          </a:p>
          <a:p>
            <a:endParaRPr lang="en-US" dirty="0" smtClean="0"/>
          </a:p>
        </p:txBody>
      </p:sp>
    </p:spTree>
    <p:extLst>
      <p:ext uri="{BB962C8B-B14F-4D97-AF65-F5344CB8AC3E}">
        <p14:creationId xmlns:p14="http://schemas.microsoft.com/office/powerpoint/2010/main" val="4264318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Gain </a:t>
            </a:r>
            <a:r>
              <a:rPr lang="en-US" dirty="0"/>
              <a:t>knowledge on how to effectively implement retail policy in the real </a:t>
            </a:r>
            <a:r>
              <a:rPr lang="en-US" dirty="0" smtClean="0"/>
              <a:t>world  </a:t>
            </a:r>
          </a:p>
          <a:p>
            <a:r>
              <a:rPr lang="en-US" dirty="0"/>
              <a:t>Enhance understanding of tobacco retail licensing, non-tax approaches </a:t>
            </a:r>
            <a:r>
              <a:rPr lang="en-US"/>
              <a:t>to </a:t>
            </a:r>
            <a:r>
              <a:rPr lang="en-US" smtClean="0"/>
              <a:t>increasing </a:t>
            </a:r>
            <a:r>
              <a:rPr lang="en-US" dirty="0"/>
              <a:t>the price of tobacco, and locational proximity </a:t>
            </a:r>
            <a:r>
              <a:rPr lang="en-US" dirty="0" smtClean="0"/>
              <a:t>restrictions</a:t>
            </a:r>
            <a:endParaRPr lang="en-US" dirty="0"/>
          </a:p>
          <a:p>
            <a:r>
              <a:rPr lang="en-US" dirty="0" smtClean="0"/>
              <a:t>Strategize on overcoming roadblocks</a:t>
            </a:r>
            <a:endParaRPr lang="en-US" dirty="0"/>
          </a:p>
          <a:p>
            <a:endParaRPr lang="en-US" dirty="0"/>
          </a:p>
        </p:txBody>
      </p:sp>
    </p:spTree>
    <p:extLst>
      <p:ext uri="{BB962C8B-B14F-4D97-AF65-F5344CB8AC3E}">
        <p14:creationId xmlns:p14="http://schemas.microsoft.com/office/powerpoint/2010/main" val="32218900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181600"/>
            <a:ext cx="8183880" cy="853440"/>
          </a:xfrm>
        </p:spPr>
        <p:txBody>
          <a:bodyPr/>
          <a:lstStyle/>
          <a:p>
            <a:r>
              <a:rPr lang="en-US" dirty="0" smtClean="0"/>
              <a:t>Challenges &amp; Solutions</a:t>
            </a:r>
            <a:endParaRPr lang="en-US" dirty="0"/>
          </a:p>
        </p:txBody>
      </p:sp>
      <p:sp>
        <p:nvSpPr>
          <p:cNvPr id="4" name="Text Placeholder 3"/>
          <p:cNvSpPr>
            <a:spLocks noGrp="1"/>
          </p:cNvSpPr>
          <p:nvPr>
            <p:ph type="body" idx="1"/>
          </p:nvPr>
        </p:nvSpPr>
        <p:spPr>
          <a:xfrm>
            <a:off x="609600" y="381000"/>
            <a:ext cx="3931920" cy="533400"/>
          </a:xfrm>
        </p:spPr>
        <p:txBody>
          <a:bodyPr/>
          <a:lstStyle/>
          <a:p>
            <a:r>
              <a:rPr lang="en-US" dirty="0" smtClean="0"/>
              <a:t>Challenges</a:t>
            </a:r>
            <a:endParaRPr lang="en-US" dirty="0"/>
          </a:p>
        </p:txBody>
      </p:sp>
      <p:sp>
        <p:nvSpPr>
          <p:cNvPr id="5" name="Text Placeholder 4"/>
          <p:cNvSpPr>
            <a:spLocks noGrp="1"/>
          </p:cNvSpPr>
          <p:nvPr>
            <p:ph type="body" sz="half" idx="3"/>
          </p:nvPr>
        </p:nvSpPr>
        <p:spPr>
          <a:xfrm>
            <a:off x="4419600" y="381000"/>
            <a:ext cx="3931920" cy="563562"/>
          </a:xfrm>
        </p:spPr>
        <p:txBody>
          <a:bodyPr/>
          <a:lstStyle/>
          <a:p>
            <a:r>
              <a:rPr lang="en-US" dirty="0" smtClean="0"/>
              <a:t>Solutions</a:t>
            </a:r>
            <a:endParaRPr lang="en-US" dirty="0"/>
          </a:p>
        </p:txBody>
      </p:sp>
      <p:sp>
        <p:nvSpPr>
          <p:cNvPr id="3" name="Content Placeholder 2"/>
          <p:cNvSpPr>
            <a:spLocks noGrp="1"/>
          </p:cNvSpPr>
          <p:nvPr>
            <p:ph sz="quarter" idx="2"/>
          </p:nvPr>
        </p:nvSpPr>
        <p:spPr>
          <a:xfrm>
            <a:off x="381000" y="990600"/>
            <a:ext cx="3733800" cy="4343400"/>
          </a:xfrm>
        </p:spPr>
        <p:txBody>
          <a:bodyPr>
            <a:normAutofit/>
          </a:bodyPr>
          <a:lstStyle/>
          <a:p>
            <a:r>
              <a:rPr lang="en-US" sz="2300" dirty="0" smtClean="0"/>
              <a:t>Leaders move policy too quickly</a:t>
            </a:r>
          </a:p>
          <a:p>
            <a:r>
              <a:rPr lang="en-US" sz="2300" dirty="0" smtClean="0"/>
              <a:t>Tobacco industry organizing</a:t>
            </a:r>
          </a:p>
          <a:p>
            <a:r>
              <a:rPr lang="en-US" sz="2300" dirty="0" smtClean="0"/>
              <a:t>BCC &amp; leaders lack understanding about effective tobacco prevention</a:t>
            </a:r>
          </a:p>
        </p:txBody>
      </p:sp>
      <p:sp>
        <p:nvSpPr>
          <p:cNvPr id="6" name="Content Placeholder 5"/>
          <p:cNvSpPr>
            <a:spLocks noGrp="1"/>
          </p:cNvSpPr>
          <p:nvPr>
            <p:ph sz="quarter" idx="4"/>
          </p:nvPr>
        </p:nvSpPr>
        <p:spPr>
          <a:xfrm>
            <a:off x="4343400" y="914400"/>
            <a:ext cx="4419600" cy="4648200"/>
          </a:xfrm>
        </p:spPr>
        <p:txBody>
          <a:bodyPr>
            <a:normAutofit/>
          </a:bodyPr>
          <a:lstStyle/>
          <a:p>
            <a:r>
              <a:rPr lang="en-US" sz="2300" dirty="0" smtClean="0"/>
              <a:t>Educate leaders early</a:t>
            </a:r>
          </a:p>
          <a:p>
            <a:r>
              <a:rPr lang="en-US" sz="2300" dirty="0" smtClean="0"/>
              <a:t>Engage retailers early; identify BCC influencers</a:t>
            </a:r>
          </a:p>
          <a:p>
            <a:r>
              <a:rPr lang="en-US" sz="2300" dirty="0" smtClean="0"/>
              <a:t>Educate leaders before pursuing policy; highlight past good deeds &amp; connect to values; engage community partners; create MOU with cities; give options, analyze impact to policy intent</a:t>
            </a:r>
          </a:p>
          <a:p>
            <a:endParaRPr lang="en-US" dirty="0" smtClean="0"/>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3631052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181600"/>
            <a:ext cx="8183880" cy="853440"/>
          </a:xfrm>
        </p:spPr>
        <p:txBody>
          <a:bodyPr/>
          <a:lstStyle/>
          <a:p>
            <a:r>
              <a:rPr lang="en-US" dirty="0" smtClean="0"/>
              <a:t>Challenges &amp; Solutions</a:t>
            </a:r>
            <a:endParaRPr lang="en-US" dirty="0"/>
          </a:p>
        </p:txBody>
      </p:sp>
      <p:sp>
        <p:nvSpPr>
          <p:cNvPr id="4" name="Text Placeholder 3"/>
          <p:cNvSpPr>
            <a:spLocks noGrp="1"/>
          </p:cNvSpPr>
          <p:nvPr>
            <p:ph type="body" idx="1"/>
          </p:nvPr>
        </p:nvSpPr>
        <p:spPr>
          <a:xfrm>
            <a:off x="609600" y="381000"/>
            <a:ext cx="3931920" cy="533400"/>
          </a:xfrm>
        </p:spPr>
        <p:txBody>
          <a:bodyPr/>
          <a:lstStyle/>
          <a:p>
            <a:r>
              <a:rPr lang="en-US" dirty="0" smtClean="0"/>
              <a:t>Challenges</a:t>
            </a:r>
            <a:endParaRPr lang="en-US" dirty="0"/>
          </a:p>
        </p:txBody>
      </p:sp>
      <p:sp>
        <p:nvSpPr>
          <p:cNvPr id="5" name="Text Placeholder 4"/>
          <p:cNvSpPr>
            <a:spLocks noGrp="1"/>
          </p:cNvSpPr>
          <p:nvPr>
            <p:ph type="body" sz="half" idx="3"/>
          </p:nvPr>
        </p:nvSpPr>
        <p:spPr>
          <a:xfrm>
            <a:off x="4648200" y="381000"/>
            <a:ext cx="3931920" cy="563562"/>
          </a:xfrm>
        </p:spPr>
        <p:txBody>
          <a:bodyPr/>
          <a:lstStyle/>
          <a:p>
            <a:r>
              <a:rPr lang="en-US" dirty="0" smtClean="0"/>
              <a:t>Solutions</a:t>
            </a:r>
            <a:endParaRPr lang="en-US" dirty="0"/>
          </a:p>
        </p:txBody>
      </p:sp>
      <p:sp>
        <p:nvSpPr>
          <p:cNvPr id="3" name="Content Placeholder 2"/>
          <p:cNvSpPr>
            <a:spLocks noGrp="1"/>
          </p:cNvSpPr>
          <p:nvPr>
            <p:ph sz="quarter" idx="2"/>
          </p:nvPr>
        </p:nvSpPr>
        <p:spPr>
          <a:xfrm>
            <a:off x="381000" y="990600"/>
            <a:ext cx="4038600" cy="4343400"/>
          </a:xfrm>
        </p:spPr>
        <p:txBody>
          <a:bodyPr>
            <a:normAutofit/>
          </a:bodyPr>
          <a:lstStyle/>
          <a:p>
            <a:r>
              <a:rPr lang="en-US" dirty="0" smtClean="0"/>
              <a:t>No access to county legal counsel</a:t>
            </a:r>
          </a:p>
          <a:p>
            <a:r>
              <a:rPr lang="en-US" dirty="0" smtClean="0"/>
              <a:t>Questions about implementation of price discount ban &amp; proximity to schools</a:t>
            </a:r>
          </a:p>
          <a:p>
            <a:r>
              <a:rPr lang="en-US" dirty="0" smtClean="0"/>
              <a:t>Who conducts compliance inspections</a:t>
            </a:r>
          </a:p>
          <a:p>
            <a:r>
              <a:rPr lang="en-US" dirty="0" smtClean="0"/>
              <a:t>How to impose fines</a:t>
            </a:r>
          </a:p>
        </p:txBody>
      </p:sp>
      <p:sp>
        <p:nvSpPr>
          <p:cNvPr id="6" name="Content Placeholder 5"/>
          <p:cNvSpPr>
            <a:spLocks noGrp="1"/>
          </p:cNvSpPr>
          <p:nvPr>
            <p:ph sz="quarter" idx="4"/>
          </p:nvPr>
        </p:nvSpPr>
        <p:spPr>
          <a:xfrm>
            <a:off x="4652168" y="914400"/>
            <a:ext cx="4034631" cy="4419600"/>
          </a:xfrm>
        </p:spPr>
        <p:txBody>
          <a:bodyPr>
            <a:normAutofit/>
          </a:bodyPr>
          <a:lstStyle/>
          <a:p>
            <a:r>
              <a:rPr lang="en-US" dirty="0" smtClean="0"/>
              <a:t>Work with TCLC &amp; other legal aid in OR</a:t>
            </a:r>
          </a:p>
          <a:p>
            <a:r>
              <a:rPr lang="en-US" dirty="0" smtClean="0"/>
              <a:t>Work with HPCDP &amp; TCLC to interpret</a:t>
            </a:r>
          </a:p>
          <a:p>
            <a:endParaRPr lang="en-US" dirty="0" smtClean="0"/>
          </a:p>
          <a:p>
            <a:endParaRPr lang="en-US" dirty="0" smtClean="0"/>
          </a:p>
          <a:p>
            <a:r>
              <a:rPr lang="en-US" dirty="0" smtClean="0"/>
              <a:t>Contract with local police, retired state police, or others</a:t>
            </a:r>
          </a:p>
          <a:p>
            <a:r>
              <a:rPr lang="en-US" dirty="0" smtClean="0"/>
              <a:t>Work with HPCDP, H&amp;HS leaders, EH</a:t>
            </a:r>
          </a:p>
          <a:p>
            <a:endParaRPr lang="en-US" dirty="0" smtClean="0"/>
          </a:p>
          <a:p>
            <a:endParaRPr lang="en-US" dirty="0" smtClean="0"/>
          </a:p>
        </p:txBody>
      </p:sp>
    </p:spTree>
    <p:extLst>
      <p:ext uri="{BB962C8B-B14F-4D97-AF65-F5344CB8AC3E}">
        <p14:creationId xmlns:p14="http://schemas.microsoft.com/office/powerpoint/2010/main" val="1932003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Outcomes</a:t>
            </a:r>
            <a:endParaRPr lang="en-US" dirty="0"/>
          </a:p>
        </p:txBody>
      </p:sp>
      <p:sp>
        <p:nvSpPr>
          <p:cNvPr id="3" name="Content Placeholder 2"/>
          <p:cNvSpPr>
            <a:spLocks noGrp="1"/>
          </p:cNvSpPr>
          <p:nvPr>
            <p:ph idx="1"/>
          </p:nvPr>
        </p:nvSpPr>
        <p:spPr/>
        <p:txBody>
          <a:bodyPr/>
          <a:lstStyle/>
          <a:p>
            <a:pPr>
              <a:spcBef>
                <a:spcPts val="1200"/>
              </a:spcBef>
            </a:pPr>
            <a:r>
              <a:rPr lang="en-US" dirty="0" smtClean="0"/>
              <a:t>Built relationships with community partners &amp; identified new ones</a:t>
            </a:r>
          </a:p>
          <a:p>
            <a:pPr>
              <a:spcBef>
                <a:spcPts val="1200"/>
              </a:spcBef>
            </a:pPr>
            <a:r>
              <a:rPr lang="en-US" dirty="0" smtClean="0"/>
              <a:t>Built new champions</a:t>
            </a:r>
          </a:p>
          <a:p>
            <a:pPr>
              <a:spcBef>
                <a:spcPts val="1200"/>
              </a:spcBef>
            </a:pPr>
            <a:r>
              <a:rPr lang="en-US" dirty="0" smtClean="0"/>
              <a:t>Raised understanding &amp; awareness of issues -&gt; increased policy readiness</a:t>
            </a:r>
          </a:p>
          <a:p>
            <a:pPr>
              <a:spcBef>
                <a:spcPts val="1200"/>
              </a:spcBef>
            </a:pPr>
            <a:r>
              <a:rPr lang="en-US" dirty="0" smtClean="0"/>
              <a:t>Got BCC &amp; city councils to discuss &amp; support tobacco prevention</a:t>
            </a:r>
          </a:p>
        </p:txBody>
      </p:sp>
    </p:spTree>
    <p:extLst>
      <p:ext uri="{BB962C8B-B14F-4D97-AF65-F5344CB8AC3E}">
        <p14:creationId xmlns:p14="http://schemas.microsoft.com/office/powerpoint/2010/main" val="2365638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activity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Split into 3 groups based on</a:t>
            </a:r>
          </a:p>
          <a:p>
            <a:pPr lvl="1"/>
            <a:r>
              <a:rPr lang="en-US" dirty="0" smtClean="0"/>
              <a:t>(1) TRL infrastructure and core components</a:t>
            </a:r>
          </a:p>
          <a:p>
            <a:pPr lvl="1"/>
            <a:r>
              <a:rPr lang="en-US" dirty="0" smtClean="0"/>
              <a:t>(2) Coupon redemption and multi-pack offers</a:t>
            </a:r>
          </a:p>
          <a:p>
            <a:pPr lvl="1"/>
            <a:r>
              <a:rPr lang="en-US" dirty="0" smtClean="0"/>
              <a:t>(3) Limiting proximity to schools</a:t>
            </a:r>
          </a:p>
          <a:p>
            <a:pPr lvl="1"/>
            <a:endParaRPr lang="en-US" dirty="0"/>
          </a:p>
          <a:p>
            <a:pPr marL="0" indent="0">
              <a:buNone/>
            </a:pPr>
            <a:r>
              <a:rPr lang="en-US" sz="2600" dirty="0" smtClean="0"/>
              <a:t>Answer the following questions and report back </a:t>
            </a:r>
          </a:p>
          <a:p>
            <a:r>
              <a:rPr lang="en-US" sz="2600" dirty="0" smtClean="0"/>
              <a:t>1</a:t>
            </a:r>
            <a:r>
              <a:rPr lang="en-US" sz="2600" dirty="0"/>
              <a:t>.) What are </a:t>
            </a:r>
            <a:r>
              <a:rPr lang="en-US" sz="2600" dirty="0" smtClean="0"/>
              <a:t>the </a:t>
            </a:r>
            <a:r>
              <a:rPr lang="en-US" sz="2600" dirty="0"/>
              <a:t>real or anticipated roadblocks</a:t>
            </a:r>
            <a:r>
              <a:rPr lang="en-US" sz="2600" dirty="0" smtClean="0"/>
              <a:t>?</a:t>
            </a:r>
          </a:p>
          <a:p>
            <a:pPr lvl="1"/>
            <a:r>
              <a:rPr lang="en-US" sz="2200" dirty="0" smtClean="0"/>
              <a:t>For adopting the policy</a:t>
            </a:r>
          </a:p>
          <a:p>
            <a:pPr lvl="1"/>
            <a:r>
              <a:rPr lang="en-US" sz="2200" dirty="0" smtClean="0"/>
              <a:t>For implementing the policy</a:t>
            </a:r>
          </a:p>
          <a:p>
            <a:r>
              <a:rPr lang="en-US" sz="2600" dirty="0" smtClean="0"/>
              <a:t>2.) </a:t>
            </a:r>
            <a:r>
              <a:rPr lang="en-US" sz="2600" dirty="0"/>
              <a:t>What are </a:t>
            </a:r>
            <a:r>
              <a:rPr lang="en-US" sz="2600" dirty="0" smtClean="0"/>
              <a:t>the </a:t>
            </a:r>
            <a:r>
              <a:rPr lang="en-US" sz="2600" dirty="0"/>
              <a:t>next steps to overcoming the roadblock?</a:t>
            </a:r>
          </a:p>
          <a:p>
            <a:endParaRPr lang="en-US" dirty="0"/>
          </a:p>
          <a:p>
            <a:pPr lvl="1"/>
            <a:endParaRPr lang="en-US" dirty="0" smtClean="0"/>
          </a:p>
        </p:txBody>
      </p:sp>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4038600"/>
            <a:ext cx="3124200" cy="2359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0170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Overview of TRL policy concepts</a:t>
            </a:r>
          </a:p>
          <a:p>
            <a:r>
              <a:rPr lang="en-US" dirty="0" smtClean="0"/>
              <a:t>Lane County process and barriers</a:t>
            </a:r>
          </a:p>
          <a:p>
            <a:r>
              <a:rPr lang="en-US" dirty="0" smtClean="0"/>
              <a:t>Group activity</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800" y="2095500"/>
            <a:ext cx="5029200" cy="3771900"/>
          </a:xfrm>
          <a:prstGeom prst="rect">
            <a:avLst/>
          </a:prstGeom>
        </p:spPr>
      </p:pic>
    </p:spTree>
    <p:extLst>
      <p:ext uri="{BB962C8B-B14F-4D97-AF65-F5344CB8AC3E}">
        <p14:creationId xmlns:p14="http://schemas.microsoft.com/office/powerpoint/2010/main" val="14793797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dirty="0" smtClean="0"/>
              <a:t>reemption</a:t>
            </a:r>
            <a:endParaRPr lang="en-US" dirty="0"/>
          </a:p>
        </p:txBody>
      </p:sp>
      <p:sp>
        <p:nvSpPr>
          <p:cNvPr id="3" name="Content Placeholder 2"/>
          <p:cNvSpPr>
            <a:spLocks noGrp="1"/>
          </p:cNvSpPr>
          <p:nvPr>
            <p:ph idx="1"/>
          </p:nvPr>
        </p:nvSpPr>
        <p:spPr>
          <a:xfrm>
            <a:off x="502920" y="530352"/>
            <a:ext cx="8183880" cy="4803648"/>
          </a:xfrm>
        </p:spPr>
        <p:txBody>
          <a:bodyPr>
            <a:normAutofit fontScale="92500"/>
          </a:bodyPr>
          <a:lstStyle/>
          <a:p>
            <a:r>
              <a:rPr lang="en-US" dirty="0" smtClean="0"/>
              <a:t>What?</a:t>
            </a:r>
          </a:p>
          <a:p>
            <a:pPr lvl="1"/>
            <a:r>
              <a:rPr lang="en-US" dirty="0" smtClean="0"/>
              <a:t>A “higher” level of government eliminates or limits the authority of a “lower” level of government to regulate a certain issue </a:t>
            </a:r>
          </a:p>
          <a:p>
            <a:r>
              <a:rPr lang="en-US" dirty="0" smtClean="0"/>
              <a:t>So What? </a:t>
            </a:r>
          </a:p>
          <a:p>
            <a:pPr lvl="1"/>
            <a:r>
              <a:rPr lang="en-US" dirty="0" smtClean="0"/>
              <a:t>Tactic used by Tobacco Industry</a:t>
            </a:r>
          </a:p>
          <a:p>
            <a:pPr lvl="1"/>
            <a:r>
              <a:rPr lang="en-US" dirty="0" smtClean="0"/>
              <a:t>Strongest policies emerge at the local level</a:t>
            </a:r>
          </a:p>
          <a:p>
            <a:pPr lvl="1"/>
            <a:r>
              <a:rPr lang="en-US" dirty="0"/>
              <a:t>Constrain local communities from innovating and taking </a:t>
            </a:r>
            <a:r>
              <a:rPr lang="en-US" dirty="0" smtClean="0"/>
              <a:t>action to meet the needs of their community</a:t>
            </a:r>
            <a:endParaRPr lang="en-US" dirty="0"/>
          </a:p>
          <a:p>
            <a:pPr lvl="1"/>
            <a:r>
              <a:rPr lang="en-US" dirty="0" smtClean="0"/>
              <a:t>Results in health and social norm disparities</a:t>
            </a:r>
          </a:p>
          <a:p>
            <a:pPr lvl="1"/>
            <a:r>
              <a:rPr lang="en-US" dirty="0" smtClean="0"/>
              <a:t>Healthy People 2020 Goal</a:t>
            </a:r>
          </a:p>
          <a:p>
            <a:pPr lvl="1"/>
            <a:r>
              <a:rPr lang="en-US" dirty="0" smtClean="0"/>
              <a:t>Respected health organizations against preemption</a:t>
            </a:r>
            <a:endParaRPr lang="en-US" dirty="0"/>
          </a:p>
        </p:txBody>
      </p:sp>
    </p:spTree>
    <p:extLst>
      <p:ext uri="{BB962C8B-B14F-4D97-AF65-F5344CB8AC3E}">
        <p14:creationId xmlns:p14="http://schemas.microsoft.com/office/powerpoint/2010/main" val="5513657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Floor vs. Ceiling</a:t>
            </a:r>
            <a:endParaRPr lang="en-US" dirty="0"/>
          </a:p>
        </p:txBody>
      </p:sp>
      <p:sp>
        <p:nvSpPr>
          <p:cNvPr id="3" name="Content Placeholder 2"/>
          <p:cNvSpPr>
            <a:spLocks noGrp="1"/>
          </p:cNvSpPr>
          <p:nvPr>
            <p:ph idx="1"/>
          </p:nvPr>
        </p:nvSpPr>
        <p:spPr/>
        <p:txBody>
          <a:bodyPr/>
          <a:lstStyle/>
          <a:p>
            <a:r>
              <a:rPr lang="en-US" dirty="0" smtClean="0"/>
              <a:t>Floor Preemption</a:t>
            </a:r>
          </a:p>
          <a:p>
            <a:pPr lvl="1"/>
            <a:r>
              <a:rPr lang="en-US" dirty="0" smtClean="0"/>
              <a:t>Establishes a minimum standard</a:t>
            </a:r>
          </a:p>
          <a:p>
            <a:endParaRPr lang="en-US" dirty="0" smtClean="0"/>
          </a:p>
          <a:p>
            <a:r>
              <a:rPr lang="en-US" dirty="0" smtClean="0"/>
              <a:t>Ceiling Preemption</a:t>
            </a:r>
          </a:p>
          <a:p>
            <a:pPr lvl="1"/>
            <a:r>
              <a:rPr lang="en-US" dirty="0" smtClean="0"/>
              <a:t>Prohibits local governments from requiring anything more or different</a:t>
            </a:r>
          </a:p>
          <a:p>
            <a:pPr lvl="1"/>
            <a:endParaRPr lang="en-US" dirty="0"/>
          </a:p>
          <a:p>
            <a:r>
              <a:rPr lang="en-US" dirty="0" smtClean="0"/>
              <a:t>Examples</a:t>
            </a:r>
          </a:p>
        </p:txBody>
      </p:sp>
    </p:spTree>
    <p:extLst>
      <p:ext uri="{BB962C8B-B14F-4D97-AF65-F5344CB8AC3E}">
        <p14:creationId xmlns:p14="http://schemas.microsoft.com/office/powerpoint/2010/main" val="32704423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Tobacco Retail Licensing (TRL)</a:t>
            </a:r>
            <a:endParaRPr lang="en-US" dirty="0"/>
          </a:p>
        </p:txBody>
      </p:sp>
      <p:sp>
        <p:nvSpPr>
          <p:cNvPr id="3" name="Content Placeholder 2"/>
          <p:cNvSpPr>
            <a:spLocks noGrp="1"/>
          </p:cNvSpPr>
          <p:nvPr>
            <p:ph idx="1"/>
          </p:nvPr>
        </p:nvSpPr>
        <p:spPr/>
        <p:txBody>
          <a:bodyPr/>
          <a:lstStyle/>
          <a:p>
            <a:r>
              <a:rPr lang="en-US" dirty="0" smtClean="0"/>
              <a:t>Require a license to sell tobacco </a:t>
            </a:r>
            <a:r>
              <a:rPr lang="en-US" dirty="0"/>
              <a:t>products</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907074"/>
            <a:ext cx="38100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1512837"/>
            <a:ext cx="2777262" cy="360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89458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t>
            </a:r>
            <a:r>
              <a:rPr lang="en-US" dirty="0" smtClean="0"/>
              <a:t>omprehensive </a:t>
            </a:r>
            <a:r>
              <a:rPr lang="en-US" dirty="0"/>
              <a:t>L</a:t>
            </a:r>
            <a:r>
              <a:rPr lang="en-US" dirty="0" smtClean="0"/>
              <a:t>icense</a:t>
            </a:r>
            <a:endParaRPr lang="en-US" dirty="0"/>
          </a:p>
        </p:txBody>
      </p:sp>
      <p:sp>
        <p:nvSpPr>
          <p:cNvPr id="3" name="Content Placeholder 2"/>
          <p:cNvSpPr>
            <a:spLocks noGrp="1"/>
          </p:cNvSpPr>
          <p:nvPr>
            <p:ph idx="1"/>
          </p:nvPr>
        </p:nvSpPr>
        <p:spPr>
          <a:xfrm>
            <a:off x="502920" y="530352"/>
            <a:ext cx="8183880" cy="5108448"/>
          </a:xfrm>
        </p:spPr>
        <p:txBody>
          <a:bodyPr>
            <a:normAutofit/>
          </a:bodyPr>
          <a:lstStyle/>
          <a:p>
            <a:r>
              <a:rPr lang="en-US" sz="3200" dirty="0" smtClean="0"/>
              <a:t>Implement Prevention Policies</a:t>
            </a:r>
          </a:p>
          <a:p>
            <a:pPr lvl="1"/>
            <a:r>
              <a:rPr lang="en-US" dirty="0" smtClean="0"/>
              <a:t>Reduce density, type, and location of retailers</a:t>
            </a:r>
          </a:p>
          <a:p>
            <a:pPr lvl="1"/>
            <a:r>
              <a:rPr lang="en-US" dirty="0"/>
              <a:t>Reduce youth initiation and prevalence</a:t>
            </a:r>
          </a:p>
          <a:p>
            <a:pPr lvl="1"/>
            <a:r>
              <a:rPr lang="en-US" dirty="0"/>
              <a:t>Reduce adult rates and help people </a:t>
            </a:r>
            <a:r>
              <a:rPr lang="en-US" dirty="0" smtClean="0"/>
              <a:t>quit</a:t>
            </a:r>
          </a:p>
          <a:p>
            <a:pPr lvl="1"/>
            <a:r>
              <a:rPr lang="en-US" dirty="0" smtClean="0"/>
              <a:t>Reduce health care costs</a:t>
            </a:r>
          </a:p>
          <a:p>
            <a:r>
              <a:rPr lang="en-US" sz="3200" dirty="0"/>
              <a:t>Enforce</a:t>
            </a:r>
          </a:p>
          <a:p>
            <a:pPr lvl="1"/>
            <a:r>
              <a:rPr lang="en-US" dirty="0"/>
              <a:t>Youth access laws</a:t>
            </a:r>
          </a:p>
          <a:p>
            <a:pPr lvl="1"/>
            <a:r>
              <a:rPr lang="en-US" dirty="0"/>
              <a:t>Local, state, and federal laws</a:t>
            </a:r>
          </a:p>
          <a:p>
            <a:r>
              <a:rPr lang="en-US" sz="3200" dirty="0" smtClean="0"/>
              <a:t>Fund and sustain monitoring</a:t>
            </a:r>
          </a:p>
          <a:p>
            <a:pPr marL="265176" lvl="1" indent="-265176">
              <a:buSzPct val="80000"/>
              <a:buFont typeface="Wingdings 2"/>
              <a:buChar char=""/>
            </a:pPr>
            <a:r>
              <a:rPr lang="en-US" sz="3200" dirty="0"/>
              <a:t>Track retailers</a:t>
            </a:r>
          </a:p>
          <a:p>
            <a:endParaRPr lang="en-US" sz="3200" dirty="0" smtClean="0"/>
          </a:p>
        </p:txBody>
      </p:sp>
    </p:spTree>
    <p:extLst>
      <p:ext uri="{BB962C8B-B14F-4D97-AF65-F5344CB8AC3E}">
        <p14:creationId xmlns:p14="http://schemas.microsoft.com/office/powerpoint/2010/main" val="19353849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components of TRL</a:t>
            </a:r>
            <a:endParaRPr lang="en-US" dirty="0"/>
          </a:p>
        </p:txBody>
      </p:sp>
      <p:sp>
        <p:nvSpPr>
          <p:cNvPr id="3" name="Content Placeholder 2"/>
          <p:cNvSpPr>
            <a:spLocks noGrp="1"/>
          </p:cNvSpPr>
          <p:nvPr>
            <p:ph idx="1"/>
          </p:nvPr>
        </p:nvSpPr>
        <p:spPr/>
        <p:txBody>
          <a:bodyPr/>
          <a:lstStyle/>
          <a:p>
            <a:r>
              <a:rPr lang="en-US" dirty="0" smtClean="0"/>
              <a:t>Meaningful fees and penalties</a:t>
            </a:r>
          </a:p>
          <a:p>
            <a:pPr lvl="1"/>
            <a:r>
              <a:rPr lang="en-US" dirty="0" smtClean="0"/>
              <a:t>Application and annual</a:t>
            </a:r>
          </a:p>
          <a:p>
            <a:pPr lvl="1"/>
            <a:r>
              <a:rPr lang="en-US" dirty="0" smtClean="0"/>
              <a:t>Graduated fines and penalties</a:t>
            </a:r>
          </a:p>
          <a:p>
            <a:r>
              <a:rPr lang="en-US" dirty="0" smtClean="0"/>
              <a:t>Ability to suspend or revoke a license</a:t>
            </a:r>
          </a:p>
          <a:p>
            <a:pPr lvl="1"/>
            <a:r>
              <a:rPr lang="en-US" dirty="0" smtClean="0"/>
              <a:t>Inclusive of all local, state, and federal laws</a:t>
            </a:r>
          </a:p>
          <a:p>
            <a:r>
              <a:rPr lang="en-US" dirty="0" smtClean="0"/>
              <a:t>Include </a:t>
            </a:r>
            <a:r>
              <a:rPr lang="en-US" dirty="0"/>
              <a:t>e</a:t>
            </a:r>
            <a:r>
              <a:rPr lang="en-US" dirty="0" smtClean="0"/>
              <a:t>lectronic cigarette retailers</a:t>
            </a:r>
          </a:p>
          <a:p>
            <a:pPr marL="114300" indent="0">
              <a:buNone/>
            </a:pPr>
            <a:endParaRPr lang="en-US" dirty="0"/>
          </a:p>
        </p:txBody>
      </p:sp>
    </p:spTree>
    <p:extLst>
      <p:ext uri="{BB962C8B-B14F-4D97-AF65-F5344CB8AC3E}">
        <p14:creationId xmlns:p14="http://schemas.microsoft.com/office/powerpoint/2010/main" val="22193047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Policies</a:t>
            </a:r>
            <a:endParaRPr lang="en-US" dirty="0"/>
          </a:p>
        </p:txBody>
      </p:sp>
      <p:sp>
        <p:nvSpPr>
          <p:cNvPr id="3" name="Content Placeholder 2"/>
          <p:cNvSpPr>
            <a:spLocks noGrp="1"/>
          </p:cNvSpPr>
          <p:nvPr>
            <p:ph idx="1"/>
          </p:nvPr>
        </p:nvSpPr>
        <p:spPr>
          <a:xfrm>
            <a:off x="502920" y="530352"/>
            <a:ext cx="8183880" cy="4956048"/>
          </a:xfrm>
        </p:spPr>
        <p:txBody>
          <a:bodyPr>
            <a:normAutofit fontScale="62500" lnSpcReduction="20000"/>
          </a:bodyPr>
          <a:lstStyle/>
          <a:p>
            <a:endParaRPr lang="en-US" dirty="0" smtClean="0"/>
          </a:p>
          <a:p>
            <a:r>
              <a:rPr lang="en-US" sz="3800" b="1" dirty="0"/>
              <a:t>Limit retailer proximity to schools</a:t>
            </a:r>
          </a:p>
          <a:p>
            <a:r>
              <a:rPr lang="en-US" sz="3800" b="1" dirty="0"/>
              <a:t>Prohibit the redemption of coupons or multi-pack offers</a:t>
            </a:r>
          </a:p>
          <a:p>
            <a:r>
              <a:rPr lang="en-US" sz="3800" dirty="0" smtClean="0"/>
              <a:t>Prohibit </a:t>
            </a:r>
            <a:r>
              <a:rPr lang="en-US" sz="3800" dirty="0"/>
              <a:t>the sale of flavored </a:t>
            </a:r>
            <a:r>
              <a:rPr lang="en-US" sz="3800" dirty="0" smtClean="0"/>
              <a:t>tobacco</a:t>
            </a:r>
          </a:p>
          <a:p>
            <a:r>
              <a:rPr lang="en-US" sz="3800" dirty="0"/>
              <a:t>Raise the age of purchase from 18 to 21 </a:t>
            </a:r>
            <a:r>
              <a:rPr lang="en-US" sz="3800" dirty="0" smtClean="0"/>
              <a:t>years</a:t>
            </a:r>
          </a:p>
          <a:p>
            <a:r>
              <a:rPr lang="en-US" sz="3800" dirty="0" smtClean="0"/>
              <a:t>Prohibit free samples</a:t>
            </a:r>
          </a:p>
          <a:p>
            <a:r>
              <a:rPr lang="en-US" sz="3800" dirty="0" smtClean="0"/>
              <a:t>Require </a:t>
            </a:r>
            <a:r>
              <a:rPr lang="en-US" sz="3800" dirty="0"/>
              <a:t>little cigars </a:t>
            </a:r>
            <a:r>
              <a:rPr lang="en-US" sz="3800" dirty="0" smtClean="0"/>
              <a:t>to </a:t>
            </a:r>
            <a:r>
              <a:rPr lang="en-US" sz="3800" dirty="0"/>
              <a:t>be sold in packs of </a:t>
            </a:r>
            <a:r>
              <a:rPr lang="en-US" sz="3800" dirty="0" smtClean="0"/>
              <a:t>20 </a:t>
            </a:r>
          </a:p>
          <a:p>
            <a:r>
              <a:rPr lang="en-US" sz="3800" dirty="0"/>
              <a:t>Prohibit tobacco sales in </a:t>
            </a:r>
            <a:r>
              <a:rPr lang="en-US" sz="3800" dirty="0" smtClean="0"/>
              <a:t>pharmacies</a:t>
            </a:r>
          </a:p>
          <a:p>
            <a:r>
              <a:rPr lang="en-US" sz="3800" dirty="0" smtClean="0"/>
              <a:t>Cap </a:t>
            </a:r>
            <a:r>
              <a:rPr lang="en-US" sz="3800" dirty="0"/>
              <a:t>number of </a:t>
            </a:r>
            <a:r>
              <a:rPr lang="en-US" sz="3800" dirty="0" smtClean="0"/>
              <a:t>licenses</a:t>
            </a:r>
          </a:p>
          <a:p>
            <a:r>
              <a:rPr lang="en-US" sz="3800" dirty="0" smtClean="0"/>
              <a:t>Require minimum distance between retailers</a:t>
            </a:r>
          </a:p>
          <a:p>
            <a:r>
              <a:rPr lang="en-US" sz="3800" dirty="0" smtClean="0"/>
              <a:t>Require </a:t>
            </a:r>
            <a:r>
              <a:rPr lang="en-US" sz="3800" dirty="0"/>
              <a:t>retailers to post Quit Line </a:t>
            </a:r>
            <a:r>
              <a:rPr lang="en-US" sz="3800" dirty="0" smtClean="0"/>
              <a:t>information</a:t>
            </a:r>
          </a:p>
          <a:p>
            <a:r>
              <a:rPr lang="en-US" sz="3800" dirty="0"/>
              <a:t>Require retail clerks to meet </a:t>
            </a:r>
            <a:r>
              <a:rPr lang="en-US" sz="3800" dirty="0" smtClean="0"/>
              <a:t>the MLSA</a:t>
            </a:r>
            <a:endParaRPr lang="en-US" sz="3800" dirty="0"/>
          </a:p>
        </p:txBody>
      </p:sp>
    </p:spTree>
    <p:extLst>
      <p:ext uri="{BB962C8B-B14F-4D97-AF65-F5344CB8AC3E}">
        <p14:creationId xmlns:p14="http://schemas.microsoft.com/office/powerpoint/2010/main" val="27585930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00516EF50C5B48B8CCF649E2692D01" ma:contentTypeVersion="18" ma:contentTypeDescription="Create a new document." ma:contentTypeScope="" ma:versionID="94c46ac97ae86a75c02194633e51570a">
  <xsd:schema xmlns:xsd="http://www.w3.org/2001/XMLSchema" xmlns:xs="http://www.w3.org/2001/XMLSchema" xmlns:p="http://schemas.microsoft.com/office/2006/metadata/properties" xmlns:ns1="http://schemas.microsoft.com/sharepoint/v3" xmlns:ns2="59da1016-2a1b-4f8a-9768-d7a4932f6f16" xmlns:ns3="8488ce40-994a-4625-acd1-74fe6dd51a7e" targetNamespace="http://schemas.microsoft.com/office/2006/metadata/properties" ma:root="true" ma:fieldsID="3a23e7cefec6722df71f90bd5a6635b3" ns1:_="" ns2:_="" ns3:_="">
    <xsd:import namespace="http://schemas.microsoft.com/sharepoint/v3"/>
    <xsd:import namespace="59da1016-2a1b-4f8a-9768-d7a4932f6f16"/>
    <xsd:import namespace="8488ce40-994a-4625-acd1-74fe6dd51a7e"/>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488ce40-994a-4625-acd1-74fe6dd51a7e"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URL xmlns="http://schemas.microsoft.com/sharepoint/v3">
      <Url>https://www.oregon.gov/oha/PH/DISEASESCONDITIONS/CHRONICDISEASE/HPCDPCONNECTION/TRAINING_EVENTS/Documents/TrainingMaterials/2014-2015/05-20-2015_policy_presentation.pptx</Url>
      <Description>Tobacco Retail Policy</Description>
    </URL>
    <PublishingExpirationDate xmlns="http://schemas.microsoft.com/sharepoint/v3" xsi:nil="true"/>
    <PublishingStartDate xmlns="http://schemas.microsoft.com/sharepoint/v3" xsi:nil="true"/>
    <IACategory xmlns="59da1016-2a1b-4f8a-9768-d7a4932f6f16">Public Health</IACategory>
    <IASubtopic xmlns="59da1016-2a1b-4f8a-9768-d7a4932f6f16" xsi:nil="true"/>
    <DocumentExpirationDate xmlns="59da1016-2a1b-4f8a-9768-d7a4932f6f16">2017-12-31T08:00:00+00:00</DocumentExpirationDate>
    <Meta_x0020_Keywords xmlns="8488ce40-994a-4625-acd1-74fe6dd51a7e" xsi:nil="true"/>
    <Meta_x0020_Description xmlns="8488ce40-994a-4625-acd1-74fe6dd51a7e" xsi:nil="true"/>
    <IATopic xmlns="59da1016-2a1b-4f8a-9768-d7a4932f6f16">Public Health - Prevention</IATopic>
  </documentManagement>
</p:properties>
</file>

<file path=customXml/itemProps1.xml><?xml version="1.0" encoding="utf-8"?>
<ds:datastoreItem xmlns:ds="http://schemas.openxmlformats.org/officeDocument/2006/customXml" ds:itemID="{D276A169-8F16-43E5-BA5E-DD729426B99D}"/>
</file>

<file path=customXml/itemProps2.xml><?xml version="1.0" encoding="utf-8"?>
<ds:datastoreItem xmlns:ds="http://schemas.openxmlformats.org/officeDocument/2006/customXml" ds:itemID="{3EAD77AF-B96C-47A6-B1EF-64BD496CCC67}"/>
</file>

<file path=customXml/itemProps3.xml><?xml version="1.0" encoding="utf-8"?>
<ds:datastoreItem xmlns:ds="http://schemas.openxmlformats.org/officeDocument/2006/customXml" ds:itemID="{29CBBB12-9BEB-400B-820A-EF4953EDF250}"/>
</file>

<file path=docProps/app.xml><?xml version="1.0" encoding="utf-8"?>
<Properties xmlns="http://schemas.openxmlformats.org/officeDocument/2006/extended-properties" xmlns:vt="http://schemas.openxmlformats.org/officeDocument/2006/docPropsVTypes">
  <Template>Aspect</Template>
  <TotalTime>1093</TotalTime>
  <Words>1448</Words>
  <Application>Microsoft Office PowerPoint</Application>
  <PresentationFormat>On-screen Show (4:3)</PresentationFormat>
  <Paragraphs>228</Paragraphs>
  <Slides>23</Slides>
  <Notes>18</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Aspect</vt:lpstr>
      <vt:lpstr>Tobacco Retail Policy  Overcoming Roadblocks</vt:lpstr>
      <vt:lpstr>Objectives</vt:lpstr>
      <vt:lpstr>Outline</vt:lpstr>
      <vt:lpstr>Preemption</vt:lpstr>
      <vt:lpstr>Floor vs. Ceiling</vt:lpstr>
      <vt:lpstr>Tobacco Retail Licensing (TRL)</vt:lpstr>
      <vt:lpstr>Comprehensive License</vt:lpstr>
      <vt:lpstr>Core components of TRL</vt:lpstr>
      <vt:lpstr>Additional Policies</vt:lpstr>
      <vt:lpstr>Limit proximity to schools</vt:lpstr>
      <vt:lpstr>Prohibit coupons and multipack offers</vt:lpstr>
      <vt:lpstr>Lane County  TRL Processes and Roadblocks</vt:lpstr>
      <vt:lpstr>TRL – Policy Process</vt:lpstr>
      <vt:lpstr>TRL – Policy Process</vt:lpstr>
      <vt:lpstr>TRL - Drafting Ordinance</vt:lpstr>
      <vt:lpstr>Lane County TRL Ordinance</vt:lpstr>
      <vt:lpstr>Price discounts </vt:lpstr>
      <vt:lpstr>Proximity to schools</vt:lpstr>
      <vt:lpstr>TRL - Implementation</vt:lpstr>
      <vt:lpstr>Challenges &amp; Solutions</vt:lpstr>
      <vt:lpstr>Challenges &amp; Solutions</vt:lpstr>
      <vt:lpstr>Positive Outcomes</vt:lpstr>
      <vt:lpstr>Group activity</vt:lpstr>
    </vt:vector>
  </TitlesOfParts>
  <Company>Oregon DHS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Tobacco Retail Policy</dc:title>
  <dc:creator>LACROIX Kimberly W</dc:creator>
  <cp:lastModifiedBy>DHS-OIS-NDS</cp:lastModifiedBy>
  <cp:revision>70</cp:revision>
  <cp:lastPrinted>2015-05-13T17:28:30Z</cp:lastPrinted>
  <dcterms:created xsi:type="dcterms:W3CDTF">2015-05-07T20:17:09Z</dcterms:created>
  <dcterms:modified xsi:type="dcterms:W3CDTF">2015-05-20T20:08:48Z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0x0101009900516EF50C5B48B8CCF649E2692D01</vt:lpwstr>
  </property>
  <property fmtid="{D5CDD505-2E9C-101B-9397-08002B2CF9AE}" pid="3" name="WorkflowChangePath">
    <vt:lpwstr>e8e5ad1f-e9a8-404d-844e-d78b0ad57c40,2;e8e5ad1f-e9a8-404d-844e-d78b0ad57c40,4;</vt:lpwstr>
  </property>
  <property fmtid="{D5CDD505-2E9C-101B-9397-08002B2CF9AE}" pid="4" name="Order">
    <vt:r8>35000</vt:r8>
  </property>
</Properties>
</file>