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57" r:id="rId4"/>
    <p:sldId id="261" r:id="rId5"/>
    <p:sldId id="269" r:id="rId6"/>
    <p:sldId id="262" r:id="rId7"/>
    <p:sldId id="268" r:id="rId8"/>
    <p:sldId id="263" r:id="rId9"/>
    <p:sldId id="260" r:id="rId10"/>
    <p:sldId id="270" r:id="rId11"/>
    <p:sldId id="258" r:id="rId12"/>
    <p:sldId id="259" r:id="rId13"/>
    <p:sldId id="264" r:id="rId14"/>
    <p:sldId id="265"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2" y="8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413C1E-948B-443D-A794-0A847166527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08B7CFA-B799-419A-828B-81C3B019EA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13C1E-948B-443D-A794-0A847166527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13C1E-948B-443D-A794-0A847166527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413C1E-948B-443D-A794-0A8471665278}" type="datetimeFigureOut">
              <a:rPr lang="en-US" smtClean="0"/>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413C1E-948B-443D-A794-0A8471665278}" type="datetimeFigureOut">
              <a:rPr lang="en-US" smtClean="0"/>
              <a:t>10/1/2014</a:t>
            </a:fld>
            <a:endParaRPr lang="en-US"/>
          </a:p>
        </p:txBody>
      </p:sp>
      <p:sp>
        <p:nvSpPr>
          <p:cNvPr id="8" name="Slide Number Placeholder 7"/>
          <p:cNvSpPr>
            <a:spLocks noGrp="1"/>
          </p:cNvSpPr>
          <p:nvPr>
            <p:ph type="sldNum" sz="quarter" idx="11"/>
          </p:nvPr>
        </p:nvSpPr>
        <p:spPr/>
        <p:txBody>
          <a:bodyPr/>
          <a:lstStyle/>
          <a:p>
            <a:fld id="{A08B7CFA-B799-419A-828B-81C3B019EA0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413C1E-948B-443D-A794-0A8471665278}"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413C1E-948B-443D-A794-0A8471665278}" type="datetimeFigureOut">
              <a:rPr lang="en-US" smtClean="0"/>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413C1E-948B-443D-A794-0A8471665278}" type="datetimeFigureOut">
              <a:rPr lang="en-US" smtClean="0"/>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13C1E-948B-443D-A794-0A8471665278}" type="datetimeFigureOut">
              <a:rPr lang="en-US" smtClean="0"/>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B7CFA-B799-419A-828B-81C3B019EA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13C1E-948B-443D-A794-0A8471665278}"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B7CFA-B799-419A-828B-81C3B019EA0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13C1E-948B-443D-A794-0A8471665278}" type="datetimeFigureOut">
              <a:rPr lang="en-US" smtClean="0"/>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08B7CFA-B799-419A-828B-81C3B019EA03}"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2413C1E-948B-443D-A794-0A8471665278}" type="datetimeFigureOut">
              <a:rPr lang="en-US" smtClean="0"/>
              <a:t>10/1/2014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08B7CFA-B799-419A-828B-81C3B019EA03}"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artners.health.oregon.gov/Partners/HPCDPConnection/Pages/TechnicalAssistance.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ublic.health.oregon.gov/DiseasesConditions/ChronicDisease/Cancer/oscar/Pages/AR2010.aspx" TargetMode="External"/><Relationship Id="rId2" Type="http://schemas.openxmlformats.org/officeDocument/2006/relationships/hyperlink" Target="https://public.health.oregon.gov/DiseasesConditions/ChronicDisease/DataReports/Pages/CountyData.asp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ublic.health.oregon.gov/ProviderPartnerResources/PublicHealthAccreditation/Pages/HealthStatusIndicator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ublic.health.oregon.gov/DiseasesConditions/ChronicDisease/DataReports/Pages/AdultData.aspx#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artners.health.oregon.gov/Partners/HPCDPConnection/Pages/TechnicalAssistance.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Community Programs New Coordinator Orientation: Surveillance and Evaluation</a:t>
            </a:r>
            <a:endParaRPr lang="en-US" sz="4400" dirty="0"/>
          </a:p>
        </p:txBody>
      </p:sp>
      <p:sp>
        <p:nvSpPr>
          <p:cNvPr id="3" name="Subtitle 2"/>
          <p:cNvSpPr>
            <a:spLocks noGrp="1"/>
          </p:cNvSpPr>
          <p:nvPr>
            <p:ph type="subTitle" idx="1"/>
          </p:nvPr>
        </p:nvSpPr>
        <p:spPr/>
        <p:txBody>
          <a:bodyPr/>
          <a:lstStyle/>
          <a:p>
            <a:r>
              <a:rPr lang="en-US" dirty="0" smtClean="0"/>
              <a:t>Oct. 1 </a:t>
            </a:r>
            <a:endParaRPr lang="en-US" dirty="0"/>
          </a:p>
        </p:txBody>
      </p:sp>
    </p:spTree>
    <p:extLst>
      <p:ext uri="{BB962C8B-B14F-4D97-AF65-F5344CB8AC3E}">
        <p14:creationId xmlns:p14="http://schemas.microsoft.com/office/powerpoint/2010/main" val="1858744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LETARF</a:t>
            </a:r>
            <a:endParaRPr lang="en-US" dirty="0"/>
          </a:p>
        </p:txBody>
      </p:sp>
      <p:sp>
        <p:nvSpPr>
          <p:cNvPr id="3" name="Content Placeholder 2"/>
          <p:cNvSpPr>
            <a:spLocks noGrp="1"/>
          </p:cNvSpPr>
          <p:nvPr>
            <p:ph idx="1"/>
          </p:nvPr>
        </p:nvSpPr>
        <p:spPr>
          <a:xfrm>
            <a:off x="448322" y="980242"/>
            <a:ext cx="7620000" cy="4373563"/>
          </a:xfrm>
        </p:spPr>
        <p:txBody>
          <a:bodyPr>
            <a:normAutofit lnSpcReduction="10000"/>
          </a:bodyPr>
          <a:lstStyle/>
          <a:p>
            <a:r>
              <a:rPr lang="en-US" dirty="0" smtClean="0"/>
              <a:t>Local Evaluation Technical Assistance Request </a:t>
            </a:r>
            <a:r>
              <a:rPr lang="en-US" dirty="0"/>
              <a:t>Form, aka </a:t>
            </a:r>
            <a:r>
              <a:rPr lang="en-US" dirty="0" smtClean="0"/>
              <a:t>LETARF</a:t>
            </a:r>
            <a:r>
              <a:rPr lang="en-US" dirty="0"/>
              <a:t>, is used to request </a:t>
            </a:r>
            <a:r>
              <a:rPr lang="en-US" dirty="0" smtClean="0"/>
              <a:t>assistance with local evaluation activities. </a:t>
            </a:r>
            <a:endParaRPr lang="en-US" dirty="0"/>
          </a:p>
          <a:p>
            <a:r>
              <a:rPr lang="en-US" dirty="0"/>
              <a:t>Process: </a:t>
            </a:r>
          </a:p>
          <a:p>
            <a:pPr marL="457200" indent="-457200">
              <a:buAutoNum type="arabicParenR"/>
            </a:pPr>
            <a:r>
              <a:rPr lang="en-US" dirty="0"/>
              <a:t>Find form on HPCDP Connection: </a:t>
            </a:r>
            <a:r>
              <a:rPr lang="en-US" dirty="0">
                <a:hlinkClick r:id="rId2"/>
              </a:rPr>
              <a:t>https://partners.health.oregon.gov/Partners/HPCDPConnection/Pages/TechnicalAssistance.aspx</a:t>
            </a:r>
            <a:endParaRPr lang="en-US" dirty="0"/>
          </a:p>
          <a:p>
            <a:pPr marL="457200" indent="-457200">
              <a:buAutoNum type="arabicParenR"/>
            </a:pPr>
            <a:r>
              <a:rPr lang="en-US" dirty="0"/>
              <a:t>Fill out form</a:t>
            </a:r>
          </a:p>
          <a:p>
            <a:pPr marL="457200" indent="-457200">
              <a:buAutoNum type="arabicParenR"/>
            </a:pPr>
            <a:r>
              <a:rPr lang="en-US" dirty="0"/>
              <a:t>Send to your assigned liaison</a:t>
            </a:r>
          </a:p>
          <a:p>
            <a:pPr marL="457200" indent="-457200">
              <a:buAutoNum type="arabicParenR"/>
            </a:pPr>
            <a:r>
              <a:rPr lang="en-US" dirty="0"/>
              <a:t>Receive a response within a reasonable timeframe</a:t>
            </a:r>
          </a:p>
          <a:p>
            <a:pPr marL="457200" indent="-457200">
              <a:buAutoNum type="arabicParenR"/>
            </a:pPr>
            <a:r>
              <a:rPr lang="en-US" dirty="0" smtClean="0"/>
              <a:t>Several </a:t>
            </a:r>
            <a:r>
              <a:rPr lang="en-US" dirty="0"/>
              <a:t>rounds of communication </a:t>
            </a:r>
            <a:r>
              <a:rPr lang="en-US" dirty="0" smtClean="0"/>
              <a:t>often occur </a:t>
            </a:r>
            <a:r>
              <a:rPr lang="en-US" dirty="0"/>
              <a:t>before final </a:t>
            </a:r>
            <a:r>
              <a:rPr lang="en-US" dirty="0" smtClean="0"/>
              <a:t>product(s) are completed</a:t>
            </a:r>
            <a:endParaRPr lang="en-US" dirty="0"/>
          </a:p>
          <a:p>
            <a:endParaRPr lang="en-US" dirty="0"/>
          </a:p>
        </p:txBody>
      </p:sp>
    </p:spTree>
    <p:extLst>
      <p:ext uri="{BB962C8B-B14F-4D97-AF65-F5344CB8AC3E}">
        <p14:creationId xmlns:p14="http://schemas.microsoft.com/office/powerpoint/2010/main" val="1924681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Defined</a:t>
            </a:r>
            <a:endParaRPr lang="en-US" dirty="0"/>
          </a:p>
        </p:txBody>
      </p:sp>
      <p:sp>
        <p:nvSpPr>
          <p:cNvPr id="3" name="Content Placeholder 2"/>
          <p:cNvSpPr>
            <a:spLocks noGrp="1"/>
          </p:cNvSpPr>
          <p:nvPr>
            <p:ph idx="1"/>
          </p:nvPr>
        </p:nvSpPr>
        <p:spPr/>
        <p:txBody>
          <a:bodyPr/>
          <a:lstStyle/>
          <a:p>
            <a:r>
              <a:rPr lang="en-US" dirty="0" smtClean="0"/>
              <a:t>“To evaluate something means determining it merit, worth, value, or significance.  Program or project evaluations typically involve making the following kinds of judgments: </a:t>
            </a:r>
          </a:p>
          <a:p>
            <a:r>
              <a:rPr lang="en-US" dirty="0" smtClean="0"/>
              <a:t>How </a:t>
            </a:r>
            <a:r>
              <a:rPr lang="en-US" dirty="0" smtClean="0"/>
              <a:t>effective is the program? To what extent has the program been implemented as expected?  What goals, outcomes and results were achieved by the program? What are the strengths and weaknesses of the program, and how can it be improved?  What worked and what didn’t work? …”</a:t>
            </a:r>
          </a:p>
          <a:p>
            <a:endParaRPr lang="en-US" dirty="0"/>
          </a:p>
          <a:p>
            <a:r>
              <a:rPr lang="en-US" dirty="0" smtClean="0"/>
              <a:t>-MQ Patton. 2012. </a:t>
            </a:r>
            <a:r>
              <a:rPr lang="en-US" i="1" dirty="0" smtClean="0"/>
              <a:t>Essentials of Utilization-Focused Evaluation. (pg. 2)</a:t>
            </a:r>
            <a:endParaRPr lang="en-US" i="1" dirty="0"/>
          </a:p>
        </p:txBody>
      </p:sp>
    </p:spTree>
    <p:extLst>
      <p:ext uri="{BB962C8B-B14F-4D97-AF65-F5344CB8AC3E}">
        <p14:creationId xmlns:p14="http://schemas.microsoft.com/office/powerpoint/2010/main" val="2508888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Current Local Evaluation Projects</a:t>
            </a:r>
            <a:endParaRPr lang="en-US" dirty="0"/>
          </a:p>
        </p:txBody>
      </p:sp>
      <p:sp>
        <p:nvSpPr>
          <p:cNvPr id="3" name="Content Placeholder 2"/>
          <p:cNvSpPr>
            <a:spLocks noGrp="1"/>
          </p:cNvSpPr>
          <p:nvPr>
            <p:ph idx="1"/>
          </p:nvPr>
        </p:nvSpPr>
        <p:spPr/>
        <p:txBody>
          <a:bodyPr>
            <a:normAutofit/>
          </a:bodyPr>
          <a:lstStyle/>
          <a:p>
            <a:r>
              <a:rPr lang="en-US" dirty="0" smtClean="0"/>
              <a:t>See HPCDP Connection main page for more details</a:t>
            </a:r>
          </a:p>
          <a:p>
            <a:endParaRPr lang="en-US" dirty="0" smtClean="0"/>
          </a:p>
          <a:p>
            <a:r>
              <a:rPr lang="en-US" dirty="0" smtClean="0"/>
              <a:t>Community Readiness Assessment (CRA)(for TPEP)</a:t>
            </a:r>
          </a:p>
          <a:p>
            <a:endParaRPr lang="en-US" dirty="0" smtClean="0"/>
          </a:p>
          <a:p>
            <a:r>
              <a:rPr lang="en-US" dirty="0"/>
              <a:t>Tobacco Free </a:t>
            </a:r>
            <a:r>
              <a:rPr lang="en-US" dirty="0" smtClean="0"/>
              <a:t>Properties </a:t>
            </a:r>
            <a:r>
              <a:rPr lang="en-US" dirty="0"/>
              <a:t>Policy Evaluation in Counties </a:t>
            </a:r>
            <a:r>
              <a:rPr lang="en-US" dirty="0" smtClean="0"/>
              <a:t>(</a:t>
            </a:r>
            <a:r>
              <a:rPr lang="en-US" dirty="0" err="1" smtClean="0"/>
              <a:t>ToPPEC</a:t>
            </a:r>
            <a:r>
              <a:rPr lang="en-US" dirty="0" smtClean="0"/>
              <a:t>) (for TPEP)</a:t>
            </a:r>
          </a:p>
          <a:p>
            <a:endParaRPr lang="en-US" dirty="0"/>
          </a:p>
          <a:p>
            <a:r>
              <a:rPr lang="en-US" dirty="0" err="1" smtClean="0"/>
              <a:t>Finishline</a:t>
            </a:r>
            <a:r>
              <a:rPr lang="en-US" dirty="0" smtClean="0"/>
              <a:t> Evaluation (for TPEP right now)</a:t>
            </a:r>
          </a:p>
          <a:p>
            <a:endParaRPr lang="en-US" dirty="0" smtClean="0"/>
          </a:p>
          <a:p>
            <a:r>
              <a:rPr lang="en-US" dirty="0" err="1" smtClean="0"/>
              <a:t>SPArC</a:t>
            </a:r>
            <a:r>
              <a:rPr lang="en-US" dirty="0" smtClean="0"/>
              <a:t> Evaluation (for TPEP)</a:t>
            </a:r>
            <a:endParaRPr lang="en-US" dirty="0"/>
          </a:p>
        </p:txBody>
      </p:sp>
    </p:spTree>
    <p:extLst>
      <p:ext uri="{BB962C8B-B14F-4D97-AF65-F5344CB8AC3E}">
        <p14:creationId xmlns:p14="http://schemas.microsoft.com/office/powerpoint/2010/main" val="748152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Readiness Assessment (</a:t>
            </a:r>
            <a:r>
              <a:rPr lang="en-US" dirty="0" smtClean="0"/>
              <a:t>CRA)</a:t>
            </a:r>
            <a:endParaRPr lang="en-US" dirty="0"/>
          </a:p>
        </p:txBody>
      </p:sp>
      <p:sp>
        <p:nvSpPr>
          <p:cNvPr id="3" name="Content Placeholder 2"/>
          <p:cNvSpPr>
            <a:spLocks noGrp="1"/>
          </p:cNvSpPr>
          <p:nvPr>
            <p:ph idx="1"/>
          </p:nvPr>
        </p:nvSpPr>
        <p:spPr/>
        <p:txBody>
          <a:bodyPr>
            <a:normAutofit/>
          </a:bodyPr>
          <a:lstStyle/>
          <a:p>
            <a:r>
              <a:rPr lang="en-US" dirty="0" smtClean="0"/>
              <a:t>Part of a long arc of evaluating TPEP</a:t>
            </a:r>
          </a:p>
          <a:p>
            <a:endParaRPr lang="en-US" dirty="0" smtClean="0"/>
          </a:p>
          <a:p>
            <a:r>
              <a:rPr lang="en-US" dirty="0" smtClean="0"/>
              <a:t>Assessment in each local LPHA to identify the </a:t>
            </a:r>
            <a:r>
              <a:rPr lang="en-US" dirty="0"/>
              <a:t>community’s readiness to address </a:t>
            </a:r>
            <a:r>
              <a:rPr lang="en-US" dirty="0" smtClean="0"/>
              <a:t>tobacco use</a:t>
            </a:r>
          </a:p>
          <a:p>
            <a:endParaRPr lang="en-US" dirty="0"/>
          </a:p>
          <a:p>
            <a:r>
              <a:rPr lang="en-US" dirty="0" smtClean="0"/>
              <a:t>Interviews with 5 key stakeholders in the county</a:t>
            </a:r>
          </a:p>
          <a:p>
            <a:endParaRPr lang="en-US" dirty="0" smtClean="0"/>
          </a:p>
          <a:p>
            <a:r>
              <a:rPr lang="en-US" dirty="0" smtClean="0"/>
              <a:t>Consult with your liaison</a:t>
            </a:r>
            <a:endParaRPr lang="en-US" dirty="0"/>
          </a:p>
        </p:txBody>
      </p:sp>
    </p:spTree>
    <p:extLst>
      <p:ext uri="{BB962C8B-B14F-4D97-AF65-F5344CB8AC3E}">
        <p14:creationId xmlns:p14="http://schemas.microsoft.com/office/powerpoint/2010/main" val="117823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43800" cy="1447482"/>
          </a:xfrm>
        </p:spPr>
        <p:txBody>
          <a:bodyPr>
            <a:normAutofit fontScale="90000"/>
          </a:bodyPr>
          <a:lstStyle/>
          <a:p>
            <a:r>
              <a:rPr lang="en-US" dirty="0"/>
              <a:t>Tobacco Free Properties Policy Evaluation in Counties (</a:t>
            </a:r>
            <a:r>
              <a:rPr lang="en-US" dirty="0" err="1"/>
              <a:t>ToPPEC</a:t>
            </a:r>
            <a:r>
              <a:rPr lang="en-US" dirty="0"/>
              <a:t>)</a:t>
            </a:r>
          </a:p>
        </p:txBody>
      </p:sp>
      <p:sp>
        <p:nvSpPr>
          <p:cNvPr id="3" name="Content Placeholder 2"/>
          <p:cNvSpPr>
            <a:spLocks noGrp="1"/>
          </p:cNvSpPr>
          <p:nvPr>
            <p:ph idx="1"/>
          </p:nvPr>
        </p:nvSpPr>
        <p:spPr/>
        <p:txBody>
          <a:bodyPr/>
          <a:lstStyle/>
          <a:p>
            <a:r>
              <a:rPr lang="en-US" dirty="0"/>
              <a:t>An evaluation </a:t>
            </a:r>
            <a:r>
              <a:rPr lang="en-US" dirty="0" smtClean="0"/>
              <a:t>of </a:t>
            </a:r>
            <a:r>
              <a:rPr lang="en-US" dirty="0"/>
              <a:t>policy efforts </a:t>
            </a:r>
            <a:r>
              <a:rPr lang="en-US" dirty="0" smtClean="0"/>
              <a:t>toward tobacco-free county </a:t>
            </a:r>
            <a:r>
              <a:rPr lang="en-US" dirty="0"/>
              <a:t>government </a:t>
            </a:r>
            <a:r>
              <a:rPr lang="en-US" dirty="0" smtClean="0"/>
              <a:t>properties</a:t>
            </a:r>
          </a:p>
          <a:p>
            <a:endParaRPr lang="en-US" dirty="0" smtClean="0"/>
          </a:p>
          <a:p>
            <a:r>
              <a:rPr lang="en-US" dirty="0" smtClean="0"/>
              <a:t>Main work will begin in November</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888175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Finishline</a:t>
            </a:r>
            <a:r>
              <a:rPr lang="en-US" dirty="0"/>
              <a:t> Evaluation</a:t>
            </a:r>
          </a:p>
        </p:txBody>
      </p:sp>
      <p:sp>
        <p:nvSpPr>
          <p:cNvPr id="3" name="Content Placeholder 2"/>
          <p:cNvSpPr>
            <a:spLocks noGrp="1"/>
          </p:cNvSpPr>
          <p:nvPr>
            <p:ph idx="1"/>
          </p:nvPr>
        </p:nvSpPr>
        <p:spPr/>
        <p:txBody>
          <a:bodyPr/>
          <a:lstStyle/>
          <a:p>
            <a:r>
              <a:rPr lang="en-US" dirty="0"/>
              <a:t>A series of case studies documenting tobacco control successes in Oregon communities</a:t>
            </a:r>
            <a:r>
              <a:rPr lang="en-US" dirty="0" smtClean="0"/>
              <a:t>.</a:t>
            </a:r>
          </a:p>
          <a:p>
            <a:endParaRPr lang="en-US" dirty="0"/>
          </a:p>
          <a:p>
            <a:r>
              <a:rPr lang="en-US" dirty="0" smtClean="0"/>
              <a:t>4 projects only – Baker, Washington, Warm Springs, State Parks and Beaches (Tillamook and Clatsop)</a:t>
            </a:r>
            <a:endParaRPr lang="en-US" dirty="0"/>
          </a:p>
        </p:txBody>
      </p:sp>
    </p:spTree>
    <p:extLst>
      <p:ext uri="{BB962C8B-B14F-4D97-AF65-F5344CB8AC3E}">
        <p14:creationId xmlns:p14="http://schemas.microsoft.com/office/powerpoint/2010/main" val="467020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SPArC</a:t>
            </a:r>
            <a:r>
              <a:rPr lang="en-US" dirty="0" smtClean="0"/>
              <a:t> Evaluation</a:t>
            </a:r>
            <a:endParaRPr lang="en-US" dirty="0"/>
          </a:p>
        </p:txBody>
      </p:sp>
      <p:sp>
        <p:nvSpPr>
          <p:cNvPr id="3" name="Content Placeholder 2"/>
          <p:cNvSpPr>
            <a:spLocks noGrp="1"/>
          </p:cNvSpPr>
          <p:nvPr>
            <p:ph idx="1"/>
          </p:nvPr>
        </p:nvSpPr>
        <p:spPr/>
        <p:txBody>
          <a:bodyPr/>
          <a:lstStyle/>
          <a:p>
            <a:r>
              <a:rPr lang="en-US" dirty="0" smtClean="0"/>
              <a:t>Strategies for Policy and </a:t>
            </a:r>
            <a:r>
              <a:rPr lang="en-US" dirty="0" err="1" smtClean="0"/>
              <a:t>enviRonmental</a:t>
            </a:r>
            <a:r>
              <a:rPr lang="en-US" dirty="0" smtClean="0"/>
              <a:t> Change (</a:t>
            </a:r>
            <a:r>
              <a:rPr lang="en-US" dirty="0" err="1" smtClean="0"/>
              <a:t>SPArC</a:t>
            </a:r>
            <a:r>
              <a:rPr lang="en-US" dirty="0" smtClean="0"/>
              <a:t>)</a:t>
            </a:r>
          </a:p>
          <a:p>
            <a:endParaRPr lang="en-US" dirty="0" smtClean="0"/>
          </a:p>
          <a:p>
            <a:r>
              <a:rPr lang="en-US" dirty="0" smtClean="0"/>
              <a:t>Each grantee is working on unique evaluation plans </a:t>
            </a:r>
            <a:endParaRPr lang="en-US" dirty="0"/>
          </a:p>
        </p:txBody>
      </p:sp>
    </p:spTree>
    <p:extLst>
      <p:ext uri="{BB962C8B-B14F-4D97-AF65-F5344CB8AC3E}">
        <p14:creationId xmlns:p14="http://schemas.microsoft.com/office/powerpoint/2010/main" val="180972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US" sz="2400" cap="none" dirty="0" smtClean="0">
                <a:latin typeface="+mn-lt"/>
              </a:rPr>
              <a:t>Stacey Schubert, Surveillance and Evaluation </a:t>
            </a:r>
            <a:r>
              <a:rPr lang="en-US" sz="2400" cap="none" dirty="0" smtClean="0">
                <a:latin typeface="+mn-lt"/>
              </a:rPr>
              <a:t>Manager</a:t>
            </a:r>
            <a:br>
              <a:rPr lang="en-US" sz="2400" cap="none" dirty="0" smtClean="0">
                <a:latin typeface="+mn-lt"/>
              </a:rPr>
            </a:br>
            <a:r>
              <a:rPr lang="en-US" sz="2400" cap="none" dirty="0" smtClean="0">
                <a:latin typeface="+mn-lt"/>
              </a:rPr>
              <a:t/>
            </a:r>
            <a:br>
              <a:rPr lang="en-US" sz="2400" cap="none" dirty="0" smtClean="0">
                <a:latin typeface="+mn-lt"/>
              </a:rPr>
            </a:br>
            <a:r>
              <a:rPr lang="en-US" sz="2400" cap="none" dirty="0" smtClean="0">
                <a:latin typeface="+mn-lt"/>
              </a:rPr>
              <a:t>Shaun Parkman, Evaluation Specialist </a:t>
            </a:r>
            <a:endParaRPr lang="en-US" sz="2400" cap="none" dirty="0">
              <a:latin typeface="+mn-lt"/>
            </a:endParaRPr>
          </a:p>
        </p:txBody>
      </p:sp>
      <p:sp>
        <p:nvSpPr>
          <p:cNvPr id="12" name="Subtitle 1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5102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Defined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SURVEILLANCE</a:t>
            </a:r>
            <a:r>
              <a:rPr lang="en-US" sz="2400" baseline="30000" dirty="0" smtClean="0"/>
              <a:t>1</a:t>
            </a:r>
            <a:r>
              <a:rPr lang="en-US" sz="2400" dirty="0" smtClean="0"/>
              <a:t> </a:t>
            </a:r>
            <a:r>
              <a:rPr lang="en-US" sz="2400" dirty="0"/>
              <a:t>is the ongoing, systematic collection, analysis, and interpretation of health data, essential to the planning, implementation and evaluation of public health practice, closely integrated with the dissemination of these data to those who need to know and linked to prevention and control. </a:t>
            </a:r>
            <a:endParaRPr lang="en-US" sz="2400" dirty="0" smtClean="0"/>
          </a:p>
          <a:p>
            <a:endParaRPr lang="en-US" dirty="0"/>
          </a:p>
          <a:p>
            <a:endParaRPr lang="en-US" dirty="0" smtClean="0"/>
          </a:p>
          <a:p>
            <a:r>
              <a:rPr lang="en-US" sz="1600" baseline="30000" dirty="0" smtClean="0"/>
              <a:t>1</a:t>
            </a:r>
            <a:r>
              <a:rPr lang="en-US" sz="1600" dirty="0" smtClean="0"/>
              <a:t>Centers </a:t>
            </a:r>
            <a:r>
              <a:rPr lang="en-US" sz="1600" dirty="0"/>
              <a:t>for Disease Control and Prevention. Lexicons, Definitions and Conceptual Framework for Public Health Surveillance. MMWR 2012;61(</a:t>
            </a:r>
            <a:r>
              <a:rPr lang="en-US" sz="1600" dirty="0" err="1"/>
              <a:t>Suppl</a:t>
            </a:r>
            <a:r>
              <a:rPr lang="en-US" sz="1600" dirty="0"/>
              <a:t>; July 27, 2012):[10-14].</a:t>
            </a:r>
          </a:p>
        </p:txBody>
      </p:sp>
    </p:spTree>
    <p:extLst>
      <p:ext uri="{BB962C8B-B14F-4D97-AF65-F5344CB8AC3E}">
        <p14:creationId xmlns:p14="http://schemas.microsoft.com/office/powerpoint/2010/main" val="2975692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Surveillance Data Sources</a:t>
            </a:r>
            <a:endParaRPr lang="en-US" dirty="0"/>
          </a:p>
        </p:txBody>
      </p:sp>
      <p:sp>
        <p:nvSpPr>
          <p:cNvPr id="3" name="Content Placeholder 2"/>
          <p:cNvSpPr>
            <a:spLocks noGrp="1"/>
          </p:cNvSpPr>
          <p:nvPr>
            <p:ph idx="1"/>
          </p:nvPr>
        </p:nvSpPr>
        <p:spPr/>
        <p:txBody>
          <a:bodyPr/>
          <a:lstStyle/>
          <a:p>
            <a:pPr defTabSz="274320"/>
            <a:r>
              <a:rPr lang="en-US" dirty="0" smtClean="0"/>
              <a:t>Full Count Datasets: </a:t>
            </a:r>
          </a:p>
          <a:p>
            <a:pPr defTabSz="274320"/>
            <a:r>
              <a:rPr lang="en-US" dirty="0" smtClean="0"/>
              <a:t>•</a:t>
            </a:r>
            <a:r>
              <a:rPr lang="en-US" dirty="0"/>
              <a:t>	</a:t>
            </a:r>
            <a:r>
              <a:rPr lang="en-US" dirty="0" smtClean="0"/>
              <a:t>	Oregon </a:t>
            </a:r>
            <a:r>
              <a:rPr lang="en-US" dirty="0"/>
              <a:t>State Cancer Registry</a:t>
            </a:r>
          </a:p>
          <a:p>
            <a:pPr defTabSz="274320"/>
            <a:r>
              <a:rPr lang="en-US" dirty="0" smtClean="0"/>
              <a:t>•		Birth </a:t>
            </a:r>
            <a:r>
              <a:rPr lang="en-US" dirty="0"/>
              <a:t>and death </a:t>
            </a:r>
            <a:r>
              <a:rPr lang="en-US" dirty="0" smtClean="0"/>
              <a:t>records</a:t>
            </a:r>
            <a:endParaRPr lang="en-US" dirty="0"/>
          </a:p>
          <a:p>
            <a:pPr defTabSz="274320"/>
            <a:r>
              <a:rPr lang="en-US" dirty="0" smtClean="0"/>
              <a:t>•		Medicaid </a:t>
            </a:r>
            <a:r>
              <a:rPr lang="en-US" dirty="0"/>
              <a:t>Management Information System </a:t>
            </a:r>
            <a:endParaRPr lang="en-US" dirty="0" smtClean="0"/>
          </a:p>
          <a:p>
            <a:pPr defTabSz="274320"/>
            <a:r>
              <a:rPr lang="en-US" dirty="0"/>
              <a:t>•	</a:t>
            </a:r>
            <a:r>
              <a:rPr lang="en-US" dirty="0" smtClean="0"/>
              <a:t>	All Payers All Claims Database </a:t>
            </a:r>
            <a:endParaRPr lang="en-US" dirty="0"/>
          </a:p>
          <a:p>
            <a:endParaRPr lang="en-US" dirty="0"/>
          </a:p>
        </p:txBody>
      </p:sp>
    </p:spTree>
    <p:extLst>
      <p:ext uri="{BB962C8B-B14F-4D97-AF65-F5344CB8AC3E}">
        <p14:creationId xmlns:p14="http://schemas.microsoft.com/office/powerpoint/2010/main" val="3069187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Surveillance Data Sources</a:t>
            </a:r>
            <a:endParaRPr lang="en-US" dirty="0"/>
          </a:p>
        </p:txBody>
      </p:sp>
      <p:sp>
        <p:nvSpPr>
          <p:cNvPr id="3" name="Content Placeholder 2"/>
          <p:cNvSpPr>
            <a:spLocks noGrp="1"/>
          </p:cNvSpPr>
          <p:nvPr>
            <p:ph idx="1"/>
          </p:nvPr>
        </p:nvSpPr>
        <p:spPr/>
        <p:txBody>
          <a:bodyPr/>
          <a:lstStyle/>
          <a:p>
            <a:pPr defTabSz="274320"/>
            <a:r>
              <a:rPr lang="en-US" dirty="0" smtClean="0"/>
              <a:t>Surveys: </a:t>
            </a:r>
          </a:p>
          <a:p>
            <a:pPr lvl="1" indent="-457200" defTabSz="274320">
              <a:buClrTx/>
            </a:pPr>
            <a:r>
              <a:rPr lang="en-US" b="1" dirty="0" smtClean="0"/>
              <a:t>Oregon adults [Behavioral Risk Factor Surveillance System, aka BRFSS]</a:t>
            </a:r>
          </a:p>
          <a:p>
            <a:pPr lvl="1" indent="-457200" defTabSz="274320">
              <a:buClrTx/>
            </a:pPr>
            <a:r>
              <a:rPr lang="en-US" b="1" dirty="0" smtClean="0"/>
              <a:t>Oregon youth [Oregon Healthy Teens Survey, aka OHT]</a:t>
            </a:r>
          </a:p>
          <a:p>
            <a:pPr lvl="1" indent="-457200" defTabSz="274320">
              <a:buClrTx/>
            </a:pPr>
            <a:r>
              <a:rPr lang="en-US" b="1" dirty="0" smtClean="0"/>
              <a:t>New mothers [Pregnancy Risk Assessment Monitoring System, aka PRAMS]</a:t>
            </a:r>
          </a:p>
          <a:p>
            <a:pPr lvl="1" indent="-457200" defTabSz="274320">
              <a:buClrTx/>
            </a:pPr>
            <a:r>
              <a:rPr lang="en-US" b="1" dirty="0" smtClean="0"/>
              <a:t>Employers [Oregon Employer Survey]</a:t>
            </a:r>
          </a:p>
          <a:p>
            <a:pPr lvl="1" indent="-457200" defTabSz="274320">
              <a:buClrTx/>
            </a:pPr>
            <a:r>
              <a:rPr lang="en-US" b="1" dirty="0" smtClean="0"/>
              <a:t>Medicaid clients [Medicaid BRFSS]</a:t>
            </a:r>
          </a:p>
          <a:p>
            <a:pPr lvl="1" indent="-457200" defTabSz="274320">
              <a:buClrTx/>
            </a:pPr>
            <a:r>
              <a:rPr lang="en-US" b="1" dirty="0"/>
              <a:t>S</a:t>
            </a:r>
            <a:r>
              <a:rPr lang="en-US" b="1" dirty="0" smtClean="0"/>
              <a:t>tate/school employees</a:t>
            </a:r>
            <a:r>
              <a:rPr lang="en-US" b="1" dirty="0"/>
              <a:t> </a:t>
            </a:r>
            <a:r>
              <a:rPr lang="en-US" b="1" dirty="0" smtClean="0"/>
              <a:t>[BRFSS Survey of State/School Employees, aka BSSE]</a:t>
            </a:r>
            <a:endParaRPr lang="en-US" b="1" dirty="0"/>
          </a:p>
          <a:p>
            <a:pPr indent="-457200" defTabSz="274320"/>
            <a:endParaRPr lang="en-US" dirty="0"/>
          </a:p>
          <a:p>
            <a:endParaRPr lang="en-US" dirty="0"/>
          </a:p>
        </p:txBody>
      </p:sp>
    </p:spTree>
    <p:extLst>
      <p:ext uri="{BB962C8B-B14F-4D97-AF65-F5344CB8AC3E}">
        <p14:creationId xmlns:p14="http://schemas.microsoft.com/office/powerpoint/2010/main" val="1086278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County-level Data</a:t>
            </a:r>
            <a:endParaRPr lang="en-US" dirty="0"/>
          </a:p>
        </p:txBody>
      </p:sp>
      <p:sp>
        <p:nvSpPr>
          <p:cNvPr id="3" name="Content Placeholder 2"/>
          <p:cNvSpPr>
            <a:spLocks noGrp="1"/>
          </p:cNvSpPr>
          <p:nvPr>
            <p:ph idx="1"/>
          </p:nvPr>
        </p:nvSpPr>
        <p:spPr>
          <a:xfrm>
            <a:off x="448322" y="935855"/>
            <a:ext cx="7620000" cy="5160145"/>
          </a:xfrm>
        </p:spPr>
        <p:txBody>
          <a:bodyPr>
            <a:normAutofit fontScale="92500" lnSpcReduction="10000"/>
          </a:bodyPr>
          <a:lstStyle/>
          <a:p>
            <a:r>
              <a:rPr lang="en-US" dirty="0">
                <a:hlinkClick r:id="rId2"/>
              </a:rPr>
              <a:t>https://</a:t>
            </a:r>
            <a:r>
              <a:rPr lang="en-US" dirty="0" smtClean="0">
                <a:hlinkClick r:id="rId2"/>
              </a:rPr>
              <a:t>public.health.oregon.gov/DiseasesConditions/ChronicDisease/DataReports/Pages/CountyData.aspx</a:t>
            </a:r>
            <a:endParaRPr lang="en-US" dirty="0" smtClean="0"/>
          </a:p>
          <a:p>
            <a:endParaRPr lang="en-US" dirty="0"/>
          </a:p>
          <a:p>
            <a:r>
              <a:rPr lang="en-US" dirty="0" smtClean="0"/>
              <a:t>Tables contain data on: </a:t>
            </a:r>
          </a:p>
          <a:p>
            <a:pPr marL="342900" indent="-342900">
              <a:buFont typeface="Arial" pitchFamily="34" charset="0"/>
              <a:buChar char="•"/>
            </a:pPr>
            <a:r>
              <a:rPr lang="en-US" dirty="0" smtClean="0"/>
              <a:t>Chronic disease </a:t>
            </a:r>
          </a:p>
          <a:p>
            <a:pPr marL="342900" indent="-342900">
              <a:buFont typeface="Arial" pitchFamily="34" charset="0"/>
              <a:buChar char="•"/>
            </a:pPr>
            <a:r>
              <a:rPr lang="en-US" dirty="0" smtClean="0"/>
              <a:t>Health risk factors</a:t>
            </a:r>
          </a:p>
          <a:p>
            <a:pPr marL="342900" indent="-342900">
              <a:buFont typeface="Arial" pitchFamily="34" charset="0"/>
              <a:buChar char="•"/>
            </a:pPr>
            <a:r>
              <a:rPr lang="en-US" dirty="0" smtClean="0"/>
              <a:t>Health screenings </a:t>
            </a:r>
          </a:p>
          <a:p>
            <a:pPr marL="342900" indent="-342900">
              <a:buFont typeface="Arial" pitchFamily="34" charset="0"/>
              <a:buChar char="•"/>
            </a:pPr>
            <a:r>
              <a:rPr lang="en-US" dirty="0" smtClean="0"/>
              <a:t>Tobacco use and related topics</a:t>
            </a:r>
          </a:p>
          <a:p>
            <a:endParaRPr lang="en-US" dirty="0" smtClean="0"/>
          </a:p>
          <a:p>
            <a:r>
              <a:rPr lang="en-US" dirty="0">
                <a:hlinkClick r:id="rId3"/>
              </a:rPr>
              <a:t>https://</a:t>
            </a:r>
            <a:r>
              <a:rPr lang="en-US" dirty="0" smtClean="0">
                <a:hlinkClick r:id="rId3"/>
              </a:rPr>
              <a:t>public.health.oregon.gov/DiseasesConditions/ChronicDisease/Cancer/oscar/Pages/AR2010.aspx</a:t>
            </a:r>
            <a:endParaRPr lang="en-US" dirty="0" smtClean="0"/>
          </a:p>
          <a:p>
            <a:endParaRPr lang="en-US" dirty="0" smtClean="0"/>
          </a:p>
          <a:p>
            <a:r>
              <a:rPr lang="en-US" dirty="0" smtClean="0"/>
              <a:t>Table 3 contains data on all cancers combined and top cancer sites</a:t>
            </a:r>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r="-13"/>
          <a:stretch/>
        </p:blipFill>
        <p:spPr bwMode="auto">
          <a:xfrm>
            <a:off x="12189041" y="0"/>
            <a:ext cx="12194958" cy="975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012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CCO-AREA Data</a:t>
            </a:r>
            <a:endParaRPr lang="en-US" dirty="0"/>
          </a:p>
        </p:txBody>
      </p:sp>
      <p:sp>
        <p:nvSpPr>
          <p:cNvPr id="3" name="Content Placeholder 2"/>
          <p:cNvSpPr>
            <a:spLocks noGrp="1"/>
          </p:cNvSpPr>
          <p:nvPr>
            <p:ph idx="1"/>
          </p:nvPr>
        </p:nvSpPr>
        <p:spPr>
          <a:xfrm>
            <a:off x="439445" y="944732"/>
            <a:ext cx="7620000" cy="4373563"/>
          </a:xfrm>
        </p:spPr>
        <p:txBody>
          <a:bodyPr/>
          <a:lstStyle/>
          <a:p>
            <a:r>
              <a:rPr lang="en-US" dirty="0">
                <a:hlinkClick r:id="rId2"/>
              </a:rPr>
              <a:t>https://</a:t>
            </a:r>
            <a:r>
              <a:rPr lang="en-US" dirty="0" smtClean="0">
                <a:hlinkClick r:id="rId2"/>
              </a:rPr>
              <a:t>public.health.oregon.gov/ProviderPartnerResources/PublicHealthAccreditation/Pages/HealthStatusIndicators.aspx</a:t>
            </a:r>
            <a:endParaRPr lang="en-US" dirty="0" smtClean="0"/>
          </a:p>
          <a:p>
            <a:endParaRPr lang="en-US" dirty="0" smtClean="0"/>
          </a:p>
          <a:p>
            <a:r>
              <a:rPr lang="en-US" dirty="0" smtClean="0"/>
              <a:t>Tables contain data on: </a:t>
            </a:r>
          </a:p>
          <a:p>
            <a:pPr marL="342900" indent="-342900">
              <a:buFont typeface="Arial" pitchFamily="34" charset="0"/>
              <a:buChar char="•"/>
            </a:pPr>
            <a:r>
              <a:rPr lang="en-US" dirty="0" smtClean="0"/>
              <a:t>Causes of death</a:t>
            </a:r>
          </a:p>
          <a:p>
            <a:pPr marL="342900" indent="-342900">
              <a:buFont typeface="Arial" pitchFamily="34" charset="0"/>
              <a:buChar char="•"/>
            </a:pPr>
            <a:r>
              <a:rPr lang="en-US" dirty="0" smtClean="0"/>
              <a:t>Quality of life</a:t>
            </a:r>
          </a:p>
          <a:p>
            <a:pPr marL="342900" indent="-342900">
              <a:buFont typeface="Arial" pitchFamily="34" charset="0"/>
              <a:buChar char="•"/>
            </a:pPr>
            <a:r>
              <a:rPr lang="en-US" dirty="0" smtClean="0"/>
              <a:t>Illness and injury</a:t>
            </a:r>
          </a:p>
          <a:p>
            <a:pPr marL="342900" indent="-342900">
              <a:buFont typeface="Arial" pitchFamily="34" charset="0"/>
              <a:buChar char="•"/>
            </a:pPr>
            <a:r>
              <a:rPr lang="en-US" dirty="0" smtClean="0"/>
              <a:t>Health behaviors </a:t>
            </a:r>
          </a:p>
          <a:p>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r="-13"/>
          <a:stretch/>
        </p:blipFill>
        <p:spPr bwMode="auto">
          <a:xfrm>
            <a:off x="12189041" y="0"/>
            <a:ext cx="12194958" cy="975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4875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Tribal Data</a:t>
            </a:r>
            <a:endParaRPr lang="en-US" dirty="0"/>
          </a:p>
        </p:txBody>
      </p:sp>
      <p:sp>
        <p:nvSpPr>
          <p:cNvPr id="3" name="Content Placeholder 2"/>
          <p:cNvSpPr>
            <a:spLocks noGrp="1"/>
          </p:cNvSpPr>
          <p:nvPr>
            <p:ph idx="1"/>
          </p:nvPr>
        </p:nvSpPr>
        <p:spPr>
          <a:xfrm>
            <a:off x="448322" y="980243"/>
            <a:ext cx="7620000" cy="4373563"/>
          </a:xfrm>
        </p:spPr>
        <p:txBody>
          <a:bodyPr>
            <a:normAutofit fontScale="92500"/>
          </a:bodyPr>
          <a:lstStyle/>
          <a:p>
            <a:r>
              <a:rPr lang="en-US" dirty="0" smtClean="0"/>
              <a:t>The Oregon Health Authority does not collect data at the tribal level. However, data are collected from adults who are American Indian and live in Oregon. These data are summarized here: </a:t>
            </a:r>
          </a:p>
          <a:p>
            <a:r>
              <a:rPr lang="en-US" dirty="0">
                <a:hlinkClick r:id="rId2"/>
              </a:rPr>
              <a:t>https://</a:t>
            </a:r>
            <a:r>
              <a:rPr lang="en-US" dirty="0" smtClean="0">
                <a:hlinkClick r:id="rId2"/>
              </a:rPr>
              <a:t>public.health.oregon.gov/DiseasesConditions/ChronicDisease/DataReports/Pages/AdultData.aspx#re</a:t>
            </a:r>
            <a:endParaRPr lang="en-US" dirty="0" smtClean="0"/>
          </a:p>
          <a:p>
            <a:r>
              <a:rPr lang="en-US" dirty="0"/>
              <a:t>Tables contain data on: </a:t>
            </a:r>
          </a:p>
          <a:p>
            <a:pPr marL="342900" indent="-342900">
              <a:buFont typeface="Arial" pitchFamily="34" charset="0"/>
              <a:buChar char="•"/>
            </a:pPr>
            <a:r>
              <a:rPr lang="en-US" dirty="0" smtClean="0"/>
              <a:t>Population characteristics</a:t>
            </a:r>
          </a:p>
          <a:p>
            <a:pPr marL="342900" indent="-342900">
              <a:buFont typeface="Arial" pitchFamily="34" charset="0"/>
              <a:buChar char="•"/>
            </a:pPr>
            <a:r>
              <a:rPr lang="en-US" dirty="0" smtClean="0"/>
              <a:t>Chronic </a:t>
            </a:r>
            <a:r>
              <a:rPr lang="en-US" dirty="0"/>
              <a:t>disease </a:t>
            </a:r>
          </a:p>
          <a:p>
            <a:pPr marL="342900" indent="-342900">
              <a:buFont typeface="Arial" pitchFamily="34" charset="0"/>
              <a:buChar char="•"/>
            </a:pPr>
            <a:r>
              <a:rPr lang="en-US" dirty="0"/>
              <a:t>Health risk </a:t>
            </a:r>
            <a:r>
              <a:rPr lang="en-US" dirty="0" smtClean="0"/>
              <a:t>and protective factors</a:t>
            </a:r>
            <a:endParaRPr lang="en-US" dirty="0"/>
          </a:p>
          <a:p>
            <a:pPr marL="342900" indent="-342900">
              <a:buFont typeface="Arial" pitchFamily="34" charset="0"/>
              <a:buChar char="•"/>
            </a:pPr>
            <a:r>
              <a:rPr lang="en-US" dirty="0"/>
              <a:t>Health screenings </a:t>
            </a:r>
          </a:p>
          <a:p>
            <a:pPr marL="342900" indent="-342900">
              <a:buFont typeface="Arial" pitchFamily="34" charset="0"/>
              <a:buChar char="•"/>
            </a:pPr>
            <a:r>
              <a:rPr lang="en-US" dirty="0"/>
              <a:t>Tobacco use and related topics</a:t>
            </a:r>
          </a:p>
          <a:p>
            <a:endParaRPr lang="en-US" dirty="0"/>
          </a:p>
        </p:txBody>
      </p:sp>
    </p:spTree>
    <p:extLst>
      <p:ext uri="{BB962C8B-B14F-4D97-AF65-F5344CB8AC3E}">
        <p14:creationId xmlns:p14="http://schemas.microsoft.com/office/powerpoint/2010/main" val="811582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SDARF</a:t>
            </a:r>
            <a:endParaRPr lang="en-US" dirty="0"/>
          </a:p>
        </p:txBody>
      </p:sp>
      <p:sp>
        <p:nvSpPr>
          <p:cNvPr id="3" name="Content Placeholder 2"/>
          <p:cNvSpPr>
            <a:spLocks noGrp="1"/>
          </p:cNvSpPr>
          <p:nvPr>
            <p:ph idx="1"/>
          </p:nvPr>
        </p:nvSpPr>
        <p:spPr>
          <a:xfrm>
            <a:off x="457200" y="1066800"/>
            <a:ext cx="7620000" cy="5059363"/>
          </a:xfrm>
        </p:spPr>
        <p:txBody>
          <a:bodyPr/>
          <a:lstStyle/>
          <a:p>
            <a:r>
              <a:rPr lang="en-US" dirty="0" smtClean="0"/>
              <a:t>Special Data Analysis Request Form, aka SDARF, is used to </a:t>
            </a:r>
            <a:r>
              <a:rPr lang="en-US" dirty="0"/>
              <a:t>request </a:t>
            </a:r>
            <a:r>
              <a:rPr lang="en-US" dirty="0" smtClean="0"/>
              <a:t>data </a:t>
            </a:r>
            <a:r>
              <a:rPr lang="en-US" dirty="0"/>
              <a:t>not already </a:t>
            </a:r>
            <a:r>
              <a:rPr lang="en-US" dirty="0" smtClean="0"/>
              <a:t>displayed. </a:t>
            </a:r>
          </a:p>
          <a:p>
            <a:r>
              <a:rPr lang="en-US" dirty="0" smtClean="0"/>
              <a:t>Process: </a:t>
            </a:r>
          </a:p>
          <a:p>
            <a:pPr marL="457200" indent="-457200">
              <a:buAutoNum type="arabicParenR"/>
            </a:pPr>
            <a:r>
              <a:rPr lang="en-US" dirty="0" smtClean="0"/>
              <a:t>Find form on </a:t>
            </a:r>
            <a:r>
              <a:rPr lang="en-US" dirty="0"/>
              <a:t>HPCDP Connection: </a:t>
            </a:r>
            <a:r>
              <a:rPr lang="en-US" dirty="0">
                <a:hlinkClick r:id="rId2"/>
              </a:rPr>
              <a:t>https://</a:t>
            </a:r>
            <a:r>
              <a:rPr lang="en-US" dirty="0" smtClean="0">
                <a:hlinkClick r:id="rId2"/>
              </a:rPr>
              <a:t>partners.health.oregon.gov/Partners/HPCDPConnection/Pages/TechnicalAssistance.aspx</a:t>
            </a:r>
            <a:endParaRPr lang="en-US" dirty="0" smtClean="0"/>
          </a:p>
          <a:p>
            <a:pPr marL="457200" indent="-457200">
              <a:buAutoNum type="arabicParenR"/>
            </a:pPr>
            <a:r>
              <a:rPr lang="en-US" dirty="0" smtClean="0"/>
              <a:t>Fill out form</a:t>
            </a:r>
          </a:p>
          <a:p>
            <a:pPr marL="457200" indent="-457200">
              <a:buAutoNum type="arabicParenR"/>
            </a:pPr>
            <a:r>
              <a:rPr lang="en-US" dirty="0" smtClean="0"/>
              <a:t>Send to your assigned liaison</a:t>
            </a:r>
          </a:p>
          <a:p>
            <a:pPr marL="457200" indent="-457200">
              <a:buAutoNum type="arabicParenR"/>
            </a:pPr>
            <a:r>
              <a:rPr lang="en-US" dirty="0" smtClean="0"/>
              <a:t>Receive a response within a reasonable timeframe</a:t>
            </a:r>
          </a:p>
          <a:p>
            <a:pPr marL="457200" indent="-457200">
              <a:buAutoNum type="arabicParenR"/>
            </a:pPr>
            <a:r>
              <a:rPr lang="en-US" dirty="0" smtClean="0"/>
              <a:t>Often several rounds of communication will occur before final products is sent </a:t>
            </a:r>
          </a:p>
        </p:txBody>
      </p:sp>
    </p:spTree>
    <p:extLst>
      <p:ext uri="{BB962C8B-B14F-4D97-AF65-F5344CB8AC3E}">
        <p14:creationId xmlns:p14="http://schemas.microsoft.com/office/powerpoint/2010/main" val="33406180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00516EF50C5B48B8CCF649E2692D01" ma:contentTypeVersion="18" ma:contentTypeDescription="Create a new document." ma:contentTypeScope="" ma:versionID="94c46ac97ae86a75c02194633e51570a">
  <xsd:schema xmlns:xsd="http://www.w3.org/2001/XMLSchema" xmlns:xs="http://www.w3.org/2001/XMLSchema" xmlns:p="http://schemas.microsoft.com/office/2006/metadata/properties" xmlns:ns1="http://schemas.microsoft.com/sharepoint/v3" xmlns:ns2="59da1016-2a1b-4f8a-9768-d7a4932f6f16" xmlns:ns3="8488ce40-994a-4625-acd1-74fe6dd51a7e" targetNamespace="http://schemas.microsoft.com/office/2006/metadata/properties" ma:root="true" ma:fieldsID="3a23e7cefec6722df71f90bd5a6635b3" ns1:_="" ns2:_="" ns3:_="">
    <xsd:import namespace="http://schemas.microsoft.com/sharepoint/v3"/>
    <xsd:import namespace="59da1016-2a1b-4f8a-9768-d7a4932f6f16"/>
    <xsd:import namespace="8488ce40-994a-4625-acd1-74fe6dd51a7e"/>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88ce40-994a-4625-acd1-74fe6dd51a7e"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https://www.oregon.gov/oha/PH/DISEASESCONDITIONS/CHRONICDISEASE/HPCDPCONNECTION/TRAINING_EVENTS/Documents/TrainingMaterials/2014-2015/10-01-2014_comm_prgms_new_coord_orient_surveill_eval.pptx</Url>
      <Description>Community Programs New Coordinator Orientation: Surveillance and Evaluation</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2017-12-31T08:00:00+00:00</DocumentExpirationDate>
    <Meta_x0020_Keywords xmlns="8488ce40-994a-4625-acd1-74fe6dd51a7e" xsi:nil="true"/>
    <Meta_x0020_Description xmlns="8488ce40-994a-4625-acd1-74fe6dd51a7e" xsi:nil="true"/>
    <IATopic xmlns="59da1016-2a1b-4f8a-9768-d7a4932f6f16">Public Health - Prevention</IATopic>
  </documentManagement>
</p:properties>
</file>

<file path=customXml/itemProps1.xml><?xml version="1.0" encoding="utf-8"?>
<ds:datastoreItem xmlns:ds="http://schemas.openxmlformats.org/officeDocument/2006/customXml" ds:itemID="{7B3E1E0A-39C2-420F-BD41-9870AE3FC3A1}"/>
</file>

<file path=customXml/itemProps2.xml><?xml version="1.0" encoding="utf-8"?>
<ds:datastoreItem xmlns:ds="http://schemas.openxmlformats.org/officeDocument/2006/customXml" ds:itemID="{24CC7C62-6A91-4665-ADFD-83B7C0DF782E}"/>
</file>

<file path=customXml/itemProps3.xml><?xml version="1.0" encoding="utf-8"?>
<ds:datastoreItem xmlns:ds="http://schemas.openxmlformats.org/officeDocument/2006/customXml" ds:itemID="{D07B4C59-34D4-4F87-9B4B-D8B8D4FE8F03}"/>
</file>

<file path=docProps/app.xml><?xml version="1.0" encoding="utf-8"?>
<Properties xmlns="http://schemas.openxmlformats.org/officeDocument/2006/extended-properties" xmlns:vt="http://schemas.openxmlformats.org/officeDocument/2006/docPropsVTypes">
  <Template>Essential</Template>
  <TotalTime>139</TotalTime>
  <Words>680</Words>
  <Application>Microsoft Office PowerPoint</Application>
  <PresentationFormat>On-screen Show (4:3)</PresentationFormat>
  <Paragraphs>102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Essential</vt:lpstr>
      <vt:lpstr>Community Programs New Coordinator Orientation: Surveillance and Evaluation</vt:lpstr>
      <vt:lpstr>Stacey Schubert, Surveillance and Evaluation Manager  Shaun Parkman, Evaluation Specialist </vt:lpstr>
      <vt:lpstr>Surveillance Defined</vt:lpstr>
      <vt:lpstr>Main Surveillance Data Sources</vt:lpstr>
      <vt:lpstr>Main Surveillance Data Sources</vt:lpstr>
      <vt:lpstr>County-level Data</vt:lpstr>
      <vt:lpstr>CCO-AREA Data</vt:lpstr>
      <vt:lpstr>Tribal Data</vt:lpstr>
      <vt:lpstr>SDARF</vt:lpstr>
      <vt:lpstr>LETARF</vt:lpstr>
      <vt:lpstr>Evaluation Defined</vt:lpstr>
      <vt:lpstr>Overview of Current Local Evaluation Projects</vt:lpstr>
      <vt:lpstr>Community Readiness Assessment (CRA)</vt:lpstr>
      <vt:lpstr>Tobacco Free Properties Policy Evaluation in Counties (ToPPEC)</vt:lpstr>
      <vt:lpstr>Finishline Evaluation</vt:lpstr>
      <vt:lpstr>SPArC Evaluation</vt:lpstr>
    </vt:vector>
  </TitlesOfParts>
  <Company>Oregon 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Programs New Coordinator Orientation: Surveillance and Evaluation</dc:title>
  <dc:creator>Shaun Parkman</dc:creator>
  <cp:lastModifiedBy>Shaun Parkman</cp:lastModifiedBy>
  <cp:revision>21</cp:revision>
  <dcterms:created xsi:type="dcterms:W3CDTF">2014-09-22T22:21:47Z</dcterms:created>
  <dcterms:modified xsi:type="dcterms:W3CDTF">2014-10-01T15:48:57Z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0x0101009900516EF50C5B48B8CCF649E2692D01</vt:lpwstr>
  </property>
  <property fmtid="{D5CDD505-2E9C-101B-9397-08002B2CF9AE}" pid="3" name="WorkflowChangePath">
    <vt:lpwstr>e8e5ad1f-e9a8-404d-844e-d78b0ad57c40,2;e8e5ad1f-e9a8-404d-844e-d78b0ad57c40,4;</vt:lpwstr>
  </property>
  <property fmtid="{D5CDD505-2E9C-101B-9397-08002B2CF9AE}" pid="4" name="Order">
    <vt:r8>35800</vt:r8>
  </property>
</Properties>
</file>