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8.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35.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3.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7"/>
  </p:notesMasterIdLst>
  <p:sldIdLst>
    <p:sldId id="256" r:id="rId2"/>
    <p:sldId id="309" r:id="rId3"/>
    <p:sldId id="340" r:id="rId4"/>
    <p:sldId id="259" r:id="rId5"/>
    <p:sldId id="325" r:id="rId6"/>
    <p:sldId id="311" r:id="rId7"/>
    <p:sldId id="318" r:id="rId8"/>
    <p:sldId id="344" r:id="rId9"/>
    <p:sldId id="328" r:id="rId10"/>
    <p:sldId id="332" r:id="rId11"/>
    <p:sldId id="271" r:id="rId12"/>
    <p:sldId id="341" r:id="rId13"/>
    <p:sldId id="272" r:id="rId14"/>
    <p:sldId id="260" r:id="rId15"/>
    <p:sldId id="346" r:id="rId16"/>
    <p:sldId id="319" r:id="rId17"/>
    <p:sldId id="320" r:id="rId18"/>
    <p:sldId id="269" r:id="rId19"/>
    <p:sldId id="322" r:id="rId20"/>
    <p:sldId id="265" r:id="rId21"/>
    <p:sldId id="298" r:id="rId22"/>
    <p:sldId id="342" r:id="rId23"/>
    <p:sldId id="330" r:id="rId24"/>
    <p:sldId id="263" r:id="rId25"/>
    <p:sldId id="274" r:id="rId26"/>
    <p:sldId id="275" r:id="rId27"/>
    <p:sldId id="280" r:id="rId28"/>
    <p:sldId id="277" r:id="rId29"/>
    <p:sldId id="276" r:id="rId30"/>
    <p:sldId id="278" r:id="rId31"/>
    <p:sldId id="313" r:id="rId32"/>
    <p:sldId id="315" r:id="rId33"/>
    <p:sldId id="283" r:id="rId34"/>
    <p:sldId id="347" r:id="rId35"/>
    <p:sldId id="285" r:id="rId36"/>
    <p:sldId id="286" r:id="rId37"/>
    <p:sldId id="288" r:id="rId38"/>
    <p:sldId id="348" r:id="rId39"/>
    <p:sldId id="284" r:id="rId40"/>
    <p:sldId id="326" r:id="rId41"/>
    <p:sldId id="314" r:id="rId42"/>
    <p:sldId id="294" r:id="rId43"/>
    <p:sldId id="290" r:id="rId44"/>
    <p:sldId id="316" r:id="rId45"/>
    <p:sldId id="299" r:id="rId46"/>
    <p:sldId id="305" r:id="rId47"/>
    <p:sldId id="337" r:id="rId48"/>
    <p:sldId id="338" r:id="rId49"/>
    <p:sldId id="307" r:id="rId50"/>
    <p:sldId id="308" r:id="rId51"/>
    <p:sldId id="333" r:id="rId52"/>
    <p:sldId id="336" r:id="rId53"/>
    <p:sldId id="300" r:id="rId54"/>
    <p:sldId id="339" r:id="rId55"/>
    <p:sldId id="335"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03" autoAdjust="0"/>
  </p:normalViewPr>
  <p:slideViewPr>
    <p:cSldViewPr>
      <p:cViewPr varScale="1">
        <p:scale>
          <a:sx n="70" d="100"/>
          <a:sy n="70" d="100"/>
        </p:scale>
        <p:origin x="-516" y="-108"/>
      </p:cViewPr>
      <p:guideLst>
        <p:guide orient="horz" pos="2160"/>
        <p:guide pos="2880"/>
      </p:guideLst>
    </p:cSldViewPr>
  </p:slideViewPr>
  <p:outlineViewPr>
    <p:cViewPr>
      <p:scale>
        <a:sx n="33" d="100"/>
        <a:sy n="33" d="100"/>
      </p:scale>
      <p:origin x="48" y="1011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0309E07-79AE-47E8-9BA5-FB865EF46285}" type="datetimeFigureOut">
              <a:rPr lang="en-US"/>
              <a:pPr>
                <a:defRPr/>
              </a:pPr>
              <a:t>12/11/2014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DBFA79D-D69B-4728-85A6-281850981DFA}" type="slidenum">
              <a:rPr lang="en-US"/>
              <a:pPr>
                <a:defRPr/>
              </a:pPr>
              <a:t>‹#›</a:t>
            </a:fld>
            <a:endParaRPr lang="en-US"/>
          </a:p>
        </p:txBody>
      </p:sp>
    </p:spTree>
    <p:extLst>
      <p:ext uri="{BB962C8B-B14F-4D97-AF65-F5344CB8AC3E}">
        <p14:creationId xmlns:p14="http://schemas.microsoft.com/office/powerpoint/2010/main" val="3278912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cbi.nlm.nih.gov/pmc/articles/PMC288241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cbi.nlm.nih.gov/pmc/articles/PMC288241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ultco.us/chair-kafoury"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oregon.providence.org/news-and-events/news/2014/11/rebels-for-a-caus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Lung_cancer" TargetMode="External"/><Relationship Id="rId7" Type="http://schemas.openxmlformats.org/officeDocument/2006/relationships/hyperlink" Target="http://en.wikipedia.org/wiki/Fraud"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en.wikipedia.org/wiki/Philip_Morris_USA_v._Williams" TargetMode="External"/><Relationship Id="rId5" Type="http://schemas.openxmlformats.org/officeDocument/2006/relationships/hyperlink" Target="http://en.wikipedia.org/wiki/Tobacco_industry" TargetMode="External"/><Relationship Id="rId4" Type="http://schemas.openxmlformats.org/officeDocument/2006/relationships/hyperlink" Target="http://en.wikipedia.org/wiki/Philip_Morris_USA"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’tobacco industry’ does not consist only of manufacturers of tobacco products: it also includes</a:t>
            </a:r>
          </a:p>
          <a:p>
            <a:pPr eaLnBrk="1" hangingPunct="1"/>
            <a:r>
              <a:rPr lang="en-US" smtClean="0"/>
              <a:t>those engaged in all aspects of the growing, manufacture, distribution and sales of tobacco, who</a:t>
            </a:r>
          </a:p>
          <a:p>
            <a:pPr eaLnBrk="1" hangingPunct="1"/>
            <a:r>
              <a:rPr lang="en-US" smtClean="0"/>
              <a:t>are likely to be averse to effective tobacco control.</a:t>
            </a:r>
          </a:p>
        </p:txBody>
      </p:sp>
      <p:sp>
        <p:nvSpPr>
          <p:cNvPr id="4" name="Slide Number Placeholder 3"/>
          <p:cNvSpPr>
            <a:spLocks noGrp="1"/>
          </p:cNvSpPr>
          <p:nvPr>
            <p:ph type="sldNum" sz="quarter" idx="5"/>
          </p:nvPr>
        </p:nvSpPr>
        <p:spPr/>
        <p:txBody>
          <a:bodyPr/>
          <a:lstStyle/>
          <a:p>
            <a:pPr>
              <a:defRPr/>
            </a:pPr>
            <a:fld id="{4ABA6C3C-2220-419D-83D0-E2CEE39EA0D1}" type="slidenum">
              <a:rPr lang="en-US" smtClean="0"/>
              <a:pPr>
                <a:defRPr/>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main goal of the Federal Cigarette Advertising and Labeling</a:t>
            </a:r>
          </a:p>
          <a:p>
            <a:pPr>
              <a:buNone/>
            </a:pPr>
            <a:r>
              <a:rPr lang="en-US" sz="1200" dirty="0" smtClean="0"/>
              <a:t>Act of 1970 was to remove cigarette ads from the broadcast media. Yet no</a:t>
            </a:r>
          </a:p>
          <a:p>
            <a:pPr>
              <a:buNone/>
            </a:pPr>
            <a:r>
              <a:rPr lang="en-US" sz="1200" dirty="0" smtClean="0"/>
              <a:t>sooner had cigarette commercials left the airwaves than televised sporting</a:t>
            </a:r>
          </a:p>
          <a:p>
            <a:pPr>
              <a:buNone/>
            </a:pPr>
            <a:r>
              <a:rPr lang="en-US" sz="1200" dirty="0" smtClean="0"/>
              <a:t>events such as NASCAR Winston Cup and The Virginia Slims Women’s</a:t>
            </a:r>
          </a:p>
          <a:p>
            <a:pPr>
              <a:buNone/>
            </a:pPr>
            <a:r>
              <a:rPr lang="en-US" sz="1200" dirty="0" smtClean="0"/>
              <a:t>Tennis Circuit began airing for hours on end, providing even greater</a:t>
            </a:r>
          </a:p>
          <a:p>
            <a:pPr>
              <a:buNone/>
            </a:pPr>
            <a:r>
              <a:rPr lang="en-US" sz="1200" dirty="0" smtClean="0"/>
              <a:t>Cigarette images.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Marlboro clothing.</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came to America in 1993.</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encounter”, July 1993, Santa Cruz, Calif.</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Philip Morris executives say they attach no conditions to their grant money. They don't even require that museums allow smoking at the opening-night parties, although as </a:t>
            </a:r>
            <a:r>
              <a:rPr lang="en-US" sz="1200" b="0" i="0" kern="1200" dirty="0" err="1" smtClean="0">
                <a:solidFill>
                  <a:schemeClr val="tx1"/>
                </a:solidFill>
                <a:latin typeface="+mn-lt"/>
                <a:ea typeface="+mn-ea"/>
                <a:cs typeface="+mn-cs"/>
              </a:rPr>
              <a:t>Weissman</a:t>
            </a:r>
            <a:r>
              <a:rPr lang="en-US" sz="1200" b="0" i="0" kern="1200" dirty="0" smtClean="0">
                <a:solidFill>
                  <a:schemeClr val="tx1"/>
                </a:solidFill>
                <a:latin typeface="+mn-lt"/>
                <a:ea typeface="+mn-ea"/>
                <a:cs typeface="+mn-cs"/>
              </a:rPr>
              <a:t>, the retired Philip Morris chairman says, "it is a matter of courtesy if a lot of cigarette people are coming.“Michael Kaiser, executive director of the Alvin Ailey, points to the dearth of government funding for institutions such as his own. "You have to look increasingly to the corporate sector. . . . And they are the major corporate sponsor keeping us alive and thriving."</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PM</a:t>
            </a:r>
            <a:r>
              <a:rPr lang="en-US" baseline="0" dirty="0" smtClean="0"/>
              <a:t> funded an art exhibit in Portland about ten years ago.</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Commercials: https://www.youtube.com/watch?v=z9OIVeiCx0Q and https://archive.org/details/tobacco_bbt64d00 </a:t>
            </a:r>
          </a:p>
        </p:txBody>
      </p:sp>
      <p:sp>
        <p:nvSpPr>
          <p:cNvPr id="471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45B4B-DC51-DA4C-932C-D6A23126C3E3}" type="slidenum">
              <a:rPr lang="en-US" sz="1200">
                <a:solidFill>
                  <a:prstClr val="black"/>
                </a:solidFill>
              </a:rPr>
              <a:pPr eaLnBrk="1" hangingPunct="1"/>
              <a:t>35</a:t>
            </a:fld>
            <a:endParaRPr lang="en-US" sz="120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confiscated in PPS schools</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dirty="0" smtClean="0">
                <a:solidFill>
                  <a:srgbClr val="000000"/>
                </a:solidFill>
                <a:latin typeface="Times New Roman"/>
                <a:ea typeface="Times New Roman"/>
                <a:cs typeface="Times New Roman"/>
              </a:rPr>
              <a:t>Tobacco companies assume that nonprofits desperately need money and will ignore that the "gift" comes from the deadliest drug cartel in the world.  They are hoping your people will only notice the good deeds they do and forget how they are harming the very population you want to help</a:t>
            </a:r>
            <a:endParaRPr lang="en-US" baseline="0" dirty="0" smtClean="0">
              <a:ea typeface="ＭＳ Ｐゴシック" charset="0"/>
              <a:cs typeface="ＭＳ Ｐゴシック" charset="0"/>
            </a:endParaRPr>
          </a:p>
        </p:txBody>
      </p:sp>
      <p:sp>
        <p:nvSpPr>
          <p:cNvPr id="471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45B4B-DC51-DA4C-932C-D6A23126C3E3}" type="slidenum">
              <a:rPr lang="en-US" sz="1200">
                <a:solidFill>
                  <a:prstClr val="black"/>
                </a:solidFill>
              </a:rPr>
              <a:pPr eaLnBrk="1" hangingPunct="1"/>
              <a:t>39</a:t>
            </a:fld>
            <a:endParaRPr lang="en-US" sz="1200"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ten brands</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smtClean="0">
                <a:solidFill>
                  <a:srgbClr val="000000"/>
                </a:solidFill>
                <a:latin typeface="Times New Roman"/>
                <a:ea typeface="Times New Roman"/>
                <a:cs typeface="Times New Roman"/>
              </a:rPr>
              <a:t>Tobacco companies hide their profits.  They create holding companies, purchase media, and buy food companies like Kraft and </a:t>
            </a:r>
            <a:r>
              <a:rPr lang="en-US" sz="800" dirty="0" err="1" smtClean="0">
                <a:solidFill>
                  <a:srgbClr val="000000"/>
                </a:solidFill>
                <a:latin typeface="Times New Roman"/>
                <a:ea typeface="Times New Roman"/>
                <a:cs typeface="Times New Roman"/>
              </a:rPr>
              <a:t>Gevalia</a:t>
            </a:r>
            <a:r>
              <a:rPr lang="en-US" sz="800" dirty="0" smtClean="0">
                <a:solidFill>
                  <a:srgbClr val="000000"/>
                </a:solidFill>
                <a:latin typeface="Times New Roman"/>
                <a:ea typeface="Times New Roman"/>
                <a:cs typeface="Times New Roman"/>
              </a:rPr>
              <a:t> in an attempt to shelter their profits from lawsuits</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40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Despite continued concerns regarding the program's effectiveness,  Coalition for Responsible Tobacco Retailing (CRTR) concluded that We Card training provided “evidence that further restrictions and taxes aren't necessary.”</a:t>
            </a:r>
            <a:r>
              <a:rPr lang="en-US" sz="1200" baseline="30000" dirty="0" smtClean="0">
                <a:hlinkClick r:id="rId3"/>
              </a:rPr>
              <a:t>42</a:t>
            </a:r>
            <a:endParaRPr lang="en-US" sz="1200" baseline="30000" dirty="0" smtClean="0"/>
          </a:p>
          <a:p>
            <a:r>
              <a:rPr lang="en-US" sz="1200" dirty="0" smtClean="0"/>
              <a:t>Shift cost of program to retailers in new century, whereas before all materials were free.</a:t>
            </a:r>
            <a:endParaRPr lang="en-US" sz="1200" baseline="30000" dirty="0" smtClean="0"/>
          </a:p>
          <a:p>
            <a:r>
              <a:rPr lang="en-US" sz="1200" dirty="0" smtClean="0"/>
              <a:t>CRTR also developed materials in new languages (Spanish, Korean), drew up agreements with new companies to support the program, and sent We Card materials to congressional hearings in an effort to prevent the passage of new tobacco restrictions,. (2001)</a:t>
            </a:r>
          </a:p>
          <a:p>
            <a:r>
              <a:rPr lang="en-US" sz="1200" dirty="0" smtClean="0"/>
              <a:t>However, the coalition's activities for more than a decade focused primarily on handing out materials, without any effort to determine whether they changed behavior; collecting endorsements; publicizing We Card; and praising the program's sponsors</a:t>
            </a:r>
          </a:p>
          <a:p>
            <a:r>
              <a:rPr lang="en-US" sz="1200" dirty="0" smtClean="0"/>
              <a:t>enforcement consisted of writing letters to retailers—and, in the worst case, imposing a short-term suspension of promotional programs</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41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dirty="0" smtClean="0"/>
              <a:t>FDA regulators attempting to improve Synar compliance noted that retailers had no serious interest in using We Card to actually reduce tobacco sales to minors. Retailers think they've met their responsibility as soon as they post the signs</a:t>
            </a:r>
          </a:p>
          <a:p>
            <a:r>
              <a:rPr lang="en-US" sz="1200" i="0" dirty="0" smtClean="0"/>
              <a:t>We Card training efforts helped gain the recognition of hundreds of elected officials on the local, state and federal levels through hundreds of positive news stories.</a:t>
            </a:r>
          </a:p>
          <a:p>
            <a:endParaRPr lang="en-US" i="0"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42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to improve the tobacco industry's image and to reduce regulation and the enforcement of existing laws. Policymakers should be cautious about accepting industry self-regulation at face value, both because it redounds to the industry's benefit and because it is ineffective.</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43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Yet a 1996 news article from North Carolina noted that more than a quarter of retail workers failed to card minors, even after being given We Card materials. In addition, retailers who checked IDs often sold tobacco to underage teens even after seeing evidence that they were minors.</a:t>
            </a:r>
            <a:r>
              <a:rPr lang="en-US" baseline="30000" dirty="0" smtClean="0">
                <a:hlinkClick r:id="rId3"/>
              </a:rPr>
              <a:t>45</a:t>
            </a:r>
            <a:r>
              <a:rPr lang="en-US" baseline="30000" dirty="0" smtClean="0"/>
              <a:t>–</a:t>
            </a:r>
            <a:r>
              <a:rPr lang="en-US" baseline="30000" dirty="0" smtClean="0">
                <a:hlinkClick r:id="rId3"/>
              </a:rPr>
              <a:t>47</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Lebanon, JOANNA KHALIL</a:t>
            </a:r>
          </a:p>
          <a:p>
            <a:pPr eaLnBrk="1" hangingPunct="1">
              <a:spcBef>
                <a:spcPct val="0"/>
              </a:spcBef>
            </a:pPr>
            <a:r>
              <a:rPr lang="en-US" smtClean="0"/>
              <a:t>American University of Beirut, Lebanon</a:t>
            </a:r>
          </a:p>
          <a:p>
            <a:pPr eaLnBrk="1" hangingPunct="1">
              <a:spcBef>
                <a:spcPct val="0"/>
              </a:spcBef>
            </a:pPr>
            <a:endParaRPr lang="en-US" smtClean="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AF8258-CA63-4013-B94E-62BF3A71D372}"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Multnomah County </a:t>
            </a:r>
            <a:r>
              <a:rPr lang="en-US" sz="1200" b="0" i="0" u="none" strike="noStrike" kern="1200" dirty="0" smtClean="0">
                <a:solidFill>
                  <a:schemeClr val="tx1"/>
                </a:solidFill>
                <a:latin typeface="+mn-lt"/>
                <a:ea typeface="+mn-ea"/>
                <a:cs typeface="+mn-cs"/>
                <a:hlinkClick r:id="rId3"/>
              </a:rPr>
              <a:t>Chair Deborah Kafoury</a:t>
            </a:r>
            <a:r>
              <a:rPr lang="en-US" sz="1200" b="0" i="0" kern="1200" dirty="0" smtClean="0">
                <a:solidFill>
                  <a:schemeClr val="tx1"/>
                </a:solidFill>
                <a:latin typeface="+mn-lt"/>
                <a:ea typeface="+mn-ea"/>
                <a:cs typeface="+mn-cs"/>
              </a:rPr>
              <a:t> visited Madison High School this week to meet with students who are part of an anti-smoking program designed to convince youth to stay away from tobacco and nicotine.</a:t>
            </a:r>
          </a:p>
          <a:p>
            <a:r>
              <a:rPr lang="en-US" sz="1200" b="0" i="0" kern="1200" dirty="0" smtClean="0">
                <a:solidFill>
                  <a:schemeClr val="tx1"/>
                </a:solidFill>
                <a:latin typeface="+mn-lt"/>
                <a:ea typeface="+mn-ea"/>
                <a:cs typeface="+mn-cs"/>
              </a:rPr>
              <a:t>The Madison students participate in Providence Health Services’ </a:t>
            </a:r>
            <a:r>
              <a:rPr lang="en-US" sz="1200" b="0" i="0" u="none" strike="noStrike" kern="1200" dirty="0" smtClean="0">
                <a:solidFill>
                  <a:schemeClr val="tx1"/>
                </a:solidFill>
                <a:latin typeface="+mn-lt"/>
                <a:ea typeface="+mn-ea"/>
                <a:cs typeface="+mn-cs"/>
                <a:hlinkClick r:id="rId4"/>
              </a:rPr>
              <a:t>“Rebels for a Cause” program</a:t>
            </a:r>
            <a:r>
              <a:rPr lang="en-US" sz="1200" b="0" i="0" kern="1200" dirty="0" smtClean="0">
                <a:solidFill>
                  <a:schemeClr val="tx1"/>
                </a:solidFill>
                <a:latin typeface="+mn-lt"/>
                <a:ea typeface="+mn-ea"/>
                <a:cs typeface="+mn-cs"/>
              </a:rPr>
              <a:t>. They gathered Wednesday, Nov. 19, to show Chair Kafoury the efforts they are making in educating students about the dangers of tobacco and e-cigarettes.</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40  different Marlboros </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smtClean="0">
                <a:solidFill>
                  <a:schemeClr val="tx1"/>
                </a:solidFill>
                <a:latin typeface="+mn-lt"/>
                <a:ea typeface="+mn-ea"/>
                <a:cs typeface="+mn-cs"/>
              </a:rPr>
              <a:t>Diethylene</a:t>
            </a:r>
            <a:r>
              <a:rPr lang="en-US" sz="1200" b="0" i="0" kern="1200" dirty="0" smtClean="0">
                <a:solidFill>
                  <a:schemeClr val="tx1"/>
                </a:solidFill>
                <a:latin typeface="+mn-lt"/>
                <a:ea typeface="+mn-ea"/>
                <a:cs typeface="+mn-cs"/>
              </a:rPr>
              <a:t>-glycol, made them moister and less irritating than other brands</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When smoking was implicated as the major avoidable cause of emphysema and heart disease, cigarette manufacturers invented  filters and "low-tar" and "light" cigarettes.  Yet filtered, low-tar, light, ultra-light, or menthol (an anesthetic) cigarettes are not safer in any way. Filtered brands, the choice of more than 95% of those who smoke cigarettes, not only fail to reduce harm but actually increase the risk of heart disease and emphysema by virtue of the smoker having to compensate for the presence of a filter by inhaling more deeply.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err="1" smtClean="0"/>
              <a:t>Mayola</a:t>
            </a:r>
            <a:r>
              <a:rPr lang="en-US" sz="1200" dirty="0" smtClean="0"/>
              <a:t> Williams, the widow of Jesse D. Williams, who died of smoking-related </a:t>
            </a:r>
            <a:r>
              <a:rPr lang="en-US" sz="1200" dirty="0" smtClean="0">
                <a:hlinkClick r:id="rId3" tooltip="Lung cancer"/>
              </a:rPr>
              <a:t>lung cancer</a:t>
            </a:r>
            <a:r>
              <a:rPr lang="en-US" sz="1200" dirty="0" smtClean="0"/>
              <a:t> in 1997, sued </a:t>
            </a:r>
            <a:r>
              <a:rPr lang="en-US" sz="1200" dirty="0" smtClean="0">
                <a:hlinkClick r:id="rId4" tooltip="Philip Morris USA"/>
              </a:rPr>
              <a:t>Philip Morris USA</a:t>
            </a:r>
            <a:r>
              <a:rPr lang="en-US" sz="1200" dirty="0" smtClean="0"/>
              <a:t>, a </a:t>
            </a:r>
            <a:r>
              <a:rPr lang="en-US" sz="1200" dirty="0" smtClean="0">
                <a:hlinkClick r:id="rId5" tooltip="Tobacco industry"/>
              </a:rPr>
              <a:t>cigarette manufacturer</a:t>
            </a:r>
            <a:r>
              <a:rPr lang="en-US" sz="1200" dirty="0" smtClean="0"/>
              <a:t>,</a:t>
            </a:r>
            <a:r>
              <a:rPr lang="en-US" sz="1200" baseline="30000" dirty="0" smtClean="0">
                <a:hlinkClick r:id="rId6"/>
              </a:rPr>
              <a:t>[1]</a:t>
            </a:r>
            <a:r>
              <a:rPr lang="en-US" sz="1200" dirty="0" smtClean="0"/>
              <a:t> for </a:t>
            </a:r>
            <a:r>
              <a:rPr lang="en-US" sz="1200" dirty="0" smtClean="0">
                <a:hlinkClick r:id="rId7" tooltip="Fraud"/>
              </a:rPr>
              <a:t>fraud</a:t>
            </a:r>
            <a:r>
              <a:rPr lang="en-US" sz="1200" dirty="0" smtClean="0"/>
              <a:t> based on Philip Morris advertisements and sponsored studies that made cigarettes seem less dangerous than they actually were</a:t>
            </a:r>
            <a:r>
              <a:rPr lang="en-US" sz="1200" baseline="0" dirty="0" smtClean="0"/>
              <a:t>. </a:t>
            </a:r>
            <a:r>
              <a:rPr lang="en-US" sz="1200" dirty="0" smtClean="0"/>
              <a:t>Philip Morris then paid Williams $61 million, as under Oregon law the state collects 60% of all punitive awards and places those funds into a compensation fund for crime victims that made cigarettes seem less dangerous than they actually were.</a:t>
            </a:r>
          </a:p>
          <a:p>
            <a:r>
              <a:rPr lang="en-US" sz="1200" dirty="0" smtClean="0"/>
              <a:t>At that time, the verdict was the largest against a tobacco company.</a:t>
            </a:r>
          </a:p>
          <a:p>
            <a:r>
              <a:rPr lang="en-US" sz="1200" dirty="0" smtClean="0"/>
              <a:t>The Oregon Supreme Court again disagreed with Philip Morris in December 2011 and ruled that they had to pay the remaining punitive damages, which after interest then totaled $99 million</a:t>
            </a:r>
          </a:p>
          <a:p>
            <a:r>
              <a:rPr lang="en-US" sz="1200" dirty="0" smtClean="0"/>
              <a:t>Lights low tar  Lights now gold, menthol now green, mild, now silver</a:t>
            </a:r>
          </a:p>
          <a:p>
            <a:r>
              <a:rPr lang="en-US" dirty="0" smtClean="0"/>
              <a:t>Our</a:t>
            </a:r>
            <a:r>
              <a:rPr lang="en-US" baseline="0" dirty="0" smtClean="0"/>
              <a:t> very own Chuck Tauman, TOFCO, was the lead defense team </a:t>
            </a:r>
            <a:r>
              <a:rPr lang="en-US" baseline="0" dirty="0" err="1" smtClean="0"/>
              <a:t>ont</a:t>
            </a:r>
            <a:r>
              <a:rPr lang="en-US" baseline="0" dirty="0" smtClean="0"/>
              <a:t> his very long and drawn out case.</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Used to be on TV. Ads went off the air in 1971.</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Marlboro </a:t>
            </a:r>
            <a:r>
              <a:rPr lang="en-US" sz="1200" b="0" i="0" kern="1200" dirty="0" err="1" smtClean="0">
                <a:solidFill>
                  <a:schemeClr val="tx1"/>
                </a:solidFill>
                <a:latin typeface="+mn-lt"/>
                <a:ea typeface="+mn-ea"/>
                <a:cs typeface="+mn-cs"/>
              </a:rPr>
              <a:t>shea</a:t>
            </a:r>
            <a:r>
              <a:rPr lang="en-US" sz="1200" b="0" i="0" kern="1200" dirty="0" smtClean="0">
                <a:solidFill>
                  <a:schemeClr val="tx1"/>
                </a:solidFill>
                <a:latin typeface="+mn-lt"/>
                <a:ea typeface="+mn-ea"/>
                <a:cs typeface="+mn-cs"/>
              </a:rPr>
              <a:t> stadium billboard. It wasn’t until 1999 that all billboards finally came down. 1999.</a:t>
            </a:r>
          </a:p>
          <a:p>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Camel became Camel Boots</a:t>
            </a:r>
            <a:endParaRPr lang="en-US" dirty="0"/>
          </a:p>
        </p:txBody>
      </p:sp>
      <p:sp>
        <p:nvSpPr>
          <p:cNvPr id="4" name="Slide Number Placeholder 3"/>
          <p:cNvSpPr>
            <a:spLocks noGrp="1"/>
          </p:cNvSpPr>
          <p:nvPr>
            <p:ph type="sldNum" sz="quarter" idx="10"/>
          </p:nvPr>
        </p:nvSpPr>
        <p:spPr/>
        <p:txBody>
          <a:bodyPr/>
          <a:lstStyle/>
          <a:p>
            <a:pPr>
              <a:defRPr/>
            </a:pPr>
            <a:fld id="{8DBFA79D-D69B-4728-85A6-281850981DFA}"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8A1762A8-5C9D-4BF0-8684-C835970A590E}" type="datetimeFigureOut">
              <a:rPr lang="en-US" smtClean="0"/>
              <a:pPr>
                <a:defRPr/>
              </a:pPr>
              <a:t>12/11/2014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2885B2-2FAC-4C26-9DE1-7DAF56FB64EF}"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381831E-392A-47D9-938C-AA9B7B05DA60}" type="datetimeFigureOut">
              <a:rPr lang="en-US" smtClean="0"/>
              <a:pPr>
                <a:defRPr/>
              </a:pPr>
              <a:t>12/11/2014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A1825D7-C6A8-4FCD-8A00-76C2FA49DF3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30CBDE2-E698-4C80-8750-AFC55D618D13}" type="datetimeFigureOut">
              <a:rPr lang="en-US" smtClean="0"/>
              <a:pPr>
                <a:defRPr/>
              </a:pPr>
              <a:t>12/11/2014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4A3F5C-63B5-4990-B7D7-FD929F0BFB6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CB488C4-90EF-4AD2-AA3B-936E47F5C23A}" type="datetimeFigureOut">
              <a:rPr lang="en-US" smtClean="0"/>
              <a:pPr>
                <a:defRPr/>
              </a:pPr>
              <a:t>12/11/2014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28BB6-0854-48C8-967A-A052CE7E84E5}"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06AF0C4-A182-4EBE-A486-27368F49C999}" type="datetimeFigureOut">
              <a:rPr lang="en-US" smtClean="0"/>
              <a:pPr>
                <a:defRPr/>
              </a:pPr>
              <a:t>12/11/2014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4D28EA-0097-4943-8525-6FCAF849C82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1DD613E4-8A6A-4A81-8C99-3D041FB774C2}" type="datetimeFigureOut">
              <a:rPr lang="en-US" smtClean="0"/>
              <a:pPr>
                <a:defRPr/>
              </a:pPr>
              <a:t>12/11/2014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3CBEB7-1506-4A23-93FC-C33AEB597518}"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C25D91C7-3F4B-42BA-AE2A-5DBE9FAC1430}" type="datetimeFigureOut">
              <a:rPr lang="en-US" smtClean="0"/>
              <a:pPr>
                <a:defRPr/>
              </a:pPr>
              <a:t>12/11/2014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22E7C87-A01D-4A0B-B21D-9C95456F4F7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4FBE0E93-B361-46DE-9EEA-086700A0552E}" type="datetimeFigureOut">
              <a:rPr lang="en-US" smtClean="0"/>
              <a:pPr>
                <a:defRPr/>
              </a:pPr>
              <a:t>12/11/2014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25486B8-10C2-4609-80C2-C59295DC27A9}"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B4F864C-7A3B-425B-A385-823E1FB169AF}" type="datetimeFigureOut">
              <a:rPr lang="en-US" smtClean="0"/>
              <a:pPr>
                <a:defRPr/>
              </a:pPr>
              <a:t>12/11/2014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1ADA39D-5C7A-48A3-B440-FD20714CF287}"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C617FB5-8DB8-4436-B27E-9A9A12212327}" type="datetimeFigureOut">
              <a:rPr lang="en-US" smtClean="0"/>
              <a:pPr>
                <a:defRPr/>
              </a:pPr>
              <a:t>12/11/2014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B2EAA3-6E2A-4A8E-9F05-639B3963415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E77B913-E5D4-4C08-A8D7-459E2A913212}" type="datetimeFigureOut">
              <a:rPr lang="en-US" smtClean="0"/>
              <a:pPr>
                <a:defRPr/>
              </a:pPr>
              <a:t>12/11/2014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2AFFB1-ACD5-49AC-A1F0-CCFB85C495CE}"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AB55DC-A33F-4E7F-AFF7-4EA1BBFD5F9A}" type="datetimeFigureOut">
              <a:rPr lang="en-US" smtClean="0"/>
              <a:pPr>
                <a:defRPr/>
              </a:pPr>
              <a:t>12/11/2014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E51EF91-A02F-4A8D-9451-E7A99833F91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hyperlink" Target="http://www.pmi.com/eng/about_us/charitable_giving/disaster_relief/pages/disaster_relief.aspx"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alternet.org/authors/lori-dorfman" TargetMode="External"/><Relationship Id="rId2" Type="http://schemas.openxmlformats.org/officeDocument/2006/relationships/hyperlink" Target="http://alternet.or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archive.org/details/tobacco_bbt64d0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it.stlawu.edu/~global/pagessemiotics/testphilipmo.html" TargetMode="External"/><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ncbi.nlm.nih.gov/pmc/articles/PMC2882417/"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4.gif"/><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2" Type="http://schemas.openxmlformats.org/officeDocument/2006/relationships/hyperlink" Target="http://www.ncbi.nlm.nih.gov/pmc/articles/PMC2882417/"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mailto:erik.c.vidstrand@multco.us"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505200"/>
            <a:ext cx="8382000" cy="1600200"/>
          </a:xfrm>
        </p:spPr>
        <p:txBody>
          <a:bodyPr rtlCol="0">
            <a:normAutofit fontScale="90000"/>
          </a:bodyPr>
          <a:lstStyle/>
          <a:p>
            <a:pPr eaLnBrk="1" fontAlgn="auto" hangingPunct="1">
              <a:spcAft>
                <a:spcPts val="0"/>
              </a:spcAft>
              <a:defRPr/>
            </a:pPr>
            <a:r>
              <a:rPr lang="en-US" dirty="0" smtClean="0"/>
              <a:t>Tobacco industry's historical pattern of public deception</a:t>
            </a:r>
            <a:br>
              <a:rPr lang="en-US" dirty="0" smtClean="0"/>
            </a:br>
            <a:r>
              <a:rPr lang="en-US" dirty="0" smtClean="0"/>
              <a:t/>
            </a:r>
            <a:br>
              <a:rPr lang="en-US" dirty="0" smtClean="0"/>
            </a:br>
            <a:r>
              <a:rPr lang="en-US" sz="3100" dirty="0" smtClean="0"/>
              <a:t>Erik C Vidstrand, MPH</a:t>
            </a:r>
            <a:br>
              <a:rPr lang="en-US" sz="3100" dirty="0" smtClean="0"/>
            </a:br>
            <a:r>
              <a:rPr lang="en-US" sz="3100" dirty="0" smtClean="0"/>
              <a:t>Program Specialist</a:t>
            </a:r>
            <a:br>
              <a:rPr lang="en-US" sz="3100" dirty="0" smtClean="0"/>
            </a:br>
            <a:r>
              <a:rPr lang="en-US" sz="3100" dirty="0" smtClean="0"/>
              <a:t>Multnomah County Health Department</a:t>
            </a:r>
            <a:br>
              <a:rPr lang="en-US" sz="3100" dirty="0" smtClean="0"/>
            </a:br>
            <a:r>
              <a:rPr lang="en-US" dirty="0" smtClean="0"/>
              <a:t/>
            </a:r>
            <a:br>
              <a:rPr lang="en-US" dirty="0" smtClean="0"/>
            </a:br>
            <a:endParaRPr lang="en-US" dirty="0" smtClean="0"/>
          </a:p>
        </p:txBody>
      </p:sp>
      <p:sp>
        <p:nvSpPr>
          <p:cNvPr id="3" name="Subtitle 2"/>
          <p:cNvSpPr>
            <a:spLocks noGrp="1"/>
          </p:cNvSpPr>
          <p:nvPr>
            <p:ph type="subTitle" idx="1"/>
          </p:nvPr>
        </p:nvSpPr>
        <p:spPr>
          <a:xfrm>
            <a:off x="762000" y="5638800"/>
            <a:ext cx="7924800" cy="685800"/>
          </a:xfrm>
        </p:spPr>
        <p:txBody>
          <a:bodyPr rtlCol="0">
            <a:normAutofit fontScale="85000" lnSpcReduction="20000"/>
          </a:bodyPr>
          <a:lstStyle/>
          <a:p>
            <a:pPr eaLnBrk="1" fontAlgn="auto" hangingPunct="1">
              <a:spcAft>
                <a:spcPts val="0"/>
              </a:spcAft>
              <a:buFont typeface="Arial" pitchFamily="34" charset="0"/>
              <a:buNone/>
              <a:defRPr/>
            </a:pPr>
            <a:r>
              <a:rPr lang="en-US" sz="2400" dirty="0" smtClean="0"/>
              <a:t>Wed., Dec. 10, 2014  9:30 AM</a:t>
            </a:r>
          </a:p>
          <a:p>
            <a:pPr eaLnBrk="1" fontAlgn="auto" hangingPunct="1">
              <a:spcAft>
                <a:spcPts val="0"/>
              </a:spcAft>
              <a:buFont typeface="Arial" pitchFamily="34" charset="0"/>
              <a:buNone/>
              <a:defRPr/>
            </a:pPr>
            <a:r>
              <a:rPr lang="en-US" sz="2400" dirty="0" smtClean="0"/>
              <a:t>Thu., Dec. 11, 2014   1:30 PM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Jesse Williams’ lawsuit</a:t>
            </a:r>
            <a:endParaRPr lang="en-US" dirty="0"/>
          </a:p>
        </p:txBody>
      </p:sp>
      <p:pic>
        <p:nvPicPr>
          <p:cNvPr id="4" name="Picture 6" descr="http://www.euro-cig.com/gal_images/20060405112401.jpg"/>
          <p:cNvPicPr>
            <a:picLocks noChangeAspect="1" noChangeArrowheads="1"/>
          </p:cNvPicPr>
          <p:nvPr/>
        </p:nvPicPr>
        <p:blipFill>
          <a:blip r:embed="rId3" cstate="print"/>
          <a:srcRect/>
          <a:stretch>
            <a:fillRect/>
          </a:stretch>
        </p:blipFill>
        <p:spPr bwMode="auto">
          <a:xfrm>
            <a:off x="2743200" y="1676400"/>
            <a:ext cx="3200400" cy="4352194"/>
          </a:xfrm>
          <a:prstGeom prst="rect">
            <a:avLst/>
          </a:prstGeom>
          <a:noFill/>
        </p:spPr>
      </p:pic>
      <p:pic>
        <p:nvPicPr>
          <p:cNvPr id="5" name="Picture 3" descr="C:\Users\MHECV\AppData\Local\Microsoft\Windows\Temporary Internet Files\Content.IE5\L00R8EGH\MP900442173[1].jpg"/>
          <p:cNvPicPr>
            <a:picLocks noChangeAspect="1" noChangeArrowheads="1"/>
          </p:cNvPicPr>
          <p:nvPr/>
        </p:nvPicPr>
        <p:blipFill>
          <a:blip r:embed="rId4" cstate="print"/>
          <a:srcRect/>
          <a:stretch>
            <a:fillRect/>
          </a:stretch>
        </p:blipFill>
        <p:spPr bwMode="auto">
          <a:xfrm>
            <a:off x="457200" y="304800"/>
            <a:ext cx="515450" cy="8382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MARL_COUNTRY"/>
          <p:cNvPicPr>
            <a:picLocks noChangeAspect="1" noChangeArrowheads="1"/>
          </p:cNvPicPr>
          <p:nvPr/>
        </p:nvPicPr>
        <p:blipFill>
          <a:blip r:embed="rId3" cstate="print"/>
          <a:srcRect/>
          <a:stretch>
            <a:fillRect/>
          </a:stretch>
        </p:blipFill>
        <p:spPr bwMode="auto">
          <a:xfrm>
            <a:off x="990600" y="685800"/>
            <a:ext cx="7391400" cy="55213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Marlboro shea stadium billboard"/>
          <p:cNvPicPr>
            <a:picLocks noChangeAspect="1" noChangeArrowheads="1"/>
          </p:cNvPicPr>
          <p:nvPr/>
        </p:nvPicPr>
        <p:blipFill>
          <a:blip r:embed="rId3" cstate="print"/>
          <a:srcRect/>
          <a:stretch>
            <a:fillRect/>
          </a:stretch>
        </p:blipFill>
        <p:spPr bwMode="auto">
          <a:xfrm>
            <a:off x="1219200" y="838200"/>
            <a:ext cx="6934200" cy="471487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AMEL_SOCCER"/>
          <p:cNvPicPr>
            <a:picLocks noChangeAspect="1" noChangeArrowheads="1"/>
          </p:cNvPicPr>
          <p:nvPr/>
        </p:nvPicPr>
        <p:blipFill>
          <a:blip r:embed="rId3" cstate="print"/>
          <a:srcRect/>
          <a:stretch>
            <a:fillRect/>
          </a:stretch>
        </p:blipFill>
        <p:spPr bwMode="auto">
          <a:xfrm>
            <a:off x="914400" y="693738"/>
            <a:ext cx="7543800" cy="56419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 descr="C:\Users\MHECV\Downloads\Professional rodeo association.jpg"/>
          <p:cNvPicPr>
            <a:picLocks noGrp="1" noChangeAspect="1" noChangeArrowheads="1"/>
          </p:cNvPicPr>
          <p:nvPr>
            <p:ph idx="4294967295"/>
          </p:nvPr>
        </p:nvPicPr>
        <p:blipFill>
          <a:blip r:embed="rId3" cstate="print"/>
          <a:srcRect/>
          <a:stretch>
            <a:fillRect/>
          </a:stretch>
        </p:blipFill>
        <p:spPr>
          <a:xfrm>
            <a:off x="6781800" y="4267200"/>
            <a:ext cx="1979647" cy="1600200"/>
          </a:xfrm>
          <a:noFill/>
        </p:spPr>
      </p:pic>
      <p:pic>
        <p:nvPicPr>
          <p:cNvPr id="6148" name="Picture 3" descr="http://the-slice.com/wp-content/uploads/2010/08/badgevslims.gif"/>
          <p:cNvPicPr>
            <a:picLocks noChangeAspect="1" noChangeArrowheads="1"/>
          </p:cNvPicPr>
          <p:nvPr/>
        </p:nvPicPr>
        <p:blipFill>
          <a:blip r:embed="rId4" cstate="print"/>
          <a:srcRect/>
          <a:stretch>
            <a:fillRect/>
          </a:stretch>
        </p:blipFill>
        <p:spPr bwMode="auto">
          <a:xfrm>
            <a:off x="6934200" y="533400"/>
            <a:ext cx="2025453" cy="2071278"/>
          </a:xfrm>
          <a:prstGeom prst="rect">
            <a:avLst/>
          </a:prstGeom>
          <a:noFill/>
          <a:ln w="9525">
            <a:noFill/>
            <a:miter lim="800000"/>
            <a:headEnd/>
            <a:tailEnd/>
          </a:ln>
        </p:spPr>
      </p:pic>
      <p:pic>
        <p:nvPicPr>
          <p:cNvPr id="6149" name="Picture 5" descr="http://img2.wikia.nocookie.net/__cb20120608222723/logopedia/images/1/1b/NASCAR_Winston_Cup_Series_large.png"/>
          <p:cNvPicPr>
            <a:picLocks noChangeAspect="1" noChangeArrowheads="1"/>
          </p:cNvPicPr>
          <p:nvPr/>
        </p:nvPicPr>
        <p:blipFill>
          <a:blip r:embed="rId5" cstate="print"/>
          <a:srcRect/>
          <a:stretch>
            <a:fillRect/>
          </a:stretch>
        </p:blipFill>
        <p:spPr bwMode="auto">
          <a:xfrm>
            <a:off x="0" y="4953000"/>
            <a:ext cx="3185941" cy="1520825"/>
          </a:xfrm>
          <a:prstGeom prst="rect">
            <a:avLst/>
          </a:prstGeom>
          <a:noFill/>
          <a:ln w="9525">
            <a:noFill/>
            <a:miter lim="800000"/>
            <a:headEnd/>
            <a:tailEnd/>
          </a:ln>
        </p:spPr>
      </p:pic>
      <p:pic>
        <p:nvPicPr>
          <p:cNvPr id="6150" name="Picture 7" descr="http://www.ducati.ms/forums/attachments/supersport/2720d1147974987-sharkskinz-race-bodies-marlboro_track2.jpg"/>
          <p:cNvPicPr>
            <a:picLocks noChangeAspect="1" noChangeArrowheads="1"/>
          </p:cNvPicPr>
          <p:nvPr/>
        </p:nvPicPr>
        <p:blipFill>
          <a:blip r:embed="rId6" cstate="print"/>
          <a:srcRect/>
          <a:stretch>
            <a:fillRect/>
          </a:stretch>
        </p:blipFill>
        <p:spPr bwMode="auto">
          <a:xfrm>
            <a:off x="3429000" y="3881377"/>
            <a:ext cx="2713673" cy="2748023"/>
          </a:xfrm>
          <a:prstGeom prst="rect">
            <a:avLst/>
          </a:prstGeom>
          <a:noFill/>
          <a:ln w="9525">
            <a:noFill/>
            <a:miter lim="800000"/>
            <a:headEnd/>
            <a:tailEnd/>
          </a:ln>
        </p:spPr>
      </p:pic>
      <p:pic>
        <p:nvPicPr>
          <p:cNvPr id="59394" name="Picture 2" descr="http://171.67.24.121/tobacco_web/images/tobacco_ads/african_americans/black_musicians/large/jazz_3.jpg"/>
          <p:cNvPicPr>
            <a:picLocks noChangeAspect="1" noChangeArrowheads="1"/>
          </p:cNvPicPr>
          <p:nvPr/>
        </p:nvPicPr>
        <p:blipFill>
          <a:blip r:embed="rId7" cstate="print"/>
          <a:srcRect/>
          <a:stretch>
            <a:fillRect/>
          </a:stretch>
        </p:blipFill>
        <p:spPr bwMode="auto">
          <a:xfrm>
            <a:off x="240498" y="457200"/>
            <a:ext cx="2486607" cy="3276600"/>
          </a:xfrm>
          <a:prstGeom prst="rect">
            <a:avLst/>
          </a:prstGeom>
          <a:noFill/>
        </p:spPr>
      </p:pic>
      <p:pic>
        <p:nvPicPr>
          <p:cNvPr id="59396" name="Picture 4" descr="http://www.essentialaction.org/tobacco/casbah.gif"/>
          <p:cNvPicPr>
            <a:picLocks noChangeAspect="1" noChangeArrowheads="1"/>
          </p:cNvPicPr>
          <p:nvPr/>
        </p:nvPicPr>
        <p:blipFill>
          <a:blip r:embed="rId8" cstate="print"/>
          <a:srcRect/>
          <a:stretch>
            <a:fillRect/>
          </a:stretch>
        </p:blipFill>
        <p:spPr bwMode="auto">
          <a:xfrm>
            <a:off x="2895600" y="914400"/>
            <a:ext cx="3767483" cy="2438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eaLnBrk="1" hangingPunct="1"/>
            <a:r>
              <a:rPr lang="en-US" sz="3200" dirty="0" smtClean="0"/>
              <a:t>Pope John Paul II</a:t>
            </a:r>
            <a:br>
              <a:rPr lang="en-US" sz="3200" dirty="0" smtClean="0"/>
            </a:br>
            <a:r>
              <a:rPr lang="en-US" sz="3200" dirty="0" smtClean="0"/>
              <a:t>Blesses Mario Andretti, head driver of the Marlboro Racing Team</a:t>
            </a:r>
          </a:p>
        </p:txBody>
      </p:sp>
      <p:pic>
        <p:nvPicPr>
          <p:cNvPr id="4" name="Picture 2" descr="H:\TPEP\Other\DOC Photos\BLESS_GOODYEAR.jpg"/>
          <p:cNvPicPr>
            <a:picLocks noGrp="1" noChangeAspect="1" noChangeArrowheads="1"/>
          </p:cNvPicPr>
          <p:nvPr>
            <p:ph idx="1"/>
          </p:nvPr>
        </p:nvPicPr>
        <p:blipFill>
          <a:blip r:embed="rId2" cstate="print"/>
          <a:stretch>
            <a:fillRect/>
          </a:stretch>
        </p:blipFill>
        <p:spPr bwMode="auto">
          <a:xfrm>
            <a:off x="1295400" y="1752600"/>
            <a:ext cx="6820146" cy="444409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PEP\Other\DOC Photos\OLD_MARL_JACKET.jpg"/>
          <p:cNvPicPr>
            <a:picLocks noChangeAspect="1" noChangeArrowheads="1"/>
          </p:cNvPicPr>
          <p:nvPr/>
        </p:nvPicPr>
        <p:blipFill>
          <a:blip r:embed="rId2" cstate="print"/>
          <a:srcRect/>
          <a:stretch>
            <a:fillRect/>
          </a:stretch>
        </p:blipFill>
        <p:spPr bwMode="auto">
          <a:xfrm>
            <a:off x="2514600" y="609600"/>
            <a:ext cx="3677768" cy="558657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PEP\Other\DOC Photos\NEW_MARL_JACKET.jpg"/>
          <p:cNvPicPr>
            <a:picLocks noChangeAspect="1" noChangeArrowheads="1"/>
          </p:cNvPicPr>
          <p:nvPr/>
        </p:nvPicPr>
        <p:blipFill>
          <a:blip r:embed="rId2" cstate="print"/>
          <a:srcRect/>
          <a:stretch>
            <a:fillRect/>
          </a:stretch>
        </p:blipFill>
        <p:spPr bwMode="auto">
          <a:xfrm>
            <a:off x="868185" y="914401"/>
            <a:ext cx="6958681" cy="47244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PEP\Other\DOC Photos\MARL_FITS_THE_MAN.jpg"/>
          <p:cNvPicPr>
            <a:picLocks noChangeAspect="1" noChangeArrowheads="1"/>
          </p:cNvPicPr>
          <p:nvPr/>
        </p:nvPicPr>
        <p:blipFill>
          <a:blip r:embed="rId3" cstate="print"/>
          <a:srcRect/>
          <a:stretch>
            <a:fillRect/>
          </a:stretch>
        </p:blipFill>
        <p:spPr bwMode="auto">
          <a:xfrm>
            <a:off x="1140114" y="1219200"/>
            <a:ext cx="7692158" cy="4953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Former Philip Morris campaign which began in Europe</a:t>
            </a:r>
            <a:endParaRPr lang="en-US" sz="3200" dirty="0"/>
          </a:p>
        </p:txBody>
      </p:sp>
      <p:pic>
        <p:nvPicPr>
          <p:cNvPr id="48131" name="Picture 3" descr="H:\TPEP\Other\DOC Photos\MARL_RACING_TEAM.jpg"/>
          <p:cNvPicPr>
            <a:picLocks noGrp="1" noChangeAspect="1" noChangeArrowheads="1"/>
          </p:cNvPicPr>
          <p:nvPr>
            <p:ph idx="1"/>
          </p:nvPr>
        </p:nvPicPr>
        <p:blipFill>
          <a:blip r:embed="rId3" cstate="print"/>
          <a:stretch>
            <a:fillRect/>
          </a:stretch>
        </p:blipFill>
        <p:spPr bwMode="auto">
          <a:xfrm>
            <a:off x="3934968" y="3454748"/>
            <a:ext cx="4828032" cy="3095485"/>
          </a:xfrm>
          <a:prstGeom prst="rect">
            <a:avLst/>
          </a:prstGeom>
          <a:noFill/>
        </p:spPr>
      </p:pic>
      <p:pic>
        <p:nvPicPr>
          <p:cNvPr id="48130" name="Picture 2" descr="H:\TPEP\Other\DOC Photos\MARL_ADV_TEAM.jpg"/>
          <p:cNvPicPr>
            <a:picLocks noChangeAspect="1" noChangeArrowheads="1"/>
          </p:cNvPicPr>
          <p:nvPr/>
        </p:nvPicPr>
        <p:blipFill>
          <a:blip r:embed="rId4" cstate="print"/>
          <a:srcRect/>
          <a:stretch>
            <a:fillRect/>
          </a:stretch>
        </p:blipFill>
        <p:spPr bwMode="auto">
          <a:xfrm>
            <a:off x="304800" y="1447799"/>
            <a:ext cx="4038600" cy="259900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Desired outcomes</a:t>
            </a:r>
            <a:endParaRPr lang="en-US" dirty="0"/>
          </a:p>
        </p:txBody>
      </p:sp>
      <p:sp>
        <p:nvSpPr>
          <p:cNvPr id="3" name="Content Placeholder 2"/>
          <p:cNvSpPr>
            <a:spLocks noGrp="1"/>
          </p:cNvSpPr>
          <p:nvPr>
            <p:ph idx="1"/>
          </p:nvPr>
        </p:nvSpPr>
        <p:spPr>
          <a:xfrm>
            <a:off x="457200" y="1143000"/>
            <a:ext cx="8229600" cy="5410200"/>
          </a:xfrm>
        </p:spPr>
        <p:txBody>
          <a:bodyPr/>
          <a:lstStyle/>
          <a:p>
            <a:pPr algn="ctr">
              <a:buNone/>
            </a:pPr>
            <a:r>
              <a:rPr lang="en-US" dirty="0" smtClean="0"/>
              <a:t>Participants will learn: </a:t>
            </a:r>
          </a:p>
          <a:p>
            <a:pPr>
              <a:buNone/>
            </a:pPr>
            <a:r>
              <a:rPr lang="en-US" dirty="0" smtClean="0"/>
              <a:t/>
            </a:r>
            <a:br>
              <a:rPr lang="en-US" dirty="0" smtClean="0"/>
            </a:br>
            <a:r>
              <a:rPr lang="en-US" dirty="0" smtClean="0"/>
              <a:t>• About multiple examples of the tobacco industry’s deceptive practices.</a:t>
            </a:r>
          </a:p>
          <a:p>
            <a:pPr>
              <a:buNone/>
            </a:pPr>
            <a:r>
              <a:rPr lang="en-US" dirty="0" smtClean="0"/>
              <a:t> </a:t>
            </a:r>
            <a:br>
              <a:rPr lang="en-US" dirty="0" smtClean="0"/>
            </a:br>
            <a:r>
              <a:rPr lang="en-US" dirty="0" smtClean="0"/>
              <a:t>• How to recognize discreet messages behind the tobacco industry’s efforts. </a:t>
            </a:r>
          </a:p>
          <a:p>
            <a:pPr>
              <a:buNone/>
            </a:pPr>
            <a:r>
              <a:rPr lang="en-US" dirty="0" smtClean="0"/>
              <a:t/>
            </a:r>
            <a:br>
              <a:rPr lang="en-US" dirty="0" smtClean="0"/>
            </a:br>
            <a:r>
              <a:rPr lang="en-US" dirty="0" smtClean="0"/>
              <a:t>• What can be done in communities despite these practices.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1ST_ENCOUNTER,_SANTA_CRUZ"/>
          <p:cNvPicPr>
            <a:picLocks noChangeAspect="1" noChangeArrowheads="1"/>
          </p:cNvPicPr>
          <p:nvPr/>
        </p:nvPicPr>
        <p:blipFill>
          <a:blip r:embed="rId3" cstate="print"/>
          <a:srcRect/>
          <a:stretch>
            <a:fillRect/>
          </a:stretch>
        </p:blipFill>
        <p:spPr bwMode="auto">
          <a:xfrm>
            <a:off x="685800" y="1295400"/>
            <a:ext cx="8077200" cy="5027612"/>
          </a:xfrm>
          <a:prstGeom prst="rect">
            <a:avLst/>
          </a:prstGeom>
          <a:noFill/>
        </p:spPr>
      </p:pic>
      <p:pic>
        <p:nvPicPr>
          <p:cNvPr id="50177" name="Picture 1"/>
          <p:cNvPicPr>
            <a:picLocks noChangeAspect="1" noChangeArrowheads="1"/>
          </p:cNvPicPr>
          <p:nvPr/>
        </p:nvPicPr>
        <p:blipFill>
          <a:blip r:embed="rId4" cstate="print"/>
          <a:srcRect/>
          <a:stretch>
            <a:fillRect/>
          </a:stretch>
        </p:blipFill>
        <p:spPr bwMode="auto">
          <a:xfrm>
            <a:off x="838200" y="371632"/>
            <a:ext cx="480346" cy="7808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Outmaneuvering health advocates</a:t>
            </a:r>
            <a:endParaRPr lang="en-US" dirty="0"/>
          </a:p>
        </p:txBody>
      </p:sp>
      <p:sp>
        <p:nvSpPr>
          <p:cNvPr id="3" name="Content Placeholder 2"/>
          <p:cNvSpPr>
            <a:spLocks noGrp="1"/>
          </p:cNvSpPr>
          <p:nvPr>
            <p:ph idx="1"/>
          </p:nvPr>
        </p:nvSpPr>
        <p:spPr>
          <a:xfrm>
            <a:off x="457200" y="1600200"/>
            <a:ext cx="8229600" cy="5029200"/>
          </a:xfrm>
        </p:spPr>
        <p:txBody>
          <a:bodyPr/>
          <a:lstStyle/>
          <a:p>
            <a:r>
              <a:rPr lang="en-US" sz="2400" dirty="0" smtClean="0"/>
              <a:t>The TI found a way to utilize the industry’s money to fund antismoking education. </a:t>
            </a:r>
          </a:p>
          <a:p>
            <a:r>
              <a:rPr lang="en-US" sz="2400" dirty="0" smtClean="0"/>
              <a:t>The Master Settlement Agreement of 1998 has resulted in a tiny fraction of settlement funding being directed toward smoking prevention and cessation programs. </a:t>
            </a:r>
          </a:p>
          <a:p>
            <a:r>
              <a:rPr lang="en-US" sz="2400" dirty="0" smtClean="0"/>
              <a:t>Only four states are currently allocating to tobacco prevention the minimum amount recommended by the Centers for Disease Control and Prevention.</a:t>
            </a:r>
          </a:p>
          <a:p>
            <a:r>
              <a:rPr lang="en-US" sz="2400" dirty="0" smtClean="0"/>
              <a:t>All told, only 2.6% of tobacco revenues are being spent on tobacco prevention and cessation.</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1828799"/>
          </a:xfrm>
        </p:spPr>
        <p:txBody>
          <a:bodyPr/>
          <a:lstStyle/>
          <a:p>
            <a:r>
              <a:rPr lang="en-US" dirty="0" smtClean="0"/>
              <a:t>MSA funds</a:t>
            </a:r>
            <a:endParaRPr lang="en-US" dirty="0"/>
          </a:p>
        </p:txBody>
      </p:sp>
      <p:sp>
        <p:nvSpPr>
          <p:cNvPr id="5" name="Subtitle 4"/>
          <p:cNvSpPr>
            <a:spLocks noGrp="1"/>
          </p:cNvSpPr>
          <p:nvPr>
            <p:ph type="subTitle" idx="1"/>
          </p:nvPr>
        </p:nvSpPr>
        <p:spPr/>
        <p:txBody>
          <a:bodyPr/>
          <a:lstStyle/>
          <a:p>
            <a:r>
              <a:rPr lang="en-US" dirty="0" smtClean="0">
                <a:solidFill>
                  <a:schemeClr val="tx1">
                    <a:lumMod val="65000"/>
                    <a:lumOff val="35000"/>
                  </a:schemeClr>
                </a:solidFill>
              </a:rPr>
              <a:t>$4M finally came to Oregon this past year.</a:t>
            </a:r>
          </a:p>
          <a:p>
            <a:r>
              <a:rPr lang="en-US" dirty="0" smtClean="0">
                <a:solidFill>
                  <a:schemeClr val="tx1">
                    <a:lumMod val="65000"/>
                    <a:lumOff val="35000"/>
                  </a:schemeClr>
                </a:solidFill>
              </a:rPr>
              <a:t>Utilized for small grants projects.</a:t>
            </a:r>
            <a:endParaRPr lang="en-US" dirty="0">
              <a:solidFill>
                <a:schemeClr val="tx1">
                  <a:lumMod val="65000"/>
                  <a:lumOff val="35000"/>
                </a:schemeClr>
              </a:solidFill>
            </a:endParaRPr>
          </a:p>
        </p:txBody>
      </p:sp>
      <p:pic>
        <p:nvPicPr>
          <p:cNvPr id="91138" name="Picture 2"/>
          <p:cNvPicPr>
            <a:picLocks noChangeAspect="1" noChangeArrowheads="1"/>
          </p:cNvPicPr>
          <p:nvPr/>
        </p:nvPicPr>
        <p:blipFill>
          <a:blip r:embed="rId2" cstate="print"/>
          <a:srcRect/>
          <a:stretch>
            <a:fillRect/>
          </a:stretch>
        </p:blipFill>
        <p:spPr bwMode="auto">
          <a:xfrm flipH="1">
            <a:off x="381000" y="228600"/>
            <a:ext cx="615201" cy="10001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PEP\Other\DOC Photos\KIDS_WH0_SELL_CRACK.jpg"/>
          <p:cNvPicPr>
            <a:picLocks noChangeAspect="1" noChangeArrowheads="1"/>
          </p:cNvPicPr>
          <p:nvPr/>
        </p:nvPicPr>
        <p:blipFill>
          <a:blip r:embed="rId2" cstate="print"/>
          <a:srcRect/>
          <a:stretch>
            <a:fillRect/>
          </a:stretch>
        </p:blipFill>
        <p:spPr bwMode="auto">
          <a:xfrm>
            <a:off x="2590800" y="685800"/>
            <a:ext cx="3614738" cy="565665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smtClean="0"/>
          </a:p>
        </p:txBody>
      </p:sp>
      <p:sp>
        <p:nvSpPr>
          <p:cNvPr id="9219" name="Content Placeholder 2"/>
          <p:cNvSpPr>
            <a:spLocks noGrp="1"/>
          </p:cNvSpPr>
          <p:nvPr>
            <p:ph idx="1"/>
          </p:nvPr>
        </p:nvSpPr>
        <p:spPr/>
        <p:txBody>
          <a:bodyPr/>
          <a:lstStyle/>
          <a:p>
            <a:pPr eaLnBrk="1" hangingPunct="1"/>
            <a:endParaRPr lang="en-US" dirty="0" smtClean="0"/>
          </a:p>
        </p:txBody>
      </p:sp>
      <p:pic>
        <p:nvPicPr>
          <p:cNvPr id="9220" name="Picture 4" descr="H:\TPEP\NWDocTobacco\MARL_&amp;_KIDS_WHO_SELL_CRACK.jpg"/>
          <p:cNvPicPr>
            <a:picLocks noChangeAspect="1" noChangeArrowheads="1"/>
          </p:cNvPicPr>
          <p:nvPr/>
        </p:nvPicPr>
        <p:blipFill>
          <a:blip r:embed="rId2" cstate="print"/>
          <a:srcRect/>
          <a:stretch>
            <a:fillRect/>
          </a:stretch>
        </p:blipFill>
        <p:spPr bwMode="auto">
          <a:xfrm>
            <a:off x="533400" y="1219200"/>
            <a:ext cx="7971628" cy="526970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Juxtaposition </a:t>
            </a:r>
            <a:endParaRPr lang="en-US" dirty="0"/>
          </a:p>
        </p:txBody>
      </p:sp>
      <p:pic>
        <p:nvPicPr>
          <p:cNvPr id="43010" name="Picture 2" descr="H:\TPEP\Other\DOC Photos\TIME_MEDICAL_COSTS.jpg"/>
          <p:cNvPicPr>
            <a:picLocks noChangeAspect="1" noChangeArrowheads="1"/>
          </p:cNvPicPr>
          <p:nvPr/>
        </p:nvPicPr>
        <p:blipFill>
          <a:blip r:embed="rId2" cstate="print"/>
          <a:srcRect/>
          <a:stretch>
            <a:fillRect/>
          </a:stretch>
        </p:blipFill>
        <p:spPr bwMode="auto">
          <a:xfrm>
            <a:off x="2590800" y="1219200"/>
            <a:ext cx="3655256" cy="518651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descr="H:\TPEP\Other\DOC Photos\SOLUTION_FOR_100'S_TIME.jpg"/>
          <p:cNvPicPr>
            <a:picLocks noGrp="1" noChangeAspect="1" noChangeArrowheads="1"/>
          </p:cNvPicPr>
          <p:nvPr>
            <p:ph idx="1"/>
          </p:nvPr>
        </p:nvPicPr>
        <p:blipFill>
          <a:blip r:embed="rId2" cstate="print"/>
          <a:srcRect/>
          <a:stretch>
            <a:fillRect/>
          </a:stretch>
        </p:blipFill>
        <p:spPr bwMode="auto">
          <a:xfrm>
            <a:off x="1371600" y="1750072"/>
            <a:ext cx="6172200" cy="407528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PEP\Other\DOC Photos\FIGHTING_FOR_YOUR_LIFE.jpg"/>
          <p:cNvPicPr>
            <a:picLocks noChangeAspect="1" noChangeArrowheads="1"/>
          </p:cNvPicPr>
          <p:nvPr/>
        </p:nvPicPr>
        <p:blipFill>
          <a:blip r:embed="rId2" cstate="print"/>
          <a:srcRect/>
          <a:stretch>
            <a:fillRect/>
          </a:stretch>
        </p:blipFill>
        <p:spPr bwMode="auto">
          <a:xfrm>
            <a:off x="762000" y="990600"/>
            <a:ext cx="7573818" cy="4876800"/>
          </a:xfrm>
          <a:prstGeom prst="rect">
            <a:avLst/>
          </a:prstGeom>
          <a:noFill/>
        </p:spPr>
      </p:pic>
      <p:pic>
        <p:nvPicPr>
          <p:cNvPr id="3" name="Picture 2"/>
          <p:cNvPicPr>
            <a:picLocks noChangeAspect="1" noChangeArrowheads="1"/>
          </p:cNvPicPr>
          <p:nvPr/>
        </p:nvPicPr>
        <p:blipFill>
          <a:blip r:embed="rId3" cstate="print"/>
          <a:srcRect/>
          <a:stretch>
            <a:fillRect/>
          </a:stretch>
        </p:blipFill>
        <p:spPr bwMode="auto">
          <a:xfrm flipH="1">
            <a:off x="381000" y="76200"/>
            <a:ext cx="457201" cy="7432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PEP\Other\DOC Photos\WE_OFFER_YOU_MORE.jpg"/>
          <p:cNvPicPr>
            <a:picLocks noGrp="1" noChangeAspect="1" noChangeArrowheads="1"/>
          </p:cNvPicPr>
          <p:nvPr>
            <p:ph idx="4294967295"/>
          </p:nvPr>
        </p:nvPicPr>
        <p:blipFill>
          <a:blip r:embed="rId2" cstate="print"/>
          <a:srcRect/>
          <a:stretch>
            <a:fillRect/>
          </a:stretch>
        </p:blipFill>
        <p:spPr bwMode="auto">
          <a:xfrm>
            <a:off x="1679575" y="914400"/>
            <a:ext cx="7464425" cy="480536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PEP\Other\DOC Photos\CRIME_OUT_OF_YOUR_KIDS_PIC.jpg"/>
          <p:cNvPicPr>
            <a:picLocks noChangeAspect="1" noChangeArrowheads="1"/>
          </p:cNvPicPr>
          <p:nvPr/>
        </p:nvPicPr>
        <p:blipFill>
          <a:blip r:embed="rId2" cstate="print"/>
          <a:srcRect/>
          <a:stretch>
            <a:fillRect/>
          </a:stretch>
        </p:blipFill>
        <p:spPr bwMode="auto">
          <a:xfrm>
            <a:off x="381000" y="533400"/>
            <a:ext cx="8529970" cy="5638800"/>
          </a:xfrm>
          <a:prstGeom prst="rect">
            <a:avLst/>
          </a:prstGeom>
          <a:noFill/>
        </p:spPr>
      </p:pic>
      <p:pic>
        <p:nvPicPr>
          <p:cNvPr id="3" name="Picture 2"/>
          <p:cNvPicPr>
            <a:picLocks noChangeAspect="1" noChangeArrowheads="1"/>
          </p:cNvPicPr>
          <p:nvPr/>
        </p:nvPicPr>
        <p:blipFill>
          <a:blip r:embed="rId3" cstate="print"/>
          <a:srcRect/>
          <a:stretch>
            <a:fillRect/>
          </a:stretch>
        </p:blipFill>
        <p:spPr bwMode="auto">
          <a:xfrm flipH="1">
            <a:off x="228600" y="76200"/>
            <a:ext cx="562469"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Uncovering strange bedfellows</a:t>
            </a:r>
            <a:endParaRPr lang="en-US" sz="3600" dirty="0"/>
          </a:p>
        </p:txBody>
      </p:sp>
      <p:sp>
        <p:nvSpPr>
          <p:cNvPr id="3" name="Content Placeholder 2"/>
          <p:cNvSpPr>
            <a:spLocks noGrp="1"/>
          </p:cNvSpPr>
          <p:nvPr>
            <p:ph idx="1"/>
          </p:nvPr>
        </p:nvSpPr>
        <p:spPr>
          <a:xfrm>
            <a:off x="381000" y="1219200"/>
            <a:ext cx="8305800" cy="5257800"/>
          </a:xfrm>
        </p:spPr>
        <p:txBody>
          <a:bodyPr>
            <a:noAutofit/>
          </a:bodyPr>
          <a:lstStyle/>
          <a:p>
            <a:pPr>
              <a:buNone/>
            </a:pPr>
            <a:r>
              <a:rPr lang="en-US" sz="2000" b="1" dirty="0" smtClean="0"/>
              <a:t>Outcomes</a:t>
            </a:r>
            <a:endParaRPr lang="en-US" sz="2000" dirty="0" smtClean="0"/>
          </a:p>
          <a:p>
            <a:pPr>
              <a:buNone/>
            </a:pPr>
            <a:r>
              <a:rPr lang="en-US" sz="2000" dirty="0" smtClean="0"/>
              <a:t>	To shame health-related allies of cigarette manufacturers, in the belief that this helps to isolate and ostracize a rogue industry.</a:t>
            </a:r>
          </a:p>
          <a:p>
            <a:pPr>
              <a:buNone/>
            </a:pPr>
            <a:r>
              <a:rPr lang="en-US" sz="2000" b="1" dirty="0" smtClean="0"/>
              <a:t>Conclusions</a:t>
            </a:r>
          </a:p>
          <a:p>
            <a:r>
              <a:rPr lang="en-US" sz="2000" dirty="0" smtClean="0"/>
              <a:t>organized medicine sports teams and leagues</a:t>
            </a:r>
          </a:p>
          <a:p>
            <a:r>
              <a:rPr lang="en-US" sz="2000" dirty="0" smtClean="0"/>
              <a:t>Universities</a:t>
            </a:r>
          </a:p>
          <a:p>
            <a:r>
              <a:rPr lang="en-US" sz="2000" dirty="0" smtClean="0"/>
              <a:t>Hospitals</a:t>
            </a:r>
          </a:p>
          <a:p>
            <a:r>
              <a:rPr lang="en-US" sz="2000" dirty="0" smtClean="0"/>
              <a:t>Chain drug stores (including </a:t>
            </a:r>
            <a:r>
              <a:rPr lang="en-US" sz="2000" dirty="0" err="1" smtClean="0"/>
              <a:t>Walmart</a:t>
            </a:r>
            <a:r>
              <a:rPr lang="en-US" sz="2000" dirty="0" smtClean="0"/>
              <a:t>, Costco)</a:t>
            </a:r>
          </a:p>
          <a:p>
            <a:r>
              <a:rPr lang="en-US" sz="2000" dirty="0" smtClean="0"/>
              <a:t>Arts organizations and museums </a:t>
            </a:r>
          </a:p>
          <a:p>
            <a:r>
              <a:rPr lang="en-US" sz="2000" dirty="0" smtClean="0"/>
              <a:t>Airlines</a:t>
            </a:r>
          </a:p>
          <a:p>
            <a:r>
              <a:rPr lang="en-US" sz="2000" dirty="0" smtClean="0"/>
              <a:t>Pharmaceutical industry</a:t>
            </a:r>
          </a:p>
          <a:p>
            <a:pPr>
              <a:buNone/>
            </a:pPr>
            <a:r>
              <a:rPr lang="en-US" sz="2000" dirty="0" smtClean="0"/>
              <a:t>	</a:t>
            </a:r>
          </a:p>
          <a:p>
            <a:pPr>
              <a:buNone/>
            </a:pPr>
            <a:r>
              <a:rPr lang="en-US" sz="2000" dirty="0" smtClean="0"/>
              <a:t>	These conclusions offer sobering lessons for policy makers attempting to identify barriers to reducing demand for tobacco products.</a:t>
            </a:r>
            <a:endParaRPr lang="en-US"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PEP\Other\DOC Photos\LOW_DOWN_DIRTY-CRIME.jpg"/>
          <p:cNvPicPr>
            <a:picLocks noGrp="1" noChangeAspect="1" noChangeArrowheads="1"/>
          </p:cNvPicPr>
          <p:nvPr>
            <p:ph idx="4294967295"/>
          </p:nvPr>
        </p:nvPicPr>
        <p:blipFill>
          <a:blip r:embed="rId2" cstate="print"/>
          <a:srcRect/>
          <a:stretch>
            <a:fillRect/>
          </a:stretch>
        </p:blipFill>
        <p:spPr bwMode="auto">
          <a:xfrm>
            <a:off x="457200" y="762000"/>
            <a:ext cx="8458200" cy="565019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142999"/>
          </a:xfrm>
        </p:spPr>
        <p:txBody>
          <a:bodyPr/>
          <a:lstStyle/>
          <a:p>
            <a:r>
              <a:rPr lang="en-US" dirty="0" smtClean="0"/>
              <a:t>Cultural philanthropy </a:t>
            </a:r>
            <a:endParaRPr lang="en-US" dirty="0"/>
          </a:p>
        </p:txBody>
      </p:sp>
      <p:sp>
        <p:nvSpPr>
          <p:cNvPr id="3" name="Subtitle 2"/>
          <p:cNvSpPr>
            <a:spLocks noGrp="1"/>
          </p:cNvSpPr>
          <p:nvPr>
            <p:ph type="subTitle" idx="1"/>
          </p:nvPr>
        </p:nvSpPr>
        <p:spPr>
          <a:xfrm>
            <a:off x="1371600" y="3886200"/>
            <a:ext cx="6400800" cy="2438400"/>
          </a:xfrm>
        </p:spPr>
        <p:txBody>
          <a:bodyPr/>
          <a:lstStyle/>
          <a:p>
            <a:r>
              <a:rPr lang="en-US" dirty="0" smtClean="0"/>
              <a:t>Social Responsibility</a:t>
            </a:r>
          </a:p>
          <a:p>
            <a:r>
              <a:rPr lang="en-US" dirty="0" smtClean="0">
                <a:hlinkClick r:id="rId2"/>
              </a:rPr>
              <a:t>http://www.pmi.com/eng/about_us/charitable_giving/disaster_relief/pages/disaster_relief.aspx</a:t>
            </a:r>
            <a:r>
              <a:rPr lang="en-US" dirty="0" smtClean="0"/>
              <a:t> </a:t>
            </a:r>
            <a:endParaRPr lang="en-US" dirty="0"/>
          </a:p>
        </p:txBody>
      </p:sp>
      <p:pic>
        <p:nvPicPr>
          <p:cNvPr id="84994" name="Picture 2" descr="http://www.eurowrc.org/08.sponsors/morris_title.gif"/>
          <p:cNvPicPr>
            <a:picLocks noChangeAspect="1" noChangeArrowheads="1"/>
          </p:cNvPicPr>
          <p:nvPr/>
        </p:nvPicPr>
        <p:blipFill>
          <a:blip r:embed="rId3" cstate="print"/>
          <a:srcRect/>
          <a:stretch>
            <a:fillRect/>
          </a:stretch>
        </p:blipFill>
        <p:spPr bwMode="auto">
          <a:xfrm>
            <a:off x="0" y="2133600"/>
            <a:ext cx="9144000" cy="17526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447800" y="304800"/>
            <a:ext cx="7696200" cy="6096000"/>
          </a:xfrm>
        </p:spPr>
        <p:txBody>
          <a:bodyPr>
            <a:normAutofit fontScale="90000"/>
          </a:bodyPr>
          <a:lstStyle/>
          <a:p>
            <a:pPr algn="l"/>
            <a:r>
              <a:rPr lang="en-US" sz="3600" dirty="0" smtClean="0"/>
              <a:t/>
            </a:r>
            <a:br>
              <a:rPr lang="en-US" sz="3600" dirty="0" smtClean="0"/>
            </a:br>
            <a:r>
              <a:rPr lang="en-US" sz="3600" dirty="0" smtClean="0"/>
              <a:t/>
            </a:r>
            <a:br>
              <a:rPr lang="en-US" sz="3600" dirty="0" smtClean="0"/>
            </a:br>
            <a:r>
              <a:rPr lang="en-US" sz="3600" dirty="0" smtClean="0"/>
              <a:t>Cigarette maker Philip Morris spent $2 million on domestic violence programs nationally and $108 million on the advertising campaign to tell us about it. </a:t>
            </a:r>
            <a:br>
              <a:rPr lang="en-US" sz="3600" dirty="0" smtClean="0"/>
            </a:br>
            <a:r>
              <a:rPr lang="en-US" sz="3600" dirty="0" smtClean="0"/>
              <a:t/>
            </a:r>
            <a:br>
              <a:rPr lang="en-US" sz="3600" dirty="0" smtClean="0"/>
            </a:br>
            <a:r>
              <a:rPr lang="en-US" sz="3600" dirty="0" smtClean="0"/>
              <a:t>Tobacco can't be advertised on TV, but tobacco makers' token support of good causes can.</a:t>
            </a:r>
            <a:r>
              <a:rPr lang="en-US" sz="3600" i="1" dirty="0" smtClean="0"/>
              <a:t/>
            </a:r>
            <a:br>
              <a:rPr lang="en-US" sz="3600" i="1" dirty="0" smtClean="0"/>
            </a:br>
            <a:r>
              <a:rPr lang="en-US" sz="3600" cap="all" dirty="0" smtClean="0"/>
              <a:t>  </a:t>
            </a:r>
            <a:br>
              <a:rPr lang="en-US" sz="3600" cap="all" dirty="0" smtClean="0"/>
            </a:br>
            <a:r>
              <a:rPr lang="en-US" sz="3600" cap="all" dirty="0" smtClean="0"/>
              <a:t/>
            </a:r>
            <a:br>
              <a:rPr lang="en-US" sz="3600" cap="all" dirty="0" smtClean="0"/>
            </a:br>
            <a:r>
              <a:rPr lang="en-US" sz="3600" cap="all" dirty="0" smtClean="0"/>
              <a:t>				</a:t>
            </a:r>
            <a:r>
              <a:rPr lang="en-US" sz="2400" dirty="0" smtClean="0">
                <a:hlinkClick r:id="rId2"/>
              </a:rPr>
              <a:t>AlterNet</a:t>
            </a:r>
            <a:r>
              <a:rPr lang="en-US" sz="2400" dirty="0" smtClean="0"/>
              <a:t> / </a:t>
            </a:r>
            <a:r>
              <a:rPr lang="en-US" sz="2400" i="1" dirty="0" smtClean="0"/>
              <a:t>By</a:t>
            </a:r>
            <a:r>
              <a:rPr lang="en-US" sz="2400" dirty="0" smtClean="0"/>
              <a:t> </a:t>
            </a:r>
            <a:r>
              <a:rPr lang="en-US" sz="2400" i="1" dirty="0" smtClean="0">
                <a:hlinkClick r:id="rId3"/>
              </a:rPr>
              <a:t>Lori </a:t>
            </a:r>
            <a:r>
              <a:rPr lang="en-US" sz="2400" i="1" dirty="0" err="1" smtClean="0">
                <a:hlinkClick r:id="rId3"/>
              </a:rPr>
              <a:t>Dorfman</a:t>
            </a:r>
            <a:r>
              <a:rPr lang="en-US" sz="3600" dirty="0" smtClean="0"/>
              <a:t/>
            </a:r>
            <a:br>
              <a:rPr lang="en-US" sz="3600" dirty="0" smtClean="0"/>
            </a:br>
            <a:r>
              <a:rPr lang="en-US" sz="3600" dirty="0" smtClean="0"/>
              <a:t/>
            </a:r>
            <a:br>
              <a:rPr lang="en-US" sz="3600" dirty="0" smtClean="0"/>
            </a:br>
            <a:endParaRPr lang="en-US" sz="3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MHECV\Downloads\Philip Morris Sponsors Alvin Ailey Dance Co.jpg"/>
          <p:cNvPicPr>
            <a:picLocks noChangeAspect="1" noChangeArrowheads="1"/>
          </p:cNvPicPr>
          <p:nvPr/>
        </p:nvPicPr>
        <p:blipFill>
          <a:blip r:embed="rId3" cstate="print"/>
          <a:srcRect/>
          <a:stretch>
            <a:fillRect/>
          </a:stretch>
        </p:blipFill>
        <p:spPr bwMode="auto">
          <a:xfrm>
            <a:off x="3581400" y="0"/>
            <a:ext cx="5303049" cy="6858000"/>
          </a:xfrm>
          <a:prstGeom prst="rect">
            <a:avLst/>
          </a:prstGeom>
          <a:noFill/>
        </p:spPr>
      </p:pic>
      <p:sp>
        <p:nvSpPr>
          <p:cNvPr id="12" name="TextBox 11"/>
          <p:cNvSpPr txBox="1"/>
          <p:nvPr/>
        </p:nvSpPr>
        <p:spPr>
          <a:xfrm>
            <a:off x="230393" y="1185134"/>
            <a:ext cx="3048000" cy="1323439"/>
          </a:xfrm>
          <a:prstGeom prst="rect">
            <a:avLst/>
          </a:prstGeom>
          <a:noFill/>
        </p:spPr>
        <p:txBody>
          <a:bodyPr wrap="square" rtlCol="0">
            <a:spAutoFit/>
          </a:bodyPr>
          <a:lstStyle/>
          <a:p>
            <a:r>
              <a:rPr lang="en-US" sz="4000" dirty="0" smtClean="0"/>
              <a:t>Big patron of the arts</a:t>
            </a:r>
            <a:endParaRPr lang="en-US" sz="4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Users\MHECV\AppData\Local\Microsoft\Windows\Temporary Internet Files\Content.IE5\L00R8EGH\MP900442173[1].jpg"/>
          <p:cNvPicPr>
            <a:picLocks noChangeAspect="1" noChangeArrowheads="1"/>
          </p:cNvPicPr>
          <p:nvPr/>
        </p:nvPicPr>
        <p:blipFill>
          <a:blip r:embed="rId3" cstate="print"/>
          <a:srcRect/>
          <a:stretch>
            <a:fillRect/>
          </a:stretch>
        </p:blipFill>
        <p:spPr bwMode="auto">
          <a:xfrm flipH="1">
            <a:off x="533400" y="457200"/>
            <a:ext cx="702886" cy="1142999"/>
          </a:xfrm>
          <a:prstGeom prst="rect">
            <a:avLst/>
          </a:prstGeom>
          <a:noFill/>
        </p:spPr>
      </p:pic>
      <p:sp>
        <p:nvSpPr>
          <p:cNvPr id="3" name="Title 2"/>
          <p:cNvSpPr>
            <a:spLocks noGrp="1"/>
          </p:cNvSpPr>
          <p:nvPr>
            <p:ph type="title"/>
          </p:nvPr>
        </p:nvSpPr>
        <p:spPr/>
        <p:txBody>
          <a:bodyPr/>
          <a:lstStyle/>
          <a:p>
            <a:r>
              <a:rPr lang="en-US" dirty="0" smtClean="0"/>
              <a:t>Art Action</a:t>
            </a:r>
            <a:endParaRPr lang="en-US" dirty="0"/>
          </a:p>
        </p:txBody>
      </p:sp>
      <p:sp>
        <p:nvSpPr>
          <p:cNvPr id="4" name="Content Placeholder 3"/>
          <p:cNvSpPr>
            <a:spLocks noGrp="1"/>
          </p:cNvSpPr>
          <p:nvPr>
            <p:ph idx="1"/>
          </p:nvPr>
        </p:nvSpPr>
        <p:spPr>
          <a:xfrm>
            <a:off x="457200" y="1752600"/>
            <a:ext cx="8229600" cy="4373563"/>
          </a:xfrm>
        </p:spPr>
        <p:txBody>
          <a:bodyPr/>
          <a:lstStyle/>
          <a:p>
            <a:r>
              <a:rPr lang="en-US" dirty="0" smtClean="0"/>
              <a:t>Letters to the institution</a:t>
            </a:r>
          </a:p>
          <a:p>
            <a:r>
              <a:rPr lang="en-US" dirty="0" smtClean="0"/>
              <a:t>Education of the community</a:t>
            </a:r>
          </a:p>
          <a:p>
            <a:r>
              <a:rPr lang="en-US" dirty="0" smtClean="0"/>
              <a:t>Counter-advertising</a:t>
            </a:r>
          </a:p>
          <a:p>
            <a:r>
              <a:rPr lang="en-US" dirty="0" smtClean="0"/>
              <a:t>Sidewalk theatre</a:t>
            </a:r>
          </a:p>
          <a:p>
            <a:r>
              <a:rPr lang="en-US" dirty="0" smtClean="0"/>
              <a:t>Work with artists</a:t>
            </a:r>
          </a:p>
          <a:p>
            <a:r>
              <a:rPr lang="en-US" dirty="0" smtClean="0"/>
              <a:t>Work with children artists</a:t>
            </a:r>
          </a:p>
          <a:p>
            <a:r>
              <a:rPr lang="en-US" i="1" dirty="0" smtClean="0"/>
              <a:t>Poster contests*</a:t>
            </a:r>
            <a:endParaRPr lang="en-US" i="1" dirty="0"/>
          </a:p>
        </p:txBody>
      </p:sp>
      <p:pic>
        <p:nvPicPr>
          <p:cNvPr id="92164" name="Picture 4" descr="Barfboro"/>
          <p:cNvPicPr>
            <a:picLocks noChangeAspect="1" noChangeArrowheads="1"/>
          </p:cNvPicPr>
          <p:nvPr/>
        </p:nvPicPr>
        <p:blipFill>
          <a:blip r:embed="rId4" cstate="print"/>
          <a:srcRect/>
          <a:stretch>
            <a:fillRect/>
          </a:stretch>
        </p:blipFill>
        <p:spPr bwMode="auto">
          <a:xfrm>
            <a:off x="6172200" y="457200"/>
            <a:ext cx="2362200" cy="3390718"/>
          </a:xfrm>
          <a:prstGeom prst="rect">
            <a:avLst/>
          </a:prstGeom>
          <a:noFill/>
        </p:spPr>
      </p:pic>
      <p:pic>
        <p:nvPicPr>
          <p:cNvPr id="6" name="Picture 5" descr="https://encrypted-tbn1.gstatic.com/images?q=tbn:ANd9GcS6yvi5ewBZ4aakNQTgngzl-ZQTG7pfhHhFFy_oviRF06kBLX9u5Q"/>
          <p:cNvPicPr>
            <a:picLocks noChangeAspect="1" noChangeArrowheads="1"/>
          </p:cNvPicPr>
          <p:nvPr/>
        </p:nvPicPr>
        <p:blipFill>
          <a:blip r:embed="rId5" cstate="print"/>
          <a:srcRect/>
          <a:stretch>
            <a:fillRect/>
          </a:stretch>
        </p:blipFill>
        <p:spPr bwMode="auto">
          <a:xfrm>
            <a:off x="5791200" y="3962400"/>
            <a:ext cx="1447800" cy="25577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normAutofit/>
          </a:bodyPr>
          <a:lstStyle/>
          <a:p>
            <a:pPr>
              <a:defRPr/>
            </a:pPr>
            <a:r>
              <a:rPr lang="en-US" dirty="0">
                <a:latin typeface="+mn-lt"/>
              </a:rPr>
              <a:t>S</a:t>
            </a:r>
            <a:r>
              <a:rPr lang="en-US" dirty="0" smtClean="0">
                <a:latin typeface="+mn-lt"/>
              </a:rPr>
              <a:t>moking prevention ads</a:t>
            </a:r>
            <a:endParaRPr lang="en-US" dirty="0">
              <a:latin typeface="+mn-lt"/>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95" y="1591900"/>
            <a:ext cx="3744605" cy="232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3588" y="4116079"/>
            <a:ext cx="3071600" cy="240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9427" y="1486478"/>
            <a:ext cx="3239921" cy="2532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891" y="4018672"/>
            <a:ext cx="4214812" cy="249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0" y="6559805"/>
            <a:ext cx="6457024" cy="307777"/>
          </a:xfrm>
          <a:prstGeom prst="rect">
            <a:avLst/>
          </a:prstGeom>
          <a:noFill/>
        </p:spPr>
        <p:txBody>
          <a:bodyPr wrap="none" rtlCol="0">
            <a:spAutoFit/>
          </a:bodyPr>
          <a:lstStyle/>
          <a:p>
            <a:pPr defTabSz="457200"/>
            <a:r>
              <a:rPr lang="en-US" sz="1400" dirty="0">
                <a:solidFill>
                  <a:prstClr val="black"/>
                </a:solidFill>
              </a:rPr>
              <a:t>Source: UCSF Tobacco Industry Videos: </a:t>
            </a:r>
            <a:r>
              <a:rPr lang="en-US" sz="1400" dirty="0">
                <a:solidFill>
                  <a:prstClr val="black"/>
                </a:solidFill>
                <a:hlinkClick r:id="rId7"/>
              </a:rPr>
              <a:t>https://archive.org/details/tobacco_bbt64d00</a:t>
            </a:r>
            <a:r>
              <a:rPr lang="en-US" sz="1400" dirty="0">
                <a:solidFill>
                  <a:prstClr val="black"/>
                </a:solidFill>
              </a:rPr>
              <a:t> </a:t>
            </a:r>
          </a:p>
        </p:txBody>
      </p:sp>
    </p:spTree>
    <p:extLst>
      <p:ext uri="{BB962C8B-B14F-4D97-AF65-F5344CB8AC3E}">
        <p14:creationId xmlns:p14="http://schemas.microsoft.com/office/powerpoint/2010/main" val="4476127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4.bp.blogspot.com/-11gUR0S_Hs0/UI7Uvvv-KgI/AAAAAAAAX2A/8x_nEINAATU/s1600/dont+smoke.png"/>
          <p:cNvPicPr>
            <a:picLocks noChangeAspect="1" noChangeArrowheads="1"/>
          </p:cNvPicPr>
          <p:nvPr/>
        </p:nvPicPr>
        <p:blipFill>
          <a:blip r:embed="rId2" cstate="print"/>
          <a:srcRect/>
          <a:stretch>
            <a:fillRect/>
          </a:stretch>
        </p:blipFill>
        <p:spPr bwMode="auto">
          <a:xfrm>
            <a:off x="1752600" y="2209800"/>
            <a:ext cx="4964578" cy="3403390"/>
          </a:xfrm>
          <a:prstGeom prst="rect">
            <a:avLst/>
          </a:prstGeom>
          <a:noFill/>
        </p:spPr>
      </p:pic>
      <p:sp>
        <p:nvSpPr>
          <p:cNvPr id="3" name="Title 2"/>
          <p:cNvSpPr>
            <a:spLocks noGrp="1"/>
          </p:cNvSpPr>
          <p:nvPr>
            <p:ph type="title"/>
          </p:nvPr>
        </p:nvSpPr>
        <p:spPr>
          <a:xfrm>
            <a:off x="838200" y="533400"/>
            <a:ext cx="7282183" cy="1371600"/>
          </a:xfrm>
        </p:spPr>
        <p:txBody>
          <a:bodyPr>
            <a:normAutofit/>
          </a:bodyPr>
          <a:lstStyle/>
          <a:p>
            <a:r>
              <a:rPr lang="en-US" sz="5400" dirty="0" err="1" smtClean="0"/>
              <a:t>RJReynolds</a:t>
            </a:r>
            <a:r>
              <a:rPr lang="en-US" sz="5400" dirty="0" smtClean="0"/>
              <a:t> Program</a:t>
            </a:r>
            <a:endParaRPr lang="en-US" sz="5400" dirty="0"/>
          </a:p>
        </p:txBody>
      </p:sp>
      <p:sp>
        <p:nvSpPr>
          <p:cNvPr id="5" name="Text Placeholder 4"/>
          <p:cNvSpPr>
            <a:spLocks noGrp="1"/>
          </p:cNvSpPr>
          <p:nvPr>
            <p:ph type="body" sz="half" idx="2"/>
          </p:nvPr>
        </p:nvSpPr>
        <p:spPr>
          <a:xfrm>
            <a:off x="2286000" y="5062538"/>
            <a:ext cx="5834383" cy="804862"/>
          </a:xfrm>
        </p:spPr>
        <p:txBody>
          <a:bodyPr/>
          <a:lstStyle/>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covers and comic books</a:t>
            </a:r>
            <a:endParaRPr lang="en-US" dirty="0"/>
          </a:p>
        </p:txBody>
      </p:sp>
      <p:pic>
        <p:nvPicPr>
          <p:cNvPr id="64515" name="Picture 3" descr="\\nas3\lanhome\redirecteddata\mhecv\desktop\Philip-Morris-Subliminal-School.jpg"/>
          <p:cNvPicPr>
            <a:picLocks noGrp="1" noChangeAspect="1" noChangeArrowheads="1"/>
          </p:cNvPicPr>
          <p:nvPr>
            <p:ph idx="1"/>
          </p:nvPr>
        </p:nvPicPr>
        <p:blipFill>
          <a:blip r:embed="rId3" cstate="print"/>
          <a:srcRect/>
          <a:stretch>
            <a:fillRect/>
          </a:stretch>
        </p:blipFill>
        <p:spPr bwMode="auto">
          <a:xfrm>
            <a:off x="914400" y="1676400"/>
            <a:ext cx="3524250" cy="4479979"/>
          </a:xfrm>
          <a:prstGeom prst="rect">
            <a:avLst/>
          </a:prstGeom>
          <a:noFill/>
        </p:spPr>
      </p:pic>
      <p:pic>
        <p:nvPicPr>
          <p:cNvPr id="4" name="Picture 2" descr="\\nas3\lanhome\redirecteddata\mhecv\desktop\tobaccoiswhacko.jpg"/>
          <p:cNvPicPr>
            <a:picLocks noChangeAspect="1" noChangeArrowheads="1"/>
          </p:cNvPicPr>
          <p:nvPr/>
        </p:nvPicPr>
        <p:blipFill>
          <a:blip r:embed="rId4" cstate="print"/>
          <a:srcRect/>
          <a:stretch>
            <a:fillRect/>
          </a:stretch>
        </p:blipFill>
        <p:spPr bwMode="auto">
          <a:xfrm>
            <a:off x="4876800" y="1600200"/>
            <a:ext cx="3352800" cy="4335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a:t>
            </a:r>
            <a:endParaRPr lang="en-US" dirty="0"/>
          </a:p>
        </p:txBody>
      </p:sp>
      <p:sp>
        <p:nvSpPr>
          <p:cNvPr id="3" name="Content Placeholder 2"/>
          <p:cNvSpPr>
            <a:spLocks noGrp="1"/>
          </p:cNvSpPr>
          <p:nvPr>
            <p:ph idx="1"/>
          </p:nvPr>
        </p:nvSpPr>
        <p:spPr/>
        <p:txBody>
          <a:bodyPr/>
          <a:lstStyle/>
          <a:p>
            <a:r>
              <a:rPr lang="en-US" dirty="0" smtClean="0"/>
              <a:t>Contacted schools, districts, PTAs</a:t>
            </a:r>
          </a:p>
          <a:p>
            <a:r>
              <a:rPr lang="en-US" dirty="0" smtClean="0"/>
              <a:t>Confiscated them</a:t>
            </a:r>
          </a:p>
          <a:p>
            <a:r>
              <a:rPr lang="en-US" dirty="0" smtClean="0"/>
              <a:t>Repurposed them</a:t>
            </a:r>
          </a:p>
          <a:p>
            <a:r>
              <a:rPr lang="en-US" dirty="0" smtClean="0"/>
              <a:t>Wrote letters to the editor</a:t>
            </a:r>
            <a:endParaRPr lang="en-US" dirty="0"/>
          </a:p>
        </p:txBody>
      </p:sp>
      <p:pic>
        <p:nvPicPr>
          <p:cNvPr id="93186" name="Picture 2" descr="C:\Users\MHECV\AppData\Local\Microsoft\Windows\Temporary Internet Files\Content.IE5\L00R8EGH\MP900442173[1].jpg"/>
          <p:cNvPicPr>
            <a:picLocks noChangeAspect="1" noChangeArrowheads="1"/>
          </p:cNvPicPr>
          <p:nvPr/>
        </p:nvPicPr>
        <p:blipFill>
          <a:blip r:embed="rId2" cstate="print"/>
          <a:srcRect/>
          <a:stretch>
            <a:fillRect/>
          </a:stretch>
        </p:blipFill>
        <p:spPr bwMode="auto">
          <a:xfrm>
            <a:off x="457200" y="304800"/>
            <a:ext cx="702886" cy="1143000"/>
          </a:xfrm>
          <a:prstGeom prst="rect">
            <a:avLst/>
          </a:prstGeom>
          <a:noFill/>
        </p:spPr>
      </p:pic>
      <p:pic>
        <p:nvPicPr>
          <p:cNvPr id="93187" name="Picture 3" descr="C:\Users\MHECV\Downloads\download.jpg"/>
          <p:cNvPicPr>
            <a:picLocks noChangeAspect="1" noChangeArrowheads="1"/>
          </p:cNvPicPr>
          <p:nvPr/>
        </p:nvPicPr>
        <p:blipFill>
          <a:blip r:embed="rId3" cstate="print"/>
          <a:srcRect/>
          <a:stretch>
            <a:fillRect/>
          </a:stretch>
        </p:blipFill>
        <p:spPr bwMode="auto">
          <a:xfrm>
            <a:off x="2590800" y="4013752"/>
            <a:ext cx="3810000" cy="252619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normAutofit fontScale="90000"/>
          </a:bodyPr>
          <a:lstStyle/>
          <a:p>
            <a:pPr>
              <a:defRPr/>
            </a:pPr>
            <a:r>
              <a:rPr lang="en-US" dirty="0" smtClean="0">
                <a:latin typeface="+mn-lt"/>
              </a:rPr>
              <a:t>Charitable works by tobacco companies</a:t>
            </a:r>
            <a:endParaRPr lang="en-US" dirty="0">
              <a:latin typeface="+mn-lt"/>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7793" y="1898318"/>
            <a:ext cx="1143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881258"/>
            <a:ext cx="1143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5097" y="1881258"/>
            <a:ext cx="1143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6350" y="1881258"/>
            <a:ext cx="1143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3832" y="1898318"/>
            <a:ext cx="1143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4960" y="1881258"/>
            <a:ext cx="1143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7891" y="3242620"/>
            <a:ext cx="4528569" cy="88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2697" y="4234754"/>
            <a:ext cx="2921303" cy="193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50928" y="4234754"/>
            <a:ext cx="2874275" cy="193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54" y="4209284"/>
            <a:ext cx="2951088" cy="195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8084" y="6404300"/>
            <a:ext cx="9105916" cy="523220"/>
          </a:xfrm>
          <a:prstGeom prst="rect">
            <a:avLst/>
          </a:prstGeom>
          <a:noFill/>
        </p:spPr>
        <p:txBody>
          <a:bodyPr wrap="square" rtlCol="0">
            <a:spAutoFit/>
          </a:bodyPr>
          <a:lstStyle/>
          <a:p>
            <a:pPr defTabSz="457200"/>
            <a:r>
              <a:rPr lang="en-US" sz="1400" dirty="0">
                <a:solidFill>
                  <a:prstClr val="black"/>
                </a:solidFill>
              </a:rPr>
              <a:t>Sources: St. Lawrence University, </a:t>
            </a:r>
            <a:r>
              <a:rPr lang="en-US" sz="1400" dirty="0">
                <a:solidFill>
                  <a:prstClr val="black"/>
                </a:solidFill>
                <a:hlinkClick r:id="rId13"/>
              </a:rPr>
              <a:t>http://it.stlawu.edu/~global/pagessemiotics/testphilipmo.html</a:t>
            </a:r>
            <a:r>
              <a:rPr lang="en-US" sz="1400" dirty="0">
                <a:solidFill>
                  <a:prstClr val="black"/>
                </a:solidFill>
              </a:rPr>
              <a:t>  &amp; </a:t>
            </a:r>
            <a:r>
              <a:rPr lang="en-US" sz="1400" dirty="0" err="1">
                <a:solidFill>
                  <a:prstClr val="black"/>
                </a:solidFill>
              </a:rPr>
              <a:t>GlobalPost</a:t>
            </a:r>
            <a:r>
              <a:rPr lang="en-US" sz="1400" dirty="0">
                <a:solidFill>
                  <a:prstClr val="black"/>
                </a:solidFill>
              </a:rPr>
              <a:t>, November 4, 2010, Will Carless </a:t>
            </a:r>
          </a:p>
        </p:txBody>
      </p:sp>
      <p:cxnSp>
        <p:nvCxnSpPr>
          <p:cNvPr id="3" name="Straight Connector 2"/>
          <p:cNvCxnSpPr/>
          <p:nvPr/>
        </p:nvCxnSpPr>
        <p:spPr>
          <a:xfrm>
            <a:off x="276447" y="2934586"/>
            <a:ext cx="8697432" cy="0"/>
          </a:xfrm>
          <a:prstGeom prst="line">
            <a:avLst/>
          </a:prstGeom>
          <a:ln w="381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3588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eaLnBrk="1" hangingPunct="1"/>
            <a:r>
              <a:rPr lang="en-US" sz="4000" dirty="0" smtClean="0"/>
              <a:t>Tobacco companies over the years</a:t>
            </a:r>
          </a:p>
        </p:txBody>
      </p:sp>
      <p:pic>
        <p:nvPicPr>
          <p:cNvPr id="4099" name="Picture 2" descr="C:\Users\MHECV\Downloads\Altria.jpg"/>
          <p:cNvPicPr>
            <a:picLocks noGrp="1" noChangeAspect="1" noChangeArrowheads="1"/>
          </p:cNvPicPr>
          <p:nvPr>
            <p:ph idx="1"/>
          </p:nvPr>
        </p:nvPicPr>
        <p:blipFill>
          <a:blip r:embed="rId3" cstate="print"/>
          <a:srcRect/>
          <a:stretch>
            <a:fillRect/>
          </a:stretch>
        </p:blipFill>
        <p:spPr>
          <a:xfrm>
            <a:off x="7010400" y="2895600"/>
            <a:ext cx="1752600" cy="1752600"/>
          </a:xfrm>
          <a:noFill/>
        </p:spPr>
      </p:pic>
      <p:pic>
        <p:nvPicPr>
          <p:cNvPr id="4100" name="Picture 4" descr="http://upload.wikimedia.org/wikipedia/en/c/ca/RJRTLogo.png"/>
          <p:cNvPicPr>
            <a:picLocks noChangeAspect="1" noChangeArrowheads="1"/>
          </p:cNvPicPr>
          <p:nvPr/>
        </p:nvPicPr>
        <p:blipFill>
          <a:blip r:embed="rId4" cstate="print"/>
          <a:srcRect/>
          <a:stretch>
            <a:fillRect/>
          </a:stretch>
        </p:blipFill>
        <p:spPr bwMode="auto">
          <a:xfrm>
            <a:off x="6019800" y="1371600"/>
            <a:ext cx="2679700" cy="1139825"/>
          </a:xfrm>
          <a:prstGeom prst="rect">
            <a:avLst/>
          </a:prstGeom>
          <a:noFill/>
          <a:ln w="9525">
            <a:noFill/>
            <a:miter lim="800000"/>
            <a:headEnd/>
            <a:tailEnd/>
          </a:ln>
        </p:spPr>
      </p:pic>
      <p:pic>
        <p:nvPicPr>
          <p:cNvPr id="4101" name="Picture 6" descr="http://typophile.com/files/lorillard_4649.jpg"/>
          <p:cNvPicPr>
            <a:picLocks noChangeAspect="1" noChangeArrowheads="1"/>
          </p:cNvPicPr>
          <p:nvPr/>
        </p:nvPicPr>
        <p:blipFill>
          <a:blip r:embed="rId5" cstate="print"/>
          <a:srcRect/>
          <a:stretch>
            <a:fillRect/>
          </a:stretch>
        </p:blipFill>
        <p:spPr bwMode="auto">
          <a:xfrm>
            <a:off x="228600" y="1447800"/>
            <a:ext cx="2327275" cy="1192213"/>
          </a:xfrm>
          <a:prstGeom prst="rect">
            <a:avLst/>
          </a:prstGeom>
          <a:noFill/>
          <a:ln w="9525">
            <a:noFill/>
            <a:miter lim="800000"/>
            <a:headEnd/>
            <a:tailEnd/>
          </a:ln>
        </p:spPr>
      </p:pic>
      <p:pic>
        <p:nvPicPr>
          <p:cNvPr id="4102" name="Picture 10" descr="http://img3.rnkr-static.com/list_img/8582/108582/300/tobacco-companies-u4.jpg"/>
          <p:cNvPicPr>
            <a:picLocks noChangeAspect="1" noChangeArrowheads="1"/>
          </p:cNvPicPr>
          <p:nvPr/>
        </p:nvPicPr>
        <p:blipFill>
          <a:blip r:embed="rId6" cstate="print"/>
          <a:srcRect/>
          <a:stretch>
            <a:fillRect/>
          </a:stretch>
        </p:blipFill>
        <p:spPr bwMode="auto">
          <a:xfrm>
            <a:off x="5105400" y="3048000"/>
            <a:ext cx="1333500" cy="1333500"/>
          </a:xfrm>
          <a:prstGeom prst="rect">
            <a:avLst/>
          </a:prstGeom>
          <a:noFill/>
          <a:ln w="9525">
            <a:noFill/>
            <a:miter lim="800000"/>
            <a:headEnd/>
            <a:tailEnd/>
          </a:ln>
        </p:spPr>
      </p:pic>
      <p:pic>
        <p:nvPicPr>
          <p:cNvPr id="4103" name="Picture 12" descr="http://www.aarnc.com/_images/RJ_Reynolds_logo.png"/>
          <p:cNvPicPr>
            <a:picLocks noChangeAspect="1" noChangeArrowheads="1"/>
          </p:cNvPicPr>
          <p:nvPr/>
        </p:nvPicPr>
        <p:blipFill>
          <a:blip r:embed="rId7" cstate="print"/>
          <a:srcRect/>
          <a:stretch>
            <a:fillRect/>
          </a:stretch>
        </p:blipFill>
        <p:spPr bwMode="auto">
          <a:xfrm>
            <a:off x="3429000" y="1600200"/>
            <a:ext cx="2667000" cy="990600"/>
          </a:xfrm>
          <a:prstGeom prst="rect">
            <a:avLst/>
          </a:prstGeom>
          <a:noFill/>
          <a:ln w="9525">
            <a:noFill/>
            <a:miter lim="800000"/>
            <a:headEnd/>
            <a:tailEnd/>
          </a:ln>
        </p:spPr>
      </p:pic>
      <p:pic>
        <p:nvPicPr>
          <p:cNvPr id="4104" name="Picture 14" descr="http://www.logotypes101.com/logos/449/D22E43C0ED2A7D3CA5BF6DF85F392834/Brown__Williamson_Tobacco.png"/>
          <p:cNvPicPr>
            <a:picLocks noChangeAspect="1" noChangeArrowheads="1"/>
          </p:cNvPicPr>
          <p:nvPr/>
        </p:nvPicPr>
        <p:blipFill>
          <a:blip r:embed="rId8" cstate="print"/>
          <a:srcRect/>
          <a:stretch>
            <a:fillRect/>
          </a:stretch>
        </p:blipFill>
        <p:spPr bwMode="auto">
          <a:xfrm>
            <a:off x="2971800" y="4800600"/>
            <a:ext cx="1790700" cy="1790700"/>
          </a:xfrm>
          <a:prstGeom prst="rect">
            <a:avLst/>
          </a:prstGeom>
          <a:noFill/>
          <a:ln w="9525">
            <a:noFill/>
            <a:miter lim="800000"/>
            <a:headEnd/>
            <a:tailEnd/>
          </a:ln>
        </p:spPr>
      </p:pic>
      <p:pic>
        <p:nvPicPr>
          <p:cNvPr id="4105" name="Picture 16" descr="http://www.stocklobster.net/2299vign.jpg"/>
          <p:cNvPicPr>
            <a:picLocks noChangeAspect="1" noChangeArrowheads="1"/>
          </p:cNvPicPr>
          <p:nvPr/>
        </p:nvPicPr>
        <p:blipFill>
          <a:blip r:embed="rId9" cstate="print"/>
          <a:srcRect/>
          <a:stretch>
            <a:fillRect/>
          </a:stretch>
        </p:blipFill>
        <p:spPr bwMode="auto">
          <a:xfrm>
            <a:off x="0" y="4800600"/>
            <a:ext cx="2748961" cy="1524000"/>
          </a:xfrm>
          <a:prstGeom prst="rect">
            <a:avLst/>
          </a:prstGeom>
          <a:noFill/>
          <a:ln w="9525">
            <a:noFill/>
            <a:miter lim="800000"/>
            <a:headEnd/>
            <a:tailEnd/>
          </a:ln>
        </p:spPr>
      </p:pic>
      <p:pic>
        <p:nvPicPr>
          <p:cNvPr id="4106" name="Picture 18" descr="http://amichicago.com/wp-content/uploads/2012/08/ussmokelesstobacco.jpg"/>
          <p:cNvPicPr>
            <a:picLocks noChangeAspect="1" noChangeArrowheads="1"/>
          </p:cNvPicPr>
          <p:nvPr/>
        </p:nvPicPr>
        <p:blipFill>
          <a:blip r:embed="rId10" cstate="print"/>
          <a:srcRect/>
          <a:stretch>
            <a:fillRect/>
          </a:stretch>
        </p:blipFill>
        <p:spPr bwMode="auto">
          <a:xfrm>
            <a:off x="7236646" y="4953001"/>
            <a:ext cx="1907354" cy="914400"/>
          </a:xfrm>
          <a:prstGeom prst="rect">
            <a:avLst/>
          </a:prstGeom>
          <a:noFill/>
          <a:ln w="9525">
            <a:noFill/>
            <a:miter lim="800000"/>
            <a:headEnd/>
            <a:tailEnd/>
          </a:ln>
        </p:spPr>
      </p:pic>
      <p:sp>
        <p:nvSpPr>
          <p:cNvPr id="4107" name="AutoShape 20" descr="data:image/png;base64,iVBORw0KGgoAAAANSUhEUgAAAKAAAACgCAMAAAC8EZcfAAABBVBMVEVKQnP3tVJKQ3NDOm6akq3///9KR3NKRXNKSXNGPXBIQHKVkq36t1FHP3GTkq08Mmo/NmxCPXT0slKEfZz/u1Cmp7rwrlI5L2lvaY4+O3XGxdC5ucXa2d1xbI5ST3o6OHVWVX3z8/nq6+5SSHHPz9zAv89dTnA1KmZqWG3pq1T6+/+Qc2fWoFW0il6rg2HY1+OhemS+jVuDaGqjoLrNl1l3XmpsWm2tpb65tMxjYoPw8PCKh6MvLGPBwsuxsMFYTXstIGFzaZJ3d5Pl5O57dJlmXYkvImNTVHpiWYeBgJvl5ebWzt3e1uPRnVWfe2KrhF2Ga2RlUW+RcmGff10iEl13XWuVd18ySapPAAANvElEQVR4nO2dC3vaNheAjRXhSbHxBcz9ahuDgUC4JQ10sJawJelCgK39/z/lO7INJGnaQXA28nyc5ynYyJZeH52bBG258gmT05NHbxHv+MnJf9Ve5k5kdMAin3AniDtgQUfAPeU9AJ66gALPXnnB/TTsvvL8o5P/qn2tQe9i/41/3MHj13+//T1M8RFwL3k/gAfsJO8kzByqHAH3lSPgvgKAERcw7HmR5z+/uK+C8Ojkv2p/Dxo8Au4lR8B9ZZ2LvcTop0fPvV44+ffb3wPgwU/xEXAvOQLuK/+HxQIlgXYXOCAN99Ug+wscsNB07CAJgwYky5DYM2lwHQYMSPuOGNKafHCEwS7cqdkTQ6FQ/Kv6uvvffH9Q7TA+mOQUfdX9b70/SIWQJ7FZYH4SKKDaFH1CpxqUFQYJSC6c0EqaQYXrIAGlszVfyLkIaJIDzMVqHxSouXjxUOxMoAeWiym/tsAgrTBAQLvxGFD8K5g5Dg5QXfp8/lu8EEi3wQEWfAU2Hrz32DwQFQYGSG2PS2zbviLbQQEGk4ulmQuoiU1b83zZWRxULlbvfQ3ObD9ca0t1h/vfOheTvo8lLu3Gao7DAUSabQGpyoTQHw2pftP8OmFurnTZ+GEopF532xjploDUPp8t652+HU6lAPMFwDM/usQ6Xk3IjPCl1QmgFSTzoj9fnjc7fHCAMKoWjzuO0zhb9oXCc0q6por114eh+hNApraCaneavQb0E9c0cbmFCrd1ktTDKkOIYizmtJdVm1Ppup1erNJI7EJoryL2A7/pjKrmoj+7D8Vi0IPX7PiFN/ez8bcNM+o87rmm9yrGQo1mx1Ylv13trFw3VgVA3x7b7uopzOjoxbLnAJm26UXs2XQz2L7f1VFzU+utVBm/b1Ylr+5T59rq8+pGgz4BVcP1diMkPusg1AzQSR55wWPGkNO7cJcfan3VqlW59ZUNBkhVUm9o4vd3xzuBApJq7LshXD3eLyD2qOer1viCe1gX/gvKSULdiX1PB3feb5UKtw/UqcZLwzBbPzcJ13wE1dxok5CLFzTvSqweMOBmFkNP50sMtW3pRcBQVZ0/e6zNWXy71f32JT+3YGMxX3DqPXdCtVV9H2qgmc+tOTZpinH3RIvb87gYeuT+Yrze9m+JPaSCLvml5WrmmoVvzlMlNppsxwMitNiwVVbXaDNIeM78maob3MUqUTfs7RL1DoDUvl/FjzOp33sytuawVUjTHVg9dzkh2MS1J3xOU+2sZ/x8y0Jil2pGra8GFM9Me7a2RP8g3oF1sXhvM48WzwrPfSp23091Vopnvh88ICXt9aBtMzV3vNCinc/898K9yADBm+IdyfFA+g3/Ic7MwnxtGNp824X9TvUgleLiWh/VgnmmsVOxxyYV5KHQiYk9U63DDEsLx+Uzfa03Oilupq113kxtWyru9lXYKqNpXqqX6kwlWnxeOAOPFtuSIDLAOdT9hQ7zZGfBqiC44WyREh78O5mhCvTlwfb9rg4W59pqGNGpSwXmKxpAmW039RZ6YhsAQ7FFagnXOJ1UPQ7tzkxI2V7A9u7sqz8YbO/v6qi5MUMxvlRVGBd8dllYgPk1qql6DAA7cafAyjNYlJjgKrFGn6YWvY03b2+AuwOCGW4IwVcFtcBcN2SmIIw7HXWhMUCtmRJAtTM1dRYTtSZR1Y7z6LnqqR0G3HnRRIV1BATltBequmhrsbaU6mtQQZu9tgA0fdXuxc54tRoTnWWKCJBQVkEJ+HZaL+++qpNsf5ct3oZhGx1VNZsalE6FWWxG1XPA6rRt9cJxoIToQfAj0B6PifdelAfL3UV/r1p20l9mbs53vtozJxavF1Suz8Kf2WbT+w00uARImO/UUmzbwNcTY+2OZ7wi2ONua9HX7A/SVJXVx6J2zhU64Ld/ENW+b/Lq4sGm9oVAL6phtb5U6df7JYMPOU2zsGCGAfbIq//cfwD7g6rddK0ewpva6bX7VLVnVapemJSaAnRMhapJzW8dlZjn9007JdXBm8XQ/Xzr+LyWV+4sUPr1gRl+YymkzPmso1LTr058Aij2zAWh1W/LqppaQMqBa7+95juyV299qHz1LycWC/UuCrCgtOkLpkU5WrVhMTxzxJjYmNs7Wt+egGwdXjBhLRk/W3A/HJpS4Wsj7rT7UkF93UbNfptHoB7zotMxf3LFot5Z8KlX0nEB7A9SIrij/7BdFejP2o+/5X9rOQLuK48BJUl6Vah6IlKAPwdg8shJ8sVi8SY/ZjuTrzfyfPGGD9pJ/DAj5axs9nKU1sfUc3PqhQkuTFn+8r7yX4cBSXoWE/wwcWu1dETDbspb3b9qp94t1NsyXAHSsLtZ61f5wuoWmMvnXiykMb4ZGjiDuDFrRjJU5kKYXQprHDb5lGctcICkqytKWMLlGf3GMEjOwKVPcB8dQ4SkzGyowDKzewnNu/0mENwicO5nFKGbqzBiiwlOQuyiMYeQqwr6dIqhcx3XflfS2EBoODAmrYGVIxyJGEZXjtayE8NolSLjsjFQOHk4aKUHU0k3JhFEroxScrXIQEOrhEcKgH2aGCNE0e2kBJxlw5jcGRn5amDcWYPskFJyPRmUAVEZGoZlQMVHx/ABTB7qDia3iEP6JXoJ8DfJwhmF+4ix/lsXD64kjhp4lBhG/07j7N/XQ7mLcQIN8d3vFf0W3QzwKSJJjNeAQlnv4izcxlUsbORQ3sIYVHmFB9GKzHOVFnR2jfFnwlWy2JKkcBmXK5VTGJKrGBgPARTGHuSQon9QXgDEw4yRlilXqWFdyeFaklBkwGGeyACYQAI6BUBlhI0k4qdS3sCnCflqA0iSrdwY19g4ilHCOooOangqSWM8uE0gwskWHtFpCUfhMI3TEnQ3KRIahnOSNNLYSgAoNvBdWP4BoG6VsqeIVkq4+7eOdTBAF5DjXEA4Y4AoWsNGlycUAK1ud7QBVLoW+n2CMzwnTQcneBIuf2iBWqQixuVuNykxwEoU/5qnHmDCwmVm33C7YkWGNTyWuESpa+Ay6m4AVyU/m2I5DxMbQUoJD1qDLvOAJ4AcigAgR6MYw9MKRQC8vPzgArol+8dBeTi0wDQIGCPgX05gjj8oAFgrX166gIPsIMOHXUCLh2kd8W59L02Nj8Us7kpcpXQFdqRHPijPS34GWCFgcxYBDeotPIFxnwMyDXKSki9jfKI8n2I0rKVBBriLlIyuwIxEKml8lwBAd4opAGbKuAQm4GmQUeZdb0WZSaY8wQOBJkqfPo5wrfXiFNd+U5IlnHYBOQNnp+QlQD4nIN7ClwBYe+IkqNWtyDIp47sK1zqVPxs1pHSxMSYMUEFCGKZ0JGfxJId8GxziWlQmKE+SViQa7dagvwTEBLgGl1+0wetb5nwuoBw1cAvClOGGjScaTI/y1xP8ieRdL86tAEm0xOIvghmaTls5IlgjBey1do1givXroZ5kgCQ5Ac9AoEyLUAH8LXKt63K3LCCEJmzaSzlCrrIvAEqnf/755Ys1umLeZg0JyWVa6ZxSTjMjRV2LcZKo1UJ81Lq7s24RHZfTQyJdpa2p5D0huwSCdcaKJEdFSqJTKhXL6SgKt6DnLx/Gysg6BX8dZa0oGlk6xGo+Ws62yjn+ckiYhVsZeAh4XGk60r+LgxxKJGRZVpg2ZBk+JAqcUEV225HsPhGRZfYCV7Jwr7BkI8my5HfgPTTch4gCunRTiXuN7PZMOWih8FECPnMP3YvZkGg1iMSx6+Fjn+o9/FT+4AF323777uCNZVdAXhAE3n15M6Snshsg5YcZXc/An/KQ6fCf1EhfONpRdtTgePTrEMJld1geCeDMSHBdHFwb3FrxYo2c2EQF5Pkic2s3OICf88rK598GMJeXIREnlXFOUJIWFIkRBeJdqzWZtEY3LDTloKR2a02C9LsB5HOIMTdQRbZYxVLpGpNSuqjsoM9d9wcFiqKsnqMEUm2ayCPckihkprQUwcY14cOJCRRtAsv+tdpJZWp9JmEdD8Zy15Kl4gQPKxTKMe8HNW+0P8gAWal9hY3PiOWkIYICMS0TKErdss5i5RYdt6DypTSZRNc1nISYfIr4DE4noCTDreL2KtwdkHiAANUqgjVBSpXlDLaSo0F3DP2NRrfYYOVWjdWtoBOljFtjllJYEoaxyGf3/rcD9DUof2GVEkWwhlEAEPRW06kkTVtJKMJOEOrWSh5G4k+cHrtGeW3gKABCcRF9S8CVBnXcuoGC1tdgupJglTTSJ7oO9ZQMlW0t6na8qvnoSoO5f0eD5Jotisg0iyOIAaIEm/N8OT0alUs4h6ZQpiFYdPIMFeo/wtN8GpdlqkRwtrh9pNl9f5C4XgyLCFiQ8Qmw+DDHbJAIEziPWmNF4Vs4rShDXDrliqdJ8geUklckpyPyuVS6TShGLeKted9of9CfYvDTS2MwmejgkfKvGNcGJf1Gtj5AZ2zVN5XI57RRGmSgOX+aLQ3uuohKyVYJIuJn/mf9Pxv/FbtbpFJxTYgqCSIl3PwhVyqVBDtU3IpQqSQkN6fICcXdPYA84+YXSU5A9bjTj9T33KPePcXuese72h88SHkPm+jHf+tjLzkC7itHwH3l//Cv7wYsR8B95Qi4r7yH7beDBzz4KT4C7iVHwH3lWCzsK0fAfeUIuK+8n4X7AW99HPwUHwH3kvcDeMBO8k7CzKHKEXBfeReAh/6fVxz6f//xP7a2nFoqpoD9AAAAAElFTkSuQmCC"/>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en-US"/>
          </a:p>
        </p:txBody>
      </p:sp>
      <p:pic>
        <p:nvPicPr>
          <p:cNvPr id="4108" name="Picture 22" descr="Vector Logo: British American Tobacco (BAT)"/>
          <p:cNvPicPr>
            <a:picLocks noChangeAspect="1" noChangeArrowheads="1"/>
          </p:cNvPicPr>
          <p:nvPr/>
        </p:nvPicPr>
        <p:blipFill>
          <a:blip r:embed="rId11" cstate="print"/>
          <a:srcRect/>
          <a:stretch>
            <a:fillRect/>
          </a:stretch>
        </p:blipFill>
        <p:spPr bwMode="auto">
          <a:xfrm>
            <a:off x="5181600" y="4800600"/>
            <a:ext cx="1752600" cy="1752600"/>
          </a:xfrm>
          <a:prstGeom prst="rect">
            <a:avLst/>
          </a:prstGeom>
          <a:noFill/>
          <a:ln w="9525">
            <a:noFill/>
            <a:miter lim="800000"/>
            <a:headEnd/>
            <a:tailEnd/>
          </a:ln>
        </p:spPr>
      </p:pic>
      <p:sp>
        <p:nvSpPr>
          <p:cNvPr id="63490" name="AutoShape 2" descr="data:image/jpeg;base64,/9j/4AAQSkZJRgABAQAAAQABAAD/2wCEAAkGBxQTEhQUEhQVFhUWGBgZGBgXGBgeGBkWGBsZHxkdHRgbHiggGBslHRgYIjEhJSotLjAuGh8zODMsNyotMCsBCgoKDg0OGhAQGiwcHBwsLCwsLCwsLCwsLCwsLCwsLCwsLCwrLCwsLCwsLCsvLCwsLCwsLywsNCwsLC0sLCwsLP/AABEIAJgBSwMBIgACEQEDEQH/xAAcAAABBQEBAQAAAAAAAAAAAAAGAAEDBAUHAgj/xABBEAACAQIEAwYEAwYEBgIDAAABAhEDIQAEEjEFIkEGEzJRYXEjQoGRB1KhFGKxwdHwFTNy8SRDU4KSohayF2Ph/8QAGQEBAQEBAQEAAAAAAAAAAAAAAAECAwUE/8QAIxEBAQEAAgMAAgIDAQAAAAAAAAERAiEDEjFBYRNRscHwBP/aAAwDAQACEQMRAD8AKOI8ezFMPo7uo1OddPXX18ol9PxIcreQMWP8ZrBX1FA1ITUE14AvcE1RqAj+5xmcHy1NqUQru6SGj50kwQZME6gZ6nGlneG0qjMWRTBGmRYc0DrtcCMcY9y8PHL65/3Snlu0lY1IdqaISAjzmZeQtyDUGgDUASeuLlPildihR6bK0xHfyWDRA+NHmTN7bGRiDM0A1kQM7kpTUaR77DlAj9CbmMSV+zAod0CSxY85AOnUxGrQkxt5ySAd4jFZ5cfD1PmmznEswpKjuy2lit6xVykagD3syOojyienrKZ6q9BKhKKz2UfFgtp1keMgWsCSJIxVzfDjNClSW6klSerkBQRquFUCesenUoy3ZCihJFtR5oVAW6GWAG4tIAME3wrl5OXi4SbGf2fy2ZrgPUApUzcWcVGHoC3L7kew64MMtRCKFEwBAkkn6k3OPSLAjoNvbHrEfB5fL73cyf1CwzsACSYA3J2Aw+AL8TMxUJpUKas+pHdkUsNQBQXCkagJIhrc07iyRyb+c7XZSmwXvQ5tIpgvAbYnTNtvuMXeFcby+YHwKqPaYB5gAYMqbi9rjfHIM92cq0AahNIlgSaTkvMAwB0Y8oHud53xqFSrTU5mgiUqtA6uR6hDDxGULHQIMxIB8jfF9DX0SMLGdw/igqUKVWCO8RGiDI1AGI364evxGNgcZXF8thFsYNXiBPQj3kfzxF/iLSI+0dB64drgiDY9DA+vESbSLb7dImMe6vHBTEvdjOlFkuxG8CANupIA6kYhjcxVzvEqNKO9q06c7a2UE+wJvjBDZnN7MaVI/kYrIP8A+1Ydz60yg8nbF/I9mqVMkiQWMsU+GSbbskO+3zs2NYynHHqJML3jeq0azD7hIwjx+gLs5QDc1EemB9XUAYkqcFy5jVQot/qpqf1Iwv8AB6I8NNU9afwz/wCVODh0LWXzKVFDU2V1OxUgj7jEmMHM9mkLmpTYrUtzX1wLgGqpWqRJNmZlubHEVPiVegwWupqAmARGv6FQFq+wCvaytviZ/SiPDzjBzvH0gFGXS3zEwu9xJtNj1sRGIaWdqkalBZRJlbqRfy3v0GJ2YJMV89m0pI1SowVFEszGAB74ykz7wTof3AnYX6evW9sYH4j8TVuHVCCQQUkkC2o6Z0tZvF9yMXDF1vxAyoWSKgMgaWUKxm9lJ5jF4FwLmMbfDePUa1MVEaFJjmBWGmNJmwaenqPMY512c7F0tKtXrgPUTUaSkCUeCwIPoQNjAi+2NBHy3Dmq1KMLTJAr0UOpSADLBCTDKJBAiR0sMLJ+B0jDjGXwjNIRpRtSQGpm/gbYT5CRHoVxpg4n5Q+FhYbFGdxbhYq3BAqAEKSNS/8Acpsw/X1wGJWrLmO5qpSTmVZFFW1atUEHosISWO3ljohGKHEuEU6/jF4iR1B6EGQw9CDia+nw+b165dz/AA53/i1YVHE0CiwsClTZzUYwADYNJuBaxEx1v5zO1FAjuQ5At3dMwxO1lAYXvBER1xc7QdnO6VGoEhVKkieVWQkqdIhUEEgkAbLPnihn+G97yr4naNFiIMzB8RvF5gAY109HjfDzk5ZMQ57irJqBqUQwbTajTYyBJJURyjY33BG+0GV4xULhHqZcEDU8UqOw30artsf0je2lx3gIyz94BqoVDzzc036GTeJ2J2mDY2qtkVazAEJqEHwlWFjva4Ppc2xWuH8XLjvGTv8AUUM5xesXBpNS7nQWY1MtSDoQYjSqnVq3EeR8rzUuJggE5vKIfyvl6YYe402xfSitOmG0rCmRyj/MOnSf3o0u1+pxg52hQd2ZhULHcgAiQINzUE7RMYnTfDjwvWfP1L/ptZBCmYU/K7qyxsTIDdLEyv640sxmdCVKjDSGdiRAnQGMXncyCPfpiLJ0i1SiLwoeofd2AUe/JONbh+RFerrN6NI8vlUqLN/VVP3Ptivm8vkk75fhZ7OcNZR31UfFcWH/AE0tC+/U/bpjarUlYFWUMDuGAIP0OJAMLEeZz53ny9qr5fJ00JKU0UncqoBI+mLGIs1X0IzkM2kEwoljHQDqcZvZ/ji5nvIADUyAQGmzCQZgWN/scGbdbGFhYhzNcKskgYIkdwMYXHcye7JRDUYQQiwGN7gFiFmOkjbEWZ4kDYGT9+tjYz/DFGrX3JIjzIt+kT0xZAOZ6hmaq1DWZadOm8IFWX0qrQdbbksBMTaY9Qz9rcrWsC1UGmjR/lrdWIXYkhR7C++D/MkGWmVdgasgs7aRARRDWkn8sEnoRACFlmKWENAkkgGQF23F/wD2ttO4ldA7EV2ORoh2VmTVTlegVm0AiJsoHTyxqufrHQAkR/Yjqb9Ixx6pxSsKRp0mdKRMsyyAWAH/ADF2sdgb4Kewy8QrA6NFWkPnrORf93ldmEjaAN8LxNGxqxN29OU9T/pg/UdOmITUB8z13PWAL6RAvijUoVr60W8agDsR7gBh6C/tjNfMgG4UGbyPr1PtfEkXW3muJQNManeQqsxCm0sWYzoUAFiYsJiTGNngfApBqV+YvBIZY1AbSnyoPlpbDdtTXGT2K4b3sVqiiCFaI2WxpLBJibVG96Y2BGCLtTxJ8vSFRWRF1gVGcSVQg3VdS6mBi07SYMRjF+4v1tRhYBuwXaoZmo6vmjVYLTWDTCp3w1d5oYKBe0IWYwJ2OL34j95+yEJBRtS1FIgMpVtI1iohSXCiRJJYCMM7xBQ9QAEk2G58vfCNQWvvt5nHMu0nZ/L0+G1s1RepWRqQqVFL6VrqTTLligDKxVACQfSMeuI9lqVLh/fV6lR6/cgIGewd6SJ3SmzaWCgFi0wCZEWYOlg4atRV1KsAymxBEg/TAvwvjH7Nw0ZjNTppg2VYIpK2mnY1G18uk6tR1CDvjBzX4x5NXpKEcrUKy+qnFNCYJcKxZWHVCAcZ9aqz2x7LsQXpEk9AxMMbQr38dgFqm+ysWEEBnC+NnJ5inUBcUywFVNrGzSvmDO4kERjto0VE+V0dfdWVh+oIxyX8RuB90/eiTBAO5nXZGPSTpKN+8iGxc43xu9VK6DVyFGqWKsA8KwqUuV7jlZitqgPqCLYG+0fDTUWvlCzEtlmdWMH4iOrUyAdhqUi+BPgPaB6aimWIZARSqbWN+7J6xuPte2NLhvanvMz/AMWwhqLoGGkQYBE+sqY9SMX1w0R0GoVGo5ohiUpqyfGIo3UQdBbuw0EiTGBnPU8v3ElWVm1q5au7KF5ubTrKAw243M+eNThFBsvkqRNNayDWCJ08gdijCBvB2Eeh6YB+0NRW5aSFFqVBKgmCqhmIvJuyoTe+2HGFo27HZ11yNNj4qDaDvJAI6eqFfscF2U40p67+U/0tjn3ZRdOVcuxlg7IomyjQpY/VPso6Yl4fxRkURaLQWsPY2PkJ2xm8e1ldRy2cDdcXMAeS4uRBkTtNyvr4f54KshntQ/329P764mYua0sKMMpnD4mMlGI6dBV8KqPYAYkwsUR16QZSrAEMCCDsQdwcAWa4ecvWFJyzIdXdMTJNM7pMeJAdzcgk+eOg4pcW4atemUb3VuqsNmHr/HbFd/B5v4+XfygTjrfCUTE1L2NiVt6TYfoeuIkyunlOmQSItaCbXHTbFzPZNjSamQBVQ3HQkDkIndWWQPtvhquXeqe8QMVeGEKSOYSR4twSR9ML+nrcOck+tbhuS1HSGPNeo4kFgBAFMbogAgN5bSTIKaNIKoVQAAIAGwGPNDLqghRHn5k+ZJuTiXB43k8nvSwsLCwczY5Xx3MVsrmXzFHSkMylblWVmMF1i8uYEQeUxvOOq4FO2uTPdVWVdTFbSCRtDbCzQLE+dus3jRq9neOpm6etZDCzKQbH0kXG98PxioNNj6YA+xhNHOAB/hVkcIpCg6QAwmBdwwZTPkYgEY3eJZm7TtMCQTt6WE3Pnti2dkrOzWZ0gEm3qIneDvsJiOpIv0xQoV2qMAiazuSNICgnqWBjY4r8UzKgNuNO4M3v0AP7oEmMFtDIjLUVQeNgC5m+oxNzcAbD+zioz+D5HXU+L8h8JDFZ3mZOqLdBHrifj/DqKoXdKegxyqFUvFhLQDGwievpiGnnYYLfoABbcn2+5M7+mKnaVu8qhJ/y0JbfxGALdbM3X+GJ+V6wEcRpmvUo5dFAeqx0hLCmoDamCgx4QxHv16nles+WpKtD4aU1A1HUFLj5YvAO0lfXrYU7OU2qcQrFJUJSNNGgHSxYcxBBBhVcwd5jqMbPFssaRVKhpIerpl1nYEhSHvY7FQB19dVkS8E7QftGXDClzAlSDIvAI0mNiCP13xj9psglUopLqKjqpEQe7B1VBvaKQc2EjSMWex+cpzVpiFdmUqkaT3ZtIXZTAJKg21eWJs8oauii6ln2PVtFK48tNdh6Yz8rQr4XSFOkuqFJlm6AM1yL9BsPQDAB+Karmkpvlz+0dytfvkpVRy0WpOGcJfU9tKtBAJg740/xY4fUzGWpU1p94r1RTYAgFWqgpSe4J0rUZCY+sjEozITPZLJKqhcvTJNRS52osvctKwsgpUEsbKJAJWZP7HJOCcKpABK6VdCshWtRFWjXBXnGtT8Kpy3165AuCcd4PGssuU/aHqg0EXmqPvy2IYROvUIKxM2jHE/xQ43TqcV+BmalNaVNENSiSy94JJ5FYSACoMeWxxTr581MuDWNN6IapnGWnrFPMOoamoam4U0uemJUAqdTERAxuzUbmd7TNUP/AA9CrTyTnk116eXUrAEim7EVAxBM9Z88XuAdq1SpTPEqdVKOqKVVqozFFKloJro3IYBGmNje04Gcn2eTM5WnmMxqNfMd2wqEnmqnONR7lR4dHdLq0gcsTYCMV+L8HPCygcFkzGYzNKpTPhbK02VUkfmIJqK24lCMMhrt/aDtPlKBWhVdg9WmWUUlJIpi2vUBpQeRJ6Y4l2xp5V61NsrRSjQVmarmHrI9SqzMCx0rUZjEGF6lthi/kszlaOWqJna9Ra9NqlClSNNai5haRihUekUkwQFHMsikt8Yf+NUUrg5rKADWRUEkO1CtpL60JZhUAA0gMNIMRYHDjMWuv/hxxP8AZ8kgz1daTVGZ6NKoyA08ux+GLGy/6ttumNvtPRpZrLkI6MDyEqQ0CoQFNpiKgpN/24r0ayU8xmUquVGb7t6NW0d2aATQGPhKGkzwbfEBuZxi/h/2e/Z6Gfp6AHDGkamllNUpTB7zSxsCz7ixicYv9jnmWyArvSpNy95URXi50zLj0PiXzsfr0yvn8tRC06dNEFgLAkgHmn6A3OAp4p8QcgwFzBc2vDOHN/KGP8MEfFMm9VytIL3kwsjcCZvE/Xb2xq9o1stnlIIaIvIFgPeP98ZXFOBZSsZY1Vglj3bKCTEXlG8umBrMpmQSlIrU0StWpSGqlTEiVZoJZvSALb+V/g1I1nKftOgwI1UFOqBt4xsLgGJ9TbE9c7XW7l8jlBTZJqssafHB0iREqBAgx9cQZzN5RGNOlTQgbySahkbaqk3vivxrsnmVpErmNdtWnQApC7wQ56bE2uNpsIOhszs5076gflG1wfXrbFk/aaL24xllIikmxidUk9ZA3+2L/D+09MNDIaR6XMNBuCpjRIIgz72wFcN4a1W9IFVW5qTzLtEWgt6D73wccK7D0kl6/wAVzvrM8xJkztqMxN4j64XCdiql2gooQtRmpn99WCkeYa6kes42aNVWAZWDKbggggj0I3xzenw2quVpU6kEBAGQwSCb2afpp2IA2jGBwrjtXIV2CAtTJBakJA0nfTNlbeDaYvjPqtdqwsV8hnErU0q0zqR1DKfMH+B9MWMZCwow+FjQyOO5DXpdV5lm48Ue084n5bHqDIgidagNTGHEkkhKqBdRPMQCQRJkmQLk2GOhEYjbLqblVJ9QMR9Hi/8ARfHM+pMLCw2D5z4WFhYBYgzTQPfE+KfEXAW5wADx/gaz3tEaXpHmCyBBAKuI2MFQY8/fFVc3rUDYTzCWnfeI6kNA/pjdrVz3knZrQ0C9wBECxHvsowOcWTS5ZSFJGxmxE26GLn2+5xuI0uE8OFQ62Omkhv5swvA9Af4x1tW7Y8cJBp0jJKmYNwsG/oTsL4r57iWnLUlQkCFm4nU3Mw3g7n7j1xj8KypJLvN4J5hMdPY/09cXDVjsdUzAzLU3KsqBGhmaYkA6WIm2pd4BnocaGVzRqV834pOuPIaKtRbmeluu04rZbMd3W1sT4dLNEQsq0gkgWIFgNgPTEnabO/s1ekQkpVWqamk3BDoSyX22LL80Abm78hdj2X9rq0lJgqsONOpqhbnadiItHTQOt8GGZ4elSm/ejXrblOkDQSRTDKdwQAWsdl+4D2Trr+3VGGxKqr9SNbEDp0jfy88dMCBVVSRamL9Jgg/ck4nL6RzzPcAqUqmliWgyjizDaOYxJAnrOwvvjW4TxBmroKg5lFyBAIWtQaSvRoW+2N2vmNTPFgoZjqEyOWw9JcXE3U4FquepmuixpcP3bRIKiqGpFiJA5TU1f9vpi/R1Vdscb/EnOZjJcNbL1NKPWrsTVSoS1ZWZneVgMsgKD0AhRaMdZo8Sp6EZ3RCygwzAEHqLnoZH0wDdlOF5Rq1Z85TDZylWdu8rOXQ06ru9E0nZihATSIFwQZAxjj01XLcnw3LZPSufyGdzFcsAiAGnQJgEqjDmqsOsCPK1yU9v+CtSqJRSdGay1VaKsqqKTJqenlkVAAPHEmWJ3OOi8W7P9/mFz1DONSqpSakh+HUoiWkkq3nYHSQbC+BHtDXy+ZLZfimdoI1IAUatFlVRUswrGWJR7adAtE3vbcus45nw1q1cUmy1JnXL0DRo6nRdNeprd6h1MLy9RlF9kBviz2iztfN1ly1akUq1a6V6fMrBaNSkiMGIMABKKP6Q8xj3xnJ0dTNUfJZpif8ANy2cXLs/71Sm4Kazckr1PXfFngvDcu4KvmsnkqLKVqxmVrZp6f8A0w8aEQ9Qu/UHbFBl2No1quUznEMvRpvme8rrk2ZBL0Q4N7iTIZRMHlPmZ592w4jWzeXo5nM5elSZ6tdO9p0ihfQKY0uZJ1ajUjV+VsdN4HwrKV82gy9eocnl6SikErOiM5LTTEFWcCFcsJBLkHbBynB8pTpNQNKitKoSzU2C6XJABJB3JgXxncq457k3HE+GUErUq75s04o1KaVRSU6oSo1RfgqVABZSZsQBeD06opp5chmLFKRBdt2Krdj6mJwC9j2oZfieZoZanVoZXuR4g60WzCOQ7IXMXR6Ykb6TuBODHjedTuG51IY6DDDwm9S/SKYdvpjPL6Rx/tllVpua5YE1aroV/KaK01kX3OkGCBjbyfGXr0UpZcRmK6BHfpRSVVj6lp87R64w+2gVqVFGYLUZquYdTYqKgWbDzbWqzvGLX4b5gd6aZ5S5VwNjoVKqsBYam0ujxJ8DHG86R0/h1OhlMuKS+AAkncsQOZj5k2+pUY5rxsJWzLnLKwUAEsrBgriCYkyL6th9MdJ4tw0VlVQe75VAAIkCCdoNxBA93PQYFK/A9BkcqebdQoPNAMRYxO9vO2ONWqHDe0LBClQk6ByvazRESSSwhpmBaRe0DOecVC2kgShGoAGGey29gfPoIxp53lYBh6NYTB6xtG/rgbyPw3qIbFWB3PynyDT1B+046Rl0TsbXpIiU3p90/wDmmowJDwTqiopCiAyAXJjpbBoufpPOl1PpImes/pjnQ4mDlIGmYFjp2UjVAN9WgsPvgXpcSYRLb+e+/vYyR/LGLx1qcsdezlVYJ9iBv7dYF8c47RZcqzMqyHAHKSSIFjaYsBBjfHjJ9sKzOKbKrCR0JcCxJ1CQTF7A/wAMWeMZxXIIuIIjb/1YCTvMeWLJhboo/B/OsaFag3/KeVHkrzb/AMgx/wC7HQcc6/CmideZqRYimuwmRqnby/njouMcvofCw2FhoWFhYWFCnDYWFgFhThjh5wCnGPxmpP06X3/seRxsYyuL5aRMTF/788WKEc1Q1G4j+vpB1fSPpgc4nVqBilSLXDEMLRYg2JMgA+XtgqzTdQeaxIkzECbb+X3xi551JAKrIBswE3+g3/ljcrNjDyimpoLzop8onqxJLESbjYX8vU40MzVAMLUIBvywIN5tF/r5+mJchwhq/MgQLqu8cs9ACPEfT1Hni7m+zpLlf2tNXqjeQkeP1H3GGgaeW/NEH13HSB7fb6Yt9oOO06TUnqp4aT90siX1BVP/AGiLn3gG06S9kY2zNPcf8qpbzFqkz/fpiPifZNqqKnf5ZtAhVqU3Cjzi5IJvJM/TF2IEOwef01irqALMm+kurKAoJkglWYCb26462+b0mtBMBRVpxcwR6eyn6nzxx3jvAquVIdqSKJAFWmxanO4uCQDIG4H1x1bJP31BKlMrLUAPO5VSBc2noNpOJyWLJYA5sDxJSXQN5WG1ED3aftgb7eZVA40qS7t3RVZBZe7hSYI55VoPkPbG3lM2j1A/56dZSD0MBmBPoBv5EHFDjGZAquFZS5VGiZIR5VSV6gn+mJ+VYvarh9fiOTTLpQpVMytVtbs6J3dRYNTu5MutUfEG4hz5WDh+EvFLDuKZA2mskfacFVHizrmqlegrvSUKtbQJY934XWPnX5R8wkGzSOr8F4wldFIZSxEiNmXbUs3ibEG6mxvutsHGs/2RzwfJftGTqZlTQFOpRR5SnUoQEedQRQ6inIO8vjTyPYrPaV0cOydFu5RGNSokioFYO6CkpjUWBIM+H647Oow+M+45FQ/D/iUNzZBQ7u+kB7B1YFAwS4kq09Sg9cNxbsNxOq4fRw86XV96kmNNuZD+WL/KdMRjr2Fh71McLrdh80pY1eF03HIP+HegYQVajFQr6WHw2p09Q5vhzPMcZ9D8P+J1OH0qfdEs9U1HWtVANJaYK00UOSV1Eu5IiR3Y6Y+g8KMX3qvm6t+E/FWUL3NOB075CJ84NsG/DKHc5bK5FqNOg7FqdRabq4hT8Wsx66iqUoJkaqw+UYP+0HGBTUqhOs8vLBYEiQqzvUIuBsBzNAieW5qrUp5h69RVYK/csurwDZQqm5Css6upDHqcXbU+PHaPhzAmtWUrUfMuuk/KqqpFuvigHyUHrgay2ZalXSosqyspBFibD9CJB9D9i7tfxMvSo6zBV15jZSQryB11WH0IHQ4odmYVg5pJUqGohRGEue78MKRy8xVp1bTMQI1Pg6BTOYYGtRDOakFbeBLWmqVViQFMifCN7EZPaM5hCpcCpDaZ1J0HLqBLSRMm0edrCLi3arPKSminTAIGrvECTJsJBLGY2MTjNp8Wzi62LUBsGDOigzt41BJv0/njMi6wePZ9gtU1KJBLCW1U3QlmiS0gTuIgC9tow9NqeZhmgVYhiIk2IAYfMBAg32N7Yv8AEqNSvSqU/wBnJdlENSNmCMrkhSpmInlmL74xn4Bm1qR3FWJjUWgi3kYJPXYi+NsVHks01JypGjSb2G09LSQd5x44ywlWUcriCF/OJmYsCQQfptjSq5CvUUGrSYmDD0ypaItqXY+e+K44LV2FJyBtKkew6zItY/ywVX4dyfE+YhgBAgL036m/TFlars2hfmvYJ5b7e3pj3TyrmoA+vlMspBnTAJ3sAR6+uNmgjqFZaXdq2wgHUSTBJFonyv8AylB72GCUaK0VMxvvJbqTPT+mC0YFezqNNP6zOrVb0bYbffBWMcr9aLCwsLECwsLCwDYbzw3XDxihxh8eQMPgPJ64z+LVIUR9/wCzjRHXGVxJJBBB9P7H2wULZytBgKYFusfxEfbGZUMwARJsqifXYCenS2NurkJBNlSbsSYHSI6n0n7Yq/4xQyx0URLN825NwPFPKCYgfW+N6jUq1kSgijlCrcncQOYkbgzM7GcCObqAs5HNBEx0Om08trE9eu+Je1ueVWRyRFQ6WWLkpDFgPaxjyXzxhUuILoIImXbVYRDRBvt7enpiyJatnMksQDridjtAJ9P3vu22PDMp2mSeh39vM26XIPlMVzRFRiGCofkqrpDXEaWgjUjDoR9sZdHMmk5o1Cyx0JWIPUenWNr+mKjdrVnI0amZDEqTI0+x9z+gxncHrim60qphD/k1J0kGbIHWGWDsdrgHFjvwbiCOkdfeOU4zOJVkai0wYIsJ62aZ6QScUFNas1JwVZiwm1tQMRexDWaNUe++MPj2b05wViAddEBogWgoP9LCB9j54y8txwFO7qksy2WoQWXyE9QRO4+uNsLl2VDmHp6FkqdY5m6qDckMQAV+sSJxPiLjU3fLF6nfB2Q85PQAlXABmIOxixMHbF3IZmryVaZusLVp80iooVdSnxAwCNYFxAIYAjCq0XqaxNyYmojBVEXKyjAqOgMSQPbGYoHfELlC0Sq1KgqAkReCQYJ1bgCxEBcRp0HgPbKnVbunnvRuhEVREXNP/mLcc9PUDOy4JsvmkqCUYNG8G4PkRuD6HHGa2S00ytSm1YBta0uZgGgaSpKjR77++PeQzGa1hWLUgoOkV6dStJEQveOC6CDMqQLRbGfVddpwjjmdDj1dOWp4tOqZzAXyME5g9QbAdDIGGzfH6kqAxk2s2Z0zeZbviBF7ssWMTGJ6jouZzqU41sATsPmPsoufoMB/aTt3TpsaVOWq7CmkGrJ/NuKA9WlvJeuAbjNbNagi1GZTd1pUmppMxB0Ad6D11T0+lngrNAV1zFKRytTDGn0tpVQQIi1x7Yvqmpqefqj4lQDX0QAhUBOopqbaWgsxJdipsbRj5jIVnUQyGo1RqhLlU1s5ZmhfFC/KG6sTvEWuLZNlIamO+HVChZgCOhqLqXfaY8PnjNrZeogD0xXoppZqlMpKAA82oEfEUi8GSIP02lTVc+z1TT0f5fMFiyzYSxkDeJi0GN8RpxQUWqBH11oIYoSFpqNgG8UavubxtGTnu0VSqQKBGXQwW0+JjaGg7GCRM2BAtF34eUAFiQrnVJJNxKuT16D0v5nAGvZDsnQgV86pqu4kIdRGwuwtqMbTMed8GbcByRRtGWoIIO1KmJ6xt5nA7wnNd9U00+YJGv8AKoO14+gHv9L/ABTO91TKu6yZYCQLD0It19cYu61PgN7R8LFAtUypZWDS9LVKlSTqZL6ke82O1wRGMvvtJXRVZXvyPrNMjcaap2I/K/3I2scd46ra7ag6sgG+rXY3kkcs7DyxjIrldGgBWDHSWZhAFvGPhj2t16Y6RkR8GyDtr71iGCwoDA6mOwN7i8yP1x4zVduanlSKuYEhmQSlGdggNjUn5jYepxn8P4wCjUi0UkQLUdWbmj5S1yRfTpHiv0OLw4g+mQCqCwQMAzEdWYEaR0Kre1ziGp8tkBkj31WozVkMrTpt4akTzPHW8iTPUb4fLcUd62tgwcFSx2gSDpCAnxXWN98YOZzb1NQ5UIggiCgvEhRaZvO840eF1WRVpUI7xixDMIA3DVCFgA3JkbQPXDB2PssaRpsadiDDrMlGgcsm8Xtjbxzn8JMyCcyFuJRtRnUZLbzt/DfHRscr9aLCwgMLALCwsNiUeRvj1OEBhhgp8LCw+KiOq0KxHQHAnm+LEuO8Y6BPKIBeN5MSFFidpkdJwUZ5oRvbHNuMVWI5BdQzgwdjYwR0ED6T6Ysgrdo+0zVZFM6UUW0/ppt128xfAi+aOu3Q2B2tqgkeoJE7yMWTTkibC+2wC7n7kmMecpk3dtNMLJuS15F5Mm1pJ2MfbHWTGVLiVcvXAnmp0hfohdZYkHrDfeBviUPTVxBDRGsEXV76lJ2JiDI2MjoJhzHLUaCGvqLba33B9Ka3IG/ISbnFRFdVGxZ2CrAmSdIYbiJlYAvYbYIJ+HMpUXhgIgxBUGReJkHYT1FsZfa3LuyCoWh0OgsRuu4sReNP674kKPl6xp1DqI8DAmDJtJFwTF1MxHscX83lRWo1FIXU3kVIDeJZuLTE26/coWp56r3cLo36IoJECLxc7397YsmoQELlWZgYGlBAQNNgOWTHkeU7jfP4eCWGpRvMzHta4/TFgEFpawGq3lFgAfpio9UsxIO0TMR0JIG0eY+wx479gRESSvvcJv7gnDOsFjAIFzEdGv8ATDpSiTEgFNreh/8AoMAR8L7RVKiFnqojzDcu8iQ3KPUCPQ7Yu0+MkwTmKQMg+AWGxtpubD7DGH2ThnrCNhTEj0L/AKn3wR8ST/MEH54+yfffGGlduK1IaMxRuLjRIsAALi236Yq1eLvcmvl97fDPl0M33/h5YvVKYDSfzHceTmfaw2xV7oL4huLC28Emx3uf1wFZuOVCf87L+EW0t1J1Wg9GbHn/ABiqSV76juROlrzqtBHXU/6YlXLWBiY3jay9YHL7748qASAQLmbDzHmfb+5xpCPFam/f0AfRX33At6/ww9Piz3BrUQALcjbEQYgR0G3rjx3UBDAkhenq/p6xiWgoETFyo2nZR/LEE1Li9RZ+PRkBSZVupE7gW2+/lGIuL9oXFMKDSbvCUNnHKNRMjZSZ6ef3spRGkAKtqlQGw9I/3xm9paQ15eICw2wi+mehvsP7OBoeLeElUMhjOlZnpc3HXD5nNFC5inYMfCm9iDB/1W3/AFxaRQCFm+hjv64buDUqokXqOq79H0T9IDH6Yo6bwOgaGWpq1nYa3ssBmuR0FgVG3ngd7RcSkwrBmJ5fDK+fKLnr99savFM7vEAXneYHWQf5f/wE4jxE3a2o+EgadIvc8xnfbr+mMyLao53MfEIOk6RBsRMXeINpv5evniRs+pqoQDoleVY+IBeCTIbpY72mcUmpXjSLqZ8zYkfeMTLlAyrzaTMAE7wQNrb6Z98bZXOI8ZalUPcolNS2pVVdRaYmZNrAGftbF4PVqAVWqVKYYatDaRYC+nSCxU+ZHmMU0UBwWDO24+GWWLxaRJv1t0g9LOezINIOU+K5jVqPgFlOkggD90eVsRUFPPKNIp8oBvFm8tzIjrMT62xoZWrooVKhA52WmAAPCBNQj8wJKgnqNQ2xRynDu8bmY6aYOoiACw2A+Xfzk26Yhz2fZmVV5VUaUBMKF6hvM7ktvc4Dp/4S1B3maVKZCgUyWMTq5uUwL2OOkjHPfwwpPQy01AQa9V6hLAglSqgG97kEiemOgqccr9aesNh8LANhsPhsZoWGGHnCnFCGFhYRwFHizfDaBtHl0OADiFE+tkaCL2LDaY+mOkVU1BgeoOAXiGVZzpAGoz9tSzI6X1GOsjGoUNPkKlVtCkliYltlB1GTvpsyixuRGIO1VJcsjZVQWqOFd3MQF1WQxYG21xIT6nlFEy1IuoGpoHqWiJPlCiY2EH3xyniWfarXetrkbLPSbhngwZ1M2ncSPQ41O0qlmGiVUfDpgjVNu8gEsdgdioAjb3huGVP+Oyq6bUpqEGQNSqWMn3Kif3Zxap5ZL1G1d3NwSDrKCwW9h1J6SB1vU7PqWzFWqxPw6VjYAPUbknURuQx+k40ymzZlNUAsTz7jmOpjc7Nv06iY63+D54AwTPLY2OoE8pHkbQZk+mMnOUAhNIG55nE+EAjSDNxaTHnE74r8NB1MFIBp6TBE8vhbbpzIY9MBZzyCjmCxjSSWF2vIuu1zOrYWgeuKlKDImSKcHmsWC3gx1IMe49Mbmey6VSGrLIkToJDLIuVJW/UxBB6xuMiggR3RWJCtpDhYkBhBubT1HriiQUgdgADC+I7F5+18OoiY21AeeztO/piSmvKdvDHSbGP4fwxDRpFYUzbT1Pnq6T7YDT7ICHrwZOml06yR/E4Kq51a1i5Zln3Vd+vlgW7KD4lWSb08uT6FnUnrad8FLC7ER4mN5N+UfXbGK1PioKkqx3Ohztfed/rGIc1Tv5AahNosQD7xi6aWkdLkAgDeTt/4x1+2KueFjEeFzItPMB/LAxVanzezVDEX0nUFtbyOEMqeUEiQqx5zt79cTKnO1x4KO3qBO+PaiL7AJS/Vh9cUV0BhOo0Hw3Eq7QZMQbztixToATFoZP0DbQPTHkrueq60gTGwf6eIfbFuioJJnqov5lTA/UYEjwlHSb7SzE9IeI9t/vjG7UAB8qehDAD1VBN9uowUxaImVpqZNt2+8fzGBztUwL5cRsHJiPmXygW2EYkA655gZE6CL/6m/X+mNDsxzZokjwK7T1VtKqIn0Z/tjNzFRbyDyqLx+8/6YKOC5UZXJmo099WggSBoSxVfVmmTE9B0vq1FHtVnyojr1uLta28xO8mMYBpswJaTK3sJ1EE7CI3G2PWbqFqjSAbDp+YrPneT/wCuPRIIkSSCCRtCgJvJ33+2A95XJTqJLEdAOrSCdI9FY9bemJM5mQoTqT0DiLmwiY3O5J+uJKWciIUFICjmEKBF2NgJJvBY7b4hrZxEumlWvdNgI2nSpZt7GNuuCJMtWdRzsGAsQCWKCLS0BR9h9cNWzB0knUdPgBHNf5tMRHQT+Y77Yu5fhuZzCoaVEqpgd5WZQok+IC2u2rYkxtfBNmewtKqWFOo9MRzPpGn3ve8mBMb4WxcBD55UohJBnmjyPS4P9z0wVfh32Yp12OYzC6qNIciMbMwHzja3l1J64WS7G5agW1k5hwSTbTTg/ux8RvrE+eCzh2Q73Lh2qGjSB5VVG1EiwIXYb2An+WM8r10si9xPPl5FO7sIABsAbBtXQAHV6Ab7Y3+z/Ee+FQ9BUcKfNNRAMdLhh9JwI53LotNpdqNIAjWwLVX3LS0QpufFt1GCbsjk9FLWUKd5p0IfkoqIpr7xck3lr4w1a3sLCwsEMcLD4bEsDRh8LCwHk4ROEcPgqtnMyqCXNgfufTA1VZnMjlLGWEg6Um1xaCfP1xJ+IWU15YsalWmqGWFKNbzsqk7HVpM+hxzapxOuaaNTp5pwxhtdXvCwE2UBNIO0GGO22NSalrS/EPjLVa6ZOjMKpLEQJYi8+ShSJPXUQJ6C+SygMFfCDAIK25pIWd6hIIi45vIHF2vWUGq+YK966KClMgsbnkeoOVJkajczYAROMV6j1WhQEVQF5bi8SAZnruSZg+eOkjJuJZvvWMkAIsaFJ0oJOlBPijeYuQT5YTZg06a06UK76XZjcwvLTEEEACXaSN26YmpZLTZRJ/MwmJ1SQBMkwdz/ACxLVycsDBPOL7NeDeelzb0nBFCm1+YkkySTMkkA3O+9zfzxq9jsiHrV1YqU7htdiSSXSPK2oFhtsMUEyxHWALGwuf5WD36/XBP+GtI68wz2TSi9RsJMf6ZXbzHnhfis/MZfuqjU9QYdSJHyj1JgAi3v7Yw6dQandhuGYiNjaOokAAffHR+1qU6aEkrzBQALO5EdRYACCZkmwtgAORIVptI69JC/oZ/SMJdTHrMEjXIAnWPmJ6wfPp/HHmQSxiBBI8+VVib2vOL2ay5Bqeupr7HcW898Q0skb26gWHqwPsLDBVjstT5qv+nLj2hlwT12gsD5vcepUbTjH7NUCBWgGZozI/eJ6eW+Nush1NIMlm9gSR57f74zVhVWAa5nn9r28/p9sUeIrKkKwPLba+okxMegHnfE+aXmqGeYEm4vIQEEb+QxHXpAXNgJPoNLA9f4D2xFVqRIMzHhA3PhIsYm4Eb+WJTTNwfypExY6xb9Y+2PbIYU/vVJ9B/tisygPsLqoj2SR+qg/TGmVhlOqpA/5h9oNOmbx7TiXKXJEDxpYSY5Ot/WcQOSwmCCy6oja5/v/fElKjdwI/zF/wDqJxF3FqqJ1EfmpixF7PNvebYGe2DRUoWvOZAm1liN/IDBDSFmgCDLW35WJsOpIJ+2MrjHDf2itlKAIhjmSTN1UhTPvzJ98IKvZDgaZh2q1gO4pBVN4FSoCzaZ/KAylj5EDqYs9t+IIzkiNJQCJtMt0mBKgdMEFdDQC06SMKaoFVVBJveSVEkk3PqcAXH61StXj5U8bkwA11uWbYTF9zhPoy8wxnUx8XvJMrYCJJM2i298FC8LoZdNVaqoZgA4bUCGjmHduJdrHpN9sZWX4WqVu6Qnv3lTTYSOhsdPM8TAB9rkAluU7B5hTGimwInUwYagNPQLqm+xHQ41akYNP9kqS2r4YtqCQsbAw4FgdIuIE3tgq4chpvTpfDqCQBTqU6QAMr81NeX5bhuuzbYvUOy6ENT72orD8qkKIHVQNvqv1nGhluB0MuAQajVByhtwgvMLYKb7kzzb74zasi5msvSr62FZQqk95pcyANtmgSIvMDAvxfjWTpiFapWImBrqhB9FgGYNwDhZ3g6sX1kUUYyVVRUqtG2oyEUbHSLSbzjB4txTRTejlabUxpYsdSmo0BiDUYfmIiBa8bbyRq1Uy/aGmHLhUBmQp1kC4iVc8xwRntNUrorIoNUzp1SFgehIsB0EzPocDGXyh1Eskn/SOjGbDc8v2GCjgPDjqpTsqgdZJuRaL+v1xbjMEfZLswzHvM8wr1Fgqu9KmdxpXqdjcQOmDoYrcPohUBHzX/pb0GLOMVSw+Gw+AWGw+FgGwsLCxAxGGJw2FgK+eyq1UZHEqwIOAFvw3MsEraUYXs0sf3l1aSD/AF6YWFiy4uPNL8LhpIavLfKFSF2+aSSfpGJ6X4bhRaqs2+U7COk226YfCxfamQyfh2f+qkap8JG4IP8AHFhvw/Ej4o3m6mek7H0w+Fie1Mit/wDjMErNZSAwLAobjqJBEDBTluDGmNFNwlMWVERQFWCPXUZvJ9bdcLCwt1MY3aLsacy1NjVHIscykmepsQBMD7Yz6v4eP0rISY3RgIkHzPlhYWE5Usjy/wCH9UlviUuYEfN1j93088e17AVZJ7ykD0gPvzen72FhYe1MTcP7EVqRcirT5wPzdFYbREc2LJ7H1SxPeIATMAN5zH9MLCxn2o8VOxlQluenzEn5uoAPTynENTsPVJLd7T+bo2xj9bYfCxfarhf/AAurOoVUm8Wbcjz/AJ4lPY2pqBFVALbKegj+eFhYt5Ux4zHYyuTaslxezbib/rh6nY6t/wBSnuSbNNx7enlhYWHsmHTsbVm9Wn121fT3xH/8NrrVWpTq0gVR1jmE6u7g7GCBTI+uFhYnsYoca7B5zMaQ1emFWCAruDImDOm5v18zhqP4dVAgRxlngghy1cGVMqSikKTO564WFh7UVX/DCuz63r09evXqGvVr1agQ29j0xvN2E1ENUrs1QR8UQjWmZAGlhMeR9ThYWF5VciGnwLiiEhM3TK/KTrFv9GlgtvI4R4TxQAjvsq8z4g8g+WqJjCwsPYxSzvY3O1VK68usgjUCxOw80gdenlh+E/h7Wotq10TvaXmSSfFF7kdMNhYe1LGqvZGpBnuplTMvEiNxt0FxGw88amU7L0xZ1BnXMPUt3nii8ifpFow2Fi6CGnTCgATA8yT+px6wsLEqFhYWFgFhYWFi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491" name="Picture 3" descr="\\nas3\lanhome\redirecteddata\mhecv\desktop\Old PM logo.jpg"/>
          <p:cNvPicPr>
            <a:picLocks noChangeAspect="1" noChangeArrowheads="1"/>
          </p:cNvPicPr>
          <p:nvPr/>
        </p:nvPicPr>
        <p:blipFill>
          <a:blip r:embed="rId12" cstate="print"/>
          <a:srcRect/>
          <a:stretch>
            <a:fillRect/>
          </a:stretch>
        </p:blipFill>
        <p:spPr bwMode="auto">
          <a:xfrm>
            <a:off x="228600" y="3048000"/>
            <a:ext cx="2323097" cy="1066800"/>
          </a:xfrm>
          <a:prstGeom prst="rect">
            <a:avLst/>
          </a:prstGeom>
          <a:noFill/>
        </p:spPr>
      </p:pic>
      <p:pic>
        <p:nvPicPr>
          <p:cNvPr id="63493" name="Picture 5" descr="http://www.gdjacobs.com/main/blog-images/logos/philipmorris1.jpg"/>
          <p:cNvPicPr>
            <a:picLocks noChangeAspect="1" noChangeArrowheads="1"/>
          </p:cNvPicPr>
          <p:nvPr/>
        </p:nvPicPr>
        <p:blipFill>
          <a:blip r:embed="rId13" cstate="print"/>
          <a:srcRect/>
          <a:stretch>
            <a:fillRect/>
          </a:stretch>
        </p:blipFill>
        <p:spPr bwMode="auto">
          <a:xfrm>
            <a:off x="2895600" y="3124200"/>
            <a:ext cx="1698625" cy="104635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Cause and effect</a:t>
            </a:r>
            <a:endParaRPr lang="en-US" dirty="0"/>
          </a:p>
        </p:txBody>
      </p:sp>
      <p:sp>
        <p:nvSpPr>
          <p:cNvPr id="5" name="Text Placeholder 4"/>
          <p:cNvSpPr>
            <a:spLocks noGrp="1"/>
          </p:cNvSpPr>
          <p:nvPr>
            <p:ph type="body" idx="1"/>
          </p:nvPr>
        </p:nvSpPr>
        <p:spPr/>
        <p:txBody>
          <a:bodyPr/>
          <a:lstStyle/>
          <a:p>
            <a:r>
              <a:rPr lang="en-US" dirty="0" smtClean="0"/>
              <a:t>Tobacco Industry benefits</a:t>
            </a:r>
            <a:endParaRPr lang="en-US" dirty="0"/>
          </a:p>
        </p:txBody>
      </p:sp>
      <p:sp>
        <p:nvSpPr>
          <p:cNvPr id="3" name="Content Placeholder 2"/>
          <p:cNvSpPr>
            <a:spLocks noGrp="1"/>
          </p:cNvSpPr>
          <p:nvPr>
            <p:ph sz="half" idx="2"/>
          </p:nvPr>
        </p:nvSpPr>
        <p:spPr/>
        <p:txBody>
          <a:bodyPr/>
          <a:lstStyle/>
          <a:p>
            <a:r>
              <a:rPr lang="en-US" sz="2000" dirty="0" smtClean="0"/>
              <a:t>Tax deductions</a:t>
            </a:r>
          </a:p>
          <a:p>
            <a:r>
              <a:rPr lang="en-US" sz="2000" dirty="0" smtClean="0"/>
              <a:t>Good publicity</a:t>
            </a:r>
          </a:p>
          <a:p>
            <a:r>
              <a:rPr lang="en-US" sz="2000" dirty="0" smtClean="0"/>
              <a:t>Extremely high profits</a:t>
            </a:r>
          </a:p>
          <a:p>
            <a:r>
              <a:rPr lang="en-US" sz="2000" dirty="0" smtClean="0"/>
              <a:t>Well intentional and generous</a:t>
            </a:r>
          </a:p>
          <a:p>
            <a:r>
              <a:rPr lang="en-US" sz="2000" dirty="0" smtClean="0"/>
              <a:t>Are in business to make money for their stockholders</a:t>
            </a:r>
          </a:p>
          <a:p>
            <a:r>
              <a:rPr lang="en-US" sz="2000" dirty="0" smtClean="0"/>
              <a:t>3000 new customers each day</a:t>
            </a:r>
          </a:p>
          <a:p>
            <a:r>
              <a:rPr lang="en-US" sz="2000" dirty="0" smtClean="0"/>
              <a:t>Hire doctors, lawyers, athletes, politicians, actors, musicians to present their good side</a:t>
            </a:r>
          </a:p>
          <a:p>
            <a:endParaRPr lang="en-US" sz="1800" dirty="0" smtClean="0"/>
          </a:p>
          <a:p>
            <a:endParaRPr lang="en-US" sz="1800" dirty="0"/>
          </a:p>
        </p:txBody>
      </p:sp>
      <p:sp>
        <p:nvSpPr>
          <p:cNvPr id="6" name="Text Placeholder 5"/>
          <p:cNvSpPr>
            <a:spLocks noGrp="1"/>
          </p:cNvSpPr>
          <p:nvPr>
            <p:ph type="body" sz="quarter" idx="3"/>
          </p:nvPr>
        </p:nvSpPr>
        <p:spPr/>
        <p:txBody>
          <a:bodyPr/>
          <a:lstStyle/>
          <a:p>
            <a:r>
              <a:rPr lang="en-US" dirty="0" smtClean="0"/>
              <a:t>Results</a:t>
            </a:r>
            <a:endParaRPr lang="en-US" dirty="0"/>
          </a:p>
        </p:txBody>
      </p:sp>
      <p:sp>
        <p:nvSpPr>
          <p:cNvPr id="7" name="Content Placeholder 6"/>
          <p:cNvSpPr>
            <a:spLocks noGrp="1"/>
          </p:cNvSpPr>
          <p:nvPr>
            <p:ph sz="quarter" idx="4"/>
          </p:nvPr>
        </p:nvSpPr>
        <p:spPr>
          <a:xfrm>
            <a:off x="4645025" y="2174874"/>
            <a:ext cx="4041775" cy="4378325"/>
          </a:xfrm>
        </p:spPr>
        <p:txBody>
          <a:bodyPr/>
          <a:lstStyle/>
          <a:p>
            <a:r>
              <a:rPr lang="en-US" sz="2000" dirty="0" smtClean="0"/>
              <a:t>Costs billions of dollars in loss productivity </a:t>
            </a:r>
          </a:p>
          <a:p>
            <a:r>
              <a:rPr lang="en-US" sz="2000" dirty="0" smtClean="0"/>
              <a:t>Costs billions on health care</a:t>
            </a:r>
          </a:p>
          <a:p>
            <a:r>
              <a:rPr lang="en-US" sz="2000" dirty="0" smtClean="0"/>
              <a:t>Kills up to 485,000 people each year in the US</a:t>
            </a:r>
          </a:p>
          <a:p>
            <a:r>
              <a:rPr lang="en-US" sz="2000" dirty="0" smtClean="0"/>
              <a:t>Allies take money including at one time the AMA, ALA, ACS, NAACP, United Negro College Fund, Women’s groups</a:t>
            </a:r>
          </a:p>
          <a:p>
            <a:r>
              <a:rPr lang="en-US" sz="2000" dirty="0" smtClean="0">
                <a:solidFill>
                  <a:srgbClr val="000000"/>
                </a:solidFill>
                <a:ea typeface="Times New Roman"/>
                <a:cs typeface="Times New Roman"/>
              </a:rPr>
              <a:t>Cast doubt by paying scientists and doctors to lie for them and hiring attorneys to hide the facts from their own research</a:t>
            </a:r>
            <a:endParaRPr lang="en-US" sz="2000" dirty="0" smtClean="0"/>
          </a:p>
          <a:p>
            <a:endParaRPr lang="en-US" sz="20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t>Retailers</a:t>
            </a:r>
            <a:endParaRPr lang="en-US" sz="8000" dirty="0"/>
          </a:p>
        </p:txBody>
      </p:sp>
      <p:pic>
        <p:nvPicPr>
          <p:cNvPr id="4" name="Picture 2" descr="\\nas3\lanhome\redirecteddata\mhecv\desktop\We Card.jpg"/>
          <p:cNvPicPr>
            <a:picLocks noGrp="1" noChangeAspect="1" noChangeArrowheads="1"/>
          </p:cNvPicPr>
          <p:nvPr>
            <p:ph idx="1"/>
          </p:nvPr>
        </p:nvPicPr>
        <p:blipFill>
          <a:blip r:embed="rId3" cstate="print"/>
          <a:stretch>
            <a:fillRect/>
          </a:stretch>
        </p:blipFill>
        <p:spPr bwMode="auto">
          <a:xfrm>
            <a:off x="1552575" y="1729581"/>
            <a:ext cx="6038850" cy="4267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7543800" cy="4953000"/>
          </a:xfrm>
        </p:spPr>
        <p:txBody>
          <a:bodyPr>
            <a:normAutofit/>
          </a:bodyPr>
          <a:lstStyle/>
          <a:p>
            <a:r>
              <a:rPr lang="en-US" sz="2400" dirty="0" smtClean="0"/>
              <a:t>Improve the tobacco industry's image</a:t>
            </a:r>
          </a:p>
          <a:p>
            <a:r>
              <a:rPr lang="en-US" sz="2400" dirty="0" smtClean="0"/>
              <a:t>Reduce regulation and the enforcement of existing laws</a:t>
            </a:r>
          </a:p>
          <a:p>
            <a:pPr>
              <a:buNone/>
            </a:pPr>
            <a:r>
              <a:rPr lang="en-US" sz="2400" dirty="0" smtClean="0"/>
              <a:t>From a PM report in 2000, </a:t>
            </a:r>
          </a:p>
          <a:p>
            <a:pPr lvl="1"/>
            <a:r>
              <a:rPr lang="en-US" sz="2400" i="1" dirty="0" smtClean="0"/>
              <a:t>The “We Card” commercials are widely seen and an extremely positive influence on attitudes toward the tobacco industry generally and PM specifically… . </a:t>
            </a:r>
          </a:p>
          <a:p>
            <a:pPr lvl="1"/>
            <a:r>
              <a:rPr lang="en-US" sz="2400" i="1" dirty="0" smtClean="0"/>
              <a:t>Exposure to this ad greatly helps in the sale of the responsible-marketing-only-to-adults message and reducing positive response to the [American Legacy Foundation “truth”</a:t>
            </a:r>
            <a:r>
              <a:rPr lang="en-US" sz="2400" i="1" baseline="30000" dirty="0" smtClean="0">
                <a:hlinkClick r:id="rId3"/>
              </a:rPr>
              <a:t>174</a:t>
            </a:r>
            <a:r>
              <a:rPr lang="en-US" sz="2400" i="1" baseline="30000" dirty="0" smtClean="0"/>
              <a:t>,</a:t>
            </a:r>
            <a:r>
              <a:rPr lang="en-US" sz="2400" i="1" baseline="30000" dirty="0" smtClean="0">
                <a:hlinkClick r:id="rId3"/>
              </a:rPr>
              <a:t>175</a:t>
            </a:r>
            <a:r>
              <a:rPr lang="en-US" sz="2400" i="1" dirty="0" smtClean="0"/>
              <a:t>] ads vilifying the company.</a:t>
            </a:r>
            <a:r>
              <a:rPr lang="en-US" sz="2400" i="1" baseline="30000" dirty="0" smtClean="0">
                <a:hlinkClick r:id="rId3"/>
              </a:rPr>
              <a:t>176</a:t>
            </a:r>
            <a:endParaRPr lang="en-US" sz="2400" i="1" baseline="30000" dirty="0" smtClean="0"/>
          </a:p>
          <a:p>
            <a:endParaRPr lang="en-US" sz="1400" dirty="0"/>
          </a:p>
        </p:txBody>
      </p:sp>
      <p:pic>
        <p:nvPicPr>
          <p:cNvPr id="21505" name="Picture 1" descr="\\nas3\lanhome\redirecteddata\mhecv\desktop\we card under 18.jpg"/>
          <p:cNvPicPr>
            <a:picLocks noChangeAspect="1" noChangeArrowheads="1"/>
          </p:cNvPicPr>
          <p:nvPr/>
        </p:nvPicPr>
        <p:blipFill>
          <a:blip r:embed="rId4" cstate="print"/>
          <a:srcRect/>
          <a:stretch>
            <a:fillRect/>
          </a:stretch>
        </p:blipFill>
        <p:spPr bwMode="auto">
          <a:xfrm>
            <a:off x="1219200" y="228600"/>
            <a:ext cx="1066800" cy="1373506"/>
          </a:xfrm>
          <a:prstGeom prst="rect">
            <a:avLst/>
          </a:prstGeom>
          <a:noFill/>
        </p:spPr>
      </p:pic>
      <p:pic>
        <p:nvPicPr>
          <p:cNvPr id="21507" name="Picture 3" descr="logo - we card under 27 every time"/>
          <p:cNvPicPr>
            <a:picLocks noChangeAspect="1" noChangeArrowheads="1"/>
          </p:cNvPicPr>
          <p:nvPr/>
        </p:nvPicPr>
        <p:blipFill>
          <a:blip r:embed="rId5" cstate="print"/>
          <a:srcRect/>
          <a:stretch>
            <a:fillRect/>
          </a:stretch>
        </p:blipFill>
        <p:spPr bwMode="auto">
          <a:xfrm>
            <a:off x="7442200" y="4419600"/>
            <a:ext cx="1549400" cy="23241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Card Awareness Month</a:t>
            </a:r>
            <a:endParaRPr lang="en-US" dirty="0"/>
          </a:p>
        </p:txBody>
      </p:sp>
      <p:pic>
        <p:nvPicPr>
          <p:cNvPr id="66562" name="Picture 2"/>
          <p:cNvPicPr>
            <a:picLocks noGrp="1" noChangeAspect="1" noChangeArrowheads="1"/>
          </p:cNvPicPr>
          <p:nvPr>
            <p:ph idx="1"/>
          </p:nvPr>
        </p:nvPicPr>
        <p:blipFill>
          <a:blip r:embed="rId3" cstate="print"/>
          <a:stretch>
            <a:fillRect/>
          </a:stretch>
        </p:blipFill>
        <p:spPr bwMode="auto">
          <a:xfrm>
            <a:off x="3183707" y="1828543"/>
            <a:ext cx="2776585" cy="4069276"/>
          </a:xfrm>
          <a:prstGeom prst="rect">
            <a:avLst/>
          </a:prstGeom>
          <a:noFill/>
          <a:ln w="9525">
            <a:noFill/>
            <a:miter lim="800000"/>
            <a:headEnd/>
            <a:tailEnd/>
          </a:ln>
        </p:spPr>
      </p:pic>
      <p:pic>
        <p:nvPicPr>
          <p:cNvPr id="66563" name="Picture 3"/>
          <p:cNvPicPr>
            <a:picLocks noChangeAspect="1" noChangeArrowheads="1"/>
          </p:cNvPicPr>
          <p:nvPr/>
        </p:nvPicPr>
        <p:blipFill>
          <a:blip r:embed="rId4" cstate="print"/>
          <a:srcRect/>
          <a:stretch>
            <a:fillRect/>
          </a:stretch>
        </p:blipFill>
        <p:spPr bwMode="auto">
          <a:xfrm>
            <a:off x="6553200" y="3200400"/>
            <a:ext cx="2124075" cy="2438400"/>
          </a:xfrm>
          <a:prstGeom prst="rect">
            <a:avLst/>
          </a:prstGeom>
          <a:noFill/>
          <a:ln w="9525">
            <a:noFill/>
            <a:miter lim="800000"/>
            <a:headEnd/>
            <a:tailEnd/>
          </a:ln>
        </p:spPr>
      </p:pic>
      <p:pic>
        <p:nvPicPr>
          <p:cNvPr id="66564" name="Picture 4"/>
          <p:cNvPicPr>
            <a:picLocks noChangeAspect="1" noChangeArrowheads="1"/>
          </p:cNvPicPr>
          <p:nvPr/>
        </p:nvPicPr>
        <p:blipFill>
          <a:blip r:embed="rId5" cstate="print"/>
          <a:srcRect/>
          <a:stretch>
            <a:fillRect/>
          </a:stretch>
        </p:blipFill>
        <p:spPr bwMode="auto">
          <a:xfrm>
            <a:off x="533400" y="2895600"/>
            <a:ext cx="2038350" cy="2533650"/>
          </a:xfrm>
          <a:prstGeom prst="rect">
            <a:avLst/>
          </a:prstGeom>
          <a:noFill/>
          <a:ln w="9525">
            <a:noFill/>
            <a:miter lim="800000"/>
            <a:headEnd/>
            <a:tailEnd/>
          </a:ln>
        </p:spPr>
      </p:pic>
      <p:pic>
        <p:nvPicPr>
          <p:cNvPr id="66566" name="Picture 6" descr="top-banner"/>
          <p:cNvPicPr>
            <a:picLocks noChangeAspect="1" noChangeArrowheads="1"/>
          </p:cNvPicPr>
          <p:nvPr/>
        </p:nvPicPr>
        <p:blipFill>
          <a:blip r:embed="rId6" cstate="print"/>
          <a:srcRect/>
          <a:stretch>
            <a:fillRect/>
          </a:stretch>
        </p:blipFill>
        <p:spPr bwMode="auto">
          <a:xfrm>
            <a:off x="0" y="0"/>
            <a:ext cx="9753600" cy="258127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lnSpcReduction="10000"/>
          </a:bodyPr>
          <a:lstStyle/>
          <a:p>
            <a:pPr>
              <a:buNone/>
            </a:pPr>
            <a:endParaRPr lang="en-US" dirty="0" smtClean="0"/>
          </a:p>
          <a:p>
            <a:pPr>
              <a:buNone/>
            </a:pPr>
            <a:r>
              <a:rPr lang="en-US" dirty="0" smtClean="0"/>
              <a:t>“Oregon does have a requirement of signage (ORS 163.580), but it does not specify a specific sign be hung.  In effect, all a retailer must have visible is a sign that clearly states that the sale of tobacco to minors is prohibited.”</a:t>
            </a:r>
          </a:p>
          <a:p>
            <a:pPr algn="r">
              <a:buFontTx/>
              <a:buChar char="-"/>
            </a:pPr>
            <a:r>
              <a:rPr lang="en-US" sz="2400" dirty="0" smtClean="0"/>
              <a:t>Jeff Ruscoe</a:t>
            </a:r>
          </a:p>
          <a:p>
            <a:pPr algn="r">
              <a:buNone/>
            </a:pPr>
            <a:r>
              <a:rPr lang="en-US" sz="2400" dirty="0" smtClean="0"/>
              <a:t>Addictions and Mental Health</a:t>
            </a:r>
          </a:p>
          <a:p>
            <a:endParaRPr lang="en-US" dirty="0"/>
          </a:p>
        </p:txBody>
      </p:sp>
      <p:sp>
        <p:nvSpPr>
          <p:cNvPr id="9" name="Text Placeholder 8"/>
          <p:cNvSpPr>
            <a:spLocks noGrp="1"/>
          </p:cNvSpPr>
          <p:nvPr>
            <p:ph type="body" sz="half" idx="2"/>
          </p:nvPr>
        </p:nvSpPr>
        <p:spPr>
          <a:xfrm>
            <a:off x="457200" y="2133600"/>
            <a:ext cx="3008313" cy="3992563"/>
          </a:xfrm>
        </p:spPr>
        <p:txBody>
          <a:bodyPr/>
          <a:lstStyle/>
          <a:p>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152399" y="1447800"/>
            <a:ext cx="3766279" cy="5105400"/>
          </a:xfrm>
          <a:prstGeom prst="rect">
            <a:avLst/>
          </a:prstGeom>
          <a:noFill/>
          <a:ln w="9525">
            <a:noFill/>
            <a:miter lim="800000"/>
            <a:headEnd/>
            <a:tailEnd/>
          </a:ln>
        </p:spPr>
      </p:pic>
      <p:pic>
        <p:nvPicPr>
          <p:cNvPr id="15361" name="Picture 1" descr="C:\Users\MHECV\AppData\Local\Microsoft\Windows\Temporary Internet Files\Content.IE5\L00R8EGH\MP900442173[1].jpg"/>
          <p:cNvPicPr>
            <a:picLocks noChangeAspect="1" noChangeArrowheads="1"/>
          </p:cNvPicPr>
          <p:nvPr/>
        </p:nvPicPr>
        <p:blipFill>
          <a:blip r:embed="rId4" cstate="print"/>
          <a:srcRect/>
          <a:stretch>
            <a:fillRect/>
          </a:stretch>
        </p:blipFill>
        <p:spPr bwMode="auto">
          <a:xfrm flipH="1">
            <a:off x="228600" y="152400"/>
            <a:ext cx="702886" cy="114299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2582029" y="1600200"/>
            <a:ext cx="3970440" cy="4876800"/>
          </a:xfrm>
          <a:prstGeom prst="rect">
            <a:avLst/>
          </a:prstGeom>
          <a:noFill/>
          <a:ln w="9525">
            <a:noFill/>
            <a:miter lim="800000"/>
            <a:headEnd/>
            <a:tailEnd/>
          </a:ln>
        </p:spPr>
      </p:pic>
      <p:sp>
        <p:nvSpPr>
          <p:cNvPr id="10" name="Title 9"/>
          <p:cNvSpPr>
            <a:spLocks noGrp="1"/>
          </p:cNvSpPr>
          <p:nvPr>
            <p:ph type="title"/>
          </p:nvPr>
        </p:nvSpPr>
        <p:spPr/>
        <p:txBody>
          <a:bodyPr/>
          <a:lstStyle/>
          <a:p>
            <a:r>
              <a:rPr lang="en-US" dirty="0" smtClean="0"/>
              <a:t>Name the brand.</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 recyclable, no additives</a:t>
            </a:r>
            <a:endParaRPr lang="en-US" dirty="0"/>
          </a:p>
        </p:txBody>
      </p:sp>
      <p:pic>
        <p:nvPicPr>
          <p:cNvPr id="71682" name="Picture 2" descr="\\nas3\lanhome\redirecteddata\mhecv\desktop\Natural spirits.png"/>
          <p:cNvPicPr>
            <a:picLocks noGrp="1" noChangeAspect="1" noChangeArrowheads="1"/>
          </p:cNvPicPr>
          <p:nvPr>
            <p:ph idx="1"/>
          </p:nvPr>
        </p:nvPicPr>
        <p:blipFill>
          <a:blip r:embed="rId2" cstate="print"/>
          <a:stretch>
            <a:fillRect/>
          </a:stretch>
        </p:blipFill>
        <p:spPr bwMode="auto">
          <a:xfrm>
            <a:off x="457200" y="2527995"/>
            <a:ext cx="8229600" cy="267037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Colors</a:t>
            </a:r>
            <a:endParaRPr lang="en-US" dirty="0"/>
          </a:p>
        </p:txBody>
      </p:sp>
      <p:pic>
        <p:nvPicPr>
          <p:cNvPr id="119810" name="Picture 2" descr="\\nas3\lanhome\redirecteddata\mhecv\desktop\Cigarette colors.jpg"/>
          <p:cNvPicPr>
            <a:picLocks noGrp="1" noChangeAspect="1" noChangeArrowheads="1"/>
          </p:cNvPicPr>
          <p:nvPr>
            <p:ph idx="1"/>
          </p:nvPr>
        </p:nvPicPr>
        <p:blipFill>
          <a:blip r:embed="rId2" cstate="print"/>
          <a:stretch>
            <a:fillRect/>
          </a:stretch>
        </p:blipFill>
        <p:spPr bwMode="auto">
          <a:xfrm>
            <a:off x="1838325" y="2082006"/>
            <a:ext cx="5467350" cy="356235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3352800"/>
          </a:xfrm>
        </p:spPr>
        <p:txBody>
          <a:bodyPr>
            <a:normAutofit/>
          </a:bodyPr>
          <a:lstStyle/>
          <a:p>
            <a:r>
              <a:rPr lang="en-US" sz="9600" dirty="0" smtClean="0"/>
              <a:t>What’s next?</a:t>
            </a:r>
            <a:endParaRPr lang="en-US" sz="9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Content Placeholder 3" descr="Diet shisha.bmp"/>
          <p:cNvPicPr>
            <a:picLocks noGrp="1" noChangeAspect="1"/>
          </p:cNvPicPr>
          <p:nvPr>
            <p:ph idx="4294967295"/>
          </p:nvPr>
        </p:nvPicPr>
        <p:blipFill>
          <a:blip r:embed="rId3" cstate="print"/>
          <a:stretch>
            <a:fillRect/>
          </a:stretch>
        </p:blipFill>
        <p:spPr>
          <a:xfrm>
            <a:off x="1295400" y="914400"/>
            <a:ext cx="6519862" cy="4725987"/>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4" name="Picture 10" descr="Most Popular Cigarette Brands"/>
          <p:cNvPicPr>
            <a:picLocks noChangeAspect="1" noChangeArrowheads="1"/>
          </p:cNvPicPr>
          <p:nvPr/>
        </p:nvPicPr>
        <p:blipFill>
          <a:blip r:embed="rId3" cstate="print"/>
          <a:srcRect/>
          <a:stretch>
            <a:fillRect/>
          </a:stretch>
        </p:blipFill>
        <p:spPr bwMode="auto">
          <a:xfrm>
            <a:off x="1319784" y="685800"/>
            <a:ext cx="6986016" cy="5633884"/>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marijuana-cigarettes"/>
          <p:cNvPicPr>
            <a:picLocks noChangeAspect="1" noChangeArrowheads="1"/>
          </p:cNvPicPr>
          <p:nvPr/>
        </p:nvPicPr>
        <p:blipFill>
          <a:blip r:embed="rId2" cstate="print"/>
          <a:srcRect/>
          <a:stretch>
            <a:fillRect/>
          </a:stretch>
        </p:blipFill>
        <p:spPr bwMode="auto">
          <a:xfrm>
            <a:off x="685800" y="1447800"/>
            <a:ext cx="7578670" cy="4471417"/>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AutoShape 4" descr="data:image/jpeg;base64,/9j/4AAQSkZJRgABAQAAAQABAAD/2wCEAAkGBxQSEhUUEhQWFhQXGBUYFxgUGBQXGBcXFhQWFhYVGBgYHyggGBolHBUVIjEhJSkrLi4uFx8zODMsOSgtLisBCgoKDg0OGxAQGiwmICQsLCwvLCwsLCwsLCwsLCwsLCwsLCwsLCwsLCwsLCwsLCwsLCwsLCwsLCwsLCwsLCwsLP/AABEIAMMBAgMBIgACEQEDEQH/xAAcAAABBQEBAQAAAAAAAAAAAAAAAwQFBgcIAgH/xABMEAACAQIEAgYDCQ0FCQEAAAABAgADEQQFEiExQQYHEyJRYXGBkRQjMlKCobHR0hc1QlNUYnOSk8HC4fAVFjNDciQlNGOjsrO003T/xAAZAQEAAwEBAAAAAAAAAAAAAAAAAQIDBAX/xAAmEQACAgEEAgICAwEAAAAAAAAAAQIRAxIhMUETYQRRIjIFFKHh/9oADAMBAAIRAxEAPwDcYQhACEIQAhCEAIQhACEIQAhCEAIQhACEIQAhCEAIQhACEJAZrmeruoe7zI5+QPh9MrKSii0YuTpEjiM0pqbA6j4L9fCN/wC2CeCe1v5SBNdRFBihOd5ZM6VhiTYzY/EHt/lD+1j8T5/5SITEiKrWEeWX2PEvokf7Z/5Z9v8AKehm/wCZ8/8AKR2ocobWjySI8cfolaGbozBT3SeF+B8ryQlKxq32kx0bzTWOyc3deBP4S/WJpjyW6ZTJipWidhCE2MAhCEAIQhACEIQAhCEAIQhACEIQAhCEAIQhACEIQAhCEAIQlX6SZzZjSBsB8LzuL29ErOSirZaEHJ0hxnWaggoh2/Cbx/NHl5ysYvHgcJGY7NfOV/HZrOOUnJ2ehDGoqiYxua2FwZ6w+cagDeUnE48mJ4XGMq73tfY8t+Uii7NCXNrc46o5tM8GZHxilPNiIpkbGl0szBO0kUxMzXJsyL1APSZccNWuJBWUUStfeNad6bBk2ZTcGeqT3noiSVrot+V5gtZNQ2I2YeB+rwjyUbB4tqLh19DD4w8Jc8JiVqIHQ3B/og+c68c9SOPJj0v0LQhCaGYQhI7P87o4Oi1au4VFF9+fkPHcgbeIHEwCRhMEz7ruxDsRhKSInJqtyxHjpU939aQLdbWZH8OmPQtT7cA6ZhOYqXWtmS399U3JO4c2vyHf2HlFPuuZn+Mp/qN9uAdMwnMp63cy/GU/1W+3PJ63sy+PT/Vf7UA6chOYj1wZl8en+q/258+7DmXx6f6r/bgHT0JzB92LMvjU/ZU+3Pn3Ysy+NT9lT7cA6ghOXfuw5l8ZPZU+3D7sOZfHT2VPtwDqKE5d+7DmXx09lT7cPuwZl8dP+p9uAdRQnLZ638y+Ov8A1Pty7YHpBj61NKi41dLqGHvdTa/EH37iDceqAbdM/wCn+T1QxrUlLKQNYXcqQLXtxtYD55UKlfGswZsWhYbgmk5I/wCrFqeYZgosMaoHgKdT0/jZWcVJUy8JuDtFXxOYEG194wbEFzpUFmPBVBJPkANzLfjWxdYWq4ik4/PoM301Z7wtfG0/8PE0k2A7lFl2HAbVZl4fZ0f2vQy6OdXmMxTA1FNCltdqoIcj82nxv6bD0zX8i6KYbC0zTp0wwYWc1LOzjmGuLWPgABM0OaZj+Wr+zqf/AGiAxGN/Kaf7Gp/9prGCRhPLKRoWL6ucvffsSh/5buo9l7D2RsvVhgRw7UfLB+kSo4fOsxp7jFUmtyenVt6P8Y/QZZejvT4tUWjjEFN22R1Oqm542DWFm/NIB221SdK+iNcvsY9I+hVLBj3RQLabqrI1jYMbag3HjbY3+FxjPC15p2ZYQVqL0zwdSt+NrjY+o2MyJGam7I+zKxVh5g2M580adnTgnqVMsNF49QbSGwtWStJ5ibSQVovlWYnDvc3KN8IfxDzibgERBrev6JKbTtFaUlTL2mJQgEMtjuNxzn2Z4UHjCbef0Y/1/ZpE596+87api0wwJ7OmocjkXJKi/os3606CnL3W+f8Ae1f5P8U6DlKdCEIASc6KU0LVmqUlqhKLOEYA3KkGwuDYnhe3OQcsvQUE1K2kXbsWsPE3FhvALhkOh+wvk+G1V9RpLUNNS6omt6gBpXCW2DEWJIttvPXWBk1MVMI1LBUqAejSaoq0k0pUdmBRyqgEjz+LwkjkGW4o1ziGVi+js0s1MdnT06dK77cSflGPenxZK2Gaow1Jh6Ra57yuajqXIHHfba/PwvMXN07NsmOMYppplWw/ROkqOrJSdl1G4Ve41rqWNhcEfgnbxAkWnRlGCk9nduACgarnbTp5biWnCYqkx1nT76dNY3QtpY20kagQDcC58RITpXWw+GqNTCNqOy2OypsbDvbXvJinszGEdT9cke+X4ehdalJKlS/wFACr5M43PyYvjcCtNVZMNhtLcNVIM3r1XM9ZHQ7ZjVYDfgPDa2/sjrHmoNje2+9v3TSTS5PQhH8dlRW3rU/8zDUD+jU0yPZ3T6xLX0a6P4bFNTep2FOkqglXSlTZgHVu8VFmZvg3vwPDlKtj1ZrgjvDe3iPEeO28Ms6RIhUOr7WF08uYNwRJVPgxyLqSNQwPQjL6RFSqKLli5dbKUTUXZNCldgBYeqMsbkmBfEipRw+HKLbVSCUwp3J71hYcx6ALyEerhUpj3tn7Y90Iy3VbsbsCwHFTpA5eZi9KtTwzhqSOCzOhIsSwDAsLauGw9kmG6dnHOLjsyfxIwOsIMBg1a4JAw1FiBYMb6iNreV7eBi3R/FUHDUuxpppOpQtNKfdL7+9qg07Ec2vfjK/i8bZ2OrQzqUDgn4LLp0taxFtu96/KFCtUp6E00VKG/vYsWQJY6g1zsOLX3Om/mk6lRnGVvkvgy6m/wVUHyA3ilDKUbbSo89IMga7lbGm5W29wTpMcYXP9QC1bg3uHXTvx3IPdI38JprS5RYXq4amx0oaYPiVO9uJG0RqotIWZFa5PeC8bbbA8JJIKZVRvsN2C07m5ubg3A3twEXbMAmnTtfa7G9lAFy3jwUekyslS3LJ2Z8cRPnuiRZxE+e6JQsSvuiI4wCohQ8+BGxUjdWB5EGxB8ow90Q90QDZur3NWxOBpO9tYGlrfGXut6tQYeqQXWNk5VhikGxstUAcD+C/8J+TKZ0VzqtQo0kp1Cqs2IJAtufddYX3HhLU2f1nQo76lYEMGCEEHYg7THJNcM3xQkqkiFwOJk9hm2lYGGNOoALlDwPh+aZY8CZzHZ0PxE2T+uccoJ9ZZJSxsD5QitvRCQTZeZy91v/fbEfI/fOoZy91v/fbEfJ/fO884p0IQgBLV1df8Q/6P+NZVZaurr/iH/R/xrJQNv6PcpTut6pbH4cBC5OHHdAvstSsTwIPCXDo8w2EqPW9Q1Y7DlSRVSijJZiL+/VPD6/olclVuCv5llNBgWAWmwW4HeJ1A8Clxa49Xz2pucoWxK0xYkBQAHRgDbcFkJBtJvL86qvUTZbAE7hSATYNba5BIG4NwRueYa9KamuuMQlrruyoALKbknu8dN95jFKL2Jxyp0+GW7IcMtJAt72HHxPMyRr4pCum28qOXZiWEftjNI2PemP5Pk92LjWw6r4BCLPa3FfEei29ojV6MUWBNrE85E0s0WmxZgz1T69/SdlEuGUsWo3Y3Y7k8r/m+UvuuCIqM9miEyTC0lp2xI10qbgOLC63Om9z6Qd9tp7xPSPDottFOrZ2qI5Da1LbFVtxsDc3sDbYz1ndEIGYHuNbtF23twPe28PYJX8Xn9Ls2VVVWOnex7RtZJqsN9CC1uO52Al25Pg8j5qqaS6QkqO5BB+GxKayF1gNsBc+G3hfa8k86zqrRqIjp+BTLDbvW+ENQuCOB58pE4hlemHDBrBbEX2KgHSL+BFo0zXNPe0U8V1W2G+uwbUeN9hEMrczh5Zccq6YU3QqqNqTYayth57chwG3KST59RdSrIVsoCW3JY2JYtsOVrW5nymVZJVbtVVAzM/d0qCTvw2G5P85o2AytaVmx9RaCAXC31VX42UKt7cOPzTdz+zTSkTWW5gWp7HdfbpPP1cJLJSNYv2a6np09x3QCrBgQbsDb0A/PKXVzZUrBqS+9lQ2m40jVcaAeJGkKNzxvwjqu6PVR6VQ2A1jiG71wATytuPPeE7VArhxE+e6JGmvPgrwaEn7oh7okTSqEXub77T328AtGUH3qgf8A9H/t1pYqTSs5HfsaBJFiK1haxH+0VL3PPe55cZYUfac81bOzH+qFsQ+3oIP7v3x/gK8hqlWL4GtMpI1iW2hVixMisNUj2m8qGhbX5QieqfIIL7OXet3764j5P0tOopy71u/fXEfJ+lp3nnlMqVLRL3QfCOvcZYXkzicvfXVU0VFICtpPZAWCo5pEVLX4hN77384BBI9xLX1eH3+p+j/jWVhsLo9cs/V7/j1P0f8AGsIG4dF1GwlQ65MFUNelVUjSlDj+FqWsxuBbfb+t556OdIMSKqAAWNdaRTsz8A1tBN76gQln1nu72i3XSGWpQqKOCPqte5AqMR6LXPp1GROqFGc1MUaql32N7A2Gq+vvAnkLrxsefGS9NaFLs3o1r1SgD9oy6XugAAUANYE87X2kLicxQU3WncXSn3je5YbtbwHwvPYGJvnBBCDTckC9kBUbgC9thsvot5mUjtvQrajzQpEHTqNtyFTulhzsPARfAE69SBgBb4RvfxvbYe2WnobkmHen2zMGrOGU7/BTYaQOXweNr7ne085xRNG6MNt9L22YergfGTkg6tcHb8TIpPS3uv8ASZqZWrIrKFJIB3t4c5F/2wU7pFh4jgfXK2+YszWLd3ay739HHhJWjSNUDUbAcFH7/wCrTHT9npxl3E9Zq71KbAAkkXABsdu8bH0CZ9i6tz8EDjYDiByU+iaZQQmsqjitifKL47oZQpo1VaQZCxdhv71dCrabf5Zve1ja3MAWvBpHn/NxtvyLoznJ8cAHpNwO6nztYj5hG2Npljtvtt5+j07ySzLKgKhegUKaiLL3dIv+EGNwfT5xvWodoQtO5qDgtt2sPwfPY7c+UtVStdnmpb2IZTSrI6VKLMN9yhI21AEEjlxuPAeiT1bH1MS3aVNRNwgUix1CwsbfKPqk1kGQOneqaRqAZlBBYPYhzwt3gFv5g8uM8mDw6tc00J1Eknfdwb+m4Y7W5zRRbIc4IpWFrAabEX4nwtyPr2knlmZBlIuSNXEgDgOQHLeXTE1aTBi9Gja25enTPdF9twdhcym5tmWGqoow6aCoLXCKgI2FrDcnnv5y727I1JlOatBalzYc4xarvPeGq99fSPplDQf4tTSqPTYglCASOBuoPP0xLtor0me2Kq+lf+xZGdrALvgcQVw+EP5tf/2asm6GODDYyDywXwuF/wBFX/2KkVq0rbjY+ImMuTrx/qiXq1otlVfe0rTY9h8LfzjnKcwBe0o1saajQaDbR/Qb+vCQ+X1C4FpKrt6ZiXY87SEZ6oRZGk0icu9b332r/J+lp1FOXut777V/k/xTvPOK5luNCGzglT4cQfHzku2Nw4F9d/IK1/nFpWoQBzjsV2jXAso4D9585YOr3/Hqfo/41lWlq6uv+If9H/GslA3DoseEhuspg1akmnVem5Niosh7bUO+QpLLci/xD4yW6PJwkT1nYRnqpb8UiqNSi7NUqLwba4VidtzytxmeV1ElGKe4B2xTUUTvG5A1aRwvvYE93naLDAIGKFrKdybqz2JHE2sDtewk1n1BELJpLsp0ar6HPwQp7NgDYEtwB534SHegHUvVYlbgaVFxa4JPl8IG8Y3aIbJ3ormK0XWhUVL2/wAQE7XJIXuggmxXfxPGWrNujlTMaB7AhOzIYVahKIpGxuQCdwTsATuJnuVhauIWjSBBZ0SnxYszOFAL8gNWq9rWB9fTeAwaKFpJbRQsCNt30ggnz31ekjwmydKisYXKzEs26GVsJoarW7QslwnZhCLAAsxuSLm508fG3CQ9PFV17tOkL/GJJA87Wm/9IshXFBe9pZbi9rgg72IkVgegVJTeo5fyA0j1m5P0TCabeyPSw58cYW27KP0K6P1H3sWYm7MfE8yZpuBytKVlbvuRew4Aefl6Y4xVVMNT000APBVAsLnmZC5p0mp4QGrWdKaG1gd3qNbcAC5ZvAC/KTGKRE8s8itbIqPWR1eVKgNXAUwAf8XDr2agkDaogGxPdHdJ8xuTep9GMtNMFqlELUNxqIK1AOakfg+fPxlyx3XBcE4bCMwG47ZtBYBwjWVQQCCRcE/hDncCP6TvTxmF/tAoabI5pYimlRipuQtOpYWAvqG5ANnG+0vtds86cbQxc92wItyF/bv9cg62eojMAWdl25BRYb3PHy4cTILPswNQqiAhFvYAWGwsO6OUiKDjXpYkA8bC9yLG3EbGRLI+iuPEuWS+eYt8QytawItxsvjuSbAfTI2iwDG1TvgfCI7tuBtcAEe3bhFcQxvuzkm1iqCwvYgC52AvwA5RxRyde1pmoXcPTqvZ+ekVF0khiQQwX2iUXs1k0kVNqm894aqA6kmw1C532F9ztGzT5NCCWz/HLVru6fBYi1/JQP3SP7SIwgGk5KL4TCH8yr/56keVRGuSgjBYRrd0rWW/mKzkj2ER3WO0wnydeP8AVEViljTBkiqtuLHT7eHzx5imi3RPD9piluNkGv8AVIt85EdEyNIwwCKFHK3zR2sb4enePkp3nM+TXoT1eX0wjjshCBZfpy91v/fav8n+KdQzl7rf++tf5P0vPQPOKdCEIAS09Xh/2ip+j/jWVaWjq+Hv9T9Ef+4SUDaMrx9OiFNVwlxcaiNwOLbchzPAc7SK6zswo08Thu1rV6YNNSGoHYHVU0PaxDb29A33i2R4JMWT241dnemulqlOysqlhdGBNyAfIgWtI3rOxlChjaS10U0WwYp7qXK+/MQVsQVYBSAwN95WatExM+6Q503ampSxL1qJCkNVC62cXNn0qp27xA5A2lVq4kmwvfl7bXHovykhhMvqV+9SQ6Ae7qKji2wLGwY2428OG8e1ei5WwNRQDbVosx4nbcjcXlYtIq5Lsk+r5ETMcELkKtbdjb4ZRtIPmzBROichxWsPe2oOSfHfhf1beqc99H8rQYimqlyFfUL24AHiFFmm0YN9KB1Oktd2YfFHL5jN4fnsjs+Ph8mJv3SLeInisQEUsbm19hxPkJUMfnmIWwDLci7HSu1+A38BaQ2Z4yqe8zMSSOfL1eV5ZYmrcujpxfxk5U21RM1sUKrPUNxq4WNyBbSNJ8f3mZjn2W16dVvdLO6gKqVdQLaASUDnS1m33sACQd9zfSMvCkDYePr8YvjcuV+I8R6jyM492jSeOLpfRi+Lw42qBbMrKVNlN9Xdtp3BBHMNY7+E2fon0epHLHoWJFYVA7OQSzW7PXtwtpFh5Suv0XoU2L6SSCWUEsVU8bheF778OMt6YtKGBd72RKOrSLd09lwHmSfaRNMUHp3OL5MNCs51rOqkWN7lSQRcWUbKb7Ecbje5nrMcsASnXpjusu4Nrh1Ok7cxcXB8567O977kcT5xvVQ8NyOPiL+jlKpdHnKUrFXx6KTpXblY2I7ttuI2ueXh4R5g85siUwt9CWDNa+5GrkbkkA73G0jFoHTqIIU8CQdJ8g3Am/IT1h6e8RVMlvVyVNp8n1p8mhqEIQgHQvVJk1PF5QKVTnrKtzRhWq6WHtPpBIlaz3Lnw9RqVQWZfYRyYeIMu/UKP92p8v8A81X6pc+knRyjjU01BZhfQ6/CW/0jyMpKNmkJ6TnWusuXQ3KtFE1CN6nDyQcPbufZDOer+vQqLrKvQLWLobbbmxU7gkA8LjzlmQWA5AcB4CYTdKjohvuK4dLCOgY0V4spExNGLf1xhEu0hBBoE5v68sualmIcju1U2PiysSw9lRZ0hKz076IU8yoGm/dcbo4tdWHA+fE7cwTw4j0DgOU4S1Z51dZhhmINBqqjg9HvX+R8L5iPMyH/ALuYz8jxX7Ct9mARl5aursXr1P0f8ayGTo/ize2ExJsbG1CsbEcQe7sYonR/HL8HCYsH82jXH0LANkyvKsWxQ0KwojtQ1QEBtaDR3eBtsr/rSsddyMuKwgqtqYYVdbAW1MKj3IXlffblKOuVZkOFHHj0JivqiWIyPMahBfDY1yNgXpYhiBxsCRtIluCbpdIlp0rVblgNqbKxc+F34KL38942w2f0ahGpDR8wda358gR88h36N48m5wmLJ8TQr/Znz+7GP/I8V+wrfZlVCiulPk1Pq1wy16j1ULOi+9gkH4bgja45C59UvmPwjoQFuUPNdx2dMAkkedhOdqOS5mmyYfHKPzaWIX6BFP7Mzb8Vj/1MV9U0i645OzD8nxJRS2Nk93NUqEkAi5J4j0Dn5RLMceCQCCOZ5jw5egzG/wCxs0/EY79niPqnk5LmZ/yMb+zxH1S3my6XG+fR6S/lsaaahx7/AOGzZfiWpVAt9SsAf9JtuPRJ9syAnPQyTM/yfG/s8R9U+nJsz/EY39niPqmUo77HJL50W70/6bvi8zVlPomf9I+nNd6NTCVXp6Qy2ZVs+hdwrAbHcIQduEorZRmXOhjPXTr/AFRBsjxvPDYn10qv71kq0YfIzrLGqokaTJUAuxXTqtYkchby5neJYXNCCVq8BfcennaMRkWM/JsR+yqfZnr+7+N/JcR+xq/Zk9bHHp6Jatm9LSoBdhe4W5sL8TZthwHpjGpmhv3FVV5ahc+ve0bf3exv5LiP2NX7M+/3fxv5Lif2NX7MrQ0IiX4zzJb+7WM/JMR+xq/Zh/djG/kmJ/Y1fsyxYiYSbodEcc5sMJXH+qm6D2uAJpPV71O1TUWvjwFRSGFLY3I3Gs8CPIXB5nkQNO6pcrOHyygjCzEaiD+cSxHtYy4xm2NpUwF1DYcB3vo/fI3G5s7bUxpHifherwlJTii8YNjLpZiNVRaY4Juf9R4A+gf90r1QkSTeib39e/H2xpUpWPCcc5anZ2QWlUNkBionxrz4JUlnvXCJ29E+SSDTIQhPQOAIQhACEIQAhCEAIQhACEIQAhCEAJ5qOFBJNgASSeQG5M9SK6VKxweIC8ezfh4W3+a8Mlbsy7pXn1XHsyBimGv3aY21gcGqeN+OngNvTIXB5RTQ95FPqE80a8VpV7nflOd2zvUUkXHKa1JFGhFHoAEnKWNvM9weN2El8PmfnMLZOhMuC177z6tUGV7DZjtxjihjR4+Mmw8ZM7RYYxh+GfbI2ligZ6FW8m2UcSQOLf47e2IVKhPEk+kkxv2k9qYcmRpSFAsGnwNEmaVZJ8cxrUWOS8SdpBI0ZYi5jio0a1GkEnm8IbwkkmnQhCegecEIQgBCEIAQhCAEIQgBCEIAQhCAE+ET7CAZd0l6AVVdnwgD0ySdFwGTyF9iPDn9MqGMyjFUT36Lr6VM6AnxlBFiLjzldCNlmklTOc6dVl4gi5Nr/RHlCv7ZtGO6LYWqCDSVb79wBd/Gw2v52lJz7q7qJ38K2sfENg3qPAzKWM1hnXZWcLiyCPXH2HxfnzMrmKp1KTFaiOjA8GBB+fl5xOljGAOx4zPQzfWi7Usftb+gI7pY7z/nKRRzEx5SzOV0sWi4DHRymMvKcmOvzi9LMfORTIpMtvuiJ9tK6M0jinj5FCia7aDPI1cYIquJEgUOGiLGHbec8FrmAeoT7efJANMhCE9E84IQhACEIQAhCEAIQhACEIQAhCEAIQhACEIQAhCEA8VKYb4QB9IB+mM6+S4d/hUKZ+Qv1R/CAVrGdBsHU/yyh/MYj5jcSu47quHGjX9Tj94+qaPCRSLKTRiuZdCsZQ30a1HOmdXzcRIB3ZSQwNxxvtOiZFZt0dw+J/xaY1fGGze0cfXeVcEaRytcmH08V4x3TxQlxzbq0YsTQqLbkHuCPWNj7BKLnGU1MM5R7hh5Hh4jxB8Zm4GsciZI08X5xzTxPrlcpVTzjulXmbiaKRYFxc908TINcRF6daVcSyZNe6oSK7SEii1m3QhCdx5gQhCAEIQgBCEIAQhCAEIQgBCEIAQhCAEIQgBCEIAQhCAEIQgBCEIASOzzL6dak/aIrWViL8QQDuDxEIQEYTm9MKRpFr3vE0EITBnWhwkXUz5CULCgaEISCx//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1622" name="AutoShape 6" descr="data:image/jpeg;base64,/9j/4AAQSkZJRgABAQAAAQABAAD/2wCEAAkGBxQSEhUUEhQWFhQXGBUYFxgUGBQXGBcXFhQWFhYVGBgYHyggGBolHBUVIjEhJSkrLi4uFx8zODMsOSgtLisBCgoKDg0OGxAQGiwmICQsLCwvLCwsLCwsLCwsLCwsLCwsLCwsLCwsLCwsLCwsLCwsLCwsLCwsLCwsLCwsLCwsLP/AABEIAMMBAgMBIgACEQEDEQH/xAAcAAABBQEBAQAAAAAAAAAAAAAAAwQFBgcIAgH/xABMEAACAQIEAgYDCQ0FCQEAAAABAgADEQQFEiExQQYHEyJRYXGBkRQjMlKCobHR0hc1QlNUYnOSk8HC4fAVFjNDciQlNGOjsrO003T/xAAZAQEAAwEBAAAAAAAAAAAAAAAAAQIDBAX/xAAmEQACAgEEAgICAwEAAAAAAAAAAQIRAxIhMUETYQRRIjIFFKHh/9oADAMBAAIRAxEAPwDcYQhACEIQAhCEAIQhACEIQAhCEAIQhACEIQAhCEAIQhACEJAZrmeruoe7zI5+QPh9MrKSii0YuTpEjiM0pqbA6j4L9fCN/wC2CeCe1v5SBNdRFBihOd5ZM6VhiTYzY/EHt/lD+1j8T5/5SITEiKrWEeWX2PEvokf7Z/5Z9v8AKehm/wCZ8/8AKR2ocobWjySI8cfolaGbozBT3SeF+B8ryQlKxq32kx0bzTWOyc3deBP4S/WJpjyW6ZTJipWidhCE2MAhCEAIQhACEIQAhCEAIQhACEIQAhCEAIQhACEIQAhCEAIQlX6SZzZjSBsB8LzuL29ErOSirZaEHJ0hxnWaggoh2/Cbx/NHl5ysYvHgcJGY7NfOV/HZrOOUnJ2ehDGoqiYxua2FwZ6w+cagDeUnE48mJ4XGMq73tfY8t+Uii7NCXNrc46o5tM8GZHxilPNiIpkbGl0szBO0kUxMzXJsyL1APSZccNWuJBWUUStfeNad6bBk2ZTcGeqT3noiSVrot+V5gtZNQ2I2YeB+rwjyUbB4tqLh19DD4w8Jc8JiVqIHQ3B/og+c68c9SOPJj0v0LQhCaGYQhI7P87o4Oi1au4VFF9+fkPHcgbeIHEwCRhMEz7ruxDsRhKSInJqtyxHjpU939aQLdbWZH8OmPQtT7cA6ZhOYqXWtmS399U3JO4c2vyHf2HlFPuuZn+Mp/qN9uAdMwnMp63cy/GU/1W+3PJ63sy+PT/Vf7UA6chOYj1wZl8en+q/258+7DmXx6f6r/bgHT0JzB92LMvjU/ZU+3Pn3Ysy+NT9lT7cA6ghOXfuw5l8ZPZU+3D7sOZfHT2VPtwDqKE5d+7DmXx09lT7cPuwZl8dP+p9uAdRQnLZ638y+Ov8A1Pty7YHpBj61NKi41dLqGHvdTa/EH37iDceqAbdM/wCn+T1QxrUlLKQNYXcqQLXtxtYD55UKlfGswZsWhYbgmk5I/wCrFqeYZgosMaoHgKdT0/jZWcVJUy8JuDtFXxOYEG194wbEFzpUFmPBVBJPkANzLfjWxdYWq4ik4/PoM301Z7wtfG0/8PE0k2A7lFl2HAbVZl4fZ0f2vQy6OdXmMxTA1FNCltdqoIcj82nxv6bD0zX8i6KYbC0zTp0wwYWc1LOzjmGuLWPgABM0OaZj+Wr+zqf/AGiAxGN/Kaf7Gp/9prGCRhPLKRoWL6ucvffsSh/5buo9l7D2RsvVhgRw7UfLB+kSo4fOsxp7jFUmtyenVt6P8Y/QZZejvT4tUWjjEFN22R1Oqm542DWFm/NIB221SdK+iNcvsY9I+hVLBj3RQLabqrI1jYMbag3HjbY3+FxjPC15p2ZYQVqL0zwdSt+NrjY+o2MyJGam7I+zKxVh5g2M580adnTgnqVMsNF49QbSGwtWStJ5ibSQVovlWYnDvc3KN8IfxDzibgERBrev6JKbTtFaUlTL2mJQgEMtjuNxzn2Z4UHjCbef0Y/1/ZpE596+87api0wwJ7OmocjkXJKi/os3606CnL3W+f8Ae1f5P8U6DlKdCEIASc6KU0LVmqUlqhKLOEYA3KkGwuDYnhe3OQcsvQUE1K2kXbsWsPE3FhvALhkOh+wvk+G1V9RpLUNNS6omt6gBpXCW2DEWJIttvPXWBk1MVMI1LBUqAejSaoq0k0pUdmBRyqgEjz+LwkjkGW4o1ziGVi+js0s1MdnT06dK77cSflGPenxZK2Gaow1Jh6Ra57yuajqXIHHfba/PwvMXN07NsmOMYppplWw/ROkqOrJSdl1G4Ve41rqWNhcEfgnbxAkWnRlGCk9nduACgarnbTp5biWnCYqkx1nT76dNY3QtpY20kagQDcC58RITpXWw+GqNTCNqOy2OypsbDvbXvJinszGEdT9cke+X4ehdalJKlS/wFACr5M43PyYvjcCtNVZMNhtLcNVIM3r1XM9ZHQ7ZjVYDfgPDa2/sjrHmoNje2+9v3TSTS5PQhH8dlRW3rU/8zDUD+jU0yPZ3T6xLX0a6P4bFNTep2FOkqglXSlTZgHVu8VFmZvg3vwPDlKtj1ZrgjvDe3iPEeO28Ms6RIhUOr7WF08uYNwRJVPgxyLqSNQwPQjL6RFSqKLli5dbKUTUXZNCldgBYeqMsbkmBfEipRw+HKLbVSCUwp3J71hYcx6ALyEerhUpj3tn7Y90Iy3VbsbsCwHFTpA5eZi9KtTwzhqSOCzOhIsSwDAsLauGw9kmG6dnHOLjsyfxIwOsIMBg1a4JAw1FiBYMb6iNreV7eBi3R/FUHDUuxpppOpQtNKfdL7+9qg07Ec2vfjK/i8bZ2OrQzqUDgn4LLp0taxFtu96/KFCtUp6E00VKG/vYsWQJY6g1zsOLX3Om/mk6lRnGVvkvgy6m/wVUHyA3ilDKUbbSo89IMga7lbGm5W29wTpMcYXP9QC1bg3uHXTvx3IPdI38JprS5RYXq4amx0oaYPiVO9uJG0RqotIWZFa5PeC8bbbA8JJIKZVRvsN2C07m5ubg3A3twEXbMAmnTtfa7G9lAFy3jwUekyslS3LJ2Z8cRPnuiRZxE+e6JQsSvuiI4wCohQ8+BGxUjdWB5EGxB8ow90Q90QDZur3NWxOBpO9tYGlrfGXut6tQYeqQXWNk5VhikGxstUAcD+C/8J+TKZ0VzqtQo0kp1Cqs2IJAtufddYX3HhLU2f1nQo76lYEMGCEEHYg7THJNcM3xQkqkiFwOJk9hm2lYGGNOoALlDwPh+aZY8CZzHZ0PxE2T+uccoJ9ZZJSxsD5QitvRCQTZeZy91v/fbEfI/fOoZy91v/fbEfJ/fO884p0IQgBLV1df8Q/6P+NZVZaurr/iH/R/xrJQNv6PcpTut6pbH4cBC5OHHdAvstSsTwIPCXDo8w2EqPW9Q1Y7DlSRVSijJZiL+/VPD6/olclVuCv5llNBgWAWmwW4HeJ1A8Clxa49Xz2pucoWxK0xYkBQAHRgDbcFkJBtJvL86qvUTZbAE7hSATYNba5BIG4NwRueYa9KamuuMQlrruyoALKbknu8dN95jFKL2Jxyp0+GW7IcMtJAt72HHxPMyRr4pCum28qOXZiWEftjNI2PemP5Pk92LjWw6r4BCLPa3FfEei29ojV6MUWBNrE85E0s0WmxZgz1T69/SdlEuGUsWo3Y3Y7k8r/m+UvuuCIqM9miEyTC0lp2xI10qbgOLC63Om9z6Qd9tp7xPSPDottFOrZ2qI5Da1LbFVtxsDc3sDbYz1ndEIGYHuNbtF23twPe28PYJX8Xn9Ls2VVVWOnex7RtZJqsN9CC1uO52Al25Pg8j5qqaS6QkqO5BB+GxKayF1gNsBc+G3hfa8k86zqrRqIjp+BTLDbvW+ENQuCOB58pE4hlemHDBrBbEX2KgHSL+BFo0zXNPe0U8V1W2G+uwbUeN9hEMrczh5Zccq6YU3QqqNqTYayth57chwG3KST59RdSrIVsoCW3JY2JYtsOVrW5nymVZJVbtVVAzM/d0qCTvw2G5P85o2AytaVmx9RaCAXC31VX42UKt7cOPzTdz+zTSkTWW5gWp7HdfbpPP1cJLJSNYv2a6np09x3QCrBgQbsDb0A/PKXVzZUrBqS+9lQ2m40jVcaAeJGkKNzxvwjqu6PVR6VQ2A1jiG71wATytuPPeE7VArhxE+e6JGmvPgrwaEn7oh7okTSqEXub77T328AtGUH3qgf8A9H/t1pYqTSs5HfsaBJFiK1haxH+0VL3PPe55cZYUfac81bOzH+qFsQ+3oIP7v3x/gK8hqlWL4GtMpI1iW2hVixMisNUj2m8qGhbX5QieqfIIL7OXet3764j5P0tOopy71u/fXEfJ+lp3nnlMqVLRL3QfCOvcZYXkzicvfXVU0VFICtpPZAWCo5pEVLX4hN77384BBI9xLX1eH3+p+j/jWVhsLo9cs/V7/j1P0f8AGsIG4dF1GwlQ65MFUNelVUjSlDj+FqWsxuBbfb+t556OdIMSKqAAWNdaRTsz8A1tBN76gQln1nu72i3XSGWpQqKOCPqte5AqMR6LXPp1GROqFGc1MUaql32N7A2Gq+vvAnkLrxsefGS9NaFLs3o1r1SgD9oy6XugAAUANYE87X2kLicxQU3WncXSn3je5YbtbwHwvPYGJvnBBCDTckC9kBUbgC9thsvot5mUjtvQrajzQpEHTqNtyFTulhzsPARfAE69SBgBb4RvfxvbYe2WnobkmHen2zMGrOGU7/BTYaQOXweNr7ne085xRNG6MNt9L22YergfGTkg6tcHb8TIpPS3uv8ASZqZWrIrKFJIB3t4c5F/2wU7pFh4jgfXK2+YszWLd3ay739HHhJWjSNUDUbAcFH7/wCrTHT9npxl3E9Zq71KbAAkkXABsdu8bH0CZ9i6tz8EDjYDiByU+iaZQQmsqjitifKL47oZQpo1VaQZCxdhv71dCrabf5Zve1ja3MAWvBpHn/NxtvyLoznJ8cAHpNwO6nztYj5hG2Npljtvtt5+j07ySzLKgKhegUKaiLL3dIv+EGNwfT5xvWodoQtO5qDgtt2sPwfPY7c+UtVStdnmpb2IZTSrI6VKLMN9yhI21AEEjlxuPAeiT1bH1MS3aVNRNwgUix1CwsbfKPqk1kGQOneqaRqAZlBBYPYhzwt3gFv5g8uM8mDw6tc00J1Eknfdwb+m4Y7W5zRRbIc4IpWFrAabEX4nwtyPr2knlmZBlIuSNXEgDgOQHLeXTE1aTBi9Gja25enTPdF9twdhcym5tmWGqoow6aCoLXCKgI2FrDcnnv5y727I1JlOatBalzYc4xarvPeGq99fSPplDQf4tTSqPTYglCASOBuoPP0xLtor0me2Kq+lf+xZGdrALvgcQVw+EP5tf/2asm6GODDYyDywXwuF/wBFX/2KkVq0rbjY+ImMuTrx/qiXq1otlVfe0rTY9h8LfzjnKcwBe0o1saajQaDbR/Qb+vCQ+X1C4FpKrt6ZiXY87SEZ6oRZGk0icu9b332r/J+lp1FOXut777V/k/xTvPOK5luNCGzglT4cQfHzku2Nw4F9d/IK1/nFpWoQBzjsV2jXAso4D9585YOr3/Hqfo/41lWlq6uv+If9H/GslA3DoseEhuspg1akmnVem5Niosh7bUO+QpLLci/xD4yW6PJwkT1nYRnqpb8UiqNSi7NUqLwba4VidtzytxmeV1ElGKe4B2xTUUTvG5A1aRwvvYE93naLDAIGKFrKdybqz2JHE2sDtewk1n1BELJpLsp0ar6HPwQp7NgDYEtwB534SHegHUvVYlbgaVFxa4JPl8IG8Y3aIbJ3ormK0XWhUVL2/wAQE7XJIXuggmxXfxPGWrNujlTMaB7AhOzIYVahKIpGxuQCdwTsATuJnuVhauIWjSBBZ0SnxYszOFAL8gNWq9rWB9fTeAwaKFpJbRQsCNt30ggnz31ekjwmydKisYXKzEs26GVsJoarW7QslwnZhCLAAsxuSLm508fG3CQ9PFV17tOkL/GJJA87Wm/9IshXFBe9pZbi9rgg72IkVgegVJTeo5fyA0j1m5P0TCabeyPSw58cYW27KP0K6P1H3sWYm7MfE8yZpuBytKVlbvuRew4Aefl6Y4xVVMNT000APBVAsLnmZC5p0mp4QGrWdKaG1gd3qNbcAC5ZvAC/KTGKRE8s8itbIqPWR1eVKgNXAUwAf8XDr2agkDaogGxPdHdJ8xuTep9GMtNMFqlELUNxqIK1AOakfg+fPxlyx3XBcE4bCMwG47ZtBYBwjWVQQCCRcE/hDncCP6TvTxmF/tAoabI5pYimlRipuQtOpYWAvqG5ANnG+0vtds86cbQxc92wItyF/bv9cg62eojMAWdl25BRYb3PHy4cTILPswNQqiAhFvYAWGwsO6OUiKDjXpYkA8bC9yLG3EbGRLI+iuPEuWS+eYt8QytawItxsvjuSbAfTI2iwDG1TvgfCI7tuBtcAEe3bhFcQxvuzkm1iqCwvYgC52AvwA5RxRyde1pmoXcPTqvZ+ekVF0khiQQwX2iUXs1k0kVNqm894aqA6kmw1C532F9ztGzT5NCCWz/HLVru6fBYi1/JQP3SP7SIwgGk5KL4TCH8yr/56keVRGuSgjBYRrd0rWW/mKzkj2ER3WO0wnydeP8AVEViljTBkiqtuLHT7eHzx5imi3RPD9piluNkGv8AVIt85EdEyNIwwCKFHK3zR2sb4enePkp3nM+TXoT1eX0wjjshCBZfpy91v/fav8n+KdQzl7rf++tf5P0vPQPOKdCEIAS09Xh/2ip+j/jWVaWjq+Hv9T9Ef+4SUDaMrx9OiFNVwlxcaiNwOLbchzPAc7SK6zswo08Thu1rV6YNNSGoHYHVU0PaxDb29A33i2R4JMWT241dnemulqlOysqlhdGBNyAfIgWtI3rOxlChjaS10U0WwYp7qXK+/MQVsQVYBSAwN95WatExM+6Q503ampSxL1qJCkNVC62cXNn0qp27xA5A2lVq4kmwvfl7bXHovykhhMvqV+9SQ6Ae7qKji2wLGwY2428OG8e1ei5WwNRQDbVosx4nbcjcXlYtIq5Lsk+r5ETMcELkKtbdjb4ZRtIPmzBROichxWsPe2oOSfHfhf1beqc99H8rQYimqlyFfUL24AHiFFmm0YN9KB1Oktd2YfFHL5jN4fnsjs+Ph8mJv3SLeInisQEUsbm19hxPkJUMfnmIWwDLci7HSu1+A38BaQ2Z4yqe8zMSSOfL1eV5ZYmrcujpxfxk5U21RM1sUKrPUNxq4WNyBbSNJ8f3mZjn2W16dVvdLO6gKqVdQLaASUDnS1m33sACQd9zfSMvCkDYePr8YvjcuV+I8R6jyM492jSeOLpfRi+Lw42qBbMrKVNlN9Xdtp3BBHMNY7+E2fon0epHLHoWJFYVA7OQSzW7PXtwtpFh5Suv0XoU2L6SSCWUEsVU8bheF778OMt6YtKGBd72RKOrSLd09lwHmSfaRNMUHp3OL5MNCs51rOqkWN7lSQRcWUbKb7Ecbje5nrMcsASnXpjusu4Nrh1Ok7cxcXB8567O977kcT5xvVQ8NyOPiL+jlKpdHnKUrFXx6KTpXblY2I7ttuI2ueXh4R5g85siUwt9CWDNa+5GrkbkkA73G0jFoHTqIIU8CQdJ8g3Am/IT1h6e8RVMlvVyVNp8n1p8mhqEIQgHQvVJk1PF5QKVTnrKtzRhWq6WHtPpBIlaz3Lnw9RqVQWZfYRyYeIMu/UKP92p8v8A81X6pc+knRyjjU01BZhfQ6/CW/0jyMpKNmkJ6TnWusuXQ3KtFE1CN6nDyQcPbufZDOer+vQqLrKvQLWLobbbmxU7gkA8LjzlmQWA5AcB4CYTdKjohvuK4dLCOgY0V4spExNGLf1xhEu0hBBoE5v68sualmIcju1U2PiysSw9lRZ0hKz076IU8yoGm/dcbo4tdWHA+fE7cwTw4j0DgOU4S1Z51dZhhmINBqqjg9HvX+R8L5iPMyH/ALuYz8jxX7Ct9mARl5aursXr1P0f8ayGTo/ize2ExJsbG1CsbEcQe7sYonR/HL8HCYsH82jXH0LANkyvKsWxQ0KwojtQ1QEBtaDR3eBtsr/rSsddyMuKwgqtqYYVdbAW1MKj3IXlffblKOuVZkOFHHj0JivqiWIyPMahBfDY1yNgXpYhiBxsCRtIluCbpdIlp0rVblgNqbKxc+F34KL38942w2f0ahGpDR8wda358gR88h36N48m5wmLJ8TQr/Znz+7GP/I8V+wrfZlVCiulPk1Pq1wy16j1ULOi+9gkH4bgja45C59UvmPwjoQFuUPNdx2dMAkkedhOdqOS5mmyYfHKPzaWIX6BFP7Mzb8Vj/1MV9U0i645OzD8nxJRS2Nk93NUqEkAi5J4j0Dn5RLMceCQCCOZ5jw5egzG/wCxs0/EY79niPqnk5LmZ/yMb+zxH1S3my6XG+fR6S/lsaaahx7/AOGzZfiWpVAt9SsAf9JtuPRJ9syAnPQyTM/yfG/s8R9U+nJsz/EY39niPqmUo77HJL50W70/6bvi8zVlPomf9I+nNd6NTCVXp6Qy2ZVs+hdwrAbHcIQduEorZRmXOhjPXTr/AFRBsjxvPDYn10qv71kq0YfIzrLGqokaTJUAuxXTqtYkchby5neJYXNCCVq8BfcennaMRkWM/JsR+yqfZnr+7+N/JcR+xq/Zk9bHHp6Jatm9LSoBdhe4W5sL8TZthwHpjGpmhv3FVV5ahc+ve0bf3exv5LiP2NX7M+/3fxv5Lif2NX7MrQ0IiX4zzJb+7WM/JMR+xq/Zh/djG/kmJ/Y1fsyxYiYSbodEcc5sMJXH+qm6D2uAJpPV71O1TUWvjwFRSGFLY3I3Gs8CPIXB5nkQNO6pcrOHyygjCzEaiD+cSxHtYy4xm2NpUwF1DYcB3vo/fI3G5s7bUxpHifherwlJTii8YNjLpZiNVRaY4Juf9R4A+gf90r1QkSTeib39e/H2xpUpWPCcc5anZ2QWlUNkBionxrz4JUlnvXCJ29E+SSDTIQhPQOAIQhACEIQAhCEAIQhACEIQAhCEAJ5qOFBJNgASSeQG5M9SK6VKxweIC8ezfh4W3+a8Mlbsy7pXn1XHsyBimGv3aY21gcGqeN+OngNvTIXB5RTQ95FPqE80a8VpV7nflOd2zvUUkXHKa1JFGhFHoAEnKWNvM9weN2El8PmfnMLZOhMuC177z6tUGV7DZjtxjihjR4+Mmw8ZM7RYYxh+GfbI2ligZ6FW8m2UcSQOLf47e2IVKhPEk+kkxv2k9qYcmRpSFAsGnwNEmaVZJ8cxrUWOS8SdpBI0ZYi5jio0a1GkEnm8IbwkkmnQhCegecEIQgBCEIAQhCAEIQgBCEIAQhCAE+ET7CAZd0l6AVVdnwgD0ySdFwGTyF9iPDn9MqGMyjFUT36Lr6VM6AnxlBFiLjzldCNlmklTOc6dVl4gi5Nr/RHlCv7ZtGO6LYWqCDSVb79wBd/Gw2v52lJz7q7qJ38K2sfENg3qPAzKWM1hnXZWcLiyCPXH2HxfnzMrmKp1KTFaiOjA8GBB+fl5xOljGAOx4zPQzfWi7Usftb+gI7pY7z/nKRRzEx5SzOV0sWi4DHRymMvKcmOvzi9LMfORTIpMtvuiJ9tK6M0jinj5FCia7aDPI1cYIquJEgUOGiLGHbec8FrmAeoT7efJANMhCE9E84IQhACEIQAhCEAIQhACEIQAhCEAIQhACEIQAhCEA8VKYb4QB9IB+mM6+S4d/hUKZ+Qv1R/CAVrGdBsHU/yyh/MYj5jcSu47quHGjX9Tj94+qaPCRSLKTRiuZdCsZQ30a1HOmdXzcRIB3ZSQwNxxvtOiZFZt0dw+J/xaY1fGGze0cfXeVcEaRytcmH08V4x3TxQlxzbq0YsTQqLbkHuCPWNj7BKLnGU1MM5R7hh5Hh4jxB8Zm4GsciZI08X5xzTxPrlcpVTzjulXmbiaKRYFxc908TINcRF6daVcSyZNe6oSK7SEii1m3QhCdx5gQhCAEIQgBCEIAQhCAEIQgBCEIAQhCAEIQgBCEIAQhCAEIQgBCEIASOzzL6dak/aIrWViL8QQDuDxEIQEYTm9MKRpFr3vE0EITBnWhwkXUz5CULCgaEISCx//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1624" name="Picture 8" descr="http://www.popphoto.com/files/imagecache/article_main_photo/_images/201106/iphone_cam_main.jpg"/>
          <p:cNvPicPr>
            <a:picLocks noChangeAspect="1" noChangeArrowheads="1"/>
          </p:cNvPicPr>
          <p:nvPr/>
        </p:nvPicPr>
        <p:blipFill>
          <a:blip r:embed="rId3" cstate="print"/>
          <a:srcRect/>
          <a:stretch>
            <a:fillRect/>
          </a:stretch>
        </p:blipFill>
        <p:spPr bwMode="auto">
          <a:xfrm>
            <a:off x="5607365" y="0"/>
            <a:ext cx="3536635" cy="2676525"/>
          </a:xfrm>
          <a:prstGeom prst="rect">
            <a:avLst/>
          </a:prstGeom>
          <a:noFill/>
        </p:spPr>
      </p:pic>
      <p:pic>
        <p:nvPicPr>
          <p:cNvPr id="111628" name="Picture 12" descr="http://www.componentone.com/newimages/Products/ScreenShots/StudioiPhone/iphone_buttons_calendar.png"/>
          <p:cNvPicPr>
            <a:picLocks noChangeAspect="1" noChangeArrowheads="1"/>
          </p:cNvPicPr>
          <p:nvPr/>
        </p:nvPicPr>
        <p:blipFill>
          <a:blip r:embed="rId4" cstate="print"/>
          <a:srcRect/>
          <a:stretch>
            <a:fillRect/>
          </a:stretch>
        </p:blipFill>
        <p:spPr bwMode="auto">
          <a:xfrm>
            <a:off x="381000" y="2362200"/>
            <a:ext cx="2489200" cy="3810000"/>
          </a:xfrm>
          <a:prstGeom prst="rect">
            <a:avLst/>
          </a:prstGeom>
          <a:noFill/>
        </p:spPr>
      </p:pic>
      <p:pic>
        <p:nvPicPr>
          <p:cNvPr id="111630" name="Picture 14" descr="http://www.askdavetaylor.com/3-blog-pics/apple-iphone-google-map-pin-drop-78.png"/>
          <p:cNvPicPr>
            <a:picLocks noChangeAspect="1" noChangeArrowheads="1"/>
          </p:cNvPicPr>
          <p:nvPr/>
        </p:nvPicPr>
        <p:blipFill>
          <a:blip r:embed="rId5" cstate="print"/>
          <a:srcRect/>
          <a:stretch>
            <a:fillRect/>
          </a:stretch>
        </p:blipFill>
        <p:spPr bwMode="auto">
          <a:xfrm>
            <a:off x="2971800" y="152400"/>
            <a:ext cx="2362200" cy="3543300"/>
          </a:xfrm>
          <a:prstGeom prst="rect">
            <a:avLst/>
          </a:prstGeom>
          <a:noFill/>
        </p:spPr>
      </p:pic>
      <p:sp>
        <p:nvSpPr>
          <p:cNvPr id="10" name="TextBox 9"/>
          <p:cNvSpPr txBox="1"/>
          <p:nvPr/>
        </p:nvSpPr>
        <p:spPr>
          <a:xfrm>
            <a:off x="304800" y="609600"/>
            <a:ext cx="4724400" cy="1569660"/>
          </a:xfrm>
          <a:prstGeom prst="rect">
            <a:avLst/>
          </a:prstGeom>
          <a:noFill/>
        </p:spPr>
        <p:txBody>
          <a:bodyPr wrap="square" rtlCol="0">
            <a:spAutoFit/>
          </a:bodyPr>
          <a:lstStyle/>
          <a:p>
            <a:endParaRPr lang="en-US" sz="4800" dirty="0" smtClean="0"/>
          </a:p>
          <a:p>
            <a:r>
              <a:rPr lang="en-US" sz="4800" dirty="0" smtClean="0"/>
              <a:t>Tools</a:t>
            </a:r>
            <a:endParaRPr lang="en-US" sz="4800" dirty="0"/>
          </a:p>
        </p:txBody>
      </p:sp>
      <p:pic>
        <p:nvPicPr>
          <p:cNvPr id="9" name="Picture 3" descr="C:\Users\MHECV\AppData\Local\Microsoft\Windows\Temporary Internet Files\Content.IE5\L00R8EGH\MP900442173[1].jpg"/>
          <p:cNvPicPr>
            <a:picLocks noChangeAspect="1" noChangeArrowheads="1"/>
          </p:cNvPicPr>
          <p:nvPr/>
        </p:nvPicPr>
        <p:blipFill>
          <a:blip r:embed="rId6" cstate="print"/>
          <a:srcRect/>
          <a:stretch>
            <a:fillRect/>
          </a:stretch>
        </p:blipFill>
        <p:spPr bwMode="auto">
          <a:xfrm>
            <a:off x="381000" y="228600"/>
            <a:ext cx="515450" cy="838200"/>
          </a:xfrm>
          <a:prstGeom prst="rect">
            <a:avLst/>
          </a:prstGeom>
          <a:noFill/>
        </p:spPr>
      </p:pic>
      <p:pic>
        <p:nvPicPr>
          <p:cNvPr id="6146" name="Picture 2" descr="Chair Kafoury and Madison High School's “Rebels With a Cause” "/>
          <p:cNvPicPr>
            <a:picLocks noChangeAspect="1" noChangeArrowheads="1"/>
          </p:cNvPicPr>
          <p:nvPr/>
        </p:nvPicPr>
        <p:blipFill>
          <a:blip r:embed="rId7" cstate="print"/>
          <a:srcRect/>
          <a:stretch>
            <a:fillRect/>
          </a:stretch>
        </p:blipFill>
        <p:spPr bwMode="auto">
          <a:xfrm>
            <a:off x="4191000" y="3962400"/>
            <a:ext cx="4686300" cy="273619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3657600"/>
          </a:xfrm>
        </p:spPr>
        <p:txBody>
          <a:bodyPr>
            <a:normAutofit fontScale="90000"/>
          </a:bodyPr>
          <a:lstStyle/>
          <a:p>
            <a:r>
              <a:rPr lang="en-US" dirty="0" smtClean="0"/>
              <a:t/>
            </a:r>
            <a:br>
              <a:rPr lang="en-US" dirty="0" smtClean="0"/>
            </a:br>
            <a:r>
              <a:rPr lang="en-US" dirty="0" smtClean="0"/>
              <a:t>Nights                 </a:t>
            </a:r>
            <a:br>
              <a:rPr lang="en-US" dirty="0" smtClean="0"/>
            </a:br>
            <a:r>
              <a:rPr lang="en-US" dirty="0" smtClean="0"/>
              <a:t/>
            </a:r>
            <a:br>
              <a:rPr lang="en-US" dirty="0" smtClean="0"/>
            </a:br>
            <a:r>
              <a:rPr lang="en-US" dirty="0" smtClean="0"/>
              <a:t>		Weekends                                                                  </a:t>
            </a:r>
            <a:br>
              <a:rPr lang="en-US" dirty="0" smtClean="0"/>
            </a:br>
            <a:r>
              <a:rPr lang="en-US" dirty="0" smtClean="0"/>
              <a:t/>
            </a:r>
            <a:br>
              <a:rPr lang="en-US" dirty="0" smtClean="0"/>
            </a:br>
            <a:r>
              <a:rPr lang="en-US" dirty="0" smtClean="0"/>
              <a:t>Holidays</a:t>
            </a:r>
            <a:br>
              <a:rPr lang="en-US" dirty="0" smtClean="0"/>
            </a:br>
            <a:endParaRPr lang="en-US" dirty="0"/>
          </a:p>
        </p:txBody>
      </p:sp>
      <p:pic>
        <p:nvPicPr>
          <p:cNvPr id="118786" name="Picture 2" descr="C:\Users\MHECV\AppData\Local\Microsoft\Windows\Temporary Internet Files\Content.IE5\AS1K9OUQ\MP900448414[1].jpg"/>
          <p:cNvPicPr>
            <a:picLocks noChangeAspect="1" noChangeArrowheads="1"/>
          </p:cNvPicPr>
          <p:nvPr/>
        </p:nvPicPr>
        <p:blipFill>
          <a:blip r:embed="rId2" cstate="print"/>
          <a:srcRect/>
          <a:stretch>
            <a:fillRect/>
          </a:stretch>
        </p:blipFill>
        <p:spPr bwMode="auto">
          <a:xfrm>
            <a:off x="2286000" y="304800"/>
            <a:ext cx="3307192" cy="1992463"/>
          </a:xfrm>
          <a:prstGeom prst="rect">
            <a:avLst/>
          </a:prstGeom>
          <a:noFill/>
        </p:spPr>
      </p:pic>
      <p:pic>
        <p:nvPicPr>
          <p:cNvPr id="118788" name="Picture 4" descr="C:\Users\MHECV\AppData\Local\Microsoft\Windows\Temporary Internet Files\Content.IE5\HUB7TQCK\MP900442201[1].jpg"/>
          <p:cNvPicPr>
            <a:picLocks noChangeAspect="1" noChangeArrowheads="1"/>
          </p:cNvPicPr>
          <p:nvPr/>
        </p:nvPicPr>
        <p:blipFill>
          <a:blip r:embed="rId3" cstate="print"/>
          <a:srcRect/>
          <a:stretch>
            <a:fillRect/>
          </a:stretch>
        </p:blipFill>
        <p:spPr bwMode="auto">
          <a:xfrm>
            <a:off x="4038600" y="4038600"/>
            <a:ext cx="4229100" cy="2819400"/>
          </a:xfrm>
          <a:prstGeom prst="rect">
            <a:avLst/>
          </a:prstGeom>
          <a:noFill/>
        </p:spPr>
      </p:pic>
      <p:sp>
        <p:nvSpPr>
          <p:cNvPr id="118790" name="AutoShape 6" descr="data:image/jpeg;base64,/9j/4AAQSkZJRgABAQAAAQABAAD/2wCEAAkGBxQTEhUTExQWFhUWGRsaGRgXGR0cHxoeIBwcHx4iIR4gHCghHyAlHB4fITEhJSkrLi4uHB8zODMsNygtLiwBCgoKDg0OGxAQGiwmICQtLCw0LCwsLCwsLCwsLCwsLCwsLCwsLCwsLCwsLCwsLCwsLCwsLCwsLCwsLCwsLCwsLP/AABEIAOEA4QMBIgACEQEDEQH/xAAcAAABBQEBAQAAAAAAAAAAAAAFAAMEBgcCAQj/xABFEAACAQMCAwYDBwIEAwYHAQABAgMABBESIQUxQQYTIlFhcTKBkQcUI0KhscFS0RVicvAzguEkQ1NzkvEWNERjorLSF//EABoBAAIDAQEAAAAAAAAAAAAAAAIDAAEEBQb/xAAwEQACAgEEAAUBBwQDAAAAAAABAgARAwQSITETIkFRYQUUcYGRobHRMuHw8SNCwf/aAAwDAQACEQMRAD8Atv8Ah0eiHCLqcb7DfcUTuuCQiRcRppw2QQMZUfsaH214wRAMeEDBwMj51z96cAjUcEk/UYP6U3Ipq4nL1JjcKiBYCKMtkDBGw8OTg486Zl4fCrRhkj0kKWAG+46+mabW+kHJugHLyGP260jePhdx4cYOBnblvSBM+4R17KLx/gx7KCCOW5x5U9YcMhaLJjjJJbcgZ2XO21RGumbOTzGD7V1FdOqlQcA+nnzrWoteJrVrE7bhkPe6e7XGjPIc9Gf3ru54VCI9QSMEhfiHmudtudNm9fIO2R1AGeWN/PauXv33yQc+YHTahdSFlZP6Zxc2cOhSsadMnHiz6jHKpR4bDriXu4vEATtuds7+lQpLslQpYYHtS+9NqDBtxgA7dKQOpmDcSTb2UJLgxxFtgu3h/wDevUsImCfhICQ+TjyzTQvmGWyB57DFR4OKKxASRSVzyYHGedagOJrB4hSLgcJ0HQuHK4GByAy1NXvCIlaQiNcaAygqNsmqXxvt60LiKEo2kMDrYppzz5jce1EeB9sVljJLoNC4bJBXfcgE86TkispsQ3wrhEc2pdChhggkD51JueFQojgJHlWAJYf5QTjbzqr23bdEcsiy43BZY/Dj0HPHyp7iHbIKgZcSd9qYE4CjGxJJ+H6UC9wENSwrYw5jxFGVJAO2+T5jFMQ2MRkfMa4UMQMDp8qpTdsrp8aTkKcjuoWfly8WMGhi9uLpGYxLK7jOzw7E9RtTt4jw4M1C84ZCsZIjj3P5hvjSDt9aiWlnEUbMSZBUZx5mmYL+SWJGkGliAxX+kkDI+XKu0lIBA5HGflypDnmZcr+aEjwaEE/hx7d5zG2wGM7VG4ZwuKRpFKx/DsQBgH6Vwt84/N5nl5864Ex33xq542q0WzCSmIqEbrhFuhXKLpGkEgDqDn9RTC2MPi/Ci1HGkflI35HHOorcQKAZcADB3IHKmB2jjycTx7/5l/StAWpqhFeHQgEd3GWKrgMMc1ycHHPNcf4fC2nTHHjG5xvnSTgjFMx8Qbmrg5A8jyGB+lei9fYZ5eg8sftSsvHERmeuJOXhlvlF7uPPhPLcjBJzUS8sYNGpI48gqDpGwJznG3tTPfNq1Z35Z+WK5VyBpzsSCR7UocxAe+Jl2kf0j6Uq6xSothj9pmmw/CPYftQntWSIMg4OteRI6+lFovhHsP2rvui2wUn2Ga11axxHEqcd0+VG2ggHmcat+vn6edTIciQZJHw5Gpschy9d6IcR4xFbkJqDOGzKFwcBd2Tfk5BBHnU6JVkGuE605ZXfBHMH1B2rDVTKyMBdTxa7pLGadEVa8J8sPCfLGqpHaTidxJOYrfW0SD8Qx+HDDoZD+w3q/d1VJ4vwy6nYugZoSzBBF4R6lhjxE+dXlYAcxpN8SocOneZwCqKpOAZJCxz7bmrJccJkiTvho0rg5jeTlnoBscVHs+zFwX0rE2TzbGnHz00ftOAXFiveuxMKbuoJOQfzfLyrJuEUcZPpAd3eSyrHDKxaKRmIkVhiQYyqnTuOu3XFQL61WJkiAA16gNIwynBOciinGLcO3eWkOqN95Fk8Ct1DJ1Deu1ALiCcq5jtzESDl3fUQPTmajOOrjPAyNRANRnhpQpGZAD4fEcbk56nnXryo00BwukSHGcctJxn5+dN29hpTYDPPPP3O+1cPZnB3UAjYlBy6/OpFVzDdhcpGz96GEmTvgnI6afT2rzhnDGuJHiUlVYlnzuI1bGwXlrbGfTNdW3CGwoN4yggHDBc49CaevZIbON1tp3E7KX3fIYjmTscnyFLXKu6pqXROo3GvzhXinF5kYxQxsEiGGbSTnoMEAigFup6I4bmFJb67Ctg7O8Lga1iO5yiszZ57bk/PP1ohfcMQLlB4tvU0T5+aizjv1mccFublTiYFkz8bDSVJ+Fcc8epqwCinaS1xA5O6rGc488efvioRxHAJJTpCoCxPTbf9apTu5iMuKupA4hfxwoZJGCqPP+POs64328mkOi3HdryB5s39qD9p+PvdyljtGD4E8h5+5ol9mHBPvXEIlIykZ7x/ZTkfVsUa2IzDi28mM9quzN3bPCJ2aWSdCwVSzMMcwR571WyuDgjBHQ86+huFcVjubu6vzjubJDDG3md2lb9Ao+dZ19nnZ9OKXlxcXIPcqWdgNgWYkgZHkMmrj5RbW9kjOY3ZT6E1buA9vnUhbka1/rA3HuOtOW/YIXFvd3kUvdwQySCIOM61Q89X6CqULZ9HeaG7vONeDpz5Z5Z9KkplB7m6Wt0kih0YMp5EU+orHuyXaJrWQBjmFviHl6itghcEBgcg7g+Yosa20zDDtf4mZUqVKnTTNOixoLHOFQscc8Bc0G4zwa7uxHIFuIIQA66Gj64Oo4bLH0prtDPcK9uqAi3aOTvGXq4jbAY9BjcDrVl/+K+7NvaBBkQwuXLAbFegI3O3L2peRj1LkfiPZ0ltapJNM8PdzOndoTkeFmDcnA6ig3Fuy13IIkhiuIIYQO7SOSPnzLE6ssxNOXvamMDve6mQTKzRvrBMmNssB+Yg4GenlRSDtCYZEgME33jVGBG0oIIZWKnPLocj0pckdtJpQ8cFxC6StGzByVIfRjJIUnB3FTwlVrtnx9rhIri3DpIIblVH5ldZIlI257j51Y+HtIYojMoWYopkA5Bsb07CfSJcAczy4iJRguxIOPpTnBrlVtYih2UBWOeTdQfmaBca4+Qxht8NKPiY/DGPM+Z/y1n0F1NAyTPc7SykmPQTqXURq54ztnAxtS9Qyny3zGYsbVuribsLnTgF9R6jOSP03oR2w4xFBaStIchkZRnr0A+tV3hPHriX45Y4hr0KzHUXIUMdgccumaiceuFkDJCxup9wCV1RR558yFXPuTWI0O45VJlBsZLkyrIE0hdMeQSc7DmmcYHpVsMJCt3kpbUMcgAPah/C+xU6qoecxhckLHvgkYO5H6Darr2E7I2stpHLOnfSksGMpLbhiDsTgcvKkeNjysQjDibUc4F5B5mNzQENImsMsbhQWGTg45b4617LbopySGUOoIxvpPl60a7W2qR3N8qAKFljKgDAHw8h8qF8VGJJDzwkcm3+UnP7VvXqcjIbewJa5by3wA8b4Axl4X/tVa4utoJNYZSGXSmhcd2/ME+hO3zrZO03Eu6tIpocAzaQWxnAbBP6A1mV5CokZpiXVm1BM+FfUjqTSkxc2DNzaosu0gQ32F4lKYikUgcqSGibwmMZ2Grkwzk49edWriHaSRVZmgm8AzyTBxvz18qzQRxGRZEhcLvkRkqQPPY07xC9Z4Sq3kiEsdPeDko5ZdeeR5g1ZU7qEAFK5k7jXaee9kaESx2wVAQh1ai+fCM7b9dthtQftH2kna0igkl16wGckYYY2KtjY+Lr6V1FFJB3aSwooHiinlJYYbBzldicjYkjlVX4ojCaQO2ohm3HI5OdvTerBN1IUXbfcc4PwqW5lEMCa5GzgZA5c9zWtdleDycH4beXVyumdwVRcgnlhBkebHOKx21uXjYPGzI45MpwR8xRviPG+IXkOZJJZYYSCTjZT0LEDn706Ll/7XI3D+AwWvKScjvD1yfE/wDAr3gZ/wAP4DqXa4vTiNepL+Ffou9KTtHwvi0UIv3eCWEeZCnYZwRkHOPep9hxOHinE7aK3U/dbBS+SMamGFXA8h6+VSSD/tJnFhwu24bGcM6gvjyG7fV/5oRw+BpezvdRqWka7VQo6ksP461XftJ4s1zxGdznCHu0BGMKu36nJ+daB9nvG14fwV7mVSQZm7sY+JjgD2GRz96kqVntv2btuHWUUDAPeykOzZ+BRzAHl09aJ/ZrxQyQGJjlojgf6Ty+nKs641xeW6neeZsu5+QHQD0FWH7MZiLsr0ZD+hFGhoyzO9NKlmlTKlTTCfwZR0ML5/8AQaH3facWk8QEMZLW9qru+r4W29hjPlvRKFQyFScaoyueeNS4/muVsJD3Zf7nI0aqgdoGJwowPzVTqT1KuV6Li9mHv1S2jYJFJ3Gp3IcLtIACcIC2/h96hNxi3VCv3KQlZItamSQzByj7BtWSBgY3xgmjHafj33Pu0nitihB0FbZiu/xAeLn5ijlkLiVUnKWqM+GGuBg2wwpPjyNjt6UqjJYjVlp18PKCNVNvcMBFkqMmM8zuTnmT1oH2u7WlH+7W+8m5kfbEa9dztq3+VSuOyvbsgMkCOIpViSGNlC69Op2yxAAx9aoUkOpgUJBZSBnrHkFpJCfM8hQtl2CozHh8Q36T234z+IYEIix8W6uTncsWJx/JNSHd1ijj0RTFhpjUqxdhnI2Hrz5CgiWyYMEMDd5IylWcArpU/H5gHy9a0rsBwcRXhE51vIgZWPmvNR5Ac8VkZkBFnv8AWbN7Bfu/SM9lfsxdz3t7hcsXEURIXLDrg+XQetT+Bwfd1ktRgdzIy4A6HdT9DWmAVnnb2ZLSc3DnSk0eCfJ05fMg/pWfVq2XEVWIwuFyAmR7vi8MYJeVFAODkjn5Ux2T+0Lh9us0clwAO8LpgMchgM8h55rELqOe6leTSTljkkaR/bJFIdn5cflz5ZqtJ9NTAdxbkw8+pOTgDiXbtfxGO7uL2eA6o2RCpx1AIJ8xyqDxA+NOQ1Qup6eR/mqlYGSN2jyYywIwdgff0qyXFwGS3OBupU5/0j+1dQLxOc4oy2T8d+8WlnCzFRCi6zsMkAjbPQetCr9o1+AmQttnn+v9q8itIW4fbkqol72YM2ASyqcDPtkYoZakouhAx3zk78yNscvPb1o0USyxnOZHXOS252zjSB1wDuP3rRfs67Gx3FsskoV1DsMYwDvnf64xVOE6jYkeLkMY2rTPso4zGbUQ4KlD1/NknxD3OamYUvEtDZlwu+EQGPQ0ad2BjGBgAcq+Y+PxKtxJoUIhOUUdEPw/pivpXtTd6bWYqfFpKr/qJ0j9TWHfaNwvQYpF5FQh9xy/SueM4V1U+s0qhYEj0gLsnwNr27it12DHxH+lRux+n71qP2jcTtuG2P8AhtoAHlHi6kKeZY9Wbl7U99j/AAxEsJJ7funvJNQ8R+HBwAcbgdfWov2ucMit7GFXAeeSYF5seInGXPtjYDyArdFzG6LdnO0c9jIZbdgGI0sCMgjnuKtsX2cw3KarC/ilbGTHJhW/uPmKD8H7HzLxK3tLqMx62yQdwyjJOCOYOMVJJZuJdtYbu1Zr7hjaip0TopC6sYB1EAjf1NBe2nai3msbOztS2iJcyZGPFjl675OfWtN4lxm5/wAVisIrYfdNGH1xnSRpySDy22GKxv7QLSKHiNzHAMRq4wByBKgkD0yTUkgCrT9miE3ufKNv4qrVov2WcOwsk5HxHQvsOf60SCzIYMryus0qbBmmW3Iew/ap0VQLXkPYftRGIUWI2szhrEdKgjDKGGQcMAdx13609xG5VInkY4VVLEnyApsVVO3/ABEBEtt8PmST/wAtN8f8zYH1q3pRctAWO2VHiN8ZWaSTJMmlmXqE/wC6jHq3M1DuJtIOvxEsAwH/AHknRB/kTr7V4rMWztqyfk7DJPtGmB7mrb2N7IJdRNNIp0FSsHoAfi/1MRqz7VyydzWZ1yRiShHeAcFEQ1udUrbs37ADoByAqfxGQx6Jl+KFw49f6h81yKjwX3dxusxw8Oz+oHI/MfzVM412ge4ICrpi65OC3lkDpXDTS6jPqvuPfxGPqMePDZ9ZrH/+iWesLqbHVtJwPn6VQftc7QQ3ohjhbWsT62I+EjHL3qotIo5b+1cW1pIwEj5AY5CjnjmMnoNuVemyYExi75nGwZWytVcSTaT7lmGB6Db5+eK6woUtrDZwBgYyT1z/ADTZnXTOpTxMQFPkMDPvXPEIo1ZcbqygY9fYchSaubt4HEHX0JuNKuFBUncZ1ADpv05b0StbUywQaACyYJ8hjIP1rixwHBbDAbY/2Ks9qiRR6SQDg7KAcE8iPIimJM+UXzBvCODhiYpGGHZmUKT4Wxvih1z3kenGGOoqNznGrTk7elWvsz/x2D7sygjUcnbA/wCuKEEKk5LDB71zvy5nH70TsVHEmJFY0ZF4XwZSfH4pWOCeiDmcD26+tH7K/aGYrDGWI08iANPlv5fvQyzukjmkdgdlA29TU21ty0nfscE8lHID/fOhSzyYWWgdq+ktnF+JrJHAqPq1yanB5gICxyP9RAqmcY4stwskcieEkhDn6NuMVK40gKMyHEmggHzHr/eq9bZVeYI23U9MbEEbEGlfY0yZQz+nUrx2RKWQeynFTYXsczhtKHxqpxqUgj2PnRX7Su2rcQmAjLC2QDQpABLb5Y/XGPSp/Aux/wB/Lh3EelcIwH5ueD57c/Kqr2i7NXFk5SdMDo67q3sf4NPalNQVNi4IjcqQVJBHIg4P1rafssUx2VxxO5dpHCsI2kJYqiDcAnllqxWr32H7dR28D2V3EZbV8/DzXPPbqKkuaN2S7YXNzwy6u5hHGY9fdsoONlzuCeh2rAZ7hpGZ3OpmJZiepPOtF7Zdu7VrEWFhE6RHGpmGnAzqIG+SSeZqo9nuy9xdsO7XCdZGGFHt51O5LqQ+C8Le5mWKPmeZ6KOpNbZw+yWGNIk+FAAP71xwDs9FZx6I92PxOebH+B6VMatKJtFmBvuZdSryvaCxJumm23Iew/aiMVD7QbD2H7UQQVWKwamQeUx8Vkfaziebm4cqzKGVc9AidPnJkGtXuJdCO39Kk/QZrD7R5m/EAZhI2QvMag2fEfyqSampby1NmlB33JCSK6qob/iN3ZfB8IJBlc+WSQK+geEWQgiSJSCqrsQKxzslB94eWaQKcAIAo23yWHrzAJ9Kv3ZXiYjJtZGOQpMLHmV/p9WXp5iuR9oXxPC9Zuy42K7vSVH7VrpO80xEGRsagOqZ3z5HO4z61SFhJ3bYeQ2/96k8TuzJLNITkmVwM89jgfoKcs+FzTtoA0EpqBcEbcth13rr4wmLHvYzj5S2V9qiQPiBA26V5c8Rk0BlKqF8O4zy553rmO0KFoxIWVGxnGNR6/rTN1FiF0XpuPY5o/LkUN6SlZsLlLg9OJAAyHLKrYBzgsxySfQelTIEJDSlmJbZNWxHy9PShcKfhQoQPGxbJ6AECrAlq7sAiOyrywp/mlrtHJj8m88LfM6iuXcoDv4gML4ce396ulnaKq62wSenQbdPM56mqfYQujligIXfGckD2AJ6GivEGnkU6TGqBA3hznB5bnrtS3y4x0Y3HgzN2JJiuD3pZFJdPDuQM8s+InFM8V4bNr75+7QFs6mYHSSMZxUbgnD5CupZSxJbVqUZBHnk05LbO0XeNuEyQSoJPiIwfFg+e9LOVDHLp8g5AhKwtQgCMSwx8Q31Mckk+g2xTMl2ETOQMHcDl6beZ9KjW0c8iYXSF088kdBgbHy6e9RLeN86mUOM6RjwjIxt4hjn/FWMqdSjp8nZEkFHmAD6kUkEadmzzG/puCORyDXC2RjY92q758PIKPkDvmiCcRjU5KOpGRg7gHPPIz/sVJ7PwC7mEauFXmR+Zvlz9hRhwObimRuiIX+y22nLyO5/CY8gNtQ21Bum2xov22uu/lS3QKVGHcHfrhQfcjPsoqzQW0dtA2+hI0IJ2HIZP+/WqVw3J1SsCGkOsjqAdlHyXH61ztdqdiF/WP02LcagviPZG1ZS3d4O26Ej32G1Z9Nw1I1kLBpCrsg0NjccsjHLG+RWr3iuxSGLeWUkL6Dqx9AP1xVN7a8FFreRJFlEmjKkk7FlGG59WBG5rL9LbKykseJq1OxWAAk37O+FWrySK8ayOqow1j4TyYaT6jPzrTAgAwBgDoKyjsNJ3XEIkDh+8icOQScsBtkkc/Dy9K1k16HTm1nL1Ap6keWoTc6ntUB+dFmahM7tQmXUqVKstmSpqFofh9h+1TknQnSGUsvMAjI9x0qodqrRWgVyW1JgRgHA1tgKdvLnTcSaHlt3g05kLpNneXDAtnG+2qn9GMZJZ+00mLO4I6RP/wDqay9JDkIjlICqlyOf9JIP5QTt+tXSIs3D7sNz0SefLR6+1Zt93CqqFvGYz+Fk+I51A+Wj/r5UvU8gTXpDRMuHYadO5dF28bNg89ycEeYwOdWK7t+8UdHUgqw6Hz/uKc7O9nhPw+2kiws0ca6W6HbJVvQn6ZpW0+rKkFWU6XU81by/69a839RwsjeKv+p0NPkDAoY/2P4HaMzyNEO+LnXnfDHfYdFPxA019rk6JFGUOmdWwhHMAjxf8unNBOIdoRBNqt8PIBpkH5MeTEdQdxjJ+tB+JzSXFwrXRLu2NGw0YzyC58t8kkmujpsxyYwzj8PeZ30xDEL17yvpJlcp8I31Hwr9T/GedS14KdMrO/wAbDYEEZ58z7jFSe0E6Rf8E5kJ0ac5Hzz0wedCrviEkccnwKrb4GpuQ5A5GPpW45cuRfJwIoabBgf/AJOT98K2FrbsunHcyKOX9QHUZ3PtU3h3GIUTVJKveOSSPzeQGkb8hVCvL2V+7ldtSvjOdhnljbntUy3Ixkbf+9UNKX4Yw21wxC0WWLi3GomIdFkODliBjIHMbnrQ204wZVKxIApfU2ttvQHbYegqG/mOR+IfyKjcCvhC728nhWTcP5Hp8jypjaZUAEzrrnysTQENSX09vlsIO9I8K5bfpgY8qcfiE6xd06qpPIMG1HO+3nz6UUSANpKKkZTB2zuQNsU7PLIsg1rryqsTyA55xv5keVV4Se0L7Rk94Lg4vcJ4JIwBp2UkL/HUVFtuK40gwyNpY5UsuM5yDjPnvRrid9G2QVDY+EsBsOZ26fXpVZmn3ZgvhJyBjBx/veiXAh6gvq8ijkw1b8YiUl5w6lm5MMr6bjrj96cRdS5CnUzFlPTSP1GRk0I4YF74JJgI7KGc/kGdm8vStFuewEARphNMujLKVK7fpgj08qRkw7DH4tZvXkSvT31wYSI5H7jOCrtrBAO/PfG3nyqfD2j0HRcJp5EyR5ZcHrj4h+tBo7C4WMEp38OSQqnQ2M5BK8jnngEc64e9VyjrvOrgNEdj5YweQwTWLLjx5vK3NfpNaEAbl4M0rsZFrVrxSrtL4IgCDoQHblyJ+I+wqu/anavqtBqAdpWQawGBBQk+HnjI50D7qW1cS28pSQncKMhj0BXkQPXf1pviPFZLmRZZx+MJ4wCNlC4YDSDuBkHNOx7UWliMuFt9mR+yHC2iubYlgR38gwFA3Cvvnn02rXjWbdnlLXUA8p52+QVh+5rS0XNdDSElSTMutUK4AjTptmhj86L3JA2zQlxvRsC5mErumW17SxXtB4cd4UuXHoZHWHuhGzI6uUd9IIAwN/QkVMhQtcRyz3EWlFJEQGSrEBSNXVc0F4/ZyvKpQHT3QQkdNRyCB1wQDTPDeA3SkuY2csMYyNm89zyJwaY/UJhcuz3Ec0brGwOuMkY8mDAfqDWQWPCI5DDqDEtG4J1HZlONt9h6Vp/Z7hs0BCvGSunAZMaVGde4LZ5swqmcSh+73LrjaOcOP/LmH/8AWaTmvZGaShk2mXn7M+00AsESRhGYFw+rbYfm9RtjNVbtdxv71KZ4o3SHGkuDpaVduf8ASo6Hnv0oHa2gkk7lj/wzMAOgOVZSfPAbrtkU68sikQ6jIz5Xulj3YkcwTzOd88hvWJjfE3JhAJY9TmW6twmYyYmUZ0nI2PP0wfPnUW/4q1woVV0KPzk5J8tI8vU1ZJuyLQhJropK4ADwAj8NcYBGPicdfnihvEuy4TLwvnO4VmI59M+lWrY1cDID9/pFZ9Q5Q+ER+0q5kWPOs5bzO5P+/wBKr3F+J94dK/DVol7ONI2ZFEa75LOMfocmiltwy2VQsRjeTy1jxfIV0TkFbV6nKQLe9jZlZ4PAs1t3T7HdkbqN/wBjmvbFdJaNiMqx+Z6/79aOWfDmCqGxrJJb+3sKjcTis45G7yV1lyCSqnn+1QOBDfkRgxZ5fSo13YCYopBBCNg+oIqdJxayA3aVv+TFd2PEY3bXDaSyAbai22/OpkyBhFIrKbqALS6ubNiF3Ub45jfqOoJo1Z9r5GYfguXzjw77eW/WictrH970N8BjU4J5EN/enLpr5TJ3UcIQE6d92Ht50q47xfiReKW7SxsxBVm/KN8HYAHHP1qDKG38L7eSnlTnCOJXt1rPexwohwx0Dn5VJuoroo7JfBiqk4VQMgUauR6ReQ2aJEg2tnI40mJyDtnTjb1GatPDrm6ZFtXJEG2S2PCo6A8znlVK4jeXCW8cv3iYtIMnHwj5+dFOx/BhdRh5ZJmLMw2dgBj51WV/J5oS42U2DL9dcSRQQGQYHhBYDfpmgPH+MWQiigKrJIWyZF/4hdjuQwOVA5YzUzg32e2s6s4Q6Q2lWdmOvHMjJ5BtqrFz2ajh4lEkSNpXLNzKggnG59elc/T6bEnmXm/WaMufI3Dcf595hW3ilt5GkZGmiG2vOXXO58PUeo39K8vcS3MMyEGEDUz52GM4+e9XhAFXJwABz6CqHxx1e4WNVBiCtMVXADnO3p60jTZ/tGcpXXrNru2HTjmyZGn7WR2rKYld38elsYB1tk4zz8s1Otu2XEzhhbNg/wCbH6GqNwK4Rr5WmOE1MRqOQDvpGeWAflX0HYXdsYwE05wOYG/z611QoXyiczMxJtuT8zKeIds52uYVlR4snD68bjpjpzrSreTUoND+2HZSK5j0gYPPI6HzFSOEWjRRqjHJGBnz2puNSGgoBY4me4ryvM17RTTNHnnKRagMkAftVKl+0uaJdTQSgZxkqAKvkKgqAeWB+1Vr7RuHr9yfSuPCT9N6mQGrBiXHMr3EftOvFUMYGRW5Fts/pQ+DivELod+sMRBGNT8yAduZ5Zob2tjLW0EgXPgXLauW3LT/ADVk7JyGThE0Y+MxsqeZIO2PWlutcQeAtwO3Hb+OQo8cQfSW3BGoDng53NTOA9qo5JlZkMFycd3LueXQZ6HqMYNecXmKi0EzKJVkyxz+UDc+mdtqrnEWN3dqYCzjI/LgIAfPy60vYpWzDB9jL3xrhM9y7MLl43C6io2DZ6jqd+flVLitJntpZHlndkdlCq23h6nPStZS2DRLqAJUZU+tZ7Db+C8iIZsSk6UOCcgHn5UjR5hlyNjPpCfFsUN7wH2M4ek5lMwZ9AGF1HfJPrVlsba3jlzHbqpXfUWJIPIYzQL7Pjhrn/QP3NG1jCrrY4yfL5fvWiuYJFtUlR7uzMTtg5HUnkBXnG8S2s4YAkJnpnbkaaSTYKdWM6sZxz865S2iK3BXJZomySSdsHl0qyOJTKKlf7VYNtbt4vhGwHh9yfOpXBZ2Wyt9BIzM4ONuhpjioZ+HQEa8KN8fDsceL+KXBXzYr17u4H6iiyekjcr+McZJBKpJ3ZW5n1FFeHXei60MmvWEwcnCEAgn6GhXEToaI42yTgeTD+9S+GRFXUsSWZ84/v54G1UuPfxFM+wXOOEp/wDPR/0vq/U1J4Fgu6/1Iw99qZstr6+T+pCf0Brvgm1xGMch+4NHj/pIi8lk38QTd+LhyD8Q6GZcLy2PNvSp/YjjMUdtJG8qxtq2JO+DjOPWm0hzaXCjWdEz7IcfX0FM/ZzZxyPLqRWZQNOsZHrQZQCguah0alm4722SUwW9mcYZUVQNlXO+55k881crS1XSCwyapt5wP/tNvKiRoUJLhT06Y23xRhuHlye9kZgeSg6VA+W5+tczVjfiAxtXzNWjw783K3XvD1rY/etTyHRZx5LH/wAUjy/yDqevKqTxhGn0XcUYz4vwuWqInljzxg4otNweMoUzIFxjAkfGPLGcYoS2YpFkZ+9jA0BxjMZJ/MBsc8s9KLRIqUqfmY7XY9vLkX6ASm3XBEmLtAwDlhiE+EqOudR/aovf3lqSA7qFbB3yufnsa0fhXDo76buZUTVodw+N8q+nGR6YpjtD2cltE1hu9jXJ0SYbA6lWIyCBvvXTNHsTmDJx5hB/ZP7RmDCO4wM7aunz8vetNgnDjUORr5+7Q2KoUePWUkXVqYDcnoMVrX2b3LPaIW5gY+hI/irUlTUOgpsStUqVKmxs0615D2H7VE7WQ67Vx6H9jUq1Ow9h+1c9oVzbv7UINrM7NYmM8Wi18PgbSpKr8RbBAB5Adc152M7PS3UTlZ3jRScqpPQZJ504Y9XDQSsZ0l93OCPEfh9aPfYs2e+Tzz+q/wDSlv0JZPlNSq8Y7LMIzNFL3yABjn4gDyNTOCX11aRh0VJIMas7Aj588g9DR7gUgA0nGDEAf+UuDQbgCh7KZWUMqudIZtI+tRFBNGUGJBBlm4Lxxrka7dggz+JGwyAfMYO2edB5Y83V7GVLakRtIOnO2OfShH2cORdOo5FDnHoRijs0QN/cqQG1QrsTjPz6UrDjVc1gQ2Y1t9oB+z59NzKgG5Q4UnqDyzRK6mkAYYBBz4SMFW67+hHLFAuysndcQUHC+JlwDkDPIZ61p/GeDrLmWLAkx4lJ2f8Asw86Vnz+CwscGMTHuY0ealIguWcglDr5kHYDGNvbyPrRfhcHPByNDrjl5n588V7b2TsuNJQqTjV+XzBHUH/rTKcX/HS2t9LY3mfoB1xTt1iKc9gdwAYtXDeTMUZhscAb8yOvtTfZRe8tbmPGSCjgZxnHr8qMyQJA0kUqhraZtaPvpVj0OOW/WgkVtPZzd7GFdCCWCHK6fI5o28yCpQNgiRLe8ErrlSukjOWLcsnr61YbQFnX3X98mogu+HOGbLRO2+6k6T8tiKk2/GI1Gi0WSeU7BmXAU+e9XjyBeDF5ULDiOWjY4nct0EZz/wClaXC1PfK/QkbeVSeFcHeFHyBJcTfGTyVT69aemiS2KM0UkjH/AMMbD6mgTIFuCyWOD8QfBb6jfR6Wb8TIVTgnOetQvs0fTdSL/lO3sa8iup++nfuBom5q0gTHzzQy1sZY5e8jliiOTjEgOM9Ns5HvUchkqPXiabZeOaaU/lIjTPRQBnHuTRKs+F7eY/8AmVPqsTN+y1I7i6lGO/umH+SAr+pxXPOBB21TpYtdkVaVOfx/iFu0HHirrbwYaZz7hR5mgN3diyupI5BqgnXLADkSNyB7112Z4LcQXEkhtpn2wpbSDvzJy1FONWc+tLqS1wsIOoF1OQfQZzjnTVy4U8oYfnMeVc+V9zKTJPY+6ghmikW4V1VZFOThsNjG3oRU/t52siePuI3XU4IGSMDPMnyAFAobKyuZUXuky8gTUhxglc7ge2Kt9p9m9oh1aFPuM/ua2qGPAmT15uZj/hj3jRwwqe6hGnvTnDeZA6+la3wPhgt4ljHQAfSiltw2OIAIoGK4fnR1t8zQy3qZl+aVeYpUvdL8QzT7bkPYftQjtF2igjidHcA+p/ii9vyHsP2oJxLsLBPL3sgyfXP96lEGhEEU3MyuO/hayeMlNYdiofOQCc5GOte9gO06WUrM+cNjcb+fP5Gtbt+wdmP+7X/0iiEXZS2XlGPoP7UZRiBG7+KqY9xLtHAImjt9bSPqGojGAzEkConDre6mt/uyW+lM51tld85zvzqz3bzTTTwW0a4R2USAAADbGDjcg5o5d8AEaK2lpiANWuZhvsOQGDWDPrUwNtJ5PpNODTZHFgUPcwFw7hJ4fEWRDNM2M4IGPr0oY1xctO02iBCyaCryjl9asvCbXvmmAgtozBIY21hpNx1zqG1EuH8IfVIG7kJhe7aOJcHqTuTnyrM/1IY2O4UR8/7jl0BY2Gu/j+8y89nmZyxmhQ5ziPUce2BRlYbzGBdyN7Quf1K0fi4jKtzDDJOEjkRyW0xr4lYrgbbDajdnaiWVJYriSRI2YMC2VY42xgY2zUza9k5YDkXfJ/8AISaMPxf6CU247P3Mq4aS7fPQIFHzyRtXXZHgs1uJQ8K6m2OqRFwoHv8AOr52hL914Djnk74+E6c43xqxVL4VxC2hiWG9tmRjkNMRqVsnnrFJw63Plxl1A+4cn9xGNpMWM7ST+w/aO2yyoGRntR4ssHl1bHcDGOWKi3HDrdmx3loCwzhEkYn1AB3q7cC4JBEpaPEmvxa2wxIxgDOOQAxQfuwnEbMgAaraRPmjkf7xVY9a+VnAJ8ovoD+Zb6TGlGu/kyvW3ALZ1k+I92cMUt984zyY5xiiHCbCISdxG91rCqxUKkYCnGCTj1q9C1UayBgybsfPbH7VWrE44ov/ANyyj9M6cA+9Jxax86uQSKF9/wBox9MuMqCAbMF8YhECvI8FyypjV/2jOx/NgY8Ods9KLrwKBrcSCKIkjVl3kZdPPnq8qOcWtA6HwhsA5U8nU/Ep9x+uKpXDTKj/AOGDxxSeNJOWmHPiUg9QfD9aXiytqcO5WIYd8nr84bY1xZKKij1wIX7N8HV4hK1vBGXB0qE1Y8idX1xQnjs00MjxRyR60RZQqwKNeD4lyORxv7Zq9XFwkUZZiFRBn5AVTrbh880TXHfQp3ribJUkqB8KltWANOx26ml6XNuyNkyf0fPP8xmXHShV7lp4HxNLiBJk5MOXkeo+RqtdtLYxxXLrLKGEaOo1nb8QhsYO2RgUK7L8ajtbl01KLefLLg6u6cbMD5DOcemKNdq7hZUlSPU5a3dRpRm8WpSo2GxO+9NTTnBrBX9J5izk34D7iWHhVlGiqyDBZRk5JzsPM1OZQdjvVd4Nxlu4jDW9xrVQCO7PMDzNTLDibmN5ZkMagkhT8QUefqeeK5ufBkORj8+/7TVjdQoECds+GRw6L2MBXidWOBswzvn5ZrRoZdaKw/MAfqM1mzyTcUZIo4njtdQZ5HBGpQc4HnmtMhQDAHIbCvWfSMebHhrL/gnG17oz+SMyLUB+dErlsUNfnW1/NzOawJmXV7SpUraYzZNOh+Eew/ap1uelQovhHsP2p+B8GthWxHOtyatN35PdSY56Gx9K7J610rVSn0mboyhfZ6E+5x6eZ+L3zuPejnFT+DIfJSfpvUDiHYx1laayn7gtkvGw1IT1IHQmoMNzdSxCOazuS+4YxlUDDz3bkR0ry+u+l5jn8VeQT+M7mn1mPw9p4g+z4Wk13foxcFxG4IYjZ0G+AcHfzq5QR6EVeigD6CqrBwmVX1R8Pk1YA1SzAHA5ZwxzijKWvEZDpaK3jU8yzl//AMQu9VrNDqtQfIpr5qFh1OLEOTKtxeaJLmzd2TSs06NnSQuSGGevWrInF7SBGKOuMlyE3yTzwAKdtuy9yD4pLVR/kg3+pqRJ2XmP/wBbIB5LGgrTl+m5syqrCqHv3+kUurxoSQe/iQ5uJTDuHEJZZM60HxLtlTk7ctiPWoPGI+/UpHbv4g2rWulTkEDOfInOfSjsHY/J/Eu7lxjkGCfsKeTspB1aZ8f1Ssf5qYvo+RGBUgV9/wCvvKfXowo3+kFcItvudrHDkOyDBywXJJ358hQK8ikM1vMZLZDAZCAZSdQck45bYzzFXVex9mSS1ujHzbJP6mpMXZ+1QjTbxD/kH9qfj+lOjli4tu+P7xba5CAoXgfMr3+Nx93g3EKyeYy6g+3M0ASNTNHMJ3d4kMYMUB8Skk77nPOtNjt1X4UVfYAVA7Q3k0SBoB4i2PhB2wT5jHLnRYvo64rpzz7AfxBfXl68vUALx0kYW2unI8oiP3xUGB5hK8kXDZtb7FnZV+gztk7mp441M0TOWIwd8aVO6DH68/KuIuJTM76nIVT4cP4SuQdyB03GfSrT6Rplvvn5/iRtdlPtOLjh95cAd5ZwAL/4kuofQLXVvwO8QFB9yjQ81VW59M8qbuRKVj7svkSSb+PngfpnPPbyqdxfhcrg6BnLKc43OEHM58x8qen03TKNoXj7zFtq8pN3IacGuty17boo/oiBx9W867XgzOcf4oeQ+BFBOTgdT1olZcKbu3AjKkhQNQUE6XJGcc9utNngk3hUgAAhixfJyudI2HI7belM+x4B0ggfaMh/7SBNwaE7Pc3rgbEg4HPHRfMH6U3Jwjh6hQ6zPq0/G7H4jgdaM3HAZCcoyDOrOrUcZfVsOXLamv8A4V1adb407eAEEjcjrzyc/KnLgRelH5QDkY9kyY3EUgijCRnuxHkYIARRgDOfeo57TNgaY03Bx4jsQTgHb06edTk4MSqK7khcjYAal8j86bm4NECN3OM4BbYZ9PeiY+kXxBXGu0TRlfAPFgHG+MgH6ZNRuG8Yke47pwMEEggfpRifh8TNkoCcBd/IV7b2aIcqqg+YFEEjFUTNs17SpVVRstF9xS4N0LaFo1Ah1kuM/wA1E4f2pmlSFFWPvpWcZYkKNHXbffyr1uErPxBzIraFgTBBKgk8xkftT3EbeO1ntNMeiFDJlgCQpIwM9d/OotmVc7ue2E0cDfhx98k6wHmV3AOR15GiEHF7syT2/wCB3sSK4bDaSGzsRnIO1U+5tzKrvpYpLfIV2IJXAUnzHvR7s1CIbu7hIYlgGR2ySUxyJPkaEg3xFsg7kqz7TXRsZrx1hwqtoVQ2cg4Od+VWvhF6ZLeKV8AsgZschkZrPrfUOCTqQQfxOf8ArqdP2sgWwEcMqPN3KoEU5bJAB29N6JTBoGddme273F68MgURuWEOBjJU+fXIFT17YgXN1bMAGiUmM/1YXJB9aqN32fura1t5vw2+7sHCop1+IgkE9eflXl/wU3QvblFdZVkDJsQSvdjUPXrVbmhbRLFw7tFcXckKJIkJeDvD4NQLBip5nYVJ7PdoLqfSxRTFH3olkG2oqcKFGcgmq72fultntJJYpcC2ZdSozbl8gEAbVaewkTpaHWhUs8jhW2OGbIqC7lECLszxm8uVjnHcdy0hBj31qu++fP0qbd8d7u9W3cKsbRs4kJxuvP5Yqr2s8HewtBBNDcd9iSMBwunfVn8mORyK4+1yEskEig5DFNv8w2HzNXZEqrMsd/2wWKZkUK6LbtNrB99I+ZoV2Q7VXF5HMn4a3CYZAynBU+371nfCbeVhJAqt3khSI5BIQZyQfIVcTY3Fne2076HVwIW7pCBgDHiH8+lCGJMIqBxCEfam8+6S3TiABWMagBs6g+kk5PLnVjluZY7aWaZopdKF1CppwdPuapVzC3+E3C6Tn7w5xg5I7yiNu9oLSaO3Ld40J1AlznC9NW30orlVO+C8VkJtGmit9F3kDQpDKQCRnOx5VK7N311dB3U28cayMgXuyT4T6EcxQDhtgLebh8pV2SSPTglm7uQjmB0qf9nvB1KtO3eK4mfbUyjY7eHkaqzIQJKuu1F0ZLzu1h7u05hg2W+h2qXJ2imllSG2SMMYVmYyk4wRyAHX1qqcV4SZP8SkGsMkoIALAOuNwRyNGLfiSR3UczIY4mtFVDpPPY6eWxHLersiTaKku0+0QB7VZYwqy6wxBzpcPoB/0kivJe1Ny63jxCH/ALK7Z1BvEgXIxg8+dVThPATcGOOVGXMUzIxBGCZCVPv6UQ7JWkiWXEEkVg/iG4O50dPOqF3L2iXns5dzywrJP3eXAZRHnYEdc9aq912nvM3kkbQhLV9OllOWHvmrF2aci0gB2Pdr+1VHh3CImF9LPG7YlchSWAYAZGw571btQgcAx21+0V3u40IUQNpVjjkxXz/1UW49xqYXUVrAEy6liz5PLPlVKt+zty1izDu1Vm74IVOsY5AHpt0ogkRu57UuHUtbPkjKkMMgb/rigUHsxmwXcnXHa10gWVlUMJzE+M4wOZHWjXZ3ij3IeQrpi1YizzYeZ96o1xbFrGOHQwdbnS+AcnOfF9DVr7HM8XeWkmcwt4GI2ZDypgY3zDPEquKVLNKh3D3lWJrPC7LvYyF+Macex51NHCRjQc96VYgdMg0O4HxZITqJByuOY57etS5OPoZ1lyMBcY1D+9JVyIhcgA5j8XBwulZMhmYgY5csj9aYn4WY42dxg7acete33H0d4mBA0HJ8Q8/fyrri3H45VCggeLJ8Q5fWnAsY8EEcSPZcO72NgoywYDB5YPmKdh4HGksS6FViCz4UDAHqBXNhxiKJ3KnwkbAsOddzdoE7x5FIyVCglht57VCCDBqjc94mixuCBqjYAjfp706IENwIwpC8+fPbND7riwkRVZlLKeeoDbyxXa8WQTCXIwABjUPLHnUIapbCSorbM6oyaAemc5G9dvZjXECpXWxBXOdgdqgxcRiWRXU8s5y6/pXsfFkBiJIJjJ31DcdKs32JKFSW0H4yxmPQC2OZ3FeXtgngDJpzJjDeLbod6HQ8QUSBywOGzjUP706eKphclSUcsCWHInOOdU18SGuJOhsY9XgXTmXQ3r6+9e3lgIlLEZ8YA35riov+MxgjTj49Zyw5+lMy8YDRd2WXZsg6hy8qnNiRquEEgQzJGFwrAE788jNOSWC6owU0amIIz0FDBxZRKkmR4QBjUN8DFPLxmMNHjGlCTu4JOahu5OLnlpEGmCH4dRH70/DbKQh38UpU+1RBfwpIro2SDkhiv8Gu24tGCmnACvrOWGSatrMlCO3ltpkCsmhScZznIzzp2S2XvETu9KlsA5yGX+DQ67vYmbUp3JyQzAj2p2LisSlNIACtq+MH5Cq5Mrs1JM0OJVQx6AWxnJORmvL230yBWXQpbGc5yM86gJfqJBJqU4bVjUPPPnXd5fQs2oHcnJDMMVZsSzQkriKqhH4eFycHVswpjikarIVUYA9c5pq4voiulcL4tW7g/IeldS30TyFmI0kDYMOgx50KrZswQu43JUcUaxI7qWLkjY4xjypWdpGQpIJLuVG+NIqPHxOLSqsAwQkjxgZz511acViUAHHhbUMMOfrRmwIZIEIpwQMsZUc2If2yd/0oZxSEJMyqNgdq9l46cAKyrsQcMN8nNRru+WRy+VGf8wrOzk8TPlyAihMtr2udY8x9aVBBlCXlXNe0quaJ4aRpUqYOoa9T0141e0qoyGeGvDXtKrkM8alSpVQkiNdLSpVR7lGKvKVKiMs9z1a8Ne0qoSTxeVKlSq5cVKlSqSoq8FKlQmSIV6KVKiknldClSoTJORXtKlQmAZHpUqVVC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8792" name="AutoShape 8" descr="data:image/jpeg;base64,/9j/4AAQSkZJRgABAQAAAQABAAD/2wCEAAkGBxQTEhUTExQWFhUWGRsaGRgXGR0cHxoeIBwcHx4iIR4gHCghHyAlHB4fITEhJSkrLi4uHB8zODMsNygtLiwBCgoKDg0OGxAQGiwmICQtLCw0LCwsLCwsLCwsLCwsLCwsLCwsLCwsLCwsLCwsLCwsLCwsLCwsLCwsLCwsLCwsLP/AABEIAOEA4QMBIgACEQEDEQH/xAAcAAABBQEBAQAAAAAAAAAAAAAFAAMEBgcCAQj/xABFEAACAQMCAwYDBwIEAwYHAQABAgMABBESIQUxQQYTIlFhcTKBkQcUI0KhscFS0RVicvAzguEkQ1NzkvEWNERjorLSF//EABoBAAIDAQEAAAAAAAAAAAAAAAIDAAEEBQb/xAAwEQACAgEEAAUBBwQDAAAAAAABAgARAwQSITETIkFRYQUUcYGRobHRMuHw8SNCwf/aAAwDAQACEQMRAD8Atv8Ah0eiHCLqcb7DfcUTuuCQiRcRppw2QQMZUfsaH214wRAMeEDBwMj51z96cAjUcEk/UYP6U3Ipq4nL1JjcKiBYCKMtkDBGw8OTg486Zl4fCrRhkj0kKWAG+46+mabW+kHJugHLyGP260jePhdx4cYOBnblvSBM+4R17KLx/gx7KCCOW5x5U9YcMhaLJjjJJbcgZ2XO21RGumbOTzGD7V1FdOqlQcA+nnzrWoteJrVrE7bhkPe6e7XGjPIc9Gf3ru54VCI9QSMEhfiHmudtudNm9fIO2R1AGeWN/PauXv33yQc+YHTahdSFlZP6Zxc2cOhSsadMnHiz6jHKpR4bDriXu4vEATtuds7+lQpLslQpYYHtS+9NqDBtxgA7dKQOpmDcSTb2UJLgxxFtgu3h/wDevUsImCfhICQ+TjyzTQvmGWyB57DFR4OKKxASRSVzyYHGedagOJrB4hSLgcJ0HQuHK4GByAy1NXvCIlaQiNcaAygqNsmqXxvt60LiKEo2kMDrYppzz5jce1EeB9sVljJLoNC4bJBXfcgE86TkispsQ3wrhEc2pdChhggkD51JueFQojgJHlWAJYf5QTjbzqr23bdEcsiy43BZY/Dj0HPHyp7iHbIKgZcSd9qYE4CjGxJJ+H6UC9wENSwrYw5jxFGVJAO2+T5jFMQ2MRkfMa4UMQMDp8qpTdsrp8aTkKcjuoWfly8WMGhi9uLpGYxLK7jOzw7E9RtTt4jw4M1C84ZCsZIjj3P5hvjSDt9aiWlnEUbMSZBUZx5mmYL+SWJGkGliAxX+kkDI+XKu0lIBA5HGflypDnmZcr+aEjwaEE/hx7d5zG2wGM7VG4ZwuKRpFKx/DsQBgH6Vwt84/N5nl5864Ex33xq542q0WzCSmIqEbrhFuhXKLpGkEgDqDn9RTC2MPi/Ci1HGkflI35HHOorcQKAZcADB3IHKmB2jjycTx7/5l/StAWpqhFeHQgEd3GWKrgMMc1ycHHPNcf4fC2nTHHjG5xvnSTgjFMx8Qbmrg5A8jyGB+lei9fYZ5eg8sftSsvHERmeuJOXhlvlF7uPPhPLcjBJzUS8sYNGpI48gqDpGwJznG3tTPfNq1Z35Z+WK5VyBpzsSCR7UocxAe+Jl2kf0j6Uq6xSothj9pmmw/CPYftQntWSIMg4OteRI6+lFovhHsP2rvui2wUn2Ga11axxHEqcd0+VG2ggHmcat+vn6edTIciQZJHw5Gpschy9d6IcR4xFbkJqDOGzKFwcBd2Tfk5BBHnU6JVkGuE605ZXfBHMH1B2rDVTKyMBdTxa7pLGadEVa8J8sPCfLGqpHaTidxJOYrfW0SD8Qx+HDDoZD+w3q/d1VJ4vwy6nYugZoSzBBF4R6lhjxE+dXlYAcxpN8SocOneZwCqKpOAZJCxz7bmrJccJkiTvho0rg5jeTlnoBscVHs+zFwX0rE2TzbGnHz00ftOAXFiveuxMKbuoJOQfzfLyrJuEUcZPpAd3eSyrHDKxaKRmIkVhiQYyqnTuOu3XFQL61WJkiAA16gNIwynBOciinGLcO3eWkOqN95Fk8Ct1DJ1Deu1ALiCcq5jtzESDl3fUQPTmajOOrjPAyNRANRnhpQpGZAD4fEcbk56nnXryo00BwukSHGcctJxn5+dN29hpTYDPPPP3O+1cPZnB3UAjYlBy6/OpFVzDdhcpGz96GEmTvgnI6afT2rzhnDGuJHiUlVYlnzuI1bGwXlrbGfTNdW3CGwoN4yggHDBc49CaevZIbON1tp3E7KX3fIYjmTscnyFLXKu6pqXROo3GvzhXinF5kYxQxsEiGGbSTnoMEAigFup6I4bmFJb67Ctg7O8Lga1iO5yiszZ57bk/PP1ohfcMQLlB4tvU0T5+aizjv1mccFublTiYFkz8bDSVJ+Fcc8epqwCinaS1xA5O6rGc488efvioRxHAJJTpCoCxPTbf9apTu5iMuKupA4hfxwoZJGCqPP+POs64328mkOi3HdryB5s39qD9p+PvdyljtGD4E8h5+5ol9mHBPvXEIlIykZ7x/ZTkfVsUa2IzDi28mM9quzN3bPCJ2aWSdCwVSzMMcwR571WyuDgjBHQ86+huFcVjubu6vzjubJDDG3md2lb9Ao+dZ19nnZ9OKXlxcXIPcqWdgNgWYkgZHkMmrj5RbW9kjOY3ZT6E1buA9vnUhbka1/rA3HuOtOW/YIXFvd3kUvdwQySCIOM61Q89X6CqULZ9HeaG7vONeDpz5Z5Z9KkplB7m6Wt0kih0YMp5EU+orHuyXaJrWQBjmFviHl6itghcEBgcg7g+Yosa20zDDtf4mZUqVKnTTNOixoLHOFQscc8Bc0G4zwa7uxHIFuIIQA66Gj64Oo4bLH0prtDPcK9uqAi3aOTvGXq4jbAY9BjcDrVl/+K+7NvaBBkQwuXLAbFegI3O3L2peRj1LkfiPZ0ltapJNM8PdzOndoTkeFmDcnA6ig3Fuy13IIkhiuIIYQO7SOSPnzLE6ssxNOXvamMDve6mQTKzRvrBMmNssB+Yg4GenlRSDtCYZEgME33jVGBG0oIIZWKnPLocj0pckdtJpQ8cFxC6StGzByVIfRjJIUnB3FTwlVrtnx9rhIri3DpIIblVH5ldZIlI257j51Y+HtIYojMoWYopkA5Bsb07CfSJcAczy4iJRguxIOPpTnBrlVtYih2UBWOeTdQfmaBca4+Qxht8NKPiY/DGPM+Z/y1n0F1NAyTPc7SykmPQTqXURq54ztnAxtS9Qyny3zGYsbVuribsLnTgF9R6jOSP03oR2w4xFBaStIchkZRnr0A+tV3hPHriX45Y4hr0KzHUXIUMdgccumaiceuFkDJCxup9wCV1RR558yFXPuTWI0O45VJlBsZLkyrIE0hdMeQSc7DmmcYHpVsMJCt3kpbUMcgAPah/C+xU6qoecxhckLHvgkYO5H6Darr2E7I2stpHLOnfSksGMpLbhiDsTgcvKkeNjysQjDibUc4F5B5mNzQENImsMsbhQWGTg45b4617LbopySGUOoIxvpPl60a7W2qR3N8qAKFljKgDAHw8h8qF8VGJJDzwkcm3+UnP7VvXqcjIbewJa5by3wA8b4Axl4X/tVa4utoJNYZSGXSmhcd2/ME+hO3zrZO03Eu6tIpocAzaQWxnAbBP6A1mV5CokZpiXVm1BM+FfUjqTSkxc2DNzaosu0gQ32F4lKYikUgcqSGibwmMZ2Grkwzk49edWriHaSRVZmgm8AzyTBxvz18qzQRxGRZEhcLvkRkqQPPY07xC9Z4Sq3kiEsdPeDko5ZdeeR5g1ZU7qEAFK5k7jXaee9kaESx2wVAQh1ai+fCM7b9dthtQftH2kna0igkl16wGckYYY2KtjY+Lr6V1FFJB3aSwooHiinlJYYbBzldicjYkjlVX4ojCaQO2ohm3HI5OdvTerBN1IUXbfcc4PwqW5lEMCa5GzgZA5c9zWtdleDycH4beXVyumdwVRcgnlhBkebHOKx21uXjYPGzI45MpwR8xRviPG+IXkOZJJZYYSCTjZT0LEDn706Ll/7XI3D+AwWvKScjvD1yfE/wDAr3gZ/wAP4DqXa4vTiNepL+Ffou9KTtHwvi0UIv3eCWEeZCnYZwRkHOPep9hxOHinE7aK3U/dbBS+SMamGFXA8h6+VSSD/tJnFhwu24bGcM6gvjyG7fV/5oRw+BpezvdRqWka7VQo6ksP461XftJ4s1zxGdznCHu0BGMKu36nJ+daB9nvG14fwV7mVSQZm7sY+JjgD2GRz96kqVntv2btuHWUUDAPeykOzZ+BRzAHl09aJ/ZrxQyQGJjlojgf6Ty+nKs641xeW6neeZsu5+QHQD0FWH7MZiLsr0ZD+hFGhoyzO9NKlmlTKlTTCfwZR0ML5/8AQaH3facWk8QEMZLW9qru+r4W29hjPlvRKFQyFScaoyueeNS4/muVsJD3Zf7nI0aqgdoGJwowPzVTqT1KuV6Li9mHv1S2jYJFJ3Gp3IcLtIACcIC2/h96hNxi3VCv3KQlZItamSQzByj7BtWSBgY3xgmjHafj33Pu0nitihB0FbZiu/xAeLn5ijlkLiVUnKWqM+GGuBg2wwpPjyNjt6UqjJYjVlp18PKCNVNvcMBFkqMmM8zuTnmT1oH2u7WlH+7W+8m5kfbEa9dztq3+VSuOyvbsgMkCOIpViSGNlC69Op2yxAAx9aoUkOpgUJBZSBnrHkFpJCfM8hQtl2CozHh8Q36T234z+IYEIix8W6uTncsWJx/JNSHd1ijj0RTFhpjUqxdhnI2Hrz5CgiWyYMEMDd5IylWcArpU/H5gHy9a0rsBwcRXhE51vIgZWPmvNR5Ac8VkZkBFnv8AWbN7Bfu/SM9lfsxdz3t7hcsXEURIXLDrg+XQetT+Bwfd1ktRgdzIy4A6HdT9DWmAVnnb2ZLSc3DnSk0eCfJ05fMg/pWfVq2XEVWIwuFyAmR7vi8MYJeVFAODkjn5Ux2T+0Lh9us0clwAO8LpgMchgM8h55rELqOe6leTSTljkkaR/bJFIdn5cflz5ZqtJ9NTAdxbkw8+pOTgDiXbtfxGO7uL2eA6o2RCpx1AIJ8xyqDxA+NOQ1Qup6eR/mqlYGSN2jyYywIwdgff0qyXFwGS3OBupU5/0j+1dQLxOc4oy2T8d+8WlnCzFRCi6zsMkAjbPQetCr9o1+AmQttnn+v9q8itIW4fbkqol72YM2ASyqcDPtkYoZakouhAx3zk78yNscvPb1o0USyxnOZHXOS252zjSB1wDuP3rRfs67Gx3FsskoV1DsMYwDvnf64xVOE6jYkeLkMY2rTPso4zGbUQ4KlD1/NknxD3OamYUvEtDZlwu+EQGPQ0ad2BjGBgAcq+Y+PxKtxJoUIhOUUdEPw/pivpXtTd6bWYqfFpKr/qJ0j9TWHfaNwvQYpF5FQh9xy/SueM4V1U+s0qhYEj0gLsnwNr27it12DHxH+lRux+n71qP2jcTtuG2P8AhtoAHlHi6kKeZY9Wbl7U99j/AAxEsJJ7funvJNQ8R+HBwAcbgdfWov2ucMit7GFXAeeSYF5seInGXPtjYDyArdFzG6LdnO0c9jIZbdgGI0sCMgjnuKtsX2cw3KarC/ilbGTHJhW/uPmKD8H7HzLxK3tLqMx62yQdwyjJOCOYOMVJJZuJdtYbu1Zr7hjaip0TopC6sYB1EAjf1NBe2nai3msbOztS2iJcyZGPFjl675OfWtN4lxm5/wAVisIrYfdNGH1xnSRpySDy22GKxv7QLSKHiNzHAMRq4wByBKgkD0yTUkgCrT9miE3ufKNv4qrVov2WcOwsk5HxHQvsOf60SCzIYMryus0qbBmmW3Iew/ap0VQLXkPYftRGIUWI2szhrEdKgjDKGGQcMAdx13609xG5VInkY4VVLEnyApsVVO3/ABEBEtt8PmST/wAtN8f8zYH1q3pRctAWO2VHiN8ZWaSTJMmlmXqE/wC6jHq3M1DuJtIOvxEsAwH/AHknRB/kTr7V4rMWztqyfk7DJPtGmB7mrb2N7IJdRNNIp0FSsHoAfi/1MRqz7VyydzWZ1yRiShHeAcFEQ1udUrbs37ADoByAqfxGQx6Jl+KFw49f6h81yKjwX3dxusxw8Oz+oHI/MfzVM412ge4ICrpi65OC3lkDpXDTS6jPqvuPfxGPqMePDZ9ZrH/+iWesLqbHVtJwPn6VQftc7QQ3ohjhbWsT62I+EjHL3qotIo5b+1cW1pIwEj5AY5CjnjmMnoNuVemyYExi75nGwZWytVcSTaT7lmGB6Db5+eK6woUtrDZwBgYyT1z/ADTZnXTOpTxMQFPkMDPvXPEIo1ZcbqygY9fYchSaubt4HEHX0JuNKuFBUncZ1ADpv05b0StbUywQaACyYJ8hjIP1rixwHBbDAbY/2Ks9qiRR6SQDg7KAcE8iPIimJM+UXzBvCODhiYpGGHZmUKT4Wxvih1z3kenGGOoqNznGrTk7elWvsz/x2D7sygjUcnbA/wCuKEEKk5LDB71zvy5nH70TsVHEmJFY0ZF4XwZSfH4pWOCeiDmcD26+tH7K/aGYrDGWI08iANPlv5fvQyzukjmkdgdlA29TU21ty0nfscE8lHID/fOhSzyYWWgdq+ktnF+JrJHAqPq1yanB5gICxyP9RAqmcY4stwskcieEkhDn6NuMVK40gKMyHEmggHzHr/eq9bZVeYI23U9MbEEbEGlfY0yZQz+nUrx2RKWQeynFTYXsczhtKHxqpxqUgj2PnRX7Su2rcQmAjLC2QDQpABLb5Y/XGPSp/Aux/wB/Lh3EelcIwH5ueD57c/Kqr2i7NXFk5SdMDo67q3sf4NPalNQVNi4IjcqQVJBHIg4P1rafssUx2VxxO5dpHCsI2kJYqiDcAnllqxWr32H7dR28D2V3EZbV8/DzXPPbqKkuaN2S7YXNzwy6u5hHGY9fdsoONlzuCeh2rAZ7hpGZ3OpmJZiepPOtF7Zdu7VrEWFhE6RHGpmGnAzqIG+SSeZqo9nuy9xdsO7XCdZGGFHt51O5LqQ+C8Le5mWKPmeZ6KOpNbZw+yWGNIk+FAAP71xwDs9FZx6I92PxOebH+B6VMatKJtFmBvuZdSryvaCxJumm23Iew/aiMVD7QbD2H7UQQVWKwamQeUx8Vkfaziebm4cqzKGVc9AidPnJkGtXuJdCO39Kk/QZrD7R5m/EAZhI2QvMag2fEfyqSampby1NmlB33JCSK6qob/iN3ZfB8IJBlc+WSQK+geEWQgiSJSCqrsQKxzslB94eWaQKcAIAo23yWHrzAJ9Kv3ZXiYjJtZGOQpMLHmV/p9WXp5iuR9oXxPC9Zuy42K7vSVH7VrpO80xEGRsagOqZ3z5HO4z61SFhJ3bYeQ2/96k8TuzJLNITkmVwM89jgfoKcs+FzTtoA0EpqBcEbcth13rr4wmLHvYzj5S2V9qiQPiBA26V5c8Rk0BlKqF8O4zy553rmO0KFoxIWVGxnGNR6/rTN1FiF0XpuPY5o/LkUN6SlZsLlLg9OJAAyHLKrYBzgsxySfQelTIEJDSlmJbZNWxHy9PShcKfhQoQPGxbJ6AECrAlq7sAiOyrywp/mlrtHJj8m88LfM6iuXcoDv4gML4ce396ulnaKq62wSenQbdPM56mqfYQujligIXfGckD2AJ6GivEGnkU6TGqBA3hznB5bnrtS3y4x0Y3HgzN2JJiuD3pZFJdPDuQM8s+InFM8V4bNr75+7QFs6mYHSSMZxUbgnD5CupZSxJbVqUZBHnk05LbO0XeNuEyQSoJPiIwfFg+e9LOVDHLp8g5AhKwtQgCMSwx8Q31Mckk+g2xTMl2ETOQMHcDl6beZ9KjW0c8iYXSF088kdBgbHy6e9RLeN86mUOM6RjwjIxt4hjn/FWMqdSjp8nZEkFHmAD6kUkEadmzzG/puCORyDXC2RjY92q758PIKPkDvmiCcRjU5KOpGRg7gHPPIz/sVJ7PwC7mEauFXmR+Zvlz9hRhwObimRuiIX+y22nLyO5/CY8gNtQ21Bum2xov22uu/lS3QKVGHcHfrhQfcjPsoqzQW0dtA2+hI0IJ2HIZP+/WqVw3J1SsCGkOsjqAdlHyXH61ztdqdiF/WP02LcagviPZG1ZS3d4O26Ej32G1Z9Nw1I1kLBpCrsg0NjccsjHLG+RWr3iuxSGLeWUkL6Dqx9AP1xVN7a8FFreRJFlEmjKkk7FlGG59WBG5rL9LbKykseJq1OxWAAk37O+FWrySK8ayOqow1j4TyYaT6jPzrTAgAwBgDoKyjsNJ3XEIkDh+8icOQScsBtkkc/Dy9K1k16HTm1nL1Ap6keWoTc6ntUB+dFmahM7tQmXUqVKstmSpqFofh9h+1TknQnSGUsvMAjI9x0qodqrRWgVyW1JgRgHA1tgKdvLnTcSaHlt3g05kLpNneXDAtnG+2qn9GMZJZ+00mLO4I6RP/wDqay9JDkIjlICqlyOf9JIP5QTt+tXSIs3D7sNz0SefLR6+1Zt93CqqFvGYz+Fk+I51A+Wj/r5UvU8gTXpDRMuHYadO5dF28bNg89ycEeYwOdWK7t+8UdHUgqw6Hz/uKc7O9nhPw+2kiws0ca6W6HbJVvQn6ZpW0+rKkFWU6XU81by/69a839RwsjeKv+p0NPkDAoY/2P4HaMzyNEO+LnXnfDHfYdFPxA019rk6JFGUOmdWwhHMAjxf8unNBOIdoRBNqt8PIBpkH5MeTEdQdxjJ+tB+JzSXFwrXRLu2NGw0YzyC58t8kkmujpsxyYwzj8PeZ30xDEL17yvpJlcp8I31Hwr9T/GedS14KdMrO/wAbDYEEZ58z7jFSe0E6Rf8E5kJ0ac5Hzz0wedCrviEkccnwKrb4GpuQ5A5GPpW45cuRfJwIoabBgf/AJOT98K2FrbsunHcyKOX9QHUZ3PtU3h3GIUTVJKveOSSPzeQGkb8hVCvL2V+7ldtSvjOdhnljbntUy3Ixkbf+9UNKX4Yw21wxC0WWLi3GomIdFkODliBjIHMbnrQ204wZVKxIApfU2ttvQHbYegqG/mOR+IfyKjcCvhC728nhWTcP5Hp8jypjaZUAEzrrnysTQENSX09vlsIO9I8K5bfpgY8qcfiE6xd06qpPIMG1HO+3nz6UUSANpKKkZTB2zuQNsU7PLIsg1rryqsTyA55xv5keVV4Se0L7Rk94Lg4vcJ4JIwBp2UkL/HUVFtuK40gwyNpY5UsuM5yDjPnvRrid9G2QVDY+EsBsOZ26fXpVZmn3ZgvhJyBjBx/veiXAh6gvq8ijkw1b8YiUl5w6lm5MMr6bjrj96cRdS5CnUzFlPTSP1GRk0I4YF74JJgI7KGc/kGdm8vStFuewEARphNMujLKVK7fpgj08qRkw7DH4tZvXkSvT31wYSI5H7jOCrtrBAO/PfG3nyqfD2j0HRcJp5EyR5ZcHrj4h+tBo7C4WMEp38OSQqnQ2M5BK8jnngEc64e9VyjrvOrgNEdj5YweQwTWLLjx5vK3NfpNaEAbl4M0rsZFrVrxSrtL4IgCDoQHblyJ+I+wqu/anavqtBqAdpWQawGBBQk+HnjI50D7qW1cS28pSQncKMhj0BXkQPXf1pviPFZLmRZZx+MJ4wCNlC4YDSDuBkHNOx7UWliMuFt9mR+yHC2iubYlgR38gwFA3Cvvnn02rXjWbdnlLXUA8p52+QVh+5rS0XNdDSElSTMutUK4AjTptmhj86L3JA2zQlxvRsC5mErumW17SxXtB4cd4UuXHoZHWHuhGzI6uUd9IIAwN/QkVMhQtcRyz3EWlFJEQGSrEBSNXVc0F4/ZyvKpQHT3QQkdNRyCB1wQDTPDeA3SkuY2csMYyNm89zyJwaY/UJhcuz3Ec0brGwOuMkY8mDAfqDWQWPCI5DDqDEtG4J1HZlONt9h6Vp/Z7hs0BCvGSunAZMaVGde4LZ5swqmcSh+73LrjaOcOP/LmH/8AWaTmvZGaShk2mXn7M+00AsESRhGYFw+rbYfm9RtjNVbtdxv71KZ4o3SHGkuDpaVduf8ASo6Hnv0oHa2gkk7lj/wzMAOgOVZSfPAbrtkU68sikQ6jIz5Xulj3YkcwTzOd88hvWJjfE3JhAJY9TmW6twmYyYmUZ0nI2PP0wfPnUW/4q1woVV0KPzk5J8tI8vU1ZJuyLQhJropK4ADwAj8NcYBGPicdfnihvEuy4TLwvnO4VmI59M+lWrY1cDID9/pFZ9Q5Q+ER+0q5kWPOs5bzO5P+/wBKr3F+J94dK/DVol7ONI2ZFEa75LOMfocmiltwy2VQsRjeTy1jxfIV0TkFbV6nKQLe9jZlZ4PAs1t3T7HdkbqN/wBjmvbFdJaNiMqx+Z6/79aOWfDmCqGxrJJb+3sKjcTis45G7yV1lyCSqnn+1QOBDfkRgxZ5fSo13YCYopBBCNg+oIqdJxayA3aVv+TFd2PEY3bXDaSyAbai22/OpkyBhFIrKbqALS6ubNiF3Ub45jfqOoJo1Z9r5GYfguXzjw77eW/WictrH970N8BjU4J5EN/enLpr5TJ3UcIQE6d92Ht50q47xfiReKW7SxsxBVm/KN8HYAHHP1qDKG38L7eSnlTnCOJXt1rPexwohwx0Dn5VJuoroo7JfBiqk4VQMgUauR6ReQ2aJEg2tnI40mJyDtnTjb1GatPDrm6ZFtXJEG2S2PCo6A8znlVK4jeXCW8cv3iYtIMnHwj5+dFOx/BhdRh5ZJmLMw2dgBj51WV/J5oS42U2DL9dcSRQQGQYHhBYDfpmgPH+MWQiigKrJIWyZF/4hdjuQwOVA5YzUzg32e2s6s4Q6Q2lWdmOvHMjJ5BtqrFz2ajh4lEkSNpXLNzKggnG59elc/T6bEnmXm/WaMufI3Dcf595hW3ilt5GkZGmiG2vOXXO58PUeo39K8vcS3MMyEGEDUz52GM4+e9XhAFXJwABz6CqHxx1e4WNVBiCtMVXADnO3p60jTZ/tGcpXXrNru2HTjmyZGn7WR2rKYld38elsYB1tk4zz8s1Otu2XEzhhbNg/wCbH6GqNwK4Rr5WmOE1MRqOQDvpGeWAflX0HYXdsYwE05wOYG/z611QoXyiczMxJtuT8zKeIds52uYVlR4snD68bjpjpzrSreTUoND+2HZSK5j0gYPPI6HzFSOEWjRRqjHJGBnz2puNSGgoBY4me4ryvM17RTTNHnnKRagMkAftVKl+0uaJdTQSgZxkqAKvkKgqAeWB+1Vr7RuHr9yfSuPCT9N6mQGrBiXHMr3EftOvFUMYGRW5Fts/pQ+DivELod+sMRBGNT8yAduZ5Zob2tjLW0EgXPgXLauW3LT/ADVk7JyGThE0Y+MxsqeZIO2PWlutcQeAtwO3Hb+OQo8cQfSW3BGoDng53NTOA9qo5JlZkMFycd3LueXQZ6HqMYNecXmKi0EzKJVkyxz+UDc+mdtqrnEWN3dqYCzjI/LgIAfPy60vYpWzDB9jL3xrhM9y7MLl43C6io2DZ6jqd+flVLitJntpZHlndkdlCq23h6nPStZS2DRLqAJUZU+tZ7Db+C8iIZsSk6UOCcgHn5UjR5hlyNjPpCfFsUN7wH2M4ek5lMwZ9AGF1HfJPrVlsba3jlzHbqpXfUWJIPIYzQL7Pjhrn/QP3NG1jCrrY4yfL5fvWiuYJFtUlR7uzMTtg5HUnkBXnG8S2s4YAkJnpnbkaaSTYKdWM6sZxz865S2iK3BXJZomySSdsHl0qyOJTKKlf7VYNtbt4vhGwHh9yfOpXBZ2Wyt9BIzM4ONuhpjioZ+HQEa8KN8fDsceL+KXBXzYr17u4H6iiyekjcr+McZJBKpJ3ZW5n1FFeHXei60MmvWEwcnCEAgn6GhXEToaI42yTgeTD+9S+GRFXUsSWZ84/v54G1UuPfxFM+wXOOEp/wDPR/0vq/U1J4Fgu6/1Iw99qZstr6+T+pCf0Brvgm1xGMch+4NHj/pIi8lk38QTd+LhyD8Q6GZcLy2PNvSp/YjjMUdtJG8qxtq2JO+DjOPWm0hzaXCjWdEz7IcfX0FM/ZzZxyPLqRWZQNOsZHrQZQCguah0alm4722SUwW9mcYZUVQNlXO+55k881crS1XSCwyapt5wP/tNvKiRoUJLhT06Y23xRhuHlye9kZgeSg6VA+W5+tczVjfiAxtXzNWjw783K3XvD1rY/etTyHRZx5LH/wAUjy/yDqevKqTxhGn0XcUYz4vwuWqInljzxg4otNweMoUzIFxjAkfGPLGcYoS2YpFkZ+9jA0BxjMZJ/MBsc8s9KLRIqUqfmY7XY9vLkX6ASm3XBEmLtAwDlhiE+EqOudR/aovf3lqSA7qFbB3yufnsa0fhXDo76buZUTVodw+N8q+nGR6YpjtD2cltE1hu9jXJ0SYbA6lWIyCBvvXTNHsTmDJx5hB/ZP7RmDCO4wM7aunz8vetNgnDjUORr5+7Q2KoUePWUkXVqYDcnoMVrX2b3LPaIW5gY+hI/irUlTUOgpsStUqVKmxs0615D2H7VE7WQ67Vx6H9jUq1Ow9h+1c9oVzbv7UINrM7NYmM8Wi18PgbSpKr8RbBAB5Adc152M7PS3UTlZ3jRScqpPQZJ504Y9XDQSsZ0l93OCPEfh9aPfYs2e+Tzz+q/wDSlv0JZPlNSq8Y7LMIzNFL3yABjn4gDyNTOCX11aRh0VJIMas7Aj588g9DR7gUgA0nGDEAf+UuDQbgCh7KZWUMqudIZtI+tRFBNGUGJBBlm4Lxxrka7dggz+JGwyAfMYO2edB5Y83V7GVLakRtIOnO2OfShH2cORdOo5FDnHoRijs0QN/cqQG1QrsTjPz6UrDjVc1gQ2Y1t9oB+z59NzKgG5Q4UnqDyzRK6mkAYYBBz4SMFW67+hHLFAuysndcQUHC+JlwDkDPIZ61p/GeDrLmWLAkx4lJ2f8Asw86Vnz+CwscGMTHuY0ealIguWcglDr5kHYDGNvbyPrRfhcHPByNDrjl5n588V7b2TsuNJQqTjV+XzBHUH/rTKcX/HS2t9LY3mfoB1xTt1iKc9gdwAYtXDeTMUZhscAb8yOvtTfZRe8tbmPGSCjgZxnHr8qMyQJA0kUqhraZtaPvpVj0OOW/WgkVtPZzd7GFdCCWCHK6fI5o28yCpQNgiRLe8ErrlSukjOWLcsnr61YbQFnX3X98mogu+HOGbLRO2+6k6T8tiKk2/GI1Gi0WSeU7BmXAU+e9XjyBeDF5ULDiOWjY4nct0EZz/wClaXC1PfK/QkbeVSeFcHeFHyBJcTfGTyVT69aemiS2KM0UkjH/AMMbD6mgTIFuCyWOD8QfBb6jfR6Wb8TIVTgnOetQvs0fTdSL/lO3sa8iup++nfuBom5q0gTHzzQy1sZY5e8jliiOTjEgOM9Ns5HvUchkqPXiabZeOaaU/lIjTPRQBnHuTRKs+F7eY/8AmVPqsTN+y1I7i6lGO/umH+SAr+pxXPOBB21TpYtdkVaVOfx/iFu0HHirrbwYaZz7hR5mgN3diyupI5BqgnXLADkSNyB7112Z4LcQXEkhtpn2wpbSDvzJy1FONWc+tLqS1wsIOoF1OQfQZzjnTVy4U8oYfnMeVc+V9zKTJPY+6ghmikW4V1VZFOThsNjG3oRU/t52siePuI3XU4IGSMDPMnyAFAobKyuZUXuky8gTUhxglc7ge2Kt9p9m9oh1aFPuM/ua2qGPAmT15uZj/hj3jRwwqe6hGnvTnDeZA6+la3wPhgt4ljHQAfSiltw2OIAIoGK4fnR1t8zQy3qZl+aVeYpUvdL8QzT7bkPYftQjtF2igjidHcA+p/ii9vyHsP2oJxLsLBPL3sgyfXP96lEGhEEU3MyuO/hayeMlNYdiofOQCc5GOte9gO06WUrM+cNjcb+fP5Gtbt+wdmP+7X/0iiEXZS2XlGPoP7UZRiBG7+KqY9xLtHAImjt9bSPqGojGAzEkConDre6mt/uyW+lM51tld85zvzqz3bzTTTwW0a4R2USAAADbGDjcg5o5d8AEaK2lpiANWuZhvsOQGDWDPrUwNtJ5PpNODTZHFgUPcwFw7hJ4fEWRDNM2M4IGPr0oY1xctO02iBCyaCryjl9asvCbXvmmAgtozBIY21hpNx1zqG1EuH8IfVIG7kJhe7aOJcHqTuTnyrM/1IY2O4UR8/7jl0BY2Gu/j+8y89nmZyxmhQ5ziPUce2BRlYbzGBdyN7Quf1K0fi4jKtzDDJOEjkRyW0xr4lYrgbbDajdnaiWVJYriSRI2YMC2VY42xgY2zUza9k5YDkXfJ/8AISaMPxf6CU247P3Mq4aS7fPQIFHzyRtXXZHgs1uJQ8K6m2OqRFwoHv8AOr52hL914Djnk74+E6c43xqxVL4VxC2hiWG9tmRjkNMRqVsnnrFJw63Plxl1A+4cn9xGNpMWM7ST+w/aO2yyoGRntR4ssHl1bHcDGOWKi3HDrdmx3loCwzhEkYn1AB3q7cC4JBEpaPEmvxa2wxIxgDOOQAxQfuwnEbMgAaraRPmjkf7xVY9a+VnAJ8ovoD+Zb6TGlGu/kyvW3ALZ1k+I92cMUt984zyY5xiiHCbCISdxG91rCqxUKkYCnGCTj1q9C1UayBgybsfPbH7VWrE44ov/ANyyj9M6cA+9Jxax86uQSKF9/wBox9MuMqCAbMF8YhECvI8FyypjV/2jOx/NgY8Ods9KLrwKBrcSCKIkjVl3kZdPPnq8qOcWtA6HwhsA5U8nU/Ep9x+uKpXDTKj/AOGDxxSeNJOWmHPiUg9QfD9aXiytqcO5WIYd8nr84bY1xZKKij1wIX7N8HV4hK1vBGXB0qE1Y8idX1xQnjs00MjxRyR60RZQqwKNeD4lyORxv7Zq9XFwkUZZiFRBn5AVTrbh880TXHfQp3ribJUkqB8KltWANOx26ml6XNuyNkyf0fPP8xmXHShV7lp4HxNLiBJk5MOXkeo+RqtdtLYxxXLrLKGEaOo1nb8QhsYO2RgUK7L8ajtbl01KLefLLg6u6cbMD5DOcemKNdq7hZUlSPU5a3dRpRm8WpSo2GxO+9NTTnBrBX9J5izk34D7iWHhVlGiqyDBZRk5JzsPM1OZQdjvVd4Nxlu4jDW9xrVQCO7PMDzNTLDibmN5ZkMagkhT8QUefqeeK5ufBkORj8+/7TVjdQoECds+GRw6L2MBXidWOBswzvn5ZrRoZdaKw/MAfqM1mzyTcUZIo4njtdQZ5HBGpQc4HnmtMhQDAHIbCvWfSMebHhrL/gnG17oz+SMyLUB+dErlsUNfnW1/NzOawJmXV7SpUraYzZNOh+Eew/ap1uelQovhHsP2p+B8GthWxHOtyatN35PdSY56Gx9K7J610rVSn0mboyhfZ6E+5x6eZ+L3zuPejnFT+DIfJSfpvUDiHYx1laayn7gtkvGw1IT1IHQmoMNzdSxCOazuS+4YxlUDDz3bkR0ry+u+l5jn8VeQT+M7mn1mPw9p4g+z4Wk13foxcFxG4IYjZ0G+AcHfzq5QR6EVeigD6CqrBwmVX1R8Pk1YA1SzAHA5ZwxzijKWvEZDpaK3jU8yzl//AMQu9VrNDqtQfIpr5qFh1OLEOTKtxeaJLmzd2TSs06NnSQuSGGevWrInF7SBGKOuMlyE3yTzwAKdtuy9yD4pLVR/kg3+pqRJ2XmP/wBbIB5LGgrTl+m5syqrCqHv3+kUurxoSQe/iQ5uJTDuHEJZZM60HxLtlTk7ctiPWoPGI+/UpHbv4g2rWulTkEDOfInOfSjsHY/J/Eu7lxjkGCfsKeTspB1aZ8f1Ssf5qYvo+RGBUgV9/wCvvKfXowo3+kFcItvudrHDkOyDBywXJJ358hQK8ikM1vMZLZDAZCAZSdQck45bYzzFXVex9mSS1ujHzbJP6mpMXZ+1QjTbxD/kH9qfj+lOjli4tu+P7xba5CAoXgfMr3+Nx93g3EKyeYy6g+3M0ASNTNHMJ3d4kMYMUB8Skk77nPOtNjt1X4UVfYAVA7Q3k0SBoB4i2PhB2wT5jHLnRYvo64rpzz7AfxBfXl68vUALx0kYW2unI8oiP3xUGB5hK8kXDZtb7FnZV+gztk7mp441M0TOWIwd8aVO6DH68/KuIuJTM76nIVT4cP4SuQdyB03GfSrT6Rplvvn5/iRtdlPtOLjh95cAd5ZwAL/4kuofQLXVvwO8QFB9yjQ81VW59M8qbuRKVj7svkSSb+PngfpnPPbyqdxfhcrg6BnLKc43OEHM58x8qen03TKNoXj7zFtq8pN3IacGuty17boo/oiBx9W867XgzOcf4oeQ+BFBOTgdT1olZcKbu3AjKkhQNQUE6XJGcc9utNngk3hUgAAhixfJyudI2HI7belM+x4B0ggfaMh/7SBNwaE7Pc3rgbEg4HPHRfMH6U3Jwjh6hQ6zPq0/G7H4jgdaM3HAZCcoyDOrOrUcZfVsOXLamv8A4V1adb407eAEEjcjrzyc/KnLgRelH5QDkY9kyY3EUgijCRnuxHkYIARRgDOfeo57TNgaY03Bx4jsQTgHb06edTk4MSqK7khcjYAal8j86bm4NECN3OM4BbYZ9PeiY+kXxBXGu0TRlfAPFgHG+MgH6ZNRuG8Yke47pwMEEggfpRifh8TNkoCcBd/IV7b2aIcqqg+YFEEjFUTNs17SpVVRstF9xS4N0LaFo1Ah1kuM/wA1E4f2pmlSFFWPvpWcZYkKNHXbffyr1uErPxBzIraFgTBBKgk8xkftT3EbeO1ntNMeiFDJlgCQpIwM9d/OotmVc7ue2E0cDfhx98k6wHmV3AOR15GiEHF7syT2/wCB3sSK4bDaSGzsRnIO1U+5tzKrvpYpLfIV2IJXAUnzHvR7s1CIbu7hIYlgGR2ySUxyJPkaEg3xFsg7kqz7TXRsZrx1hwqtoVQ2cg4Od+VWvhF6ZLeKV8AsgZschkZrPrfUOCTqQQfxOf8ArqdP2sgWwEcMqPN3KoEU5bJAB29N6JTBoGddme273F68MgURuWEOBjJU+fXIFT17YgXN1bMAGiUmM/1YXJB9aqN32fura1t5vw2+7sHCop1+IgkE9eflXl/wU3QvblFdZVkDJsQSvdjUPXrVbmhbRLFw7tFcXckKJIkJeDvD4NQLBip5nYVJ7PdoLqfSxRTFH3olkG2oqcKFGcgmq72fultntJJYpcC2ZdSozbl8gEAbVaewkTpaHWhUs8jhW2OGbIqC7lECLszxm8uVjnHcdy0hBj31qu++fP0qbd8d7u9W3cKsbRs4kJxuvP5Yqr2s8HewtBBNDcd9iSMBwunfVn8mORyK4+1yEskEig5DFNv8w2HzNXZEqrMsd/2wWKZkUK6LbtNrB99I+ZoV2Q7VXF5HMn4a3CYZAynBU+371nfCbeVhJAqt3khSI5BIQZyQfIVcTY3Fne2076HVwIW7pCBgDHiH8+lCGJMIqBxCEfam8+6S3TiABWMagBs6g+kk5PLnVjluZY7aWaZopdKF1CppwdPuapVzC3+E3C6Tn7w5xg5I7yiNu9oLSaO3Ld40J1AlznC9NW30orlVO+C8VkJtGmit9F3kDQpDKQCRnOx5VK7N311dB3U28cayMgXuyT4T6EcxQDhtgLebh8pV2SSPTglm7uQjmB0qf9nvB1KtO3eK4mfbUyjY7eHkaqzIQJKuu1F0ZLzu1h7u05hg2W+h2qXJ2imllSG2SMMYVmYyk4wRyAHX1qqcV4SZP8SkGsMkoIALAOuNwRyNGLfiSR3UczIY4mtFVDpPPY6eWxHLersiTaKku0+0QB7VZYwqy6wxBzpcPoB/0kivJe1Ny63jxCH/ALK7Z1BvEgXIxg8+dVThPATcGOOVGXMUzIxBGCZCVPv6UQ7JWkiWXEEkVg/iG4O50dPOqF3L2iXns5dzywrJP3eXAZRHnYEdc9aq912nvM3kkbQhLV9OllOWHvmrF2aci0gB2Pdr+1VHh3CImF9LPG7YlchSWAYAZGw571btQgcAx21+0V3u40IUQNpVjjkxXz/1UW49xqYXUVrAEy6liz5PLPlVKt+zty1izDu1Vm74IVOsY5AHpt0ogkRu57UuHUtbPkjKkMMgb/rigUHsxmwXcnXHa10gWVlUMJzE+M4wOZHWjXZ3ij3IeQrpi1YizzYeZ96o1xbFrGOHQwdbnS+AcnOfF9DVr7HM8XeWkmcwt4GI2ZDypgY3zDPEquKVLNKh3D3lWJrPC7LvYyF+Macex51NHCRjQc96VYgdMg0O4HxZITqJByuOY57etS5OPoZ1lyMBcY1D+9JVyIhcgA5j8XBwulZMhmYgY5csj9aYn4WY42dxg7acete33H0d4mBA0HJ8Q8/fyrri3H45VCggeLJ8Q5fWnAsY8EEcSPZcO72NgoywYDB5YPmKdh4HGksS6FViCz4UDAHqBXNhxiKJ3KnwkbAsOddzdoE7x5FIyVCglht57VCCDBqjc94mixuCBqjYAjfp706IENwIwpC8+fPbND7riwkRVZlLKeeoDbyxXa8WQTCXIwABjUPLHnUIapbCSorbM6oyaAemc5G9dvZjXECpXWxBXOdgdqgxcRiWRXU8s5y6/pXsfFkBiJIJjJ31DcdKs32JKFSW0H4yxmPQC2OZ3FeXtgngDJpzJjDeLbod6HQ8QUSBywOGzjUP706eKphclSUcsCWHInOOdU18SGuJOhsY9XgXTmXQ3r6+9e3lgIlLEZ8YA35riov+MxgjTj49Zyw5+lMy8YDRd2WXZsg6hy8qnNiRquEEgQzJGFwrAE788jNOSWC6owU0amIIz0FDBxZRKkmR4QBjUN8DFPLxmMNHjGlCTu4JOahu5OLnlpEGmCH4dRH70/DbKQh38UpU+1RBfwpIro2SDkhiv8Gu24tGCmnACvrOWGSatrMlCO3ltpkCsmhScZznIzzp2S2XvETu9KlsA5yGX+DQ67vYmbUp3JyQzAj2p2LisSlNIACtq+MH5Cq5Mrs1JM0OJVQx6AWxnJORmvL230yBWXQpbGc5yM86gJfqJBJqU4bVjUPPPnXd5fQs2oHcnJDMMVZsSzQkriKqhH4eFycHVswpjikarIVUYA9c5pq4voiulcL4tW7g/IeldS30TyFmI0kDYMOgx50KrZswQu43JUcUaxI7qWLkjY4xjypWdpGQpIJLuVG+NIqPHxOLSqsAwQkjxgZz511acViUAHHhbUMMOfrRmwIZIEIpwQMsZUc2If2yd/0oZxSEJMyqNgdq9l46cAKyrsQcMN8nNRru+WRy+VGf8wrOzk8TPlyAihMtr2udY8x9aVBBlCXlXNe0quaJ4aRpUqYOoa9T0141e0qoyGeGvDXtKrkM8alSpVQkiNdLSpVR7lGKvKVKiMs9z1a8Ne0qoSTxeVKlSq5cVKlSqSoq8FKlQmSIV6KVKiknldClSoTJORXtKlQmAZHpUqVVC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8793" name="Picture 9" descr="LindawithBanner"/>
          <p:cNvPicPr>
            <a:picLocks noChangeAspect="1" noChangeArrowheads="1"/>
          </p:cNvPicPr>
          <p:nvPr/>
        </p:nvPicPr>
        <p:blipFill>
          <a:blip r:embed="rId4" cstate="print"/>
          <a:srcRect/>
          <a:stretch>
            <a:fillRect/>
          </a:stretch>
        </p:blipFill>
        <p:spPr bwMode="auto">
          <a:xfrm>
            <a:off x="6172200" y="304800"/>
            <a:ext cx="2514600" cy="3352800"/>
          </a:xfrm>
          <a:prstGeom prst="rect">
            <a:avLst/>
          </a:prstGeom>
          <a:noFill/>
          <a:ln w="9525">
            <a:noFill/>
            <a:miter lim="800000"/>
            <a:headEnd/>
            <a:tailEnd/>
          </a:ln>
        </p:spPr>
      </p:pic>
      <p:pic>
        <p:nvPicPr>
          <p:cNvPr id="1027" name="Picture 3" descr="C:\Users\MHECV\AppData\Local\Microsoft\Windows\Temporary Internet Files\Content.IE5\L00R8EGH\MP900442173[1].jpg"/>
          <p:cNvPicPr>
            <a:picLocks noChangeAspect="1" noChangeArrowheads="1"/>
          </p:cNvPicPr>
          <p:nvPr/>
        </p:nvPicPr>
        <p:blipFill>
          <a:blip r:embed="rId5" cstate="print"/>
          <a:srcRect/>
          <a:stretch>
            <a:fillRect/>
          </a:stretch>
        </p:blipFill>
        <p:spPr bwMode="auto">
          <a:xfrm>
            <a:off x="533400" y="381000"/>
            <a:ext cx="515450" cy="8382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endParaRPr lang="en-US" dirty="0"/>
          </a:p>
        </p:txBody>
      </p:sp>
      <p:sp>
        <p:nvSpPr>
          <p:cNvPr id="3" name="Content Placeholder 2"/>
          <p:cNvSpPr>
            <a:spLocks noGrp="1"/>
          </p:cNvSpPr>
          <p:nvPr>
            <p:ph idx="1"/>
          </p:nvPr>
        </p:nvSpPr>
        <p:spPr>
          <a:xfrm>
            <a:off x="457200" y="1371600"/>
            <a:ext cx="8229600" cy="5029200"/>
          </a:xfrm>
        </p:spPr>
        <p:txBody>
          <a:bodyPr>
            <a:normAutofit lnSpcReduction="10000"/>
          </a:bodyPr>
          <a:lstStyle/>
          <a:p>
            <a:r>
              <a:rPr lang="en-US" sz="2000" dirty="0" smtClean="0"/>
              <a:t>Robbins John. </a:t>
            </a:r>
            <a:r>
              <a:rPr lang="en-US" sz="2000" i="1" dirty="0" smtClean="0"/>
              <a:t>Reclaiming our health: exploding the medical myth and embracing the source of true healing. </a:t>
            </a:r>
            <a:r>
              <a:rPr lang="en-US" sz="2000" dirty="0" smtClean="0"/>
              <a:t>1996.</a:t>
            </a:r>
          </a:p>
          <a:p>
            <a:r>
              <a:rPr lang="en-US" sz="2000" dirty="0" smtClean="0"/>
              <a:t>University of Alabama Center for the Study of Tobacco and Society Archive</a:t>
            </a:r>
          </a:p>
          <a:p>
            <a:r>
              <a:rPr lang="en-US" sz="2000" dirty="0" smtClean="0"/>
              <a:t>Blum AM. The cigarette underworld. New York State Journal of Medicine, 1985.</a:t>
            </a:r>
          </a:p>
          <a:p>
            <a:r>
              <a:rPr lang="en-US" sz="2000" dirty="0" smtClean="0"/>
              <a:t>Levin Myron. </a:t>
            </a:r>
            <a:r>
              <a:rPr lang="en-US" sz="2000" i="1" dirty="0" smtClean="0"/>
              <a:t>Buying innocence by association: tobacco’s strange bedfellows</a:t>
            </a:r>
            <a:r>
              <a:rPr lang="en-US" sz="2000" dirty="0" smtClean="0"/>
              <a:t>, 1988</a:t>
            </a:r>
          </a:p>
          <a:p>
            <a:r>
              <a:rPr lang="en-US" sz="2000" dirty="0" smtClean="0"/>
              <a:t>NCBI/NIH </a:t>
            </a:r>
            <a:r>
              <a:rPr lang="en-US" sz="2000" dirty="0" smtClean="0">
                <a:hlinkClick r:id="rId2"/>
              </a:rPr>
              <a:t>http://www.ncbi.nlm.nih.gov/pmc/articles/PMC2882417/</a:t>
            </a:r>
            <a:endParaRPr lang="en-US" sz="2000" dirty="0" smtClean="0"/>
          </a:p>
          <a:p>
            <a:r>
              <a:rPr lang="en-US" sz="2000" dirty="0" smtClean="0"/>
              <a:t>Siegel M, Blum A. </a:t>
            </a:r>
            <a:r>
              <a:rPr lang="en-US" sz="2000" i="1" dirty="0" smtClean="0"/>
              <a:t>FDA regulation of tobacco: reprieve for the Marlboro</a:t>
            </a:r>
          </a:p>
          <a:p>
            <a:pPr>
              <a:buNone/>
            </a:pPr>
            <a:r>
              <a:rPr lang="da-DK" sz="2000" i="1" dirty="0" smtClean="0"/>
              <a:t>	man? </a:t>
            </a:r>
            <a:r>
              <a:rPr lang="da-DK" sz="2000" dirty="0" smtClean="0"/>
              <a:t>Lancet 2006; 368: 266-68. Testimony at Congressional hearing on  proposed FDA bill.</a:t>
            </a:r>
          </a:p>
          <a:p>
            <a:r>
              <a:rPr lang="en-US" sz="2000" dirty="0" smtClean="0"/>
              <a:t>Blum A, Brown A, Cummings KM, </a:t>
            </a:r>
            <a:r>
              <a:rPr lang="en-US" sz="2000" dirty="0" err="1" smtClean="0"/>
              <a:t>Purpera</a:t>
            </a:r>
            <a:r>
              <a:rPr lang="en-US" sz="2000" dirty="0" smtClean="0"/>
              <a:t> J, Solberg E. </a:t>
            </a:r>
            <a:r>
              <a:rPr lang="en-US" sz="2000" i="1" dirty="0" smtClean="0"/>
              <a:t>Uncovering strange bedfellows: 35 years of exposing allies of the tobacco industry. </a:t>
            </a:r>
            <a:r>
              <a:rPr lang="en-US" sz="2000" dirty="0" smtClean="0"/>
              <a:t>Research Day, Univ. of Alabama, 2012.</a:t>
            </a:r>
            <a:endParaRPr lang="da-DK" sz="2000" dirty="0" smtClean="0"/>
          </a:p>
          <a:p>
            <a:r>
              <a:rPr lang="da-DK" sz="2000" dirty="0" smtClean="0"/>
              <a:t>Ruscoe J. Oregon Addictions and Mental Health Division.</a:t>
            </a:r>
          </a:p>
          <a:p>
            <a:r>
              <a:rPr lang="da-DK" sz="2000" dirty="0" smtClean="0"/>
              <a:t>Claus, S. The North Pole.</a:t>
            </a:r>
          </a:p>
          <a:p>
            <a:pPr>
              <a:buNone/>
            </a:pPr>
            <a:endParaRPr lang="da-DK" sz="2000" dirty="0" smtClean="0"/>
          </a:p>
          <a:p>
            <a:pPr>
              <a:buNone/>
            </a:pPr>
            <a:endParaRPr lang="en-US"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Dedicated to Linda Hornbuckle</a:t>
            </a:r>
            <a:br>
              <a:rPr lang="en-US" dirty="0" smtClean="0"/>
            </a:br>
            <a:r>
              <a:rPr lang="en-US" dirty="0" smtClean="0"/>
              <a:t>1954-2014</a:t>
            </a:r>
            <a:endParaRPr lang="en-US" dirty="0"/>
          </a:p>
        </p:txBody>
      </p:sp>
      <p:pic>
        <p:nvPicPr>
          <p:cNvPr id="4097" name="Picture 1"/>
          <p:cNvPicPr>
            <a:picLocks noGrp="1" noChangeAspect="1" noChangeArrowheads="1"/>
          </p:cNvPicPr>
          <p:nvPr>
            <p:ph idx="1"/>
          </p:nvPr>
        </p:nvPicPr>
        <p:blipFill>
          <a:blip r:embed="rId2" cstate="print"/>
          <a:srcRect/>
          <a:stretch>
            <a:fillRect/>
          </a:stretch>
        </p:blipFill>
        <p:spPr bwMode="auto">
          <a:xfrm>
            <a:off x="457200" y="2414524"/>
            <a:ext cx="8229600" cy="3071875"/>
          </a:xfrm>
          <a:prstGeom prst="rect">
            <a:avLst/>
          </a:prstGeom>
          <a:noFill/>
          <a:ln w="9525">
            <a:noFill/>
            <a:miter lim="800000"/>
            <a:headEnd/>
            <a:tailEnd/>
          </a:ln>
        </p:spPr>
      </p:pic>
      <p:pic>
        <p:nvPicPr>
          <p:cNvPr id="4098" name="Picture 2" descr="C:\Users\MHECV\AppData\Local\Microsoft\Windows\Temporary Internet Files\Content.IE5\L00R8EGH\MP900442173[1].jpg"/>
          <p:cNvPicPr>
            <a:picLocks noChangeAspect="1" noChangeArrowheads="1"/>
          </p:cNvPicPr>
          <p:nvPr/>
        </p:nvPicPr>
        <p:blipFill>
          <a:blip r:embed="rId3" cstate="print"/>
          <a:srcRect/>
          <a:stretch>
            <a:fillRect/>
          </a:stretch>
        </p:blipFill>
        <p:spPr bwMode="auto">
          <a:xfrm flipH="1">
            <a:off x="8001000" y="5638800"/>
            <a:ext cx="562309" cy="9144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52400"/>
            <a:ext cx="7772400" cy="1066800"/>
          </a:xfrm>
        </p:spPr>
        <p:txBody>
          <a:bodyPr>
            <a:noAutofit/>
          </a:bodyPr>
          <a:lstStyle/>
          <a:p>
            <a:r>
              <a:rPr lang="en-US" sz="3600" dirty="0" smtClean="0">
                <a:solidFill>
                  <a:srgbClr val="FF0000"/>
                </a:solidFill>
              </a:rPr>
              <a:t>Thank you and (cough, cough) </a:t>
            </a:r>
            <a:br>
              <a:rPr lang="en-US" sz="3600" dirty="0" smtClean="0">
                <a:solidFill>
                  <a:srgbClr val="FF0000"/>
                </a:solidFill>
              </a:rPr>
            </a:br>
            <a:r>
              <a:rPr lang="en-US" sz="3600" dirty="0" smtClean="0">
                <a:solidFill>
                  <a:srgbClr val="FF0000"/>
                </a:solidFill>
              </a:rPr>
              <a:t>Merry Christ (cough) </a:t>
            </a:r>
            <a:r>
              <a:rPr lang="en-US" sz="3600" dirty="0" err="1" smtClean="0">
                <a:solidFill>
                  <a:srgbClr val="FF0000"/>
                </a:solidFill>
              </a:rPr>
              <a:t>mas</a:t>
            </a:r>
            <a:r>
              <a:rPr lang="en-US" sz="3600" dirty="0" smtClean="0">
                <a:solidFill>
                  <a:srgbClr val="FF0000"/>
                </a:solidFill>
              </a:rPr>
              <a:t>!</a:t>
            </a:r>
            <a:endParaRPr lang="en-US" sz="3600" dirty="0">
              <a:solidFill>
                <a:srgbClr val="FF0000"/>
              </a:solidFill>
            </a:endParaRPr>
          </a:p>
        </p:txBody>
      </p:sp>
      <p:sp>
        <p:nvSpPr>
          <p:cNvPr id="4" name="Subtitle 3"/>
          <p:cNvSpPr>
            <a:spLocks noGrp="1"/>
          </p:cNvSpPr>
          <p:nvPr>
            <p:ph type="subTitle" idx="1"/>
          </p:nvPr>
        </p:nvSpPr>
        <p:spPr>
          <a:xfrm>
            <a:off x="457200" y="5791200"/>
            <a:ext cx="8077200" cy="838200"/>
          </a:xfrm>
        </p:spPr>
        <p:txBody>
          <a:bodyPr>
            <a:normAutofit fontScale="85000" lnSpcReduction="20000"/>
          </a:bodyPr>
          <a:lstStyle/>
          <a:p>
            <a:r>
              <a:rPr lang="en-US" dirty="0" smtClean="0">
                <a:solidFill>
                  <a:srgbClr val="FF0000"/>
                </a:solidFill>
                <a:hlinkClick r:id="rId2"/>
              </a:rPr>
              <a:t>erik.c.vidstrand@multco.us</a:t>
            </a:r>
            <a:endParaRPr lang="en-US" dirty="0" smtClean="0">
              <a:solidFill>
                <a:srgbClr val="FF0000"/>
              </a:solidFill>
            </a:endParaRPr>
          </a:p>
          <a:p>
            <a:r>
              <a:rPr lang="en-US" dirty="0" smtClean="0">
                <a:solidFill>
                  <a:srgbClr val="FF0000"/>
                </a:solidFill>
              </a:rPr>
              <a:t>503.988.9420</a:t>
            </a:r>
            <a:endParaRPr lang="en-US" dirty="0">
              <a:solidFill>
                <a:srgbClr val="FF0000"/>
              </a:solidFill>
            </a:endParaRPr>
          </a:p>
        </p:txBody>
      </p:sp>
      <p:pic>
        <p:nvPicPr>
          <p:cNvPr id="3074" name="Picture 2" descr="http://daniwalker.com/wp-content/uploads/2013/11/santa-smoke.jpg"/>
          <p:cNvPicPr>
            <a:picLocks noChangeAspect="1" noChangeArrowheads="1"/>
          </p:cNvPicPr>
          <p:nvPr/>
        </p:nvPicPr>
        <p:blipFill>
          <a:blip r:embed="rId3" cstate="print"/>
          <a:srcRect/>
          <a:stretch>
            <a:fillRect/>
          </a:stretch>
        </p:blipFill>
        <p:spPr bwMode="auto">
          <a:xfrm>
            <a:off x="2743200" y="1371600"/>
            <a:ext cx="3381375" cy="446851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suncigarettes.com/images/Cigarettes_poster_4.jpg"/>
          <p:cNvPicPr>
            <a:picLocks noChangeAspect="1" noChangeArrowheads="1"/>
          </p:cNvPicPr>
          <p:nvPr/>
        </p:nvPicPr>
        <p:blipFill>
          <a:blip r:embed="rId3" cstate="print"/>
          <a:srcRect/>
          <a:stretch>
            <a:fillRect/>
          </a:stretch>
        </p:blipFill>
        <p:spPr bwMode="auto">
          <a:xfrm>
            <a:off x="1616996" y="1219200"/>
            <a:ext cx="5926804" cy="470433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nas3\lanhome\redirecteddata\mhecv\desktop\Less irritating.jpg"/>
          <p:cNvPicPr>
            <a:picLocks noGrp="1" noChangeAspect="1" noChangeArrowheads="1"/>
          </p:cNvPicPr>
          <p:nvPr>
            <p:ph idx="4294967295"/>
          </p:nvPr>
        </p:nvPicPr>
        <p:blipFill>
          <a:blip r:embed="rId3" cstate="print"/>
          <a:srcRect/>
          <a:stretch>
            <a:fillRect/>
          </a:stretch>
        </p:blipFill>
        <p:spPr bwMode="auto">
          <a:xfrm>
            <a:off x="228600" y="152400"/>
            <a:ext cx="3810000" cy="2571750"/>
          </a:xfrm>
          <a:prstGeom prst="rect">
            <a:avLst/>
          </a:prstGeom>
          <a:noFill/>
        </p:spPr>
      </p:pic>
      <p:pic>
        <p:nvPicPr>
          <p:cNvPr id="68611" name="Picture 3" descr="\\nas3\lanhome\redirecteddata\mhecv\desktop\Lites.jpg"/>
          <p:cNvPicPr>
            <a:picLocks noChangeAspect="1" noChangeArrowheads="1"/>
          </p:cNvPicPr>
          <p:nvPr/>
        </p:nvPicPr>
        <p:blipFill>
          <a:blip r:embed="rId4" cstate="print"/>
          <a:srcRect/>
          <a:stretch>
            <a:fillRect/>
          </a:stretch>
        </p:blipFill>
        <p:spPr bwMode="auto">
          <a:xfrm>
            <a:off x="5382061" y="152400"/>
            <a:ext cx="3761939" cy="4876800"/>
          </a:xfrm>
          <a:prstGeom prst="rect">
            <a:avLst/>
          </a:prstGeom>
          <a:noFill/>
        </p:spPr>
      </p:pic>
      <p:pic>
        <p:nvPicPr>
          <p:cNvPr id="68612" name="Picture 4" descr="\\nas3\lanhome\redirecteddata\mhecv\desktop\More doctors....jpg"/>
          <p:cNvPicPr>
            <a:picLocks noChangeAspect="1" noChangeArrowheads="1"/>
          </p:cNvPicPr>
          <p:nvPr/>
        </p:nvPicPr>
        <p:blipFill>
          <a:blip r:embed="rId5" cstate="print"/>
          <a:srcRect/>
          <a:stretch>
            <a:fillRect/>
          </a:stretch>
        </p:blipFill>
        <p:spPr bwMode="auto">
          <a:xfrm>
            <a:off x="1905000" y="2743200"/>
            <a:ext cx="3002351" cy="3886200"/>
          </a:xfrm>
          <a:prstGeom prst="rect">
            <a:avLst/>
          </a:prstGeom>
          <a:noFill/>
        </p:spPr>
      </p:pic>
      <p:sp>
        <p:nvSpPr>
          <p:cNvPr id="5" name="TextBox 4"/>
          <p:cNvSpPr txBox="1"/>
          <p:nvPr/>
        </p:nvSpPr>
        <p:spPr>
          <a:xfrm>
            <a:off x="4876800" y="5410200"/>
            <a:ext cx="3962400" cy="1015663"/>
          </a:xfrm>
          <a:prstGeom prst="rect">
            <a:avLst/>
          </a:prstGeom>
          <a:noFill/>
        </p:spPr>
        <p:txBody>
          <a:bodyPr wrap="square" rtlCol="0">
            <a:spAutoFit/>
          </a:bodyPr>
          <a:lstStyle/>
          <a:p>
            <a:r>
              <a:rPr lang="en-US" sz="6000" dirty="0" smtClean="0">
                <a:solidFill>
                  <a:srgbClr val="FF0000"/>
                </a:solidFill>
              </a:rPr>
              <a:t>Deception</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as3\lanhome\redirecteddata\mhecv\desktop\Doctor's lounge.jpg"/>
          <p:cNvPicPr>
            <a:picLocks noChangeAspect="1" noChangeArrowheads="1"/>
          </p:cNvPicPr>
          <p:nvPr/>
        </p:nvPicPr>
        <p:blipFill>
          <a:blip r:embed="rId2" cstate="print"/>
          <a:srcRect/>
          <a:stretch>
            <a:fillRect/>
          </a:stretch>
        </p:blipFill>
        <p:spPr bwMode="auto">
          <a:xfrm>
            <a:off x="2438400" y="1143000"/>
            <a:ext cx="3810000" cy="5443769"/>
          </a:xfrm>
          <a:prstGeom prst="rect">
            <a:avLst/>
          </a:prstGeom>
          <a:noFill/>
        </p:spPr>
      </p:pic>
      <p:sp>
        <p:nvSpPr>
          <p:cNvPr id="3" name="Title 2"/>
          <p:cNvSpPr>
            <a:spLocks noGrp="1"/>
          </p:cNvSpPr>
          <p:nvPr>
            <p:ph type="title"/>
          </p:nvPr>
        </p:nvSpPr>
        <p:spPr/>
        <p:txBody>
          <a:bodyPr/>
          <a:lstStyle/>
          <a:p>
            <a:r>
              <a:rPr lang="en-US" dirty="0" smtClean="0"/>
              <a:t>Silence and complacency</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Fraud</a:t>
            </a:r>
            <a:endParaRPr lang="en-US" sz="6600" dirty="0"/>
          </a:p>
        </p:txBody>
      </p:sp>
      <p:sp>
        <p:nvSpPr>
          <p:cNvPr id="3" name="Content Placeholder 2"/>
          <p:cNvSpPr>
            <a:spLocks noGrp="1"/>
          </p:cNvSpPr>
          <p:nvPr>
            <p:ph idx="1"/>
          </p:nvPr>
        </p:nvSpPr>
        <p:spPr/>
        <p:txBody>
          <a:bodyPr/>
          <a:lstStyle/>
          <a:p>
            <a:pPr>
              <a:buNone/>
            </a:pPr>
            <a:endParaRPr lang="en-US" dirty="0" smtClean="0"/>
          </a:p>
          <a:p>
            <a:endParaRPr lang="en-US" sz="2000" dirty="0" smtClean="0"/>
          </a:p>
          <a:p>
            <a:pPr>
              <a:buNone/>
            </a:pPr>
            <a:endParaRPr lang="en-US" sz="2000" dirty="0" smtClean="0"/>
          </a:p>
          <a:p>
            <a:endParaRPr lang="en-US" sz="2000" dirty="0"/>
          </a:p>
        </p:txBody>
      </p:sp>
      <p:sp>
        <p:nvSpPr>
          <p:cNvPr id="4" name="Text Placeholder 3"/>
          <p:cNvSpPr>
            <a:spLocks noGrp="1"/>
          </p:cNvSpPr>
          <p:nvPr>
            <p:ph type="body" sz="half" idx="2"/>
          </p:nvPr>
        </p:nvSpPr>
        <p:spPr>
          <a:xfrm>
            <a:off x="457200" y="1435100"/>
            <a:ext cx="3886200" cy="4813300"/>
          </a:xfrm>
        </p:spPr>
        <p:txBody>
          <a:bodyPr>
            <a:normAutofit/>
          </a:bodyPr>
          <a:lstStyle/>
          <a:p>
            <a:r>
              <a:rPr lang="en-US" sz="2000" dirty="0" smtClean="0"/>
              <a:t>As dangers became more profound, cigarette manufacturers invented:</a:t>
            </a:r>
          </a:p>
          <a:p>
            <a:r>
              <a:rPr lang="en-US" sz="4400" b="1" dirty="0" smtClean="0">
                <a:solidFill>
                  <a:schemeClr val="tx1">
                    <a:lumMod val="65000"/>
                    <a:lumOff val="35000"/>
                  </a:schemeClr>
                </a:solidFill>
              </a:rPr>
              <a:t>Filters</a:t>
            </a:r>
          </a:p>
          <a:p>
            <a:r>
              <a:rPr lang="en-US" sz="4400" b="1" dirty="0" smtClean="0">
                <a:solidFill>
                  <a:srgbClr val="FF0000"/>
                </a:solidFill>
              </a:rPr>
              <a:t>Low-tar</a:t>
            </a:r>
          </a:p>
          <a:p>
            <a:r>
              <a:rPr lang="en-US" sz="4400" b="1" dirty="0" smtClean="0">
                <a:solidFill>
                  <a:srgbClr val="CC9900"/>
                </a:solidFill>
              </a:rPr>
              <a:t>Light</a:t>
            </a:r>
          </a:p>
          <a:p>
            <a:r>
              <a:rPr lang="en-US" sz="4400" b="1" dirty="0" smtClean="0">
                <a:solidFill>
                  <a:srgbClr val="92D050"/>
                </a:solidFill>
              </a:rPr>
              <a:t>Menthol</a:t>
            </a:r>
          </a:p>
          <a:p>
            <a:endParaRPr lang="en-US" sz="4400" dirty="0"/>
          </a:p>
        </p:txBody>
      </p:sp>
      <p:pic>
        <p:nvPicPr>
          <p:cNvPr id="99330" name="Picture 2" descr="\\nas3\lanhome\redirecteddata\mhecv\desktop\cigarettefilters.jpg"/>
          <p:cNvPicPr>
            <a:picLocks noChangeAspect="1" noChangeArrowheads="1"/>
          </p:cNvPicPr>
          <p:nvPr/>
        </p:nvPicPr>
        <p:blipFill>
          <a:blip r:embed="rId3" cstate="print"/>
          <a:srcRect/>
          <a:stretch>
            <a:fillRect/>
          </a:stretch>
        </p:blipFill>
        <p:spPr bwMode="auto">
          <a:xfrm>
            <a:off x="5791200" y="533400"/>
            <a:ext cx="2784707" cy="1657350"/>
          </a:xfrm>
          <a:prstGeom prst="rect">
            <a:avLst/>
          </a:prstGeom>
          <a:noFill/>
        </p:spPr>
      </p:pic>
      <p:pic>
        <p:nvPicPr>
          <p:cNvPr id="99332" name="Picture 4" descr="http://171.67.24.121/tobacco_web/images/tobacco_ads/light_super_ultra/low_tar/large/tar_23.jpg"/>
          <p:cNvPicPr>
            <a:picLocks noChangeAspect="1" noChangeArrowheads="1"/>
          </p:cNvPicPr>
          <p:nvPr/>
        </p:nvPicPr>
        <p:blipFill>
          <a:blip r:embed="rId4" cstate="print"/>
          <a:srcRect/>
          <a:stretch>
            <a:fillRect/>
          </a:stretch>
        </p:blipFill>
        <p:spPr bwMode="auto">
          <a:xfrm>
            <a:off x="3352800" y="2514600"/>
            <a:ext cx="2109727" cy="2895600"/>
          </a:xfrm>
          <a:prstGeom prst="rect">
            <a:avLst/>
          </a:prstGeom>
          <a:noFill/>
        </p:spPr>
      </p:pic>
      <p:pic>
        <p:nvPicPr>
          <p:cNvPr id="99338" name="Picture 10" descr="http://localtvwtvr.files.wordpress.com/2012/04/marlboroilghts_620x350.jpg"/>
          <p:cNvPicPr>
            <a:picLocks noChangeAspect="1" noChangeArrowheads="1"/>
          </p:cNvPicPr>
          <p:nvPr/>
        </p:nvPicPr>
        <p:blipFill>
          <a:blip r:embed="rId5" cstate="print"/>
          <a:srcRect/>
          <a:stretch>
            <a:fillRect/>
          </a:stretch>
        </p:blipFill>
        <p:spPr bwMode="auto">
          <a:xfrm>
            <a:off x="5638800" y="2057400"/>
            <a:ext cx="3352800" cy="1892710"/>
          </a:xfrm>
          <a:prstGeom prst="rect">
            <a:avLst/>
          </a:prstGeom>
          <a:noFill/>
        </p:spPr>
      </p:pic>
      <p:pic>
        <p:nvPicPr>
          <p:cNvPr id="99340" name="Picture 12" descr="https://encrypted-tbn0.gstatic.com/images?q=tbn:ANd9GcSBmP9gJz05RF_bptMAWr4Bs2aVePbbXeUh6HwB9ROUbPqgd0eI1g"/>
          <p:cNvPicPr>
            <a:picLocks noChangeAspect="1" noChangeArrowheads="1"/>
          </p:cNvPicPr>
          <p:nvPr/>
        </p:nvPicPr>
        <p:blipFill>
          <a:blip r:embed="rId6" cstate="print"/>
          <a:srcRect/>
          <a:stretch>
            <a:fillRect/>
          </a:stretch>
        </p:blipFill>
        <p:spPr bwMode="auto">
          <a:xfrm>
            <a:off x="6248400" y="4038600"/>
            <a:ext cx="2015755" cy="2667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00516EF50C5B48B8CCF649E2692D01" ma:contentTypeVersion="18" ma:contentTypeDescription="Create a new document." ma:contentTypeScope="" ma:versionID="94c46ac97ae86a75c02194633e51570a">
  <xsd:schema xmlns:xsd="http://www.w3.org/2001/XMLSchema" xmlns:xs="http://www.w3.org/2001/XMLSchema" xmlns:p="http://schemas.microsoft.com/office/2006/metadata/properties" xmlns:ns1="http://schemas.microsoft.com/sharepoint/v3" xmlns:ns2="59da1016-2a1b-4f8a-9768-d7a4932f6f16" xmlns:ns3="8488ce40-994a-4625-acd1-74fe6dd51a7e" targetNamespace="http://schemas.microsoft.com/office/2006/metadata/properties" ma:root="true" ma:fieldsID="3a23e7cefec6722df71f90bd5a6635b3" ns1:_="" ns2:_="" ns3:_="">
    <xsd:import namespace="http://schemas.microsoft.com/sharepoint/v3"/>
    <xsd:import namespace="59da1016-2a1b-4f8a-9768-d7a4932f6f16"/>
    <xsd:import namespace="8488ce40-994a-4625-acd1-74fe6dd51a7e"/>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88ce40-994a-4625-acd1-74fe6dd51a7e"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https://www.oregon.gov/oha/PH/DISEASESCONDITIONS/CHRONICDISEASE/HPCDPCONNECTION/TRAINING_EVENTS/Documents/TrainingMaterials/2014-2015/12-2014_tpep_required_webinar_tob_historical_public_deception.pptx</Url>
      <Description>Tobacco industry's historical pattern of public deception  Erik C Vidstrand, MPH Multnomah County Health Department</Description>
    </URL>
    <PublishingExpirationDate xmlns="http://schemas.microsoft.com/sharepoint/v3" xsi:nil="true"/>
    <PublishingStartDate xmlns="http://schemas.microsoft.com/sharepoint/v3" xsi:nil="true"/>
    <IACategory xmlns="59da1016-2a1b-4f8a-9768-d7a4932f6f16">Public Health</IACategory>
    <IASubtopic xmlns="59da1016-2a1b-4f8a-9768-d7a4932f6f16" xsi:nil="true"/>
    <DocumentExpirationDate xmlns="59da1016-2a1b-4f8a-9768-d7a4932f6f16">2017-12-31T08:00:00+00:00</DocumentExpirationDate>
    <Meta_x0020_Keywords xmlns="8488ce40-994a-4625-acd1-74fe6dd51a7e" xsi:nil="true"/>
    <Meta_x0020_Description xmlns="8488ce40-994a-4625-acd1-74fe6dd51a7e" xsi:nil="true"/>
    <IATopic xmlns="59da1016-2a1b-4f8a-9768-d7a4932f6f16">Public Health - Prevention</IATopic>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64FF98-0B60-481A-B939-376E65C44899}"/>
</file>

<file path=customXml/itemProps2.xml><?xml version="1.0" encoding="utf-8"?>
<ds:datastoreItem xmlns:ds="http://schemas.openxmlformats.org/officeDocument/2006/customXml" ds:itemID="{23BACF4E-FCEC-4975-9222-4DAD534E347A}"/>
</file>

<file path=customXml/itemProps3.xml><?xml version="1.0" encoding="utf-8"?>
<ds:datastoreItem xmlns:ds="http://schemas.openxmlformats.org/officeDocument/2006/customXml" ds:itemID="{2630A0D1-9924-4F81-88F0-A9A8E55B42E9}"/>
</file>

<file path=docProps/app.xml><?xml version="1.0" encoding="utf-8"?>
<Properties xmlns="http://schemas.openxmlformats.org/officeDocument/2006/extended-properties" xmlns:vt="http://schemas.openxmlformats.org/officeDocument/2006/docPropsVTypes">
  <Template/>
  <TotalTime>1119</TotalTime>
  <Words>1214</Words>
  <Application>Microsoft Office PowerPoint</Application>
  <PresentationFormat>On-screen Show (4:3)</PresentationFormat>
  <Paragraphs>187</Paragraphs>
  <Slides>55</Slides>
  <Notes>26</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Tobacco industry's historical pattern of public deception  Erik C Vidstrand, MPH Program Specialist Multnomah County Health Department  </vt:lpstr>
      <vt:lpstr>Desired outcomes</vt:lpstr>
      <vt:lpstr>Uncovering strange bedfellows</vt:lpstr>
      <vt:lpstr>Tobacco companies over the years</vt:lpstr>
      <vt:lpstr>PowerPoint Presentation</vt:lpstr>
      <vt:lpstr>PowerPoint Presentation</vt:lpstr>
      <vt:lpstr>PowerPoint Presentation</vt:lpstr>
      <vt:lpstr>Silence and complacency</vt:lpstr>
      <vt:lpstr>Fraud</vt:lpstr>
      <vt:lpstr>Jesse Williams’ lawsuit</vt:lpstr>
      <vt:lpstr>PowerPoint Presentation</vt:lpstr>
      <vt:lpstr>PowerPoint Presentation</vt:lpstr>
      <vt:lpstr>PowerPoint Presentation</vt:lpstr>
      <vt:lpstr>PowerPoint Presentation</vt:lpstr>
      <vt:lpstr>Pope John Paul II Blesses Mario Andretti, head driver of the Marlboro Racing Team</vt:lpstr>
      <vt:lpstr>PowerPoint Presentation</vt:lpstr>
      <vt:lpstr>PowerPoint Presentation</vt:lpstr>
      <vt:lpstr>PowerPoint Presentation</vt:lpstr>
      <vt:lpstr>Former Philip Morris campaign which began in Europe</vt:lpstr>
      <vt:lpstr>PowerPoint Presentation</vt:lpstr>
      <vt:lpstr>Outmaneuvering health advocates</vt:lpstr>
      <vt:lpstr>MSA funds</vt:lpstr>
      <vt:lpstr>PowerPoint Presentation</vt:lpstr>
      <vt:lpstr>PowerPoint Presentation</vt:lpstr>
      <vt:lpstr>Juxtaposition </vt:lpstr>
      <vt:lpstr>PowerPoint Presentation</vt:lpstr>
      <vt:lpstr>PowerPoint Presentation</vt:lpstr>
      <vt:lpstr>PowerPoint Presentation</vt:lpstr>
      <vt:lpstr>PowerPoint Presentation</vt:lpstr>
      <vt:lpstr>PowerPoint Presentation</vt:lpstr>
      <vt:lpstr>Cultural philanthropy </vt:lpstr>
      <vt:lpstr>  Cigarette maker Philip Morris spent $2 million on domestic violence programs nationally and $108 million on the advertising campaign to tell us about it.   Tobacco can't be advertised on TV, but tobacco makers' token support of good causes can.         AlterNet / By Lori Dorfman  </vt:lpstr>
      <vt:lpstr>PowerPoint Presentation</vt:lpstr>
      <vt:lpstr>Art Action</vt:lpstr>
      <vt:lpstr>Smoking prevention ads</vt:lpstr>
      <vt:lpstr>RJReynolds Program</vt:lpstr>
      <vt:lpstr>Book covers and comic books</vt:lpstr>
      <vt:lpstr>Action</vt:lpstr>
      <vt:lpstr>Charitable works by tobacco companies</vt:lpstr>
      <vt:lpstr>Cause and effect</vt:lpstr>
      <vt:lpstr>Retailers</vt:lpstr>
      <vt:lpstr>PowerPoint Presentation</vt:lpstr>
      <vt:lpstr>We Card Awareness Month</vt:lpstr>
      <vt:lpstr>PowerPoint Presentation</vt:lpstr>
      <vt:lpstr>Name the brand.</vt:lpstr>
      <vt:lpstr>Organic, recyclable, no additives</vt:lpstr>
      <vt:lpstr>Colors</vt:lpstr>
      <vt:lpstr>What’s next?</vt:lpstr>
      <vt:lpstr>PowerPoint Presentation</vt:lpstr>
      <vt:lpstr>PowerPoint Presentation</vt:lpstr>
      <vt:lpstr>PowerPoint Presentation</vt:lpstr>
      <vt:lpstr> Nights                     Weekends                                                                    Holidays </vt:lpstr>
      <vt:lpstr>Resources </vt:lpstr>
      <vt:lpstr>Dedicated to Linda Hornbuckle 1954-2014</vt:lpstr>
      <vt:lpstr>Thank you and (cough, cough)  Merry Christ (cough) mas!</vt:lpstr>
    </vt:vector>
  </TitlesOfParts>
  <Company>Multnomah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Tobacco industry's historical pattern of public deception  Erik C Vidstrand, MPH Multnomah County Health Department</dc:title>
  <dc:creator>Vidstrand</dc:creator>
  <cp:lastModifiedBy>DHS-OIS-NDS</cp:lastModifiedBy>
  <cp:revision>36</cp:revision>
  <dcterms:created xsi:type="dcterms:W3CDTF">2014-12-02T23:25:25Z</dcterms:created>
  <dcterms:modified xsi:type="dcterms:W3CDTF">2014-12-11T22:34:26Z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0x0101009900516EF50C5B48B8CCF649E2692D01</vt:lpwstr>
  </property>
  <property fmtid="{D5CDD505-2E9C-101B-9397-08002B2CF9AE}" pid="3" name="WorkflowChangePath">
    <vt:lpwstr>e8e5ad1f-e9a8-404d-844e-d78b0ad57c40,2;e8e5ad1f-e9a8-404d-844e-d78b0ad57c40,4;</vt:lpwstr>
  </property>
  <property fmtid="{D5CDD505-2E9C-101B-9397-08002B2CF9AE}" pid="4" name="Order">
    <vt:r8>35100</vt:r8>
  </property>
</Properties>
</file>