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ink/ink1.xml" ContentType="application/inkml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a Nolte" initials="GN" lastIdx="2" clrIdx="0">
    <p:extLst>
      <p:ext uri="{19B8F6BF-5375-455C-9EA6-DF929625EA0E}">
        <p15:presenceInfo xmlns:p15="http://schemas.microsoft.com/office/powerpoint/2012/main" xmlns="" userId="S-1-5-21-1123561945-796845957-682003330-2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2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3-29T21:22:13.149" idx="2">
    <p:pos x="10" y="10"/>
    <p:text/>
    <p:extLst>
      <p:ext uri="{C676402C-5697-4E1C-873F-D02D1690AC5C}">
        <p15:threadingInfo xmlns:p15="http://schemas.microsoft.com/office/powerpoint/2012/main" xmlns="" timeZoneBias="30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55.17241" units="1/cm"/>
          <inkml:channelProperty channel="Y" name="resolution" value="52.94118" units="1/cm"/>
        </inkml:channelProperties>
      </inkml:inkSource>
      <inkml:timestamp xml:id="ts0" timeString="2013-03-30T02:20:35.224"/>
    </inkml:context>
    <inkml:brush xml:id="br0">
      <inkml:brushProperty name="width" value="0.11597" units="cm"/>
      <inkml:brushProperty name="height" value="0.11597" units="cm"/>
      <inkml:brushProperty name="fitToCurve" value="1"/>
    </inkml:brush>
  </inkml:definitions>
  <inkml:traceGroup>
    <inkml:annotationXML>
      <emma:emma xmlns:emma="http://www.w3.org/2003/04/emma" version="1.0">
        <emma:interpretation id="{954D2EBA-BF7D-4C98-BBD7-53ED1C9489A0}" emma:medium="tactile" emma:mode="ink">
          <msink:context xmlns:msink="http://schemas.microsoft.com/ink/2010/main" type="writingRegion" rotatedBoundingBox="9378,4415 9393,4415 9393,4430 9378,4430"/>
        </emma:interpretation>
      </emma:emma>
    </inkml:annotationXML>
    <inkml:traceGroup>
      <inkml:annotationXML>
        <emma:emma xmlns:emma="http://www.w3.org/2003/04/emma" version="1.0">
          <emma:interpretation id="{4B63B826-A294-4A38-9FCB-AF47DF4D9ACE}" emma:medium="tactile" emma:mode="ink">
            <msink:context xmlns:msink="http://schemas.microsoft.com/ink/2010/main" type="paragraph" rotatedBoundingBox="9378,4415 9393,4415 9393,4430 9378,44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F225448-6FBD-41B5-930C-E4B370778DF8}" emma:medium="tactile" emma:mode="ink">
              <msink:context xmlns:msink="http://schemas.microsoft.com/ink/2010/main" type="line" rotatedBoundingBox="9378,4415 9393,4415 9393,4430 9378,4430"/>
            </emma:interpretation>
          </emma:emma>
        </inkml:annotationXML>
        <inkml:traceGroup>
          <inkml:annotationXML>
            <emma:emma xmlns:emma="http://www.w3.org/2003/04/emma" version="1.0">
              <emma:interpretation id="{B767A788-DDC1-41EB-B9CA-F527CE3D886D}" emma:medium="tactile" emma:mode="ink">
                <msink:context xmlns:msink="http://schemas.microsoft.com/ink/2010/main" type="inkWord" rotatedBoundingBox="9378,4415 9393,4415 9393,4430 9378,443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320444-FECD-4EF6-AFF4-E44CED903C3D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9504AE-A14B-4F4E-A584-2F48092B71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.xml"/><Relationship Id="rId6" Type="http://schemas.openxmlformats.org/officeDocument/2006/relationships/comments" Target="../comments/commen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tatesofwellness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1449" y="228600"/>
            <a:ext cx="6400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Engaging Partners for Your Beverage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362200" y="1981200"/>
            <a:ext cx="6400800" cy="1433512"/>
          </a:xfrm>
        </p:spPr>
        <p:txBody>
          <a:bodyPr>
            <a:normAutofit fontScale="77500" lnSpcReduction="20000"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Karen Nitzkorski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PartnerSHIP</a:t>
            </a:r>
            <a:r>
              <a:rPr lang="en-US" dirty="0" smtClean="0">
                <a:solidFill>
                  <a:schemeClr val="tx1"/>
                </a:solidFill>
              </a:rPr>
              <a:t> 4 Health Worksite Wellness Coordinator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Minnesota Statewide Health Improvement Program in the West Central Counties of Becker, Clay, Otter Tail and Wilkin</a:t>
            </a:r>
            <a:endParaRPr lang="en-US" sz="2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376218" y="1589483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355338" y="1568603"/>
                <a:ext cx="42120" cy="4212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4350466"/>
            <a:ext cx="2133600" cy="2084142"/>
          </a:xfrm>
          <a:prstGeom prst="rect">
            <a:avLst/>
          </a:prstGeom>
        </p:spPr>
      </p:pic>
      <p:pic>
        <p:nvPicPr>
          <p:cNvPr id="1031" name="Picture 7" descr="C:\Users\keelyihry\AppData\Local\Microsoft\Windows\Temporary Internet Files\Content.IE5\ZUHMZWNH\MP900405498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076" r="27849"/>
          <a:stretch/>
        </p:blipFill>
        <p:spPr bwMode="auto">
          <a:xfrm>
            <a:off x="2971800" y="3518931"/>
            <a:ext cx="1686417" cy="333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Setting the stage: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r>
              <a:rPr lang="en-US" sz="3600" dirty="0" smtClean="0"/>
              <a:t>Identify your potential partners</a:t>
            </a:r>
          </a:p>
          <a:p>
            <a:r>
              <a:rPr lang="en-US" sz="3600" dirty="0" smtClean="0"/>
              <a:t>Develop a strong bold case</a:t>
            </a:r>
          </a:p>
          <a:p>
            <a:r>
              <a:rPr lang="en-US" sz="3600" dirty="0" smtClean="0"/>
              <a:t>Making the connection</a:t>
            </a:r>
          </a:p>
          <a:p>
            <a:r>
              <a:rPr lang="en-US" sz="3600" dirty="0" smtClean="0"/>
              <a:t>Starter sample</a:t>
            </a:r>
          </a:p>
          <a:p>
            <a:r>
              <a:rPr lang="en-US" sz="3600" dirty="0" smtClean="0"/>
              <a:t>Other tips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953000"/>
            <a:ext cx="1828800" cy="1786408"/>
          </a:xfrm>
          <a:prstGeom prst="rect">
            <a:avLst/>
          </a:prstGeom>
        </p:spPr>
      </p:pic>
      <p:pic>
        <p:nvPicPr>
          <p:cNvPr id="5" name="Picture 7" descr="C:\Users\coreyernst\AppData\Local\Microsoft\Windows\Temporary Internet Files\Content.IE5\Q737C4QA\MP90030295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71130"/>
            <a:ext cx="1828800" cy="256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Identify your potential partners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222" y="12954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Organizational culture will influence who your potential champion (s) may be: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- individual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- committee (such as your wellness committee) </a:t>
            </a:r>
          </a:p>
          <a:p>
            <a:pPr marL="0" indent="0">
              <a:buNone/>
            </a:pPr>
            <a:r>
              <a:rPr lang="en-US" sz="2800" dirty="0" smtClean="0"/>
              <a:t>     - person </a:t>
            </a:r>
            <a:r>
              <a:rPr lang="en-US" sz="2800" dirty="0"/>
              <a:t>who is responsible for purchasing </a:t>
            </a:r>
            <a:r>
              <a:rPr lang="en-US" sz="2800" dirty="0" smtClean="0"/>
              <a:t>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beverages</a:t>
            </a:r>
            <a:endParaRPr lang="en-US" sz="2800" dirty="0"/>
          </a:p>
          <a:p>
            <a:r>
              <a:rPr lang="en-US" sz="2800" dirty="0"/>
              <a:t>Start with </a:t>
            </a:r>
            <a:r>
              <a:rPr lang="en-US" sz="2800" dirty="0" smtClean="0"/>
              <a:t>Human Resources (HR)Department</a:t>
            </a:r>
          </a:p>
          <a:p>
            <a:r>
              <a:rPr lang="en-US" sz="2800" dirty="0" smtClean="0"/>
              <a:t>Find </a:t>
            </a:r>
            <a:r>
              <a:rPr lang="en-US" sz="2800" dirty="0"/>
              <a:t>other champions</a:t>
            </a:r>
          </a:p>
          <a:p>
            <a:r>
              <a:rPr lang="en-US" sz="2800" dirty="0"/>
              <a:t>Eventually </a:t>
            </a:r>
            <a:r>
              <a:rPr lang="en-US" sz="2800" dirty="0" smtClean="0"/>
              <a:t>you will </a:t>
            </a:r>
            <a:r>
              <a:rPr lang="en-US" sz="2800" dirty="0"/>
              <a:t>need to involve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CEO</a:t>
            </a:r>
            <a:r>
              <a:rPr lang="en-US" sz="2800" dirty="0"/>
              <a:t>; </a:t>
            </a:r>
            <a:r>
              <a:rPr lang="en-US" sz="2800" dirty="0" smtClean="0"/>
              <a:t>maybe </a:t>
            </a:r>
            <a:r>
              <a:rPr lang="en-US" sz="2800" dirty="0"/>
              <a:t>first </a:t>
            </a:r>
            <a:r>
              <a:rPr lang="en-US" sz="2800" dirty="0" smtClean="0"/>
              <a:t>; it’s crucial to have </a:t>
            </a:r>
            <a:br>
              <a:rPr lang="en-US" sz="2800" dirty="0" smtClean="0"/>
            </a:br>
            <a:r>
              <a:rPr lang="en-US" sz="2800" dirty="0" smtClean="0"/>
              <a:t>leadership </a:t>
            </a:r>
            <a:r>
              <a:rPr lang="en-US" sz="2800" dirty="0"/>
              <a:t>buy-in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0" y="4876800"/>
            <a:ext cx="1828800" cy="1786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Develop a strong bold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Clearly define your objectives and your message </a:t>
            </a:r>
          </a:p>
          <a:p>
            <a:r>
              <a:rPr lang="en-US" dirty="0" smtClean="0"/>
              <a:t>Accurately describe expectations</a:t>
            </a:r>
          </a:p>
          <a:p>
            <a:pPr lvl="0"/>
            <a:r>
              <a:rPr lang="en-US" dirty="0" smtClean="0"/>
              <a:t>Practice the elevator speech you plan to use </a:t>
            </a:r>
            <a:r>
              <a:rPr lang="en-US" dirty="0"/>
              <a:t>to get your foot in the door </a:t>
            </a:r>
          </a:p>
          <a:p>
            <a:r>
              <a:rPr lang="en-US" dirty="0" smtClean="0"/>
              <a:t>Leadership will respond to </a:t>
            </a:r>
            <a:br>
              <a:rPr lang="en-US" dirty="0" smtClean="0"/>
            </a:br>
            <a:r>
              <a:rPr lang="en-US" dirty="0" smtClean="0"/>
              <a:t>ROI - Return On Investment; </a:t>
            </a:r>
            <a:br>
              <a:rPr lang="en-US" dirty="0" smtClean="0"/>
            </a:br>
            <a:r>
              <a:rPr lang="en-US" dirty="0" smtClean="0"/>
              <a:t>show the data</a:t>
            </a:r>
          </a:p>
          <a:p>
            <a:r>
              <a:rPr lang="en-US" dirty="0" smtClean="0"/>
              <a:t>Tell story of others’ success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76487" y="4800601"/>
            <a:ext cx="1828800" cy="17864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Develop a strong bold case (cont)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76200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Return on investment examples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6400" u="sng" dirty="0" smtClean="0">
                <a:hlinkClick r:id="rId2"/>
              </a:rPr>
              <a:t>www.statesofwellness.com</a:t>
            </a:r>
            <a:r>
              <a:rPr lang="en-US" sz="6400" dirty="0" smtClean="0"/>
              <a:t>, 2012 Centers for Disease Control funded study surveying HR </a:t>
            </a:r>
            <a:r>
              <a:rPr lang="en-US" sz="6400" dirty="0"/>
              <a:t>professionals asking </a:t>
            </a:r>
            <a:r>
              <a:rPr lang="en-US" sz="6400" dirty="0" smtClean="0"/>
              <a:t>why wellness </a:t>
            </a:r>
            <a:r>
              <a:rPr lang="en-US" sz="6400" dirty="0"/>
              <a:t>is important</a:t>
            </a:r>
          </a:p>
          <a:p>
            <a:pPr lvl="0">
              <a:buNone/>
            </a:pPr>
            <a:r>
              <a:rPr lang="en-US" sz="6400" dirty="0" smtClean="0"/>
              <a:t>		a. Almost </a:t>
            </a:r>
            <a:r>
              <a:rPr lang="en-US" sz="6400" dirty="0"/>
              <a:t>70 </a:t>
            </a:r>
            <a:r>
              <a:rPr lang="en-US" sz="6400" dirty="0" smtClean="0"/>
              <a:t>% </a:t>
            </a:r>
            <a:r>
              <a:rPr lang="en-US" sz="6400" dirty="0"/>
              <a:t>believe that larger </a:t>
            </a:r>
            <a:r>
              <a:rPr lang="en-US" sz="6400" dirty="0" smtClean="0"/>
              <a:t>investments in wellness help curb healthcare 	costs.</a:t>
            </a:r>
            <a:endParaRPr lang="en-US" sz="6400" dirty="0"/>
          </a:p>
          <a:p>
            <a:pPr lvl="0">
              <a:buNone/>
            </a:pPr>
            <a:r>
              <a:rPr lang="en-US" sz="6400" dirty="0" smtClean="0"/>
              <a:t>		b. Employers </a:t>
            </a:r>
            <a:r>
              <a:rPr lang="en-US" sz="6400" dirty="0"/>
              <a:t>overwhelmingly </a:t>
            </a:r>
            <a:r>
              <a:rPr lang="en-US" sz="6400" dirty="0" smtClean="0"/>
              <a:t>agree that </a:t>
            </a:r>
            <a:r>
              <a:rPr lang="en-US" sz="6400" dirty="0"/>
              <a:t>worksite wellness 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/>
              <a:t>	initiatives help workers:</a:t>
            </a:r>
          </a:p>
          <a:p>
            <a:pPr marL="0" lvl="0" indent="0">
              <a:buNone/>
            </a:pPr>
            <a:r>
              <a:rPr lang="en-US" sz="6400" dirty="0" smtClean="0"/>
              <a:t>      		- develop </a:t>
            </a:r>
            <a:r>
              <a:rPr lang="en-US" sz="6400" dirty="0"/>
              <a:t>healthier lifestyles (96 </a:t>
            </a:r>
            <a:r>
              <a:rPr lang="en-US" sz="6400" dirty="0" smtClean="0"/>
              <a:t>%)</a:t>
            </a:r>
          </a:p>
          <a:p>
            <a:pPr marL="0" lv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  		- increase </a:t>
            </a:r>
            <a:r>
              <a:rPr lang="en-US" sz="6400" dirty="0"/>
              <a:t>productivity (84 </a:t>
            </a:r>
            <a:r>
              <a:rPr lang="en-US" sz="6400" dirty="0" smtClean="0"/>
              <a:t>%)</a:t>
            </a:r>
          </a:p>
          <a:p>
            <a:pPr marL="0" lv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 		- lower </a:t>
            </a:r>
            <a:r>
              <a:rPr lang="en-US" sz="6400" dirty="0"/>
              <a:t>healthcare costs (84 </a:t>
            </a:r>
            <a:r>
              <a:rPr lang="en-US" sz="6400" dirty="0" smtClean="0"/>
              <a:t>%)</a:t>
            </a:r>
          </a:p>
          <a:p>
            <a:pPr marL="0" lvl="0" indent="0">
              <a:buNone/>
            </a:pPr>
            <a:r>
              <a:rPr lang="en-US" sz="6400" dirty="0"/>
              <a:t> </a:t>
            </a:r>
            <a:r>
              <a:rPr lang="en-US" sz="6400" dirty="0" smtClean="0"/>
              <a:t>      		- reduce </a:t>
            </a:r>
            <a:r>
              <a:rPr lang="en-US" sz="6400" dirty="0"/>
              <a:t>absenteeism (78 </a:t>
            </a:r>
            <a:r>
              <a:rPr lang="en-US" sz="6400" dirty="0" smtClean="0"/>
              <a:t>%)</a:t>
            </a:r>
            <a:endParaRPr lang="en-US" sz="6400" dirty="0"/>
          </a:p>
          <a:p>
            <a:pPr marL="231775" indent="-231775">
              <a:buNone/>
            </a:pPr>
            <a:r>
              <a:rPr lang="en-US" sz="5600" dirty="0" smtClean="0">
                <a:cs typeface="Arial Narrow" pitchFamily="34" charset="0"/>
              </a:rPr>
              <a:t>  	</a:t>
            </a:r>
            <a:r>
              <a:rPr lang="en-US" sz="6400" dirty="0" smtClean="0">
                <a:cs typeface="Arial Narrow" pitchFamily="34" charset="0"/>
              </a:rPr>
              <a:t>2. Studies listed below indicate : </a:t>
            </a:r>
          </a:p>
          <a:p>
            <a:pPr marL="231775" indent="-231775">
              <a:buNone/>
            </a:pPr>
            <a:r>
              <a:rPr lang="en-US" sz="6400" dirty="0" smtClean="0">
                <a:cs typeface="Arial Narrow" pitchFamily="34" charset="0"/>
              </a:rPr>
              <a:t>	  Savings in absenteeism</a:t>
            </a:r>
            <a:r>
              <a:rPr lang="en-US" sz="6400" baseline="30000" dirty="0" smtClean="0">
                <a:cs typeface="Arial Narrow" pitchFamily="34" charset="0"/>
              </a:rPr>
              <a:t>1 </a:t>
            </a:r>
          </a:p>
          <a:p>
            <a:pPr marL="573088" lvl="1" indent="-227013">
              <a:buFont typeface="Arial" pitchFamily="34" charset="0"/>
              <a:buChar char="•"/>
            </a:pPr>
            <a:r>
              <a:rPr lang="en-US" sz="6400" dirty="0" smtClean="0">
                <a:cs typeface="Arial Narrow" pitchFamily="34" charset="0"/>
              </a:rPr>
              <a:t>average $3.27 per dollar invested</a:t>
            </a:r>
          </a:p>
          <a:p>
            <a:pPr marL="231775" indent="-231775">
              <a:spcBef>
                <a:spcPct val="20000"/>
              </a:spcBef>
              <a:buNone/>
            </a:pPr>
            <a:r>
              <a:rPr lang="en-US" sz="6400" dirty="0" smtClean="0">
                <a:cs typeface="Arial Narrow" pitchFamily="34" charset="0"/>
              </a:rPr>
              <a:t> 	  Reduction in medical costs</a:t>
            </a:r>
            <a:r>
              <a:rPr lang="en-US" sz="6400" baseline="30000" dirty="0" smtClean="0">
                <a:cs typeface="Arial Narrow" pitchFamily="34" charset="0"/>
              </a:rPr>
              <a:t>1</a:t>
            </a:r>
          </a:p>
          <a:p>
            <a:pPr marL="573088" lvl="1" indent="-227013">
              <a:buFont typeface="Arial" pitchFamily="34" charset="0"/>
              <a:buChar char="•"/>
            </a:pPr>
            <a:r>
              <a:rPr lang="en-US" sz="6400" dirty="0" smtClean="0">
                <a:cs typeface="Arial Narrow" pitchFamily="34" charset="0"/>
              </a:rPr>
              <a:t>average $2.73 per dollar invested</a:t>
            </a:r>
          </a:p>
          <a:p>
            <a:pPr marL="573088" lvl="1" indent="-227013">
              <a:buNone/>
            </a:pPr>
            <a:r>
              <a:rPr lang="en-US" sz="6400" dirty="0" smtClean="0">
                <a:cs typeface="Arial Narrow" pitchFamily="34" charset="0"/>
              </a:rPr>
              <a:t>Clinical trial -- type 2 diabetes risk</a:t>
            </a:r>
            <a:r>
              <a:rPr lang="en-US" sz="6400" baseline="30000" dirty="0" smtClean="0">
                <a:cs typeface="Arial Narrow" pitchFamily="34" charset="0"/>
              </a:rPr>
              <a:t>2</a:t>
            </a:r>
          </a:p>
          <a:p>
            <a:pPr marL="573088" lvl="1" indent="-227013">
              <a:buFont typeface="Arial" pitchFamily="34" charset="0"/>
              <a:buChar char="•"/>
            </a:pPr>
            <a:r>
              <a:rPr lang="en-US" sz="6400" dirty="0" smtClean="0">
                <a:cs typeface="Arial Narrow" pitchFamily="34" charset="0"/>
              </a:rPr>
              <a:t>lifestyle intervention = 58 percent risk reduction</a:t>
            </a:r>
          </a:p>
          <a:p>
            <a:pPr marL="573088" lvl="1" indent="-227013">
              <a:buFont typeface="Arial" pitchFamily="34" charset="0"/>
              <a:buChar char="•"/>
            </a:pPr>
            <a:r>
              <a:rPr lang="en-US" sz="6400" dirty="0" smtClean="0">
                <a:cs typeface="Arial Narrow" pitchFamily="34" charset="0"/>
              </a:rPr>
              <a:t>pharmaceutical intervention = 31 percent risk reduction</a:t>
            </a:r>
            <a:r>
              <a:rPr lang="en-US" sz="6400" dirty="0" smtClean="0"/>
              <a:t>.</a:t>
            </a:r>
            <a:r>
              <a:rPr lang="en-US" sz="6400" dirty="0" smtClean="0">
                <a:cs typeface="Arial Narrow" pitchFamily="34" charset="0"/>
              </a:rPr>
              <a:t> </a:t>
            </a:r>
          </a:p>
          <a:p>
            <a:pPr lvl="1">
              <a:buNone/>
            </a:pPr>
            <a:endParaRPr lang="en-US" sz="5600" dirty="0" smtClean="0">
              <a:cs typeface="Arial Narrow" pitchFamily="34" charset="0"/>
            </a:endParaRPr>
          </a:p>
          <a:p>
            <a:pPr lvl="1">
              <a:buNone/>
            </a:pPr>
            <a:endParaRPr lang="en-US" dirty="0" smtClean="0">
              <a:cs typeface="Arial Narrow" pitchFamily="34" charset="0"/>
            </a:endParaRPr>
          </a:p>
          <a:p>
            <a:pPr>
              <a:buNone/>
            </a:pPr>
            <a:r>
              <a:rPr lang="en-US" sz="2000" dirty="0" smtClean="0">
                <a:ea typeface="MS PGothic" pitchFamily="34" charset="-128"/>
              </a:rPr>
              <a:t>1 </a:t>
            </a:r>
            <a:r>
              <a:rPr lang="en-US" dirty="0" err="1" smtClean="0">
                <a:ea typeface="MS PGothic" pitchFamily="34" charset="-128"/>
              </a:rPr>
              <a:t>Baicker</a:t>
            </a:r>
            <a:r>
              <a:rPr lang="en-US" dirty="0" smtClean="0">
                <a:ea typeface="MS PGothic" pitchFamily="34" charset="-128"/>
              </a:rPr>
              <a:t> K, Cutler D, Song Z. </a:t>
            </a:r>
            <a:r>
              <a:rPr lang="en-US" i="1" dirty="0" smtClean="0">
                <a:ea typeface="MS PGothic" pitchFamily="34" charset="-128"/>
              </a:rPr>
              <a:t>Workplace Wellness Programs Can Generate Savings. </a:t>
            </a:r>
            <a:r>
              <a:rPr lang="en-US" dirty="0" smtClean="0">
                <a:ea typeface="MS PGothic" pitchFamily="34" charset="-128"/>
              </a:rPr>
              <a:t>HEALTH AFFAIRS 29, NO. 2 (2010):   304-311. </a:t>
            </a:r>
          </a:p>
          <a:p>
            <a:pPr>
              <a:buNone/>
            </a:pPr>
            <a:r>
              <a:rPr lang="en-US" dirty="0" smtClean="0">
                <a:ea typeface="MS PGothic" pitchFamily="34" charset="-128"/>
              </a:rPr>
              <a:t>2 </a:t>
            </a:r>
            <a:r>
              <a:rPr lang="en-US" dirty="0" err="1" smtClean="0">
                <a:ea typeface="MS PGothic" pitchFamily="34" charset="-128"/>
              </a:rPr>
              <a:t>Knowler</a:t>
            </a:r>
            <a:r>
              <a:rPr lang="en-US" dirty="0" smtClean="0">
                <a:ea typeface="MS PGothic" pitchFamily="34" charset="-128"/>
              </a:rPr>
              <a:t> WC, Barrett-Connor E, Fowler SE, </a:t>
            </a:r>
            <a:r>
              <a:rPr lang="en-US" dirty="0" err="1" smtClean="0">
                <a:ea typeface="MS PGothic" pitchFamily="34" charset="-128"/>
              </a:rPr>
              <a:t>Hamman</a:t>
            </a:r>
            <a:r>
              <a:rPr lang="en-US" dirty="0" smtClean="0">
                <a:ea typeface="MS PGothic" pitchFamily="34" charset="-128"/>
              </a:rPr>
              <a:t> RF, </a:t>
            </a:r>
            <a:r>
              <a:rPr lang="en-US" dirty="0" err="1" smtClean="0">
                <a:ea typeface="MS PGothic" pitchFamily="34" charset="-128"/>
              </a:rPr>
              <a:t>Lachin</a:t>
            </a:r>
            <a:r>
              <a:rPr lang="en-US" dirty="0" smtClean="0">
                <a:ea typeface="MS PGothic" pitchFamily="34" charset="-128"/>
              </a:rPr>
              <a:t> JM, Walker EA, Nathan DM; Diabetes Prevention    Research Group. </a:t>
            </a:r>
            <a:r>
              <a:rPr lang="en-US" i="1" dirty="0" smtClean="0">
                <a:ea typeface="MS PGothic" pitchFamily="34" charset="-128"/>
              </a:rPr>
              <a:t>Reduction in the incidence of type 2 diabetes with lifestyle intervention or </a:t>
            </a:r>
            <a:r>
              <a:rPr lang="en-US" i="1" dirty="0" err="1" smtClean="0">
                <a:ea typeface="MS PGothic" pitchFamily="34" charset="-128"/>
              </a:rPr>
              <a:t>metformin</a:t>
            </a:r>
            <a:r>
              <a:rPr lang="en-US" dirty="0" smtClean="0">
                <a:ea typeface="MS PGothic" pitchFamily="34" charset="-128"/>
              </a:rPr>
              <a:t>. New England Journal of Medicine 2002;346:393-403.</a:t>
            </a:r>
          </a:p>
          <a:p>
            <a:pPr marL="573088" lvl="1" indent="-227013"/>
            <a:endParaRPr lang="en-US" dirty="0" smtClean="0">
              <a:cs typeface="Arial Narrow" pitchFamily="34" charset="0"/>
            </a:endParaRP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5029200"/>
            <a:ext cx="1828800" cy="17864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"/>
            <a:ext cx="749808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Making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58076"/>
            <a:ext cx="762000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3800" u="sng" dirty="0" smtClean="0"/>
              <a:t>Start </a:t>
            </a:r>
            <a:r>
              <a:rPr lang="en-US" sz="3800" u="sng" dirty="0"/>
              <a:t>with </a:t>
            </a:r>
            <a:r>
              <a:rPr lang="en-US" sz="3800" u="sng" dirty="0" smtClean="0"/>
              <a:t>a phone call  if you’re working outside of the organization</a:t>
            </a:r>
            <a:endParaRPr lang="en-US" sz="3800" u="sng" dirty="0"/>
          </a:p>
          <a:p>
            <a:r>
              <a:rPr lang="en-US" sz="3800" dirty="0"/>
              <a:t>Make sure </a:t>
            </a:r>
            <a:r>
              <a:rPr lang="en-US" sz="3800" dirty="0" smtClean="0"/>
              <a:t>you’ve practiced your </a:t>
            </a:r>
            <a:r>
              <a:rPr lang="en-US" sz="3800" dirty="0"/>
              <a:t>case</a:t>
            </a:r>
          </a:p>
          <a:p>
            <a:r>
              <a:rPr lang="en-US" sz="3800" dirty="0"/>
              <a:t>Ask </a:t>
            </a:r>
            <a:r>
              <a:rPr lang="en-US" sz="3800" dirty="0" smtClean="0"/>
              <a:t>for a 20-30 minute meeting</a:t>
            </a:r>
            <a:endParaRPr lang="en-US" sz="1100" dirty="0" smtClean="0"/>
          </a:p>
          <a:p>
            <a:pPr>
              <a:buNone/>
            </a:pPr>
            <a:endParaRPr lang="en-US" sz="1300" dirty="0"/>
          </a:p>
          <a:p>
            <a:pPr>
              <a:buNone/>
            </a:pPr>
            <a:r>
              <a:rPr lang="en-US" sz="3800" dirty="0"/>
              <a:t> </a:t>
            </a:r>
            <a:r>
              <a:rPr lang="en-US" sz="3800" u="sng" dirty="0" smtClean="0"/>
              <a:t>If you work inside the organization</a:t>
            </a:r>
            <a:endParaRPr lang="en-US" sz="3800" dirty="0"/>
          </a:p>
          <a:p>
            <a:r>
              <a:rPr lang="en-US" sz="3800" dirty="0"/>
              <a:t>Schedule a meeting with </a:t>
            </a:r>
            <a:r>
              <a:rPr lang="en-US" sz="3800" dirty="0" smtClean="0"/>
              <a:t>the potential partner you’ve identified</a:t>
            </a:r>
            <a:endParaRPr lang="en-US" sz="3800" b="1" dirty="0">
              <a:solidFill>
                <a:srgbClr val="00B050"/>
              </a:solidFill>
            </a:endParaRPr>
          </a:p>
          <a:p>
            <a:r>
              <a:rPr lang="en-US" sz="3800" dirty="0"/>
              <a:t>Same as above but </a:t>
            </a:r>
            <a:r>
              <a:rPr lang="en-US" sz="3800" dirty="0" smtClean="0"/>
              <a:t>find </a:t>
            </a:r>
            <a:r>
              <a:rPr lang="en-US" sz="3800" dirty="0"/>
              <a:t>another champion(s) to attend with </a:t>
            </a:r>
            <a:r>
              <a:rPr lang="en-US" sz="3800" dirty="0" smtClean="0"/>
              <a:t>you</a:t>
            </a:r>
          </a:p>
          <a:p>
            <a:endParaRPr lang="en-US" sz="1400" dirty="0" smtClean="0"/>
          </a:p>
          <a:p>
            <a:pPr>
              <a:buNone/>
            </a:pPr>
            <a:r>
              <a:rPr lang="en-US" sz="3800" u="sng" dirty="0" smtClean="0"/>
              <a:t>At the meeting</a:t>
            </a:r>
          </a:p>
          <a:p>
            <a:r>
              <a:rPr lang="en-US" sz="3800" dirty="0" smtClean="0"/>
              <a:t>Present your case (keep it at the 20-30 minutes you scheduled unless they have more questions or want </a:t>
            </a:r>
            <a:br>
              <a:rPr lang="en-US" sz="3800" dirty="0" smtClean="0"/>
            </a:br>
            <a:r>
              <a:rPr lang="en-US" sz="3800" dirty="0" smtClean="0"/>
              <a:t>more time)</a:t>
            </a:r>
          </a:p>
          <a:p>
            <a:r>
              <a:rPr lang="en-US" sz="3800" dirty="0" smtClean="0"/>
              <a:t>Ask how they want to proceed and honor </a:t>
            </a:r>
            <a:br>
              <a:rPr lang="en-US" sz="3800" dirty="0" smtClean="0"/>
            </a:br>
            <a:r>
              <a:rPr lang="en-US" sz="3800" dirty="0" smtClean="0"/>
              <a:t>their answer (may need more information, </a:t>
            </a:r>
            <a:br>
              <a:rPr lang="en-US" sz="3800" dirty="0" smtClean="0"/>
            </a:br>
            <a:r>
              <a:rPr lang="en-US" sz="3800" dirty="0" smtClean="0"/>
              <a:t>may need to involve others and/or move up </a:t>
            </a:r>
            <a:br>
              <a:rPr lang="en-US" sz="3800" dirty="0" smtClean="0"/>
            </a:br>
            <a:r>
              <a:rPr lang="en-US" sz="3800" dirty="0" smtClean="0"/>
              <a:t>the chain of command)</a:t>
            </a:r>
          </a:p>
          <a:p>
            <a:r>
              <a:rPr lang="en-US" sz="3800" dirty="0" smtClean="0"/>
              <a:t>Schedule a time to follow up.</a:t>
            </a:r>
          </a:p>
          <a:p>
            <a:endParaRPr lang="en-US" u="sng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870739"/>
            <a:ext cx="1828800" cy="1786407"/>
          </a:xfrm>
          <a:prstGeom prst="rect">
            <a:avLst/>
          </a:prstGeom>
        </p:spPr>
      </p:pic>
      <p:pic>
        <p:nvPicPr>
          <p:cNvPr id="6" name="Picture 3" descr="C:\Users\coreyernst\AppData\Local\Microsoft\Windows\Temporary Internet Files\Content.IE5\UPV87FP6\MP90044857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2166" y="609600"/>
            <a:ext cx="14732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1143000"/>
          </a:xfrm>
        </p:spPr>
        <p:txBody>
          <a:bodyPr/>
          <a:lstStyle/>
          <a:p>
            <a:pPr algn="l"/>
            <a:r>
              <a:rPr lang="en-US" dirty="0" smtClean="0"/>
              <a:t>Sample Opener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49808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Hello my name is Karen Nitzkorski and </a:t>
            </a:r>
            <a:r>
              <a:rPr lang="en-US" dirty="0" smtClean="0"/>
              <a:t> although I’m </a:t>
            </a:r>
            <a:r>
              <a:rPr lang="en-US" dirty="0"/>
              <a:t>not as influential as Mayor Bloomberg</a:t>
            </a:r>
            <a:r>
              <a:rPr lang="en-US" dirty="0" smtClean="0"/>
              <a:t>, I </a:t>
            </a:r>
            <a:r>
              <a:rPr lang="en-US" dirty="0"/>
              <a:t>share his views about sugary drinks and want to find some time to talk with you about how we can make a difference in the lives of our employees, patients, volunteers and families of our </a:t>
            </a:r>
            <a:r>
              <a:rPr lang="en-US" dirty="0" smtClean="0"/>
              <a:t>patients (this is an attention grabber that may not work in the setting you’ve identified – be sensitive).</a:t>
            </a:r>
          </a:p>
          <a:p>
            <a:pPr>
              <a:buNone/>
            </a:pPr>
            <a:r>
              <a:rPr lang="en-US" dirty="0" smtClean="0"/>
              <a:t>Can we please schedule a meeting at your convenience to talk about a beverage </a:t>
            </a:r>
            <a:br>
              <a:rPr lang="en-US" dirty="0" smtClean="0"/>
            </a:br>
            <a:r>
              <a:rPr lang="en-US" dirty="0" smtClean="0"/>
              <a:t>initiative that will help the health of </a:t>
            </a:r>
            <a:br>
              <a:rPr lang="en-US" dirty="0" smtClean="0"/>
            </a:br>
            <a:r>
              <a:rPr lang="en-US" dirty="0" smtClean="0"/>
              <a:t>this company and provide a </a:t>
            </a:r>
            <a:br>
              <a:rPr lang="en-US" dirty="0" smtClean="0"/>
            </a:br>
            <a:r>
              <a:rPr lang="en-US" dirty="0" smtClean="0"/>
              <a:t>return on investment?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1" y="4800601"/>
            <a:ext cx="1828800" cy="17864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7672"/>
            <a:ext cx="7498080" cy="1143000"/>
          </a:xfrm>
        </p:spPr>
        <p:txBody>
          <a:bodyPr>
            <a:normAutofit/>
          </a:bodyPr>
          <a:lstStyle/>
          <a:p>
            <a:pPr lvl="0" algn="l"/>
            <a:r>
              <a:rPr lang="en-US" dirty="0" smtClean="0"/>
              <a:t>Other tips for the journey…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It’s </a:t>
            </a:r>
            <a:r>
              <a:rPr lang="en-US" dirty="0"/>
              <a:t>easiest if you’re sold on the initiative, but what if you’re not? Find someone who is to partner with you.</a:t>
            </a:r>
          </a:p>
          <a:p>
            <a:pPr lvl="0"/>
            <a:r>
              <a:rPr lang="en-US" dirty="0"/>
              <a:t>You’ll have the most success if there is readiness; how do you determine </a:t>
            </a:r>
            <a:r>
              <a:rPr lang="en-US" dirty="0" smtClean="0"/>
              <a:t>readiness…</a:t>
            </a:r>
            <a:endParaRPr lang="en-US" dirty="0"/>
          </a:p>
          <a:p>
            <a:pPr lvl="0"/>
            <a:r>
              <a:rPr lang="en-US" dirty="0"/>
              <a:t>Listen carefully…for cues.</a:t>
            </a:r>
          </a:p>
          <a:p>
            <a:pPr lvl="0"/>
            <a:r>
              <a:rPr lang="en-US" dirty="0"/>
              <a:t>Find the </a:t>
            </a:r>
            <a:r>
              <a:rPr lang="en-US" dirty="0" smtClean="0"/>
              <a:t>fit. </a:t>
            </a:r>
            <a:endParaRPr lang="en-US" dirty="0"/>
          </a:p>
          <a:p>
            <a:pPr lvl="0"/>
            <a:r>
              <a:rPr lang="en-US" dirty="0"/>
              <a:t>Move on if there isn’t readiness, for now…but come back and ask when you </a:t>
            </a:r>
            <a:r>
              <a:rPr lang="en-US" dirty="0" smtClean="0"/>
              <a:t>can.</a:t>
            </a:r>
            <a:endParaRPr lang="en-US" dirty="0"/>
          </a:p>
          <a:p>
            <a:pPr lvl="0"/>
            <a:r>
              <a:rPr lang="en-US" dirty="0"/>
              <a:t>Expect push back at a variety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 </a:t>
            </a:r>
            <a:r>
              <a:rPr lang="en-US" dirty="0"/>
              <a:t>stages in your </a:t>
            </a:r>
            <a:r>
              <a:rPr lang="en-US" dirty="0" smtClean="0"/>
              <a:t>initiative.</a:t>
            </a:r>
            <a:endParaRPr lang="en-US" dirty="0"/>
          </a:p>
          <a:p>
            <a:pPr lvl="0"/>
            <a:r>
              <a:rPr lang="en-US" dirty="0"/>
              <a:t>Be </a:t>
            </a:r>
            <a:r>
              <a:rPr lang="en-US" dirty="0" smtClean="0"/>
              <a:t>flexible.</a:t>
            </a:r>
            <a:endParaRPr lang="en-US" dirty="0"/>
          </a:p>
          <a:p>
            <a:pPr lvl="0"/>
            <a:r>
              <a:rPr lang="en-US" dirty="0"/>
              <a:t>Find resources and </a:t>
            </a:r>
            <a:r>
              <a:rPr lang="en-US" dirty="0" smtClean="0"/>
              <a:t>allies.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0401" y="4800601"/>
            <a:ext cx="1828800" cy="178640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00516EF50C5B48B8CCF649E2692D01" ma:contentTypeVersion="18" ma:contentTypeDescription="Create a new document." ma:contentTypeScope="" ma:versionID="94c46ac97ae86a75c02194633e51570a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8488ce40-994a-4625-acd1-74fe6dd51a7e" targetNamespace="http://schemas.microsoft.com/office/2006/metadata/properties" ma:root="true" ma:fieldsID="3a23e7cefec6722df71f90bd5a6635b3" ns1:_="" ns2:_="" ns3:_="">
    <xsd:import namespace="http://schemas.microsoft.com/sharepoint/v3"/>
    <xsd:import namespace="59da1016-2a1b-4f8a-9768-d7a4932f6f16"/>
    <xsd:import namespace="8488ce40-994a-4625-acd1-74fe6dd51a7e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PublishingStartDate" minOccurs="0"/>
                <xsd:element ref="ns1:PublishingExpirationDate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URL" ma:index="12" nillable="true" ma:displayName="URL" ma:format="Hyperlink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4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5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6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7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8ce40-994a-4625-acd1-74fe6dd51a7e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8" nillable="true" ma:displayName="Meta Description" ma:internalName="Meta_x0020_Description" ma:readOnly="false">
      <xsd:simpleType>
        <xsd:restriction base="dms:Text"/>
      </xsd:simpleType>
    </xsd:element>
    <xsd:element name="Meta_x0020_Keywords" ma:index="9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>https://www.oregon.gov/oha/PH/DISEASESCONDITIONS/CHRONICDISEASE/HPCDPCONNECTION/TRAINING_EVENTS/Documents/engaging-partners-for-your-beverage-initiative_KarenNitzkorski.pptx</Url>
      <Description>Tips for Recruiting Participants for Your Beverage Initiative</Description>
    </URL>
    <PublishingExpirationDate xmlns="http://schemas.microsoft.com/sharepoint/v3" xsi:nil="true"/>
    <PublishingStartDate xmlns="http://schemas.microsoft.com/sharepoint/v3" xsi:nil="true"/>
    <IACategory xmlns="59da1016-2a1b-4f8a-9768-d7a4932f6f16">Public Health</IACategory>
    <IASubtopic xmlns="59da1016-2a1b-4f8a-9768-d7a4932f6f16" xsi:nil="true"/>
    <DocumentExpirationDate xmlns="59da1016-2a1b-4f8a-9768-d7a4932f6f16">2017-12-31T08:00:00+00:00</DocumentExpirationDate>
    <Meta_x0020_Keywords xmlns="8488ce40-994a-4625-acd1-74fe6dd51a7e" xsi:nil="true"/>
    <Meta_x0020_Description xmlns="8488ce40-994a-4625-acd1-74fe6dd51a7e" xsi:nil="true"/>
    <IATopic xmlns="59da1016-2a1b-4f8a-9768-d7a4932f6f16">Public Health - Prevention</IATopic>
  </documentManagement>
</p:properties>
</file>

<file path=customXml/itemProps1.xml><?xml version="1.0" encoding="utf-8"?>
<ds:datastoreItem xmlns:ds="http://schemas.openxmlformats.org/officeDocument/2006/customXml" ds:itemID="{257297A0-0E07-463F-B6FF-EBB57514C766}"/>
</file>

<file path=customXml/itemProps2.xml><?xml version="1.0" encoding="utf-8"?>
<ds:datastoreItem xmlns:ds="http://schemas.openxmlformats.org/officeDocument/2006/customXml" ds:itemID="{402F1153-58C5-41AA-9E76-9E7F8F61D676}"/>
</file>

<file path=customXml/itemProps3.xml><?xml version="1.0" encoding="utf-8"?>
<ds:datastoreItem xmlns:ds="http://schemas.openxmlformats.org/officeDocument/2006/customXml" ds:itemID="{EB929BF7-22FC-46B7-9321-0B354E3A0ED3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367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Engaging Partners for Your Beverage Initiative</vt:lpstr>
      <vt:lpstr>Setting the stage:</vt:lpstr>
      <vt:lpstr>Identify your potential partners </vt:lpstr>
      <vt:lpstr>Develop a strong bold case</vt:lpstr>
      <vt:lpstr>Develop a strong bold case (cont)</vt:lpstr>
      <vt:lpstr>Making the connection</vt:lpstr>
      <vt:lpstr>Sample Opener</vt:lpstr>
      <vt:lpstr>Other tips for the journey…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Recruiting Participants for Your Beverage Initiative</dc:title>
  <dc:creator>User</dc:creator>
  <cp:lastModifiedBy>DHS-OIS-NDS</cp:lastModifiedBy>
  <cp:revision>43</cp:revision>
  <dcterms:created xsi:type="dcterms:W3CDTF">2013-03-29T20:31:24Z</dcterms:created>
  <dcterms:modified xsi:type="dcterms:W3CDTF">2013-12-10T17:37:29Z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0x0101009900516EF50C5B48B8CCF649E2692D01</vt:lpwstr>
  </property>
  <property fmtid="{D5CDD505-2E9C-101B-9397-08002B2CF9AE}" pid="3" name="WorkflowChangePath">
    <vt:lpwstr>e8e5ad1f-e9a8-404d-844e-d78b0ad57c40,2;e8e5ad1f-e9a8-404d-844e-d78b0ad57c40,4;</vt:lpwstr>
  </property>
  <property fmtid="{D5CDD505-2E9C-101B-9397-08002B2CF9AE}" pid="4" name="Order">
    <vt:r8>7800</vt:r8>
  </property>
</Properties>
</file>