
<file path=[Content_Types].xml><?xml version="1.0" encoding="utf-8"?>
<Types xmlns="http://schemas.openxmlformats.org/package/2006/content-types">
  <Default Extension="png" ContentType="image/png"/>
  <Default Extension="rels" ContentType="application/vnd.openxmlformats-package.relationships+xml"/>
  <Default Extension="jpeg" ContentType="image/jpeg"/>
  <Default Extension="xml" ContentType="application/xml"/>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31.xml" ContentType="application/vnd.openxmlformats-officedocument.presentationml.slide+xml"/>
  <Override PartName="/ppt/slides/slide33.xml" ContentType="application/vnd.openxmlformats-officedocument.presentationml.slide+xml"/>
  <Override PartName="/ppt/slides/slide10.xml" ContentType="application/vnd.openxmlformats-officedocument.presentationml.slide+xml"/>
  <Override PartName="/ppt/slides/slide13.xml" ContentType="application/vnd.openxmlformats-officedocument.presentationml.slide+xml"/>
  <Override PartName="/ppt/slides/slide22.xml" ContentType="application/vnd.openxmlformats-officedocument.presentationml.slide+xml"/>
  <Override PartName="/ppt/slides/slide14.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28.xml" ContentType="application/vnd.openxmlformats-officedocument.presentationml.slide+xml"/>
  <Override PartName="/ppt/slides/slide15.xml" ContentType="application/vnd.openxmlformats-officedocument.presentationml.slide+xml"/>
  <Override PartName="/ppt/slides/slide25.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3.xml" ContentType="application/vnd.openxmlformats-officedocument.presentationml.slide+xml"/>
  <Override PartName="/ppt/slides/slide9.xml" ContentType="application/vnd.openxmlformats-officedocument.presentationml.slide+xml"/>
  <Override PartName="/ppt/slides/slide29.xml" ContentType="application/vnd.openxmlformats-officedocument.presentationml.slide+xml"/>
  <Override PartName="/ppt/slides/slide21.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30.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notesSlides/notesSlide21.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7.xml" ContentType="application/vnd.openxmlformats-officedocument.presentationml.notesSlide+xml"/>
  <Override PartName="/ppt/slideLayouts/slideLayout22.xml" ContentType="application/vnd.openxmlformats-officedocument.presentationml.slideLayout+xml"/>
  <Override PartName="/ppt/notesSlides/notesSlide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diagrams/layout2.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theme/theme3.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commentAuthors.xml" ContentType="application/vnd.openxmlformats-officedocument.presentationml.commentAuth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 id="2147483819" r:id="rId2"/>
  </p:sldMasterIdLst>
  <p:notesMasterIdLst>
    <p:notesMasterId r:id="rId36"/>
  </p:notesMasterIdLst>
  <p:sldIdLst>
    <p:sldId id="288" r:id="rId3"/>
    <p:sldId id="298" r:id="rId4"/>
    <p:sldId id="289" r:id="rId5"/>
    <p:sldId id="311" r:id="rId6"/>
    <p:sldId id="338" r:id="rId7"/>
    <p:sldId id="339" r:id="rId8"/>
    <p:sldId id="341" r:id="rId9"/>
    <p:sldId id="340" r:id="rId10"/>
    <p:sldId id="330" r:id="rId11"/>
    <p:sldId id="331" r:id="rId12"/>
    <p:sldId id="334" r:id="rId13"/>
    <p:sldId id="314" r:id="rId14"/>
    <p:sldId id="332" r:id="rId15"/>
    <p:sldId id="346" r:id="rId16"/>
    <p:sldId id="348" r:id="rId17"/>
    <p:sldId id="335" r:id="rId18"/>
    <p:sldId id="336" r:id="rId19"/>
    <p:sldId id="337" r:id="rId20"/>
    <p:sldId id="343" r:id="rId21"/>
    <p:sldId id="344" r:id="rId22"/>
    <p:sldId id="345" r:id="rId23"/>
    <p:sldId id="313" r:id="rId24"/>
    <p:sldId id="316" r:id="rId25"/>
    <p:sldId id="318" r:id="rId26"/>
    <p:sldId id="319" r:id="rId27"/>
    <p:sldId id="320" r:id="rId28"/>
    <p:sldId id="321" r:id="rId29"/>
    <p:sldId id="322" r:id="rId30"/>
    <p:sldId id="328" r:id="rId31"/>
    <p:sldId id="327" r:id="rId32"/>
    <p:sldId id="329" r:id="rId33"/>
    <p:sldId id="333" r:id="rId34"/>
    <p:sldId id="347"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Garamond" pitchFamily="18" charset="0"/>
        <a:ea typeface="+mn-ea"/>
        <a:cs typeface="+mn-cs"/>
      </a:defRPr>
    </a:lvl1pPr>
    <a:lvl2pPr marL="457200" algn="l" rtl="0" fontAlgn="base">
      <a:spcBef>
        <a:spcPct val="0"/>
      </a:spcBef>
      <a:spcAft>
        <a:spcPct val="0"/>
      </a:spcAft>
      <a:defRPr kern="1200">
        <a:solidFill>
          <a:schemeClr val="tx1"/>
        </a:solidFill>
        <a:latin typeface="Garamond" pitchFamily="18" charset="0"/>
        <a:ea typeface="+mn-ea"/>
        <a:cs typeface="+mn-cs"/>
      </a:defRPr>
    </a:lvl2pPr>
    <a:lvl3pPr marL="914400" algn="l" rtl="0" fontAlgn="base">
      <a:spcBef>
        <a:spcPct val="0"/>
      </a:spcBef>
      <a:spcAft>
        <a:spcPct val="0"/>
      </a:spcAft>
      <a:defRPr kern="1200">
        <a:solidFill>
          <a:schemeClr val="tx1"/>
        </a:solidFill>
        <a:latin typeface="Garamond" pitchFamily="18" charset="0"/>
        <a:ea typeface="+mn-ea"/>
        <a:cs typeface="+mn-cs"/>
      </a:defRPr>
    </a:lvl3pPr>
    <a:lvl4pPr marL="1371600" algn="l" rtl="0" fontAlgn="base">
      <a:spcBef>
        <a:spcPct val="0"/>
      </a:spcBef>
      <a:spcAft>
        <a:spcPct val="0"/>
      </a:spcAft>
      <a:defRPr kern="1200">
        <a:solidFill>
          <a:schemeClr val="tx1"/>
        </a:solidFill>
        <a:latin typeface="Garamond" pitchFamily="18" charset="0"/>
        <a:ea typeface="+mn-ea"/>
        <a:cs typeface="+mn-cs"/>
      </a:defRPr>
    </a:lvl4pPr>
    <a:lvl5pPr marL="1828800" algn="l" rtl="0" fontAlgn="base">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n Stoddard" initials="J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813" autoAdjust="0"/>
    <p:restoredTop sz="76978" autoAdjust="0"/>
  </p:normalViewPr>
  <p:slideViewPr>
    <p:cSldViewPr>
      <p:cViewPr>
        <p:scale>
          <a:sx n="68" d="100"/>
          <a:sy n="68" d="100"/>
        </p:scale>
        <p:origin x="-1896" y="-4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ustomXml" Target="../customXml/item2.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C7724F-C487-4832-894E-1629FCFE42BF}" type="doc">
      <dgm:prSet loTypeId="urn:microsoft.com/office/officeart/2005/8/layout/gear1" loCatId="cycle" qsTypeId="urn:microsoft.com/office/officeart/2005/8/quickstyle/simple1" qsCatId="simple" csTypeId="urn:microsoft.com/office/officeart/2005/8/colors/accent1_2" csCatId="accent1" phldr="1"/>
      <dgm:spPr/>
    </dgm:pt>
    <dgm:pt modelId="{E89B1168-48A8-4F02-A9BE-2F77569FB3F7}">
      <dgm:prSet phldrT="[Text]"/>
      <dgm:spPr/>
      <dgm:t>
        <a:bodyPr/>
        <a:lstStyle/>
        <a:p>
          <a:r>
            <a:rPr lang="en-US" dirty="0" smtClean="0"/>
            <a:t>Sugary drink reduction efforts</a:t>
          </a:r>
          <a:endParaRPr lang="en-US" dirty="0"/>
        </a:p>
      </dgm:t>
    </dgm:pt>
    <dgm:pt modelId="{9D9B9F10-43C4-4E51-BF6B-E58A12ACF232}" type="parTrans" cxnId="{3AB24E3B-E522-4F27-AAF9-6BAA17199078}">
      <dgm:prSet/>
      <dgm:spPr/>
      <dgm:t>
        <a:bodyPr/>
        <a:lstStyle/>
        <a:p>
          <a:endParaRPr lang="en-US"/>
        </a:p>
      </dgm:t>
    </dgm:pt>
    <dgm:pt modelId="{FBB94616-E2FD-4370-9E1F-1DB86A8C2AD9}" type="sibTrans" cxnId="{3AB24E3B-E522-4F27-AAF9-6BAA17199078}">
      <dgm:prSet/>
      <dgm:spPr/>
      <dgm:t>
        <a:bodyPr/>
        <a:lstStyle/>
        <a:p>
          <a:endParaRPr lang="en-US" dirty="0"/>
        </a:p>
      </dgm:t>
    </dgm:pt>
    <dgm:pt modelId="{44ED1989-817E-4F21-BA32-525F907146C9}">
      <dgm:prSet phldrT="[Text]" custT="1"/>
      <dgm:spPr/>
      <dgm:t>
        <a:bodyPr/>
        <a:lstStyle/>
        <a:p>
          <a:r>
            <a:rPr lang="en-US" sz="2400" dirty="0" smtClean="0"/>
            <a:t>Health-care settings</a:t>
          </a:r>
          <a:endParaRPr lang="en-US" sz="2400" dirty="0"/>
        </a:p>
      </dgm:t>
    </dgm:pt>
    <dgm:pt modelId="{DDB538DF-2DC5-4790-BDFB-633469A9B82E}" type="parTrans" cxnId="{DA1CEAA1-CF05-4EDF-895B-94A2288139F7}">
      <dgm:prSet/>
      <dgm:spPr/>
      <dgm:t>
        <a:bodyPr/>
        <a:lstStyle/>
        <a:p>
          <a:endParaRPr lang="en-US"/>
        </a:p>
      </dgm:t>
    </dgm:pt>
    <dgm:pt modelId="{8A86056B-5CF5-4EE7-A0DB-9283ED4F34C4}" type="sibTrans" cxnId="{DA1CEAA1-CF05-4EDF-895B-94A2288139F7}">
      <dgm:prSet/>
      <dgm:spPr/>
      <dgm:t>
        <a:bodyPr/>
        <a:lstStyle/>
        <a:p>
          <a:endParaRPr lang="en-US" dirty="0"/>
        </a:p>
      </dgm:t>
    </dgm:pt>
    <dgm:pt modelId="{1D2E9118-95C8-41A1-87BA-BC0E5E5304FA}">
      <dgm:prSet phldrT="[Text]" custT="1"/>
      <dgm:spPr/>
      <dgm:t>
        <a:bodyPr/>
        <a:lstStyle/>
        <a:p>
          <a:r>
            <a:rPr lang="en-US" sz="2800" dirty="0" smtClean="0"/>
            <a:t>Organiz-ational efforts</a:t>
          </a:r>
          <a:endParaRPr lang="en-US" sz="2800" dirty="0"/>
        </a:p>
      </dgm:t>
    </dgm:pt>
    <dgm:pt modelId="{A0A78E88-CD73-4476-9B36-AA733C7BDB87}" type="parTrans" cxnId="{A626E6C7-DFE8-4EA5-912E-D11A9693C7BF}">
      <dgm:prSet/>
      <dgm:spPr/>
      <dgm:t>
        <a:bodyPr/>
        <a:lstStyle/>
        <a:p>
          <a:endParaRPr lang="en-US"/>
        </a:p>
      </dgm:t>
    </dgm:pt>
    <dgm:pt modelId="{BF5ECA94-09C5-47DA-B323-140B848781FA}" type="sibTrans" cxnId="{A626E6C7-DFE8-4EA5-912E-D11A9693C7BF}">
      <dgm:prSet/>
      <dgm:spPr/>
      <dgm:t>
        <a:bodyPr/>
        <a:lstStyle/>
        <a:p>
          <a:endParaRPr lang="en-US" dirty="0"/>
        </a:p>
      </dgm:t>
    </dgm:pt>
    <dgm:pt modelId="{9C11A11E-C103-4B85-968C-5B4948834874}" type="pres">
      <dgm:prSet presAssocID="{31C7724F-C487-4832-894E-1629FCFE42BF}" presName="composite" presStyleCnt="0">
        <dgm:presLayoutVars>
          <dgm:chMax val="3"/>
          <dgm:animLvl val="lvl"/>
          <dgm:resizeHandles val="exact"/>
        </dgm:presLayoutVars>
      </dgm:prSet>
      <dgm:spPr/>
    </dgm:pt>
    <dgm:pt modelId="{F1CEC01E-F960-4B1C-B5FF-9D75F2FE6023}" type="pres">
      <dgm:prSet presAssocID="{E89B1168-48A8-4F02-A9BE-2F77569FB3F7}" presName="gear1" presStyleLbl="node1" presStyleIdx="0" presStyleCnt="3" custLinFactNeighborX="-19786" custLinFactNeighborY="-11230">
        <dgm:presLayoutVars>
          <dgm:chMax val="1"/>
          <dgm:bulletEnabled val="1"/>
        </dgm:presLayoutVars>
      </dgm:prSet>
      <dgm:spPr/>
      <dgm:t>
        <a:bodyPr/>
        <a:lstStyle/>
        <a:p>
          <a:endParaRPr lang="en-US"/>
        </a:p>
      </dgm:t>
    </dgm:pt>
    <dgm:pt modelId="{B271103C-BEDF-4269-A12B-447D4BDC23BB}" type="pres">
      <dgm:prSet presAssocID="{E89B1168-48A8-4F02-A9BE-2F77569FB3F7}" presName="gear1srcNode" presStyleLbl="node1" presStyleIdx="0" presStyleCnt="3"/>
      <dgm:spPr/>
      <dgm:t>
        <a:bodyPr/>
        <a:lstStyle/>
        <a:p>
          <a:endParaRPr lang="en-US"/>
        </a:p>
      </dgm:t>
    </dgm:pt>
    <dgm:pt modelId="{801387A0-3B12-448B-9ECF-4BEF898F0CF8}" type="pres">
      <dgm:prSet presAssocID="{E89B1168-48A8-4F02-A9BE-2F77569FB3F7}" presName="gear1dstNode" presStyleLbl="node1" presStyleIdx="0" presStyleCnt="3"/>
      <dgm:spPr/>
      <dgm:t>
        <a:bodyPr/>
        <a:lstStyle/>
        <a:p>
          <a:endParaRPr lang="en-US"/>
        </a:p>
      </dgm:t>
    </dgm:pt>
    <dgm:pt modelId="{7A330A42-2BE9-4A92-B358-E1138A741906}" type="pres">
      <dgm:prSet presAssocID="{44ED1989-817E-4F21-BA32-525F907146C9}" presName="gear2" presStyleLbl="node1" presStyleIdx="1" presStyleCnt="3" custScaleX="94118" custScaleY="96556" custLinFactNeighborX="-70735" custLinFactNeighborY="20000">
        <dgm:presLayoutVars>
          <dgm:chMax val="1"/>
          <dgm:bulletEnabled val="1"/>
        </dgm:presLayoutVars>
      </dgm:prSet>
      <dgm:spPr/>
      <dgm:t>
        <a:bodyPr/>
        <a:lstStyle/>
        <a:p>
          <a:endParaRPr lang="en-US"/>
        </a:p>
      </dgm:t>
    </dgm:pt>
    <dgm:pt modelId="{B56593B7-C2E3-4807-81B4-BE7DBAF3E511}" type="pres">
      <dgm:prSet presAssocID="{44ED1989-817E-4F21-BA32-525F907146C9}" presName="gear2srcNode" presStyleLbl="node1" presStyleIdx="1" presStyleCnt="3"/>
      <dgm:spPr/>
      <dgm:t>
        <a:bodyPr/>
        <a:lstStyle/>
        <a:p>
          <a:endParaRPr lang="en-US"/>
        </a:p>
      </dgm:t>
    </dgm:pt>
    <dgm:pt modelId="{DB7EB106-D6DD-4CE5-9A34-3E15FBC71949}" type="pres">
      <dgm:prSet presAssocID="{44ED1989-817E-4F21-BA32-525F907146C9}" presName="gear2dstNode" presStyleLbl="node1" presStyleIdx="1" presStyleCnt="3"/>
      <dgm:spPr/>
      <dgm:t>
        <a:bodyPr/>
        <a:lstStyle/>
        <a:p>
          <a:endParaRPr lang="en-US"/>
        </a:p>
      </dgm:t>
    </dgm:pt>
    <dgm:pt modelId="{AB869436-D738-4C57-8A9A-2E837D151692}" type="pres">
      <dgm:prSet presAssocID="{1D2E9118-95C8-41A1-87BA-BC0E5E5304FA}" presName="gear3" presStyleLbl="node1" presStyleIdx="2" presStyleCnt="3" custScaleX="114699" custScaleY="113868" custLinFactNeighborX="-52328" custLinFactNeighborY="17157"/>
      <dgm:spPr/>
      <dgm:t>
        <a:bodyPr/>
        <a:lstStyle/>
        <a:p>
          <a:endParaRPr lang="en-US"/>
        </a:p>
      </dgm:t>
    </dgm:pt>
    <dgm:pt modelId="{38C7036B-3ECB-41D7-9391-4AC431A8B31B}" type="pres">
      <dgm:prSet presAssocID="{1D2E9118-95C8-41A1-87BA-BC0E5E5304FA}" presName="gear3tx" presStyleLbl="node1" presStyleIdx="2" presStyleCnt="3">
        <dgm:presLayoutVars>
          <dgm:chMax val="1"/>
          <dgm:bulletEnabled val="1"/>
        </dgm:presLayoutVars>
      </dgm:prSet>
      <dgm:spPr/>
      <dgm:t>
        <a:bodyPr/>
        <a:lstStyle/>
        <a:p>
          <a:endParaRPr lang="en-US"/>
        </a:p>
      </dgm:t>
    </dgm:pt>
    <dgm:pt modelId="{EE31F1E6-CFBD-490A-B084-4ADF3E4A07C4}" type="pres">
      <dgm:prSet presAssocID="{1D2E9118-95C8-41A1-87BA-BC0E5E5304FA}" presName="gear3srcNode" presStyleLbl="node1" presStyleIdx="2" presStyleCnt="3"/>
      <dgm:spPr/>
      <dgm:t>
        <a:bodyPr/>
        <a:lstStyle/>
        <a:p>
          <a:endParaRPr lang="en-US"/>
        </a:p>
      </dgm:t>
    </dgm:pt>
    <dgm:pt modelId="{6976CE6E-C326-46C7-A247-80C5199AD588}" type="pres">
      <dgm:prSet presAssocID="{1D2E9118-95C8-41A1-87BA-BC0E5E5304FA}" presName="gear3dstNode" presStyleLbl="node1" presStyleIdx="2" presStyleCnt="3"/>
      <dgm:spPr/>
      <dgm:t>
        <a:bodyPr/>
        <a:lstStyle/>
        <a:p>
          <a:endParaRPr lang="en-US"/>
        </a:p>
      </dgm:t>
    </dgm:pt>
    <dgm:pt modelId="{76D1C469-E868-4231-886A-E66E154E3EAB}" type="pres">
      <dgm:prSet presAssocID="{FBB94616-E2FD-4370-9E1F-1DB86A8C2AD9}" presName="connector1" presStyleLbl="sibTrans2D1" presStyleIdx="0" presStyleCnt="3" custLinFactNeighborX="-16701" custLinFactNeighborY="-13371"/>
      <dgm:spPr/>
      <dgm:t>
        <a:bodyPr/>
        <a:lstStyle/>
        <a:p>
          <a:endParaRPr lang="en-US"/>
        </a:p>
      </dgm:t>
    </dgm:pt>
    <dgm:pt modelId="{AB538BB9-81A9-43B1-8F2A-32D9D15A1720}" type="pres">
      <dgm:prSet presAssocID="{8A86056B-5CF5-4EE7-A0DB-9283ED4F34C4}" presName="connector2" presStyleLbl="sibTrans2D1" presStyleIdx="1" presStyleCnt="3" custLinFactNeighborX="-62167" custLinFactNeighborY="7939"/>
      <dgm:spPr/>
      <dgm:t>
        <a:bodyPr/>
        <a:lstStyle/>
        <a:p>
          <a:endParaRPr lang="en-US"/>
        </a:p>
      </dgm:t>
    </dgm:pt>
    <dgm:pt modelId="{87BFF0FB-4ED2-47D9-91A9-75702A50DFE8}" type="pres">
      <dgm:prSet presAssocID="{BF5ECA94-09C5-47DA-B323-140B848781FA}" presName="connector3" presStyleLbl="sibTrans2D1" presStyleIdx="2" presStyleCnt="3" custAng="2179893" custLinFactNeighborX="-34255" custLinFactNeighborY="10691"/>
      <dgm:spPr/>
      <dgm:t>
        <a:bodyPr/>
        <a:lstStyle/>
        <a:p>
          <a:endParaRPr lang="en-US"/>
        </a:p>
      </dgm:t>
    </dgm:pt>
  </dgm:ptLst>
  <dgm:cxnLst>
    <dgm:cxn modelId="{3083825D-6896-436C-BED3-C42171436423}" type="presOf" srcId="{E89B1168-48A8-4F02-A9BE-2F77569FB3F7}" destId="{F1CEC01E-F960-4B1C-B5FF-9D75F2FE6023}" srcOrd="0" destOrd="0" presId="urn:microsoft.com/office/officeart/2005/8/layout/gear1"/>
    <dgm:cxn modelId="{3AB24E3B-E522-4F27-AAF9-6BAA17199078}" srcId="{31C7724F-C487-4832-894E-1629FCFE42BF}" destId="{E89B1168-48A8-4F02-A9BE-2F77569FB3F7}" srcOrd="0" destOrd="0" parTransId="{9D9B9F10-43C4-4E51-BF6B-E58A12ACF232}" sibTransId="{FBB94616-E2FD-4370-9E1F-1DB86A8C2AD9}"/>
    <dgm:cxn modelId="{1C91D8CE-EB0D-43D9-9A87-82981B7AA00D}" type="presOf" srcId="{44ED1989-817E-4F21-BA32-525F907146C9}" destId="{DB7EB106-D6DD-4CE5-9A34-3E15FBC71949}" srcOrd="2" destOrd="0" presId="urn:microsoft.com/office/officeart/2005/8/layout/gear1"/>
    <dgm:cxn modelId="{C2038A1B-0581-49E1-A01A-7ED7CB38FAA5}" type="presOf" srcId="{FBB94616-E2FD-4370-9E1F-1DB86A8C2AD9}" destId="{76D1C469-E868-4231-886A-E66E154E3EAB}" srcOrd="0" destOrd="0" presId="urn:microsoft.com/office/officeart/2005/8/layout/gear1"/>
    <dgm:cxn modelId="{DA1CEAA1-CF05-4EDF-895B-94A2288139F7}" srcId="{31C7724F-C487-4832-894E-1629FCFE42BF}" destId="{44ED1989-817E-4F21-BA32-525F907146C9}" srcOrd="1" destOrd="0" parTransId="{DDB538DF-2DC5-4790-BDFB-633469A9B82E}" sibTransId="{8A86056B-5CF5-4EE7-A0DB-9283ED4F34C4}"/>
    <dgm:cxn modelId="{C47B3FE4-70EA-4CB6-92DC-6D0ED864D456}" type="presOf" srcId="{31C7724F-C487-4832-894E-1629FCFE42BF}" destId="{9C11A11E-C103-4B85-968C-5B4948834874}" srcOrd="0" destOrd="0" presId="urn:microsoft.com/office/officeart/2005/8/layout/gear1"/>
    <dgm:cxn modelId="{0058BEDF-42D6-421E-A116-DD25331B521B}" type="presOf" srcId="{1D2E9118-95C8-41A1-87BA-BC0E5E5304FA}" destId="{38C7036B-3ECB-41D7-9391-4AC431A8B31B}" srcOrd="1" destOrd="0" presId="urn:microsoft.com/office/officeart/2005/8/layout/gear1"/>
    <dgm:cxn modelId="{A626E6C7-DFE8-4EA5-912E-D11A9693C7BF}" srcId="{31C7724F-C487-4832-894E-1629FCFE42BF}" destId="{1D2E9118-95C8-41A1-87BA-BC0E5E5304FA}" srcOrd="2" destOrd="0" parTransId="{A0A78E88-CD73-4476-9B36-AA733C7BDB87}" sibTransId="{BF5ECA94-09C5-47DA-B323-140B848781FA}"/>
    <dgm:cxn modelId="{5EAA4FC7-5A33-4B24-88EE-8E92EA8C8355}" type="presOf" srcId="{1D2E9118-95C8-41A1-87BA-BC0E5E5304FA}" destId="{6976CE6E-C326-46C7-A247-80C5199AD588}" srcOrd="3" destOrd="0" presId="urn:microsoft.com/office/officeart/2005/8/layout/gear1"/>
    <dgm:cxn modelId="{25E5F5C2-8203-4090-85DA-014436F941B2}" type="presOf" srcId="{1D2E9118-95C8-41A1-87BA-BC0E5E5304FA}" destId="{AB869436-D738-4C57-8A9A-2E837D151692}" srcOrd="0" destOrd="0" presId="urn:microsoft.com/office/officeart/2005/8/layout/gear1"/>
    <dgm:cxn modelId="{6B0AEB2B-F111-4FF4-AA5F-719CC5B87C94}" type="presOf" srcId="{44ED1989-817E-4F21-BA32-525F907146C9}" destId="{B56593B7-C2E3-4807-81B4-BE7DBAF3E511}" srcOrd="1" destOrd="0" presId="urn:microsoft.com/office/officeart/2005/8/layout/gear1"/>
    <dgm:cxn modelId="{5BD461DC-4DE3-4255-9A75-D3DAA974CFD5}" type="presOf" srcId="{1D2E9118-95C8-41A1-87BA-BC0E5E5304FA}" destId="{EE31F1E6-CFBD-490A-B084-4ADF3E4A07C4}" srcOrd="2" destOrd="0" presId="urn:microsoft.com/office/officeart/2005/8/layout/gear1"/>
    <dgm:cxn modelId="{3504DE2C-0A07-406E-B0F0-AC2D95D4E202}" type="presOf" srcId="{44ED1989-817E-4F21-BA32-525F907146C9}" destId="{7A330A42-2BE9-4A92-B358-E1138A741906}" srcOrd="0" destOrd="0" presId="urn:microsoft.com/office/officeart/2005/8/layout/gear1"/>
    <dgm:cxn modelId="{F76D4662-621D-4FD9-A750-BAEE2065275A}" type="presOf" srcId="{BF5ECA94-09C5-47DA-B323-140B848781FA}" destId="{87BFF0FB-4ED2-47D9-91A9-75702A50DFE8}" srcOrd="0" destOrd="0" presId="urn:microsoft.com/office/officeart/2005/8/layout/gear1"/>
    <dgm:cxn modelId="{67A6C8C8-9DA4-4568-B57C-044782024E57}" type="presOf" srcId="{E89B1168-48A8-4F02-A9BE-2F77569FB3F7}" destId="{801387A0-3B12-448B-9ECF-4BEF898F0CF8}" srcOrd="2" destOrd="0" presId="urn:microsoft.com/office/officeart/2005/8/layout/gear1"/>
    <dgm:cxn modelId="{DF2CA5D5-DA35-4E70-BE40-46362178A907}" type="presOf" srcId="{E89B1168-48A8-4F02-A9BE-2F77569FB3F7}" destId="{B271103C-BEDF-4269-A12B-447D4BDC23BB}" srcOrd="1" destOrd="0" presId="urn:microsoft.com/office/officeart/2005/8/layout/gear1"/>
    <dgm:cxn modelId="{EF6E7976-2FC2-4BA2-89D4-A6BDE87CA4A7}" type="presOf" srcId="{8A86056B-5CF5-4EE7-A0DB-9283ED4F34C4}" destId="{AB538BB9-81A9-43B1-8F2A-32D9D15A1720}" srcOrd="0" destOrd="0" presId="urn:microsoft.com/office/officeart/2005/8/layout/gear1"/>
    <dgm:cxn modelId="{AAB79C9C-5111-4493-8782-8FCE559731B9}" type="presParOf" srcId="{9C11A11E-C103-4B85-968C-5B4948834874}" destId="{F1CEC01E-F960-4B1C-B5FF-9D75F2FE6023}" srcOrd="0" destOrd="0" presId="urn:microsoft.com/office/officeart/2005/8/layout/gear1"/>
    <dgm:cxn modelId="{A5FC3862-1013-4604-9616-A8E5CE5BBFB8}" type="presParOf" srcId="{9C11A11E-C103-4B85-968C-5B4948834874}" destId="{B271103C-BEDF-4269-A12B-447D4BDC23BB}" srcOrd="1" destOrd="0" presId="urn:microsoft.com/office/officeart/2005/8/layout/gear1"/>
    <dgm:cxn modelId="{E4691B50-82A1-4643-A824-C858025B3284}" type="presParOf" srcId="{9C11A11E-C103-4B85-968C-5B4948834874}" destId="{801387A0-3B12-448B-9ECF-4BEF898F0CF8}" srcOrd="2" destOrd="0" presId="urn:microsoft.com/office/officeart/2005/8/layout/gear1"/>
    <dgm:cxn modelId="{E173B3F1-8D62-4BDA-BED4-50219B48789C}" type="presParOf" srcId="{9C11A11E-C103-4B85-968C-5B4948834874}" destId="{7A330A42-2BE9-4A92-B358-E1138A741906}" srcOrd="3" destOrd="0" presId="urn:microsoft.com/office/officeart/2005/8/layout/gear1"/>
    <dgm:cxn modelId="{7F48318D-7A09-4BD9-AF23-3768605E5CFD}" type="presParOf" srcId="{9C11A11E-C103-4B85-968C-5B4948834874}" destId="{B56593B7-C2E3-4807-81B4-BE7DBAF3E511}" srcOrd="4" destOrd="0" presId="urn:microsoft.com/office/officeart/2005/8/layout/gear1"/>
    <dgm:cxn modelId="{787D5801-8A1C-4E61-8E5B-103AE51AE85C}" type="presParOf" srcId="{9C11A11E-C103-4B85-968C-5B4948834874}" destId="{DB7EB106-D6DD-4CE5-9A34-3E15FBC71949}" srcOrd="5" destOrd="0" presId="urn:microsoft.com/office/officeart/2005/8/layout/gear1"/>
    <dgm:cxn modelId="{A48199B2-B362-4E43-B044-60D6BF76ABAB}" type="presParOf" srcId="{9C11A11E-C103-4B85-968C-5B4948834874}" destId="{AB869436-D738-4C57-8A9A-2E837D151692}" srcOrd="6" destOrd="0" presId="urn:microsoft.com/office/officeart/2005/8/layout/gear1"/>
    <dgm:cxn modelId="{ADDFE7FE-5C4E-48B9-8B1C-6A8BC7158E83}" type="presParOf" srcId="{9C11A11E-C103-4B85-968C-5B4948834874}" destId="{38C7036B-3ECB-41D7-9391-4AC431A8B31B}" srcOrd="7" destOrd="0" presId="urn:microsoft.com/office/officeart/2005/8/layout/gear1"/>
    <dgm:cxn modelId="{0D50197B-0C83-4776-878A-7D944E4AD924}" type="presParOf" srcId="{9C11A11E-C103-4B85-968C-5B4948834874}" destId="{EE31F1E6-CFBD-490A-B084-4ADF3E4A07C4}" srcOrd="8" destOrd="0" presId="urn:microsoft.com/office/officeart/2005/8/layout/gear1"/>
    <dgm:cxn modelId="{B28F0F57-3955-4AA3-BC46-2B13CC421D68}" type="presParOf" srcId="{9C11A11E-C103-4B85-968C-5B4948834874}" destId="{6976CE6E-C326-46C7-A247-80C5199AD588}" srcOrd="9" destOrd="0" presId="urn:microsoft.com/office/officeart/2005/8/layout/gear1"/>
    <dgm:cxn modelId="{B08DFD26-13C1-430D-A07D-0677D098ACD6}" type="presParOf" srcId="{9C11A11E-C103-4B85-968C-5B4948834874}" destId="{76D1C469-E868-4231-886A-E66E154E3EAB}" srcOrd="10" destOrd="0" presId="urn:microsoft.com/office/officeart/2005/8/layout/gear1"/>
    <dgm:cxn modelId="{680857E1-9F2B-4146-BE2B-04AACFE54A69}" type="presParOf" srcId="{9C11A11E-C103-4B85-968C-5B4948834874}" destId="{AB538BB9-81A9-43B1-8F2A-32D9D15A1720}" srcOrd="11" destOrd="0" presId="urn:microsoft.com/office/officeart/2005/8/layout/gear1"/>
    <dgm:cxn modelId="{73897C4F-87E7-4855-990B-6820108B1BFA}" type="presParOf" srcId="{9C11A11E-C103-4B85-968C-5B4948834874}" destId="{87BFF0FB-4ED2-47D9-91A9-75702A50DFE8}" srcOrd="12" destOrd="0" presId="urn:microsoft.com/office/officeart/2005/8/layout/gear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E8FFE3-4835-4120-9D62-675BA0F5E215}" type="doc">
      <dgm:prSet loTypeId="urn:microsoft.com/office/officeart/2005/8/layout/hList7#1" loCatId="list" qsTypeId="urn:microsoft.com/office/officeart/2005/8/quickstyle/simple1" qsCatId="simple" csTypeId="urn:microsoft.com/office/officeart/2005/8/colors/accent1_2" csCatId="accent1" phldr="1"/>
      <dgm:spPr/>
    </dgm:pt>
    <dgm:pt modelId="{B83918F7-007C-4980-8EF1-6533871E76C9}">
      <dgm:prSet phldrT="[Text]"/>
      <dgm:spPr/>
      <dgm:t>
        <a:bodyPr/>
        <a:lstStyle/>
        <a:p>
          <a:r>
            <a:rPr lang="en-US" dirty="0" smtClean="0"/>
            <a:t>cost</a:t>
          </a:r>
          <a:endParaRPr lang="en-US" dirty="0"/>
        </a:p>
      </dgm:t>
    </dgm:pt>
    <dgm:pt modelId="{59838FC5-0276-428E-B412-DE988C0BCFD7}" type="parTrans" cxnId="{AC432C37-2229-4887-BA1D-1136F6BF6064}">
      <dgm:prSet/>
      <dgm:spPr/>
      <dgm:t>
        <a:bodyPr/>
        <a:lstStyle/>
        <a:p>
          <a:endParaRPr lang="en-US"/>
        </a:p>
      </dgm:t>
    </dgm:pt>
    <dgm:pt modelId="{891799CF-8233-4820-B3FF-A7D805342821}" type="sibTrans" cxnId="{AC432C37-2229-4887-BA1D-1136F6BF6064}">
      <dgm:prSet/>
      <dgm:spPr/>
      <dgm:t>
        <a:bodyPr/>
        <a:lstStyle/>
        <a:p>
          <a:endParaRPr lang="en-US"/>
        </a:p>
      </dgm:t>
    </dgm:pt>
    <dgm:pt modelId="{8C8D93EC-DC15-42DB-81ED-79188F873168}">
      <dgm:prSet phldrT="[Text]"/>
      <dgm:spPr/>
      <dgm:t>
        <a:bodyPr/>
        <a:lstStyle/>
        <a:p>
          <a:r>
            <a:rPr lang="en-US" dirty="0" smtClean="0"/>
            <a:t>convenience</a:t>
          </a:r>
          <a:endParaRPr lang="en-US" dirty="0"/>
        </a:p>
      </dgm:t>
    </dgm:pt>
    <dgm:pt modelId="{3A0773A4-4C31-4296-B80E-5FF74D0978FB}" type="parTrans" cxnId="{18B8F6B6-AB58-409D-8857-C902963ACB21}">
      <dgm:prSet/>
      <dgm:spPr/>
      <dgm:t>
        <a:bodyPr/>
        <a:lstStyle/>
        <a:p>
          <a:endParaRPr lang="en-US"/>
        </a:p>
      </dgm:t>
    </dgm:pt>
    <dgm:pt modelId="{2A49E4A7-8E3F-4699-95C2-093489B96BCA}" type="sibTrans" cxnId="{18B8F6B6-AB58-409D-8857-C902963ACB21}">
      <dgm:prSet/>
      <dgm:spPr/>
      <dgm:t>
        <a:bodyPr/>
        <a:lstStyle/>
        <a:p>
          <a:endParaRPr lang="en-US"/>
        </a:p>
      </dgm:t>
    </dgm:pt>
    <dgm:pt modelId="{FCEA0D87-84F4-433F-A274-EAFD89BB65C2}">
      <dgm:prSet phldrT="[Text]"/>
      <dgm:spPr/>
      <dgm:t>
        <a:bodyPr/>
        <a:lstStyle/>
        <a:p>
          <a:r>
            <a:rPr lang="en-US" dirty="0" smtClean="0"/>
            <a:t>“cool” factor</a:t>
          </a:r>
          <a:endParaRPr lang="en-US" dirty="0"/>
        </a:p>
      </dgm:t>
    </dgm:pt>
    <dgm:pt modelId="{195FF9E5-05A2-41F8-B638-A1CC3EC87443}" type="parTrans" cxnId="{DD6FE1A8-41C5-4776-8E2A-5CFFF0D15DC2}">
      <dgm:prSet/>
      <dgm:spPr/>
      <dgm:t>
        <a:bodyPr/>
        <a:lstStyle/>
        <a:p>
          <a:endParaRPr lang="en-US"/>
        </a:p>
      </dgm:t>
    </dgm:pt>
    <dgm:pt modelId="{9AE515B2-69DD-44AE-9D7A-2B5FB60C9070}" type="sibTrans" cxnId="{DD6FE1A8-41C5-4776-8E2A-5CFFF0D15DC2}">
      <dgm:prSet/>
      <dgm:spPr/>
      <dgm:t>
        <a:bodyPr/>
        <a:lstStyle/>
        <a:p>
          <a:endParaRPr lang="en-US"/>
        </a:p>
      </dgm:t>
    </dgm:pt>
    <dgm:pt modelId="{7E3A91E7-31DA-4370-9B5D-D5E9C2FEC9D9}" type="pres">
      <dgm:prSet presAssocID="{61E8FFE3-4835-4120-9D62-675BA0F5E215}" presName="Name0" presStyleCnt="0">
        <dgm:presLayoutVars>
          <dgm:dir/>
          <dgm:resizeHandles val="exact"/>
        </dgm:presLayoutVars>
      </dgm:prSet>
      <dgm:spPr/>
    </dgm:pt>
    <dgm:pt modelId="{BD1586FB-C570-437A-AFA9-D3B136677B64}" type="pres">
      <dgm:prSet presAssocID="{61E8FFE3-4835-4120-9D62-675BA0F5E215}" presName="fgShape" presStyleLbl="fgShp" presStyleIdx="0" presStyleCnt="1"/>
      <dgm:spPr/>
    </dgm:pt>
    <dgm:pt modelId="{8F185A45-481D-4EC1-9181-313B0225CB98}" type="pres">
      <dgm:prSet presAssocID="{61E8FFE3-4835-4120-9D62-675BA0F5E215}" presName="linComp" presStyleCnt="0"/>
      <dgm:spPr/>
    </dgm:pt>
    <dgm:pt modelId="{BB7E4B3D-A890-43FC-BF53-E755B2EF1785}" type="pres">
      <dgm:prSet presAssocID="{B83918F7-007C-4980-8EF1-6533871E76C9}" presName="compNode" presStyleCnt="0"/>
      <dgm:spPr/>
    </dgm:pt>
    <dgm:pt modelId="{095F9839-1B35-4046-973B-42265164F236}" type="pres">
      <dgm:prSet presAssocID="{B83918F7-007C-4980-8EF1-6533871E76C9}" presName="bkgdShape" presStyleLbl="node1" presStyleIdx="0" presStyleCnt="3" custLinFactNeighborX="2770"/>
      <dgm:spPr/>
      <dgm:t>
        <a:bodyPr/>
        <a:lstStyle/>
        <a:p>
          <a:endParaRPr lang="en-US"/>
        </a:p>
      </dgm:t>
    </dgm:pt>
    <dgm:pt modelId="{3B736004-01DF-4254-9166-CF4B4CA64B5C}" type="pres">
      <dgm:prSet presAssocID="{B83918F7-007C-4980-8EF1-6533871E76C9}" presName="nodeTx" presStyleLbl="node1" presStyleIdx="0" presStyleCnt="3">
        <dgm:presLayoutVars>
          <dgm:bulletEnabled val="1"/>
        </dgm:presLayoutVars>
      </dgm:prSet>
      <dgm:spPr/>
      <dgm:t>
        <a:bodyPr/>
        <a:lstStyle/>
        <a:p>
          <a:endParaRPr lang="en-US"/>
        </a:p>
      </dgm:t>
    </dgm:pt>
    <dgm:pt modelId="{ED4C8163-8215-4885-B4DE-152232E0A38D}" type="pres">
      <dgm:prSet presAssocID="{B83918F7-007C-4980-8EF1-6533871E76C9}" presName="invisiNode" presStyleLbl="node1" presStyleIdx="0" presStyleCnt="3"/>
      <dgm:spPr/>
    </dgm:pt>
    <dgm:pt modelId="{B488759D-D23F-4F8E-948C-E2C7D318875A}" type="pres">
      <dgm:prSet presAssocID="{B83918F7-007C-4980-8EF1-6533871E76C9}" presName="imagNode" presStyleLbl="fgImgPlace1" presStyleIdx="0" presStyleCnt="3" custScaleX="134550" custScaleY="117342"/>
      <dgm:spPr>
        <a:blipFill rotWithShape="0">
          <a:blip xmlns:r="http://schemas.openxmlformats.org/officeDocument/2006/relationships" r:embed="rId1"/>
          <a:stretch>
            <a:fillRect/>
          </a:stretch>
        </a:blipFill>
      </dgm:spPr>
    </dgm:pt>
    <dgm:pt modelId="{64C017B3-9A1A-410D-B167-48EC27010CA2}" type="pres">
      <dgm:prSet presAssocID="{891799CF-8233-4820-B3FF-A7D805342821}" presName="sibTrans" presStyleLbl="sibTrans2D1" presStyleIdx="0" presStyleCnt="0"/>
      <dgm:spPr/>
      <dgm:t>
        <a:bodyPr/>
        <a:lstStyle/>
        <a:p>
          <a:endParaRPr lang="en-US"/>
        </a:p>
      </dgm:t>
    </dgm:pt>
    <dgm:pt modelId="{F59CEC46-A976-4EE3-B20A-56CACE260657}" type="pres">
      <dgm:prSet presAssocID="{8C8D93EC-DC15-42DB-81ED-79188F873168}" presName="compNode" presStyleCnt="0"/>
      <dgm:spPr/>
    </dgm:pt>
    <dgm:pt modelId="{058DFF71-6AFC-41C7-B31C-810AED357F66}" type="pres">
      <dgm:prSet presAssocID="{8C8D93EC-DC15-42DB-81ED-79188F873168}" presName="bkgdShape" presStyleLbl="node1" presStyleIdx="1" presStyleCnt="3"/>
      <dgm:spPr/>
      <dgm:t>
        <a:bodyPr/>
        <a:lstStyle/>
        <a:p>
          <a:endParaRPr lang="en-US"/>
        </a:p>
      </dgm:t>
    </dgm:pt>
    <dgm:pt modelId="{056953BE-99B6-4002-919E-3BD6BBD95005}" type="pres">
      <dgm:prSet presAssocID="{8C8D93EC-DC15-42DB-81ED-79188F873168}" presName="nodeTx" presStyleLbl="node1" presStyleIdx="1" presStyleCnt="3">
        <dgm:presLayoutVars>
          <dgm:bulletEnabled val="1"/>
        </dgm:presLayoutVars>
      </dgm:prSet>
      <dgm:spPr/>
      <dgm:t>
        <a:bodyPr/>
        <a:lstStyle/>
        <a:p>
          <a:endParaRPr lang="en-US"/>
        </a:p>
      </dgm:t>
    </dgm:pt>
    <dgm:pt modelId="{8BB76DA5-D07D-4138-9111-06E62D0A72CB}" type="pres">
      <dgm:prSet presAssocID="{8C8D93EC-DC15-42DB-81ED-79188F873168}" presName="invisiNode" presStyleLbl="node1" presStyleIdx="1" presStyleCnt="3"/>
      <dgm:spPr/>
    </dgm:pt>
    <dgm:pt modelId="{C6E7A74C-3104-42BE-8D11-B34DC25EF564}" type="pres">
      <dgm:prSet presAssocID="{8C8D93EC-DC15-42DB-81ED-79188F873168}" presName="imagNode" presStyleLbl="fgImgPlace1" presStyleIdx="1" presStyleCnt="3" custScaleX="134609" custScaleY="115841" custLinFactNeighborY="-713"/>
      <dgm:spPr>
        <a:blipFill>
          <a:blip xmlns:r="http://schemas.openxmlformats.org/officeDocument/2006/relationships" r:embed="rId2">
            <a:extLst>
              <a:ext uri="{28A0092B-C50C-407E-A947-70E740481C1C}">
                <a14:useLocalDpi xmlns:a14="http://schemas.microsoft.com/office/drawing/2010/main" xmlns="" val="0"/>
              </a:ext>
            </a:extLst>
          </a:blip>
          <a:srcRect/>
          <a:stretch>
            <a:fillRect t="-10000" b="-10000"/>
          </a:stretch>
        </a:blipFill>
      </dgm:spPr>
    </dgm:pt>
    <dgm:pt modelId="{CACD000C-393C-43AD-BCE5-E56DCF305D4D}" type="pres">
      <dgm:prSet presAssocID="{2A49E4A7-8E3F-4699-95C2-093489B96BCA}" presName="sibTrans" presStyleLbl="sibTrans2D1" presStyleIdx="0" presStyleCnt="0"/>
      <dgm:spPr/>
      <dgm:t>
        <a:bodyPr/>
        <a:lstStyle/>
        <a:p>
          <a:endParaRPr lang="en-US"/>
        </a:p>
      </dgm:t>
    </dgm:pt>
    <dgm:pt modelId="{ADBE8406-942F-44DA-8B38-EC7178409462}" type="pres">
      <dgm:prSet presAssocID="{FCEA0D87-84F4-433F-A274-EAFD89BB65C2}" presName="compNode" presStyleCnt="0"/>
      <dgm:spPr/>
    </dgm:pt>
    <dgm:pt modelId="{ABB7B178-F079-44DC-9657-58442D23BAE8}" type="pres">
      <dgm:prSet presAssocID="{FCEA0D87-84F4-433F-A274-EAFD89BB65C2}" presName="bkgdShape" presStyleLbl="node1" presStyleIdx="2" presStyleCnt="3"/>
      <dgm:spPr/>
      <dgm:t>
        <a:bodyPr/>
        <a:lstStyle/>
        <a:p>
          <a:endParaRPr lang="en-US"/>
        </a:p>
      </dgm:t>
    </dgm:pt>
    <dgm:pt modelId="{70B2DDEC-5095-4044-9184-690BF678EBBE}" type="pres">
      <dgm:prSet presAssocID="{FCEA0D87-84F4-433F-A274-EAFD89BB65C2}" presName="nodeTx" presStyleLbl="node1" presStyleIdx="2" presStyleCnt="3">
        <dgm:presLayoutVars>
          <dgm:bulletEnabled val="1"/>
        </dgm:presLayoutVars>
      </dgm:prSet>
      <dgm:spPr/>
      <dgm:t>
        <a:bodyPr/>
        <a:lstStyle/>
        <a:p>
          <a:endParaRPr lang="en-US"/>
        </a:p>
      </dgm:t>
    </dgm:pt>
    <dgm:pt modelId="{6CDC5A33-A958-427C-9DA8-5F1E67B0769E}" type="pres">
      <dgm:prSet presAssocID="{FCEA0D87-84F4-433F-A274-EAFD89BB65C2}" presName="invisiNode" presStyleLbl="node1" presStyleIdx="2" presStyleCnt="3"/>
      <dgm:spPr/>
    </dgm:pt>
    <dgm:pt modelId="{F92C3681-BAC0-439A-B321-9DB17D9F1281}" type="pres">
      <dgm:prSet presAssocID="{FCEA0D87-84F4-433F-A274-EAFD89BB65C2}" presName="imagNode" presStyleLbl="fgImgPlace1" presStyleIdx="2" presStyleCnt="3" custScaleX="134551" custScaleY="117266" custLinFactNeighborX="1523" custLinFactNeighborY="38"/>
      <dgm:spPr>
        <a:blipFill>
          <a:blip xmlns:r="http://schemas.openxmlformats.org/officeDocument/2006/relationships" r:embed="rId3">
            <a:extLst>
              <a:ext uri="{28A0092B-C50C-407E-A947-70E740481C1C}">
                <a14:useLocalDpi xmlns:a14="http://schemas.microsoft.com/office/drawing/2010/main" xmlns="" val="0"/>
              </a:ext>
            </a:extLst>
          </a:blip>
          <a:srcRect/>
          <a:stretch>
            <a:fillRect t="-20000" b="-20000"/>
          </a:stretch>
        </a:blipFill>
      </dgm:spPr>
    </dgm:pt>
  </dgm:ptLst>
  <dgm:cxnLst>
    <dgm:cxn modelId="{F117674C-B946-4430-9023-30236190AE61}" type="presOf" srcId="{B83918F7-007C-4980-8EF1-6533871E76C9}" destId="{095F9839-1B35-4046-973B-42265164F236}" srcOrd="0" destOrd="0" presId="urn:microsoft.com/office/officeart/2005/8/layout/hList7#1"/>
    <dgm:cxn modelId="{66717531-1696-4484-890D-629D2935D4E6}" type="presOf" srcId="{891799CF-8233-4820-B3FF-A7D805342821}" destId="{64C017B3-9A1A-410D-B167-48EC27010CA2}" srcOrd="0" destOrd="0" presId="urn:microsoft.com/office/officeart/2005/8/layout/hList7#1"/>
    <dgm:cxn modelId="{783D3FFE-1C49-4295-AF17-9A1D4B23C863}" type="presOf" srcId="{8C8D93EC-DC15-42DB-81ED-79188F873168}" destId="{058DFF71-6AFC-41C7-B31C-810AED357F66}" srcOrd="0" destOrd="0" presId="urn:microsoft.com/office/officeart/2005/8/layout/hList7#1"/>
    <dgm:cxn modelId="{F4A6E1AF-EAAB-451F-8B2C-B57C3A40E01B}" type="presOf" srcId="{8C8D93EC-DC15-42DB-81ED-79188F873168}" destId="{056953BE-99B6-4002-919E-3BD6BBD95005}" srcOrd="1" destOrd="0" presId="urn:microsoft.com/office/officeart/2005/8/layout/hList7#1"/>
    <dgm:cxn modelId="{E744870E-E47C-4C4E-B489-E8FE8EE2BBF9}" type="presOf" srcId="{61E8FFE3-4835-4120-9D62-675BA0F5E215}" destId="{7E3A91E7-31DA-4370-9B5D-D5E9C2FEC9D9}" srcOrd="0" destOrd="0" presId="urn:microsoft.com/office/officeart/2005/8/layout/hList7#1"/>
    <dgm:cxn modelId="{ADD0451C-709E-43C8-B236-1E314136F398}" type="presOf" srcId="{FCEA0D87-84F4-433F-A274-EAFD89BB65C2}" destId="{ABB7B178-F079-44DC-9657-58442D23BAE8}" srcOrd="0" destOrd="0" presId="urn:microsoft.com/office/officeart/2005/8/layout/hList7#1"/>
    <dgm:cxn modelId="{57116966-63AC-47BD-B87C-14BAD48587C6}" type="presOf" srcId="{FCEA0D87-84F4-433F-A274-EAFD89BB65C2}" destId="{70B2DDEC-5095-4044-9184-690BF678EBBE}" srcOrd="1" destOrd="0" presId="urn:microsoft.com/office/officeart/2005/8/layout/hList7#1"/>
    <dgm:cxn modelId="{18B8F6B6-AB58-409D-8857-C902963ACB21}" srcId="{61E8FFE3-4835-4120-9D62-675BA0F5E215}" destId="{8C8D93EC-DC15-42DB-81ED-79188F873168}" srcOrd="1" destOrd="0" parTransId="{3A0773A4-4C31-4296-B80E-5FF74D0978FB}" sibTransId="{2A49E4A7-8E3F-4699-95C2-093489B96BCA}"/>
    <dgm:cxn modelId="{AC432C37-2229-4887-BA1D-1136F6BF6064}" srcId="{61E8FFE3-4835-4120-9D62-675BA0F5E215}" destId="{B83918F7-007C-4980-8EF1-6533871E76C9}" srcOrd="0" destOrd="0" parTransId="{59838FC5-0276-428E-B412-DE988C0BCFD7}" sibTransId="{891799CF-8233-4820-B3FF-A7D805342821}"/>
    <dgm:cxn modelId="{5D4CE24D-22FB-4952-A54A-656F7DBC04C8}" type="presOf" srcId="{2A49E4A7-8E3F-4699-95C2-093489B96BCA}" destId="{CACD000C-393C-43AD-BCE5-E56DCF305D4D}" srcOrd="0" destOrd="0" presId="urn:microsoft.com/office/officeart/2005/8/layout/hList7#1"/>
    <dgm:cxn modelId="{813F6603-A7AA-4280-8413-D57E06250A53}" type="presOf" srcId="{B83918F7-007C-4980-8EF1-6533871E76C9}" destId="{3B736004-01DF-4254-9166-CF4B4CA64B5C}" srcOrd="1" destOrd="0" presId="urn:microsoft.com/office/officeart/2005/8/layout/hList7#1"/>
    <dgm:cxn modelId="{DD6FE1A8-41C5-4776-8E2A-5CFFF0D15DC2}" srcId="{61E8FFE3-4835-4120-9D62-675BA0F5E215}" destId="{FCEA0D87-84F4-433F-A274-EAFD89BB65C2}" srcOrd="2" destOrd="0" parTransId="{195FF9E5-05A2-41F8-B638-A1CC3EC87443}" sibTransId="{9AE515B2-69DD-44AE-9D7A-2B5FB60C9070}"/>
    <dgm:cxn modelId="{AC260631-44A1-4F08-A8C3-BC25C4441245}" type="presParOf" srcId="{7E3A91E7-31DA-4370-9B5D-D5E9C2FEC9D9}" destId="{BD1586FB-C570-437A-AFA9-D3B136677B64}" srcOrd="0" destOrd="0" presId="urn:microsoft.com/office/officeart/2005/8/layout/hList7#1"/>
    <dgm:cxn modelId="{13D461D6-7400-449A-B31C-AF20E1056860}" type="presParOf" srcId="{7E3A91E7-31DA-4370-9B5D-D5E9C2FEC9D9}" destId="{8F185A45-481D-4EC1-9181-313B0225CB98}" srcOrd="1" destOrd="0" presId="urn:microsoft.com/office/officeart/2005/8/layout/hList7#1"/>
    <dgm:cxn modelId="{203BA66A-DF8F-4555-81CE-5B829AFEC370}" type="presParOf" srcId="{8F185A45-481D-4EC1-9181-313B0225CB98}" destId="{BB7E4B3D-A890-43FC-BF53-E755B2EF1785}" srcOrd="0" destOrd="0" presId="urn:microsoft.com/office/officeart/2005/8/layout/hList7#1"/>
    <dgm:cxn modelId="{464023CF-3582-4760-B90D-3F4E870811B1}" type="presParOf" srcId="{BB7E4B3D-A890-43FC-BF53-E755B2EF1785}" destId="{095F9839-1B35-4046-973B-42265164F236}" srcOrd="0" destOrd="0" presId="urn:microsoft.com/office/officeart/2005/8/layout/hList7#1"/>
    <dgm:cxn modelId="{829F8212-4ECC-42C1-8AD8-98081D6DF0FD}" type="presParOf" srcId="{BB7E4B3D-A890-43FC-BF53-E755B2EF1785}" destId="{3B736004-01DF-4254-9166-CF4B4CA64B5C}" srcOrd="1" destOrd="0" presId="urn:microsoft.com/office/officeart/2005/8/layout/hList7#1"/>
    <dgm:cxn modelId="{3F0B6739-5223-4CCF-970A-5EAC1013A159}" type="presParOf" srcId="{BB7E4B3D-A890-43FC-BF53-E755B2EF1785}" destId="{ED4C8163-8215-4885-B4DE-152232E0A38D}" srcOrd="2" destOrd="0" presId="urn:microsoft.com/office/officeart/2005/8/layout/hList7#1"/>
    <dgm:cxn modelId="{B967805B-DBE9-4865-B563-55E573F95A7D}" type="presParOf" srcId="{BB7E4B3D-A890-43FC-BF53-E755B2EF1785}" destId="{B488759D-D23F-4F8E-948C-E2C7D318875A}" srcOrd="3" destOrd="0" presId="urn:microsoft.com/office/officeart/2005/8/layout/hList7#1"/>
    <dgm:cxn modelId="{E1F522FF-5A76-4397-8F75-3DED2C55445A}" type="presParOf" srcId="{8F185A45-481D-4EC1-9181-313B0225CB98}" destId="{64C017B3-9A1A-410D-B167-48EC27010CA2}" srcOrd="1" destOrd="0" presId="urn:microsoft.com/office/officeart/2005/8/layout/hList7#1"/>
    <dgm:cxn modelId="{461CF127-0E3F-4AE1-B710-1BF95112C2FD}" type="presParOf" srcId="{8F185A45-481D-4EC1-9181-313B0225CB98}" destId="{F59CEC46-A976-4EE3-B20A-56CACE260657}" srcOrd="2" destOrd="0" presId="urn:microsoft.com/office/officeart/2005/8/layout/hList7#1"/>
    <dgm:cxn modelId="{01126913-7633-4A0A-BE63-2AD13EF757E6}" type="presParOf" srcId="{F59CEC46-A976-4EE3-B20A-56CACE260657}" destId="{058DFF71-6AFC-41C7-B31C-810AED357F66}" srcOrd="0" destOrd="0" presId="urn:microsoft.com/office/officeart/2005/8/layout/hList7#1"/>
    <dgm:cxn modelId="{FCF769E5-D979-4B63-80DF-7A0AFD63BDFE}" type="presParOf" srcId="{F59CEC46-A976-4EE3-B20A-56CACE260657}" destId="{056953BE-99B6-4002-919E-3BD6BBD95005}" srcOrd="1" destOrd="0" presId="urn:microsoft.com/office/officeart/2005/8/layout/hList7#1"/>
    <dgm:cxn modelId="{F2D66C99-833E-45D7-95F9-5160FA86715D}" type="presParOf" srcId="{F59CEC46-A976-4EE3-B20A-56CACE260657}" destId="{8BB76DA5-D07D-4138-9111-06E62D0A72CB}" srcOrd="2" destOrd="0" presId="urn:microsoft.com/office/officeart/2005/8/layout/hList7#1"/>
    <dgm:cxn modelId="{2F4D1CAD-6D5E-4B32-A86B-C327B2E47ABE}" type="presParOf" srcId="{F59CEC46-A976-4EE3-B20A-56CACE260657}" destId="{C6E7A74C-3104-42BE-8D11-B34DC25EF564}" srcOrd="3" destOrd="0" presId="urn:microsoft.com/office/officeart/2005/8/layout/hList7#1"/>
    <dgm:cxn modelId="{373B128E-57E5-4133-830F-DDF6E648D7E1}" type="presParOf" srcId="{8F185A45-481D-4EC1-9181-313B0225CB98}" destId="{CACD000C-393C-43AD-BCE5-E56DCF305D4D}" srcOrd="3" destOrd="0" presId="urn:microsoft.com/office/officeart/2005/8/layout/hList7#1"/>
    <dgm:cxn modelId="{D0AF8FB6-0008-4344-A922-36AB128B379A}" type="presParOf" srcId="{8F185A45-481D-4EC1-9181-313B0225CB98}" destId="{ADBE8406-942F-44DA-8B38-EC7178409462}" srcOrd="4" destOrd="0" presId="urn:microsoft.com/office/officeart/2005/8/layout/hList7#1"/>
    <dgm:cxn modelId="{AE34A722-C564-4919-B791-1730EF0D4301}" type="presParOf" srcId="{ADBE8406-942F-44DA-8B38-EC7178409462}" destId="{ABB7B178-F079-44DC-9657-58442D23BAE8}" srcOrd="0" destOrd="0" presId="urn:microsoft.com/office/officeart/2005/8/layout/hList7#1"/>
    <dgm:cxn modelId="{BB6B120F-9BD8-4885-B6EC-F0FA46CAB654}" type="presParOf" srcId="{ADBE8406-942F-44DA-8B38-EC7178409462}" destId="{70B2DDEC-5095-4044-9184-690BF678EBBE}" srcOrd="1" destOrd="0" presId="urn:microsoft.com/office/officeart/2005/8/layout/hList7#1"/>
    <dgm:cxn modelId="{A6742465-839E-4753-A32E-B1E86E96CBA7}" type="presParOf" srcId="{ADBE8406-942F-44DA-8B38-EC7178409462}" destId="{6CDC5A33-A958-427C-9DA8-5F1E67B0769E}" srcOrd="2" destOrd="0" presId="urn:microsoft.com/office/officeart/2005/8/layout/hList7#1"/>
    <dgm:cxn modelId="{5DC9273A-5DF3-471C-A84B-C1364D306520}" type="presParOf" srcId="{ADBE8406-942F-44DA-8B38-EC7178409462}" destId="{F92C3681-BAC0-439A-B321-9DB17D9F1281}" srcOrd="3" destOrd="0" presId="urn:microsoft.com/office/officeart/2005/8/layout/hList7#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1CEC01E-F960-4B1C-B5FF-9D75F2FE6023}">
      <dsp:nvSpPr>
        <dsp:cNvPr id="0" name=""/>
        <dsp:cNvSpPr/>
      </dsp:nvSpPr>
      <dsp:spPr>
        <a:xfrm>
          <a:off x="4191003" y="2622385"/>
          <a:ext cx="3562350" cy="3562350"/>
        </a:xfrm>
        <a:prstGeom prst="gear9">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kern="1200" dirty="0" smtClean="0"/>
            <a:t>Sugary drink reduction efforts</a:t>
          </a:r>
          <a:endParaRPr lang="en-US" sz="3300" kern="1200" dirty="0"/>
        </a:p>
      </dsp:txBody>
      <dsp:txXfrm>
        <a:off x="4191003" y="2622385"/>
        <a:ext cx="3562350" cy="3562350"/>
      </dsp:txXfrm>
    </dsp:sp>
    <dsp:sp modelId="{7A330A42-2BE9-4A92-B358-E1138A741906}">
      <dsp:nvSpPr>
        <dsp:cNvPr id="0" name=""/>
        <dsp:cNvSpPr/>
      </dsp:nvSpPr>
      <dsp:spPr>
        <a:xfrm>
          <a:off x="1066803" y="2743201"/>
          <a:ext cx="2438409" cy="2501572"/>
        </a:xfrm>
        <a:prstGeom prst="gear6">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Health-care settings</a:t>
          </a:r>
          <a:endParaRPr lang="en-US" sz="2400" kern="1200" dirty="0"/>
        </a:p>
      </dsp:txBody>
      <dsp:txXfrm>
        <a:off x="1066803" y="2743201"/>
        <a:ext cx="2438409" cy="2501572"/>
      </dsp:txXfrm>
    </dsp:sp>
    <dsp:sp modelId="{AB869436-D738-4C57-8A9A-2E837D151692}">
      <dsp:nvSpPr>
        <dsp:cNvPr id="0" name=""/>
        <dsp:cNvSpPr/>
      </dsp:nvSpPr>
      <dsp:spPr>
        <a:xfrm rot="20700000">
          <a:off x="2457041" y="754288"/>
          <a:ext cx="2919303" cy="2882767"/>
        </a:xfrm>
        <a:prstGeom prst="gear6">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Organiz-ational efforts</a:t>
          </a:r>
          <a:endParaRPr lang="en-US" sz="2800" kern="1200" dirty="0"/>
        </a:p>
      </dsp:txBody>
      <dsp:txXfrm>
        <a:off x="3099497" y="1384396"/>
        <a:ext cx="1634391" cy="1622550"/>
      </dsp:txXfrm>
    </dsp:sp>
    <dsp:sp modelId="{76D1C469-E868-4231-886A-E66E154E3EAB}">
      <dsp:nvSpPr>
        <dsp:cNvPr id="0" name=""/>
        <dsp:cNvSpPr/>
      </dsp:nvSpPr>
      <dsp:spPr>
        <a:xfrm>
          <a:off x="3886184" y="1860398"/>
          <a:ext cx="4559808" cy="4559808"/>
        </a:xfrm>
        <a:prstGeom prst="circularArrow">
          <a:avLst>
            <a:gd name="adj1" fmla="val 4688"/>
            <a:gd name="adj2" fmla="val 299029"/>
            <a:gd name="adj3" fmla="val 2552811"/>
            <a:gd name="adj4" fmla="val 1578447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538BB9-81A9-43B1-8F2A-32D9D15A1720}">
      <dsp:nvSpPr>
        <dsp:cNvPr id="0" name=""/>
        <dsp:cNvSpPr/>
      </dsp:nvSpPr>
      <dsp:spPr>
        <a:xfrm>
          <a:off x="304800" y="1860403"/>
          <a:ext cx="3312985" cy="331298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BFF0FB-4ED2-47D9-91A9-75702A50DFE8}">
      <dsp:nvSpPr>
        <dsp:cNvPr id="0" name=""/>
        <dsp:cNvSpPr/>
      </dsp:nvSpPr>
      <dsp:spPr>
        <a:xfrm rot="2179893">
          <a:off x="2463540" y="209116"/>
          <a:ext cx="3572065" cy="3572065"/>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95F9839-1B35-4046-973B-42265164F236}">
      <dsp:nvSpPr>
        <dsp:cNvPr id="0" name=""/>
        <dsp:cNvSpPr/>
      </dsp:nvSpPr>
      <dsp:spPr>
        <a:xfrm>
          <a:off x="76193" y="0"/>
          <a:ext cx="2688282" cy="4876800"/>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lvl="0" algn="ctr" defTabSz="1555750">
            <a:lnSpc>
              <a:spcPct val="90000"/>
            </a:lnSpc>
            <a:spcBef>
              <a:spcPct val="0"/>
            </a:spcBef>
            <a:spcAft>
              <a:spcPct val="35000"/>
            </a:spcAft>
          </a:pPr>
          <a:r>
            <a:rPr lang="en-US" sz="3500" kern="1200" dirty="0" smtClean="0"/>
            <a:t>cost</a:t>
          </a:r>
          <a:endParaRPr lang="en-US" sz="3500" kern="1200" dirty="0"/>
        </a:p>
      </dsp:txBody>
      <dsp:txXfrm>
        <a:off x="76193" y="1950720"/>
        <a:ext cx="2688282" cy="1950720"/>
      </dsp:txXfrm>
    </dsp:sp>
    <dsp:sp modelId="{B488759D-D23F-4F8E-948C-E2C7D318875A}">
      <dsp:nvSpPr>
        <dsp:cNvPr id="0" name=""/>
        <dsp:cNvSpPr/>
      </dsp:nvSpPr>
      <dsp:spPr>
        <a:xfrm>
          <a:off x="253340" y="151793"/>
          <a:ext cx="2185057" cy="1905604"/>
        </a:xfrm>
        <a:prstGeom prst="ellipse">
          <a:avLst/>
        </a:prstGeom>
        <a:blipFill rotWithShape="0">
          <a:blip xmlns:r="http://schemas.openxmlformats.org/officeDocument/2006/relationships" r:embed="rId1"/>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8DFF71-6AFC-41C7-B31C-810AED357F66}">
      <dsp:nvSpPr>
        <dsp:cNvPr id="0" name=""/>
        <dsp:cNvSpPr/>
      </dsp:nvSpPr>
      <dsp:spPr>
        <a:xfrm>
          <a:off x="2770658" y="0"/>
          <a:ext cx="2688282" cy="4876800"/>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lvl="0" algn="ctr" defTabSz="1555750">
            <a:lnSpc>
              <a:spcPct val="90000"/>
            </a:lnSpc>
            <a:spcBef>
              <a:spcPct val="0"/>
            </a:spcBef>
            <a:spcAft>
              <a:spcPct val="35000"/>
            </a:spcAft>
          </a:pPr>
          <a:r>
            <a:rPr lang="en-US" sz="3500" kern="1200" dirty="0" smtClean="0"/>
            <a:t>convenience</a:t>
          </a:r>
          <a:endParaRPr lang="en-US" sz="3500" kern="1200" dirty="0"/>
        </a:p>
      </dsp:txBody>
      <dsp:txXfrm>
        <a:off x="2770658" y="1950720"/>
        <a:ext cx="2688282" cy="1950720"/>
      </dsp:txXfrm>
    </dsp:sp>
    <dsp:sp modelId="{C6E7A74C-3104-42BE-8D11-B34DC25EF564}">
      <dsp:nvSpPr>
        <dsp:cNvPr id="0" name=""/>
        <dsp:cNvSpPr/>
      </dsp:nvSpPr>
      <dsp:spPr>
        <a:xfrm>
          <a:off x="3021792" y="152402"/>
          <a:ext cx="2186015" cy="1881228"/>
        </a:xfrm>
        <a:prstGeom prst="ellipse">
          <a:avLst/>
        </a:prstGeom>
        <a:blipFill>
          <a:blip xmlns:r="http://schemas.openxmlformats.org/officeDocument/2006/relationships" r:embed="rId2">
            <a:extLst>
              <a:ext uri="{28A0092B-C50C-407E-A947-70E740481C1C}">
                <a14:useLocalDpi xmlns:a14="http://schemas.microsoft.com/office/drawing/2010/main" xmlns="" val="0"/>
              </a:ext>
            </a:extLst>
          </a:blip>
          <a:srcRect/>
          <a:stretch>
            <a:fillRect t="-10000" b="-10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B7B178-F079-44DC-9657-58442D23BAE8}">
      <dsp:nvSpPr>
        <dsp:cNvPr id="0" name=""/>
        <dsp:cNvSpPr/>
      </dsp:nvSpPr>
      <dsp:spPr>
        <a:xfrm>
          <a:off x="5539589" y="0"/>
          <a:ext cx="2688282" cy="4876800"/>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lvl="0" algn="ctr" defTabSz="1555750">
            <a:lnSpc>
              <a:spcPct val="90000"/>
            </a:lnSpc>
            <a:spcBef>
              <a:spcPct val="0"/>
            </a:spcBef>
            <a:spcAft>
              <a:spcPct val="35000"/>
            </a:spcAft>
          </a:pPr>
          <a:r>
            <a:rPr lang="en-US" sz="3500" kern="1200" dirty="0" smtClean="0"/>
            <a:t>“cool” factor</a:t>
          </a:r>
          <a:endParaRPr lang="en-US" sz="3500" kern="1200" dirty="0"/>
        </a:p>
      </dsp:txBody>
      <dsp:txXfrm>
        <a:off x="5539589" y="1950720"/>
        <a:ext cx="2688282" cy="1950720"/>
      </dsp:txXfrm>
    </dsp:sp>
    <dsp:sp modelId="{F92C3681-BAC0-439A-B321-9DB17D9F1281}">
      <dsp:nvSpPr>
        <dsp:cNvPr id="0" name=""/>
        <dsp:cNvSpPr/>
      </dsp:nvSpPr>
      <dsp:spPr>
        <a:xfrm>
          <a:off x="5815927" y="153027"/>
          <a:ext cx="2185073" cy="1904369"/>
        </a:xfrm>
        <a:prstGeom prst="ellipse">
          <a:avLst/>
        </a:prstGeom>
        <a:blipFill>
          <a:blip xmlns:r="http://schemas.openxmlformats.org/officeDocument/2006/relationships" r:embed="rId3">
            <a:extLst>
              <a:ext uri="{28A0092B-C50C-407E-A947-70E740481C1C}">
                <a14:useLocalDpi xmlns:a14="http://schemas.microsoft.com/office/drawing/2010/main" xmlns="" val="0"/>
              </a:ext>
            </a:extLst>
          </a:blip>
          <a:srcRect/>
          <a:stretch>
            <a:fillRect t="-20000" b="-20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1586FB-C570-437A-AFA9-D3B136677B64}">
      <dsp:nvSpPr>
        <dsp:cNvPr id="0" name=""/>
        <dsp:cNvSpPr/>
      </dsp:nvSpPr>
      <dsp:spPr>
        <a:xfrm>
          <a:off x="329183" y="3901440"/>
          <a:ext cx="7571232" cy="731520"/>
        </a:xfrm>
        <a:prstGeom prst="leftRightArrow">
          <a:avLst/>
        </a:prstGeom>
        <a:solidFill>
          <a:schemeClr val="accent1">
            <a:tint val="6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210407B1-1D19-4624-B6C5-A68DFBD98C8E}" type="datetimeFigureOut">
              <a:rPr lang="en-US"/>
              <a:pPr>
                <a:defRPr/>
              </a:pPr>
              <a:t>12/10/2013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106885EE-D14E-42F8-9B84-F45478CDE800}" type="slidenum">
              <a:rPr lang="en-US"/>
              <a:pPr>
                <a:defRPr/>
              </a:pPr>
              <a:t>‹#›</a:t>
            </a:fld>
            <a:endParaRPr lang="en-US" dirty="0"/>
          </a:p>
        </p:txBody>
      </p:sp>
    </p:spTree>
    <p:extLst>
      <p:ext uri="{BB962C8B-B14F-4D97-AF65-F5344CB8AC3E}">
        <p14:creationId xmlns:p14="http://schemas.microsoft.com/office/powerpoint/2010/main" xmlns="" val="36562132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ADFA59-B513-4775-8880-B1495979E4E7}" type="slidenum">
              <a:rPr lang="en-US" smtClean="0"/>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236D684-6F21-45A3-A280-8FBB03F1A4C5}" type="slidenum">
              <a:rPr lang="en-US" smtClean="0"/>
              <a:pPr>
                <a:defRPr/>
              </a:pPr>
              <a:t>10</a:t>
            </a:fld>
            <a:endParaRPr lang="en-US" dirty="0"/>
          </a:p>
        </p:txBody>
      </p:sp>
    </p:spTree>
    <p:extLst>
      <p:ext uri="{BB962C8B-B14F-4D97-AF65-F5344CB8AC3E}">
        <p14:creationId xmlns:p14="http://schemas.microsoft.com/office/powerpoint/2010/main" xmlns="" val="2764640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1E5DF22-EDED-40E9-AD8B-A22E61C92C55}" type="slidenum">
              <a:rPr lang="en-US" smtClean="0"/>
              <a:pPr>
                <a:defRPr/>
              </a:pPr>
              <a:t>11</a:t>
            </a:fld>
            <a:endParaRPr lang="en-US" dirty="0"/>
          </a:p>
        </p:txBody>
      </p:sp>
    </p:spTree>
    <p:extLst>
      <p:ext uri="{BB962C8B-B14F-4D97-AF65-F5344CB8AC3E}">
        <p14:creationId xmlns:p14="http://schemas.microsoft.com/office/powerpoint/2010/main" xmlns="" val="2330408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How does this hospital work fit within the larger strategic goal of reducing SSBs—and why healthcare?</a:t>
            </a:r>
          </a:p>
          <a:p>
            <a:endParaRPr lang="en-US" dirty="0"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fld id="{6146B9AF-5F39-4A0D-BBFF-965858E1E9F3}" type="slidenum">
              <a:rPr lang="en-US" smtClean="0"/>
              <a:pPr eaLnBrk="1" hangingPunct="1"/>
              <a:t>12</a:t>
            </a:fld>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smtClean="0"/>
          </a:p>
        </p:txBody>
      </p:sp>
      <p:sp>
        <p:nvSpPr>
          <p:cNvPr id="4" name="Slide Number Placeholder 3"/>
          <p:cNvSpPr>
            <a:spLocks noGrp="1"/>
          </p:cNvSpPr>
          <p:nvPr>
            <p:ph type="sldNum" sz="quarter" idx="10"/>
          </p:nvPr>
        </p:nvSpPr>
        <p:spPr/>
        <p:txBody>
          <a:bodyPr/>
          <a:lstStyle/>
          <a:p>
            <a:pPr>
              <a:defRPr/>
            </a:pPr>
            <a:fld id="{E460652B-7DCA-43B9-92D8-DE64C8221D2E}" type="slidenum">
              <a:rPr lang="en-US" smtClean="0"/>
              <a:pPr>
                <a:defRPr/>
              </a:pPr>
              <a:t>13</a:t>
            </a:fld>
            <a:endParaRPr lang="en-US" dirty="0"/>
          </a:p>
        </p:txBody>
      </p:sp>
    </p:spTree>
    <p:extLst>
      <p:ext uri="{BB962C8B-B14F-4D97-AF65-F5344CB8AC3E}">
        <p14:creationId xmlns:p14="http://schemas.microsoft.com/office/powerpoint/2010/main" xmlns="" val="3099054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Julie</a:t>
            </a:r>
            <a:endParaRPr lang="en-US" dirty="0"/>
          </a:p>
        </p:txBody>
      </p:sp>
      <p:sp>
        <p:nvSpPr>
          <p:cNvPr id="4" name="Slide Number Placeholder 3"/>
          <p:cNvSpPr>
            <a:spLocks noGrp="1"/>
          </p:cNvSpPr>
          <p:nvPr>
            <p:ph type="sldNum" sz="quarter" idx="10"/>
          </p:nvPr>
        </p:nvSpPr>
        <p:spPr/>
        <p:txBody>
          <a:bodyPr/>
          <a:lstStyle/>
          <a:p>
            <a:pPr>
              <a:defRPr/>
            </a:pPr>
            <a:fld id="{CCC52971-3F5A-408F-BA8A-D37FFEC87FE8}" type="slidenum">
              <a:rPr lang="en-US" smtClean="0"/>
              <a:pPr>
                <a:defRPr/>
              </a:pPr>
              <a:t>14</a:t>
            </a:fld>
            <a:endParaRPr lang="en-US"/>
          </a:p>
        </p:txBody>
      </p:sp>
    </p:spTree>
    <p:extLst>
      <p:ext uri="{BB962C8B-B14F-4D97-AF65-F5344CB8AC3E}">
        <p14:creationId xmlns:p14="http://schemas.microsoft.com/office/powerpoint/2010/main" xmlns="" val="155917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Julie</a:t>
            </a:r>
          </a:p>
          <a:p>
            <a:r>
              <a:rPr lang="en-US" dirty="0" smtClean="0"/>
              <a:t>Healthy vending policies may also include guidelines to increase the visibility of healthy items through product placement (placing healthy items at eye level) or labeling of caloric content or otherwise identifying healthy options.</a:t>
            </a:r>
          </a:p>
          <a:p>
            <a:endParaRPr lang="en-US" dirty="0" smtClean="0"/>
          </a:p>
          <a:p>
            <a:r>
              <a:rPr lang="en-US" dirty="0" smtClean="0"/>
              <a:t>They may also use pricing strategies to encourage purchase of healthy options by making healthy items less expensive or the same price as unhealthy items.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CC52971-3F5A-408F-BA8A-D37FFEC87FE8}" type="slidenum">
              <a:rPr lang="en-US" smtClean="0"/>
              <a:pPr>
                <a:defRPr/>
              </a:pPr>
              <a:t>15</a:t>
            </a:fld>
            <a:endParaRPr lang="en-US"/>
          </a:p>
        </p:txBody>
      </p:sp>
    </p:spTree>
    <p:extLst>
      <p:ext uri="{BB962C8B-B14F-4D97-AF65-F5344CB8AC3E}">
        <p14:creationId xmlns:p14="http://schemas.microsoft.com/office/powerpoint/2010/main" xmlns="" val="2392723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Julie</a:t>
            </a:r>
          </a:p>
          <a:p>
            <a:r>
              <a:rPr lang="en-US" dirty="0" smtClean="0"/>
              <a:t>Example</a:t>
            </a:r>
            <a:r>
              <a:rPr lang="en-US" baseline="0" dirty="0" smtClean="0"/>
              <a:t> from a previous webinar on healthy food procurement policies; Massachusetts General Hospital – changed the “choice architecture” in its cafeteria to promote healthier choices—put them at eye level, within easy reach; put the less healthy options in less visible, slightly less convenient places</a:t>
            </a:r>
          </a:p>
          <a:p>
            <a:r>
              <a:rPr lang="en-US" baseline="0" dirty="0" smtClean="0"/>
              <a:t>Put bottled water everywhere within easy reach</a:t>
            </a:r>
          </a:p>
          <a:p>
            <a:endParaRPr lang="en-US" dirty="0" smtClean="0"/>
          </a:p>
          <a:p>
            <a:r>
              <a:rPr lang="en-US" dirty="0" smtClean="0"/>
              <a:t>Could do similar</a:t>
            </a:r>
            <a:r>
              <a:rPr lang="en-US" baseline="0" dirty="0" smtClean="0"/>
              <a:t> placement strategies with items in vending machines</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Same with pricing</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CCC52971-3F5A-408F-BA8A-D37FFEC87FE8}"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Julie</a:t>
            </a:r>
            <a:endParaRPr lang="en-US" dirty="0"/>
          </a:p>
        </p:txBody>
      </p:sp>
      <p:sp>
        <p:nvSpPr>
          <p:cNvPr id="4" name="Slide Number Placeholder 3"/>
          <p:cNvSpPr>
            <a:spLocks noGrp="1"/>
          </p:cNvSpPr>
          <p:nvPr>
            <p:ph type="sldNum" sz="quarter" idx="10"/>
          </p:nvPr>
        </p:nvSpPr>
        <p:spPr/>
        <p:txBody>
          <a:bodyPr/>
          <a:lstStyle/>
          <a:p>
            <a:pPr>
              <a:defRPr/>
            </a:pPr>
            <a:fld id="{CCC52971-3F5A-408F-BA8A-D37FFEC87FE8}" type="slidenum">
              <a:rPr lang="en-US" smtClean="0"/>
              <a:pPr>
                <a:defRPr/>
              </a:pPr>
              <a:t>17</a:t>
            </a:fld>
            <a:endParaRPr lang="en-US"/>
          </a:p>
        </p:txBody>
      </p:sp>
    </p:spTree>
    <p:extLst>
      <p:ext uri="{BB962C8B-B14F-4D97-AF65-F5344CB8AC3E}">
        <p14:creationId xmlns:p14="http://schemas.microsoft.com/office/powerpoint/2010/main" xmlns="" val="1782417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Julie</a:t>
            </a:r>
          </a:p>
        </p:txBody>
      </p:sp>
      <p:sp>
        <p:nvSpPr>
          <p:cNvPr id="4" name="Slide Number Placeholder 3"/>
          <p:cNvSpPr>
            <a:spLocks noGrp="1"/>
          </p:cNvSpPr>
          <p:nvPr>
            <p:ph type="sldNum" sz="quarter" idx="5"/>
          </p:nvPr>
        </p:nvSpPr>
        <p:spPr/>
        <p:txBody>
          <a:bodyPr/>
          <a:lstStyle/>
          <a:p>
            <a:pPr>
              <a:defRPr/>
            </a:pPr>
            <a:fld id="{5A8E799F-D5E3-4D99-AD86-EAA8DC0CB2E0}"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7613" y="685800"/>
            <a:ext cx="1882775" cy="1412875"/>
          </a:xfrm>
        </p:spPr>
      </p:sp>
      <p:sp>
        <p:nvSpPr>
          <p:cNvPr id="3" name="Notes Placeholder 2"/>
          <p:cNvSpPr>
            <a:spLocks noGrp="1"/>
          </p:cNvSpPr>
          <p:nvPr>
            <p:ph type="body" idx="1"/>
          </p:nvPr>
        </p:nvSpPr>
        <p:spPr>
          <a:xfrm>
            <a:off x="685800" y="2398426"/>
            <a:ext cx="5486400" cy="6059776"/>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here at the Pub Health Law </a:t>
            </a:r>
            <a:r>
              <a:rPr lang="en-US" baseline="0" dirty="0" err="1" smtClean="0"/>
              <a:t>Ctr</a:t>
            </a:r>
            <a:r>
              <a:rPr lang="en-US" baseline="0" dirty="0" smtClean="0"/>
              <a:t> are especially excited because while we have partnered on a national level with the American Heart Association and HealthCare without Harm on these types of efforts, we were really glad to have the opportunity to do this work within our own state.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this slide captures our global approach in doing this work, but I also wanted to give you some specific examples of the things that we’re doing, and then an elaborate on some of the key partners and activities in the next few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742950" lvl="1" indent="-285750">
              <a:spcAft>
                <a:spcPts val="600"/>
              </a:spcAft>
              <a:buClr>
                <a:schemeClr val="tx1">
                  <a:lumMod val="65000"/>
                  <a:lumOff val="35000"/>
                </a:schemeClr>
              </a:buClr>
              <a:buSzPct val="7500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Early on -- Convened an invitation-only</a:t>
            </a:r>
            <a:r>
              <a:rPr lang="en-US" baseline="0"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healthy beverages in healthcare discussion with key potential partners to discuss perspectives, strategies</a:t>
            </a:r>
          </a:p>
          <a:p>
            <a:pPr marL="1200150" lvl="2" indent="-285750">
              <a:spcAft>
                <a:spcPts val="600"/>
              </a:spcAft>
              <a:buClr>
                <a:schemeClr val="tx1">
                  <a:lumMod val="65000"/>
                  <a:lumOff val="35000"/>
                </a:schemeClr>
              </a:buClr>
              <a:buSzPct val="7500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Invitees included clinicians,</a:t>
            </a:r>
            <a:r>
              <a:rPr lang="en-US" baseline="0" dirty="0" smtClean="0">
                <a:latin typeface="Times New Roman" panose="02020603050405020304" pitchFamily="18" charset="0"/>
                <a:cs typeface="Times New Roman" panose="02020603050405020304" pitchFamily="18" charset="0"/>
              </a:rPr>
              <a:t> medical professional associations, healthplan reps, hospital association, and public health</a:t>
            </a:r>
          </a:p>
          <a:p>
            <a:pPr marL="1200150" lvl="2" indent="-285750">
              <a:spcAft>
                <a:spcPts val="600"/>
              </a:spcAft>
              <a:buClr>
                <a:schemeClr val="tx1">
                  <a:lumMod val="65000"/>
                  <a:lumOff val="35000"/>
                </a:schemeClr>
              </a:buClr>
              <a:buSzPct val="75000"/>
              <a:buFont typeface="Wingdings" panose="05000000000000000000" pitchFamily="2" charset="2"/>
              <a:buChar char="§"/>
            </a:pPr>
            <a:endParaRPr lang="en-US" dirty="0" smtClean="0">
              <a:latin typeface="Times New Roman" panose="02020603050405020304" pitchFamily="18" charset="0"/>
              <a:cs typeface="Times New Roman" panose="02020603050405020304" pitchFamily="18" charset="0"/>
            </a:endParaRPr>
          </a:p>
          <a:p>
            <a:pPr marL="742950" lvl="1" indent="-285750">
              <a:spcAft>
                <a:spcPts val="600"/>
              </a:spcAft>
              <a:buClr>
                <a:schemeClr val="tx1">
                  <a:lumMod val="65000"/>
                  <a:lumOff val="35000"/>
                </a:schemeClr>
              </a:buClr>
              <a:buSzPct val="7500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We</a:t>
            </a:r>
            <a:r>
              <a:rPr lang="en-US" baseline="0" dirty="0" smtClean="0">
                <a:latin typeface="Times New Roman" panose="02020603050405020304" pitchFamily="18" charset="0"/>
                <a:cs typeface="Times New Roman" panose="02020603050405020304" pitchFamily="18" charset="0"/>
              </a:rPr>
              <a:t> developed educational webinars to explain what we’re doing and why, to promote better understanding of the need to create environments that support healthy behaviors—also opportunity to highlight and promote partner activities</a:t>
            </a:r>
          </a:p>
          <a:p>
            <a:pPr marL="742950" lvl="1" indent="-285750">
              <a:spcAft>
                <a:spcPts val="600"/>
              </a:spcAft>
              <a:buClr>
                <a:schemeClr val="tx1">
                  <a:lumMod val="65000"/>
                  <a:lumOff val="35000"/>
                </a:schemeClr>
              </a:buClr>
              <a:buSzPct val="75000"/>
              <a:buFont typeface="Wingdings" panose="05000000000000000000" pitchFamily="2" charset="2"/>
              <a:buChar char="§"/>
            </a:pPr>
            <a:endParaRPr lang="en-US" baseline="0" dirty="0" smtClean="0">
              <a:latin typeface="Times New Roman" panose="02020603050405020304" pitchFamily="18" charset="0"/>
              <a:cs typeface="Times New Roman" panose="02020603050405020304" pitchFamily="18" charset="0"/>
            </a:endParaRPr>
          </a:p>
          <a:p>
            <a:pPr marL="742950" lvl="1" indent="-285750">
              <a:spcAft>
                <a:spcPts val="600"/>
              </a:spcAft>
              <a:buClr>
                <a:schemeClr val="tx1">
                  <a:lumMod val="65000"/>
                  <a:lumOff val="35000"/>
                </a:schemeClr>
              </a:buClr>
              <a:buSzPct val="75000"/>
              <a:buFont typeface="Wingdings" panose="05000000000000000000" pitchFamily="2" charset="2"/>
              <a:buChar char="§"/>
            </a:pPr>
            <a:r>
              <a:rPr lang="en-US" baseline="0" dirty="0" smtClean="0"/>
              <a:t>Presentations—at public health conferences, oral health summit, Cancer Disparities summit, upcoming presentation at MHA trustees meeting</a:t>
            </a:r>
          </a:p>
          <a:p>
            <a:pPr marL="742950" lvl="1" indent="-285750">
              <a:spcAft>
                <a:spcPts val="600"/>
              </a:spcAft>
              <a:buClr>
                <a:schemeClr val="tx1">
                  <a:lumMod val="65000"/>
                  <a:lumOff val="35000"/>
                </a:schemeClr>
              </a:buClr>
              <a:buSzPct val="75000"/>
              <a:buFont typeface="Wingdings" panose="05000000000000000000" pitchFamily="2" charset="2"/>
              <a:buChar char="§"/>
            </a:pPr>
            <a:endParaRPr lang="en-US" baseline="0" dirty="0" smtClean="0"/>
          </a:p>
          <a:p>
            <a:pPr marL="742950" lvl="1" indent="-285750">
              <a:spcAft>
                <a:spcPts val="600"/>
              </a:spcAft>
              <a:buClr>
                <a:schemeClr val="tx1">
                  <a:lumMod val="65000"/>
                  <a:lumOff val="35000"/>
                </a:schemeClr>
              </a:buClr>
              <a:buSzPct val="7500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Providing free,</a:t>
            </a:r>
            <a:r>
              <a:rPr lang="en-US" baseline="0" dirty="0" smtClean="0">
                <a:latin typeface="Times New Roman" panose="02020603050405020304" pitchFamily="18" charset="0"/>
                <a:cs typeface="Times New Roman" panose="02020603050405020304" pitchFamily="18" charset="0"/>
              </a:rPr>
              <a:t> customized </a:t>
            </a:r>
            <a:r>
              <a:rPr lang="en-US" dirty="0" smtClean="0">
                <a:latin typeface="Times New Roman" panose="02020603050405020304" pitchFamily="18" charset="0"/>
                <a:cs typeface="Times New Roman" panose="02020603050405020304" pitchFamily="18" charset="0"/>
              </a:rPr>
              <a:t>technical assistance on reducing</a:t>
            </a:r>
            <a:r>
              <a:rPr lang="en-US" baseline="0" dirty="0" smtClean="0">
                <a:latin typeface="Times New Roman" panose="02020603050405020304" pitchFamily="18" charset="0"/>
                <a:cs typeface="Times New Roman" panose="02020603050405020304" pitchFamily="18" charset="0"/>
              </a:rPr>
              <a:t> sugary drinks in healthcare and worksite settings</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CEFAE10-14AD-417E-B468-320E642F7E18}" type="slidenum">
              <a:rPr lang="en-US" smtClean="0"/>
              <a:pPr/>
              <a:t>19</a:t>
            </a:fld>
            <a:endParaRPr lang="en-US" dirty="0"/>
          </a:p>
        </p:txBody>
      </p:sp>
    </p:spTree>
    <p:extLst>
      <p:ext uri="{BB962C8B-B14F-4D97-AF65-F5344CB8AC3E}">
        <p14:creationId xmlns:p14="http://schemas.microsoft.com/office/powerpoint/2010/main" xmlns="" val="3850207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956032-D696-43F8-8408-227469044FE3}" type="slidenum">
              <a:rPr lang="en-US" smtClean="0"/>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6763" y="685800"/>
            <a:ext cx="2784475" cy="2087563"/>
          </a:xfrm>
        </p:spPr>
      </p:sp>
      <p:sp>
        <p:nvSpPr>
          <p:cNvPr id="3" name="Notes Placeholder 2"/>
          <p:cNvSpPr>
            <a:spLocks noGrp="1"/>
          </p:cNvSpPr>
          <p:nvPr>
            <p:ph type="body" idx="1"/>
          </p:nvPr>
        </p:nvSpPr>
        <p:spPr>
          <a:xfrm>
            <a:off x="381000" y="2923082"/>
            <a:ext cx="6172200" cy="5535120"/>
          </a:xfrm>
        </p:spPr>
        <p:txBody>
          <a:bodyPr/>
          <a:lstStyle/>
          <a:p>
            <a:r>
              <a:rPr lang="en-US" dirty="0" smtClean="0"/>
              <a:t>Julie</a:t>
            </a:r>
          </a:p>
          <a:p>
            <a:endParaRPr lang="en-US" dirty="0" smtClean="0"/>
          </a:p>
          <a:p>
            <a:r>
              <a:rPr lang="en-US" baseline="0" dirty="0" smtClean="0"/>
              <a:t>This slide represents how we’ve been able to put all these pieces together—from events and presentations that we’ve collaborated on during this past summer.</a:t>
            </a:r>
          </a:p>
          <a:p>
            <a:endParaRPr lang="en-US" baseline="0" dirty="0" smtClean="0"/>
          </a:p>
          <a:p>
            <a:r>
              <a:rPr lang="en-US" baseline="0" dirty="0" smtClean="0"/>
              <a:t>Earlier this summer, we worked with a local public health department and SHIP grantee in west-central MN called PartnerSHIP4Health to hold a leadership meeting, building off the relationships that this group has built with its community partners—including over 20 large employers and health care providers in their region</a:t>
            </a:r>
          </a:p>
          <a:p>
            <a:r>
              <a:rPr lang="en-US" baseline="0" dirty="0" smtClean="0"/>
              <a:t>	</a:t>
            </a:r>
          </a:p>
          <a:p>
            <a:r>
              <a:rPr lang="en-US" baseline="0" dirty="0" smtClean="0"/>
              <a:t>Jamie Harvie of the Hospital Challenge came to talk about why hospitals are doing this work, and brought a representative from one of the hospitals that has taken the sugary drink pledge, who could provide a real-life perspective and share how they did it</a:t>
            </a:r>
          </a:p>
          <a:p>
            <a:endParaRPr lang="en-US" baseline="0" dirty="0" smtClean="0"/>
          </a:p>
          <a:p>
            <a:r>
              <a:rPr lang="en-US" baseline="0" dirty="0" smtClean="0"/>
              <a:t>The Center provided information about the link between cancer and obesity to reinforce the Challenge’s message about the important role of healthcare in modeling community health, explained the toolkit, and offered technical assistance.</a:t>
            </a:r>
          </a:p>
          <a:p>
            <a:endParaRPr lang="en-US" baseline="0" dirty="0" smtClean="0"/>
          </a:p>
          <a:p>
            <a:r>
              <a:rPr lang="en-US" baseline="0" dirty="0" smtClean="0"/>
              <a:t>We did a survey after the meeting—</a:t>
            </a:r>
          </a:p>
          <a:p>
            <a:r>
              <a:rPr lang="en-US" sz="1200" kern="1200" dirty="0" smtClean="0">
                <a:solidFill>
                  <a:schemeClr val="tx1"/>
                </a:solidFill>
                <a:effectLst/>
                <a:latin typeface="+mn-lt"/>
                <a:ea typeface="+mn-ea"/>
                <a:cs typeface="+mn-cs"/>
              </a:rPr>
              <a:t>About</a:t>
            </a:r>
            <a:r>
              <a:rPr lang="en-US" sz="1200" kern="1200" baseline="0" dirty="0" smtClean="0">
                <a:solidFill>
                  <a:schemeClr val="tx1"/>
                </a:solidFill>
                <a:effectLst/>
                <a:latin typeface="+mn-lt"/>
                <a:ea typeface="+mn-ea"/>
                <a:cs typeface="+mn-cs"/>
              </a:rPr>
              <a:t> 55%</a:t>
            </a:r>
            <a:r>
              <a:rPr lang="en-US" sz="1200" kern="1200" dirty="0" smtClean="0">
                <a:solidFill>
                  <a:schemeClr val="tx1"/>
                </a:solidFill>
                <a:effectLst/>
                <a:latin typeface="+mn-lt"/>
                <a:ea typeface="+mn-ea"/>
                <a:cs typeface="+mn-cs"/>
              </a:rPr>
              <a:t> of the survey respondents indicated that before the meeting,  they were either undecided about or were not very interested in exploring a policy that would reduce or eliminate sugary drink consumption within their facility.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After the event, however, only 8% of the respondents remained undecided, and 91% agreed or strongly agreed that they were interested in exploring this type of policy.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We were very pleased with these indicators.</a:t>
            </a:r>
            <a:endParaRPr lang="en-US" baseline="0" dirty="0" smtClean="0"/>
          </a:p>
          <a:p>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June—since then, we check in periodically, continue to offer support and encouragement, and are talking about doing another event early next year where people can report on progress.</a:t>
            </a:r>
          </a:p>
          <a:p>
            <a:endParaRPr lang="en-US" baseline="0" dirty="0" smtClean="0"/>
          </a:p>
        </p:txBody>
      </p:sp>
      <p:sp>
        <p:nvSpPr>
          <p:cNvPr id="4" name="Slide Number Placeholder 3"/>
          <p:cNvSpPr>
            <a:spLocks noGrp="1"/>
          </p:cNvSpPr>
          <p:nvPr>
            <p:ph type="sldNum" sz="quarter" idx="10"/>
          </p:nvPr>
        </p:nvSpPr>
        <p:spPr/>
        <p:txBody>
          <a:bodyPr/>
          <a:lstStyle/>
          <a:p>
            <a:fld id="{ACEFAE10-14AD-417E-B468-320E642F7E18}" type="slidenum">
              <a:rPr lang="en-US" smtClean="0"/>
              <a:pPr/>
              <a:t>20</a:t>
            </a:fld>
            <a:endParaRPr lang="en-US"/>
          </a:p>
        </p:txBody>
      </p:sp>
    </p:spTree>
    <p:extLst>
      <p:ext uri="{BB962C8B-B14F-4D97-AF65-F5344CB8AC3E}">
        <p14:creationId xmlns:p14="http://schemas.microsoft.com/office/powerpoint/2010/main" xmlns="" val="3850207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Michelle</a:t>
            </a:r>
          </a:p>
          <a:p>
            <a:endParaRPr lang="en-US" dirty="0" smtClean="0"/>
          </a:p>
          <a:p>
            <a:r>
              <a:rPr lang="en-US" dirty="0" smtClean="0"/>
              <a:t>By focusing on the role of hospitals</a:t>
            </a:r>
            <a:r>
              <a:rPr lang="en-US" baseline="0" dirty="0" smtClean="0"/>
              <a:t> in promoting healthy beverage environments, we created an opportunity for public health leaders to deliver positive messages on reducing sugar sweetened beverages.</a:t>
            </a:r>
            <a:endParaRPr lang="en-US" dirty="0" smtClean="0"/>
          </a:p>
        </p:txBody>
      </p:sp>
      <p:sp>
        <p:nvSpPr>
          <p:cNvPr id="4" name="Slide Number Placeholder 3"/>
          <p:cNvSpPr>
            <a:spLocks noGrp="1"/>
          </p:cNvSpPr>
          <p:nvPr>
            <p:ph type="sldNum" sz="quarter" idx="10"/>
          </p:nvPr>
        </p:nvSpPr>
        <p:spPr/>
        <p:txBody>
          <a:bodyPr/>
          <a:lstStyle/>
          <a:p>
            <a:fld id="{ACEFAE10-14AD-417E-B468-320E642F7E18}" type="slidenum">
              <a:rPr lang="en-US" smtClean="0"/>
              <a:pPr/>
              <a:t>21</a:t>
            </a:fld>
            <a:endParaRPr lang="en-US"/>
          </a:p>
        </p:txBody>
      </p:sp>
    </p:spTree>
    <p:extLst>
      <p:ext uri="{BB962C8B-B14F-4D97-AF65-F5344CB8AC3E}">
        <p14:creationId xmlns:p14="http://schemas.microsoft.com/office/powerpoint/2010/main" xmlns="" val="3850207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E236D684-6F21-45A3-A280-8FBB03F1A4C5}" type="slidenum">
              <a:rPr lang="en-US" smtClean="0"/>
              <a:pPr>
                <a:defRPr/>
              </a:pPr>
              <a:t>32</a:t>
            </a:fld>
            <a:endParaRPr lang="en-US" dirty="0"/>
          </a:p>
        </p:txBody>
      </p:sp>
    </p:spTree>
    <p:extLst>
      <p:ext uri="{BB962C8B-B14F-4D97-AF65-F5344CB8AC3E}">
        <p14:creationId xmlns:p14="http://schemas.microsoft.com/office/powerpoint/2010/main" xmlns="" val="588142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 pilot program</a:t>
            </a:r>
            <a:endParaRPr lang="en-US" dirty="0"/>
          </a:p>
        </p:txBody>
      </p:sp>
      <p:sp>
        <p:nvSpPr>
          <p:cNvPr id="4" name="Slide Number Placeholder 3"/>
          <p:cNvSpPr>
            <a:spLocks noGrp="1"/>
          </p:cNvSpPr>
          <p:nvPr>
            <p:ph type="sldNum" sz="quarter" idx="10"/>
          </p:nvPr>
        </p:nvSpPr>
        <p:spPr/>
        <p:txBody>
          <a:bodyPr/>
          <a:lstStyle/>
          <a:p>
            <a:pPr>
              <a:defRPr/>
            </a:pPr>
            <a:fld id="{E236D684-6F21-45A3-A280-8FBB03F1A4C5}" type="slidenum">
              <a:rPr lang="en-US" smtClean="0"/>
              <a:pPr>
                <a:defRPr/>
              </a:pPr>
              <a:t>33</a:t>
            </a:fld>
            <a:endParaRPr lang="en-US" dirty="0"/>
          </a:p>
        </p:txBody>
      </p:sp>
    </p:spTree>
    <p:extLst>
      <p:ext uri="{BB962C8B-B14F-4D97-AF65-F5344CB8AC3E}">
        <p14:creationId xmlns:p14="http://schemas.microsoft.com/office/powerpoint/2010/main" xmlns="" val="1455436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000" dirty="0" smtClean="0">
              <a:solidFill>
                <a:srgbClr val="000099"/>
              </a:solidFill>
            </a:endParaRPr>
          </a:p>
        </p:txBody>
      </p:sp>
      <p:sp>
        <p:nvSpPr>
          <p:cNvPr id="47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3BCE61-D383-475D-A881-2FB32389FEA4}" type="slidenum">
              <a:rPr lang="en-US" smtClean="0"/>
              <a:pPr/>
              <a:t>3</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06885EE-D14E-42F8-9B84-F45478CDE800}" type="slidenum">
              <a:rPr lang="en-US" smtClean="0"/>
              <a:pPr>
                <a:defRPr/>
              </a:pPr>
              <a:t>4</a:t>
            </a:fld>
            <a:endParaRPr lang="en-US" dirty="0"/>
          </a:p>
        </p:txBody>
      </p:sp>
    </p:spTree>
    <p:extLst>
      <p:ext uri="{BB962C8B-B14F-4D97-AF65-F5344CB8AC3E}">
        <p14:creationId xmlns:p14="http://schemas.microsoft.com/office/powerpoint/2010/main" xmlns="" val="1602146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latin typeface="Times New Roman" panose="02020603050405020304" pitchFamily="18" charset="0"/>
                <a:cs typeface="Times New Roman" panose="02020603050405020304" pitchFamily="18" charset="0"/>
              </a:rPr>
              <a:t>Beverages are a large source of added sugar in our diets.  For adults, 33% of calories from added sugars come from beverages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latin typeface="Times New Roman" panose="02020603050405020304" pitchFamily="18" charset="0"/>
                <a:cs typeface="Times New Roman" panose="02020603050405020304" pitchFamily="18" charset="0"/>
              </a:rPr>
              <a:t>For children and adolescents, 40% of calories from added sugars come from beverages</a:t>
            </a:r>
            <a:endParaRPr lang="en-US" dirty="0" smtClean="0">
              <a:latin typeface="Times New Roman" panose="02020603050405020304" pitchFamily="18" charset="0"/>
              <a:cs typeface="Times New Roman" panose="02020603050405020304" pitchFamily="18" charset="0"/>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According to Minnesota Student Survey data from 2010, about one-third of Minnesota 6th and 9th-graders and one-quarter of 12th-graders reported that they drank one or more sports drink a day. Additionally, nearly 50% of 6th-, 9th-, and 12th-graders surveyed reported that they drank one or more pop or soda drinks in a day.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Source:  </a:t>
            </a:r>
          </a:p>
          <a:p>
            <a:r>
              <a:rPr lang="en-US" sz="1200" b="0" i="0" u="none" strike="noStrike" kern="1200" baseline="0" dirty="0" smtClean="0">
                <a:solidFill>
                  <a:schemeClr val="tx1"/>
                </a:solidFill>
                <a:latin typeface="+mn-lt"/>
                <a:ea typeface="+mn-ea"/>
                <a:cs typeface="+mn-cs"/>
              </a:rPr>
              <a:t>Minn. </a:t>
            </a:r>
            <a:r>
              <a:rPr lang="en-US" sz="1200" b="0" i="0" u="none" strike="noStrike" kern="1200" baseline="0" dirty="0" err="1" smtClean="0">
                <a:solidFill>
                  <a:schemeClr val="tx1"/>
                </a:solidFill>
                <a:latin typeface="+mn-lt"/>
                <a:ea typeface="+mn-ea"/>
                <a:cs typeface="+mn-cs"/>
              </a:rPr>
              <a:t>Dep’ts</a:t>
            </a:r>
            <a:r>
              <a:rPr lang="en-US" sz="1200" b="0" i="0" u="none" strike="noStrike" kern="1200" baseline="0" dirty="0" smtClean="0">
                <a:solidFill>
                  <a:schemeClr val="tx1"/>
                </a:solidFill>
                <a:latin typeface="+mn-lt"/>
                <a:ea typeface="+mn-ea"/>
                <a:cs typeface="+mn-cs"/>
              </a:rPr>
              <a:t> of Educ., Health, Human </a:t>
            </a:r>
            <a:r>
              <a:rPr lang="en-US" sz="1200" b="0" i="0" u="none" strike="noStrike" kern="1200" baseline="0" dirty="0" err="1" smtClean="0">
                <a:solidFill>
                  <a:schemeClr val="tx1"/>
                </a:solidFill>
                <a:latin typeface="+mn-lt"/>
                <a:ea typeface="+mn-ea"/>
                <a:cs typeface="+mn-cs"/>
              </a:rPr>
              <a:t>Servs</a:t>
            </a:r>
            <a:r>
              <a:rPr lang="en-US" sz="1200" b="0" i="0" u="none" strike="noStrike" kern="1200" baseline="0" dirty="0" smtClean="0">
                <a:solidFill>
                  <a:schemeClr val="tx1"/>
                </a:solidFill>
                <a:latin typeface="+mn-lt"/>
                <a:ea typeface="+mn-ea"/>
                <a:cs typeface="+mn-cs"/>
              </a:rPr>
              <a:t>., and Pub. Safety, Minnesota Student Survey 1992-2010 Trends 38 (2010), </a:t>
            </a:r>
            <a:r>
              <a:rPr lang="en-US" sz="1200" b="0" i="1" u="none" strike="noStrike" kern="1200" baseline="0" dirty="0" smtClean="0">
                <a:solidFill>
                  <a:schemeClr val="tx1"/>
                </a:solidFill>
                <a:latin typeface="+mn-lt"/>
                <a:ea typeface="+mn-ea"/>
                <a:cs typeface="+mn-cs"/>
              </a:rPr>
              <a:t>available at h</a:t>
            </a:r>
            <a:r>
              <a:rPr lang="en-US" sz="1200" b="0" i="0" u="sng" strike="noStrike" kern="1200" baseline="0" dirty="0" smtClean="0">
                <a:solidFill>
                  <a:schemeClr val="tx1"/>
                </a:solidFill>
                <a:latin typeface="+mn-lt"/>
                <a:ea typeface="+mn-ea"/>
                <a:cs typeface="+mn-cs"/>
              </a:rPr>
              <a:t>ttp://www.health.state.mn.us/divs/chs/mss/trendreports/msstrendteport2010.pdf</a:t>
            </a:r>
            <a:r>
              <a:rPr lang="en-US" sz="1200" b="0" i="0" u="none" strike="noStrike"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a:t>
            </a:r>
            <a:endParaRPr lang="en-US"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ACEFAE10-14AD-417E-B468-320E642F7E18}" type="slidenum">
              <a:rPr lang="en-US" smtClean="0"/>
              <a:pPr/>
              <a:t>5</a:t>
            </a:fld>
            <a:endParaRPr lang="en-US" dirty="0"/>
          </a:p>
        </p:txBody>
      </p:sp>
    </p:spTree>
    <p:extLst>
      <p:ext uri="{BB962C8B-B14F-4D97-AF65-F5344CB8AC3E}">
        <p14:creationId xmlns:p14="http://schemas.microsoft.com/office/powerpoint/2010/main" xmlns="" val="3850207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Sugary drink consumption is </a:t>
            </a:r>
            <a:r>
              <a:rPr lang="en-US" baseline="0" dirty="0" smtClean="0"/>
              <a:t>associated with obesity—single food with the strongest association</a:t>
            </a:r>
            <a:endParaRPr lang="en-US" dirty="0" smtClean="0"/>
          </a:p>
          <a:p>
            <a:pPr eaLnBrk="1" hangingPunct="1">
              <a:spcBef>
                <a:spcPct val="0"/>
              </a:spcBef>
            </a:pPr>
            <a:endParaRPr lang="en-US" dirty="0" smtClean="0"/>
          </a:p>
          <a:p>
            <a:pPr eaLnBrk="1" hangingPunct="1">
              <a:spcBef>
                <a:spcPct val="0"/>
              </a:spcBef>
            </a:pPr>
            <a:r>
              <a:rPr lang="en-US" dirty="0" smtClean="0"/>
              <a:t>Obesity is now prevalent world wide in epidemic proportions, including in MN</a:t>
            </a:r>
          </a:p>
          <a:p>
            <a:pPr eaLnBrk="1" hangingPunct="1">
              <a:spcBef>
                <a:spcPct val="0"/>
              </a:spcBef>
            </a:pPr>
            <a:r>
              <a:rPr lang="en-US" dirty="0" smtClean="0"/>
              <a:t>--</a:t>
            </a:r>
          </a:p>
          <a:p>
            <a:pPr eaLnBrk="1" hangingPunct="1">
              <a:spcBef>
                <a:spcPct val="0"/>
              </a:spcBef>
            </a:pPr>
            <a:r>
              <a:rPr lang="en-US" dirty="0" smtClean="0"/>
              <a:t>Several other health conditions have been associated with the consumption of SSBs. These include diabetes,29,30 elevated triglycerides,31,32 cardiovascular disease,33 non-alcoholic fatty liver disease,34 elevated uric acid levels,35 gout,36 and dental caries.37 </a:t>
            </a:r>
          </a:p>
          <a:p>
            <a:pPr eaLnBrk="1" hangingPunct="1">
              <a:spcBef>
                <a:spcPct val="0"/>
              </a:spcBef>
            </a:pPr>
            <a:endParaRPr lang="en-US" dirty="0" smtClean="0"/>
          </a:p>
          <a:p>
            <a:pPr eaLnBrk="1" hangingPunct="1">
              <a:spcBef>
                <a:spcPct val="0"/>
              </a:spcBef>
            </a:pPr>
            <a:r>
              <a:rPr lang="en-US" dirty="0" smtClean="0"/>
              <a:t>Furthermore, SSB consumption has been linked to nutritionally inadequate diets, possibly due to displacement of nutrient-rich foods, such as milk, with SSBs.</a:t>
            </a:r>
          </a:p>
          <a:p>
            <a:pPr eaLnBrk="1" hangingPunct="1"/>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In fact a study recently showed men who consume one serving of sugary beverage per day were 20% more likely to develop heart disease.--</a:t>
            </a:r>
            <a:r>
              <a:rPr lang="en-US" sz="1200" dirty="0" smtClean="0">
                <a:latin typeface="Calibri" pitchFamily="34" charset="0"/>
              </a:rPr>
              <a:t>Sugary drink per day increased men’s heart disease risk by 20% (</a:t>
            </a:r>
            <a:r>
              <a:rPr lang="en-US" sz="1200" b="1" i="1" dirty="0" smtClean="0">
                <a:latin typeface="Calibri" pitchFamily="34" charset="0"/>
              </a:rPr>
              <a:t>Circulation</a:t>
            </a:r>
            <a:r>
              <a:rPr lang="en-US" sz="1200" b="1" dirty="0" smtClean="0">
                <a:latin typeface="Calibri" pitchFamily="34" charset="0"/>
              </a:rPr>
              <a:t>; </a:t>
            </a:r>
            <a:r>
              <a:rPr lang="en-US" sz="1200" dirty="0" smtClean="0">
                <a:latin typeface="Calibri" pitchFamily="34" charset="0"/>
              </a:rPr>
              <a:t>March 2012) </a:t>
            </a:r>
          </a:p>
          <a:p>
            <a:pPr eaLnBrk="1" hangingPunct="1">
              <a:spcBef>
                <a:spcPct val="0"/>
              </a:spcBef>
            </a:pPr>
            <a:endParaRPr lang="en-US" dirty="0" smtClean="0"/>
          </a:p>
          <a:p>
            <a:pPr marL="0" indent="0">
              <a:buClr>
                <a:schemeClr val="accent4">
                  <a:lumMod val="75000"/>
                </a:schemeClr>
              </a:buClr>
              <a:buNone/>
            </a:pPr>
            <a:r>
              <a:rPr lang="en-US" sz="1200" dirty="0" smtClean="0"/>
              <a:t>Why do sugary drinks promote long term weight gain? Possible mechanisms include:</a:t>
            </a:r>
          </a:p>
          <a:p>
            <a:pPr>
              <a:buClrTx/>
              <a:buFont typeface="Wingdings" pitchFamily="2" charset="2"/>
              <a:buChar char="§"/>
            </a:pPr>
            <a:r>
              <a:rPr lang="en-US" sz="1200" dirty="0" smtClean="0"/>
              <a:t>High sugar content</a:t>
            </a:r>
          </a:p>
          <a:p>
            <a:pPr>
              <a:buClrTx/>
              <a:buFont typeface="Wingdings" pitchFamily="2" charset="2"/>
              <a:buChar char="§"/>
            </a:pPr>
            <a:r>
              <a:rPr lang="en-US" sz="1200" dirty="0" smtClean="0"/>
              <a:t>Failure to compensate for liquid calories </a:t>
            </a:r>
          </a:p>
          <a:p>
            <a:pPr>
              <a:buClrTx/>
              <a:buFont typeface="Wingdings" pitchFamily="2" charset="2"/>
              <a:buChar char="§"/>
            </a:pPr>
            <a:r>
              <a:rPr lang="en-US" sz="1200" dirty="0" smtClean="0"/>
              <a:t>Insulin response to high sugar content may increase hunger</a:t>
            </a:r>
          </a:p>
          <a:p>
            <a:pPr>
              <a:buClrTx/>
              <a:buFont typeface="Wingdings" pitchFamily="2" charset="2"/>
              <a:buChar char="§"/>
            </a:pPr>
            <a:r>
              <a:rPr lang="en-US" sz="1200" dirty="0" smtClean="0"/>
              <a:t>Inability of fructose to satisfy hunger</a:t>
            </a:r>
          </a:p>
          <a:p>
            <a:pPr>
              <a:buClrTx/>
              <a:buFont typeface="Wingdings" pitchFamily="2" charset="2"/>
              <a:buChar char="§"/>
            </a:pPr>
            <a:r>
              <a:rPr lang="en-US" sz="1200" dirty="0" smtClean="0"/>
              <a:t>Desire for sweet taste overrides normal satiety signals</a:t>
            </a:r>
          </a:p>
          <a:p>
            <a:pPr eaLnBrk="1" hangingPunct="1">
              <a:spcBef>
                <a:spcPct val="0"/>
              </a:spcBef>
            </a:pPr>
            <a:endParaRPr lang="en-US" dirty="0" smtClean="0"/>
          </a:p>
          <a:p>
            <a:pPr eaLnBrk="1" hangingPunct="1">
              <a:spcBef>
                <a:spcPct val="0"/>
              </a:spcBef>
            </a:pPr>
            <a:endParaRPr lang="en-US" baseline="0" dirty="0" smtClean="0"/>
          </a:p>
          <a:p>
            <a:pPr eaLnBrk="1" hangingPunct="1">
              <a:spcBef>
                <a:spcPct val="0"/>
              </a:spcBef>
            </a:pPr>
            <a:r>
              <a:rPr lang="en-US" baseline="0" dirty="0" smtClean="0"/>
              <a:t>Increased risk of some cancers</a:t>
            </a: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F53112-5569-405C-BFA8-A6C2F4C7F39A}" type="slidenum">
              <a:rPr lang="en-US"/>
              <a:pPr fontAlgn="base">
                <a:spcBef>
                  <a:spcPct val="0"/>
                </a:spcBef>
                <a:spcAft>
                  <a:spcPct val="0"/>
                </a:spcAft>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Approximately one-third of cancers could be prevented by physical activity and healthy diet. </a:t>
            </a:r>
            <a:r>
              <a:rPr lang="en-US" dirty="0" smtClean="0"/>
              <a:t>Based on current trends in the</a:t>
            </a:r>
            <a:r>
              <a:rPr lang="en-US" baseline="0" dirty="0" smtClean="0"/>
              <a:t> rate of obesity</a:t>
            </a:r>
            <a:r>
              <a:rPr lang="en-US" dirty="0" smtClean="0"/>
              <a:t>,</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alibri" pitchFamily="34" charset="0"/>
              </a:rPr>
              <a:t>Obesity could lead to about 500,000 additional cases of cancer in the United States by the year 2030.  In comparison, if U.S. adults decreased their body mass index (BMI) by one percent , this would prevent the increase in cancer cases and actually decrease cancer cases by 100,000 annually.</a:t>
            </a:r>
          </a:p>
          <a:p>
            <a:pPr algn="l"/>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ED0D8F4-96A3-4BF8-9EE3-01BFE5464863}" type="slidenum">
              <a:rPr lang="en-US" smtClean="0"/>
              <a:pPr/>
              <a:t>7</a:t>
            </a:fld>
            <a:endParaRPr lang="en-US"/>
          </a:p>
        </p:txBody>
      </p:sp>
    </p:spTree>
    <p:extLst>
      <p:ext uri="{BB962C8B-B14F-4D97-AF65-F5344CB8AC3E}">
        <p14:creationId xmlns:p14="http://schemas.microsoft.com/office/powerpoint/2010/main" xmlns="" val="692496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9963">
              <a:buNone/>
            </a:pPr>
            <a:r>
              <a:rPr lang="en-US" sz="1200" dirty="0" smtClean="0">
                <a:latin typeface="Calibri" pitchFamily="34" charset="0"/>
              </a:rPr>
              <a:t>Excess weight is associated with increased risk of these common cancer types and possibly others</a:t>
            </a:r>
            <a:endParaRPr lang="en-US" dirty="0"/>
          </a:p>
        </p:txBody>
      </p:sp>
      <p:sp>
        <p:nvSpPr>
          <p:cNvPr id="4" name="Slide Number Placeholder 3"/>
          <p:cNvSpPr>
            <a:spLocks noGrp="1"/>
          </p:cNvSpPr>
          <p:nvPr>
            <p:ph type="sldNum" sz="quarter" idx="10"/>
          </p:nvPr>
        </p:nvSpPr>
        <p:spPr/>
        <p:txBody>
          <a:bodyPr/>
          <a:lstStyle/>
          <a:p>
            <a:pPr>
              <a:defRPr/>
            </a:pPr>
            <a:fld id="{106885EE-D14E-42F8-9B84-F45478CDE800}" type="slidenum">
              <a:rPr lang="en-US" smtClean="0"/>
              <a:pPr>
                <a:defRPr/>
              </a:pPr>
              <a:t>8</a:t>
            </a:fld>
            <a:endParaRPr lang="en-US" dirty="0"/>
          </a:p>
        </p:txBody>
      </p:sp>
    </p:spTree>
    <p:extLst>
      <p:ext uri="{BB962C8B-B14F-4D97-AF65-F5344CB8AC3E}">
        <p14:creationId xmlns:p14="http://schemas.microsoft.com/office/powerpoint/2010/main" xmlns="" val="430938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E236D684-6F21-45A3-A280-8FBB03F1A4C5}" type="slidenum">
              <a:rPr lang="en-US" smtClean="0"/>
              <a:pPr>
                <a:defRPr/>
              </a:pPr>
              <a:t>9</a:t>
            </a:fld>
            <a:endParaRPr lang="en-US" dirty="0"/>
          </a:p>
        </p:txBody>
      </p:sp>
    </p:spTree>
    <p:extLst>
      <p:ext uri="{BB962C8B-B14F-4D97-AF65-F5344CB8AC3E}">
        <p14:creationId xmlns:p14="http://schemas.microsoft.com/office/powerpoint/2010/main" xmlns="" val="1677200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A1D48706-94B8-4A7A-9BC8-817961EBE223}" type="datetimeFigureOut">
              <a:rPr lang="en-US"/>
              <a:pPr>
                <a:defRPr/>
              </a:pPr>
              <a:t>12/10/2013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42CECBC-540F-46CA-9532-A689FF505318}"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73071BC-DFBF-4B5A-BDDB-562DCEC490FD}" type="datetimeFigureOut">
              <a:rPr lang="en-US"/>
              <a:pPr>
                <a:defRPr/>
              </a:pPr>
              <a:t>12/10/2013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A701853-FE9F-46AD-B621-30D85D9DBDC8}"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278AAF9-9456-4097-B595-108A0F6CB3A0}" type="datetimeFigureOut">
              <a:rPr lang="en-US"/>
              <a:pPr>
                <a:defRPr/>
              </a:pPr>
              <a:t>12/10/2013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DBB6861-8CBC-4A6D-A244-242A2C642283}"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73136CC-AFE1-41AC-9DC1-4384C9D83079}" type="datetimeFigureOut">
              <a:rPr lang="en-US"/>
              <a:pPr>
                <a:defRPr/>
              </a:pPr>
              <a:t>12/10/2013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DAB0B36-B9D6-496E-AF5B-96C6B51DEF44}"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B4A120-67F7-448D-A534-C5763075D877}" type="datetimeFigureOut">
              <a:rPr lang="en-US"/>
              <a:pPr>
                <a:defRPr/>
              </a:pPr>
              <a:t>12/10/2013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4A8014D-F85A-48F8-BF92-694839102282}"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F8874A7-2300-457A-8036-06733B7F583D}" type="datetimeFigureOut">
              <a:rPr lang="en-US"/>
              <a:pPr>
                <a:defRPr/>
              </a:pPr>
              <a:t>12/10/2013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B8E7227-A071-47C3-B41F-BDF14BCDE151}"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599B1CB-D1A9-4D95-8440-B71832515F48}" type="datetimeFigureOut">
              <a:rPr lang="en-US"/>
              <a:pPr>
                <a:defRPr/>
              </a:pPr>
              <a:t>12/10/2013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7AC4A71-4B96-42AC-BE9E-E21237443FF9}"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46D4923-8A2F-4BCA-9BB1-C603B3D8E5B3}" type="datetimeFigureOut">
              <a:rPr lang="en-US"/>
              <a:pPr>
                <a:defRPr/>
              </a:pPr>
              <a:t>12/10/2013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83E85832-DC65-493C-981D-3A4B31CC7C94}"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1354317-73FD-44E3-8DB6-7FEDA54883B3}" type="datetimeFigureOut">
              <a:rPr lang="en-US"/>
              <a:pPr>
                <a:defRPr/>
              </a:pPr>
              <a:t>12/10/2013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3D0A43CA-6324-48FF-BE32-CCDF95CAA2F7}"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3441A89-15A5-4104-85F2-4465D41DA2F5}" type="datetimeFigureOut">
              <a:rPr lang="en-US"/>
              <a:pPr>
                <a:defRPr/>
              </a:pPr>
              <a:t>12/10/2013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6F9872E-A832-4814-BA16-D2B78EC9FB5A}"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F76E64C-C614-42AA-9AE2-B30BBA0D59E5}" type="datetimeFigureOut">
              <a:rPr lang="en-US"/>
              <a:pPr>
                <a:defRPr/>
              </a:pPr>
              <a:t>12/10/2013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C7BC287-CC90-4B47-90D5-75EEB2B5183E}"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8FBEDE5-689B-42BD-B119-463AD2EEB997}" type="datetimeFigureOut">
              <a:rPr lang="en-US"/>
              <a:pPr>
                <a:defRPr/>
              </a:pPr>
              <a:t>12/10/2013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1C4DC33-E930-4E62-910D-7ABAD5FD26D6}"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BF0E1D4-4D3F-4F58-8F4D-0FAB8FC927EF}" type="datetimeFigureOut">
              <a:rPr lang="en-US"/>
              <a:pPr>
                <a:defRPr/>
              </a:pPr>
              <a:t>12/10/2013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E152B42-251F-44BC-BE56-69BED746E973}"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A56C4E-F904-46CB-A3E2-A1C41A4AA4C5}" type="datetimeFigureOut">
              <a:rPr lang="en-US"/>
              <a:pPr>
                <a:defRPr/>
              </a:pPr>
              <a:t>12/10/2013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CAE1927-BB49-4D3E-9FAA-04D41F69D688}"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BAF128-B848-487F-AD6B-2BD19F2019C3}" type="datetimeFigureOut">
              <a:rPr lang="en-US"/>
              <a:pPr>
                <a:defRPr/>
              </a:pPr>
              <a:t>12/10/2013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DA38B7A-CC7F-4823-809C-9B895ACEBB2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cxnSp>
        <p:nvCxnSpPr>
          <p:cNvPr id="4" name="Straight Connector 3"/>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FAAA845-E00A-41F2-B228-6F1AAAD00C64}" type="datetimeFigureOut">
              <a:rPr lang="en-US"/>
              <a:pPr>
                <a:defRPr/>
              </a:pPr>
              <a:t>12/10/2013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27E80CE-D8CA-4F1D-B99F-9E53899FF8B5}"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35E12E5B-6DA4-4CE3-ACED-32BD5E131426}" type="datetimeFigureOut">
              <a:rPr lang="en-US"/>
              <a:pPr>
                <a:defRPr/>
              </a:pPr>
              <a:t>12/10/2013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2E7ADAE-EACC-4DCF-95C6-0D3CBC3FDA4D}"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D3CE7C56-2309-4064-8100-1E9209C564A6}" type="datetimeFigureOut">
              <a:rPr lang="en-US"/>
              <a:pPr>
                <a:defRPr/>
              </a:pPr>
              <a:t>12/10/2013</a:t>
            </a:fld>
            <a:endParaRPr lang="en-US" dirty="0"/>
          </a:p>
        </p:txBody>
      </p:sp>
      <p:sp>
        <p:nvSpPr>
          <p:cNvPr id="9" name="Footer Placeholder 7"/>
          <p:cNvSpPr>
            <a:spLocks noGrp="1"/>
          </p:cNvSpPr>
          <p:nvPr>
            <p:ph type="ftr" sz="quarter" idx="11"/>
          </p:nvPr>
        </p:nvSpPr>
        <p:spPr/>
        <p:txBody>
          <a:bodyPr/>
          <a:lstStyle>
            <a:lvl1pPr>
              <a:defRPr/>
            </a:lvl1pPr>
          </a:lstStyle>
          <a:p>
            <a:pPr>
              <a:defRPr/>
            </a:pPr>
            <a:endParaRPr lang="en-US" dirty="0"/>
          </a:p>
        </p:txBody>
      </p:sp>
      <p:sp>
        <p:nvSpPr>
          <p:cNvPr id="10" name="Slide Number Placeholder 8"/>
          <p:cNvSpPr>
            <a:spLocks noGrp="1"/>
          </p:cNvSpPr>
          <p:nvPr>
            <p:ph type="sldNum" sz="quarter" idx="12"/>
          </p:nvPr>
        </p:nvSpPr>
        <p:spPr/>
        <p:txBody>
          <a:bodyPr/>
          <a:lstStyle>
            <a:lvl1pPr>
              <a:defRPr/>
            </a:lvl1pPr>
          </a:lstStyle>
          <a:p>
            <a:pPr>
              <a:defRPr/>
            </a:pPr>
            <a:fld id="{8BDD3111-AF84-4A0F-9708-41AA46ADBDDF}"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AD890CC-7B0D-4574-B892-0B2FC8EB2CB8}" type="datetimeFigureOut">
              <a:rPr lang="en-US"/>
              <a:pPr>
                <a:defRPr/>
              </a:pPr>
              <a:t>12/10/2013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9936E825-EFAC-4A7F-B5A6-D4E7C181589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503AE3-3F53-4234-B3DD-56A20D439D9F}" type="datetimeFigureOut">
              <a:rPr lang="en-US"/>
              <a:pPr>
                <a:defRPr/>
              </a:pPr>
              <a:t>12/10/2013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449906EA-F52B-4CBB-9FFC-771518F0B6A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1FB570BA-7A6F-4761-AD2F-92D2F391F631}" type="datetimeFigureOut">
              <a:rPr lang="en-US"/>
              <a:pPr>
                <a:defRPr/>
              </a:pPr>
              <a:t>12/10/2013</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pPr>
              <a:defRPr/>
            </a:pPr>
            <a:fld id="{176C8D9E-441E-4309-90AB-D863F5F9B608}"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C7999DE-E27E-457E-BCA9-5B5948168481}" type="datetimeFigureOut">
              <a:rPr lang="en-US"/>
              <a:pPr>
                <a:defRPr/>
              </a:pPr>
              <a:t>12/10/2013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1F66D01-A846-4AFA-94DB-2E829CA634FB}"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457200" y="1600200"/>
            <a:ext cx="8229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fontAlgn="auto">
              <a:spcBef>
                <a:spcPts val="0"/>
              </a:spcBef>
              <a:spcAft>
                <a:spcPts val="0"/>
              </a:spcAft>
              <a:defRPr sz="1200">
                <a:solidFill>
                  <a:srgbClr val="FFFFFF"/>
                </a:solidFill>
                <a:latin typeface="+mn-lt"/>
              </a:defRPr>
            </a:lvl1pPr>
          </a:lstStyle>
          <a:p>
            <a:pPr>
              <a:defRPr/>
            </a:pPr>
            <a:fld id="{BCC739CB-9256-4AC9-A9FB-5FFCDA208FF2}" type="datetimeFigureOut">
              <a:rPr lang="en-US"/>
              <a:pPr>
                <a:defRPr/>
              </a:pPr>
              <a:t>12/10/2013</a:t>
            </a:fld>
            <a:endParaRPr lang="en-US" dirty="0"/>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fontAlgn="auto">
              <a:spcBef>
                <a:spcPts val="0"/>
              </a:spcBef>
              <a:spcAft>
                <a:spcPts val="0"/>
              </a:spcAft>
              <a:defRPr sz="1200">
                <a:solidFill>
                  <a:srgbClr val="FFFFFF"/>
                </a:solidFill>
                <a:latin typeface="+mn-lt"/>
              </a:defRPr>
            </a:lvl1pPr>
          </a:lstStyle>
          <a:p>
            <a:pPr>
              <a:defRPr/>
            </a:pPr>
            <a:endParaRPr lang="en-US" dirty="0"/>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l" fontAlgn="auto">
              <a:spcBef>
                <a:spcPts val="0"/>
              </a:spcBef>
              <a:spcAft>
                <a:spcPts val="0"/>
              </a:spcAft>
              <a:defRPr sz="1400" b="1">
                <a:solidFill>
                  <a:srgbClr val="FFFFFF"/>
                </a:solidFill>
                <a:latin typeface="+mn-lt"/>
              </a:defRPr>
            </a:lvl1pPr>
          </a:lstStyle>
          <a:p>
            <a:pPr>
              <a:defRPr/>
            </a:pPr>
            <a:fld id="{A9512494-7DF2-4292-B3AF-CFCEF43D53C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09" r:id="rId1"/>
    <p:sldLayoutId id="2147483991" r:id="rId2"/>
    <p:sldLayoutId id="2147484010" r:id="rId3"/>
    <p:sldLayoutId id="2147483992" r:id="rId4"/>
    <p:sldLayoutId id="2147484011" r:id="rId5"/>
    <p:sldLayoutId id="2147483993" r:id="rId6"/>
    <p:sldLayoutId id="2147483994" r:id="rId7"/>
    <p:sldLayoutId id="2147484012" r:id="rId8"/>
    <p:sldLayoutId id="2147483995" r:id="rId9"/>
    <p:sldLayoutId id="2147483996" r:id="rId10"/>
    <p:sldLayoutId id="2147483997" r:id="rId11"/>
  </p:sldLayoutIdLst>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B6C1861-A15F-46D1-8656-F21B40693C91}" type="datetimeFigureOut">
              <a:rPr lang="en-US"/>
              <a:pPr>
                <a:defRPr/>
              </a:pPr>
              <a:t>12/10/2013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D4E6ABC-3763-4511-9401-5356DD78C2E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hyperlink" Target="http://www.healthyfoodinhealthcare.org/healthybeverage.php"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CompCancer\Graphics\New Alliance Logos 1-6-2011\no tagline\4Color\MCA_Logo_white_NoTag_4C.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76400" y="4878172"/>
            <a:ext cx="5334000" cy="1345513"/>
          </a:xfrm>
          <a:prstGeom prst="rect">
            <a:avLst/>
          </a:prstGeom>
          <a:noFill/>
          <a:ln>
            <a:noFill/>
          </a:ln>
        </p:spPr>
      </p:pic>
      <p:sp>
        <p:nvSpPr>
          <p:cNvPr id="5" name="Title 1"/>
          <p:cNvSpPr txBox="1">
            <a:spLocks/>
          </p:cNvSpPr>
          <p:nvPr/>
        </p:nvSpPr>
        <p:spPr>
          <a:xfrm>
            <a:off x="664673" y="2514600"/>
            <a:ext cx="8291513" cy="1400176"/>
          </a:xfrm>
          <a:prstGeom prst="rect">
            <a:avLst/>
          </a:prstGeom>
        </p:spPr>
        <p:txBody>
          <a:bodyPr anchor="b"/>
          <a:lstStyle>
            <a:lvl1pPr algn="l" defTabSz="914400" rtl="0" eaLnBrk="1" latinLnBrk="0" hangingPunct="1">
              <a:spcBef>
                <a:spcPct val="0"/>
              </a:spcBef>
              <a:buNone/>
              <a:defRPr sz="5400" kern="1200" cap="all" spc="-100" baseline="0">
                <a:solidFill>
                  <a:schemeClr val="tx2"/>
                </a:solidFill>
                <a:latin typeface="+mj-lt"/>
                <a:ea typeface="+mj-ea"/>
                <a:cs typeface="+mj-cs"/>
              </a:defRPr>
            </a:lvl1pPr>
          </a:lstStyle>
          <a:p>
            <a:pPr fontAlgn="auto">
              <a:spcAft>
                <a:spcPts val="0"/>
              </a:spcAft>
              <a:defRPr/>
            </a:pPr>
            <a:endParaRPr lang="en-US" sz="3600" b="1" dirty="0" smtClean="0">
              <a:solidFill>
                <a:schemeClr val="accent2">
                  <a:lumMod val="50000"/>
                </a:schemeClr>
              </a:solidFill>
              <a:effectLst>
                <a:outerShdw blurRad="38100" dist="38100" dir="2700000" algn="tl">
                  <a:srgbClr val="000000">
                    <a:alpha val="43137"/>
                  </a:srgbClr>
                </a:outerShdw>
              </a:effectLst>
            </a:endParaRPr>
          </a:p>
          <a:p>
            <a:pPr fontAlgn="auto">
              <a:spcAft>
                <a:spcPts val="0"/>
              </a:spcAft>
              <a:defRPr/>
            </a:pPr>
            <a:endParaRPr lang="en-US" sz="3600" b="1" dirty="0">
              <a:solidFill>
                <a:schemeClr val="accent2">
                  <a:lumMod val="50000"/>
                </a:schemeClr>
              </a:solidFill>
              <a:effectLst>
                <a:outerShdw blurRad="38100" dist="38100" dir="2700000" algn="tl">
                  <a:srgbClr val="000000">
                    <a:alpha val="43137"/>
                  </a:srgbClr>
                </a:outerShdw>
              </a:effectLst>
            </a:endParaRPr>
          </a:p>
          <a:p>
            <a:pPr fontAlgn="auto">
              <a:spcAft>
                <a:spcPts val="0"/>
              </a:spcAft>
              <a:defRPr/>
            </a:pPr>
            <a:endParaRPr lang="en-US" sz="2800" b="1" dirty="0" smtClean="0">
              <a:solidFill>
                <a:schemeClr val="accent2">
                  <a:lumMod val="50000"/>
                </a:schemeClr>
              </a:solidFill>
              <a:effectLst>
                <a:outerShdw blurRad="38100" dist="38100" dir="2700000" algn="tl">
                  <a:srgbClr val="000000">
                    <a:alpha val="43137"/>
                  </a:srgbClr>
                </a:outerShdw>
              </a:effectLst>
            </a:endParaRPr>
          </a:p>
          <a:p>
            <a:r>
              <a:rPr lang="en-US" sz="3200" b="1" cap="none" dirty="0" smtClean="0"/>
              <a:t>Reducing Sugary Drink Consumption In Healthcare Facilities</a:t>
            </a:r>
          </a:p>
          <a:p>
            <a:r>
              <a:rPr lang="en-US" sz="3200" b="1" i="1" cap="none" dirty="0" smtClean="0"/>
              <a:t>Starting the Conversation</a:t>
            </a:r>
            <a:endParaRPr lang="en-US" sz="3200" i="1" cap="none" dirty="0">
              <a:latin typeface="Calibri" pitchFamily="34" charset="0"/>
            </a:endParaRPr>
          </a:p>
        </p:txBody>
      </p:sp>
      <p:pic>
        <p:nvPicPr>
          <p:cNvPr id="7172" name="Picture 7" descr="tlc banner1.jpg"/>
          <p:cNvPicPr>
            <a:picLocks noChangeAspect="1" noChangeArrowheads="1"/>
          </p:cNvPicPr>
          <p:nvPr/>
        </p:nvPicPr>
        <p:blipFill>
          <a:blip r:embed="rId4" cstate="print"/>
          <a:srcRect/>
          <a:stretch>
            <a:fillRect/>
          </a:stretch>
        </p:blipFill>
        <p:spPr bwMode="auto">
          <a:xfrm>
            <a:off x="-4763" y="0"/>
            <a:ext cx="9148763" cy="2138363"/>
          </a:xfrm>
          <a:prstGeom prst="rect">
            <a:avLst/>
          </a:prstGeom>
          <a:noFill/>
          <a:ln w="9525">
            <a:noFill/>
            <a:miter lim="800000"/>
            <a:headEnd/>
            <a:tailEnd/>
          </a:ln>
        </p:spPr>
      </p:pic>
      <p:sp>
        <p:nvSpPr>
          <p:cNvPr id="8" name="Rectangle 7"/>
          <p:cNvSpPr/>
          <p:nvPr/>
        </p:nvSpPr>
        <p:spPr>
          <a:xfrm>
            <a:off x="174625" y="6248400"/>
            <a:ext cx="8969375" cy="369887"/>
          </a:xfrm>
          <a:prstGeom prst="rect">
            <a:avLst/>
          </a:prstGeom>
        </p:spPr>
        <p:txBody>
          <a:bodyPr>
            <a:spAutoFit/>
          </a:bodyPr>
          <a:lstStyle/>
          <a:p>
            <a:pPr>
              <a:defRPr/>
            </a:pPr>
            <a:r>
              <a:rPr lang="en-US" i="1" dirty="0">
                <a:latin typeface="+mj-lt"/>
              </a:rPr>
              <a:t>The legal information and assistance provided in this webinar does not constitute legal advice or legal representation.</a:t>
            </a:r>
            <a:endParaRPr lang="en-US" dirty="0">
              <a:latin typeface="+mj-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6282" y="228600"/>
            <a:ext cx="8675318" cy="990600"/>
          </a:xfrm>
        </p:spPr>
        <p:txBody>
          <a:bodyPr/>
          <a:lstStyle/>
          <a:p>
            <a:r>
              <a:rPr lang="en-US" dirty="0" smtClean="0"/>
              <a:t>Unhealthy has become the default . . .</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45536" y="1447800"/>
            <a:ext cx="7345964" cy="4474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304800" y="6051583"/>
            <a:ext cx="8305800" cy="584775"/>
          </a:xfrm>
          <a:prstGeom prst="rect">
            <a:avLst/>
          </a:prstGeom>
        </p:spPr>
        <p:txBody>
          <a:bodyPr wrap="square">
            <a:spAutoFit/>
          </a:bodyPr>
          <a:lstStyle/>
          <a:p>
            <a:r>
              <a:rPr lang="en-US" sz="1600" dirty="0"/>
              <a:t>http://www.slate.com/articles/news_and_politics/explainer/2012/09/new_york_city_soda_ban_when_did_soft_drinks_get_so_big_in_the_first_place_.html</a:t>
            </a:r>
          </a:p>
        </p:txBody>
      </p:sp>
    </p:spTree>
    <p:extLst>
      <p:ext uri="{BB962C8B-B14F-4D97-AF65-F5344CB8AC3E}">
        <p14:creationId xmlns:p14="http://schemas.microsoft.com/office/powerpoint/2010/main" xmlns="" val="40009119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Grp="1" noChangeAspect="1" noChangeArrowheads="1"/>
          </p:cNvPicPr>
          <p:nvPr>
            <p:ph idx="1"/>
          </p:nvPr>
        </p:nvPicPr>
        <p:blipFill>
          <a:blip r:embed="rId3" cstate="print"/>
          <a:srcRect/>
          <a:stretch>
            <a:fillRect/>
          </a:stretch>
        </p:blipFill>
        <p:spPr bwMode="auto">
          <a:xfrm>
            <a:off x="7391400" y="304800"/>
            <a:ext cx="1313061" cy="6351070"/>
          </a:xfrm>
          <a:prstGeom prst="rect">
            <a:avLst/>
          </a:prstGeom>
          <a:noFill/>
          <a:ln w="9525">
            <a:noFill/>
            <a:miter lim="800000"/>
            <a:headEnd/>
            <a:tailEnd/>
          </a:ln>
          <a:effectLst/>
        </p:spPr>
      </p:pic>
      <p:pic>
        <p:nvPicPr>
          <p:cNvPr id="113667" name="Picture 3"/>
          <p:cNvPicPr>
            <a:picLocks noChangeAspect="1" noChangeArrowheads="1"/>
          </p:cNvPicPr>
          <p:nvPr/>
        </p:nvPicPr>
        <p:blipFill>
          <a:blip r:embed="rId4" cstate="print"/>
          <a:srcRect/>
          <a:stretch>
            <a:fillRect/>
          </a:stretch>
        </p:blipFill>
        <p:spPr bwMode="auto">
          <a:xfrm>
            <a:off x="152400" y="1025175"/>
            <a:ext cx="5886450" cy="5832825"/>
          </a:xfrm>
          <a:prstGeom prst="rect">
            <a:avLst/>
          </a:prstGeom>
          <a:noFill/>
          <a:ln w="9525">
            <a:noFill/>
            <a:miter lim="800000"/>
            <a:headEnd/>
            <a:tailEnd/>
          </a:ln>
          <a:effectLst/>
        </p:spPr>
      </p:pic>
      <p:sp>
        <p:nvSpPr>
          <p:cNvPr id="2" name="TextBox 1"/>
          <p:cNvSpPr txBox="1"/>
          <p:nvPr/>
        </p:nvSpPr>
        <p:spPr>
          <a:xfrm>
            <a:off x="266700" y="304800"/>
            <a:ext cx="6667500" cy="646331"/>
          </a:xfrm>
          <a:prstGeom prst="rect">
            <a:avLst/>
          </a:prstGeom>
          <a:noFill/>
        </p:spPr>
        <p:txBody>
          <a:bodyPr wrap="square" rtlCol="0">
            <a:spAutoFit/>
          </a:bodyPr>
          <a:lstStyle/>
          <a:p>
            <a:r>
              <a:rPr lang="en-US" sz="3600" dirty="0" smtClean="0">
                <a:latin typeface="+mj-lt"/>
              </a:rPr>
              <a:t>One way to change a default . . .  </a:t>
            </a:r>
            <a:endParaRPr lang="en-US" sz="3600" dirty="0">
              <a:latin typeface="+mj-lt"/>
            </a:endParaRPr>
          </a:p>
        </p:txBody>
      </p:sp>
    </p:spTree>
    <p:extLst>
      <p:ext uri="{BB962C8B-B14F-4D97-AF65-F5344CB8AC3E}">
        <p14:creationId xmlns:p14="http://schemas.microsoft.com/office/powerpoint/2010/main" xmlns="" val="23600494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xmlns="" val="2596397243"/>
              </p:ext>
            </p:extLst>
          </p:nvPr>
        </p:nvGraphicFramePr>
        <p:xfrm>
          <a:off x="0" y="381000"/>
          <a:ext cx="104394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5419353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97" y="152400"/>
            <a:ext cx="8537448" cy="990600"/>
          </a:xfrm>
        </p:spPr>
        <p:txBody>
          <a:bodyPr>
            <a:noAutofit/>
          </a:bodyPr>
          <a:lstStyle/>
          <a:p>
            <a:r>
              <a:rPr lang="en-US" dirty="0" smtClean="0">
                <a:solidFill>
                  <a:schemeClr val="tx2">
                    <a:lumMod val="75000"/>
                  </a:schemeClr>
                </a:solidFill>
                <a:cs typeface="Arial" pitchFamily="34" charset="0"/>
              </a:rPr>
              <a:t>Key strategies—both/and</a:t>
            </a:r>
            <a:endParaRPr lang="en-US" dirty="0">
              <a:solidFill>
                <a:schemeClr val="tx2">
                  <a:lumMod val="75000"/>
                </a:schemeClr>
              </a:solidFill>
              <a:cs typeface="Arial" pitchFamily="34" charset="0"/>
            </a:endParaRPr>
          </a:p>
        </p:txBody>
      </p:sp>
      <p:sp>
        <p:nvSpPr>
          <p:cNvPr id="3" name="Content Placeholder 2"/>
          <p:cNvSpPr>
            <a:spLocks noGrp="1"/>
          </p:cNvSpPr>
          <p:nvPr>
            <p:ph idx="1"/>
          </p:nvPr>
        </p:nvSpPr>
        <p:spPr>
          <a:xfrm>
            <a:off x="304800" y="1728606"/>
            <a:ext cx="4363517" cy="4876800"/>
          </a:xfrm>
        </p:spPr>
        <p:txBody>
          <a:bodyPr/>
          <a:lstStyle/>
          <a:p>
            <a:pPr lvl="1"/>
            <a:r>
              <a:rPr lang="en-US" sz="3600" dirty="0" smtClean="0">
                <a:solidFill>
                  <a:schemeClr val="bg2">
                    <a:lumMod val="10000"/>
                  </a:schemeClr>
                </a:solidFill>
                <a:latin typeface="Calibri" pitchFamily="34" charset="0"/>
                <a:cs typeface="Calibri" pitchFamily="34" charset="0"/>
              </a:rPr>
              <a:t>Reducing consumption of unhealthy options</a:t>
            </a:r>
          </a:p>
          <a:p>
            <a:pPr marL="274320" lvl="1" indent="0">
              <a:buNone/>
            </a:pPr>
            <a:endParaRPr lang="en-US" sz="3200" dirty="0" smtClean="0">
              <a:solidFill>
                <a:schemeClr val="bg2">
                  <a:lumMod val="10000"/>
                </a:schemeClr>
              </a:solidFill>
              <a:latin typeface="Calibri" pitchFamily="34" charset="0"/>
              <a:cs typeface="Calibri" pitchFamily="34" charset="0"/>
            </a:endParaRPr>
          </a:p>
          <a:p>
            <a:pPr lvl="1"/>
            <a:r>
              <a:rPr lang="en-US" sz="3600" dirty="0" smtClean="0">
                <a:solidFill>
                  <a:schemeClr val="bg2">
                    <a:lumMod val="10000"/>
                  </a:schemeClr>
                </a:solidFill>
                <a:latin typeface="Calibri" pitchFamily="34" charset="0"/>
                <a:cs typeface="Calibri" pitchFamily="34" charset="0"/>
              </a:rPr>
              <a:t>Promoting consumption of healthy options </a:t>
            </a:r>
          </a:p>
          <a:p>
            <a:pPr marL="274320" lvl="1" indent="0">
              <a:buNone/>
            </a:pPr>
            <a:endParaRPr lang="en-US" sz="3200" dirty="0">
              <a:solidFill>
                <a:schemeClr val="bg2">
                  <a:lumMod val="10000"/>
                </a:schemeClr>
              </a:solidFill>
              <a:latin typeface="Garamond" pitchFamily="18" charset="0"/>
            </a:endParaRPr>
          </a:p>
          <a:p>
            <a:pPr marL="274320" lvl="1" indent="0">
              <a:buNone/>
            </a:pPr>
            <a:endParaRPr lang="en-US" sz="3200" dirty="0" smtClean="0">
              <a:solidFill>
                <a:schemeClr val="bg2">
                  <a:lumMod val="10000"/>
                </a:schemeClr>
              </a:solidFill>
              <a:latin typeface="Garamond" pitchFamily="18" charset="0"/>
            </a:endParaRPr>
          </a:p>
          <a:p>
            <a:pPr marL="0" indent="0">
              <a:buNone/>
            </a:pPr>
            <a:endParaRPr lang="en-US" sz="3600" dirty="0" smtClean="0">
              <a:solidFill>
                <a:schemeClr val="bg2">
                  <a:lumMod val="10000"/>
                </a:schemeClr>
              </a:solidFill>
              <a:latin typeface="Garamond" pitchFamily="18" charset="0"/>
            </a:endParaRPr>
          </a:p>
          <a:p>
            <a:endParaRPr lang="en-US" dirty="0"/>
          </a:p>
        </p:txBody>
      </p:sp>
      <p:pic>
        <p:nvPicPr>
          <p:cNvPr id="6" name="Picture 3"/>
          <p:cNvPicPr>
            <a:picLocks noChangeAspect="1" noChangeArrowheads="1"/>
          </p:cNvPicPr>
          <p:nvPr/>
        </p:nvPicPr>
        <p:blipFill>
          <a:blip r:embed="rId3" cstate="print"/>
          <a:srcRect/>
          <a:stretch>
            <a:fillRect/>
          </a:stretch>
        </p:blipFill>
        <p:spPr bwMode="auto">
          <a:xfrm>
            <a:off x="5178148" y="3881214"/>
            <a:ext cx="3200400" cy="2724192"/>
          </a:xfrm>
          <a:prstGeom prst="rect">
            <a:avLst/>
          </a:prstGeom>
          <a:noFill/>
          <a:ln w="9525">
            <a:noFill/>
            <a:miter lim="800000"/>
            <a:headEnd/>
            <a:tailEnd/>
          </a:ln>
          <a:effectLst/>
        </p:spPr>
      </p:pic>
      <p:sp>
        <p:nvSpPr>
          <p:cNvPr id="4" name="TextBox 3"/>
          <p:cNvSpPr txBox="1"/>
          <p:nvPr/>
        </p:nvSpPr>
        <p:spPr>
          <a:xfrm>
            <a:off x="5304110" y="6585785"/>
            <a:ext cx="3209877" cy="261610"/>
          </a:xfrm>
          <a:prstGeom prst="rect">
            <a:avLst/>
          </a:prstGeom>
          <a:noFill/>
        </p:spPr>
        <p:txBody>
          <a:bodyPr wrap="square" rtlCol="0">
            <a:spAutoFit/>
          </a:bodyPr>
          <a:lstStyle/>
          <a:p>
            <a:r>
              <a:rPr lang="en-US" sz="1100" dirty="0" smtClean="0"/>
              <a:t>© Public Health Law Center</a:t>
            </a:r>
            <a:endParaRPr lang="en-US" sz="1100" dirty="0"/>
          </a:p>
        </p:txBody>
      </p:sp>
      <p:pic>
        <p:nvPicPr>
          <p:cNvPr id="4098" name="Picture 2" descr="Franchise Industry Opposes NYC Big-Soda Ban Plan"/>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31299" y="990600"/>
            <a:ext cx="3382687" cy="252974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5131300" y="3520340"/>
            <a:ext cx="3555499" cy="261610"/>
          </a:xfrm>
          <a:prstGeom prst="rect">
            <a:avLst/>
          </a:prstGeom>
          <a:noFill/>
        </p:spPr>
        <p:txBody>
          <a:bodyPr wrap="square" rtlCol="0">
            <a:spAutoFit/>
          </a:bodyPr>
          <a:lstStyle/>
          <a:p>
            <a:r>
              <a:rPr lang="en-US" sz="1100" dirty="0"/>
              <a:t>http://www.entrepreneur.com/blog/224077</a:t>
            </a:r>
          </a:p>
        </p:txBody>
      </p:sp>
    </p:spTree>
    <p:extLst>
      <p:ext uri="{BB962C8B-B14F-4D97-AF65-F5344CB8AC3E}">
        <p14:creationId xmlns:p14="http://schemas.microsoft.com/office/powerpoint/2010/main" xmlns="" val="55397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the healthy choice the easy choice . . .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809225948"/>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088085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a:t>
            </a:r>
            <a:endParaRPr lang="en-US" dirty="0"/>
          </a:p>
        </p:txBody>
      </p:sp>
      <p:pic>
        <p:nvPicPr>
          <p:cNvPr id="8" name="Picture 7" descr="vending prices_JRA.jpg"/>
          <p:cNvPicPr>
            <a:picLocks noChangeAspect="1"/>
          </p:cNvPicPr>
          <p:nvPr/>
        </p:nvPicPr>
        <p:blipFill rotWithShape="1">
          <a:blip r:embed="rId3" cstate="print"/>
          <a:srcRect t="16353"/>
          <a:stretch/>
        </p:blipFill>
        <p:spPr>
          <a:xfrm>
            <a:off x="2152194" y="252436"/>
            <a:ext cx="6001206" cy="6693065"/>
          </a:xfrm>
          <a:prstGeom prst="rect">
            <a:avLst/>
          </a:prstGeom>
        </p:spPr>
      </p:pic>
      <p:sp>
        <p:nvSpPr>
          <p:cNvPr id="5" name="TextBox 4"/>
          <p:cNvSpPr txBox="1"/>
          <p:nvPr/>
        </p:nvSpPr>
        <p:spPr>
          <a:xfrm>
            <a:off x="533400" y="6277844"/>
            <a:ext cx="2667000" cy="276999"/>
          </a:xfrm>
          <a:prstGeom prst="rect">
            <a:avLst/>
          </a:prstGeom>
          <a:noFill/>
        </p:spPr>
        <p:txBody>
          <a:bodyPr wrap="square" rtlCol="0">
            <a:spAutoFit/>
          </a:bodyPr>
          <a:lstStyle/>
          <a:p>
            <a:r>
              <a:rPr lang="en-US" sz="1200" dirty="0" smtClean="0">
                <a:solidFill>
                  <a:schemeClr val="bg1"/>
                </a:solidFill>
              </a:rPr>
              <a:t>© Public Health Law Center</a:t>
            </a:r>
            <a:endParaRPr lang="en-US" sz="1200" dirty="0">
              <a:solidFill>
                <a:schemeClr val="bg1"/>
              </a:solidFill>
            </a:endParaRPr>
          </a:p>
        </p:txBody>
      </p:sp>
      <p:sp>
        <p:nvSpPr>
          <p:cNvPr id="7" name="TextBox 6"/>
          <p:cNvSpPr txBox="1"/>
          <p:nvPr/>
        </p:nvSpPr>
        <p:spPr>
          <a:xfrm>
            <a:off x="5518052" y="2971800"/>
            <a:ext cx="2667000" cy="276999"/>
          </a:xfrm>
          <a:prstGeom prst="rect">
            <a:avLst/>
          </a:prstGeom>
          <a:noFill/>
        </p:spPr>
        <p:txBody>
          <a:bodyPr wrap="square" rtlCol="0">
            <a:spAutoFit/>
          </a:bodyPr>
          <a:lstStyle/>
          <a:p>
            <a:r>
              <a:rPr lang="en-US" sz="1200" dirty="0" smtClean="0">
                <a:solidFill>
                  <a:schemeClr val="bg1"/>
                </a:solidFill>
              </a:rPr>
              <a:t>© Public Health Law Center</a:t>
            </a:r>
            <a:endParaRPr lang="en-US" sz="1200" dirty="0">
              <a:solidFill>
                <a:schemeClr val="bg1"/>
              </a:solidFill>
            </a:endParaRPr>
          </a:p>
        </p:txBody>
      </p:sp>
    </p:spTree>
    <p:extLst>
      <p:ext uri="{BB962C8B-B14F-4D97-AF65-F5344CB8AC3E}">
        <p14:creationId xmlns:p14="http://schemas.microsoft.com/office/powerpoint/2010/main" xmlns="" val="2147128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990600"/>
          </a:xfrm>
        </p:spPr>
        <p:txBody>
          <a:bodyPr/>
          <a:lstStyle/>
          <a:p>
            <a:r>
              <a:rPr lang="en-US" b="1" dirty="0" smtClean="0"/>
              <a:t>Product placement, prices</a:t>
            </a:r>
            <a:endParaRPr lang="en-US" b="1" dirty="0"/>
          </a:p>
        </p:txBody>
      </p:sp>
      <p:sp>
        <p:nvSpPr>
          <p:cNvPr id="6" name="Text Placeholder 5"/>
          <p:cNvSpPr>
            <a:spLocks noGrp="1"/>
          </p:cNvSpPr>
          <p:nvPr>
            <p:ph type="body" idx="1"/>
          </p:nvPr>
        </p:nvSpPr>
        <p:spPr>
          <a:xfrm>
            <a:off x="457200" y="1447800"/>
            <a:ext cx="3931920" cy="639762"/>
          </a:xfrm>
        </p:spPr>
        <p:txBody>
          <a:bodyPr>
            <a:normAutofit/>
          </a:bodyPr>
          <a:lstStyle/>
          <a:p>
            <a:pPr algn="l"/>
            <a:r>
              <a:rPr lang="en-US" sz="2800" b="1" dirty="0" smtClean="0">
                <a:solidFill>
                  <a:srgbClr val="C00000"/>
                </a:solidFill>
              </a:rPr>
              <a:t>before</a:t>
            </a:r>
            <a:endParaRPr lang="en-US" sz="2800" b="1" dirty="0">
              <a:solidFill>
                <a:srgbClr val="C00000"/>
              </a:solidFill>
            </a:endParaRPr>
          </a:p>
        </p:txBody>
      </p:sp>
      <p:pic>
        <p:nvPicPr>
          <p:cNvPr id="5" name="Content Placeholder 4"/>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tretch>
            <a:fillRect/>
          </a:stretch>
        </p:blipFill>
        <p:spPr bwMode="auto">
          <a:xfrm>
            <a:off x="457200" y="2209800"/>
            <a:ext cx="3788823" cy="3985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7" name="Text Placeholder 6"/>
          <p:cNvSpPr>
            <a:spLocks noGrp="1"/>
          </p:cNvSpPr>
          <p:nvPr>
            <p:ph type="body" sz="quarter" idx="3"/>
          </p:nvPr>
        </p:nvSpPr>
        <p:spPr>
          <a:xfrm>
            <a:off x="4724400" y="1371600"/>
            <a:ext cx="3931920" cy="639762"/>
          </a:xfrm>
        </p:spPr>
        <p:txBody>
          <a:bodyPr>
            <a:normAutofit/>
          </a:bodyPr>
          <a:lstStyle/>
          <a:p>
            <a:pPr algn="l"/>
            <a:r>
              <a:rPr lang="en-US" sz="2800" b="1" dirty="0" smtClean="0">
                <a:solidFill>
                  <a:srgbClr val="C00000"/>
                </a:solidFill>
              </a:rPr>
              <a:t>after</a:t>
            </a:r>
            <a:endParaRPr lang="en-US" sz="2800" b="1" dirty="0">
              <a:solidFill>
                <a:srgbClr val="C00000"/>
              </a:solidFill>
            </a:endParaRPr>
          </a:p>
        </p:txBody>
      </p:sp>
      <p:pic>
        <p:nvPicPr>
          <p:cNvPr id="9" name="Content Placeholder 8"/>
          <p:cNvPicPr>
            <a:picLocks noGrp="1" noChangeAspect="1" noChangeArrowheads="1"/>
          </p:cNvPicPr>
          <p:nvPr>
            <p:ph sz="quarter" idx="4"/>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05400" y="2057400"/>
            <a:ext cx="3026685" cy="4236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68934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3505200" cy="990600"/>
          </a:xfrm>
        </p:spPr>
        <p:txBody>
          <a:bodyPr/>
          <a:lstStyle/>
          <a:p>
            <a:r>
              <a:rPr lang="en-US" dirty="0" smtClean="0"/>
              <a:t>Education</a:t>
            </a:r>
            <a:endParaRPr lang="en-US" dirty="0"/>
          </a:p>
        </p:txBody>
      </p:sp>
      <p:pic>
        <p:nvPicPr>
          <p:cNvPr id="4" name="Content Placeholder 3"/>
          <p:cNvPicPr>
            <a:picLocks/>
          </p:cNvPicPr>
          <p:nvPr/>
        </p:nvPicPr>
        <p:blipFill>
          <a:blip r:embed="rId3" cstate="print"/>
          <a:srcRect/>
          <a:stretch>
            <a:fillRect/>
          </a:stretch>
        </p:blipFill>
        <p:spPr bwMode="auto">
          <a:xfrm>
            <a:off x="4114800" y="762000"/>
            <a:ext cx="5029200" cy="6096000"/>
          </a:xfrm>
          <a:prstGeom prst="rect">
            <a:avLst/>
          </a:prstGeom>
          <a:noFill/>
          <a:ln w="9525">
            <a:noFill/>
            <a:miter lim="800000"/>
            <a:headEnd/>
            <a:tailEnd/>
          </a:ln>
        </p:spPr>
      </p:pic>
      <p:pic>
        <p:nvPicPr>
          <p:cNvPr id="5" name="Content Placeholder 3"/>
          <p:cNvPicPr>
            <a:picLocks noChangeAspect="1"/>
          </p:cNvPicPr>
          <p:nvPr/>
        </p:nvPicPr>
        <p:blipFill rotWithShape="1">
          <a:blip r:embed="rId4" cstate="print">
            <a:extLst>
              <a:ext uri="{28A0092B-C50C-407E-A947-70E740481C1C}">
                <a14:useLocalDpi xmlns:a14="http://schemas.microsoft.com/office/drawing/2010/main" xmlns="" val="0"/>
              </a:ext>
            </a:extLst>
          </a:blip>
          <a:srcRect l="5052" t="6163" r="-2030" b="7836"/>
          <a:stretch/>
        </p:blipFill>
        <p:spPr>
          <a:xfrm rot="5400000">
            <a:off x="-580311" y="2348150"/>
            <a:ext cx="5394960" cy="3624739"/>
          </a:xfrm>
          <a:prstGeom prst="rect">
            <a:avLst/>
          </a:prstGeom>
        </p:spPr>
      </p:pic>
    </p:spTree>
    <p:extLst>
      <p:ext uri="{BB962C8B-B14F-4D97-AF65-F5344CB8AC3E}">
        <p14:creationId xmlns:p14="http://schemas.microsoft.com/office/powerpoint/2010/main" xmlns="" val="3946069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04800" y="381000"/>
            <a:ext cx="8229600" cy="990600"/>
          </a:xfrm>
        </p:spPr>
        <p:txBody>
          <a:bodyPr>
            <a:normAutofit/>
          </a:bodyPr>
          <a:lstStyle/>
          <a:p>
            <a:pPr>
              <a:defRPr/>
            </a:pPr>
            <a:r>
              <a:rPr lang="en-US" b="1" dirty="0" smtClean="0"/>
              <a:t>Labeling (also education)</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1219200"/>
            <a:ext cx="8229600" cy="5597018"/>
          </a:xfrm>
          <a:prstGeom prst="rect">
            <a:avLst/>
          </a:prstGeom>
          <a:noFill/>
          <a:ln w="9525">
            <a:solidFill>
              <a:schemeClr val="tx1">
                <a:alpha val="77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743927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0" y="685800"/>
            <a:ext cx="7303008" cy="646331"/>
          </a:xfrm>
          <a:prstGeom prst="rect">
            <a:avLst/>
          </a:prstGeom>
          <a:noFill/>
        </p:spPr>
        <p:txBody>
          <a:bodyPr wrap="square" rtlCol="0">
            <a:spAutoFit/>
          </a:bodyPr>
          <a:lstStyle/>
          <a:p>
            <a:pPr algn="ctr"/>
            <a:r>
              <a:rPr lang="en-US" sz="3600" b="1" dirty="0" smtClean="0"/>
              <a:t>Building a Statewide Network</a:t>
            </a:r>
            <a:endParaRPr lang="en-US" sz="3600" b="1" dirty="0"/>
          </a:p>
        </p:txBody>
      </p:sp>
      <p:sp>
        <p:nvSpPr>
          <p:cNvPr id="10" name="TextBox 9"/>
          <p:cNvSpPr txBox="1"/>
          <p:nvPr/>
        </p:nvSpPr>
        <p:spPr>
          <a:xfrm>
            <a:off x="533400" y="1676400"/>
            <a:ext cx="3276600" cy="723275"/>
          </a:xfrm>
          <a:prstGeom prst="rect">
            <a:avLst/>
          </a:prstGeom>
          <a:noFill/>
        </p:spPr>
        <p:txBody>
          <a:bodyPr wrap="square" rtlCol="0">
            <a:spAutoFit/>
          </a:bodyPr>
          <a:lstStyle/>
          <a:p>
            <a:pPr marL="285750" lvl="1" indent="-285750">
              <a:spcAft>
                <a:spcPts val="600"/>
              </a:spcAft>
              <a:buClr>
                <a:schemeClr val="tx1">
                  <a:lumMod val="65000"/>
                  <a:lumOff val="35000"/>
                </a:schemeClr>
              </a:buClr>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19" name="Text Placeholder 18"/>
          <p:cNvSpPr>
            <a:spLocks noGrp="1"/>
          </p:cNvSpPr>
          <p:nvPr>
            <p:ph type="body" sz="half" idx="4294967295"/>
          </p:nvPr>
        </p:nvSpPr>
        <p:spPr>
          <a:xfrm>
            <a:off x="304800" y="2057400"/>
            <a:ext cx="2971800" cy="3752850"/>
          </a:xfrm>
        </p:spPr>
        <p:txBody>
          <a:bodyPr>
            <a:noAutofit/>
          </a:bodyPr>
          <a:lstStyle/>
          <a:p>
            <a:pPr>
              <a:buClrTx/>
              <a:buFont typeface="Wingdings" pitchFamily="2" charset="2"/>
              <a:buChar char="§"/>
            </a:pPr>
            <a:r>
              <a:rPr lang="en-US" sz="3600" dirty="0" smtClean="0">
                <a:latin typeface="Garamond" pitchFamily="18" charset="0"/>
              </a:rPr>
              <a:t>Connect with key partners</a:t>
            </a:r>
          </a:p>
          <a:p>
            <a:pPr>
              <a:buClrTx/>
              <a:buFont typeface="Wingdings" pitchFamily="2" charset="2"/>
              <a:buChar char="§"/>
            </a:pPr>
            <a:endParaRPr lang="en-US" sz="3600" dirty="0">
              <a:latin typeface="Garamond" pitchFamily="18" charset="0"/>
            </a:endParaRPr>
          </a:p>
          <a:p>
            <a:pPr>
              <a:buClrTx/>
              <a:buFont typeface="Wingdings" pitchFamily="2" charset="2"/>
              <a:buChar char="§"/>
            </a:pPr>
            <a:r>
              <a:rPr lang="en-US" sz="3600" dirty="0" smtClean="0">
                <a:latin typeface="Garamond" pitchFamily="18" charset="0"/>
              </a:rPr>
              <a:t>Create resources</a:t>
            </a:r>
          </a:p>
          <a:p>
            <a:pPr>
              <a:buClrTx/>
              <a:buFont typeface="Wingdings" pitchFamily="2" charset="2"/>
              <a:buChar char="§"/>
            </a:pPr>
            <a:endParaRPr lang="en-US" sz="3600" dirty="0">
              <a:latin typeface="Garamond" pitchFamily="18" charset="0"/>
            </a:endParaRPr>
          </a:p>
          <a:p>
            <a:pPr>
              <a:buClrTx/>
              <a:buFont typeface="Wingdings" pitchFamily="2" charset="2"/>
              <a:buChar char="§"/>
            </a:pPr>
            <a:r>
              <a:rPr lang="en-US" sz="3600" dirty="0" smtClean="0">
                <a:latin typeface="Garamond" pitchFamily="18" charset="0"/>
              </a:rPr>
              <a:t>Collaborate</a:t>
            </a:r>
          </a:p>
          <a:p>
            <a:pPr>
              <a:buFont typeface="Arial" pitchFamily="34" charset="0"/>
              <a:buChar char="•"/>
            </a:pPr>
            <a:endParaRPr lang="en-US" sz="2400" dirty="0"/>
          </a:p>
          <a:p>
            <a:pPr>
              <a:buFont typeface="Arial" pitchFamily="34" charset="0"/>
              <a:buChar char="•"/>
            </a:pPr>
            <a:endParaRPr lang="en-US" sz="2400" dirty="0" smtClean="0"/>
          </a:p>
          <a:p>
            <a:pPr>
              <a:buFont typeface="Arial" pitchFamily="34" charset="0"/>
              <a:buChar char="•"/>
            </a:pPr>
            <a:endParaRPr lang="en-US" sz="2400" dirty="0"/>
          </a:p>
        </p:txBody>
      </p:sp>
      <p:pic>
        <p:nvPicPr>
          <p:cNvPr id="11" name="Content Placeholder 12"/>
          <p:cNvPicPr>
            <a:picLocks noGrp="1" noChangeAspect="1"/>
          </p:cNvPicPr>
          <p:nvPr>
            <p:ph idx="4294967295"/>
          </p:nvPr>
        </p:nvPicPr>
        <p:blipFill rotWithShape="1">
          <a:blip r:embed="rId3" cstate="print">
            <a:extLst>
              <a:ext uri="{28A0092B-C50C-407E-A947-70E740481C1C}">
                <a14:useLocalDpi xmlns:a14="http://schemas.microsoft.com/office/drawing/2010/main" xmlns="" val="0"/>
              </a:ext>
            </a:extLst>
          </a:blip>
          <a:srcRect t="17073" r="3800"/>
          <a:stretch/>
        </p:blipFill>
        <p:spPr>
          <a:xfrm>
            <a:off x="3429000" y="2057400"/>
            <a:ext cx="5994530" cy="3886200"/>
          </a:xfrm>
          <a:prstGeom prst="rect">
            <a:avLst/>
          </a:prstGeom>
        </p:spPr>
      </p:pic>
    </p:spTree>
    <p:extLst>
      <p:ext uri="{BB962C8B-B14F-4D97-AF65-F5344CB8AC3E}">
        <p14:creationId xmlns:p14="http://schemas.microsoft.com/office/powerpoint/2010/main" xmlns="" val="3328606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defRPr/>
            </a:pPr>
            <a:r>
              <a:rPr lang="en-US" b="1" dirty="0" smtClean="0">
                <a:solidFill>
                  <a:schemeClr val="accent1">
                    <a:lumMod val="50000"/>
                  </a:schemeClr>
                </a:solidFill>
                <a:latin typeface="Calibri" pitchFamily="34" charset="0"/>
              </a:rPr>
              <a:t>Introductions</a:t>
            </a:r>
          </a:p>
        </p:txBody>
      </p:sp>
      <p:sp>
        <p:nvSpPr>
          <p:cNvPr id="10244" name="TextBox 2"/>
          <p:cNvSpPr txBox="1">
            <a:spLocks noChangeArrowheads="1"/>
          </p:cNvSpPr>
          <p:nvPr/>
        </p:nvSpPr>
        <p:spPr bwMode="auto">
          <a:xfrm>
            <a:off x="368300" y="1716088"/>
            <a:ext cx="7924800" cy="2923877"/>
          </a:xfrm>
          <a:prstGeom prst="rect">
            <a:avLst/>
          </a:prstGeom>
          <a:noFill/>
          <a:ln w="9525">
            <a:noFill/>
            <a:miter lim="800000"/>
            <a:headEnd/>
            <a:tailEnd/>
          </a:ln>
        </p:spPr>
        <p:txBody>
          <a:bodyPr>
            <a:spAutoFit/>
          </a:bodyPr>
          <a:lstStyle/>
          <a:p>
            <a:r>
              <a:rPr lang="en-US" sz="3600" b="1" dirty="0" smtClean="0">
                <a:latin typeface="Calibri" pitchFamily="34" charset="0"/>
              </a:rPr>
              <a:t>Julie Ralston Aoki</a:t>
            </a:r>
          </a:p>
          <a:p>
            <a:endParaRPr lang="en-US" sz="3600" b="1" dirty="0">
              <a:latin typeface="Calibri" pitchFamily="34" charset="0"/>
            </a:endParaRPr>
          </a:p>
          <a:p>
            <a:r>
              <a:rPr lang="en-US" sz="2800" dirty="0" smtClean="0">
                <a:latin typeface="Calibri" pitchFamily="34" charset="0"/>
              </a:rPr>
              <a:t>Staff Attorney, </a:t>
            </a:r>
          </a:p>
          <a:p>
            <a:r>
              <a:rPr lang="en-US" sz="2800" dirty="0" smtClean="0">
                <a:latin typeface="Calibri" pitchFamily="34" charset="0"/>
              </a:rPr>
              <a:t>Public Health Law Center</a:t>
            </a:r>
            <a:endParaRPr lang="en-US" sz="2800" dirty="0">
              <a:latin typeface="Calibri" pitchFamily="34" charset="0"/>
            </a:endParaRPr>
          </a:p>
          <a:p>
            <a:r>
              <a:rPr lang="en-US" sz="3600" dirty="0">
                <a:latin typeface="Calibri" pitchFamily="34" charset="0"/>
              </a:rPr>
              <a:t/>
            </a:r>
            <a:br>
              <a:rPr lang="en-US" sz="3600" dirty="0">
                <a:latin typeface="Calibri" pitchFamily="34" charset="0"/>
              </a:rPr>
            </a:br>
            <a:endParaRPr lang="en-US" sz="2000" dirty="0">
              <a:latin typeface="Calibri" pitchFamily="34" charset="0"/>
            </a:endParaRPr>
          </a:p>
        </p:txBody>
      </p:sp>
      <p:pic>
        <p:nvPicPr>
          <p:cNvPr id="14338" name="Picture 2" descr="G:\Tobacco Law Center\Tobacco Law Center\Photos\staff\web\julie2.jpg"/>
          <p:cNvPicPr>
            <a:picLocks noChangeAspect="1" noChangeArrowheads="1"/>
          </p:cNvPicPr>
          <p:nvPr/>
        </p:nvPicPr>
        <p:blipFill>
          <a:blip r:embed="rId3" cstate="print"/>
          <a:srcRect/>
          <a:stretch>
            <a:fillRect/>
          </a:stretch>
        </p:blipFill>
        <p:spPr bwMode="auto">
          <a:xfrm>
            <a:off x="5562600" y="1219200"/>
            <a:ext cx="2848552" cy="40386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1676400"/>
            <a:ext cx="3276600" cy="723275"/>
          </a:xfrm>
          <a:prstGeom prst="rect">
            <a:avLst/>
          </a:prstGeom>
          <a:noFill/>
        </p:spPr>
        <p:txBody>
          <a:bodyPr wrap="square" rtlCol="0">
            <a:spAutoFit/>
          </a:bodyPr>
          <a:lstStyle/>
          <a:p>
            <a:pPr marL="285750" lvl="1" indent="-285750">
              <a:spcAft>
                <a:spcPts val="600"/>
              </a:spcAft>
              <a:buClr>
                <a:schemeClr val="tx1">
                  <a:lumMod val="65000"/>
                  <a:lumOff val="35000"/>
                </a:schemeClr>
              </a:buClr>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xmlns="" val="0"/>
              </a:ext>
            </a:extLst>
          </a:blip>
          <a:srcRect l="16006" t="5514" r="5733" b="10498"/>
          <a:stretch/>
        </p:blipFill>
        <p:spPr>
          <a:xfrm>
            <a:off x="5334000" y="838200"/>
            <a:ext cx="3429000" cy="2759926"/>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xmlns="" val="0"/>
              </a:ext>
            </a:extLst>
          </a:blip>
          <a:srcRect l="23104" r="6897"/>
          <a:stretch/>
        </p:blipFill>
        <p:spPr>
          <a:xfrm>
            <a:off x="2438400" y="3805621"/>
            <a:ext cx="2667000" cy="3052379"/>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xmlns="" val="0"/>
              </a:ext>
            </a:extLst>
          </a:blip>
          <a:srcRect t="14750" r="22847" b="6349"/>
          <a:stretch/>
        </p:blipFill>
        <p:spPr>
          <a:xfrm rot="5400000">
            <a:off x="-99869" y="4214669"/>
            <a:ext cx="2819399" cy="2162462"/>
          </a:xfrm>
          <a:prstGeom prst="rect">
            <a:avLst/>
          </a:prstGeom>
          <a:noFill/>
          <a:ln>
            <a:noFill/>
          </a:ln>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xmlns="" val="0"/>
              </a:ext>
            </a:extLst>
          </a:blip>
          <a:srcRect l="4250" t="10000" r="3062"/>
          <a:stretch/>
        </p:blipFill>
        <p:spPr>
          <a:xfrm>
            <a:off x="762000" y="990600"/>
            <a:ext cx="3880657" cy="2826056"/>
          </a:xfrm>
          <a:prstGeom prst="rect">
            <a:avLst/>
          </a:prstGeom>
        </p:spPr>
      </p:pic>
      <p:sp>
        <p:nvSpPr>
          <p:cNvPr id="15" name="TextBox 14"/>
          <p:cNvSpPr txBox="1"/>
          <p:nvPr/>
        </p:nvSpPr>
        <p:spPr>
          <a:xfrm>
            <a:off x="457200" y="381000"/>
            <a:ext cx="5410200" cy="584775"/>
          </a:xfrm>
          <a:prstGeom prst="rect">
            <a:avLst/>
          </a:prstGeom>
          <a:noFill/>
        </p:spPr>
        <p:txBody>
          <a:bodyPr wrap="square" rtlCol="0">
            <a:spAutoFit/>
          </a:bodyPr>
          <a:lstStyle/>
          <a:p>
            <a:r>
              <a:rPr lang="en-US" sz="3200" b="1" dirty="0" smtClean="0">
                <a:solidFill>
                  <a:schemeClr val="accent3">
                    <a:lumMod val="75000"/>
                  </a:schemeClr>
                </a:solidFill>
              </a:rPr>
              <a:t>Working with partners</a:t>
            </a:r>
            <a:endParaRPr lang="en-US" sz="3200" b="1" dirty="0">
              <a:solidFill>
                <a:schemeClr val="accent3">
                  <a:lumMod val="75000"/>
                </a:schemeClr>
              </a:solidFill>
            </a:endParaRPr>
          </a:p>
        </p:txBody>
      </p:sp>
      <p:pic>
        <p:nvPicPr>
          <p:cNvPr id="16" name="Picture 15"/>
          <p:cNvPicPr>
            <a:picLocks noChangeAspect="1"/>
          </p:cNvPicPr>
          <p:nvPr/>
        </p:nvPicPr>
        <p:blipFill rotWithShape="1">
          <a:blip r:embed="rId7" cstate="print">
            <a:extLst>
              <a:ext uri="{28A0092B-C50C-407E-A947-70E740481C1C}">
                <a14:useLocalDpi xmlns:a14="http://schemas.microsoft.com/office/drawing/2010/main" xmlns="" val="0"/>
              </a:ext>
            </a:extLst>
          </a:blip>
          <a:srcRect l="270" t="10352" r="30354" b="15858"/>
          <a:stretch/>
        </p:blipFill>
        <p:spPr>
          <a:xfrm>
            <a:off x="5410200" y="3864850"/>
            <a:ext cx="4221129" cy="2993150"/>
          </a:xfrm>
          <a:prstGeom prst="rect">
            <a:avLst/>
          </a:prstGeom>
        </p:spPr>
      </p:pic>
    </p:spTree>
    <p:extLst>
      <p:ext uri="{BB962C8B-B14F-4D97-AF65-F5344CB8AC3E}">
        <p14:creationId xmlns:p14="http://schemas.microsoft.com/office/powerpoint/2010/main" xmlns="" val="8997223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381000"/>
            <a:ext cx="7303008" cy="646331"/>
          </a:xfrm>
          <a:prstGeom prst="rect">
            <a:avLst/>
          </a:prstGeom>
          <a:noFill/>
        </p:spPr>
        <p:txBody>
          <a:bodyPr wrap="square" rtlCol="0">
            <a:spAutoFit/>
          </a:bodyPr>
          <a:lstStyle/>
          <a:p>
            <a:r>
              <a:rPr lang="en-US" sz="3600" b="1" dirty="0" smtClean="0">
                <a:solidFill>
                  <a:schemeClr val="accent3">
                    <a:lumMod val="75000"/>
                  </a:schemeClr>
                </a:solidFill>
              </a:rPr>
              <a:t>Messaging</a:t>
            </a:r>
            <a:endParaRPr lang="en-US" sz="3600" b="1" dirty="0">
              <a:solidFill>
                <a:schemeClr val="accent3">
                  <a:lumMod val="75000"/>
                </a:schemeClr>
              </a:solidFill>
            </a:endParaRPr>
          </a:p>
        </p:txBody>
      </p:sp>
      <p:sp>
        <p:nvSpPr>
          <p:cNvPr id="11" name="TextBox 10"/>
          <p:cNvSpPr txBox="1"/>
          <p:nvPr/>
        </p:nvSpPr>
        <p:spPr>
          <a:xfrm>
            <a:off x="685800" y="1027331"/>
            <a:ext cx="5334000" cy="4970591"/>
          </a:xfrm>
          <a:prstGeom prst="rect">
            <a:avLst/>
          </a:prstGeom>
          <a:noFill/>
        </p:spPr>
        <p:txBody>
          <a:bodyPr wrap="square" rtlCol="0">
            <a:spAutoFit/>
          </a:bodyPr>
          <a:lstStyle/>
          <a:p>
            <a:pPr marL="285750" indent="-285750">
              <a:spcAft>
                <a:spcPts val="600"/>
              </a:spcAft>
              <a:buClr>
                <a:schemeClr val="tx1">
                  <a:lumMod val="65000"/>
                  <a:lumOff val="35000"/>
                </a:schemeClr>
              </a:buClr>
            </a:pPr>
            <a:endParaRPr lang="en-US" sz="2400" dirty="0">
              <a:cs typeface="Times New Roman" panose="02020603050405020304" pitchFamily="18" charset="0"/>
            </a:endParaRPr>
          </a:p>
          <a:p>
            <a:r>
              <a:rPr lang="en-US" sz="2400" dirty="0" smtClean="0">
                <a:cs typeface="Times New Roman" panose="02020603050405020304" pitchFamily="18" charset="0"/>
              </a:rPr>
              <a:t>“</a:t>
            </a:r>
            <a:r>
              <a:rPr lang="en-US" sz="2400" i="1" dirty="0">
                <a:cs typeface="Times New Roman" panose="02020603050405020304" pitchFamily="18" charset="0"/>
              </a:rPr>
              <a:t>By phasing out the sale of soda and other sugar-sweetened beverages, the health care facilities in Northeastern Minnesota are saying they prioritize good health—before, as well as after, people are sick. They are offering inspired leadership for other hospital and health care systems, their patients, staff, and the entire community</a:t>
            </a:r>
            <a:r>
              <a:rPr lang="en-US" sz="2400" dirty="0">
                <a:cs typeface="Times New Roman" panose="02020603050405020304" pitchFamily="18" charset="0"/>
              </a:rPr>
              <a:t>.” </a:t>
            </a:r>
          </a:p>
          <a:p>
            <a:endParaRPr lang="en-US" sz="2400" dirty="0">
              <a:cs typeface="Times New Roman" panose="02020603050405020304" pitchFamily="18" charset="0"/>
            </a:endParaRPr>
          </a:p>
          <a:p>
            <a:r>
              <a:rPr lang="en-US" sz="2400" dirty="0">
                <a:cs typeface="Times New Roman" panose="02020603050405020304" pitchFamily="18" charset="0"/>
              </a:rPr>
              <a:t>Edward P. </a:t>
            </a:r>
            <a:r>
              <a:rPr lang="en-US" sz="2400" dirty="0" err="1">
                <a:cs typeface="Times New Roman" panose="02020603050405020304" pitchFamily="18" charset="0"/>
              </a:rPr>
              <a:t>Ehlinger</a:t>
            </a:r>
            <a:r>
              <a:rPr lang="en-US" sz="2400" dirty="0">
                <a:cs typeface="Times New Roman" panose="02020603050405020304" pitchFamily="18" charset="0"/>
              </a:rPr>
              <a:t>, MD, MSPH,  Commissioner, Minnesota Department of </a:t>
            </a:r>
            <a:r>
              <a:rPr lang="en-US" sz="2400" dirty="0" smtClean="0">
                <a:cs typeface="Times New Roman" panose="02020603050405020304" pitchFamily="18" charset="0"/>
              </a:rPr>
              <a:t>Health (editorial published in the Duluth Herald Tribune)</a:t>
            </a:r>
            <a:endParaRPr lang="en-US" sz="2400" dirty="0">
              <a:cs typeface="Times New Roman" panose="02020603050405020304" pitchFamily="18" charset="0"/>
            </a:endParaRPr>
          </a:p>
        </p:txBody>
      </p:sp>
      <p:pic>
        <p:nvPicPr>
          <p:cNvPr id="4098" name="Picture 2" descr="http://politicsinminnesota.com/files/2011/12/Ehlinger1.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4009" r="17610"/>
          <a:stretch/>
        </p:blipFill>
        <p:spPr bwMode="auto">
          <a:xfrm>
            <a:off x="6324600" y="1371600"/>
            <a:ext cx="2514600" cy="38391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259122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95400"/>
            <a:ext cx="3048000" cy="1874520"/>
          </a:xfrm>
          <a:solidFill>
            <a:schemeClr val="accent1">
              <a:lumMod val="40000"/>
              <a:lumOff val="60000"/>
            </a:schemeClr>
          </a:solidFill>
        </p:spPr>
        <p:txBody>
          <a:bodyPr>
            <a:noAutofit/>
          </a:bodyPr>
          <a:lstStyle/>
          <a:p>
            <a:r>
              <a:rPr lang="en-US" sz="2800" b="1" dirty="0" smtClean="0">
                <a:latin typeface="Calibri" pitchFamily="34" charset="0"/>
              </a:rPr>
              <a:t>Healthy Beverages in Healthcare Toolkit</a:t>
            </a:r>
            <a:endParaRPr lang="en-US" sz="2800" b="1" dirty="0">
              <a:latin typeface="Calibri" pitchFamily="34" charset="0"/>
            </a:endParaRPr>
          </a:p>
        </p:txBody>
      </p:sp>
      <p:sp>
        <p:nvSpPr>
          <p:cNvPr id="6" name="Text Placeholder 5"/>
          <p:cNvSpPr>
            <a:spLocks noGrp="1"/>
          </p:cNvSpPr>
          <p:nvPr>
            <p:ph type="body" sz="half" idx="2"/>
          </p:nvPr>
        </p:nvSpPr>
        <p:spPr>
          <a:xfrm>
            <a:off x="533400" y="3124200"/>
            <a:ext cx="2819400" cy="2133600"/>
          </a:xfrm>
        </p:spPr>
        <p:txBody>
          <a:bodyPr/>
          <a:lstStyle/>
          <a:p>
            <a:endParaRPr lang="en-US" dirty="0" smtClean="0"/>
          </a:p>
          <a:p>
            <a:pPr marL="457200" indent="-457200">
              <a:buFont typeface="Arial" pitchFamily="34" charset="0"/>
              <a:buChar char="•"/>
            </a:pPr>
            <a:r>
              <a:rPr lang="en-US" sz="2800" dirty="0" smtClean="0">
                <a:latin typeface="Calibri" pitchFamily="34" charset="0"/>
              </a:rPr>
              <a:t>Guide</a:t>
            </a:r>
          </a:p>
          <a:p>
            <a:pPr marL="457200" indent="-457200">
              <a:buFont typeface="Arial" pitchFamily="34" charset="0"/>
              <a:buChar char="•"/>
            </a:pPr>
            <a:r>
              <a:rPr lang="en-US" sz="2800" dirty="0" smtClean="0">
                <a:latin typeface="Calibri" pitchFamily="34" charset="0"/>
              </a:rPr>
              <a:t>Fact sheets</a:t>
            </a:r>
          </a:p>
          <a:p>
            <a:pPr marL="457200" indent="-457200">
              <a:buFont typeface="Arial" pitchFamily="34" charset="0"/>
              <a:buChar char="•"/>
            </a:pPr>
            <a:r>
              <a:rPr lang="en-US" sz="2800" dirty="0" smtClean="0">
                <a:latin typeface="Calibri" pitchFamily="34" charset="0"/>
              </a:rPr>
              <a:t>Case studies</a:t>
            </a:r>
            <a:endParaRPr lang="en-US" sz="2800" dirty="0">
              <a:latin typeface="Calibri" pitchFamily="34" charset="0"/>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2493" t="9682" r="33754" b="12533"/>
          <a:stretch/>
        </p:blipFill>
        <p:spPr bwMode="auto">
          <a:xfrm>
            <a:off x="3962400" y="453616"/>
            <a:ext cx="4764300" cy="61757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6673673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2493" t="9682" r="33754" b="12533"/>
          <a:stretch/>
        </p:blipFill>
        <p:spPr bwMode="auto">
          <a:xfrm>
            <a:off x="2607246" y="0"/>
            <a:ext cx="3757678" cy="4870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247845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2493" t="9682" r="33754" b="12533"/>
          <a:stretch/>
        </p:blipFill>
        <p:spPr bwMode="auto">
          <a:xfrm>
            <a:off x="2607246" y="0"/>
            <a:ext cx="3757678" cy="4870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2677" t="9682" r="33661" b="12697"/>
          <a:stretch/>
        </p:blipFill>
        <p:spPr bwMode="auto">
          <a:xfrm>
            <a:off x="71511" y="1828800"/>
            <a:ext cx="3048000" cy="39534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593473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2493" t="9682" r="33754" b="12533"/>
          <a:stretch/>
        </p:blipFill>
        <p:spPr bwMode="auto">
          <a:xfrm>
            <a:off x="2607246" y="0"/>
            <a:ext cx="3757678" cy="4870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2677" t="9682" r="33661" b="12697"/>
          <a:stretch/>
        </p:blipFill>
        <p:spPr bwMode="auto">
          <a:xfrm>
            <a:off x="71511" y="1828800"/>
            <a:ext cx="3048000" cy="39534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6738" t="9682" r="37878" b="32718"/>
          <a:stretch/>
        </p:blipFill>
        <p:spPr bwMode="auto">
          <a:xfrm>
            <a:off x="3128889" y="2914357"/>
            <a:ext cx="3108118" cy="39670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835461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2493" t="9682" r="33754" b="12533"/>
          <a:stretch/>
        </p:blipFill>
        <p:spPr bwMode="auto">
          <a:xfrm>
            <a:off x="2607246" y="0"/>
            <a:ext cx="3757678" cy="4870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2677" t="9682" r="33661" b="12697"/>
          <a:stretch/>
        </p:blipFill>
        <p:spPr bwMode="auto">
          <a:xfrm>
            <a:off x="71511" y="1828800"/>
            <a:ext cx="3048000" cy="39534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6738" t="9682" r="37878" b="32718"/>
          <a:stretch/>
        </p:blipFill>
        <p:spPr bwMode="auto">
          <a:xfrm>
            <a:off x="3128889" y="2914357"/>
            <a:ext cx="3108118" cy="39670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6"/>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32584" t="9682" r="33708" b="12533"/>
          <a:stretch/>
        </p:blipFill>
        <p:spPr bwMode="auto">
          <a:xfrm>
            <a:off x="6074854" y="1798418"/>
            <a:ext cx="3069146" cy="39838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343733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2461" t="9673" r="33784" b="12543"/>
          <a:stretch/>
        </p:blipFill>
        <p:spPr bwMode="auto">
          <a:xfrm>
            <a:off x="228600" y="152400"/>
            <a:ext cx="3635588" cy="47126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291028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2461" t="9673" r="33784" b="12543"/>
          <a:stretch/>
        </p:blipFill>
        <p:spPr bwMode="auto">
          <a:xfrm>
            <a:off x="228600" y="152400"/>
            <a:ext cx="3635588" cy="47126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2584" t="9682" r="33708" b="12698"/>
          <a:stretch/>
        </p:blipFill>
        <p:spPr bwMode="auto">
          <a:xfrm>
            <a:off x="4884340" y="137160"/>
            <a:ext cx="3650059" cy="47279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679418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2461" t="9673" r="33784" b="12543"/>
          <a:stretch/>
        </p:blipFill>
        <p:spPr bwMode="auto">
          <a:xfrm>
            <a:off x="228600" y="152400"/>
            <a:ext cx="3635588" cy="47126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2584" t="9682" r="33708" b="12698"/>
          <a:stretch/>
        </p:blipFill>
        <p:spPr bwMode="auto">
          <a:xfrm>
            <a:off x="4884340" y="137160"/>
            <a:ext cx="3650059" cy="47279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2554" t="10001" r="33723" b="12379"/>
          <a:stretch/>
        </p:blipFill>
        <p:spPr bwMode="auto">
          <a:xfrm>
            <a:off x="450600" y="2284281"/>
            <a:ext cx="3511800" cy="4546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151479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16254" y="457200"/>
            <a:ext cx="8686800" cy="990600"/>
          </a:xfrm>
        </p:spPr>
        <p:txBody>
          <a:bodyPr>
            <a:normAutofit/>
          </a:bodyPr>
          <a:lstStyle/>
          <a:p>
            <a:pPr algn="ctr"/>
            <a:r>
              <a:rPr lang="en-US" b="1" dirty="0" smtClean="0">
                <a:latin typeface="Calibri" pitchFamily="34" charset="0"/>
                <a:ea typeface="Calibri" pitchFamily="34" charset="0"/>
                <a:cs typeface="Calibri" pitchFamily="34" charset="0"/>
              </a:rPr>
              <a:t>Objectives</a:t>
            </a:r>
            <a:endParaRPr lang="en-US" b="1" dirty="0">
              <a:latin typeface="Calibri" pitchFamily="34" charset="0"/>
              <a:ea typeface="Calibri" pitchFamily="34" charset="0"/>
              <a:cs typeface="Calibri" pitchFamily="34" charset="0"/>
            </a:endParaRPr>
          </a:p>
        </p:txBody>
      </p:sp>
      <p:sp>
        <p:nvSpPr>
          <p:cNvPr id="15363" name="TextBox 3"/>
          <p:cNvSpPr txBox="1">
            <a:spLocks noChangeArrowheads="1"/>
          </p:cNvSpPr>
          <p:nvPr/>
        </p:nvSpPr>
        <p:spPr bwMode="auto">
          <a:xfrm>
            <a:off x="228600" y="1447800"/>
            <a:ext cx="8597900" cy="4370427"/>
          </a:xfrm>
          <a:prstGeom prst="rect">
            <a:avLst/>
          </a:prstGeom>
          <a:noFill/>
          <a:ln w="9525">
            <a:noFill/>
            <a:miter lim="800000"/>
            <a:headEnd/>
            <a:tailEnd/>
          </a:ln>
        </p:spPr>
        <p:txBody>
          <a:bodyPr wrap="square">
            <a:spAutoFit/>
          </a:bodyPr>
          <a:lstStyle/>
          <a:p>
            <a:r>
              <a:rPr lang="en-US" sz="3200" dirty="0" smtClean="0">
                <a:latin typeface="Calibri" pitchFamily="34" charset="0"/>
              </a:rPr>
              <a:t>Learn </a:t>
            </a:r>
            <a:r>
              <a:rPr lang="en-US" sz="3200" dirty="0">
                <a:latin typeface="Calibri" pitchFamily="34" charset="0"/>
              </a:rPr>
              <a:t>about:</a:t>
            </a:r>
          </a:p>
          <a:p>
            <a:pPr marL="342900" lvl="1" indent="-342900">
              <a:buClr>
                <a:schemeClr val="bg1"/>
              </a:buClr>
              <a:buFont typeface="Arial" pitchFamily="34" charset="0"/>
              <a:buChar char="•"/>
            </a:pPr>
            <a:endParaRPr lang="en-US" dirty="0" smtClean="0"/>
          </a:p>
          <a:p>
            <a:pPr marL="908050" lvl="1" indent="-457200">
              <a:buClr>
                <a:schemeClr val="tx1"/>
              </a:buClr>
              <a:buFont typeface="Arial" pitchFamily="34" charset="0"/>
              <a:buChar char="•"/>
            </a:pPr>
            <a:r>
              <a:rPr lang="en-US" sz="2800" dirty="0" smtClean="0">
                <a:latin typeface="Calibri" pitchFamily="34" charset="0"/>
              </a:rPr>
              <a:t>A new resource:  Minnesota </a:t>
            </a:r>
            <a:r>
              <a:rPr lang="en-US" sz="2800" dirty="0">
                <a:latin typeface="Calibri" pitchFamily="34" charset="0"/>
              </a:rPr>
              <a:t>Healthy Beverages in Healthcare </a:t>
            </a:r>
            <a:r>
              <a:rPr lang="en-US" sz="2800" dirty="0" smtClean="0">
                <a:latin typeface="Calibri" pitchFamily="34" charset="0"/>
              </a:rPr>
              <a:t>Toolkit</a:t>
            </a:r>
          </a:p>
          <a:p>
            <a:pPr marL="908050" lvl="1" indent="-457200">
              <a:buClr>
                <a:schemeClr val="tx1"/>
              </a:buClr>
              <a:buFont typeface="Arial" pitchFamily="34" charset="0"/>
              <a:buChar char="•"/>
            </a:pPr>
            <a:r>
              <a:rPr lang="en-US" sz="2800" dirty="0" smtClean="0">
                <a:latin typeface="Calibri" pitchFamily="34" charset="0"/>
              </a:rPr>
              <a:t>Healthy beverages in healthcare work nationally and here in Minnesota</a:t>
            </a:r>
          </a:p>
          <a:p>
            <a:pPr marL="908050" lvl="1" indent="-457200">
              <a:buClr>
                <a:schemeClr val="tx1"/>
              </a:buClr>
              <a:buFont typeface="Arial" pitchFamily="34" charset="0"/>
              <a:buChar char="•"/>
            </a:pPr>
            <a:r>
              <a:rPr lang="en-US" sz="2800" dirty="0" smtClean="0">
                <a:latin typeface="Calibri" pitchFamily="34" charset="0"/>
              </a:rPr>
              <a:t>Tips for starting the conversation with an organization</a:t>
            </a:r>
            <a:endParaRPr lang="en-US" sz="2800" b="1" dirty="0">
              <a:latin typeface="Calibri" pitchFamily="34" charset="0"/>
              <a:ea typeface="Calibri" pitchFamily="34" charset="0"/>
              <a:cs typeface="Calibri" pitchFamily="34" charset="0"/>
            </a:endParaRPr>
          </a:p>
          <a:p>
            <a:endParaRPr lang="en-US" sz="3000" b="1" dirty="0">
              <a:ea typeface="Calibri" pitchFamily="34" charset="0"/>
              <a:cs typeface="Calibri" pitchFamily="34" charset="0"/>
            </a:endParaRPr>
          </a:p>
          <a:p>
            <a:endParaRPr lang="en-US" sz="3000" b="1" dirty="0">
              <a:ea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2461" t="9673" r="33784" b="12543"/>
          <a:stretch/>
        </p:blipFill>
        <p:spPr bwMode="auto">
          <a:xfrm>
            <a:off x="228600" y="152400"/>
            <a:ext cx="3635588" cy="47126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2584" t="9682" r="33708" b="12698"/>
          <a:stretch/>
        </p:blipFill>
        <p:spPr bwMode="auto">
          <a:xfrm>
            <a:off x="4884340" y="137160"/>
            <a:ext cx="3650059" cy="47279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2554" t="10001" r="33723" b="12379"/>
          <a:stretch/>
        </p:blipFill>
        <p:spPr bwMode="auto">
          <a:xfrm>
            <a:off x="450600" y="2284281"/>
            <a:ext cx="3511800" cy="4546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5"/>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32584" t="9847" r="33708" b="12534"/>
          <a:stretch/>
        </p:blipFill>
        <p:spPr bwMode="auto">
          <a:xfrm>
            <a:off x="5257800" y="2185181"/>
            <a:ext cx="3603902" cy="46681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6083711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6096000"/>
            <a:ext cx="7848600" cy="830997"/>
          </a:xfrm>
          <a:prstGeom prst="rect">
            <a:avLst/>
          </a:prstGeom>
        </p:spPr>
        <p:txBody>
          <a:bodyPr wrap="square">
            <a:spAutoFit/>
          </a:bodyPr>
          <a:lstStyle/>
          <a:p>
            <a:r>
              <a:rPr lang="en-US" sz="2400" dirty="0"/>
              <a:t>http://www.publichealthlawcenter.org/resources/healthy-healthcare</a:t>
            </a:r>
          </a:p>
        </p:txBody>
      </p:sp>
      <p:pic>
        <p:nvPicPr>
          <p:cNvPr id="7172" name="Picture 4"/>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8923" t="10338" r="20062" b="4581"/>
          <a:stretch/>
        </p:blipFill>
        <p:spPr bwMode="auto">
          <a:xfrm>
            <a:off x="698943" y="80889"/>
            <a:ext cx="7370637" cy="57812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848411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xmlns="" val="0"/>
              </a:ext>
            </a:extLst>
          </a:blip>
          <a:stretch>
            <a:fillRect/>
          </a:stretch>
        </p:blipFill>
        <p:spPr>
          <a:xfrm>
            <a:off x="76200" y="4267200"/>
            <a:ext cx="3124200" cy="1752600"/>
          </a:xfrm>
          <a:prstGeom prst="rect">
            <a:avLst/>
          </a:prstGeom>
          <a:ln>
            <a:solidFill>
              <a:schemeClr val="bg1"/>
            </a:solidFill>
          </a:ln>
        </p:spPr>
      </p:pic>
      <p:sp>
        <p:nvSpPr>
          <p:cNvPr id="2" name="Title 1"/>
          <p:cNvSpPr>
            <a:spLocks noGrp="1"/>
          </p:cNvSpPr>
          <p:nvPr>
            <p:ph type="title"/>
          </p:nvPr>
        </p:nvSpPr>
        <p:spPr/>
        <p:txBody>
          <a:bodyPr/>
          <a:lstStyle/>
          <a:p>
            <a:r>
              <a:rPr lang="en-US" dirty="0" smtClean="0"/>
              <a:t>Healthy Beverages in Healthcare</a:t>
            </a:r>
            <a:endParaRPr lang="en-US" dirty="0"/>
          </a:p>
        </p:txBody>
      </p:sp>
      <p:sp>
        <p:nvSpPr>
          <p:cNvPr id="3" name="Content Placeholder 2"/>
          <p:cNvSpPr>
            <a:spLocks noGrp="1"/>
          </p:cNvSpPr>
          <p:nvPr>
            <p:ph sz="quarter" idx="1"/>
          </p:nvPr>
        </p:nvSpPr>
        <p:spPr>
          <a:xfrm>
            <a:off x="3048000" y="1600200"/>
            <a:ext cx="5718048" cy="4495800"/>
          </a:xfrm>
        </p:spPr>
        <p:txBody>
          <a:bodyPr/>
          <a:lstStyle/>
          <a:p>
            <a:r>
              <a:rPr lang="en-US" dirty="0" smtClean="0"/>
              <a:t>Health Care Without Harm’s Healthy Beverages Initiative</a:t>
            </a:r>
          </a:p>
          <a:p>
            <a:pPr lvl="1"/>
            <a:r>
              <a:rPr lang="en-US" dirty="0" smtClean="0">
                <a:hlinkClick r:id="rId4"/>
              </a:rPr>
              <a:t>http</a:t>
            </a:r>
            <a:r>
              <a:rPr lang="en-US" dirty="0">
                <a:hlinkClick r:id="rId4"/>
              </a:rPr>
              <a:t>://</a:t>
            </a:r>
            <a:r>
              <a:rPr lang="en-US" dirty="0" smtClean="0">
                <a:hlinkClick r:id="rId4"/>
              </a:rPr>
              <a:t>www.healthyfoodinhealthcare.org/healthybeverage.php</a:t>
            </a:r>
            <a:endParaRPr lang="en-US" dirty="0"/>
          </a:p>
          <a:p>
            <a:pPr lvl="1"/>
            <a:endParaRPr lang="en-US" dirty="0" smtClean="0"/>
          </a:p>
          <a:p>
            <a:r>
              <a:rPr lang="en-US" dirty="0" smtClean="0"/>
              <a:t>Healthy </a:t>
            </a:r>
            <a:r>
              <a:rPr lang="en-US" dirty="0"/>
              <a:t>Hospital Food </a:t>
            </a:r>
            <a:r>
              <a:rPr lang="en-US" dirty="0" smtClean="0"/>
              <a:t>Initiative</a:t>
            </a:r>
          </a:p>
          <a:p>
            <a:r>
              <a:rPr lang="en-US" sz="2000" dirty="0"/>
              <a:t>Susan </a:t>
            </a:r>
            <a:r>
              <a:rPr lang="en-US" sz="2000" dirty="0" smtClean="0"/>
              <a:t>Roberts</a:t>
            </a:r>
          </a:p>
          <a:p>
            <a:pPr marL="338138" indent="-338138">
              <a:buNone/>
            </a:pPr>
            <a:r>
              <a:rPr lang="en-US" sz="2000" dirty="0" smtClean="0"/>
              <a:t>	sroberts@ahealthieramerica.org</a:t>
            </a:r>
          </a:p>
          <a:p>
            <a:pPr marL="366713" lvl="1" indent="0">
              <a:buNone/>
            </a:pPr>
            <a:r>
              <a:rPr lang="en-US" sz="2000" dirty="0" smtClean="0"/>
              <a:t>202.842.9001 </a:t>
            </a:r>
            <a:r>
              <a:rPr lang="en-US" sz="2000" dirty="0"/>
              <a:t>ext. 202</a:t>
            </a:r>
            <a:endParaRPr lang="en-US" sz="2000" dirty="0" smtClean="0"/>
          </a:p>
          <a:p>
            <a:r>
              <a:rPr lang="en-US" sz="2000" dirty="0"/>
              <a:t>Tiffany </a:t>
            </a:r>
            <a:r>
              <a:rPr lang="en-US" sz="2000" dirty="0" smtClean="0"/>
              <a:t>Sanchez. Manager</a:t>
            </a:r>
          </a:p>
          <a:p>
            <a:pPr marL="338138" indent="-338138">
              <a:buNone/>
            </a:pPr>
            <a:r>
              <a:rPr lang="en-US" sz="2000" dirty="0" smtClean="0"/>
              <a:t>	tsanchez@ahealthieramerica.org</a:t>
            </a:r>
            <a:endParaRPr lang="en-US" sz="2000" dirty="0"/>
          </a:p>
          <a:p>
            <a:pPr marL="338138" indent="-338138">
              <a:buNone/>
            </a:pPr>
            <a:r>
              <a:rPr lang="en-US" sz="2000" dirty="0"/>
              <a:t>	</a:t>
            </a:r>
            <a:r>
              <a:rPr lang="en-US" sz="2000" dirty="0" smtClean="0"/>
              <a:t>202.842.9001 </a:t>
            </a:r>
            <a:r>
              <a:rPr lang="en-US" sz="2000" dirty="0"/>
              <a:t>ext. 210</a:t>
            </a:r>
          </a:p>
          <a:p>
            <a:pPr lvl="1"/>
            <a:endParaRPr lang="en-US" dirty="0" smtClean="0"/>
          </a:p>
          <a:p>
            <a:pPr lvl="1"/>
            <a:endParaRPr lang="en-US" dirty="0"/>
          </a:p>
          <a:p>
            <a:pPr marL="366713" lvl="1" indent="0">
              <a:buNone/>
            </a:pPr>
            <a:endParaRPr lang="en-US" dirty="0"/>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1676399"/>
            <a:ext cx="3048000" cy="21515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060825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dirty="0"/>
          </a:p>
        </p:txBody>
      </p:sp>
      <p:pic>
        <p:nvPicPr>
          <p:cNvPr id="6146" name="Picture 2" descr="C:\Users\julie.ralstonaoki\AppData\Local\Microsoft\Windows\Temporary Internet Files\Content.IE5\75RW58FG\MP900409760[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219"/>
            <a:ext cx="9165921" cy="68527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32417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rPr>
              <a:t>What’s a “sugary” drink?*</a:t>
            </a:r>
            <a:r>
              <a:rPr lang="en-US" dirty="0" smtClean="0"/>
              <a:t> </a:t>
            </a:r>
            <a:endParaRPr lang="en-US" sz="3200" dirty="0">
              <a:latin typeface="Calibri" pitchFamily="34" charset="0"/>
            </a:endParaRPr>
          </a:p>
        </p:txBody>
      </p:sp>
      <p:sp>
        <p:nvSpPr>
          <p:cNvPr id="8" name="Rectangle 7"/>
          <p:cNvSpPr/>
          <p:nvPr/>
        </p:nvSpPr>
        <p:spPr>
          <a:xfrm>
            <a:off x="838200" y="5888503"/>
            <a:ext cx="6705600" cy="923330"/>
          </a:xfrm>
          <a:prstGeom prst="rect">
            <a:avLst/>
          </a:prstGeom>
        </p:spPr>
        <p:txBody>
          <a:bodyPr wrap="square">
            <a:spAutoFit/>
          </a:bodyPr>
          <a:lstStyle/>
          <a:p>
            <a:r>
              <a:rPr lang="en-US" dirty="0"/>
              <a:t>*</a:t>
            </a:r>
            <a:r>
              <a:rPr lang="en-US" dirty="0" smtClean="0">
                <a:latin typeface="Calibri" pitchFamily="34" charset="0"/>
              </a:rPr>
              <a:t>Drinks</a:t>
            </a:r>
            <a:r>
              <a:rPr lang="en-US" baseline="30000" dirty="0" smtClean="0">
                <a:latin typeface="Calibri" pitchFamily="34" charset="0"/>
              </a:rPr>
              <a:t> </a:t>
            </a:r>
            <a:r>
              <a:rPr lang="en-US" dirty="0">
                <a:latin typeface="Calibri" pitchFamily="34" charset="0"/>
              </a:rPr>
              <a:t>labeled as 100% fruit juice are not considered sugary </a:t>
            </a:r>
            <a:r>
              <a:rPr lang="en-US" dirty="0" smtClean="0">
                <a:latin typeface="Calibri" pitchFamily="34" charset="0"/>
              </a:rPr>
              <a:t>drinks, although portion control is important for 100% juice.</a:t>
            </a:r>
            <a:r>
              <a:rPr lang="en-US" dirty="0">
                <a:latin typeface="Calibri" pitchFamily="34" charset="0"/>
              </a:rPr>
              <a:t> </a:t>
            </a:r>
          </a:p>
          <a:p>
            <a:r>
              <a:rPr lang="en-US" dirty="0"/>
              <a:t> </a:t>
            </a:r>
          </a:p>
        </p:txBody>
      </p:sp>
      <p:sp>
        <p:nvSpPr>
          <p:cNvPr id="13" name="Rectangle 3"/>
          <p:cNvSpPr>
            <a:spLocks noGrp="1" noChangeArrowheads="1"/>
          </p:cNvSpPr>
          <p:nvPr>
            <p:ph idx="1"/>
          </p:nvPr>
        </p:nvSpPr>
        <p:spPr>
          <a:xfrm>
            <a:off x="304800" y="1600200"/>
            <a:ext cx="8229600" cy="4876800"/>
          </a:xfrm>
        </p:spPr>
        <p:txBody>
          <a:bodyPr>
            <a:normAutofit/>
          </a:bodyPr>
          <a:lstStyle/>
          <a:p>
            <a:pPr eaLnBrk="1" hangingPunct="1">
              <a:buFont typeface="Wingdings" pitchFamily="2" charset="2"/>
              <a:buNone/>
              <a:defRPr/>
            </a:pPr>
            <a:r>
              <a:rPr lang="en-US" sz="3200" dirty="0" smtClean="0"/>
              <a:t>Beverages sweetened with added sugar including:</a:t>
            </a:r>
          </a:p>
          <a:p>
            <a:pPr lvl="1" eaLnBrk="1" hangingPunct="1">
              <a:defRPr/>
            </a:pPr>
            <a:r>
              <a:rPr lang="en-US" sz="3200" dirty="0" smtClean="0"/>
              <a:t>Soft drinks</a:t>
            </a:r>
          </a:p>
          <a:p>
            <a:pPr lvl="1" eaLnBrk="1" hangingPunct="1">
              <a:defRPr/>
            </a:pPr>
            <a:r>
              <a:rPr lang="en-US" sz="3200" dirty="0" smtClean="0"/>
              <a:t>“Fruit” drinks, punches and ades</a:t>
            </a:r>
          </a:p>
          <a:p>
            <a:pPr lvl="1" eaLnBrk="1" hangingPunct="1">
              <a:defRPr/>
            </a:pPr>
            <a:r>
              <a:rPr lang="en-US" sz="3200" dirty="0" smtClean="0"/>
              <a:t>Sports drinks</a:t>
            </a:r>
          </a:p>
          <a:p>
            <a:pPr lvl="1" eaLnBrk="1" hangingPunct="1">
              <a:defRPr/>
            </a:pPr>
            <a:r>
              <a:rPr lang="en-US" sz="3200" dirty="0" smtClean="0"/>
              <a:t>Energy drinks</a:t>
            </a:r>
          </a:p>
          <a:p>
            <a:pPr lvl="1" eaLnBrk="1" hangingPunct="1">
              <a:defRPr/>
            </a:pPr>
            <a:r>
              <a:rPr lang="en-US" sz="3200" dirty="0"/>
              <a:t>Flavored </a:t>
            </a:r>
            <a:r>
              <a:rPr lang="en-US" sz="3200" dirty="0" smtClean="0"/>
              <a:t>milks</a:t>
            </a:r>
            <a:endParaRPr lang="en-US" sz="3200" dirty="0"/>
          </a:p>
          <a:p>
            <a:pPr lvl="1" eaLnBrk="1" hangingPunct="1">
              <a:defRPr/>
            </a:pPr>
            <a:r>
              <a:rPr lang="en-US" sz="3200" dirty="0" smtClean="0"/>
              <a:t>Teas and coffee drinks with caloric sweetener</a:t>
            </a:r>
          </a:p>
          <a:p>
            <a:pPr eaLnBrk="1" hangingPunct="1">
              <a:buFont typeface="Wingdings" pitchFamily="2" charset="2"/>
              <a:buNone/>
              <a:defRPr/>
            </a:pPr>
            <a:endParaRPr lang="en-US" dirty="0" smtClean="0"/>
          </a:p>
        </p:txBody>
      </p:sp>
      <p:pic>
        <p:nvPicPr>
          <p:cNvPr id="14" name="Picture 4" descr="MC900434769[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24954" y="2286000"/>
            <a:ext cx="28956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62412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533400"/>
            <a:ext cx="7303008" cy="646331"/>
          </a:xfrm>
          <a:prstGeom prst="rect">
            <a:avLst/>
          </a:prstGeom>
          <a:noFill/>
        </p:spPr>
        <p:txBody>
          <a:bodyPr wrap="square" rtlCol="0">
            <a:spAutoFit/>
          </a:bodyPr>
          <a:lstStyle/>
          <a:p>
            <a:r>
              <a:rPr lang="en-US" sz="3600" b="1" dirty="0" smtClean="0"/>
              <a:t>Why sugary drinks?</a:t>
            </a:r>
            <a:endParaRPr lang="en-US" sz="3600" b="1" dirty="0"/>
          </a:p>
        </p:txBody>
      </p:sp>
      <p:sp>
        <p:nvSpPr>
          <p:cNvPr id="2" name="TextBox 1"/>
          <p:cNvSpPr txBox="1"/>
          <p:nvPr/>
        </p:nvSpPr>
        <p:spPr>
          <a:xfrm>
            <a:off x="347546" y="1006320"/>
            <a:ext cx="4648200" cy="6494085"/>
          </a:xfrm>
          <a:prstGeom prst="rect">
            <a:avLst/>
          </a:prstGeom>
          <a:noFill/>
        </p:spPr>
        <p:txBody>
          <a:bodyPr wrap="square" rtlCol="0">
            <a:spAutoFit/>
          </a:bodyPr>
          <a:lstStyle/>
          <a:p>
            <a:pPr algn="ctr"/>
            <a:endParaRPr lang="en-US" sz="3200" dirty="0" smtClean="0"/>
          </a:p>
          <a:p>
            <a:pPr algn="ctr"/>
            <a:endParaRPr lang="en-US" sz="3200" dirty="0"/>
          </a:p>
          <a:p>
            <a:r>
              <a:rPr lang="en-US" sz="3200" dirty="0" smtClean="0"/>
              <a:t>Consumption of sugar sweetened beverages has been associated with at least 20% of the increase in weight in the U.S. since 1977</a:t>
            </a:r>
          </a:p>
          <a:p>
            <a:pPr algn="ctr"/>
            <a:endParaRPr lang="en-US" sz="3200" dirty="0"/>
          </a:p>
          <a:p>
            <a:pPr algn="ctr"/>
            <a:endParaRPr lang="en-US" sz="3200" dirty="0" smtClean="0"/>
          </a:p>
          <a:p>
            <a:pPr algn="ctr"/>
            <a:endParaRPr lang="en-US" sz="3200" dirty="0"/>
          </a:p>
          <a:p>
            <a:pPr algn="ctr"/>
            <a:endParaRPr lang="en-US" sz="3200" dirty="0" smtClean="0"/>
          </a:p>
          <a:p>
            <a:pPr algn="ctr"/>
            <a:endParaRPr lang="en-US" sz="3200" dirty="0"/>
          </a:p>
        </p:txBody>
      </p:sp>
      <p:pic>
        <p:nvPicPr>
          <p:cNvPr id="1026" name="Picture 2" descr="http://www.cdc.gov/makinghealtheasier/images/cdc-new-abnormal-infographi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89096" y="1295400"/>
            <a:ext cx="3850104" cy="4876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677957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457200" y="457200"/>
            <a:ext cx="8229600" cy="990600"/>
          </a:xfrm>
        </p:spPr>
        <p:txBody>
          <a:bodyPr/>
          <a:lstStyle/>
          <a:p>
            <a:pPr eaLnBrk="1" hangingPunct="1"/>
            <a:r>
              <a:rPr lang="en-US" b="1" dirty="0" smtClean="0">
                <a:latin typeface="Garamond" pitchFamily="18" charset="0"/>
              </a:rPr>
              <a:t>Health risks of sugary drinks</a:t>
            </a:r>
          </a:p>
        </p:txBody>
      </p:sp>
      <p:sp>
        <p:nvSpPr>
          <p:cNvPr id="18434" name="Content Placeholder 2"/>
          <p:cNvSpPr>
            <a:spLocks noGrp="1"/>
          </p:cNvSpPr>
          <p:nvPr>
            <p:ph idx="1"/>
          </p:nvPr>
        </p:nvSpPr>
        <p:spPr>
          <a:xfrm>
            <a:off x="228600" y="1752600"/>
            <a:ext cx="4191000" cy="3962400"/>
          </a:xfrm>
        </p:spPr>
        <p:txBody>
          <a:bodyPr/>
          <a:lstStyle/>
          <a:p>
            <a:pPr eaLnBrk="1" hangingPunct="1">
              <a:buClrTx/>
              <a:buFont typeface="Wingdings" pitchFamily="2" charset="2"/>
              <a:buChar char="§"/>
            </a:pPr>
            <a:r>
              <a:rPr lang="en-US" sz="3200" dirty="0" smtClean="0">
                <a:latin typeface="Garamond" pitchFamily="18" charset="0"/>
              </a:rPr>
              <a:t>weight gain/obesity</a:t>
            </a:r>
          </a:p>
          <a:p>
            <a:pPr eaLnBrk="1" hangingPunct="1">
              <a:buClrTx/>
              <a:buFont typeface="Wingdings" pitchFamily="2" charset="2"/>
              <a:buChar char="§"/>
            </a:pPr>
            <a:r>
              <a:rPr lang="en-US" sz="3200" dirty="0" smtClean="0">
                <a:latin typeface="Garamond" pitchFamily="18" charset="0"/>
              </a:rPr>
              <a:t>diabetes</a:t>
            </a:r>
          </a:p>
          <a:p>
            <a:pPr eaLnBrk="1" hangingPunct="1">
              <a:buClrTx/>
              <a:buFont typeface="Wingdings" pitchFamily="2" charset="2"/>
              <a:buChar char="§"/>
            </a:pPr>
            <a:r>
              <a:rPr lang="en-US" sz="3200" dirty="0" smtClean="0">
                <a:latin typeface="Garamond" pitchFamily="18" charset="0"/>
              </a:rPr>
              <a:t>hypertension</a:t>
            </a:r>
          </a:p>
          <a:p>
            <a:pPr eaLnBrk="1" hangingPunct="1">
              <a:buClrTx/>
              <a:buFont typeface="Wingdings" pitchFamily="2" charset="2"/>
              <a:buChar char="§"/>
            </a:pPr>
            <a:r>
              <a:rPr lang="en-US" sz="3200" dirty="0" smtClean="0">
                <a:latin typeface="Garamond" pitchFamily="18" charset="0"/>
              </a:rPr>
              <a:t>negative impact on cardiovascular health</a:t>
            </a:r>
          </a:p>
          <a:p>
            <a:pPr eaLnBrk="1" hangingPunct="1">
              <a:buClrTx/>
              <a:buFont typeface="Wingdings" pitchFamily="2" charset="2"/>
              <a:buChar char="§"/>
            </a:pPr>
            <a:r>
              <a:rPr lang="en-US" sz="3200" dirty="0" smtClean="0">
                <a:latin typeface="Garamond" pitchFamily="18" charset="0"/>
              </a:rPr>
              <a:t>poorer oral health</a:t>
            </a:r>
          </a:p>
          <a:p>
            <a:pPr eaLnBrk="1" hangingPunct="1"/>
            <a:endParaRPr lang="en-US" dirty="0" smtClean="0"/>
          </a:p>
        </p:txBody>
      </p:sp>
      <p:pic>
        <p:nvPicPr>
          <p:cNvPr id="5" name="Picture 4" descr="C:\Users\julie.ralstonaoki\AppData\Local\Microsoft\Windows\Temporary Internet Files\Content.IE5\75RW58FG\MP900407008[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73016" y="2514600"/>
            <a:ext cx="4970984" cy="33126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579971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b="1" dirty="0" smtClean="0">
                <a:solidFill>
                  <a:schemeClr val="tx1"/>
                </a:solidFill>
                <a:latin typeface="Garamond" pitchFamily="18" charset="0"/>
              </a:rPr>
              <a:t>Sugary drinks, obesity </a:t>
            </a:r>
            <a:r>
              <a:rPr lang="en-US" b="1" dirty="0">
                <a:solidFill>
                  <a:schemeClr val="tx1"/>
                </a:solidFill>
                <a:latin typeface="Garamond" pitchFamily="18" charset="0"/>
              </a:rPr>
              <a:t>and </a:t>
            </a:r>
            <a:r>
              <a:rPr lang="en-US" b="1" dirty="0" smtClean="0">
                <a:solidFill>
                  <a:schemeClr val="tx1"/>
                </a:solidFill>
                <a:latin typeface="Garamond" pitchFamily="18" charset="0"/>
              </a:rPr>
              <a:t>cancer</a:t>
            </a:r>
            <a:endParaRPr lang="en-US" dirty="0">
              <a:solidFill>
                <a:schemeClr val="tx1"/>
              </a:solidFill>
              <a:latin typeface="Garamond" pitchFamily="18" charset="0"/>
            </a:endParaRPr>
          </a:p>
        </p:txBody>
      </p:sp>
      <p:sp>
        <p:nvSpPr>
          <p:cNvPr id="5" name="Rectangle 4"/>
          <p:cNvSpPr/>
          <p:nvPr/>
        </p:nvSpPr>
        <p:spPr>
          <a:xfrm>
            <a:off x="762000" y="1600200"/>
            <a:ext cx="7391400" cy="5201424"/>
          </a:xfrm>
          <a:prstGeom prst="rect">
            <a:avLst/>
          </a:prstGeom>
        </p:spPr>
        <p:txBody>
          <a:bodyPr wrap="square">
            <a:spAutoFit/>
          </a:bodyPr>
          <a:lstStyle/>
          <a:p>
            <a:pPr algn="ctr"/>
            <a:endParaRPr lang="en-US" sz="2000" dirty="0" smtClean="0"/>
          </a:p>
          <a:p>
            <a:pPr algn="ctr"/>
            <a:endParaRPr lang="en-US" sz="2800" dirty="0" smtClean="0"/>
          </a:p>
          <a:p>
            <a:pPr algn="ctr"/>
            <a:r>
              <a:rPr lang="en-US" sz="3600" dirty="0" smtClean="0"/>
              <a:t>Approximately one-third </a:t>
            </a:r>
          </a:p>
          <a:p>
            <a:pPr algn="ctr"/>
            <a:r>
              <a:rPr lang="en-US" sz="3600" dirty="0" smtClean="0"/>
              <a:t>of the most common cancers </a:t>
            </a:r>
            <a:endParaRPr lang="en-US" sz="3600" dirty="0"/>
          </a:p>
          <a:p>
            <a:pPr algn="ctr"/>
            <a:r>
              <a:rPr lang="en-US" sz="3600" dirty="0" smtClean="0"/>
              <a:t>are associated with unhealthy eating </a:t>
            </a:r>
          </a:p>
          <a:p>
            <a:pPr algn="ctr"/>
            <a:r>
              <a:rPr lang="en-US" sz="3600" dirty="0" smtClean="0"/>
              <a:t>and lack of physical activity.</a:t>
            </a:r>
          </a:p>
          <a:p>
            <a:pPr algn="ctr"/>
            <a:endParaRPr lang="en-US" sz="2800" dirty="0" smtClean="0"/>
          </a:p>
          <a:p>
            <a:pPr algn="ctr"/>
            <a:r>
              <a:rPr lang="en-US" sz="2800" dirty="0" smtClean="0"/>
              <a:t>National Cancer Institute 2012</a:t>
            </a:r>
          </a:p>
          <a:p>
            <a:pPr algn="ctr"/>
            <a:endParaRPr lang="en-US" sz="2800" b="1" dirty="0"/>
          </a:p>
          <a:p>
            <a:endParaRPr lang="en-US" sz="2800" dirty="0" smtClean="0">
              <a:latin typeface="Calibri" pitchFamily="34" charset="0"/>
            </a:endParaRPr>
          </a:p>
          <a:p>
            <a:endParaRPr lang="en-US" sz="2800" dirty="0">
              <a:latin typeface="Calibri" pitchFamily="34" charset="0"/>
            </a:endParaRPr>
          </a:p>
        </p:txBody>
      </p:sp>
    </p:spTree>
    <p:extLst>
      <p:ext uri="{BB962C8B-B14F-4D97-AF65-F5344CB8AC3E}">
        <p14:creationId xmlns:p14="http://schemas.microsoft.com/office/powerpoint/2010/main" xmlns="" val="3126908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l="18011" t="22865" r="18750" b="34375"/>
          <a:stretch>
            <a:fillRect/>
          </a:stretch>
        </p:blipFill>
        <p:spPr bwMode="auto">
          <a:xfrm>
            <a:off x="4572000" y="3276600"/>
            <a:ext cx="6130636" cy="2590800"/>
          </a:xfrm>
          <a:prstGeom prst="rect">
            <a:avLst/>
          </a:prstGeom>
          <a:noFill/>
          <a:ln w="9525">
            <a:noFill/>
            <a:miter lim="800000"/>
            <a:headEnd/>
            <a:tailEnd/>
          </a:ln>
        </p:spPr>
      </p:pic>
      <p:sp>
        <p:nvSpPr>
          <p:cNvPr id="2" name="Title 1"/>
          <p:cNvSpPr>
            <a:spLocks noGrp="1"/>
          </p:cNvSpPr>
          <p:nvPr>
            <p:ph type="title"/>
          </p:nvPr>
        </p:nvSpPr>
        <p:spPr/>
        <p:txBody>
          <a:bodyPr anchor="ctr">
            <a:normAutofit/>
          </a:bodyPr>
          <a:lstStyle/>
          <a:p>
            <a:r>
              <a:rPr lang="en-US" b="1" dirty="0" smtClean="0">
                <a:solidFill>
                  <a:schemeClr val="tx1"/>
                </a:solidFill>
                <a:latin typeface="Garamond" pitchFamily="18" charset="0"/>
              </a:rPr>
              <a:t>Sugary drinks, cancer, and obesity</a:t>
            </a:r>
            <a:endParaRPr lang="en-US" b="1" dirty="0">
              <a:solidFill>
                <a:schemeClr val="tx1"/>
              </a:solidFill>
              <a:latin typeface="Garamond" pitchFamily="18" charset="0"/>
            </a:endParaRPr>
          </a:p>
        </p:txBody>
      </p:sp>
      <p:sp>
        <p:nvSpPr>
          <p:cNvPr id="3" name="Content Placeholder 2"/>
          <p:cNvSpPr>
            <a:spLocks noGrp="1"/>
          </p:cNvSpPr>
          <p:nvPr>
            <p:ph sz="quarter" idx="1"/>
          </p:nvPr>
        </p:nvSpPr>
        <p:spPr>
          <a:xfrm>
            <a:off x="457200" y="2057400"/>
            <a:ext cx="8229600" cy="4267200"/>
          </a:xfrm>
        </p:spPr>
        <p:txBody>
          <a:bodyPr/>
          <a:lstStyle/>
          <a:p>
            <a:pPr marL="0" indent="0" defTabSz="969963">
              <a:buClrTx/>
              <a:buFont typeface="Wingdings" pitchFamily="2" charset="2"/>
              <a:buChar char="§"/>
            </a:pPr>
            <a:r>
              <a:rPr lang="en-US" sz="2800" dirty="0" smtClean="0">
                <a:latin typeface="Garamond" pitchFamily="18" charset="0"/>
              </a:rPr>
              <a:t>Cancers associated with excess weight:</a:t>
            </a:r>
          </a:p>
          <a:p>
            <a:pPr>
              <a:buClrTx/>
              <a:buFont typeface="Wingdings" pitchFamily="2" charset="2"/>
              <a:buChar char="§"/>
            </a:pPr>
            <a:r>
              <a:rPr lang="en-US" sz="2800" dirty="0" smtClean="0">
                <a:latin typeface="Garamond" pitchFamily="18" charset="0"/>
              </a:rPr>
              <a:t>Esophagus</a:t>
            </a:r>
            <a:r>
              <a:rPr lang="en-US" sz="2800" dirty="0">
                <a:latin typeface="Garamond" pitchFamily="18" charset="0"/>
              </a:rPr>
              <a:t>		</a:t>
            </a:r>
            <a:endParaRPr lang="en-US" sz="2800" dirty="0" smtClean="0">
              <a:latin typeface="Garamond" pitchFamily="18" charset="0"/>
            </a:endParaRPr>
          </a:p>
          <a:p>
            <a:pPr>
              <a:buClrTx/>
              <a:buFont typeface="Wingdings" pitchFamily="2" charset="2"/>
              <a:buChar char="§"/>
            </a:pPr>
            <a:r>
              <a:rPr lang="en-US" sz="2800" dirty="0" smtClean="0">
                <a:latin typeface="Garamond" pitchFamily="18" charset="0"/>
              </a:rPr>
              <a:t>Colon </a:t>
            </a:r>
            <a:r>
              <a:rPr lang="en-US" sz="2800" dirty="0">
                <a:latin typeface="Garamond" pitchFamily="18" charset="0"/>
              </a:rPr>
              <a:t>and </a:t>
            </a:r>
            <a:r>
              <a:rPr lang="en-US" sz="2800" dirty="0" smtClean="0">
                <a:latin typeface="Garamond" pitchFamily="18" charset="0"/>
              </a:rPr>
              <a:t>rectum</a:t>
            </a:r>
            <a:endParaRPr lang="en-US" sz="2800" dirty="0">
              <a:latin typeface="Garamond" pitchFamily="18" charset="0"/>
            </a:endParaRPr>
          </a:p>
          <a:p>
            <a:pPr>
              <a:buClrTx/>
              <a:buFont typeface="Wingdings" pitchFamily="2" charset="2"/>
              <a:buChar char="§"/>
            </a:pPr>
            <a:r>
              <a:rPr lang="en-US" sz="2800" dirty="0" smtClean="0">
                <a:latin typeface="Garamond" pitchFamily="18" charset="0"/>
              </a:rPr>
              <a:t>Kidney</a:t>
            </a:r>
            <a:endParaRPr lang="en-US" sz="2800" dirty="0">
              <a:latin typeface="Garamond" pitchFamily="18" charset="0"/>
            </a:endParaRPr>
          </a:p>
          <a:p>
            <a:pPr>
              <a:buClrTx/>
              <a:buFont typeface="Wingdings" pitchFamily="2" charset="2"/>
              <a:buChar char="§"/>
            </a:pPr>
            <a:r>
              <a:rPr lang="en-US" sz="2800" dirty="0" smtClean="0">
                <a:latin typeface="Garamond" pitchFamily="18" charset="0"/>
              </a:rPr>
              <a:t>Breast </a:t>
            </a:r>
            <a:r>
              <a:rPr lang="en-US" sz="2800" dirty="0">
                <a:latin typeface="Garamond" pitchFamily="18" charset="0"/>
              </a:rPr>
              <a:t>(post-menopausal)</a:t>
            </a:r>
          </a:p>
          <a:p>
            <a:pPr>
              <a:buClrTx/>
              <a:buFont typeface="Wingdings" pitchFamily="2" charset="2"/>
              <a:buChar char="§"/>
            </a:pPr>
            <a:r>
              <a:rPr lang="en-US" sz="2800" dirty="0" smtClean="0">
                <a:latin typeface="Garamond" pitchFamily="18" charset="0"/>
              </a:rPr>
              <a:t>Pancreas</a:t>
            </a:r>
            <a:r>
              <a:rPr lang="en-US" sz="2800" dirty="0">
                <a:latin typeface="Garamond" pitchFamily="18" charset="0"/>
              </a:rPr>
              <a:t>		</a:t>
            </a:r>
            <a:endParaRPr lang="en-US" sz="2800" dirty="0" smtClean="0">
              <a:latin typeface="Garamond" pitchFamily="18" charset="0"/>
            </a:endParaRPr>
          </a:p>
          <a:p>
            <a:pPr>
              <a:buClrTx/>
              <a:buFont typeface="Wingdings" pitchFamily="2" charset="2"/>
              <a:buChar char="§"/>
            </a:pPr>
            <a:r>
              <a:rPr lang="en-US" sz="2800" dirty="0" smtClean="0">
                <a:latin typeface="Garamond" pitchFamily="18" charset="0"/>
              </a:rPr>
              <a:t>Endometrial </a:t>
            </a:r>
            <a:endParaRPr lang="en-US" sz="2800" dirty="0">
              <a:latin typeface="Garamond" pitchFamily="18" charset="0"/>
            </a:endParaRPr>
          </a:p>
          <a:p>
            <a:pPr marL="463550" indent="0" algn="ctr">
              <a:buNone/>
            </a:pPr>
            <a:endParaRPr lang="en-US" sz="2800" dirty="0" smtClean="0"/>
          </a:p>
          <a:p>
            <a:endParaRPr lang="en-US" sz="2800" dirty="0"/>
          </a:p>
          <a:p>
            <a:endParaRPr lang="en-US" dirty="0"/>
          </a:p>
        </p:txBody>
      </p:sp>
      <p:sp>
        <p:nvSpPr>
          <p:cNvPr id="5" name="Rectangle 4"/>
          <p:cNvSpPr/>
          <p:nvPr/>
        </p:nvSpPr>
        <p:spPr>
          <a:xfrm>
            <a:off x="1905000" y="2743200"/>
            <a:ext cx="5105400" cy="2590800"/>
          </a:xfrm>
          <a:prstGeom prst="rect">
            <a:avLst/>
          </a:prstGeom>
        </p:spPr>
        <p:txBody>
          <a:bodyPr wrap="square">
            <a:spAutoFit/>
          </a:bodyPr>
          <a:lstStyle/>
          <a:p>
            <a:endParaRPr lang="en-US" dirty="0"/>
          </a:p>
        </p:txBody>
      </p:sp>
      <p:sp>
        <p:nvSpPr>
          <p:cNvPr id="9" name="TextBox 8"/>
          <p:cNvSpPr txBox="1"/>
          <p:nvPr/>
        </p:nvSpPr>
        <p:spPr>
          <a:xfrm>
            <a:off x="3733800" y="6488668"/>
            <a:ext cx="5638800" cy="307777"/>
          </a:xfrm>
          <a:prstGeom prst="rect">
            <a:avLst/>
          </a:prstGeom>
          <a:noFill/>
        </p:spPr>
        <p:txBody>
          <a:bodyPr wrap="square" rtlCol="0">
            <a:spAutoFit/>
          </a:bodyPr>
          <a:lstStyle/>
          <a:p>
            <a:r>
              <a:rPr lang="en-US" sz="1400" dirty="0" smtClean="0"/>
              <a:t>http://www.livelighter.com.au/the-facts/about-fat.aspx</a:t>
            </a:r>
            <a:endParaRPr lang="en-US" sz="1400" dirty="0"/>
          </a:p>
        </p:txBody>
      </p:sp>
    </p:spTree>
    <p:extLst>
      <p:ext uri="{BB962C8B-B14F-4D97-AF65-F5344CB8AC3E}">
        <p14:creationId xmlns:p14="http://schemas.microsoft.com/office/powerpoint/2010/main" xmlns="" val="38316341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28600" y="0"/>
            <a:ext cx="8686800" cy="1249362"/>
          </a:xfrm>
        </p:spPr>
        <p:txBody>
          <a:bodyPr/>
          <a:lstStyle/>
          <a:p>
            <a:pPr eaLnBrk="1" hangingPunct="1"/>
            <a:r>
              <a:rPr lang="en-US" sz="3200" dirty="0" smtClean="0"/>
              <a:t>Why PSE change?</a:t>
            </a:r>
          </a:p>
        </p:txBody>
      </p:sp>
      <p:sp>
        <p:nvSpPr>
          <p:cNvPr id="7171" name="Rectangle 3"/>
          <p:cNvSpPr>
            <a:spLocks noGrp="1" noChangeArrowheads="1"/>
          </p:cNvSpPr>
          <p:nvPr>
            <p:ph type="body" idx="1"/>
          </p:nvPr>
        </p:nvSpPr>
        <p:spPr>
          <a:xfrm>
            <a:off x="0" y="1981200"/>
            <a:ext cx="5867399" cy="4267200"/>
          </a:xfrm>
        </p:spPr>
        <p:txBody>
          <a:bodyPr/>
          <a:lstStyle/>
          <a:p>
            <a:pPr marL="233363" indent="-233363" eaLnBrk="1" hangingPunct="1">
              <a:spcBef>
                <a:spcPct val="0"/>
              </a:spcBef>
              <a:spcAft>
                <a:spcPct val="50000"/>
              </a:spcAft>
              <a:buFont typeface="Wingdings" pitchFamily="2" charset="2"/>
              <a:buChar char="§"/>
            </a:pPr>
            <a:r>
              <a:rPr lang="en-US" sz="2400" dirty="0" smtClean="0"/>
              <a:t>Major health problems will not be solved solely by individual actions </a:t>
            </a:r>
          </a:p>
          <a:p>
            <a:pPr marL="233363" indent="-233363" eaLnBrk="1" hangingPunct="1">
              <a:spcBef>
                <a:spcPct val="0"/>
              </a:spcBef>
              <a:spcAft>
                <a:spcPct val="50000"/>
              </a:spcAft>
              <a:buFont typeface="Wingdings" pitchFamily="2" charset="2"/>
              <a:buChar char="§"/>
            </a:pPr>
            <a:r>
              <a:rPr lang="en-US" sz="2400" dirty="0" smtClean="0"/>
              <a:t>Health problems are influenced by societal policies and environments that promote unhealthy behaviors or fail to foster healthier choices</a:t>
            </a:r>
          </a:p>
          <a:p>
            <a:pPr marL="233363" indent="-233363" eaLnBrk="1" hangingPunct="1">
              <a:spcBef>
                <a:spcPct val="0"/>
              </a:spcBef>
              <a:spcAft>
                <a:spcPct val="50000"/>
              </a:spcAft>
              <a:buFont typeface="Wingdings" pitchFamily="2" charset="2"/>
              <a:buChar char="§"/>
            </a:pPr>
            <a:r>
              <a:rPr lang="en-US" sz="2400" dirty="0" smtClean="0"/>
              <a:t>Chronic disease prevention requires an “upstream” approach that improves the environments where we live, work, learn, play, and receive health care</a:t>
            </a:r>
          </a:p>
        </p:txBody>
      </p:sp>
      <p:pic>
        <p:nvPicPr>
          <p:cNvPr id="6148" name="Picture 4" descr="C:\Users\julie.ralstonaoki\AppData\Local\Microsoft\Windows\Temporary Internet Files\Content.IE5\8SF29SBV\MP900399009[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1" y="3810000"/>
            <a:ext cx="3445329" cy="283733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96001" y="152400"/>
            <a:ext cx="3048000" cy="3409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9730611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1">
      <a:dk1>
        <a:sysClr val="windowText" lastClr="000000"/>
      </a:dk1>
      <a:lt1>
        <a:sysClr val="window" lastClr="FFFFFF"/>
      </a:lt1>
      <a:dk2>
        <a:srgbClr val="323232"/>
      </a:dk2>
      <a:lt2>
        <a:srgbClr val="E3DED1"/>
      </a:lt2>
      <a:accent1>
        <a:srgbClr val="C13828"/>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323232"/>
    </a:dk2>
    <a:lt2>
      <a:srgbClr val="E3DED1"/>
    </a:lt2>
    <a:accent1>
      <a:srgbClr val="C13828"/>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URL xmlns="http://schemas.microsoft.com/sharepoint/v3">
      <Url>https://www.oregon.gov/oha/PH/DISEASESCONDITIONS/CHRONICDISEASE/HPCDPCONNECTION/TRAINING_EVENTS/Documents/oregon-group-presentation_JulieRalstonAoki.pptx</Url>
      <Description>Enter title here</Description>
    </URL>
    <PublishingExpirationDate xmlns="http://schemas.microsoft.com/sharepoint/v3" xsi:nil="true"/>
    <PublishingStartDate xmlns="http://schemas.microsoft.com/sharepoint/v3" xsi:nil="true"/>
    <IACategory xmlns="59da1016-2a1b-4f8a-9768-d7a4932f6f16">Public Health</IACategory>
    <IASubtopic xmlns="59da1016-2a1b-4f8a-9768-d7a4932f6f16" xsi:nil="true"/>
    <DocumentExpirationDate xmlns="59da1016-2a1b-4f8a-9768-d7a4932f6f16">2017-12-31T08:00:00+00:00</DocumentExpirationDate>
    <Meta_x0020_Keywords xmlns="8488ce40-994a-4625-acd1-74fe6dd51a7e" xsi:nil="true"/>
    <Meta_x0020_Description xmlns="8488ce40-994a-4625-acd1-74fe6dd51a7e" xsi:nil="true"/>
    <IATopic xmlns="59da1016-2a1b-4f8a-9768-d7a4932f6f16">Public Health - Prevention</IATopic>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900516EF50C5B48B8CCF649E2692D01" ma:contentTypeVersion="18" ma:contentTypeDescription="Create a new document." ma:contentTypeScope="" ma:versionID="94c46ac97ae86a75c02194633e51570a">
  <xsd:schema xmlns:xsd="http://www.w3.org/2001/XMLSchema" xmlns:xs="http://www.w3.org/2001/XMLSchema" xmlns:p="http://schemas.microsoft.com/office/2006/metadata/properties" xmlns:ns1="http://schemas.microsoft.com/sharepoint/v3" xmlns:ns2="59da1016-2a1b-4f8a-9768-d7a4932f6f16" xmlns:ns3="8488ce40-994a-4625-acd1-74fe6dd51a7e" targetNamespace="http://schemas.microsoft.com/office/2006/metadata/properties" ma:root="true" ma:fieldsID="3a23e7cefec6722df71f90bd5a6635b3" ns1:_="" ns2:_="" ns3:_="">
    <xsd:import namespace="http://schemas.microsoft.com/sharepoint/v3"/>
    <xsd:import namespace="59da1016-2a1b-4f8a-9768-d7a4932f6f16"/>
    <xsd:import namespace="8488ce40-994a-4625-acd1-74fe6dd51a7e"/>
    <xsd:element name="properties">
      <xsd:complexType>
        <xsd:sequence>
          <xsd:element name="documentManagement">
            <xsd:complexType>
              <xsd:all>
                <xsd:element ref="ns2:IACategory" minOccurs="0"/>
                <xsd:element ref="ns2:IATopic" minOccurs="0"/>
                <xsd:element ref="ns2:IASubtopic" minOccurs="0"/>
                <xsd:element ref="ns2:DocumentExpirationDate" minOccurs="0"/>
                <xsd:element ref="ns3:Meta_x0020_Description" minOccurs="0"/>
                <xsd:element ref="ns3:Meta_x0020_Keywords" minOccurs="0"/>
                <xsd:element ref="ns1:PublishingStartDate" minOccurs="0"/>
                <xsd:element ref="ns1:PublishingExpirationDate" minOccurs="0"/>
                <xsd:element ref="ns1:UR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URL" ma:index="12" nillable="true" ma:displayName="URL"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IACategory" ma:index="4" nillable="true" ma:displayName="IA Category" ma:format="Dropdown"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5" nillable="true" ma:displayName="IA Topic" ma:format="Dropdown"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6" nillable="true" ma:displayName="IA Subtopic" ma:format="Dropdown"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DocumentExpirationDate" ma:index="7" nillable="true" ma:displayName="Document Expiration Date" ma:format="DateOnly" ma:internalName="DocumentExpirationDate" ma:readOnly="false">
      <xsd:simpleType>
        <xsd:restriction base="dms:DateTime"/>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488ce40-994a-4625-acd1-74fe6dd51a7e" elementFormDefault="qualified">
    <xsd:import namespace="http://schemas.microsoft.com/office/2006/documentManagement/types"/>
    <xsd:import namespace="http://schemas.microsoft.com/office/infopath/2007/PartnerControls"/>
    <xsd:element name="Meta_x0020_Description" ma:index="8" nillable="true" ma:displayName="Meta Description" ma:internalName="Meta_x0020_Description" ma:readOnly="false">
      <xsd:simpleType>
        <xsd:restriction base="dms:Text"/>
      </xsd:simpleType>
    </xsd:element>
    <xsd:element name="Meta_x0020_Keywords" ma:index="9" nillable="true" ma:displayName="Meta Keywords" ma:internalName="Meta_x0020_Keyword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C74BD6-C8D0-49D0-9532-FCD3718BB9BE}"/>
</file>

<file path=customXml/itemProps2.xml><?xml version="1.0" encoding="utf-8"?>
<ds:datastoreItem xmlns:ds="http://schemas.openxmlformats.org/officeDocument/2006/customXml" ds:itemID="{351787E3-E301-41DE-A316-184CDE79E28E}"/>
</file>

<file path=customXml/itemProps3.xml><?xml version="1.0" encoding="utf-8"?>
<ds:datastoreItem xmlns:ds="http://schemas.openxmlformats.org/officeDocument/2006/customXml" ds:itemID="{E0DF81D6-833A-4D3D-9DE2-6B6E571E6FCF}"/>
</file>

<file path=docProps/app.xml><?xml version="1.0" encoding="utf-8"?>
<Properties xmlns="http://schemas.openxmlformats.org/officeDocument/2006/extended-properties" xmlns:vt="http://schemas.openxmlformats.org/officeDocument/2006/docPropsVTypes">
  <Template>Clarity</Template>
  <TotalTime>1310</TotalTime>
  <Words>1402</Words>
  <Application>Microsoft Office PowerPoint</Application>
  <PresentationFormat>On-screen Show (4:3)</PresentationFormat>
  <Paragraphs>230</Paragraphs>
  <Slides>33</Slides>
  <Notes>23</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Clarity</vt:lpstr>
      <vt:lpstr>Custom Design</vt:lpstr>
      <vt:lpstr>Slide 1</vt:lpstr>
      <vt:lpstr>Introductions</vt:lpstr>
      <vt:lpstr>Objectives</vt:lpstr>
      <vt:lpstr>What’s a “sugary” drink?* </vt:lpstr>
      <vt:lpstr>Slide 5</vt:lpstr>
      <vt:lpstr>Health risks of sugary drinks</vt:lpstr>
      <vt:lpstr>Sugary drinks, obesity and cancer</vt:lpstr>
      <vt:lpstr>Sugary drinks, cancer, and obesity</vt:lpstr>
      <vt:lpstr>Why PSE change?</vt:lpstr>
      <vt:lpstr>Unhealthy has become the default . . .</vt:lpstr>
      <vt:lpstr>Slide 11</vt:lpstr>
      <vt:lpstr>Slide 12</vt:lpstr>
      <vt:lpstr>Key strategies—both/and</vt:lpstr>
      <vt:lpstr>Make the healthy choice the easy choice . . . </vt:lpstr>
      <vt:lpstr>Cost</vt:lpstr>
      <vt:lpstr>Product placement, prices</vt:lpstr>
      <vt:lpstr>Education</vt:lpstr>
      <vt:lpstr>Labeling (also education)</vt:lpstr>
      <vt:lpstr>Slide 19</vt:lpstr>
      <vt:lpstr>Slide 20</vt:lpstr>
      <vt:lpstr>Slide 21</vt:lpstr>
      <vt:lpstr>Healthy Beverages in Healthcare Toolkit</vt:lpstr>
      <vt:lpstr>Slide 23</vt:lpstr>
      <vt:lpstr>Slide 24</vt:lpstr>
      <vt:lpstr>Slide 25</vt:lpstr>
      <vt:lpstr>Slide 26</vt:lpstr>
      <vt:lpstr>Slide 27</vt:lpstr>
      <vt:lpstr>Slide 28</vt:lpstr>
      <vt:lpstr>Slide 29</vt:lpstr>
      <vt:lpstr>Slide 30</vt:lpstr>
      <vt:lpstr>Slide 31</vt:lpstr>
      <vt:lpstr>Healthy Beverages in Healthcare</vt:lpstr>
      <vt:lpstr>Slide 33</vt:lpstr>
    </vt:vector>
  </TitlesOfParts>
  <Company>William Mitchell College of Law</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 title here</dc:title>
  <dc:creator>William Mitchell</dc:creator>
  <cp:lastModifiedBy>DHS-OIS-NDS</cp:lastModifiedBy>
  <cp:revision>82</cp:revision>
  <dcterms:created xsi:type="dcterms:W3CDTF">2011-09-23T17:00:17Z</dcterms:created>
  <dcterms:modified xsi:type="dcterms:W3CDTF">2013-12-10T17:36:19Z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0x0101009900516EF50C5B48B8CCF649E2692D01</vt:lpwstr>
  </property>
  <property fmtid="{D5CDD505-2E9C-101B-9397-08002B2CF9AE}" pid="3" name="WorkflowChangePath">
    <vt:lpwstr>e8e5ad1f-e9a8-404d-844e-d78b0ad57c40,2;e8e5ad1f-e9a8-404d-844e-d78b0ad57c40,4;</vt:lpwstr>
  </property>
  <property fmtid="{D5CDD505-2E9C-101B-9397-08002B2CF9AE}" pid="4" name="Order">
    <vt:r8>8800</vt:r8>
  </property>
</Properties>
</file>