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7"/>
  </p:handoutMasterIdLst>
  <p:sldIdLst>
    <p:sldId id="256" r:id="rId2"/>
    <p:sldId id="257" r:id="rId3"/>
    <p:sldId id="259" r:id="rId4"/>
    <p:sldId id="258" r:id="rId5"/>
    <p:sldId id="269" r:id="rId6"/>
    <p:sldId id="272" r:id="rId7"/>
    <p:sldId id="260" r:id="rId8"/>
    <p:sldId id="270" r:id="rId9"/>
    <p:sldId id="271" r:id="rId10"/>
    <p:sldId id="261" r:id="rId11"/>
    <p:sldId id="274" r:id="rId12"/>
    <p:sldId id="273" r:id="rId13"/>
    <p:sldId id="262" r:id="rId14"/>
    <p:sldId id="263" r:id="rId15"/>
    <p:sldId id="268" r:id="rId1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45" autoAdjust="0"/>
  </p:normalViewPr>
  <p:slideViewPr>
    <p:cSldViewPr>
      <p:cViewPr varScale="1">
        <p:scale>
          <a:sx n="80" d="100"/>
          <a:sy n="80" d="100"/>
        </p:scale>
        <p:origin x="152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9B068DD7-AF07-4876-97DC-42AAC5111658}" type="datetimeFigureOut">
              <a:rPr lang="en-US" smtClean="0"/>
              <a:t>11/2/2016</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A5D62F69-49E6-49F6-B493-846640C17A91}" type="slidenum">
              <a:rPr lang="en-US" smtClean="0"/>
              <a:t>‹#›</a:t>
            </a:fld>
            <a:endParaRPr lang="en-US"/>
          </a:p>
        </p:txBody>
      </p:sp>
    </p:spTree>
    <p:extLst>
      <p:ext uri="{BB962C8B-B14F-4D97-AF65-F5344CB8AC3E}">
        <p14:creationId xmlns:p14="http://schemas.microsoft.com/office/powerpoint/2010/main" val="35986536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33C20B-DCD7-4945-8806-CEC5FC421EDC}"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1492995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3C20B-DCD7-4945-8806-CEC5FC421EDC}"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1266886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3C20B-DCD7-4945-8806-CEC5FC421EDC}"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20939100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33C20B-DCD7-4945-8806-CEC5FC421EDC}"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1797531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33C20B-DCD7-4945-8806-CEC5FC421EDC}"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29552950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33C20B-DCD7-4945-8806-CEC5FC421EDC}"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1548040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33C20B-DCD7-4945-8806-CEC5FC421EDC}"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2512126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33C20B-DCD7-4945-8806-CEC5FC421EDC}"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2952642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33C20B-DCD7-4945-8806-CEC5FC421EDC}"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3946873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3C20B-DCD7-4945-8806-CEC5FC421EDC}"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2375628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33C20B-DCD7-4945-8806-CEC5FC421EDC}"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59641-C2D7-465E-A0A5-8D06291346D6}" type="slidenum">
              <a:rPr lang="en-US" smtClean="0"/>
              <a:t>‹#›</a:t>
            </a:fld>
            <a:endParaRPr lang="en-US"/>
          </a:p>
        </p:txBody>
      </p:sp>
    </p:spTree>
    <p:extLst>
      <p:ext uri="{BB962C8B-B14F-4D97-AF65-F5344CB8AC3E}">
        <p14:creationId xmlns:p14="http://schemas.microsoft.com/office/powerpoint/2010/main" val="1118876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C20B-DCD7-4945-8806-CEC5FC421EDC}" type="datetimeFigureOut">
              <a:rPr lang="en-US" smtClean="0"/>
              <a:t>11/2/2016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59641-C2D7-465E-A0A5-8D06291346D6}" type="slidenum">
              <a:rPr lang="en-US" smtClean="0"/>
              <a:t>‹#›</a:t>
            </a:fld>
            <a:endParaRPr lang="en-US"/>
          </a:p>
        </p:txBody>
      </p:sp>
    </p:spTree>
    <p:extLst>
      <p:ext uri="{BB962C8B-B14F-4D97-AF65-F5344CB8AC3E}">
        <p14:creationId xmlns:p14="http://schemas.microsoft.com/office/powerpoint/2010/main" val="2158114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www.youtube.com/watch?v=tkFGFr4KZCk&amp;feature=related"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http://www.youtube.com/watch?v=WWWHq2_evK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youtube.com/watch?v=1myXkxTSDhs&amp;feature=related" TargetMode="External"/><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0.wmf"/><Relationship Id="rId4" Type="http://schemas.openxmlformats.org/officeDocument/2006/relationships/image" Target="../media/image12.jpeg"/><Relationship Id="rId9"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685800"/>
            <a:ext cx="9144000" cy="2590800"/>
          </a:xfrm>
        </p:spPr>
        <p:txBody>
          <a:bodyPr>
            <a:normAutofit/>
          </a:bodyPr>
          <a:lstStyle/>
          <a:p>
            <a:r>
              <a:rPr lang="en-US" sz="6000" dirty="0" smtClean="0">
                <a:solidFill>
                  <a:schemeClr val="accent6">
                    <a:lumMod val="75000"/>
                  </a:schemeClr>
                </a:solidFill>
              </a:rPr>
              <a:t>Canoe Journey</a:t>
            </a:r>
            <a:br>
              <a:rPr lang="en-US" sz="6000" dirty="0" smtClean="0">
                <a:solidFill>
                  <a:schemeClr val="accent6">
                    <a:lumMod val="75000"/>
                  </a:schemeClr>
                </a:solidFill>
              </a:rPr>
            </a:br>
            <a:r>
              <a:rPr lang="en-US" sz="6000" dirty="0" smtClean="0">
                <a:solidFill>
                  <a:schemeClr val="accent6">
                    <a:lumMod val="75000"/>
                  </a:schemeClr>
                </a:solidFill>
              </a:rPr>
              <a:t>The Sacred Journey</a:t>
            </a:r>
            <a:endParaRPr lang="en-US" sz="6000" dirty="0">
              <a:solidFill>
                <a:schemeClr val="accent6">
                  <a:lumMod val="75000"/>
                </a:schemeClr>
              </a:solidFill>
            </a:endParaRPr>
          </a:p>
        </p:txBody>
      </p:sp>
      <p:sp>
        <p:nvSpPr>
          <p:cNvPr id="3" name="Subtitle 2"/>
          <p:cNvSpPr>
            <a:spLocks noGrp="1"/>
          </p:cNvSpPr>
          <p:nvPr>
            <p:ph type="subTitle" idx="1"/>
          </p:nvPr>
        </p:nvSpPr>
        <p:spPr>
          <a:xfrm>
            <a:off x="0" y="4876800"/>
            <a:ext cx="9144000" cy="1600200"/>
          </a:xfrm>
        </p:spPr>
        <p:txBody>
          <a:bodyPr>
            <a:normAutofit fontScale="92500" lnSpcReduction="20000"/>
          </a:bodyPr>
          <a:lstStyle/>
          <a:p>
            <a:r>
              <a:rPr lang="en-US" dirty="0" smtClean="0">
                <a:solidFill>
                  <a:schemeClr val="bg1"/>
                </a:solidFill>
              </a:rPr>
              <a:t>Doug Barrett, Mark Petrie, and Jimmy Barton</a:t>
            </a:r>
          </a:p>
          <a:p>
            <a:r>
              <a:rPr lang="en-US" dirty="0" smtClean="0">
                <a:solidFill>
                  <a:schemeClr val="bg1"/>
                </a:solidFill>
              </a:rPr>
              <a:t>October 22, 2011</a:t>
            </a:r>
            <a:br>
              <a:rPr lang="en-US" dirty="0" smtClean="0">
                <a:solidFill>
                  <a:schemeClr val="bg1"/>
                </a:solidFill>
              </a:rPr>
            </a:br>
            <a:endParaRPr lang="en-US" dirty="0" smtClean="0">
              <a:solidFill>
                <a:schemeClr val="bg1"/>
              </a:solidFill>
            </a:endParaRPr>
          </a:p>
          <a:p>
            <a:r>
              <a:rPr lang="en-US" sz="1600" dirty="0" smtClean="0">
                <a:solidFill>
                  <a:schemeClr val="bg1"/>
                </a:solidFill>
              </a:rPr>
              <a:t>Created by Josh Davies</a:t>
            </a:r>
            <a:endParaRPr lang="en-US" sz="1600" dirty="0">
              <a:solidFill>
                <a:schemeClr val="bg1"/>
              </a:solidFill>
            </a:endParaRPr>
          </a:p>
        </p:txBody>
      </p:sp>
    </p:spTree>
    <p:extLst>
      <p:ext uri="{BB962C8B-B14F-4D97-AF65-F5344CB8AC3E}">
        <p14:creationId xmlns:p14="http://schemas.microsoft.com/office/powerpoint/2010/main" val="6083209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6">
                    <a:lumMod val="75000"/>
                  </a:schemeClr>
                </a:solidFill>
              </a:rPr>
              <a:t>Main Objectives Of Canoe Journey</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b="1" dirty="0" smtClean="0"/>
              <a:t>Largest Drug and Alcohol Free Event in the Northwest </a:t>
            </a:r>
            <a:r>
              <a:rPr lang="en-US" dirty="0" smtClean="0"/>
              <a:t>(Ring Ceremony – Pledge)</a:t>
            </a:r>
          </a:p>
          <a:p>
            <a:r>
              <a:rPr lang="en-US" dirty="0" smtClean="0"/>
              <a:t>Builds continuing relationships with youth from many other Tribes (Respect for yourself, environment, and all others)</a:t>
            </a:r>
          </a:p>
          <a:p>
            <a:endParaRPr lang="en-US" dirty="0" smtClean="0"/>
          </a:p>
          <a:p>
            <a:endParaRPr lang="en-US" dirty="0"/>
          </a:p>
        </p:txBody>
      </p:sp>
    </p:spTree>
    <p:extLst>
      <p:ext uri="{BB962C8B-B14F-4D97-AF65-F5344CB8AC3E}">
        <p14:creationId xmlns:p14="http://schemas.microsoft.com/office/powerpoint/2010/main" val="1338494236"/>
      </p:ext>
    </p:extLst>
  </p:cSld>
  <p:clrMapOvr>
    <a:masterClrMapping/>
  </p:clrMapOvr>
  <mc:AlternateContent xmlns:mc="http://schemas.openxmlformats.org/markup-compatibility/2006" xmlns:p14="http://schemas.microsoft.com/office/powerpoint/2010/main">
    <mc:Choice Requires="p14">
      <p:transition spd="slow" p14:dur="800" advTm="21102">
        <p:diamond/>
      </p:transition>
    </mc:Choice>
    <mc:Fallback xmlns="">
      <p:transition spd="slow" advTm="21102">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2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chemeClr val="accent6">
                    <a:lumMod val="75000"/>
                  </a:schemeClr>
                </a:solidFill>
              </a:rPr>
              <a:t>Protocol of Final Landing Day</a:t>
            </a:r>
            <a:endParaRPr lang="en-US" dirty="0">
              <a:solidFill>
                <a:schemeClr val="accent6">
                  <a:lumMod val="75000"/>
                </a:schemeClr>
              </a:solidFill>
            </a:endParaRPr>
          </a:p>
        </p:txBody>
      </p:sp>
      <p:sp>
        <p:nvSpPr>
          <p:cNvPr id="3" name="Content Placeholder 2"/>
          <p:cNvSpPr>
            <a:spLocks noGrp="1"/>
          </p:cNvSpPr>
          <p:nvPr>
            <p:ph idx="1"/>
          </p:nvPr>
        </p:nvSpPr>
        <p:spPr>
          <a:xfrm>
            <a:off x="457200" y="1371600"/>
            <a:ext cx="8534400" cy="5257800"/>
          </a:xfrm>
        </p:spPr>
        <p:txBody>
          <a:bodyPr>
            <a:normAutofit fontScale="92500" lnSpcReduction="10000"/>
          </a:bodyPr>
          <a:lstStyle/>
          <a:p>
            <a:r>
              <a:rPr lang="en-US" dirty="0" smtClean="0"/>
              <a:t>2011 – Swinomish host Tribe</a:t>
            </a:r>
          </a:p>
          <a:p>
            <a:r>
              <a:rPr lang="en-US" dirty="0" smtClean="0"/>
              <a:t>All canoes must ask permission to land and come ashore</a:t>
            </a:r>
          </a:p>
          <a:p>
            <a:r>
              <a:rPr lang="en-US" dirty="0" smtClean="0"/>
              <a:t>Three tents: Protocol, Meals, and Meal Preparation</a:t>
            </a:r>
          </a:p>
          <a:p>
            <a:r>
              <a:rPr lang="en-US" dirty="0" smtClean="0"/>
              <a:t>Lasts for nearly a week and involves all Tribal Canoe Families involved in the Journey</a:t>
            </a:r>
          </a:p>
          <a:p>
            <a:pPr lvl="1"/>
            <a:r>
              <a:rPr lang="en-US" dirty="0" smtClean="0"/>
              <a:t>Each Tribe puts on regalia and comes on stage to share their songs and dances</a:t>
            </a:r>
          </a:p>
          <a:p>
            <a:pPr lvl="1"/>
            <a:r>
              <a:rPr lang="en-US" dirty="0" smtClean="0"/>
              <a:t>Break times only consist of meal and sleep time</a:t>
            </a:r>
          </a:p>
          <a:p>
            <a:r>
              <a:rPr lang="en-US" dirty="0" smtClean="0"/>
              <a:t>Canoe Families have various songs where audience can participate</a:t>
            </a:r>
          </a:p>
          <a:p>
            <a:endParaRPr lang="en-US" dirty="0" smtClean="0"/>
          </a:p>
          <a:p>
            <a:endParaRPr lang="en-US" dirty="0"/>
          </a:p>
        </p:txBody>
      </p:sp>
    </p:spTree>
    <p:extLst>
      <p:ext uri="{BB962C8B-B14F-4D97-AF65-F5344CB8AC3E}">
        <p14:creationId xmlns:p14="http://schemas.microsoft.com/office/powerpoint/2010/main" val="3986632288"/>
      </p:ext>
    </p:extLst>
  </p:cSld>
  <p:clrMapOvr>
    <a:masterClrMapping/>
  </p:clrMapOvr>
  <mc:AlternateContent xmlns:mc="http://schemas.openxmlformats.org/markup-compatibility/2006" xmlns:p14="http://schemas.microsoft.com/office/powerpoint/2010/main">
    <mc:Choice Requires="p14">
      <p:transition spd="slow" p14:dur="2000" advTm="21157">
        <p14:ferris dir="l"/>
      </p:transition>
    </mc:Choice>
    <mc:Fallback xmlns="">
      <p:transition spd="slow" advTm="2115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8)">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chemeClr val="accent6">
                    <a:lumMod val="75000"/>
                  </a:schemeClr>
                </a:solidFill>
              </a:rPr>
              <a:t>1</a:t>
            </a:r>
            <a:r>
              <a:rPr lang="en-US" baseline="30000" dirty="0" smtClean="0">
                <a:solidFill>
                  <a:schemeClr val="accent6">
                    <a:lumMod val="75000"/>
                  </a:schemeClr>
                </a:solidFill>
              </a:rPr>
              <a:t>st</a:t>
            </a:r>
            <a:r>
              <a:rPr lang="en-US" dirty="0" smtClean="0">
                <a:solidFill>
                  <a:schemeClr val="accent6">
                    <a:lumMod val="75000"/>
                  </a:schemeClr>
                </a:solidFill>
              </a:rPr>
              <a:t> Journey Tips</a:t>
            </a:r>
            <a:endParaRPr lang="en-US" dirty="0">
              <a:solidFill>
                <a:schemeClr val="accent6">
                  <a:lumMod val="75000"/>
                </a:schemeClr>
              </a:solidFill>
            </a:endParaRPr>
          </a:p>
        </p:txBody>
      </p:sp>
      <p:sp>
        <p:nvSpPr>
          <p:cNvPr id="4" name="Rectangle 3"/>
          <p:cNvSpPr/>
          <p:nvPr/>
        </p:nvSpPr>
        <p:spPr>
          <a:xfrm>
            <a:off x="1600200" y="1066800"/>
            <a:ext cx="6477000" cy="5562600"/>
          </a:xfrm>
          <a:prstGeom prst="rect">
            <a:avLst/>
          </a:prstGeom>
        </p:spPr>
        <p:txBody>
          <a:bodyPr wrap="square">
            <a:spAutoFit/>
          </a:bodyPr>
          <a:lstStyle/>
          <a:p>
            <a:r>
              <a:rPr lang="en-US" sz="1200" dirty="0" smtClean="0"/>
              <a:t>FIRST-TIMER</a:t>
            </a:r>
            <a:r>
              <a:rPr lang="en-US" sz="1200" dirty="0"/>
              <a:t>?  Don’t worry, you will learn as you go.</a:t>
            </a:r>
          </a:p>
          <a:p>
            <a:r>
              <a:rPr lang="en-US" sz="1200" dirty="0"/>
              <a:t>Remember …</a:t>
            </a:r>
          </a:p>
          <a:p>
            <a:r>
              <a:rPr lang="en-US" sz="1200" dirty="0"/>
              <a:t>It is a JOURNEY … </a:t>
            </a:r>
          </a:p>
          <a:p>
            <a:r>
              <a:rPr lang="en-US" sz="1200" dirty="0"/>
              <a:t>A Cultural, Spiritual, and Personal journey.  We learn, change, and grow in the process.</a:t>
            </a:r>
          </a:p>
          <a:p>
            <a:r>
              <a:rPr lang="en-US" sz="1200" dirty="0"/>
              <a:t>We stretch beyond the boundaries and limitations that we, and others have set for us, as we rise above the “circumstances” to meet the needs and expectations of the journey. </a:t>
            </a:r>
          </a:p>
          <a:p>
            <a:r>
              <a:rPr lang="en-US" sz="1200" dirty="0"/>
              <a:t>……………………………………………………………………………………………..  </a:t>
            </a:r>
          </a:p>
          <a:p>
            <a:r>
              <a:rPr lang="en-US" sz="1200" dirty="0"/>
              <a:t>Things everyone can do to promote a positive journey experience: </a:t>
            </a:r>
          </a:p>
          <a:p>
            <a:r>
              <a:rPr lang="en-US" sz="1200" dirty="0"/>
              <a:t>* Be kind and considerate. </a:t>
            </a:r>
          </a:p>
          <a:p>
            <a:r>
              <a:rPr lang="en-US" sz="1200" dirty="0"/>
              <a:t>* Keep a good attitude. </a:t>
            </a:r>
          </a:p>
          <a:p>
            <a:r>
              <a:rPr lang="en-US" sz="1200" dirty="0"/>
              <a:t>* Smiling is good. It improves everyone’s looks, and outlook.</a:t>
            </a:r>
          </a:p>
          <a:p>
            <a:r>
              <a:rPr lang="en-US" sz="1200" dirty="0"/>
              <a:t>* Be thankful. Show appreciation to Host, Crewmates, and Others.</a:t>
            </a:r>
          </a:p>
          <a:p>
            <a:r>
              <a:rPr lang="en-US" sz="1200" dirty="0"/>
              <a:t>* Show respect. Courtesy and respect are always appropriate.</a:t>
            </a:r>
          </a:p>
          <a:p>
            <a:r>
              <a:rPr lang="en-US" sz="1200" dirty="0"/>
              <a:t>* Help make sure that Elders, little children, and Special-Needs folks are cared for. </a:t>
            </a:r>
          </a:p>
          <a:p>
            <a:r>
              <a:rPr lang="en-US" sz="1200" dirty="0"/>
              <a:t>1. Do they need food or beverage?</a:t>
            </a:r>
          </a:p>
          <a:p>
            <a:r>
              <a:rPr lang="en-US" sz="1200" dirty="0"/>
              <a:t>2. Are they warm enough? Or too warm?</a:t>
            </a:r>
          </a:p>
          <a:p>
            <a:r>
              <a:rPr lang="en-US" sz="1200" dirty="0"/>
              <a:t>3. Do they need shelter from rain or sun, or a drink of water to cool off?</a:t>
            </a:r>
          </a:p>
          <a:p>
            <a:r>
              <a:rPr lang="en-US" sz="1200" dirty="0"/>
              <a:t>4. Do they need to find a restroom? Or need help getting there – quick?</a:t>
            </a:r>
          </a:p>
          <a:p>
            <a:r>
              <a:rPr lang="en-US" sz="1200" dirty="0"/>
              <a:t>5. Are other people crowding in front of them so they can’t see the event?</a:t>
            </a:r>
          </a:p>
          <a:p>
            <a:r>
              <a:rPr lang="en-US" sz="1200" dirty="0"/>
              <a:t>6. Are they being pushed aside and unable to get where they need to?</a:t>
            </a:r>
          </a:p>
          <a:p>
            <a:r>
              <a:rPr lang="en-US" sz="1200" dirty="0"/>
              <a:t>7. At meal time, has someone served them? </a:t>
            </a:r>
          </a:p>
          <a:p>
            <a:r>
              <a:rPr lang="en-US" sz="1200" dirty="0"/>
              <a:t>* Be a “team player”. Being thoughtful and working together makes a better experience for everyone, including yourself.  </a:t>
            </a:r>
          </a:p>
          <a:p>
            <a:r>
              <a:rPr lang="en-US" sz="1200" dirty="0"/>
              <a:t>* If you see that someone needs help… take the initiative to help them. Or if you can’t, find someone who can.  </a:t>
            </a:r>
          </a:p>
          <a:p>
            <a:r>
              <a:rPr lang="en-US" sz="1200" dirty="0"/>
              <a:t>* Take care of yourself too. If you are always too tired, or too hungry, or too busy, you cannot contribute to the good of the journey (for yourself or others).  </a:t>
            </a:r>
          </a:p>
          <a:p>
            <a:r>
              <a:rPr lang="en-US" sz="1200" dirty="0"/>
              <a:t>Copyright – Sue Charles 2003, 2008</a:t>
            </a:r>
          </a:p>
          <a:p>
            <a:r>
              <a:rPr lang="en-US" sz="1200" dirty="0"/>
              <a:t> </a:t>
            </a:r>
          </a:p>
        </p:txBody>
      </p:sp>
    </p:spTree>
    <p:extLst>
      <p:ext uri="{BB962C8B-B14F-4D97-AF65-F5344CB8AC3E}">
        <p14:creationId xmlns:p14="http://schemas.microsoft.com/office/powerpoint/2010/main" val="3216701756"/>
      </p:ext>
    </p:extLst>
  </p:cSld>
  <p:clrMapOvr>
    <a:masterClrMapping/>
  </p:clrMapOvr>
  <mc:AlternateContent xmlns:mc="http://schemas.openxmlformats.org/markup-compatibility/2006" xmlns:p14="http://schemas.microsoft.com/office/powerpoint/2010/main">
    <mc:Choice Requires="p14">
      <p:transition spd="slow" p14:dur="4000" advTm="20852">
        <p14:vortex dir="r"/>
      </p:transition>
    </mc:Choice>
    <mc:Fallback xmlns="">
      <p:transition spd="slow" advTm="208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2000"/>
                                        <p:tgtEl>
                                          <p:spTgt spid="4">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wipe(down)">
                                      <p:cBhvr>
                                        <p:cTn id="16" dur="2000"/>
                                        <p:tgtEl>
                                          <p:spTgt spid="4">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down)">
                                      <p:cBhvr>
                                        <p:cTn id="19" dur="2000"/>
                                        <p:tgtEl>
                                          <p:spTgt spid="4">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2000"/>
                                        <p:tgtEl>
                                          <p:spTgt spid="4">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down)">
                                      <p:cBhvr>
                                        <p:cTn id="25" dur="2000"/>
                                        <p:tgtEl>
                                          <p:spTgt spid="4">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2000"/>
                                        <p:tgtEl>
                                          <p:spTgt spid="4">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down)">
                                      <p:cBhvr>
                                        <p:cTn id="31" dur="2000"/>
                                        <p:tgtEl>
                                          <p:spTgt spid="4">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wipe(down)">
                                      <p:cBhvr>
                                        <p:cTn id="34" dur="2000"/>
                                        <p:tgtEl>
                                          <p:spTgt spid="4">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2000"/>
                                        <p:tgtEl>
                                          <p:spTgt spid="4">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
                                            <p:txEl>
                                              <p:pRg st="9" end="9"/>
                                            </p:txEl>
                                          </p:spTgt>
                                        </p:tgtEl>
                                        <p:attrNameLst>
                                          <p:attrName>style.visibility</p:attrName>
                                        </p:attrNameLst>
                                      </p:cBhvr>
                                      <p:to>
                                        <p:strVal val="visible"/>
                                      </p:to>
                                    </p:set>
                                    <p:animEffect transition="in" filter="wipe(down)">
                                      <p:cBhvr>
                                        <p:cTn id="40" dur="2000"/>
                                        <p:tgtEl>
                                          <p:spTgt spid="4">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Effect transition="in" filter="wipe(down)">
                                      <p:cBhvr>
                                        <p:cTn id="43" dur="2000"/>
                                        <p:tgtEl>
                                          <p:spTgt spid="4">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wipe(down)">
                                      <p:cBhvr>
                                        <p:cTn id="46" dur="2000"/>
                                        <p:tgtEl>
                                          <p:spTgt spid="4">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wipe(down)">
                                      <p:cBhvr>
                                        <p:cTn id="49" dur="2000"/>
                                        <p:tgtEl>
                                          <p:spTgt spid="4">
                                            <p:txEl>
                                              <p:pRg st="12" end="12"/>
                                            </p:txEl>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wipe(down)">
                                      <p:cBhvr>
                                        <p:cTn id="52" dur="2000"/>
                                        <p:tgtEl>
                                          <p:spTgt spid="4">
                                            <p:txEl>
                                              <p:pRg st="13" end="13"/>
                                            </p:tx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Effect transition="in" filter="wipe(down)">
                                      <p:cBhvr>
                                        <p:cTn id="55" dur="2000"/>
                                        <p:tgtEl>
                                          <p:spTgt spid="4">
                                            <p:txEl>
                                              <p:pRg st="14" end="14"/>
                                            </p:txEl>
                                          </p:spTgt>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4">
                                            <p:txEl>
                                              <p:pRg st="15" end="15"/>
                                            </p:txEl>
                                          </p:spTgt>
                                        </p:tgtEl>
                                        <p:attrNameLst>
                                          <p:attrName>style.visibility</p:attrName>
                                        </p:attrNameLst>
                                      </p:cBhvr>
                                      <p:to>
                                        <p:strVal val="visible"/>
                                      </p:to>
                                    </p:set>
                                    <p:animEffect transition="in" filter="wipe(down)">
                                      <p:cBhvr>
                                        <p:cTn id="58" dur="2000"/>
                                        <p:tgtEl>
                                          <p:spTgt spid="4">
                                            <p:txEl>
                                              <p:pRg st="15" end="15"/>
                                            </p:txEl>
                                          </p:spTgt>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4">
                                            <p:txEl>
                                              <p:pRg st="16" end="16"/>
                                            </p:txEl>
                                          </p:spTgt>
                                        </p:tgtEl>
                                        <p:attrNameLst>
                                          <p:attrName>style.visibility</p:attrName>
                                        </p:attrNameLst>
                                      </p:cBhvr>
                                      <p:to>
                                        <p:strVal val="visible"/>
                                      </p:to>
                                    </p:set>
                                    <p:animEffect transition="in" filter="wipe(down)">
                                      <p:cBhvr>
                                        <p:cTn id="61" dur="2000"/>
                                        <p:tgtEl>
                                          <p:spTgt spid="4">
                                            <p:txEl>
                                              <p:pRg st="16" end="16"/>
                                            </p:txEl>
                                          </p:spTgt>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
                                            <p:txEl>
                                              <p:pRg st="17" end="17"/>
                                            </p:txEl>
                                          </p:spTgt>
                                        </p:tgtEl>
                                        <p:attrNameLst>
                                          <p:attrName>style.visibility</p:attrName>
                                        </p:attrNameLst>
                                      </p:cBhvr>
                                      <p:to>
                                        <p:strVal val="visible"/>
                                      </p:to>
                                    </p:set>
                                    <p:animEffect transition="in" filter="wipe(down)">
                                      <p:cBhvr>
                                        <p:cTn id="64" dur="2000"/>
                                        <p:tgtEl>
                                          <p:spTgt spid="4">
                                            <p:txEl>
                                              <p:pRg st="17" end="17"/>
                                            </p:txEl>
                                          </p:spTgt>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4">
                                            <p:txEl>
                                              <p:pRg st="18" end="18"/>
                                            </p:txEl>
                                          </p:spTgt>
                                        </p:tgtEl>
                                        <p:attrNameLst>
                                          <p:attrName>style.visibility</p:attrName>
                                        </p:attrNameLst>
                                      </p:cBhvr>
                                      <p:to>
                                        <p:strVal val="visible"/>
                                      </p:to>
                                    </p:set>
                                    <p:animEffect transition="in" filter="wipe(down)">
                                      <p:cBhvr>
                                        <p:cTn id="67" dur="2000"/>
                                        <p:tgtEl>
                                          <p:spTgt spid="4">
                                            <p:txEl>
                                              <p:pRg st="18" end="18"/>
                                            </p:txEl>
                                          </p:spTgt>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4">
                                            <p:txEl>
                                              <p:pRg st="19" end="19"/>
                                            </p:txEl>
                                          </p:spTgt>
                                        </p:tgtEl>
                                        <p:attrNameLst>
                                          <p:attrName>style.visibility</p:attrName>
                                        </p:attrNameLst>
                                      </p:cBhvr>
                                      <p:to>
                                        <p:strVal val="visible"/>
                                      </p:to>
                                    </p:set>
                                    <p:animEffect transition="in" filter="wipe(down)">
                                      <p:cBhvr>
                                        <p:cTn id="70" dur="2000"/>
                                        <p:tgtEl>
                                          <p:spTgt spid="4">
                                            <p:txEl>
                                              <p:pRg st="19" end="19"/>
                                            </p:txEl>
                                          </p:spTgt>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4">
                                            <p:txEl>
                                              <p:pRg st="20" end="20"/>
                                            </p:txEl>
                                          </p:spTgt>
                                        </p:tgtEl>
                                        <p:attrNameLst>
                                          <p:attrName>style.visibility</p:attrName>
                                        </p:attrNameLst>
                                      </p:cBhvr>
                                      <p:to>
                                        <p:strVal val="visible"/>
                                      </p:to>
                                    </p:set>
                                    <p:animEffect transition="in" filter="wipe(down)">
                                      <p:cBhvr>
                                        <p:cTn id="73" dur="2000"/>
                                        <p:tgtEl>
                                          <p:spTgt spid="4">
                                            <p:txEl>
                                              <p:pRg st="20" end="20"/>
                                            </p:txEl>
                                          </p:spTgt>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4">
                                            <p:txEl>
                                              <p:pRg st="21" end="21"/>
                                            </p:txEl>
                                          </p:spTgt>
                                        </p:tgtEl>
                                        <p:attrNameLst>
                                          <p:attrName>style.visibility</p:attrName>
                                        </p:attrNameLst>
                                      </p:cBhvr>
                                      <p:to>
                                        <p:strVal val="visible"/>
                                      </p:to>
                                    </p:set>
                                    <p:animEffect transition="in" filter="wipe(down)">
                                      <p:cBhvr>
                                        <p:cTn id="76" dur="2000"/>
                                        <p:tgtEl>
                                          <p:spTgt spid="4">
                                            <p:txEl>
                                              <p:pRg st="21" end="21"/>
                                            </p:txEl>
                                          </p:spTgt>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4">
                                            <p:txEl>
                                              <p:pRg st="22" end="22"/>
                                            </p:txEl>
                                          </p:spTgt>
                                        </p:tgtEl>
                                        <p:attrNameLst>
                                          <p:attrName>style.visibility</p:attrName>
                                        </p:attrNameLst>
                                      </p:cBhvr>
                                      <p:to>
                                        <p:strVal val="visible"/>
                                      </p:to>
                                    </p:set>
                                    <p:animEffect transition="in" filter="wipe(down)">
                                      <p:cBhvr>
                                        <p:cTn id="79" dur="2000"/>
                                        <p:tgtEl>
                                          <p:spTgt spid="4">
                                            <p:txEl>
                                              <p:pRg st="22" end="22"/>
                                            </p:txEl>
                                          </p:spTgt>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4">
                                            <p:txEl>
                                              <p:pRg st="23" end="23"/>
                                            </p:txEl>
                                          </p:spTgt>
                                        </p:tgtEl>
                                        <p:attrNameLst>
                                          <p:attrName>style.visibility</p:attrName>
                                        </p:attrNameLst>
                                      </p:cBhvr>
                                      <p:to>
                                        <p:strVal val="visible"/>
                                      </p:to>
                                    </p:set>
                                    <p:animEffect transition="in" filter="wipe(down)">
                                      <p:cBhvr>
                                        <p:cTn id="82" dur="2000"/>
                                        <p:tgtEl>
                                          <p:spTgt spid="4">
                                            <p:txEl>
                                              <p:pRg st="23" end="23"/>
                                            </p:txEl>
                                          </p:spTgt>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4">
                                            <p:txEl>
                                              <p:pRg st="24" end="24"/>
                                            </p:txEl>
                                          </p:spTgt>
                                        </p:tgtEl>
                                        <p:attrNameLst>
                                          <p:attrName>style.visibility</p:attrName>
                                        </p:attrNameLst>
                                      </p:cBhvr>
                                      <p:to>
                                        <p:strVal val="visible"/>
                                      </p:to>
                                    </p:set>
                                    <p:animEffect transition="in" filter="wipe(down)">
                                      <p:cBhvr>
                                        <p:cTn id="85" dur="2000"/>
                                        <p:tgtEl>
                                          <p:spTgt spid="4">
                                            <p:txEl>
                                              <p:pRg st="24" end="2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Ground Crew</a:t>
            </a:r>
            <a:endParaRPr lang="en-US"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t>Driving (equipment, pullers to canoe, and travel to next locations)</a:t>
            </a:r>
          </a:p>
          <a:p>
            <a:r>
              <a:rPr lang="en-US" dirty="0" smtClean="0"/>
              <a:t>Tear Down and Set up camp at each stop location</a:t>
            </a:r>
          </a:p>
          <a:p>
            <a:r>
              <a:rPr lang="en-US" dirty="0" smtClean="0"/>
              <a:t>Make sure pullers and canoe are ready each morning and evening</a:t>
            </a:r>
          </a:p>
          <a:p>
            <a:r>
              <a:rPr lang="en-US" dirty="0" smtClean="0"/>
              <a:t>Everyone helps with pull out (landing) and put in (departure) of each location</a:t>
            </a:r>
          </a:p>
          <a:p>
            <a:endParaRPr lang="en-US" dirty="0" smtClean="0"/>
          </a:p>
          <a:p>
            <a:endParaRPr lang="en-US" dirty="0"/>
          </a:p>
        </p:txBody>
      </p:sp>
    </p:spTree>
    <p:extLst>
      <p:ext uri="{BB962C8B-B14F-4D97-AF65-F5344CB8AC3E}">
        <p14:creationId xmlns:p14="http://schemas.microsoft.com/office/powerpoint/2010/main" val="1120714743"/>
      </p:ext>
    </p:extLst>
  </p:cSld>
  <p:clrMapOvr>
    <a:masterClrMapping/>
  </p:clrMapOvr>
  <mc:AlternateContent xmlns:mc="http://schemas.openxmlformats.org/markup-compatibility/2006" xmlns:p14="http://schemas.microsoft.com/office/powerpoint/2010/main">
    <mc:Choice Requires="p14">
      <p:transition spd="slow" p14:dur="1600" advTm="21232">
        <p14:conveyor dir="l"/>
      </p:transition>
    </mc:Choice>
    <mc:Fallback xmlns="">
      <p:transition spd="slow" advTm="2123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ppt_w</p:attrName>
                                        </p:attrNameLst>
                                      </p:cBhvr>
                                      <p:tavLst>
                                        <p:tav tm="0" fmla="#ppt_w*sin(2.5*pi*$)">
                                          <p:val>
                                            <p:fltVal val="0"/>
                                          </p:val>
                                        </p:tav>
                                        <p:tav tm="100000">
                                          <p:val>
                                            <p:fltVal val="1"/>
                                          </p:val>
                                        </p:tav>
                                      </p:tavLst>
                                    </p:anim>
                                    <p:anim calcmode="lin" valueType="num">
                                      <p:cBhvr>
                                        <p:cTn id="15"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8194" name="Picture 2" descr="C:\Users\jdavies\Desktop\Doug's Canoe Pics\IMG_115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567" y="762000"/>
            <a:ext cx="345440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 Placeholder 4"/>
          <p:cNvSpPr>
            <a:spLocks noGrp="1"/>
          </p:cNvSpPr>
          <p:nvPr>
            <p:ph type="body" sz="half" idx="2"/>
          </p:nvPr>
        </p:nvSpPr>
        <p:spPr>
          <a:xfrm>
            <a:off x="5250744" y="5638800"/>
            <a:ext cx="3581400" cy="1219200"/>
          </a:xfrm>
        </p:spPr>
        <p:txBody>
          <a:bodyPr>
            <a:normAutofit fontScale="85000" lnSpcReduction="10000"/>
          </a:bodyPr>
          <a:lstStyle/>
          <a:p>
            <a:r>
              <a:rPr lang="en-US" dirty="0" smtClean="0"/>
              <a:t>Back Row Left to Right: Jimmy Barton, Mark Petrie, JT, Stefanie Barrett, Jamie </a:t>
            </a:r>
            <a:r>
              <a:rPr lang="en-US" dirty="0" err="1" smtClean="0"/>
              <a:t>Holling</a:t>
            </a:r>
            <a:r>
              <a:rPr lang="en-US" dirty="0" smtClean="0"/>
              <a:t>, Nathan Short Jr.</a:t>
            </a:r>
          </a:p>
          <a:p>
            <a:r>
              <a:rPr lang="en-US" dirty="0" smtClean="0"/>
              <a:t>Front Row Left to Right: Jason  </a:t>
            </a:r>
            <a:r>
              <a:rPr lang="en-US" dirty="0" err="1" smtClean="0"/>
              <a:t>Meacum</a:t>
            </a:r>
            <a:r>
              <a:rPr lang="en-US" dirty="0" smtClean="0"/>
              <a:t>, Dustin Beauvais, William Hargis, Lyman Meade, Doug Barrett, </a:t>
            </a:r>
            <a:r>
              <a:rPr lang="en-US" dirty="0" err="1" smtClean="0"/>
              <a:t>Makyra</a:t>
            </a:r>
            <a:r>
              <a:rPr lang="en-US" dirty="0" smtClean="0"/>
              <a:t> Meade, </a:t>
            </a:r>
            <a:r>
              <a:rPr lang="en-US" dirty="0" err="1" smtClean="0"/>
              <a:t>Shirod</a:t>
            </a:r>
            <a:r>
              <a:rPr lang="en-US" dirty="0" smtClean="0"/>
              <a:t> Younker, Tom Younker</a:t>
            </a:r>
          </a:p>
          <a:p>
            <a:r>
              <a:rPr lang="en-US" dirty="0" smtClean="0"/>
              <a:t>Not pictured: Rocky and Terry Doyle (Support Boat)</a:t>
            </a:r>
            <a:endParaRPr lang="en-US" dirty="0"/>
          </a:p>
        </p:txBody>
      </p:sp>
      <p:pic>
        <p:nvPicPr>
          <p:cNvPr id="8195" name="Picture 3" descr="C:\Users\jdavies\Desktop\Doug's Canoe Pics\IMG_116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3999" y="754912"/>
            <a:ext cx="3414889" cy="4807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itle 1"/>
          <p:cNvSpPr>
            <a:spLocks noGrp="1"/>
          </p:cNvSpPr>
          <p:nvPr>
            <p:ph type="title"/>
          </p:nvPr>
        </p:nvSpPr>
        <p:spPr>
          <a:xfrm>
            <a:off x="0" y="76200"/>
            <a:ext cx="9144000" cy="762000"/>
          </a:xfrm>
        </p:spPr>
        <p:txBody>
          <a:bodyPr>
            <a:noAutofit/>
          </a:bodyPr>
          <a:lstStyle/>
          <a:p>
            <a:pPr algn="ctr"/>
            <a:r>
              <a:rPr lang="en-US" sz="4400" dirty="0" smtClean="0">
                <a:solidFill>
                  <a:schemeClr val="accent6">
                    <a:lumMod val="75000"/>
                  </a:schemeClr>
                </a:solidFill>
              </a:rPr>
              <a:t>Canoe Pullers</a:t>
            </a:r>
            <a:endParaRPr lang="en-US" sz="4400" dirty="0">
              <a:solidFill>
                <a:schemeClr val="accent6">
                  <a:lumMod val="75000"/>
                </a:schemeClr>
              </a:solidFill>
            </a:endParaRPr>
          </a:p>
        </p:txBody>
      </p:sp>
      <p:sp>
        <p:nvSpPr>
          <p:cNvPr id="8" name="Text Placeholder 4"/>
          <p:cNvSpPr txBox="1">
            <a:spLocks/>
          </p:cNvSpPr>
          <p:nvPr/>
        </p:nvSpPr>
        <p:spPr>
          <a:xfrm>
            <a:off x="441251" y="5715000"/>
            <a:ext cx="3454400" cy="804862"/>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en-US" dirty="0" smtClean="0"/>
              <a:t>Canoes landing at Swinomish.</a:t>
            </a:r>
          </a:p>
          <a:p>
            <a:pPr algn="ctr"/>
            <a:r>
              <a:rPr lang="en-US" dirty="0" smtClean="0"/>
              <a:t>Coquille canoe – “Ponto” – on left.</a:t>
            </a:r>
            <a:endParaRPr lang="en-US" dirty="0"/>
          </a:p>
        </p:txBody>
      </p:sp>
    </p:spTree>
    <p:extLst>
      <p:ext uri="{BB962C8B-B14F-4D97-AF65-F5344CB8AC3E}">
        <p14:creationId xmlns:p14="http://schemas.microsoft.com/office/powerpoint/2010/main" val="2601105077"/>
      </p:ext>
    </p:extLst>
  </p:cSld>
  <p:clrMapOvr>
    <a:masterClrMapping/>
  </p:clrMapOvr>
  <mc:AlternateContent xmlns:mc="http://schemas.openxmlformats.org/markup-compatibility/2006" xmlns:p14="http://schemas.microsoft.com/office/powerpoint/2010/main">
    <mc:Choice Requires="p14">
      <p:transition spd="slow" p14:dur="3400" advTm="20948">
        <p14:reveal/>
      </p:transition>
    </mc:Choice>
    <mc:Fallback xmlns="">
      <p:transition spd="slow" advTm="209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8" presetClass="entr" presetSubtype="16" fill="hold" nodeType="afterEffect">
                                  <p:stCondLst>
                                    <p:cond delay="0"/>
                                  </p:stCondLst>
                                  <p:childTnLst>
                                    <p:set>
                                      <p:cBhvr>
                                        <p:cTn id="12" dur="1" fill="hold">
                                          <p:stCondLst>
                                            <p:cond delay="0"/>
                                          </p:stCondLst>
                                        </p:cTn>
                                        <p:tgtEl>
                                          <p:spTgt spid="8194"/>
                                        </p:tgtEl>
                                        <p:attrNameLst>
                                          <p:attrName>style.visibility</p:attrName>
                                        </p:attrNameLst>
                                      </p:cBhvr>
                                      <p:to>
                                        <p:strVal val="visible"/>
                                      </p:to>
                                    </p:set>
                                    <p:animEffect transition="in" filter="diamond(in)">
                                      <p:cBhvr>
                                        <p:cTn id="13" dur="2000"/>
                                        <p:tgtEl>
                                          <p:spTgt spid="8194"/>
                                        </p:tgtEl>
                                      </p:cBhvr>
                                    </p:animEffect>
                                  </p:childTnLst>
                                </p:cTn>
                              </p:par>
                            </p:childTnLst>
                          </p:cTn>
                        </p:par>
                        <p:par>
                          <p:cTn id="14" fill="hold">
                            <p:stCondLst>
                              <p:cond delay="3000"/>
                            </p:stCondLst>
                            <p:childTnLst>
                              <p:par>
                                <p:cTn id="15" presetID="8" presetClass="entr" presetSubtype="16" fill="hold" nodeType="afterEffect">
                                  <p:stCondLst>
                                    <p:cond delay="0"/>
                                  </p:stCondLst>
                                  <p:childTnLst>
                                    <p:set>
                                      <p:cBhvr>
                                        <p:cTn id="16" dur="1" fill="hold">
                                          <p:stCondLst>
                                            <p:cond delay="0"/>
                                          </p:stCondLst>
                                        </p:cTn>
                                        <p:tgtEl>
                                          <p:spTgt spid="8195"/>
                                        </p:tgtEl>
                                        <p:attrNameLst>
                                          <p:attrName>style.visibility</p:attrName>
                                        </p:attrNameLst>
                                      </p:cBhvr>
                                      <p:to>
                                        <p:strVal val="visible"/>
                                      </p:to>
                                    </p:set>
                                    <p:animEffect transition="in" filter="diamond(in)">
                                      <p:cBhvr>
                                        <p:cTn id="17" dur="2000"/>
                                        <p:tgtEl>
                                          <p:spTgt spid="8195"/>
                                        </p:tgtEl>
                                      </p:cBhvr>
                                    </p:animEffect>
                                  </p:childTnLst>
                                </p:cTn>
                              </p:par>
                            </p:childTnLst>
                          </p:cTn>
                        </p:par>
                        <p:par>
                          <p:cTn id="18" fill="hold">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1000"/>
                                        <p:tgtEl>
                                          <p:spTgt spid="8">
                                            <p:txEl>
                                              <p:pRg st="0" end="0"/>
                                            </p:txEl>
                                          </p:spTgt>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fade">
                                      <p:cBhvr>
                                        <p:cTn id="25" dur="1000"/>
                                        <p:tgtEl>
                                          <p:spTgt spid="8">
                                            <p:txEl>
                                              <p:pRg st="1" end="1"/>
                                            </p:txEl>
                                          </p:spTgt>
                                        </p:tgtEl>
                                      </p:cBhvr>
                                    </p:animEffect>
                                  </p:childTnLst>
                                </p:cTn>
                              </p:par>
                            </p:childTnLst>
                          </p:cTn>
                        </p:par>
                        <p:par>
                          <p:cTn id="26" fill="hold">
                            <p:stCondLst>
                              <p:cond delay="7000"/>
                            </p:stCondLst>
                            <p:childTnLst>
                              <p:par>
                                <p:cTn id="27" presetID="10" presetClass="entr" presetSubtype="0" fill="hold" grpId="0"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fade">
                                      <p:cBhvr>
                                        <p:cTn id="29" dur="1000"/>
                                        <p:tgtEl>
                                          <p:spTgt spid="5">
                                            <p:txEl>
                                              <p:pRg st="0" end="0"/>
                                            </p:txEl>
                                          </p:spTgt>
                                        </p:tgtEl>
                                      </p:cBhvr>
                                    </p:animEffect>
                                  </p:childTnLst>
                                </p:cTn>
                              </p:par>
                            </p:childTnLst>
                          </p:cTn>
                        </p:par>
                        <p:par>
                          <p:cTn id="30" fill="hold">
                            <p:stCondLst>
                              <p:cond delay="8000"/>
                            </p:stCondLst>
                            <p:childTnLst>
                              <p:par>
                                <p:cTn id="31" presetID="10" presetClass="entr" presetSubtype="0" fill="hold" grpId="0"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1000"/>
                                        <p:tgtEl>
                                          <p:spTgt spid="5">
                                            <p:txEl>
                                              <p:pRg st="1" end="1"/>
                                            </p:txEl>
                                          </p:spTgt>
                                        </p:tgtEl>
                                      </p:cBhvr>
                                    </p:animEffect>
                                  </p:childTnLst>
                                </p:cTn>
                              </p:par>
                            </p:childTnLst>
                          </p:cTn>
                        </p:par>
                        <p:par>
                          <p:cTn id="34" fill="hold">
                            <p:stCondLst>
                              <p:cond delay="9000"/>
                            </p:stCondLst>
                            <p:childTnLst>
                              <p:par>
                                <p:cTn id="35" presetID="10" presetClass="entr" presetSubtype="0"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11266" name="Picture 2" descr="C:\Users\jdavies\Desktop\Canoe Journey phot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056"/>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76200"/>
            <a:ext cx="9144000" cy="1143000"/>
          </a:xfrm>
        </p:spPr>
        <p:txBody>
          <a:bodyPr>
            <a:noAutofit/>
          </a:bodyPr>
          <a:lstStyle/>
          <a:p>
            <a:r>
              <a:rPr lang="en-US" sz="3200" b="1" dirty="0" smtClean="0">
                <a:solidFill>
                  <a:schemeClr val="accent6">
                    <a:lumMod val="75000"/>
                  </a:schemeClr>
                </a:solidFill>
              </a:rPr>
              <a:t>2011 Canoe Journey Participants</a:t>
            </a:r>
            <a:br>
              <a:rPr lang="en-US" sz="3200" b="1" dirty="0" smtClean="0">
                <a:solidFill>
                  <a:schemeClr val="accent6">
                    <a:lumMod val="75000"/>
                  </a:schemeClr>
                </a:solidFill>
              </a:rPr>
            </a:br>
            <a:r>
              <a:rPr lang="en-US" sz="3200" b="1" dirty="0" smtClean="0">
                <a:solidFill>
                  <a:schemeClr val="accent6">
                    <a:lumMod val="75000"/>
                  </a:schemeClr>
                </a:solidFill>
              </a:rPr>
              <a:t>Doug Barrett, Mark Petrie, and Jimmy Barton</a:t>
            </a:r>
            <a:r>
              <a:rPr lang="en-US" sz="3600" b="1" dirty="0" smtClean="0">
                <a:solidFill>
                  <a:schemeClr val="accent6">
                    <a:lumMod val="75000"/>
                  </a:schemeClr>
                </a:solidFill>
              </a:rPr>
              <a:t/>
            </a:r>
            <a:br>
              <a:rPr lang="en-US" sz="3600" b="1" dirty="0" smtClean="0">
                <a:solidFill>
                  <a:schemeClr val="accent6">
                    <a:lumMod val="75000"/>
                  </a:schemeClr>
                </a:solidFill>
              </a:rPr>
            </a:br>
            <a:r>
              <a:rPr lang="en-US" sz="2400" b="1" dirty="0" smtClean="0">
                <a:solidFill>
                  <a:schemeClr val="accent6">
                    <a:lumMod val="75000"/>
                  </a:schemeClr>
                </a:solidFill>
              </a:rPr>
              <a:t>The Confederated Tribes of Coos, Lower Umpqua, and Siuslaw Indians</a:t>
            </a:r>
            <a:endParaRPr lang="en-US" sz="2400" b="1" dirty="0">
              <a:solidFill>
                <a:schemeClr val="accent6">
                  <a:lumMod val="75000"/>
                </a:schemeClr>
              </a:solidFill>
            </a:endParaRPr>
          </a:p>
        </p:txBody>
      </p:sp>
    </p:spTree>
    <p:extLst>
      <p:ext uri="{BB962C8B-B14F-4D97-AF65-F5344CB8AC3E}">
        <p14:creationId xmlns:p14="http://schemas.microsoft.com/office/powerpoint/2010/main" val="3005659073"/>
      </p:ext>
    </p:extLst>
  </p:cSld>
  <p:clrMapOvr>
    <a:masterClrMapping/>
  </p:clrMapOvr>
  <mc:AlternateContent xmlns:mc="http://schemas.openxmlformats.org/markup-compatibility/2006" xmlns:p14="http://schemas.microsoft.com/office/powerpoint/2010/main">
    <mc:Choice Requires="p14">
      <p:transition spd="slow" p14:dur="1400" advTm="20950">
        <p14:ripple/>
      </p:transition>
    </mc:Choice>
    <mc:Fallback xmlns="">
      <p:transition spd="slow" advTm="209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21" presetClass="entr" presetSubtype="4"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heel(4)">
                                      <p:cBhvr>
                                        <p:cTn id="12"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davies\Desktop\Doug's Canoe Pics\IMG_1126.jpg"/>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822" y="0"/>
            <a:ext cx="914117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chemeClr val="accent6">
                    <a:lumMod val="75000"/>
                  </a:schemeClr>
                </a:solidFill>
              </a:rPr>
              <a:t>Beginning of Canoe Journey</a:t>
            </a:r>
            <a:endParaRPr lang="en-US" dirty="0">
              <a:solidFill>
                <a:schemeClr val="accent6">
                  <a:lumMod val="75000"/>
                </a:schemeClr>
              </a:solidFill>
            </a:endParaRPr>
          </a:p>
        </p:txBody>
      </p:sp>
      <p:sp>
        <p:nvSpPr>
          <p:cNvPr id="3" name="Content Placeholder 2"/>
          <p:cNvSpPr>
            <a:spLocks noGrp="1"/>
          </p:cNvSpPr>
          <p:nvPr>
            <p:ph idx="1"/>
          </p:nvPr>
        </p:nvSpPr>
        <p:spPr>
          <a:xfrm>
            <a:off x="228600" y="1905000"/>
            <a:ext cx="8686800" cy="4419600"/>
          </a:xfrm>
        </p:spPr>
        <p:txBody>
          <a:bodyPr>
            <a:normAutofit fontScale="85000" lnSpcReduction="10000"/>
          </a:bodyPr>
          <a:lstStyle/>
          <a:p>
            <a:r>
              <a:rPr lang="en-US" dirty="0"/>
              <a:t>Cedar canoes are the traditional mode of transportation for coastal people of the Pacific Northwest</a:t>
            </a:r>
            <a:r>
              <a:rPr lang="en-US" dirty="0" smtClean="0"/>
              <a:t>.</a:t>
            </a:r>
            <a:endParaRPr lang="en-US" dirty="0"/>
          </a:p>
          <a:p>
            <a:r>
              <a:rPr lang="en-US" dirty="0" smtClean="0"/>
              <a:t>9 canoes in ‘Paddle to Seattle’ (1989).</a:t>
            </a:r>
          </a:p>
          <a:p>
            <a:r>
              <a:rPr lang="en-US" dirty="0"/>
              <a:t>Then, in 1993, the </a:t>
            </a:r>
            <a:r>
              <a:rPr lang="en-US" dirty="0" err="1"/>
              <a:t>Heiltsuk</a:t>
            </a:r>
            <a:r>
              <a:rPr lang="en-US" dirty="0"/>
              <a:t> Nation in Bella Bella, BC challenged all canoe nations to travel by canoe to their village participate in the </a:t>
            </a:r>
            <a:r>
              <a:rPr lang="en-US" dirty="0" err="1"/>
              <a:t>Qutawas</a:t>
            </a:r>
            <a:r>
              <a:rPr lang="en-US" dirty="0"/>
              <a:t> Festival.  28 canoes answered that </a:t>
            </a:r>
            <a:r>
              <a:rPr lang="en-US" dirty="0" smtClean="0"/>
              <a:t>challenge.</a:t>
            </a:r>
          </a:p>
          <a:p>
            <a:r>
              <a:rPr lang="en-US" dirty="0" smtClean="0"/>
              <a:t>89 Canoes landed at </a:t>
            </a:r>
            <a:r>
              <a:rPr lang="en-US" dirty="0" err="1" smtClean="0"/>
              <a:t>Neah</a:t>
            </a:r>
            <a:r>
              <a:rPr lang="en-US" dirty="0" smtClean="0"/>
              <a:t> Bay Makah (2010).</a:t>
            </a:r>
          </a:p>
          <a:p>
            <a:r>
              <a:rPr lang="en-US" dirty="0" smtClean="0"/>
              <a:t>79 canoes participated in ‘Paddle to Swinomish’ (2011).</a:t>
            </a:r>
          </a:p>
          <a:p>
            <a:r>
              <a:rPr lang="en-US" dirty="0" smtClean="0"/>
              <a:t>Next Year, Summer of 2012, is ‘Paddle to Squaxin Island.</a:t>
            </a:r>
          </a:p>
          <a:p>
            <a:endParaRPr lang="en-US" dirty="0"/>
          </a:p>
        </p:txBody>
      </p:sp>
      <p:graphicFrame>
        <p:nvGraphicFramePr>
          <p:cNvPr id="4" name="Object 3">
            <a:hlinkClick r:id="rId5"/>
          </p:cNvPr>
          <p:cNvGraphicFramePr>
            <a:graphicFrameLocks noChangeAspect="1"/>
          </p:cNvGraphicFramePr>
          <p:nvPr>
            <p:extLst>
              <p:ext uri="{D42A27DB-BD31-4B8C-83A1-F6EECF244321}">
                <p14:modId xmlns:p14="http://schemas.microsoft.com/office/powerpoint/2010/main" val="1477842558"/>
              </p:ext>
            </p:extLst>
          </p:nvPr>
        </p:nvGraphicFramePr>
        <p:xfrm>
          <a:off x="5867400" y="6078969"/>
          <a:ext cx="2732087" cy="685800"/>
        </p:xfrm>
        <a:graphic>
          <a:graphicData uri="http://schemas.openxmlformats.org/presentationml/2006/ole">
            <mc:AlternateContent xmlns:mc="http://schemas.openxmlformats.org/markup-compatibility/2006">
              <mc:Choice xmlns:v="urn:schemas-microsoft-com:vml" Requires="v">
                <p:oleObj spid="_x0000_s3113" name="Package" showAsIcon="1" r:id="rId6" imgW="2732040" imgH="685080" progId="Package">
                  <p:embed/>
                </p:oleObj>
              </mc:Choice>
              <mc:Fallback>
                <p:oleObj name="Package" showAsIcon="1" r:id="rId6" imgW="2732040" imgH="685080" progId="Package">
                  <p:embed/>
                  <p:pic>
                    <p:nvPicPr>
                      <p:cNvPr id="0" name=""/>
                      <p:cNvPicPr/>
                      <p:nvPr/>
                    </p:nvPicPr>
                    <p:blipFill>
                      <a:blip r:embed="rId7"/>
                      <a:stretch>
                        <a:fillRect/>
                      </a:stretch>
                    </p:blipFill>
                    <p:spPr>
                      <a:xfrm>
                        <a:off x="5867400" y="6078969"/>
                        <a:ext cx="2732087" cy="685800"/>
                      </a:xfrm>
                      <a:prstGeom prst="rect">
                        <a:avLst/>
                      </a:prstGeom>
                    </p:spPr>
                  </p:pic>
                </p:oleObj>
              </mc:Fallback>
            </mc:AlternateContent>
          </a:graphicData>
        </a:graphic>
      </p:graphicFrame>
      <p:sp>
        <p:nvSpPr>
          <p:cNvPr id="5" name="TextBox 4"/>
          <p:cNvSpPr txBox="1"/>
          <p:nvPr/>
        </p:nvSpPr>
        <p:spPr>
          <a:xfrm>
            <a:off x="8382000" y="6497766"/>
            <a:ext cx="762000" cy="246221"/>
          </a:xfrm>
          <a:prstGeom prst="rect">
            <a:avLst/>
          </a:prstGeom>
          <a:noFill/>
        </p:spPr>
        <p:txBody>
          <a:bodyPr wrap="square" rtlCol="0">
            <a:spAutoFit/>
          </a:bodyPr>
          <a:lstStyle/>
          <a:p>
            <a:r>
              <a:rPr lang="en-US" sz="1000" dirty="0" smtClean="0"/>
              <a:t>5:49</a:t>
            </a:r>
            <a:endParaRPr lang="en-US" sz="1000" dirty="0"/>
          </a:p>
        </p:txBody>
      </p:sp>
    </p:spTree>
    <p:extLst>
      <p:ext uri="{BB962C8B-B14F-4D97-AF65-F5344CB8AC3E}">
        <p14:creationId xmlns:p14="http://schemas.microsoft.com/office/powerpoint/2010/main" val="2724587721"/>
      </p:ext>
    </p:extLst>
  </p:cSld>
  <p:clrMapOvr>
    <a:masterClrMapping/>
  </p:clrMapOvr>
  <mc:AlternateContent xmlns:mc="http://schemas.openxmlformats.org/markup-compatibility/2006" xmlns:p14="http://schemas.microsoft.com/office/powerpoint/2010/main">
    <mc:Choice Requires="p14">
      <p:transition spd="slow" p14:dur="2000" advTm="20821">
        <p14:prism isContent="1"/>
      </p:transition>
    </mc:Choice>
    <mc:Fallback xmlns="">
      <p:transition spd="slow" advTm="208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020762"/>
          </a:xfrm>
        </p:spPr>
        <p:txBody>
          <a:bodyPr>
            <a:normAutofit fontScale="90000"/>
          </a:bodyPr>
          <a:lstStyle/>
          <a:p>
            <a:r>
              <a:rPr lang="en-US" dirty="0" smtClean="0">
                <a:solidFill>
                  <a:schemeClr val="accent6">
                    <a:lumMod val="75000"/>
                  </a:schemeClr>
                </a:solidFill>
              </a:rPr>
              <a:t>Landing at Makah – 2010</a:t>
            </a:r>
            <a:br>
              <a:rPr lang="en-US" dirty="0" smtClean="0">
                <a:solidFill>
                  <a:schemeClr val="accent6">
                    <a:lumMod val="75000"/>
                  </a:schemeClr>
                </a:solidFill>
              </a:rPr>
            </a:br>
            <a:r>
              <a:rPr lang="en-US" dirty="0" smtClean="0">
                <a:solidFill>
                  <a:schemeClr val="accent6">
                    <a:lumMod val="75000"/>
                  </a:schemeClr>
                </a:solidFill>
              </a:rPr>
              <a:t>Pictures are worth more than words</a:t>
            </a:r>
            <a:endParaRPr lang="en-US" dirty="0">
              <a:solidFill>
                <a:schemeClr val="accent6">
                  <a:lumMod val="75000"/>
                </a:schemeClr>
              </a:solidFill>
            </a:endParaRPr>
          </a:p>
        </p:txBody>
      </p:sp>
    </p:spTree>
    <p:extLst>
      <p:ext uri="{BB962C8B-B14F-4D97-AF65-F5344CB8AC3E}">
        <p14:creationId xmlns:p14="http://schemas.microsoft.com/office/powerpoint/2010/main" val="1758246941"/>
      </p:ext>
    </p:extLst>
  </p:cSld>
  <p:clrMapOvr>
    <a:masterClrMapping/>
  </p:clrMapOvr>
  <mc:AlternateContent xmlns:mc="http://schemas.openxmlformats.org/markup-compatibility/2006" xmlns:p14="http://schemas.microsoft.com/office/powerpoint/2010/main">
    <mc:Choice Requires="p14">
      <p:transition spd="slow" p14:dur="1200" advTm="21139">
        <p:dissolve/>
      </p:transition>
    </mc:Choice>
    <mc:Fallback xmlns="">
      <p:transition spd="slow" advTm="21139">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dirty="0" smtClean="0">
                <a:solidFill>
                  <a:schemeClr val="accent6">
                    <a:lumMod val="75000"/>
                  </a:schemeClr>
                </a:solidFill>
              </a:rPr>
              <a:t>The Canoe Journey Has Become:</a:t>
            </a:r>
            <a:endParaRPr lang="en-US" dirty="0">
              <a:solidFill>
                <a:schemeClr val="accent6">
                  <a:lumMod val="7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22" y="2486185"/>
            <a:ext cx="4114800" cy="275973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810000"/>
            <a:ext cx="4267200" cy="2871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4724401" y="1219200"/>
            <a:ext cx="4267200" cy="2384524"/>
          </a:xfrm>
          <a:prstGeom prst="rect">
            <a:avLst/>
          </a:prstGeom>
          <a:noFill/>
        </p:spPr>
        <p:txBody>
          <a:bodyPr wrap="square" rtlCol="0">
            <a:spAutoFit/>
          </a:bodyPr>
          <a:lstStyle/>
          <a:p>
            <a:r>
              <a:rPr lang="en-US" dirty="0"/>
              <a:t>Today more than a 100 canoes from as many as 90 US Tribes, Canadian First Nations and New Zealand and an estimated 12,000 people participate in the annual Tribal Canoe Journeys. We pull together; we sing and dance; and we share our culture – </a:t>
            </a:r>
            <a:r>
              <a:rPr lang="en-US" dirty="0" smtClean="0"/>
              <a:t>everything  </a:t>
            </a:r>
            <a:r>
              <a:rPr lang="en-US" dirty="0"/>
              <a:t>in honor of our past, present and future generations.</a:t>
            </a:r>
          </a:p>
        </p:txBody>
      </p:sp>
      <p:sp>
        <p:nvSpPr>
          <p:cNvPr id="4" name="TextBox 3"/>
          <p:cNvSpPr txBox="1"/>
          <p:nvPr/>
        </p:nvSpPr>
        <p:spPr>
          <a:xfrm>
            <a:off x="677883" y="6374061"/>
            <a:ext cx="3383478" cy="307777"/>
          </a:xfrm>
          <a:prstGeom prst="rect">
            <a:avLst/>
          </a:prstGeom>
          <a:noFill/>
        </p:spPr>
        <p:txBody>
          <a:bodyPr wrap="square" rtlCol="0">
            <a:spAutoFit/>
          </a:bodyPr>
          <a:lstStyle/>
          <a:p>
            <a:r>
              <a:rPr lang="en-US" sz="1400" dirty="0" smtClean="0"/>
              <a:t>Pictures taken from Paddle to Makah (2010)</a:t>
            </a:r>
            <a:endParaRPr lang="en-US" sz="1400" dirty="0"/>
          </a:p>
        </p:txBody>
      </p:sp>
      <p:sp>
        <p:nvSpPr>
          <p:cNvPr id="5" name="TextBox 4"/>
          <p:cNvSpPr txBox="1"/>
          <p:nvPr/>
        </p:nvSpPr>
        <p:spPr>
          <a:xfrm>
            <a:off x="101693" y="5747266"/>
            <a:ext cx="4603440" cy="369332"/>
          </a:xfrm>
          <a:prstGeom prst="rect">
            <a:avLst/>
          </a:prstGeom>
          <a:noFill/>
        </p:spPr>
        <p:txBody>
          <a:bodyPr wrap="none" rtlCol="0">
            <a:spAutoFit/>
          </a:bodyPr>
          <a:lstStyle/>
          <a:p>
            <a:r>
              <a:rPr lang="en-US" dirty="0" smtClean="0"/>
              <a:t>RESPECT for EVERYTHING is part of the Journey</a:t>
            </a:r>
            <a:endParaRPr lang="en-US" dirty="0"/>
          </a:p>
        </p:txBody>
      </p:sp>
    </p:spTree>
    <p:extLst>
      <p:ext uri="{BB962C8B-B14F-4D97-AF65-F5344CB8AC3E}">
        <p14:creationId xmlns:p14="http://schemas.microsoft.com/office/powerpoint/2010/main" val="164822402"/>
      </p:ext>
    </p:extLst>
  </p:cSld>
  <p:clrMapOvr>
    <a:masterClrMapping/>
  </p:clrMapOvr>
  <mc:AlternateContent xmlns:mc="http://schemas.openxmlformats.org/markup-compatibility/2006" xmlns:p14="http://schemas.microsoft.com/office/powerpoint/2010/main">
    <mc:Choice Requires="p14">
      <p:transition spd="slow" p14:dur="1100" advTm="21224">
        <p14:switch dir="r"/>
      </p:transition>
    </mc:Choice>
    <mc:Fallback xmlns="">
      <p:transition spd="slow" advTm="2122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style.rotation</p:attrName>
                                        </p:attrNameLst>
                                      </p:cBhvr>
                                      <p:tavLst>
                                        <p:tav tm="0">
                                          <p:val>
                                            <p:fltVal val="90"/>
                                          </p:val>
                                        </p:tav>
                                        <p:tav tm="100000">
                                          <p:val>
                                            <p:fltVal val="0"/>
                                          </p:val>
                                        </p:tav>
                                      </p:tavLst>
                                    </p:anim>
                                    <p:animEffect transition="in" filter="fade">
                                      <p:cBhvr>
                                        <p:cTn id="16" dur="2000"/>
                                        <p:tgtEl>
                                          <p:spTgt spid="3"/>
                                        </p:tgtEl>
                                      </p:cBhvr>
                                    </p:animEffect>
                                  </p:childTnLst>
                                </p:cTn>
                              </p:par>
                            </p:childTnLst>
                          </p:cTn>
                        </p:par>
                        <p:par>
                          <p:cTn id="17" fill="hold">
                            <p:stCondLst>
                              <p:cond delay="300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 calcmode="lin" valueType="num">
                                      <p:cBhvr>
                                        <p:cTn id="22" dur="2000" fill="hold"/>
                                        <p:tgtEl>
                                          <p:spTgt spid="5"/>
                                        </p:tgtEl>
                                        <p:attrNameLst>
                                          <p:attrName>style.rotation</p:attrName>
                                        </p:attrNameLst>
                                      </p:cBhvr>
                                      <p:tavLst>
                                        <p:tav tm="0">
                                          <p:val>
                                            <p:fltVal val="90"/>
                                          </p:val>
                                        </p:tav>
                                        <p:tav tm="100000">
                                          <p:val>
                                            <p:fltVal val="0"/>
                                          </p:val>
                                        </p:tav>
                                      </p:tavLst>
                                    </p:anim>
                                    <p:animEffect transition="in" filter="fade">
                                      <p:cBhvr>
                                        <p:cTn id="23" dur="2000"/>
                                        <p:tgtEl>
                                          <p:spTgt spid="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2000" fill="hold"/>
                                        <p:tgtEl>
                                          <p:spTgt spid="4"/>
                                        </p:tgtEl>
                                        <p:attrNameLst>
                                          <p:attrName>ppt_w</p:attrName>
                                        </p:attrNameLst>
                                      </p:cBhvr>
                                      <p:tavLst>
                                        <p:tav tm="0">
                                          <p:val>
                                            <p:fltVal val="0"/>
                                          </p:val>
                                        </p:tav>
                                        <p:tav tm="100000">
                                          <p:val>
                                            <p:strVal val="#ppt_w"/>
                                          </p:val>
                                        </p:tav>
                                      </p:tavLst>
                                    </p:anim>
                                    <p:anim calcmode="lin" valueType="num">
                                      <p:cBhvr>
                                        <p:cTn id="27" dur="2000" fill="hold"/>
                                        <p:tgtEl>
                                          <p:spTgt spid="4"/>
                                        </p:tgtEl>
                                        <p:attrNameLst>
                                          <p:attrName>ppt_h</p:attrName>
                                        </p:attrNameLst>
                                      </p:cBhvr>
                                      <p:tavLst>
                                        <p:tav tm="0">
                                          <p:val>
                                            <p:fltVal val="0"/>
                                          </p:val>
                                        </p:tav>
                                        <p:tav tm="100000">
                                          <p:val>
                                            <p:strVal val="#ppt_h"/>
                                          </p:val>
                                        </p:tav>
                                      </p:tavLst>
                                    </p:anim>
                                    <p:anim calcmode="lin" valueType="num">
                                      <p:cBhvr>
                                        <p:cTn id="28" dur="2000" fill="hold"/>
                                        <p:tgtEl>
                                          <p:spTgt spid="4"/>
                                        </p:tgtEl>
                                        <p:attrNameLst>
                                          <p:attrName>style.rotation</p:attrName>
                                        </p:attrNameLst>
                                      </p:cBhvr>
                                      <p:tavLst>
                                        <p:tav tm="0">
                                          <p:val>
                                            <p:fltVal val="90"/>
                                          </p:val>
                                        </p:tav>
                                        <p:tav tm="100000">
                                          <p:val>
                                            <p:fltVal val="0"/>
                                          </p:val>
                                        </p:tav>
                                      </p:tavLst>
                                    </p:anim>
                                    <p:animEffect transition="in" filter="fade">
                                      <p:cBhvr>
                                        <p:cTn id="2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
            <a:ext cx="3200400" cy="1368425"/>
          </a:xfrm>
        </p:spPr>
        <p:txBody>
          <a:bodyPr>
            <a:noAutofit/>
          </a:bodyPr>
          <a:lstStyle/>
          <a:p>
            <a:r>
              <a:rPr lang="en-US" sz="4400" dirty="0" smtClean="0">
                <a:solidFill>
                  <a:schemeClr val="accent6">
                    <a:lumMod val="75000"/>
                  </a:schemeClr>
                </a:solidFill>
              </a:rPr>
              <a:t>Paddle to Swinomish</a:t>
            </a:r>
            <a:endParaRPr lang="en-US" sz="4400" dirty="0">
              <a:solidFill>
                <a:schemeClr val="accent6">
                  <a:lumMod val="75000"/>
                </a:schemeClr>
              </a:solidFill>
            </a:endParaRPr>
          </a:p>
        </p:txBody>
      </p:sp>
      <p:sp>
        <p:nvSpPr>
          <p:cNvPr id="5" name="Text Placeholder 4"/>
          <p:cNvSpPr>
            <a:spLocks noGrp="1"/>
          </p:cNvSpPr>
          <p:nvPr>
            <p:ph type="body" sz="half" idx="2"/>
          </p:nvPr>
        </p:nvSpPr>
        <p:spPr>
          <a:xfrm>
            <a:off x="282142" y="1524000"/>
            <a:ext cx="3146858" cy="2286000"/>
          </a:xfrm>
        </p:spPr>
        <p:txBody>
          <a:bodyPr>
            <a:normAutofit/>
          </a:bodyPr>
          <a:lstStyle/>
          <a:p>
            <a:pPr marL="285750" indent="-285750">
              <a:buFont typeface="Arial" pitchFamily="34" charset="0"/>
              <a:buChar char="•"/>
            </a:pPr>
            <a:r>
              <a:rPr lang="en-US" sz="1600" dirty="0" smtClean="0"/>
              <a:t>Alaska and Canada Tribes begin a month in advance</a:t>
            </a:r>
          </a:p>
          <a:p>
            <a:pPr marL="285750" indent="-285750">
              <a:buFont typeface="Arial" pitchFamily="34" charset="0"/>
              <a:buChar char="•"/>
            </a:pPr>
            <a:r>
              <a:rPr lang="en-US" sz="1600" dirty="0" smtClean="0"/>
              <a:t>CTCLUSI members put canoe in at Squaxin Island near Olympia, Washington</a:t>
            </a:r>
          </a:p>
          <a:p>
            <a:pPr marL="285750" indent="-285750">
              <a:buFont typeface="Arial" pitchFamily="34" charset="0"/>
              <a:buChar char="•"/>
            </a:pPr>
            <a:r>
              <a:rPr lang="en-US" sz="1600" dirty="0" smtClean="0"/>
              <a:t>Landed above Seattle at Swinomish located across from La Conner, Washington</a:t>
            </a:r>
          </a:p>
          <a:p>
            <a:pPr marL="285750" indent="-285750">
              <a:buFont typeface="Arial" pitchFamily="34" charset="0"/>
              <a:buChar char="•"/>
            </a:pPr>
            <a:endParaRPr lang="en-US" dirty="0" smtClean="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84" t="1563" r="2568" b="1381"/>
          <a:stretch/>
        </p:blipFill>
        <p:spPr bwMode="auto">
          <a:xfrm>
            <a:off x="3882769" y="229005"/>
            <a:ext cx="4956432" cy="640039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56484"/>
            <a:ext cx="3048000" cy="1656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6" name="TextBox 5"/>
          <p:cNvSpPr txBox="1"/>
          <p:nvPr/>
        </p:nvSpPr>
        <p:spPr>
          <a:xfrm>
            <a:off x="228599" y="6475511"/>
            <a:ext cx="3048000" cy="307777"/>
          </a:xfrm>
          <a:prstGeom prst="rect">
            <a:avLst/>
          </a:prstGeom>
          <a:noFill/>
        </p:spPr>
        <p:txBody>
          <a:bodyPr wrap="square" rtlCol="0">
            <a:spAutoFit/>
          </a:bodyPr>
          <a:lstStyle/>
          <a:p>
            <a:r>
              <a:rPr lang="en-US" sz="1400" dirty="0" smtClean="0"/>
              <a:t>Picture : Canoe Journey to Makah 2010</a:t>
            </a:r>
            <a:endParaRPr lang="en-US" sz="1400" dirty="0"/>
          </a:p>
        </p:txBody>
      </p:sp>
      <p:sp>
        <p:nvSpPr>
          <p:cNvPr id="4" name="Rectangle 3"/>
          <p:cNvSpPr/>
          <p:nvPr/>
        </p:nvSpPr>
        <p:spPr>
          <a:xfrm>
            <a:off x="228599" y="3810000"/>
            <a:ext cx="3654169" cy="646331"/>
          </a:xfrm>
          <a:prstGeom prst="rect">
            <a:avLst/>
          </a:prstGeom>
        </p:spPr>
        <p:txBody>
          <a:bodyPr wrap="square">
            <a:spAutoFit/>
          </a:bodyPr>
          <a:lstStyle/>
          <a:p>
            <a:r>
              <a:rPr lang="en-US" u="sng" dirty="0" smtClean="0">
                <a:hlinkClick r:id="rId4"/>
              </a:rPr>
              <a:t>Swinomish Video via Grande Ronde </a:t>
            </a:r>
            <a:r>
              <a:rPr lang="en-US" dirty="0" smtClean="0">
                <a:hlinkClick r:id="rId4"/>
              </a:rPr>
              <a:t> </a:t>
            </a:r>
            <a:r>
              <a:rPr lang="en-US" dirty="0">
                <a:hlinkClick r:id="rId4"/>
              </a:rPr>
              <a:t>14:20</a:t>
            </a:r>
            <a:endParaRPr lang="en-US" dirty="0"/>
          </a:p>
        </p:txBody>
      </p:sp>
    </p:spTree>
    <p:extLst>
      <p:ext uri="{BB962C8B-B14F-4D97-AF65-F5344CB8AC3E}">
        <p14:creationId xmlns:p14="http://schemas.microsoft.com/office/powerpoint/2010/main" val="2852907484"/>
      </p:ext>
    </p:extLst>
  </p:cSld>
  <p:clrMapOvr>
    <a:masterClrMapping/>
  </p:clrMapOvr>
  <mc:AlternateContent xmlns:mc="http://schemas.openxmlformats.org/markup-compatibility/2006" xmlns:p14="http://schemas.microsoft.com/office/powerpoint/2010/main">
    <mc:Choice Requires="p14">
      <p:transition spd="slow" p14:dur="1600" advTm="20648">
        <p14:prism isInverted="1"/>
      </p:transition>
    </mc:Choice>
    <mc:Fallback xmlns="">
      <p:transition spd="slow" advTm="2064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anim calcmode="lin" valueType="num">
                                      <p:cBhvr>
                                        <p:cTn id="14" dur="2000" fill="hold"/>
                                        <p:tgtEl>
                                          <p:spTgt spid="5"/>
                                        </p:tgtEl>
                                        <p:attrNameLst>
                                          <p:attrName>ppt_w</p:attrName>
                                        </p:attrNameLst>
                                      </p:cBhvr>
                                      <p:tavLst>
                                        <p:tav tm="0" fmla="#ppt_w*sin(2.5*pi*$)">
                                          <p:val>
                                            <p:fltVal val="0"/>
                                          </p:val>
                                        </p:tav>
                                        <p:tav tm="100000">
                                          <p:val>
                                            <p:fltVal val="1"/>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000"/>
                            </p:stCondLst>
                            <p:childTnLst>
                              <p:par>
                                <p:cTn id="17" presetID="45"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par>
                          <p:cTn id="22" fill="hold">
                            <p:stCondLst>
                              <p:cond delay="5000"/>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dirty="0" smtClean="0"/>
              <a:t>                   </a:t>
            </a:r>
            <a:r>
              <a:rPr lang="en-US" dirty="0" smtClean="0">
                <a:solidFill>
                  <a:schemeClr val="accent6">
                    <a:lumMod val="75000"/>
                  </a:schemeClr>
                </a:solidFill>
              </a:rPr>
              <a:t>10 Canoe Rules</a:t>
            </a:r>
            <a:r>
              <a:rPr lang="en-US" sz="2000" dirty="0"/>
              <a:t> </a:t>
            </a:r>
            <a:r>
              <a:rPr lang="en-US" sz="800" i="1" dirty="0" smtClean="0"/>
              <a:t>taken from Tribal Journeys World Press</a:t>
            </a:r>
            <a:endParaRPr lang="en-US" i="1" dirty="0"/>
          </a:p>
        </p:txBody>
      </p:sp>
      <p:sp>
        <p:nvSpPr>
          <p:cNvPr id="3" name="Content Placeholder 2"/>
          <p:cNvSpPr>
            <a:spLocks noGrp="1"/>
          </p:cNvSpPr>
          <p:nvPr>
            <p:ph sz="half" idx="1"/>
          </p:nvPr>
        </p:nvSpPr>
        <p:spPr>
          <a:xfrm>
            <a:off x="228600" y="762000"/>
            <a:ext cx="4191000" cy="5486400"/>
          </a:xfrm>
        </p:spPr>
        <p:txBody>
          <a:bodyPr>
            <a:normAutofit fontScale="25000" lnSpcReduction="20000"/>
          </a:bodyPr>
          <a:lstStyle/>
          <a:p>
            <a:pPr marL="0" indent="0">
              <a:buNone/>
            </a:pPr>
            <a:r>
              <a:rPr lang="en-US" sz="4200" dirty="0" smtClean="0">
                <a:latin typeface="Arial" pitchFamily="34" charset="0"/>
                <a:cs typeface="Arial" pitchFamily="34" charset="0"/>
              </a:rPr>
              <a:t>1</a:t>
            </a:r>
            <a:r>
              <a:rPr lang="en-US" sz="4200" dirty="0">
                <a:latin typeface="Arial" pitchFamily="34" charset="0"/>
                <a:cs typeface="Arial" pitchFamily="34" charset="0"/>
              </a:rPr>
              <a:t>. </a:t>
            </a:r>
            <a:r>
              <a:rPr lang="en-US" sz="4200" u="sng" dirty="0">
                <a:latin typeface="Arial" pitchFamily="34" charset="0"/>
                <a:cs typeface="Arial" pitchFamily="34" charset="0"/>
              </a:rPr>
              <a:t>EVERY STROKE WE TAKE IS ONE LESS WE HAVE TO </a:t>
            </a:r>
            <a:r>
              <a:rPr lang="en-US" sz="4200" u="sng" dirty="0" smtClean="0">
                <a:latin typeface="Arial" pitchFamily="34" charset="0"/>
                <a:cs typeface="Arial" pitchFamily="34" charset="0"/>
              </a:rPr>
              <a:t/>
            </a:r>
            <a:br>
              <a:rPr lang="en-US" sz="4200" u="sng" dirty="0" smtClean="0">
                <a:latin typeface="Arial" pitchFamily="34" charset="0"/>
                <a:cs typeface="Arial" pitchFamily="34" charset="0"/>
              </a:rPr>
            </a:br>
            <a:r>
              <a:rPr lang="en-US" sz="4200" u="sng" dirty="0" smtClean="0">
                <a:latin typeface="Arial" pitchFamily="34" charset="0"/>
                <a:cs typeface="Arial" pitchFamily="34" charset="0"/>
              </a:rPr>
              <a:t/>
            </a:r>
            <a:br>
              <a:rPr lang="en-US" sz="4200" u="sng" dirty="0" smtClean="0">
                <a:latin typeface="Arial" pitchFamily="34" charset="0"/>
                <a:cs typeface="Arial" pitchFamily="34" charset="0"/>
              </a:rPr>
            </a:br>
            <a:r>
              <a:rPr lang="en-US" sz="4200" u="sng" dirty="0" smtClean="0">
                <a:latin typeface="Arial" pitchFamily="34" charset="0"/>
                <a:cs typeface="Arial" pitchFamily="34" charset="0"/>
              </a:rPr>
              <a:t>MAKE</a:t>
            </a:r>
            <a:br>
              <a:rPr lang="en-US" sz="4200" u="sng" dirty="0" smtClean="0">
                <a:latin typeface="Arial" pitchFamily="34" charset="0"/>
                <a:cs typeface="Arial" pitchFamily="34" charset="0"/>
              </a:rPr>
            </a:br>
            <a:r>
              <a:rPr lang="en-US" sz="4000" dirty="0">
                <a:latin typeface="Arial" pitchFamily="34" charset="0"/>
                <a:cs typeface="Arial" pitchFamily="34" charset="0"/>
              </a:rPr>
              <a:t/>
            </a:r>
            <a:br>
              <a:rPr lang="en-US" sz="4000" dirty="0">
                <a:latin typeface="Arial" pitchFamily="34" charset="0"/>
                <a:cs typeface="Arial" pitchFamily="34" charset="0"/>
              </a:rPr>
            </a:br>
            <a:r>
              <a:rPr lang="en-US" sz="4000" dirty="0">
                <a:latin typeface="Arial" pitchFamily="34" charset="0"/>
                <a:cs typeface="Arial" pitchFamily="34" charset="0"/>
              </a:rPr>
              <a:t>Keep going! Even against the most relentless wind or retrograde tide, somehow a canoe moves forward. This mystery can only be explained by the fact that each pull forward is a real movement and not a delusion</a:t>
            </a:r>
            <a:r>
              <a:rPr lang="en-US" sz="4200" dirty="0" smtClean="0">
                <a:latin typeface="Arial" pitchFamily="34" charset="0"/>
                <a:cs typeface="Arial" pitchFamily="34" charset="0"/>
              </a:rPr>
              <a:t>.</a:t>
            </a:r>
            <a:br>
              <a:rPr lang="en-US" sz="4200" dirty="0" smtClean="0">
                <a:latin typeface="Arial" pitchFamily="34" charset="0"/>
                <a:cs typeface="Arial" pitchFamily="34" charset="0"/>
              </a:rPr>
            </a:br>
            <a:endParaRPr lang="en-US" sz="4200" dirty="0">
              <a:latin typeface="Arial" pitchFamily="34" charset="0"/>
              <a:cs typeface="Arial" pitchFamily="34" charset="0"/>
            </a:endParaRPr>
          </a:p>
          <a:p>
            <a:pPr marL="0" indent="0">
              <a:buNone/>
            </a:pPr>
            <a:r>
              <a:rPr lang="en-US" sz="4200" dirty="0">
                <a:latin typeface="Arial" pitchFamily="34" charset="0"/>
                <a:cs typeface="Arial" pitchFamily="34" charset="0"/>
              </a:rPr>
              <a:t>2. </a:t>
            </a:r>
            <a:r>
              <a:rPr lang="en-US" sz="4200" u="sng" dirty="0">
                <a:latin typeface="Arial" pitchFamily="34" charset="0"/>
                <a:cs typeface="Arial" pitchFamily="34" charset="0"/>
              </a:rPr>
              <a:t>THERE IS TO BE NO ABUSE OF SELF OR </a:t>
            </a:r>
            <a:r>
              <a:rPr lang="en-US" sz="4200" u="sng" dirty="0" smtClean="0">
                <a:latin typeface="Arial" pitchFamily="34" charset="0"/>
                <a:cs typeface="Arial" pitchFamily="34" charset="0"/>
              </a:rPr>
              <a:t>OTHERS</a:t>
            </a:r>
            <a:br>
              <a:rPr lang="en-US" sz="4200" u="sng" dirty="0" smtClean="0">
                <a:latin typeface="Arial" pitchFamily="34" charset="0"/>
                <a:cs typeface="Arial" pitchFamily="34" charset="0"/>
              </a:rPr>
            </a:br>
            <a:r>
              <a:rPr lang="en-US" sz="4200" dirty="0">
                <a:latin typeface="Arial" pitchFamily="34" charset="0"/>
                <a:cs typeface="Arial" pitchFamily="34" charset="0"/>
              </a:rPr>
              <a:t/>
            </a:r>
            <a:br>
              <a:rPr lang="en-US" sz="4200" dirty="0">
                <a:latin typeface="Arial" pitchFamily="34" charset="0"/>
                <a:cs typeface="Arial" pitchFamily="34" charset="0"/>
              </a:rPr>
            </a:br>
            <a:r>
              <a:rPr lang="en-US" sz="4000" dirty="0">
                <a:latin typeface="Arial" pitchFamily="34" charset="0"/>
                <a:cs typeface="Arial" pitchFamily="34" charset="0"/>
              </a:rPr>
              <a:t>Respect and trust cannot exist in anger. It has to be thrown overboard, so the sea can cleanse it. It has to be washed off the hands and cast into the air, so the stars can take care of it. We always look back at the shallows we pulled through, amazed at how powerful we thought those dangers were</a:t>
            </a:r>
            <a:r>
              <a:rPr lang="en-US" sz="4000" dirty="0" smtClean="0">
                <a:latin typeface="Arial" pitchFamily="34" charset="0"/>
                <a:cs typeface="Arial" pitchFamily="34" charset="0"/>
              </a:rPr>
              <a:t>.</a:t>
            </a:r>
            <a:r>
              <a:rPr lang="en-US" sz="4200" dirty="0" smtClean="0">
                <a:latin typeface="Arial" pitchFamily="34" charset="0"/>
                <a:cs typeface="Arial" pitchFamily="34" charset="0"/>
              </a:rPr>
              <a:t/>
            </a:r>
            <a:br>
              <a:rPr lang="en-US" sz="4200" dirty="0" smtClean="0">
                <a:latin typeface="Arial" pitchFamily="34" charset="0"/>
                <a:cs typeface="Arial" pitchFamily="34" charset="0"/>
              </a:rPr>
            </a:br>
            <a:endParaRPr lang="en-US" sz="4200" dirty="0">
              <a:latin typeface="Arial" pitchFamily="34" charset="0"/>
              <a:cs typeface="Arial" pitchFamily="34" charset="0"/>
            </a:endParaRPr>
          </a:p>
          <a:p>
            <a:pPr marL="0" indent="0">
              <a:buNone/>
            </a:pPr>
            <a:r>
              <a:rPr lang="en-US" sz="4200" dirty="0">
                <a:latin typeface="Arial" pitchFamily="34" charset="0"/>
                <a:cs typeface="Arial" pitchFamily="34" charset="0"/>
              </a:rPr>
              <a:t>3. </a:t>
            </a:r>
            <a:r>
              <a:rPr lang="en-US" sz="4200" u="sng" dirty="0">
                <a:latin typeface="Arial" pitchFamily="34" charset="0"/>
                <a:cs typeface="Arial" pitchFamily="34" charset="0"/>
              </a:rPr>
              <a:t>BE </a:t>
            </a:r>
            <a:r>
              <a:rPr lang="en-US" sz="4200" u="sng" dirty="0" smtClean="0">
                <a:latin typeface="Arial" pitchFamily="34" charset="0"/>
                <a:cs typeface="Arial" pitchFamily="34" charset="0"/>
              </a:rPr>
              <a:t>FLEXIBLE</a:t>
            </a:r>
            <a:br>
              <a:rPr lang="en-US" sz="4200" u="sng" dirty="0" smtClean="0">
                <a:latin typeface="Arial" pitchFamily="34" charset="0"/>
                <a:cs typeface="Arial" pitchFamily="34" charset="0"/>
              </a:rPr>
            </a:br>
            <a:r>
              <a:rPr lang="en-US" sz="4200" dirty="0">
                <a:latin typeface="Arial" pitchFamily="34" charset="0"/>
                <a:cs typeface="Arial" pitchFamily="34" charset="0"/>
              </a:rPr>
              <a:t/>
            </a:r>
            <a:br>
              <a:rPr lang="en-US" sz="4200" dirty="0">
                <a:latin typeface="Arial" pitchFamily="34" charset="0"/>
                <a:cs typeface="Arial" pitchFamily="34" charset="0"/>
              </a:rPr>
            </a:br>
            <a:r>
              <a:rPr lang="en-US" sz="4000" dirty="0">
                <a:latin typeface="Arial" pitchFamily="34" charset="0"/>
                <a:cs typeface="Arial" pitchFamily="34" charset="0"/>
              </a:rPr>
              <a:t>The adaptable animal survives. If you get tired, ship your paddle and rest. If you get hungry, put in on the beach and eat a few oysters. If you can’t figure one way to make it, do something new. When the wind confronts you, sometimes you’re supposed to go the other way</a:t>
            </a:r>
            <a:r>
              <a:rPr lang="en-US" sz="4000" dirty="0" smtClean="0">
                <a:latin typeface="Arial" pitchFamily="34" charset="0"/>
                <a:cs typeface="Arial" pitchFamily="34" charset="0"/>
              </a:rPr>
              <a:t>.</a:t>
            </a:r>
            <a:r>
              <a:rPr lang="en-US" sz="4200" dirty="0" smtClean="0">
                <a:latin typeface="Arial" pitchFamily="34" charset="0"/>
                <a:cs typeface="Arial" pitchFamily="34" charset="0"/>
              </a:rPr>
              <a:t/>
            </a:r>
            <a:br>
              <a:rPr lang="en-US" sz="4200" dirty="0" smtClean="0">
                <a:latin typeface="Arial" pitchFamily="34" charset="0"/>
                <a:cs typeface="Arial" pitchFamily="34" charset="0"/>
              </a:rPr>
            </a:br>
            <a:endParaRPr lang="en-US" sz="4200" dirty="0">
              <a:latin typeface="Arial" pitchFamily="34" charset="0"/>
              <a:cs typeface="Arial" pitchFamily="34" charset="0"/>
            </a:endParaRPr>
          </a:p>
          <a:p>
            <a:pPr marL="0" indent="0">
              <a:buNone/>
            </a:pPr>
            <a:r>
              <a:rPr lang="en-US" sz="4200" dirty="0">
                <a:latin typeface="Arial" pitchFamily="34" charset="0"/>
                <a:cs typeface="Arial" pitchFamily="34" charset="0"/>
              </a:rPr>
              <a:t>4. </a:t>
            </a:r>
            <a:r>
              <a:rPr lang="en-US" sz="4200" u="sng" dirty="0">
                <a:latin typeface="Arial" pitchFamily="34" charset="0"/>
                <a:cs typeface="Arial" pitchFamily="34" charset="0"/>
              </a:rPr>
              <a:t>THE GIFT OF EACH ENRICHES </a:t>
            </a:r>
            <a:r>
              <a:rPr lang="en-US" sz="4200" u="sng" dirty="0" smtClean="0">
                <a:latin typeface="Arial" pitchFamily="34" charset="0"/>
                <a:cs typeface="Arial" pitchFamily="34" charset="0"/>
              </a:rPr>
              <a:t>ALL</a:t>
            </a:r>
            <a:br>
              <a:rPr lang="en-US" sz="4200" u="sng" dirty="0" smtClean="0">
                <a:latin typeface="Arial" pitchFamily="34" charset="0"/>
                <a:cs typeface="Arial" pitchFamily="34" charset="0"/>
              </a:rPr>
            </a:br>
            <a:r>
              <a:rPr lang="en-US" sz="4200" dirty="0">
                <a:latin typeface="Arial" pitchFamily="34" charset="0"/>
                <a:cs typeface="Arial" pitchFamily="34" charset="0"/>
              </a:rPr>
              <a:t/>
            </a:r>
            <a:br>
              <a:rPr lang="en-US" sz="4200" dirty="0">
                <a:latin typeface="Arial" pitchFamily="34" charset="0"/>
                <a:cs typeface="Arial" pitchFamily="34" charset="0"/>
              </a:rPr>
            </a:br>
            <a:r>
              <a:rPr lang="en-US" sz="4000" dirty="0">
                <a:latin typeface="Arial" pitchFamily="34" charset="0"/>
                <a:cs typeface="Arial" pitchFamily="34" charset="0"/>
              </a:rPr>
              <a:t>Every story is important. The bow, the stern, the skipper, the power puller in the middle – everyone is part of the movement. The elder sits in her cedar at the front, singing her paddle song, praying for us all. The weary paddler resting is still ballast. And there is always that time when the crew needs some joke, some remark, some silence to keep going, and the least likely person provides</a:t>
            </a:r>
            <a:r>
              <a:rPr lang="en-US" sz="4000" dirty="0" smtClean="0">
                <a:latin typeface="Arial" pitchFamily="34" charset="0"/>
                <a:cs typeface="Arial" pitchFamily="34" charset="0"/>
              </a:rPr>
              <a:t>.</a:t>
            </a:r>
            <a:r>
              <a:rPr lang="en-US" sz="4200" dirty="0" smtClean="0">
                <a:latin typeface="Arial" pitchFamily="34" charset="0"/>
                <a:cs typeface="Arial" pitchFamily="34" charset="0"/>
              </a:rPr>
              <a:t/>
            </a:r>
            <a:br>
              <a:rPr lang="en-US" sz="4200" dirty="0" smtClean="0">
                <a:latin typeface="Arial" pitchFamily="34" charset="0"/>
                <a:cs typeface="Arial" pitchFamily="34" charset="0"/>
              </a:rPr>
            </a:br>
            <a:endParaRPr lang="en-US" sz="4200" dirty="0">
              <a:latin typeface="Arial" pitchFamily="34" charset="0"/>
              <a:cs typeface="Arial" pitchFamily="34" charset="0"/>
            </a:endParaRPr>
          </a:p>
          <a:p>
            <a:pPr marL="0" indent="0">
              <a:buNone/>
            </a:pPr>
            <a:r>
              <a:rPr lang="en-US" sz="4200" dirty="0">
                <a:latin typeface="Arial" pitchFamily="34" charset="0"/>
                <a:cs typeface="Arial" pitchFamily="34" charset="0"/>
              </a:rPr>
              <a:t>5. </a:t>
            </a:r>
            <a:r>
              <a:rPr lang="en-US" sz="4200" u="sng" dirty="0">
                <a:latin typeface="Arial" pitchFamily="34" charset="0"/>
                <a:cs typeface="Arial" pitchFamily="34" charset="0"/>
              </a:rPr>
              <a:t>WE ALL PULL AND SUPPORT EACH </a:t>
            </a:r>
            <a:r>
              <a:rPr lang="en-US" sz="4200" u="sng" dirty="0" smtClean="0">
                <a:latin typeface="Arial" pitchFamily="34" charset="0"/>
                <a:cs typeface="Arial" pitchFamily="34" charset="0"/>
              </a:rPr>
              <a:t>OTHER</a:t>
            </a:r>
            <a:br>
              <a:rPr lang="en-US" sz="4200" u="sng" dirty="0" smtClean="0">
                <a:latin typeface="Arial" pitchFamily="34" charset="0"/>
                <a:cs typeface="Arial" pitchFamily="34" charset="0"/>
              </a:rPr>
            </a:br>
            <a:r>
              <a:rPr lang="en-US" sz="4200" dirty="0">
                <a:latin typeface="Arial" pitchFamily="34" charset="0"/>
                <a:cs typeface="Arial" pitchFamily="34" charset="0"/>
              </a:rPr>
              <a:t/>
            </a:r>
            <a:br>
              <a:rPr lang="en-US" sz="4200" dirty="0">
                <a:latin typeface="Arial" pitchFamily="34" charset="0"/>
                <a:cs typeface="Arial" pitchFamily="34" charset="0"/>
              </a:rPr>
            </a:br>
            <a:r>
              <a:rPr lang="en-US" sz="4000" dirty="0">
                <a:latin typeface="Arial" pitchFamily="34" charset="0"/>
                <a:cs typeface="Arial" pitchFamily="34" charset="0"/>
              </a:rPr>
              <a:t>Nothing occurs in isolation. When we aren’t in the family of a canoe, we are not ready for whatever comes. The family can argue, mock, ignore each other at its worst, but that family will never let itself sink. A canoe that lets itself sink is certainly wiser never to leave the beach. When we know that we are not alone in our actions, we also know we are lifted up by everyone else.</a:t>
            </a:r>
          </a:p>
          <a:p>
            <a:endParaRPr lang="en-US" dirty="0"/>
          </a:p>
        </p:txBody>
      </p:sp>
      <p:sp>
        <p:nvSpPr>
          <p:cNvPr id="4" name="Content Placeholder 3"/>
          <p:cNvSpPr>
            <a:spLocks noGrp="1"/>
          </p:cNvSpPr>
          <p:nvPr>
            <p:ph sz="half" idx="2"/>
          </p:nvPr>
        </p:nvSpPr>
        <p:spPr>
          <a:xfrm>
            <a:off x="4641333" y="762000"/>
            <a:ext cx="4467225" cy="5486400"/>
          </a:xfrm>
        </p:spPr>
        <p:txBody>
          <a:bodyPr>
            <a:normAutofit fontScale="25000" lnSpcReduction="20000"/>
          </a:bodyPr>
          <a:lstStyle/>
          <a:p>
            <a:pPr marL="0" lvl="0" indent="0">
              <a:buNone/>
            </a:pPr>
            <a:r>
              <a:rPr lang="en-US" sz="4200" dirty="0">
                <a:solidFill>
                  <a:prstClr val="black"/>
                </a:solidFill>
                <a:latin typeface="Arial" pitchFamily="34" charset="0"/>
                <a:cs typeface="Arial" pitchFamily="34" charset="0"/>
              </a:rPr>
              <a:t>6. </a:t>
            </a:r>
            <a:r>
              <a:rPr lang="en-US" sz="4200" u="sng" dirty="0">
                <a:solidFill>
                  <a:prstClr val="black"/>
                </a:solidFill>
                <a:latin typeface="Arial" pitchFamily="34" charset="0"/>
                <a:cs typeface="Arial" pitchFamily="34" charset="0"/>
              </a:rPr>
              <a:t>A HUNGRY PERSON HAS NO </a:t>
            </a:r>
            <a:r>
              <a:rPr lang="en-US" sz="4200" u="sng" dirty="0" smtClean="0">
                <a:solidFill>
                  <a:prstClr val="black"/>
                </a:solidFill>
                <a:latin typeface="Arial" pitchFamily="34" charset="0"/>
                <a:cs typeface="Arial" pitchFamily="34" charset="0"/>
              </a:rPr>
              <a:t>CHARITY</a:t>
            </a:r>
            <a:br>
              <a:rPr lang="en-US" sz="4200" u="sng" dirty="0" smtClean="0">
                <a:solidFill>
                  <a:prstClr val="black"/>
                </a:solidFill>
                <a:latin typeface="Arial" pitchFamily="34" charset="0"/>
                <a:cs typeface="Arial" pitchFamily="34" charset="0"/>
              </a:rPr>
            </a:br>
            <a:r>
              <a:rPr lang="en-US" sz="4200" dirty="0">
                <a:solidFill>
                  <a:prstClr val="black"/>
                </a:solidFill>
                <a:latin typeface="Arial" pitchFamily="34" charset="0"/>
                <a:cs typeface="Arial" pitchFamily="34" charset="0"/>
              </a:rPr>
              <a:t/>
            </a:r>
            <a:br>
              <a:rPr lang="en-US" sz="4200" dirty="0">
                <a:solidFill>
                  <a:prstClr val="black"/>
                </a:solidFill>
                <a:latin typeface="Arial" pitchFamily="34" charset="0"/>
                <a:cs typeface="Arial" pitchFamily="34" charset="0"/>
              </a:rPr>
            </a:br>
            <a:r>
              <a:rPr lang="en-US" sz="4000" dirty="0">
                <a:solidFill>
                  <a:prstClr val="black"/>
                </a:solidFill>
                <a:latin typeface="Arial" pitchFamily="34" charset="0"/>
                <a:cs typeface="Arial" pitchFamily="34" charset="0"/>
              </a:rPr>
              <a:t>Always nourish yourself. The bitter person, thinking that sacrifice means self-destruction, shares mostly anger. A paddler who doesn’t eat at the feasts doesn’t have enough strength to paddle in the morning. Take that sandwich they throw at you at 2.00 A.M.! The gift of who you are only enters the world when you are strong enough to own it</a:t>
            </a:r>
            <a:r>
              <a:rPr lang="en-US" sz="4000" dirty="0" smtClean="0">
                <a:solidFill>
                  <a:prstClr val="black"/>
                </a:solidFill>
                <a:latin typeface="Arial" pitchFamily="34" charset="0"/>
                <a:cs typeface="Arial" pitchFamily="34" charset="0"/>
              </a:rPr>
              <a:t>.</a:t>
            </a:r>
            <a:r>
              <a:rPr lang="en-US" sz="4200" dirty="0" smtClean="0">
                <a:solidFill>
                  <a:prstClr val="black"/>
                </a:solidFill>
                <a:latin typeface="Arial" pitchFamily="34" charset="0"/>
                <a:cs typeface="Arial" pitchFamily="34" charset="0"/>
              </a:rPr>
              <a:t/>
            </a:r>
            <a:br>
              <a:rPr lang="en-US" sz="4200" dirty="0" smtClean="0">
                <a:solidFill>
                  <a:prstClr val="black"/>
                </a:solidFill>
                <a:latin typeface="Arial" pitchFamily="34" charset="0"/>
                <a:cs typeface="Arial" pitchFamily="34" charset="0"/>
              </a:rPr>
            </a:br>
            <a:endParaRPr lang="en-US" sz="4200" dirty="0">
              <a:solidFill>
                <a:prstClr val="black"/>
              </a:solidFill>
              <a:latin typeface="Arial" pitchFamily="34" charset="0"/>
              <a:cs typeface="Arial" pitchFamily="34" charset="0"/>
            </a:endParaRPr>
          </a:p>
          <a:p>
            <a:pPr marL="0" lvl="0" indent="0">
              <a:buNone/>
            </a:pPr>
            <a:r>
              <a:rPr lang="en-US" sz="4200" dirty="0">
                <a:solidFill>
                  <a:prstClr val="black"/>
                </a:solidFill>
                <a:latin typeface="Arial" pitchFamily="34" charset="0"/>
                <a:cs typeface="Arial" pitchFamily="34" charset="0"/>
              </a:rPr>
              <a:t>7. </a:t>
            </a:r>
            <a:r>
              <a:rPr lang="en-US" sz="4200" u="sng" dirty="0">
                <a:solidFill>
                  <a:prstClr val="black"/>
                </a:solidFill>
                <a:latin typeface="Arial" pitchFamily="34" charset="0"/>
                <a:cs typeface="Arial" pitchFamily="34" charset="0"/>
              </a:rPr>
              <a:t>EXPERIENCES ARE NOT ENHANCED THROUGH </a:t>
            </a:r>
            <a:r>
              <a:rPr lang="en-US" sz="4200" u="sng" dirty="0" smtClean="0">
                <a:solidFill>
                  <a:prstClr val="black"/>
                </a:solidFill>
                <a:latin typeface="Arial" pitchFamily="34" charset="0"/>
                <a:cs typeface="Arial" pitchFamily="34" charset="0"/>
              </a:rPr>
              <a:t>CRITICISM</a:t>
            </a:r>
            <a:br>
              <a:rPr lang="en-US" sz="4200" u="sng" dirty="0" smtClean="0">
                <a:solidFill>
                  <a:prstClr val="black"/>
                </a:solidFill>
                <a:latin typeface="Arial" pitchFamily="34" charset="0"/>
                <a:cs typeface="Arial" pitchFamily="34" charset="0"/>
              </a:rPr>
            </a:br>
            <a:r>
              <a:rPr lang="en-US" sz="4200" dirty="0">
                <a:solidFill>
                  <a:prstClr val="black"/>
                </a:solidFill>
                <a:latin typeface="Arial" pitchFamily="34" charset="0"/>
                <a:cs typeface="Arial" pitchFamily="34" charset="0"/>
              </a:rPr>
              <a:t/>
            </a:r>
            <a:br>
              <a:rPr lang="en-US" sz="4200" dirty="0">
                <a:solidFill>
                  <a:prstClr val="black"/>
                </a:solidFill>
                <a:latin typeface="Arial" pitchFamily="34" charset="0"/>
                <a:cs typeface="Arial" pitchFamily="34" charset="0"/>
              </a:rPr>
            </a:br>
            <a:r>
              <a:rPr lang="en-US" sz="4000" dirty="0">
                <a:solidFill>
                  <a:prstClr val="black"/>
                </a:solidFill>
                <a:latin typeface="Arial" pitchFamily="34" charset="0"/>
                <a:cs typeface="Arial" pitchFamily="34" charset="0"/>
              </a:rPr>
              <a:t>Who we are, how we are, what we do, why we continue, flourish with tolerance. The canoe fellows who are grim go one way. The men and women who find the lightest flow may sometimes go slow, but when they arrive they can still sing. And they have gone all over the sea, into the air with the seagulls, under the curve of the wave with the dolphin and down to the whispering shells, under the continental shelf. Withdrawing the blame acknowledges how wonderful a part if it all every one of us really is</a:t>
            </a:r>
            <a:r>
              <a:rPr lang="en-US" sz="4000" dirty="0" smtClean="0">
                <a:solidFill>
                  <a:prstClr val="black"/>
                </a:solidFill>
                <a:latin typeface="Arial" pitchFamily="34" charset="0"/>
                <a:cs typeface="Arial" pitchFamily="34" charset="0"/>
              </a:rPr>
              <a:t>.</a:t>
            </a:r>
            <a:r>
              <a:rPr lang="en-US" sz="4200" dirty="0" smtClean="0">
                <a:solidFill>
                  <a:prstClr val="black"/>
                </a:solidFill>
                <a:latin typeface="Arial" pitchFamily="34" charset="0"/>
                <a:cs typeface="Arial" pitchFamily="34" charset="0"/>
              </a:rPr>
              <a:t/>
            </a:r>
            <a:br>
              <a:rPr lang="en-US" sz="4200" dirty="0" smtClean="0">
                <a:solidFill>
                  <a:prstClr val="black"/>
                </a:solidFill>
                <a:latin typeface="Arial" pitchFamily="34" charset="0"/>
                <a:cs typeface="Arial" pitchFamily="34" charset="0"/>
              </a:rPr>
            </a:br>
            <a:endParaRPr lang="en-US" sz="4200" dirty="0">
              <a:solidFill>
                <a:prstClr val="black"/>
              </a:solidFill>
              <a:latin typeface="Arial" pitchFamily="34" charset="0"/>
              <a:cs typeface="Arial" pitchFamily="34" charset="0"/>
            </a:endParaRPr>
          </a:p>
          <a:p>
            <a:pPr marL="0" lvl="0" indent="0">
              <a:buNone/>
            </a:pPr>
            <a:r>
              <a:rPr lang="en-US" sz="4200" dirty="0">
                <a:solidFill>
                  <a:prstClr val="black"/>
                </a:solidFill>
                <a:latin typeface="Arial" pitchFamily="34" charset="0"/>
                <a:cs typeface="Arial" pitchFamily="34" charset="0"/>
              </a:rPr>
              <a:t>8. </a:t>
            </a:r>
            <a:r>
              <a:rPr lang="en-US" sz="4200" u="sng" dirty="0">
                <a:solidFill>
                  <a:prstClr val="black"/>
                </a:solidFill>
                <a:latin typeface="Arial" pitchFamily="34" charset="0"/>
                <a:cs typeface="Arial" pitchFamily="34" charset="0"/>
              </a:rPr>
              <a:t>THE JOURNEY IS WHAT WE </a:t>
            </a:r>
            <a:r>
              <a:rPr lang="en-US" sz="4200" u="sng" dirty="0" smtClean="0">
                <a:solidFill>
                  <a:prstClr val="black"/>
                </a:solidFill>
                <a:latin typeface="Arial" pitchFamily="34" charset="0"/>
                <a:cs typeface="Arial" pitchFamily="34" charset="0"/>
              </a:rPr>
              <a:t>ENJOY</a:t>
            </a:r>
            <a:br>
              <a:rPr lang="en-US" sz="4200" u="sng" dirty="0" smtClean="0">
                <a:solidFill>
                  <a:prstClr val="black"/>
                </a:solidFill>
                <a:latin typeface="Arial" pitchFamily="34" charset="0"/>
                <a:cs typeface="Arial" pitchFamily="34" charset="0"/>
              </a:rPr>
            </a:br>
            <a:r>
              <a:rPr lang="en-US" sz="4200" dirty="0">
                <a:solidFill>
                  <a:prstClr val="black"/>
                </a:solidFill>
                <a:latin typeface="Arial" pitchFamily="34" charset="0"/>
                <a:cs typeface="Arial" pitchFamily="34" charset="0"/>
              </a:rPr>
              <a:t/>
            </a:r>
            <a:br>
              <a:rPr lang="en-US" sz="4200" dirty="0">
                <a:solidFill>
                  <a:prstClr val="black"/>
                </a:solidFill>
                <a:latin typeface="Arial" pitchFamily="34" charset="0"/>
                <a:cs typeface="Arial" pitchFamily="34" charset="0"/>
              </a:rPr>
            </a:br>
            <a:r>
              <a:rPr lang="en-US" sz="4000" dirty="0">
                <a:solidFill>
                  <a:prstClr val="black"/>
                </a:solidFill>
                <a:latin typeface="Arial" pitchFamily="34" charset="0"/>
                <a:cs typeface="Arial" pitchFamily="34" charset="0"/>
              </a:rPr>
              <a:t>Although the start is exciting and the conclusion gratefully achieved, it is the long, steady process we remember. Being part of the journey requires great preparation; being done with a journey requires great awareness; being on the journey, we are much more than ourselves. We are part of the movement of life. We have a destination, and for once our will is pure, our goal is to go on</a:t>
            </a:r>
            <a:r>
              <a:rPr lang="en-US" sz="4000" dirty="0" smtClean="0">
                <a:solidFill>
                  <a:prstClr val="black"/>
                </a:solidFill>
                <a:latin typeface="Arial" pitchFamily="34" charset="0"/>
                <a:cs typeface="Arial" pitchFamily="34" charset="0"/>
              </a:rPr>
              <a:t>.</a:t>
            </a:r>
            <a:endParaRPr lang="en-US" sz="4200" dirty="0" smtClean="0">
              <a:solidFill>
                <a:prstClr val="black"/>
              </a:solidFill>
              <a:latin typeface="Arial" pitchFamily="34" charset="0"/>
              <a:cs typeface="Arial" pitchFamily="34" charset="0"/>
            </a:endParaRPr>
          </a:p>
          <a:p>
            <a:pPr marL="0" lvl="0" indent="0">
              <a:buNone/>
            </a:pPr>
            <a:endParaRPr lang="en-US" sz="4200" dirty="0" smtClean="0">
              <a:solidFill>
                <a:prstClr val="black"/>
              </a:solidFill>
              <a:latin typeface="Arial" pitchFamily="34" charset="0"/>
              <a:cs typeface="Arial" pitchFamily="34" charset="0"/>
            </a:endParaRPr>
          </a:p>
          <a:p>
            <a:pPr marL="0" lvl="0" indent="0">
              <a:buNone/>
            </a:pPr>
            <a:r>
              <a:rPr lang="en-US" sz="4200" dirty="0" smtClean="0">
                <a:solidFill>
                  <a:prstClr val="black"/>
                </a:solidFill>
                <a:latin typeface="Arial" pitchFamily="34" charset="0"/>
                <a:cs typeface="Arial" pitchFamily="34" charset="0"/>
              </a:rPr>
              <a:t>9</a:t>
            </a:r>
            <a:r>
              <a:rPr lang="en-US" sz="4200" dirty="0">
                <a:solidFill>
                  <a:prstClr val="black"/>
                </a:solidFill>
                <a:latin typeface="Arial" pitchFamily="34" charset="0"/>
                <a:cs typeface="Arial" pitchFamily="34" charset="0"/>
              </a:rPr>
              <a:t>. </a:t>
            </a:r>
            <a:r>
              <a:rPr lang="en-US" sz="4200" u="sng" dirty="0">
                <a:solidFill>
                  <a:prstClr val="black"/>
                </a:solidFill>
                <a:latin typeface="Arial" pitchFamily="34" charset="0"/>
                <a:cs typeface="Arial" pitchFamily="34" charset="0"/>
              </a:rPr>
              <a:t>A GOOD TEACHER ALLOWS THE STUDENT TO </a:t>
            </a:r>
            <a:r>
              <a:rPr lang="en-US" sz="4200" u="sng" dirty="0" smtClean="0">
                <a:solidFill>
                  <a:prstClr val="black"/>
                </a:solidFill>
                <a:latin typeface="Arial" pitchFamily="34" charset="0"/>
                <a:cs typeface="Arial" pitchFamily="34" charset="0"/>
              </a:rPr>
              <a:t>LEARN</a:t>
            </a:r>
            <a:br>
              <a:rPr lang="en-US" sz="4200" u="sng" dirty="0" smtClean="0">
                <a:solidFill>
                  <a:prstClr val="black"/>
                </a:solidFill>
                <a:latin typeface="Arial" pitchFamily="34" charset="0"/>
                <a:cs typeface="Arial" pitchFamily="34" charset="0"/>
              </a:rPr>
            </a:br>
            <a:r>
              <a:rPr lang="en-US" sz="4200" dirty="0">
                <a:solidFill>
                  <a:prstClr val="black"/>
                </a:solidFill>
                <a:latin typeface="Arial" pitchFamily="34" charset="0"/>
                <a:cs typeface="Arial" pitchFamily="34" charset="0"/>
              </a:rPr>
              <a:t/>
            </a:r>
            <a:br>
              <a:rPr lang="en-US" sz="4200" dirty="0">
                <a:solidFill>
                  <a:prstClr val="black"/>
                </a:solidFill>
                <a:latin typeface="Arial" pitchFamily="34" charset="0"/>
                <a:cs typeface="Arial" pitchFamily="34" charset="0"/>
              </a:rPr>
            </a:br>
            <a:r>
              <a:rPr lang="en-US" sz="4000" dirty="0">
                <a:solidFill>
                  <a:prstClr val="black"/>
                </a:solidFill>
                <a:latin typeface="Arial" pitchFamily="34" charset="0"/>
                <a:cs typeface="Arial" pitchFamily="34" charset="0"/>
              </a:rPr>
              <a:t>We can berate each other, try to force each other to understand, or we can allow each paddler to gain awareness through the ongoing journey. Nothing sustains us like that sense of potential that we can deal with things. Each paddler learns to deal with the person in front, the person behind, the water, the air, the energy; the blessing of the eagle</a:t>
            </a:r>
            <a:r>
              <a:rPr lang="en-US" sz="4000" dirty="0" smtClean="0">
                <a:solidFill>
                  <a:prstClr val="black"/>
                </a:solidFill>
                <a:latin typeface="Arial" pitchFamily="34" charset="0"/>
                <a:cs typeface="Arial" pitchFamily="34" charset="0"/>
              </a:rPr>
              <a:t>.</a:t>
            </a:r>
            <a:r>
              <a:rPr lang="en-US" sz="4200" dirty="0" smtClean="0">
                <a:solidFill>
                  <a:prstClr val="black"/>
                </a:solidFill>
                <a:latin typeface="Arial" pitchFamily="34" charset="0"/>
                <a:cs typeface="Arial" pitchFamily="34" charset="0"/>
              </a:rPr>
              <a:t/>
            </a:r>
            <a:br>
              <a:rPr lang="en-US" sz="4200" dirty="0" smtClean="0">
                <a:solidFill>
                  <a:prstClr val="black"/>
                </a:solidFill>
                <a:latin typeface="Arial" pitchFamily="34" charset="0"/>
                <a:cs typeface="Arial" pitchFamily="34" charset="0"/>
              </a:rPr>
            </a:br>
            <a:endParaRPr lang="en-US" sz="4200" dirty="0">
              <a:solidFill>
                <a:prstClr val="black"/>
              </a:solidFill>
              <a:latin typeface="Arial" pitchFamily="34" charset="0"/>
              <a:cs typeface="Arial" pitchFamily="34" charset="0"/>
            </a:endParaRPr>
          </a:p>
          <a:p>
            <a:pPr marL="0" lvl="0" indent="0">
              <a:lnSpc>
                <a:spcPct val="170000"/>
              </a:lnSpc>
              <a:buNone/>
            </a:pPr>
            <a:r>
              <a:rPr lang="en-US" sz="4200" dirty="0" smtClean="0">
                <a:solidFill>
                  <a:prstClr val="black"/>
                </a:solidFill>
                <a:latin typeface="Arial" pitchFamily="34" charset="0"/>
                <a:cs typeface="Arial" pitchFamily="34" charset="0"/>
              </a:rPr>
              <a:t>10</a:t>
            </a:r>
            <a:r>
              <a:rPr lang="en-US" sz="4200" dirty="0">
                <a:solidFill>
                  <a:prstClr val="black"/>
                </a:solidFill>
                <a:latin typeface="Arial" pitchFamily="34" charset="0"/>
                <a:cs typeface="Arial" pitchFamily="34" charset="0"/>
              </a:rPr>
              <a:t>. </a:t>
            </a:r>
            <a:r>
              <a:rPr lang="en-US" sz="4200" u="sng" dirty="0">
                <a:solidFill>
                  <a:prstClr val="black"/>
                </a:solidFill>
                <a:latin typeface="Arial" pitchFamily="34" charset="0"/>
                <a:cs typeface="Arial" pitchFamily="34" charset="0"/>
              </a:rPr>
              <a:t>WHEN GIVEN ANY CHOICE AT ALL, BE A WORKER BEE – MAKE HONEY!</a:t>
            </a:r>
            <a:r>
              <a:rPr lang="en-US" sz="4200" b="1" u="sng" dirty="0">
                <a:solidFill>
                  <a:prstClr val="black"/>
                </a:solidFill>
                <a:latin typeface="Arial" pitchFamily="34" charset="0"/>
                <a:cs typeface="Arial" pitchFamily="34" charset="0"/>
              </a:rPr>
              <a:t/>
            </a:r>
            <a:br>
              <a:rPr lang="en-US" sz="4200" b="1" u="sng" dirty="0">
                <a:solidFill>
                  <a:prstClr val="black"/>
                </a:solidFill>
                <a:latin typeface="Arial" pitchFamily="34" charset="0"/>
                <a:cs typeface="Arial" pitchFamily="34" charset="0"/>
              </a:rPr>
            </a:br>
            <a:r>
              <a:rPr lang="en-US" sz="4000" b="1" i="1" dirty="0">
                <a:solidFill>
                  <a:prstClr val="black"/>
                </a:solidFill>
                <a:latin typeface="Arial" pitchFamily="34" charset="0"/>
                <a:cs typeface="Arial" pitchFamily="34" charset="0"/>
              </a:rPr>
              <a:t/>
            </a:r>
            <a:br>
              <a:rPr lang="en-US" sz="4000" b="1" i="1" dirty="0">
                <a:solidFill>
                  <a:prstClr val="black"/>
                </a:solidFill>
                <a:latin typeface="Arial" pitchFamily="34" charset="0"/>
                <a:cs typeface="Arial" pitchFamily="34" charset="0"/>
              </a:rPr>
            </a:br>
            <a:endParaRPr lang="en-US" sz="4000" dirty="0">
              <a:solidFill>
                <a:prstClr val="black"/>
              </a:solidFill>
              <a:latin typeface="Arial" pitchFamily="34" charset="0"/>
              <a:cs typeface="Arial" pitchFamily="34" charset="0"/>
            </a:endParaRPr>
          </a:p>
          <a:p>
            <a:endParaRPr lang="en-US" dirty="0"/>
          </a:p>
        </p:txBody>
      </p:sp>
      <p:sp>
        <p:nvSpPr>
          <p:cNvPr id="6" name="TextBox 5"/>
          <p:cNvSpPr txBox="1"/>
          <p:nvPr/>
        </p:nvSpPr>
        <p:spPr>
          <a:xfrm>
            <a:off x="0" y="6461327"/>
            <a:ext cx="9144000" cy="276999"/>
          </a:xfrm>
          <a:prstGeom prst="rect">
            <a:avLst/>
          </a:prstGeom>
          <a:noFill/>
        </p:spPr>
        <p:txBody>
          <a:bodyPr wrap="square" rtlCol="0">
            <a:spAutoFit/>
          </a:bodyPr>
          <a:lstStyle/>
          <a:p>
            <a:pPr algn="ctr"/>
            <a:r>
              <a:rPr lang="en-US" sz="1200" dirty="0"/>
              <a:t>P.S. Never, NEVER call CANOE a “boat”. </a:t>
            </a:r>
            <a:r>
              <a:rPr lang="en-US" sz="1200" dirty="0" err="1"/>
              <a:t>Them’s</a:t>
            </a:r>
            <a:r>
              <a:rPr lang="en-US" sz="1200" dirty="0"/>
              <a:t> </a:t>
            </a:r>
            <a:r>
              <a:rPr lang="en-US" sz="1200" dirty="0" err="1"/>
              <a:t>splashin</a:t>
            </a:r>
            <a:r>
              <a:rPr lang="en-US" sz="1200" dirty="0"/>
              <a:t>’ in words, friend</a:t>
            </a:r>
            <a:r>
              <a:rPr lang="en-US" sz="1200" dirty="0" smtClean="0"/>
              <a:t>.</a:t>
            </a:r>
            <a:endParaRPr lang="en-US" sz="1200" dirty="0"/>
          </a:p>
        </p:txBody>
      </p:sp>
    </p:spTree>
    <p:extLst>
      <p:ext uri="{BB962C8B-B14F-4D97-AF65-F5344CB8AC3E}">
        <p14:creationId xmlns:p14="http://schemas.microsoft.com/office/powerpoint/2010/main" val="3172517795"/>
      </p:ext>
    </p:extLst>
  </p:cSld>
  <p:clrMapOvr>
    <a:masterClrMapping/>
  </p:clrMapOvr>
  <mc:AlternateContent xmlns:mc="http://schemas.openxmlformats.org/markup-compatibility/2006" xmlns:p14="http://schemas.microsoft.com/office/powerpoint/2010/main">
    <mc:Choice Requires="p14">
      <p:transition spd="med" p14:dur="700" advTm="21115">
        <p:fade/>
      </p:transition>
    </mc:Choice>
    <mc:Fallback xmlns="">
      <p:transition spd="med" advTm="211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80">
                                          <p:stCondLst>
                                            <p:cond delay="0"/>
                                          </p:stCondLst>
                                        </p:cTn>
                                        <p:tgtEl>
                                          <p:spTgt spid="3">
                                            <p:txEl>
                                              <p:pRg st="0" end="0"/>
                                            </p:txEl>
                                          </p:spTgt>
                                        </p:tgtEl>
                                      </p:cBhvr>
                                    </p:animEffect>
                                    <p:anim calcmode="lin" valueType="num">
                                      <p:cBhvr>
                                        <p:cTn id="14"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0" end="0"/>
                                            </p:txEl>
                                          </p:spTgt>
                                        </p:tgtEl>
                                      </p:cBhvr>
                                      <p:to x="100000" y="60000"/>
                                    </p:animScale>
                                    <p:animScale>
                                      <p:cBhvr>
                                        <p:cTn id="20" dur="166" decel="50000">
                                          <p:stCondLst>
                                            <p:cond delay="676"/>
                                          </p:stCondLst>
                                        </p:cTn>
                                        <p:tgtEl>
                                          <p:spTgt spid="3">
                                            <p:txEl>
                                              <p:pRg st="0" end="0"/>
                                            </p:txEl>
                                          </p:spTgt>
                                        </p:tgtEl>
                                      </p:cBhvr>
                                      <p:to x="100000" y="100000"/>
                                    </p:animScale>
                                    <p:animScale>
                                      <p:cBhvr>
                                        <p:cTn id="21" dur="26">
                                          <p:stCondLst>
                                            <p:cond delay="1312"/>
                                          </p:stCondLst>
                                        </p:cTn>
                                        <p:tgtEl>
                                          <p:spTgt spid="3">
                                            <p:txEl>
                                              <p:pRg st="0" end="0"/>
                                            </p:txEl>
                                          </p:spTgt>
                                        </p:tgtEl>
                                      </p:cBhvr>
                                      <p:to x="100000" y="80000"/>
                                    </p:animScale>
                                    <p:animScale>
                                      <p:cBhvr>
                                        <p:cTn id="22" dur="166" decel="50000">
                                          <p:stCondLst>
                                            <p:cond delay="1338"/>
                                          </p:stCondLst>
                                        </p:cTn>
                                        <p:tgtEl>
                                          <p:spTgt spid="3">
                                            <p:txEl>
                                              <p:pRg st="0" end="0"/>
                                            </p:txEl>
                                          </p:spTgt>
                                        </p:tgtEl>
                                      </p:cBhvr>
                                      <p:to x="100000" y="100000"/>
                                    </p:animScale>
                                    <p:animScale>
                                      <p:cBhvr>
                                        <p:cTn id="23" dur="26">
                                          <p:stCondLst>
                                            <p:cond delay="1642"/>
                                          </p:stCondLst>
                                        </p:cTn>
                                        <p:tgtEl>
                                          <p:spTgt spid="3">
                                            <p:txEl>
                                              <p:pRg st="0" end="0"/>
                                            </p:txEl>
                                          </p:spTgt>
                                        </p:tgtEl>
                                      </p:cBhvr>
                                      <p:to x="100000" y="90000"/>
                                    </p:animScale>
                                    <p:animScale>
                                      <p:cBhvr>
                                        <p:cTn id="24" dur="166" decel="50000">
                                          <p:stCondLst>
                                            <p:cond delay="1668"/>
                                          </p:stCondLst>
                                        </p:cTn>
                                        <p:tgtEl>
                                          <p:spTgt spid="3">
                                            <p:txEl>
                                              <p:pRg st="0" end="0"/>
                                            </p:txEl>
                                          </p:spTgt>
                                        </p:tgtEl>
                                      </p:cBhvr>
                                      <p:to x="100000" y="100000"/>
                                    </p:animScale>
                                    <p:animScale>
                                      <p:cBhvr>
                                        <p:cTn id="25" dur="26">
                                          <p:stCondLst>
                                            <p:cond delay="1808"/>
                                          </p:stCondLst>
                                        </p:cTn>
                                        <p:tgtEl>
                                          <p:spTgt spid="3">
                                            <p:txEl>
                                              <p:pRg st="0" end="0"/>
                                            </p:txEl>
                                          </p:spTgt>
                                        </p:tgtEl>
                                      </p:cBhvr>
                                      <p:to x="100000" y="95000"/>
                                    </p:animScale>
                                    <p:animScale>
                                      <p:cBhvr>
                                        <p:cTn id="26" dur="166" decel="50000">
                                          <p:stCondLst>
                                            <p:cond delay="1834"/>
                                          </p:stCondLst>
                                        </p:cTn>
                                        <p:tgtEl>
                                          <p:spTgt spid="3">
                                            <p:txEl>
                                              <p:pRg st="0" end="0"/>
                                            </p:txEl>
                                          </p:spTgt>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down)">
                                      <p:cBhvr>
                                        <p:cTn id="29" dur="580">
                                          <p:stCondLst>
                                            <p:cond delay="0"/>
                                          </p:stCondLst>
                                        </p:cTn>
                                        <p:tgtEl>
                                          <p:spTgt spid="3">
                                            <p:txEl>
                                              <p:pRg st="1" end="1"/>
                                            </p:txEl>
                                          </p:spTgt>
                                        </p:tgtEl>
                                      </p:cBhvr>
                                    </p:animEffect>
                                    <p:anim calcmode="lin" valueType="num">
                                      <p:cBhvr>
                                        <p:cTn id="30"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3">
                                            <p:txEl>
                                              <p:pRg st="1" end="1"/>
                                            </p:txEl>
                                          </p:spTgt>
                                        </p:tgtEl>
                                      </p:cBhvr>
                                      <p:to x="100000" y="60000"/>
                                    </p:animScale>
                                    <p:animScale>
                                      <p:cBhvr>
                                        <p:cTn id="36" dur="166" decel="50000">
                                          <p:stCondLst>
                                            <p:cond delay="676"/>
                                          </p:stCondLst>
                                        </p:cTn>
                                        <p:tgtEl>
                                          <p:spTgt spid="3">
                                            <p:txEl>
                                              <p:pRg st="1" end="1"/>
                                            </p:txEl>
                                          </p:spTgt>
                                        </p:tgtEl>
                                      </p:cBhvr>
                                      <p:to x="100000" y="100000"/>
                                    </p:animScale>
                                    <p:animScale>
                                      <p:cBhvr>
                                        <p:cTn id="37" dur="26">
                                          <p:stCondLst>
                                            <p:cond delay="1312"/>
                                          </p:stCondLst>
                                        </p:cTn>
                                        <p:tgtEl>
                                          <p:spTgt spid="3">
                                            <p:txEl>
                                              <p:pRg st="1" end="1"/>
                                            </p:txEl>
                                          </p:spTgt>
                                        </p:tgtEl>
                                      </p:cBhvr>
                                      <p:to x="100000" y="80000"/>
                                    </p:animScale>
                                    <p:animScale>
                                      <p:cBhvr>
                                        <p:cTn id="38" dur="166" decel="50000">
                                          <p:stCondLst>
                                            <p:cond delay="1338"/>
                                          </p:stCondLst>
                                        </p:cTn>
                                        <p:tgtEl>
                                          <p:spTgt spid="3">
                                            <p:txEl>
                                              <p:pRg st="1" end="1"/>
                                            </p:txEl>
                                          </p:spTgt>
                                        </p:tgtEl>
                                      </p:cBhvr>
                                      <p:to x="100000" y="100000"/>
                                    </p:animScale>
                                    <p:animScale>
                                      <p:cBhvr>
                                        <p:cTn id="39" dur="26">
                                          <p:stCondLst>
                                            <p:cond delay="1642"/>
                                          </p:stCondLst>
                                        </p:cTn>
                                        <p:tgtEl>
                                          <p:spTgt spid="3">
                                            <p:txEl>
                                              <p:pRg st="1" end="1"/>
                                            </p:txEl>
                                          </p:spTgt>
                                        </p:tgtEl>
                                      </p:cBhvr>
                                      <p:to x="100000" y="90000"/>
                                    </p:animScale>
                                    <p:animScale>
                                      <p:cBhvr>
                                        <p:cTn id="40" dur="166" decel="50000">
                                          <p:stCondLst>
                                            <p:cond delay="1668"/>
                                          </p:stCondLst>
                                        </p:cTn>
                                        <p:tgtEl>
                                          <p:spTgt spid="3">
                                            <p:txEl>
                                              <p:pRg st="1" end="1"/>
                                            </p:txEl>
                                          </p:spTgt>
                                        </p:tgtEl>
                                      </p:cBhvr>
                                      <p:to x="100000" y="100000"/>
                                    </p:animScale>
                                    <p:animScale>
                                      <p:cBhvr>
                                        <p:cTn id="41" dur="26">
                                          <p:stCondLst>
                                            <p:cond delay="1808"/>
                                          </p:stCondLst>
                                        </p:cTn>
                                        <p:tgtEl>
                                          <p:spTgt spid="3">
                                            <p:txEl>
                                              <p:pRg st="1" end="1"/>
                                            </p:txEl>
                                          </p:spTgt>
                                        </p:tgtEl>
                                      </p:cBhvr>
                                      <p:to x="100000" y="95000"/>
                                    </p:animScale>
                                    <p:animScale>
                                      <p:cBhvr>
                                        <p:cTn id="42" dur="166" decel="50000">
                                          <p:stCondLst>
                                            <p:cond delay="1834"/>
                                          </p:stCondLst>
                                        </p:cTn>
                                        <p:tgtEl>
                                          <p:spTgt spid="3">
                                            <p:txEl>
                                              <p:pRg st="1" end="1"/>
                                            </p:txEl>
                                          </p:spTgt>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Effect transition="in" filter="wipe(down)">
                                      <p:cBhvr>
                                        <p:cTn id="45" dur="580">
                                          <p:stCondLst>
                                            <p:cond delay="0"/>
                                          </p:stCondLst>
                                        </p:cTn>
                                        <p:tgtEl>
                                          <p:spTgt spid="3">
                                            <p:txEl>
                                              <p:pRg st="2" end="2"/>
                                            </p:txEl>
                                          </p:spTgt>
                                        </p:tgtEl>
                                      </p:cBhvr>
                                    </p:animEffect>
                                    <p:anim calcmode="lin" valueType="num">
                                      <p:cBhvr>
                                        <p:cTn id="4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3">
                                            <p:txEl>
                                              <p:pRg st="2" end="2"/>
                                            </p:txEl>
                                          </p:spTgt>
                                        </p:tgtEl>
                                      </p:cBhvr>
                                      <p:to x="100000" y="60000"/>
                                    </p:animScale>
                                    <p:animScale>
                                      <p:cBhvr>
                                        <p:cTn id="52" dur="166" decel="50000">
                                          <p:stCondLst>
                                            <p:cond delay="676"/>
                                          </p:stCondLst>
                                        </p:cTn>
                                        <p:tgtEl>
                                          <p:spTgt spid="3">
                                            <p:txEl>
                                              <p:pRg st="2" end="2"/>
                                            </p:txEl>
                                          </p:spTgt>
                                        </p:tgtEl>
                                      </p:cBhvr>
                                      <p:to x="100000" y="100000"/>
                                    </p:animScale>
                                    <p:animScale>
                                      <p:cBhvr>
                                        <p:cTn id="53" dur="26">
                                          <p:stCondLst>
                                            <p:cond delay="1312"/>
                                          </p:stCondLst>
                                        </p:cTn>
                                        <p:tgtEl>
                                          <p:spTgt spid="3">
                                            <p:txEl>
                                              <p:pRg st="2" end="2"/>
                                            </p:txEl>
                                          </p:spTgt>
                                        </p:tgtEl>
                                      </p:cBhvr>
                                      <p:to x="100000" y="80000"/>
                                    </p:animScale>
                                    <p:animScale>
                                      <p:cBhvr>
                                        <p:cTn id="54" dur="166" decel="50000">
                                          <p:stCondLst>
                                            <p:cond delay="1338"/>
                                          </p:stCondLst>
                                        </p:cTn>
                                        <p:tgtEl>
                                          <p:spTgt spid="3">
                                            <p:txEl>
                                              <p:pRg st="2" end="2"/>
                                            </p:txEl>
                                          </p:spTgt>
                                        </p:tgtEl>
                                      </p:cBhvr>
                                      <p:to x="100000" y="100000"/>
                                    </p:animScale>
                                    <p:animScale>
                                      <p:cBhvr>
                                        <p:cTn id="55" dur="26">
                                          <p:stCondLst>
                                            <p:cond delay="1642"/>
                                          </p:stCondLst>
                                        </p:cTn>
                                        <p:tgtEl>
                                          <p:spTgt spid="3">
                                            <p:txEl>
                                              <p:pRg st="2" end="2"/>
                                            </p:txEl>
                                          </p:spTgt>
                                        </p:tgtEl>
                                      </p:cBhvr>
                                      <p:to x="100000" y="90000"/>
                                    </p:animScale>
                                    <p:animScale>
                                      <p:cBhvr>
                                        <p:cTn id="56" dur="166" decel="50000">
                                          <p:stCondLst>
                                            <p:cond delay="1668"/>
                                          </p:stCondLst>
                                        </p:cTn>
                                        <p:tgtEl>
                                          <p:spTgt spid="3">
                                            <p:txEl>
                                              <p:pRg st="2" end="2"/>
                                            </p:txEl>
                                          </p:spTgt>
                                        </p:tgtEl>
                                      </p:cBhvr>
                                      <p:to x="100000" y="100000"/>
                                    </p:animScale>
                                    <p:animScale>
                                      <p:cBhvr>
                                        <p:cTn id="57" dur="26">
                                          <p:stCondLst>
                                            <p:cond delay="1808"/>
                                          </p:stCondLst>
                                        </p:cTn>
                                        <p:tgtEl>
                                          <p:spTgt spid="3">
                                            <p:txEl>
                                              <p:pRg st="2" end="2"/>
                                            </p:txEl>
                                          </p:spTgt>
                                        </p:tgtEl>
                                      </p:cBhvr>
                                      <p:to x="100000" y="95000"/>
                                    </p:animScale>
                                    <p:animScale>
                                      <p:cBhvr>
                                        <p:cTn id="58" dur="166" decel="50000">
                                          <p:stCondLst>
                                            <p:cond delay="1834"/>
                                          </p:stCondLst>
                                        </p:cTn>
                                        <p:tgtEl>
                                          <p:spTgt spid="3">
                                            <p:txEl>
                                              <p:pRg st="2" end="2"/>
                                            </p:txEl>
                                          </p:spTgt>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3">
                                            <p:txEl>
                                              <p:pRg st="4" end="4"/>
                                            </p:txEl>
                                          </p:spTgt>
                                        </p:tgtEl>
                                        <p:attrNameLst>
                                          <p:attrName>style.visibility</p:attrName>
                                        </p:attrNameLst>
                                      </p:cBhvr>
                                      <p:to>
                                        <p:strVal val="visible"/>
                                      </p:to>
                                    </p:set>
                                    <p:animEffect transition="in" filter="wipe(down)">
                                      <p:cBhvr>
                                        <p:cTn id="77" dur="580">
                                          <p:stCondLst>
                                            <p:cond delay="0"/>
                                          </p:stCondLst>
                                        </p:cTn>
                                        <p:tgtEl>
                                          <p:spTgt spid="3">
                                            <p:txEl>
                                              <p:pRg st="4" end="4"/>
                                            </p:txEl>
                                          </p:spTgt>
                                        </p:tgtEl>
                                      </p:cBhvr>
                                    </p:animEffect>
                                    <p:anim calcmode="lin" valueType="num">
                                      <p:cBhvr>
                                        <p:cTn id="7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3">
                                            <p:txEl>
                                              <p:pRg st="4" end="4"/>
                                            </p:txEl>
                                          </p:spTgt>
                                        </p:tgtEl>
                                      </p:cBhvr>
                                      <p:to x="100000" y="60000"/>
                                    </p:animScale>
                                    <p:animScale>
                                      <p:cBhvr>
                                        <p:cTn id="84" dur="166" decel="50000">
                                          <p:stCondLst>
                                            <p:cond delay="676"/>
                                          </p:stCondLst>
                                        </p:cTn>
                                        <p:tgtEl>
                                          <p:spTgt spid="3">
                                            <p:txEl>
                                              <p:pRg st="4" end="4"/>
                                            </p:txEl>
                                          </p:spTgt>
                                        </p:tgtEl>
                                      </p:cBhvr>
                                      <p:to x="100000" y="100000"/>
                                    </p:animScale>
                                    <p:animScale>
                                      <p:cBhvr>
                                        <p:cTn id="85" dur="26">
                                          <p:stCondLst>
                                            <p:cond delay="1312"/>
                                          </p:stCondLst>
                                        </p:cTn>
                                        <p:tgtEl>
                                          <p:spTgt spid="3">
                                            <p:txEl>
                                              <p:pRg st="4" end="4"/>
                                            </p:txEl>
                                          </p:spTgt>
                                        </p:tgtEl>
                                      </p:cBhvr>
                                      <p:to x="100000" y="80000"/>
                                    </p:animScale>
                                    <p:animScale>
                                      <p:cBhvr>
                                        <p:cTn id="86" dur="166" decel="50000">
                                          <p:stCondLst>
                                            <p:cond delay="1338"/>
                                          </p:stCondLst>
                                        </p:cTn>
                                        <p:tgtEl>
                                          <p:spTgt spid="3">
                                            <p:txEl>
                                              <p:pRg st="4" end="4"/>
                                            </p:txEl>
                                          </p:spTgt>
                                        </p:tgtEl>
                                      </p:cBhvr>
                                      <p:to x="100000" y="100000"/>
                                    </p:animScale>
                                    <p:animScale>
                                      <p:cBhvr>
                                        <p:cTn id="87" dur="26">
                                          <p:stCondLst>
                                            <p:cond delay="1642"/>
                                          </p:stCondLst>
                                        </p:cTn>
                                        <p:tgtEl>
                                          <p:spTgt spid="3">
                                            <p:txEl>
                                              <p:pRg st="4" end="4"/>
                                            </p:txEl>
                                          </p:spTgt>
                                        </p:tgtEl>
                                      </p:cBhvr>
                                      <p:to x="100000" y="90000"/>
                                    </p:animScale>
                                    <p:animScale>
                                      <p:cBhvr>
                                        <p:cTn id="88" dur="166" decel="50000">
                                          <p:stCondLst>
                                            <p:cond delay="1668"/>
                                          </p:stCondLst>
                                        </p:cTn>
                                        <p:tgtEl>
                                          <p:spTgt spid="3">
                                            <p:txEl>
                                              <p:pRg st="4" end="4"/>
                                            </p:txEl>
                                          </p:spTgt>
                                        </p:tgtEl>
                                      </p:cBhvr>
                                      <p:to x="100000" y="100000"/>
                                    </p:animScale>
                                    <p:animScale>
                                      <p:cBhvr>
                                        <p:cTn id="89" dur="26">
                                          <p:stCondLst>
                                            <p:cond delay="1808"/>
                                          </p:stCondLst>
                                        </p:cTn>
                                        <p:tgtEl>
                                          <p:spTgt spid="3">
                                            <p:txEl>
                                              <p:pRg st="4" end="4"/>
                                            </p:txEl>
                                          </p:spTgt>
                                        </p:tgtEl>
                                      </p:cBhvr>
                                      <p:to x="100000" y="95000"/>
                                    </p:animScale>
                                    <p:animScale>
                                      <p:cBhvr>
                                        <p:cTn id="90" dur="166" decel="50000">
                                          <p:stCondLst>
                                            <p:cond delay="1834"/>
                                          </p:stCondLst>
                                        </p:cTn>
                                        <p:tgtEl>
                                          <p:spTgt spid="3">
                                            <p:txEl>
                                              <p:pRg st="4" end="4"/>
                                            </p:txEl>
                                          </p:spTgt>
                                        </p:tgtEl>
                                      </p:cBhvr>
                                      <p:to x="100000" y="100000"/>
                                    </p:animScale>
                                  </p:childTnLst>
                                </p:cTn>
                              </p:par>
                            </p:childTnLst>
                          </p:cTn>
                        </p:par>
                        <p:par>
                          <p:cTn id="91" fill="hold">
                            <p:stCondLst>
                              <p:cond delay="3000"/>
                            </p:stCondLst>
                            <p:childTnLst>
                              <p:par>
                                <p:cTn id="92" presetID="26" presetClass="entr" presetSubtype="0" fill="hold" grpId="0" nodeType="afterEffect">
                                  <p:stCondLst>
                                    <p:cond delay="0"/>
                                  </p:stCondLst>
                                  <p:childTnLst>
                                    <p:set>
                                      <p:cBhvr>
                                        <p:cTn id="93" dur="1" fill="hold">
                                          <p:stCondLst>
                                            <p:cond delay="0"/>
                                          </p:stCondLst>
                                        </p:cTn>
                                        <p:tgtEl>
                                          <p:spTgt spid="4">
                                            <p:txEl>
                                              <p:pRg st="0" end="0"/>
                                            </p:txEl>
                                          </p:spTgt>
                                        </p:tgtEl>
                                        <p:attrNameLst>
                                          <p:attrName>style.visibility</p:attrName>
                                        </p:attrNameLst>
                                      </p:cBhvr>
                                      <p:to>
                                        <p:strVal val="visible"/>
                                      </p:to>
                                    </p:set>
                                    <p:animEffect transition="in" filter="wipe(down)">
                                      <p:cBhvr>
                                        <p:cTn id="94" dur="580">
                                          <p:stCondLst>
                                            <p:cond delay="0"/>
                                          </p:stCondLst>
                                        </p:cTn>
                                        <p:tgtEl>
                                          <p:spTgt spid="4">
                                            <p:txEl>
                                              <p:pRg st="0" end="0"/>
                                            </p:txEl>
                                          </p:spTgt>
                                        </p:tgtEl>
                                      </p:cBhvr>
                                    </p:animEffect>
                                    <p:anim calcmode="lin" valueType="num">
                                      <p:cBhvr>
                                        <p:cTn id="9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00" dur="26">
                                          <p:stCondLst>
                                            <p:cond delay="650"/>
                                          </p:stCondLst>
                                        </p:cTn>
                                        <p:tgtEl>
                                          <p:spTgt spid="4">
                                            <p:txEl>
                                              <p:pRg st="0" end="0"/>
                                            </p:txEl>
                                          </p:spTgt>
                                        </p:tgtEl>
                                      </p:cBhvr>
                                      <p:to x="100000" y="60000"/>
                                    </p:animScale>
                                    <p:animScale>
                                      <p:cBhvr>
                                        <p:cTn id="101" dur="166" decel="50000">
                                          <p:stCondLst>
                                            <p:cond delay="676"/>
                                          </p:stCondLst>
                                        </p:cTn>
                                        <p:tgtEl>
                                          <p:spTgt spid="4">
                                            <p:txEl>
                                              <p:pRg st="0" end="0"/>
                                            </p:txEl>
                                          </p:spTgt>
                                        </p:tgtEl>
                                      </p:cBhvr>
                                      <p:to x="100000" y="100000"/>
                                    </p:animScale>
                                    <p:animScale>
                                      <p:cBhvr>
                                        <p:cTn id="102" dur="26">
                                          <p:stCondLst>
                                            <p:cond delay="1312"/>
                                          </p:stCondLst>
                                        </p:cTn>
                                        <p:tgtEl>
                                          <p:spTgt spid="4">
                                            <p:txEl>
                                              <p:pRg st="0" end="0"/>
                                            </p:txEl>
                                          </p:spTgt>
                                        </p:tgtEl>
                                      </p:cBhvr>
                                      <p:to x="100000" y="80000"/>
                                    </p:animScale>
                                    <p:animScale>
                                      <p:cBhvr>
                                        <p:cTn id="103" dur="166" decel="50000">
                                          <p:stCondLst>
                                            <p:cond delay="1338"/>
                                          </p:stCondLst>
                                        </p:cTn>
                                        <p:tgtEl>
                                          <p:spTgt spid="4">
                                            <p:txEl>
                                              <p:pRg st="0" end="0"/>
                                            </p:txEl>
                                          </p:spTgt>
                                        </p:tgtEl>
                                      </p:cBhvr>
                                      <p:to x="100000" y="100000"/>
                                    </p:animScale>
                                    <p:animScale>
                                      <p:cBhvr>
                                        <p:cTn id="104" dur="26">
                                          <p:stCondLst>
                                            <p:cond delay="1642"/>
                                          </p:stCondLst>
                                        </p:cTn>
                                        <p:tgtEl>
                                          <p:spTgt spid="4">
                                            <p:txEl>
                                              <p:pRg st="0" end="0"/>
                                            </p:txEl>
                                          </p:spTgt>
                                        </p:tgtEl>
                                      </p:cBhvr>
                                      <p:to x="100000" y="90000"/>
                                    </p:animScale>
                                    <p:animScale>
                                      <p:cBhvr>
                                        <p:cTn id="105" dur="166" decel="50000">
                                          <p:stCondLst>
                                            <p:cond delay="1668"/>
                                          </p:stCondLst>
                                        </p:cTn>
                                        <p:tgtEl>
                                          <p:spTgt spid="4">
                                            <p:txEl>
                                              <p:pRg st="0" end="0"/>
                                            </p:txEl>
                                          </p:spTgt>
                                        </p:tgtEl>
                                      </p:cBhvr>
                                      <p:to x="100000" y="100000"/>
                                    </p:animScale>
                                    <p:animScale>
                                      <p:cBhvr>
                                        <p:cTn id="106" dur="26">
                                          <p:stCondLst>
                                            <p:cond delay="1808"/>
                                          </p:stCondLst>
                                        </p:cTn>
                                        <p:tgtEl>
                                          <p:spTgt spid="4">
                                            <p:txEl>
                                              <p:pRg st="0" end="0"/>
                                            </p:txEl>
                                          </p:spTgt>
                                        </p:tgtEl>
                                      </p:cBhvr>
                                      <p:to x="100000" y="95000"/>
                                    </p:animScale>
                                    <p:animScale>
                                      <p:cBhvr>
                                        <p:cTn id="107" dur="166" decel="50000">
                                          <p:stCondLst>
                                            <p:cond delay="1834"/>
                                          </p:stCondLst>
                                        </p:cTn>
                                        <p:tgtEl>
                                          <p:spTgt spid="4">
                                            <p:txEl>
                                              <p:pRg st="0" end="0"/>
                                            </p:txEl>
                                          </p:spTgt>
                                        </p:tgtEl>
                                      </p:cBhvr>
                                      <p:to x="100000" y="100000"/>
                                    </p:animScale>
                                  </p:childTnLst>
                                </p:cTn>
                              </p:par>
                              <p:par>
                                <p:cTn id="108" presetID="26" presetClass="entr" presetSubtype="0" fill="hold" grpId="0" nodeType="withEffect">
                                  <p:stCondLst>
                                    <p:cond delay="0"/>
                                  </p:stCondLst>
                                  <p:childTnLst>
                                    <p:set>
                                      <p:cBhvr>
                                        <p:cTn id="109" dur="1" fill="hold">
                                          <p:stCondLst>
                                            <p:cond delay="0"/>
                                          </p:stCondLst>
                                        </p:cTn>
                                        <p:tgtEl>
                                          <p:spTgt spid="4">
                                            <p:txEl>
                                              <p:pRg st="1" end="1"/>
                                            </p:txEl>
                                          </p:spTgt>
                                        </p:tgtEl>
                                        <p:attrNameLst>
                                          <p:attrName>style.visibility</p:attrName>
                                        </p:attrNameLst>
                                      </p:cBhvr>
                                      <p:to>
                                        <p:strVal val="visible"/>
                                      </p:to>
                                    </p:set>
                                    <p:animEffect transition="in" filter="wipe(down)">
                                      <p:cBhvr>
                                        <p:cTn id="110" dur="580">
                                          <p:stCondLst>
                                            <p:cond delay="0"/>
                                          </p:stCondLst>
                                        </p:cTn>
                                        <p:tgtEl>
                                          <p:spTgt spid="4">
                                            <p:txEl>
                                              <p:pRg st="1" end="1"/>
                                            </p:txEl>
                                          </p:spTgt>
                                        </p:tgtEl>
                                      </p:cBhvr>
                                    </p:animEffect>
                                    <p:anim calcmode="lin" valueType="num">
                                      <p:cBhvr>
                                        <p:cTn id="11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116" dur="26">
                                          <p:stCondLst>
                                            <p:cond delay="650"/>
                                          </p:stCondLst>
                                        </p:cTn>
                                        <p:tgtEl>
                                          <p:spTgt spid="4">
                                            <p:txEl>
                                              <p:pRg st="1" end="1"/>
                                            </p:txEl>
                                          </p:spTgt>
                                        </p:tgtEl>
                                      </p:cBhvr>
                                      <p:to x="100000" y="60000"/>
                                    </p:animScale>
                                    <p:animScale>
                                      <p:cBhvr>
                                        <p:cTn id="117" dur="166" decel="50000">
                                          <p:stCondLst>
                                            <p:cond delay="676"/>
                                          </p:stCondLst>
                                        </p:cTn>
                                        <p:tgtEl>
                                          <p:spTgt spid="4">
                                            <p:txEl>
                                              <p:pRg st="1" end="1"/>
                                            </p:txEl>
                                          </p:spTgt>
                                        </p:tgtEl>
                                      </p:cBhvr>
                                      <p:to x="100000" y="100000"/>
                                    </p:animScale>
                                    <p:animScale>
                                      <p:cBhvr>
                                        <p:cTn id="118" dur="26">
                                          <p:stCondLst>
                                            <p:cond delay="1312"/>
                                          </p:stCondLst>
                                        </p:cTn>
                                        <p:tgtEl>
                                          <p:spTgt spid="4">
                                            <p:txEl>
                                              <p:pRg st="1" end="1"/>
                                            </p:txEl>
                                          </p:spTgt>
                                        </p:tgtEl>
                                      </p:cBhvr>
                                      <p:to x="100000" y="80000"/>
                                    </p:animScale>
                                    <p:animScale>
                                      <p:cBhvr>
                                        <p:cTn id="119" dur="166" decel="50000">
                                          <p:stCondLst>
                                            <p:cond delay="1338"/>
                                          </p:stCondLst>
                                        </p:cTn>
                                        <p:tgtEl>
                                          <p:spTgt spid="4">
                                            <p:txEl>
                                              <p:pRg st="1" end="1"/>
                                            </p:txEl>
                                          </p:spTgt>
                                        </p:tgtEl>
                                      </p:cBhvr>
                                      <p:to x="100000" y="100000"/>
                                    </p:animScale>
                                    <p:animScale>
                                      <p:cBhvr>
                                        <p:cTn id="120" dur="26">
                                          <p:stCondLst>
                                            <p:cond delay="1642"/>
                                          </p:stCondLst>
                                        </p:cTn>
                                        <p:tgtEl>
                                          <p:spTgt spid="4">
                                            <p:txEl>
                                              <p:pRg st="1" end="1"/>
                                            </p:txEl>
                                          </p:spTgt>
                                        </p:tgtEl>
                                      </p:cBhvr>
                                      <p:to x="100000" y="90000"/>
                                    </p:animScale>
                                    <p:animScale>
                                      <p:cBhvr>
                                        <p:cTn id="121" dur="166" decel="50000">
                                          <p:stCondLst>
                                            <p:cond delay="1668"/>
                                          </p:stCondLst>
                                        </p:cTn>
                                        <p:tgtEl>
                                          <p:spTgt spid="4">
                                            <p:txEl>
                                              <p:pRg st="1" end="1"/>
                                            </p:txEl>
                                          </p:spTgt>
                                        </p:tgtEl>
                                      </p:cBhvr>
                                      <p:to x="100000" y="100000"/>
                                    </p:animScale>
                                    <p:animScale>
                                      <p:cBhvr>
                                        <p:cTn id="122" dur="26">
                                          <p:stCondLst>
                                            <p:cond delay="1808"/>
                                          </p:stCondLst>
                                        </p:cTn>
                                        <p:tgtEl>
                                          <p:spTgt spid="4">
                                            <p:txEl>
                                              <p:pRg st="1" end="1"/>
                                            </p:txEl>
                                          </p:spTgt>
                                        </p:tgtEl>
                                      </p:cBhvr>
                                      <p:to x="100000" y="95000"/>
                                    </p:animScale>
                                    <p:animScale>
                                      <p:cBhvr>
                                        <p:cTn id="123" dur="166" decel="50000">
                                          <p:stCondLst>
                                            <p:cond delay="1834"/>
                                          </p:stCondLst>
                                        </p:cTn>
                                        <p:tgtEl>
                                          <p:spTgt spid="4">
                                            <p:txEl>
                                              <p:pRg st="1" end="1"/>
                                            </p:txEl>
                                          </p:spTgt>
                                        </p:tgtEl>
                                      </p:cBhvr>
                                      <p:to x="100000" y="100000"/>
                                    </p:animScale>
                                  </p:childTnLst>
                                </p:cTn>
                              </p:par>
                              <p:par>
                                <p:cTn id="124" presetID="26" presetClass="entr" presetSubtype="0" fill="hold" grpId="0" nodeType="withEffect">
                                  <p:stCondLst>
                                    <p:cond delay="0"/>
                                  </p:stCondLst>
                                  <p:childTnLst>
                                    <p:set>
                                      <p:cBhvr>
                                        <p:cTn id="125" dur="1" fill="hold">
                                          <p:stCondLst>
                                            <p:cond delay="0"/>
                                          </p:stCondLst>
                                        </p:cTn>
                                        <p:tgtEl>
                                          <p:spTgt spid="4">
                                            <p:txEl>
                                              <p:pRg st="2" end="2"/>
                                            </p:txEl>
                                          </p:spTgt>
                                        </p:tgtEl>
                                        <p:attrNameLst>
                                          <p:attrName>style.visibility</p:attrName>
                                        </p:attrNameLst>
                                      </p:cBhvr>
                                      <p:to>
                                        <p:strVal val="visible"/>
                                      </p:to>
                                    </p:set>
                                    <p:animEffect transition="in" filter="wipe(down)">
                                      <p:cBhvr>
                                        <p:cTn id="126" dur="580">
                                          <p:stCondLst>
                                            <p:cond delay="0"/>
                                          </p:stCondLst>
                                        </p:cTn>
                                        <p:tgtEl>
                                          <p:spTgt spid="4">
                                            <p:txEl>
                                              <p:pRg st="2" end="2"/>
                                            </p:txEl>
                                          </p:spTgt>
                                        </p:tgtEl>
                                      </p:cBhvr>
                                    </p:animEffect>
                                    <p:anim calcmode="lin" valueType="num">
                                      <p:cBhvr>
                                        <p:cTn id="127"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132" dur="26">
                                          <p:stCondLst>
                                            <p:cond delay="650"/>
                                          </p:stCondLst>
                                        </p:cTn>
                                        <p:tgtEl>
                                          <p:spTgt spid="4">
                                            <p:txEl>
                                              <p:pRg st="2" end="2"/>
                                            </p:txEl>
                                          </p:spTgt>
                                        </p:tgtEl>
                                      </p:cBhvr>
                                      <p:to x="100000" y="60000"/>
                                    </p:animScale>
                                    <p:animScale>
                                      <p:cBhvr>
                                        <p:cTn id="133" dur="166" decel="50000">
                                          <p:stCondLst>
                                            <p:cond delay="676"/>
                                          </p:stCondLst>
                                        </p:cTn>
                                        <p:tgtEl>
                                          <p:spTgt spid="4">
                                            <p:txEl>
                                              <p:pRg st="2" end="2"/>
                                            </p:txEl>
                                          </p:spTgt>
                                        </p:tgtEl>
                                      </p:cBhvr>
                                      <p:to x="100000" y="100000"/>
                                    </p:animScale>
                                    <p:animScale>
                                      <p:cBhvr>
                                        <p:cTn id="134" dur="26">
                                          <p:stCondLst>
                                            <p:cond delay="1312"/>
                                          </p:stCondLst>
                                        </p:cTn>
                                        <p:tgtEl>
                                          <p:spTgt spid="4">
                                            <p:txEl>
                                              <p:pRg st="2" end="2"/>
                                            </p:txEl>
                                          </p:spTgt>
                                        </p:tgtEl>
                                      </p:cBhvr>
                                      <p:to x="100000" y="80000"/>
                                    </p:animScale>
                                    <p:animScale>
                                      <p:cBhvr>
                                        <p:cTn id="135" dur="166" decel="50000">
                                          <p:stCondLst>
                                            <p:cond delay="1338"/>
                                          </p:stCondLst>
                                        </p:cTn>
                                        <p:tgtEl>
                                          <p:spTgt spid="4">
                                            <p:txEl>
                                              <p:pRg st="2" end="2"/>
                                            </p:txEl>
                                          </p:spTgt>
                                        </p:tgtEl>
                                      </p:cBhvr>
                                      <p:to x="100000" y="100000"/>
                                    </p:animScale>
                                    <p:animScale>
                                      <p:cBhvr>
                                        <p:cTn id="136" dur="26">
                                          <p:stCondLst>
                                            <p:cond delay="1642"/>
                                          </p:stCondLst>
                                        </p:cTn>
                                        <p:tgtEl>
                                          <p:spTgt spid="4">
                                            <p:txEl>
                                              <p:pRg st="2" end="2"/>
                                            </p:txEl>
                                          </p:spTgt>
                                        </p:tgtEl>
                                      </p:cBhvr>
                                      <p:to x="100000" y="90000"/>
                                    </p:animScale>
                                    <p:animScale>
                                      <p:cBhvr>
                                        <p:cTn id="137" dur="166" decel="50000">
                                          <p:stCondLst>
                                            <p:cond delay="1668"/>
                                          </p:stCondLst>
                                        </p:cTn>
                                        <p:tgtEl>
                                          <p:spTgt spid="4">
                                            <p:txEl>
                                              <p:pRg st="2" end="2"/>
                                            </p:txEl>
                                          </p:spTgt>
                                        </p:tgtEl>
                                      </p:cBhvr>
                                      <p:to x="100000" y="100000"/>
                                    </p:animScale>
                                    <p:animScale>
                                      <p:cBhvr>
                                        <p:cTn id="138" dur="26">
                                          <p:stCondLst>
                                            <p:cond delay="1808"/>
                                          </p:stCondLst>
                                        </p:cTn>
                                        <p:tgtEl>
                                          <p:spTgt spid="4">
                                            <p:txEl>
                                              <p:pRg st="2" end="2"/>
                                            </p:txEl>
                                          </p:spTgt>
                                        </p:tgtEl>
                                      </p:cBhvr>
                                      <p:to x="100000" y="95000"/>
                                    </p:animScale>
                                    <p:animScale>
                                      <p:cBhvr>
                                        <p:cTn id="139" dur="166" decel="50000">
                                          <p:stCondLst>
                                            <p:cond delay="1834"/>
                                          </p:stCondLst>
                                        </p:cTn>
                                        <p:tgtEl>
                                          <p:spTgt spid="4">
                                            <p:txEl>
                                              <p:pRg st="2" end="2"/>
                                            </p:txEl>
                                          </p:spTgt>
                                        </p:tgtEl>
                                      </p:cBhvr>
                                      <p:to x="100000" y="100000"/>
                                    </p:animScale>
                                  </p:childTnLst>
                                </p:cTn>
                              </p:par>
                              <p:par>
                                <p:cTn id="140" presetID="26" presetClass="entr" presetSubtype="0" fill="hold" grpId="0" nodeType="withEffect">
                                  <p:stCondLst>
                                    <p:cond delay="0"/>
                                  </p:stCondLst>
                                  <p:childTnLst>
                                    <p:set>
                                      <p:cBhvr>
                                        <p:cTn id="141" dur="1" fill="hold">
                                          <p:stCondLst>
                                            <p:cond delay="0"/>
                                          </p:stCondLst>
                                        </p:cTn>
                                        <p:tgtEl>
                                          <p:spTgt spid="4">
                                            <p:txEl>
                                              <p:pRg st="4" end="4"/>
                                            </p:txEl>
                                          </p:spTgt>
                                        </p:tgtEl>
                                        <p:attrNameLst>
                                          <p:attrName>style.visibility</p:attrName>
                                        </p:attrNameLst>
                                      </p:cBhvr>
                                      <p:to>
                                        <p:strVal val="visible"/>
                                      </p:to>
                                    </p:set>
                                    <p:animEffect transition="in" filter="wipe(down)">
                                      <p:cBhvr>
                                        <p:cTn id="142" dur="580">
                                          <p:stCondLst>
                                            <p:cond delay="0"/>
                                          </p:stCondLst>
                                        </p:cTn>
                                        <p:tgtEl>
                                          <p:spTgt spid="4">
                                            <p:txEl>
                                              <p:pRg st="4" end="4"/>
                                            </p:txEl>
                                          </p:spTgt>
                                        </p:tgtEl>
                                      </p:cBhvr>
                                    </p:animEffect>
                                    <p:anim calcmode="lin" valueType="num">
                                      <p:cBhvr>
                                        <p:cTn id="143"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48" dur="26">
                                          <p:stCondLst>
                                            <p:cond delay="650"/>
                                          </p:stCondLst>
                                        </p:cTn>
                                        <p:tgtEl>
                                          <p:spTgt spid="4">
                                            <p:txEl>
                                              <p:pRg st="4" end="4"/>
                                            </p:txEl>
                                          </p:spTgt>
                                        </p:tgtEl>
                                      </p:cBhvr>
                                      <p:to x="100000" y="60000"/>
                                    </p:animScale>
                                    <p:animScale>
                                      <p:cBhvr>
                                        <p:cTn id="149" dur="166" decel="50000">
                                          <p:stCondLst>
                                            <p:cond delay="676"/>
                                          </p:stCondLst>
                                        </p:cTn>
                                        <p:tgtEl>
                                          <p:spTgt spid="4">
                                            <p:txEl>
                                              <p:pRg st="4" end="4"/>
                                            </p:txEl>
                                          </p:spTgt>
                                        </p:tgtEl>
                                      </p:cBhvr>
                                      <p:to x="100000" y="100000"/>
                                    </p:animScale>
                                    <p:animScale>
                                      <p:cBhvr>
                                        <p:cTn id="150" dur="26">
                                          <p:stCondLst>
                                            <p:cond delay="1312"/>
                                          </p:stCondLst>
                                        </p:cTn>
                                        <p:tgtEl>
                                          <p:spTgt spid="4">
                                            <p:txEl>
                                              <p:pRg st="4" end="4"/>
                                            </p:txEl>
                                          </p:spTgt>
                                        </p:tgtEl>
                                      </p:cBhvr>
                                      <p:to x="100000" y="80000"/>
                                    </p:animScale>
                                    <p:animScale>
                                      <p:cBhvr>
                                        <p:cTn id="151" dur="166" decel="50000">
                                          <p:stCondLst>
                                            <p:cond delay="1338"/>
                                          </p:stCondLst>
                                        </p:cTn>
                                        <p:tgtEl>
                                          <p:spTgt spid="4">
                                            <p:txEl>
                                              <p:pRg st="4" end="4"/>
                                            </p:txEl>
                                          </p:spTgt>
                                        </p:tgtEl>
                                      </p:cBhvr>
                                      <p:to x="100000" y="100000"/>
                                    </p:animScale>
                                    <p:animScale>
                                      <p:cBhvr>
                                        <p:cTn id="152" dur="26">
                                          <p:stCondLst>
                                            <p:cond delay="1642"/>
                                          </p:stCondLst>
                                        </p:cTn>
                                        <p:tgtEl>
                                          <p:spTgt spid="4">
                                            <p:txEl>
                                              <p:pRg st="4" end="4"/>
                                            </p:txEl>
                                          </p:spTgt>
                                        </p:tgtEl>
                                      </p:cBhvr>
                                      <p:to x="100000" y="90000"/>
                                    </p:animScale>
                                    <p:animScale>
                                      <p:cBhvr>
                                        <p:cTn id="153" dur="166" decel="50000">
                                          <p:stCondLst>
                                            <p:cond delay="1668"/>
                                          </p:stCondLst>
                                        </p:cTn>
                                        <p:tgtEl>
                                          <p:spTgt spid="4">
                                            <p:txEl>
                                              <p:pRg st="4" end="4"/>
                                            </p:txEl>
                                          </p:spTgt>
                                        </p:tgtEl>
                                      </p:cBhvr>
                                      <p:to x="100000" y="100000"/>
                                    </p:animScale>
                                    <p:animScale>
                                      <p:cBhvr>
                                        <p:cTn id="154" dur="26">
                                          <p:stCondLst>
                                            <p:cond delay="1808"/>
                                          </p:stCondLst>
                                        </p:cTn>
                                        <p:tgtEl>
                                          <p:spTgt spid="4">
                                            <p:txEl>
                                              <p:pRg st="4" end="4"/>
                                            </p:txEl>
                                          </p:spTgt>
                                        </p:tgtEl>
                                      </p:cBhvr>
                                      <p:to x="100000" y="95000"/>
                                    </p:animScale>
                                    <p:animScale>
                                      <p:cBhvr>
                                        <p:cTn id="155" dur="166" decel="50000">
                                          <p:stCondLst>
                                            <p:cond delay="1834"/>
                                          </p:stCondLst>
                                        </p:cTn>
                                        <p:tgtEl>
                                          <p:spTgt spid="4">
                                            <p:txEl>
                                              <p:pRg st="4" end="4"/>
                                            </p:txEl>
                                          </p:spTgt>
                                        </p:tgtEl>
                                      </p:cBhvr>
                                      <p:to x="100000" y="100000"/>
                                    </p:animScale>
                                  </p:childTnLst>
                                </p:cTn>
                              </p:par>
                              <p:par>
                                <p:cTn id="156" presetID="26" presetClass="entr" presetSubtype="0" fill="hold" grpId="0" nodeType="withEffect">
                                  <p:stCondLst>
                                    <p:cond delay="0"/>
                                  </p:stCondLst>
                                  <p:childTnLst>
                                    <p:set>
                                      <p:cBhvr>
                                        <p:cTn id="157" dur="1" fill="hold">
                                          <p:stCondLst>
                                            <p:cond delay="0"/>
                                          </p:stCondLst>
                                        </p:cTn>
                                        <p:tgtEl>
                                          <p:spTgt spid="4">
                                            <p:txEl>
                                              <p:pRg st="5" end="5"/>
                                            </p:txEl>
                                          </p:spTgt>
                                        </p:tgtEl>
                                        <p:attrNameLst>
                                          <p:attrName>style.visibility</p:attrName>
                                        </p:attrNameLst>
                                      </p:cBhvr>
                                      <p:to>
                                        <p:strVal val="visible"/>
                                      </p:to>
                                    </p:set>
                                    <p:animEffect transition="in" filter="wipe(down)">
                                      <p:cBhvr>
                                        <p:cTn id="158" dur="580">
                                          <p:stCondLst>
                                            <p:cond delay="0"/>
                                          </p:stCondLst>
                                        </p:cTn>
                                        <p:tgtEl>
                                          <p:spTgt spid="4">
                                            <p:txEl>
                                              <p:pRg st="5" end="5"/>
                                            </p:txEl>
                                          </p:spTgt>
                                        </p:tgtEl>
                                      </p:cBhvr>
                                    </p:animEffect>
                                    <p:anim calcmode="lin" valueType="num">
                                      <p:cBhvr>
                                        <p:cTn id="159" dur="1822" tmFilter="0,0; 0.14,0.36; 0.43,0.73; 0.71,0.91; 1.0,1.0">
                                          <p:stCondLst>
                                            <p:cond delay="0"/>
                                          </p:stCondLst>
                                        </p:cTn>
                                        <p:tgtEl>
                                          <p:spTgt spid="4">
                                            <p:txEl>
                                              <p:pRg st="5" end="5"/>
                                            </p:txEl>
                                          </p:spTgt>
                                        </p:tgtEl>
                                        <p:attrNameLst>
                                          <p:attrName>ppt_x</p:attrName>
                                        </p:attrNameLst>
                                      </p:cBhvr>
                                      <p:tavLst>
                                        <p:tav tm="0">
                                          <p:val>
                                            <p:strVal val="#ppt_x-0.25"/>
                                          </p:val>
                                        </p:tav>
                                        <p:tav tm="100000">
                                          <p:val>
                                            <p:strVal val="#ppt_x"/>
                                          </p:val>
                                        </p:tav>
                                      </p:tavLst>
                                    </p:anim>
                                    <p:anim calcmode="lin" valueType="num">
                                      <p:cBhvr>
                                        <p:cTn id="160" dur="664" tmFilter="0.0,0.0; 0.25,0.07; 0.50,0.2; 0.75,0.467; 1.0,1.0">
                                          <p:stCondLst>
                                            <p:cond delay="0"/>
                                          </p:stCondLst>
                                        </p:cTn>
                                        <p:tgtEl>
                                          <p:spTgt spid="4">
                                            <p:txEl>
                                              <p:pRg st="5" end="5"/>
                                            </p:txEl>
                                          </p:spTgt>
                                        </p:tgtEl>
                                        <p:attrNameLst>
                                          <p:attrName>ppt_y</p:attrName>
                                        </p:attrNameLst>
                                      </p:cBhvr>
                                      <p:tavLst>
                                        <p:tav tm="0" fmla="#ppt_y-sin(pi*$)/3">
                                          <p:val>
                                            <p:fltVal val="0.5"/>
                                          </p:val>
                                        </p:tav>
                                        <p:tav tm="100000">
                                          <p:val>
                                            <p:fltVal val="1"/>
                                          </p:val>
                                        </p:tav>
                                      </p:tavLst>
                                    </p:anim>
                                    <p:anim calcmode="lin" valueType="num">
                                      <p:cBhvr>
                                        <p:cTn id="161" dur="664" tmFilter="0, 0; 0.125,0.2665; 0.25,0.4; 0.375,0.465; 0.5,0.5;  0.625,0.535; 0.75,0.6; 0.875,0.7335; 1,1">
                                          <p:stCondLst>
                                            <p:cond delay="664"/>
                                          </p:stCondLst>
                                        </p:cTn>
                                        <p:tgtEl>
                                          <p:spTgt spid="4">
                                            <p:txEl>
                                              <p:pRg st="5" end="5"/>
                                            </p:txEl>
                                          </p:spTgt>
                                        </p:tgtEl>
                                        <p:attrNameLst>
                                          <p:attrName>ppt_y</p:attrName>
                                        </p:attrNameLst>
                                      </p:cBhvr>
                                      <p:tavLst>
                                        <p:tav tm="0" fmla="#ppt_y-sin(pi*$)/9">
                                          <p:val>
                                            <p:fltVal val="0"/>
                                          </p:val>
                                        </p:tav>
                                        <p:tav tm="100000">
                                          <p:val>
                                            <p:fltVal val="1"/>
                                          </p:val>
                                        </p:tav>
                                      </p:tavLst>
                                    </p:anim>
                                    <p:anim calcmode="lin" valueType="num">
                                      <p:cBhvr>
                                        <p:cTn id="162" dur="332" tmFilter="0, 0; 0.125,0.2665; 0.25,0.4; 0.375,0.465; 0.5,0.5;  0.625,0.535; 0.75,0.6; 0.875,0.7335; 1,1">
                                          <p:stCondLst>
                                            <p:cond delay="1324"/>
                                          </p:stCondLst>
                                        </p:cTn>
                                        <p:tgtEl>
                                          <p:spTgt spid="4">
                                            <p:txEl>
                                              <p:pRg st="5" end="5"/>
                                            </p:txEl>
                                          </p:spTgt>
                                        </p:tgtEl>
                                        <p:attrNameLst>
                                          <p:attrName>ppt_y</p:attrName>
                                        </p:attrNameLst>
                                      </p:cBhvr>
                                      <p:tavLst>
                                        <p:tav tm="0" fmla="#ppt_y-sin(pi*$)/27">
                                          <p:val>
                                            <p:fltVal val="0"/>
                                          </p:val>
                                        </p:tav>
                                        <p:tav tm="100000">
                                          <p:val>
                                            <p:fltVal val="1"/>
                                          </p:val>
                                        </p:tav>
                                      </p:tavLst>
                                    </p:anim>
                                    <p:anim calcmode="lin" valueType="num">
                                      <p:cBhvr>
                                        <p:cTn id="163" dur="164" tmFilter="0, 0; 0.125,0.2665; 0.25,0.4; 0.375,0.465; 0.5,0.5;  0.625,0.535; 0.75,0.6; 0.875,0.7335; 1,1">
                                          <p:stCondLst>
                                            <p:cond delay="1656"/>
                                          </p:stCondLst>
                                        </p:cTn>
                                        <p:tgtEl>
                                          <p:spTgt spid="4">
                                            <p:txEl>
                                              <p:pRg st="5" end="5"/>
                                            </p:txEl>
                                          </p:spTgt>
                                        </p:tgtEl>
                                        <p:attrNameLst>
                                          <p:attrName>ppt_y</p:attrName>
                                        </p:attrNameLst>
                                      </p:cBhvr>
                                      <p:tavLst>
                                        <p:tav tm="0" fmla="#ppt_y-sin(pi*$)/81">
                                          <p:val>
                                            <p:fltVal val="0"/>
                                          </p:val>
                                        </p:tav>
                                        <p:tav tm="100000">
                                          <p:val>
                                            <p:fltVal val="1"/>
                                          </p:val>
                                        </p:tav>
                                      </p:tavLst>
                                    </p:anim>
                                    <p:animScale>
                                      <p:cBhvr>
                                        <p:cTn id="164" dur="26">
                                          <p:stCondLst>
                                            <p:cond delay="650"/>
                                          </p:stCondLst>
                                        </p:cTn>
                                        <p:tgtEl>
                                          <p:spTgt spid="4">
                                            <p:txEl>
                                              <p:pRg st="5" end="5"/>
                                            </p:txEl>
                                          </p:spTgt>
                                        </p:tgtEl>
                                      </p:cBhvr>
                                      <p:to x="100000" y="60000"/>
                                    </p:animScale>
                                    <p:animScale>
                                      <p:cBhvr>
                                        <p:cTn id="165" dur="166" decel="50000">
                                          <p:stCondLst>
                                            <p:cond delay="676"/>
                                          </p:stCondLst>
                                        </p:cTn>
                                        <p:tgtEl>
                                          <p:spTgt spid="4">
                                            <p:txEl>
                                              <p:pRg st="5" end="5"/>
                                            </p:txEl>
                                          </p:spTgt>
                                        </p:tgtEl>
                                      </p:cBhvr>
                                      <p:to x="100000" y="100000"/>
                                    </p:animScale>
                                    <p:animScale>
                                      <p:cBhvr>
                                        <p:cTn id="166" dur="26">
                                          <p:stCondLst>
                                            <p:cond delay="1312"/>
                                          </p:stCondLst>
                                        </p:cTn>
                                        <p:tgtEl>
                                          <p:spTgt spid="4">
                                            <p:txEl>
                                              <p:pRg st="5" end="5"/>
                                            </p:txEl>
                                          </p:spTgt>
                                        </p:tgtEl>
                                      </p:cBhvr>
                                      <p:to x="100000" y="80000"/>
                                    </p:animScale>
                                    <p:animScale>
                                      <p:cBhvr>
                                        <p:cTn id="167" dur="166" decel="50000">
                                          <p:stCondLst>
                                            <p:cond delay="1338"/>
                                          </p:stCondLst>
                                        </p:cTn>
                                        <p:tgtEl>
                                          <p:spTgt spid="4">
                                            <p:txEl>
                                              <p:pRg st="5" end="5"/>
                                            </p:txEl>
                                          </p:spTgt>
                                        </p:tgtEl>
                                      </p:cBhvr>
                                      <p:to x="100000" y="100000"/>
                                    </p:animScale>
                                    <p:animScale>
                                      <p:cBhvr>
                                        <p:cTn id="168" dur="26">
                                          <p:stCondLst>
                                            <p:cond delay="1642"/>
                                          </p:stCondLst>
                                        </p:cTn>
                                        <p:tgtEl>
                                          <p:spTgt spid="4">
                                            <p:txEl>
                                              <p:pRg st="5" end="5"/>
                                            </p:txEl>
                                          </p:spTgt>
                                        </p:tgtEl>
                                      </p:cBhvr>
                                      <p:to x="100000" y="90000"/>
                                    </p:animScale>
                                    <p:animScale>
                                      <p:cBhvr>
                                        <p:cTn id="169" dur="166" decel="50000">
                                          <p:stCondLst>
                                            <p:cond delay="1668"/>
                                          </p:stCondLst>
                                        </p:cTn>
                                        <p:tgtEl>
                                          <p:spTgt spid="4">
                                            <p:txEl>
                                              <p:pRg st="5" end="5"/>
                                            </p:txEl>
                                          </p:spTgt>
                                        </p:tgtEl>
                                      </p:cBhvr>
                                      <p:to x="100000" y="100000"/>
                                    </p:animScale>
                                    <p:animScale>
                                      <p:cBhvr>
                                        <p:cTn id="170" dur="26">
                                          <p:stCondLst>
                                            <p:cond delay="1808"/>
                                          </p:stCondLst>
                                        </p:cTn>
                                        <p:tgtEl>
                                          <p:spTgt spid="4">
                                            <p:txEl>
                                              <p:pRg st="5" end="5"/>
                                            </p:txEl>
                                          </p:spTgt>
                                        </p:tgtEl>
                                      </p:cBhvr>
                                      <p:to x="100000" y="95000"/>
                                    </p:animScale>
                                    <p:animScale>
                                      <p:cBhvr>
                                        <p:cTn id="171" dur="166" decel="50000">
                                          <p:stCondLst>
                                            <p:cond delay="1834"/>
                                          </p:stCondLst>
                                        </p:cTn>
                                        <p:tgtEl>
                                          <p:spTgt spid="4">
                                            <p:txEl>
                                              <p:pRg st="5" end="5"/>
                                            </p:txEl>
                                          </p:spTgt>
                                        </p:tgtEl>
                                      </p:cBhvr>
                                      <p:to x="100000" y="100000"/>
                                    </p:animScale>
                                  </p:childTnLst>
                                </p:cTn>
                              </p:par>
                            </p:childTnLst>
                          </p:cTn>
                        </p:par>
                        <p:par>
                          <p:cTn id="172" fill="hold">
                            <p:stCondLst>
                              <p:cond delay="5000"/>
                            </p:stCondLst>
                            <p:childTnLst>
                              <p:par>
                                <p:cTn id="173" presetID="10" presetClass="entr" presetSubtype="0" fill="hold" grpId="0" nodeType="afterEffect">
                                  <p:stCondLst>
                                    <p:cond delay="0"/>
                                  </p:stCondLst>
                                  <p:childTnLst>
                                    <p:set>
                                      <p:cBhvr>
                                        <p:cTn id="174" dur="1" fill="hold">
                                          <p:stCondLst>
                                            <p:cond delay="0"/>
                                          </p:stCondLst>
                                        </p:cTn>
                                        <p:tgtEl>
                                          <p:spTgt spid="6"/>
                                        </p:tgtEl>
                                        <p:attrNameLst>
                                          <p:attrName>style.visibility</p:attrName>
                                        </p:attrNameLst>
                                      </p:cBhvr>
                                      <p:to>
                                        <p:strVal val="visible"/>
                                      </p:to>
                                    </p:set>
                                    <p:animEffect transition="in" filter="fade">
                                      <p:cBhvr>
                                        <p:cTn id="17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9575" y="38100"/>
            <a:ext cx="8229600" cy="1257300"/>
          </a:xfrm>
        </p:spPr>
        <p:txBody>
          <a:bodyPr/>
          <a:lstStyle/>
          <a:p>
            <a:r>
              <a:rPr lang="en-US" dirty="0" smtClean="0">
                <a:solidFill>
                  <a:schemeClr val="accent6">
                    <a:lumMod val="75000"/>
                  </a:schemeClr>
                </a:solidFill>
              </a:rPr>
              <a:t>Protocol for Journey</a:t>
            </a:r>
            <a:endParaRPr lang="en-US" dirty="0">
              <a:solidFill>
                <a:schemeClr val="accent6">
                  <a:lumMod val="75000"/>
                </a:schemeClr>
              </a:solidFill>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404198"/>
            <a:ext cx="3581400" cy="47965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TextBox 2"/>
          <p:cNvSpPr txBox="1"/>
          <p:nvPr/>
        </p:nvSpPr>
        <p:spPr>
          <a:xfrm>
            <a:off x="4191000" y="1371600"/>
            <a:ext cx="4876800" cy="5078313"/>
          </a:xfrm>
          <a:prstGeom prst="rect">
            <a:avLst/>
          </a:prstGeom>
          <a:noFill/>
        </p:spPr>
        <p:txBody>
          <a:bodyPr wrap="square" rtlCol="0">
            <a:spAutoFit/>
          </a:bodyPr>
          <a:lstStyle/>
          <a:p>
            <a:pPr marL="285750" indent="-285750">
              <a:buFont typeface="Arial" pitchFamily="34" charset="0"/>
              <a:buChar char="•"/>
            </a:pPr>
            <a:r>
              <a:rPr lang="en-US" dirty="0" smtClean="0"/>
              <a:t>Every canoe must ask permission to come ashore for the evening</a:t>
            </a:r>
          </a:p>
          <a:p>
            <a:pPr marL="285750" indent="-285750">
              <a:buFont typeface="Arial" pitchFamily="34" charset="0"/>
              <a:buChar char="•"/>
            </a:pPr>
            <a:r>
              <a:rPr lang="en-US" dirty="0" smtClean="0"/>
              <a:t>Happens every night at the host Tribe along the Journey</a:t>
            </a:r>
          </a:p>
          <a:p>
            <a:pPr marL="285750" indent="-285750">
              <a:buFont typeface="Arial" pitchFamily="34" charset="0"/>
              <a:buChar char="•"/>
            </a:pPr>
            <a:r>
              <a:rPr lang="en-US" dirty="0" smtClean="0"/>
              <a:t>Usually stay 1-2 nights at each nightly host Tribe</a:t>
            </a:r>
          </a:p>
          <a:p>
            <a:pPr marL="285750" indent="-285750">
              <a:buFont typeface="Arial" pitchFamily="34" charset="0"/>
              <a:buChar char="•"/>
            </a:pPr>
            <a:r>
              <a:rPr lang="en-US" dirty="0" smtClean="0"/>
              <a:t>After dinner, different Tribes come to share their songs and dances with everyone</a:t>
            </a:r>
          </a:p>
          <a:p>
            <a:pPr marL="285750" indent="-285750">
              <a:buFont typeface="Arial" pitchFamily="34" charset="0"/>
              <a:buChar char="•"/>
            </a:pPr>
            <a:r>
              <a:rPr lang="en-US" dirty="0" smtClean="0"/>
              <a:t>Protocol changes within each location</a:t>
            </a:r>
          </a:p>
          <a:p>
            <a:pPr marL="285750" indent="-285750">
              <a:buFont typeface="Arial" pitchFamily="34" charset="0"/>
              <a:buChar char="•"/>
            </a:pPr>
            <a:r>
              <a:rPr lang="en-US" dirty="0" smtClean="0"/>
              <a:t>Every canoe must ask permission to leave their waters</a:t>
            </a:r>
          </a:p>
          <a:p>
            <a:pPr marL="285750" indent="-285750">
              <a:buFont typeface="Arial" pitchFamily="34" charset="0"/>
              <a:buChar char="•"/>
            </a:pPr>
            <a:r>
              <a:rPr lang="en-US" dirty="0" smtClean="0"/>
              <a:t>Ground Crew picks up camp while canoes leave the land</a:t>
            </a:r>
          </a:p>
          <a:p>
            <a:pPr marL="285750" indent="-285750">
              <a:buFont typeface="Arial" pitchFamily="34" charset="0"/>
              <a:buChar char="•"/>
            </a:pPr>
            <a:r>
              <a:rPr lang="en-US" dirty="0" smtClean="0"/>
              <a:t>Ground Crew moves to next location and sets up camp for arrival of canoes</a:t>
            </a:r>
          </a:p>
          <a:p>
            <a:pPr marL="742950" lvl="1" indent="-285750">
              <a:buFont typeface="Arial" pitchFamily="34" charset="0"/>
              <a:buChar char="•"/>
            </a:pPr>
            <a:r>
              <a:rPr lang="en-US" dirty="0" smtClean="0"/>
              <a:t>Depending on when Tribe leaves establishes how many stops the Ground Crew must do this for</a:t>
            </a:r>
          </a:p>
        </p:txBody>
      </p:sp>
      <p:sp>
        <p:nvSpPr>
          <p:cNvPr id="4" name="TextBox 3"/>
          <p:cNvSpPr txBox="1"/>
          <p:nvPr/>
        </p:nvSpPr>
        <p:spPr>
          <a:xfrm>
            <a:off x="381000" y="6309241"/>
            <a:ext cx="3269228" cy="276999"/>
          </a:xfrm>
          <a:prstGeom prst="rect">
            <a:avLst/>
          </a:prstGeom>
          <a:noFill/>
        </p:spPr>
        <p:txBody>
          <a:bodyPr wrap="none" rtlCol="0">
            <a:spAutoFit/>
          </a:bodyPr>
          <a:lstStyle/>
          <a:p>
            <a:r>
              <a:rPr lang="en-US" sz="1200" dirty="0" smtClean="0"/>
              <a:t>One night Protocol Long House along the Journey</a:t>
            </a:r>
            <a:endParaRPr lang="en-US" sz="1200" dirty="0"/>
          </a:p>
        </p:txBody>
      </p:sp>
    </p:spTree>
    <p:extLst>
      <p:ext uri="{BB962C8B-B14F-4D97-AF65-F5344CB8AC3E}">
        <p14:creationId xmlns:p14="http://schemas.microsoft.com/office/powerpoint/2010/main" val="485399600"/>
      </p:ext>
    </p:extLst>
  </p:cSld>
  <p:clrMapOvr>
    <a:masterClrMapping/>
  </p:clrMapOvr>
  <p:transition spd="slow" advTm="21409">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2000" fill="hold"/>
                                        <p:tgtEl>
                                          <p:spTgt spid="3"/>
                                        </p:tgtEl>
                                        <p:attrNameLst>
                                          <p:attrName>ppt_w</p:attrName>
                                        </p:attrNameLst>
                                      </p:cBhvr>
                                      <p:tavLst>
                                        <p:tav tm="0">
                                          <p:val>
                                            <p:fltVal val="0"/>
                                          </p:val>
                                        </p:tav>
                                        <p:tav tm="100000">
                                          <p:val>
                                            <p:strVal val="#ppt_w"/>
                                          </p:val>
                                        </p:tav>
                                      </p:tavLst>
                                    </p:anim>
                                    <p:anim calcmode="lin" valueType="num">
                                      <p:cBhvr>
                                        <p:cTn id="19" dur="2000" fill="hold"/>
                                        <p:tgtEl>
                                          <p:spTgt spid="3"/>
                                        </p:tgtEl>
                                        <p:attrNameLst>
                                          <p:attrName>ppt_h</p:attrName>
                                        </p:attrNameLst>
                                      </p:cBhvr>
                                      <p:tavLst>
                                        <p:tav tm="0">
                                          <p:val>
                                            <p:fltVal val="0"/>
                                          </p:val>
                                        </p:tav>
                                        <p:tav tm="100000">
                                          <p:val>
                                            <p:strVal val="#ppt_h"/>
                                          </p:val>
                                        </p:tav>
                                      </p:tavLst>
                                    </p:anim>
                                    <p:animEffect transition="in" filter="fade">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9219" name="Picture 3" descr="C:\Users\jdavies\Desktop\Doug's Canoe Pics\IMG_11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794187"/>
            <a:ext cx="2048933"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21" name="Picture 5" descr="C:\Users\jdavies\Desktop\Doug's Canoe Pics\IMG_116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994569"/>
            <a:ext cx="2048933"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222" name="Picture 6" descr="C:\Users\jdavies\Desktop\Doug's Canoe Pics\IMG_115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31887" y="-1668462"/>
            <a:ext cx="2048933"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
            <a:ext cx="8229600" cy="1074737"/>
          </a:xfrm>
        </p:spPr>
        <p:txBody>
          <a:bodyPr>
            <a:normAutofit/>
          </a:bodyPr>
          <a:lstStyle/>
          <a:p>
            <a:r>
              <a:rPr lang="en-US" sz="5400" dirty="0" smtClean="0">
                <a:solidFill>
                  <a:schemeClr val="accent6">
                    <a:lumMod val="75000"/>
                  </a:schemeClr>
                </a:solidFill>
              </a:rPr>
              <a:t>Landing at Swinomish</a:t>
            </a:r>
            <a:endParaRPr lang="en-US" sz="5400" dirty="0">
              <a:solidFill>
                <a:schemeClr val="accent6">
                  <a:lumMod val="75000"/>
                </a:schemeClr>
              </a:solidFill>
            </a:endParaRPr>
          </a:p>
        </p:txBody>
      </p:sp>
      <p:pic>
        <p:nvPicPr>
          <p:cNvPr id="9224" name="Picture 8" descr="C:\Users\jdavies\Desktop\IMG02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426" y="1371600"/>
            <a:ext cx="2983707" cy="1989138"/>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9225" name="Picture 9" descr="C:\Users\jdavies\Desktop\journey.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4158571"/>
            <a:ext cx="3007243" cy="201442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aphicFrame>
        <p:nvGraphicFramePr>
          <p:cNvPr id="5" name="Object 4">
            <a:hlinkClick r:id="rId8"/>
          </p:cNvPr>
          <p:cNvGraphicFramePr>
            <a:graphicFrameLocks noChangeAspect="1"/>
          </p:cNvGraphicFramePr>
          <p:nvPr>
            <p:extLst>
              <p:ext uri="{D42A27DB-BD31-4B8C-83A1-F6EECF244321}">
                <p14:modId xmlns:p14="http://schemas.microsoft.com/office/powerpoint/2010/main" val="1563859090"/>
              </p:ext>
            </p:extLst>
          </p:nvPr>
        </p:nvGraphicFramePr>
        <p:xfrm>
          <a:off x="3440325" y="3234316"/>
          <a:ext cx="2142067" cy="559892"/>
        </p:xfrm>
        <a:graphic>
          <a:graphicData uri="http://schemas.openxmlformats.org/presentationml/2006/ole">
            <mc:AlternateContent xmlns:mc="http://schemas.openxmlformats.org/markup-compatibility/2006">
              <mc:Choice xmlns:v="urn:schemas-microsoft-com:vml" Requires="v">
                <p:oleObj spid="_x0000_s9260" name="Package" showAsIcon="1" r:id="rId9" imgW="2477880" imgH="685080" progId="Package">
                  <p:embed/>
                </p:oleObj>
              </mc:Choice>
              <mc:Fallback>
                <p:oleObj name="Package" showAsIcon="1" r:id="rId9" imgW="2477880" imgH="685080" progId="Package">
                  <p:embed/>
                  <p:pic>
                    <p:nvPicPr>
                      <p:cNvPr id="0" name=""/>
                      <p:cNvPicPr/>
                      <p:nvPr/>
                    </p:nvPicPr>
                    <p:blipFill>
                      <a:blip r:embed="rId10"/>
                      <a:stretch>
                        <a:fillRect/>
                      </a:stretch>
                    </p:blipFill>
                    <p:spPr>
                      <a:xfrm>
                        <a:off x="3440325" y="3234316"/>
                        <a:ext cx="2142067" cy="559892"/>
                      </a:xfrm>
                      <a:prstGeom prst="rect">
                        <a:avLst/>
                      </a:prstGeom>
                    </p:spPr>
                  </p:pic>
                </p:oleObj>
              </mc:Fallback>
            </mc:AlternateContent>
          </a:graphicData>
        </a:graphic>
      </p:graphicFrame>
      <p:sp>
        <p:nvSpPr>
          <p:cNvPr id="6" name="TextBox 5"/>
          <p:cNvSpPr txBox="1"/>
          <p:nvPr/>
        </p:nvSpPr>
        <p:spPr>
          <a:xfrm>
            <a:off x="5070763" y="3737769"/>
            <a:ext cx="568037" cy="369332"/>
          </a:xfrm>
          <a:prstGeom prst="rect">
            <a:avLst/>
          </a:prstGeom>
          <a:noFill/>
        </p:spPr>
        <p:txBody>
          <a:bodyPr wrap="square" rtlCol="0">
            <a:spAutoFit/>
          </a:bodyPr>
          <a:lstStyle/>
          <a:p>
            <a:r>
              <a:rPr lang="en-US" sz="1000" dirty="0" smtClean="0"/>
              <a:t>2:14</a:t>
            </a:r>
            <a:r>
              <a:rPr lang="en-US" dirty="0" smtClean="0"/>
              <a:t> </a:t>
            </a:r>
            <a:endParaRPr lang="en-US" dirty="0"/>
          </a:p>
        </p:txBody>
      </p:sp>
    </p:spTree>
    <p:extLst>
      <p:ext uri="{BB962C8B-B14F-4D97-AF65-F5344CB8AC3E}">
        <p14:creationId xmlns:p14="http://schemas.microsoft.com/office/powerpoint/2010/main" val="757129662"/>
      </p:ext>
    </p:extLst>
  </p:cSld>
  <p:clrMapOvr>
    <a:masterClrMapping/>
  </p:clrMapOvr>
  <mc:AlternateContent xmlns:mc="http://schemas.openxmlformats.org/markup-compatibility/2006" xmlns:p14="http://schemas.microsoft.com/office/powerpoint/2010/main">
    <mc:Choice Requires="p14">
      <p:transition spd="slow" p14:dur="3000" advTm="20667">
        <p14:shred/>
      </p:transition>
    </mc:Choice>
    <mc:Fallback xmlns="">
      <p:transition spd="slow" advTm="206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3" fill="hold" nodeType="afterEffect">
                                  <p:stCondLst>
                                    <p:cond delay="0"/>
                                  </p:stCondLst>
                                  <p:childTnLst>
                                    <p:set>
                                      <p:cBhvr>
                                        <p:cTn id="12" dur="1" fill="hold">
                                          <p:stCondLst>
                                            <p:cond delay="0"/>
                                          </p:stCondLst>
                                        </p:cTn>
                                        <p:tgtEl>
                                          <p:spTgt spid="9224"/>
                                        </p:tgtEl>
                                        <p:attrNameLst>
                                          <p:attrName>style.visibility</p:attrName>
                                        </p:attrNameLst>
                                      </p:cBhvr>
                                      <p:to>
                                        <p:strVal val="visible"/>
                                      </p:to>
                                    </p:set>
                                    <p:animEffect transition="in" filter="wheel(3)">
                                      <p:cBhvr>
                                        <p:cTn id="13" dur="2000"/>
                                        <p:tgtEl>
                                          <p:spTgt spid="9224"/>
                                        </p:tgtEl>
                                      </p:cBhvr>
                                    </p:animEffect>
                                  </p:childTnLst>
                                </p:cTn>
                              </p:par>
                            </p:childTnLst>
                          </p:cTn>
                        </p:par>
                        <p:par>
                          <p:cTn id="14" fill="hold">
                            <p:stCondLst>
                              <p:cond delay="3000"/>
                            </p:stCondLst>
                            <p:childTnLst>
                              <p:par>
                                <p:cTn id="15" presetID="21" presetClass="entr" presetSubtype="3" fill="hold" nodeType="afterEffect">
                                  <p:stCondLst>
                                    <p:cond delay="0"/>
                                  </p:stCondLst>
                                  <p:childTnLst>
                                    <p:set>
                                      <p:cBhvr>
                                        <p:cTn id="16" dur="1" fill="hold">
                                          <p:stCondLst>
                                            <p:cond delay="0"/>
                                          </p:stCondLst>
                                        </p:cTn>
                                        <p:tgtEl>
                                          <p:spTgt spid="9221"/>
                                        </p:tgtEl>
                                        <p:attrNameLst>
                                          <p:attrName>style.visibility</p:attrName>
                                        </p:attrNameLst>
                                      </p:cBhvr>
                                      <p:to>
                                        <p:strVal val="visible"/>
                                      </p:to>
                                    </p:set>
                                    <p:animEffect transition="in" filter="wheel(3)">
                                      <p:cBhvr>
                                        <p:cTn id="17" dur="2000"/>
                                        <p:tgtEl>
                                          <p:spTgt spid="9221"/>
                                        </p:tgtEl>
                                      </p:cBhvr>
                                    </p:animEffect>
                                  </p:childTnLst>
                                </p:cTn>
                              </p:par>
                            </p:childTnLst>
                          </p:cTn>
                        </p:par>
                        <p:par>
                          <p:cTn id="18" fill="hold">
                            <p:stCondLst>
                              <p:cond delay="5000"/>
                            </p:stCondLst>
                            <p:childTnLst>
                              <p:par>
                                <p:cTn id="19" presetID="21" presetClass="entr" presetSubtype="3" fill="hold" nodeType="afterEffect">
                                  <p:stCondLst>
                                    <p:cond delay="0"/>
                                  </p:stCondLst>
                                  <p:childTnLst>
                                    <p:set>
                                      <p:cBhvr>
                                        <p:cTn id="20" dur="1" fill="hold">
                                          <p:stCondLst>
                                            <p:cond delay="0"/>
                                          </p:stCondLst>
                                        </p:cTn>
                                        <p:tgtEl>
                                          <p:spTgt spid="9219"/>
                                        </p:tgtEl>
                                        <p:attrNameLst>
                                          <p:attrName>style.visibility</p:attrName>
                                        </p:attrNameLst>
                                      </p:cBhvr>
                                      <p:to>
                                        <p:strVal val="visible"/>
                                      </p:to>
                                    </p:set>
                                    <p:animEffect transition="in" filter="wheel(3)">
                                      <p:cBhvr>
                                        <p:cTn id="21" dur="2000"/>
                                        <p:tgtEl>
                                          <p:spTgt spid="9219"/>
                                        </p:tgtEl>
                                      </p:cBhvr>
                                    </p:animEffect>
                                  </p:childTnLst>
                                </p:cTn>
                              </p:par>
                            </p:childTnLst>
                          </p:cTn>
                        </p:par>
                        <p:par>
                          <p:cTn id="22" fill="hold">
                            <p:stCondLst>
                              <p:cond delay="7000"/>
                            </p:stCondLst>
                            <p:childTnLst>
                              <p:par>
                                <p:cTn id="23" presetID="21" presetClass="entr" presetSubtype="3" fill="hold" nodeType="afterEffect">
                                  <p:stCondLst>
                                    <p:cond delay="0"/>
                                  </p:stCondLst>
                                  <p:childTnLst>
                                    <p:set>
                                      <p:cBhvr>
                                        <p:cTn id="24" dur="1" fill="hold">
                                          <p:stCondLst>
                                            <p:cond delay="0"/>
                                          </p:stCondLst>
                                        </p:cTn>
                                        <p:tgtEl>
                                          <p:spTgt spid="9225"/>
                                        </p:tgtEl>
                                        <p:attrNameLst>
                                          <p:attrName>style.visibility</p:attrName>
                                        </p:attrNameLst>
                                      </p:cBhvr>
                                      <p:to>
                                        <p:strVal val="visible"/>
                                      </p:to>
                                    </p:set>
                                    <p:animEffect transition="in" filter="wheel(3)">
                                      <p:cBhvr>
                                        <p:cTn id="25" dur="2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Protocol Tent at Swinomish</a:t>
            </a:r>
            <a:endParaRPr lang="en-US" dirty="0">
              <a:solidFill>
                <a:schemeClr val="accent6">
                  <a:lumMod val="75000"/>
                </a:schemeClr>
              </a:solidFill>
            </a:endParaRPr>
          </a:p>
        </p:txBody>
      </p:sp>
      <p:pic>
        <p:nvPicPr>
          <p:cNvPr id="10243" name="Picture 3" descr="C:\Users\jdavies\Desktop\Doug's Canoe Pics\IMG_11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667000"/>
            <a:ext cx="2527017" cy="338328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244" name="Picture 4" descr="C:\Users\jdavies\Desktop\Doug's Canoe Pics\IMG_119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1157" y="1603744"/>
            <a:ext cx="2527017" cy="33832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290" name="Picture 2" descr="C:\Users\jdavies\Desktop\Doug's Canoe Pics\IMG_1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2622698"/>
            <a:ext cx="2527017" cy="338328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080"/>
      </p:ext>
    </p:extLst>
  </p:cSld>
  <p:clrMapOvr>
    <a:masterClrMapping/>
  </p:clrMapOvr>
  <mc:AlternateContent xmlns:mc="http://schemas.openxmlformats.org/markup-compatibility/2006" xmlns:p14="http://schemas.microsoft.com/office/powerpoint/2010/main">
    <mc:Choice Requires="p14">
      <p:transition spd="slow" p14:dur="2500" advTm="20858">
        <p:checker/>
      </p:transition>
    </mc:Choice>
    <mc:Fallback xmlns="">
      <p:transition spd="slow" advTm="20858">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0243"/>
                                        </p:tgtEl>
                                        <p:attrNameLst>
                                          <p:attrName>style.visibility</p:attrName>
                                        </p:attrNameLst>
                                      </p:cBhvr>
                                      <p:to>
                                        <p:strVal val="visible"/>
                                      </p:to>
                                    </p:set>
                                    <p:anim calcmode="lin" valueType="num">
                                      <p:cBhvr>
                                        <p:cTn id="13" dur="1000" fill="hold"/>
                                        <p:tgtEl>
                                          <p:spTgt spid="10243"/>
                                        </p:tgtEl>
                                        <p:attrNameLst>
                                          <p:attrName>ppt_w</p:attrName>
                                        </p:attrNameLst>
                                      </p:cBhvr>
                                      <p:tavLst>
                                        <p:tav tm="0">
                                          <p:val>
                                            <p:fltVal val="0"/>
                                          </p:val>
                                        </p:tav>
                                        <p:tav tm="100000">
                                          <p:val>
                                            <p:strVal val="#ppt_w"/>
                                          </p:val>
                                        </p:tav>
                                      </p:tavLst>
                                    </p:anim>
                                    <p:anim calcmode="lin" valueType="num">
                                      <p:cBhvr>
                                        <p:cTn id="14" dur="1000" fill="hold"/>
                                        <p:tgtEl>
                                          <p:spTgt spid="10243"/>
                                        </p:tgtEl>
                                        <p:attrNameLst>
                                          <p:attrName>ppt_h</p:attrName>
                                        </p:attrNameLst>
                                      </p:cBhvr>
                                      <p:tavLst>
                                        <p:tav tm="0">
                                          <p:val>
                                            <p:fltVal val="0"/>
                                          </p:val>
                                        </p:tav>
                                        <p:tav tm="100000">
                                          <p:val>
                                            <p:strVal val="#ppt_h"/>
                                          </p:val>
                                        </p:tav>
                                      </p:tavLst>
                                    </p:anim>
                                    <p:anim calcmode="lin" valueType="num">
                                      <p:cBhvr>
                                        <p:cTn id="15" dur="1000" fill="hold"/>
                                        <p:tgtEl>
                                          <p:spTgt spid="10243"/>
                                        </p:tgtEl>
                                        <p:attrNameLst>
                                          <p:attrName>style.rotation</p:attrName>
                                        </p:attrNameLst>
                                      </p:cBhvr>
                                      <p:tavLst>
                                        <p:tav tm="0">
                                          <p:val>
                                            <p:fltVal val="90"/>
                                          </p:val>
                                        </p:tav>
                                        <p:tav tm="100000">
                                          <p:val>
                                            <p:fltVal val="0"/>
                                          </p:val>
                                        </p:tav>
                                      </p:tavLst>
                                    </p:anim>
                                    <p:animEffect transition="in" filter="fade">
                                      <p:cBhvr>
                                        <p:cTn id="16" dur="1000"/>
                                        <p:tgtEl>
                                          <p:spTgt spid="10243"/>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10244"/>
                                        </p:tgtEl>
                                        <p:attrNameLst>
                                          <p:attrName>style.visibility</p:attrName>
                                        </p:attrNameLst>
                                      </p:cBhvr>
                                      <p:to>
                                        <p:strVal val="visible"/>
                                      </p:to>
                                    </p:set>
                                    <p:anim calcmode="lin" valueType="num">
                                      <p:cBhvr>
                                        <p:cTn id="20" dur="1000" fill="hold"/>
                                        <p:tgtEl>
                                          <p:spTgt spid="10244"/>
                                        </p:tgtEl>
                                        <p:attrNameLst>
                                          <p:attrName>ppt_w</p:attrName>
                                        </p:attrNameLst>
                                      </p:cBhvr>
                                      <p:tavLst>
                                        <p:tav tm="0">
                                          <p:val>
                                            <p:fltVal val="0"/>
                                          </p:val>
                                        </p:tav>
                                        <p:tav tm="100000">
                                          <p:val>
                                            <p:strVal val="#ppt_w"/>
                                          </p:val>
                                        </p:tav>
                                      </p:tavLst>
                                    </p:anim>
                                    <p:anim calcmode="lin" valueType="num">
                                      <p:cBhvr>
                                        <p:cTn id="21" dur="1000" fill="hold"/>
                                        <p:tgtEl>
                                          <p:spTgt spid="10244"/>
                                        </p:tgtEl>
                                        <p:attrNameLst>
                                          <p:attrName>ppt_h</p:attrName>
                                        </p:attrNameLst>
                                      </p:cBhvr>
                                      <p:tavLst>
                                        <p:tav tm="0">
                                          <p:val>
                                            <p:fltVal val="0"/>
                                          </p:val>
                                        </p:tav>
                                        <p:tav tm="100000">
                                          <p:val>
                                            <p:strVal val="#ppt_h"/>
                                          </p:val>
                                        </p:tav>
                                      </p:tavLst>
                                    </p:anim>
                                    <p:anim calcmode="lin" valueType="num">
                                      <p:cBhvr>
                                        <p:cTn id="22" dur="1000" fill="hold"/>
                                        <p:tgtEl>
                                          <p:spTgt spid="10244"/>
                                        </p:tgtEl>
                                        <p:attrNameLst>
                                          <p:attrName>style.rotation</p:attrName>
                                        </p:attrNameLst>
                                      </p:cBhvr>
                                      <p:tavLst>
                                        <p:tav tm="0">
                                          <p:val>
                                            <p:fltVal val="90"/>
                                          </p:val>
                                        </p:tav>
                                        <p:tav tm="100000">
                                          <p:val>
                                            <p:fltVal val="0"/>
                                          </p:val>
                                        </p:tav>
                                      </p:tavLst>
                                    </p:anim>
                                    <p:animEffect transition="in" filter="fade">
                                      <p:cBhvr>
                                        <p:cTn id="23" dur="1000"/>
                                        <p:tgtEl>
                                          <p:spTgt spid="10244"/>
                                        </p:tgtEl>
                                      </p:cBhvr>
                                    </p:animEffect>
                                  </p:childTnLst>
                                </p:cTn>
                              </p:par>
                            </p:childTnLst>
                          </p:cTn>
                        </p:par>
                        <p:par>
                          <p:cTn id="24" fill="hold">
                            <p:stCondLst>
                              <p:cond delay="3000"/>
                            </p:stCondLst>
                            <p:childTnLst>
                              <p:par>
                                <p:cTn id="25" presetID="31" presetClass="entr" presetSubtype="0" fill="hold" nodeType="afterEffect">
                                  <p:stCondLst>
                                    <p:cond delay="0"/>
                                  </p:stCondLst>
                                  <p:childTnLst>
                                    <p:set>
                                      <p:cBhvr>
                                        <p:cTn id="26" dur="1" fill="hold">
                                          <p:stCondLst>
                                            <p:cond delay="0"/>
                                          </p:stCondLst>
                                        </p:cTn>
                                        <p:tgtEl>
                                          <p:spTgt spid="12290"/>
                                        </p:tgtEl>
                                        <p:attrNameLst>
                                          <p:attrName>style.visibility</p:attrName>
                                        </p:attrNameLst>
                                      </p:cBhvr>
                                      <p:to>
                                        <p:strVal val="visible"/>
                                      </p:to>
                                    </p:set>
                                    <p:anim calcmode="lin" valueType="num">
                                      <p:cBhvr>
                                        <p:cTn id="27" dur="1000" fill="hold"/>
                                        <p:tgtEl>
                                          <p:spTgt spid="12290"/>
                                        </p:tgtEl>
                                        <p:attrNameLst>
                                          <p:attrName>ppt_w</p:attrName>
                                        </p:attrNameLst>
                                      </p:cBhvr>
                                      <p:tavLst>
                                        <p:tav tm="0">
                                          <p:val>
                                            <p:fltVal val="0"/>
                                          </p:val>
                                        </p:tav>
                                        <p:tav tm="100000">
                                          <p:val>
                                            <p:strVal val="#ppt_w"/>
                                          </p:val>
                                        </p:tav>
                                      </p:tavLst>
                                    </p:anim>
                                    <p:anim calcmode="lin" valueType="num">
                                      <p:cBhvr>
                                        <p:cTn id="28" dur="1000" fill="hold"/>
                                        <p:tgtEl>
                                          <p:spTgt spid="12290"/>
                                        </p:tgtEl>
                                        <p:attrNameLst>
                                          <p:attrName>ppt_h</p:attrName>
                                        </p:attrNameLst>
                                      </p:cBhvr>
                                      <p:tavLst>
                                        <p:tav tm="0">
                                          <p:val>
                                            <p:fltVal val="0"/>
                                          </p:val>
                                        </p:tav>
                                        <p:tav tm="100000">
                                          <p:val>
                                            <p:strVal val="#ppt_h"/>
                                          </p:val>
                                        </p:tav>
                                      </p:tavLst>
                                    </p:anim>
                                    <p:anim calcmode="lin" valueType="num">
                                      <p:cBhvr>
                                        <p:cTn id="29" dur="1000" fill="hold"/>
                                        <p:tgtEl>
                                          <p:spTgt spid="12290"/>
                                        </p:tgtEl>
                                        <p:attrNameLst>
                                          <p:attrName>style.rotation</p:attrName>
                                        </p:attrNameLst>
                                      </p:cBhvr>
                                      <p:tavLst>
                                        <p:tav tm="0">
                                          <p:val>
                                            <p:fltVal val="90"/>
                                          </p:val>
                                        </p:tav>
                                        <p:tav tm="100000">
                                          <p:val>
                                            <p:fltVal val="0"/>
                                          </p:val>
                                        </p:tav>
                                      </p:tavLst>
                                    </p:anim>
                                    <p:animEffect transition="in" filter="fade">
                                      <p:cBhvr>
                                        <p:cTn id="30"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E876CFB192D4949B69117F5009FC1E2" ma:contentTypeVersion="18" ma:contentTypeDescription="Create a new document." ma:contentTypeScope="" ma:versionID="1e6bc059871add8073575aa0358797e9">
  <xsd:schema xmlns:xsd="http://www.w3.org/2001/XMLSchema" xmlns:xs="http://www.w3.org/2001/XMLSchema" xmlns:p="http://schemas.microsoft.com/office/2006/metadata/properties" xmlns:ns1="http://schemas.microsoft.com/sharepoint/v3" xmlns:ns2="59da1016-2a1b-4f8a-9768-d7a4932f6f16" xmlns:ns3="79257f31-63c5-4149-b880-907531c7fe90" targetNamespace="http://schemas.microsoft.com/office/2006/metadata/properties" ma:root="true" ma:fieldsID="36043475a372eeb6b72cbc9c49b19c21" ns1:_="" ns2:_="" ns3:_="">
    <xsd:import namespace="http://schemas.microsoft.com/sharepoint/v3"/>
    <xsd:import namespace="59da1016-2a1b-4f8a-9768-d7a4932f6f16"/>
    <xsd:import namespace="79257f31-63c5-4149-b880-907531c7fe90"/>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9257f31-63c5-4149-b880-907531c7fe90"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https://www.oregon.gov/oha/PH/DISEASESCONDITIONS/CHRONICDISEASE/HPCDPCONNECTION/TRAINING_EVENTS/MEETINGS/Documents/Canoe_Journey_Final.pptx</Url>
      <Description>Paddle_to_Swinomish_2011</Description>
    </URL>
    <PublishingExpirationDate xmlns="http://schemas.microsoft.com/sharepoint/v3" xsi:nil="true"/>
    <PublishingStartDate xmlns="http://schemas.microsoft.com/sharepoint/v3" xsi:nil="true"/>
    <IACategory xmlns="59da1016-2a1b-4f8a-9768-d7a4932f6f16" xsi:nil="true"/>
    <IASubtopic xmlns="59da1016-2a1b-4f8a-9768-d7a4932f6f16" xsi:nil="true"/>
    <DocumentExpirationDate xmlns="59da1016-2a1b-4f8a-9768-d7a4932f6f16">2025-01-24T08:00:00+00:00</DocumentExpirationDate>
    <IATopic xmlns="59da1016-2a1b-4f8a-9768-d7a4932f6f16" xsi:nil="true"/>
    <Meta_x0020_Description xmlns="79257f31-63c5-4149-b880-907531c7fe90" xsi:nil="true"/>
    <Meta_x0020_Keywords xmlns="79257f31-63c5-4149-b880-907531c7fe90" xsi:nil="true"/>
  </documentManagement>
</p:properties>
</file>

<file path=customXml/itemProps1.xml><?xml version="1.0" encoding="utf-8"?>
<ds:datastoreItem xmlns:ds="http://schemas.openxmlformats.org/officeDocument/2006/customXml" ds:itemID="{A1FDAD39-6844-4E66-93F4-3E30688E44B2}"/>
</file>

<file path=customXml/itemProps2.xml><?xml version="1.0" encoding="utf-8"?>
<ds:datastoreItem xmlns:ds="http://schemas.openxmlformats.org/officeDocument/2006/customXml" ds:itemID="{1DEEC74F-DF57-4831-A22B-63967F3029FB}"/>
</file>

<file path=customXml/itemProps3.xml><?xml version="1.0" encoding="utf-8"?>
<ds:datastoreItem xmlns:ds="http://schemas.openxmlformats.org/officeDocument/2006/customXml" ds:itemID="{8F1B0271-E5AA-4562-A7F4-10A7E90D587E}"/>
</file>

<file path=docProps/app.xml><?xml version="1.0" encoding="utf-8"?>
<Properties xmlns="http://schemas.openxmlformats.org/officeDocument/2006/extended-properties" xmlns:vt="http://schemas.openxmlformats.org/officeDocument/2006/docPropsVTypes">
  <TotalTime>1113</TotalTime>
  <Words>1030</Words>
  <Application>Microsoft Office PowerPoint</Application>
  <PresentationFormat>On-screen Show (4:3)</PresentationFormat>
  <Paragraphs>99</Paragraphs>
  <Slides>15</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9" baseType="lpstr">
      <vt:lpstr>Arial</vt:lpstr>
      <vt:lpstr>Calibri</vt:lpstr>
      <vt:lpstr>Office Theme</vt:lpstr>
      <vt:lpstr>Package</vt:lpstr>
      <vt:lpstr>Canoe Journey The Sacred Journey</vt:lpstr>
      <vt:lpstr>Beginning of Canoe Journey</vt:lpstr>
      <vt:lpstr>Landing at Makah – 2010 Pictures are worth more than words</vt:lpstr>
      <vt:lpstr>The Canoe Journey Has Become:</vt:lpstr>
      <vt:lpstr>Paddle to Swinomish</vt:lpstr>
      <vt:lpstr>                   10 Canoe Rules taken from Tribal Journeys World Press</vt:lpstr>
      <vt:lpstr>Protocol for Journey</vt:lpstr>
      <vt:lpstr>Landing at Swinomish</vt:lpstr>
      <vt:lpstr>Protocol Tent at Swinomish</vt:lpstr>
      <vt:lpstr>Main Objectives Of Canoe Journey</vt:lpstr>
      <vt:lpstr>Protocol of Final Landing Day</vt:lpstr>
      <vt:lpstr>1st Journey Tips</vt:lpstr>
      <vt:lpstr>Ground Crew</vt:lpstr>
      <vt:lpstr>Canoe Pullers</vt:lpstr>
      <vt:lpstr>2011 Canoe Journey Participants Doug Barrett, Mark Petrie, and Jimmy Barton The Confederated Tribes of Coos, Lower Umpqua, and Siuslaw Indians</vt:lpstr>
    </vt:vector>
  </TitlesOfParts>
  <Company>CTCLUSI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Paddle_to_Swinomish_2011</dc:title>
  <dc:creator>jdavies</dc:creator>
  <cp:lastModifiedBy>Doug Barrett</cp:lastModifiedBy>
  <cp:revision>55</cp:revision>
  <cp:lastPrinted>2011-10-04T21:24:07Z</cp:lastPrinted>
  <dcterms:created xsi:type="dcterms:W3CDTF">2011-10-03T15:28:12Z</dcterms:created>
  <dcterms:modified xsi:type="dcterms:W3CDTF">2016-11-02T23:00:20Z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0x0101007E876CFB192D4949B69117F5009FC1E2</vt:lpwstr>
  </property>
  <property fmtid="{D5CDD505-2E9C-101B-9397-08002B2CF9AE}" pid="3" name="WorkflowChangePath">
    <vt:lpwstr>448e93d4-f4aa-4e38-a100-de6a2ed5204a,3;</vt:lpwstr>
  </property>
</Properties>
</file>