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2.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53" r:id="rId3"/>
    <p:sldId id="412" r:id="rId4"/>
    <p:sldId id="416" r:id="rId5"/>
    <p:sldId id="376" r:id="rId6"/>
    <p:sldId id="377" r:id="rId7"/>
    <p:sldId id="378" r:id="rId8"/>
    <p:sldId id="330" r:id="rId9"/>
    <p:sldId id="332" r:id="rId10"/>
    <p:sldId id="333" r:id="rId11"/>
    <p:sldId id="392" r:id="rId12"/>
    <p:sldId id="383" r:id="rId13"/>
    <p:sldId id="384" r:id="rId14"/>
    <p:sldId id="396" r:id="rId15"/>
    <p:sldId id="380" r:id="rId16"/>
    <p:sldId id="386" r:id="rId17"/>
    <p:sldId id="398" r:id="rId18"/>
    <p:sldId id="409" r:id="rId19"/>
    <p:sldId id="405" r:id="rId20"/>
    <p:sldId id="407" r:id="rId21"/>
    <p:sldId id="400" r:id="rId22"/>
    <p:sldId id="340" r:id="rId23"/>
    <p:sldId id="410" r:id="rId24"/>
    <p:sldId id="418" r:id="rId25"/>
    <p:sldId id="420" r:id="rId26"/>
    <p:sldId id="419" r:id="rId27"/>
    <p:sldId id="385" r:id="rId28"/>
    <p:sldId id="413" r:id="rId29"/>
    <p:sldId id="414" r:id="rId30"/>
    <p:sldId id="372" r:id="rId31"/>
    <p:sldId id="371" r:id="rId32"/>
    <p:sldId id="26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D4B694A-9012-4F2B-BC24-417C46CF0E80}">
          <p14:sldIdLst>
            <p14:sldId id="256"/>
            <p14:sldId id="353"/>
            <p14:sldId id="412"/>
            <p14:sldId id="416"/>
            <p14:sldId id="376"/>
            <p14:sldId id="377"/>
            <p14:sldId id="378"/>
            <p14:sldId id="330"/>
            <p14:sldId id="332"/>
            <p14:sldId id="333"/>
            <p14:sldId id="392"/>
            <p14:sldId id="383"/>
            <p14:sldId id="384"/>
            <p14:sldId id="396"/>
            <p14:sldId id="380"/>
            <p14:sldId id="386"/>
            <p14:sldId id="398"/>
            <p14:sldId id="409"/>
            <p14:sldId id="405"/>
            <p14:sldId id="407"/>
            <p14:sldId id="400"/>
            <p14:sldId id="340"/>
            <p14:sldId id="410"/>
            <p14:sldId id="418"/>
            <p14:sldId id="420"/>
            <p14:sldId id="419"/>
            <p14:sldId id="385"/>
            <p14:sldId id="413"/>
            <p14:sldId id="414"/>
            <p14:sldId id="372"/>
            <p14:sldId id="371"/>
            <p14:sldId id="26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689"/>
    <a:srgbClr val="828A5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89942" autoAdjust="0"/>
  </p:normalViewPr>
  <p:slideViewPr>
    <p:cSldViewPr snapToGrid="0">
      <p:cViewPr varScale="1">
        <p:scale>
          <a:sx n="58" d="100"/>
          <a:sy n="58" d="100"/>
        </p:scale>
        <p:origin x="1608" y="7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93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D6ECA-2673-4E51-909E-8833B02F8FB0}" type="datetimeFigureOut">
              <a:rPr lang="en-US" smtClean="0"/>
              <a:t>10/26/2017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E3DFE-C827-4782-BE7B-777C188DE3C0}" type="slidenum">
              <a:rPr lang="en-US" smtClean="0"/>
              <a:t>‹#›</a:t>
            </a:fld>
            <a:endParaRPr lang="en-US"/>
          </a:p>
        </p:txBody>
      </p:sp>
    </p:spTree>
    <p:extLst>
      <p:ext uri="{BB962C8B-B14F-4D97-AF65-F5344CB8AC3E}">
        <p14:creationId xmlns:p14="http://schemas.microsoft.com/office/powerpoint/2010/main" val="684275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E3DFE-C827-4782-BE7B-777C188DE3C0}" type="slidenum">
              <a:rPr lang="en-US" smtClean="0"/>
              <a:t>1</a:t>
            </a:fld>
            <a:endParaRPr lang="en-US"/>
          </a:p>
        </p:txBody>
      </p:sp>
    </p:spTree>
    <p:extLst>
      <p:ext uri="{BB962C8B-B14F-4D97-AF65-F5344CB8AC3E}">
        <p14:creationId xmlns:p14="http://schemas.microsoft.com/office/powerpoint/2010/main" val="2471836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a:latin typeface="Arial" pitchFamily="34" charset="0"/>
            </a:endParaRPr>
          </a:p>
        </p:txBody>
      </p:sp>
      <p:sp>
        <p:nvSpPr>
          <p:cNvPr id="27652" name="Slide Number Placeholder 3"/>
          <p:cNvSpPr>
            <a:spLocks noGrp="1"/>
          </p:cNvSpPr>
          <p:nvPr>
            <p:ph type="sldNum" sz="quarter" idx="5"/>
          </p:nvPr>
        </p:nvSpPr>
        <p:spPr>
          <a:noFill/>
        </p:spPr>
        <p:txBody>
          <a:bodyPr/>
          <a:lstStyle/>
          <a:p>
            <a:pPr defTabSz="974582"/>
            <a:fld id="{8A60ADCE-8196-4083-B1AF-422DC7C32F5A}" type="slidenum">
              <a:rPr lang="en-US">
                <a:latin typeface="Franklin Gothic Medium" pitchFamily="34" charset="0"/>
                <a:ea typeface="MS PGothic" pitchFamily="34" charset="-128"/>
              </a:rPr>
              <a:pPr defTabSz="974582"/>
              <a:t>12</a:t>
            </a:fld>
            <a:endParaRPr lang="en-US">
              <a:latin typeface="Franklin Gothic Medium" pitchFamily="34" charset="0"/>
              <a:ea typeface="MS PGothic" pitchFamily="34" charset="-128"/>
            </a:endParaRPr>
          </a:p>
        </p:txBody>
      </p:sp>
      <p:sp>
        <p:nvSpPr>
          <p:cNvPr id="2" name="Header Placeholder 1"/>
          <p:cNvSpPr>
            <a:spLocks noGrp="1"/>
          </p:cNvSpPr>
          <p:nvPr>
            <p:ph type="hdr" sz="quarter" idx="10"/>
          </p:nvPr>
        </p:nvSpPr>
        <p:spPr/>
        <p:txBody>
          <a:bodyPr/>
          <a:lstStyle/>
          <a:p>
            <a:pPr>
              <a:defRPr/>
            </a:pPr>
            <a:r>
              <a:rPr lang="en-US"/>
              <a:t>LCCA Training - January 20 - 21, 2015</a:t>
            </a:r>
          </a:p>
        </p:txBody>
      </p:sp>
    </p:spTree>
    <p:extLst>
      <p:ext uri="{BB962C8B-B14F-4D97-AF65-F5344CB8AC3E}">
        <p14:creationId xmlns:p14="http://schemas.microsoft.com/office/powerpoint/2010/main" val="618136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a:latin typeface="Arial" pitchFamily="34" charset="0"/>
            </a:endParaRPr>
          </a:p>
        </p:txBody>
      </p:sp>
      <p:sp>
        <p:nvSpPr>
          <p:cNvPr id="27652" name="Slide Number Placeholder 3"/>
          <p:cNvSpPr>
            <a:spLocks noGrp="1"/>
          </p:cNvSpPr>
          <p:nvPr>
            <p:ph type="sldNum" sz="quarter" idx="5"/>
          </p:nvPr>
        </p:nvSpPr>
        <p:spPr>
          <a:noFill/>
        </p:spPr>
        <p:txBody>
          <a:bodyPr/>
          <a:lstStyle/>
          <a:p>
            <a:pPr defTabSz="974582"/>
            <a:fld id="{8A60ADCE-8196-4083-B1AF-422DC7C32F5A}" type="slidenum">
              <a:rPr lang="en-US">
                <a:latin typeface="Franklin Gothic Medium" pitchFamily="34" charset="0"/>
                <a:ea typeface="MS PGothic" pitchFamily="34" charset="-128"/>
              </a:rPr>
              <a:pPr defTabSz="974582"/>
              <a:t>13</a:t>
            </a:fld>
            <a:endParaRPr lang="en-US">
              <a:latin typeface="Franklin Gothic Medium" pitchFamily="34" charset="0"/>
              <a:ea typeface="MS PGothic" pitchFamily="34" charset="-128"/>
            </a:endParaRPr>
          </a:p>
        </p:txBody>
      </p:sp>
      <p:sp>
        <p:nvSpPr>
          <p:cNvPr id="2" name="Header Placeholder 1"/>
          <p:cNvSpPr>
            <a:spLocks noGrp="1"/>
          </p:cNvSpPr>
          <p:nvPr>
            <p:ph type="hdr" sz="quarter" idx="10"/>
          </p:nvPr>
        </p:nvSpPr>
        <p:spPr/>
        <p:txBody>
          <a:bodyPr/>
          <a:lstStyle/>
          <a:p>
            <a:pPr>
              <a:defRPr/>
            </a:pPr>
            <a:r>
              <a:rPr lang="en-US"/>
              <a:t>LCCA Training - January 20 - 21, 2015</a:t>
            </a:r>
          </a:p>
        </p:txBody>
      </p:sp>
    </p:spTree>
    <p:extLst>
      <p:ext uri="{BB962C8B-B14F-4D97-AF65-F5344CB8AC3E}">
        <p14:creationId xmlns:p14="http://schemas.microsoft.com/office/powerpoint/2010/main" val="2764261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E3DFE-C827-4782-BE7B-777C188DE3C0}" type="slidenum">
              <a:rPr lang="en-US" smtClean="0"/>
              <a:t>15</a:t>
            </a:fld>
            <a:endParaRPr lang="en-US"/>
          </a:p>
        </p:txBody>
      </p:sp>
    </p:spTree>
    <p:extLst>
      <p:ext uri="{BB962C8B-B14F-4D97-AF65-F5344CB8AC3E}">
        <p14:creationId xmlns:p14="http://schemas.microsoft.com/office/powerpoint/2010/main" val="1412174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EA67C95-A414-428B-AA55-32A83B4E02A3}" type="slidenum">
              <a:rPr lang="en-US" smtClean="0"/>
              <a:pPr/>
              <a:t>16</a:t>
            </a:fld>
            <a:endParaRPr lang="en-US"/>
          </a:p>
        </p:txBody>
      </p:sp>
      <p:sp>
        <p:nvSpPr>
          <p:cNvPr id="133123" name="Rectangle 2"/>
          <p:cNvSpPr>
            <a:spLocks noGrp="1" noRot="1" noChangeAspect="1" noChangeArrowheads="1" noTextEdit="1"/>
          </p:cNvSpPr>
          <p:nvPr>
            <p:ph type="sldImg"/>
          </p:nvPr>
        </p:nvSpPr>
        <p:spPr>
          <a:xfrm>
            <a:off x="1258888" y="720725"/>
            <a:ext cx="4800600" cy="3600450"/>
          </a:xfrm>
          <a:ln/>
        </p:spPr>
      </p:sp>
      <p:sp>
        <p:nvSpPr>
          <p:cNvPr id="133124" name="Rectangle 3"/>
          <p:cNvSpPr>
            <a:spLocks noGrp="1" noChangeArrowheads="1"/>
          </p:cNvSpPr>
          <p:nvPr>
            <p:ph type="body" idx="1"/>
          </p:nvPr>
        </p:nvSpPr>
        <p:spPr>
          <a:noFill/>
          <a:ln/>
        </p:spPr>
        <p:txBody>
          <a:bodyPr/>
          <a:lstStyle/>
          <a:p>
            <a:pPr eaLnBrk="1" hangingPunct="1"/>
            <a:endParaRPr lang="en-US"/>
          </a:p>
        </p:txBody>
      </p:sp>
      <p:sp>
        <p:nvSpPr>
          <p:cNvPr id="2" name="Header Placeholder 1"/>
          <p:cNvSpPr>
            <a:spLocks noGrp="1"/>
          </p:cNvSpPr>
          <p:nvPr>
            <p:ph type="hdr" sz="quarter" idx="10"/>
          </p:nvPr>
        </p:nvSpPr>
        <p:spPr/>
        <p:txBody>
          <a:bodyPr/>
          <a:lstStyle/>
          <a:p>
            <a:pPr>
              <a:defRPr/>
            </a:pPr>
            <a:r>
              <a:rPr lang="en-US"/>
              <a:t>LCCA Training - January 20 - 21, 2015</a:t>
            </a:r>
          </a:p>
        </p:txBody>
      </p:sp>
    </p:spTree>
    <p:extLst>
      <p:ext uri="{BB962C8B-B14F-4D97-AF65-F5344CB8AC3E}">
        <p14:creationId xmlns:p14="http://schemas.microsoft.com/office/powerpoint/2010/main" val="859713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1438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317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E3DFE-C827-4782-BE7B-777C188DE3C0}" type="slidenum">
              <a:rPr lang="en-US" smtClean="0"/>
              <a:t>22</a:t>
            </a:fld>
            <a:endParaRPr lang="en-US"/>
          </a:p>
        </p:txBody>
      </p:sp>
    </p:spTree>
    <p:extLst>
      <p:ext uri="{BB962C8B-B14F-4D97-AF65-F5344CB8AC3E}">
        <p14:creationId xmlns:p14="http://schemas.microsoft.com/office/powerpoint/2010/main" val="3264252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EA67C95-A414-428B-AA55-32A83B4E02A3}" type="slidenum">
              <a:rPr lang="en-US" smtClean="0"/>
              <a:pPr/>
              <a:t>26</a:t>
            </a:fld>
            <a:endParaRPr lang="en-US"/>
          </a:p>
        </p:txBody>
      </p:sp>
      <p:sp>
        <p:nvSpPr>
          <p:cNvPr id="133123" name="Rectangle 2"/>
          <p:cNvSpPr>
            <a:spLocks noGrp="1" noRot="1" noChangeAspect="1" noChangeArrowheads="1" noTextEdit="1"/>
          </p:cNvSpPr>
          <p:nvPr>
            <p:ph type="sldImg"/>
          </p:nvPr>
        </p:nvSpPr>
        <p:spPr>
          <a:xfrm>
            <a:off x="1258888" y="720725"/>
            <a:ext cx="4800600" cy="3600450"/>
          </a:xfrm>
          <a:ln/>
        </p:spPr>
      </p:sp>
      <p:sp>
        <p:nvSpPr>
          <p:cNvPr id="133124" name="Rectangle 3"/>
          <p:cNvSpPr>
            <a:spLocks noGrp="1" noChangeArrowheads="1"/>
          </p:cNvSpPr>
          <p:nvPr>
            <p:ph type="body" idx="1"/>
          </p:nvPr>
        </p:nvSpPr>
        <p:spPr>
          <a:noFill/>
          <a:ln/>
        </p:spPr>
        <p:txBody>
          <a:bodyPr/>
          <a:lstStyle/>
          <a:p>
            <a:pPr eaLnBrk="1" hangingPunct="1"/>
            <a:endParaRPr lang="en-US"/>
          </a:p>
        </p:txBody>
      </p:sp>
      <p:sp>
        <p:nvSpPr>
          <p:cNvPr id="2" name="Header Placeholder 1"/>
          <p:cNvSpPr>
            <a:spLocks noGrp="1"/>
          </p:cNvSpPr>
          <p:nvPr>
            <p:ph type="hdr" sz="quarter" idx="10"/>
          </p:nvPr>
        </p:nvSpPr>
        <p:spPr/>
        <p:txBody>
          <a:bodyPr/>
          <a:lstStyle/>
          <a:p>
            <a:pPr>
              <a:defRPr/>
            </a:pPr>
            <a:r>
              <a:rPr lang="en-US"/>
              <a:t>LCCA Training - January 20 - 21, 2015</a:t>
            </a:r>
          </a:p>
        </p:txBody>
      </p:sp>
    </p:spTree>
    <p:extLst>
      <p:ext uri="{BB962C8B-B14F-4D97-AF65-F5344CB8AC3E}">
        <p14:creationId xmlns:p14="http://schemas.microsoft.com/office/powerpoint/2010/main" val="1097805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1000">
                <a:solidFill>
                  <a:schemeClr val="tx1"/>
                </a:solidFill>
                <a:latin typeface="Arial" panose="020B0604020202020204" pitchFamily="34" charset="0"/>
              </a:defRPr>
            </a:lvl1pPr>
            <a:lvl2pPr marL="742950" indent="-285750" defTabSz="966788" eaLnBrk="0" hangingPunct="0">
              <a:defRPr sz="1000">
                <a:solidFill>
                  <a:schemeClr val="tx1"/>
                </a:solidFill>
                <a:latin typeface="Arial" panose="020B0604020202020204" pitchFamily="34" charset="0"/>
              </a:defRPr>
            </a:lvl2pPr>
            <a:lvl3pPr marL="1143000" indent="-228600" defTabSz="966788" eaLnBrk="0" hangingPunct="0">
              <a:defRPr sz="1000">
                <a:solidFill>
                  <a:schemeClr val="tx1"/>
                </a:solidFill>
                <a:latin typeface="Arial" panose="020B0604020202020204" pitchFamily="34" charset="0"/>
              </a:defRPr>
            </a:lvl3pPr>
            <a:lvl4pPr marL="1600200" indent="-228600" defTabSz="966788" eaLnBrk="0" hangingPunct="0">
              <a:defRPr sz="1000">
                <a:solidFill>
                  <a:schemeClr val="tx1"/>
                </a:solidFill>
                <a:latin typeface="Arial" panose="020B0604020202020204" pitchFamily="34" charset="0"/>
              </a:defRPr>
            </a:lvl4pPr>
            <a:lvl5pPr marL="2057400" indent="-228600" defTabSz="966788" eaLnBrk="0" hangingPunct="0">
              <a:defRPr sz="1000">
                <a:solidFill>
                  <a:schemeClr val="tx1"/>
                </a:solidFill>
                <a:latin typeface="Arial" panose="020B0604020202020204" pitchFamily="34" charset="0"/>
              </a:defRPr>
            </a:lvl5pPr>
            <a:lvl6pPr marL="2514600" indent="-228600" algn="ctr" defTabSz="966788" eaLnBrk="0" fontAlgn="base" hangingPunct="0">
              <a:spcBef>
                <a:spcPct val="50000"/>
              </a:spcBef>
              <a:spcAft>
                <a:spcPct val="0"/>
              </a:spcAft>
              <a:defRPr sz="1000">
                <a:solidFill>
                  <a:schemeClr val="tx1"/>
                </a:solidFill>
                <a:latin typeface="Arial" panose="020B0604020202020204" pitchFamily="34" charset="0"/>
              </a:defRPr>
            </a:lvl6pPr>
            <a:lvl7pPr marL="2971800" indent="-228600" algn="ctr" defTabSz="966788" eaLnBrk="0" fontAlgn="base" hangingPunct="0">
              <a:spcBef>
                <a:spcPct val="50000"/>
              </a:spcBef>
              <a:spcAft>
                <a:spcPct val="0"/>
              </a:spcAft>
              <a:defRPr sz="1000">
                <a:solidFill>
                  <a:schemeClr val="tx1"/>
                </a:solidFill>
                <a:latin typeface="Arial" panose="020B0604020202020204" pitchFamily="34" charset="0"/>
              </a:defRPr>
            </a:lvl7pPr>
            <a:lvl8pPr marL="3429000" indent="-228600" algn="ctr" defTabSz="966788" eaLnBrk="0" fontAlgn="base" hangingPunct="0">
              <a:spcBef>
                <a:spcPct val="50000"/>
              </a:spcBef>
              <a:spcAft>
                <a:spcPct val="0"/>
              </a:spcAft>
              <a:defRPr sz="1000">
                <a:solidFill>
                  <a:schemeClr val="tx1"/>
                </a:solidFill>
                <a:latin typeface="Arial" panose="020B0604020202020204" pitchFamily="34" charset="0"/>
              </a:defRPr>
            </a:lvl8pPr>
            <a:lvl9pPr marL="3886200" indent="-228600" algn="ctr" defTabSz="966788" eaLnBrk="0" fontAlgn="base" hangingPunct="0">
              <a:spcBef>
                <a:spcPct val="50000"/>
              </a:spcBef>
              <a:spcAft>
                <a:spcPct val="0"/>
              </a:spcAft>
              <a:defRPr sz="1000">
                <a:solidFill>
                  <a:schemeClr val="tx1"/>
                </a:solidFill>
                <a:latin typeface="Arial" panose="020B0604020202020204" pitchFamily="34" charset="0"/>
              </a:defRPr>
            </a:lvl9pPr>
          </a:lstStyle>
          <a:p>
            <a:pPr eaLnBrk="1" hangingPunct="1"/>
            <a:fld id="{D29472FA-7C88-43CE-8C67-1BAE61EDD7B3}" type="slidenum">
              <a:rPr lang="en-US" altLang="en-US" sz="1300">
                <a:ea typeface="Osaka" charset="-128"/>
              </a:rPr>
              <a:pPr eaLnBrk="1" hangingPunct="1"/>
              <a:t>27</a:t>
            </a:fld>
            <a:endParaRPr lang="en-US" altLang="en-US" sz="1300">
              <a:ea typeface="Osaka" charset="-128"/>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2993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F287607-BFB0-4C2F-8720-FEF95178BED8}" type="slidenum">
              <a:rPr lang="en-US" smtClean="0"/>
              <a:pPr>
                <a:defRPr/>
              </a:pPr>
              <a:t>3</a:t>
            </a:fld>
            <a:endParaRPr lang="en-US"/>
          </a:p>
        </p:txBody>
      </p:sp>
      <p:sp>
        <p:nvSpPr>
          <p:cNvPr id="5" name="Header Placeholder 4"/>
          <p:cNvSpPr>
            <a:spLocks noGrp="1"/>
          </p:cNvSpPr>
          <p:nvPr>
            <p:ph type="hdr" sz="quarter" idx="11"/>
          </p:nvPr>
        </p:nvSpPr>
        <p:spPr/>
        <p:txBody>
          <a:bodyPr/>
          <a:lstStyle/>
          <a:p>
            <a:pPr>
              <a:defRPr/>
            </a:pPr>
            <a:r>
              <a:rPr lang="en-US"/>
              <a:t>LCCA Training - January 20 - 21, 2015</a:t>
            </a:r>
          </a:p>
        </p:txBody>
      </p:sp>
    </p:spTree>
    <p:extLst>
      <p:ext uri="{BB962C8B-B14F-4D97-AF65-F5344CB8AC3E}">
        <p14:creationId xmlns:p14="http://schemas.microsoft.com/office/powerpoint/2010/main" val="431549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E3DFE-C827-4782-BE7B-777C188DE3C0}" type="slidenum">
              <a:rPr lang="en-US" smtClean="0"/>
              <a:t>4</a:t>
            </a:fld>
            <a:endParaRPr lang="en-US"/>
          </a:p>
        </p:txBody>
      </p:sp>
    </p:spTree>
    <p:extLst>
      <p:ext uri="{BB962C8B-B14F-4D97-AF65-F5344CB8AC3E}">
        <p14:creationId xmlns:p14="http://schemas.microsoft.com/office/powerpoint/2010/main" val="2069174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000">
                <a:solidFill>
                  <a:schemeClr val="tx1"/>
                </a:solidFill>
                <a:latin typeface="Arial" panose="020B0604020202020204" pitchFamily="34" charset="0"/>
              </a:defRPr>
            </a:lvl1pPr>
            <a:lvl2pPr marL="709613" indent="-273050" defTabSz="920750">
              <a:defRPr sz="1000">
                <a:solidFill>
                  <a:schemeClr val="tx1"/>
                </a:solidFill>
                <a:latin typeface="Arial" panose="020B0604020202020204" pitchFamily="34" charset="0"/>
              </a:defRPr>
            </a:lvl2pPr>
            <a:lvl3pPr marL="1092200" indent="-217488" defTabSz="920750">
              <a:defRPr sz="1000">
                <a:solidFill>
                  <a:schemeClr val="tx1"/>
                </a:solidFill>
                <a:latin typeface="Arial" panose="020B0604020202020204" pitchFamily="34" charset="0"/>
              </a:defRPr>
            </a:lvl3pPr>
            <a:lvl4pPr marL="1530350" indent="-217488" defTabSz="920750">
              <a:defRPr sz="1000">
                <a:solidFill>
                  <a:schemeClr val="tx1"/>
                </a:solidFill>
                <a:latin typeface="Arial" panose="020B0604020202020204" pitchFamily="34" charset="0"/>
              </a:defRPr>
            </a:lvl4pPr>
            <a:lvl5pPr marL="1968500" indent="-217488" defTabSz="920750">
              <a:defRPr sz="1000">
                <a:solidFill>
                  <a:schemeClr val="tx1"/>
                </a:solidFill>
                <a:latin typeface="Arial" panose="020B0604020202020204" pitchFamily="34" charset="0"/>
              </a:defRPr>
            </a:lvl5pPr>
            <a:lvl6pPr marL="2425700" indent="-217488" defTabSz="920750" eaLnBrk="0" fontAlgn="base" hangingPunct="0">
              <a:spcBef>
                <a:spcPct val="0"/>
              </a:spcBef>
              <a:spcAft>
                <a:spcPct val="0"/>
              </a:spcAft>
              <a:defRPr sz="1000">
                <a:solidFill>
                  <a:schemeClr val="tx1"/>
                </a:solidFill>
                <a:latin typeface="Arial" panose="020B0604020202020204" pitchFamily="34" charset="0"/>
              </a:defRPr>
            </a:lvl6pPr>
            <a:lvl7pPr marL="2882900" indent="-217488" defTabSz="920750" eaLnBrk="0" fontAlgn="base" hangingPunct="0">
              <a:spcBef>
                <a:spcPct val="0"/>
              </a:spcBef>
              <a:spcAft>
                <a:spcPct val="0"/>
              </a:spcAft>
              <a:defRPr sz="1000">
                <a:solidFill>
                  <a:schemeClr val="tx1"/>
                </a:solidFill>
                <a:latin typeface="Arial" panose="020B0604020202020204" pitchFamily="34" charset="0"/>
              </a:defRPr>
            </a:lvl7pPr>
            <a:lvl8pPr marL="3340100" indent="-217488" defTabSz="920750" eaLnBrk="0" fontAlgn="base" hangingPunct="0">
              <a:spcBef>
                <a:spcPct val="0"/>
              </a:spcBef>
              <a:spcAft>
                <a:spcPct val="0"/>
              </a:spcAft>
              <a:defRPr sz="1000">
                <a:solidFill>
                  <a:schemeClr val="tx1"/>
                </a:solidFill>
                <a:latin typeface="Arial" panose="020B0604020202020204" pitchFamily="34" charset="0"/>
              </a:defRPr>
            </a:lvl8pPr>
            <a:lvl9pPr marL="3797300" indent="-217488" defTabSz="920750" eaLnBrk="0" fontAlgn="base" hangingPunct="0">
              <a:spcBef>
                <a:spcPct val="0"/>
              </a:spcBef>
              <a:spcAft>
                <a:spcPct val="0"/>
              </a:spcAft>
              <a:defRPr sz="1000">
                <a:solidFill>
                  <a:schemeClr val="tx1"/>
                </a:solidFill>
                <a:latin typeface="Arial" panose="020B0604020202020204" pitchFamily="34" charset="0"/>
              </a:defRPr>
            </a:lvl9pPr>
          </a:lstStyle>
          <a:p>
            <a:fld id="{57B881E4-B799-4FFD-A026-6C6F74B5CFF0}" type="slidenum">
              <a:rPr lang="pt-BR" altLang="en-US" sz="1200" smtClean="0">
                <a:solidFill>
                  <a:srgbClr val="000000"/>
                </a:solidFill>
              </a:rPr>
              <a:pPr/>
              <a:t>5</a:t>
            </a:fld>
            <a:endParaRPr lang="pt-BR" altLang="en-US" sz="1200">
              <a:solidFill>
                <a:srgbClr val="000000"/>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n-US">
              <a:latin typeface="Arial" panose="020B0604020202020204" pitchFamily="34" charset="0"/>
            </a:endParaRPr>
          </a:p>
        </p:txBody>
      </p:sp>
    </p:spTree>
    <p:extLst>
      <p:ext uri="{BB962C8B-B14F-4D97-AF65-F5344CB8AC3E}">
        <p14:creationId xmlns:p14="http://schemas.microsoft.com/office/powerpoint/2010/main" val="1040057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000">
                <a:solidFill>
                  <a:schemeClr val="tx1"/>
                </a:solidFill>
                <a:latin typeface="Arial" panose="020B0604020202020204" pitchFamily="34" charset="0"/>
              </a:defRPr>
            </a:lvl1pPr>
            <a:lvl2pPr marL="709613" indent="-273050" defTabSz="920750">
              <a:defRPr sz="1000">
                <a:solidFill>
                  <a:schemeClr val="tx1"/>
                </a:solidFill>
                <a:latin typeface="Arial" panose="020B0604020202020204" pitchFamily="34" charset="0"/>
              </a:defRPr>
            </a:lvl2pPr>
            <a:lvl3pPr marL="1092200" indent="-217488" defTabSz="920750">
              <a:defRPr sz="1000">
                <a:solidFill>
                  <a:schemeClr val="tx1"/>
                </a:solidFill>
                <a:latin typeface="Arial" panose="020B0604020202020204" pitchFamily="34" charset="0"/>
              </a:defRPr>
            </a:lvl3pPr>
            <a:lvl4pPr marL="1530350" indent="-217488" defTabSz="920750">
              <a:defRPr sz="1000">
                <a:solidFill>
                  <a:schemeClr val="tx1"/>
                </a:solidFill>
                <a:latin typeface="Arial" panose="020B0604020202020204" pitchFamily="34" charset="0"/>
              </a:defRPr>
            </a:lvl4pPr>
            <a:lvl5pPr marL="1968500" indent="-217488" defTabSz="920750">
              <a:defRPr sz="1000">
                <a:solidFill>
                  <a:schemeClr val="tx1"/>
                </a:solidFill>
                <a:latin typeface="Arial" panose="020B0604020202020204" pitchFamily="34" charset="0"/>
              </a:defRPr>
            </a:lvl5pPr>
            <a:lvl6pPr marL="2425700" indent="-217488" defTabSz="920750" eaLnBrk="0" fontAlgn="base" hangingPunct="0">
              <a:spcBef>
                <a:spcPct val="0"/>
              </a:spcBef>
              <a:spcAft>
                <a:spcPct val="0"/>
              </a:spcAft>
              <a:defRPr sz="1000">
                <a:solidFill>
                  <a:schemeClr val="tx1"/>
                </a:solidFill>
                <a:latin typeface="Arial" panose="020B0604020202020204" pitchFamily="34" charset="0"/>
              </a:defRPr>
            </a:lvl6pPr>
            <a:lvl7pPr marL="2882900" indent="-217488" defTabSz="920750" eaLnBrk="0" fontAlgn="base" hangingPunct="0">
              <a:spcBef>
                <a:spcPct val="0"/>
              </a:spcBef>
              <a:spcAft>
                <a:spcPct val="0"/>
              </a:spcAft>
              <a:defRPr sz="1000">
                <a:solidFill>
                  <a:schemeClr val="tx1"/>
                </a:solidFill>
                <a:latin typeface="Arial" panose="020B0604020202020204" pitchFamily="34" charset="0"/>
              </a:defRPr>
            </a:lvl7pPr>
            <a:lvl8pPr marL="3340100" indent="-217488" defTabSz="920750" eaLnBrk="0" fontAlgn="base" hangingPunct="0">
              <a:spcBef>
                <a:spcPct val="0"/>
              </a:spcBef>
              <a:spcAft>
                <a:spcPct val="0"/>
              </a:spcAft>
              <a:defRPr sz="1000">
                <a:solidFill>
                  <a:schemeClr val="tx1"/>
                </a:solidFill>
                <a:latin typeface="Arial" panose="020B0604020202020204" pitchFamily="34" charset="0"/>
              </a:defRPr>
            </a:lvl8pPr>
            <a:lvl9pPr marL="3797300" indent="-217488" defTabSz="920750" eaLnBrk="0" fontAlgn="base" hangingPunct="0">
              <a:spcBef>
                <a:spcPct val="0"/>
              </a:spcBef>
              <a:spcAft>
                <a:spcPct val="0"/>
              </a:spcAft>
              <a:defRPr sz="1000">
                <a:solidFill>
                  <a:schemeClr val="tx1"/>
                </a:solidFill>
                <a:latin typeface="Arial" panose="020B0604020202020204" pitchFamily="34" charset="0"/>
              </a:defRPr>
            </a:lvl9pPr>
          </a:lstStyle>
          <a:p>
            <a:fld id="{A1A3A6BD-9397-4098-A6F7-79987E50EE90}" type="slidenum">
              <a:rPr lang="pt-BR" altLang="en-US" sz="1200" smtClean="0">
                <a:solidFill>
                  <a:srgbClr val="000000"/>
                </a:solidFill>
              </a:rPr>
              <a:pPr/>
              <a:t>6</a:t>
            </a:fld>
            <a:endParaRPr lang="pt-BR" altLang="en-US" sz="120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n-US">
              <a:latin typeface="Arial" panose="020B0604020202020204" pitchFamily="34" charset="0"/>
            </a:endParaRPr>
          </a:p>
        </p:txBody>
      </p:sp>
    </p:spTree>
    <p:extLst>
      <p:ext uri="{BB962C8B-B14F-4D97-AF65-F5344CB8AC3E}">
        <p14:creationId xmlns:p14="http://schemas.microsoft.com/office/powerpoint/2010/main" val="2626432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1000">
                <a:solidFill>
                  <a:schemeClr val="tx1"/>
                </a:solidFill>
                <a:latin typeface="Arial" panose="020B0604020202020204" pitchFamily="34" charset="0"/>
              </a:defRPr>
            </a:lvl1pPr>
            <a:lvl2pPr marL="709613" indent="-273050" defTabSz="920750">
              <a:defRPr sz="1000">
                <a:solidFill>
                  <a:schemeClr val="tx1"/>
                </a:solidFill>
                <a:latin typeface="Arial" panose="020B0604020202020204" pitchFamily="34" charset="0"/>
              </a:defRPr>
            </a:lvl2pPr>
            <a:lvl3pPr marL="1092200" indent="-217488" defTabSz="920750">
              <a:defRPr sz="1000">
                <a:solidFill>
                  <a:schemeClr val="tx1"/>
                </a:solidFill>
                <a:latin typeface="Arial" panose="020B0604020202020204" pitchFamily="34" charset="0"/>
              </a:defRPr>
            </a:lvl3pPr>
            <a:lvl4pPr marL="1530350" indent="-217488" defTabSz="920750">
              <a:defRPr sz="1000">
                <a:solidFill>
                  <a:schemeClr val="tx1"/>
                </a:solidFill>
                <a:latin typeface="Arial" panose="020B0604020202020204" pitchFamily="34" charset="0"/>
              </a:defRPr>
            </a:lvl4pPr>
            <a:lvl5pPr marL="1968500" indent="-217488" defTabSz="920750">
              <a:defRPr sz="1000">
                <a:solidFill>
                  <a:schemeClr val="tx1"/>
                </a:solidFill>
                <a:latin typeface="Arial" panose="020B0604020202020204" pitchFamily="34" charset="0"/>
              </a:defRPr>
            </a:lvl5pPr>
            <a:lvl6pPr marL="2425700" indent="-217488" defTabSz="920750" eaLnBrk="0" fontAlgn="base" hangingPunct="0">
              <a:spcBef>
                <a:spcPct val="0"/>
              </a:spcBef>
              <a:spcAft>
                <a:spcPct val="0"/>
              </a:spcAft>
              <a:defRPr sz="1000">
                <a:solidFill>
                  <a:schemeClr val="tx1"/>
                </a:solidFill>
                <a:latin typeface="Arial" panose="020B0604020202020204" pitchFamily="34" charset="0"/>
              </a:defRPr>
            </a:lvl6pPr>
            <a:lvl7pPr marL="2882900" indent="-217488" defTabSz="920750" eaLnBrk="0" fontAlgn="base" hangingPunct="0">
              <a:spcBef>
                <a:spcPct val="0"/>
              </a:spcBef>
              <a:spcAft>
                <a:spcPct val="0"/>
              </a:spcAft>
              <a:defRPr sz="1000">
                <a:solidFill>
                  <a:schemeClr val="tx1"/>
                </a:solidFill>
                <a:latin typeface="Arial" panose="020B0604020202020204" pitchFamily="34" charset="0"/>
              </a:defRPr>
            </a:lvl7pPr>
            <a:lvl8pPr marL="3340100" indent="-217488" defTabSz="920750" eaLnBrk="0" fontAlgn="base" hangingPunct="0">
              <a:spcBef>
                <a:spcPct val="0"/>
              </a:spcBef>
              <a:spcAft>
                <a:spcPct val="0"/>
              </a:spcAft>
              <a:defRPr sz="1000">
                <a:solidFill>
                  <a:schemeClr val="tx1"/>
                </a:solidFill>
                <a:latin typeface="Arial" panose="020B0604020202020204" pitchFamily="34" charset="0"/>
              </a:defRPr>
            </a:lvl8pPr>
            <a:lvl9pPr marL="3797300" indent="-217488" defTabSz="920750" eaLnBrk="0" fontAlgn="base" hangingPunct="0">
              <a:spcBef>
                <a:spcPct val="0"/>
              </a:spcBef>
              <a:spcAft>
                <a:spcPct val="0"/>
              </a:spcAft>
              <a:defRPr sz="1000">
                <a:solidFill>
                  <a:schemeClr val="tx1"/>
                </a:solidFill>
                <a:latin typeface="Arial" panose="020B0604020202020204" pitchFamily="34" charset="0"/>
              </a:defRPr>
            </a:lvl9pPr>
          </a:lstStyle>
          <a:p>
            <a:fld id="{CDA25FA3-AA1C-45F9-A958-07F1EB125EBD}" type="slidenum">
              <a:rPr lang="pt-BR" altLang="en-US" sz="1200" smtClean="0">
                <a:solidFill>
                  <a:srgbClr val="000000"/>
                </a:solidFill>
              </a:rPr>
              <a:pPr/>
              <a:t>7</a:t>
            </a:fld>
            <a:endParaRPr lang="pt-BR" altLang="en-US" sz="1200">
              <a:solidFill>
                <a:srgbClr val="000000"/>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E" altLang="en-US">
              <a:latin typeface="Arial" panose="020B0604020202020204" pitchFamily="34" charset="0"/>
            </a:endParaRPr>
          </a:p>
        </p:txBody>
      </p:sp>
    </p:spTree>
    <p:extLst>
      <p:ext uri="{BB962C8B-B14F-4D97-AF65-F5344CB8AC3E}">
        <p14:creationId xmlns:p14="http://schemas.microsoft.com/office/powerpoint/2010/main" val="185005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E3DFE-C827-4782-BE7B-777C188DE3C0}" type="slidenum">
              <a:rPr lang="en-US" smtClean="0"/>
              <a:t>8</a:t>
            </a:fld>
            <a:endParaRPr lang="en-US"/>
          </a:p>
        </p:txBody>
      </p:sp>
    </p:spTree>
    <p:extLst>
      <p:ext uri="{BB962C8B-B14F-4D97-AF65-F5344CB8AC3E}">
        <p14:creationId xmlns:p14="http://schemas.microsoft.com/office/powerpoint/2010/main" val="383880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E3DFE-C827-4782-BE7B-777C188DE3C0}" type="slidenum">
              <a:rPr lang="en-US" smtClean="0"/>
              <a:t>9</a:t>
            </a:fld>
            <a:endParaRPr lang="en-US"/>
          </a:p>
        </p:txBody>
      </p:sp>
    </p:spTree>
    <p:extLst>
      <p:ext uri="{BB962C8B-B14F-4D97-AF65-F5344CB8AC3E}">
        <p14:creationId xmlns:p14="http://schemas.microsoft.com/office/powerpoint/2010/main" val="28414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E3DFE-C827-4782-BE7B-777C188DE3C0}" type="slidenum">
              <a:rPr lang="en-US" smtClean="0"/>
              <a:t>10</a:t>
            </a:fld>
            <a:endParaRPr lang="en-US"/>
          </a:p>
        </p:txBody>
      </p:sp>
    </p:spTree>
    <p:extLst>
      <p:ext uri="{BB962C8B-B14F-4D97-AF65-F5344CB8AC3E}">
        <p14:creationId xmlns:p14="http://schemas.microsoft.com/office/powerpoint/2010/main" val="2509875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s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370667"/>
            <a:ext cx="7348220" cy="1442721"/>
          </a:xfrm>
        </p:spPr>
        <p:txBody>
          <a:bodyPr anchor="t">
            <a:normAutofit/>
          </a:bodyPr>
          <a:lstStyle>
            <a:lvl1pPr algn="l">
              <a:defRPr sz="4200"/>
            </a:lvl1pPr>
          </a:lstStyle>
          <a:p>
            <a:r>
              <a:rPr lang="en-US"/>
              <a:t>Click to edit Master title style</a:t>
            </a:r>
            <a:endParaRPr lang="en-US" dirty="0"/>
          </a:p>
        </p:txBody>
      </p:sp>
      <p:sp>
        <p:nvSpPr>
          <p:cNvPr id="3" name="Subtitle 2"/>
          <p:cNvSpPr>
            <a:spLocks noGrp="1"/>
          </p:cNvSpPr>
          <p:nvPr>
            <p:ph type="subTitle" idx="1"/>
          </p:nvPr>
        </p:nvSpPr>
        <p:spPr>
          <a:xfrm>
            <a:off x="342900" y="4245506"/>
            <a:ext cx="7348221" cy="929322"/>
          </a:xfrm>
        </p:spPr>
        <p:txBody>
          <a:bodyPr>
            <a:normAutofit/>
          </a:bodyPr>
          <a:lstStyle>
            <a:lvl1pPr marL="0" indent="0" algn="l">
              <a:buNone/>
              <a:defRPr sz="2700" i="1" baseline="0">
                <a:solidFill>
                  <a:schemeClr val="tx1">
                    <a:lumMod val="50000"/>
                    <a:lumOff val="50000"/>
                  </a:schemeClr>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899" y="462637"/>
            <a:ext cx="2743200" cy="525786"/>
          </a:xfrm>
          <a:prstGeom prst="rect">
            <a:avLst/>
          </a:prstGeom>
        </p:spPr>
      </p:pic>
      <p:sp>
        <p:nvSpPr>
          <p:cNvPr id="6" name="Text Placeholder 5"/>
          <p:cNvSpPr>
            <a:spLocks noGrp="1"/>
          </p:cNvSpPr>
          <p:nvPr>
            <p:ph type="body" sz="quarter" idx="10" hasCustomPrompt="1"/>
          </p:nvPr>
        </p:nvSpPr>
        <p:spPr>
          <a:xfrm>
            <a:off x="342901" y="5412318"/>
            <a:ext cx="7536656" cy="656590"/>
          </a:xfrm>
        </p:spPr>
        <p:txBody>
          <a:bodyPr/>
          <a:lstStyle>
            <a:lvl1pPr marL="0" indent="0">
              <a:buNone/>
              <a:defRPr sz="2100"/>
            </a:lvl1pPr>
          </a:lstStyle>
          <a:p>
            <a:r>
              <a:rPr lang="en-US" sz="2700" dirty="0">
                <a:solidFill>
                  <a:schemeClr val="tx1"/>
                </a:solidFill>
              </a:rPr>
              <a:t>Presenter Name,</a:t>
            </a:r>
            <a:r>
              <a:rPr lang="en-US" sz="2700" baseline="0" dirty="0">
                <a:solidFill>
                  <a:schemeClr val="tx1"/>
                </a:solidFill>
              </a:rPr>
              <a:t> title, etc.</a:t>
            </a:r>
            <a:endParaRPr lang="en-US" sz="2700" dirty="0">
              <a:solidFill>
                <a:schemeClr val="tx1"/>
              </a:solidFill>
            </a:endParaRPr>
          </a:p>
        </p:txBody>
      </p:sp>
      <p:sp>
        <p:nvSpPr>
          <p:cNvPr id="8" name="Text Placeholder 7"/>
          <p:cNvSpPr>
            <a:spLocks noGrp="1"/>
          </p:cNvSpPr>
          <p:nvPr>
            <p:ph type="body" sz="quarter" idx="11" hasCustomPrompt="1"/>
          </p:nvPr>
        </p:nvSpPr>
        <p:spPr>
          <a:xfrm>
            <a:off x="7616825" y="457201"/>
            <a:ext cx="1155700" cy="454025"/>
          </a:xfrm>
        </p:spPr>
        <p:txBody>
          <a:bodyPr>
            <a:normAutofit/>
          </a:bodyPr>
          <a:lstStyle>
            <a:lvl1pPr marL="0" indent="0">
              <a:buNone/>
              <a:defRPr sz="1350">
                <a:solidFill>
                  <a:schemeClr val="bg1">
                    <a:lumMod val="65000"/>
                  </a:schemeClr>
                </a:solidFill>
              </a:defRPr>
            </a:lvl1pPr>
          </a:lstStyle>
          <a:p>
            <a:pPr lvl="0"/>
            <a:fld id="{576F3CC1-65C3-4D34-B29A-62DF05D6A142}" type="datetime4">
              <a:rPr lang="en-US" smtClean="0"/>
              <a:t>July 1, 2015</a:t>
            </a:fld>
            <a:endParaRPr lang="en-US" dirty="0"/>
          </a:p>
        </p:txBody>
      </p:sp>
    </p:spTree>
    <p:extLst>
      <p:ext uri="{BB962C8B-B14F-4D97-AF65-F5344CB8AC3E}">
        <p14:creationId xmlns:p14="http://schemas.microsoft.com/office/powerpoint/2010/main" val="2633837124"/>
      </p:ext>
    </p:extLst>
  </p:cSld>
  <p:clrMapOvr>
    <a:masterClrMapping/>
  </p:clrMapOvr>
  <p:extLst mod="1">
    <p:ext uri="{DCECCB84-F9BA-43D5-87BE-67443E8EF086}">
      <p15:sldGuideLst xmlns:p15="http://schemas.microsoft.com/office/powerpoint/2012/main">
        <p15:guide id="1" orient="horz" pos="288" userDrawn="1">
          <p15:clr>
            <a:srgbClr val="FBAE40"/>
          </p15:clr>
        </p15:guide>
        <p15:guide id="2" pos="216" userDrawn="1">
          <p15:clr>
            <a:srgbClr val="FBAE40"/>
          </p15:clr>
        </p15:guide>
        <p15:guide id="3" orient="horz" pos="4032" userDrawn="1">
          <p15:clr>
            <a:srgbClr val="FBAE40"/>
          </p15:clr>
        </p15:guide>
        <p15:guide id="4" pos="552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Image">
    <p:bg>
      <p:bgPr>
        <a:solidFill>
          <a:schemeClr val="bg1"/>
        </a:solidFill>
        <a:effectLst/>
      </p:bgPr>
    </p:bg>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0" y="0"/>
            <a:ext cx="9144000" cy="6858000"/>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934937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5"/>
            <a:ext cx="2949178" cy="1069975"/>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07586F4-ADA5-4773-803A-D371D35571C0}" type="datetimeFigureOut">
              <a:rPr lang="en-US" smtClean="0"/>
              <a:t>10/26/2017</a:t>
            </a:fld>
            <a:endParaRPr lang="en-US"/>
          </a:p>
        </p:txBody>
      </p:sp>
      <p:sp>
        <p:nvSpPr>
          <p:cNvPr id="7" name="Slide Number Placeholder 6"/>
          <p:cNvSpPr>
            <a:spLocks noGrp="1"/>
          </p:cNvSpPr>
          <p:nvPr>
            <p:ph type="sldNum" sz="quarter" idx="12"/>
          </p:nvPr>
        </p:nvSpPr>
        <p:spPr/>
        <p:txBody>
          <a:bodyPr/>
          <a:lstStyle/>
          <a:p>
            <a:fld id="{08156EEF-088B-4A45-B70B-D62A30E62C39}" type="slidenum">
              <a:rPr lang="en-US" smtClean="0"/>
              <a:t>‹#›</a:t>
            </a:fld>
            <a:endParaRPr lang="en-US"/>
          </a:p>
        </p:txBody>
      </p:sp>
    </p:spTree>
    <p:extLst>
      <p:ext uri="{BB962C8B-B14F-4D97-AF65-F5344CB8AC3E}">
        <p14:creationId xmlns:p14="http://schemas.microsoft.com/office/powerpoint/2010/main" val="4274399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5"/>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07586F4-ADA5-4773-803A-D371D35571C0}" type="datetimeFigureOut">
              <a:rPr lang="en-US" smtClean="0"/>
              <a:t>10/26/2017</a:t>
            </a:fld>
            <a:endParaRPr lang="en-US"/>
          </a:p>
        </p:txBody>
      </p:sp>
      <p:sp>
        <p:nvSpPr>
          <p:cNvPr id="7" name="Slide Number Placeholder 6"/>
          <p:cNvSpPr>
            <a:spLocks noGrp="1"/>
          </p:cNvSpPr>
          <p:nvPr>
            <p:ph type="sldNum" sz="quarter" idx="12"/>
          </p:nvPr>
        </p:nvSpPr>
        <p:spPr/>
        <p:txBody>
          <a:bodyPr/>
          <a:lstStyle/>
          <a:p>
            <a:fld id="{08156EEF-088B-4A45-B70B-D62A30E62C39}" type="slidenum">
              <a:rPr lang="en-US" smtClean="0"/>
              <a:t>‹#›</a:t>
            </a:fld>
            <a:endParaRPr lang="en-US"/>
          </a:p>
        </p:txBody>
      </p:sp>
    </p:spTree>
    <p:extLst>
      <p:ext uri="{BB962C8B-B14F-4D97-AF65-F5344CB8AC3E}">
        <p14:creationId xmlns:p14="http://schemas.microsoft.com/office/powerpoint/2010/main" val="1130924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3999C1-58BE-48A3-83C7-D818FE3B8318}" type="slidenum">
              <a:rPr lang="en-US"/>
              <a:pPr>
                <a:defRPr/>
              </a:pPr>
              <a:t>‹#›</a:t>
            </a:fld>
            <a:endParaRPr lang="en-US"/>
          </a:p>
        </p:txBody>
      </p:sp>
    </p:spTree>
    <p:extLst>
      <p:ext uri="{BB962C8B-B14F-4D97-AF65-F5344CB8AC3E}">
        <p14:creationId xmlns:p14="http://schemas.microsoft.com/office/powerpoint/2010/main" val="11923376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Block">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1" y="1727200"/>
            <a:ext cx="8429624" cy="745068"/>
          </a:xfrm>
        </p:spPr>
        <p:txBody>
          <a:bodyPr anchor="t">
            <a:normAutofit/>
          </a:bodyPr>
          <a:lstStyle>
            <a:lvl1pPr algn="l">
              <a:defRPr sz="4200"/>
            </a:lvl1pPr>
          </a:lstStyle>
          <a:p>
            <a:r>
              <a:rPr lang="en-US"/>
              <a:t>Click to edit Master title style</a:t>
            </a:r>
            <a:endParaRPr lang="en-US" dirty="0"/>
          </a:p>
        </p:txBody>
      </p:sp>
      <p:sp>
        <p:nvSpPr>
          <p:cNvPr id="3" name="Subtitle 2"/>
          <p:cNvSpPr>
            <a:spLocks noGrp="1"/>
          </p:cNvSpPr>
          <p:nvPr>
            <p:ph type="subTitle" idx="1"/>
          </p:nvPr>
        </p:nvSpPr>
        <p:spPr>
          <a:xfrm>
            <a:off x="342899" y="2774953"/>
            <a:ext cx="7348221" cy="692995"/>
          </a:xfrm>
        </p:spPr>
        <p:txBody>
          <a:bodyPr>
            <a:normAutofit/>
          </a:bodyPr>
          <a:lstStyle>
            <a:lvl1pPr marL="0" indent="0" algn="l">
              <a:buNone/>
              <a:defRPr sz="2700" i="1" baseline="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99" y="462637"/>
            <a:ext cx="2743200" cy="525786"/>
          </a:xfrm>
          <a:prstGeom prst="rect">
            <a:avLst/>
          </a:prstGeom>
        </p:spPr>
      </p:pic>
    </p:spTree>
    <p:extLst>
      <p:ext uri="{BB962C8B-B14F-4D97-AF65-F5344CB8AC3E}">
        <p14:creationId xmlns:p14="http://schemas.microsoft.com/office/powerpoint/2010/main" val="2337616243"/>
      </p:ext>
    </p:extLst>
  </p:cSld>
  <p:clrMapOvr>
    <a:masterClrMapping/>
  </p:clrMapOvr>
  <p:extLst mod="1">
    <p:ext uri="{DCECCB84-F9BA-43D5-87BE-67443E8EF086}">
      <p15:sldGuideLst xmlns:p15="http://schemas.microsoft.com/office/powerpoint/2012/main">
        <p15:guide id="1" orient="horz" pos="288" userDrawn="1">
          <p15:clr>
            <a:srgbClr val="FBAE40"/>
          </p15:clr>
        </p15:guide>
        <p15:guide id="2" pos="216" userDrawn="1">
          <p15:clr>
            <a:srgbClr val="FBAE40"/>
          </p15:clr>
        </p15:guide>
        <p15:guide id="3" orient="horz" pos="4032" userDrawn="1">
          <p15:clr>
            <a:srgbClr val="FBAE40"/>
          </p15:clr>
        </p15:guide>
        <p15:guide id="4" pos="552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Color Fie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06601" y="1727200"/>
            <a:ext cx="6765924" cy="1442721"/>
          </a:xfrm>
        </p:spPr>
        <p:txBody>
          <a:bodyPr anchor="t">
            <a:normAutofit/>
          </a:bodyPr>
          <a:lstStyle>
            <a:lvl1pPr algn="l">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006601" y="3602039"/>
            <a:ext cx="6765925" cy="929322"/>
          </a:xfrm>
        </p:spPr>
        <p:txBody>
          <a:bodyPr>
            <a:normAutofit/>
          </a:bodyPr>
          <a:lstStyle>
            <a:lvl1pPr marL="0" indent="0" algn="l">
              <a:buNone/>
              <a:defRPr sz="2700" i="1" baseline="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900" y="457200"/>
            <a:ext cx="514350" cy="685800"/>
          </a:xfrm>
          <a:prstGeom prst="rect">
            <a:avLst/>
          </a:prstGeom>
        </p:spPr>
      </p:pic>
      <p:sp>
        <p:nvSpPr>
          <p:cNvPr id="12" name="Text Placeholder 11"/>
          <p:cNvSpPr>
            <a:spLocks noGrp="1"/>
          </p:cNvSpPr>
          <p:nvPr>
            <p:ph type="body" sz="quarter" idx="12" hasCustomPrompt="1"/>
          </p:nvPr>
        </p:nvSpPr>
        <p:spPr>
          <a:xfrm>
            <a:off x="342901" y="6109548"/>
            <a:ext cx="1297781" cy="291253"/>
          </a:xfrm>
        </p:spPr>
        <p:txBody>
          <a:bodyPr>
            <a:normAutofit/>
          </a:bodyPr>
          <a:lstStyle>
            <a:lvl1pPr marL="0" indent="0">
              <a:buNone/>
              <a:defRPr sz="1200">
                <a:solidFill>
                  <a:schemeClr val="bg1">
                    <a:lumMod val="65000"/>
                  </a:schemeClr>
                </a:solidFill>
              </a:defRPr>
            </a:lvl1pPr>
          </a:lstStyle>
          <a:p>
            <a:pPr lvl="0"/>
            <a:fld id="{468AEC0A-22D7-43DB-A4AC-AF78F4E50F94}" type="datetime4">
              <a:rPr lang="en-US" smtClean="0"/>
              <a:t>July 1, 2015</a:t>
            </a:fld>
            <a:endParaRPr lang="en-US" dirty="0"/>
          </a:p>
        </p:txBody>
      </p:sp>
    </p:spTree>
    <p:extLst>
      <p:ext uri="{BB962C8B-B14F-4D97-AF65-F5344CB8AC3E}">
        <p14:creationId xmlns:p14="http://schemas.microsoft.com/office/powerpoint/2010/main" val="861991584"/>
      </p:ext>
    </p:extLst>
  </p:cSld>
  <p:clrMapOvr>
    <a:masterClrMapping/>
  </p:clrMapOvr>
  <p:extLst mod="1">
    <p:ext uri="{DCECCB84-F9BA-43D5-87BE-67443E8EF086}">
      <p15:sldGuideLst xmlns:p15="http://schemas.microsoft.com/office/powerpoint/2012/main">
        <p15:guide id="1" orient="horz" pos="288" userDrawn="1">
          <p15:clr>
            <a:srgbClr val="FBAE40"/>
          </p15:clr>
        </p15:guide>
        <p15:guide id="2" pos="216" userDrawn="1">
          <p15:clr>
            <a:srgbClr val="FBAE40"/>
          </p15:clr>
        </p15:guide>
        <p15:guide id="3" orient="horz" pos="4032" userDrawn="1">
          <p15:clr>
            <a:srgbClr val="FBAE40"/>
          </p15:clr>
        </p15:guide>
        <p15:guide id="4" pos="552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E03974-8C07-4A3D-BFCF-C40E7F889CB0}" type="datetime4">
              <a:rPr lang="en-US" smtClean="0"/>
              <a:pPr/>
              <a:t>October 26, 2017</a:t>
            </a:fld>
            <a:endParaRPr lang="en-US" dirty="0"/>
          </a:p>
        </p:txBody>
      </p:sp>
      <p:sp>
        <p:nvSpPr>
          <p:cNvPr id="6" name="Slide Number Placeholder 5"/>
          <p:cNvSpPr>
            <a:spLocks noGrp="1"/>
          </p:cNvSpPr>
          <p:nvPr>
            <p:ph type="sldNum" sz="quarter" idx="12"/>
          </p:nvPr>
        </p:nvSpPr>
        <p:spPr/>
        <p:txBody>
          <a:bodyPr/>
          <a:lstStyle/>
          <a:p>
            <a:fld id="{08156EEF-088B-4A45-B70B-D62A30E62C39}" type="slidenum">
              <a:rPr lang="en-US" smtClean="0"/>
              <a:t>‹#›</a:t>
            </a:fld>
            <a:endParaRPr lang="en-US"/>
          </a:p>
        </p:txBody>
      </p:sp>
    </p:spTree>
    <p:extLst>
      <p:ext uri="{BB962C8B-B14F-4D97-AF65-F5344CB8AC3E}">
        <p14:creationId xmlns:p14="http://schemas.microsoft.com/office/powerpoint/2010/main" val="418713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3727" y="2655146"/>
            <a:ext cx="7886700" cy="961814"/>
          </a:xfrm>
        </p:spPr>
        <p:txBody>
          <a:bodyPr anchor="b">
            <a:normAutofit/>
          </a:bodyPr>
          <a:lstStyle>
            <a:lvl1pPr algn="ctr">
              <a:defRPr sz="3300" b="0"/>
            </a:lvl1pPr>
          </a:lstStyle>
          <a:p>
            <a:r>
              <a:rPr lang="en-US"/>
              <a:t>Click to edit Master title style</a:t>
            </a:r>
            <a:endParaRPr lang="en-US" dirty="0"/>
          </a:p>
        </p:txBody>
      </p:sp>
      <p:sp>
        <p:nvSpPr>
          <p:cNvPr id="3" name="Text Placeholder 2"/>
          <p:cNvSpPr>
            <a:spLocks noGrp="1"/>
          </p:cNvSpPr>
          <p:nvPr>
            <p:ph type="body" idx="1" hasCustomPrompt="1"/>
          </p:nvPr>
        </p:nvSpPr>
        <p:spPr>
          <a:xfrm>
            <a:off x="613727" y="3634424"/>
            <a:ext cx="7886700" cy="388937"/>
          </a:xfrm>
        </p:spPr>
        <p:txBody>
          <a:bodyPr>
            <a:normAutofit/>
          </a:bodyPr>
          <a:lstStyle>
            <a:lvl1pPr marL="0" indent="0" algn="ctr">
              <a:buNone/>
              <a:defRPr sz="1350" i="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9756930"/>
      </p:ext>
    </p:extLst>
  </p:cSld>
  <p:clrMapOvr>
    <a:masterClrMapping/>
  </p:clrMapOvr>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309707"/>
            <a:ext cx="3887470" cy="3637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2309707"/>
            <a:ext cx="3887470" cy="3637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586F4-ADA5-4773-803A-D371D35571C0}" type="datetimeFigureOut">
              <a:rPr lang="en-US" smtClean="0"/>
              <a:t>10/26/2017</a:t>
            </a:fld>
            <a:endParaRPr lang="en-US" dirty="0"/>
          </a:p>
        </p:txBody>
      </p:sp>
      <p:sp>
        <p:nvSpPr>
          <p:cNvPr id="7" name="Slide Number Placeholder 6"/>
          <p:cNvSpPr>
            <a:spLocks noGrp="1"/>
          </p:cNvSpPr>
          <p:nvPr>
            <p:ph type="sldNum" sz="quarter" idx="12"/>
          </p:nvPr>
        </p:nvSpPr>
        <p:spPr/>
        <p:txBody>
          <a:bodyPr/>
          <a:lstStyle/>
          <a:p>
            <a:fld id="{08156EEF-088B-4A45-B70B-D62A30E62C39}" type="slidenum">
              <a:rPr lang="en-US" smtClean="0"/>
              <a:t>‹#›</a:t>
            </a:fld>
            <a:endParaRPr lang="en-US"/>
          </a:p>
        </p:txBody>
      </p:sp>
    </p:spTree>
    <p:extLst>
      <p:ext uri="{BB962C8B-B14F-4D97-AF65-F5344CB8AC3E}">
        <p14:creationId xmlns:p14="http://schemas.microsoft.com/office/powerpoint/2010/main" val="422899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2219484"/>
            <a:ext cx="3868340" cy="41888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771670"/>
            <a:ext cx="3868340" cy="3161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219484"/>
            <a:ext cx="3887391" cy="41888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771670"/>
            <a:ext cx="3887391" cy="31617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7586F4-ADA5-4773-803A-D371D35571C0}" type="datetimeFigureOut">
              <a:rPr lang="en-US" smtClean="0"/>
              <a:t>10/26/2017</a:t>
            </a:fld>
            <a:endParaRPr lang="en-US"/>
          </a:p>
        </p:txBody>
      </p:sp>
      <p:sp>
        <p:nvSpPr>
          <p:cNvPr id="9" name="Slide Number Placeholder 8"/>
          <p:cNvSpPr>
            <a:spLocks noGrp="1"/>
          </p:cNvSpPr>
          <p:nvPr>
            <p:ph type="sldNum" sz="quarter" idx="12"/>
          </p:nvPr>
        </p:nvSpPr>
        <p:spPr/>
        <p:txBody>
          <a:bodyPr/>
          <a:lstStyle/>
          <a:p>
            <a:fld id="{08156EEF-088B-4A45-B70B-D62A30E62C39}" type="slidenum">
              <a:rPr lang="en-US" smtClean="0"/>
              <a:t>‹#›</a:t>
            </a:fld>
            <a:endParaRPr lang="en-US"/>
          </a:p>
        </p:txBody>
      </p:sp>
      <p:sp>
        <p:nvSpPr>
          <p:cNvPr id="10" name="Title 1"/>
          <p:cNvSpPr>
            <a:spLocks noGrp="1"/>
          </p:cNvSpPr>
          <p:nvPr>
            <p:ph type="title"/>
          </p:nvPr>
        </p:nvSpPr>
        <p:spPr>
          <a:xfrm>
            <a:off x="628650" y="995680"/>
            <a:ext cx="7886700" cy="1090507"/>
          </a:xfrm>
        </p:spPr>
        <p:txBody>
          <a:bodyPr/>
          <a:lstStyle/>
          <a:p>
            <a:r>
              <a:rPr lang="en-US"/>
              <a:t>Click to edit Master title style</a:t>
            </a:r>
          </a:p>
        </p:txBody>
      </p:sp>
    </p:spTree>
    <p:extLst>
      <p:ext uri="{BB962C8B-B14F-4D97-AF65-F5344CB8AC3E}">
        <p14:creationId xmlns:p14="http://schemas.microsoft.com/office/powerpoint/2010/main" val="371786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7586F4-ADA5-4773-803A-D371D35571C0}" type="datetimeFigureOut">
              <a:rPr lang="en-US" smtClean="0"/>
              <a:t>10/26/2017</a:t>
            </a:fld>
            <a:endParaRPr lang="en-US"/>
          </a:p>
        </p:txBody>
      </p:sp>
      <p:sp>
        <p:nvSpPr>
          <p:cNvPr id="5" name="Slide Number Placeholder 4"/>
          <p:cNvSpPr>
            <a:spLocks noGrp="1"/>
          </p:cNvSpPr>
          <p:nvPr>
            <p:ph type="sldNum" sz="quarter" idx="12"/>
          </p:nvPr>
        </p:nvSpPr>
        <p:spPr/>
        <p:txBody>
          <a:bodyPr/>
          <a:lstStyle/>
          <a:p>
            <a:fld id="{08156EEF-088B-4A45-B70B-D62A30E62C39}" type="slidenum">
              <a:rPr lang="en-US" smtClean="0"/>
              <a:t>‹#›</a:t>
            </a:fld>
            <a:endParaRPr lang="en-US"/>
          </a:p>
        </p:txBody>
      </p:sp>
    </p:spTree>
    <p:extLst>
      <p:ext uri="{BB962C8B-B14F-4D97-AF65-F5344CB8AC3E}">
        <p14:creationId xmlns:p14="http://schemas.microsoft.com/office/powerpoint/2010/main" val="832923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586F4-ADA5-4773-803A-D371D35571C0}" type="datetimeFigureOut">
              <a:rPr lang="en-US" smtClean="0"/>
              <a:t>10/26/2017</a:t>
            </a:fld>
            <a:endParaRPr lang="en-US"/>
          </a:p>
        </p:txBody>
      </p:sp>
      <p:sp>
        <p:nvSpPr>
          <p:cNvPr id="4" name="Slide Number Placeholder 3"/>
          <p:cNvSpPr>
            <a:spLocks noGrp="1"/>
          </p:cNvSpPr>
          <p:nvPr>
            <p:ph type="sldNum" sz="quarter" idx="12"/>
          </p:nvPr>
        </p:nvSpPr>
        <p:spPr/>
        <p:txBody>
          <a:bodyPr/>
          <a:lstStyle/>
          <a:p>
            <a:fld id="{08156EEF-088B-4A45-B70B-D62A30E62C39}" type="slidenum">
              <a:rPr lang="en-US" smtClean="0"/>
              <a:t>‹#›</a:t>
            </a:fld>
            <a:endParaRPr lang="en-US"/>
          </a:p>
        </p:txBody>
      </p:sp>
    </p:spTree>
    <p:extLst>
      <p:ext uri="{BB962C8B-B14F-4D97-AF65-F5344CB8AC3E}">
        <p14:creationId xmlns:p14="http://schemas.microsoft.com/office/powerpoint/2010/main" val="202541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95680"/>
            <a:ext cx="7886700" cy="109050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323253"/>
            <a:ext cx="7886700" cy="3657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129553"/>
            <a:ext cx="2057400" cy="365125"/>
          </a:xfrm>
          <a:prstGeom prst="rect">
            <a:avLst/>
          </a:prstGeom>
        </p:spPr>
        <p:txBody>
          <a:bodyPr vert="horz" lIns="91440" tIns="45720" rIns="91440" bIns="45720" rtlCol="0" anchor="ctr"/>
          <a:lstStyle>
            <a:lvl1pPr algn="l">
              <a:defRPr sz="75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12E03974-8C07-4A3D-BFCF-C40E7F889CB0}" type="datetime4">
              <a:rPr lang="en-US" smtClean="0"/>
              <a:pPr/>
              <a:t>October 26, 2017</a:t>
            </a:fld>
            <a:endParaRPr lang="en-US" dirty="0"/>
          </a:p>
        </p:txBody>
      </p:sp>
      <p:sp>
        <p:nvSpPr>
          <p:cNvPr id="6" name="Slide Number Placeholder 5"/>
          <p:cNvSpPr>
            <a:spLocks noGrp="1"/>
          </p:cNvSpPr>
          <p:nvPr>
            <p:ph type="sldNum" sz="quarter" idx="4"/>
          </p:nvPr>
        </p:nvSpPr>
        <p:spPr>
          <a:xfrm>
            <a:off x="6457950" y="6129553"/>
            <a:ext cx="2057400" cy="365125"/>
          </a:xfrm>
          <a:prstGeom prst="rect">
            <a:avLst/>
          </a:prstGeom>
        </p:spPr>
        <p:txBody>
          <a:bodyPr vert="horz" lIns="91440" tIns="45720" rIns="91440" bIns="45720" rtlCol="0" anchor="ctr"/>
          <a:lstStyle>
            <a:lvl1pPr algn="r">
              <a:defRPr sz="75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08156EEF-088B-4A45-B70B-D62A30E62C39}" type="slidenum">
              <a:rPr lang="en-US" smtClean="0"/>
              <a:pPr/>
              <a:t>‹#›</a:t>
            </a:fld>
            <a:endParaRPr lang="en-US" dirty="0"/>
          </a:p>
        </p:txBody>
      </p:sp>
    </p:spTree>
    <p:extLst>
      <p:ext uri="{BB962C8B-B14F-4D97-AF65-F5344CB8AC3E}">
        <p14:creationId xmlns:p14="http://schemas.microsoft.com/office/powerpoint/2010/main" val="611299543"/>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50" r:id="rId4"/>
    <p:sldLayoutId id="2147483651" r:id="rId5"/>
    <p:sldLayoutId id="2147483652" r:id="rId6"/>
    <p:sldLayoutId id="2147483653" r:id="rId7"/>
    <p:sldLayoutId id="2147483654" r:id="rId8"/>
    <p:sldLayoutId id="2147483655" r:id="rId9"/>
    <p:sldLayoutId id="2147483662" r:id="rId10"/>
    <p:sldLayoutId id="2147483656" r:id="rId11"/>
    <p:sldLayoutId id="2147483657" r:id="rId12"/>
    <p:sldLayoutId id="2147483663" r:id="rId13"/>
  </p:sldLayoutIdLst>
  <p:txStyles>
    <p:titleStyle>
      <a:lvl1pPr algn="l" defTabSz="685800" rtl="0" eaLnBrk="1" latinLnBrk="0" hangingPunct="1">
        <a:lnSpc>
          <a:spcPct val="90000"/>
        </a:lnSpc>
        <a:spcBef>
          <a:spcPct val="0"/>
        </a:spcBef>
        <a:buNone/>
        <a:defRPr sz="315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image" Target="../media/image32.jpe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5" Type="http://schemas.openxmlformats.org/officeDocument/2006/relationships/image" Target="../media/image33.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2145940"/>
            <a:ext cx="8026810" cy="1291221"/>
          </a:xfrm>
        </p:spPr>
        <p:txBody>
          <a:bodyPr>
            <a:noAutofit/>
          </a:bodyPr>
          <a:lstStyle/>
          <a:p>
            <a:r>
              <a:rPr lang="en-US" sz="3600" dirty="0">
                <a:latin typeface="Franklin Gothic Medium" panose="020B0603020102020204" pitchFamily="34" charset="0"/>
              </a:rPr>
              <a:t>Using Environmental Strategies to Achieve Population Level Change for Alcohol and Drug Prevention</a:t>
            </a:r>
          </a:p>
        </p:txBody>
      </p:sp>
      <p:sp>
        <p:nvSpPr>
          <p:cNvPr id="6" name="Text Placeholder 5"/>
          <p:cNvSpPr>
            <a:spLocks noGrp="1"/>
          </p:cNvSpPr>
          <p:nvPr>
            <p:ph type="body" sz="quarter" idx="10"/>
          </p:nvPr>
        </p:nvSpPr>
        <p:spPr>
          <a:xfrm>
            <a:off x="342900" y="4405892"/>
            <a:ext cx="7536656" cy="1505810"/>
          </a:xfrm>
        </p:spPr>
        <p:txBody>
          <a:bodyPr>
            <a:normAutofit lnSpcReduction="10000"/>
          </a:bodyPr>
          <a:lstStyle/>
          <a:p>
            <a:r>
              <a:rPr lang="en-US" dirty="0">
                <a:latin typeface="Franklin Gothic Medium" panose="020B0603020102020204" pitchFamily="34" charset="0"/>
              </a:rPr>
              <a:t>Rodney A. Wambeam, PhD</a:t>
            </a:r>
          </a:p>
          <a:p>
            <a:r>
              <a:rPr lang="en-US" dirty="0">
                <a:latin typeface="Franklin Gothic Medium" panose="020B0603020102020204" pitchFamily="34" charset="0"/>
              </a:rPr>
              <a:t>HPCDP Grantees and Contractors Annual Meeting</a:t>
            </a:r>
          </a:p>
          <a:p>
            <a:r>
              <a:rPr lang="en-US" dirty="0">
                <a:latin typeface="Franklin Gothic Medium" panose="020B0603020102020204" pitchFamily="34" charset="0"/>
              </a:rPr>
              <a:t>Portland, Oregon</a:t>
            </a:r>
          </a:p>
          <a:p>
            <a:r>
              <a:rPr lang="en-US" dirty="0">
                <a:latin typeface="Franklin Gothic Medium" panose="020B0603020102020204" pitchFamily="34" charset="0"/>
              </a:rPr>
              <a:t>November 7-9, 2017</a:t>
            </a:r>
          </a:p>
        </p:txBody>
      </p:sp>
    </p:spTree>
    <p:extLst>
      <p:ext uri="{BB962C8B-B14F-4D97-AF65-F5344CB8AC3E}">
        <p14:creationId xmlns:p14="http://schemas.microsoft.com/office/powerpoint/2010/main" val="322354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66689"/>
                </a:solidFill>
                <a:latin typeface="Franklin Gothic Medium" panose="020B0603020102020204" pitchFamily="34" charset="0"/>
              </a:rPr>
              <a:t>If You Ever Only Read Two Articles…</a:t>
            </a:r>
          </a:p>
        </p:txBody>
      </p:sp>
      <p:sp>
        <p:nvSpPr>
          <p:cNvPr id="4" name="TextBox 3"/>
          <p:cNvSpPr txBox="1"/>
          <p:nvPr/>
        </p:nvSpPr>
        <p:spPr>
          <a:xfrm>
            <a:off x="822961" y="2505531"/>
            <a:ext cx="2896985" cy="1223412"/>
          </a:xfrm>
          <a:prstGeom prst="rect">
            <a:avLst/>
          </a:prstGeom>
          <a:noFill/>
        </p:spPr>
        <p:txBody>
          <a:bodyPr wrap="square" rtlCol="0">
            <a:spAutoFit/>
          </a:bodyPr>
          <a:lstStyle/>
          <a:p>
            <a:r>
              <a:rPr lang="en-US" sz="1050" dirty="0" err="1"/>
              <a:t>Birckmayer</a:t>
            </a:r>
            <a:r>
              <a:rPr lang="en-US" sz="1050" dirty="0"/>
              <a:t>, J.D., Holder, H.D., Yacoubian, GS,      </a:t>
            </a:r>
          </a:p>
          <a:p>
            <a:r>
              <a:rPr lang="en-US" sz="1050" dirty="0"/>
              <a:t>          &amp; Friend, K.B., (2004). A general causal   </a:t>
            </a:r>
          </a:p>
          <a:p>
            <a:r>
              <a:rPr lang="en-US" sz="1050" dirty="0"/>
              <a:t>          model to guide alcohol, tobacco, and  </a:t>
            </a:r>
          </a:p>
          <a:p>
            <a:r>
              <a:rPr lang="en-US" sz="1050" dirty="0"/>
              <a:t>          illicit drug prevention: Assessing the </a:t>
            </a:r>
          </a:p>
          <a:p>
            <a:r>
              <a:rPr lang="en-US" sz="1050" dirty="0"/>
              <a:t>          research evidence. </a:t>
            </a:r>
            <a:r>
              <a:rPr lang="en-US" sz="1050" i="1" dirty="0"/>
              <a:t>Journal of Drug </a:t>
            </a:r>
          </a:p>
          <a:p>
            <a:r>
              <a:rPr lang="en-US" sz="1050" i="1" dirty="0"/>
              <a:t>          Education, 34</a:t>
            </a:r>
            <a:r>
              <a:rPr lang="en-US" sz="1050" dirty="0"/>
              <a:t>, 121-153.</a:t>
            </a:r>
          </a:p>
        </p:txBody>
      </p:sp>
      <p:grpSp>
        <p:nvGrpSpPr>
          <p:cNvPr id="5" name="Group 4"/>
          <p:cNvGrpSpPr>
            <a:grpSpLocks/>
          </p:cNvGrpSpPr>
          <p:nvPr/>
        </p:nvGrpSpPr>
        <p:grpSpPr bwMode="auto">
          <a:xfrm>
            <a:off x="1427022" y="2278387"/>
            <a:ext cx="6600995" cy="3456668"/>
            <a:chOff x="-5661" y="0"/>
            <a:chExt cx="14466" cy="7471"/>
          </a:xfrm>
        </p:grpSpPr>
        <p:sp>
          <p:nvSpPr>
            <p:cNvPr id="6" name="Text Box 5"/>
            <p:cNvSpPr txBox="1">
              <a:spLocks noChangeArrowheads="1"/>
            </p:cNvSpPr>
            <p:nvPr/>
          </p:nvSpPr>
          <p:spPr bwMode="auto">
            <a:xfrm>
              <a:off x="-5661" y="3420"/>
              <a:ext cx="1592" cy="1650"/>
            </a:xfrm>
            <a:prstGeom prst="rect">
              <a:avLst/>
            </a:prstGeom>
            <a:solidFill>
              <a:schemeClr val="accent5"/>
            </a:solidFill>
            <a:ln w="25400">
              <a:solidFill>
                <a:srgbClr val="000000"/>
              </a:solidFill>
              <a:miter lim="800000"/>
              <a:headEnd/>
              <a:tailEnd/>
            </a:ln>
          </p:spPr>
          <p:txBody>
            <a:bodyPr rot="0" vert="horz" wrap="square" lIns="68580" tIns="34290" rIns="68580" bIns="34290" anchor="ctr" anchorCtr="0" upright="1">
              <a:noAutofit/>
            </a:bodyPr>
            <a:lstStyle/>
            <a:p>
              <a:pPr algn="ctr" fontAlgn="base">
                <a:spcAft>
                  <a:spcPts val="750"/>
                </a:spcAft>
              </a:pPr>
              <a:r>
                <a:rPr lang="en-US" sz="825" dirty="0">
                  <a:latin typeface="Garamond" panose="02020404030301010803" pitchFamily="18" charset="0"/>
                  <a:ea typeface="Times New Roman" panose="02020603050405020304" pitchFamily="18" charset="0"/>
                  <a:cs typeface="Arial" panose="020B0604020202020204" pitchFamily="34" charset="0"/>
                </a:rPr>
                <a:t>Substance-Related Consequences</a:t>
              </a:r>
              <a:endParaRPr lang="en-US" sz="825" dirty="0">
                <a:latin typeface="Times New Roman" panose="02020603050405020304" pitchFamily="18" charset="0"/>
                <a:ea typeface="Times New Roman" panose="02020603050405020304" pitchFamily="18" charset="0"/>
              </a:endParaRPr>
            </a:p>
          </p:txBody>
        </p:sp>
        <p:sp>
          <p:nvSpPr>
            <p:cNvPr id="7" name="Text Box 8"/>
            <p:cNvSpPr txBox="1">
              <a:spLocks noChangeArrowheads="1"/>
            </p:cNvSpPr>
            <p:nvPr/>
          </p:nvSpPr>
          <p:spPr bwMode="auto">
            <a:xfrm>
              <a:off x="4890" y="0"/>
              <a:ext cx="1665" cy="855"/>
            </a:xfrm>
            <a:prstGeom prst="rect">
              <a:avLst/>
            </a:prstGeom>
            <a:solidFill>
              <a:schemeClr val="accent5"/>
            </a:solidFill>
            <a:ln w="25400">
              <a:solidFill>
                <a:srgbClr val="000000"/>
              </a:solidFill>
              <a:miter lim="800000"/>
              <a:headEnd/>
              <a:tailEnd/>
            </a:ln>
          </p:spPr>
          <p:txBody>
            <a:bodyPr rot="0" vert="horz" wrap="square" lIns="68580" tIns="34290" rIns="68580" bIns="34290" anchor="ctr" anchorCtr="0" upright="1">
              <a:noAutofit/>
            </a:bodyPr>
            <a:lstStyle/>
            <a:p>
              <a:pPr algn="ctr" fontAlgn="base">
                <a:spcAft>
                  <a:spcPts val="750"/>
                </a:spcAft>
              </a:pPr>
              <a:r>
                <a:rPr lang="en-US" sz="825" dirty="0">
                  <a:latin typeface="Garamond" panose="02020404030301010803" pitchFamily="18" charset="0"/>
                  <a:ea typeface="Times New Roman" panose="02020603050405020304" pitchFamily="18" charset="0"/>
                  <a:cs typeface="Arial" panose="020B0604020202020204" pitchFamily="34" charset="0"/>
                </a:rPr>
                <a:t>Retail Availability</a:t>
              </a:r>
              <a:endParaRPr lang="en-US" sz="825" dirty="0">
                <a:latin typeface="Times New Roman" panose="02020603050405020304" pitchFamily="18" charset="0"/>
                <a:ea typeface="Times New Roman" panose="02020603050405020304" pitchFamily="18" charset="0"/>
              </a:endParaRPr>
            </a:p>
          </p:txBody>
        </p:sp>
        <p:sp>
          <p:nvSpPr>
            <p:cNvPr id="8" name="Text Box 9"/>
            <p:cNvSpPr txBox="1">
              <a:spLocks noChangeArrowheads="1"/>
            </p:cNvSpPr>
            <p:nvPr/>
          </p:nvSpPr>
          <p:spPr bwMode="auto">
            <a:xfrm>
              <a:off x="4890" y="1080"/>
              <a:ext cx="1665" cy="855"/>
            </a:xfrm>
            <a:prstGeom prst="rect">
              <a:avLst/>
            </a:prstGeom>
            <a:solidFill>
              <a:schemeClr val="accent5"/>
            </a:solidFill>
            <a:ln w="25400">
              <a:solidFill>
                <a:srgbClr val="000000"/>
              </a:solidFill>
              <a:miter lim="800000"/>
              <a:headEnd/>
              <a:tailEnd/>
            </a:ln>
          </p:spPr>
          <p:txBody>
            <a:bodyPr rot="0" vert="horz" wrap="square" lIns="68580" tIns="34290" rIns="68580" bIns="34290" anchor="ctr" anchorCtr="0" upright="1">
              <a:noAutofit/>
            </a:bodyPr>
            <a:lstStyle/>
            <a:p>
              <a:pPr algn="ctr" fontAlgn="base">
                <a:spcAft>
                  <a:spcPts val="750"/>
                </a:spcAft>
              </a:pPr>
              <a:r>
                <a:rPr lang="en-US" sz="825" dirty="0">
                  <a:latin typeface="Garamond" panose="02020404030301010803" pitchFamily="18" charset="0"/>
                  <a:ea typeface="Times New Roman" panose="02020603050405020304" pitchFamily="18" charset="0"/>
                  <a:cs typeface="Arial" panose="020B0604020202020204" pitchFamily="34" charset="0"/>
                </a:rPr>
                <a:t>Social Availability</a:t>
              </a:r>
              <a:endParaRPr lang="en-US" sz="825" dirty="0">
                <a:latin typeface="Times New Roman" panose="02020603050405020304" pitchFamily="18" charset="0"/>
                <a:ea typeface="Times New Roman" panose="02020603050405020304" pitchFamily="18" charset="0"/>
              </a:endParaRPr>
            </a:p>
          </p:txBody>
        </p:sp>
        <p:sp>
          <p:nvSpPr>
            <p:cNvPr id="9" name="Text Box 10"/>
            <p:cNvSpPr txBox="1">
              <a:spLocks noChangeArrowheads="1"/>
            </p:cNvSpPr>
            <p:nvPr/>
          </p:nvSpPr>
          <p:spPr bwMode="auto">
            <a:xfrm>
              <a:off x="4890" y="2180"/>
              <a:ext cx="1665" cy="855"/>
            </a:xfrm>
            <a:prstGeom prst="rect">
              <a:avLst/>
            </a:prstGeom>
            <a:solidFill>
              <a:schemeClr val="accent5"/>
            </a:solidFill>
            <a:ln w="25400">
              <a:solidFill>
                <a:srgbClr val="000000"/>
              </a:solidFill>
              <a:miter lim="800000"/>
              <a:headEnd/>
              <a:tailEnd/>
            </a:ln>
          </p:spPr>
          <p:txBody>
            <a:bodyPr rot="0" vert="horz" wrap="square" lIns="68580" tIns="34290" rIns="68580" bIns="34290" anchor="ctr" anchorCtr="0" upright="1">
              <a:noAutofit/>
            </a:bodyPr>
            <a:lstStyle/>
            <a:p>
              <a:pPr algn="ctr" fontAlgn="base">
                <a:spcAft>
                  <a:spcPts val="750"/>
                </a:spcAft>
              </a:pPr>
              <a:r>
                <a:rPr lang="en-US" sz="825" dirty="0">
                  <a:latin typeface="Garamond" panose="02020404030301010803" pitchFamily="18" charset="0"/>
                  <a:ea typeface="Times New Roman" panose="02020603050405020304" pitchFamily="18" charset="0"/>
                  <a:cs typeface="Arial" panose="020B0604020202020204" pitchFamily="34" charset="0"/>
                </a:rPr>
                <a:t>Community Norms</a:t>
              </a:r>
              <a:endParaRPr lang="en-US" sz="825" dirty="0">
                <a:latin typeface="Times New Roman" panose="02020603050405020304" pitchFamily="18" charset="0"/>
                <a:ea typeface="Times New Roman" panose="02020603050405020304" pitchFamily="18" charset="0"/>
              </a:endParaRPr>
            </a:p>
          </p:txBody>
        </p:sp>
        <p:sp>
          <p:nvSpPr>
            <p:cNvPr id="10" name="Text Box 11"/>
            <p:cNvSpPr txBox="1">
              <a:spLocks noChangeArrowheads="1"/>
            </p:cNvSpPr>
            <p:nvPr/>
          </p:nvSpPr>
          <p:spPr bwMode="auto">
            <a:xfrm>
              <a:off x="4890" y="3257"/>
              <a:ext cx="1665" cy="855"/>
            </a:xfrm>
            <a:prstGeom prst="rect">
              <a:avLst/>
            </a:prstGeom>
            <a:solidFill>
              <a:schemeClr val="accent5"/>
            </a:solidFill>
            <a:ln w="25400">
              <a:solidFill>
                <a:srgbClr val="000000"/>
              </a:solidFill>
              <a:miter lim="800000"/>
              <a:headEnd/>
              <a:tailEnd/>
            </a:ln>
          </p:spPr>
          <p:txBody>
            <a:bodyPr rot="0" vert="horz" wrap="square" lIns="68580" tIns="34290" rIns="68580" bIns="34290" anchor="ctr" anchorCtr="0" upright="1">
              <a:noAutofit/>
            </a:bodyPr>
            <a:lstStyle/>
            <a:p>
              <a:pPr algn="ctr" fontAlgn="base">
                <a:spcAft>
                  <a:spcPts val="750"/>
                </a:spcAft>
              </a:pPr>
              <a:r>
                <a:rPr lang="en-US" sz="825" dirty="0">
                  <a:latin typeface="Garamond" panose="02020404030301010803" pitchFamily="18" charset="0"/>
                  <a:ea typeface="Times New Roman" panose="02020603050405020304" pitchFamily="18" charset="0"/>
                  <a:cs typeface="Arial" panose="020B0604020202020204" pitchFamily="34" charset="0"/>
                </a:rPr>
                <a:t>Promotion</a:t>
              </a:r>
              <a:endParaRPr lang="en-US" sz="825" dirty="0">
                <a:latin typeface="Times New Roman" panose="02020603050405020304" pitchFamily="18" charset="0"/>
                <a:ea typeface="Times New Roman" panose="02020603050405020304" pitchFamily="18" charset="0"/>
              </a:endParaRPr>
            </a:p>
          </p:txBody>
        </p:sp>
        <p:sp>
          <p:nvSpPr>
            <p:cNvPr id="11" name="Text Box 12"/>
            <p:cNvSpPr txBox="1">
              <a:spLocks noChangeArrowheads="1"/>
            </p:cNvSpPr>
            <p:nvPr/>
          </p:nvSpPr>
          <p:spPr bwMode="auto">
            <a:xfrm>
              <a:off x="4890" y="4370"/>
              <a:ext cx="1665" cy="855"/>
            </a:xfrm>
            <a:prstGeom prst="rect">
              <a:avLst/>
            </a:prstGeom>
            <a:solidFill>
              <a:schemeClr val="accent5"/>
            </a:solidFill>
            <a:ln w="25400">
              <a:solidFill>
                <a:srgbClr val="000000"/>
              </a:solidFill>
              <a:miter lim="800000"/>
              <a:headEnd/>
              <a:tailEnd/>
            </a:ln>
          </p:spPr>
          <p:txBody>
            <a:bodyPr rot="0" vert="horz" wrap="square" lIns="68580" tIns="34290" rIns="68580" bIns="34290" anchor="ctr" anchorCtr="0" upright="1">
              <a:noAutofit/>
            </a:bodyPr>
            <a:lstStyle/>
            <a:p>
              <a:pPr algn="ctr" fontAlgn="base">
                <a:spcAft>
                  <a:spcPts val="750"/>
                </a:spcAft>
              </a:pPr>
              <a:r>
                <a:rPr lang="en-US" sz="825" dirty="0">
                  <a:latin typeface="Garamond" panose="02020404030301010803" pitchFamily="18" charset="0"/>
                  <a:ea typeface="Times New Roman" panose="02020603050405020304" pitchFamily="18" charset="0"/>
                  <a:cs typeface="Arial" panose="020B0604020202020204" pitchFamily="34" charset="0"/>
                </a:rPr>
                <a:t>Law Enforcement</a:t>
              </a:r>
              <a:endParaRPr lang="en-US" sz="825" dirty="0">
                <a:latin typeface="Times New Roman" panose="02020603050405020304" pitchFamily="18" charset="0"/>
                <a:ea typeface="Times New Roman" panose="02020603050405020304" pitchFamily="18" charset="0"/>
              </a:endParaRPr>
            </a:p>
          </p:txBody>
        </p:sp>
        <p:sp>
          <p:nvSpPr>
            <p:cNvPr id="12" name="Text Box 13"/>
            <p:cNvSpPr txBox="1">
              <a:spLocks noChangeArrowheads="1"/>
            </p:cNvSpPr>
            <p:nvPr/>
          </p:nvSpPr>
          <p:spPr bwMode="auto">
            <a:xfrm>
              <a:off x="4890" y="5486"/>
              <a:ext cx="1665" cy="855"/>
            </a:xfrm>
            <a:prstGeom prst="rect">
              <a:avLst/>
            </a:prstGeom>
            <a:solidFill>
              <a:schemeClr val="accent5"/>
            </a:solidFill>
            <a:ln w="25400">
              <a:solidFill>
                <a:srgbClr val="000000"/>
              </a:solidFill>
              <a:miter lim="800000"/>
              <a:headEnd/>
              <a:tailEnd/>
            </a:ln>
          </p:spPr>
          <p:txBody>
            <a:bodyPr rot="0" vert="horz" wrap="square" lIns="68580" tIns="34290" rIns="68580" bIns="34290" anchor="ctr" anchorCtr="0" upright="1">
              <a:noAutofit/>
            </a:bodyPr>
            <a:lstStyle/>
            <a:p>
              <a:pPr algn="ctr" fontAlgn="base">
                <a:spcAft>
                  <a:spcPts val="750"/>
                </a:spcAft>
              </a:pPr>
              <a:r>
                <a:rPr lang="en-US" sz="825" dirty="0">
                  <a:latin typeface="Garamond" panose="02020404030301010803" pitchFamily="18" charset="0"/>
                  <a:ea typeface="Times New Roman" panose="02020603050405020304" pitchFamily="18" charset="0"/>
                  <a:cs typeface="Arial" panose="020B0604020202020204" pitchFamily="34" charset="0"/>
                </a:rPr>
                <a:t>Price</a:t>
              </a:r>
              <a:endParaRPr lang="en-US" sz="825" dirty="0">
                <a:latin typeface="Times New Roman" panose="02020603050405020304" pitchFamily="18" charset="0"/>
                <a:ea typeface="Times New Roman" panose="02020603050405020304" pitchFamily="18" charset="0"/>
              </a:endParaRPr>
            </a:p>
          </p:txBody>
        </p:sp>
        <p:sp>
          <p:nvSpPr>
            <p:cNvPr id="13" name="Text Box 14"/>
            <p:cNvSpPr txBox="1">
              <a:spLocks noChangeArrowheads="1"/>
            </p:cNvSpPr>
            <p:nvPr/>
          </p:nvSpPr>
          <p:spPr bwMode="auto">
            <a:xfrm>
              <a:off x="7230" y="0"/>
              <a:ext cx="1575" cy="7471"/>
            </a:xfrm>
            <a:prstGeom prst="rect">
              <a:avLst/>
            </a:prstGeom>
            <a:solidFill>
              <a:schemeClr val="accent5"/>
            </a:solidFill>
            <a:ln w="25400">
              <a:solidFill>
                <a:srgbClr val="000000"/>
              </a:solidFill>
              <a:miter lim="800000"/>
              <a:headEnd/>
              <a:tailEnd/>
            </a:ln>
          </p:spPr>
          <p:txBody>
            <a:bodyPr rot="0" vert="horz" wrap="square" lIns="68580" tIns="34290" rIns="68580" bIns="34290" anchor="ctr" anchorCtr="0" upright="1">
              <a:noAutofit/>
            </a:bodyPr>
            <a:lstStyle/>
            <a:p>
              <a:pPr algn="ctr" fontAlgn="base">
                <a:spcAft>
                  <a:spcPts val="750"/>
                </a:spcAft>
              </a:pPr>
              <a:r>
                <a:rPr lang="en-US" sz="825" b="1" dirty="0">
                  <a:solidFill>
                    <a:srgbClr val="FFFFFF"/>
                  </a:solidFill>
                  <a:latin typeface="Garamond" panose="02020404030301010803" pitchFamily="18" charset="0"/>
                  <a:ea typeface="Times New Roman" panose="02020603050405020304" pitchFamily="18" charset="0"/>
                  <a:cs typeface="Arial" panose="020B0604020202020204" pitchFamily="34" charset="0"/>
                </a:rPr>
                <a:t> </a:t>
              </a:r>
              <a:endParaRPr lang="en-US" sz="825" dirty="0">
                <a:latin typeface="Times New Roman" panose="02020603050405020304" pitchFamily="18" charset="0"/>
                <a:ea typeface="Times New Roman" panose="02020603050405020304" pitchFamily="18" charset="0"/>
              </a:endParaRPr>
            </a:p>
            <a:p>
              <a:pPr algn="ctr" fontAlgn="base">
                <a:spcAft>
                  <a:spcPts val="750"/>
                </a:spcAft>
              </a:pPr>
              <a:r>
                <a:rPr lang="en-US" sz="825" dirty="0">
                  <a:latin typeface="Garamond" panose="02020404030301010803" pitchFamily="18" charset="0"/>
                  <a:ea typeface="Times New Roman" panose="02020603050405020304" pitchFamily="18" charset="0"/>
                  <a:cs typeface="Arial" panose="020B0604020202020204" pitchFamily="34" charset="0"/>
                </a:rPr>
                <a:t>Evidence-Based Policies, Practices, and Programs Addressing Each Broad-Based Risk and Protective Factor</a:t>
              </a:r>
              <a:endParaRPr lang="en-US" sz="825" dirty="0">
                <a:latin typeface="Times New Roman" panose="02020603050405020304" pitchFamily="18" charset="0"/>
                <a:ea typeface="Times New Roman" panose="02020603050405020304" pitchFamily="18" charset="0"/>
              </a:endParaRPr>
            </a:p>
            <a:p>
              <a:pPr algn="ctr" fontAlgn="base">
                <a:spcAft>
                  <a:spcPts val="750"/>
                </a:spcAft>
              </a:pPr>
              <a:r>
                <a:rPr lang="en-US" sz="825" dirty="0">
                  <a:latin typeface="Times New Roman" panose="02020603050405020304" pitchFamily="18" charset="0"/>
                  <a:ea typeface="Times New Roman" panose="02020603050405020304" pitchFamily="18" charset="0"/>
                </a:rPr>
                <a:t> </a:t>
              </a:r>
            </a:p>
          </p:txBody>
        </p:sp>
        <p:cxnSp>
          <p:nvCxnSpPr>
            <p:cNvPr id="14" name="AutoShape 16"/>
            <p:cNvCxnSpPr>
              <a:cxnSpLocks noChangeShapeType="1"/>
            </p:cNvCxnSpPr>
            <p:nvPr/>
          </p:nvCxnSpPr>
          <p:spPr bwMode="auto">
            <a:xfrm>
              <a:off x="-224" y="4148"/>
              <a:ext cx="236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AutoShape 18"/>
            <p:cNvCxnSpPr>
              <a:cxnSpLocks noChangeShapeType="1"/>
            </p:cNvCxnSpPr>
            <p:nvPr/>
          </p:nvCxnSpPr>
          <p:spPr bwMode="auto">
            <a:xfrm flipV="1">
              <a:off x="2153" y="345"/>
              <a:ext cx="2737" cy="380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AutoShape 19"/>
            <p:cNvCxnSpPr>
              <a:cxnSpLocks noChangeShapeType="1"/>
              <a:endCxn id="8" idx="1"/>
            </p:cNvCxnSpPr>
            <p:nvPr/>
          </p:nvCxnSpPr>
          <p:spPr bwMode="auto">
            <a:xfrm flipV="1">
              <a:off x="2193" y="1508"/>
              <a:ext cx="2697" cy="259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AutoShape 20"/>
            <p:cNvCxnSpPr>
              <a:cxnSpLocks noChangeShapeType="1"/>
              <a:endCxn id="9" idx="1"/>
            </p:cNvCxnSpPr>
            <p:nvPr/>
          </p:nvCxnSpPr>
          <p:spPr bwMode="auto">
            <a:xfrm flipV="1">
              <a:off x="2193" y="2608"/>
              <a:ext cx="2697" cy="149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AutoShape 21"/>
            <p:cNvCxnSpPr>
              <a:cxnSpLocks noChangeShapeType="1"/>
              <a:endCxn id="10" idx="1"/>
            </p:cNvCxnSpPr>
            <p:nvPr/>
          </p:nvCxnSpPr>
          <p:spPr bwMode="auto">
            <a:xfrm flipV="1">
              <a:off x="2178" y="3685"/>
              <a:ext cx="2712" cy="46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9" name="AutoShape 22"/>
            <p:cNvCxnSpPr>
              <a:cxnSpLocks noChangeShapeType="1"/>
              <a:endCxn id="11" idx="1"/>
            </p:cNvCxnSpPr>
            <p:nvPr/>
          </p:nvCxnSpPr>
          <p:spPr bwMode="auto">
            <a:xfrm>
              <a:off x="2153" y="4148"/>
              <a:ext cx="2737" cy="65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0" name="AutoShape 23"/>
            <p:cNvCxnSpPr>
              <a:cxnSpLocks noChangeShapeType="1"/>
              <a:endCxn id="12" idx="1"/>
            </p:cNvCxnSpPr>
            <p:nvPr/>
          </p:nvCxnSpPr>
          <p:spPr bwMode="auto">
            <a:xfrm>
              <a:off x="2173" y="4148"/>
              <a:ext cx="2717" cy="176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1" name="AutoShape 24"/>
            <p:cNvCxnSpPr>
              <a:cxnSpLocks noChangeShapeType="1"/>
            </p:cNvCxnSpPr>
            <p:nvPr/>
          </p:nvCxnSpPr>
          <p:spPr bwMode="auto">
            <a:xfrm>
              <a:off x="6555" y="345"/>
              <a:ext cx="675"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2" name="AutoShape 25"/>
            <p:cNvCxnSpPr>
              <a:cxnSpLocks noChangeShapeType="1"/>
            </p:cNvCxnSpPr>
            <p:nvPr/>
          </p:nvCxnSpPr>
          <p:spPr bwMode="auto">
            <a:xfrm>
              <a:off x="6555" y="1500"/>
              <a:ext cx="675"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 name="AutoShape 26"/>
            <p:cNvCxnSpPr>
              <a:cxnSpLocks noChangeShapeType="1"/>
            </p:cNvCxnSpPr>
            <p:nvPr/>
          </p:nvCxnSpPr>
          <p:spPr bwMode="auto">
            <a:xfrm>
              <a:off x="6536" y="2663"/>
              <a:ext cx="675"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AutoShape 27"/>
            <p:cNvCxnSpPr>
              <a:cxnSpLocks noChangeShapeType="1"/>
            </p:cNvCxnSpPr>
            <p:nvPr/>
          </p:nvCxnSpPr>
          <p:spPr bwMode="auto">
            <a:xfrm>
              <a:off x="6554" y="3730"/>
              <a:ext cx="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AutoShape 28"/>
            <p:cNvCxnSpPr>
              <a:cxnSpLocks noChangeShapeType="1"/>
            </p:cNvCxnSpPr>
            <p:nvPr/>
          </p:nvCxnSpPr>
          <p:spPr bwMode="auto">
            <a:xfrm>
              <a:off x="6567" y="4808"/>
              <a:ext cx="675"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 name="AutoShape 29"/>
            <p:cNvCxnSpPr>
              <a:cxnSpLocks noChangeShapeType="1"/>
            </p:cNvCxnSpPr>
            <p:nvPr/>
          </p:nvCxnSpPr>
          <p:spPr bwMode="auto">
            <a:xfrm>
              <a:off x="6555" y="5914"/>
              <a:ext cx="675"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49" name="Text Box 5"/>
          <p:cNvSpPr txBox="1">
            <a:spLocks noChangeArrowheads="1"/>
          </p:cNvSpPr>
          <p:nvPr/>
        </p:nvSpPr>
        <p:spPr bwMode="auto">
          <a:xfrm>
            <a:off x="3189089" y="3860746"/>
            <a:ext cx="726447" cy="763419"/>
          </a:xfrm>
          <a:prstGeom prst="rect">
            <a:avLst/>
          </a:prstGeom>
          <a:solidFill>
            <a:schemeClr val="accent6">
              <a:lumMod val="75000"/>
            </a:schemeClr>
          </a:solidFill>
          <a:ln w="25400">
            <a:solidFill>
              <a:srgbClr val="000000"/>
            </a:solidFill>
            <a:miter lim="800000"/>
            <a:headEnd/>
            <a:tailEnd/>
          </a:ln>
        </p:spPr>
        <p:txBody>
          <a:bodyPr rot="0" vert="horz" wrap="square" lIns="68580" tIns="34290" rIns="68580" bIns="34290" anchor="ctr" anchorCtr="0" upright="1">
            <a:noAutofit/>
          </a:bodyPr>
          <a:lstStyle/>
          <a:p>
            <a:pPr algn="ctr" fontAlgn="base">
              <a:spcAft>
                <a:spcPts val="750"/>
              </a:spcAft>
            </a:pPr>
            <a:r>
              <a:rPr lang="en-US" sz="825" dirty="0">
                <a:latin typeface="Garamond" panose="02020404030301010803" pitchFamily="18" charset="0"/>
                <a:ea typeface="Times New Roman" panose="02020603050405020304" pitchFamily="18" charset="0"/>
                <a:cs typeface="Arial" panose="020B0604020202020204" pitchFamily="34" charset="0"/>
              </a:rPr>
              <a:t>Substance-Related Consumption</a:t>
            </a:r>
            <a:endParaRPr lang="en-US" sz="825" dirty="0">
              <a:latin typeface="Times New Roman" panose="02020603050405020304" pitchFamily="18" charset="0"/>
              <a:ea typeface="Times New Roman" panose="02020603050405020304" pitchFamily="18" charset="0"/>
            </a:endParaRPr>
          </a:p>
        </p:txBody>
      </p:sp>
      <p:cxnSp>
        <p:nvCxnSpPr>
          <p:cNvPr id="59" name="AutoShape 16"/>
          <p:cNvCxnSpPr>
            <a:cxnSpLocks noChangeShapeType="1"/>
            <a:endCxn id="49" idx="1"/>
          </p:cNvCxnSpPr>
          <p:nvPr/>
        </p:nvCxnSpPr>
        <p:spPr bwMode="auto">
          <a:xfrm>
            <a:off x="2153470" y="4242455"/>
            <a:ext cx="103562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61" name="Text Box 13"/>
          <p:cNvSpPr txBox="1">
            <a:spLocks noChangeArrowheads="1"/>
          </p:cNvSpPr>
          <p:nvPr/>
        </p:nvSpPr>
        <p:spPr bwMode="auto">
          <a:xfrm>
            <a:off x="6246954" y="5339294"/>
            <a:ext cx="759758" cy="395590"/>
          </a:xfrm>
          <a:prstGeom prst="rect">
            <a:avLst/>
          </a:prstGeom>
          <a:solidFill>
            <a:schemeClr val="accent5"/>
          </a:solidFill>
          <a:ln w="25400">
            <a:solidFill>
              <a:srgbClr val="000000"/>
            </a:solidFill>
            <a:miter lim="800000"/>
            <a:headEnd/>
            <a:tailEnd/>
          </a:ln>
        </p:spPr>
        <p:txBody>
          <a:bodyPr rot="0" vert="horz" wrap="square" lIns="68580" tIns="34290" rIns="68580" bIns="34290" anchor="ctr" anchorCtr="0" upright="1">
            <a:noAutofit/>
          </a:bodyPr>
          <a:lstStyle/>
          <a:p>
            <a:pPr algn="ctr" fontAlgn="base">
              <a:spcAft>
                <a:spcPts val="750"/>
              </a:spcAft>
            </a:pPr>
            <a:r>
              <a:rPr lang="en-US" sz="825" dirty="0">
                <a:latin typeface="Garamond" panose="02020404030301010803" pitchFamily="18" charset="0"/>
                <a:ea typeface="Times New Roman" panose="02020603050405020304" pitchFamily="18" charset="0"/>
                <a:cs typeface="Arial" panose="020B0604020202020204" pitchFamily="34" charset="0"/>
              </a:rPr>
              <a:t>Individual Factors</a:t>
            </a:r>
            <a:endParaRPr lang="en-US" sz="825" dirty="0">
              <a:latin typeface="Times New Roman" panose="02020603050405020304" pitchFamily="18" charset="0"/>
              <a:ea typeface="Times New Roman" panose="02020603050405020304" pitchFamily="18" charset="0"/>
            </a:endParaRPr>
          </a:p>
        </p:txBody>
      </p:sp>
      <p:cxnSp>
        <p:nvCxnSpPr>
          <p:cNvPr id="62" name="AutoShape 29"/>
          <p:cNvCxnSpPr>
            <a:cxnSpLocks noChangeShapeType="1"/>
          </p:cNvCxnSpPr>
          <p:nvPr/>
        </p:nvCxnSpPr>
        <p:spPr bwMode="auto">
          <a:xfrm>
            <a:off x="6992647" y="5543449"/>
            <a:ext cx="308010" cy="463"/>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9" name="AutoShape 23"/>
          <p:cNvCxnSpPr>
            <a:cxnSpLocks noChangeShapeType="1"/>
          </p:cNvCxnSpPr>
          <p:nvPr/>
        </p:nvCxnSpPr>
        <p:spPr bwMode="auto">
          <a:xfrm>
            <a:off x="4996699" y="4173225"/>
            <a:ext cx="1259714" cy="1363864"/>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1" name="TextBox 30"/>
          <p:cNvSpPr txBox="1"/>
          <p:nvPr/>
        </p:nvSpPr>
        <p:spPr>
          <a:xfrm>
            <a:off x="4073103" y="2346682"/>
            <a:ext cx="933450" cy="1177245"/>
          </a:xfrm>
          <a:prstGeom prst="rect">
            <a:avLst/>
          </a:prstGeom>
        </p:spPr>
        <p:txBody>
          <a:bodyPr vert="horz" wrap="square" lIns="68580" tIns="34290" rIns="68580" bIns="34290" rtlCol="0" anchor="t">
            <a:spAutoFit/>
          </a:bodyPr>
          <a:lstStyle/>
          <a:p>
            <a:pPr algn="ctr">
              <a:spcAft>
                <a:spcPts val="450"/>
              </a:spcAft>
            </a:pPr>
            <a:r>
              <a:rPr lang="en-US" sz="7200" dirty="0"/>
              <a:t>2</a:t>
            </a:r>
          </a:p>
        </p:txBody>
      </p:sp>
    </p:spTree>
    <p:extLst>
      <p:ext uri="{BB962C8B-B14F-4D97-AF65-F5344CB8AC3E}">
        <p14:creationId xmlns:p14="http://schemas.microsoft.com/office/powerpoint/2010/main" val="369510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148345"/>
            <a:ext cx="9144000" cy="5715000"/>
          </a:xfrm>
          <a:prstGeom prst="rect">
            <a:avLst/>
          </a:prstGeom>
          <a:gradFill>
            <a:gsLst>
              <a:gs pos="7000">
                <a:schemeClr val="bg1">
                  <a:lumMod val="100000"/>
                </a:schemeClr>
              </a:gs>
              <a:gs pos="0">
                <a:schemeClr val="bg1">
                  <a:lumMod val="93000"/>
                </a:schemeClr>
              </a:gs>
              <a:gs pos="100000">
                <a:schemeClr val="bg1">
                  <a:alpha val="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5" name="Rectangle 4"/>
          <p:cNvSpPr/>
          <p:nvPr/>
        </p:nvSpPr>
        <p:spPr>
          <a:xfrm>
            <a:off x="457200" y="1072145"/>
            <a:ext cx="8686800" cy="135840"/>
          </a:xfrm>
          <a:prstGeom prst="rect">
            <a:avLst/>
          </a:prstGeom>
          <a:solidFill>
            <a:srgbClr val="1938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latin typeface="Franklin Gothic Medium" panose="020B0603020102020204" pitchFamily="34" charset="0"/>
            </a:endParaRPr>
          </a:p>
        </p:txBody>
      </p:sp>
      <p:sp>
        <p:nvSpPr>
          <p:cNvPr id="14" name="Rectangle 13"/>
          <p:cNvSpPr/>
          <p:nvPr/>
        </p:nvSpPr>
        <p:spPr>
          <a:xfrm>
            <a:off x="0" y="1072145"/>
            <a:ext cx="381000" cy="13584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latin typeface="Franklin Gothic Medium" panose="020B06030201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075464"/>
            <a:ext cx="2133600" cy="318558"/>
          </a:xfrm>
          <a:prstGeom prst="rect">
            <a:avLst/>
          </a:prstGeom>
        </p:spPr>
      </p:pic>
      <p:sp>
        <p:nvSpPr>
          <p:cNvPr id="15" name="TextBox 14"/>
          <p:cNvSpPr txBox="1"/>
          <p:nvPr/>
        </p:nvSpPr>
        <p:spPr>
          <a:xfrm>
            <a:off x="2667000" y="6052817"/>
            <a:ext cx="4495526" cy="338554"/>
          </a:xfrm>
          <a:prstGeom prst="rect">
            <a:avLst/>
          </a:prstGeom>
          <a:noFill/>
        </p:spPr>
        <p:txBody>
          <a:bodyPr wrap="none" rtlCol="0">
            <a:spAutoFit/>
          </a:bodyPr>
          <a:lstStyle/>
          <a:p>
            <a:r>
              <a:rPr lang="en-US" sz="1600" b="1" i="1" dirty="0">
                <a:solidFill>
                  <a:schemeClr val="bg1">
                    <a:lumMod val="50000"/>
                  </a:schemeClr>
                </a:solidFill>
                <a:latin typeface="Franklin Gothic Medium" panose="020B0603020102020204" pitchFamily="34" charset="0"/>
                <a:cs typeface="Times New Roman" panose="02020603050405020304" pitchFamily="18" charset="0"/>
              </a:rPr>
              <a:t>National Community Anti-Drug Coalition Institute</a:t>
            </a:r>
          </a:p>
        </p:txBody>
      </p:sp>
      <p:sp>
        <p:nvSpPr>
          <p:cNvPr id="3" name="Rectangle 2"/>
          <p:cNvSpPr/>
          <p:nvPr/>
        </p:nvSpPr>
        <p:spPr>
          <a:xfrm>
            <a:off x="-125413" y="-137160"/>
            <a:ext cx="9601200" cy="716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16" name="Rectangle 2"/>
          <p:cNvSpPr>
            <a:spLocks noChangeArrowheads="1"/>
          </p:cNvSpPr>
          <p:nvPr/>
        </p:nvSpPr>
        <p:spPr bwMode="auto">
          <a:xfrm>
            <a:off x="436395" y="1317430"/>
            <a:ext cx="4114800" cy="138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a:r>
              <a:rPr lang="en-US" altLang="en-US" sz="2800" b="1" dirty="0">
                <a:latin typeface="Franklin Gothic Medium" panose="020B0603020102020204" pitchFamily="34" charset="0"/>
              </a:rPr>
              <a:t>Strategies Targeting Individualized Environments</a:t>
            </a:r>
          </a:p>
        </p:txBody>
      </p:sp>
      <p:sp>
        <p:nvSpPr>
          <p:cNvPr id="17" name="Oval 3"/>
          <p:cNvSpPr>
            <a:spLocks noChangeArrowheads="1"/>
          </p:cNvSpPr>
          <p:nvPr/>
        </p:nvSpPr>
        <p:spPr bwMode="auto">
          <a:xfrm>
            <a:off x="552450" y="3728615"/>
            <a:ext cx="2765425" cy="2209800"/>
          </a:xfrm>
          <a:prstGeom prst="ellipse">
            <a:avLst/>
          </a:prstGeom>
          <a:solidFill>
            <a:srgbClr val="FF9900">
              <a:alpha val="50195"/>
            </a:srgbClr>
          </a:solidFill>
          <a:ln w="12700">
            <a:solidFill>
              <a:schemeClr val="tx1"/>
            </a:solidFill>
            <a:round/>
            <a:headEnd/>
            <a:tailEnd/>
          </a:ln>
        </p:spPr>
        <p:txBody>
          <a:bodyPr wrap="none" anchor="ct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eaLnBrk="1" hangingPunct="1"/>
            <a:endParaRPr lang="en-US" altLang="en-US" sz="2400" dirty="0">
              <a:latin typeface="Franklin Gothic Medium" panose="020B0603020102020204" pitchFamily="34" charset="0"/>
            </a:endParaRPr>
          </a:p>
        </p:txBody>
      </p:sp>
      <p:sp>
        <p:nvSpPr>
          <p:cNvPr id="18" name="Oval 4"/>
          <p:cNvSpPr>
            <a:spLocks noChangeArrowheads="1"/>
          </p:cNvSpPr>
          <p:nvPr/>
        </p:nvSpPr>
        <p:spPr bwMode="auto">
          <a:xfrm>
            <a:off x="1719262" y="3733378"/>
            <a:ext cx="2892425" cy="2357437"/>
          </a:xfrm>
          <a:prstGeom prst="ellipse">
            <a:avLst/>
          </a:prstGeom>
          <a:solidFill>
            <a:srgbClr val="009900">
              <a:alpha val="50195"/>
            </a:srgbClr>
          </a:solidFill>
          <a:ln w="12700">
            <a:solidFill>
              <a:schemeClr val="tx1"/>
            </a:solidFill>
            <a:round/>
            <a:headEnd/>
            <a:tailEnd/>
          </a:ln>
        </p:spPr>
        <p:txBody>
          <a:bodyPr wrap="none" anchor="ct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eaLnBrk="1" hangingPunct="1"/>
            <a:endParaRPr lang="en-US" altLang="en-US" sz="2400" dirty="0">
              <a:latin typeface="Franklin Gothic Medium" panose="020B0603020102020204" pitchFamily="34" charset="0"/>
            </a:endParaRPr>
          </a:p>
        </p:txBody>
      </p:sp>
      <p:sp>
        <p:nvSpPr>
          <p:cNvPr id="19" name="Oval 5"/>
          <p:cNvSpPr>
            <a:spLocks noChangeArrowheads="1"/>
          </p:cNvSpPr>
          <p:nvPr/>
        </p:nvSpPr>
        <p:spPr bwMode="auto">
          <a:xfrm>
            <a:off x="1928812" y="3107902"/>
            <a:ext cx="2600325" cy="1843088"/>
          </a:xfrm>
          <a:prstGeom prst="ellipse">
            <a:avLst/>
          </a:prstGeom>
          <a:solidFill>
            <a:srgbClr val="FFFF00">
              <a:alpha val="50195"/>
            </a:srgbClr>
          </a:solidFill>
          <a:ln w="12700">
            <a:solidFill>
              <a:schemeClr val="tx1"/>
            </a:solidFill>
            <a:round/>
            <a:headEnd/>
            <a:tailEnd/>
          </a:ln>
        </p:spPr>
        <p:txBody>
          <a:bodyPr wrap="none" anchor="ct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eaLnBrk="1" hangingPunct="1"/>
            <a:endParaRPr lang="en-US" altLang="en-US" sz="2400" dirty="0">
              <a:latin typeface="Franklin Gothic Medium" panose="020B0603020102020204" pitchFamily="34" charset="0"/>
            </a:endParaRPr>
          </a:p>
        </p:txBody>
      </p:sp>
      <p:sp>
        <p:nvSpPr>
          <p:cNvPr id="20" name="Oval 6"/>
          <p:cNvSpPr>
            <a:spLocks noChangeArrowheads="1"/>
          </p:cNvSpPr>
          <p:nvPr/>
        </p:nvSpPr>
        <p:spPr bwMode="auto">
          <a:xfrm>
            <a:off x="649287" y="2906290"/>
            <a:ext cx="2601913" cy="1922462"/>
          </a:xfrm>
          <a:prstGeom prst="ellipse">
            <a:avLst/>
          </a:prstGeom>
          <a:solidFill>
            <a:srgbClr val="FF3300">
              <a:alpha val="50195"/>
            </a:srgbClr>
          </a:solidFill>
          <a:ln w="12700">
            <a:solidFill>
              <a:schemeClr val="tx1"/>
            </a:solidFill>
            <a:round/>
            <a:headEnd/>
            <a:tailEnd/>
          </a:ln>
        </p:spPr>
        <p:txBody>
          <a:bodyPr wrap="none" anchor="ct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eaLnBrk="1" hangingPunct="1"/>
            <a:endParaRPr lang="en-US" altLang="en-US" sz="2400" dirty="0">
              <a:latin typeface="Franklin Gothic Medium" panose="020B0603020102020204" pitchFamily="34" charset="0"/>
            </a:endParaRPr>
          </a:p>
        </p:txBody>
      </p:sp>
      <p:sp>
        <p:nvSpPr>
          <p:cNvPr id="21" name="Rectangle 7"/>
          <p:cNvSpPr>
            <a:spLocks noChangeArrowheads="1"/>
          </p:cNvSpPr>
          <p:nvPr/>
        </p:nvSpPr>
        <p:spPr bwMode="auto">
          <a:xfrm>
            <a:off x="1230312" y="3325390"/>
            <a:ext cx="763735"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r>
              <a:rPr lang="en-US" altLang="en-US" sz="1600" b="1" dirty="0">
                <a:latin typeface="Franklin Gothic Medium" panose="020B0603020102020204" pitchFamily="34" charset="0"/>
              </a:rPr>
              <a:t>Family</a:t>
            </a:r>
          </a:p>
        </p:txBody>
      </p:sp>
      <p:sp>
        <p:nvSpPr>
          <p:cNvPr id="22" name="Rectangle 8"/>
          <p:cNvSpPr>
            <a:spLocks noChangeArrowheads="1"/>
          </p:cNvSpPr>
          <p:nvPr/>
        </p:nvSpPr>
        <p:spPr bwMode="auto">
          <a:xfrm>
            <a:off x="3344862" y="3404765"/>
            <a:ext cx="77848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r>
              <a:rPr lang="en-US" altLang="en-US" sz="1600" b="1" dirty="0">
                <a:latin typeface="Franklin Gothic Medium" panose="020B0603020102020204" pitchFamily="34" charset="0"/>
              </a:rPr>
              <a:t>School</a:t>
            </a:r>
          </a:p>
        </p:txBody>
      </p:sp>
      <p:sp>
        <p:nvSpPr>
          <p:cNvPr id="23" name="Rectangle 9"/>
          <p:cNvSpPr>
            <a:spLocks noChangeArrowheads="1"/>
          </p:cNvSpPr>
          <p:nvPr/>
        </p:nvSpPr>
        <p:spPr bwMode="auto">
          <a:xfrm>
            <a:off x="3003550" y="5024015"/>
            <a:ext cx="1220787"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a:r>
              <a:rPr lang="en-US" altLang="en-US" sz="1600" b="1" dirty="0">
                <a:latin typeface="Franklin Gothic Medium" panose="020B0603020102020204" pitchFamily="34" charset="0"/>
              </a:rPr>
              <a:t>Health Care  Providers</a:t>
            </a:r>
          </a:p>
        </p:txBody>
      </p:sp>
      <p:sp>
        <p:nvSpPr>
          <p:cNvPr id="24" name="Rectangle 10"/>
          <p:cNvSpPr>
            <a:spLocks noChangeArrowheads="1"/>
          </p:cNvSpPr>
          <p:nvPr/>
        </p:nvSpPr>
        <p:spPr bwMode="auto">
          <a:xfrm>
            <a:off x="1914525" y="3982615"/>
            <a:ext cx="13811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a:r>
              <a:rPr lang="en-US" altLang="en-US" sz="1600" b="1" dirty="0">
                <a:latin typeface="Franklin Gothic Medium" panose="020B0603020102020204" pitchFamily="34" charset="0"/>
              </a:rPr>
              <a:t>INDIVIDUAL YOUTH</a:t>
            </a:r>
          </a:p>
        </p:txBody>
      </p:sp>
      <p:sp>
        <p:nvSpPr>
          <p:cNvPr id="25" name="Rectangle 11"/>
          <p:cNvSpPr>
            <a:spLocks noChangeArrowheads="1"/>
          </p:cNvSpPr>
          <p:nvPr/>
        </p:nvSpPr>
        <p:spPr bwMode="auto">
          <a:xfrm>
            <a:off x="533400" y="4782715"/>
            <a:ext cx="13636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a:r>
              <a:rPr lang="en-US" altLang="en-US" sz="1600" b="1" dirty="0">
                <a:latin typeface="Franklin Gothic Medium" panose="020B0603020102020204" pitchFamily="34" charset="0"/>
              </a:rPr>
              <a:t>Faith Community</a:t>
            </a:r>
          </a:p>
        </p:txBody>
      </p:sp>
      <p:sp>
        <p:nvSpPr>
          <p:cNvPr id="26" name="Line 12"/>
          <p:cNvSpPr>
            <a:spLocks noChangeShapeType="1"/>
          </p:cNvSpPr>
          <p:nvPr/>
        </p:nvSpPr>
        <p:spPr bwMode="auto">
          <a:xfrm flipV="1">
            <a:off x="4660900" y="4850978"/>
            <a:ext cx="977900" cy="0"/>
          </a:xfrm>
          <a:prstGeom prst="line">
            <a:avLst/>
          </a:prstGeom>
          <a:noFill/>
          <a:ln w="1016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dirty="0">
              <a:latin typeface="Franklin Gothic Medium" panose="020B0603020102020204" pitchFamily="34" charset="0"/>
            </a:endParaRPr>
          </a:p>
        </p:txBody>
      </p:sp>
      <p:sp>
        <p:nvSpPr>
          <p:cNvPr id="27" name="Rectangle 13"/>
          <p:cNvSpPr>
            <a:spLocks noChangeArrowheads="1"/>
          </p:cNvSpPr>
          <p:nvPr/>
        </p:nvSpPr>
        <p:spPr bwMode="auto">
          <a:xfrm>
            <a:off x="4660900" y="1317430"/>
            <a:ext cx="3935413" cy="138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a:r>
              <a:rPr lang="en-US" altLang="en-US" sz="2800" b="1" dirty="0">
                <a:latin typeface="Franklin Gothic Medium" panose="020B0603020102020204" pitchFamily="34" charset="0"/>
              </a:rPr>
              <a:t>Strategies Targeting the Shared “Community” Environment</a:t>
            </a:r>
          </a:p>
        </p:txBody>
      </p:sp>
      <p:sp>
        <p:nvSpPr>
          <p:cNvPr id="28" name="Oval 14"/>
          <p:cNvSpPr>
            <a:spLocks noChangeArrowheads="1"/>
          </p:cNvSpPr>
          <p:nvPr/>
        </p:nvSpPr>
        <p:spPr bwMode="auto">
          <a:xfrm>
            <a:off x="5386388" y="3287290"/>
            <a:ext cx="1827212" cy="1719263"/>
          </a:xfrm>
          <a:prstGeom prst="ellipse">
            <a:avLst/>
          </a:prstGeom>
          <a:solidFill>
            <a:srgbClr val="660066">
              <a:alpha val="50195"/>
            </a:srgbClr>
          </a:solidFill>
          <a:ln w="12700">
            <a:solidFill>
              <a:schemeClr val="tx1"/>
            </a:solidFill>
            <a:round/>
            <a:headEnd/>
            <a:tailEnd/>
          </a:ln>
        </p:spPr>
        <p:txBody>
          <a:bodyPr wrap="none" anchor="ct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eaLnBrk="1" hangingPunct="1"/>
            <a:endParaRPr lang="en-US" altLang="en-US" sz="2400" dirty="0">
              <a:latin typeface="Franklin Gothic Medium" panose="020B0603020102020204" pitchFamily="34" charset="0"/>
            </a:endParaRPr>
          </a:p>
        </p:txBody>
      </p:sp>
      <p:sp>
        <p:nvSpPr>
          <p:cNvPr id="29" name="Oval 15"/>
          <p:cNvSpPr>
            <a:spLocks noChangeArrowheads="1"/>
          </p:cNvSpPr>
          <p:nvPr/>
        </p:nvSpPr>
        <p:spPr bwMode="auto">
          <a:xfrm>
            <a:off x="5961063" y="4076278"/>
            <a:ext cx="2049462" cy="1871662"/>
          </a:xfrm>
          <a:prstGeom prst="ellipse">
            <a:avLst/>
          </a:prstGeom>
          <a:solidFill>
            <a:srgbClr val="FFFF00">
              <a:alpha val="50195"/>
            </a:srgbClr>
          </a:solidFill>
          <a:ln w="12700">
            <a:solidFill>
              <a:schemeClr val="tx1"/>
            </a:solidFill>
            <a:round/>
            <a:headEnd/>
            <a:tailEnd/>
          </a:ln>
        </p:spPr>
        <p:txBody>
          <a:bodyPr wrap="none" anchor="ct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eaLnBrk="1" hangingPunct="1"/>
            <a:endParaRPr lang="en-US" altLang="en-US" sz="2400" dirty="0">
              <a:latin typeface="Franklin Gothic Medium" panose="020B0603020102020204" pitchFamily="34" charset="0"/>
            </a:endParaRPr>
          </a:p>
        </p:txBody>
      </p:sp>
      <p:sp>
        <p:nvSpPr>
          <p:cNvPr id="30" name="Oval 16"/>
          <p:cNvSpPr>
            <a:spLocks noChangeArrowheads="1"/>
          </p:cNvSpPr>
          <p:nvPr/>
        </p:nvSpPr>
        <p:spPr bwMode="auto">
          <a:xfrm>
            <a:off x="6596063" y="3393653"/>
            <a:ext cx="1938337" cy="1879600"/>
          </a:xfrm>
          <a:prstGeom prst="ellipse">
            <a:avLst/>
          </a:prstGeom>
          <a:solidFill>
            <a:schemeClr val="accent2">
              <a:alpha val="50195"/>
            </a:schemeClr>
          </a:solidFill>
          <a:ln w="12700">
            <a:solidFill>
              <a:schemeClr val="tx1"/>
            </a:solidFill>
            <a:round/>
            <a:headEnd/>
            <a:tailEnd/>
          </a:ln>
        </p:spPr>
        <p:txBody>
          <a:bodyPr wrap="none" anchor="ct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eaLnBrk="1" hangingPunct="1"/>
            <a:endParaRPr lang="en-US" altLang="en-US" sz="2400" dirty="0">
              <a:latin typeface="Franklin Gothic Medium" panose="020B0603020102020204" pitchFamily="34" charset="0"/>
            </a:endParaRPr>
          </a:p>
        </p:txBody>
      </p:sp>
      <p:sp>
        <p:nvSpPr>
          <p:cNvPr id="31" name="Rectangle 17"/>
          <p:cNvSpPr>
            <a:spLocks noChangeArrowheads="1"/>
          </p:cNvSpPr>
          <p:nvPr/>
        </p:nvSpPr>
        <p:spPr bwMode="auto">
          <a:xfrm>
            <a:off x="6215063" y="5208165"/>
            <a:ext cx="1131720"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r>
              <a:rPr lang="en-US" altLang="en-US" sz="1600" b="1" dirty="0">
                <a:latin typeface="Franklin Gothic Medium" panose="020B0603020102020204" pitchFamily="34" charset="0"/>
              </a:rPr>
              <a:t>Availability</a:t>
            </a:r>
          </a:p>
        </p:txBody>
      </p:sp>
      <p:sp>
        <p:nvSpPr>
          <p:cNvPr id="32" name="Rectangle 18"/>
          <p:cNvSpPr>
            <a:spLocks noChangeArrowheads="1"/>
          </p:cNvSpPr>
          <p:nvPr/>
        </p:nvSpPr>
        <p:spPr bwMode="auto">
          <a:xfrm>
            <a:off x="7137400" y="3774653"/>
            <a:ext cx="122700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r>
              <a:rPr lang="en-US" altLang="en-US" sz="1600" b="1" dirty="0">
                <a:latin typeface="Franklin Gothic Medium" panose="020B0603020102020204" pitchFamily="34" charset="0"/>
              </a:rPr>
              <a:t>Regulations</a:t>
            </a:r>
          </a:p>
        </p:txBody>
      </p:sp>
      <p:sp>
        <p:nvSpPr>
          <p:cNvPr id="33" name="Rectangle 19"/>
          <p:cNvSpPr>
            <a:spLocks noChangeArrowheads="1"/>
          </p:cNvSpPr>
          <p:nvPr/>
        </p:nvSpPr>
        <p:spPr bwMode="auto">
          <a:xfrm>
            <a:off x="5807075" y="3679403"/>
            <a:ext cx="767839"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r>
              <a:rPr lang="en-US" altLang="en-US" sz="1600" b="1" dirty="0">
                <a:latin typeface="Franklin Gothic Medium" panose="020B0603020102020204" pitchFamily="34" charset="0"/>
              </a:rPr>
              <a:t>Norms</a:t>
            </a:r>
          </a:p>
        </p:txBody>
      </p:sp>
      <p:sp>
        <p:nvSpPr>
          <p:cNvPr id="34" name="Rectangle 20"/>
          <p:cNvSpPr>
            <a:spLocks noChangeArrowheads="1"/>
          </p:cNvSpPr>
          <p:nvPr/>
        </p:nvSpPr>
        <p:spPr bwMode="auto">
          <a:xfrm>
            <a:off x="6421438" y="4063578"/>
            <a:ext cx="911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a:r>
              <a:rPr lang="en-US" altLang="en-US" sz="1600" b="1" dirty="0">
                <a:latin typeface="Franklin Gothic Medium" panose="020B0603020102020204" pitchFamily="34" charset="0"/>
              </a:rPr>
              <a:t>ALL YOUTH</a:t>
            </a:r>
          </a:p>
        </p:txBody>
      </p:sp>
      <p:sp>
        <p:nvSpPr>
          <p:cNvPr id="36" name="TextBox 35">
            <a:extLst>
              <a:ext uri="{FF2B5EF4-FFF2-40B4-BE49-F238E27FC236}">
                <a16:creationId xmlns:a16="http://schemas.microsoft.com/office/drawing/2014/main" id="{7C0F05EF-E258-49E9-8006-B9920CC4845F}"/>
              </a:ext>
            </a:extLst>
          </p:cNvPr>
          <p:cNvSpPr txBox="1"/>
          <p:nvPr/>
        </p:nvSpPr>
        <p:spPr>
          <a:xfrm>
            <a:off x="420687" y="182427"/>
            <a:ext cx="8382000" cy="646331"/>
          </a:xfrm>
          <a:prstGeom prst="rect">
            <a:avLst/>
          </a:prstGeom>
          <a:noFill/>
        </p:spPr>
        <p:txBody>
          <a:bodyPr wrap="square" rtlCol="0">
            <a:spAutoFit/>
          </a:bodyPr>
          <a:lstStyle/>
          <a:p>
            <a:pPr algn="ctr"/>
            <a:r>
              <a:rPr lang="en-US" altLang="en-US" sz="3600" b="1" dirty="0">
                <a:solidFill>
                  <a:srgbClr val="466689"/>
                </a:solidFill>
                <a:latin typeface="Franklin Gothic Medium" panose="020B0603020102020204" pitchFamily="34" charset="0"/>
              </a:rPr>
              <a:t>Individual &amp; Environmental Strategies</a:t>
            </a:r>
          </a:p>
        </p:txBody>
      </p:sp>
    </p:spTree>
    <p:extLst>
      <p:ext uri="{BB962C8B-B14F-4D97-AF65-F5344CB8AC3E}">
        <p14:creationId xmlns:p14="http://schemas.microsoft.com/office/powerpoint/2010/main" val="2952899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24852" y="1921042"/>
            <a:ext cx="7471611" cy="3124200"/>
          </a:xfrm>
          <a:prstGeom prst="rect">
            <a:avLst/>
          </a:prstGeom>
          <a:noFill/>
          <a:ln>
            <a:miter lim="800000"/>
            <a:headEnd/>
            <a:tailEnd/>
          </a:ln>
        </p:spPr>
        <p:txBody>
          <a:bodyPr/>
          <a:lstStyle/>
          <a:p>
            <a:pPr algn="l">
              <a:spcBef>
                <a:spcPct val="20000"/>
              </a:spcBef>
              <a:defRPr/>
            </a:pPr>
            <a:r>
              <a:rPr lang="en-US" sz="2800" kern="0" dirty="0">
                <a:latin typeface="Franklin Gothic Medium" pitchFamily="34" charset="0"/>
              </a:rPr>
              <a:t>Prevention efforts aimed at </a:t>
            </a:r>
            <a:r>
              <a:rPr lang="en-US" sz="2800" kern="0" dirty="0">
                <a:solidFill>
                  <a:srgbClr val="FF0000"/>
                </a:solidFill>
                <a:latin typeface="Franklin Gothic Medium" pitchFamily="34" charset="0"/>
              </a:rPr>
              <a:t>providing              information, building skills or supporting </a:t>
            </a:r>
            <a:r>
              <a:rPr lang="en-US" sz="2800" kern="0" dirty="0">
                <a:latin typeface="Franklin Gothic Medium" pitchFamily="34" charset="0"/>
              </a:rPr>
              <a:t>individuals or targeted groups of individuals.</a:t>
            </a:r>
          </a:p>
          <a:p>
            <a:pPr marL="342900" indent="-342900" algn="l">
              <a:spcBef>
                <a:spcPct val="20000"/>
              </a:spcBef>
              <a:buFontTx/>
              <a:buChar char="•"/>
              <a:defRPr/>
            </a:pPr>
            <a:endParaRPr lang="en-US" kern="0" dirty="0">
              <a:latin typeface="Franklin Gothic Medium" pitchFamily="34" charset="0"/>
            </a:endParaRPr>
          </a:p>
          <a:p>
            <a:pPr lvl="1" algn="l">
              <a:spcBef>
                <a:spcPts val="0"/>
              </a:spcBef>
              <a:spcAft>
                <a:spcPts val="0"/>
              </a:spcAft>
              <a:buSzPts val="2000"/>
              <a:defRPr/>
            </a:pPr>
            <a:r>
              <a:rPr lang="en-US" sz="2800" dirty="0">
                <a:latin typeface="Franklin Gothic Medium"/>
              </a:rPr>
              <a:t> </a:t>
            </a:r>
            <a:r>
              <a:rPr lang="en-US" sz="1800" dirty="0">
                <a:latin typeface="Franklin Gothic Medium" pitchFamily="34" charset="0"/>
              </a:rPr>
              <a:t>- Afterschool Programs	- Parenting Classes</a:t>
            </a:r>
          </a:p>
          <a:p>
            <a:pPr lvl="1" algn="l">
              <a:spcBef>
                <a:spcPts val="0"/>
              </a:spcBef>
              <a:spcAft>
                <a:spcPts val="0"/>
              </a:spcAft>
              <a:defRPr/>
            </a:pPr>
            <a:r>
              <a:rPr lang="en-US" sz="1800" dirty="0">
                <a:latin typeface="Franklin Gothic Medium" pitchFamily="34" charset="0"/>
              </a:rPr>
              <a:t> - School curricula		- Tutoring programs</a:t>
            </a:r>
          </a:p>
          <a:p>
            <a:pPr lvl="1" algn="l">
              <a:spcBef>
                <a:spcPts val="0"/>
              </a:spcBef>
              <a:spcAft>
                <a:spcPts val="0"/>
              </a:spcAft>
              <a:defRPr/>
            </a:pPr>
            <a:r>
              <a:rPr lang="en-US" sz="1800" dirty="0">
                <a:latin typeface="Franklin Gothic Medium" pitchFamily="34" charset="0"/>
              </a:rPr>
              <a:t> - Life skills training		- Assessment/Referral /Counseling</a:t>
            </a:r>
          </a:p>
          <a:p>
            <a:pPr lvl="1" algn="l">
              <a:spcBef>
                <a:spcPts val="0"/>
              </a:spcBef>
              <a:spcAft>
                <a:spcPts val="0"/>
              </a:spcAft>
              <a:defRPr/>
            </a:pPr>
            <a:r>
              <a:rPr lang="en-US" sz="1800" dirty="0">
                <a:latin typeface="Franklin Gothic Medium" pitchFamily="34" charset="0"/>
              </a:rPr>
              <a:t> - Employment programs	- Media Literacy</a:t>
            </a:r>
          </a:p>
          <a:p>
            <a:pPr lvl="1" algn="l">
              <a:spcBef>
                <a:spcPts val="0"/>
              </a:spcBef>
              <a:spcAft>
                <a:spcPts val="0"/>
              </a:spcAft>
              <a:defRPr/>
            </a:pPr>
            <a:r>
              <a:rPr lang="en-US" sz="1800" dirty="0">
                <a:latin typeface="Franklin Gothic Medium" pitchFamily="34" charset="0"/>
              </a:rPr>
              <a:t> - Health Fairs			- Awareness Days / Weeks</a:t>
            </a:r>
          </a:p>
          <a:p>
            <a:pPr lvl="1" algn="l">
              <a:spcBef>
                <a:spcPts val="0"/>
              </a:spcBef>
              <a:spcAft>
                <a:spcPts val="0"/>
              </a:spcAft>
              <a:defRPr/>
            </a:pPr>
            <a:r>
              <a:rPr lang="en-US" sz="1800" kern="0" dirty="0">
                <a:latin typeface="Franklin Gothic Medium" pitchFamily="34" charset="0"/>
              </a:rPr>
              <a:t> - School Assemblies		- Youth Councils</a:t>
            </a:r>
          </a:p>
          <a:p>
            <a:pPr lvl="1" algn="l">
              <a:spcBef>
                <a:spcPts val="0"/>
              </a:spcBef>
              <a:spcAft>
                <a:spcPts val="0"/>
              </a:spcAft>
              <a:defRPr/>
            </a:pPr>
            <a:r>
              <a:rPr lang="en-US" sz="1800" kern="0" dirty="0">
                <a:latin typeface="Franklin Gothic Medium" pitchFamily="34" charset="0"/>
              </a:rPr>
              <a:t> - Media Campaigns		- Mentoring Programs</a:t>
            </a:r>
          </a:p>
        </p:txBody>
      </p:sp>
      <p:sp>
        <p:nvSpPr>
          <p:cNvPr id="11267" name="Rectangle 4"/>
          <p:cNvSpPr>
            <a:spLocks noGrp="1" noChangeArrowheads="1"/>
          </p:cNvSpPr>
          <p:nvPr>
            <p:ph type="title"/>
          </p:nvPr>
        </p:nvSpPr>
        <p:spPr bwMode="auto">
          <a:xfrm>
            <a:off x="401052" y="1006642"/>
            <a:ext cx="8534400" cy="762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600" b="1" dirty="0">
                <a:solidFill>
                  <a:srgbClr val="466689"/>
                </a:solidFill>
                <a:latin typeface="Franklin Gothic Demi" pitchFamily="34" charset="0"/>
              </a:rPr>
              <a:t>Individual-focused Strategies</a:t>
            </a:r>
          </a:p>
        </p:txBody>
      </p:sp>
      <p:pic>
        <p:nvPicPr>
          <p:cNvPr id="82946" name="Picture 2"/>
          <p:cNvPicPr>
            <a:picLocks noChangeAspect="1" noChangeArrowheads="1"/>
          </p:cNvPicPr>
          <p:nvPr/>
        </p:nvPicPr>
        <p:blipFill>
          <a:blip r:embed="rId3" cstate="print"/>
          <a:srcRect/>
          <a:stretch>
            <a:fillRect/>
          </a:stretch>
        </p:blipFill>
        <p:spPr bwMode="auto">
          <a:xfrm>
            <a:off x="7067666" y="1637507"/>
            <a:ext cx="1722362" cy="1219200"/>
          </a:xfrm>
          <a:prstGeom prst="rect">
            <a:avLst/>
          </a:prstGeom>
          <a:noFill/>
          <a:ln w="9525">
            <a:noFill/>
            <a:miter lim="800000"/>
            <a:headEnd/>
            <a:tailEnd/>
          </a:ln>
        </p:spPr>
      </p:pic>
    </p:spTree>
    <p:extLst>
      <p:ext uri="{BB962C8B-B14F-4D97-AF65-F5344CB8AC3E}">
        <p14:creationId xmlns:p14="http://schemas.microsoft.com/office/powerpoint/2010/main" val="3063078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292768" y="1716505"/>
            <a:ext cx="8229600" cy="3124200"/>
          </a:xfrm>
          <a:prstGeom prst="rect">
            <a:avLst/>
          </a:prstGeom>
          <a:noFill/>
          <a:ln>
            <a:miter lim="800000"/>
            <a:headEnd/>
            <a:tailEnd/>
          </a:ln>
        </p:spPr>
        <p:txBody>
          <a:bodyPr/>
          <a:lstStyle/>
          <a:p>
            <a:pPr algn="l">
              <a:spcBef>
                <a:spcPct val="20000"/>
              </a:spcBef>
              <a:defRPr/>
            </a:pPr>
            <a:r>
              <a:rPr lang="en-US" sz="2800" kern="0" dirty="0">
                <a:latin typeface="Franklin Gothic Medium" pitchFamily="34" charset="0"/>
              </a:rPr>
              <a:t>Prevention efforts aimed at changing or influencing community </a:t>
            </a:r>
            <a:r>
              <a:rPr lang="en-US" sz="2800" kern="0" dirty="0">
                <a:solidFill>
                  <a:srgbClr val="FF3300"/>
                </a:solidFill>
                <a:latin typeface="Franklin Gothic Medium" pitchFamily="34" charset="0"/>
              </a:rPr>
              <a:t>conditions</a:t>
            </a:r>
            <a:r>
              <a:rPr lang="en-US" sz="2800" kern="0" dirty="0">
                <a:latin typeface="Franklin Gothic Medium" pitchFamily="34" charset="0"/>
              </a:rPr>
              <a:t>, </a:t>
            </a:r>
            <a:r>
              <a:rPr lang="en-US" sz="2800" kern="0" dirty="0">
                <a:solidFill>
                  <a:srgbClr val="FF3300"/>
                </a:solidFill>
                <a:latin typeface="Franklin Gothic Medium" pitchFamily="34" charset="0"/>
              </a:rPr>
              <a:t>standards</a:t>
            </a:r>
            <a:r>
              <a:rPr lang="en-US" sz="2800" kern="0" dirty="0">
                <a:latin typeface="Franklin Gothic Medium" pitchFamily="34" charset="0"/>
              </a:rPr>
              <a:t>, </a:t>
            </a:r>
            <a:r>
              <a:rPr lang="en-US" sz="2800" kern="0" dirty="0">
                <a:solidFill>
                  <a:srgbClr val="FF3300"/>
                </a:solidFill>
                <a:latin typeface="Franklin Gothic Medium" pitchFamily="34" charset="0"/>
              </a:rPr>
              <a:t>institutions</a:t>
            </a:r>
            <a:r>
              <a:rPr lang="en-US" sz="2800" kern="0" dirty="0">
                <a:latin typeface="Franklin Gothic Medium" pitchFamily="34" charset="0"/>
              </a:rPr>
              <a:t>, </a:t>
            </a:r>
            <a:r>
              <a:rPr lang="en-US" sz="2800" kern="0" dirty="0">
                <a:solidFill>
                  <a:srgbClr val="FF3300"/>
                </a:solidFill>
                <a:latin typeface="Franklin Gothic Medium" pitchFamily="34" charset="0"/>
              </a:rPr>
              <a:t>structures</a:t>
            </a:r>
            <a:r>
              <a:rPr lang="en-US" sz="2800" kern="0" dirty="0">
                <a:latin typeface="Franklin Gothic Medium" pitchFamily="34" charset="0"/>
              </a:rPr>
              <a:t>, </a:t>
            </a:r>
            <a:r>
              <a:rPr lang="en-US" sz="2800" kern="0" dirty="0">
                <a:solidFill>
                  <a:srgbClr val="FF3300"/>
                </a:solidFill>
                <a:latin typeface="Franklin Gothic Medium" pitchFamily="34" charset="0"/>
              </a:rPr>
              <a:t>systems</a:t>
            </a:r>
            <a:r>
              <a:rPr lang="en-US" sz="2800" kern="0" dirty="0">
                <a:latin typeface="Franklin Gothic Medium" pitchFamily="34" charset="0"/>
              </a:rPr>
              <a:t> and </a:t>
            </a:r>
            <a:r>
              <a:rPr lang="en-US" sz="2800" kern="0" dirty="0">
                <a:solidFill>
                  <a:srgbClr val="FF3300"/>
                </a:solidFill>
                <a:latin typeface="Franklin Gothic Medium" pitchFamily="34" charset="0"/>
              </a:rPr>
              <a:t>policies</a:t>
            </a:r>
            <a:r>
              <a:rPr lang="en-US" sz="2800" kern="0" dirty="0">
                <a:latin typeface="Franklin Gothic Medium" pitchFamily="34" charset="0"/>
              </a:rPr>
              <a:t> that shape behaviors.</a:t>
            </a:r>
          </a:p>
          <a:p>
            <a:pPr marL="342900" indent="-342900" algn="l">
              <a:spcBef>
                <a:spcPct val="20000"/>
              </a:spcBef>
              <a:defRPr/>
            </a:pPr>
            <a:endParaRPr lang="en-US" kern="0" dirty="0">
              <a:latin typeface="Franklin Gothic Medium" pitchFamily="34" charset="0"/>
            </a:endParaRPr>
          </a:p>
          <a:p>
            <a:pPr lvl="1" algn="l">
              <a:spcBef>
                <a:spcPts val="0"/>
              </a:spcBef>
              <a:spcAft>
                <a:spcPts val="0"/>
              </a:spcAft>
              <a:buSzPts val="2000"/>
              <a:defRPr/>
            </a:pPr>
            <a:r>
              <a:rPr lang="en-US" sz="2800" dirty="0">
                <a:latin typeface="Franklin Gothic Medium"/>
              </a:rPr>
              <a:t> </a:t>
            </a:r>
            <a:r>
              <a:rPr lang="en-US" sz="1800" dirty="0">
                <a:latin typeface="Franklin Gothic Medium" pitchFamily="34" charset="0"/>
              </a:rPr>
              <a:t>- Hours/Days of Sale		- Outlet Density Reduction</a:t>
            </a:r>
          </a:p>
          <a:p>
            <a:pPr lvl="1" algn="l">
              <a:spcBef>
                <a:spcPts val="0"/>
              </a:spcBef>
              <a:spcAft>
                <a:spcPts val="0"/>
              </a:spcAft>
              <a:defRPr/>
            </a:pPr>
            <a:r>
              <a:rPr lang="en-US" sz="1800" dirty="0">
                <a:latin typeface="Franklin Gothic Medium" pitchFamily="34" charset="0"/>
              </a:rPr>
              <a:t> - Clean air laws		- Open Container Ordinance</a:t>
            </a:r>
          </a:p>
          <a:p>
            <a:pPr lvl="1" algn="l">
              <a:spcBef>
                <a:spcPts val="0"/>
              </a:spcBef>
              <a:spcAft>
                <a:spcPts val="0"/>
              </a:spcAft>
              <a:defRPr/>
            </a:pPr>
            <a:r>
              <a:rPr lang="en-US" sz="1800" dirty="0">
                <a:latin typeface="Franklin Gothic Medium" pitchFamily="34" charset="0"/>
              </a:rPr>
              <a:t> - Happy hour Ordinance/Laws	- Festivals – Beer Gardens</a:t>
            </a:r>
          </a:p>
          <a:p>
            <a:pPr lvl="1" algn="l">
              <a:spcBef>
                <a:spcPts val="0"/>
              </a:spcBef>
              <a:spcAft>
                <a:spcPts val="0"/>
              </a:spcAft>
              <a:defRPr/>
            </a:pPr>
            <a:r>
              <a:rPr lang="en-US" sz="1800" dirty="0">
                <a:latin typeface="Franklin Gothic Medium" pitchFamily="34" charset="0"/>
              </a:rPr>
              <a:t> - Advertising Ordinance/Laws	- Third Party Transaction – shoulder tap</a:t>
            </a:r>
          </a:p>
          <a:p>
            <a:pPr lvl="1" algn="l">
              <a:spcBef>
                <a:spcPts val="0"/>
              </a:spcBef>
              <a:spcAft>
                <a:spcPts val="0"/>
              </a:spcAft>
              <a:defRPr/>
            </a:pPr>
            <a:r>
              <a:rPr lang="en-US" sz="1800" dirty="0">
                <a:latin typeface="Franklin Gothic Medium" pitchFamily="34" charset="0"/>
              </a:rPr>
              <a:t> - Social host ordinances	- Responsible Beverage Server Training</a:t>
            </a:r>
          </a:p>
          <a:p>
            <a:pPr lvl="1" algn="l">
              <a:spcBef>
                <a:spcPts val="0"/>
              </a:spcBef>
              <a:spcAft>
                <a:spcPts val="0"/>
              </a:spcAft>
              <a:defRPr/>
            </a:pPr>
            <a:r>
              <a:rPr lang="en-US" sz="1800" dirty="0">
                <a:latin typeface="Franklin Gothic Medium" pitchFamily="34" charset="0"/>
              </a:rPr>
              <a:t> - Compliance Checks		- Fake ID Enforcement </a:t>
            </a:r>
          </a:p>
          <a:p>
            <a:pPr lvl="1" algn="l">
              <a:spcBef>
                <a:spcPts val="0"/>
              </a:spcBef>
              <a:spcAft>
                <a:spcPts val="0"/>
              </a:spcAft>
              <a:defRPr/>
            </a:pPr>
            <a:r>
              <a:rPr lang="en-US" sz="1800" dirty="0">
                <a:latin typeface="Franklin Gothic Medium" pitchFamily="34" charset="0"/>
              </a:rPr>
              <a:t> - Party Patrol			- Controlled Party Dispersal </a:t>
            </a:r>
            <a:endParaRPr lang="en-US" sz="1800" kern="0" dirty="0">
              <a:latin typeface="Franklin Gothic Medium" pitchFamily="34" charset="0"/>
            </a:endParaRPr>
          </a:p>
        </p:txBody>
      </p:sp>
      <p:sp>
        <p:nvSpPr>
          <p:cNvPr id="11267" name="Rectangle 4"/>
          <p:cNvSpPr>
            <a:spLocks noGrp="1" noChangeArrowheads="1"/>
          </p:cNvSpPr>
          <p:nvPr>
            <p:ph type="title"/>
          </p:nvPr>
        </p:nvSpPr>
        <p:spPr bwMode="auto">
          <a:xfrm>
            <a:off x="368968" y="802105"/>
            <a:ext cx="8534400" cy="762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600" b="1" dirty="0">
                <a:solidFill>
                  <a:srgbClr val="466689"/>
                </a:solidFill>
                <a:latin typeface="Franklin Gothic Demi" pitchFamily="34" charset="0"/>
              </a:rPr>
              <a:t>Environmental Strategies</a:t>
            </a:r>
          </a:p>
        </p:txBody>
      </p:sp>
      <p:pic>
        <p:nvPicPr>
          <p:cNvPr id="11268" name="Picture 2" descr="C:\Users\DaveShave\AppData\Local\Microsoft\Windows\Temporary Internet Files\Content.IE5\O0S79B4R\MC900351700[1].wmf"/>
          <p:cNvPicPr>
            <a:picLocks noChangeAspect="1" noChangeArrowheads="1"/>
          </p:cNvPicPr>
          <p:nvPr/>
        </p:nvPicPr>
        <p:blipFill>
          <a:blip r:embed="rId3" cstate="print"/>
          <a:srcRect/>
          <a:stretch>
            <a:fillRect/>
          </a:stretch>
        </p:blipFill>
        <p:spPr bwMode="auto">
          <a:xfrm>
            <a:off x="7644062" y="67776"/>
            <a:ext cx="1295400" cy="1468657"/>
          </a:xfrm>
          <a:prstGeom prst="rect">
            <a:avLst/>
          </a:prstGeom>
          <a:noFill/>
          <a:ln w="9525">
            <a:noFill/>
            <a:miter lim="800000"/>
            <a:headEnd/>
            <a:tailEnd/>
          </a:ln>
        </p:spPr>
      </p:pic>
    </p:spTree>
    <p:extLst>
      <p:ext uri="{BB962C8B-B14F-4D97-AF65-F5344CB8AC3E}">
        <p14:creationId xmlns:p14="http://schemas.microsoft.com/office/powerpoint/2010/main" val="1075064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726317"/>
            <a:ext cx="7010400" cy="4293483"/>
          </a:xfrm>
          <a:prstGeom prst="rect">
            <a:avLst/>
          </a:prstGeom>
        </p:spPr>
        <p:txBody>
          <a:bodyPr wrap="square">
            <a:spAutoFit/>
          </a:bodyPr>
          <a:lstStyle/>
          <a:p>
            <a:pPr>
              <a:spcBef>
                <a:spcPct val="35000"/>
              </a:spcBef>
            </a:pPr>
            <a:r>
              <a:rPr lang="en-US" altLang="en-US" sz="2800" dirty="0">
                <a:latin typeface="Franklin Gothic Medium" panose="020B0603020102020204" pitchFamily="34" charset="0"/>
              </a:rPr>
              <a:t>Environmental Prevention Strategies can:</a:t>
            </a:r>
          </a:p>
          <a:p>
            <a:pPr marL="576263" indent="-407988" defTabSz="576263">
              <a:spcBef>
                <a:spcPct val="35000"/>
              </a:spcBef>
              <a:buFontTx/>
              <a:buChar char="•"/>
            </a:pPr>
            <a:r>
              <a:rPr lang="en-US" altLang="en-US" sz="2800" dirty="0">
                <a:latin typeface="Franklin Gothic Medium" panose="020B0603020102020204" pitchFamily="34" charset="0"/>
              </a:rPr>
              <a:t>Reach entire populations</a:t>
            </a:r>
          </a:p>
          <a:p>
            <a:pPr marL="576263" indent="-407988" defTabSz="576263">
              <a:spcBef>
                <a:spcPct val="35000"/>
              </a:spcBef>
              <a:buFontTx/>
              <a:buChar char="•"/>
            </a:pPr>
            <a:r>
              <a:rPr lang="en-US" altLang="en-US" sz="2800" dirty="0">
                <a:latin typeface="Franklin Gothic Medium" panose="020B0603020102020204" pitchFamily="34" charset="0"/>
              </a:rPr>
              <a:t>Impact the overall environment</a:t>
            </a:r>
          </a:p>
          <a:p>
            <a:pPr marL="576263" indent="-407988" defTabSz="576263">
              <a:spcBef>
                <a:spcPct val="35000"/>
              </a:spcBef>
              <a:buFontTx/>
              <a:buChar char="•"/>
            </a:pPr>
            <a:r>
              <a:rPr lang="en-US" altLang="en-US" sz="2800" dirty="0">
                <a:latin typeface="Franklin Gothic Medium" panose="020B0603020102020204" pitchFamily="34" charset="0"/>
              </a:rPr>
              <a:t>Create lasting change in community norms and systems</a:t>
            </a:r>
          </a:p>
          <a:p>
            <a:pPr marL="576263" indent="-407988" defTabSz="576263">
              <a:spcBef>
                <a:spcPct val="35000"/>
              </a:spcBef>
              <a:buFontTx/>
              <a:buChar char="•"/>
            </a:pPr>
            <a:r>
              <a:rPr lang="en-US" altLang="en-US" sz="2800" dirty="0">
                <a:latin typeface="Franklin Gothic Medium" panose="020B0603020102020204" pitchFamily="34" charset="0"/>
              </a:rPr>
              <a:t>Produce “quick wins”</a:t>
            </a:r>
          </a:p>
          <a:p>
            <a:pPr marL="576263" indent="-407988" defTabSz="576263">
              <a:spcBef>
                <a:spcPct val="35000"/>
              </a:spcBef>
              <a:buFontTx/>
              <a:buChar char="•"/>
            </a:pPr>
            <a:r>
              <a:rPr lang="en-US" altLang="en-US" sz="2800" dirty="0">
                <a:latin typeface="Franklin Gothic Medium" panose="020B0603020102020204" pitchFamily="34" charset="0"/>
              </a:rPr>
              <a:t>Instill commitment toward long-term impact</a:t>
            </a:r>
          </a:p>
        </p:txBody>
      </p:sp>
      <p:sp>
        <p:nvSpPr>
          <p:cNvPr id="12" name="TextBox 11">
            <a:extLst>
              <a:ext uri="{FF2B5EF4-FFF2-40B4-BE49-F238E27FC236}">
                <a16:creationId xmlns:a16="http://schemas.microsoft.com/office/drawing/2014/main" id="{B7B04CE4-EB8D-4845-9030-D0974095FE0A}"/>
              </a:ext>
            </a:extLst>
          </p:cNvPr>
          <p:cNvSpPr txBox="1"/>
          <p:nvPr/>
        </p:nvSpPr>
        <p:spPr>
          <a:xfrm>
            <a:off x="420687" y="816114"/>
            <a:ext cx="8382000" cy="707886"/>
          </a:xfrm>
          <a:prstGeom prst="rect">
            <a:avLst/>
          </a:prstGeom>
          <a:noFill/>
        </p:spPr>
        <p:txBody>
          <a:bodyPr wrap="square" rtlCol="0">
            <a:spAutoFit/>
          </a:bodyPr>
          <a:lstStyle/>
          <a:p>
            <a:pPr algn="ctr"/>
            <a:r>
              <a:rPr lang="en-US" altLang="en-US" sz="4000" b="1" dirty="0">
                <a:solidFill>
                  <a:srgbClr val="466689"/>
                </a:solidFill>
                <a:latin typeface="Franklin Gothic Medium" panose="020B0603020102020204" pitchFamily="34" charset="0"/>
              </a:rPr>
              <a:t>Environmental Strategies</a:t>
            </a:r>
          </a:p>
        </p:txBody>
      </p:sp>
    </p:spTree>
    <p:extLst>
      <p:ext uri="{BB962C8B-B14F-4D97-AF65-F5344CB8AC3E}">
        <p14:creationId xmlns:p14="http://schemas.microsoft.com/office/powerpoint/2010/main" val="3324319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466689"/>
                </a:solidFill>
                <a:latin typeface="Franklin Gothic Medium" panose="020B0603020102020204" pitchFamily="34" charset="0"/>
              </a:rPr>
              <a:t>The Clackamas River in Oregon</a:t>
            </a:r>
          </a:p>
        </p:txBody>
      </p:sp>
      <p:sp>
        <p:nvSpPr>
          <p:cNvPr id="5" name="Content Placeholder 4"/>
          <p:cNvSpPr>
            <a:spLocks noGrp="1"/>
          </p:cNvSpPr>
          <p:nvPr>
            <p:ph idx="1"/>
          </p:nvPr>
        </p:nvSpPr>
        <p:spPr>
          <a:xfrm>
            <a:off x="628650" y="2126384"/>
            <a:ext cx="3606465" cy="2743200"/>
          </a:xfrm>
        </p:spPr>
        <p:txBody>
          <a:bodyPr>
            <a:noAutofit/>
          </a:bodyPr>
          <a:lstStyle/>
          <a:p>
            <a:pPr marL="0" indent="0" algn="ctr">
              <a:lnSpc>
                <a:spcPct val="120000"/>
              </a:lnSpc>
              <a:buNone/>
            </a:pPr>
            <a:r>
              <a:rPr lang="en-US" sz="1800" dirty="0">
                <a:latin typeface="Franklin Gothic Medium" panose="020B0603020102020204" pitchFamily="34" charset="0"/>
              </a:rPr>
              <a:t>“For 30 years there was a problem and increasing concern regarding alcohol use and related consequences. The community has now embraced this change, families have returned to the park in record numbers. Last year, the parks were closed 6 times due to over-capacity, and there were no drownings for the first time in 10 years the summer of 2014.”</a:t>
            </a:r>
          </a:p>
        </p:txBody>
      </p:sp>
      <p:pic>
        <p:nvPicPr>
          <p:cNvPr id="4" name="Picture 3"/>
          <p:cNvPicPr>
            <a:picLocks noChangeAspect="1"/>
          </p:cNvPicPr>
          <p:nvPr/>
        </p:nvPicPr>
        <p:blipFill>
          <a:blip r:embed="rId3"/>
          <a:stretch>
            <a:fillRect/>
          </a:stretch>
        </p:blipFill>
        <p:spPr>
          <a:xfrm>
            <a:off x="4652010" y="2421890"/>
            <a:ext cx="3863340" cy="2897505"/>
          </a:xfrm>
          <a:prstGeom prst="rect">
            <a:avLst/>
          </a:prstGeom>
          <a:ln w="19050">
            <a:solidFill>
              <a:schemeClr val="tx1"/>
            </a:solidFill>
          </a:ln>
        </p:spPr>
      </p:pic>
    </p:spTree>
    <p:extLst>
      <p:ext uri="{BB962C8B-B14F-4D97-AF65-F5344CB8AC3E}">
        <p14:creationId xmlns:p14="http://schemas.microsoft.com/office/powerpoint/2010/main" val="8090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81000" y="1795130"/>
            <a:ext cx="6328480" cy="2397579"/>
          </a:xfrm>
          <a:prstGeom prst="rect">
            <a:avLst/>
          </a:prstGeom>
          <a:noFill/>
          <a:ln w="9525">
            <a:noFill/>
            <a:miter lim="800000"/>
            <a:headEnd/>
            <a:tailEnd/>
          </a:ln>
        </p:spPr>
        <p:txBody>
          <a:bodyPr wrap="square">
            <a:spAutoFit/>
          </a:bodyPr>
          <a:lstStyle/>
          <a:p>
            <a:pPr marL="339725" indent="-339725" algn="l">
              <a:spcBef>
                <a:spcPct val="35000"/>
              </a:spcBef>
            </a:pPr>
            <a:r>
              <a:rPr lang="en-US" sz="2800" dirty="0">
                <a:latin typeface="Franklin Gothic Medium" pitchFamily="34" charset="0"/>
              </a:rPr>
              <a:t>1. What are environmental strategies?</a:t>
            </a:r>
          </a:p>
          <a:p>
            <a:pPr marL="339725" indent="-339725" algn="l">
              <a:spcBef>
                <a:spcPct val="35000"/>
              </a:spcBef>
            </a:pPr>
            <a:r>
              <a:rPr lang="en-US" sz="2800" dirty="0">
                <a:latin typeface="Franklin Gothic Medium" pitchFamily="34" charset="0"/>
              </a:rPr>
              <a:t>2. How does a coalition / prevention organization use environmental strategies do to achieve community-level change?</a:t>
            </a:r>
          </a:p>
        </p:txBody>
      </p:sp>
      <p:pic>
        <p:nvPicPr>
          <p:cNvPr id="2" name="Picture 1">
            <a:extLst>
              <a:ext uri="{FF2B5EF4-FFF2-40B4-BE49-F238E27FC236}">
                <a16:creationId xmlns:a16="http://schemas.microsoft.com/office/drawing/2014/main" id="{D2954BF4-69D2-46B0-B418-A7013F1E39D7}"/>
              </a:ext>
            </a:extLst>
          </p:cNvPr>
          <p:cNvPicPr>
            <a:picLocks noChangeAspect="1"/>
          </p:cNvPicPr>
          <p:nvPr/>
        </p:nvPicPr>
        <p:blipFill rotWithShape="1">
          <a:blip r:embed="rId3"/>
          <a:srcRect r="20811"/>
          <a:stretch/>
        </p:blipFill>
        <p:spPr>
          <a:xfrm>
            <a:off x="5623031" y="3858927"/>
            <a:ext cx="2611045" cy="2469752"/>
          </a:xfrm>
          <a:prstGeom prst="rect">
            <a:avLst/>
          </a:prstGeom>
          <a:ln w="19050">
            <a:solidFill>
              <a:srgbClr val="000000"/>
            </a:solidFill>
          </a:ln>
        </p:spPr>
      </p:pic>
      <p:sp>
        <p:nvSpPr>
          <p:cNvPr id="6" name="Title 1"/>
          <p:cNvSpPr txBox="1">
            <a:spLocks/>
          </p:cNvSpPr>
          <p:nvPr/>
        </p:nvSpPr>
        <p:spPr>
          <a:xfrm>
            <a:off x="0" y="1143000"/>
            <a:ext cx="9144000" cy="762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600" b="1" dirty="0">
                <a:solidFill>
                  <a:srgbClr val="466689"/>
                </a:solidFill>
                <a:latin typeface="Franklin Gothic Medium" panose="020B0603020102020204" pitchFamily="34" charset="0"/>
              </a:rPr>
              <a:t>Activity 2: Elevator Speech</a:t>
            </a:r>
          </a:p>
        </p:txBody>
      </p:sp>
    </p:spTree>
    <p:extLst>
      <p:ext uri="{BB962C8B-B14F-4D97-AF65-F5344CB8AC3E}">
        <p14:creationId xmlns:p14="http://schemas.microsoft.com/office/powerpoint/2010/main" val="316778294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685800" y="1494711"/>
            <a:ext cx="73152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Franklin Gothic Demi" panose="020B0703020102020204" pitchFamily="34" charset="0"/>
              </a:defRPr>
            </a:lvl1pPr>
            <a:lvl2pPr marL="914400"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eaLnBrk="1" hangingPunct="1"/>
            <a:r>
              <a:rPr lang="en-US" altLang="en-US" sz="3600" b="1" dirty="0">
                <a:solidFill>
                  <a:srgbClr val="29597A"/>
                </a:solidFill>
                <a:latin typeface="Franklin Gothic Medium" panose="020B0603020102020204" pitchFamily="34" charset="0"/>
              </a:rPr>
              <a:t> </a:t>
            </a:r>
            <a:r>
              <a:rPr lang="en-US" altLang="en-US" sz="2800" b="1" dirty="0">
                <a:latin typeface="Franklin Gothic Medium" panose="020B0603020102020204" pitchFamily="34" charset="0"/>
              </a:rPr>
              <a:t>Criteria for Selecting Strategies</a:t>
            </a:r>
          </a:p>
          <a:p>
            <a:pPr lvl="1" eaLnBrk="1" hangingPunct="1">
              <a:spcBef>
                <a:spcPts val="2400"/>
              </a:spcBef>
              <a:buFontTx/>
              <a:buAutoNum type="arabicPeriod"/>
            </a:pPr>
            <a:r>
              <a:rPr lang="en-US" altLang="en-US" sz="2800" dirty="0">
                <a:latin typeface="Franklin Gothic Medium" panose="020B0603020102020204" pitchFamily="34" charset="0"/>
              </a:rPr>
              <a:t>Fit with local coalition plan</a:t>
            </a:r>
          </a:p>
          <a:p>
            <a:pPr lvl="1" eaLnBrk="1" hangingPunct="1">
              <a:spcBef>
                <a:spcPts val="2400"/>
              </a:spcBef>
              <a:buFontTx/>
              <a:buAutoNum type="arabicPeriod"/>
            </a:pPr>
            <a:r>
              <a:rPr lang="en-US" altLang="en-US" sz="2800" dirty="0">
                <a:latin typeface="Franklin Gothic Medium" panose="020B0603020102020204" pitchFamily="34" charset="0"/>
              </a:rPr>
              <a:t>Capacity to implement</a:t>
            </a:r>
          </a:p>
          <a:p>
            <a:pPr lvl="1" eaLnBrk="1" hangingPunct="1">
              <a:spcBef>
                <a:spcPts val="2400"/>
              </a:spcBef>
              <a:buFontTx/>
              <a:buAutoNum type="arabicPeriod"/>
            </a:pPr>
            <a:r>
              <a:rPr lang="en-US" altLang="en-US" sz="2800" dirty="0">
                <a:latin typeface="Franklin Gothic Medium" panose="020B0603020102020204" pitchFamily="34" charset="0"/>
              </a:rPr>
              <a:t>Readiness to implement</a:t>
            </a:r>
          </a:p>
          <a:p>
            <a:pPr lvl="1" eaLnBrk="1" hangingPunct="1">
              <a:spcBef>
                <a:spcPts val="2400"/>
              </a:spcBef>
              <a:buFontTx/>
              <a:buAutoNum type="arabicPeriod"/>
            </a:pPr>
            <a:r>
              <a:rPr lang="en-US" altLang="en-US" sz="2800" dirty="0">
                <a:latin typeface="Franklin Gothic Medium" panose="020B0603020102020204" pitchFamily="34" charset="0"/>
              </a:rPr>
              <a:t>Evidence of effectiveness</a:t>
            </a:r>
          </a:p>
          <a:p>
            <a:pPr lvl="1" eaLnBrk="1" hangingPunct="1">
              <a:spcBef>
                <a:spcPts val="2400"/>
              </a:spcBef>
              <a:buFontTx/>
              <a:buAutoNum type="arabicPeriod"/>
            </a:pPr>
            <a:r>
              <a:rPr lang="en-US" altLang="en-US" sz="2800" dirty="0">
                <a:latin typeface="Franklin Gothic Medium" panose="020B0603020102020204" pitchFamily="34" charset="0"/>
              </a:rPr>
              <a:t>Part of a comprehensive plan</a:t>
            </a:r>
          </a:p>
        </p:txBody>
      </p:sp>
      <p:sp>
        <p:nvSpPr>
          <p:cNvPr id="12" name="TextBox 11">
            <a:extLst>
              <a:ext uri="{FF2B5EF4-FFF2-40B4-BE49-F238E27FC236}">
                <a16:creationId xmlns:a16="http://schemas.microsoft.com/office/drawing/2014/main" id="{B70B976C-5BDD-4787-B43B-EEE0464FD527}"/>
              </a:ext>
            </a:extLst>
          </p:cNvPr>
          <p:cNvSpPr txBox="1"/>
          <p:nvPr/>
        </p:nvSpPr>
        <p:spPr>
          <a:xfrm>
            <a:off x="152400" y="786825"/>
            <a:ext cx="8382000" cy="707886"/>
          </a:xfrm>
          <a:prstGeom prst="rect">
            <a:avLst/>
          </a:prstGeom>
          <a:noFill/>
        </p:spPr>
        <p:txBody>
          <a:bodyPr wrap="square" rtlCol="0">
            <a:spAutoFit/>
          </a:bodyPr>
          <a:lstStyle/>
          <a:p>
            <a:pPr algn="ctr"/>
            <a:r>
              <a:rPr lang="en-US" altLang="en-US" sz="4000" b="1" dirty="0">
                <a:solidFill>
                  <a:srgbClr val="466689"/>
                </a:solidFill>
                <a:latin typeface="Franklin Gothic Medium" panose="020B0603020102020204" pitchFamily="34" charset="0"/>
              </a:rPr>
              <a:t>Selecting Strategies</a:t>
            </a:r>
          </a:p>
        </p:txBody>
      </p:sp>
    </p:spTree>
    <p:extLst>
      <p:ext uri="{BB962C8B-B14F-4D97-AF65-F5344CB8AC3E}">
        <p14:creationId xmlns:p14="http://schemas.microsoft.com/office/powerpoint/2010/main" val="15581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r="23947"/>
          <a:stretch>
            <a:fillRect/>
          </a:stretch>
        </p:blipFill>
        <p:spPr bwMode="auto">
          <a:xfrm>
            <a:off x="152400" y="1789112"/>
            <a:ext cx="55626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p:cNvSpPr txBox="1">
            <a:spLocks noChangeArrowheads="1"/>
          </p:cNvSpPr>
          <p:nvPr/>
        </p:nvSpPr>
        <p:spPr bwMode="auto">
          <a:xfrm>
            <a:off x="5562600" y="1752600"/>
            <a:ext cx="3427413"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Franklin Gothic Demi" panose="020B0703020102020204" pitchFamily="34" charset="0"/>
              </a:defRPr>
            </a:lvl1pPr>
            <a:lvl2pPr marL="742950" indent="-2857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spcBef>
                <a:spcPts val="600"/>
              </a:spcBef>
            </a:pPr>
            <a:r>
              <a:rPr lang="en-US" altLang="en-US" dirty="0">
                <a:latin typeface="Franklin Gothic Medium" panose="020B0603020102020204" pitchFamily="34" charset="0"/>
              </a:rPr>
              <a:t>Send flyers / meet retailers</a:t>
            </a:r>
          </a:p>
          <a:p>
            <a:pPr>
              <a:spcBef>
                <a:spcPts val="600"/>
              </a:spcBef>
            </a:pPr>
            <a:r>
              <a:rPr lang="en-US" altLang="en-US" dirty="0">
                <a:latin typeface="Franklin Gothic Medium" panose="020B0603020102020204" pitchFamily="34" charset="0"/>
              </a:rPr>
              <a:t>Training on sign restrictions</a:t>
            </a:r>
          </a:p>
          <a:p>
            <a:pPr>
              <a:spcBef>
                <a:spcPts val="600"/>
              </a:spcBef>
            </a:pPr>
            <a:r>
              <a:rPr lang="en-US" altLang="en-US" dirty="0">
                <a:latin typeface="Franklin Gothic Medium" panose="020B0603020102020204" pitchFamily="34" charset="0"/>
              </a:rPr>
              <a:t>Law Enforcement MOU</a:t>
            </a:r>
          </a:p>
          <a:p>
            <a:pPr>
              <a:spcBef>
                <a:spcPts val="600"/>
              </a:spcBef>
            </a:pPr>
            <a:r>
              <a:rPr lang="en-US" altLang="en-US" dirty="0">
                <a:latin typeface="Franklin Gothic Medium" panose="020B0603020102020204" pitchFamily="34" charset="0"/>
              </a:rPr>
              <a:t>Recognize retailers</a:t>
            </a:r>
          </a:p>
          <a:p>
            <a:pPr>
              <a:spcBef>
                <a:spcPts val="600"/>
              </a:spcBef>
            </a:pPr>
            <a:r>
              <a:rPr lang="en-US" altLang="en-US" dirty="0">
                <a:latin typeface="Franklin Gothic Medium" panose="020B0603020102020204" pitchFamily="34" charset="0"/>
              </a:rPr>
              <a:t>Alternative Ads</a:t>
            </a:r>
          </a:p>
          <a:p>
            <a:pPr>
              <a:spcBef>
                <a:spcPts val="600"/>
              </a:spcBef>
            </a:pPr>
            <a:r>
              <a:rPr lang="en-US" altLang="en-US" dirty="0">
                <a:latin typeface="Franklin Gothic Medium" panose="020B0603020102020204" pitchFamily="34" charset="0"/>
              </a:rPr>
              <a:t>Sign Removal</a:t>
            </a:r>
          </a:p>
          <a:p>
            <a:pPr>
              <a:spcBef>
                <a:spcPts val="600"/>
              </a:spcBef>
            </a:pPr>
            <a:r>
              <a:rPr lang="en-US" altLang="en-US" dirty="0">
                <a:latin typeface="Franklin Gothic Medium" panose="020B0603020102020204" pitchFamily="34" charset="0"/>
              </a:rPr>
              <a:t>City Ordinance</a:t>
            </a:r>
          </a:p>
        </p:txBody>
      </p:sp>
      <p:sp>
        <p:nvSpPr>
          <p:cNvPr id="13" name="Title 1">
            <a:extLst>
              <a:ext uri="{FF2B5EF4-FFF2-40B4-BE49-F238E27FC236}">
                <a16:creationId xmlns:a16="http://schemas.microsoft.com/office/drawing/2014/main" id="{1C3F067E-A331-4ACC-861B-B5CA8D92AF4D}"/>
              </a:ext>
            </a:extLst>
          </p:cNvPr>
          <p:cNvSpPr txBox="1">
            <a:spLocks/>
          </p:cNvSpPr>
          <p:nvPr/>
        </p:nvSpPr>
        <p:spPr>
          <a:xfrm>
            <a:off x="1018674" y="694601"/>
            <a:ext cx="7457090" cy="762000"/>
          </a:xfrm>
          <a:prstGeom prst="rect">
            <a:avLst/>
          </a:prstGeom>
        </p:spPr>
        <p:txBody>
          <a:bodyPr>
            <a:noAutofit/>
          </a:bodyPr>
          <a:lstStyle>
            <a:lvl1pPr algn="l" defTabSz="457200" rtl="0" eaLnBrk="1" latinLnBrk="0" hangingPunct="1">
              <a:spcBef>
                <a:spcPct val="0"/>
              </a:spcBef>
              <a:buNone/>
              <a:defRPr lang="en-US" sz="4400" b="1" kern="1200">
                <a:solidFill>
                  <a:schemeClr val="tx2">
                    <a:lumMod val="50000"/>
                  </a:schemeClr>
                </a:solidFill>
                <a:effectLst>
                  <a:outerShdw blurRad="38100" dist="38100" dir="2700000" algn="tl">
                    <a:srgbClr val="000000">
                      <a:alpha val="43137"/>
                    </a:srgbClr>
                  </a:outerShdw>
                </a:effectLst>
                <a:latin typeface="+mj-lt"/>
                <a:ea typeface="+mj-ea"/>
                <a:cs typeface="+mj-cs"/>
              </a:defRPr>
            </a:lvl1pPr>
          </a:lstStyle>
          <a:p>
            <a:pPr algn="ctr"/>
            <a:r>
              <a:rPr lang="en-US" sz="4000" dirty="0">
                <a:solidFill>
                  <a:srgbClr val="466689"/>
                </a:solidFill>
                <a:effectLst/>
                <a:latin typeface="Franklin Gothic Medium" panose="020B0603020102020204" pitchFamily="34" charset="0"/>
              </a:rPr>
              <a:t>Fit with Local Conditions</a:t>
            </a:r>
          </a:p>
        </p:txBody>
      </p:sp>
      <p:sp>
        <p:nvSpPr>
          <p:cNvPr id="2" name="Arrow: Down 1">
            <a:extLst>
              <a:ext uri="{FF2B5EF4-FFF2-40B4-BE49-F238E27FC236}">
                <a16:creationId xmlns:a16="http://schemas.microsoft.com/office/drawing/2014/main" id="{32D5EE54-1305-4258-BCEB-6EFBAD907D70}"/>
              </a:ext>
            </a:extLst>
          </p:cNvPr>
          <p:cNvSpPr/>
          <p:nvPr/>
        </p:nvSpPr>
        <p:spPr>
          <a:xfrm rot="18789666">
            <a:off x="3757354" y="1657358"/>
            <a:ext cx="515389" cy="6206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75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762000" y="1984285"/>
            <a:ext cx="79248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175">
              <a:defRPr sz="2000">
                <a:solidFill>
                  <a:schemeClr val="tx1"/>
                </a:solidFill>
                <a:latin typeface="Franklin Gothic Demi" panose="020B0703020102020204" pitchFamily="34" charset="0"/>
              </a:defRPr>
            </a:lvl1pPr>
            <a:lvl2pPr marL="631825" indent="-51435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eaLnBrk="1" hangingPunct="1"/>
            <a:r>
              <a:rPr lang="en-US" altLang="en-US" sz="3600" b="1" dirty="0">
                <a:solidFill>
                  <a:srgbClr val="29597A"/>
                </a:solidFill>
                <a:latin typeface="Franklin Gothic Medium" panose="020B0603020102020204" pitchFamily="34" charset="0"/>
              </a:rPr>
              <a:t> </a:t>
            </a:r>
            <a:r>
              <a:rPr lang="en-US" altLang="en-US" sz="2800" b="1" dirty="0">
                <a:solidFill>
                  <a:srgbClr val="965918"/>
                </a:solidFill>
                <a:latin typeface="Franklin Gothic Medium" panose="020B0603020102020204" pitchFamily="34" charset="0"/>
              </a:rPr>
              <a:t> </a:t>
            </a:r>
            <a:endParaRPr lang="en-US" altLang="en-US" sz="2600" b="1" dirty="0">
              <a:latin typeface="Franklin Gothic Medium" panose="020B0603020102020204" pitchFamily="34" charset="0"/>
            </a:endParaRPr>
          </a:p>
          <a:p>
            <a:pPr lvl="1">
              <a:spcAft>
                <a:spcPts val="600"/>
              </a:spcAft>
              <a:buFont typeface="Arial" panose="020B0604020202020204" pitchFamily="34" charset="0"/>
              <a:buAutoNum type="arabicPeriod"/>
            </a:pPr>
            <a:r>
              <a:rPr lang="en-US" altLang="en-US" sz="2800" dirty="0">
                <a:solidFill>
                  <a:schemeClr val="tx2"/>
                </a:solidFill>
                <a:latin typeface="Franklin Gothic Medium" panose="020B0603020102020204" pitchFamily="34" charset="0"/>
              </a:rPr>
              <a:t>Provide </a:t>
            </a:r>
            <a:r>
              <a:rPr lang="en-US" altLang="en-US" sz="2800" dirty="0">
                <a:latin typeface="Franklin Gothic Medium" panose="020B0603020102020204" pitchFamily="34" charset="0"/>
              </a:rPr>
              <a:t>information </a:t>
            </a:r>
          </a:p>
          <a:p>
            <a:pPr lvl="1">
              <a:spcAft>
                <a:spcPts val="600"/>
              </a:spcAft>
              <a:buFont typeface="Arial" panose="020B0604020202020204" pitchFamily="34" charset="0"/>
              <a:buAutoNum type="arabicPeriod"/>
            </a:pPr>
            <a:r>
              <a:rPr lang="en-US" altLang="en-US" sz="2800" dirty="0">
                <a:solidFill>
                  <a:schemeClr val="tx2"/>
                </a:solidFill>
                <a:latin typeface="Franklin Gothic Medium" panose="020B0603020102020204" pitchFamily="34" charset="0"/>
              </a:rPr>
              <a:t>Build</a:t>
            </a:r>
            <a:r>
              <a:rPr lang="en-US" altLang="en-US" sz="2800" dirty="0">
                <a:latin typeface="Franklin Gothic Medium" panose="020B0603020102020204" pitchFamily="34" charset="0"/>
              </a:rPr>
              <a:t> skills</a:t>
            </a:r>
          </a:p>
          <a:p>
            <a:pPr lvl="1" eaLnBrk="1" hangingPunct="1">
              <a:spcAft>
                <a:spcPts val="600"/>
              </a:spcAft>
              <a:buFont typeface="Arial" panose="020B0604020202020204" pitchFamily="34" charset="0"/>
              <a:buAutoNum type="arabicPeriod"/>
            </a:pPr>
            <a:r>
              <a:rPr lang="en-US" altLang="en-US" sz="2800" dirty="0">
                <a:solidFill>
                  <a:schemeClr val="tx2"/>
                </a:solidFill>
                <a:latin typeface="Franklin Gothic Medium" panose="020B0603020102020204" pitchFamily="34" charset="0"/>
              </a:rPr>
              <a:t>Provide</a:t>
            </a:r>
            <a:r>
              <a:rPr lang="en-US" altLang="en-US" sz="2800" dirty="0">
                <a:latin typeface="Franklin Gothic Medium" panose="020B0603020102020204" pitchFamily="34" charset="0"/>
              </a:rPr>
              <a:t> support</a:t>
            </a:r>
          </a:p>
          <a:p>
            <a:pPr lvl="1" eaLnBrk="1" hangingPunct="1">
              <a:spcAft>
                <a:spcPts val="600"/>
              </a:spcAft>
              <a:buFont typeface="Arial" panose="020B0604020202020204" pitchFamily="34" charset="0"/>
              <a:buAutoNum type="arabicPeriod"/>
            </a:pPr>
            <a:r>
              <a:rPr lang="en-US" altLang="en-US" sz="2800" dirty="0">
                <a:solidFill>
                  <a:schemeClr val="tx2"/>
                </a:solidFill>
                <a:latin typeface="Franklin Gothic Medium" panose="020B0603020102020204" pitchFamily="34" charset="0"/>
              </a:rPr>
              <a:t>Change</a:t>
            </a:r>
            <a:r>
              <a:rPr lang="en-US" altLang="en-US" sz="2800" dirty="0">
                <a:latin typeface="Franklin Gothic Medium" panose="020B0603020102020204" pitchFamily="34" charset="0"/>
              </a:rPr>
              <a:t> access / barriers</a:t>
            </a:r>
          </a:p>
          <a:p>
            <a:pPr lvl="1" eaLnBrk="1" hangingPunct="1">
              <a:spcAft>
                <a:spcPts val="600"/>
              </a:spcAft>
              <a:buFont typeface="Arial" panose="020B0604020202020204" pitchFamily="34" charset="0"/>
              <a:buAutoNum type="arabicPeriod"/>
            </a:pPr>
            <a:r>
              <a:rPr lang="en-US" altLang="en-US" sz="2800" dirty="0">
                <a:solidFill>
                  <a:schemeClr val="tx2"/>
                </a:solidFill>
                <a:latin typeface="Franklin Gothic Medium" panose="020B0603020102020204" pitchFamily="34" charset="0"/>
              </a:rPr>
              <a:t>Change</a:t>
            </a:r>
            <a:r>
              <a:rPr lang="en-US" altLang="en-US" sz="2800" dirty="0">
                <a:latin typeface="Franklin Gothic Medium" panose="020B0603020102020204" pitchFamily="34" charset="0"/>
              </a:rPr>
              <a:t> consequences</a:t>
            </a:r>
          </a:p>
          <a:p>
            <a:pPr lvl="1" eaLnBrk="1" hangingPunct="1">
              <a:spcAft>
                <a:spcPts val="600"/>
              </a:spcAft>
              <a:buFont typeface="Arial" panose="020B0604020202020204" pitchFamily="34" charset="0"/>
              <a:buAutoNum type="arabicPeriod"/>
            </a:pPr>
            <a:r>
              <a:rPr lang="en-US" altLang="en-US" sz="2800" dirty="0">
                <a:solidFill>
                  <a:schemeClr val="tx2"/>
                </a:solidFill>
                <a:latin typeface="Franklin Gothic Medium" panose="020B0603020102020204" pitchFamily="34" charset="0"/>
              </a:rPr>
              <a:t>Alter</a:t>
            </a:r>
            <a:r>
              <a:rPr lang="en-US" altLang="en-US" sz="2800" dirty="0">
                <a:latin typeface="Franklin Gothic Medium" panose="020B0603020102020204" pitchFamily="34" charset="0"/>
              </a:rPr>
              <a:t> the physical design of the environment</a:t>
            </a:r>
          </a:p>
          <a:p>
            <a:pPr lvl="1" eaLnBrk="1" hangingPunct="1">
              <a:spcAft>
                <a:spcPts val="600"/>
              </a:spcAft>
              <a:buFont typeface="Arial" panose="020B0604020202020204" pitchFamily="34" charset="0"/>
              <a:buAutoNum type="arabicPeriod"/>
            </a:pPr>
            <a:r>
              <a:rPr lang="en-US" altLang="en-US" sz="2800" dirty="0">
                <a:solidFill>
                  <a:schemeClr val="tx2"/>
                </a:solidFill>
                <a:latin typeface="Franklin Gothic Medium" panose="020B0603020102020204" pitchFamily="34" charset="0"/>
              </a:rPr>
              <a:t>Change</a:t>
            </a:r>
            <a:r>
              <a:rPr lang="en-US" altLang="en-US" sz="2800" dirty="0">
                <a:latin typeface="Franklin Gothic Medium" panose="020B0603020102020204" pitchFamily="34" charset="0"/>
              </a:rPr>
              <a:t> policies, rules, practices, procedures </a:t>
            </a:r>
          </a:p>
        </p:txBody>
      </p:sp>
      <p:sp>
        <p:nvSpPr>
          <p:cNvPr id="13" name="Rectangle 12">
            <a:extLst>
              <a:ext uri="{FF2B5EF4-FFF2-40B4-BE49-F238E27FC236}">
                <a16:creationId xmlns:a16="http://schemas.microsoft.com/office/drawing/2014/main" id="{D9ABA533-2DEB-41E7-AA7C-D15F559EB1AE}"/>
              </a:ext>
            </a:extLst>
          </p:cNvPr>
          <p:cNvSpPr/>
          <p:nvPr/>
        </p:nvSpPr>
        <p:spPr>
          <a:xfrm>
            <a:off x="481263" y="1785591"/>
            <a:ext cx="5406929" cy="523220"/>
          </a:xfrm>
          <a:prstGeom prst="rect">
            <a:avLst/>
          </a:prstGeom>
        </p:spPr>
        <p:txBody>
          <a:bodyPr wrap="none">
            <a:spAutoFit/>
          </a:bodyPr>
          <a:lstStyle/>
          <a:p>
            <a:r>
              <a:rPr lang="en-US" sz="2800" b="1" dirty="0">
                <a:latin typeface="Franklin Gothic Medium" panose="020B0603020102020204" pitchFamily="34" charset="0"/>
              </a:rPr>
              <a:t>ONDCP (DFC) / CADCA Strategies </a:t>
            </a:r>
          </a:p>
        </p:txBody>
      </p:sp>
      <p:sp>
        <p:nvSpPr>
          <p:cNvPr id="15" name="Title 1">
            <a:extLst>
              <a:ext uri="{FF2B5EF4-FFF2-40B4-BE49-F238E27FC236}">
                <a16:creationId xmlns:a16="http://schemas.microsoft.com/office/drawing/2014/main" id="{75B5609A-7D98-4CE1-84F6-99B45A4BAD1C}"/>
              </a:ext>
            </a:extLst>
          </p:cNvPr>
          <p:cNvSpPr txBox="1">
            <a:spLocks/>
          </p:cNvSpPr>
          <p:nvPr/>
        </p:nvSpPr>
        <p:spPr>
          <a:xfrm>
            <a:off x="457200" y="762000"/>
            <a:ext cx="7457090" cy="762000"/>
          </a:xfrm>
          <a:prstGeom prst="rect">
            <a:avLst/>
          </a:prstGeom>
        </p:spPr>
        <p:txBody>
          <a:bodyPr>
            <a:noAutofit/>
          </a:bodyPr>
          <a:lstStyle>
            <a:lvl1pPr algn="l" defTabSz="457200" rtl="0" eaLnBrk="1" latinLnBrk="0" hangingPunct="1">
              <a:spcBef>
                <a:spcPct val="0"/>
              </a:spcBef>
              <a:buNone/>
              <a:defRPr lang="en-US" sz="4400" b="1" kern="1200">
                <a:solidFill>
                  <a:schemeClr val="tx2">
                    <a:lumMod val="50000"/>
                  </a:schemeClr>
                </a:solidFill>
                <a:effectLst>
                  <a:outerShdw blurRad="38100" dist="38100" dir="2700000" algn="tl">
                    <a:srgbClr val="000000">
                      <a:alpha val="43137"/>
                    </a:srgbClr>
                  </a:outerShdw>
                </a:effectLst>
                <a:latin typeface="+mj-lt"/>
                <a:ea typeface="+mj-ea"/>
                <a:cs typeface="+mj-cs"/>
              </a:defRPr>
            </a:lvl1pPr>
          </a:lstStyle>
          <a:p>
            <a:pPr algn="ctr"/>
            <a:r>
              <a:rPr lang="en-US" sz="4000" dirty="0">
                <a:solidFill>
                  <a:srgbClr val="466689"/>
                </a:solidFill>
                <a:effectLst/>
                <a:latin typeface="Franklin Gothic Medium" panose="020B0603020102020204" pitchFamily="34" charset="0"/>
              </a:rPr>
              <a:t>Comprehensive Approaches</a:t>
            </a:r>
          </a:p>
        </p:txBody>
      </p:sp>
    </p:spTree>
    <p:extLst>
      <p:ext uri="{BB962C8B-B14F-4D97-AF65-F5344CB8AC3E}">
        <p14:creationId xmlns:p14="http://schemas.microsoft.com/office/powerpoint/2010/main" val="224573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6949"/>
            <a:ext cx="7886700" cy="1090507"/>
          </a:xfrm>
        </p:spPr>
        <p:txBody>
          <a:bodyPr/>
          <a:lstStyle/>
          <a:p>
            <a:pPr algn="ctr"/>
            <a:r>
              <a:rPr lang="en-US" dirty="0">
                <a:solidFill>
                  <a:srgbClr val="466689"/>
                </a:solidFill>
                <a:latin typeface="Franklin Gothic Medium" panose="020B0603020102020204" pitchFamily="34" charset="0"/>
              </a:rPr>
              <a:t>Purpose of this Training</a:t>
            </a:r>
          </a:p>
        </p:txBody>
      </p:sp>
      <p:sp>
        <p:nvSpPr>
          <p:cNvPr id="3" name="Content Placeholder 2"/>
          <p:cNvSpPr>
            <a:spLocks noGrp="1"/>
          </p:cNvSpPr>
          <p:nvPr>
            <p:ph idx="1"/>
          </p:nvPr>
        </p:nvSpPr>
        <p:spPr>
          <a:xfrm>
            <a:off x="628650" y="1597455"/>
            <a:ext cx="8034088" cy="4218553"/>
          </a:xfrm>
        </p:spPr>
        <p:txBody>
          <a:bodyPr>
            <a:noAutofit/>
          </a:bodyPr>
          <a:lstStyle/>
          <a:p>
            <a:pPr marL="0" indent="0">
              <a:lnSpc>
                <a:spcPct val="100000"/>
              </a:lnSpc>
              <a:spcBef>
                <a:spcPts val="1200"/>
              </a:spcBef>
              <a:buNone/>
            </a:pPr>
            <a:r>
              <a:rPr lang="en-US" sz="2800" dirty="0">
                <a:latin typeface="Franklin Gothic Medium" panose="020B0603020102020204" pitchFamily="34" charset="0"/>
              </a:rPr>
              <a:t>Participants will:</a:t>
            </a:r>
          </a:p>
          <a:p>
            <a:pPr marL="465138" indent="-465138">
              <a:lnSpc>
                <a:spcPct val="100000"/>
              </a:lnSpc>
              <a:spcBef>
                <a:spcPts val="1200"/>
              </a:spcBef>
            </a:pPr>
            <a:r>
              <a:rPr lang="en-US" sz="2800" dirty="0">
                <a:latin typeface="Franklin Gothic Medium" panose="020B0603020102020204" pitchFamily="34" charset="0"/>
              </a:rPr>
              <a:t>Learn how population-level approaches differ from individual-level strategies</a:t>
            </a:r>
          </a:p>
          <a:p>
            <a:pPr marL="465138" indent="-465138">
              <a:lnSpc>
                <a:spcPct val="100000"/>
              </a:lnSpc>
              <a:spcBef>
                <a:spcPts val="1200"/>
              </a:spcBef>
            </a:pPr>
            <a:r>
              <a:rPr lang="en-US" sz="2800" dirty="0">
                <a:latin typeface="Franklin Gothic Medium" panose="020B0603020102020204" pitchFamily="34" charset="0"/>
              </a:rPr>
              <a:t>Understand community-level change and policy-based environmental strategies</a:t>
            </a:r>
          </a:p>
          <a:p>
            <a:pPr marL="465138" indent="-465138">
              <a:lnSpc>
                <a:spcPct val="100000"/>
              </a:lnSpc>
              <a:spcBef>
                <a:spcPts val="1200"/>
              </a:spcBef>
            </a:pPr>
            <a:r>
              <a:rPr lang="en-US" sz="2800" dirty="0">
                <a:latin typeface="Franklin Gothic Medium" panose="020B0603020102020204" pitchFamily="34" charset="0"/>
              </a:rPr>
              <a:t>Plan for implementation of environmental strategies in their communities</a:t>
            </a:r>
          </a:p>
          <a:p>
            <a:pPr marL="465138" indent="-465138">
              <a:lnSpc>
                <a:spcPct val="100000"/>
              </a:lnSpc>
              <a:spcBef>
                <a:spcPts val="1200"/>
              </a:spcBef>
            </a:pPr>
            <a:r>
              <a:rPr lang="en-US" sz="2800" dirty="0">
                <a:latin typeface="Franklin Gothic Medium" panose="020B0603020102020204" pitchFamily="34" charset="0"/>
              </a:rPr>
              <a:t>Network with others in Oregon</a:t>
            </a:r>
          </a:p>
          <a:p>
            <a:pPr marL="0" indent="0">
              <a:lnSpc>
                <a:spcPct val="100000"/>
              </a:lnSpc>
              <a:spcBef>
                <a:spcPts val="1200"/>
              </a:spcBef>
              <a:buNone/>
            </a:pPr>
            <a:endParaRPr lang="en-US" sz="2800" dirty="0">
              <a:latin typeface="Franklin Gothic Medium" panose="020B0603020102020204" pitchFamily="34" charset="0"/>
            </a:endParaRPr>
          </a:p>
        </p:txBody>
      </p:sp>
    </p:spTree>
    <p:extLst>
      <p:ext uri="{BB962C8B-B14F-4D97-AF65-F5344CB8AC3E}">
        <p14:creationId xmlns:p14="http://schemas.microsoft.com/office/powerpoint/2010/main" val="145542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494" y="1785591"/>
            <a:ext cx="8955506" cy="4447371"/>
          </a:xfrm>
          <a:prstGeom prst="rect">
            <a:avLst/>
          </a:prstGeom>
        </p:spPr>
        <p:txBody>
          <a:bodyPr wrap="square">
            <a:spAutoFit/>
          </a:bodyPr>
          <a:lstStyle/>
          <a:p>
            <a:r>
              <a:rPr lang="en-US" altLang="en-US" sz="2800" dirty="0">
                <a:solidFill>
                  <a:schemeClr val="tx2"/>
                </a:solidFill>
                <a:latin typeface="Franklin Gothic Medium" panose="020B0603020102020204" pitchFamily="34" charset="0"/>
              </a:rPr>
              <a:t>Local Condition:  </a:t>
            </a:r>
            <a:r>
              <a:rPr lang="en-US" altLang="en-US" sz="2800" dirty="0">
                <a:latin typeface="Franklin Gothic Medium" panose="020B0603020102020204" pitchFamily="34" charset="0"/>
              </a:rPr>
              <a:t>Retail stores are selling tobacco products sold to youth despite age restrictions.</a:t>
            </a:r>
          </a:p>
          <a:p>
            <a:pPr marL="457200" indent="-457200">
              <a:spcBef>
                <a:spcPts val="600"/>
              </a:spcBef>
              <a:buFont typeface="+mj-lt"/>
              <a:buAutoNum type="arabicPeriod"/>
            </a:pPr>
            <a:r>
              <a:rPr lang="en-US" altLang="en-US" sz="2400" u="sng" dirty="0">
                <a:solidFill>
                  <a:schemeClr val="tx2"/>
                </a:solidFill>
                <a:latin typeface="Franklin Gothic Medium" panose="020B0603020102020204" pitchFamily="34" charset="0"/>
              </a:rPr>
              <a:t>Provide Information</a:t>
            </a:r>
            <a:r>
              <a:rPr lang="en-US" altLang="en-US" sz="2400" dirty="0">
                <a:solidFill>
                  <a:srgbClr val="29597A"/>
                </a:solidFill>
                <a:latin typeface="Franklin Gothic Medium" panose="020B0603020102020204" pitchFamily="34" charset="0"/>
              </a:rPr>
              <a:t>—</a:t>
            </a:r>
            <a:r>
              <a:rPr lang="en-US" altLang="en-US" sz="2400" dirty="0">
                <a:latin typeface="Franklin Gothic Medium" panose="020B0603020102020204" pitchFamily="34" charset="0"/>
              </a:rPr>
              <a:t>Post signs:  “We don’t sell to minors…”</a:t>
            </a:r>
          </a:p>
          <a:p>
            <a:pPr marL="457200" indent="-457200">
              <a:spcBef>
                <a:spcPts val="600"/>
              </a:spcBef>
              <a:buFont typeface="+mj-lt"/>
              <a:buAutoNum type="arabicPeriod"/>
            </a:pPr>
            <a:r>
              <a:rPr lang="en-US" altLang="en-US" sz="2400" u="sng" dirty="0">
                <a:solidFill>
                  <a:schemeClr val="tx2"/>
                </a:solidFill>
                <a:latin typeface="Franklin Gothic Medium" panose="020B0603020102020204" pitchFamily="34" charset="0"/>
              </a:rPr>
              <a:t>Build Skills</a:t>
            </a:r>
            <a:r>
              <a:rPr lang="en-US" altLang="en-US" sz="2400" dirty="0">
                <a:solidFill>
                  <a:srgbClr val="29597A"/>
                </a:solidFill>
                <a:latin typeface="Franklin Gothic Medium" panose="020B0603020102020204" pitchFamily="34" charset="0"/>
              </a:rPr>
              <a:t>—</a:t>
            </a:r>
            <a:r>
              <a:rPr lang="en-US" altLang="en-US" sz="2400" dirty="0">
                <a:latin typeface="Franklin Gothic Medium" panose="020B0603020102020204" pitchFamily="34" charset="0"/>
              </a:rPr>
              <a:t>Train merchants to check ID’s</a:t>
            </a:r>
          </a:p>
          <a:p>
            <a:pPr marL="457200" indent="-457200">
              <a:spcBef>
                <a:spcPts val="600"/>
              </a:spcBef>
              <a:buFont typeface="+mj-lt"/>
              <a:buAutoNum type="arabicPeriod"/>
            </a:pPr>
            <a:r>
              <a:rPr lang="en-US" altLang="en-US" sz="2400" u="sng" dirty="0">
                <a:solidFill>
                  <a:schemeClr val="tx2"/>
                </a:solidFill>
                <a:latin typeface="Franklin Gothic Medium" panose="020B0603020102020204" pitchFamily="34" charset="0"/>
              </a:rPr>
              <a:t>Provide Support</a:t>
            </a:r>
            <a:r>
              <a:rPr lang="en-US" altLang="en-US" sz="2400" dirty="0">
                <a:solidFill>
                  <a:srgbClr val="29597A"/>
                </a:solidFill>
                <a:latin typeface="Franklin Gothic Medium" panose="020B0603020102020204" pitchFamily="34" charset="0"/>
              </a:rPr>
              <a:t>—</a:t>
            </a:r>
            <a:r>
              <a:rPr lang="en-US" altLang="en-US" sz="2400" dirty="0">
                <a:latin typeface="Franklin Gothic Medium" panose="020B0603020102020204" pitchFamily="34" charset="0"/>
              </a:rPr>
              <a:t>Technical assistance to merchants</a:t>
            </a:r>
          </a:p>
          <a:p>
            <a:pPr marL="457200" indent="-457200">
              <a:spcBef>
                <a:spcPts val="600"/>
              </a:spcBef>
              <a:buFont typeface="+mj-lt"/>
              <a:buAutoNum type="arabicPeriod"/>
            </a:pPr>
            <a:r>
              <a:rPr lang="en-US" altLang="en-US" sz="2400" u="sng" dirty="0">
                <a:solidFill>
                  <a:schemeClr val="tx2"/>
                </a:solidFill>
                <a:latin typeface="Franklin Gothic Medium" panose="020B0603020102020204" pitchFamily="34" charset="0"/>
              </a:rPr>
              <a:t>Access/Barriers</a:t>
            </a:r>
            <a:r>
              <a:rPr lang="en-US" altLang="en-US" sz="2400" dirty="0">
                <a:solidFill>
                  <a:srgbClr val="29597A"/>
                </a:solidFill>
                <a:latin typeface="Franklin Gothic Medium" panose="020B0603020102020204" pitchFamily="34" charset="0"/>
              </a:rPr>
              <a:t>—</a:t>
            </a:r>
            <a:r>
              <a:rPr lang="en-US" altLang="en-US" sz="2400" dirty="0">
                <a:latin typeface="Franklin Gothic Medium" panose="020B0603020102020204" pitchFamily="34" charset="0"/>
              </a:rPr>
              <a:t>Translate merchant education materials</a:t>
            </a:r>
          </a:p>
          <a:p>
            <a:pPr marL="457200" indent="-457200">
              <a:spcBef>
                <a:spcPts val="600"/>
              </a:spcBef>
              <a:buFont typeface="+mj-lt"/>
              <a:buAutoNum type="arabicPeriod"/>
            </a:pPr>
            <a:r>
              <a:rPr lang="en-US" altLang="en-US" sz="2400" u="sng" dirty="0">
                <a:solidFill>
                  <a:schemeClr val="tx2"/>
                </a:solidFill>
                <a:latin typeface="Franklin Gothic Medium" panose="020B0603020102020204" pitchFamily="34" charset="0"/>
              </a:rPr>
              <a:t>Incentives/Disincentives</a:t>
            </a:r>
            <a:r>
              <a:rPr lang="en-US" altLang="en-US" sz="2400" dirty="0">
                <a:solidFill>
                  <a:srgbClr val="29597A"/>
                </a:solidFill>
                <a:latin typeface="Franklin Gothic Medium" panose="020B0603020102020204" pitchFamily="34" charset="0"/>
              </a:rPr>
              <a:t>—</a:t>
            </a:r>
            <a:r>
              <a:rPr lang="en-US" altLang="en-US" sz="2400" dirty="0">
                <a:latin typeface="Franklin Gothic Medium" panose="020B0603020102020204" pitchFamily="34" charset="0"/>
              </a:rPr>
              <a:t>Increase fines/Recognize sellers </a:t>
            </a:r>
          </a:p>
          <a:p>
            <a:pPr marL="457200" indent="-457200">
              <a:spcBef>
                <a:spcPts val="600"/>
              </a:spcBef>
              <a:buFont typeface="+mj-lt"/>
              <a:buAutoNum type="arabicPeriod"/>
            </a:pPr>
            <a:r>
              <a:rPr lang="en-US" altLang="en-US" sz="2400" u="sng" dirty="0">
                <a:solidFill>
                  <a:schemeClr val="tx2"/>
                </a:solidFill>
                <a:latin typeface="Franklin Gothic Medium" panose="020B0603020102020204" pitchFamily="34" charset="0"/>
              </a:rPr>
              <a:t>Physical Design</a:t>
            </a:r>
            <a:r>
              <a:rPr lang="en-US" altLang="en-US" sz="2400" dirty="0">
                <a:solidFill>
                  <a:srgbClr val="29597A"/>
                </a:solidFill>
                <a:latin typeface="Franklin Gothic Medium" panose="020B0603020102020204" pitchFamily="34" charset="0"/>
              </a:rPr>
              <a:t>—</a:t>
            </a:r>
            <a:r>
              <a:rPr lang="en-US" altLang="en-US" sz="2400" dirty="0">
                <a:latin typeface="Franklin Gothic Medium" panose="020B0603020102020204" pitchFamily="34" charset="0"/>
              </a:rPr>
              <a:t>Place tobacco products behind the counter</a:t>
            </a:r>
          </a:p>
          <a:p>
            <a:pPr marL="457200" indent="-457200">
              <a:spcBef>
                <a:spcPts val="600"/>
              </a:spcBef>
              <a:buFont typeface="+mj-lt"/>
              <a:buAutoNum type="arabicPeriod"/>
            </a:pPr>
            <a:r>
              <a:rPr lang="en-US" altLang="en-US" sz="2400" u="sng" dirty="0">
                <a:solidFill>
                  <a:schemeClr val="tx2"/>
                </a:solidFill>
                <a:latin typeface="Franklin Gothic Medium" panose="020B0603020102020204" pitchFamily="34" charset="0"/>
              </a:rPr>
              <a:t>Policies or Regulations</a:t>
            </a:r>
            <a:r>
              <a:rPr lang="en-US" altLang="en-US" sz="2400" dirty="0">
                <a:solidFill>
                  <a:srgbClr val="29597A"/>
                </a:solidFill>
                <a:latin typeface="Franklin Gothic Medium" panose="020B0603020102020204" pitchFamily="34" charset="0"/>
              </a:rPr>
              <a:t>— </a:t>
            </a:r>
            <a:r>
              <a:rPr lang="en-US" altLang="en-US" sz="2400" dirty="0">
                <a:latin typeface="Franklin Gothic Medium" panose="020B0603020102020204" pitchFamily="34" charset="0"/>
              </a:rPr>
              <a:t>Enforcement policy to increase compliance checks/Laws to increase fines &amp; require RBST</a:t>
            </a:r>
          </a:p>
        </p:txBody>
      </p:sp>
      <p:sp>
        <p:nvSpPr>
          <p:cNvPr id="5" name="Title 1">
            <a:extLst>
              <a:ext uri="{FF2B5EF4-FFF2-40B4-BE49-F238E27FC236}">
                <a16:creationId xmlns:a16="http://schemas.microsoft.com/office/drawing/2014/main" id="{E142DD08-54C8-4470-B32E-3616E61866A2}"/>
              </a:ext>
            </a:extLst>
          </p:cNvPr>
          <p:cNvSpPr txBox="1">
            <a:spLocks/>
          </p:cNvSpPr>
          <p:nvPr/>
        </p:nvSpPr>
        <p:spPr>
          <a:xfrm>
            <a:off x="457200" y="762000"/>
            <a:ext cx="7457090" cy="762000"/>
          </a:xfrm>
          <a:prstGeom prst="rect">
            <a:avLst/>
          </a:prstGeom>
        </p:spPr>
        <p:txBody>
          <a:bodyPr>
            <a:noAutofit/>
          </a:bodyPr>
          <a:lstStyle>
            <a:lvl1pPr algn="l" defTabSz="457200" rtl="0" eaLnBrk="1" latinLnBrk="0" hangingPunct="1">
              <a:spcBef>
                <a:spcPct val="0"/>
              </a:spcBef>
              <a:buNone/>
              <a:defRPr lang="en-US" sz="4400" b="1" kern="1200">
                <a:solidFill>
                  <a:schemeClr val="tx2">
                    <a:lumMod val="50000"/>
                  </a:schemeClr>
                </a:solidFill>
                <a:effectLst>
                  <a:outerShdw blurRad="38100" dist="38100" dir="2700000" algn="tl">
                    <a:srgbClr val="000000">
                      <a:alpha val="43137"/>
                    </a:srgbClr>
                  </a:outerShdw>
                </a:effectLst>
                <a:latin typeface="+mj-lt"/>
                <a:ea typeface="+mj-ea"/>
                <a:cs typeface="+mj-cs"/>
              </a:defRPr>
            </a:lvl1pPr>
          </a:lstStyle>
          <a:p>
            <a:pPr algn="ctr"/>
            <a:r>
              <a:rPr lang="en-US" sz="4000" dirty="0">
                <a:solidFill>
                  <a:srgbClr val="466689"/>
                </a:solidFill>
                <a:effectLst/>
                <a:latin typeface="Franklin Gothic Medium" panose="020B0603020102020204" pitchFamily="34" charset="0"/>
              </a:rPr>
              <a:t>Comprehensive Approaches</a:t>
            </a:r>
          </a:p>
        </p:txBody>
      </p:sp>
    </p:spTree>
    <p:extLst>
      <p:ext uri="{BB962C8B-B14F-4D97-AF65-F5344CB8AC3E}">
        <p14:creationId xmlns:p14="http://schemas.microsoft.com/office/powerpoint/2010/main" val="1795203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0500" y="1768741"/>
            <a:ext cx="8572500" cy="584775"/>
          </a:xfrm>
          <a:prstGeom prst="rect">
            <a:avLst/>
          </a:prstGeom>
          <a:noFill/>
        </p:spPr>
        <p:txBody>
          <a:bodyPr wrap="square" rtlCol="0">
            <a:spAutoFit/>
          </a:bodyPr>
          <a:lstStyle/>
          <a:p>
            <a:pPr algn="ctr"/>
            <a:r>
              <a:rPr lang="en-US" sz="3200" b="1" dirty="0">
                <a:latin typeface="Franklin Gothic Medium" panose="020B0603020102020204" pitchFamily="34" charset="0"/>
              </a:rPr>
              <a:t>Sources of Evidence-Based Strategies</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506938"/>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19592"/>
            <a:ext cx="296862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407875"/>
            <a:ext cx="144780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798275"/>
            <a:ext cx="27955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2240" y="3441955"/>
            <a:ext cx="46037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2546605"/>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4A7B3316-96FA-4993-9D60-7A070CAC2A4C}"/>
              </a:ext>
            </a:extLst>
          </p:cNvPr>
          <p:cNvSpPr txBox="1"/>
          <p:nvPr/>
        </p:nvSpPr>
        <p:spPr>
          <a:xfrm>
            <a:off x="152400" y="786825"/>
            <a:ext cx="8382000" cy="707886"/>
          </a:xfrm>
          <a:prstGeom prst="rect">
            <a:avLst/>
          </a:prstGeom>
          <a:noFill/>
        </p:spPr>
        <p:txBody>
          <a:bodyPr wrap="square" rtlCol="0">
            <a:spAutoFit/>
          </a:bodyPr>
          <a:lstStyle/>
          <a:p>
            <a:pPr algn="ctr"/>
            <a:r>
              <a:rPr lang="en-US" altLang="en-US" sz="4000" b="1" dirty="0">
                <a:solidFill>
                  <a:srgbClr val="466689"/>
                </a:solidFill>
                <a:latin typeface="Franklin Gothic Medium" panose="020B0603020102020204" pitchFamily="34" charset="0"/>
              </a:rPr>
              <a:t>Evidence-based Strategies</a:t>
            </a:r>
          </a:p>
        </p:txBody>
      </p:sp>
    </p:spTree>
    <p:extLst>
      <p:ext uri="{BB962C8B-B14F-4D97-AF65-F5344CB8AC3E}">
        <p14:creationId xmlns:p14="http://schemas.microsoft.com/office/powerpoint/2010/main" val="1645016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466689"/>
                </a:solidFill>
                <a:latin typeface="Franklin Gothic Medium" panose="020B0603020102020204" pitchFamily="34" charset="0"/>
              </a:rPr>
              <a:t>Implementing the Short and Long Game</a:t>
            </a:r>
          </a:p>
        </p:txBody>
      </p:sp>
      <p:pic>
        <p:nvPicPr>
          <p:cNvPr id="7" name="Picture 6"/>
          <p:cNvPicPr>
            <a:picLocks noChangeAspect="1"/>
          </p:cNvPicPr>
          <p:nvPr/>
        </p:nvPicPr>
        <p:blipFill>
          <a:blip r:embed="rId3"/>
          <a:stretch>
            <a:fillRect/>
          </a:stretch>
        </p:blipFill>
        <p:spPr>
          <a:xfrm>
            <a:off x="4443474" y="2479039"/>
            <a:ext cx="3865660" cy="2769632"/>
          </a:xfrm>
          <a:prstGeom prst="rect">
            <a:avLst/>
          </a:prstGeom>
          <a:ln w="19050">
            <a:solidFill>
              <a:schemeClr val="tx1"/>
            </a:solidFill>
          </a:ln>
        </p:spPr>
      </p:pic>
      <p:pic>
        <p:nvPicPr>
          <p:cNvPr id="6" name="Picture 5"/>
          <p:cNvPicPr>
            <a:picLocks noChangeAspect="1"/>
          </p:cNvPicPr>
          <p:nvPr/>
        </p:nvPicPr>
        <p:blipFill>
          <a:blip r:embed="rId4"/>
          <a:stretch>
            <a:fillRect/>
          </a:stretch>
        </p:blipFill>
        <p:spPr>
          <a:xfrm>
            <a:off x="575310" y="2905297"/>
            <a:ext cx="4085846" cy="1857203"/>
          </a:xfrm>
          <a:prstGeom prst="rect">
            <a:avLst/>
          </a:prstGeom>
          <a:ln w="19050">
            <a:solidFill>
              <a:schemeClr val="tx1"/>
            </a:solidFill>
          </a:ln>
        </p:spPr>
      </p:pic>
    </p:spTree>
    <p:extLst>
      <p:ext uri="{BB962C8B-B14F-4D97-AF65-F5344CB8AC3E}">
        <p14:creationId xmlns:p14="http://schemas.microsoft.com/office/powerpoint/2010/main" val="223108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605" y="2376371"/>
            <a:ext cx="2308412" cy="2423116"/>
          </a:xfrm>
          <a:prstGeom prst="rect">
            <a:avLst/>
          </a:prstGeom>
        </p:spPr>
      </p:pic>
      <p:sp>
        <p:nvSpPr>
          <p:cNvPr id="9" name="Text Box 2"/>
          <p:cNvSpPr txBox="1">
            <a:spLocks noChangeArrowheads="1"/>
          </p:cNvSpPr>
          <p:nvPr/>
        </p:nvSpPr>
        <p:spPr bwMode="auto">
          <a:xfrm>
            <a:off x="0" y="4872879"/>
            <a:ext cx="31172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Franklin Gothic Demi" panose="020B0703020102020204" pitchFamily="34" charset="0"/>
              </a:defRPr>
            </a:lvl1pPr>
            <a:lvl2pPr marL="914400"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eaLnBrk="1" hangingPunct="1"/>
            <a:r>
              <a:rPr lang="en-US" altLang="en-US" sz="2800" b="1" dirty="0">
                <a:latin typeface="Franklin Gothic Medium" panose="020B0603020102020204" pitchFamily="34" charset="0"/>
              </a:rPr>
              <a:t>Individual</a:t>
            </a:r>
          </a:p>
          <a:p>
            <a:pPr algn="ctr" eaLnBrk="1" hangingPunct="1"/>
            <a:r>
              <a:rPr lang="en-US" altLang="en-US" sz="2800" b="1" dirty="0">
                <a:latin typeface="Franklin Gothic Medium" panose="020B0603020102020204" pitchFamily="34" charset="0"/>
              </a:rPr>
              <a:t>Strategies</a:t>
            </a:r>
            <a:endParaRPr lang="en-US" altLang="en-US" sz="2400" dirty="0">
              <a:latin typeface="Franklin Gothic Medium" panose="020B0603020102020204" pitchFamily="34" charset="0"/>
            </a:endParaRPr>
          </a:p>
        </p:txBody>
      </p:sp>
      <p:sp>
        <p:nvSpPr>
          <p:cNvPr id="12" name="TextBox 11">
            <a:extLst>
              <a:ext uri="{FF2B5EF4-FFF2-40B4-BE49-F238E27FC236}">
                <a16:creationId xmlns:a16="http://schemas.microsoft.com/office/drawing/2014/main" id="{B70B976C-5BDD-4787-B43B-EEE0464FD527}"/>
              </a:ext>
            </a:extLst>
          </p:cNvPr>
          <p:cNvSpPr txBox="1"/>
          <p:nvPr/>
        </p:nvSpPr>
        <p:spPr>
          <a:xfrm>
            <a:off x="152400" y="786825"/>
            <a:ext cx="8382000" cy="707886"/>
          </a:xfrm>
          <a:prstGeom prst="rect">
            <a:avLst/>
          </a:prstGeom>
          <a:noFill/>
        </p:spPr>
        <p:txBody>
          <a:bodyPr wrap="square" rtlCol="0">
            <a:spAutoFit/>
          </a:bodyPr>
          <a:lstStyle/>
          <a:p>
            <a:pPr algn="ctr"/>
            <a:r>
              <a:rPr lang="en-US" altLang="en-US" sz="4000" b="1" dirty="0">
                <a:solidFill>
                  <a:srgbClr val="466689"/>
                </a:solidFill>
                <a:latin typeface="Franklin Gothic Medium" panose="020B0603020102020204" pitchFamily="34" charset="0"/>
              </a:rPr>
              <a:t>Capacity to Implement</a:t>
            </a:r>
          </a:p>
        </p:txBody>
      </p:sp>
      <p:sp>
        <p:nvSpPr>
          <p:cNvPr id="5" name="Text Box 2">
            <a:extLst>
              <a:ext uri="{FF2B5EF4-FFF2-40B4-BE49-F238E27FC236}">
                <a16:creationId xmlns:a16="http://schemas.microsoft.com/office/drawing/2014/main" id="{EBB3500C-07D5-48F3-9175-0B6E966AA482}"/>
              </a:ext>
            </a:extLst>
          </p:cNvPr>
          <p:cNvSpPr txBox="1">
            <a:spLocks noChangeArrowheads="1"/>
          </p:cNvSpPr>
          <p:nvPr/>
        </p:nvSpPr>
        <p:spPr bwMode="auto">
          <a:xfrm>
            <a:off x="5550100" y="4799487"/>
            <a:ext cx="31172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Franklin Gothic Demi" panose="020B0703020102020204" pitchFamily="34" charset="0"/>
              </a:defRPr>
            </a:lvl1pPr>
            <a:lvl2pPr marL="914400"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eaLnBrk="1" hangingPunct="1"/>
            <a:r>
              <a:rPr lang="en-US" altLang="en-US" sz="2800" b="1" dirty="0">
                <a:latin typeface="Franklin Gothic Medium" panose="020B0603020102020204" pitchFamily="34" charset="0"/>
              </a:rPr>
              <a:t>Environmental</a:t>
            </a:r>
          </a:p>
          <a:p>
            <a:pPr algn="ctr" eaLnBrk="1" hangingPunct="1"/>
            <a:r>
              <a:rPr lang="en-US" altLang="en-US" sz="2800" b="1" dirty="0">
                <a:latin typeface="Franklin Gothic Medium" panose="020B0603020102020204" pitchFamily="34" charset="0"/>
              </a:rPr>
              <a:t>Strategies</a:t>
            </a:r>
            <a:endParaRPr lang="en-US" altLang="en-US" sz="2400" dirty="0">
              <a:latin typeface="Franklin Gothic Medium" panose="020B0603020102020204" pitchFamily="34" charset="0"/>
            </a:endParaRPr>
          </a:p>
        </p:txBody>
      </p:sp>
      <p:pic>
        <p:nvPicPr>
          <p:cNvPr id="2" name="Picture 1">
            <a:extLst>
              <a:ext uri="{FF2B5EF4-FFF2-40B4-BE49-F238E27FC236}">
                <a16:creationId xmlns:a16="http://schemas.microsoft.com/office/drawing/2014/main" id="{0811F952-8ED3-4F7B-BFDC-1AC3D2D8C743}"/>
              </a:ext>
            </a:extLst>
          </p:cNvPr>
          <p:cNvPicPr>
            <a:picLocks noChangeAspect="1"/>
          </p:cNvPicPr>
          <p:nvPr/>
        </p:nvPicPr>
        <p:blipFill>
          <a:blip r:embed="rId3"/>
          <a:stretch>
            <a:fillRect/>
          </a:stretch>
        </p:blipFill>
        <p:spPr>
          <a:xfrm>
            <a:off x="623455" y="2302979"/>
            <a:ext cx="1866667" cy="2447619"/>
          </a:xfrm>
          <a:prstGeom prst="rect">
            <a:avLst/>
          </a:prstGeom>
        </p:spPr>
      </p:pic>
      <p:pic>
        <p:nvPicPr>
          <p:cNvPr id="3" name="Picture 2">
            <a:extLst>
              <a:ext uri="{FF2B5EF4-FFF2-40B4-BE49-F238E27FC236}">
                <a16:creationId xmlns:a16="http://schemas.microsoft.com/office/drawing/2014/main" id="{21979EF9-3C1D-4A8A-A8D0-2D8A1EFCB314}"/>
              </a:ext>
            </a:extLst>
          </p:cNvPr>
          <p:cNvPicPr>
            <a:picLocks noChangeAspect="1"/>
          </p:cNvPicPr>
          <p:nvPr/>
        </p:nvPicPr>
        <p:blipFill>
          <a:blip r:embed="rId4"/>
          <a:stretch>
            <a:fillRect/>
          </a:stretch>
        </p:blipFill>
        <p:spPr>
          <a:xfrm>
            <a:off x="5556331" y="2302979"/>
            <a:ext cx="3111042" cy="2337312"/>
          </a:xfrm>
          <a:prstGeom prst="rect">
            <a:avLst/>
          </a:prstGeom>
        </p:spPr>
      </p:pic>
      <p:pic>
        <p:nvPicPr>
          <p:cNvPr id="2050" name="Picture 2" descr="Image result for social host law">
            <a:extLst>
              <a:ext uri="{FF2B5EF4-FFF2-40B4-BE49-F238E27FC236}">
                <a16:creationId xmlns:a16="http://schemas.microsoft.com/office/drawing/2014/main" id="{0D8B2003-0045-4579-BA32-DE893F5924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904" t="78138" b="17047"/>
          <a:stretch/>
        </p:blipFill>
        <p:spPr bwMode="auto">
          <a:xfrm>
            <a:off x="6326135" y="4214724"/>
            <a:ext cx="1805074" cy="13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76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623455" y="4895850"/>
            <a:ext cx="31172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Franklin Gothic Demi" panose="020B0703020102020204" pitchFamily="34" charset="0"/>
              </a:defRPr>
            </a:lvl1pPr>
            <a:lvl2pPr marL="914400"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eaLnBrk="1" hangingPunct="1"/>
            <a:r>
              <a:rPr lang="en-US" altLang="en-US" sz="2800" b="1" dirty="0">
                <a:latin typeface="Franklin Gothic Medium" panose="020B0603020102020204" pitchFamily="34" charset="0"/>
              </a:rPr>
              <a:t>Individual</a:t>
            </a:r>
          </a:p>
          <a:p>
            <a:pPr algn="ctr" eaLnBrk="1" hangingPunct="1"/>
            <a:r>
              <a:rPr lang="en-US" altLang="en-US" sz="2800" b="1" dirty="0">
                <a:latin typeface="Franklin Gothic Medium" panose="020B0603020102020204" pitchFamily="34" charset="0"/>
              </a:rPr>
              <a:t>Strategies</a:t>
            </a:r>
            <a:endParaRPr lang="en-US" altLang="en-US" sz="2400" dirty="0">
              <a:latin typeface="Franklin Gothic Medium" panose="020B0603020102020204" pitchFamily="34" charset="0"/>
            </a:endParaRPr>
          </a:p>
        </p:txBody>
      </p:sp>
      <p:sp>
        <p:nvSpPr>
          <p:cNvPr id="12" name="TextBox 11">
            <a:extLst>
              <a:ext uri="{FF2B5EF4-FFF2-40B4-BE49-F238E27FC236}">
                <a16:creationId xmlns:a16="http://schemas.microsoft.com/office/drawing/2014/main" id="{B70B976C-5BDD-4787-B43B-EEE0464FD527}"/>
              </a:ext>
            </a:extLst>
          </p:cNvPr>
          <p:cNvSpPr txBox="1"/>
          <p:nvPr/>
        </p:nvSpPr>
        <p:spPr>
          <a:xfrm>
            <a:off x="152400" y="786825"/>
            <a:ext cx="8382000" cy="707886"/>
          </a:xfrm>
          <a:prstGeom prst="rect">
            <a:avLst/>
          </a:prstGeom>
          <a:noFill/>
        </p:spPr>
        <p:txBody>
          <a:bodyPr wrap="square" rtlCol="0">
            <a:spAutoFit/>
          </a:bodyPr>
          <a:lstStyle/>
          <a:p>
            <a:pPr algn="ctr"/>
            <a:r>
              <a:rPr lang="en-US" altLang="en-US" sz="4000" b="1" dirty="0">
                <a:solidFill>
                  <a:srgbClr val="466689"/>
                </a:solidFill>
                <a:latin typeface="Franklin Gothic Medium" panose="020B0603020102020204" pitchFamily="34" charset="0"/>
              </a:rPr>
              <a:t>Readiness to Implement</a:t>
            </a:r>
          </a:p>
        </p:txBody>
      </p:sp>
      <p:sp>
        <p:nvSpPr>
          <p:cNvPr id="5" name="Text Box 2">
            <a:extLst>
              <a:ext uri="{FF2B5EF4-FFF2-40B4-BE49-F238E27FC236}">
                <a16:creationId xmlns:a16="http://schemas.microsoft.com/office/drawing/2014/main" id="{EBB3500C-07D5-48F3-9175-0B6E966AA482}"/>
              </a:ext>
            </a:extLst>
          </p:cNvPr>
          <p:cNvSpPr txBox="1">
            <a:spLocks noChangeArrowheads="1"/>
          </p:cNvSpPr>
          <p:nvPr/>
        </p:nvSpPr>
        <p:spPr bwMode="auto">
          <a:xfrm>
            <a:off x="5078029" y="4943617"/>
            <a:ext cx="311727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Franklin Gothic Demi" panose="020B0703020102020204" pitchFamily="34" charset="0"/>
              </a:defRPr>
            </a:lvl1pPr>
            <a:lvl2pPr marL="914400"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algn="ctr" eaLnBrk="1" hangingPunct="1"/>
            <a:r>
              <a:rPr lang="en-US" altLang="en-US" sz="2800" b="1" dirty="0">
                <a:latin typeface="Franklin Gothic Medium" panose="020B0603020102020204" pitchFamily="34" charset="0"/>
              </a:rPr>
              <a:t>Environmental</a:t>
            </a:r>
          </a:p>
          <a:p>
            <a:pPr algn="ctr" eaLnBrk="1" hangingPunct="1"/>
            <a:r>
              <a:rPr lang="en-US" altLang="en-US" sz="2800" b="1" dirty="0">
                <a:latin typeface="Franklin Gothic Medium" panose="020B0603020102020204" pitchFamily="34" charset="0"/>
              </a:rPr>
              <a:t>Strategies</a:t>
            </a:r>
            <a:endParaRPr lang="en-US" altLang="en-US" sz="2400" dirty="0">
              <a:latin typeface="Franklin Gothic Medium" panose="020B0603020102020204" pitchFamily="34" charset="0"/>
            </a:endParaRPr>
          </a:p>
        </p:txBody>
      </p:sp>
      <p:pic>
        <p:nvPicPr>
          <p:cNvPr id="2" name="Picture 1">
            <a:extLst>
              <a:ext uri="{FF2B5EF4-FFF2-40B4-BE49-F238E27FC236}">
                <a16:creationId xmlns:a16="http://schemas.microsoft.com/office/drawing/2014/main" id="{0811F952-8ED3-4F7B-BFDC-1AC3D2D8C743}"/>
              </a:ext>
            </a:extLst>
          </p:cNvPr>
          <p:cNvPicPr>
            <a:picLocks noChangeAspect="1"/>
          </p:cNvPicPr>
          <p:nvPr/>
        </p:nvPicPr>
        <p:blipFill>
          <a:blip r:embed="rId2"/>
          <a:stretch>
            <a:fillRect/>
          </a:stretch>
        </p:blipFill>
        <p:spPr>
          <a:xfrm>
            <a:off x="1248757" y="2289035"/>
            <a:ext cx="1866667" cy="2447619"/>
          </a:xfrm>
          <a:prstGeom prst="rect">
            <a:avLst/>
          </a:prstGeom>
        </p:spPr>
      </p:pic>
      <p:pic>
        <p:nvPicPr>
          <p:cNvPr id="3" name="Picture 2">
            <a:extLst>
              <a:ext uri="{FF2B5EF4-FFF2-40B4-BE49-F238E27FC236}">
                <a16:creationId xmlns:a16="http://schemas.microsoft.com/office/drawing/2014/main" id="{21979EF9-3C1D-4A8A-A8D0-2D8A1EFCB314}"/>
              </a:ext>
            </a:extLst>
          </p:cNvPr>
          <p:cNvPicPr>
            <a:picLocks noChangeAspect="1"/>
          </p:cNvPicPr>
          <p:nvPr/>
        </p:nvPicPr>
        <p:blipFill>
          <a:blip r:embed="rId3"/>
          <a:stretch>
            <a:fillRect/>
          </a:stretch>
        </p:blipFill>
        <p:spPr>
          <a:xfrm>
            <a:off x="5078029" y="2289035"/>
            <a:ext cx="3111042" cy="2337312"/>
          </a:xfrm>
          <a:prstGeom prst="rect">
            <a:avLst/>
          </a:prstGeom>
        </p:spPr>
      </p:pic>
      <p:pic>
        <p:nvPicPr>
          <p:cNvPr id="2050" name="Picture 2" descr="Image result for social host law">
            <a:extLst>
              <a:ext uri="{FF2B5EF4-FFF2-40B4-BE49-F238E27FC236}">
                <a16:creationId xmlns:a16="http://schemas.microsoft.com/office/drawing/2014/main" id="{0D8B2003-0045-4579-BA32-DE893F5924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904" t="78138" b="17047"/>
          <a:stretch/>
        </p:blipFill>
        <p:spPr bwMode="auto">
          <a:xfrm>
            <a:off x="6124116" y="4395073"/>
            <a:ext cx="1805074" cy="1330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5424" y="2996940"/>
            <a:ext cx="1952847" cy="1464635"/>
          </a:xfrm>
          <a:prstGeom prst="rect">
            <a:avLst/>
          </a:prstGeom>
        </p:spPr>
      </p:pic>
    </p:spTree>
    <p:extLst>
      <p:ext uri="{BB962C8B-B14F-4D97-AF65-F5344CB8AC3E}">
        <p14:creationId xmlns:p14="http://schemas.microsoft.com/office/powerpoint/2010/main" val="3827355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0B976C-5BDD-4787-B43B-EEE0464FD527}"/>
              </a:ext>
            </a:extLst>
          </p:cNvPr>
          <p:cNvSpPr txBox="1"/>
          <p:nvPr/>
        </p:nvSpPr>
        <p:spPr>
          <a:xfrm>
            <a:off x="152400" y="786825"/>
            <a:ext cx="8382000" cy="707886"/>
          </a:xfrm>
          <a:prstGeom prst="rect">
            <a:avLst/>
          </a:prstGeom>
          <a:noFill/>
        </p:spPr>
        <p:txBody>
          <a:bodyPr wrap="square" rtlCol="0">
            <a:spAutoFit/>
          </a:bodyPr>
          <a:lstStyle/>
          <a:p>
            <a:pPr algn="ctr"/>
            <a:r>
              <a:rPr lang="en-US" altLang="en-US" sz="4000" b="1" dirty="0">
                <a:solidFill>
                  <a:srgbClr val="466689"/>
                </a:solidFill>
                <a:latin typeface="Franklin Gothic Medium" panose="020B0603020102020204" pitchFamily="34" charset="0"/>
              </a:rPr>
              <a:t>Fidelity Assessment Guidelines</a:t>
            </a:r>
          </a:p>
        </p:txBody>
      </p:sp>
      <p:graphicFrame>
        <p:nvGraphicFramePr>
          <p:cNvPr id="8" name="Table 7"/>
          <p:cNvGraphicFramePr>
            <a:graphicFrameLocks noGrp="1"/>
          </p:cNvGraphicFramePr>
          <p:nvPr>
            <p:extLst>
              <p:ext uri="{D42A27DB-BD31-4B8C-83A1-F6EECF244321}">
                <p14:modId xmlns:p14="http://schemas.microsoft.com/office/powerpoint/2010/main" val="3534036548"/>
              </p:ext>
            </p:extLst>
          </p:nvPr>
        </p:nvGraphicFramePr>
        <p:xfrm>
          <a:off x="1384872" y="2167358"/>
          <a:ext cx="6663974" cy="3786876"/>
        </p:xfrm>
        <a:graphic>
          <a:graphicData uri="http://schemas.openxmlformats.org/drawingml/2006/table">
            <a:tbl>
              <a:tblPr/>
              <a:tblGrid>
                <a:gridCol w="1810368">
                  <a:extLst>
                    <a:ext uri="{9D8B030D-6E8A-4147-A177-3AD203B41FA5}">
                      <a16:colId xmlns:a16="http://schemas.microsoft.com/office/drawing/2014/main" val="20000"/>
                    </a:ext>
                  </a:extLst>
                </a:gridCol>
                <a:gridCol w="1085224">
                  <a:extLst>
                    <a:ext uri="{9D8B030D-6E8A-4147-A177-3AD203B41FA5}">
                      <a16:colId xmlns:a16="http://schemas.microsoft.com/office/drawing/2014/main" val="20001"/>
                    </a:ext>
                  </a:extLst>
                </a:gridCol>
                <a:gridCol w="1086470">
                  <a:extLst>
                    <a:ext uri="{9D8B030D-6E8A-4147-A177-3AD203B41FA5}">
                      <a16:colId xmlns:a16="http://schemas.microsoft.com/office/drawing/2014/main" val="20002"/>
                    </a:ext>
                  </a:extLst>
                </a:gridCol>
                <a:gridCol w="1087716">
                  <a:extLst>
                    <a:ext uri="{9D8B030D-6E8A-4147-A177-3AD203B41FA5}">
                      <a16:colId xmlns:a16="http://schemas.microsoft.com/office/drawing/2014/main" val="20003"/>
                    </a:ext>
                  </a:extLst>
                </a:gridCol>
                <a:gridCol w="1168703">
                  <a:extLst>
                    <a:ext uri="{9D8B030D-6E8A-4147-A177-3AD203B41FA5}">
                      <a16:colId xmlns:a16="http://schemas.microsoft.com/office/drawing/2014/main" val="20004"/>
                    </a:ext>
                  </a:extLst>
                </a:gridCol>
                <a:gridCol w="425493">
                  <a:extLst>
                    <a:ext uri="{9D8B030D-6E8A-4147-A177-3AD203B41FA5}">
                      <a16:colId xmlns:a16="http://schemas.microsoft.com/office/drawing/2014/main" val="20005"/>
                    </a:ext>
                  </a:extLst>
                </a:gridCol>
              </a:tblGrid>
              <a:tr h="216388">
                <a:tc>
                  <a:txBody>
                    <a:bodyPr/>
                    <a:lstStyle/>
                    <a:p>
                      <a:pPr marL="0" marR="0" algn="l">
                        <a:spcBef>
                          <a:spcPts val="0"/>
                        </a:spcBef>
                        <a:spcAft>
                          <a:spcPts val="0"/>
                        </a:spcAft>
                      </a:pPr>
                      <a:r>
                        <a:rPr lang="en-US" sz="1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Preparation</a:t>
                      </a:r>
                      <a:endPar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23401" marR="31564" marT="31564" marB="23401"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spcBef>
                          <a:spcPts val="0"/>
                        </a:spcBef>
                        <a:spcAft>
                          <a:spcPts val="0"/>
                        </a:spcAft>
                      </a:pPr>
                      <a:r>
                        <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23401" marR="31564" marT="31564" marB="2340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spcBef>
                          <a:spcPts val="0"/>
                        </a:spcBef>
                        <a:spcAft>
                          <a:spcPts val="0"/>
                        </a:spcAft>
                      </a:pPr>
                      <a:r>
                        <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23401" marR="31564" marT="31564" marB="2340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spcBef>
                          <a:spcPts val="0"/>
                        </a:spcBef>
                        <a:spcAft>
                          <a:spcPts val="0"/>
                        </a:spcAft>
                      </a:pPr>
                      <a:r>
                        <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23401" marR="31564" marT="31564" marB="2340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spcBef>
                          <a:spcPts val="0"/>
                        </a:spcBef>
                        <a:spcAft>
                          <a:spcPts val="0"/>
                        </a:spcAft>
                      </a:pPr>
                      <a:r>
                        <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23401" marR="31564" marT="31564" marB="23401"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gn="ctr">
                        <a:spcBef>
                          <a:spcPts val="0"/>
                        </a:spcBef>
                        <a:spcAft>
                          <a:spcPts val="0"/>
                        </a:spcAft>
                      </a:pPr>
                      <a:r>
                        <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23401" marR="31564" marT="31564" marB="23401"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10000"/>
                  </a:ext>
                </a:extLst>
              </a:tr>
              <a:tr h="496746">
                <a:tc>
                  <a:txBody>
                    <a:bodyPr/>
                    <a:lstStyle/>
                    <a:p>
                      <a:pPr marL="0" marR="0" algn="ctr">
                        <a:spcBef>
                          <a:spcPts val="0"/>
                        </a:spcBef>
                        <a:spcAft>
                          <a:spcPts val="0"/>
                        </a:spcAft>
                      </a:pPr>
                      <a:r>
                        <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Core Activity</a:t>
                      </a:r>
                    </a:p>
                  </a:txBody>
                  <a:tcPr marL="23401" marR="31564" marT="31564" marB="234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Missing</a:t>
                      </a:r>
                    </a:p>
                    <a:p>
                      <a:pPr marL="0" marR="0" algn="ctr">
                        <a:spcBef>
                          <a:spcPts val="0"/>
                        </a:spcBef>
                        <a:spcAft>
                          <a:spcPts val="0"/>
                        </a:spcAft>
                      </a:pPr>
                      <a:r>
                        <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0</a:t>
                      </a:r>
                    </a:p>
                  </a:txBody>
                  <a:tcPr marL="23401" marR="31564" marT="31564" marB="234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Weak Fidelity</a:t>
                      </a:r>
                    </a:p>
                    <a:p>
                      <a:pPr marL="0" marR="0" algn="ctr">
                        <a:spcBef>
                          <a:spcPts val="0"/>
                        </a:spcBef>
                        <a:spcAft>
                          <a:spcPts val="0"/>
                        </a:spcAft>
                      </a:pPr>
                      <a:r>
                        <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1</a:t>
                      </a:r>
                    </a:p>
                  </a:txBody>
                  <a:tcPr marL="23401" marR="31564" marT="31564" marB="234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Moderate Fidelity</a:t>
                      </a:r>
                    </a:p>
                    <a:p>
                      <a:pPr marL="0" marR="0" algn="ctr">
                        <a:spcBef>
                          <a:spcPts val="0"/>
                        </a:spcBef>
                        <a:spcAft>
                          <a:spcPts val="0"/>
                        </a:spcAft>
                      </a:pPr>
                      <a:r>
                        <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2</a:t>
                      </a:r>
                    </a:p>
                  </a:txBody>
                  <a:tcPr marL="23401" marR="31564" marT="31564" marB="234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Strong Fidelity</a:t>
                      </a:r>
                    </a:p>
                    <a:p>
                      <a:pPr marL="0" marR="0" algn="ctr">
                        <a:spcBef>
                          <a:spcPts val="0"/>
                        </a:spcBef>
                        <a:spcAft>
                          <a:spcPts val="0"/>
                        </a:spcAft>
                      </a:pPr>
                      <a:r>
                        <a:rPr lang="en-US" sz="900" b="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3</a:t>
                      </a:r>
                    </a:p>
                  </a:txBody>
                  <a:tcPr marL="23401" marR="31564" marT="31564" marB="234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0"/>
                        </a:spcBef>
                        <a:spcAft>
                          <a:spcPts val="0"/>
                        </a:spcAft>
                      </a:pPr>
                      <a:r>
                        <a:rPr lang="en-US" sz="9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Rating Score </a:t>
                      </a:r>
                    </a:p>
                  </a:txBody>
                  <a:tcPr marL="23401" marR="31564" marT="31564" marB="234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1"/>
                  </a:ext>
                </a:extLst>
              </a:tr>
              <a:tr h="1065622">
                <a:tc>
                  <a:txBody>
                    <a:bodyPr/>
                    <a:lstStyle/>
                    <a:p>
                      <a:pPr marL="0" marR="0">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Assessment of previous local compliance check efforts and results were used to inform implementation approach.</a:t>
                      </a:r>
                    </a:p>
                    <a:p>
                      <a:pPr marL="0" marR="0">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assessment made of previous local efforts and results</a:t>
                      </a:r>
                    </a:p>
                    <a:p>
                      <a:pPr marL="0" marR="0">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Some assessment of previous efforts and results, but this was not a key factor in implementation approach</a:t>
                      </a: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fontAlgn="auto">
                        <a:lnSpc>
                          <a:spcPct val="120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Assessment of previous efforts and results had some influence on implementation approach</a:t>
                      </a:r>
                      <a:endParaRPr lang="en-US" sz="1000">
                        <a:solidFill>
                          <a:srgbClr val="000000"/>
                        </a:solidFill>
                        <a:effectLst/>
                        <a:latin typeface="MyriadPro-Cond"/>
                        <a:ea typeface="Times New Roman" panose="02020603050405020304" pitchFamily="18" charset="0"/>
                        <a:cs typeface="Times New Roman" panose="02020603050405020304" pitchFamily="18" charset="0"/>
                      </a:endParaRP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rationale for implementation approach is clearly linked to assessment of previous efforts and results</a:t>
                      </a: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auto">
                        <a:lnSpc>
                          <a:spcPct val="120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MyriadPro-Cond"/>
                        <a:ea typeface="Times New Roman" panose="02020603050405020304" pitchFamily="18" charset="0"/>
                        <a:cs typeface="Times New Roman" panose="02020603050405020304" pitchFamily="18" charset="0"/>
                      </a:endParaRPr>
                    </a:p>
                  </a:txBody>
                  <a:tcPr marL="23401" marR="31564" marT="31564" marB="234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2"/>
                  </a:ext>
                </a:extLst>
              </a:tr>
              <a:tr h="1017410">
                <a:tc>
                  <a:txBody>
                    <a:bodyPr/>
                    <a:lstStyle/>
                    <a:p>
                      <a:pPr marL="0" marR="0">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Law enforcement, judicial and/or regulatory system officials (courts, liquor control officials), and community leaders or groups were involved in planning.</a:t>
                      </a: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Only the implementing agency (i.e., law enforcement or liquor control) was involved in planning</a:t>
                      </a: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Implementing agency provided other officials and community leaders with information about plans</a:t>
                      </a: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fontAlgn="auto">
                        <a:lnSpc>
                          <a:spcPct val="120000"/>
                        </a:lnSpc>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Implementing agency included other officials and community leaders in planning meetings </a:t>
                      </a:r>
                      <a:endParaRPr lang="en-US" sz="1000" dirty="0">
                        <a:solidFill>
                          <a:srgbClr val="000000"/>
                        </a:solidFill>
                        <a:effectLst/>
                        <a:latin typeface="MyriadPro-Cond"/>
                        <a:ea typeface="Times New Roman" panose="02020603050405020304" pitchFamily="18" charset="0"/>
                        <a:cs typeface="Times New Roman" panose="02020603050405020304" pitchFamily="18" charset="0"/>
                      </a:endParaRP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Other officials and community leaders were key contributors, working closely with the implementing agency</a:t>
                      </a: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auto">
                        <a:lnSpc>
                          <a:spcPct val="120000"/>
                        </a:lnSpc>
                        <a:spcBef>
                          <a:spcPts val="0"/>
                        </a:spcBef>
                        <a:spcAft>
                          <a:spcPts val="0"/>
                        </a:spcAft>
                      </a:pPr>
                      <a:r>
                        <a:rPr lang="en-US" sz="9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a:solidFill>
                          <a:srgbClr val="000000"/>
                        </a:solidFill>
                        <a:effectLst/>
                        <a:latin typeface="MyriadPro-Cond"/>
                        <a:ea typeface="Times New Roman" panose="02020603050405020304" pitchFamily="18" charset="0"/>
                        <a:cs typeface="Times New Roman" panose="02020603050405020304" pitchFamily="18" charset="0"/>
                      </a:endParaRPr>
                    </a:p>
                  </a:txBody>
                  <a:tcPr marL="23401" marR="31564" marT="31564" marB="234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3"/>
                  </a:ext>
                </a:extLst>
              </a:tr>
              <a:tr h="990710">
                <a:tc>
                  <a:txBody>
                    <a:bodyPr/>
                    <a:lstStyle/>
                    <a:p>
                      <a:pPr marL="0" marR="0">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Public awareness activities conducted to inform licensees that compliance checks are planned and build stakeholder support (e.g., media announcements, letters or visits to licensees)</a:t>
                      </a: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awareness activities conducted </a:t>
                      </a:r>
                    </a:p>
                    <a:p>
                      <a:pPr marL="0" marR="0">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 either media activities or licensee letters/visits</a:t>
                      </a: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fontAlgn="auto">
                        <a:lnSpc>
                          <a:spcPct val="120000"/>
                        </a:lnSpc>
                        <a:spcBef>
                          <a:spcPts val="0"/>
                        </a:spcBef>
                        <a:spcAft>
                          <a:spcPts val="0"/>
                        </a:spcAft>
                      </a:pPr>
                      <a:r>
                        <a:rPr lang="en-US" sz="9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 a media activity and licensee letters/visits</a:t>
                      </a:r>
                      <a:endParaRPr lang="en-US" sz="1000">
                        <a:solidFill>
                          <a:srgbClr val="000000"/>
                        </a:solidFill>
                        <a:effectLst/>
                        <a:latin typeface="MyriadPro-Cond"/>
                        <a:ea typeface="Times New Roman" panose="02020603050405020304" pitchFamily="18" charset="0"/>
                        <a:cs typeface="Times New Roman" panose="02020603050405020304" pitchFamily="18" charset="0"/>
                      </a:endParaRP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9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 multiple types of media activities and licensee letters/visits</a:t>
                      </a:r>
                    </a:p>
                  </a:txBody>
                  <a:tcPr marL="23401" marR="31564" marT="31564" marB="234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auto">
                        <a:lnSpc>
                          <a:spcPct val="120000"/>
                        </a:lnSpc>
                        <a:spcBef>
                          <a:spcPts val="0"/>
                        </a:spcBef>
                        <a:spcAft>
                          <a:spcPts val="0"/>
                        </a:spcAft>
                      </a:pPr>
                      <a:r>
                        <a:rPr lang="en-US" sz="9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000" dirty="0">
                        <a:solidFill>
                          <a:srgbClr val="000000"/>
                        </a:solidFill>
                        <a:effectLst/>
                        <a:latin typeface="MyriadPro-Cond"/>
                        <a:ea typeface="Times New Roman" panose="02020603050405020304" pitchFamily="18" charset="0"/>
                        <a:cs typeface="Times New Roman" panose="02020603050405020304" pitchFamily="18" charset="0"/>
                      </a:endParaRPr>
                    </a:p>
                  </a:txBody>
                  <a:tcPr marL="23401" marR="31564" marT="31564" marB="234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4"/>
                  </a:ext>
                </a:extLst>
              </a:tr>
            </a:tbl>
          </a:graphicData>
        </a:graphic>
      </p:graphicFrame>
      <p:sp>
        <p:nvSpPr>
          <p:cNvPr id="10" name="Rectangle 9"/>
          <p:cNvSpPr/>
          <p:nvPr/>
        </p:nvSpPr>
        <p:spPr>
          <a:xfrm>
            <a:off x="1384872" y="1596288"/>
            <a:ext cx="4805125" cy="369332"/>
          </a:xfrm>
          <a:prstGeom prst="rect">
            <a:avLst/>
          </a:prstGeom>
        </p:spPr>
        <p:txBody>
          <a:bodyPr wrap="square">
            <a:spAutoFit/>
          </a:bodyPr>
          <a:lstStyle/>
          <a:p>
            <a:r>
              <a:rPr lang="en-US" b="1" dirty="0">
                <a:solidFill>
                  <a:srgbClr val="17365D"/>
                </a:solidFill>
                <a:latin typeface="Calibri" panose="020F0502020204030204" pitchFamily="34" charset="0"/>
                <a:ea typeface="Calibri" panose="020F0502020204030204" pitchFamily="34" charset="0"/>
                <a:cs typeface="Calibri" panose="020F0502020204030204" pitchFamily="34" charset="0"/>
              </a:rPr>
              <a:t>Fidelity Rubric for </a:t>
            </a:r>
            <a:r>
              <a:rPr lang="en-US" b="1" u="sng" dirty="0">
                <a:solidFill>
                  <a:srgbClr val="17365D"/>
                </a:solidFill>
                <a:latin typeface="Calibri" panose="020F0502020204030204" pitchFamily="34" charset="0"/>
                <a:ea typeface="Calibri" panose="020F0502020204030204" pitchFamily="34" charset="0"/>
                <a:cs typeface="Calibri" panose="020F0502020204030204" pitchFamily="34" charset="0"/>
              </a:rPr>
              <a:t>Alcohol Compliance Checks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9698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0678" y="2996738"/>
            <a:ext cx="2683322" cy="1926029"/>
          </a:xfrm>
          <a:prstGeom prst="rect">
            <a:avLst/>
          </a:prstGeom>
        </p:spPr>
      </p:pic>
      <p:sp>
        <p:nvSpPr>
          <p:cNvPr id="5" name="Text Box 2"/>
          <p:cNvSpPr txBox="1">
            <a:spLocks noChangeArrowheads="1"/>
          </p:cNvSpPr>
          <p:nvPr/>
        </p:nvSpPr>
        <p:spPr bwMode="auto">
          <a:xfrm>
            <a:off x="381000" y="1752600"/>
            <a:ext cx="6349410" cy="4875181"/>
          </a:xfrm>
          <a:prstGeom prst="rect">
            <a:avLst/>
          </a:prstGeom>
          <a:noFill/>
          <a:ln w="9525">
            <a:noFill/>
            <a:miter lim="800000"/>
            <a:headEnd/>
            <a:tailEnd/>
          </a:ln>
        </p:spPr>
        <p:txBody>
          <a:bodyPr wrap="square">
            <a:spAutoFit/>
          </a:bodyPr>
          <a:lstStyle/>
          <a:p>
            <a:pPr marL="339725" indent="-339725" algn="l">
              <a:spcBef>
                <a:spcPct val="35000"/>
              </a:spcBef>
            </a:pPr>
            <a:endParaRPr lang="en-US" sz="2800" dirty="0">
              <a:latin typeface="Franklin Gothic Medium" pitchFamily="34" charset="0"/>
            </a:endParaRPr>
          </a:p>
          <a:p>
            <a:pPr marL="514350" indent="-514350" algn="l">
              <a:spcBef>
                <a:spcPct val="35000"/>
              </a:spcBef>
              <a:buAutoNum type="arabicPeriod"/>
            </a:pPr>
            <a:r>
              <a:rPr lang="en-US" sz="2800" dirty="0">
                <a:latin typeface="Franklin Gothic Medium" pitchFamily="34" charset="0"/>
              </a:rPr>
              <a:t>Choose an Environmental Strategy</a:t>
            </a:r>
          </a:p>
          <a:p>
            <a:pPr marL="514350" indent="-514350" algn="l">
              <a:spcBef>
                <a:spcPct val="35000"/>
              </a:spcBef>
              <a:buAutoNum type="arabicPeriod"/>
            </a:pPr>
            <a:endParaRPr lang="en-US" sz="2800" dirty="0">
              <a:latin typeface="Franklin Gothic Medium" pitchFamily="34" charset="0"/>
            </a:endParaRPr>
          </a:p>
          <a:p>
            <a:pPr marL="514350" indent="-514350" algn="l">
              <a:spcBef>
                <a:spcPct val="35000"/>
              </a:spcBef>
              <a:buAutoNum type="arabicPeriod"/>
            </a:pPr>
            <a:r>
              <a:rPr lang="en-US" sz="2800" dirty="0">
                <a:latin typeface="Franklin Gothic Medium" pitchFamily="34" charset="0"/>
              </a:rPr>
              <a:t>What capacity does a provider need to implement it successfully?</a:t>
            </a:r>
          </a:p>
          <a:p>
            <a:pPr marL="514350" indent="-514350" algn="l">
              <a:spcBef>
                <a:spcPct val="35000"/>
              </a:spcBef>
              <a:buAutoNum type="arabicPeriod"/>
            </a:pPr>
            <a:endParaRPr lang="en-US" sz="2800" dirty="0">
              <a:latin typeface="Franklin Gothic Medium" pitchFamily="34" charset="0"/>
            </a:endParaRPr>
          </a:p>
          <a:p>
            <a:pPr marL="514350" indent="-514350" algn="l">
              <a:spcBef>
                <a:spcPct val="35000"/>
              </a:spcBef>
              <a:buAutoNum type="arabicPeriod"/>
            </a:pPr>
            <a:r>
              <a:rPr lang="en-US" sz="2800" dirty="0">
                <a:latin typeface="Franklin Gothic Medium" pitchFamily="34" charset="0"/>
              </a:rPr>
              <a:t>What capacity does a coalition need to implement it successfully? </a:t>
            </a:r>
          </a:p>
          <a:p>
            <a:pPr marL="339725" indent="-339725" algn="l">
              <a:spcBef>
                <a:spcPct val="35000"/>
              </a:spcBef>
            </a:pPr>
            <a:endParaRPr lang="en-US" sz="2800" dirty="0">
              <a:latin typeface="Franklin Gothic Medium" pitchFamily="34" charset="0"/>
            </a:endParaRPr>
          </a:p>
        </p:txBody>
      </p:sp>
      <p:sp>
        <p:nvSpPr>
          <p:cNvPr id="6" name="Title 1"/>
          <p:cNvSpPr txBox="1">
            <a:spLocks/>
          </p:cNvSpPr>
          <p:nvPr/>
        </p:nvSpPr>
        <p:spPr>
          <a:xfrm>
            <a:off x="0" y="1143000"/>
            <a:ext cx="9144000" cy="7620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3600" b="1" dirty="0">
                <a:solidFill>
                  <a:srgbClr val="466689"/>
                </a:solidFill>
                <a:latin typeface="Franklin Gothic Medium" panose="020B0603020102020204" pitchFamily="34" charset="0"/>
              </a:rPr>
              <a:t>Activity 3: Is Your Organization Ready?</a:t>
            </a:r>
          </a:p>
        </p:txBody>
      </p:sp>
    </p:spTree>
    <p:extLst>
      <p:ext uri="{BB962C8B-B14F-4D97-AF65-F5344CB8AC3E}">
        <p14:creationId xmlns:p14="http://schemas.microsoft.com/office/powerpoint/2010/main" val="254406433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76200" y="646112"/>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0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0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0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000">
                <a:solidFill>
                  <a:schemeClr val="tx1"/>
                </a:solidFill>
                <a:latin typeface="Arial" panose="020B0604020202020204" pitchFamily="34" charset="0"/>
              </a:defRPr>
            </a:lvl9pPr>
          </a:lstStyle>
          <a:p>
            <a:pPr algn="ctr" eaLnBrk="1" hangingPunct="1"/>
            <a:r>
              <a:rPr lang="en-US" altLang="en-US" sz="3600" b="1" dirty="0">
                <a:solidFill>
                  <a:srgbClr val="466689"/>
                </a:solidFill>
                <a:latin typeface="Franklin Gothic Medium" panose="020B0603020102020204" pitchFamily="34" charset="0"/>
              </a:rPr>
              <a:t>Role of Coalitions and Service Providers in Achieving Community-level Change</a:t>
            </a:r>
          </a:p>
        </p:txBody>
      </p:sp>
      <p:sp>
        <p:nvSpPr>
          <p:cNvPr id="44035" name="Slide Number Placeholder 5"/>
          <p:cNvSpPr txBox="1">
            <a:spLocks/>
          </p:cNvSpPr>
          <p:nvPr/>
        </p:nvSpPr>
        <p:spPr bwMode="auto">
          <a:xfrm>
            <a:off x="6934200" y="5715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0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0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0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000">
                <a:solidFill>
                  <a:schemeClr val="tx1"/>
                </a:solidFill>
                <a:latin typeface="Arial" panose="020B0604020202020204" pitchFamily="34" charset="0"/>
              </a:defRPr>
            </a:lvl9pPr>
          </a:lstStyle>
          <a:p>
            <a:pPr algn="ctr" eaLnBrk="1" hangingPunct="1"/>
            <a:fld id="{1A2570A8-D8D7-41D2-A4E9-0A8888B80ABE}" type="slidenum">
              <a:rPr lang="en-US" altLang="en-US" b="1">
                <a:latin typeface="Franklin Gothic Medium" panose="020B0603020102020204" pitchFamily="34" charset="0"/>
              </a:rPr>
              <a:pPr algn="ctr" eaLnBrk="1" hangingPunct="1"/>
              <a:t>27</a:t>
            </a:fld>
            <a:endParaRPr lang="en-US" altLang="en-US" b="1">
              <a:latin typeface="Franklin Gothic Medium" panose="020B0603020102020204" pitchFamily="34" charset="0"/>
            </a:endParaRPr>
          </a:p>
        </p:txBody>
      </p:sp>
      <p:sp>
        <p:nvSpPr>
          <p:cNvPr id="16388" name="TextBox 4"/>
          <p:cNvSpPr txBox="1">
            <a:spLocks noChangeArrowheads="1"/>
          </p:cNvSpPr>
          <p:nvPr/>
        </p:nvSpPr>
        <p:spPr bwMode="auto">
          <a:xfrm>
            <a:off x="-228600" y="37338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0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0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0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000">
                <a:solidFill>
                  <a:schemeClr val="tx1"/>
                </a:solidFill>
                <a:latin typeface="Arial" panose="020B0604020202020204" pitchFamily="34" charset="0"/>
              </a:defRPr>
            </a:lvl9pPr>
          </a:lstStyle>
          <a:p>
            <a:pPr algn="ctr" eaLnBrk="1" hangingPunct="1"/>
            <a:r>
              <a:rPr lang="en-US" altLang="en-US" sz="1800" dirty="0">
                <a:latin typeface="Franklin Gothic Medium" panose="020B0603020102020204" pitchFamily="34" charset="0"/>
              </a:rPr>
              <a:t>Impact a Defined </a:t>
            </a:r>
          </a:p>
          <a:p>
            <a:pPr algn="ctr" eaLnBrk="1" hangingPunct="1"/>
            <a:r>
              <a:rPr lang="en-US" altLang="en-US" sz="1800" dirty="0">
                <a:latin typeface="Franklin Gothic Medium" panose="020B0603020102020204" pitchFamily="34" charset="0"/>
              </a:rPr>
              <a:t>Community </a:t>
            </a:r>
          </a:p>
        </p:txBody>
      </p:sp>
      <p:sp>
        <p:nvSpPr>
          <p:cNvPr id="16389" name="TextBox 5"/>
          <p:cNvSpPr txBox="1">
            <a:spLocks noChangeArrowheads="1"/>
          </p:cNvSpPr>
          <p:nvPr/>
        </p:nvSpPr>
        <p:spPr bwMode="auto">
          <a:xfrm>
            <a:off x="1600200" y="5526088"/>
            <a:ext cx="243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0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0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0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000">
                <a:solidFill>
                  <a:schemeClr val="tx1"/>
                </a:solidFill>
                <a:latin typeface="Arial" panose="020B0604020202020204" pitchFamily="34" charset="0"/>
              </a:defRPr>
            </a:lvl9pPr>
          </a:lstStyle>
          <a:p>
            <a:pPr algn="ctr" eaLnBrk="1" hangingPunct="1"/>
            <a:r>
              <a:rPr lang="en-US" altLang="en-US" sz="1800">
                <a:latin typeface="Franklin Gothic Medium" panose="020B0603020102020204" pitchFamily="34" charset="0"/>
              </a:rPr>
              <a:t>Engage All Sectors of the Community</a:t>
            </a:r>
          </a:p>
        </p:txBody>
      </p:sp>
      <p:sp>
        <p:nvSpPr>
          <p:cNvPr id="16390" name="TextBox 6"/>
          <p:cNvSpPr txBox="1">
            <a:spLocks noChangeArrowheads="1"/>
          </p:cNvSpPr>
          <p:nvPr/>
        </p:nvSpPr>
        <p:spPr bwMode="auto">
          <a:xfrm>
            <a:off x="3657600" y="3697288"/>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0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0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0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000">
                <a:solidFill>
                  <a:schemeClr val="tx1"/>
                </a:solidFill>
                <a:latin typeface="Arial" panose="020B0604020202020204" pitchFamily="34" charset="0"/>
              </a:defRPr>
            </a:lvl9pPr>
          </a:lstStyle>
          <a:p>
            <a:pPr algn="ctr" eaLnBrk="1" hangingPunct="1"/>
            <a:r>
              <a:rPr lang="en-US" altLang="en-US" sz="1800" dirty="0">
                <a:latin typeface="Franklin Gothic Medium" panose="020B0603020102020204" pitchFamily="34" charset="0"/>
              </a:rPr>
              <a:t>Uses an effective planning framework</a:t>
            </a:r>
          </a:p>
        </p:txBody>
      </p:sp>
      <p:sp>
        <p:nvSpPr>
          <p:cNvPr id="16391" name="TextBox 7"/>
          <p:cNvSpPr txBox="1">
            <a:spLocks noChangeArrowheads="1"/>
          </p:cNvSpPr>
          <p:nvPr/>
        </p:nvSpPr>
        <p:spPr bwMode="auto">
          <a:xfrm>
            <a:off x="5715000" y="5526088"/>
            <a:ext cx="274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0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0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0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000">
                <a:solidFill>
                  <a:schemeClr val="tx1"/>
                </a:solidFill>
                <a:latin typeface="Arial" panose="020B0604020202020204" pitchFamily="34" charset="0"/>
              </a:defRPr>
            </a:lvl9pPr>
          </a:lstStyle>
          <a:p>
            <a:pPr algn="ctr" eaLnBrk="1" hangingPunct="1"/>
            <a:r>
              <a:rPr lang="en-US" altLang="en-US" sz="1800">
                <a:latin typeface="Franklin Gothic Medium" panose="020B0603020102020204" pitchFamily="34" charset="0"/>
              </a:rPr>
              <a:t>Promote Comprehensive Strategies</a:t>
            </a:r>
          </a:p>
        </p:txBody>
      </p:sp>
      <p:sp>
        <p:nvSpPr>
          <p:cNvPr id="16392" name="TextBox 8"/>
          <p:cNvSpPr txBox="1">
            <a:spLocks noChangeArrowheads="1"/>
          </p:cNvSpPr>
          <p:nvPr/>
        </p:nvSpPr>
        <p:spPr bwMode="auto">
          <a:xfrm>
            <a:off x="6629400" y="3505200"/>
            <a:ext cx="274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algn="ctr" eaLnBrk="0" fontAlgn="base" hangingPunct="0">
              <a:spcBef>
                <a:spcPct val="50000"/>
              </a:spcBef>
              <a:spcAft>
                <a:spcPct val="0"/>
              </a:spcAft>
              <a:defRPr sz="1000">
                <a:solidFill>
                  <a:schemeClr val="tx1"/>
                </a:solidFill>
                <a:latin typeface="Arial" panose="020B0604020202020204" pitchFamily="34" charset="0"/>
              </a:defRPr>
            </a:lvl6pPr>
            <a:lvl7pPr marL="2971800" indent="-228600" algn="ctr" eaLnBrk="0" fontAlgn="base" hangingPunct="0">
              <a:spcBef>
                <a:spcPct val="50000"/>
              </a:spcBef>
              <a:spcAft>
                <a:spcPct val="0"/>
              </a:spcAft>
              <a:defRPr sz="1000">
                <a:solidFill>
                  <a:schemeClr val="tx1"/>
                </a:solidFill>
                <a:latin typeface="Arial" panose="020B0604020202020204" pitchFamily="34" charset="0"/>
              </a:defRPr>
            </a:lvl7pPr>
            <a:lvl8pPr marL="3429000" indent="-228600" algn="ctr" eaLnBrk="0" fontAlgn="base" hangingPunct="0">
              <a:spcBef>
                <a:spcPct val="50000"/>
              </a:spcBef>
              <a:spcAft>
                <a:spcPct val="0"/>
              </a:spcAft>
              <a:defRPr sz="1000">
                <a:solidFill>
                  <a:schemeClr val="tx1"/>
                </a:solidFill>
                <a:latin typeface="Arial" panose="020B0604020202020204" pitchFamily="34" charset="0"/>
              </a:defRPr>
            </a:lvl8pPr>
            <a:lvl9pPr marL="3886200" indent="-228600" algn="ctr" eaLnBrk="0" fontAlgn="base" hangingPunct="0">
              <a:spcBef>
                <a:spcPct val="50000"/>
              </a:spcBef>
              <a:spcAft>
                <a:spcPct val="0"/>
              </a:spcAft>
              <a:defRPr sz="1000">
                <a:solidFill>
                  <a:schemeClr val="tx1"/>
                </a:solidFill>
                <a:latin typeface="Arial" panose="020B0604020202020204" pitchFamily="34" charset="0"/>
              </a:defRPr>
            </a:lvl9pPr>
          </a:lstStyle>
          <a:p>
            <a:pPr algn="ctr" eaLnBrk="1" hangingPunct="1"/>
            <a:r>
              <a:rPr lang="en-US" altLang="en-US" sz="1800">
                <a:latin typeface="Franklin Gothic Medium" panose="020B0603020102020204" pitchFamily="34" charset="0"/>
              </a:rPr>
              <a:t>Achieve Positive Outcomes</a:t>
            </a:r>
          </a:p>
        </p:txBody>
      </p:sp>
      <p:pic>
        <p:nvPicPr>
          <p:cNvPr id="16393"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20732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9987" y="1813089"/>
            <a:ext cx="1616075"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343400"/>
            <a:ext cx="2149475"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Institute Home_Page_2"/>
          <p:cNvPicPr>
            <a:picLocks noChangeAspect="1" noChangeArrowheads="1"/>
          </p:cNvPicPr>
          <p:nvPr/>
        </p:nvPicPr>
        <p:blipFill>
          <a:blip r:embed="rId6" cstate="print"/>
          <a:srcRect l="32922" b="44958"/>
          <a:stretch>
            <a:fillRect/>
          </a:stretch>
        </p:blipFill>
        <p:spPr bwMode="auto">
          <a:xfrm>
            <a:off x="4081330" y="2257424"/>
            <a:ext cx="1705132" cy="1439863"/>
          </a:xfrm>
          <a:prstGeom prst="rect">
            <a:avLst/>
          </a:prstGeom>
          <a:noFill/>
          <a:ln w="9525">
            <a:noFill/>
            <a:miter lim="800000"/>
            <a:headEnd/>
            <a:tailEnd/>
          </a:ln>
        </p:spPr>
      </p:pic>
      <p:pic>
        <p:nvPicPr>
          <p:cNvPr id="14" name="Picture 13">
            <a:extLst>
              <a:ext uri="{FF2B5EF4-FFF2-40B4-BE49-F238E27FC236}">
                <a16:creationId xmlns:a16="http://schemas.microsoft.com/office/drawing/2014/main" id="{DE8F79FF-5B70-417A-BE84-1CC745B32A9D}"/>
              </a:ext>
            </a:extLst>
          </p:cNvPr>
          <p:cNvPicPr>
            <a:picLocks noChangeAspect="1"/>
          </p:cNvPicPr>
          <p:nvPr/>
        </p:nvPicPr>
        <p:blipFill rotWithShape="1">
          <a:blip r:embed="rId7"/>
          <a:srcRect t="13899"/>
          <a:stretch/>
        </p:blipFill>
        <p:spPr>
          <a:xfrm>
            <a:off x="1966542" y="4230908"/>
            <a:ext cx="2072058" cy="1243234"/>
          </a:xfrm>
          <a:prstGeom prst="rect">
            <a:avLst/>
          </a:prstGeom>
        </p:spPr>
      </p:pic>
    </p:spTree>
    <p:extLst>
      <p:ext uri="{BB962C8B-B14F-4D97-AF65-F5344CB8AC3E}">
        <p14:creationId xmlns:p14="http://schemas.microsoft.com/office/powerpoint/2010/main" val="2737818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457200" y="1886616"/>
            <a:ext cx="8077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Franklin Gothic Demi" panose="020B0703020102020204" pitchFamily="34" charset="0"/>
              </a:defRPr>
            </a:lvl1pPr>
            <a:lvl2pPr marL="914400"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eaLnBrk="1" hangingPunct="1">
              <a:spcBef>
                <a:spcPts val="600"/>
              </a:spcBef>
            </a:pPr>
            <a:r>
              <a:rPr lang="en-US" altLang="en-US" sz="3600" b="1" dirty="0">
                <a:solidFill>
                  <a:srgbClr val="29597A"/>
                </a:solidFill>
                <a:latin typeface="Franklin Gothic Medium" panose="020B0603020102020204" pitchFamily="34" charset="0"/>
              </a:rPr>
              <a:t> </a:t>
            </a:r>
            <a:r>
              <a:rPr lang="en-US" altLang="en-US" sz="2800" b="1" dirty="0">
                <a:latin typeface="Franklin Gothic Medium" panose="020B0603020102020204" pitchFamily="34" charset="0"/>
              </a:rPr>
              <a:t>Prevention Providers can:</a:t>
            </a:r>
          </a:p>
          <a:p>
            <a:pPr lvl="1" eaLnBrk="1" hangingPunct="1">
              <a:spcBef>
                <a:spcPts val="600"/>
              </a:spcBef>
              <a:buFontTx/>
              <a:buAutoNum type="arabicPeriod"/>
            </a:pPr>
            <a:r>
              <a:rPr lang="en-US" altLang="en-US" sz="2800" dirty="0">
                <a:latin typeface="Franklin Gothic Medium" panose="020B0603020102020204" pitchFamily="34" charset="0"/>
              </a:rPr>
              <a:t>“Institutionalize” the program – include in organizational policy (little p)</a:t>
            </a:r>
          </a:p>
          <a:p>
            <a:pPr lvl="1" eaLnBrk="1" hangingPunct="1">
              <a:spcBef>
                <a:spcPts val="600"/>
              </a:spcBef>
              <a:buFontTx/>
              <a:buAutoNum type="arabicPeriod"/>
            </a:pPr>
            <a:r>
              <a:rPr lang="en-US" altLang="en-US" sz="2800" dirty="0">
                <a:latin typeface="Franklin Gothic Medium" panose="020B0603020102020204" pitchFamily="34" charset="0"/>
              </a:rPr>
              <a:t>Participate in policy / advocacy efforts to impact Laws (Big P)</a:t>
            </a:r>
          </a:p>
          <a:p>
            <a:pPr lvl="1" eaLnBrk="1" hangingPunct="1">
              <a:spcBef>
                <a:spcPts val="600"/>
              </a:spcBef>
              <a:buFontTx/>
              <a:buAutoNum type="arabicPeriod"/>
            </a:pPr>
            <a:r>
              <a:rPr lang="en-US" altLang="en-US" sz="2800" dirty="0">
                <a:latin typeface="Franklin Gothic Medium" panose="020B0603020102020204" pitchFamily="34" charset="0"/>
              </a:rPr>
              <a:t>Ensure the programs are part of comprehensive strategies</a:t>
            </a:r>
          </a:p>
          <a:p>
            <a:pPr lvl="1" eaLnBrk="1" hangingPunct="1">
              <a:spcBef>
                <a:spcPts val="600"/>
              </a:spcBef>
              <a:buFontTx/>
              <a:buAutoNum type="arabicPeriod"/>
            </a:pPr>
            <a:r>
              <a:rPr lang="en-US" altLang="en-US" sz="2800" dirty="0">
                <a:latin typeface="Franklin Gothic Medium" panose="020B0603020102020204" pitchFamily="34" charset="0"/>
              </a:rPr>
              <a:t>Partner with a coalition</a:t>
            </a:r>
          </a:p>
        </p:txBody>
      </p:sp>
      <p:sp>
        <p:nvSpPr>
          <p:cNvPr id="12" name="TextBox 11">
            <a:extLst>
              <a:ext uri="{FF2B5EF4-FFF2-40B4-BE49-F238E27FC236}">
                <a16:creationId xmlns:a16="http://schemas.microsoft.com/office/drawing/2014/main" id="{B70B976C-5BDD-4787-B43B-EEE0464FD527}"/>
              </a:ext>
            </a:extLst>
          </p:cNvPr>
          <p:cNvSpPr txBox="1"/>
          <p:nvPr/>
        </p:nvSpPr>
        <p:spPr>
          <a:xfrm>
            <a:off x="152400" y="786825"/>
            <a:ext cx="8382000" cy="707886"/>
          </a:xfrm>
          <a:prstGeom prst="rect">
            <a:avLst/>
          </a:prstGeom>
          <a:noFill/>
        </p:spPr>
        <p:txBody>
          <a:bodyPr wrap="square" rtlCol="0">
            <a:spAutoFit/>
          </a:bodyPr>
          <a:lstStyle/>
          <a:p>
            <a:pPr algn="ctr"/>
            <a:r>
              <a:rPr lang="en-US" altLang="en-US" sz="4000" b="1" dirty="0">
                <a:solidFill>
                  <a:srgbClr val="466689"/>
                </a:solidFill>
                <a:latin typeface="Franklin Gothic Medium" panose="020B0603020102020204" pitchFamily="34" charset="0"/>
              </a:rPr>
              <a:t>Prevention Providers</a:t>
            </a:r>
          </a:p>
        </p:txBody>
      </p:sp>
      <p:pic>
        <p:nvPicPr>
          <p:cNvPr id="5" name="Picture 4" descr="Institute Home_Page_2">
            <a:extLst>
              <a:ext uri="{FF2B5EF4-FFF2-40B4-BE49-F238E27FC236}">
                <a16:creationId xmlns:a16="http://schemas.microsoft.com/office/drawing/2014/main" id="{0494C817-7934-4FC1-9618-EDBE38DC35E9}"/>
              </a:ext>
            </a:extLst>
          </p:cNvPr>
          <p:cNvPicPr>
            <a:picLocks noChangeAspect="1" noChangeArrowheads="1"/>
          </p:cNvPicPr>
          <p:nvPr/>
        </p:nvPicPr>
        <p:blipFill>
          <a:blip r:embed="rId2" cstate="print"/>
          <a:srcRect l="32922" b="44958"/>
          <a:stretch>
            <a:fillRect/>
          </a:stretch>
        </p:blipFill>
        <p:spPr bwMode="auto">
          <a:xfrm>
            <a:off x="6810857" y="4096419"/>
            <a:ext cx="2084859" cy="1760515"/>
          </a:xfrm>
          <a:prstGeom prst="rect">
            <a:avLst/>
          </a:prstGeom>
          <a:noFill/>
          <a:ln w="9525">
            <a:noFill/>
            <a:miter lim="800000"/>
            <a:headEnd/>
            <a:tailEnd/>
          </a:ln>
        </p:spPr>
      </p:pic>
    </p:spTree>
    <p:extLst>
      <p:ext uri="{BB962C8B-B14F-4D97-AF65-F5344CB8AC3E}">
        <p14:creationId xmlns:p14="http://schemas.microsoft.com/office/powerpoint/2010/main" val="2567591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64168" y="1758278"/>
            <a:ext cx="8558463"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a:solidFill>
                  <a:schemeClr val="tx1"/>
                </a:solidFill>
                <a:latin typeface="Franklin Gothic Demi" panose="020B0703020102020204" pitchFamily="34" charset="0"/>
              </a:defRPr>
            </a:lvl1pPr>
            <a:lvl2pPr marL="914400" indent="-457200">
              <a:defRPr sz="2000">
                <a:solidFill>
                  <a:schemeClr val="tx1"/>
                </a:solidFill>
                <a:latin typeface="Franklin Gothic Demi" panose="020B0703020102020204" pitchFamily="34" charset="0"/>
              </a:defRPr>
            </a:lvl2pPr>
            <a:lvl3pPr marL="1143000" indent="-228600">
              <a:defRPr sz="2000">
                <a:solidFill>
                  <a:schemeClr val="tx1"/>
                </a:solidFill>
                <a:latin typeface="Franklin Gothic Demi" panose="020B0703020102020204" pitchFamily="34" charset="0"/>
              </a:defRPr>
            </a:lvl3pPr>
            <a:lvl4pPr marL="1600200" indent="-228600">
              <a:defRPr sz="2000">
                <a:solidFill>
                  <a:schemeClr val="tx1"/>
                </a:solidFill>
                <a:latin typeface="Franklin Gothic Demi" panose="020B0703020102020204" pitchFamily="34" charset="0"/>
              </a:defRPr>
            </a:lvl4pPr>
            <a:lvl5pPr marL="2057400" indent="-228600">
              <a:defRPr sz="2000">
                <a:solidFill>
                  <a:schemeClr val="tx1"/>
                </a:solidFill>
                <a:latin typeface="Franklin Gothic Demi" panose="020B0703020102020204" pitchFamily="34" charset="0"/>
              </a:defRPr>
            </a:lvl5pPr>
            <a:lvl6pPr marL="2514600" indent="-228600" eaLnBrk="0" fontAlgn="base" hangingPunct="0">
              <a:spcBef>
                <a:spcPct val="0"/>
              </a:spcBef>
              <a:spcAft>
                <a:spcPct val="0"/>
              </a:spcAft>
              <a:defRPr sz="2000">
                <a:solidFill>
                  <a:schemeClr val="tx1"/>
                </a:solidFill>
                <a:latin typeface="Franklin Gothic Demi" panose="020B0703020102020204" pitchFamily="34" charset="0"/>
              </a:defRPr>
            </a:lvl6pPr>
            <a:lvl7pPr marL="2971800" indent="-228600" eaLnBrk="0" fontAlgn="base" hangingPunct="0">
              <a:spcBef>
                <a:spcPct val="0"/>
              </a:spcBef>
              <a:spcAft>
                <a:spcPct val="0"/>
              </a:spcAft>
              <a:defRPr sz="2000">
                <a:solidFill>
                  <a:schemeClr val="tx1"/>
                </a:solidFill>
                <a:latin typeface="Franklin Gothic Demi" panose="020B0703020102020204" pitchFamily="34" charset="0"/>
              </a:defRPr>
            </a:lvl7pPr>
            <a:lvl8pPr marL="3429000" indent="-228600" eaLnBrk="0" fontAlgn="base" hangingPunct="0">
              <a:spcBef>
                <a:spcPct val="0"/>
              </a:spcBef>
              <a:spcAft>
                <a:spcPct val="0"/>
              </a:spcAft>
              <a:defRPr sz="2000">
                <a:solidFill>
                  <a:schemeClr val="tx1"/>
                </a:solidFill>
                <a:latin typeface="Franklin Gothic Demi" panose="020B0703020102020204" pitchFamily="34" charset="0"/>
              </a:defRPr>
            </a:lvl8pPr>
            <a:lvl9pPr marL="3886200" indent="-228600" eaLnBrk="0" fontAlgn="base" hangingPunct="0">
              <a:spcBef>
                <a:spcPct val="0"/>
              </a:spcBef>
              <a:spcAft>
                <a:spcPct val="0"/>
              </a:spcAft>
              <a:defRPr sz="2000">
                <a:solidFill>
                  <a:schemeClr val="tx1"/>
                </a:solidFill>
                <a:latin typeface="Franklin Gothic Demi" panose="020B0703020102020204" pitchFamily="34" charset="0"/>
              </a:defRPr>
            </a:lvl9pPr>
          </a:lstStyle>
          <a:p>
            <a:pPr eaLnBrk="1" hangingPunct="1">
              <a:spcBef>
                <a:spcPts val="600"/>
              </a:spcBef>
            </a:pPr>
            <a:r>
              <a:rPr lang="en-US" altLang="en-US" sz="3600" b="1" dirty="0">
                <a:solidFill>
                  <a:srgbClr val="29597A"/>
                </a:solidFill>
                <a:latin typeface="Franklin Gothic Medium" panose="020B0603020102020204" pitchFamily="34" charset="0"/>
              </a:rPr>
              <a:t> 	</a:t>
            </a:r>
            <a:r>
              <a:rPr lang="en-US" altLang="en-US" sz="2800" b="1" dirty="0">
                <a:latin typeface="Franklin Gothic Medium" panose="020B0603020102020204" pitchFamily="34" charset="0"/>
              </a:rPr>
              <a:t>Prevention Coalitions can:</a:t>
            </a:r>
          </a:p>
          <a:p>
            <a:pPr lvl="1" eaLnBrk="1" hangingPunct="1">
              <a:spcBef>
                <a:spcPts val="600"/>
              </a:spcBef>
              <a:buFontTx/>
              <a:buAutoNum type="arabicPeriod"/>
            </a:pPr>
            <a:r>
              <a:rPr lang="en-US" altLang="en-US" sz="2800" dirty="0">
                <a:latin typeface="Franklin Gothic Medium" panose="020B0603020102020204" pitchFamily="34" charset="0"/>
              </a:rPr>
              <a:t>Engage in a community assessment of the community environment &amp; community resources</a:t>
            </a:r>
          </a:p>
          <a:p>
            <a:pPr lvl="1" eaLnBrk="1" hangingPunct="1">
              <a:spcBef>
                <a:spcPts val="600"/>
              </a:spcBef>
              <a:buFontTx/>
              <a:buAutoNum type="arabicPeriod"/>
            </a:pPr>
            <a:r>
              <a:rPr lang="en-US" altLang="en-US" sz="2800" dirty="0">
                <a:latin typeface="Franklin Gothic Medium" panose="020B0603020102020204" pitchFamily="34" charset="0"/>
              </a:rPr>
              <a:t>Coordinate in policy / advocacy efforts to impact Laws (Big P)</a:t>
            </a:r>
          </a:p>
          <a:p>
            <a:pPr lvl="1" eaLnBrk="1" hangingPunct="1">
              <a:spcBef>
                <a:spcPts val="600"/>
              </a:spcBef>
              <a:buFontTx/>
              <a:buAutoNum type="arabicPeriod"/>
            </a:pPr>
            <a:r>
              <a:rPr lang="en-US" altLang="en-US" sz="2800" dirty="0">
                <a:latin typeface="Franklin Gothic Medium" panose="020B0603020102020204" pitchFamily="34" charset="0"/>
              </a:rPr>
              <a:t>Ensure the programs are part of comprehensive strategies</a:t>
            </a:r>
          </a:p>
          <a:p>
            <a:pPr lvl="1" eaLnBrk="1" hangingPunct="1">
              <a:spcBef>
                <a:spcPts val="600"/>
              </a:spcBef>
              <a:buFontTx/>
              <a:buAutoNum type="arabicPeriod"/>
            </a:pPr>
            <a:r>
              <a:rPr lang="en-US" altLang="en-US" sz="2800" dirty="0">
                <a:latin typeface="Franklin Gothic Medium" panose="020B0603020102020204" pitchFamily="34" charset="0"/>
              </a:rPr>
              <a:t>Partner with prevention providers</a:t>
            </a:r>
          </a:p>
        </p:txBody>
      </p:sp>
      <p:sp>
        <p:nvSpPr>
          <p:cNvPr id="12" name="TextBox 11">
            <a:extLst>
              <a:ext uri="{FF2B5EF4-FFF2-40B4-BE49-F238E27FC236}">
                <a16:creationId xmlns:a16="http://schemas.microsoft.com/office/drawing/2014/main" id="{B70B976C-5BDD-4787-B43B-EEE0464FD527}"/>
              </a:ext>
            </a:extLst>
          </p:cNvPr>
          <p:cNvSpPr txBox="1"/>
          <p:nvPr/>
        </p:nvSpPr>
        <p:spPr>
          <a:xfrm>
            <a:off x="152400" y="786825"/>
            <a:ext cx="8382000" cy="707886"/>
          </a:xfrm>
          <a:prstGeom prst="rect">
            <a:avLst/>
          </a:prstGeom>
          <a:noFill/>
        </p:spPr>
        <p:txBody>
          <a:bodyPr wrap="square" rtlCol="0">
            <a:spAutoFit/>
          </a:bodyPr>
          <a:lstStyle/>
          <a:p>
            <a:pPr algn="ctr"/>
            <a:r>
              <a:rPr lang="en-US" altLang="en-US" sz="4000" b="1" dirty="0">
                <a:solidFill>
                  <a:srgbClr val="466689"/>
                </a:solidFill>
                <a:latin typeface="Franklin Gothic Medium" panose="020B0603020102020204" pitchFamily="34" charset="0"/>
              </a:rPr>
              <a:t>Coalitions</a:t>
            </a:r>
          </a:p>
        </p:txBody>
      </p:sp>
      <p:pic>
        <p:nvPicPr>
          <p:cNvPr id="4" name="Picture 3" descr="Institute Home_Page_2">
            <a:extLst>
              <a:ext uri="{FF2B5EF4-FFF2-40B4-BE49-F238E27FC236}">
                <a16:creationId xmlns:a16="http://schemas.microsoft.com/office/drawing/2014/main" id="{98B96989-99A9-4836-ADED-DE68F979FC43}"/>
              </a:ext>
            </a:extLst>
          </p:cNvPr>
          <p:cNvPicPr>
            <a:picLocks noChangeAspect="1" noChangeArrowheads="1"/>
          </p:cNvPicPr>
          <p:nvPr/>
        </p:nvPicPr>
        <p:blipFill>
          <a:blip r:embed="rId2" cstate="print"/>
          <a:srcRect l="32922" b="44958"/>
          <a:stretch>
            <a:fillRect/>
          </a:stretch>
        </p:blipFill>
        <p:spPr bwMode="auto">
          <a:xfrm>
            <a:off x="6907110" y="4848339"/>
            <a:ext cx="2084859" cy="1760515"/>
          </a:xfrm>
          <a:prstGeom prst="rect">
            <a:avLst/>
          </a:prstGeom>
          <a:noFill/>
          <a:ln w="9525">
            <a:noFill/>
            <a:miter lim="800000"/>
            <a:headEnd/>
            <a:tailEnd/>
          </a:ln>
        </p:spPr>
      </p:pic>
    </p:spTree>
    <p:extLst>
      <p:ext uri="{BB962C8B-B14F-4D97-AF65-F5344CB8AC3E}">
        <p14:creationId xmlns:p14="http://schemas.microsoft.com/office/powerpoint/2010/main" val="194175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1143000"/>
            <a:ext cx="9144000" cy="762000"/>
          </a:xfrm>
        </p:spPr>
        <p:txBody>
          <a:bodyPr/>
          <a:lstStyle/>
          <a:p>
            <a:pPr algn="ctr"/>
            <a:r>
              <a:rPr lang="en-US" sz="3600" b="1" dirty="0">
                <a:solidFill>
                  <a:srgbClr val="466689"/>
                </a:solidFill>
                <a:latin typeface="Franklin Gothic Medium" panose="020B0603020102020204" pitchFamily="34" charset="0"/>
              </a:rPr>
              <a:t>Activity 1: History of Prevention</a:t>
            </a:r>
          </a:p>
        </p:txBody>
      </p:sp>
      <p:sp>
        <p:nvSpPr>
          <p:cNvPr id="21507" name="Content Placeholder 2"/>
          <p:cNvSpPr>
            <a:spLocks noGrp="1"/>
          </p:cNvSpPr>
          <p:nvPr>
            <p:ph idx="1"/>
          </p:nvPr>
        </p:nvSpPr>
        <p:spPr>
          <a:xfrm>
            <a:off x="304800" y="2057400"/>
            <a:ext cx="7924800" cy="2209800"/>
          </a:xfrm>
        </p:spPr>
        <p:txBody>
          <a:bodyPr>
            <a:normAutofit lnSpcReduction="10000"/>
          </a:bodyPr>
          <a:lstStyle/>
          <a:p>
            <a:pPr marL="801688" indent="-801688">
              <a:buNone/>
            </a:pPr>
            <a:r>
              <a:rPr lang="en-US" sz="2400" dirty="0">
                <a:solidFill>
                  <a:schemeClr val="tx1"/>
                </a:solidFill>
                <a:latin typeface="Franklin Gothic Medium" pitchFamily="34" charset="0"/>
              </a:rPr>
              <a:t>1.  </a:t>
            </a:r>
            <a:r>
              <a:rPr lang="en-US" sz="2800" dirty="0">
                <a:solidFill>
                  <a:schemeClr val="tx1"/>
                </a:solidFill>
                <a:latin typeface="Franklin Gothic Medium" pitchFamily="34" charset="0"/>
              </a:rPr>
              <a:t>What did </a:t>
            </a:r>
            <a:r>
              <a:rPr lang="en-US" sz="2800" b="1" u="sng" dirty="0">
                <a:solidFill>
                  <a:schemeClr val="tx1"/>
                </a:solidFill>
                <a:latin typeface="Franklin Gothic Medium" pitchFamily="34" charset="0"/>
              </a:rPr>
              <a:t>drug use </a:t>
            </a:r>
            <a:r>
              <a:rPr lang="en-US" sz="2800" dirty="0">
                <a:solidFill>
                  <a:schemeClr val="tx1"/>
                </a:solidFill>
                <a:latin typeface="Franklin Gothic Medium" pitchFamily="34" charset="0"/>
              </a:rPr>
              <a:t>look like when your were in high school?</a:t>
            </a:r>
          </a:p>
          <a:p>
            <a:pPr marL="801688" indent="-801688"/>
            <a:endParaRPr lang="en-US" sz="2800" dirty="0">
              <a:solidFill>
                <a:schemeClr val="tx1"/>
              </a:solidFill>
              <a:latin typeface="Franklin Gothic Medium" pitchFamily="34" charset="0"/>
            </a:endParaRPr>
          </a:p>
          <a:p>
            <a:pPr marL="798513" indent="-798513">
              <a:buNone/>
            </a:pPr>
            <a:r>
              <a:rPr lang="en-US" sz="2800" dirty="0">
                <a:solidFill>
                  <a:schemeClr val="tx1"/>
                </a:solidFill>
                <a:latin typeface="Franklin Gothic Medium" pitchFamily="34" charset="0"/>
              </a:rPr>
              <a:t>2. What did </a:t>
            </a:r>
            <a:r>
              <a:rPr lang="en-US" sz="2800" b="1" u="sng" dirty="0">
                <a:solidFill>
                  <a:schemeClr val="tx1"/>
                </a:solidFill>
                <a:latin typeface="Franklin Gothic Medium" pitchFamily="34" charset="0"/>
              </a:rPr>
              <a:t>prevention</a:t>
            </a:r>
            <a:r>
              <a:rPr lang="en-US" sz="2800" dirty="0">
                <a:solidFill>
                  <a:schemeClr val="tx1"/>
                </a:solidFill>
                <a:latin typeface="Franklin Gothic Medium" pitchFamily="34" charset="0"/>
              </a:rPr>
              <a:t> look like when you were in high school?</a:t>
            </a:r>
          </a:p>
        </p:txBody>
      </p:sp>
      <p:sp>
        <p:nvSpPr>
          <p:cNvPr id="21508" name="Slide Number Placeholder 3"/>
          <p:cNvSpPr>
            <a:spLocks noGrp="1"/>
          </p:cNvSpPr>
          <p:nvPr>
            <p:ph type="sldNum" sz="quarter" idx="10"/>
          </p:nvPr>
        </p:nvSpPr>
        <p:spPr>
          <a:noFill/>
        </p:spPr>
        <p:txBody>
          <a:bodyPr/>
          <a:lstStyle/>
          <a:p>
            <a:fld id="{6C76B371-04BB-4ED2-8A39-5EDA9E71EABF}" type="slidenum">
              <a:rPr lang="en-US" smtClean="0">
                <a:latin typeface="Arial" charset="0"/>
              </a:rPr>
              <a:pPr/>
              <a:t>3</a:t>
            </a:fld>
            <a:endParaRPr lang="en-US">
              <a:latin typeface="Arial" charset="0"/>
            </a:endParaRPr>
          </a:p>
        </p:txBody>
      </p:sp>
      <p:pic>
        <p:nvPicPr>
          <p:cNvPr id="157698" name="Picture 2"/>
          <p:cNvPicPr>
            <a:picLocks noChangeAspect="1" noChangeArrowheads="1"/>
          </p:cNvPicPr>
          <p:nvPr/>
        </p:nvPicPr>
        <p:blipFill>
          <a:blip r:embed="rId3" cstate="print"/>
          <a:srcRect/>
          <a:stretch>
            <a:fillRect/>
          </a:stretch>
        </p:blipFill>
        <p:spPr bwMode="auto">
          <a:xfrm>
            <a:off x="3429000" y="4343400"/>
            <a:ext cx="2571750" cy="1771650"/>
          </a:xfrm>
          <a:prstGeom prst="rect">
            <a:avLst/>
          </a:prstGeom>
          <a:noFill/>
          <a:ln w="9525">
            <a:noFill/>
            <a:miter lim="800000"/>
            <a:headEnd/>
            <a:tailEnd/>
          </a:ln>
        </p:spPr>
      </p:pic>
    </p:spTree>
    <p:extLst>
      <p:ext uri="{BB962C8B-B14F-4D97-AF65-F5344CB8AC3E}">
        <p14:creationId xmlns:p14="http://schemas.microsoft.com/office/powerpoint/2010/main" val="2160714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7350" y="2078417"/>
            <a:ext cx="4369981" cy="2839239"/>
          </a:xfrm>
          <a:prstGeom prst="rect">
            <a:avLst/>
          </a:prstGeom>
          <a:noFill/>
        </p:spPr>
        <p:txBody>
          <a:bodyPr wrap="square" lIns="68580" tIns="34290" rIns="68580" bIns="34290">
            <a:spAutoFit/>
          </a:bodyPr>
          <a:lstStyle/>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are your next steps as providers to achieve population level change? </a:t>
            </a:r>
          </a:p>
        </p:txBody>
      </p:sp>
      <p:sp>
        <p:nvSpPr>
          <p:cNvPr id="7" name="TextBox 6">
            <a:extLst>
              <a:ext uri="{FF2B5EF4-FFF2-40B4-BE49-F238E27FC236}">
                <a16:creationId xmlns:a16="http://schemas.microsoft.com/office/drawing/2014/main" id="{B70B976C-5BDD-4787-B43B-EEE0464FD527}"/>
              </a:ext>
            </a:extLst>
          </p:cNvPr>
          <p:cNvSpPr txBox="1"/>
          <p:nvPr/>
        </p:nvSpPr>
        <p:spPr>
          <a:xfrm>
            <a:off x="357350" y="1148332"/>
            <a:ext cx="8382000" cy="707886"/>
          </a:xfrm>
          <a:prstGeom prst="rect">
            <a:avLst/>
          </a:prstGeom>
          <a:noFill/>
        </p:spPr>
        <p:txBody>
          <a:bodyPr wrap="square" rtlCol="0">
            <a:spAutoFit/>
          </a:bodyPr>
          <a:lstStyle/>
          <a:p>
            <a:pPr algn="ctr"/>
            <a:r>
              <a:rPr lang="en-US" altLang="en-US" sz="4000" b="1" dirty="0">
                <a:solidFill>
                  <a:srgbClr val="466689"/>
                </a:solidFill>
                <a:latin typeface="Franklin Gothic Medium" panose="020B0603020102020204" pitchFamily="34" charset="0"/>
              </a:rPr>
              <a:t>Final Discussion</a:t>
            </a:r>
          </a:p>
        </p:txBody>
      </p:sp>
      <p:sp>
        <p:nvSpPr>
          <p:cNvPr id="4" name="Rectangle 3"/>
          <p:cNvSpPr/>
          <p:nvPr/>
        </p:nvSpPr>
        <p:spPr>
          <a:xfrm>
            <a:off x="4548350" y="2078417"/>
            <a:ext cx="4369981" cy="2839239"/>
          </a:xfrm>
          <a:prstGeom prst="rect">
            <a:avLst/>
          </a:prstGeom>
          <a:noFill/>
        </p:spPr>
        <p:txBody>
          <a:bodyPr wrap="square" lIns="68580" tIns="34290" rIns="68580" bIns="34290">
            <a:spAutoFit/>
          </a:bodyPr>
          <a:lstStyle/>
          <a:p>
            <a:pPr algn="ct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are your coalition’s next steps to achieve population level change? </a:t>
            </a:r>
          </a:p>
        </p:txBody>
      </p:sp>
    </p:spTree>
    <p:extLst>
      <p:ext uri="{BB962C8B-B14F-4D97-AF65-F5344CB8AC3E}">
        <p14:creationId xmlns:p14="http://schemas.microsoft.com/office/powerpoint/2010/main" val="276799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496" y="2310463"/>
            <a:ext cx="2523707" cy="3364942"/>
          </a:xfrm>
          <a:prstGeom prst="rect">
            <a:avLst/>
          </a:prstGeom>
        </p:spPr>
      </p:pic>
      <p:sp>
        <p:nvSpPr>
          <p:cNvPr id="6" name="TextBox 5">
            <a:extLst>
              <a:ext uri="{FF2B5EF4-FFF2-40B4-BE49-F238E27FC236}">
                <a16:creationId xmlns:a16="http://schemas.microsoft.com/office/drawing/2014/main" id="{B70B976C-5BDD-4787-B43B-EEE0464FD527}"/>
              </a:ext>
            </a:extLst>
          </p:cNvPr>
          <p:cNvSpPr txBox="1"/>
          <p:nvPr/>
        </p:nvSpPr>
        <p:spPr>
          <a:xfrm>
            <a:off x="357350" y="1148332"/>
            <a:ext cx="8382000" cy="707886"/>
          </a:xfrm>
          <a:prstGeom prst="rect">
            <a:avLst/>
          </a:prstGeom>
          <a:noFill/>
        </p:spPr>
        <p:txBody>
          <a:bodyPr wrap="square" rtlCol="0">
            <a:spAutoFit/>
          </a:bodyPr>
          <a:lstStyle/>
          <a:p>
            <a:pPr algn="ctr"/>
            <a:r>
              <a:rPr lang="en-US" altLang="en-US" sz="4000" b="1" dirty="0">
                <a:solidFill>
                  <a:srgbClr val="466689"/>
                </a:solidFill>
                <a:latin typeface="Franklin Gothic Medium" panose="020B0603020102020204" pitchFamily="34" charset="0"/>
              </a:rPr>
              <a:t>Final Thoughts and Questions</a:t>
            </a:r>
          </a:p>
        </p:txBody>
      </p:sp>
    </p:spTree>
    <p:extLst>
      <p:ext uri="{BB962C8B-B14F-4D97-AF65-F5344CB8AC3E}">
        <p14:creationId xmlns:p14="http://schemas.microsoft.com/office/powerpoint/2010/main" val="2125918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3531" y="1655472"/>
            <a:ext cx="8429624" cy="558801"/>
          </a:xfrm>
        </p:spPr>
        <p:txBody>
          <a:bodyPr>
            <a:normAutofit fontScale="90000"/>
          </a:bodyPr>
          <a:lstStyle/>
          <a:p>
            <a:r>
              <a:rPr lang="en-US" dirty="0"/>
              <a:t>Thank You!	</a:t>
            </a:r>
          </a:p>
        </p:txBody>
      </p:sp>
      <p:sp>
        <p:nvSpPr>
          <p:cNvPr id="2" name="TextBox 1"/>
          <p:cNvSpPr txBox="1"/>
          <p:nvPr/>
        </p:nvSpPr>
        <p:spPr>
          <a:xfrm>
            <a:off x="963930" y="3120391"/>
            <a:ext cx="4705350" cy="1923604"/>
          </a:xfrm>
          <a:prstGeom prst="rect">
            <a:avLst/>
          </a:prstGeom>
        </p:spPr>
        <p:txBody>
          <a:bodyPr vert="horz" wrap="square" lIns="68580" tIns="34290" rIns="68580" bIns="34290" rtlCol="0" anchor="t">
            <a:spAutoFit/>
          </a:bodyPr>
          <a:lstStyle/>
          <a:p>
            <a:pPr>
              <a:spcAft>
                <a:spcPts val="450"/>
              </a:spcAft>
            </a:pPr>
            <a:r>
              <a:rPr lang="en-US" sz="2700" dirty="0">
                <a:solidFill>
                  <a:schemeClr val="bg1"/>
                </a:solidFill>
              </a:rPr>
              <a:t>Rodney A. Wambeam, PhD</a:t>
            </a:r>
          </a:p>
          <a:p>
            <a:pPr>
              <a:spcAft>
                <a:spcPts val="450"/>
              </a:spcAft>
            </a:pPr>
            <a:r>
              <a:rPr lang="en-US" sz="2700" dirty="0">
                <a:solidFill>
                  <a:schemeClr val="bg1"/>
                </a:solidFill>
              </a:rPr>
              <a:t>Senior Research Scientist</a:t>
            </a:r>
          </a:p>
          <a:p>
            <a:pPr>
              <a:spcAft>
                <a:spcPts val="450"/>
              </a:spcAft>
            </a:pPr>
            <a:r>
              <a:rPr lang="en-US" sz="2700" dirty="0">
                <a:solidFill>
                  <a:schemeClr val="bg1"/>
                </a:solidFill>
              </a:rPr>
              <a:t>307-760-8928</a:t>
            </a:r>
          </a:p>
          <a:p>
            <a:pPr>
              <a:spcAft>
                <a:spcPts val="450"/>
              </a:spcAft>
            </a:pPr>
            <a:r>
              <a:rPr lang="en-US" sz="2700" dirty="0">
                <a:solidFill>
                  <a:schemeClr val="bg1"/>
                </a:solidFill>
              </a:rPr>
              <a:t>rodney@uwyo.edu</a:t>
            </a:r>
          </a:p>
        </p:txBody>
      </p:sp>
    </p:spTree>
    <p:extLst>
      <p:ext uri="{BB962C8B-B14F-4D97-AF65-F5344CB8AC3E}">
        <p14:creationId xmlns:p14="http://schemas.microsoft.com/office/powerpoint/2010/main" val="34150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SPF100_nobkgrd"/>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60068" y="2206333"/>
            <a:ext cx="3223865" cy="31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1143000"/>
            <a:ext cx="9144000" cy="762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150" b="1" kern="1200">
                <a:solidFill>
                  <a:schemeClr val="tx1"/>
                </a:solidFill>
                <a:latin typeface="+mj-lt"/>
                <a:ea typeface="+mj-ea"/>
                <a:cs typeface="+mj-cs"/>
              </a:defRPr>
            </a:lvl1pPr>
          </a:lstStyle>
          <a:p>
            <a:pPr algn="ctr"/>
            <a:r>
              <a:rPr lang="en-US" sz="3600" dirty="0">
                <a:solidFill>
                  <a:srgbClr val="466689"/>
                </a:solidFill>
                <a:latin typeface="Franklin Gothic Medium" panose="020B0603020102020204" pitchFamily="34" charset="0"/>
              </a:rPr>
              <a:t>Public Health and the SPF Model</a:t>
            </a:r>
          </a:p>
        </p:txBody>
      </p:sp>
    </p:spTree>
    <p:extLst>
      <p:ext uri="{BB962C8B-B14F-4D97-AF65-F5344CB8AC3E}">
        <p14:creationId xmlns:p14="http://schemas.microsoft.com/office/powerpoint/2010/main" val="1217553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6302" y="2269331"/>
            <a:ext cx="4171950" cy="277653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5468900" y="2080732"/>
            <a:ext cx="2714625" cy="3644900"/>
            <a:chOff x="5362575" y="1612900"/>
            <a:chExt cx="2714625" cy="3644900"/>
          </a:xfrm>
        </p:grpSpPr>
        <p:sp>
          <p:nvSpPr>
            <p:cNvPr id="29699" name="Text Box 3"/>
            <p:cNvSpPr txBox="1">
              <a:spLocks noChangeArrowheads="1"/>
            </p:cNvSpPr>
            <p:nvPr/>
          </p:nvSpPr>
          <p:spPr bwMode="auto">
            <a:xfrm>
              <a:off x="5486400" y="1612900"/>
              <a:ext cx="1377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en-US" altLang="en-US" sz="3200" b="1" dirty="0">
                  <a:solidFill>
                    <a:srgbClr val="FF6600"/>
                  </a:solidFill>
                  <a:latin typeface="Calibri" panose="020F0502020204030204" pitchFamily="34" charset="0"/>
                </a:rPr>
                <a:t>Agent?</a:t>
              </a:r>
            </a:p>
          </p:txBody>
        </p:sp>
        <p:sp>
          <p:nvSpPr>
            <p:cNvPr id="29700" name="Text Box 4"/>
            <p:cNvSpPr txBox="1">
              <a:spLocks noChangeArrowheads="1"/>
            </p:cNvSpPr>
            <p:nvPr/>
          </p:nvSpPr>
          <p:spPr bwMode="auto">
            <a:xfrm>
              <a:off x="5468938" y="3657600"/>
              <a:ext cx="2608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en-US" altLang="en-US" sz="3200" b="1">
                  <a:solidFill>
                    <a:srgbClr val="00CC66"/>
                  </a:solidFill>
                  <a:latin typeface="Calibri" panose="020F0502020204030204" pitchFamily="34" charset="0"/>
                  <a:ea typeface="Franklin Gothic Demi" pitchFamily="34" charset="0"/>
                  <a:cs typeface="Franklin Gothic Demi" pitchFamily="34" charset="0"/>
                </a:rPr>
                <a:t>Environment?</a:t>
              </a:r>
            </a:p>
          </p:txBody>
        </p:sp>
        <p:sp>
          <p:nvSpPr>
            <p:cNvPr id="29701" name="Text Box 5"/>
            <p:cNvSpPr txBox="1">
              <a:spLocks noChangeArrowheads="1"/>
            </p:cNvSpPr>
            <p:nvPr/>
          </p:nvSpPr>
          <p:spPr bwMode="auto">
            <a:xfrm>
              <a:off x="5468938" y="2590800"/>
              <a:ext cx="19986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l" eaLnBrk="1" hangingPunct="1"/>
              <a:r>
                <a:rPr lang="en-US" altLang="en-US" sz="3200" b="1" dirty="0">
                  <a:solidFill>
                    <a:srgbClr val="CC0000"/>
                  </a:solidFill>
                  <a:latin typeface="Calibri" panose="020F0502020204030204" pitchFamily="34" charset="0"/>
                  <a:ea typeface="Franklin Gothic Demi" pitchFamily="34" charset="0"/>
                  <a:cs typeface="Franklin Gothic Demi" pitchFamily="34" charset="0"/>
                </a:rPr>
                <a:t>Host?</a:t>
              </a:r>
            </a:p>
          </p:txBody>
        </p:sp>
        <p:sp>
          <p:nvSpPr>
            <p:cNvPr id="29702" name="TextBox 11"/>
            <p:cNvSpPr txBox="1">
              <a:spLocks noChangeArrowheads="1"/>
            </p:cNvSpPr>
            <p:nvPr/>
          </p:nvSpPr>
          <p:spPr bwMode="auto">
            <a:xfrm>
              <a:off x="5362575" y="4673600"/>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a:r>
                <a:rPr lang="en-US" altLang="en-US" sz="3200" b="1">
                  <a:latin typeface="Calibri" panose="020F0502020204030204" pitchFamily="34" charset="0"/>
                </a:rPr>
                <a:t>Strategies?</a:t>
              </a:r>
              <a:endParaRPr lang="en-US" altLang="en-US" sz="1100" b="1">
                <a:latin typeface="Calibri" panose="020F0502020204030204" pitchFamily="34" charset="0"/>
              </a:endParaRPr>
            </a:p>
          </p:txBody>
        </p:sp>
      </p:grpSp>
      <p:sp>
        <p:nvSpPr>
          <p:cNvPr id="13" name="Rectangle 2"/>
          <p:cNvSpPr txBox="1">
            <a:spLocks noChangeArrowheads="1"/>
          </p:cNvSpPr>
          <p:nvPr/>
        </p:nvSpPr>
        <p:spPr>
          <a:xfrm>
            <a:off x="152400" y="685800"/>
            <a:ext cx="88392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600" b="1" dirty="0">
                <a:solidFill>
                  <a:srgbClr val="466689"/>
                </a:solidFill>
                <a:cs typeface="Arial" pitchFamily="34" charset="0"/>
              </a:rPr>
              <a:t>Public Health Approach to Prevention</a:t>
            </a:r>
            <a:endParaRPr lang="en-US" sz="3600" b="1" kern="0" dirty="0">
              <a:solidFill>
                <a:srgbClr val="466689"/>
              </a:solidFill>
              <a:cs typeface="Arial" pitchFamily="34" charset="0"/>
            </a:endParaRPr>
          </a:p>
        </p:txBody>
      </p:sp>
    </p:spTree>
    <p:extLst>
      <p:ext uri="{BB962C8B-B14F-4D97-AF65-F5344CB8AC3E}">
        <p14:creationId xmlns:p14="http://schemas.microsoft.com/office/powerpoint/2010/main" val="2062423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4391025" y="1536700"/>
            <a:ext cx="280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l" eaLnBrk="1" hangingPunct="1"/>
            <a:r>
              <a:rPr lang="en-US" altLang="en-US" sz="3200" b="1" dirty="0">
                <a:solidFill>
                  <a:srgbClr val="FF6600"/>
                </a:solidFill>
                <a:latin typeface="Calibri" panose="020F0502020204030204" pitchFamily="34" charset="0"/>
              </a:rPr>
              <a:t>Agent = Flu</a:t>
            </a:r>
          </a:p>
        </p:txBody>
      </p:sp>
      <p:sp>
        <p:nvSpPr>
          <p:cNvPr id="31747" name="Text Box 4"/>
          <p:cNvSpPr txBox="1">
            <a:spLocks noChangeArrowheads="1"/>
          </p:cNvSpPr>
          <p:nvPr/>
        </p:nvSpPr>
        <p:spPr bwMode="auto">
          <a:xfrm>
            <a:off x="4371975" y="3733800"/>
            <a:ext cx="4314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l" eaLnBrk="1" hangingPunct="1"/>
            <a:r>
              <a:rPr lang="en-US" altLang="en-US" sz="3200" b="1" dirty="0">
                <a:solidFill>
                  <a:srgbClr val="00CC66"/>
                </a:solidFill>
                <a:latin typeface="Calibri" panose="020F0502020204030204" pitchFamily="34" charset="0"/>
                <a:ea typeface="Franklin Gothic Demi" pitchFamily="34" charset="0"/>
                <a:cs typeface="Franklin Gothic Demi" pitchFamily="34" charset="0"/>
              </a:rPr>
              <a:t>Environment = School </a:t>
            </a:r>
          </a:p>
        </p:txBody>
      </p:sp>
      <p:sp>
        <p:nvSpPr>
          <p:cNvPr id="31748" name="Text Box 5"/>
          <p:cNvSpPr txBox="1">
            <a:spLocks noChangeArrowheads="1"/>
          </p:cNvSpPr>
          <p:nvPr/>
        </p:nvSpPr>
        <p:spPr bwMode="auto">
          <a:xfrm>
            <a:off x="4371975" y="2590800"/>
            <a:ext cx="461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en-US" altLang="en-US" sz="3200" b="1" dirty="0">
                <a:solidFill>
                  <a:srgbClr val="CC0000"/>
                </a:solidFill>
                <a:latin typeface="Calibri" panose="020F0502020204030204" pitchFamily="34" charset="0"/>
                <a:ea typeface="Franklin Gothic Demi" pitchFamily="34" charset="0"/>
                <a:cs typeface="Franklin Gothic Demi" pitchFamily="34" charset="0"/>
              </a:rPr>
              <a:t>Host = 10 year old George </a:t>
            </a:r>
          </a:p>
        </p:txBody>
      </p:sp>
      <p:pic>
        <p:nvPicPr>
          <p:cNvPr id="3174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795" y="2209800"/>
            <a:ext cx="36703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Box 11"/>
          <p:cNvSpPr txBox="1">
            <a:spLocks noChangeArrowheads="1"/>
          </p:cNvSpPr>
          <p:nvPr/>
        </p:nvSpPr>
        <p:spPr bwMode="auto">
          <a:xfrm>
            <a:off x="4429125" y="4846638"/>
            <a:ext cx="2962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l"/>
            <a:r>
              <a:rPr lang="en-US" altLang="en-US" sz="3200" b="1" dirty="0">
                <a:latin typeface="Calibri" panose="020F0502020204030204" pitchFamily="34" charset="0"/>
              </a:rPr>
              <a:t>Strategies?</a:t>
            </a:r>
            <a:endParaRPr lang="en-US" altLang="en-US" sz="1100" b="1" dirty="0">
              <a:latin typeface="Calibri" panose="020F0502020204030204" pitchFamily="34" charset="0"/>
            </a:endParaRPr>
          </a:p>
        </p:txBody>
      </p:sp>
      <p:sp>
        <p:nvSpPr>
          <p:cNvPr id="13" name="Rectangle 2"/>
          <p:cNvSpPr txBox="1">
            <a:spLocks noChangeArrowheads="1"/>
          </p:cNvSpPr>
          <p:nvPr/>
        </p:nvSpPr>
        <p:spPr>
          <a:xfrm>
            <a:off x="152400" y="609600"/>
            <a:ext cx="88392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600" b="1" dirty="0">
                <a:solidFill>
                  <a:srgbClr val="466689"/>
                </a:solidFill>
                <a:latin typeface="+mn-lt"/>
                <a:cs typeface="Arial" pitchFamily="34" charset="0"/>
              </a:rPr>
              <a:t>Example</a:t>
            </a:r>
            <a:endParaRPr lang="en-US" sz="3600" b="1" kern="0" dirty="0">
              <a:solidFill>
                <a:srgbClr val="466689"/>
              </a:solidFill>
              <a:latin typeface="+mn-lt"/>
              <a:cs typeface="Arial" pitchFamily="34" charset="0"/>
            </a:endParaRPr>
          </a:p>
        </p:txBody>
      </p:sp>
    </p:spTree>
    <p:extLst>
      <p:ext uri="{BB962C8B-B14F-4D97-AF65-F5344CB8AC3E}">
        <p14:creationId xmlns:p14="http://schemas.microsoft.com/office/powerpoint/2010/main" val="874342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548" y="2120900"/>
            <a:ext cx="3741738" cy="2490788"/>
          </a:xfrm>
          <a:prstGeom prst="rect">
            <a:avLst/>
          </a:prstGeom>
          <a:noFill/>
          <a:ln w="19050">
            <a:solidFill>
              <a:srgbClr val="000000"/>
            </a:solidFill>
          </a:ln>
          <a:extLst/>
        </p:spPr>
      </p:pic>
      <p:sp>
        <p:nvSpPr>
          <p:cNvPr id="33796" name="Text Box 3"/>
          <p:cNvSpPr txBox="1">
            <a:spLocks noChangeArrowheads="1"/>
          </p:cNvSpPr>
          <p:nvPr/>
        </p:nvSpPr>
        <p:spPr bwMode="auto">
          <a:xfrm>
            <a:off x="4391025" y="1536700"/>
            <a:ext cx="3076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en-US" altLang="en-US" sz="3200" b="1">
                <a:solidFill>
                  <a:srgbClr val="FF6600"/>
                </a:solidFill>
                <a:latin typeface="Calibri" panose="020F0502020204030204" pitchFamily="34" charset="0"/>
              </a:rPr>
              <a:t>Agent = Cocaine</a:t>
            </a:r>
          </a:p>
        </p:txBody>
      </p:sp>
      <p:sp>
        <p:nvSpPr>
          <p:cNvPr id="33797" name="Text Box 4"/>
          <p:cNvSpPr txBox="1">
            <a:spLocks noChangeArrowheads="1"/>
          </p:cNvSpPr>
          <p:nvPr/>
        </p:nvSpPr>
        <p:spPr bwMode="auto">
          <a:xfrm>
            <a:off x="4371975" y="3733800"/>
            <a:ext cx="4314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en-US" altLang="en-US" sz="3200" b="1">
                <a:solidFill>
                  <a:srgbClr val="00CC66"/>
                </a:solidFill>
                <a:latin typeface="Calibri" panose="020F0502020204030204" pitchFamily="34" charset="0"/>
                <a:ea typeface="Franklin Gothic Demi" pitchFamily="34" charset="0"/>
                <a:cs typeface="Franklin Gothic Demi" pitchFamily="34" charset="0"/>
              </a:rPr>
              <a:t>Environment = Local Bar</a:t>
            </a:r>
          </a:p>
        </p:txBody>
      </p:sp>
      <p:sp>
        <p:nvSpPr>
          <p:cNvPr id="33798" name="Text Box 5"/>
          <p:cNvSpPr txBox="1">
            <a:spLocks noChangeArrowheads="1"/>
          </p:cNvSpPr>
          <p:nvPr/>
        </p:nvSpPr>
        <p:spPr bwMode="auto">
          <a:xfrm>
            <a:off x="4371975" y="2590800"/>
            <a:ext cx="461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en-US" altLang="en-US" sz="3200" b="1">
                <a:solidFill>
                  <a:srgbClr val="CC0000"/>
                </a:solidFill>
                <a:latin typeface="Calibri" panose="020F0502020204030204" pitchFamily="34" charset="0"/>
                <a:ea typeface="Franklin Gothic Demi" pitchFamily="34" charset="0"/>
                <a:cs typeface="Franklin Gothic Demi" pitchFamily="34" charset="0"/>
              </a:rPr>
              <a:t>Host = 21 year old Nicole</a:t>
            </a:r>
          </a:p>
        </p:txBody>
      </p:sp>
      <p:sp>
        <p:nvSpPr>
          <p:cNvPr id="33799" name="TextBox 16"/>
          <p:cNvSpPr txBox="1">
            <a:spLocks noChangeArrowheads="1"/>
          </p:cNvSpPr>
          <p:nvPr/>
        </p:nvSpPr>
        <p:spPr bwMode="auto">
          <a:xfrm>
            <a:off x="4429125" y="4846638"/>
            <a:ext cx="2962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l"/>
            <a:r>
              <a:rPr lang="en-US" altLang="en-US" sz="3200" b="1" dirty="0">
                <a:latin typeface="Calibri" panose="020F0502020204030204" pitchFamily="34" charset="0"/>
              </a:rPr>
              <a:t>Strategies?</a:t>
            </a:r>
            <a:endParaRPr lang="en-US" altLang="en-US" sz="1100" b="1" dirty="0">
              <a:latin typeface="Calibri" panose="020F0502020204030204" pitchFamily="34" charset="0"/>
            </a:endParaRPr>
          </a:p>
        </p:txBody>
      </p:sp>
      <p:sp>
        <p:nvSpPr>
          <p:cNvPr id="9" name="Rectangle 2"/>
          <p:cNvSpPr txBox="1">
            <a:spLocks noChangeArrowheads="1"/>
          </p:cNvSpPr>
          <p:nvPr/>
        </p:nvSpPr>
        <p:spPr>
          <a:xfrm>
            <a:off x="152400" y="609600"/>
            <a:ext cx="88392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600" b="1" dirty="0">
                <a:solidFill>
                  <a:srgbClr val="466689"/>
                </a:solidFill>
                <a:latin typeface="+mn-lt"/>
                <a:cs typeface="Arial" pitchFamily="34" charset="0"/>
              </a:rPr>
              <a:t>Example</a:t>
            </a:r>
            <a:endParaRPr lang="en-US" sz="3600" b="1" kern="0" dirty="0">
              <a:solidFill>
                <a:srgbClr val="466689"/>
              </a:solidFill>
              <a:latin typeface="+mn-lt"/>
              <a:cs typeface="Arial" pitchFamily="34" charset="0"/>
            </a:endParaRPr>
          </a:p>
        </p:txBody>
      </p:sp>
    </p:spTree>
    <p:extLst>
      <p:ext uri="{BB962C8B-B14F-4D97-AF65-F5344CB8AC3E}">
        <p14:creationId xmlns:p14="http://schemas.microsoft.com/office/powerpoint/2010/main" val="3219971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a:solidFill>
                  <a:srgbClr val="466689"/>
                </a:solidFill>
                <a:latin typeface="Franklin Gothic Medium" panose="020B0603020102020204" pitchFamily="34" charset="0"/>
              </a:rPr>
              <a:t>Mind Experiment</a:t>
            </a:r>
          </a:p>
        </p:txBody>
      </p:sp>
      <p:pic>
        <p:nvPicPr>
          <p:cNvPr id="5" name="Picture 4" descr="C:\Users\rodney\AppData\Local\Microsoft\Windows\Temporary Internet Files\Content.IE5\TQ1QNT2F\MP90044827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537" y="2354588"/>
            <a:ext cx="4552646" cy="302617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584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466689"/>
                </a:solidFill>
                <a:latin typeface="Franklin Gothic Medium" panose="020B0603020102020204" pitchFamily="34" charset="0"/>
              </a:rPr>
              <a:t>If You Ever Only Read Two Articles…</a:t>
            </a:r>
          </a:p>
        </p:txBody>
      </p:sp>
      <p:sp>
        <p:nvSpPr>
          <p:cNvPr id="3" name="Rectangle 2"/>
          <p:cNvSpPr/>
          <p:nvPr/>
        </p:nvSpPr>
        <p:spPr>
          <a:xfrm>
            <a:off x="822960" y="2508028"/>
            <a:ext cx="2945477" cy="1223412"/>
          </a:xfrm>
          <a:prstGeom prst="rect">
            <a:avLst/>
          </a:prstGeom>
        </p:spPr>
        <p:txBody>
          <a:bodyPr wrap="square">
            <a:spAutoFit/>
          </a:bodyPr>
          <a:lstStyle/>
          <a:p>
            <a:pPr marL="342900" indent="-342900">
              <a:tabLst>
                <a:tab pos="4114800" algn="r"/>
              </a:tabLst>
            </a:pPr>
            <a:r>
              <a:rPr lang="en-US" sz="1050" dirty="0">
                <a:ea typeface="Times New Roman" panose="02020603050405020304" pitchFamily="18" charset="0"/>
              </a:rPr>
              <a:t>Hawkins, J. D., Catalano, R. F., &amp; Miller, J. Y. (1992). Risk and protective factors for alcohol and other drug problems in adolescence and early adulthood: Implications for substance abuse prevention. </a:t>
            </a:r>
            <a:r>
              <a:rPr lang="en-US" sz="1050" i="1" dirty="0">
                <a:ea typeface="Times New Roman" panose="02020603050405020304" pitchFamily="18" charset="0"/>
              </a:rPr>
              <a:t>Psychological Bulletin, 112, </a:t>
            </a:r>
            <a:r>
              <a:rPr lang="en-US" sz="1050" dirty="0">
                <a:ea typeface="Times New Roman" panose="02020603050405020304" pitchFamily="18" charset="0"/>
              </a:rPr>
              <a:t>64-105. </a:t>
            </a:r>
          </a:p>
        </p:txBody>
      </p:sp>
      <p:pic>
        <p:nvPicPr>
          <p:cNvPr id="4" name="Picture 3"/>
          <p:cNvPicPr>
            <a:picLocks noChangeAspect="1"/>
          </p:cNvPicPr>
          <p:nvPr/>
        </p:nvPicPr>
        <p:blipFill>
          <a:blip r:embed="rId3"/>
          <a:stretch>
            <a:fillRect/>
          </a:stretch>
        </p:blipFill>
        <p:spPr>
          <a:xfrm>
            <a:off x="3999115" y="2325832"/>
            <a:ext cx="4298298" cy="2983758"/>
          </a:xfrm>
          <a:prstGeom prst="rect">
            <a:avLst/>
          </a:prstGeom>
        </p:spPr>
      </p:pic>
      <p:sp>
        <p:nvSpPr>
          <p:cNvPr id="6" name="TextBox 5"/>
          <p:cNvSpPr txBox="1"/>
          <p:nvPr/>
        </p:nvSpPr>
        <p:spPr>
          <a:xfrm>
            <a:off x="1737360" y="3760470"/>
            <a:ext cx="933450" cy="1177245"/>
          </a:xfrm>
          <a:prstGeom prst="rect">
            <a:avLst/>
          </a:prstGeom>
        </p:spPr>
        <p:txBody>
          <a:bodyPr vert="horz" wrap="square" lIns="68580" tIns="34290" rIns="68580" bIns="34290" rtlCol="0" anchor="t">
            <a:spAutoFit/>
          </a:bodyPr>
          <a:lstStyle/>
          <a:p>
            <a:pPr algn="ctr">
              <a:spcAft>
                <a:spcPts val="450"/>
              </a:spcAft>
            </a:pPr>
            <a:r>
              <a:rPr lang="en-US" sz="7200" dirty="0"/>
              <a:t>1</a:t>
            </a:r>
          </a:p>
        </p:txBody>
      </p:sp>
    </p:spTree>
    <p:extLst>
      <p:ext uri="{BB962C8B-B14F-4D97-AF65-F5344CB8AC3E}">
        <p14:creationId xmlns:p14="http://schemas.microsoft.com/office/powerpoint/2010/main" val="1899544186"/>
      </p:ext>
    </p:extLst>
  </p:cSld>
  <p:clrMapOvr>
    <a:masterClrMapping/>
  </p:clrMapOvr>
</p:sld>
</file>

<file path=ppt/theme/theme1.xml><?xml version="1.0" encoding="utf-8"?>
<a:theme xmlns:a="http://schemas.openxmlformats.org/drawingml/2006/main" name=" WYSAC">
  <a:themeElements>
    <a:clrScheme name="WYSAC">
      <a:dk1>
        <a:sysClr val="windowText" lastClr="000000"/>
      </a:dk1>
      <a:lt1>
        <a:sysClr val="window" lastClr="FFFFFF"/>
      </a:lt1>
      <a:dk2>
        <a:srgbClr val="555559"/>
      </a:dk2>
      <a:lt2>
        <a:srgbClr val="E7E3E1"/>
      </a:lt2>
      <a:accent1>
        <a:srgbClr val="828A50"/>
      </a:accent1>
      <a:accent2>
        <a:srgbClr val="9FA27E"/>
      </a:accent2>
      <a:accent3>
        <a:srgbClr val="1B547B"/>
      </a:accent3>
      <a:accent4>
        <a:srgbClr val="7894AC"/>
      </a:accent4>
      <a:accent5>
        <a:srgbClr val="D38323"/>
      </a:accent5>
      <a:accent6>
        <a:srgbClr val="E4AC62"/>
      </a:accent6>
      <a:hlink>
        <a:srgbClr val="B75123"/>
      </a:hlink>
      <a:folHlink>
        <a:srgbClr val="C48464"/>
      </a:folHlink>
    </a:clrScheme>
    <a:fontScheme name="WYSAC Theme">
      <a:majorFont>
        <a:latin typeface="Montserrat"/>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lstStyle>
        <a:defPPr>
          <a:spcAft>
            <a:spcPts val="600"/>
          </a:spcAft>
          <a:defRPr sz="3600" dirty="0" smtClean="0">
            <a:solidFill>
              <a:schemeClr val="tx1"/>
            </a:solidFill>
          </a:defRPr>
        </a:defPPr>
      </a:lstStyle>
    </a:txDef>
  </a:objectDefaults>
  <a:extraClrSchemeLst/>
  <a:extLst>
    <a:ext uri="{05A4C25C-085E-4340-85A3-A5531E510DB2}">
      <thm15:themeFamily xmlns:thm15="http://schemas.microsoft.com/office/thememl/2012/main" name="Presentation Template" id="{96957929-F9E0-4A3F-BE85-73898C2595C1}" vid="{E8E6068F-01EB-4D1C-85E8-7C3D0546AD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876CFB192D4949B69117F5009FC1E2" ma:contentTypeVersion="18" ma:contentTypeDescription="Create a new document." ma:contentTypeScope="" ma:versionID="1e6bc059871add8073575aa0358797e9">
  <xsd:schema xmlns:xsd="http://www.w3.org/2001/XMLSchema" xmlns:xs="http://www.w3.org/2001/XMLSchema" xmlns:p="http://schemas.microsoft.com/office/2006/metadata/properties" xmlns:ns1="http://schemas.microsoft.com/sharepoint/v3" xmlns:ns2="59da1016-2a1b-4f8a-9768-d7a4932f6f16" xmlns:ns3="79257f31-63c5-4149-b880-907531c7fe90" targetNamespace="http://schemas.microsoft.com/office/2006/metadata/properties" ma:root="true" ma:fieldsID="36043475a372eeb6b72cbc9c49b19c21" ns1:_="" ns2:_="" ns3:_="">
    <xsd:import namespace="http://schemas.microsoft.com/sharepoint/v3"/>
    <xsd:import namespace="59da1016-2a1b-4f8a-9768-d7a4932f6f16"/>
    <xsd:import namespace="79257f31-63c5-4149-b880-907531c7fe90"/>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9257f31-63c5-4149-b880-907531c7fe90"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https://www.oregon.gov/oha/PH/DISEASESCONDITIONS/CHRONICDISEASE/HPCDPCONNECTION/TRAINING_EVENTS/MEETINGS/Documents/EnvironmentalStrategiesADP.PPTX</Url>
      <Description>Using Environmental Strategies to Achieve Population Level Change for Alcohol and Drug Prevention</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DocumentExpirationDate xmlns="59da1016-2a1b-4f8a-9768-d7a4932f6f16">2019-01-18T08:00:00+00:00</DocumentExpirationDate>
    <IATopic xmlns="59da1016-2a1b-4f8a-9768-d7a4932f6f16" xsi:nil="true"/>
    <Meta_x0020_Description xmlns="79257f31-63c5-4149-b880-907531c7fe90" xsi:nil="true"/>
    <Meta_x0020_Keywords xmlns="79257f31-63c5-4149-b880-907531c7fe90" xsi:nil="true"/>
  </documentManagement>
</p:properties>
</file>

<file path=customXml/itemProps1.xml><?xml version="1.0" encoding="utf-8"?>
<ds:datastoreItem xmlns:ds="http://schemas.openxmlformats.org/officeDocument/2006/customXml" ds:itemID="{C258FA63-3E49-4842-9816-E033D91AD551}"/>
</file>

<file path=customXml/itemProps2.xml><?xml version="1.0" encoding="utf-8"?>
<ds:datastoreItem xmlns:ds="http://schemas.openxmlformats.org/officeDocument/2006/customXml" ds:itemID="{8B3FB8B6-03DF-4DF1-AC35-724937D72D29}"/>
</file>

<file path=customXml/itemProps3.xml><?xml version="1.0" encoding="utf-8"?>
<ds:datastoreItem xmlns:ds="http://schemas.openxmlformats.org/officeDocument/2006/customXml" ds:itemID="{DD429B83-DB70-4F7B-95E4-8E0915E11CAA}"/>
</file>

<file path=docProps/app.xml><?xml version="1.0" encoding="utf-8"?>
<Properties xmlns="http://schemas.openxmlformats.org/officeDocument/2006/extended-properties" xmlns:vt="http://schemas.openxmlformats.org/officeDocument/2006/docPropsVTypes">
  <Template>WYSAC Template</Template>
  <TotalTime>3073</TotalTime>
  <Words>1194</Words>
  <Application>Microsoft Office PowerPoint</Application>
  <PresentationFormat>On-screen Show (4:3)</PresentationFormat>
  <Paragraphs>244</Paragraphs>
  <Slides>32</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MS PGothic</vt:lpstr>
      <vt:lpstr>Arial</vt:lpstr>
      <vt:lpstr>Calibri</vt:lpstr>
      <vt:lpstr>Franklin Gothic Demi</vt:lpstr>
      <vt:lpstr>Franklin Gothic Medium</vt:lpstr>
      <vt:lpstr>Garamond</vt:lpstr>
      <vt:lpstr>Montserrat</vt:lpstr>
      <vt:lpstr>MyriadPro-Cond</vt:lpstr>
      <vt:lpstr>Open Sans</vt:lpstr>
      <vt:lpstr>Osaka</vt:lpstr>
      <vt:lpstr>Palatino Linotype</vt:lpstr>
      <vt:lpstr>Times New Roman</vt:lpstr>
      <vt:lpstr> WYSAC</vt:lpstr>
      <vt:lpstr>Using Environmental Strategies to Achieve Population Level Change for Alcohol and Drug Prevention</vt:lpstr>
      <vt:lpstr>Purpose of this Training</vt:lpstr>
      <vt:lpstr>Activity 1: History of Prevention</vt:lpstr>
      <vt:lpstr>PowerPoint Presentation</vt:lpstr>
      <vt:lpstr>PowerPoint Presentation</vt:lpstr>
      <vt:lpstr>PowerPoint Presentation</vt:lpstr>
      <vt:lpstr>PowerPoint Presentation</vt:lpstr>
      <vt:lpstr>Mind Experiment</vt:lpstr>
      <vt:lpstr>If You Ever Only Read Two Articles…</vt:lpstr>
      <vt:lpstr>If You Ever Only Read Two Articles…</vt:lpstr>
      <vt:lpstr>PowerPoint Presentation</vt:lpstr>
      <vt:lpstr>Individual-focused Strategies</vt:lpstr>
      <vt:lpstr>Environmental Strategies</vt:lpstr>
      <vt:lpstr>PowerPoint Presentation</vt:lpstr>
      <vt:lpstr>The Clackamas River in Oregon</vt:lpstr>
      <vt:lpstr>PowerPoint Presentation</vt:lpstr>
      <vt:lpstr>PowerPoint Presentation</vt:lpstr>
      <vt:lpstr>PowerPoint Presentation</vt:lpstr>
      <vt:lpstr>PowerPoint Presentation</vt:lpstr>
      <vt:lpstr>PowerPoint Presentation</vt:lpstr>
      <vt:lpstr>PowerPoint Presentation</vt:lpstr>
      <vt:lpstr>Implementing the Short and Long Game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Environmental Strategies to Achieve Population Level Change for Alcohol and Drug Prevention</dc:title>
  <dc:creator>Rodney A. Wambeam</dc:creator>
  <cp:lastModifiedBy>Dave Shavel</cp:lastModifiedBy>
  <cp:revision>174</cp:revision>
  <dcterms:created xsi:type="dcterms:W3CDTF">2015-11-05T17:45:24Z</dcterms:created>
  <dcterms:modified xsi:type="dcterms:W3CDTF">2017-10-26T15:22:13Z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0x0101007E876CFB192D4949B69117F5009FC1E2</vt:lpwstr>
  </property>
  <property fmtid="{D5CDD505-2E9C-101B-9397-08002B2CF9AE}" pid="3" name="WorkflowChangePath">
    <vt:lpwstr>448e93d4-f4aa-4e38-a100-de6a2ed5204a,3;</vt:lpwstr>
  </property>
</Properties>
</file>