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drawings/drawing1.xml" ContentType="application/vnd.openxmlformats-officedocument.drawingml.chartshapes+xml"/>
  <Override PartName="/ppt/drawings/drawing3.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slides/slide2.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1.xml" ContentType="application/vnd.openxmlformats-officedocument.presentationml.slide+xml"/>
  <Override PartName="/ppt/slides/slide40.xml" ContentType="application/vnd.openxmlformats-officedocument.presentationml.slide+xml"/>
  <Override PartName="/ppt/slides/slide35.xml" ContentType="application/vnd.openxmlformats-officedocument.presentationml.slide+xml"/>
  <Override PartName="/ppt/slides/slide39.xml" ContentType="application/vnd.openxmlformats-officedocument.presentationml.slide+xml"/>
  <Override PartName="/ppt/slides/slide33.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4.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notesSlides/notesSlide35.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slideMasters/slideMaster1.xml" ContentType="application/vnd.openxmlformats-officedocument.presentationml.slideMaster+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37.xml" ContentType="application/vnd.openxmlformats-officedocument.presentationml.notesSlide+xml"/>
  <Override PartName="/ppt/notesSlides/notesSlide32.xml" ContentType="application/vnd.openxmlformats-officedocument.presentationml.notesSlide+xml"/>
  <Override PartName="/ppt/notesSlides/notesSlide36.xml" ContentType="application/vnd.openxmlformats-officedocument.presentationml.notesSlide+xml"/>
  <Override PartName="/ppt/notesSlides/notesSlide22.xml" ContentType="application/vnd.openxmlformats-officedocument.presentationml.notesSlide+xml"/>
  <Override PartName="/ppt/notesSlides/notesSlide25.xml" ContentType="application/vnd.openxmlformats-officedocument.presentationml.notesSlide+xml"/>
  <Override PartName="/ppt/notesSlides/notesSlide20.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13.xml" ContentType="application/vnd.openxmlformats-officedocument.presentationml.notesSlide+xml"/>
  <Override PartName="/ppt/notesSlides/notesSlide1.xml" ContentType="application/vnd.openxmlformats-officedocument.presentationml.notesSlide+xml"/>
  <Override PartName="/ppt/notesSlides/notesSlide26.xml" ContentType="application/vnd.openxmlformats-officedocument.presentationml.notesSlide+xml"/>
  <Override PartName="/ppt/notesSlides/notesSlide14.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16.xml" ContentType="application/vnd.openxmlformats-officedocument.presentationml.notesSlide+xml"/>
  <Override PartName="/ppt/notesSlides/notesSlide7.xml" ContentType="application/vnd.openxmlformats-officedocument.presentationml.notesSlide+xml"/>
  <Override PartName="/ppt/notesSlides/notesSlide23.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notesSlides/notesSlide24.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19.xml" ContentType="application/vnd.openxmlformats-officedocument.presentationml.notesSlide+xml"/>
  <Override PartName="/ppt/notesSlides/notesSlide15.xml" ContentType="application/vnd.openxmlformats-officedocument.presentationml.notesSlide+xml"/>
  <Override PartName="/ppt/slideLayouts/slideLayout5.xml" ContentType="application/vnd.openxmlformats-officedocument.presentationml.slideLayout+xml"/>
  <Override PartName="/ppt/notesSlides/notesSlide29.xml" ContentType="application/vnd.openxmlformats-officedocument.presentationml.notesSlide+xml"/>
  <Override PartName="/ppt/slideLayouts/slideLayout4.xml" ContentType="application/vnd.openxmlformats-officedocument.presentationml.slideLayout+xml"/>
  <Override PartName="/ppt/notesSlides/notesSlide30.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31.xml" ContentType="application/vnd.openxmlformats-officedocument.presentationml.notesSlide+xml"/>
  <Override PartName="/ppt/notesSlides/notesSlide27.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8.xml" ContentType="application/vnd.openxmlformats-officedocument.presentationml.notesSlide+xml"/>
  <Override PartName="/ppt/notesSlides/notesSlide9.xml" ContentType="application/vnd.openxmlformats-officedocument.presentationml.notesSlide+xml"/>
  <Override PartName="/ppt/notesSlides/notesSlide17.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28.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theme/themeOverride4.xml" ContentType="application/vnd.openxmlformats-officedocument.themeOverride+xml"/>
  <Override PartName="/ppt/charts/colors4.xml" ContentType="application/vnd.ms-office.chartcolorstyle+xml"/>
  <Override PartName="/ppt/charts/style4.xml" ContentType="application/vnd.ms-office.chartstyle+xml"/>
  <Override PartName="/ppt/charts/chart4.xml" ContentType="application/vnd.openxmlformats-officedocument.drawingml.char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harts/colors3.xml" ContentType="application/vnd.ms-office.chartcolorstyl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Override3.xml" ContentType="application/vnd.openxmlformats-officedocument.themeOverride+xml"/>
  <Override PartName="/ppt/theme/themeOverride1.xml" ContentType="application/vnd.openxmlformats-officedocument.themeOverride+xml"/>
  <Override PartName="/ppt/theme/theme1.xml" ContentType="application/vnd.openxmlformats-officedocument.theme+xml"/>
  <Override PartName="/ppt/charts/style3.xml" ContentType="application/vnd.ms-office.chartstyle+xml"/>
  <Override PartName="/ppt/charts/chart3.xml" ContentType="application/vnd.openxmlformats-officedocument.drawingml.chart+xml"/>
  <Override PartName="/ppt/theme/themeOverride2.xml" ContentType="application/vnd.openxmlformats-officedocument.themeOverride+xml"/>
  <Override PartName="/ppt/charts/chart2.xml" ContentType="application/vnd.openxmlformats-officedocument.drawingml.chart+xml"/>
  <Override PartName="/ppt/charts/colors2.xml" ContentType="application/vnd.ms-office.chartcolorstyle+xml"/>
  <Override PartName="/ppt/charts/style2.xml" ContentType="application/vnd.ms-office.chart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42"/>
  </p:notesMasterIdLst>
  <p:handoutMasterIdLst>
    <p:handoutMasterId r:id="rId43"/>
  </p:handoutMasterIdLst>
  <p:sldIdLst>
    <p:sldId id="309" r:id="rId2"/>
    <p:sldId id="311" r:id="rId3"/>
    <p:sldId id="292" r:id="rId4"/>
    <p:sldId id="297" r:id="rId5"/>
    <p:sldId id="298" r:id="rId6"/>
    <p:sldId id="299" r:id="rId7"/>
    <p:sldId id="300" r:id="rId8"/>
    <p:sldId id="301" r:id="rId9"/>
    <p:sldId id="306" r:id="rId10"/>
    <p:sldId id="302" r:id="rId11"/>
    <p:sldId id="313" r:id="rId12"/>
    <p:sldId id="316" r:id="rId13"/>
    <p:sldId id="317" r:id="rId14"/>
    <p:sldId id="332" r:id="rId15"/>
    <p:sldId id="320" r:id="rId16"/>
    <p:sldId id="321" r:id="rId17"/>
    <p:sldId id="322" r:id="rId18"/>
    <p:sldId id="323" r:id="rId19"/>
    <p:sldId id="324" r:id="rId20"/>
    <p:sldId id="330" r:id="rId21"/>
    <p:sldId id="326" r:id="rId22"/>
    <p:sldId id="327" r:id="rId23"/>
    <p:sldId id="328" r:id="rId24"/>
    <p:sldId id="329" r:id="rId25"/>
    <p:sldId id="331" r:id="rId26"/>
    <p:sldId id="318" r:id="rId27"/>
    <p:sldId id="319" r:id="rId28"/>
    <p:sldId id="342" r:id="rId29"/>
    <p:sldId id="343" r:id="rId30"/>
    <p:sldId id="344" r:id="rId31"/>
    <p:sldId id="345" r:id="rId32"/>
    <p:sldId id="346" r:id="rId33"/>
    <p:sldId id="335" r:id="rId34"/>
    <p:sldId id="336" r:id="rId35"/>
    <p:sldId id="337" r:id="rId36"/>
    <p:sldId id="338" r:id="rId37"/>
    <p:sldId id="339" r:id="rId38"/>
    <p:sldId id="340" r:id="rId39"/>
    <p:sldId id="341" r:id="rId40"/>
    <p:sldId id="334" r:id="rId41"/>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5595"/>
    <a:srgbClr val="336699"/>
    <a:srgbClr val="FF9900"/>
    <a:srgbClr val="FF9933"/>
    <a:srgbClr val="FFFF66"/>
    <a:srgbClr val="FFCC00"/>
    <a:srgbClr val="333300"/>
    <a:srgbClr val="663300"/>
    <a:srgbClr val="AEB5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71035" autoAdjust="0"/>
  </p:normalViewPr>
  <p:slideViewPr>
    <p:cSldViewPr>
      <p:cViewPr varScale="1">
        <p:scale>
          <a:sx n="68" d="100"/>
          <a:sy n="68" d="100"/>
        </p:scale>
        <p:origin x="195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240371116401148"/>
          <c:y val="0.11660962022604317"/>
          <c:w val="0.79453427333211257"/>
          <c:h val="0.777312925170068"/>
        </c:manualLayout>
      </c:layout>
      <c:scatterChart>
        <c:scatterStyle val="lineMarker"/>
        <c:varyColors val="0"/>
        <c:ser>
          <c:idx val="0"/>
          <c:order val="0"/>
          <c:spPr>
            <a:ln w="19050" cap="rnd">
              <a:solidFill>
                <a:schemeClr val="accent1"/>
              </a:solidFill>
              <a:round/>
            </a:ln>
            <a:effectLst/>
          </c:spPr>
          <c:marker>
            <c:symbol val="circle"/>
            <c:size val="13"/>
            <c:spPr>
              <a:solidFill>
                <a:schemeClr val="accent1"/>
              </a:solidFill>
              <a:ln w="6350">
                <a:solidFill>
                  <a:schemeClr val="tx1"/>
                </a:solidFill>
              </a:ln>
              <a:effectLst/>
            </c:spPr>
          </c:marker>
          <c:dLbls>
            <c:dLbl>
              <c:idx val="0"/>
              <c:layout>
                <c:manualLayout>
                  <c:x val="-5.9210526315789491E-2"/>
                  <c:y val="0.10884353741496598"/>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17997081779251278"/>
                  <c:y val="-0.26647597621725855"/>
                </c:manualLayout>
              </c:layout>
              <c:tx>
                <c:rich>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r>
                      <a:rPr lang="en-US" sz="2000" b="1" dirty="0">
                        <a:solidFill>
                          <a:srgbClr val="FF6600"/>
                        </a:solidFill>
                      </a:rPr>
                      <a:t>ICAA </a:t>
                    </a:r>
                    <a:r>
                      <a:rPr lang="en-US" sz="2000" b="1" dirty="0" smtClean="0">
                        <a:solidFill>
                          <a:srgbClr val="FF6600"/>
                        </a:solidFill>
                      </a:rPr>
                      <a:t>exemption eliminated</a:t>
                    </a:r>
                    <a:endParaRPr lang="en-US" sz="2000" b="1" dirty="0">
                      <a:solidFill>
                        <a:srgbClr val="FF6600"/>
                      </a:solidFill>
                    </a:endParaRPr>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0794947506561682"/>
                      <c:h val="0.20948979591836736"/>
                    </c:manualLayout>
                  </c15:layout>
                </c:ext>
              </c:extLst>
            </c:dLbl>
            <c:dLbl>
              <c:idx val="11"/>
              <c:layout>
                <c:manualLayout>
                  <c:x val="-4.4444502003039094E-2"/>
                  <c:y val="-8.4803685253629024E-2"/>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'Food establishments (all)'!$A$3:$A$14</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xVal>
          <c:yVal>
            <c:numRef>
              <c:f>'Food establishments (all)'!$B$3:$B$14</c:f>
              <c:numCache>
                <c:formatCode>General</c:formatCode>
                <c:ptCount val="12"/>
                <c:pt idx="0">
                  <c:v>10371</c:v>
                </c:pt>
                <c:pt idx="1">
                  <c:v>10537</c:v>
                </c:pt>
                <c:pt idx="2">
                  <c:v>10507</c:v>
                </c:pt>
                <c:pt idx="3">
                  <c:v>10981</c:v>
                </c:pt>
                <c:pt idx="4">
                  <c:v>11199</c:v>
                </c:pt>
                <c:pt idx="5">
                  <c:v>11171</c:v>
                </c:pt>
                <c:pt idx="6">
                  <c:v>11166</c:v>
                </c:pt>
                <c:pt idx="7">
                  <c:v>11332</c:v>
                </c:pt>
                <c:pt idx="8">
                  <c:v>11535</c:v>
                </c:pt>
                <c:pt idx="9">
                  <c:v>11534</c:v>
                </c:pt>
                <c:pt idx="10">
                  <c:v>12125</c:v>
                </c:pt>
                <c:pt idx="11">
                  <c:v>12182</c:v>
                </c:pt>
              </c:numCache>
            </c:numRef>
          </c:yVal>
          <c:smooth val="0"/>
        </c:ser>
        <c:dLbls>
          <c:showLegendKey val="0"/>
          <c:showVal val="0"/>
          <c:showCatName val="0"/>
          <c:showSerName val="0"/>
          <c:showPercent val="0"/>
          <c:showBubbleSize val="0"/>
        </c:dLbls>
        <c:axId val="567432160"/>
        <c:axId val="567430984"/>
      </c:scatterChart>
      <c:valAx>
        <c:axId val="567432160"/>
        <c:scaling>
          <c:orientation val="minMax"/>
          <c:max val="2016"/>
          <c:min val="2003"/>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7430984"/>
        <c:crosses val="autoZero"/>
        <c:crossBetween val="midCat"/>
        <c:majorUnit val="2"/>
      </c:valAx>
      <c:valAx>
        <c:axId val="567430984"/>
        <c:scaling>
          <c:orientation val="minMax"/>
          <c:min val="9500"/>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lumMod val="65000"/>
                        <a:lumOff val="35000"/>
                      </a:prstClr>
                    </a:solidFill>
                    <a:latin typeface="+mn-lt"/>
                    <a:ea typeface="+mn-ea"/>
                    <a:cs typeface="+mn-cs"/>
                  </a:defRPr>
                </a:pPr>
                <a:r>
                  <a:rPr lang="en-US" sz="1200" b="0" i="0" baseline="0" dirty="0" smtClean="0">
                    <a:effectLst/>
                  </a:rPr>
                  <a:t>Number licensed establishments in Oregon</a:t>
                </a:r>
                <a:endParaRPr lang="en-US" sz="1200" dirty="0" smtClean="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endParaRPr lang="en-US" dirty="0"/>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lumMod val="65000"/>
                      <a:lumOff val="35000"/>
                    </a:prstClr>
                  </a:solidFill>
                  <a:latin typeface="+mn-lt"/>
                  <a:ea typeface="+mn-ea"/>
                  <a:cs typeface="+mn-cs"/>
                </a:defRPr>
              </a:pPr>
              <a:endParaRPr lang="en-US"/>
            </a:p>
          </c:txPr>
        </c:title>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7432160"/>
        <c:crosses val="autoZero"/>
        <c:crossBetween val="midCat"/>
        <c:majorUnit val="500"/>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76025862620836"/>
          <c:y val="0.12106077595700601"/>
          <c:w val="0.77435087382369883"/>
          <c:h val="0.777312925170068"/>
        </c:manualLayout>
      </c:layout>
      <c:scatterChart>
        <c:scatterStyle val="lineMarker"/>
        <c:varyColors val="0"/>
        <c:ser>
          <c:idx val="0"/>
          <c:order val="0"/>
          <c:spPr>
            <a:ln w="19050" cap="rnd">
              <a:solidFill>
                <a:schemeClr val="accent1"/>
              </a:solidFill>
              <a:round/>
            </a:ln>
            <a:effectLst/>
          </c:spPr>
          <c:marker>
            <c:symbol val="circle"/>
            <c:size val="13"/>
            <c:spPr>
              <a:solidFill>
                <a:schemeClr val="accent1"/>
              </a:solidFill>
              <a:ln w="6350">
                <a:solidFill>
                  <a:schemeClr val="tx1"/>
                </a:solidFill>
              </a:ln>
              <a:effectLst/>
            </c:spPr>
          </c:marker>
          <c:dLbls>
            <c:dLbl>
              <c:idx val="0"/>
              <c:layout>
                <c:manualLayout>
                  <c:x val="-5.9210526315789491E-2"/>
                  <c:y val="0.10884353741496598"/>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17997081779251278"/>
                  <c:y val="-0.26647597621725855"/>
                </c:manualLayout>
              </c:layout>
              <c:tx>
                <c:rich>
                  <a:bodyPr rot="0" spcFirstLastPara="1" vertOverflow="ellipsis" vert="horz" wrap="square" lIns="38100" tIns="19050" rIns="38100" bIns="19050" anchor="ctr" anchorCtr="1">
                    <a:spAutoFit/>
                  </a:bodyPr>
                  <a:lstStyle/>
                  <a:p>
                    <a:pPr>
                      <a:defRPr sz="2000" b="1" i="0" u="none" strike="noStrike" kern="1200" baseline="0">
                        <a:solidFill>
                          <a:srgbClr val="FF6600"/>
                        </a:solidFill>
                        <a:latin typeface="+mn-lt"/>
                        <a:ea typeface="+mn-ea"/>
                        <a:cs typeface="+mn-cs"/>
                      </a:defRPr>
                    </a:pPr>
                    <a:r>
                      <a:rPr lang="en-US" sz="2000" b="1" dirty="0">
                        <a:solidFill>
                          <a:srgbClr val="FF6600"/>
                        </a:solidFill>
                      </a:rPr>
                      <a:t>ICAA </a:t>
                    </a:r>
                    <a:r>
                      <a:rPr lang="en-US" sz="2000" b="1" dirty="0" smtClean="0">
                        <a:solidFill>
                          <a:srgbClr val="FF6600"/>
                        </a:solidFill>
                      </a:rPr>
                      <a:t>exemption eliminated</a:t>
                    </a:r>
                    <a:endParaRPr lang="en-US" sz="2000" b="1" dirty="0">
                      <a:solidFill>
                        <a:srgbClr val="FF6600"/>
                      </a:solidFill>
                    </a:endParaRPr>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FF66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0794947506561682"/>
                      <c:h val="0.20948979591836736"/>
                    </c:manualLayout>
                  </c15:layout>
                </c:ext>
              </c:extLst>
            </c:dLbl>
            <c:dLbl>
              <c:idx val="11"/>
              <c:layout>
                <c:manualLayout>
                  <c:x val="-4.4444502003039094E-2"/>
                  <c:y val="-8.4803685253629024E-2"/>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'F-Coms'!$A$3:$A$14</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xVal>
          <c:yVal>
            <c:numRef>
              <c:f>'F-Coms'!$B$3:$B$14</c:f>
              <c:numCache>
                <c:formatCode>General</c:formatCode>
                <c:ptCount val="12"/>
                <c:pt idx="0">
                  <c:v>2825</c:v>
                </c:pt>
                <c:pt idx="1">
                  <c:v>2925</c:v>
                </c:pt>
                <c:pt idx="2">
                  <c:v>3074</c:v>
                </c:pt>
                <c:pt idx="3">
                  <c:v>3219</c:v>
                </c:pt>
                <c:pt idx="4">
                  <c:v>3429</c:v>
                </c:pt>
                <c:pt idx="5">
                  <c:v>3547</c:v>
                </c:pt>
                <c:pt idx="6">
                  <c:v>3680</c:v>
                </c:pt>
                <c:pt idx="7">
                  <c:v>3788</c:v>
                </c:pt>
                <c:pt idx="8">
                  <c:v>3877</c:v>
                </c:pt>
                <c:pt idx="9">
                  <c:v>3946</c:v>
                </c:pt>
                <c:pt idx="10">
                  <c:v>4043</c:v>
                </c:pt>
                <c:pt idx="11">
                  <c:v>4092</c:v>
                </c:pt>
              </c:numCache>
            </c:numRef>
          </c:yVal>
          <c:smooth val="0"/>
        </c:ser>
        <c:dLbls>
          <c:showLegendKey val="0"/>
          <c:showVal val="0"/>
          <c:showCatName val="0"/>
          <c:showSerName val="0"/>
          <c:showPercent val="0"/>
          <c:showBubbleSize val="0"/>
        </c:dLbls>
        <c:axId val="567429416"/>
        <c:axId val="567429024"/>
      </c:scatterChart>
      <c:valAx>
        <c:axId val="567429416"/>
        <c:scaling>
          <c:orientation val="minMax"/>
          <c:max val="2016"/>
          <c:min val="2003"/>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7429024"/>
        <c:crosses val="autoZero"/>
        <c:crossBetween val="midCat"/>
        <c:majorUnit val="2"/>
      </c:valAx>
      <c:valAx>
        <c:axId val="567429024"/>
        <c:scaling>
          <c:orientation val="minMax"/>
          <c:min val="200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smtClean="0"/>
                  <a:t>Number licensed establishments in Oregon</a:t>
                </a:r>
                <a:endParaRPr lang="en-US" sz="1200" dirty="0"/>
              </a:p>
            </c:rich>
          </c:tx>
          <c:layout>
            <c:manualLayout>
              <c:xMode val="edge"/>
              <c:yMode val="edge"/>
              <c:x val="7.202483835861982E-3"/>
              <c:y val="0.15161578017033586"/>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742941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802646035524629"/>
          <c:y val="0.12106077595700601"/>
          <c:w val="0.74608466092901182"/>
          <c:h val="0.777312925170068"/>
        </c:manualLayout>
      </c:layout>
      <c:scatterChart>
        <c:scatterStyle val="lineMarker"/>
        <c:varyColors val="0"/>
        <c:ser>
          <c:idx val="0"/>
          <c:order val="0"/>
          <c:spPr>
            <a:ln w="19050" cap="rnd">
              <a:solidFill>
                <a:schemeClr val="accent1"/>
              </a:solidFill>
              <a:round/>
            </a:ln>
            <a:effectLst/>
          </c:spPr>
          <c:marker>
            <c:symbol val="circle"/>
            <c:size val="13"/>
            <c:spPr>
              <a:solidFill>
                <a:schemeClr val="accent1"/>
              </a:solidFill>
              <a:ln w="6350">
                <a:solidFill>
                  <a:schemeClr val="tx1"/>
                </a:solidFill>
              </a:ln>
              <a:effectLst/>
            </c:spPr>
          </c:marker>
          <c:dLbls>
            <c:dLbl>
              <c:idx val="0"/>
              <c:layout>
                <c:manualLayout>
                  <c:x val="-5.9210526315789491E-2"/>
                  <c:y val="0.10884353741496598"/>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17997081779251278"/>
                  <c:y val="-0.26647597621725855"/>
                </c:manualLayout>
              </c:layout>
              <c:tx>
                <c:rich>
                  <a:bodyPr rot="0" spcFirstLastPara="1" vertOverflow="ellipsis" vert="horz" wrap="square" lIns="38100" tIns="19050" rIns="38100" bIns="19050" anchor="ctr" anchorCtr="1">
                    <a:spAutoFit/>
                  </a:bodyPr>
                  <a:lstStyle/>
                  <a:p>
                    <a:pPr>
                      <a:defRPr sz="2000" b="1" i="0" u="none" strike="noStrike" kern="1200" baseline="0">
                        <a:solidFill>
                          <a:srgbClr val="FF6600"/>
                        </a:solidFill>
                        <a:latin typeface="+mn-lt"/>
                        <a:ea typeface="+mn-ea"/>
                        <a:cs typeface="+mn-cs"/>
                      </a:defRPr>
                    </a:pPr>
                    <a:r>
                      <a:rPr lang="en-US" sz="2000" b="1" dirty="0">
                        <a:solidFill>
                          <a:srgbClr val="FF6600"/>
                        </a:solidFill>
                      </a:rPr>
                      <a:t>ICAA </a:t>
                    </a:r>
                    <a:r>
                      <a:rPr lang="en-US" sz="2000" b="1" dirty="0" smtClean="0">
                        <a:solidFill>
                          <a:srgbClr val="FF6600"/>
                        </a:solidFill>
                      </a:rPr>
                      <a:t>exemption eliminated</a:t>
                    </a:r>
                    <a:endParaRPr lang="en-US" sz="2000" b="1" dirty="0">
                      <a:solidFill>
                        <a:srgbClr val="FF6600"/>
                      </a:solidFill>
                    </a:endParaRPr>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FF66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0794947506561682"/>
                      <c:h val="0.20948979591836736"/>
                    </c:manualLayout>
                  </c15:layout>
                </c:ext>
              </c:extLst>
            </c:dLbl>
            <c:dLbl>
              <c:idx val="12"/>
              <c:layout>
                <c:manualLayout>
                  <c:x val="-7.6754385964912283E-2"/>
                  <c:y val="-6.4625850340136057E-2"/>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'Brew pubs'!$A$3:$A$16</c:f>
              <c:numCache>
                <c:formatCode>General</c:formatCod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numCache>
            </c:numRef>
          </c:xVal>
          <c:yVal>
            <c:numRef>
              <c:f>'Brew pubs'!$B$3:$B$16</c:f>
              <c:numCache>
                <c:formatCode>General</c:formatCode>
                <c:ptCount val="14"/>
                <c:pt idx="0">
                  <c:v>88</c:v>
                </c:pt>
                <c:pt idx="1">
                  <c:v>94</c:v>
                </c:pt>
                <c:pt idx="2">
                  <c:v>97</c:v>
                </c:pt>
                <c:pt idx="3">
                  <c:v>102</c:v>
                </c:pt>
                <c:pt idx="4">
                  <c:v>109</c:v>
                </c:pt>
                <c:pt idx="5">
                  <c:v>123</c:v>
                </c:pt>
                <c:pt idx="6">
                  <c:v>137</c:v>
                </c:pt>
                <c:pt idx="7">
                  <c:v>156</c:v>
                </c:pt>
                <c:pt idx="8">
                  <c:v>191</c:v>
                </c:pt>
                <c:pt idx="9">
                  <c:v>210</c:v>
                </c:pt>
                <c:pt idx="10">
                  <c:v>246</c:v>
                </c:pt>
                <c:pt idx="11">
                  <c:v>271</c:v>
                </c:pt>
                <c:pt idx="12">
                  <c:v>297</c:v>
                </c:pt>
                <c:pt idx="13">
                  <c:v>317</c:v>
                </c:pt>
              </c:numCache>
            </c:numRef>
          </c:yVal>
          <c:smooth val="0"/>
        </c:ser>
        <c:dLbls>
          <c:showLegendKey val="0"/>
          <c:showVal val="0"/>
          <c:showCatName val="0"/>
          <c:showSerName val="0"/>
          <c:showPercent val="0"/>
          <c:showBubbleSize val="0"/>
        </c:dLbls>
        <c:axId val="55619360"/>
        <c:axId val="55620536"/>
      </c:scatterChart>
      <c:valAx>
        <c:axId val="55619360"/>
        <c:scaling>
          <c:orientation val="minMax"/>
          <c:max val="2016"/>
          <c:min val="2003"/>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5620536"/>
        <c:crosses val="autoZero"/>
        <c:crossBetween val="midCat"/>
        <c:majorUnit val="2"/>
      </c:valAx>
      <c:valAx>
        <c:axId val="55620536"/>
        <c:scaling>
          <c:orientation val="minMax"/>
          <c:max val="300"/>
          <c:min val="0"/>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0" i="0" baseline="0" dirty="0" smtClean="0">
                    <a:effectLst/>
                  </a:rPr>
                  <a:t>Number licensed brew pubs in Oregon</a:t>
                </a:r>
                <a:endParaRPr lang="en-US" sz="1400" dirty="0">
                  <a:effectLst/>
                </a:endParaRPr>
              </a:p>
            </c:rich>
          </c:tx>
          <c:layout>
            <c:manualLayout>
              <c:xMode val="edge"/>
              <c:yMode val="edge"/>
              <c:x val="5.8950131233595791E-2"/>
              <c:y val="0.12393111575338797"/>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5619360"/>
        <c:crosses val="autoZero"/>
        <c:crossBetween val="midCat"/>
        <c:majorUnit val="50"/>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247010790317876E-2"/>
          <c:y val="4.1999897071689572E-2"/>
          <c:w val="0.89019685039370078"/>
          <c:h val="0.77024129086136961"/>
        </c:manualLayout>
      </c:layout>
      <c:lineChart>
        <c:grouping val="standard"/>
        <c:varyColors val="0"/>
        <c:ser>
          <c:idx val="0"/>
          <c:order val="0"/>
          <c:spPr>
            <a:ln w="28575" cap="rnd">
              <a:solidFill>
                <a:schemeClr val="accent1"/>
              </a:solidFill>
              <a:round/>
            </a:ln>
            <a:effectLst/>
          </c:spPr>
          <c:marker>
            <c:symbol val="square"/>
            <c:size val="11"/>
            <c:spPr>
              <a:solidFill>
                <a:srgbClr val="005595"/>
              </a:solidFill>
              <a:ln w="9525">
                <a:solidFill>
                  <a:srgbClr val="336699"/>
                </a:solidFill>
              </a:ln>
              <a:effectLst/>
            </c:spPr>
          </c:marker>
          <c:dPt>
            <c:idx val="1"/>
            <c:marker>
              <c:symbol val="square"/>
              <c:size val="11"/>
              <c:spPr>
                <a:solidFill>
                  <a:srgbClr val="005595"/>
                </a:solidFill>
                <a:ln w="9525">
                  <a:solidFill>
                    <a:srgbClr val="336699"/>
                  </a:solidFill>
                </a:ln>
                <a:effectLst/>
              </c:spPr>
            </c:marker>
            <c:bubble3D val="0"/>
            <c:spPr>
              <a:ln w="28575" cap="rnd">
                <a:solidFill>
                  <a:schemeClr val="bg2">
                    <a:lumMod val="10000"/>
                  </a:schemeClr>
                </a:solidFill>
                <a:round/>
              </a:ln>
              <a:effectLst/>
            </c:spPr>
          </c:dPt>
          <c:dPt>
            <c:idx val="2"/>
            <c:marker>
              <c:symbol val="square"/>
              <c:size val="11"/>
              <c:spPr>
                <a:solidFill>
                  <a:srgbClr val="005595"/>
                </a:solidFill>
                <a:ln w="9525">
                  <a:solidFill>
                    <a:srgbClr val="336699"/>
                  </a:solidFill>
                </a:ln>
                <a:effectLst/>
              </c:spPr>
            </c:marker>
            <c:bubble3D val="0"/>
            <c:spPr>
              <a:ln w="28575" cap="rnd">
                <a:solidFill>
                  <a:schemeClr val="tx1">
                    <a:lumMod val="95000"/>
                    <a:lumOff val="5000"/>
                  </a:schemeClr>
                </a:solidFill>
                <a:round/>
              </a:ln>
              <a:effectLst/>
            </c:spPr>
          </c:dPt>
          <c:dPt>
            <c:idx val="3"/>
            <c:marker>
              <c:symbol val="square"/>
              <c:size val="11"/>
              <c:spPr>
                <a:solidFill>
                  <a:srgbClr val="005595"/>
                </a:solidFill>
                <a:ln w="9525">
                  <a:solidFill>
                    <a:srgbClr val="336699"/>
                  </a:solidFill>
                </a:ln>
                <a:effectLst/>
              </c:spPr>
            </c:marker>
            <c:bubble3D val="0"/>
            <c:spPr>
              <a:ln w="28575" cap="rnd">
                <a:solidFill>
                  <a:schemeClr val="tx1">
                    <a:lumMod val="95000"/>
                    <a:lumOff val="5000"/>
                  </a:schemeClr>
                </a:solidFill>
                <a:round/>
              </a:ln>
              <a:effectLst/>
            </c:spPr>
          </c:dPt>
          <c:dPt>
            <c:idx val="4"/>
            <c:marker>
              <c:symbol val="square"/>
              <c:size val="11"/>
              <c:spPr>
                <a:solidFill>
                  <a:srgbClr val="005595"/>
                </a:solidFill>
                <a:ln w="9525">
                  <a:solidFill>
                    <a:srgbClr val="336699"/>
                  </a:solidFill>
                </a:ln>
                <a:effectLst/>
              </c:spPr>
            </c:marker>
            <c:bubble3D val="0"/>
            <c:spPr>
              <a:ln w="28575" cap="rnd">
                <a:solidFill>
                  <a:schemeClr val="tx1">
                    <a:lumMod val="95000"/>
                    <a:lumOff val="5000"/>
                  </a:schemeClr>
                </a:solidFill>
                <a:round/>
              </a:ln>
              <a:effectLst/>
            </c:spPr>
          </c:dPt>
          <c:dPt>
            <c:idx val="5"/>
            <c:marker>
              <c:symbol val="square"/>
              <c:size val="11"/>
              <c:spPr>
                <a:solidFill>
                  <a:srgbClr val="005595"/>
                </a:solidFill>
                <a:ln w="9525">
                  <a:solidFill>
                    <a:srgbClr val="336699"/>
                  </a:solidFill>
                </a:ln>
                <a:effectLst/>
              </c:spPr>
            </c:marker>
            <c:bubble3D val="0"/>
            <c:spPr>
              <a:ln w="28575" cap="rnd">
                <a:solidFill>
                  <a:srgbClr val="005595"/>
                </a:solidFill>
                <a:round/>
              </a:ln>
              <a:effectLst/>
            </c:spPr>
          </c:dPt>
          <c:dLbls>
            <c:dLbl>
              <c:idx val="2"/>
              <c:layout>
                <c:manualLayout>
                  <c:x val="-0.10833333333333334"/>
                  <c:y val="-9.7222222222222224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3.6111111111111011E-2"/>
                  <c:y val="-0.10648148148148148"/>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'ICAA-complaints'!$M$4:$R$4</c:f>
              <c:numCache>
                <c:formatCode>General</c:formatCode>
                <c:ptCount val="6"/>
                <c:pt idx="0">
                  <c:v>2011</c:v>
                </c:pt>
                <c:pt idx="1">
                  <c:v>2012</c:v>
                </c:pt>
                <c:pt idx="2">
                  <c:v>2013</c:v>
                </c:pt>
                <c:pt idx="3">
                  <c:v>2014</c:v>
                </c:pt>
                <c:pt idx="4">
                  <c:v>2015</c:v>
                </c:pt>
                <c:pt idx="5">
                  <c:v>2016</c:v>
                </c:pt>
              </c:numCache>
            </c:numRef>
          </c:cat>
          <c:val>
            <c:numRef>
              <c:f>'ICAA-complaints'!$M$5:$R$5</c:f>
              <c:numCache>
                <c:formatCode>General</c:formatCode>
                <c:ptCount val="6"/>
                <c:pt idx="0">
                  <c:v>582</c:v>
                </c:pt>
                <c:pt idx="1">
                  <c:v>530</c:v>
                </c:pt>
                <c:pt idx="2">
                  <c:v>581</c:v>
                </c:pt>
                <c:pt idx="3">
                  <c:v>448</c:v>
                </c:pt>
                <c:pt idx="4">
                  <c:v>425</c:v>
                </c:pt>
                <c:pt idx="5">
                  <c:v>545</c:v>
                </c:pt>
              </c:numCache>
            </c:numRef>
          </c:val>
          <c:smooth val="0"/>
        </c:ser>
        <c:dLbls>
          <c:showLegendKey val="0"/>
          <c:showVal val="0"/>
          <c:showCatName val="0"/>
          <c:showSerName val="0"/>
          <c:showPercent val="0"/>
          <c:showBubbleSize val="0"/>
        </c:dLbls>
        <c:marker val="1"/>
        <c:smooth val="0"/>
        <c:axId val="55621320"/>
        <c:axId val="55622496"/>
      </c:lineChart>
      <c:catAx>
        <c:axId val="55621320"/>
        <c:scaling>
          <c:orientation val="minMax"/>
        </c:scaling>
        <c:delete val="0"/>
        <c:axPos val="b"/>
        <c:numFmt formatCode="General" sourceLinked="1"/>
        <c:majorTickMark val="out"/>
        <c:minorTickMark val="none"/>
        <c:tickLblPos val="nextTo"/>
        <c:spPr>
          <a:noFill/>
          <a:ln w="9525" cap="flat" cmpd="sng" algn="ctr">
            <a:solidFill>
              <a:srgbClr val="000000">
                <a:lumMod val="95000"/>
                <a:lumOff val="5000"/>
              </a:srgb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55622496"/>
        <c:crosses val="autoZero"/>
        <c:auto val="1"/>
        <c:lblAlgn val="ctr"/>
        <c:lblOffset val="100"/>
        <c:noMultiLvlLbl val="0"/>
      </c:catAx>
      <c:valAx>
        <c:axId val="55622496"/>
        <c:scaling>
          <c:orientation val="minMax"/>
          <c:max val="800"/>
        </c:scaling>
        <c:delete val="0"/>
        <c:axPos val="l"/>
        <c:numFmt formatCode="General" sourceLinked="1"/>
        <c:majorTickMark val="out"/>
        <c:minorTickMark val="none"/>
        <c:tickLblPos val="nextTo"/>
        <c:spPr>
          <a:noFill/>
          <a:ln>
            <a:solidFill>
              <a:srgbClr val="000000">
                <a:lumMod val="95000"/>
                <a:lumOff val="5000"/>
              </a:srgbClr>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562132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95000"/>
          <a:lumOff val="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0.45177</cdr:x>
      <cdr:y>0.63265</cdr:y>
    </cdr:from>
    <cdr:to>
      <cdr:x>0.66451</cdr:x>
      <cdr:y>0.77546</cdr:y>
    </cdr:to>
    <cdr:grpSp>
      <cdr:nvGrpSpPr>
        <cdr:cNvPr id="4" name="Group 3"/>
        <cdr:cNvGrpSpPr/>
      </cdr:nvGrpSpPr>
      <cdr:grpSpPr>
        <a:xfrm xmlns:a="http://schemas.openxmlformats.org/drawingml/2006/main">
          <a:off x="2960539" y="2362189"/>
          <a:ext cx="1394128" cy="533224"/>
          <a:chOff x="2268239" y="2895600"/>
          <a:chExt cx="1234561" cy="381000"/>
        </a:xfrm>
      </cdr:grpSpPr>
      <cdr:sp macro="" textlink="">
        <cdr:nvSpPr>
          <cdr:cNvPr id="2" name="Rectangle 1"/>
          <cdr:cNvSpPr/>
        </cdr:nvSpPr>
        <cdr:spPr>
          <a:xfrm xmlns:a="http://schemas.openxmlformats.org/drawingml/2006/main">
            <a:off x="2268239" y="2895600"/>
            <a:ext cx="1109946" cy="381000"/>
          </a:xfrm>
          <a:prstGeom xmlns:a="http://schemas.openxmlformats.org/drawingml/2006/main" prst="rect">
            <a:avLst/>
          </a:prstGeom>
          <a:solidFill xmlns:a="http://schemas.openxmlformats.org/drawingml/2006/main">
            <a:schemeClr val="accent1">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sp macro="" textlink="">
        <cdr:nvSpPr>
          <cdr:cNvPr id="3" name="TextBox 2"/>
          <cdr:cNvSpPr txBox="1"/>
        </cdr:nvSpPr>
        <cdr:spPr>
          <a:xfrm xmlns:a="http://schemas.openxmlformats.org/drawingml/2006/main">
            <a:off x="2344595" y="2971806"/>
            <a:ext cx="1158205" cy="27223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t>Recession</a:t>
            </a:r>
          </a:p>
        </cdr:txBody>
      </cdr:sp>
    </cdr:grpSp>
  </cdr:relSizeAnchor>
</c:userShapes>
</file>

<file path=ppt/drawings/drawing2.xml><?xml version="1.0" encoding="utf-8"?>
<c:userShapes xmlns:c="http://schemas.openxmlformats.org/drawingml/2006/chart">
  <cdr:relSizeAnchor xmlns:cdr="http://schemas.openxmlformats.org/drawingml/2006/chartDrawing">
    <cdr:from>
      <cdr:x>0.43329</cdr:x>
      <cdr:y>0.7551</cdr:y>
    </cdr:from>
    <cdr:to>
      <cdr:x>0.63988</cdr:x>
      <cdr:y>0.85714</cdr:y>
    </cdr:to>
    <cdr:grpSp>
      <cdr:nvGrpSpPr>
        <cdr:cNvPr id="6" name="Group 5"/>
        <cdr:cNvGrpSpPr/>
      </cdr:nvGrpSpPr>
      <cdr:grpSpPr>
        <a:xfrm xmlns:a="http://schemas.openxmlformats.org/drawingml/2006/main">
          <a:off x="2707369" y="2819392"/>
          <a:ext cx="1290857" cy="380997"/>
          <a:chOff x="2097731" y="3276724"/>
          <a:chExt cx="1198824" cy="272231"/>
        </a:xfrm>
      </cdr:grpSpPr>
      <cdr:sp macro="" textlink="">
        <cdr:nvSpPr>
          <cdr:cNvPr id="7" name="Rectangle 6"/>
          <cdr:cNvSpPr/>
        </cdr:nvSpPr>
        <cdr:spPr>
          <a:xfrm xmlns:a="http://schemas.openxmlformats.org/drawingml/2006/main">
            <a:off x="2097731" y="3276724"/>
            <a:ext cx="1112212" cy="272231"/>
          </a:xfrm>
          <a:prstGeom xmlns:a="http://schemas.openxmlformats.org/drawingml/2006/main" prst="rect">
            <a:avLst/>
          </a:prstGeom>
          <a:solidFill xmlns:a="http://schemas.openxmlformats.org/drawingml/2006/main">
            <a:schemeClr val="accent1">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sp macro="" textlink="">
        <cdr:nvSpPr>
          <cdr:cNvPr id="8" name="TextBox 3"/>
          <cdr:cNvSpPr txBox="1"/>
        </cdr:nvSpPr>
        <cdr:spPr>
          <a:xfrm xmlns:a="http://schemas.openxmlformats.org/drawingml/2006/main">
            <a:off x="2135986" y="3276724"/>
            <a:ext cx="1160569" cy="19451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t>Recession</a:t>
            </a:r>
          </a:p>
        </cdr:txBody>
      </cdr:sp>
    </cdr:grpSp>
  </cdr:relSizeAnchor>
</c:userShapes>
</file>

<file path=ppt/drawings/drawing3.xml><?xml version="1.0" encoding="utf-8"?>
<c:userShapes xmlns:c="http://schemas.openxmlformats.org/drawingml/2006/chart">
  <cdr:relSizeAnchor xmlns:cdr="http://schemas.openxmlformats.org/drawingml/2006/chartDrawing">
    <cdr:from>
      <cdr:x>0.44186</cdr:x>
      <cdr:y>0.7551</cdr:y>
    </cdr:from>
    <cdr:to>
      <cdr:x>0.64845</cdr:x>
      <cdr:y>0.85714</cdr:y>
    </cdr:to>
    <cdr:grpSp>
      <cdr:nvGrpSpPr>
        <cdr:cNvPr id="6" name="Group 5"/>
        <cdr:cNvGrpSpPr/>
      </cdr:nvGrpSpPr>
      <cdr:grpSpPr>
        <a:xfrm xmlns:a="http://schemas.openxmlformats.org/drawingml/2006/main">
          <a:off x="2895597" y="2819392"/>
          <a:ext cx="1353826" cy="380997"/>
          <a:chOff x="2097731" y="3276724"/>
          <a:chExt cx="1198824" cy="272231"/>
        </a:xfrm>
      </cdr:grpSpPr>
      <cdr:sp macro="" textlink="">
        <cdr:nvSpPr>
          <cdr:cNvPr id="7" name="Rectangle 6"/>
          <cdr:cNvSpPr/>
        </cdr:nvSpPr>
        <cdr:spPr>
          <a:xfrm xmlns:a="http://schemas.openxmlformats.org/drawingml/2006/main">
            <a:off x="2097731" y="3276724"/>
            <a:ext cx="1112212" cy="272231"/>
          </a:xfrm>
          <a:prstGeom xmlns:a="http://schemas.openxmlformats.org/drawingml/2006/main" prst="rect">
            <a:avLst/>
          </a:prstGeom>
          <a:solidFill xmlns:a="http://schemas.openxmlformats.org/drawingml/2006/main">
            <a:schemeClr val="accent1">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sp macro="" textlink="">
        <cdr:nvSpPr>
          <cdr:cNvPr id="8" name="TextBox 3"/>
          <cdr:cNvSpPr txBox="1"/>
        </cdr:nvSpPr>
        <cdr:spPr>
          <a:xfrm xmlns:a="http://schemas.openxmlformats.org/drawingml/2006/main">
            <a:off x="2135986" y="3276724"/>
            <a:ext cx="1160569" cy="19451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t>Recession</a:t>
            </a: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6435"/>
          </a:xfrm>
          <a:prstGeom prst="rect">
            <a:avLst/>
          </a:prstGeom>
        </p:spPr>
        <p:txBody>
          <a:bodyPr vert="horz" lIns="92295" tIns="46146" rIns="92295" bIns="46146" rtlCol="0"/>
          <a:lstStyle>
            <a:lvl1pPr algn="l">
              <a:defRPr sz="1200"/>
            </a:lvl1pPr>
          </a:lstStyle>
          <a:p>
            <a:endParaRPr lang="en-US"/>
          </a:p>
        </p:txBody>
      </p:sp>
      <p:sp>
        <p:nvSpPr>
          <p:cNvPr id="3" name="Date Placeholder 2"/>
          <p:cNvSpPr>
            <a:spLocks noGrp="1"/>
          </p:cNvSpPr>
          <p:nvPr>
            <p:ph type="dt" sz="quarter" idx="1"/>
          </p:nvPr>
        </p:nvSpPr>
        <p:spPr>
          <a:xfrm>
            <a:off x="3884615" y="1"/>
            <a:ext cx="2971800" cy="466435"/>
          </a:xfrm>
          <a:prstGeom prst="rect">
            <a:avLst/>
          </a:prstGeom>
        </p:spPr>
        <p:txBody>
          <a:bodyPr vert="horz" lIns="92295" tIns="46146" rIns="92295" bIns="46146" rtlCol="0"/>
          <a:lstStyle>
            <a:lvl1pPr algn="r">
              <a:defRPr sz="1200"/>
            </a:lvl1pPr>
          </a:lstStyle>
          <a:p>
            <a:fld id="{268D44BD-4742-4163-9375-8DB1275553DC}" type="datetimeFigureOut">
              <a:rPr lang="en-US" smtClean="0"/>
              <a:t>11/6/2017</a:t>
            </a:fld>
            <a:endParaRPr lang="en-US"/>
          </a:p>
        </p:txBody>
      </p:sp>
      <p:sp>
        <p:nvSpPr>
          <p:cNvPr id="4" name="Footer Placeholder 3"/>
          <p:cNvSpPr>
            <a:spLocks noGrp="1"/>
          </p:cNvSpPr>
          <p:nvPr>
            <p:ph type="ftr" sz="quarter" idx="2"/>
          </p:nvPr>
        </p:nvSpPr>
        <p:spPr>
          <a:xfrm>
            <a:off x="0" y="8829969"/>
            <a:ext cx="2971800" cy="466434"/>
          </a:xfrm>
          <a:prstGeom prst="rect">
            <a:avLst/>
          </a:prstGeom>
        </p:spPr>
        <p:txBody>
          <a:bodyPr vert="horz" lIns="92295" tIns="46146" rIns="92295" bIns="46146" rtlCol="0" anchor="b"/>
          <a:lstStyle>
            <a:lvl1pPr algn="l">
              <a:defRPr sz="1200"/>
            </a:lvl1pPr>
          </a:lstStyle>
          <a:p>
            <a:endParaRPr lang="en-US"/>
          </a:p>
        </p:txBody>
      </p:sp>
      <p:sp>
        <p:nvSpPr>
          <p:cNvPr id="5" name="Slide Number Placeholder 4"/>
          <p:cNvSpPr>
            <a:spLocks noGrp="1"/>
          </p:cNvSpPr>
          <p:nvPr>
            <p:ph type="sldNum" sz="quarter" idx="3"/>
          </p:nvPr>
        </p:nvSpPr>
        <p:spPr>
          <a:xfrm>
            <a:off x="3884615" y="8829969"/>
            <a:ext cx="2971800" cy="466434"/>
          </a:xfrm>
          <a:prstGeom prst="rect">
            <a:avLst/>
          </a:prstGeom>
        </p:spPr>
        <p:txBody>
          <a:bodyPr vert="horz" lIns="92295" tIns="46146" rIns="92295" bIns="46146" rtlCol="0" anchor="b"/>
          <a:lstStyle>
            <a:lvl1pPr algn="r">
              <a:defRPr sz="1200"/>
            </a:lvl1pPr>
          </a:lstStyle>
          <a:p>
            <a:fld id="{A61E3A81-2A3B-4D5A-8EE2-9FC7DFB3DC4F}" type="slidenum">
              <a:rPr lang="en-US" smtClean="0"/>
              <a:t>‹#›</a:t>
            </a:fld>
            <a:endParaRPr lang="en-US"/>
          </a:p>
        </p:txBody>
      </p:sp>
    </p:spTree>
    <p:extLst>
      <p:ext uri="{BB962C8B-B14F-4D97-AF65-F5344CB8AC3E}">
        <p14:creationId xmlns:p14="http://schemas.microsoft.com/office/powerpoint/2010/main" val="3709709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1"/>
            <a:ext cx="2971800" cy="464820"/>
          </a:xfrm>
          <a:prstGeom prst="rect">
            <a:avLst/>
          </a:prstGeom>
          <a:noFill/>
          <a:ln w="9525">
            <a:noFill/>
            <a:miter lim="800000"/>
            <a:headEnd/>
            <a:tailEnd/>
          </a:ln>
          <a:effectLst/>
        </p:spPr>
        <p:txBody>
          <a:bodyPr vert="horz" wrap="square" lIns="92295" tIns="46146" rIns="92295" bIns="46146" numCol="1" anchor="t" anchorCtr="0" compatLnSpc="1">
            <a:prstTxWarp prst="textNoShape">
              <a:avLst/>
            </a:prstTxWarp>
          </a:bodyPr>
          <a:lstStyle>
            <a:lvl1pPr>
              <a:defRPr sz="1200"/>
            </a:lvl1pPr>
          </a:lstStyle>
          <a:p>
            <a:endParaRPr lang="en-US"/>
          </a:p>
        </p:txBody>
      </p:sp>
      <p:sp>
        <p:nvSpPr>
          <p:cNvPr id="10243" name="Rectangle 3"/>
          <p:cNvSpPr>
            <a:spLocks noGrp="1" noChangeArrowheads="1"/>
          </p:cNvSpPr>
          <p:nvPr>
            <p:ph type="dt" idx="1"/>
          </p:nvPr>
        </p:nvSpPr>
        <p:spPr bwMode="auto">
          <a:xfrm>
            <a:off x="3884615" y="1"/>
            <a:ext cx="2971800" cy="464820"/>
          </a:xfrm>
          <a:prstGeom prst="rect">
            <a:avLst/>
          </a:prstGeom>
          <a:noFill/>
          <a:ln w="9525">
            <a:noFill/>
            <a:miter lim="800000"/>
            <a:headEnd/>
            <a:tailEnd/>
          </a:ln>
          <a:effectLst/>
        </p:spPr>
        <p:txBody>
          <a:bodyPr vert="horz" wrap="square" lIns="92295" tIns="46146" rIns="92295" bIns="46146" numCol="1" anchor="t" anchorCtr="0" compatLnSpc="1">
            <a:prstTxWarp prst="textNoShape">
              <a:avLst/>
            </a:prstTxWarp>
          </a:bodyPr>
          <a:lstStyle>
            <a:lvl1pPr algn="r">
              <a:defRPr sz="1200"/>
            </a:lvl1pPr>
          </a:lstStyle>
          <a:p>
            <a:endParaRPr lang="en-US"/>
          </a:p>
        </p:txBody>
      </p:sp>
      <p:sp>
        <p:nvSpPr>
          <p:cNvPr id="1024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685800" y="4415792"/>
            <a:ext cx="5486400" cy="4183380"/>
          </a:xfrm>
          <a:prstGeom prst="rect">
            <a:avLst/>
          </a:prstGeom>
          <a:noFill/>
          <a:ln w="9525">
            <a:noFill/>
            <a:miter lim="800000"/>
            <a:headEnd/>
            <a:tailEnd/>
          </a:ln>
          <a:effectLst/>
        </p:spPr>
        <p:txBody>
          <a:bodyPr vert="horz" wrap="square" lIns="92295" tIns="46146" rIns="92295" bIns="4614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0" y="8829969"/>
            <a:ext cx="2971800" cy="464820"/>
          </a:xfrm>
          <a:prstGeom prst="rect">
            <a:avLst/>
          </a:prstGeom>
          <a:noFill/>
          <a:ln w="9525">
            <a:noFill/>
            <a:miter lim="800000"/>
            <a:headEnd/>
            <a:tailEnd/>
          </a:ln>
          <a:effectLst/>
        </p:spPr>
        <p:txBody>
          <a:bodyPr vert="horz" wrap="square" lIns="92295" tIns="46146" rIns="92295" bIns="46146" numCol="1" anchor="b" anchorCtr="0" compatLnSpc="1">
            <a:prstTxWarp prst="textNoShape">
              <a:avLst/>
            </a:prstTxWarp>
          </a:bodyPr>
          <a:lstStyle>
            <a:lvl1pPr>
              <a:defRPr sz="1200"/>
            </a:lvl1pPr>
          </a:lstStyle>
          <a:p>
            <a:endParaRPr lang="en-US"/>
          </a:p>
        </p:txBody>
      </p:sp>
      <p:sp>
        <p:nvSpPr>
          <p:cNvPr id="10247" name="Rectangle 7"/>
          <p:cNvSpPr>
            <a:spLocks noGrp="1" noChangeArrowheads="1"/>
          </p:cNvSpPr>
          <p:nvPr>
            <p:ph type="sldNum" sz="quarter" idx="5"/>
          </p:nvPr>
        </p:nvSpPr>
        <p:spPr bwMode="auto">
          <a:xfrm>
            <a:off x="3884615" y="8829969"/>
            <a:ext cx="2971800" cy="464820"/>
          </a:xfrm>
          <a:prstGeom prst="rect">
            <a:avLst/>
          </a:prstGeom>
          <a:noFill/>
          <a:ln w="9525">
            <a:noFill/>
            <a:miter lim="800000"/>
            <a:headEnd/>
            <a:tailEnd/>
          </a:ln>
          <a:effectLst/>
        </p:spPr>
        <p:txBody>
          <a:bodyPr vert="horz" wrap="square" lIns="92295" tIns="46146" rIns="92295" bIns="46146" numCol="1" anchor="b" anchorCtr="0" compatLnSpc="1">
            <a:prstTxWarp prst="textNoShape">
              <a:avLst/>
            </a:prstTxWarp>
          </a:bodyPr>
          <a:lstStyle>
            <a:lvl1pPr algn="r">
              <a:defRPr sz="1200"/>
            </a:lvl1pPr>
          </a:lstStyle>
          <a:p>
            <a:fld id="{BBE00C26-8E78-4968-A33D-3891D3203149}" type="slidenum">
              <a:rPr lang="en-US"/>
              <a:pPr/>
              <a:t>‹#›</a:t>
            </a:fld>
            <a:endParaRPr lang="en-US"/>
          </a:p>
        </p:txBody>
      </p:sp>
    </p:spTree>
    <p:extLst>
      <p:ext uri="{BB962C8B-B14F-4D97-AF65-F5344CB8AC3E}">
        <p14:creationId xmlns:p14="http://schemas.microsoft.com/office/powerpoint/2010/main" val="176457536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endParaRPr lang="en-US" altLang="en-US" smtClean="0"/>
          </a:p>
        </p:txBody>
      </p:sp>
      <p:sp>
        <p:nvSpPr>
          <p:cNvPr id="33796" name="Slide Number Placeholder 3"/>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5580" indent="-285911">
              <a:defRPr sz="2400">
                <a:solidFill>
                  <a:schemeClr val="tx1"/>
                </a:solidFill>
                <a:latin typeface="Times" panose="02020603050405020304" pitchFamily="18" charset="0"/>
              </a:defRPr>
            </a:lvl2pPr>
            <a:lvl3pPr marL="1148383" indent="-229045">
              <a:defRPr sz="2400">
                <a:solidFill>
                  <a:schemeClr val="tx1"/>
                </a:solidFill>
                <a:latin typeface="Times" panose="02020603050405020304" pitchFamily="18" charset="0"/>
              </a:defRPr>
            </a:lvl3pPr>
            <a:lvl4pPr marL="1608050" indent="-229045">
              <a:defRPr sz="2400">
                <a:solidFill>
                  <a:schemeClr val="tx1"/>
                </a:solidFill>
                <a:latin typeface="Times" panose="02020603050405020304" pitchFamily="18" charset="0"/>
              </a:defRPr>
            </a:lvl4pPr>
            <a:lvl5pPr marL="2067719" indent="-229045">
              <a:defRPr sz="2400">
                <a:solidFill>
                  <a:schemeClr val="tx1"/>
                </a:solidFill>
                <a:latin typeface="Times" panose="02020603050405020304" pitchFamily="18" charset="0"/>
              </a:defRPr>
            </a:lvl5pPr>
            <a:lvl6pPr marL="2522649" indent="-229045" eaLnBrk="0" fontAlgn="base" hangingPunct="0">
              <a:spcBef>
                <a:spcPct val="0"/>
              </a:spcBef>
              <a:spcAft>
                <a:spcPct val="0"/>
              </a:spcAft>
              <a:defRPr sz="2400">
                <a:solidFill>
                  <a:schemeClr val="tx1"/>
                </a:solidFill>
                <a:latin typeface="Times" panose="02020603050405020304" pitchFamily="18" charset="0"/>
              </a:defRPr>
            </a:lvl6pPr>
            <a:lvl7pPr marL="2977580" indent="-229045" eaLnBrk="0" fontAlgn="base" hangingPunct="0">
              <a:spcBef>
                <a:spcPct val="0"/>
              </a:spcBef>
              <a:spcAft>
                <a:spcPct val="0"/>
              </a:spcAft>
              <a:defRPr sz="2400">
                <a:solidFill>
                  <a:schemeClr val="tx1"/>
                </a:solidFill>
                <a:latin typeface="Times" panose="02020603050405020304" pitchFamily="18" charset="0"/>
              </a:defRPr>
            </a:lvl7pPr>
            <a:lvl8pPr marL="3432509" indent="-229045" eaLnBrk="0" fontAlgn="base" hangingPunct="0">
              <a:spcBef>
                <a:spcPct val="0"/>
              </a:spcBef>
              <a:spcAft>
                <a:spcPct val="0"/>
              </a:spcAft>
              <a:defRPr sz="2400">
                <a:solidFill>
                  <a:schemeClr val="tx1"/>
                </a:solidFill>
                <a:latin typeface="Times" panose="02020603050405020304" pitchFamily="18" charset="0"/>
              </a:defRPr>
            </a:lvl8pPr>
            <a:lvl9pPr marL="3887439" indent="-229045" eaLnBrk="0" fontAlgn="base" hangingPunct="0">
              <a:spcBef>
                <a:spcPct val="0"/>
              </a:spcBef>
              <a:spcAft>
                <a:spcPct val="0"/>
              </a:spcAft>
              <a:defRPr sz="2400">
                <a:solidFill>
                  <a:schemeClr val="tx1"/>
                </a:solidFill>
                <a:latin typeface="Times" panose="02020603050405020304" pitchFamily="18" charset="0"/>
              </a:defRPr>
            </a:lvl9pPr>
          </a:lstStyle>
          <a:p>
            <a:fld id="{CAA258BA-326D-4794-A923-E48F49F78C13}" type="slidenum">
              <a:rPr lang="en-US" altLang="en-US" sz="1200"/>
              <a:pPr/>
              <a:t>1</a:t>
            </a:fld>
            <a:endParaRPr lang="en-US" altLang="en-US" sz="1200"/>
          </a:p>
        </p:txBody>
      </p:sp>
    </p:spTree>
    <p:extLst>
      <p:ext uri="{BB962C8B-B14F-4D97-AF65-F5344CB8AC3E}">
        <p14:creationId xmlns:p14="http://schemas.microsoft.com/office/powerpoint/2010/main" val="2037550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r>
              <a:rPr lang="en-US" dirty="0" smtClean="0"/>
              <a:t>There are no exemptions for electronic </a:t>
            </a:r>
            <a:r>
              <a:rPr lang="en-US" dirty="0" smtClean="0">
                <a:solidFill>
                  <a:srgbClr val="FF0000"/>
                </a:solidFill>
              </a:rPr>
              <a:t>cigarette</a:t>
            </a:r>
            <a:r>
              <a:rPr lang="en-US" dirty="0" smtClean="0"/>
              <a:t> retail outlets, smoke shops, bars or other venues. This</a:t>
            </a:r>
            <a:r>
              <a:rPr lang="en-US" baseline="0" dirty="0" smtClean="0"/>
              <a:t> means sampling of e-liquids is not allowed. </a:t>
            </a:r>
            <a:endParaRPr lang="en-US" dirty="0" smtClean="0"/>
          </a:p>
        </p:txBody>
      </p:sp>
      <p:sp>
        <p:nvSpPr>
          <p:cNvPr id="153604" name="Slide Number Placeholder 3"/>
          <p:cNvSpPr>
            <a:spLocks noGrp="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60379" indent="-292452" eaLnBrk="0" hangingPunct="0">
              <a:defRPr sz="2400">
                <a:solidFill>
                  <a:schemeClr val="tx1"/>
                </a:solidFill>
                <a:latin typeface="Times" panose="02020603050405020304" pitchFamily="18" charset="0"/>
                <a:ea typeface="MS PGothic" panose="020B0600070205080204" pitchFamily="34" charset="-128"/>
              </a:defRPr>
            </a:lvl2pPr>
            <a:lvl3pPr marL="1169812" indent="-233963" eaLnBrk="0" hangingPunct="0">
              <a:defRPr sz="2400">
                <a:solidFill>
                  <a:schemeClr val="tx1"/>
                </a:solidFill>
                <a:latin typeface="Times" panose="02020603050405020304" pitchFamily="18" charset="0"/>
                <a:ea typeface="MS PGothic" panose="020B0600070205080204" pitchFamily="34" charset="-128"/>
              </a:defRPr>
            </a:lvl3pPr>
            <a:lvl4pPr marL="1637735" indent="-233963" eaLnBrk="0" hangingPunct="0">
              <a:defRPr sz="2400">
                <a:solidFill>
                  <a:schemeClr val="tx1"/>
                </a:solidFill>
                <a:latin typeface="Times" panose="02020603050405020304" pitchFamily="18" charset="0"/>
                <a:ea typeface="MS PGothic" panose="020B0600070205080204" pitchFamily="34" charset="-128"/>
              </a:defRPr>
            </a:lvl4pPr>
            <a:lvl5pPr marL="2105659" indent="-233963" eaLnBrk="0" hangingPunct="0">
              <a:defRPr sz="2400">
                <a:solidFill>
                  <a:schemeClr val="tx1"/>
                </a:solidFill>
                <a:latin typeface="Times" panose="02020603050405020304" pitchFamily="18" charset="0"/>
                <a:ea typeface="MS PGothic" panose="020B0600070205080204" pitchFamily="34" charset="-128"/>
              </a:defRPr>
            </a:lvl5pPr>
            <a:lvl6pPr marL="2573586" indent="-23396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41509" indent="-23396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509434" indent="-23396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77358" indent="-23396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defRPr/>
            </a:pPr>
            <a:fld id="{F8E7E0AD-0295-4A29-B0C4-7732BA41713A}" type="slidenum">
              <a:rPr lang="en-US" sz="1200"/>
              <a:pPr>
                <a:defRPr/>
              </a:pPr>
              <a:t>10</a:t>
            </a:fld>
            <a:endParaRPr lang="en-US" sz="1200" dirty="0"/>
          </a:p>
        </p:txBody>
      </p:sp>
    </p:spTree>
    <p:extLst>
      <p:ext uri="{BB962C8B-B14F-4D97-AF65-F5344CB8AC3E}">
        <p14:creationId xmlns:p14="http://schemas.microsoft.com/office/powerpoint/2010/main" val="3736059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DE3074-4C39-4DE4-83C5-CCB021FEF285}" type="slidenum">
              <a:rPr lang="en-US" smtClean="0"/>
              <a:t>11</a:t>
            </a:fld>
            <a:endParaRPr lang="en-US"/>
          </a:p>
        </p:txBody>
      </p:sp>
    </p:spTree>
    <p:extLst>
      <p:ext uri="{BB962C8B-B14F-4D97-AF65-F5344CB8AC3E}">
        <p14:creationId xmlns:p14="http://schemas.microsoft.com/office/powerpoint/2010/main" val="1882903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go out looking for</a:t>
            </a:r>
            <a:r>
              <a:rPr lang="en-US" baseline="0" dirty="0" smtClean="0"/>
              <a:t> violations</a:t>
            </a:r>
            <a:endParaRPr lang="en-US"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12</a:t>
            </a:fld>
            <a:endParaRPr lang="en-US"/>
          </a:p>
        </p:txBody>
      </p:sp>
    </p:spTree>
    <p:extLst>
      <p:ext uri="{BB962C8B-B14F-4D97-AF65-F5344CB8AC3E}">
        <p14:creationId xmlns:p14="http://schemas.microsoft.com/office/powerpoint/2010/main" val="932859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Delegation Agreement</a:t>
            </a:r>
            <a:endParaRPr lang="en-US"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13</a:t>
            </a:fld>
            <a:endParaRPr lang="en-US"/>
          </a:p>
        </p:txBody>
      </p:sp>
    </p:spTree>
    <p:extLst>
      <p:ext uri="{BB962C8B-B14F-4D97-AF65-F5344CB8AC3E}">
        <p14:creationId xmlns:p14="http://schemas.microsoft.com/office/powerpoint/2010/main" val="1264943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E00C26-8E78-4968-A33D-3891D3203149}" type="slidenum">
              <a:rPr lang="en-US" smtClean="0"/>
              <a:pPr/>
              <a:t>14</a:t>
            </a:fld>
            <a:endParaRPr lang="en-US"/>
          </a:p>
        </p:txBody>
      </p:sp>
    </p:spTree>
    <p:extLst>
      <p:ext uri="{BB962C8B-B14F-4D97-AF65-F5344CB8AC3E}">
        <p14:creationId xmlns:p14="http://schemas.microsoft.com/office/powerpoint/2010/main" val="905075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E00C26-8E78-4968-A33D-3891D3203149}" type="slidenum">
              <a:rPr lang="en-US" smtClean="0"/>
              <a:pPr/>
              <a:t>15</a:t>
            </a:fld>
            <a:endParaRPr lang="en-US"/>
          </a:p>
        </p:txBody>
      </p:sp>
    </p:spTree>
    <p:extLst>
      <p:ext uri="{BB962C8B-B14F-4D97-AF65-F5344CB8AC3E}">
        <p14:creationId xmlns:p14="http://schemas.microsoft.com/office/powerpoint/2010/main" val="4275898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86% Strongly</a:t>
            </a:r>
            <a:r>
              <a:rPr lang="en-US" baseline="0" dirty="0" smtClean="0"/>
              <a:t> or somewhat support the ICAA</a:t>
            </a:r>
            <a:endParaRPr lang="en-US"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16</a:t>
            </a:fld>
            <a:endParaRPr lang="en-US"/>
          </a:p>
        </p:txBody>
      </p:sp>
    </p:spTree>
    <p:extLst>
      <p:ext uri="{BB962C8B-B14F-4D97-AF65-F5344CB8AC3E}">
        <p14:creationId xmlns:p14="http://schemas.microsoft.com/office/powerpoint/2010/main" val="4174832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17</a:t>
            </a:fld>
            <a:endParaRPr lang="en-US"/>
          </a:p>
        </p:txBody>
      </p:sp>
    </p:spTree>
    <p:extLst>
      <p:ext uri="{BB962C8B-B14F-4D97-AF65-F5344CB8AC3E}">
        <p14:creationId xmlns:p14="http://schemas.microsoft.com/office/powerpoint/2010/main" val="4011880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18</a:t>
            </a:fld>
            <a:endParaRPr lang="en-US"/>
          </a:p>
        </p:txBody>
      </p:sp>
    </p:spTree>
    <p:extLst>
      <p:ext uri="{BB962C8B-B14F-4D97-AF65-F5344CB8AC3E}">
        <p14:creationId xmlns:p14="http://schemas.microsoft.com/office/powerpoint/2010/main" val="3789636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questions were not specified indoor/outdoor. On other panel surveys in 2016 we asked specifically about outdoor exposure. SHS = 75%, vapor= 72%, </a:t>
            </a:r>
            <a:r>
              <a:rPr lang="en-US" baseline="0" dirty="0" err="1" smtClean="0"/>
              <a:t>mj</a:t>
            </a:r>
            <a:r>
              <a:rPr lang="en-US" baseline="0" dirty="0" smtClean="0"/>
              <a:t> = 74%.</a:t>
            </a:r>
            <a:endParaRPr lang="en-US"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19</a:t>
            </a:fld>
            <a:endParaRPr lang="en-US"/>
          </a:p>
        </p:txBody>
      </p:sp>
    </p:spTree>
    <p:extLst>
      <p:ext uri="{BB962C8B-B14F-4D97-AF65-F5344CB8AC3E}">
        <p14:creationId xmlns:p14="http://schemas.microsoft.com/office/powerpoint/2010/main" val="1319299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E00C26-8E78-4968-A33D-3891D3203149}" type="slidenum">
              <a:rPr lang="en-US" smtClean="0"/>
              <a:pPr/>
              <a:t>2</a:t>
            </a:fld>
            <a:endParaRPr lang="en-US"/>
          </a:p>
        </p:txBody>
      </p:sp>
    </p:spTree>
    <p:extLst>
      <p:ext uri="{BB962C8B-B14F-4D97-AF65-F5344CB8AC3E}">
        <p14:creationId xmlns:p14="http://schemas.microsoft.com/office/powerpoint/2010/main" val="582006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Support for TB-free bars is less (50%)</a:t>
            </a:r>
            <a:r>
              <a:rPr lang="en-US" baseline="0" dirty="0" smtClean="0"/>
              <a:t> when separated from restaurants.</a:t>
            </a:r>
            <a:endParaRPr lang="en-US"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20</a:t>
            </a:fld>
            <a:endParaRPr lang="en-US"/>
          </a:p>
        </p:txBody>
      </p:sp>
    </p:spTree>
    <p:extLst>
      <p:ext uri="{BB962C8B-B14F-4D97-AF65-F5344CB8AC3E}">
        <p14:creationId xmlns:p14="http://schemas.microsoft.com/office/powerpoint/2010/main" val="2998953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E00C26-8E78-4968-A33D-3891D3203149}" type="slidenum">
              <a:rPr lang="en-US" smtClean="0"/>
              <a:pPr/>
              <a:t>21</a:t>
            </a:fld>
            <a:endParaRPr lang="en-US"/>
          </a:p>
        </p:txBody>
      </p:sp>
    </p:spTree>
    <p:extLst>
      <p:ext uri="{BB962C8B-B14F-4D97-AF65-F5344CB8AC3E}">
        <p14:creationId xmlns:p14="http://schemas.microsoft.com/office/powerpoint/2010/main" val="223816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OHA</a:t>
            </a:r>
            <a:r>
              <a:rPr lang="en-US" baseline="0" dirty="0" smtClean="0"/>
              <a:t> Environmental Public Health, Licensed Facility Statistics reports  (http://www.oregon.gov/oha/PH/HEALTHYENVIRONMENTS/FOODSAFETY/Pages/stats.aspx)</a:t>
            </a:r>
            <a:endParaRPr lang="en-US" dirty="0" smtClean="0"/>
          </a:p>
        </p:txBody>
      </p:sp>
      <p:sp>
        <p:nvSpPr>
          <p:cNvPr id="4" name="Slide Number Placeholder 3"/>
          <p:cNvSpPr>
            <a:spLocks noGrp="1"/>
          </p:cNvSpPr>
          <p:nvPr>
            <p:ph type="sldNum" sz="quarter" idx="10"/>
          </p:nvPr>
        </p:nvSpPr>
        <p:spPr/>
        <p:txBody>
          <a:bodyPr/>
          <a:lstStyle/>
          <a:p>
            <a:fld id="{BBE00C26-8E78-4968-A33D-3891D3203149}" type="slidenum">
              <a:rPr lang="en-US" smtClean="0"/>
              <a:pPr/>
              <a:t>22</a:t>
            </a:fld>
            <a:endParaRPr lang="en-US"/>
          </a:p>
        </p:txBody>
      </p:sp>
    </p:spTree>
    <p:extLst>
      <p:ext uri="{BB962C8B-B14F-4D97-AF65-F5344CB8AC3E}">
        <p14:creationId xmlns:p14="http://schemas.microsoft.com/office/powerpoint/2010/main" val="4033516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Oregon Liquor Control Commission, unpublished data</a:t>
            </a:r>
          </a:p>
          <a:p>
            <a:r>
              <a:rPr lang="en-US" dirty="0" smtClean="0"/>
              <a:t>Full definition of F-coms (</a:t>
            </a:r>
            <a:r>
              <a:rPr lang="en-US" baseline="0" dirty="0" smtClean="0"/>
              <a:t>commercial full on-premises sales). “May sell and serve distilled liquor, malt beverages, wine, and cider for consumption on the licensed premises. May sell malt beverages, wine, and cider to individuals in a securely covered container (“growler”) for consumption off the licensed premises (the container may not hold more than 2 gallons). Eligible to apply to get pre-approved to cater some events off of the licensed premises (events that are small, usually closed to the general public, and where food service is the primary activity)”</a:t>
            </a:r>
            <a:endParaRPr lang="en-US"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23</a:t>
            </a:fld>
            <a:endParaRPr lang="en-US"/>
          </a:p>
        </p:txBody>
      </p:sp>
    </p:spTree>
    <p:extLst>
      <p:ext uri="{BB962C8B-B14F-4D97-AF65-F5344CB8AC3E}">
        <p14:creationId xmlns:p14="http://schemas.microsoft.com/office/powerpoint/2010/main" val="3045670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BE00C26-8E78-4968-A33D-3891D3203149}" type="slidenum">
              <a:rPr lang="en-US" smtClean="0"/>
              <a:pPr/>
              <a:t>24</a:t>
            </a:fld>
            <a:endParaRPr lang="en-US"/>
          </a:p>
        </p:txBody>
      </p:sp>
    </p:spTree>
    <p:extLst>
      <p:ext uri="{BB962C8B-B14F-4D97-AF65-F5344CB8AC3E}">
        <p14:creationId xmlns:p14="http://schemas.microsoft.com/office/powerpoint/2010/main" val="112014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859">
              <a:defRPr/>
            </a:pPr>
            <a:r>
              <a:rPr lang="en-US" dirty="0" smtClean="0"/>
              <a:t>Total complaints – actionable and non-actionable. </a:t>
            </a:r>
            <a:r>
              <a:rPr lang="en-US" baseline="0" dirty="0" smtClean="0"/>
              <a:t>~20% of complaints are generally deemed non-actionable.</a:t>
            </a:r>
            <a:endParaRPr lang="en-US" dirty="0" smtClean="0"/>
          </a:p>
          <a:p>
            <a:r>
              <a:rPr lang="en-US" dirty="0" smtClean="0"/>
              <a:t>Most common violations are ten-foot</a:t>
            </a:r>
            <a:r>
              <a:rPr lang="en-US" baseline="0" dirty="0" smtClean="0"/>
              <a:t> rule (~60%) and indoor smoking (20%)</a:t>
            </a:r>
          </a:p>
          <a:p>
            <a:r>
              <a:rPr lang="en-US" baseline="0" dirty="0" smtClean="0"/>
              <a:t>Source: Workplace exposure monitoring system (WEMS)</a:t>
            </a:r>
          </a:p>
        </p:txBody>
      </p:sp>
      <p:sp>
        <p:nvSpPr>
          <p:cNvPr id="4" name="Slide Number Placeholder 3"/>
          <p:cNvSpPr>
            <a:spLocks noGrp="1"/>
          </p:cNvSpPr>
          <p:nvPr>
            <p:ph type="sldNum" sz="quarter" idx="10"/>
          </p:nvPr>
        </p:nvSpPr>
        <p:spPr/>
        <p:txBody>
          <a:bodyPr/>
          <a:lstStyle/>
          <a:p>
            <a:fld id="{BBE00C26-8E78-4968-A33D-3891D3203149}" type="slidenum">
              <a:rPr lang="en-US" smtClean="0"/>
              <a:pPr/>
              <a:t>25</a:t>
            </a:fld>
            <a:endParaRPr lang="en-US"/>
          </a:p>
        </p:txBody>
      </p:sp>
    </p:spTree>
    <p:extLst>
      <p:ext uri="{BB962C8B-B14F-4D97-AF65-F5344CB8AC3E}">
        <p14:creationId xmlns:p14="http://schemas.microsoft.com/office/powerpoint/2010/main" val="32045415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2015 Leg session</a:t>
            </a:r>
            <a:r>
              <a:rPr lang="en-US" baseline="0" dirty="0" smtClean="0"/>
              <a:t> when 2546 passed, discussion around creating an exemption for smoke shops to allow alcohol indoors.</a:t>
            </a:r>
          </a:p>
          <a:p>
            <a:r>
              <a:rPr lang="en-US" baseline="0" dirty="0" smtClean="0"/>
              <a:t>Also, during 2015, discussion to allow vaping indoors</a:t>
            </a:r>
            <a:endParaRPr lang="en-US"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26</a:t>
            </a:fld>
            <a:endParaRPr lang="en-US"/>
          </a:p>
        </p:txBody>
      </p:sp>
    </p:spTree>
    <p:extLst>
      <p:ext uri="{BB962C8B-B14F-4D97-AF65-F5344CB8AC3E}">
        <p14:creationId xmlns:p14="http://schemas.microsoft.com/office/powerpoint/2010/main" val="381352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 justice:</a:t>
            </a:r>
          </a:p>
          <a:p>
            <a:r>
              <a:rPr lang="en-US" dirty="0" smtClean="0"/>
              <a:t>Where</a:t>
            </a:r>
            <a:r>
              <a:rPr lang="en-US" baseline="0" dirty="0" smtClean="0"/>
              <a:t> can someone use marijuana when it is prohibited by landlords, HOA, public housing authority</a:t>
            </a:r>
          </a:p>
          <a:p>
            <a:r>
              <a:rPr lang="en-US" baseline="0" dirty="0" smtClean="0"/>
              <a:t>Will this lower the chance that people will consume elsewhere if there is a place to consume legally?</a:t>
            </a:r>
          </a:p>
          <a:p>
            <a:endParaRPr lang="en-US" baseline="0" dirty="0" smtClean="0"/>
          </a:p>
          <a:p>
            <a:r>
              <a:rPr lang="en-US" baseline="0" dirty="0" smtClean="0"/>
              <a:t>Businesses:</a:t>
            </a:r>
          </a:p>
          <a:p>
            <a:r>
              <a:rPr lang="en-US" baseline="0" dirty="0" smtClean="0"/>
              <a:t>People come to Oregon for marijuana tourism, but where can they smoke?</a:t>
            </a:r>
          </a:p>
          <a:p>
            <a:r>
              <a:rPr lang="en-US" baseline="0" dirty="0" smtClean="0"/>
              <a:t>Hotels can give 25% of their rooms to smoking</a:t>
            </a:r>
          </a:p>
          <a:p>
            <a:endParaRPr lang="en-US" baseline="0" dirty="0" smtClean="0"/>
          </a:p>
          <a:p>
            <a:r>
              <a:rPr lang="en-US" baseline="0" dirty="0" smtClean="0"/>
              <a:t>Precedent:</a:t>
            </a:r>
          </a:p>
          <a:p>
            <a:r>
              <a:rPr lang="en-US" baseline="0" dirty="0" smtClean="0"/>
              <a:t>Denver’s initiative 300 has created a space for social use within the city. It has not yet been implemented so it is not clear how it will work, and the city has been threatened with a lawsuit already as proponents feel there are too many restrictions…but this model could be used to make arguments for precedent.</a:t>
            </a:r>
          </a:p>
          <a:p>
            <a:endParaRPr lang="en-US" baseline="0" dirty="0" smtClean="0"/>
          </a:p>
          <a:p>
            <a:r>
              <a:rPr lang="en-US" baseline="0" dirty="0" smtClean="0"/>
              <a:t>State capacity to work on legislative issues vs. industry advocates; money, resources. Local communities are part of a larger movement. Industry is taking first steps and will move forward.</a:t>
            </a:r>
          </a:p>
          <a:p>
            <a:endParaRPr lang="en-US" baseline="0" dirty="0" smtClean="0"/>
          </a:p>
          <a:p>
            <a:r>
              <a:rPr lang="en-US" baseline="0" dirty="0" smtClean="0"/>
              <a:t>How do you see yourselves in the statewide context? How do you engage in your community and how do you connect to the state? Importance of local policies for protecting the ICAA. These things typically start locally.</a:t>
            </a:r>
            <a:endParaRPr lang="en-US"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27</a:t>
            </a:fld>
            <a:endParaRPr lang="en-US"/>
          </a:p>
        </p:txBody>
      </p:sp>
    </p:spTree>
    <p:extLst>
      <p:ext uri="{BB962C8B-B14F-4D97-AF65-F5344CB8AC3E}">
        <p14:creationId xmlns:p14="http://schemas.microsoft.com/office/powerpoint/2010/main" val="4796549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All coordinators should be signed up to receive complaint</a:t>
            </a:r>
            <a:r>
              <a:rPr lang="en-US" baseline="0" dirty="0" smtClean="0"/>
              <a:t> notifications through WEMS.  If you don’t think you are signed-up, please let your liaison know ASAP</a:t>
            </a:r>
          </a:p>
          <a:p>
            <a:pPr marL="169581" indent="-169581">
              <a:buFontTx/>
              <a:buChar char="-"/>
            </a:pPr>
            <a:r>
              <a:rPr lang="en-US" dirty="0" smtClean="0"/>
              <a:t>Once you log-in</a:t>
            </a:r>
            <a:r>
              <a:rPr lang="en-US" baseline="0" dirty="0" smtClean="0"/>
              <a:t>, you should see this page</a:t>
            </a:r>
          </a:p>
          <a:p>
            <a:pPr marL="169581" indent="-169581">
              <a:buFontTx/>
              <a:buChar char="-"/>
            </a:pPr>
            <a:endParaRPr lang="en-US"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28</a:t>
            </a:fld>
            <a:endParaRPr lang="en-US"/>
          </a:p>
        </p:txBody>
      </p:sp>
    </p:spTree>
    <p:extLst>
      <p:ext uri="{BB962C8B-B14F-4D97-AF65-F5344CB8AC3E}">
        <p14:creationId xmlns:p14="http://schemas.microsoft.com/office/powerpoint/2010/main" val="987063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 all variations of the business</a:t>
            </a:r>
            <a:r>
              <a:rPr lang="en-US" baseline="0" dirty="0" smtClean="0"/>
              <a:t> name with as little information as possible:</a:t>
            </a:r>
          </a:p>
          <a:p>
            <a:r>
              <a:rPr lang="en-US" baseline="0" dirty="0" smtClean="0"/>
              <a:t>- Bill’s and Bills without “tavern and grill”, for example</a:t>
            </a:r>
            <a:endParaRPr lang="en-US"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29</a:t>
            </a:fld>
            <a:endParaRPr lang="en-US"/>
          </a:p>
        </p:txBody>
      </p:sp>
    </p:spTree>
    <p:extLst>
      <p:ext uri="{BB962C8B-B14F-4D97-AF65-F5344CB8AC3E}">
        <p14:creationId xmlns:p14="http://schemas.microsoft.com/office/powerpoint/2010/main" val="961266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859">
              <a:defRPr/>
            </a:pPr>
            <a:r>
              <a:rPr lang="en-US" dirty="0" smtClean="0"/>
              <a:t>Corvallis, Benton County, Central Point, Baker City, Multnomah County, Eugene, Philomath, Grants Pass, St. Helens, Tillamook County, Lake Oswego, Tualatin</a:t>
            </a:r>
          </a:p>
          <a:p>
            <a:endParaRPr lang="en-US"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3</a:t>
            </a:fld>
            <a:endParaRPr lang="en-US"/>
          </a:p>
        </p:txBody>
      </p:sp>
    </p:spTree>
    <p:extLst>
      <p:ext uri="{BB962C8B-B14F-4D97-AF65-F5344CB8AC3E}">
        <p14:creationId xmlns:p14="http://schemas.microsoft.com/office/powerpoint/2010/main" val="33922043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on Google, drive by, etc.</a:t>
            </a:r>
            <a:r>
              <a:rPr lang="en-US" baseline="0" dirty="0" smtClean="0"/>
              <a:t> </a:t>
            </a:r>
          </a:p>
          <a:p>
            <a:r>
              <a:rPr lang="en-US" baseline="0" dirty="0" smtClean="0"/>
              <a:t>Fill-in as much information as possible, as accurately as you can</a:t>
            </a:r>
          </a:p>
          <a:p>
            <a:endParaRPr lang="en-US" baseline="0" dirty="0" smtClean="0"/>
          </a:p>
          <a:p>
            <a:r>
              <a:rPr lang="en-US" baseline="0" dirty="0" smtClean="0"/>
              <a:t>Must do this step, even if the complaint is not valid, even if its for something like a dirty hotel or restaurant</a:t>
            </a:r>
          </a:p>
          <a:p>
            <a:r>
              <a:rPr lang="en-US" baseline="0" dirty="0" smtClean="0"/>
              <a:t>- Mark invalid </a:t>
            </a:r>
            <a:endParaRPr lang="en-US"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30</a:t>
            </a:fld>
            <a:endParaRPr lang="en-US"/>
          </a:p>
        </p:txBody>
      </p:sp>
    </p:spTree>
    <p:extLst>
      <p:ext uri="{BB962C8B-B14F-4D97-AF65-F5344CB8AC3E}">
        <p14:creationId xmlns:p14="http://schemas.microsoft.com/office/powerpoint/2010/main" val="39226763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Complainant</a:t>
            </a:r>
            <a:r>
              <a:rPr lang="en-US" baseline="0" dirty="0" smtClean="0"/>
              <a:t> response letters due go to the person who submitted the claim</a:t>
            </a:r>
          </a:p>
          <a:p>
            <a:r>
              <a:rPr lang="en-US" baseline="0" dirty="0" smtClean="0"/>
              <a:t>Initial Response letters due go to the business</a:t>
            </a:r>
          </a:p>
          <a:p>
            <a:endParaRPr lang="en-US" baseline="0" dirty="0" smtClean="0"/>
          </a:p>
          <a:p>
            <a:r>
              <a:rPr lang="en-US" baseline="0" dirty="0" smtClean="0"/>
              <a:t>When you click on the complaint ID from this screen, it takes you directly to the form letter</a:t>
            </a:r>
          </a:p>
          <a:p>
            <a:pPr marL="169581" indent="-169581">
              <a:buFontTx/>
              <a:buChar char="-"/>
            </a:pPr>
            <a:endParaRPr lang="en-US"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31</a:t>
            </a:fld>
            <a:endParaRPr lang="en-US"/>
          </a:p>
        </p:txBody>
      </p:sp>
    </p:spTree>
    <p:extLst>
      <p:ext uri="{BB962C8B-B14F-4D97-AF65-F5344CB8AC3E}">
        <p14:creationId xmlns:p14="http://schemas.microsoft.com/office/powerpoint/2010/main" val="27882306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time to mention that</a:t>
            </a:r>
            <a:r>
              <a:rPr lang="en-US" baseline="0" dirty="0" smtClean="0"/>
              <a:t> you need to be in EI or Firefox</a:t>
            </a:r>
          </a:p>
          <a:p>
            <a:r>
              <a:rPr lang="en-US" baseline="0" dirty="0" smtClean="0"/>
              <a:t>Edit, copy, and paste on to letter head</a:t>
            </a:r>
          </a:p>
          <a:p>
            <a:r>
              <a:rPr lang="en-US" baseline="0" dirty="0" smtClean="0"/>
              <a:t>Complete dates in correspondence history</a:t>
            </a:r>
          </a:p>
          <a:p>
            <a:endParaRPr lang="en-US" baseline="0" dirty="0" smtClean="0"/>
          </a:p>
          <a:p>
            <a:r>
              <a:rPr lang="en-US" baseline="0" dirty="0" smtClean="0"/>
              <a:t>You are done with </a:t>
            </a:r>
            <a:r>
              <a:rPr lang="en-US" baseline="0" smtClean="0"/>
              <a:t>this complaint</a:t>
            </a:r>
            <a:endParaRPr lang="en-US"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32</a:t>
            </a:fld>
            <a:endParaRPr lang="en-US"/>
          </a:p>
        </p:txBody>
      </p:sp>
    </p:spTree>
    <p:extLst>
      <p:ext uri="{BB962C8B-B14F-4D97-AF65-F5344CB8AC3E}">
        <p14:creationId xmlns:p14="http://schemas.microsoft.com/office/powerpoint/2010/main" val="6870249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E00C26-8E78-4968-A33D-3891D3203149}" type="slidenum">
              <a:rPr lang="en-US" smtClean="0"/>
              <a:pPr/>
              <a:t>33</a:t>
            </a:fld>
            <a:endParaRPr lang="en-US"/>
          </a:p>
        </p:txBody>
      </p:sp>
    </p:spTree>
    <p:extLst>
      <p:ext uri="{BB962C8B-B14F-4D97-AF65-F5344CB8AC3E}">
        <p14:creationId xmlns:p14="http://schemas.microsoft.com/office/powerpoint/2010/main" val="40598394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dirty="0"/>
              <a:t>If complaint is received more than three years after entering into a remediation plan, and no violations were observed in that three-year period, follow the process in Figure 2. </a:t>
            </a:r>
          </a:p>
          <a:p>
            <a:endParaRPr lang="en-US"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34</a:t>
            </a:fld>
            <a:endParaRPr lang="en-US"/>
          </a:p>
        </p:txBody>
      </p:sp>
    </p:spTree>
    <p:extLst>
      <p:ext uri="{BB962C8B-B14F-4D97-AF65-F5344CB8AC3E}">
        <p14:creationId xmlns:p14="http://schemas.microsoft.com/office/powerpoint/2010/main" val="32784245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a:t>
            </a:r>
          </a:p>
          <a:p>
            <a:r>
              <a:rPr lang="en-US" dirty="0" smtClean="0"/>
              <a:t>Associate the business</a:t>
            </a:r>
          </a:p>
          <a:p>
            <a:r>
              <a:rPr lang="en-US" dirty="0" smtClean="0"/>
              <a:t>Create</a:t>
            </a:r>
            <a:r>
              <a:rPr lang="en-US" baseline="0" dirty="0" smtClean="0"/>
              <a:t> business</a:t>
            </a:r>
          </a:p>
          <a:p>
            <a:r>
              <a:rPr lang="en-US" baseline="0" dirty="0" smtClean="0"/>
              <a:t>Send IRL and complainant letter (if applicable)</a:t>
            </a:r>
          </a:p>
          <a:p>
            <a:endParaRPr lang="en-US" baseline="0" dirty="0" smtClean="0"/>
          </a:p>
          <a:p>
            <a:r>
              <a:rPr lang="en-US" baseline="0" dirty="0" smtClean="0"/>
              <a:t>If had to do a site visit, tape measure could be helpful.</a:t>
            </a:r>
            <a:endParaRPr lang="en-US" dirty="0" smtClean="0"/>
          </a:p>
          <a:p>
            <a:endParaRPr lang="en-US" dirty="0" smtClean="0"/>
          </a:p>
          <a:p>
            <a:r>
              <a:rPr lang="en-US" dirty="0" smtClean="0"/>
              <a:t>In small groups discuss the following:</a:t>
            </a:r>
            <a:endParaRPr lang="en-US"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35</a:t>
            </a:fld>
            <a:endParaRPr lang="en-US"/>
          </a:p>
        </p:txBody>
      </p:sp>
    </p:spTree>
    <p:extLst>
      <p:ext uri="{BB962C8B-B14F-4D97-AF65-F5344CB8AC3E}">
        <p14:creationId xmlns:p14="http://schemas.microsoft.com/office/powerpoint/2010/main" val="17585922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a:t>
            </a:r>
          </a:p>
          <a:p>
            <a:r>
              <a:rPr lang="en-US" dirty="0" smtClean="0"/>
              <a:t>Associate</a:t>
            </a:r>
            <a:r>
              <a:rPr lang="en-US" baseline="0" dirty="0" smtClean="0"/>
              <a:t> the business</a:t>
            </a:r>
          </a:p>
          <a:p>
            <a:endParaRPr lang="en-US" baseline="0" dirty="0" smtClean="0"/>
          </a:p>
          <a:p>
            <a:r>
              <a:rPr lang="en-US" baseline="0" dirty="0" smtClean="0"/>
              <a:t>Conduct a site visit</a:t>
            </a:r>
            <a:endParaRPr lang="en-US" dirty="0" smtClean="0"/>
          </a:p>
          <a:p>
            <a:endParaRPr lang="en-US" dirty="0" smtClean="0"/>
          </a:p>
          <a:p>
            <a:r>
              <a:rPr lang="en-US" dirty="0" smtClean="0"/>
              <a:t>In small groups discuss the following:</a:t>
            </a:r>
            <a:endParaRPr lang="en-US"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36</a:t>
            </a:fld>
            <a:endParaRPr lang="en-US"/>
          </a:p>
        </p:txBody>
      </p:sp>
    </p:spTree>
    <p:extLst>
      <p:ext uri="{BB962C8B-B14F-4D97-AF65-F5344CB8AC3E}">
        <p14:creationId xmlns:p14="http://schemas.microsoft.com/office/powerpoint/2010/main" val="20847377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Knowledge of who is subject to the ICAA: public places, places with an</a:t>
            </a:r>
            <a:r>
              <a:rPr lang="en-US" baseline="0" dirty="0" smtClean="0"/>
              <a:t> employee (this includes hired entertainment or other), certified smoke shops (where they are, how they are certified) vs. uncertified business. There are only 23 exempt smoke shops in the state and 10 exempt cigar bars. None allows the smoking of marijuana and none allows vaping inside; they are for consuming tobacco products only.</a:t>
            </a:r>
          </a:p>
          <a:p>
            <a:r>
              <a:rPr lang="en-US" baseline="0" dirty="0" smtClean="0"/>
              <a:t>Signs are required by law at every entrance and exit.</a:t>
            </a:r>
          </a:p>
          <a:p>
            <a:endParaRPr lang="en-US" baseline="0" dirty="0" smtClean="0"/>
          </a:p>
          <a:p>
            <a:r>
              <a:rPr lang="en-US" baseline="0" dirty="0" smtClean="0"/>
              <a:t>Before leaving the store: enter into a remediation plan for the signs. No other violations were observed.</a:t>
            </a:r>
          </a:p>
          <a:p>
            <a:r>
              <a:rPr lang="en-US" baseline="0" dirty="0" smtClean="0"/>
              <a:t>Some counties provide signs to businesses and hand out information about the ICAA, Quit Line and other relevant resources.</a:t>
            </a:r>
          </a:p>
          <a:p>
            <a:endParaRPr lang="en-US" baseline="0" dirty="0" smtClean="0"/>
          </a:p>
          <a:p>
            <a:r>
              <a:rPr lang="en-US" baseline="0" dirty="0" smtClean="0"/>
              <a:t>Update WEMS, follow up site visits after 15 days.</a:t>
            </a:r>
          </a:p>
          <a:p>
            <a:endParaRPr lang="en-US" baseline="0" dirty="0" smtClean="0"/>
          </a:p>
          <a:p>
            <a:r>
              <a:rPr lang="en-US" baseline="0" dirty="0" smtClean="0"/>
              <a:t>Also: take photos, keep notes.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BE00C26-8E78-4968-A33D-3891D3203149}" type="slidenum">
              <a:rPr lang="en-US" smtClean="0"/>
              <a:pPr/>
              <a:t>37</a:t>
            </a:fld>
            <a:endParaRPr lang="en-US"/>
          </a:p>
        </p:txBody>
      </p:sp>
    </p:spTree>
    <p:extLst>
      <p:ext uri="{BB962C8B-B14F-4D97-AF65-F5344CB8AC3E}">
        <p14:creationId xmlns:p14="http://schemas.microsoft.com/office/powerpoint/2010/main" val="25663630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a:t>
            </a:r>
          </a:p>
          <a:p>
            <a:r>
              <a:rPr lang="en-US" dirty="0" smtClean="0"/>
              <a:t>Associate</a:t>
            </a:r>
            <a:r>
              <a:rPr lang="en-US" baseline="0" dirty="0" smtClean="0"/>
              <a:t> business</a:t>
            </a:r>
          </a:p>
          <a:p>
            <a:r>
              <a:rPr lang="en-US" baseline="0" dirty="0" smtClean="0"/>
              <a:t>Site visit</a:t>
            </a:r>
            <a:endParaRPr lang="en-US" dirty="0" smtClean="0"/>
          </a:p>
          <a:p>
            <a:endParaRPr lang="en-US" dirty="0" smtClean="0"/>
          </a:p>
          <a:p>
            <a:r>
              <a:rPr lang="en-US" dirty="0" smtClean="0"/>
              <a:t>In small groups discuss the following:</a:t>
            </a:r>
            <a:endParaRPr lang="en-US"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38</a:t>
            </a:fld>
            <a:endParaRPr lang="en-US"/>
          </a:p>
        </p:txBody>
      </p:sp>
    </p:spTree>
    <p:extLst>
      <p:ext uri="{BB962C8B-B14F-4D97-AF65-F5344CB8AC3E}">
        <p14:creationId xmlns:p14="http://schemas.microsoft.com/office/powerpoint/2010/main" val="2165346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Business</a:t>
            </a:r>
            <a:r>
              <a:rPr lang="en-US" baseline="0" dirty="0" smtClean="0"/>
              <a:t>es are responsible for ensuring they do not violate the ICAA. Store owner is responsible. Recommend store owner talk to the building owner about the issue and options: e.g. drawing 10 ft. lines, extending 10 ft. area, going totally smoke-free; what is in the lease for the </a:t>
            </a:r>
            <a:r>
              <a:rPr lang="en-US" baseline="0" smtClean="0"/>
              <a:t>building tenants.</a:t>
            </a:r>
            <a:endParaRPr lang="en-US"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39</a:t>
            </a:fld>
            <a:endParaRPr lang="en-US"/>
          </a:p>
        </p:txBody>
      </p:sp>
    </p:spTree>
    <p:extLst>
      <p:ext uri="{BB962C8B-B14F-4D97-AF65-F5344CB8AC3E}">
        <p14:creationId xmlns:p14="http://schemas.microsoft.com/office/powerpoint/2010/main" val="1639877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1197" indent="-341197">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In 2007, the Oregon Legislature expanded the Oregon </a:t>
            </a:r>
            <a:r>
              <a:rPr lang="en-US" dirty="0" err="1">
                <a:latin typeface="Calibri" panose="020F0502020204030204" pitchFamily="34" charset="0"/>
                <a:ea typeface="Calibri" panose="020F0502020204030204" pitchFamily="34" charset="0"/>
                <a:cs typeface="Calibri" panose="020F0502020204030204" pitchFamily="34" charset="0"/>
              </a:rPr>
              <a:t>Smokefree</a:t>
            </a:r>
            <a:r>
              <a:rPr lang="en-US" dirty="0">
                <a:latin typeface="Calibri" panose="020F0502020204030204" pitchFamily="34" charset="0"/>
                <a:ea typeface="Calibri" panose="020F0502020204030204" pitchFamily="34" charset="0"/>
                <a:cs typeface="Calibri" panose="020F0502020204030204" pitchFamily="34" charset="0"/>
              </a:rPr>
              <a:t> Workplace Law (also known as the ICAA), by eliminating prior exemptions for bars and taverns, bar areas of restaurants, bingo halls and bowling centers. It also prohibited smoking within 10 feet of entrances, exits, windows that open, and ventilation intakes for workplaces and public places.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1197" indent="-341197">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Exemptions remained for qualifying smoke shops, cigar bars and up to 25% of hotel or motel rooms.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1197" indent="-341197">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The 2007 law also removed preemption for </a:t>
            </a:r>
            <a:r>
              <a:rPr lang="en-US" dirty="0" err="1">
                <a:latin typeface="Calibri" panose="020F0502020204030204" pitchFamily="34" charset="0"/>
                <a:ea typeface="Calibri" panose="020F0502020204030204" pitchFamily="34" charset="0"/>
                <a:cs typeface="Calibri" panose="020F0502020204030204" pitchFamily="34" charset="0"/>
              </a:rPr>
              <a:t>smokefree</a:t>
            </a:r>
            <a:r>
              <a:rPr lang="en-US" dirty="0">
                <a:latin typeface="Calibri" panose="020F0502020204030204" pitchFamily="34" charset="0"/>
                <a:ea typeface="Calibri" panose="020F0502020204030204" pitchFamily="34" charset="0"/>
                <a:cs typeface="Calibri" panose="020F0502020204030204" pitchFamily="34" charset="0"/>
              </a:rPr>
              <a:t> ordinances related to public and private workplaces. Thus, some cities and counties in Oregon also have enacted local </a:t>
            </a:r>
            <a:r>
              <a:rPr lang="en-US" dirty="0" err="1">
                <a:latin typeface="Calibri" panose="020F0502020204030204" pitchFamily="34" charset="0"/>
                <a:ea typeface="Calibri" panose="020F0502020204030204" pitchFamily="34" charset="0"/>
                <a:cs typeface="Calibri" panose="020F0502020204030204" pitchFamily="34" charset="0"/>
              </a:rPr>
              <a:t>smokefree</a:t>
            </a:r>
            <a:r>
              <a:rPr lang="en-US" dirty="0">
                <a:latin typeface="Calibri" panose="020F0502020204030204" pitchFamily="34" charset="0"/>
                <a:ea typeface="Calibri" panose="020F0502020204030204" pitchFamily="34" charset="0"/>
                <a:cs typeface="Calibri" panose="020F0502020204030204" pitchFamily="34" charset="0"/>
              </a:rPr>
              <a:t> workplace laws with standards and requirements that are stricter than in state law (e.g. Benton County does not exempt smoke shops). </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4</a:t>
            </a:fld>
            <a:endParaRPr lang="en-US"/>
          </a:p>
        </p:txBody>
      </p:sp>
    </p:spTree>
    <p:extLst>
      <p:ext uri="{BB962C8B-B14F-4D97-AF65-F5344CB8AC3E}">
        <p14:creationId xmlns:p14="http://schemas.microsoft.com/office/powerpoint/2010/main" val="14402286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E00C26-8E78-4968-A33D-3891D3203149}" type="slidenum">
              <a:rPr lang="en-US" smtClean="0"/>
              <a:pPr/>
              <a:t>40</a:t>
            </a:fld>
            <a:endParaRPr lang="en-US"/>
          </a:p>
        </p:txBody>
      </p:sp>
    </p:spTree>
    <p:extLst>
      <p:ext uri="{BB962C8B-B14F-4D97-AF65-F5344CB8AC3E}">
        <p14:creationId xmlns:p14="http://schemas.microsoft.com/office/powerpoint/2010/main" val="3621682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859">
              <a:defRPr/>
            </a:pPr>
            <a:r>
              <a:rPr lang="en-US" dirty="0"/>
              <a:t>In 2011, the Oregon Legislature amended the ICAA to add restrictions for existing exempt smoke shops, and created a new category of smoke shop in law (smoke shop A). This went into effect June 30, 2011. </a:t>
            </a:r>
          </a:p>
          <a:p>
            <a:endParaRPr lang="en-US" dirty="0"/>
          </a:p>
        </p:txBody>
      </p:sp>
      <p:sp>
        <p:nvSpPr>
          <p:cNvPr id="4" name="Slide Number Placeholder 3"/>
          <p:cNvSpPr>
            <a:spLocks noGrp="1"/>
          </p:cNvSpPr>
          <p:nvPr>
            <p:ph type="sldNum" sz="quarter" idx="10"/>
          </p:nvPr>
        </p:nvSpPr>
        <p:spPr/>
        <p:txBody>
          <a:bodyPr/>
          <a:lstStyle/>
          <a:p>
            <a:fld id="{BBE00C26-8E78-4968-A33D-3891D3203149}" type="slidenum">
              <a:rPr lang="en-US" smtClean="0"/>
              <a:pPr/>
              <a:t>5</a:t>
            </a:fld>
            <a:endParaRPr lang="en-US"/>
          </a:p>
        </p:txBody>
      </p:sp>
    </p:spTree>
    <p:extLst>
      <p:ext uri="{BB962C8B-B14F-4D97-AF65-F5344CB8AC3E}">
        <p14:creationId xmlns:p14="http://schemas.microsoft.com/office/powerpoint/2010/main" val="303976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the 2015 legislative session, House Bill 2546 was passed</a:t>
            </a:r>
            <a:r>
              <a:rPr lang="en-US" baseline="0" dirty="0" smtClean="0"/>
              <a:t> and was signed by Governor Brown into law.</a:t>
            </a:r>
          </a:p>
          <a:p>
            <a:endParaRPr lang="en-US" baseline="0" dirty="0" smtClean="0"/>
          </a:p>
          <a:p>
            <a:r>
              <a:rPr lang="en-US" baseline="0" dirty="0" smtClean="0"/>
              <a:t>This law is the inclusion of electronic cigarettes in Oregon’s Indoor Clean Air Act, which means they cannot be used inside public places and places of employment or within 10 feet of entrances, exits, windows, and ventilation systems of businesses. </a:t>
            </a:r>
          </a:p>
          <a:p>
            <a:endParaRPr lang="en-US" baseline="0" dirty="0" smtClean="0"/>
          </a:p>
          <a:p>
            <a:pPr defTabSz="909859" fontAlgn="auto">
              <a:spcBef>
                <a:spcPts val="0"/>
              </a:spcBef>
              <a:spcAft>
                <a:spcPts val="0"/>
              </a:spcAft>
              <a:defRPr/>
            </a:pPr>
            <a:r>
              <a:rPr lang="en-US" baseline="0" dirty="0" smtClean="0"/>
              <a:t>This was a huge effort by many people. Every person in this picture, and many more, contributed to the passage of this successful policy. Oregon’s law is one of the strongest. </a:t>
            </a:r>
          </a:p>
          <a:p>
            <a:pPr defTabSz="909859" fontAlgn="auto">
              <a:spcBef>
                <a:spcPts val="0"/>
              </a:spcBef>
              <a:spcAft>
                <a:spcPts val="0"/>
              </a:spcAft>
              <a:defRPr/>
            </a:pPr>
            <a:endParaRPr lang="en-US" baseline="0" dirty="0" smtClean="0"/>
          </a:p>
        </p:txBody>
      </p:sp>
      <p:sp>
        <p:nvSpPr>
          <p:cNvPr id="4" name="Slide Number Placeholder 3"/>
          <p:cNvSpPr>
            <a:spLocks noGrp="1"/>
          </p:cNvSpPr>
          <p:nvPr>
            <p:ph type="sldNum" sz="quarter" idx="10"/>
          </p:nvPr>
        </p:nvSpPr>
        <p:spPr/>
        <p:txBody>
          <a:bodyPr/>
          <a:lstStyle/>
          <a:p>
            <a:pPr>
              <a:defRPr/>
            </a:pPr>
            <a:fld id="{46AF7553-B771-4766-9E1F-2F14ED9DA5B7}" type="slidenum">
              <a:rPr lang="en-US" smtClean="0"/>
              <a:pPr>
                <a:defRPr/>
              </a:pPr>
              <a:t>6</a:t>
            </a:fld>
            <a:endParaRPr lang="en-US" dirty="0"/>
          </a:p>
        </p:txBody>
      </p:sp>
    </p:spTree>
    <p:extLst>
      <p:ext uri="{BB962C8B-B14F-4D97-AF65-F5344CB8AC3E}">
        <p14:creationId xmlns:p14="http://schemas.microsoft.com/office/powerpoint/2010/main" val="736062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Defined “inhalant delivery systems”</a:t>
            </a:r>
          </a:p>
          <a:p>
            <a:pPr lvl="1"/>
            <a:r>
              <a:rPr lang="en-US" dirty="0" smtClean="0"/>
              <a:t>IDS are devices that can be used to deliver nicotine, cannabinoids and other substances, in the form of a vapor or aerosol. </a:t>
            </a:r>
          </a:p>
          <a:p>
            <a:pPr lvl="1"/>
            <a:r>
              <a:rPr lang="en-US" dirty="0" smtClean="0"/>
              <a:t>These include e-cigarettes, vape pens, e-hookah and other devices. These are not considered tobacco products under the law.</a:t>
            </a:r>
          </a:p>
        </p:txBody>
      </p:sp>
      <p:sp>
        <p:nvSpPr>
          <p:cNvPr id="4" name="Slide Number Placeholder 3"/>
          <p:cNvSpPr>
            <a:spLocks noGrp="1"/>
          </p:cNvSpPr>
          <p:nvPr>
            <p:ph type="sldNum" sz="quarter" idx="10"/>
          </p:nvPr>
        </p:nvSpPr>
        <p:spPr/>
        <p:txBody>
          <a:bodyPr/>
          <a:lstStyle/>
          <a:p>
            <a:pPr>
              <a:defRPr/>
            </a:pPr>
            <a:fld id="{46AF7553-B771-4766-9E1F-2F14ED9DA5B7}" type="slidenum">
              <a:rPr lang="en-US" smtClean="0"/>
              <a:pPr>
                <a:defRPr/>
              </a:pPr>
              <a:t>7</a:t>
            </a:fld>
            <a:endParaRPr lang="en-US" dirty="0"/>
          </a:p>
        </p:txBody>
      </p:sp>
    </p:spTree>
    <p:extLst>
      <p:ext uri="{BB962C8B-B14F-4D97-AF65-F5344CB8AC3E}">
        <p14:creationId xmlns:p14="http://schemas.microsoft.com/office/powerpoint/2010/main" val="1191490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r>
              <a:rPr lang="en-US" dirty="0" smtClean="0"/>
              <a:t>Prohibits the use of e-cigarettes and other inhalant delivery systems in workplaces, restaurants, bars and other indoor public places. </a:t>
            </a:r>
            <a:endParaRPr lang="en-US" dirty="0" smtClean="0">
              <a:latin typeface="Times" pitchFamily="2" charset="0"/>
              <a:ea typeface="ＭＳ Ｐゴシック" pitchFamily="2" charset="-128"/>
            </a:endParaRPr>
          </a:p>
        </p:txBody>
      </p:sp>
      <p:sp>
        <p:nvSpPr>
          <p:cNvPr id="148484" name="Slide Number Placeholder 3"/>
          <p:cNvSpPr>
            <a:spLocks noGrp="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60379" indent="-292452" eaLnBrk="0" hangingPunct="0">
              <a:defRPr sz="2400">
                <a:solidFill>
                  <a:schemeClr val="tx1"/>
                </a:solidFill>
                <a:latin typeface="Times" panose="02020603050405020304" pitchFamily="18" charset="0"/>
                <a:ea typeface="MS PGothic" panose="020B0600070205080204" pitchFamily="34" charset="-128"/>
              </a:defRPr>
            </a:lvl2pPr>
            <a:lvl3pPr marL="1169812" indent="-233963" eaLnBrk="0" hangingPunct="0">
              <a:defRPr sz="2400">
                <a:solidFill>
                  <a:schemeClr val="tx1"/>
                </a:solidFill>
                <a:latin typeface="Times" panose="02020603050405020304" pitchFamily="18" charset="0"/>
                <a:ea typeface="MS PGothic" panose="020B0600070205080204" pitchFamily="34" charset="-128"/>
              </a:defRPr>
            </a:lvl3pPr>
            <a:lvl4pPr marL="1637735" indent="-233963" eaLnBrk="0" hangingPunct="0">
              <a:defRPr sz="2400">
                <a:solidFill>
                  <a:schemeClr val="tx1"/>
                </a:solidFill>
                <a:latin typeface="Times" panose="02020603050405020304" pitchFamily="18" charset="0"/>
                <a:ea typeface="MS PGothic" panose="020B0600070205080204" pitchFamily="34" charset="-128"/>
              </a:defRPr>
            </a:lvl4pPr>
            <a:lvl5pPr marL="2105659" indent="-233963" eaLnBrk="0" hangingPunct="0">
              <a:defRPr sz="2400">
                <a:solidFill>
                  <a:schemeClr val="tx1"/>
                </a:solidFill>
                <a:latin typeface="Times" panose="02020603050405020304" pitchFamily="18" charset="0"/>
                <a:ea typeface="MS PGothic" panose="020B0600070205080204" pitchFamily="34" charset="-128"/>
              </a:defRPr>
            </a:lvl5pPr>
            <a:lvl6pPr marL="2573586" indent="-23396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41509" indent="-23396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509434" indent="-23396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77358" indent="-23396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defRPr/>
            </a:pPr>
            <a:fld id="{74674200-EA3E-41A1-AE95-25A04C2DE4A3}" type="slidenum">
              <a:rPr lang="en-US" sz="1200"/>
              <a:pPr>
                <a:defRPr/>
              </a:pPr>
              <a:t>8</a:t>
            </a:fld>
            <a:endParaRPr lang="en-US" sz="1200" dirty="0"/>
          </a:p>
        </p:txBody>
      </p:sp>
    </p:spTree>
    <p:extLst>
      <p:ext uri="{BB962C8B-B14F-4D97-AF65-F5344CB8AC3E}">
        <p14:creationId xmlns:p14="http://schemas.microsoft.com/office/powerpoint/2010/main" val="4197871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reference: </a:t>
            </a:r>
            <a:endParaRPr lang="en-US" dirty="0" smtClean="0"/>
          </a:p>
          <a:p>
            <a:r>
              <a:rPr lang="en-US" dirty="0" smtClean="0"/>
              <a:t>“Inhalant” means nicotine, a cannabinoid or any other substance that:</a:t>
            </a:r>
          </a:p>
          <a:p>
            <a:r>
              <a:rPr lang="en-US" dirty="0" smtClean="0"/>
              <a:t>(a) Is in a form that allows the nicotine, cannabinoid or substance to be delivered into a</a:t>
            </a:r>
          </a:p>
          <a:p>
            <a:r>
              <a:rPr lang="en-US" dirty="0" smtClean="0"/>
              <a:t>person’s respiratory system;</a:t>
            </a:r>
          </a:p>
          <a:p>
            <a:r>
              <a:rPr lang="en-US" dirty="0" smtClean="0"/>
              <a:t>(b) Is inhaled for the purpose of delivering the nicotine, cannabinoid or other substance</a:t>
            </a:r>
          </a:p>
          <a:p>
            <a:r>
              <a:rPr lang="en-US" dirty="0" smtClean="0"/>
              <a:t>into a person’s respiratory system; and</a:t>
            </a:r>
          </a:p>
          <a:p>
            <a:r>
              <a:rPr lang="en-US" dirty="0" smtClean="0"/>
              <a:t>(c)(A) Is not approved by the United States </a:t>
            </a:r>
          </a:p>
          <a:p>
            <a:r>
              <a:rPr lang="en-US" dirty="0" smtClean="0"/>
              <a:t>Food and Drug Administration for a</a:t>
            </a:r>
          </a:p>
          <a:p>
            <a:r>
              <a:rPr lang="en-US" dirty="0" smtClean="0"/>
              <a:t>therapeutic purpose; or</a:t>
            </a:r>
          </a:p>
          <a:p>
            <a:r>
              <a:rPr lang="en-US" dirty="0" smtClean="0"/>
              <a:t>(B) If approved by the United States Food and Drug Administration for a therapeutic</a:t>
            </a:r>
          </a:p>
          <a:p>
            <a:r>
              <a:rPr lang="en-US" dirty="0" smtClean="0"/>
              <a:t>purpose, is not marketed and sold solely for that purpose.</a:t>
            </a:r>
            <a:endParaRPr lang="en-US" dirty="0"/>
          </a:p>
        </p:txBody>
      </p:sp>
      <p:sp>
        <p:nvSpPr>
          <p:cNvPr id="4" name="Slide Number Placeholder 3"/>
          <p:cNvSpPr>
            <a:spLocks noGrp="1"/>
          </p:cNvSpPr>
          <p:nvPr>
            <p:ph type="sldNum" sz="quarter" idx="10"/>
          </p:nvPr>
        </p:nvSpPr>
        <p:spPr/>
        <p:txBody>
          <a:bodyPr/>
          <a:lstStyle/>
          <a:p>
            <a:fld id="{795B41ED-1272-446B-8091-390B6637446C}" type="slidenum">
              <a:rPr lang="en-US" smtClean="0"/>
              <a:t>9</a:t>
            </a:fld>
            <a:endParaRPr lang="en-US" dirty="0"/>
          </a:p>
        </p:txBody>
      </p:sp>
    </p:spTree>
    <p:extLst>
      <p:ext uri="{BB962C8B-B14F-4D97-AF65-F5344CB8AC3E}">
        <p14:creationId xmlns:p14="http://schemas.microsoft.com/office/powerpoint/2010/main" val="40754696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OHAmasterpage_nobackfinal_shared.jpg"/>
          <p:cNvPicPr>
            <a:picLocks noChangeAspect="1"/>
          </p:cNvPicPr>
          <p:nvPr userDrawn="1"/>
        </p:nvPicPr>
        <p:blipFill>
          <a:blip r:embed="rId2" cstate="print"/>
          <a:stretch>
            <a:fillRect/>
          </a:stretch>
        </p:blipFill>
        <p:spPr>
          <a:xfrm>
            <a:off x="2689" y="0"/>
            <a:ext cx="9138621" cy="6858000"/>
          </a:xfrm>
          <a:prstGeom prst="rect">
            <a:avLst/>
          </a:prstGeom>
        </p:spPr>
      </p:pic>
      <p:sp>
        <p:nvSpPr>
          <p:cNvPr id="6146" name="Rectangle 2"/>
          <p:cNvSpPr>
            <a:spLocks noGrp="1" noChangeArrowheads="1"/>
          </p:cNvSpPr>
          <p:nvPr>
            <p:ph type="ctrTitle"/>
          </p:nvPr>
        </p:nvSpPr>
        <p:spPr>
          <a:xfrm>
            <a:off x="685800" y="682625"/>
            <a:ext cx="7772400" cy="1470025"/>
          </a:xfrm>
        </p:spPr>
        <p:txBody>
          <a:bodyPr/>
          <a:lstStyle>
            <a:lvl1pPr algn="ctr">
              <a:defRPr sz="4000" baseline="0"/>
            </a:lvl1pPr>
          </a:lstStyle>
          <a:p>
            <a:endParaRPr lang="en-US" dirty="0"/>
          </a:p>
        </p:txBody>
      </p:sp>
      <p:sp>
        <p:nvSpPr>
          <p:cNvPr id="6147" name="Rectangle 3"/>
          <p:cNvSpPr>
            <a:spLocks noGrp="1" noChangeArrowheads="1"/>
          </p:cNvSpPr>
          <p:nvPr>
            <p:ph type="subTitle" idx="1"/>
          </p:nvPr>
        </p:nvSpPr>
        <p:spPr>
          <a:xfrm>
            <a:off x="1371600" y="2438400"/>
            <a:ext cx="6400800" cy="2133600"/>
          </a:xfrm>
        </p:spPr>
        <p:txBody>
          <a:bodyPr/>
          <a:lstStyle>
            <a:lvl1pPr marL="0" indent="0" algn="ctr">
              <a:buFontTx/>
              <a:buNone/>
              <a:defRPr sz="2800" baseline="0"/>
            </a:lvl1pPr>
          </a:lstStyle>
          <a:p>
            <a:endParaRPr lang="en-US" dirty="0"/>
          </a:p>
        </p:txBody>
      </p:sp>
      <p:sp>
        <p:nvSpPr>
          <p:cNvPr id="6153" name="Rectangle 9"/>
          <p:cNvSpPr>
            <a:spLocks noChangeArrowheads="1"/>
          </p:cNvSpPr>
          <p:nvPr/>
        </p:nvSpPr>
        <p:spPr bwMode="auto">
          <a:xfrm>
            <a:off x="3124200" y="6324600"/>
            <a:ext cx="2895600" cy="323850"/>
          </a:xfrm>
          <a:prstGeom prst="rect">
            <a:avLst/>
          </a:prstGeom>
          <a:noFill/>
          <a:ln w="9525">
            <a:noFill/>
            <a:miter lim="800000"/>
            <a:headEnd/>
            <a:tailEnd/>
          </a:ln>
          <a:effectLst/>
        </p:spPr>
        <p:txBody>
          <a:bodyPr/>
          <a:lstStyle/>
          <a:p>
            <a:pPr algn="ctr" eaLnBrk="1" hangingPunct="1"/>
            <a:endParaRPr lang="en-US" sz="1200">
              <a:solidFill>
                <a:srgbClr val="005595"/>
              </a:solidFill>
              <a:latin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A4D164C-97E3-4077-A336-8B3BA028DF35}"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3401412-47C9-4FBE-B950-A30F096D7934}"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2693C284-B4DC-451D-807D-F60D65E3CB4B}"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endParaRPr lang="en-US" dirty="0"/>
          </a:p>
        </p:txBody>
      </p:sp>
      <p:sp>
        <p:nvSpPr>
          <p:cNvPr id="4" name="Slide Number Placeholder 3"/>
          <p:cNvSpPr>
            <a:spLocks noGrp="1"/>
          </p:cNvSpPr>
          <p:nvPr>
            <p:ph type="sldNum" sz="quarter" idx="10"/>
          </p:nvPr>
        </p:nvSpPr>
        <p:spPr/>
        <p:txBody>
          <a:bodyPr/>
          <a:lstStyle>
            <a:lvl1pPr>
              <a:defRPr/>
            </a:lvl1pPr>
          </a:lstStyle>
          <a:p>
            <a:fld id="{E35B1C7C-2FE3-440E-960B-DC336E9D4EC3}"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7" name="Content Placeholder 6"/>
          <p:cNvSpPr>
            <a:spLocks noGrp="1"/>
          </p:cNvSpPr>
          <p:nvPr>
            <p:ph sz="quarter" idx="12"/>
          </p:nvPr>
        </p:nvSpPr>
        <p:spPr>
          <a:xfrm>
            <a:off x="457200" y="1676400"/>
            <a:ext cx="8229600" cy="3352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77962D4F-5079-4222-824C-2D2332E0DD5E}"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7B73C464-62F4-41AC-86F0-6F0305D6E9D3}" type="slidenum">
              <a:rPr lang="en-US"/>
              <a:pPr/>
              <a:t>‹#›</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01E5BF8-2D8D-486B-87C7-C2DCA0D61843}" type="slidenum">
              <a:rPr lang="en-US"/>
              <a:pPr/>
              <a:t>‹#›</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10F3097-2133-4D9E-BC2B-43985C5D995A}" type="slidenum">
              <a:rPr lang="en-US"/>
              <a:pPr/>
              <a:t>‹#›</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129712D-99B4-4A1B-A104-7124243888D5}"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620B12F-3AA2-41D6-BCED-9B854066AE1B}"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31" name="Picture 11" descr="Power Point Template PG 2 new sm"/>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p:spPr>
      </p:pic>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8" name="Rectangle 8"/>
          <p:cNvSpPr>
            <a:spLocks noGrp="1" noChangeArrowheads="1"/>
          </p:cNvSpPr>
          <p:nvPr>
            <p:ph type="sldNum" sz="quarter" idx="4"/>
          </p:nvPr>
        </p:nvSpPr>
        <p:spPr bwMode="auto">
          <a:xfrm>
            <a:off x="304800" y="653415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mn-lt"/>
              </a:defRPr>
            </a:lvl1pPr>
          </a:lstStyle>
          <a:p>
            <a:fld id="{4992160A-B009-4DF0-9663-DC50E3E3959B}" type="slidenum">
              <a:rPr lang="en-US"/>
              <a:pPr/>
              <a:t>‹#›</a:t>
            </a:fld>
            <a:endParaRPr lang="en-US"/>
          </a:p>
        </p:txBody>
      </p:sp>
      <p:sp>
        <p:nvSpPr>
          <p:cNvPr id="5130" name="Rectangle 10"/>
          <p:cNvSpPr>
            <a:spLocks noGrp="1" noChangeArrowheads="1"/>
          </p:cNvSpPr>
          <p:nvPr>
            <p:ph type="ftr" sz="quarter" idx="3"/>
          </p:nvPr>
        </p:nvSpPr>
        <p:spPr bwMode="auto">
          <a:xfrm>
            <a:off x="3124200" y="6534150"/>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defRPr>
            </a:lvl1p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fontAlgn="base">
        <a:spcBef>
          <a:spcPct val="0"/>
        </a:spcBef>
        <a:spcAft>
          <a:spcPct val="0"/>
        </a:spcAft>
        <a:defRPr sz="3200" b="1">
          <a:solidFill>
            <a:srgbClr val="005595"/>
          </a:solidFill>
          <a:latin typeface="+mj-lt"/>
          <a:ea typeface="+mj-ea"/>
          <a:cs typeface="+mj-cs"/>
        </a:defRPr>
      </a:lvl1pPr>
      <a:lvl2pPr algn="l" rtl="0" fontAlgn="base">
        <a:spcBef>
          <a:spcPct val="0"/>
        </a:spcBef>
        <a:spcAft>
          <a:spcPct val="0"/>
        </a:spcAft>
        <a:defRPr sz="3200" b="1">
          <a:solidFill>
            <a:srgbClr val="005595"/>
          </a:solidFill>
          <a:latin typeface="Arial" charset="0"/>
        </a:defRPr>
      </a:lvl2pPr>
      <a:lvl3pPr algn="l" rtl="0" fontAlgn="base">
        <a:spcBef>
          <a:spcPct val="0"/>
        </a:spcBef>
        <a:spcAft>
          <a:spcPct val="0"/>
        </a:spcAft>
        <a:defRPr sz="3200" b="1">
          <a:solidFill>
            <a:srgbClr val="005595"/>
          </a:solidFill>
          <a:latin typeface="Arial" charset="0"/>
        </a:defRPr>
      </a:lvl3pPr>
      <a:lvl4pPr algn="l" rtl="0" fontAlgn="base">
        <a:spcBef>
          <a:spcPct val="0"/>
        </a:spcBef>
        <a:spcAft>
          <a:spcPct val="0"/>
        </a:spcAft>
        <a:defRPr sz="3200" b="1">
          <a:solidFill>
            <a:srgbClr val="005595"/>
          </a:solidFill>
          <a:latin typeface="Arial" charset="0"/>
        </a:defRPr>
      </a:lvl4pPr>
      <a:lvl5pPr algn="l" rtl="0" fontAlgn="base">
        <a:spcBef>
          <a:spcPct val="0"/>
        </a:spcBef>
        <a:spcAft>
          <a:spcPct val="0"/>
        </a:spcAft>
        <a:defRPr sz="3200" b="1">
          <a:solidFill>
            <a:srgbClr val="005595"/>
          </a:solidFill>
          <a:latin typeface="Arial" charset="0"/>
        </a:defRPr>
      </a:lvl5pPr>
      <a:lvl6pPr marL="457200" algn="l" rtl="0" fontAlgn="base">
        <a:spcBef>
          <a:spcPct val="0"/>
        </a:spcBef>
        <a:spcAft>
          <a:spcPct val="0"/>
        </a:spcAft>
        <a:defRPr sz="3200" b="1">
          <a:solidFill>
            <a:srgbClr val="005595"/>
          </a:solidFill>
          <a:latin typeface="Arial" charset="0"/>
        </a:defRPr>
      </a:lvl6pPr>
      <a:lvl7pPr marL="914400" algn="l" rtl="0" fontAlgn="base">
        <a:spcBef>
          <a:spcPct val="0"/>
        </a:spcBef>
        <a:spcAft>
          <a:spcPct val="0"/>
        </a:spcAft>
        <a:defRPr sz="3200" b="1">
          <a:solidFill>
            <a:srgbClr val="005595"/>
          </a:solidFill>
          <a:latin typeface="Arial" charset="0"/>
        </a:defRPr>
      </a:lvl7pPr>
      <a:lvl8pPr marL="1371600" algn="l" rtl="0" fontAlgn="base">
        <a:spcBef>
          <a:spcPct val="0"/>
        </a:spcBef>
        <a:spcAft>
          <a:spcPct val="0"/>
        </a:spcAft>
        <a:defRPr sz="3200" b="1">
          <a:solidFill>
            <a:srgbClr val="005595"/>
          </a:solidFill>
          <a:latin typeface="Arial" charset="0"/>
        </a:defRPr>
      </a:lvl8pPr>
      <a:lvl9pPr marL="1828800" algn="l" rtl="0" fontAlgn="base">
        <a:spcBef>
          <a:spcPct val="0"/>
        </a:spcBef>
        <a:spcAft>
          <a:spcPct val="0"/>
        </a:spcAft>
        <a:defRPr sz="3200" b="1">
          <a:solidFill>
            <a:srgbClr val="005595"/>
          </a:solidFill>
          <a:latin typeface="Arial" charset="0"/>
        </a:defRPr>
      </a:lvl9pPr>
    </p:titleStyle>
    <p:bodyStyle>
      <a:lvl1pPr marL="342900" indent="-342900" algn="l" rtl="0" fontAlgn="base">
        <a:spcBef>
          <a:spcPct val="20000"/>
        </a:spcBef>
        <a:spcAft>
          <a:spcPct val="0"/>
        </a:spcAft>
        <a:buChar char="•"/>
        <a:defRPr sz="2000">
          <a:solidFill>
            <a:srgbClr val="005595"/>
          </a:solidFill>
          <a:latin typeface="+mn-lt"/>
          <a:ea typeface="+mn-ea"/>
          <a:cs typeface="+mn-cs"/>
        </a:defRPr>
      </a:lvl1pPr>
      <a:lvl2pPr marL="742950" indent="-285750" algn="l" rtl="0" fontAlgn="base">
        <a:spcBef>
          <a:spcPct val="20000"/>
        </a:spcBef>
        <a:spcAft>
          <a:spcPct val="0"/>
        </a:spcAft>
        <a:buChar char="–"/>
        <a:defRPr>
          <a:solidFill>
            <a:srgbClr val="005595"/>
          </a:solidFill>
          <a:latin typeface="+mn-lt"/>
        </a:defRPr>
      </a:lvl2pPr>
      <a:lvl3pPr marL="1143000" indent="-228600" algn="l" rtl="0" fontAlgn="base">
        <a:spcBef>
          <a:spcPct val="20000"/>
        </a:spcBef>
        <a:spcAft>
          <a:spcPct val="0"/>
        </a:spcAft>
        <a:buChar char="•"/>
        <a:defRPr sz="1600">
          <a:solidFill>
            <a:srgbClr val="005595"/>
          </a:solidFill>
          <a:latin typeface="+mn-lt"/>
        </a:defRPr>
      </a:lvl3pPr>
      <a:lvl4pPr marL="1600200" indent="-228600" algn="l" rtl="0" fontAlgn="base">
        <a:spcBef>
          <a:spcPct val="20000"/>
        </a:spcBef>
        <a:spcAft>
          <a:spcPct val="0"/>
        </a:spcAft>
        <a:buChar char="–"/>
        <a:defRPr sz="1400">
          <a:solidFill>
            <a:srgbClr val="005595"/>
          </a:solidFill>
          <a:latin typeface="+mn-lt"/>
        </a:defRPr>
      </a:lvl4pPr>
      <a:lvl5pPr marL="2057400" indent="-228600" algn="l" rtl="0" fontAlgn="base">
        <a:spcBef>
          <a:spcPct val="20000"/>
        </a:spcBef>
        <a:spcAft>
          <a:spcPct val="0"/>
        </a:spcAft>
        <a:buChar char="»"/>
        <a:defRPr sz="1400">
          <a:solidFill>
            <a:srgbClr val="005595"/>
          </a:solidFill>
          <a:latin typeface="+mn-lt"/>
        </a:defRPr>
      </a:lvl5pPr>
      <a:lvl6pPr marL="2514600" indent="-228600" algn="l" rtl="0" fontAlgn="base">
        <a:spcBef>
          <a:spcPct val="20000"/>
        </a:spcBef>
        <a:spcAft>
          <a:spcPct val="0"/>
        </a:spcAft>
        <a:buChar char="»"/>
        <a:defRPr sz="1400">
          <a:solidFill>
            <a:srgbClr val="005595"/>
          </a:solidFill>
          <a:latin typeface="+mn-lt"/>
        </a:defRPr>
      </a:lvl6pPr>
      <a:lvl7pPr marL="2971800" indent="-228600" algn="l" rtl="0" fontAlgn="base">
        <a:spcBef>
          <a:spcPct val="20000"/>
        </a:spcBef>
        <a:spcAft>
          <a:spcPct val="0"/>
        </a:spcAft>
        <a:buChar char="»"/>
        <a:defRPr sz="1400">
          <a:solidFill>
            <a:srgbClr val="005595"/>
          </a:solidFill>
          <a:latin typeface="+mn-lt"/>
        </a:defRPr>
      </a:lvl7pPr>
      <a:lvl8pPr marL="3429000" indent="-228600" algn="l" rtl="0" fontAlgn="base">
        <a:spcBef>
          <a:spcPct val="20000"/>
        </a:spcBef>
        <a:spcAft>
          <a:spcPct val="0"/>
        </a:spcAft>
        <a:buChar char="»"/>
        <a:defRPr sz="1400">
          <a:solidFill>
            <a:srgbClr val="005595"/>
          </a:solidFill>
          <a:latin typeface="+mn-lt"/>
        </a:defRPr>
      </a:lvl8pPr>
      <a:lvl9pPr marL="3886200" indent="-228600" algn="l" rtl="0" fontAlgn="base">
        <a:spcBef>
          <a:spcPct val="20000"/>
        </a:spcBef>
        <a:spcAft>
          <a:spcPct val="0"/>
        </a:spcAft>
        <a:buChar char="»"/>
        <a:defRPr sz="1400">
          <a:solidFill>
            <a:srgbClr val="00559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0.JPG"/></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oregon.gov/oha/PH/DISEASESCONDITIONS/CHRONICDISEASE/HPCDPCONNECTION/TOBACCO/Pages/ICAAToolkit.aspx"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ctrTitle"/>
          </p:nvPr>
        </p:nvSpPr>
        <p:spPr>
          <a:xfrm>
            <a:off x="609600" y="802240"/>
            <a:ext cx="7848600" cy="1864760"/>
          </a:xfrm>
        </p:spPr>
        <p:txBody>
          <a:bodyPr/>
          <a:lstStyle/>
          <a:p>
            <a:pPr eaLnBrk="1" hangingPunct="1"/>
            <a:r>
              <a:rPr lang="en-US" altLang="en-US" dirty="0" smtClean="0"/>
              <a:t>Indoor Clean Air Act</a:t>
            </a:r>
            <a:br>
              <a:rPr lang="en-US" altLang="en-US" dirty="0" smtClean="0"/>
            </a:br>
            <a:r>
              <a:rPr lang="en-US" altLang="en-US" dirty="0" smtClean="0"/>
              <a:t>101</a:t>
            </a:r>
          </a:p>
        </p:txBody>
      </p:sp>
      <p:sp>
        <p:nvSpPr>
          <p:cNvPr id="32772" name="Rectangle 3"/>
          <p:cNvSpPr>
            <a:spLocks noGrp="1" noChangeArrowheads="1"/>
          </p:cNvSpPr>
          <p:nvPr>
            <p:ph type="subTitle" idx="1"/>
          </p:nvPr>
        </p:nvSpPr>
        <p:spPr/>
        <p:txBody>
          <a:bodyPr/>
          <a:lstStyle/>
          <a:p>
            <a:pPr eaLnBrk="1" hangingPunct="1"/>
            <a:endParaRPr lang="en-US" altLang="en-US" sz="1800" dirty="0" smtClean="0"/>
          </a:p>
          <a:p>
            <a:pPr eaLnBrk="1" hangingPunct="1"/>
            <a:r>
              <a:rPr lang="en-US" altLang="en-US" sz="1800" dirty="0" smtClean="0"/>
              <a:t>Ilana </a:t>
            </a:r>
            <a:r>
              <a:rPr lang="en-US" altLang="en-US" sz="1800" dirty="0" err="1" smtClean="0"/>
              <a:t>Kurtzig</a:t>
            </a:r>
            <a:endParaRPr lang="en-US" altLang="en-US" sz="1800" dirty="0" smtClean="0"/>
          </a:p>
          <a:p>
            <a:pPr eaLnBrk="1" hangingPunct="1"/>
            <a:r>
              <a:rPr lang="en-US" altLang="en-US" sz="1800" dirty="0" smtClean="0"/>
              <a:t>Jennifer Chandler</a:t>
            </a:r>
          </a:p>
          <a:p>
            <a:pPr eaLnBrk="1" hangingPunct="1"/>
            <a:endParaRPr lang="en-US" altLang="en-US" sz="1800" dirty="0"/>
          </a:p>
          <a:p>
            <a:pPr eaLnBrk="1" hangingPunct="1"/>
            <a:r>
              <a:rPr lang="en-US" altLang="en-US" dirty="0" smtClean="0"/>
              <a:t>November 7, 2017</a:t>
            </a:r>
          </a:p>
        </p:txBody>
      </p:sp>
    </p:spTree>
    <p:extLst>
      <p:ext uri="{BB962C8B-B14F-4D97-AF65-F5344CB8AC3E}">
        <p14:creationId xmlns:p14="http://schemas.microsoft.com/office/powerpoint/2010/main" val="25205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ecigs-superJumbo.jpg"/>
          <p:cNvPicPr>
            <a:picLocks noChangeAspect="1"/>
          </p:cNvPicPr>
          <p:nvPr/>
        </p:nvPicPr>
        <p:blipFill rotWithShape="1">
          <a:blip r:embed="rId3">
            <a:extLst>
              <a:ext uri="{28A0092B-C50C-407E-A947-70E740481C1C}">
                <a14:useLocalDpi xmlns:a14="http://schemas.microsoft.com/office/drawing/2010/main" val="0"/>
              </a:ext>
            </a:extLst>
          </a:blip>
          <a:srcRect l="3290" r="7842"/>
          <a:stretch/>
        </p:blipFill>
        <p:spPr>
          <a:xfrm>
            <a:off x="0" y="0"/>
            <a:ext cx="9144000" cy="6858000"/>
          </a:xfrm>
          <a:prstGeom prst="rect">
            <a:avLst/>
          </a:prstGeom>
        </p:spPr>
      </p:pic>
      <p:sp>
        <p:nvSpPr>
          <p:cNvPr id="3" name="Slide Number Placeholder 2"/>
          <p:cNvSpPr>
            <a:spLocks noGrp="1"/>
          </p:cNvSpPr>
          <p:nvPr>
            <p:ph type="sldNum" sz="quarter" idx="4294967295"/>
          </p:nvPr>
        </p:nvSpPr>
        <p:spPr>
          <a:xfrm>
            <a:off x="6457950" y="6356351"/>
            <a:ext cx="2057400" cy="365125"/>
          </a:xfrm>
          <a:prstGeom prst="rect">
            <a:avLst/>
          </a:prstGeom>
        </p:spPr>
        <p:txBody>
          <a:bodyPr/>
          <a:lstStyle/>
          <a:p>
            <a:fld id="{23D9907C-3BA5-4F8B-AD5F-E3FE258CCBFE}" type="slidenum">
              <a:rPr lang="en-US" smtClean="0"/>
              <a:t>10</a:t>
            </a:fld>
            <a:endParaRPr lang="en-US" dirty="0"/>
          </a:p>
        </p:txBody>
      </p:sp>
      <p:sp>
        <p:nvSpPr>
          <p:cNvPr id="5" name="Content Placeholder 7"/>
          <p:cNvSpPr>
            <a:spLocks noGrp="1"/>
          </p:cNvSpPr>
          <p:nvPr>
            <p:ph sz="half" idx="1"/>
          </p:nvPr>
        </p:nvSpPr>
        <p:spPr>
          <a:xfrm rot="21255182">
            <a:off x="762245" y="2694984"/>
            <a:ext cx="8676307" cy="1244600"/>
          </a:xfrm>
        </p:spPr>
        <p:txBody>
          <a:bodyPr>
            <a:noAutofit/>
          </a:bodyPr>
          <a:lstStyle/>
          <a:p>
            <a:pPr marL="0" indent="0">
              <a:buNone/>
              <a:defRPr/>
            </a:pPr>
            <a:r>
              <a:rPr lang="en-US" b="1" dirty="0" smtClean="0">
                <a:solidFill>
                  <a:srgbClr val="FFFF00"/>
                </a:solidFill>
              </a:rPr>
              <a:t>No exemptions for </a:t>
            </a:r>
            <a:r>
              <a:rPr lang="en-US" b="1" dirty="0">
                <a:solidFill>
                  <a:srgbClr val="FFFF00"/>
                </a:solidFill>
              </a:rPr>
              <a:t>electronic cigarette retail </a:t>
            </a:r>
            <a:r>
              <a:rPr lang="en-US" b="1" dirty="0" smtClean="0">
                <a:solidFill>
                  <a:srgbClr val="FFFF00"/>
                </a:solidFill>
              </a:rPr>
              <a:t>outlets</a:t>
            </a:r>
          </a:p>
        </p:txBody>
      </p:sp>
    </p:spTree>
    <p:extLst>
      <p:ext uri="{BB962C8B-B14F-4D97-AF65-F5344CB8AC3E}">
        <p14:creationId xmlns:p14="http://schemas.microsoft.com/office/powerpoint/2010/main" val="11774994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93656"/>
            <a:ext cx="6858000" cy="718149"/>
          </a:xfrm>
        </p:spPr>
        <p:txBody>
          <a:bodyPr>
            <a:normAutofit/>
          </a:bodyPr>
          <a:lstStyle/>
          <a:p>
            <a:pPr algn="l"/>
            <a:r>
              <a:rPr lang="en-US" sz="3600" dirty="0" smtClean="0">
                <a:cs typeface="Arial" panose="020B0604020202020204" pitchFamily="34" charset="0"/>
              </a:rPr>
              <a:t>In 2017, SB 754 passed</a:t>
            </a:r>
            <a:endParaRPr lang="en-US" sz="3600" dirty="0">
              <a:cs typeface="Arial" panose="020B0604020202020204" pitchFamily="34" charset="0"/>
            </a:endParaRPr>
          </a:p>
        </p:txBody>
      </p:sp>
      <p:sp>
        <p:nvSpPr>
          <p:cNvPr id="3" name="Subtitle 2"/>
          <p:cNvSpPr>
            <a:spLocks noGrp="1"/>
          </p:cNvSpPr>
          <p:nvPr>
            <p:ph type="subTitle" idx="1"/>
          </p:nvPr>
        </p:nvSpPr>
        <p:spPr>
          <a:xfrm>
            <a:off x="200564" y="1588744"/>
            <a:ext cx="8734245" cy="4347713"/>
          </a:xfrm>
        </p:spPr>
        <p:txBody>
          <a:bodyPr>
            <a:noAutofit/>
          </a:bodyPr>
          <a:lstStyle/>
          <a:p>
            <a:pPr algn="l"/>
            <a:endParaRPr lang="en-US" sz="1875" dirty="0">
              <a:latin typeface="Arial" panose="020B0604020202020204" pitchFamily="34" charset="0"/>
              <a:cs typeface="Arial" panose="020B0604020202020204" pitchFamily="34" charset="0"/>
            </a:endParaRPr>
          </a:p>
          <a:p>
            <a:pPr algn="l"/>
            <a:endParaRPr lang="en-US" sz="1875"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000" dirty="0" smtClean="0">
                <a:latin typeface="Arial" panose="020B0604020202020204" pitchFamily="34" charset="0"/>
                <a:cs typeface="Arial" panose="020B0604020202020204" pitchFamily="34" charset="0"/>
              </a:rPr>
              <a:t>Signed </a:t>
            </a:r>
            <a:r>
              <a:rPr lang="en-US" sz="2000" dirty="0">
                <a:latin typeface="Arial" panose="020B0604020202020204" pitchFamily="34" charset="0"/>
                <a:cs typeface="Arial" panose="020B0604020202020204" pitchFamily="34" charset="0"/>
              </a:rPr>
              <a:t>into law </a:t>
            </a:r>
            <a:r>
              <a:rPr lang="en-US" sz="2000" dirty="0" smtClean="0">
                <a:latin typeface="Arial" panose="020B0604020202020204" pitchFamily="34" charset="0"/>
                <a:cs typeface="Arial" panose="020B0604020202020204" pitchFamily="34" charset="0"/>
              </a:rPr>
              <a:t>on </a:t>
            </a:r>
            <a:r>
              <a:rPr lang="en-US" sz="2000" dirty="0">
                <a:latin typeface="Arial" panose="020B0604020202020204" pitchFamily="34" charset="0"/>
                <a:cs typeface="Arial" panose="020B0604020202020204" pitchFamily="34" charset="0"/>
              </a:rPr>
              <a:t>August 9, 2017</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sz="2000" b="1" dirty="0" smtClean="0">
              <a:solidFill>
                <a:schemeClr val="accent2"/>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000" b="1" dirty="0" smtClean="0">
                <a:solidFill>
                  <a:schemeClr val="accent2"/>
                </a:solidFill>
                <a:latin typeface="Arial" panose="020B0604020202020204" pitchFamily="34" charset="0"/>
                <a:cs typeface="Arial" panose="020B0604020202020204" pitchFamily="34" charset="0"/>
              </a:rPr>
              <a:t>Raised </a:t>
            </a:r>
            <a:r>
              <a:rPr lang="en-US" sz="2000" b="1" dirty="0">
                <a:solidFill>
                  <a:schemeClr val="accent2"/>
                </a:solidFill>
                <a:latin typeface="Arial" panose="020B0604020202020204" pitchFamily="34" charset="0"/>
                <a:cs typeface="Arial" panose="020B0604020202020204" pitchFamily="34" charset="0"/>
              </a:rPr>
              <a:t>the minimum legal sales age </a:t>
            </a:r>
            <a:r>
              <a:rPr lang="en-US" sz="2000" dirty="0">
                <a:latin typeface="Arial" panose="020B0604020202020204" pitchFamily="34" charset="0"/>
                <a:cs typeface="Arial" panose="020B0604020202020204" pitchFamily="34" charset="0"/>
              </a:rPr>
              <a:t>of tobacco products and inhalant delivery systems from 18 to 21 years old</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sz="2000" b="1" dirty="0" smtClean="0">
              <a:solidFill>
                <a:schemeClr val="accent2"/>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000" b="1" dirty="0" smtClean="0">
                <a:solidFill>
                  <a:schemeClr val="accent2"/>
                </a:solidFill>
                <a:latin typeface="Arial" panose="020B0604020202020204" pitchFamily="34" charset="0"/>
                <a:cs typeface="Arial" panose="020B0604020202020204" pitchFamily="34" charset="0"/>
              </a:rPr>
              <a:t>Amended </a:t>
            </a:r>
            <a:r>
              <a:rPr lang="en-US" sz="2000" b="1" dirty="0">
                <a:solidFill>
                  <a:schemeClr val="accent2"/>
                </a:solidFill>
                <a:latin typeface="Arial" panose="020B0604020202020204" pitchFamily="34" charset="0"/>
                <a:cs typeface="Arial" panose="020B0604020202020204" pitchFamily="34" charset="0"/>
              </a:rPr>
              <a:t>the definition of tobacco products </a:t>
            </a:r>
            <a:r>
              <a:rPr lang="en-US" sz="2000" dirty="0">
                <a:latin typeface="Arial" panose="020B0604020202020204" pitchFamily="34" charset="0"/>
                <a:cs typeface="Arial" panose="020B0604020202020204" pitchFamily="34" charset="0"/>
              </a:rPr>
              <a:t>to include devices that can deliver tobacco to the person using the device</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000" dirty="0" smtClean="0">
                <a:latin typeface="Arial" panose="020B0604020202020204" pitchFamily="34" charset="0"/>
                <a:cs typeface="Arial" panose="020B0604020202020204" pitchFamily="34" charset="0"/>
              </a:rPr>
              <a:t>Created </a:t>
            </a:r>
            <a:r>
              <a:rPr lang="en-US" sz="2000" dirty="0">
                <a:latin typeface="Arial" panose="020B0604020202020204" pitchFamily="34" charset="0"/>
                <a:cs typeface="Arial" panose="020B0604020202020204" pitchFamily="34" charset="0"/>
              </a:rPr>
              <a:t>a </a:t>
            </a:r>
            <a:r>
              <a:rPr lang="en-US" sz="2000" b="1" dirty="0">
                <a:solidFill>
                  <a:schemeClr val="accent2"/>
                </a:solidFill>
                <a:latin typeface="Arial" panose="020B0604020202020204" pitchFamily="34" charset="0"/>
                <a:cs typeface="Arial" panose="020B0604020202020204" pitchFamily="34" charset="0"/>
              </a:rPr>
              <a:t>tiered violation schedule </a:t>
            </a:r>
            <a:r>
              <a:rPr lang="en-US" sz="2000" dirty="0">
                <a:latin typeface="Arial" panose="020B0604020202020204" pitchFamily="34" charset="0"/>
                <a:cs typeface="Arial" panose="020B0604020202020204" pitchFamily="34" charset="0"/>
              </a:rPr>
              <a:t>for sales to those under the age of 21.</a:t>
            </a:r>
          </a:p>
        </p:txBody>
      </p:sp>
      <p:pic>
        <p:nvPicPr>
          <p:cNvPr id="4" name="Picture 3"/>
          <p:cNvPicPr>
            <a:picLocks noChangeAspect="1"/>
          </p:cNvPicPr>
          <p:nvPr/>
        </p:nvPicPr>
        <p:blipFill>
          <a:blip r:embed="rId3"/>
          <a:stretch>
            <a:fillRect/>
          </a:stretch>
        </p:blipFill>
        <p:spPr>
          <a:xfrm>
            <a:off x="5715000" y="515761"/>
            <a:ext cx="3093898" cy="2380482"/>
          </a:xfrm>
          <a:prstGeom prst="rect">
            <a:avLst/>
          </a:prstGeom>
        </p:spPr>
      </p:pic>
    </p:spTree>
    <p:extLst>
      <p:ext uri="{BB962C8B-B14F-4D97-AF65-F5344CB8AC3E}">
        <p14:creationId xmlns:p14="http://schemas.microsoft.com/office/powerpoint/2010/main" val="66498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violations received?</a:t>
            </a:r>
            <a:endParaRPr lang="en-US" dirty="0"/>
          </a:p>
        </p:txBody>
      </p:sp>
      <p:sp>
        <p:nvSpPr>
          <p:cNvPr id="3" name="Slide Number Placeholder 2"/>
          <p:cNvSpPr>
            <a:spLocks noGrp="1"/>
          </p:cNvSpPr>
          <p:nvPr>
            <p:ph type="sldNum" sz="quarter" idx="10"/>
          </p:nvPr>
        </p:nvSpPr>
        <p:spPr/>
        <p:txBody>
          <a:bodyPr/>
          <a:lstStyle/>
          <a:p>
            <a:fld id="{E35B1C7C-2FE3-440E-960B-DC336E9D4EC3}" type="slidenum">
              <a:rPr lang="en-US" smtClean="0"/>
              <a:pPr/>
              <a:t>12</a:t>
            </a:fld>
            <a:endParaRPr lang="en-US"/>
          </a:p>
        </p:txBody>
      </p:sp>
      <p:sp>
        <p:nvSpPr>
          <p:cNvPr id="4" name="Content Placeholder 3"/>
          <p:cNvSpPr>
            <a:spLocks noGrp="1"/>
          </p:cNvSpPr>
          <p:nvPr>
            <p:ph sz="quarter" idx="12"/>
          </p:nvPr>
        </p:nvSpPr>
        <p:spPr/>
        <p:txBody>
          <a:bodyPr/>
          <a:lstStyle/>
          <a:p>
            <a:r>
              <a:rPr lang="en-US" sz="2400" dirty="0"/>
              <a:t>The ICAA is a complaint-driven </a:t>
            </a:r>
            <a:r>
              <a:rPr lang="en-US" sz="2400" dirty="0" smtClean="0"/>
              <a:t>law. </a:t>
            </a:r>
          </a:p>
          <a:p>
            <a:pPr marL="0" indent="0">
              <a:buNone/>
            </a:pPr>
            <a:endParaRPr lang="en-US" sz="2400" dirty="0" smtClean="0"/>
          </a:p>
          <a:p>
            <a:r>
              <a:rPr lang="en-US" sz="2400" dirty="0" smtClean="0"/>
              <a:t>Employees </a:t>
            </a:r>
            <a:r>
              <a:rPr lang="en-US" sz="2400" dirty="0"/>
              <a:t>and the public may report violations of the law by filing a complaint with OHA either online or by phone. </a:t>
            </a:r>
          </a:p>
        </p:txBody>
      </p:sp>
    </p:spTree>
    <p:extLst>
      <p:ext uri="{BB962C8B-B14F-4D97-AF65-F5344CB8AC3E}">
        <p14:creationId xmlns:p14="http://schemas.microsoft.com/office/powerpoint/2010/main" val="21353782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enforces the ICAA?</a:t>
            </a:r>
            <a:endParaRPr lang="en-US" dirty="0"/>
          </a:p>
        </p:txBody>
      </p:sp>
      <p:sp>
        <p:nvSpPr>
          <p:cNvPr id="3" name="Slide Number Placeholder 2"/>
          <p:cNvSpPr>
            <a:spLocks noGrp="1"/>
          </p:cNvSpPr>
          <p:nvPr>
            <p:ph type="sldNum" sz="quarter" idx="10"/>
          </p:nvPr>
        </p:nvSpPr>
        <p:spPr/>
        <p:txBody>
          <a:bodyPr/>
          <a:lstStyle/>
          <a:p>
            <a:fld id="{E35B1C7C-2FE3-440E-960B-DC336E9D4EC3}" type="slidenum">
              <a:rPr lang="en-US" smtClean="0"/>
              <a:pPr/>
              <a:t>13</a:t>
            </a:fld>
            <a:endParaRPr lang="en-US"/>
          </a:p>
        </p:txBody>
      </p:sp>
      <p:sp>
        <p:nvSpPr>
          <p:cNvPr id="4" name="Content Placeholder 3"/>
          <p:cNvSpPr>
            <a:spLocks noGrp="1"/>
          </p:cNvSpPr>
          <p:nvPr>
            <p:ph sz="quarter" idx="12"/>
          </p:nvPr>
        </p:nvSpPr>
        <p:spPr/>
        <p:txBody>
          <a:bodyPr/>
          <a:lstStyle/>
          <a:p>
            <a:r>
              <a:rPr lang="en-US" sz="2400" dirty="0" smtClean="0"/>
              <a:t>Oregon Health Authority has a delegation agreement with each local public health authority in Oregon to educate on the law and compliance and initial inspections.</a:t>
            </a:r>
          </a:p>
          <a:p>
            <a:endParaRPr lang="en-US" sz="2400" dirty="0"/>
          </a:p>
          <a:p>
            <a:r>
              <a:rPr lang="en-US" sz="2400" dirty="0" smtClean="0"/>
              <a:t>When a violation reaches the citation stage, it is elevated to the state for enforcement. </a:t>
            </a:r>
            <a:endParaRPr lang="en-US" sz="2400" dirty="0"/>
          </a:p>
        </p:txBody>
      </p:sp>
    </p:spTree>
    <p:extLst>
      <p:ext uri="{BB962C8B-B14F-4D97-AF65-F5344CB8AC3E}">
        <p14:creationId xmlns:p14="http://schemas.microsoft.com/office/powerpoint/2010/main" val="2896769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for Enforcement</a:t>
            </a:r>
            <a:endParaRPr lang="en-US" dirty="0"/>
          </a:p>
        </p:txBody>
      </p:sp>
      <p:sp>
        <p:nvSpPr>
          <p:cNvPr id="3" name="Slide Number Placeholder 2"/>
          <p:cNvSpPr>
            <a:spLocks noGrp="1"/>
          </p:cNvSpPr>
          <p:nvPr>
            <p:ph type="sldNum" sz="quarter" idx="10"/>
          </p:nvPr>
        </p:nvSpPr>
        <p:spPr/>
        <p:txBody>
          <a:bodyPr/>
          <a:lstStyle/>
          <a:p>
            <a:fld id="{E35B1C7C-2FE3-440E-960B-DC336E9D4EC3}" type="slidenum">
              <a:rPr lang="en-US" smtClean="0"/>
              <a:pPr/>
              <a:t>14</a:t>
            </a:fld>
            <a:endParaRPr lang="en-US"/>
          </a:p>
        </p:txBody>
      </p:sp>
      <p:sp>
        <p:nvSpPr>
          <p:cNvPr id="4" name="Content Placeholder 3"/>
          <p:cNvSpPr>
            <a:spLocks noGrp="1"/>
          </p:cNvSpPr>
          <p:nvPr>
            <p:ph sz="quarter" idx="12"/>
          </p:nvPr>
        </p:nvSpPr>
        <p:spPr/>
        <p:txBody>
          <a:bodyPr/>
          <a:lstStyle/>
          <a:p>
            <a:r>
              <a:rPr lang="en-US" dirty="0" smtClean="0"/>
              <a:t>LPHA</a:t>
            </a:r>
          </a:p>
          <a:p>
            <a:pPr lvl="1"/>
            <a:r>
              <a:rPr lang="en-US" dirty="0" smtClean="0"/>
              <a:t>First point-of-contact</a:t>
            </a:r>
          </a:p>
          <a:p>
            <a:pPr lvl="1"/>
            <a:r>
              <a:rPr lang="en-US" dirty="0" smtClean="0"/>
              <a:t>Provide technical assistance and education about the law</a:t>
            </a:r>
          </a:p>
          <a:p>
            <a:pPr lvl="1"/>
            <a:endParaRPr lang="en-US" dirty="0"/>
          </a:p>
          <a:p>
            <a:r>
              <a:rPr lang="en-US" dirty="0" smtClean="0"/>
              <a:t>OHA</a:t>
            </a:r>
          </a:p>
          <a:p>
            <a:pPr lvl="1"/>
            <a:r>
              <a:rPr lang="en-US" dirty="0" smtClean="0"/>
              <a:t>Enforcement</a:t>
            </a:r>
          </a:p>
          <a:p>
            <a:pPr lvl="1"/>
            <a:r>
              <a:rPr lang="en-US" dirty="0" smtClean="0"/>
              <a:t>Issue Citation</a:t>
            </a:r>
            <a:endParaRPr lang="en-US" dirty="0"/>
          </a:p>
        </p:txBody>
      </p:sp>
    </p:spTree>
    <p:extLst>
      <p:ext uri="{BB962C8B-B14F-4D97-AF65-F5344CB8AC3E}">
        <p14:creationId xmlns:p14="http://schemas.microsoft.com/office/powerpoint/2010/main" val="1574787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427191"/>
            <a:ext cx="2775430" cy="1849130"/>
          </a:xfrm>
          <a:prstGeom prst="rect">
            <a:avLst/>
          </a:prstGeom>
        </p:spPr>
      </p:pic>
      <p:sp>
        <p:nvSpPr>
          <p:cNvPr id="2" name="Title 1"/>
          <p:cNvSpPr>
            <a:spLocks noGrp="1"/>
          </p:cNvSpPr>
          <p:nvPr>
            <p:ph type="title"/>
          </p:nvPr>
        </p:nvSpPr>
        <p:spPr/>
        <p:txBody>
          <a:bodyPr/>
          <a:lstStyle/>
          <a:p>
            <a:r>
              <a:rPr lang="en-US" sz="3600" dirty="0">
                <a:solidFill>
                  <a:srgbClr val="336699"/>
                </a:solidFill>
              </a:rPr>
              <a:t>D</a:t>
            </a:r>
            <a:r>
              <a:rPr lang="en-US" sz="3600" dirty="0" smtClean="0">
                <a:solidFill>
                  <a:srgbClr val="336699"/>
                </a:solidFill>
              </a:rPr>
              <a:t>ata related to ICAA support </a:t>
            </a:r>
            <a:endParaRPr lang="en-US" sz="3600" dirty="0">
              <a:solidFill>
                <a:srgbClr val="336699"/>
              </a:solidFill>
            </a:endParaRPr>
          </a:p>
        </p:txBody>
      </p:sp>
      <p:sp>
        <p:nvSpPr>
          <p:cNvPr id="5" name="Slide Number Placeholder 4"/>
          <p:cNvSpPr>
            <a:spLocks noGrp="1"/>
          </p:cNvSpPr>
          <p:nvPr>
            <p:ph type="sldNum" sz="quarter" idx="10"/>
          </p:nvPr>
        </p:nvSpPr>
        <p:spPr/>
        <p:txBody>
          <a:bodyPr/>
          <a:lstStyle/>
          <a:p>
            <a:pPr>
              <a:defRPr/>
            </a:pPr>
            <a:fld id="{07A23A5A-7677-4A95-A48C-F4D864BA3FC4}" type="slidenum">
              <a:rPr lang="en-US" altLang="en-US" smtClean="0"/>
              <a:pPr>
                <a:defRPr/>
              </a:pPr>
              <a:t>15</a:t>
            </a:fld>
            <a:endParaRPr lang="en-US" altLang="en-US"/>
          </a:p>
        </p:txBody>
      </p:sp>
      <p:sp>
        <p:nvSpPr>
          <p:cNvPr id="3" name="Content Placeholder 2"/>
          <p:cNvSpPr>
            <a:spLocks noGrp="1"/>
          </p:cNvSpPr>
          <p:nvPr>
            <p:ph idx="4294967295"/>
          </p:nvPr>
        </p:nvSpPr>
        <p:spPr>
          <a:xfrm>
            <a:off x="429986" y="1351756"/>
            <a:ext cx="8229600" cy="457200"/>
          </a:xfrm>
          <a:prstGeom prst="rect">
            <a:avLst/>
          </a:prstGeom>
        </p:spPr>
        <p:txBody>
          <a:bodyPr/>
          <a:lstStyle/>
          <a:p>
            <a:pPr marL="0" indent="0">
              <a:buNone/>
            </a:pPr>
            <a:r>
              <a:rPr lang="en-US" sz="3200" dirty="0" smtClean="0">
                <a:solidFill>
                  <a:srgbClr val="FF6600"/>
                </a:solidFill>
              </a:rPr>
              <a:t>Public opinion</a:t>
            </a:r>
          </a:p>
          <a:p>
            <a:pPr marL="457200" lvl="1" indent="0">
              <a:buNone/>
            </a:pPr>
            <a:r>
              <a:rPr lang="en-US" sz="2400" dirty="0" smtClean="0">
                <a:solidFill>
                  <a:srgbClr val="FF6600"/>
                </a:solidFill>
              </a:rPr>
              <a:t>Support</a:t>
            </a:r>
            <a:r>
              <a:rPr lang="en-US" sz="2400" dirty="0" smtClean="0"/>
              <a:t> for the ICAA </a:t>
            </a:r>
          </a:p>
          <a:p>
            <a:pPr marL="457200" lvl="1" indent="0">
              <a:buNone/>
            </a:pPr>
            <a:r>
              <a:rPr lang="en-US" sz="2400" dirty="0" smtClean="0">
                <a:solidFill>
                  <a:srgbClr val="FF6600"/>
                </a:solidFill>
              </a:rPr>
              <a:t>Exposure</a:t>
            </a:r>
            <a:r>
              <a:rPr lang="en-US" sz="2400" dirty="0" smtClean="0"/>
              <a:t> to secondhand smoke and vape</a:t>
            </a:r>
          </a:p>
          <a:p>
            <a:pPr marL="457200" lvl="1" indent="0">
              <a:buNone/>
            </a:pPr>
            <a:r>
              <a:rPr lang="en-US" sz="2400" dirty="0" smtClean="0"/>
              <a:t>Perceived </a:t>
            </a:r>
            <a:r>
              <a:rPr lang="en-US" sz="2400" dirty="0" smtClean="0">
                <a:solidFill>
                  <a:srgbClr val="FF6600"/>
                </a:solidFill>
              </a:rPr>
              <a:t>harm</a:t>
            </a:r>
            <a:r>
              <a:rPr lang="en-US" sz="2400" dirty="0" smtClean="0"/>
              <a:t> from smoke and vape</a:t>
            </a:r>
          </a:p>
          <a:p>
            <a:pPr marL="457200" lvl="1" indent="0">
              <a:buNone/>
            </a:pPr>
            <a:r>
              <a:rPr lang="en-US" sz="2400" dirty="0" smtClean="0"/>
              <a:t>Need for </a:t>
            </a:r>
            <a:r>
              <a:rPr lang="en-US" sz="2400" dirty="0" smtClean="0">
                <a:solidFill>
                  <a:srgbClr val="FF6600"/>
                </a:solidFill>
              </a:rPr>
              <a:t>protection</a:t>
            </a:r>
            <a:r>
              <a:rPr lang="en-US" sz="2400" dirty="0" smtClean="0"/>
              <a:t> from smoke and vape</a:t>
            </a:r>
          </a:p>
          <a:p>
            <a:pPr marL="457200" lvl="1" indent="0">
              <a:buNone/>
            </a:pPr>
            <a:r>
              <a:rPr lang="en-US" sz="2400" dirty="0" smtClean="0"/>
              <a:t>Support for </a:t>
            </a:r>
            <a:r>
              <a:rPr lang="en-US" sz="2400" dirty="0" smtClean="0">
                <a:solidFill>
                  <a:srgbClr val="FF6600"/>
                </a:solidFill>
              </a:rPr>
              <a:t>tobacco-free</a:t>
            </a:r>
            <a:r>
              <a:rPr lang="en-US" sz="2400" dirty="0" smtClean="0"/>
              <a:t> locations</a:t>
            </a:r>
          </a:p>
          <a:p>
            <a:pPr marL="457200" lvl="1" indent="0">
              <a:buNone/>
            </a:pPr>
            <a:endParaRPr lang="en-US" sz="2400" dirty="0" smtClean="0"/>
          </a:p>
          <a:p>
            <a:pPr marL="457200" indent="-400050">
              <a:spcBef>
                <a:spcPts val="0"/>
              </a:spcBef>
              <a:buNone/>
            </a:pPr>
            <a:r>
              <a:rPr lang="en-US" sz="3200" dirty="0" smtClean="0">
                <a:solidFill>
                  <a:srgbClr val="FF6600"/>
                </a:solidFill>
              </a:rPr>
              <a:t>Restaurant and on-premises alcohol establishments - numbers of businesses</a:t>
            </a:r>
            <a:endParaRPr lang="en-US" sz="3200" dirty="0">
              <a:solidFill>
                <a:srgbClr val="FF6600"/>
              </a:solidFill>
            </a:endParaRPr>
          </a:p>
        </p:txBody>
      </p:sp>
    </p:spTree>
    <p:extLst>
      <p:ext uri="{BB962C8B-B14F-4D97-AF65-F5344CB8AC3E}">
        <p14:creationId xmlns:p14="http://schemas.microsoft.com/office/powerpoint/2010/main" val="26037820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28" y="636814"/>
            <a:ext cx="8229600" cy="1143000"/>
          </a:xfrm>
        </p:spPr>
        <p:txBody>
          <a:bodyPr/>
          <a:lstStyle/>
          <a:p>
            <a:r>
              <a:rPr lang="en-US" dirty="0" smtClean="0">
                <a:solidFill>
                  <a:schemeClr val="tx1"/>
                </a:solidFill>
              </a:rPr>
              <a:t>Nearly </a:t>
            </a:r>
            <a:r>
              <a:rPr lang="en-US" dirty="0" smtClean="0">
                <a:solidFill>
                  <a:srgbClr val="FF6600"/>
                </a:solidFill>
              </a:rPr>
              <a:t>9 out of 10 </a:t>
            </a:r>
            <a:r>
              <a:rPr lang="en-US" dirty="0" smtClean="0">
                <a:solidFill>
                  <a:schemeClr val="tx1"/>
                </a:solidFill>
              </a:rPr>
              <a:t>Oregon adults support the ICAA</a:t>
            </a:r>
            <a:r>
              <a:rPr lang="en-US" baseline="30000" dirty="0" smtClean="0">
                <a:solidFill>
                  <a:schemeClr val="tx1"/>
                </a:solidFill>
              </a:rPr>
              <a:t>1</a:t>
            </a:r>
            <a:endParaRPr lang="en-US" baseline="30000" dirty="0">
              <a:solidFill>
                <a:schemeClr val="tx1"/>
              </a:solidFill>
            </a:endParaRPr>
          </a:p>
        </p:txBody>
      </p:sp>
      <p:sp>
        <p:nvSpPr>
          <p:cNvPr id="3" name="Slide Number Placeholder 2"/>
          <p:cNvSpPr>
            <a:spLocks noGrp="1"/>
          </p:cNvSpPr>
          <p:nvPr>
            <p:ph type="sldNum" sz="quarter" idx="10"/>
          </p:nvPr>
        </p:nvSpPr>
        <p:spPr/>
        <p:txBody>
          <a:bodyPr/>
          <a:lstStyle/>
          <a:p>
            <a:fld id="{D01E5BF8-2D8D-486B-87C7-C2DCA0D61843}" type="slidenum">
              <a:rPr lang="en-US" smtClean="0"/>
              <a:pPr/>
              <a:t>16</a:t>
            </a:fld>
            <a:endParaRPr lang="en-US"/>
          </a:p>
        </p:txBody>
      </p:sp>
      <p:sp>
        <p:nvSpPr>
          <p:cNvPr id="4" name="TextBox 3"/>
          <p:cNvSpPr txBox="1"/>
          <p:nvPr/>
        </p:nvSpPr>
        <p:spPr>
          <a:xfrm>
            <a:off x="540265" y="3335655"/>
            <a:ext cx="7815943" cy="1277273"/>
          </a:xfrm>
          <a:prstGeom prst="rect">
            <a:avLst/>
          </a:prstGeom>
          <a:noFill/>
        </p:spPr>
        <p:txBody>
          <a:bodyPr wrap="square" rtlCol="0">
            <a:spAutoFit/>
          </a:bodyPr>
          <a:lstStyle/>
          <a:p>
            <a:pPr>
              <a:spcAft>
                <a:spcPts val="600"/>
              </a:spcAft>
            </a:pPr>
            <a:r>
              <a:rPr lang="en-US" b="1" dirty="0" smtClean="0">
                <a:latin typeface="+mn-lt"/>
              </a:rPr>
              <a:t>Support for </a:t>
            </a:r>
            <a:r>
              <a:rPr lang="en-US" b="1" u="sng" dirty="0" smtClean="0">
                <a:latin typeface="+mn-lt"/>
              </a:rPr>
              <a:t>expanding</a:t>
            </a:r>
            <a:r>
              <a:rPr lang="en-US" b="1" dirty="0" smtClean="0">
                <a:latin typeface="+mn-lt"/>
              </a:rPr>
              <a:t> ICAA</a:t>
            </a:r>
            <a:r>
              <a:rPr lang="en-US" b="1" baseline="30000" dirty="0" smtClean="0">
                <a:latin typeface="+mn-lt"/>
              </a:rPr>
              <a:t>2</a:t>
            </a:r>
            <a:r>
              <a:rPr lang="en-US" b="1" dirty="0" smtClean="0">
                <a:solidFill>
                  <a:srgbClr val="005595"/>
                </a:solidFill>
                <a:latin typeface="+mn-lt"/>
              </a:rPr>
              <a:t>		</a:t>
            </a:r>
          </a:p>
          <a:p>
            <a:pPr marL="1371600" indent="-963613" defTabSz="342900">
              <a:spcAft>
                <a:spcPts val="600"/>
              </a:spcAft>
            </a:pPr>
            <a:r>
              <a:rPr lang="en-US" b="1" dirty="0" smtClean="0">
                <a:solidFill>
                  <a:srgbClr val="FF6600"/>
                </a:solidFill>
                <a:latin typeface="+mn-lt"/>
              </a:rPr>
              <a:t>64% 	</a:t>
            </a:r>
            <a:r>
              <a:rPr lang="en-US" b="1" dirty="0" smtClean="0">
                <a:latin typeface="+mn-lt"/>
              </a:rPr>
              <a:t>Increase </a:t>
            </a:r>
            <a:r>
              <a:rPr lang="en-US" b="1" dirty="0" smtClean="0">
                <a:solidFill>
                  <a:srgbClr val="FF6600"/>
                </a:solidFill>
                <a:latin typeface="+mn-lt"/>
              </a:rPr>
              <a:t>distance from doors and windows</a:t>
            </a:r>
            <a:r>
              <a:rPr lang="en-US" b="1" dirty="0" smtClean="0">
                <a:solidFill>
                  <a:srgbClr val="FF9933"/>
                </a:solidFill>
                <a:latin typeface="+mn-lt"/>
              </a:rPr>
              <a:t> </a:t>
            </a:r>
            <a:r>
              <a:rPr lang="en-US" b="1" dirty="0" smtClean="0">
                <a:latin typeface="+mn-lt"/>
              </a:rPr>
              <a:t>more than 10 feet</a:t>
            </a:r>
            <a:endParaRPr lang="en-US" b="1" dirty="0">
              <a:solidFill>
                <a:srgbClr val="FF6600"/>
              </a:solidFill>
              <a:latin typeface="+mn-lt"/>
            </a:endParaRPr>
          </a:p>
        </p:txBody>
      </p:sp>
      <p:sp>
        <p:nvSpPr>
          <p:cNvPr id="6" name="TextBox 5"/>
          <p:cNvSpPr txBox="1"/>
          <p:nvPr/>
        </p:nvSpPr>
        <p:spPr>
          <a:xfrm>
            <a:off x="152400" y="5949375"/>
            <a:ext cx="7144072" cy="584775"/>
          </a:xfrm>
          <a:prstGeom prst="rect">
            <a:avLst/>
          </a:prstGeom>
          <a:noFill/>
        </p:spPr>
        <p:txBody>
          <a:bodyPr wrap="none" rtlCol="0">
            <a:spAutoFit/>
          </a:bodyPr>
          <a:lstStyle/>
          <a:p>
            <a:r>
              <a:rPr lang="en-US" sz="1600" dirty="0" smtClean="0">
                <a:latin typeface="+mn-lt"/>
              </a:rPr>
              <a:t>Support includes both strongly and somewhat supportive responses</a:t>
            </a:r>
          </a:p>
          <a:p>
            <a:r>
              <a:rPr lang="en-US" sz="1600" dirty="0" smtClean="0">
                <a:latin typeface="+mn-lt"/>
              </a:rPr>
              <a:t>Sources, (1) Online Panel Survey Sp2017, (2) Telephone Opinion Poll 2016</a:t>
            </a:r>
            <a:endParaRPr lang="en-US" sz="1600" dirty="0">
              <a:latin typeface="+mn-lt"/>
            </a:endParaRPr>
          </a:p>
        </p:txBody>
      </p:sp>
      <p:sp>
        <p:nvSpPr>
          <p:cNvPr id="7" name="TextBox 6"/>
          <p:cNvSpPr txBox="1"/>
          <p:nvPr/>
        </p:nvSpPr>
        <p:spPr>
          <a:xfrm>
            <a:off x="566056" y="2011956"/>
            <a:ext cx="7815943" cy="830997"/>
          </a:xfrm>
          <a:prstGeom prst="rect">
            <a:avLst/>
          </a:prstGeom>
          <a:noFill/>
        </p:spPr>
        <p:txBody>
          <a:bodyPr wrap="square" rtlCol="0">
            <a:spAutoFit/>
          </a:bodyPr>
          <a:lstStyle/>
          <a:p>
            <a:pPr marL="979488" indent="-571500" defTabSz="685800">
              <a:spcAft>
                <a:spcPts val="600"/>
              </a:spcAft>
            </a:pPr>
            <a:r>
              <a:rPr lang="en-US" b="1" dirty="0" smtClean="0">
                <a:latin typeface="+mn-lt"/>
              </a:rPr>
              <a:t>Includes </a:t>
            </a:r>
            <a:r>
              <a:rPr lang="en-US" b="1" dirty="0" smtClean="0">
                <a:solidFill>
                  <a:srgbClr val="FF6600"/>
                </a:solidFill>
                <a:latin typeface="+mn-lt"/>
              </a:rPr>
              <a:t>cigarette smoke, marijuana </a:t>
            </a:r>
            <a:r>
              <a:rPr lang="en-US" b="1" dirty="0">
                <a:solidFill>
                  <a:srgbClr val="FF6600"/>
                </a:solidFill>
                <a:latin typeface="+mn-lt"/>
              </a:rPr>
              <a:t>smoke and </a:t>
            </a:r>
            <a:r>
              <a:rPr lang="en-US" b="1" dirty="0" smtClean="0">
                <a:solidFill>
                  <a:srgbClr val="FF6600"/>
                </a:solidFill>
                <a:latin typeface="+mn-lt"/>
              </a:rPr>
              <a:t>e-cigarette vapor </a:t>
            </a:r>
            <a:endParaRPr lang="en-US" b="1" dirty="0">
              <a:solidFill>
                <a:srgbClr val="FF6600"/>
              </a:solidFill>
              <a:latin typeface="+mn-lt"/>
            </a:endParaRPr>
          </a:p>
        </p:txBody>
      </p:sp>
    </p:spTree>
    <p:extLst>
      <p:ext uri="{BB962C8B-B14F-4D97-AF65-F5344CB8AC3E}">
        <p14:creationId xmlns:p14="http://schemas.microsoft.com/office/powerpoint/2010/main" val="29728661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703" y="32657"/>
            <a:ext cx="8473440" cy="5217160"/>
          </a:xfrm>
          <a:prstGeom prst="rect">
            <a:avLst/>
          </a:prstGeom>
          <a:solidFill>
            <a:schemeClr val="accent3">
              <a:lumMod val="95000"/>
              <a:alpha val="52000"/>
            </a:schemeClr>
          </a:solidFill>
        </p:spPr>
      </p:pic>
      <p:sp>
        <p:nvSpPr>
          <p:cNvPr id="2" name="Title 1"/>
          <p:cNvSpPr>
            <a:spLocks noGrp="1"/>
          </p:cNvSpPr>
          <p:nvPr>
            <p:ph type="title"/>
          </p:nvPr>
        </p:nvSpPr>
        <p:spPr>
          <a:xfrm>
            <a:off x="381917" y="533400"/>
            <a:ext cx="8473440" cy="1143000"/>
          </a:xfrm>
          <a:solidFill>
            <a:schemeClr val="bg1">
              <a:lumMod val="50000"/>
              <a:alpha val="80000"/>
            </a:schemeClr>
          </a:solidFill>
        </p:spPr>
        <p:txBody>
          <a:bodyPr/>
          <a:lstStyle/>
          <a:p>
            <a:pPr marL="1257300" indent="-1257300" defTabSz="628650"/>
            <a:r>
              <a:rPr lang="en-US" sz="3600" dirty="0" smtClean="0">
                <a:solidFill>
                  <a:schemeClr val="bg1"/>
                </a:solidFill>
              </a:rPr>
              <a:t>41% 	Exposed to secondhand smoke </a:t>
            </a:r>
            <a:r>
              <a:rPr lang="en-US" sz="3600" dirty="0" smtClean="0">
                <a:solidFill>
                  <a:srgbClr val="FF6600"/>
                </a:solidFill>
              </a:rPr>
              <a:t>outdoors at a restaurant or bar</a:t>
            </a:r>
            <a:r>
              <a:rPr lang="en-US" sz="3600" baseline="30000" dirty="0" smtClean="0">
                <a:solidFill>
                  <a:schemeClr val="bg1"/>
                </a:solidFill>
              </a:rPr>
              <a:t>*</a:t>
            </a:r>
            <a:endParaRPr lang="en-US" sz="3600" baseline="30000" dirty="0">
              <a:solidFill>
                <a:schemeClr val="bg1"/>
              </a:solidFill>
            </a:endParaRPr>
          </a:p>
        </p:txBody>
      </p:sp>
      <p:sp>
        <p:nvSpPr>
          <p:cNvPr id="3" name="Slide Number Placeholder 2"/>
          <p:cNvSpPr>
            <a:spLocks noGrp="1"/>
          </p:cNvSpPr>
          <p:nvPr>
            <p:ph type="sldNum" sz="quarter" idx="10"/>
          </p:nvPr>
        </p:nvSpPr>
        <p:spPr/>
        <p:txBody>
          <a:bodyPr/>
          <a:lstStyle/>
          <a:p>
            <a:fld id="{D01E5BF8-2D8D-486B-87C7-C2DCA0D61843}" type="slidenum">
              <a:rPr lang="en-US" smtClean="0"/>
              <a:pPr/>
              <a:t>17</a:t>
            </a:fld>
            <a:endParaRPr lang="en-US"/>
          </a:p>
        </p:txBody>
      </p:sp>
      <p:sp>
        <p:nvSpPr>
          <p:cNvPr id="6" name="TextBox 5"/>
          <p:cNvSpPr txBox="1"/>
          <p:nvPr/>
        </p:nvSpPr>
        <p:spPr>
          <a:xfrm>
            <a:off x="343817" y="5938489"/>
            <a:ext cx="5606022" cy="584775"/>
          </a:xfrm>
          <a:prstGeom prst="rect">
            <a:avLst/>
          </a:prstGeom>
          <a:noFill/>
        </p:spPr>
        <p:txBody>
          <a:bodyPr wrap="none" rtlCol="0">
            <a:spAutoFit/>
          </a:bodyPr>
          <a:lstStyle/>
          <a:p>
            <a:r>
              <a:rPr lang="en-US" sz="1600" dirty="0" smtClean="0">
                <a:latin typeface="+mn-lt"/>
              </a:rPr>
              <a:t>*Past 30 days, among those that have been to such a place</a:t>
            </a:r>
          </a:p>
          <a:p>
            <a:r>
              <a:rPr lang="en-US" sz="1600" dirty="0" smtClean="0">
                <a:latin typeface="+mn-lt"/>
              </a:rPr>
              <a:t>Source, Online Panel Survey, 2016</a:t>
            </a:r>
            <a:endParaRPr lang="en-US" sz="1600" dirty="0">
              <a:latin typeface="+mn-lt"/>
            </a:endParaRPr>
          </a:p>
        </p:txBody>
      </p:sp>
    </p:spTree>
    <p:extLst>
      <p:ext uri="{BB962C8B-B14F-4D97-AF65-F5344CB8AC3E}">
        <p14:creationId xmlns:p14="http://schemas.microsoft.com/office/powerpoint/2010/main" val="277057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256" y="381000"/>
            <a:ext cx="8501743" cy="5410200"/>
          </a:xfrm>
          <a:prstGeom prst="rect">
            <a:avLst/>
          </a:prstGeom>
        </p:spPr>
      </p:pic>
      <p:sp>
        <p:nvSpPr>
          <p:cNvPr id="2" name="Title 1"/>
          <p:cNvSpPr>
            <a:spLocks noGrp="1"/>
          </p:cNvSpPr>
          <p:nvPr>
            <p:ph type="title"/>
          </p:nvPr>
        </p:nvSpPr>
        <p:spPr>
          <a:xfrm>
            <a:off x="438149" y="566057"/>
            <a:ext cx="8483242" cy="1143000"/>
          </a:xfrm>
        </p:spPr>
        <p:txBody>
          <a:bodyPr/>
          <a:lstStyle/>
          <a:p>
            <a:r>
              <a:rPr lang="en-US" dirty="0" smtClean="0">
                <a:solidFill>
                  <a:schemeClr val="bg1"/>
                </a:solidFill>
              </a:rPr>
              <a:t>Believe secondhand exposure </a:t>
            </a:r>
            <a:r>
              <a:rPr lang="en-US" dirty="0" smtClean="0">
                <a:solidFill>
                  <a:srgbClr val="FF6600"/>
                </a:solidFill>
              </a:rPr>
              <a:t>is harmful</a:t>
            </a:r>
            <a:r>
              <a:rPr lang="en-US" dirty="0" smtClean="0">
                <a:solidFill>
                  <a:schemeClr val="bg1"/>
                </a:solidFill>
              </a:rPr>
              <a:t>, outdoors</a:t>
            </a:r>
            <a:endParaRPr lang="en-US" dirty="0">
              <a:solidFill>
                <a:schemeClr val="bg1"/>
              </a:solidFill>
            </a:endParaRPr>
          </a:p>
        </p:txBody>
      </p:sp>
      <p:sp>
        <p:nvSpPr>
          <p:cNvPr id="3" name="Slide Number Placeholder 2"/>
          <p:cNvSpPr>
            <a:spLocks noGrp="1"/>
          </p:cNvSpPr>
          <p:nvPr>
            <p:ph type="sldNum" sz="quarter" idx="10"/>
          </p:nvPr>
        </p:nvSpPr>
        <p:spPr/>
        <p:txBody>
          <a:bodyPr/>
          <a:lstStyle/>
          <a:p>
            <a:fld id="{D01E5BF8-2D8D-486B-87C7-C2DCA0D61843}" type="slidenum">
              <a:rPr lang="en-US" smtClean="0"/>
              <a:pPr/>
              <a:t>18</a:t>
            </a:fld>
            <a:endParaRPr lang="en-US"/>
          </a:p>
        </p:txBody>
      </p:sp>
      <p:sp>
        <p:nvSpPr>
          <p:cNvPr id="4" name="TextBox 3"/>
          <p:cNvSpPr txBox="1"/>
          <p:nvPr/>
        </p:nvSpPr>
        <p:spPr>
          <a:xfrm>
            <a:off x="1105448" y="1894114"/>
            <a:ext cx="7815943" cy="2062103"/>
          </a:xfrm>
          <a:prstGeom prst="rect">
            <a:avLst/>
          </a:prstGeom>
          <a:noFill/>
        </p:spPr>
        <p:txBody>
          <a:bodyPr wrap="square" rtlCol="0">
            <a:spAutoFit/>
          </a:bodyPr>
          <a:lstStyle/>
          <a:p>
            <a:pPr marL="979488" indent="-571500" defTabSz="685800"/>
            <a:r>
              <a:rPr lang="en-US" sz="3200" b="1" dirty="0" smtClean="0">
                <a:solidFill>
                  <a:schemeClr val="bg1"/>
                </a:solidFill>
                <a:latin typeface="+mn-lt"/>
              </a:rPr>
              <a:t>83% </a:t>
            </a:r>
            <a:r>
              <a:rPr lang="en-US" sz="3200" b="1" dirty="0" smtClean="0">
                <a:solidFill>
                  <a:srgbClr val="005595"/>
                </a:solidFill>
                <a:latin typeface="+mn-lt"/>
              </a:rPr>
              <a:t>	</a:t>
            </a:r>
            <a:r>
              <a:rPr lang="en-US" sz="3200" b="1" dirty="0" smtClean="0">
                <a:solidFill>
                  <a:srgbClr val="FF6600"/>
                </a:solidFill>
                <a:latin typeface="+mn-lt"/>
              </a:rPr>
              <a:t>Smoke	</a:t>
            </a:r>
            <a:r>
              <a:rPr lang="en-US" sz="3200" b="1" dirty="0" smtClean="0">
                <a:solidFill>
                  <a:srgbClr val="005595"/>
                </a:solidFill>
                <a:latin typeface="+mn-lt"/>
              </a:rPr>
              <a:t>		</a:t>
            </a:r>
          </a:p>
          <a:p>
            <a:pPr marL="979488" indent="-571500" defTabSz="685800"/>
            <a:r>
              <a:rPr lang="en-US" sz="3200" b="1" dirty="0" smtClean="0">
                <a:solidFill>
                  <a:schemeClr val="bg1"/>
                </a:solidFill>
                <a:latin typeface="+mn-lt"/>
              </a:rPr>
              <a:t>59% </a:t>
            </a:r>
            <a:r>
              <a:rPr lang="en-US" sz="3200" b="1" dirty="0" smtClean="0">
                <a:solidFill>
                  <a:srgbClr val="005595"/>
                </a:solidFill>
                <a:latin typeface="+mn-lt"/>
              </a:rPr>
              <a:t>	</a:t>
            </a:r>
            <a:r>
              <a:rPr lang="en-US" sz="3200" b="1" dirty="0" smtClean="0">
                <a:solidFill>
                  <a:srgbClr val="FF6600"/>
                </a:solidFill>
                <a:latin typeface="+mn-lt"/>
              </a:rPr>
              <a:t>Vape</a:t>
            </a:r>
          </a:p>
          <a:p>
            <a:pPr marL="1371600" indent="-963613" defTabSz="342900"/>
            <a:r>
              <a:rPr lang="en-US" sz="3200" b="1" dirty="0" smtClean="0">
                <a:solidFill>
                  <a:schemeClr val="bg1"/>
                </a:solidFill>
                <a:latin typeface="+mn-lt"/>
              </a:rPr>
              <a:t>58% </a:t>
            </a:r>
            <a:r>
              <a:rPr lang="en-US" sz="3200" b="1" dirty="0" smtClean="0">
                <a:solidFill>
                  <a:srgbClr val="005595"/>
                </a:solidFill>
                <a:latin typeface="+mn-lt"/>
              </a:rPr>
              <a:t>	</a:t>
            </a:r>
            <a:r>
              <a:rPr lang="en-US" sz="3200" b="1" dirty="0" smtClean="0">
                <a:solidFill>
                  <a:srgbClr val="FF6600"/>
                </a:solidFill>
                <a:latin typeface="+mn-lt"/>
              </a:rPr>
              <a:t>Marijuana smoke or vape</a:t>
            </a:r>
          </a:p>
          <a:p>
            <a:pPr marL="979488" indent="-571500" defTabSz="685800"/>
            <a:endParaRPr lang="en-US" sz="3200" b="1" dirty="0">
              <a:solidFill>
                <a:srgbClr val="005595"/>
              </a:solidFill>
              <a:latin typeface="+mn-lt"/>
            </a:endParaRPr>
          </a:p>
        </p:txBody>
      </p:sp>
      <p:sp>
        <p:nvSpPr>
          <p:cNvPr id="6" name="TextBox 5"/>
          <p:cNvSpPr txBox="1"/>
          <p:nvPr/>
        </p:nvSpPr>
        <p:spPr>
          <a:xfrm>
            <a:off x="320842" y="6171533"/>
            <a:ext cx="5904584" cy="338554"/>
          </a:xfrm>
          <a:prstGeom prst="rect">
            <a:avLst/>
          </a:prstGeom>
          <a:noFill/>
        </p:spPr>
        <p:txBody>
          <a:bodyPr wrap="square" rtlCol="0">
            <a:spAutoFit/>
          </a:bodyPr>
          <a:lstStyle/>
          <a:p>
            <a:r>
              <a:rPr lang="en-US" sz="1600" dirty="0" smtClean="0">
                <a:latin typeface="+mn-lt"/>
              </a:rPr>
              <a:t>Source: Online Panel Survey, Fall or spring 2016</a:t>
            </a:r>
            <a:endParaRPr lang="en-US" sz="1600" dirty="0">
              <a:latin typeface="+mn-lt"/>
            </a:endParaRPr>
          </a:p>
        </p:txBody>
      </p:sp>
    </p:spTree>
    <p:extLst>
      <p:ext uri="{BB962C8B-B14F-4D97-AF65-F5344CB8AC3E}">
        <p14:creationId xmlns:p14="http://schemas.microsoft.com/office/powerpoint/2010/main" val="13484489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3560"/>
          <a:stretch/>
        </p:blipFill>
        <p:spPr>
          <a:xfrm>
            <a:off x="266701" y="152400"/>
            <a:ext cx="8648699" cy="5419419"/>
          </a:xfrm>
          <a:prstGeom prst="rect">
            <a:avLst/>
          </a:prstGeom>
        </p:spPr>
      </p:pic>
      <p:sp>
        <p:nvSpPr>
          <p:cNvPr id="2" name="Title 1"/>
          <p:cNvSpPr>
            <a:spLocks noGrp="1"/>
          </p:cNvSpPr>
          <p:nvPr>
            <p:ph type="title"/>
          </p:nvPr>
        </p:nvSpPr>
        <p:spPr>
          <a:xfrm>
            <a:off x="685800" y="914400"/>
            <a:ext cx="8229600" cy="1143000"/>
          </a:xfrm>
        </p:spPr>
        <p:txBody>
          <a:bodyPr/>
          <a:lstStyle/>
          <a:p>
            <a:r>
              <a:rPr lang="en-US" sz="3600" dirty="0" smtClean="0">
                <a:ln w="3175">
                  <a:solidFill>
                    <a:schemeClr val="tx1"/>
                  </a:solidFill>
                </a:ln>
                <a:solidFill>
                  <a:schemeClr val="bg1"/>
                </a:solidFill>
              </a:rPr>
              <a:t>Believe people should be </a:t>
            </a:r>
            <a:r>
              <a:rPr lang="en-US" sz="3600" dirty="0" smtClean="0">
                <a:ln w="3175">
                  <a:noFill/>
                </a:ln>
                <a:solidFill>
                  <a:srgbClr val="FF6600"/>
                </a:solidFill>
              </a:rPr>
              <a:t>protected</a:t>
            </a:r>
            <a:r>
              <a:rPr lang="en-US" sz="3600" dirty="0" smtClean="0">
                <a:ln w="3175">
                  <a:solidFill>
                    <a:schemeClr val="tx1"/>
                  </a:solidFill>
                </a:ln>
                <a:solidFill>
                  <a:schemeClr val="bg1"/>
                </a:solidFill>
              </a:rPr>
              <a:t> from breathing secondhand:</a:t>
            </a:r>
            <a:endParaRPr lang="en-US" sz="3600" dirty="0">
              <a:ln w="3175">
                <a:solidFill>
                  <a:schemeClr val="tx1"/>
                </a:solidFill>
              </a:ln>
              <a:solidFill>
                <a:schemeClr val="bg1"/>
              </a:solidFill>
            </a:endParaRPr>
          </a:p>
        </p:txBody>
      </p:sp>
      <p:sp>
        <p:nvSpPr>
          <p:cNvPr id="3" name="Slide Number Placeholder 2"/>
          <p:cNvSpPr>
            <a:spLocks noGrp="1"/>
          </p:cNvSpPr>
          <p:nvPr>
            <p:ph type="sldNum" sz="quarter" idx="10"/>
          </p:nvPr>
        </p:nvSpPr>
        <p:spPr/>
        <p:txBody>
          <a:bodyPr/>
          <a:lstStyle/>
          <a:p>
            <a:fld id="{D01E5BF8-2D8D-486B-87C7-C2DCA0D61843}" type="slidenum">
              <a:rPr lang="en-US" smtClean="0"/>
              <a:pPr/>
              <a:t>19</a:t>
            </a:fld>
            <a:endParaRPr lang="en-US"/>
          </a:p>
        </p:txBody>
      </p:sp>
      <p:sp>
        <p:nvSpPr>
          <p:cNvPr id="4" name="TextBox 3"/>
          <p:cNvSpPr txBox="1"/>
          <p:nvPr/>
        </p:nvSpPr>
        <p:spPr>
          <a:xfrm>
            <a:off x="712839" y="2594579"/>
            <a:ext cx="7815943" cy="2062103"/>
          </a:xfrm>
          <a:prstGeom prst="rect">
            <a:avLst/>
          </a:prstGeom>
          <a:noFill/>
        </p:spPr>
        <p:txBody>
          <a:bodyPr wrap="square" rtlCol="0">
            <a:spAutoFit/>
          </a:bodyPr>
          <a:lstStyle/>
          <a:p>
            <a:pPr marL="979488" indent="-571500" defTabSz="685800"/>
            <a:r>
              <a:rPr lang="en-US" sz="3200" b="1" dirty="0" smtClean="0">
                <a:solidFill>
                  <a:schemeClr val="bg1"/>
                </a:solidFill>
                <a:latin typeface="+mn-lt"/>
              </a:rPr>
              <a:t>91% </a:t>
            </a:r>
            <a:r>
              <a:rPr lang="en-US" sz="3200" b="1" dirty="0" smtClean="0">
                <a:solidFill>
                  <a:srgbClr val="005595"/>
                </a:solidFill>
                <a:latin typeface="+mn-lt"/>
              </a:rPr>
              <a:t>	</a:t>
            </a:r>
            <a:r>
              <a:rPr lang="en-US" sz="3200" b="1" dirty="0" smtClean="0">
                <a:solidFill>
                  <a:srgbClr val="FF6600"/>
                </a:solidFill>
                <a:latin typeface="+mn-lt"/>
              </a:rPr>
              <a:t>Smoke	</a:t>
            </a:r>
            <a:r>
              <a:rPr lang="en-US" sz="3200" b="1" dirty="0" smtClean="0">
                <a:solidFill>
                  <a:srgbClr val="005595"/>
                </a:solidFill>
                <a:latin typeface="+mn-lt"/>
              </a:rPr>
              <a:t>		</a:t>
            </a:r>
          </a:p>
          <a:p>
            <a:pPr marL="979488" indent="-571500" defTabSz="685800"/>
            <a:r>
              <a:rPr lang="en-US" sz="3200" b="1" dirty="0" smtClean="0">
                <a:solidFill>
                  <a:schemeClr val="bg1"/>
                </a:solidFill>
                <a:latin typeface="+mn-lt"/>
              </a:rPr>
              <a:t>81% </a:t>
            </a:r>
            <a:r>
              <a:rPr lang="en-US" sz="3200" b="1" dirty="0" smtClean="0">
                <a:solidFill>
                  <a:srgbClr val="005595"/>
                </a:solidFill>
                <a:latin typeface="+mn-lt"/>
              </a:rPr>
              <a:t>	</a:t>
            </a:r>
            <a:r>
              <a:rPr lang="en-US" sz="3200" b="1" dirty="0" smtClean="0">
                <a:ln w="3175">
                  <a:noFill/>
                </a:ln>
                <a:solidFill>
                  <a:srgbClr val="FF6600"/>
                </a:solidFill>
                <a:latin typeface="+mn-lt"/>
              </a:rPr>
              <a:t>Vapor</a:t>
            </a:r>
          </a:p>
          <a:p>
            <a:pPr marL="1371600" indent="-963613" defTabSz="342900"/>
            <a:r>
              <a:rPr lang="en-US" sz="3200" b="1" dirty="0" smtClean="0">
                <a:solidFill>
                  <a:schemeClr val="bg1"/>
                </a:solidFill>
                <a:latin typeface="+mn-lt"/>
              </a:rPr>
              <a:t>79% </a:t>
            </a:r>
            <a:r>
              <a:rPr lang="en-US" sz="3200" b="1" dirty="0" smtClean="0">
                <a:solidFill>
                  <a:srgbClr val="005595"/>
                </a:solidFill>
                <a:latin typeface="+mn-lt"/>
              </a:rPr>
              <a:t>	</a:t>
            </a:r>
            <a:r>
              <a:rPr lang="en-US" sz="3200" b="1" dirty="0" smtClean="0">
                <a:solidFill>
                  <a:srgbClr val="FF6600"/>
                </a:solidFill>
                <a:latin typeface="+mn-lt"/>
              </a:rPr>
              <a:t>Marijuana smoke or vapor</a:t>
            </a:r>
          </a:p>
          <a:p>
            <a:pPr marL="979488" indent="-571500" defTabSz="685800"/>
            <a:endParaRPr lang="en-US" sz="3200" b="1" dirty="0">
              <a:solidFill>
                <a:srgbClr val="005595"/>
              </a:solidFill>
              <a:latin typeface="+mn-lt"/>
            </a:endParaRPr>
          </a:p>
        </p:txBody>
      </p:sp>
      <p:sp>
        <p:nvSpPr>
          <p:cNvPr id="6" name="TextBox 5"/>
          <p:cNvSpPr txBox="1"/>
          <p:nvPr/>
        </p:nvSpPr>
        <p:spPr>
          <a:xfrm>
            <a:off x="312821" y="6089333"/>
            <a:ext cx="5904584" cy="338554"/>
          </a:xfrm>
          <a:prstGeom prst="rect">
            <a:avLst/>
          </a:prstGeom>
          <a:noFill/>
        </p:spPr>
        <p:txBody>
          <a:bodyPr wrap="square" rtlCol="0">
            <a:spAutoFit/>
          </a:bodyPr>
          <a:lstStyle/>
          <a:p>
            <a:r>
              <a:rPr lang="en-US" sz="1600" dirty="0" smtClean="0">
                <a:latin typeface="+mn-lt"/>
              </a:rPr>
              <a:t>Source: Online Panel Survey, Spring 2017</a:t>
            </a:r>
            <a:endParaRPr lang="en-US" sz="1600" dirty="0">
              <a:latin typeface="+mn-lt"/>
            </a:endParaRPr>
          </a:p>
        </p:txBody>
      </p:sp>
    </p:spTree>
    <p:extLst>
      <p:ext uri="{BB962C8B-B14F-4D97-AF65-F5344CB8AC3E}">
        <p14:creationId xmlns:p14="http://schemas.microsoft.com/office/powerpoint/2010/main" val="30127328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070" y="1747837"/>
            <a:ext cx="5181600" cy="731838"/>
          </a:xfrm>
        </p:spPr>
        <p:txBody>
          <a:bodyPr/>
          <a:lstStyle/>
          <a:p>
            <a:pPr algn="ctr"/>
            <a:r>
              <a:rPr lang="en-US" sz="4800" u="sng" dirty="0" smtClean="0"/>
              <a:t>Outline</a:t>
            </a:r>
            <a:endParaRPr lang="en-US" sz="4800" u="sng" dirty="0"/>
          </a:p>
        </p:txBody>
      </p:sp>
      <p:sp>
        <p:nvSpPr>
          <p:cNvPr id="3" name="Content Placeholder 2"/>
          <p:cNvSpPr>
            <a:spLocks noGrp="1"/>
          </p:cNvSpPr>
          <p:nvPr>
            <p:ph idx="4294967295"/>
          </p:nvPr>
        </p:nvSpPr>
        <p:spPr>
          <a:xfrm>
            <a:off x="457200" y="1600200"/>
            <a:ext cx="8229600" cy="4114800"/>
          </a:xfrm>
          <a:prstGeom prst="rect">
            <a:avLst/>
          </a:prstGeom>
        </p:spPr>
        <p:txBody>
          <a:bodyPr/>
          <a:lstStyle/>
          <a:p>
            <a:pPr marL="0" indent="0">
              <a:buNone/>
            </a:pPr>
            <a:endParaRPr lang="en-US" sz="3600" dirty="0" smtClean="0"/>
          </a:p>
          <a:p>
            <a:endParaRPr lang="en-US" sz="3600" dirty="0" smtClean="0"/>
          </a:p>
          <a:p>
            <a:r>
              <a:rPr lang="en-US" sz="3600" dirty="0" smtClean="0"/>
              <a:t>Indoor Clean Air Act (ICAA) Overview</a:t>
            </a:r>
          </a:p>
          <a:p>
            <a:r>
              <a:rPr lang="en-US" sz="3600" dirty="0" smtClean="0"/>
              <a:t>ICAA Data</a:t>
            </a:r>
          </a:p>
          <a:p>
            <a:r>
              <a:rPr lang="en-US" sz="3600" dirty="0" smtClean="0"/>
              <a:t>WEMS Overview</a:t>
            </a:r>
          </a:p>
          <a:p>
            <a:r>
              <a:rPr lang="en-US" sz="3600" dirty="0" smtClean="0"/>
              <a:t>Mock Complaint Activity</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07A23A5A-7677-4A95-A48C-F4D864BA3FC4}" type="slidenum">
              <a:rPr lang="en-US" altLang="en-US" smtClean="0"/>
              <a:pPr>
                <a:defRPr/>
              </a:pPr>
              <a:t>2</a:t>
            </a:fld>
            <a:endParaRPr lang="en-US" altLang="en-US"/>
          </a:p>
        </p:txBody>
      </p:sp>
      <p:pic>
        <p:nvPicPr>
          <p:cNvPr id="6" name="Picture 5"/>
          <p:cNvPicPr>
            <a:picLocks noChangeAspect="1"/>
          </p:cNvPicPr>
          <p:nvPr/>
        </p:nvPicPr>
        <p:blipFill>
          <a:blip r:embed="rId3"/>
          <a:stretch>
            <a:fillRect/>
          </a:stretch>
        </p:blipFill>
        <p:spPr>
          <a:xfrm>
            <a:off x="5850835" y="304800"/>
            <a:ext cx="2590800" cy="2590800"/>
          </a:xfrm>
          <a:prstGeom prst="rect">
            <a:avLst/>
          </a:prstGeom>
        </p:spPr>
      </p:pic>
    </p:spTree>
    <p:extLst>
      <p:ext uri="{BB962C8B-B14F-4D97-AF65-F5344CB8AC3E}">
        <p14:creationId xmlns:p14="http://schemas.microsoft.com/office/powerpoint/2010/main" val="6544492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73313" y="1839686"/>
            <a:ext cx="8465886" cy="3809999"/>
            <a:chOff x="1138084" y="1828800"/>
            <a:chExt cx="8465886" cy="3809999"/>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9498"/>
            <a:stretch/>
          </p:blipFill>
          <p:spPr>
            <a:xfrm>
              <a:off x="1138084" y="1857921"/>
              <a:ext cx="5808504" cy="3780878"/>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51129"/>
            <a:stretch/>
          </p:blipFill>
          <p:spPr>
            <a:xfrm>
              <a:off x="3809999" y="1828800"/>
              <a:ext cx="5793971" cy="3780878"/>
            </a:xfrm>
            <a:prstGeom prst="rect">
              <a:avLst/>
            </a:prstGeom>
          </p:spPr>
        </p:pic>
      </p:grpSp>
      <p:sp>
        <p:nvSpPr>
          <p:cNvPr id="2" name="Title 1"/>
          <p:cNvSpPr>
            <a:spLocks noGrp="1"/>
          </p:cNvSpPr>
          <p:nvPr>
            <p:ph type="title"/>
          </p:nvPr>
        </p:nvSpPr>
        <p:spPr>
          <a:xfrm>
            <a:off x="533400" y="685800"/>
            <a:ext cx="8610600" cy="1143000"/>
          </a:xfrm>
        </p:spPr>
        <p:txBody>
          <a:bodyPr/>
          <a:lstStyle/>
          <a:p>
            <a:r>
              <a:rPr lang="en-US" sz="3600" dirty="0" smtClean="0">
                <a:solidFill>
                  <a:schemeClr val="tx1"/>
                </a:solidFill>
              </a:rPr>
              <a:t>Support for making locations tobacco free</a:t>
            </a:r>
            <a:endParaRPr lang="en-US" sz="3600" dirty="0">
              <a:solidFill>
                <a:schemeClr val="tx1"/>
              </a:solidFill>
            </a:endParaRPr>
          </a:p>
        </p:txBody>
      </p:sp>
      <p:sp>
        <p:nvSpPr>
          <p:cNvPr id="3" name="Slide Number Placeholder 2"/>
          <p:cNvSpPr>
            <a:spLocks noGrp="1"/>
          </p:cNvSpPr>
          <p:nvPr>
            <p:ph type="sldNum" sz="quarter" idx="10"/>
          </p:nvPr>
        </p:nvSpPr>
        <p:spPr/>
        <p:txBody>
          <a:bodyPr/>
          <a:lstStyle/>
          <a:p>
            <a:fld id="{D01E5BF8-2D8D-486B-87C7-C2DCA0D61843}" type="slidenum">
              <a:rPr lang="en-US" smtClean="0"/>
              <a:pPr/>
              <a:t>20</a:t>
            </a:fld>
            <a:endParaRPr lang="en-US"/>
          </a:p>
        </p:txBody>
      </p:sp>
      <p:sp>
        <p:nvSpPr>
          <p:cNvPr id="4" name="TextBox 3"/>
          <p:cNvSpPr txBox="1"/>
          <p:nvPr/>
        </p:nvSpPr>
        <p:spPr>
          <a:xfrm>
            <a:off x="2627670" y="2394813"/>
            <a:ext cx="6245942" cy="2246769"/>
          </a:xfrm>
          <a:prstGeom prst="rect">
            <a:avLst/>
          </a:prstGeom>
          <a:solidFill>
            <a:schemeClr val="bg1">
              <a:alpha val="50000"/>
            </a:schemeClr>
          </a:solidFill>
        </p:spPr>
        <p:txBody>
          <a:bodyPr wrap="square" rtlCol="0">
            <a:spAutoFit/>
          </a:bodyPr>
          <a:lstStyle/>
          <a:p>
            <a:pPr marL="1371600" indent="-963613" defTabSz="685800"/>
            <a:r>
              <a:rPr lang="en-US" sz="2800" b="1" dirty="0" smtClean="0">
                <a:solidFill>
                  <a:srgbClr val="FF6600"/>
                </a:solidFill>
                <a:latin typeface="+mn-lt"/>
              </a:rPr>
              <a:t>69% </a:t>
            </a:r>
            <a:r>
              <a:rPr lang="en-US" sz="2800" b="1" dirty="0" smtClean="0">
                <a:latin typeface="+mn-lt"/>
              </a:rPr>
              <a:t>	Outdoor seating areas at restaurants</a:t>
            </a:r>
            <a:endParaRPr lang="en-US" sz="2800" b="1" dirty="0">
              <a:latin typeface="+mn-lt"/>
            </a:endParaRPr>
          </a:p>
          <a:p>
            <a:pPr marL="1436688" indent="-1028700" defTabSz="685800"/>
            <a:r>
              <a:rPr lang="en-US" sz="2800" b="1" dirty="0" smtClean="0">
                <a:solidFill>
                  <a:srgbClr val="FF6600"/>
                </a:solidFill>
                <a:latin typeface="+mn-lt"/>
              </a:rPr>
              <a:t>64% </a:t>
            </a:r>
            <a:r>
              <a:rPr lang="en-US" sz="2800" b="1" dirty="0" smtClean="0">
                <a:solidFill>
                  <a:srgbClr val="FF9900"/>
                </a:solidFill>
                <a:latin typeface="+mn-lt"/>
              </a:rPr>
              <a:t>	</a:t>
            </a:r>
            <a:r>
              <a:rPr lang="en-US" sz="2800" b="1" dirty="0" smtClean="0">
                <a:latin typeface="+mn-lt"/>
              </a:rPr>
              <a:t>Hotels and motels (entirely smoke, vape- free)</a:t>
            </a:r>
          </a:p>
          <a:p>
            <a:pPr marL="1371600" indent="-963613" defTabSz="342900"/>
            <a:r>
              <a:rPr lang="en-US" sz="2800" b="1" dirty="0" smtClean="0">
                <a:solidFill>
                  <a:srgbClr val="FF6600"/>
                </a:solidFill>
                <a:latin typeface="+mn-lt"/>
              </a:rPr>
              <a:t>60% </a:t>
            </a:r>
            <a:r>
              <a:rPr lang="en-US" sz="2800" b="1" dirty="0" smtClean="0">
                <a:solidFill>
                  <a:srgbClr val="FF9900"/>
                </a:solidFill>
                <a:latin typeface="+mn-lt"/>
              </a:rPr>
              <a:t>	</a:t>
            </a:r>
            <a:r>
              <a:rPr lang="en-US" sz="2800" b="1" dirty="0" smtClean="0">
                <a:latin typeface="+mn-lt"/>
              </a:rPr>
              <a:t>Casinos</a:t>
            </a:r>
            <a:endParaRPr lang="en-US" sz="2800" b="1" dirty="0">
              <a:solidFill>
                <a:srgbClr val="005595"/>
              </a:solidFill>
              <a:latin typeface="+mn-lt"/>
            </a:endParaRPr>
          </a:p>
        </p:txBody>
      </p:sp>
      <p:sp>
        <p:nvSpPr>
          <p:cNvPr id="6" name="TextBox 5"/>
          <p:cNvSpPr txBox="1"/>
          <p:nvPr/>
        </p:nvSpPr>
        <p:spPr>
          <a:xfrm>
            <a:off x="343816" y="5938489"/>
            <a:ext cx="5904584" cy="584775"/>
          </a:xfrm>
          <a:prstGeom prst="rect">
            <a:avLst/>
          </a:prstGeom>
          <a:noFill/>
        </p:spPr>
        <p:txBody>
          <a:bodyPr wrap="square" rtlCol="0">
            <a:spAutoFit/>
          </a:bodyPr>
          <a:lstStyle/>
          <a:p>
            <a:r>
              <a:rPr lang="en-US" sz="1600" dirty="0" smtClean="0">
                <a:latin typeface="+mn-lt"/>
              </a:rPr>
              <a:t>Sources: Telephone Opinion Poll, 2016; Online Panel Survey, spring </a:t>
            </a:r>
            <a:r>
              <a:rPr lang="en-US" sz="1600" dirty="0" smtClean="0"/>
              <a:t>2017</a:t>
            </a:r>
            <a:endParaRPr lang="en-US" sz="1600" dirty="0">
              <a:latin typeface="+mn-lt"/>
            </a:endParaRPr>
          </a:p>
        </p:txBody>
      </p:sp>
    </p:spTree>
    <p:extLst>
      <p:ext uri="{BB962C8B-B14F-4D97-AF65-F5344CB8AC3E}">
        <p14:creationId xmlns:p14="http://schemas.microsoft.com/office/powerpoint/2010/main" val="4043062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28600"/>
            <a:ext cx="8839200" cy="5895935"/>
          </a:xfrm>
          <a:prstGeom prst="rect">
            <a:avLst/>
          </a:prstGeom>
        </p:spPr>
      </p:pic>
      <p:sp>
        <p:nvSpPr>
          <p:cNvPr id="2" name="Title 1"/>
          <p:cNvSpPr>
            <a:spLocks noGrp="1"/>
          </p:cNvSpPr>
          <p:nvPr>
            <p:ph type="title"/>
          </p:nvPr>
        </p:nvSpPr>
        <p:spPr>
          <a:xfrm>
            <a:off x="228600" y="838200"/>
            <a:ext cx="8686800" cy="1143000"/>
          </a:xfrm>
        </p:spPr>
        <p:txBody>
          <a:bodyPr/>
          <a:lstStyle/>
          <a:p>
            <a:r>
              <a:rPr lang="en-US" sz="4400" dirty="0" smtClean="0">
                <a:ln w="3175">
                  <a:solidFill>
                    <a:schemeClr val="tx1"/>
                  </a:solidFill>
                </a:ln>
                <a:solidFill>
                  <a:schemeClr val="bg1"/>
                </a:solidFill>
              </a:rPr>
              <a:t>Numbers of food and drinking establishments in Oregon</a:t>
            </a:r>
            <a:endParaRPr lang="en-US" sz="4400" dirty="0">
              <a:ln w="3175">
                <a:solidFill>
                  <a:schemeClr val="tx1"/>
                </a:solidFill>
              </a:ln>
              <a:solidFill>
                <a:schemeClr val="bg1"/>
              </a:solidFill>
            </a:endParaRPr>
          </a:p>
        </p:txBody>
      </p:sp>
      <p:sp>
        <p:nvSpPr>
          <p:cNvPr id="3" name="Slide Number Placeholder 2"/>
          <p:cNvSpPr>
            <a:spLocks noGrp="1"/>
          </p:cNvSpPr>
          <p:nvPr>
            <p:ph type="sldNum" sz="quarter" idx="10"/>
          </p:nvPr>
        </p:nvSpPr>
        <p:spPr/>
        <p:txBody>
          <a:bodyPr/>
          <a:lstStyle/>
          <a:p>
            <a:fld id="{D01E5BF8-2D8D-486B-87C7-C2DCA0D61843}" type="slidenum">
              <a:rPr lang="en-US" smtClean="0"/>
              <a:pPr/>
              <a:t>21</a:t>
            </a:fld>
            <a:endParaRPr lang="en-US"/>
          </a:p>
        </p:txBody>
      </p:sp>
    </p:spTree>
    <p:extLst>
      <p:ext uri="{BB962C8B-B14F-4D97-AF65-F5344CB8AC3E}">
        <p14:creationId xmlns:p14="http://schemas.microsoft.com/office/powerpoint/2010/main" val="19753156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5002"/>
            <a:ext cx="8839200" cy="1143000"/>
          </a:xfrm>
        </p:spPr>
        <p:txBody>
          <a:bodyPr/>
          <a:lstStyle/>
          <a:p>
            <a:r>
              <a:rPr lang="en-US" dirty="0" smtClean="0">
                <a:solidFill>
                  <a:schemeClr val="tx1"/>
                </a:solidFill>
              </a:rPr>
              <a:t>Restaurants and other food establishments</a:t>
            </a:r>
            <a:endParaRPr lang="en-US" dirty="0">
              <a:solidFill>
                <a:schemeClr val="tx1"/>
              </a:solidFill>
            </a:endParaRPr>
          </a:p>
        </p:txBody>
      </p:sp>
      <p:sp>
        <p:nvSpPr>
          <p:cNvPr id="3" name="Slide Number Placeholder 2"/>
          <p:cNvSpPr>
            <a:spLocks noGrp="1"/>
          </p:cNvSpPr>
          <p:nvPr>
            <p:ph type="sldNum" sz="quarter" idx="10"/>
          </p:nvPr>
        </p:nvSpPr>
        <p:spPr/>
        <p:txBody>
          <a:bodyPr/>
          <a:lstStyle/>
          <a:p>
            <a:fld id="{E35B1C7C-2FE3-440E-960B-DC336E9D4EC3}" type="slidenum">
              <a:rPr lang="en-US" smtClean="0"/>
              <a:pPr/>
              <a:t>22</a:t>
            </a:fld>
            <a:endParaRPr lang="en-US"/>
          </a:p>
        </p:txBody>
      </p:sp>
      <p:graphicFrame>
        <p:nvGraphicFramePr>
          <p:cNvPr id="5" name="Chart 4"/>
          <p:cNvGraphicFramePr>
            <a:graphicFrameLocks/>
          </p:cNvGraphicFramePr>
          <p:nvPr>
            <p:extLst/>
          </p:nvPr>
        </p:nvGraphicFramePr>
        <p:xfrm>
          <a:off x="914400" y="1752600"/>
          <a:ext cx="6553200"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04801" y="6195596"/>
            <a:ext cx="6705600" cy="584775"/>
          </a:xfrm>
          <a:prstGeom prst="rect">
            <a:avLst/>
          </a:prstGeom>
          <a:noFill/>
        </p:spPr>
        <p:txBody>
          <a:bodyPr wrap="square" rtlCol="0">
            <a:spAutoFit/>
          </a:bodyPr>
          <a:lstStyle/>
          <a:p>
            <a:r>
              <a:rPr lang="en-US" sz="1600" dirty="0" smtClean="0">
                <a:latin typeface="+mj-lt"/>
              </a:rPr>
              <a:t>Source</a:t>
            </a:r>
            <a:r>
              <a:rPr lang="en-US" sz="1600" dirty="0">
                <a:latin typeface="+mj-lt"/>
              </a:rPr>
              <a:t>: Environmental Public Health, Licensed Facility </a:t>
            </a:r>
            <a:r>
              <a:rPr lang="en-US" sz="1600" dirty="0" smtClean="0">
                <a:latin typeface="+mj-lt"/>
              </a:rPr>
              <a:t>Statistics, annual reports </a:t>
            </a:r>
            <a:endParaRPr lang="en-US" sz="1600" dirty="0">
              <a:latin typeface="+mj-lt"/>
            </a:endParaRPr>
          </a:p>
        </p:txBody>
      </p:sp>
    </p:spTree>
    <p:extLst>
      <p:ext uri="{BB962C8B-B14F-4D97-AF65-F5344CB8AC3E}">
        <p14:creationId xmlns:p14="http://schemas.microsoft.com/office/powerpoint/2010/main" val="13894537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On-premises liquor sales*</a:t>
            </a:r>
            <a:endParaRPr lang="en-US" dirty="0">
              <a:solidFill>
                <a:schemeClr val="tx1"/>
              </a:solidFill>
            </a:endParaRPr>
          </a:p>
        </p:txBody>
      </p:sp>
      <p:sp>
        <p:nvSpPr>
          <p:cNvPr id="3" name="Slide Number Placeholder 2"/>
          <p:cNvSpPr>
            <a:spLocks noGrp="1"/>
          </p:cNvSpPr>
          <p:nvPr>
            <p:ph type="sldNum" sz="quarter" idx="10"/>
          </p:nvPr>
        </p:nvSpPr>
        <p:spPr/>
        <p:txBody>
          <a:bodyPr/>
          <a:lstStyle/>
          <a:p>
            <a:fld id="{E35B1C7C-2FE3-440E-960B-DC336E9D4EC3}" type="slidenum">
              <a:rPr lang="en-US" smtClean="0"/>
              <a:pPr/>
              <a:t>23</a:t>
            </a:fld>
            <a:endParaRPr lang="en-US"/>
          </a:p>
        </p:txBody>
      </p:sp>
      <p:graphicFrame>
        <p:nvGraphicFramePr>
          <p:cNvPr id="5" name="Chart 4"/>
          <p:cNvGraphicFramePr>
            <a:graphicFrameLocks/>
          </p:cNvGraphicFramePr>
          <p:nvPr>
            <p:extLst/>
          </p:nvPr>
        </p:nvGraphicFramePr>
        <p:xfrm>
          <a:off x="1219200" y="1752600"/>
          <a:ext cx="6248400"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72143" y="5929032"/>
            <a:ext cx="5838458" cy="830997"/>
          </a:xfrm>
          <a:prstGeom prst="rect">
            <a:avLst/>
          </a:prstGeom>
          <a:noFill/>
        </p:spPr>
        <p:txBody>
          <a:bodyPr wrap="none" rtlCol="0">
            <a:spAutoFit/>
          </a:bodyPr>
          <a:lstStyle/>
          <a:p>
            <a:r>
              <a:rPr lang="en-US" sz="1600" dirty="0" smtClean="0">
                <a:latin typeface="+mj-lt"/>
              </a:rPr>
              <a:t>*Bars, restaurants with bars, brew pubs</a:t>
            </a:r>
          </a:p>
          <a:p>
            <a:r>
              <a:rPr lang="en-US" sz="1600" dirty="0" smtClean="0">
                <a:latin typeface="+mj-lt"/>
              </a:rPr>
              <a:t>Source</a:t>
            </a:r>
            <a:r>
              <a:rPr lang="en-US" sz="1600" dirty="0">
                <a:latin typeface="+mj-lt"/>
              </a:rPr>
              <a:t>: Oregon Liquor Control Commission, unpublished data</a:t>
            </a:r>
          </a:p>
          <a:p>
            <a:endParaRPr lang="en-US" sz="1600" dirty="0">
              <a:latin typeface="+mj-lt"/>
            </a:endParaRPr>
          </a:p>
        </p:txBody>
      </p:sp>
    </p:spTree>
    <p:extLst>
      <p:ext uri="{BB962C8B-B14F-4D97-AF65-F5344CB8AC3E}">
        <p14:creationId xmlns:p14="http://schemas.microsoft.com/office/powerpoint/2010/main" val="682093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Brew pubs</a:t>
            </a:r>
            <a:endParaRPr lang="en-US" dirty="0">
              <a:solidFill>
                <a:schemeClr val="tx1"/>
              </a:solidFill>
            </a:endParaRPr>
          </a:p>
        </p:txBody>
      </p:sp>
      <p:sp>
        <p:nvSpPr>
          <p:cNvPr id="3" name="Slide Number Placeholder 2"/>
          <p:cNvSpPr>
            <a:spLocks noGrp="1"/>
          </p:cNvSpPr>
          <p:nvPr>
            <p:ph type="sldNum" sz="quarter" idx="10"/>
          </p:nvPr>
        </p:nvSpPr>
        <p:spPr/>
        <p:txBody>
          <a:bodyPr/>
          <a:lstStyle/>
          <a:p>
            <a:fld id="{E35B1C7C-2FE3-440E-960B-DC336E9D4EC3}" type="slidenum">
              <a:rPr lang="en-US" smtClean="0"/>
              <a:pPr/>
              <a:t>24</a:t>
            </a:fld>
            <a:endParaRPr lang="en-US"/>
          </a:p>
        </p:txBody>
      </p:sp>
      <p:graphicFrame>
        <p:nvGraphicFramePr>
          <p:cNvPr id="5" name="Chart 4"/>
          <p:cNvGraphicFramePr>
            <a:graphicFrameLocks/>
          </p:cNvGraphicFramePr>
          <p:nvPr>
            <p:extLst/>
          </p:nvPr>
        </p:nvGraphicFramePr>
        <p:xfrm>
          <a:off x="990600" y="1517234"/>
          <a:ext cx="6553200"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96000"/>
            <a:ext cx="5838458" cy="338554"/>
          </a:xfrm>
          <a:prstGeom prst="rect">
            <a:avLst/>
          </a:prstGeom>
          <a:noFill/>
        </p:spPr>
        <p:txBody>
          <a:bodyPr wrap="none" rtlCol="0">
            <a:spAutoFit/>
          </a:bodyPr>
          <a:lstStyle/>
          <a:p>
            <a:r>
              <a:rPr lang="en-US" sz="1600" dirty="0" smtClean="0">
                <a:latin typeface="+mj-lt"/>
              </a:rPr>
              <a:t>Source</a:t>
            </a:r>
            <a:r>
              <a:rPr lang="en-US" sz="1600" dirty="0">
                <a:latin typeface="+mj-lt"/>
              </a:rPr>
              <a:t>: Oregon Liquor Control Commission, unpublished </a:t>
            </a:r>
            <a:r>
              <a:rPr lang="en-US" sz="1600" dirty="0" smtClean="0">
                <a:latin typeface="+mj-lt"/>
              </a:rPr>
              <a:t>data</a:t>
            </a:r>
            <a:endParaRPr lang="en-US" sz="1600" dirty="0">
              <a:latin typeface="+mj-lt"/>
            </a:endParaRPr>
          </a:p>
        </p:txBody>
      </p:sp>
    </p:spTree>
    <p:extLst>
      <p:ext uri="{BB962C8B-B14F-4D97-AF65-F5344CB8AC3E}">
        <p14:creationId xmlns:p14="http://schemas.microsoft.com/office/powerpoint/2010/main" val="16976642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35B1C7C-2FE3-440E-960B-DC336E9D4EC3}" type="slidenum">
              <a:rPr lang="en-US" smtClean="0"/>
              <a:pPr/>
              <a:t>25</a:t>
            </a:fld>
            <a:endParaRPr lang="en-US"/>
          </a:p>
        </p:txBody>
      </p:sp>
      <p:graphicFrame>
        <p:nvGraphicFramePr>
          <p:cNvPr id="5" name="Chart 4"/>
          <p:cNvGraphicFramePr>
            <a:graphicFrameLocks/>
          </p:cNvGraphicFramePr>
          <p:nvPr>
            <p:extLst>
              <p:ext uri="{D42A27DB-BD31-4B8C-83A1-F6EECF244321}">
                <p14:modId xmlns:p14="http://schemas.microsoft.com/office/powerpoint/2010/main" val="3416878863"/>
              </p:ext>
            </p:extLst>
          </p:nvPr>
        </p:nvGraphicFramePr>
        <p:xfrm>
          <a:off x="1143000" y="1828800"/>
          <a:ext cx="68580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p:txBody>
          <a:bodyPr/>
          <a:lstStyle/>
          <a:p>
            <a:r>
              <a:rPr lang="en-US" dirty="0" smtClean="0">
                <a:solidFill>
                  <a:schemeClr val="tx1"/>
                </a:solidFill>
              </a:rPr>
              <a:t>ICAA complaints received</a:t>
            </a:r>
            <a:endParaRPr lang="en-US" dirty="0">
              <a:solidFill>
                <a:schemeClr val="tx1"/>
              </a:solidFill>
            </a:endParaRPr>
          </a:p>
        </p:txBody>
      </p:sp>
      <p:sp>
        <p:nvSpPr>
          <p:cNvPr id="7" name="TextBox 6"/>
          <p:cNvSpPr txBox="1"/>
          <p:nvPr/>
        </p:nvSpPr>
        <p:spPr>
          <a:xfrm>
            <a:off x="304800" y="6096000"/>
            <a:ext cx="5427576" cy="338554"/>
          </a:xfrm>
          <a:prstGeom prst="rect">
            <a:avLst/>
          </a:prstGeom>
          <a:noFill/>
        </p:spPr>
        <p:txBody>
          <a:bodyPr wrap="none" rtlCol="0">
            <a:spAutoFit/>
          </a:bodyPr>
          <a:lstStyle/>
          <a:p>
            <a:r>
              <a:rPr lang="en-US" sz="1600" dirty="0" smtClean="0">
                <a:latin typeface="+mj-lt"/>
              </a:rPr>
              <a:t>Source</a:t>
            </a:r>
            <a:r>
              <a:rPr lang="en-US" sz="1600" dirty="0">
                <a:latin typeface="+mj-lt"/>
              </a:rPr>
              <a:t>: </a:t>
            </a:r>
            <a:r>
              <a:rPr lang="en-US" sz="1600" dirty="0" smtClean="0">
                <a:latin typeface="+mj-lt"/>
              </a:rPr>
              <a:t>Workplace Exposure </a:t>
            </a:r>
            <a:r>
              <a:rPr lang="en-US" sz="1600" smtClean="0">
                <a:latin typeface="+mj-lt"/>
              </a:rPr>
              <a:t>Monitoring System (WEMS)</a:t>
            </a:r>
            <a:endParaRPr lang="en-US" sz="1600" dirty="0">
              <a:latin typeface="+mj-lt"/>
            </a:endParaRPr>
          </a:p>
        </p:txBody>
      </p:sp>
    </p:spTree>
    <p:extLst>
      <p:ext uri="{BB962C8B-B14F-4D97-AF65-F5344CB8AC3E}">
        <p14:creationId xmlns:p14="http://schemas.microsoft.com/office/powerpoint/2010/main" val="20243900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Threats to the ICAA</a:t>
            </a:r>
            <a:endParaRPr lang="en-US" dirty="0"/>
          </a:p>
        </p:txBody>
      </p:sp>
      <p:sp>
        <p:nvSpPr>
          <p:cNvPr id="3" name="Slide Number Placeholder 2"/>
          <p:cNvSpPr>
            <a:spLocks noGrp="1"/>
          </p:cNvSpPr>
          <p:nvPr>
            <p:ph type="sldNum" sz="quarter" idx="10"/>
          </p:nvPr>
        </p:nvSpPr>
        <p:spPr/>
        <p:txBody>
          <a:bodyPr/>
          <a:lstStyle/>
          <a:p>
            <a:fld id="{E35B1C7C-2FE3-440E-960B-DC336E9D4EC3}" type="slidenum">
              <a:rPr lang="en-US" smtClean="0"/>
              <a:pPr/>
              <a:t>26</a:t>
            </a:fld>
            <a:endParaRPr lang="en-US"/>
          </a:p>
        </p:txBody>
      </p:sp>
      <p:sp>
        <p:nvSpPr>
          <p:cNvPr id="4" name="Content Placeholder 3"/>
          <p:cNvSpPr>
            <a:spLocks noGrp="1"/>
          </p:cNvSpPr>
          <p:nvPr>
            <p:ph sz="quarter" idx="12"/>
          </p:nvPr>
        </p:nvSpPr>
        <p:spPr>
          <a:xfrm>
            <a:off x="457200" y="1676400"/>
            <a:ext cx="4337803" cy="914400"/>
          </a:xfrm>
        </p:spPr>
        <p:txBody>
          <a:bodyPr/>
          <a:lstStyle/>
          <a:p>
            <a:pPr marL="0" indent="0" algn="ctr">
              <a:buNone/>
            </a:pPr>
            <a:r>
              <a:rPr lang="en-US" sz="2800" dirty="0"/>
              <a:t>Expansion of Current Smoke Shop </a:t>
            </a:r>
            <a:r>
              <a:rPr lang="en-US" sz="2800" dirty="0" smtClean="0"/>
              <a:t>Exemptions</a:t>
            </a:r>
          </a:p>
          <a:p>
            <a:pPr marL="0" indent="0">
              <a:buNone/>
            </a:pPr>
            <a:endParaRPr lang="en-US" sz="2400" dirty="0" smtClean="0"/>
          </a:p>
          <a:p>
            <a:endParaRPr lang="en-US" sz="2400" dirty="0"/>
          </a:p>
          <a:p>
            <a:pPr marL="0" indent="0">
              <a:buNone/>
            </a:pPr>
            <a:endParaRPr lang="en-US" sz="2400" dirty="0" smtClean="0"/>
          </a:p>
        </p:txBody>
      </p:sp>
      <p:pic>
        <p:nvPicPr>
          <p:cNvPr id="5" name="Picture 4"/>
          <p:cNvPicPr>
            <a:picLocks noChangeAspect="1"/>
          </p:cNvPicPr>
          <p:nvPr/>
        </p:nvPicPr>
        <p:blipFill>
          <a:blip r:embed="rId3"/>
          <a:stretch>
            <a:fillRect/>
          </a:stretch>
        </p:blipFill>
        <p:spPr>
          <a:xfrm>
            <a:off x="457200" y="3390207"/>
            <a:ext cx="5114488" cy="2873604"/>
          </a:xfrm>
          <a:prstGeom prst="rect">
            <a:avLst/>
          </a:prstGeom>
        </p:spPr>
      </p:pic>
      <p:sp>
        <p:nvSpPr>
          <p:cNvPr id="6" name="TextBox 5"/>
          <p:cNvSpPr txBox="1"/>
          <p:nvPr/>
        </p:nvSpPr>
        <p:spPr>
          <a:xfrm>
            <a:off x="304800" y="6248400"/>
            <a:ext cx="2590800" cy="215444"/>
          </a:xfrm>
          <a:prstGeom prst="rect">
            <a:avLst/>
          </a:prstGeom>
          <a:noFill/>
        </p:spPr>
        <p:txBody>
          <a:bodyPr wrap="square" rtlCol="0">
            <a:spAutoFit/>
          </a:bodyPr>
          <a:lstStyle/>
          <a:p>
            <a:r>
              <a:rPr lang="en-US" sz="800" dirty="0">
                <a:latin typeface="+mj-lt"/>
              </a:rPr>
              <a:t>https://thevape.guide/</a:t>
            </a:r>
          </a:p>
        </p:txBody>
      </p:sp>
      <p:pic>
        <p:nvPicPr>
          <p:cNvPr id="7" name="Picture 6"/>
          <p:cNvPicPr>
            <a:picLocks noChangeAspect="1"/>
          </p:cNvPicPr>
          <p:nvPr/>
        </p:nvPicPr>
        <p:blipFill>
          <a:blip r:embed="rId4"/>
          <a:stretch>
            <a:fillRect/>
          </a:stretch>
        </p:blipFill>
        <p:spPr>
          <a:xfrm>
            <a:off x="4724400" y="969786"/>
            <a:ext cx="3746077" cy="2334703"/>
          </a:xfrm>
          <a:prstGeom prst="rect">
            <a:avLst/>
          </a:prstGeom>
        </p:spPr>
      </p:pic>
      <p:sp>
        <p:nvSpPr>
          <p:cNvPr id="9" name="Content Placeholder 3"/>
          <p:cNvSpPr txBox="1">
            <a:spLocks/>
          </p:cNvSpPr>
          <p:nvPr/>
        </p:nvSpPr>
        <p:spPr bwMode="auto">
          <a:xfrm>
            <a:off x="4953000" y="4369809"/>
            <a:ext cx="4337803"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rgbClr val="005595"/>
                </a:solidFill>
                <a:latin typeface="+mn-lt"/>
                <a:ea typeface="+mn-ea"/>
                <a:cs typeface="+mn-cs"/>
              </a:defRPr>
            </a:lvl1pPr>
            <a:lvl2pPr marL="742950" indent="-285750" algn="l" rtl="0" fontAlgn="base">
              <a:spcBef>
                <a:spcPct val="20000"/>
              </a:spcBef>
              <a:spcAft>
                <a:spcPct val="0"/>
              </a:spcAft>
              <a:buChar char="–"/>
              <a:defRPr>
                <a:solidFill>
                  <a:srgbClr val="005595"/>
                </a:solidFill>
                <a:latin typeface="+mn-lt"/>
              </a:defRPr>
            </a:lvl2pPr>
            <a:lvl3pPr marL="1143000" indent="-228600" algn="l" rtl="0" fontAlgn="base">
              <a:spcBef>
                <a:spcPct val="20000"/>
              </a:spcBef>
              <a:spcAft>
                <a:spcPct val="0"/>
              </a:spcAft>
              <a:buChar char="•"/>
              <a:defRPr sz="1600">
                <a:solidFill>
                  <a:srgbClr val="005595"/>
                </a:solidFill>
                <a:latin typeface="+mn-lt"/>
              </a:defRPr>
            </a:lvl3pPr>
            <a:lvl4pPr marL="1600200" indent="-228600" algn="l" rtl="0" fontAlgn="base">
              <a:spcBef>
                <a:spcPct val="20000"/>
              </a:spcBef>
              <a:spcAft>
                <a:spcPct val="0"/>
              </a:spcAft>
              <a:buChar char="–"/>
              <a:defRPr sz="1400">
                <a:solidFill>
                  <a:srgbClr val="005595"/>
                </a:solidFill>
                <a:latin typeface="+mn-lt"/>
              </a:defRPr>
            </a:lvl4pPr>
            <a:lvl5pPr marL="2057400" indent="-228600" algn="l" rtl="0" fontAlgn="base">
              <a:spcBef>
                <a:spcPct val="20000"/>
              </a:spcBef>
              <a:spcAft>
                <a:spcPct val="0"/>
              </a:spcAft>
              <a:buChar char="»"/>
              <a:defRPr sz="1400">
                <a:solidFill>
                  <a:srgbClr val="005595"/>
                </a:solidFill>
                <a:latin typeface="+mn-lt"/>
              </a:defRPr>
            </a:lvl5pPr>
            <a:lvl6pPr marL="2514600" indent="-228600" algn="l" rtl="0" fontAlgn="base">
              <a:spcBef>
                <a:spcPct val="20000"/>
              </a:spcBef>
              <a:spcAft>
                <a:spcPct val="0"/>
              </a:spcAft>
              <a:buChar char="»"/>
              <a:defRPr sz="1400">
                <a:solidFill>
                  <a:srgbClr val="005595"/>
                </a:solidFill>
                <a:latin typeface="+mn-lt"/>
              </a:defRPr>
            </a:lvl6pPr>
            <a:lvl7pPr marL="2971800" indent="-228600" algn="l" rtl="0" fontAlgn="base">
              <a:spcBef>
                <a:spcPct val="20000"/>
              </a:spcBef>
              <a:spcAft>
                <a:spcPct val="0"/>
              </a:spcAft>
              <a:buChar char="»"/>
              <a:defRPr sz="1400">
                <a:solidFill>
                  <a:srgbClr val="005595"/>
                </a:solidFill>
                <a:latin typeface="+mn-lt"/>
              </a:defRPr>
            </a:lvl7pPr>
            <a:lvl8pPr marL="3429000" indent="-228600" algn="l" rtl="0" fontAlgn="base">
              <a:spcBef>
                <a:spcPct val="20000"/>
              </a:spcBef>
              <a:spcAft>
                <a:spcPct val="0"/>
              </a:spcAft>
              <a:buChar char="»"/>
              <a:defRPr sz="1400">
                <a:solidFill>
                  <a:srgbClr val="005595"/>
                </a:solidFill>
                <a:latin typeface="+mn-lt"/>
              </a:defRPr>
            </a:lvl8pPr>
            <a:lvl9pPr marL="3886200" indent="-228600" algn="l" rtl="0" fontAlgn="base">
              <a:spcBef>
                <a:spcPct val="20000"/>
              </a:spcBef>
              <a:spcAft>
                <a:spcPct val="0"/>
              </a:spcAft>
              <a:buChar char="»"/>
              <a:defRPr sz="1400">
                <a:solidFill>
                  <a:srgbClr val="005595"/>
                </a:solidFill>
                <a:latin typeface="+mn-lt"/>
              </a:defRPr>
            </a:lvl9pPr>
          </a:lstStyle>
          <a:p>
            <a:pPr marL="0" indent="0" algn="ctr" eaLnBrk="1" hangingPunct="1">
              <a:buFontTx/>
              <a:buNone/>
            </a:pPr>
            <a:r>
              <a:rPr lang="en-US" sz="2800" kern="0" dirty="0" smtClean="0"/>
              <a:t>Vaping Indoors</a:t>
            </a:r>
          </a:p>
          <a:p>
            <a:pPr marL="0" indent="0" eaLnBrk="1" hangingPunct="1">
              <a:buFontTx/>
              <a:buNone/>
            </a:pPr>
            <a:endParaRPr lang="en-US" sz="2400" kern="0" dirty="0" smtClean="0"/>
          </a:p>
          <a:p>
            <a:pPr eaLnBrk="1" hangingPunct="1"/>
            <a:endParaRPr lang="en-US" sz="2400" kern="0" dirty="0" smtClean="0"/>
          </a:p>
          <a:p>
            <a:pPr marL="0" indent="0" eaLnBrk="1" hangingPunct="1">
              <a:buFontTx/>
              <a:buNone/>
            </a:pPr>
            <a:endParaRPr lang="en-US" sz="2400" kern="0" dirty="0" smtClean="0"/>
          </a:p>
        </p:txBody>
      </p:sp>
      <p:sp>
        <p:nvSpPr>
          <p:cNvPr id="10" name="TextBox 9"/>
          <p:cNvSpPr txBox="1"/>
          <p:nvPr/>
        </p:nvSpPr>
        <p:spPr>
          <a:xfrm>
            <a:off x="5571688" y="3370408"/>
            <a:ext cx="3343712" cy="215444"/>
          </a:xfrm>
          <a:prstGeom prst="rect">
            <a:avLst/>
          </a:prstGeom>
          <a:noFill/>
        </p:spPr>
        <p:txBody>
          <a:bodyPr wrap="square" rtlCol="0">
            <a:spAutoFit/>
          </a:bodyPr>
          <a:lstStyle/>
          <a:p>
            <a:r>
              <a:rPr lang="en-US" sz="800" dirty="0">
                <a:latin typeface="+mj-lt"/>
              </a:rPr>
              <a:t>https://www.timeout.com/newyork/bars/best-hookah-bars-in-nyc</a:t>
            </a:r>
          </a:p>
        </p:txBody>
      </p:sp>
    </p:spTree>
    <p:extLst>
      <p:ext uri="{BB962C8B-B14F-4D97-AF65-F5344CB8AC3E}">
        <p14:creationId xmlns:p14="http://schemas.microsoft.com/office/powerpoint/2010/main" val="5696775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0" y="1295400"/>
            <a:ext cx="5048384" cy="3135312"/>
          </a:xfrm>
          <a:prstGeom prst="rect">
            <a:avLst/>
          </a:prstGeom>
        </p:spPr>
      </p:pic>
      <p:sp>
        <p:nvSpPr>
          <p:cNvPr id="2" name="Title 1"/>
          <p:cNvSpPr>
            <a:spLocks noGrp="1"/>
          </p:cNvSpPr>
          <p:nvPr>
            <p:ph type="title"/>
          </p:nvPr>
        </p:nvSpPr>
        <p:spPr/>
        <p:txBody>
          <a:bodyPr/>
          <a:lstStyle/>
          <a:p>
            <a:r>
              <a:rPr lang="en-US" dirty="0" smtClean="0"/>
              <a:t>Threats to the ICAA</a:t>
            </a:r>
            <a:endParaRPr lang="en-US" dirty="0"/>
          </a:p>
        </p:txBody>
      </p:sp>
      <p:sp>
        <p:nvSpPr>
          <p:cNvPr id="3" name="Slide Number Placeholder 2"/>
          <p:cNvSpPr>
            <a:spLocks noGrp="1"/>
          </p:cNvSpPr>
          <p:nvPr>
            <p:ph type="sldNum" sz="quarter" idx="10"/>
          </p:nvPr>
        </p:nvSpPr>
        <p:spPr/>
        <p:txBody>
          <a:bodyPr/>
          <a:lstStyle/>
          <a:p>
            <a:fld id="{E35B1C7C-2FE3-440E-960B-DC336E9D4EC3}" type="slidenum">
              <a:rPr lang="en-US" smtClean="0"/>
              <a:pPr/>
              <a:t>27</a:t>
            </a:fld>
            <a:endParaRPr lang="en-US"/>
          </a:p>
        </p:txBody>
      </p:sp>
      <p:sp>
        <p:nvSpPr>
          <p:cNvPr id="4" name="Content Placeholder 3"/>
          <p:cNvSpPr>
            <a:spLocks noGrp="1"/>
          </p:cNvSpPr>
          <p:nvPr>
            <p:ph sz="quarter" idx="12"/>
          </p:nvPr>
        </p:nvSpPr>
        <p:spPr>
          <a:xfrm>
            <a:off x="457200" y="1676400"/>
            <a:ext cx="8229600" cy="4267200"/>
          </a:xfrm>
        </p:spPr>
        <p:txBody>
          <a:bodyPr/>
          <a:lstStyle/>
          <a:p>
            <a:r>
              <a:rPr lang="en-US" sz="2400" dirty="0" smtClean="0"/>
              <a:t>Social </a:t>
            </a:r>
            <a:r>
              <a:rPr lang="en-US" sz="2400" dirty="0"/>
              <a:t>Consumption of Marijuana</a:t>
            </a:r>
          </a:p>
          <a:p>
            <a:pPr lvl="1"/>
            <a:r>
              <a:rPr lang="en-US" sz="2200" dirty="0"/>
              <a:t>Social </a:t>
            </a:r>
            <a:r>
              <a:rPr lang="en-US" sz="2200" dirty="0" smtClean="0"/>
              <a:t>Justice</a:t>
            </a:r>
          </a:p>
          <a:p>
            <a:pPr lvl="2"/>
            <a:r>
              <a:rPr lang="en-US" sz="2000" dirty="0" smtClean="0"/>
              <a:t>Where to smoke?</a:t>
            </a:r>
            <a:endParaRPr lang="en-US" sz="2000" dirty="0"/>
          </a:p>
          <a:p>
            <a:pPr lvl="1"/>
            <a:r>
              <a:rPr lang="en-US" sz="2200" dirty="0" smtClean="0"/>
              <a:t>Economics/Tourism</a:t>
            </a:r>
          </a:p>
          <a:p>
            <a:pPr lvl="2"/>
            <a:r>
              <a:rPr lang="en-US" sz="2000" dirty="0" smtClean="0"/>
              <a:t>What about small businesses?</a:t>
            </a:r>
          </a:p>
          <a:p>
            <a:pPr lvl="2"/>
            <a:r>
              <a:rPr lang="en-US" sz="2000" dirty="0" smtClean="0"/>
              <a:t>Portland’s tourism industry</a:t>
            </a:r>
            <a:endParaRPr lang="en-US" sz="2000" dirty="0"/>
          </a:p>
          <a:p>
            <a:endParaRPr lang="en-US" sz="2400" dirty="0" smtClean="0"/>
          </a:p>
          <a:p>
            <a:endParaRPr lang="en-US" sz="2400" dirty="0"/>
          </a:p>
          <a:p>
            <a:r>
              <a:rPr lang="en-US" sz="2400" dirty="0" smtClean="0"/>
              <a:t>Other states/cities</a:t>
            </a:r>
          </a:p>
        </p:txBody>
      </p:sp>
      <p:pic>
        <p:nvPicPr>
          <p:cNvPr id="5" name="Picture 4"/>
          <p:cNvPicPr>
            <a:picLocks noChangeAspect="1"/>
          </p:cNvPicPr>
          <p:nvPr/>
        </p:nvPicPr>
        <p:blipFill>
          <a:blip r:embed="rId5"/>
          <a:stretch>
            <a:fillRect/>
          </a:stretch>
        </p:blipFill>
        <p:spPr>
          <a:xfrm>
            <a:off x="3421284" y="4890827"/>
            <a:ext cx="2705100" cy="1685925"/>
          </a:xfrm>
          <a:prstGeom prst="rect">
            <a:avLst/>
          </a:prstGeom>
        </p:spPr>
      </p:pic>
      <p:sp>
        <p:nvSpPr>
          <p:cNvPr id="9" name="TextBox 8"/>
          <p:cNvSpPr txBox="1"/>
          <p:nvPr/>
        </p:nvSpPr>
        <p:spPr>
          <a:xfrm>
            <a:off x="3429000" y="4461851"/>
            <a:ext cx="2438400" cy="215444"/>
          </a:xfrm>
          <a:prstGeom prst="rect">
            <a:avLst/>
          </a:prstGeom>
          <a:noFill/>
        </p:spPr>
        <p:txBody>
          <a:bodyPr wrap="square" rtlCol="0">
            <a:spAutoFit/>
          </a:bodyPr>
          <a:lstStyle/>
          <a:p>
            <a:pPr lvl="1"/>
            <a:r>
              <a:rPr lang="en-US" sz="800" dirty="0">
                <a:latin typeface="+mj-lt"/>
              </a:rPr>
              <a:t>https://cannabiswire.com/apartment</a:t>
            </a:r>
          </a:p>
        </p:txBody>
      </p:sp>
      <p:pic>
        <p:nvPicPr>
          <p:cNvPr id="6" name="Picture 5"/>
          <p:cNvPicPr>
            <a:picLocks noChangeAspect="1"/>
          </p:cNvPicPr>
          <p:nvPr/>
        </p:nvPicPr>
        <p:blipFill>
          <a:blip r:embed="rId6"/>
          <a:stretch>
            <a:fillRect/>
          </a:stretch>
        </p:blipFill>
        <p:spPr>
          <a:xfrm>
            <a:off x="6381817" y="4828452"/>
            <a:ext cx="2466975" cy="1847850"/>
          </a:xfrm>
          <a:prstGeom prst="rect">
            <a:avLst/>
          </a:prstGeom>
        </p:spPr>
      </p:pic>
    </p:spTree>
    <p:extLst>
      <p:ext uri="{BB962C8B-B14F-4D97-AF65-F5344CB8AC3E}">
        <p14:creationId xmlns:p14="http://schemas.microsoft.com/office/powerpoint/2010/main" val="18403194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pPr algn="ctr"/>
            <a:r>
              <a:rPr lang="en-US" dirty="0" smtClean="0"/>
              <a:t>Workplace Exposure Monitoring System</a:t>
            </a:r>
            <a:endParaRPr lang="en-US" dirty="0"/>
          </a:p>
        </p:txBody>
      </p:sp>
      <p:sp>
        <p:nvSpPr>
          <p:cNvPr id="3" name="Slide Number Placeholder 2"/>
          <p:cNvSpPr>
            <a:spLocks noGrp="1"/>
          </p:cNvSpPr>
          <p:nvPr>
            <p:ph type="sldNum" sz="quarter" idx="10"/>
          </p:nvPr>
        </p:nvSpPr>
        <p:spPr/>
        <p:txBody>
          <a:bodyPr/>
          <a:lstStyle/>
          <a:p>
            <a:fld id="{E35B1C7C-2FE3-440E-960B-DC336E9D4EC3}" type="slidenum">
              <a:rPr lang="en-US" smtClean="0"/>
              <a:pPr/>
              <a:t>28</a:t>
            </a:fld>
            <a:endParaRPr lang="en-US"/>
          </a:p>
        </p:txBody>
      </p:sp>
      <p:pic>
        <p:nvPicPr>
          <p:cNvPr id="7" name="Content Placeholder 6"/>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609600" y="944562"/>
            <a:ext cx="4893283" cy="5075238"/>
          </a:xfrm>
        </p:spPr>
      </p:pic>
      <p:sp>
        <p:nvSpPr>
          <p:cNvPr id="8" name="Oval 7"/>
          <p:cNvSpPr/>
          <p:nvPr/>
        </p:nvSpPr>
        <p:spPr bwMode="auto">
          <a:xfrm>
            <a:off x="304800" y="2256202"/>
            <a:ext cx="5181600" cy="609600"/>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pic>
        <p:nvPicPr>
          <p:cNvPr id="10"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914400" y="3423088"/>
            <a:ext cx="7906284" cy="1152551"/>
          </a:xfrm>
          <a:prstGeom prst="rect">
            <a:avLst/>
          </a:prstGeom>
          <a:noFill/>
          <a:ln w="9525">
            <a:noFill/>
            <a:miter lim="800000"/>
            <a:headEnd/>
            <a:tailEnd/>
          </a:ln>
          <a:effectLst/>
        </p:spPr>
      </p:pic>
    </p:spTree>
    <p:extLst>
      <p:ext uri="{BB962C8B-B14F-4D97-AF65-F5344CB8AC3E}">
        <p14:creationId xmlns:p14="http://schemas.microsoft.com/office/powerpoint/2010/main" val="127753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35B1C7C-2FE3-440E-960B-DC336E9D4EC3}" type="slidenum">
              <a:rPr lang="en-US" smtClean="0"/>
              <a:pPr/>
              <a:t>29</a:t>
            </a:fld>
            <a:endParaRPr lang="en-US"/>
          </a:p>
        </p:txBody>
      </p:sp>
      <p:pic>
        <p:nvPicPr>
          <p:cNvPr id="5" name="Content Placeholder 4"/>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1066800" y="425746"/>
            <a:ext cx="6857999" cy="5488226"/>
          </a:xfrm>
        </p:spPr>
      </p:pic>
      <p:sp>
        <p:nvSpPr>
          <p:cNvPr id="6" name="Oval 5"/>
          <p:cNvSpPr/>
          <p:nvPr/>
        </p:nvSpPr>
        <p:spPr bwMode="auto">
          <a:xfrm>
            <a:off x="2590800" y="5295846"/>
            <a:ext cx="3962400" cy="609600"/>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1727346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lstStyle/>
          <a:p>
            <a:r>
              <a:rPr lang="en-US" dirty="0" smtClean="0"/>
              <a:t>History of the ICAA…</a:t>
            </a:r>
            <a:endParaRPr lang="en-US" dirty="0"/>
          </a:p>
        </p:txBody>
      </p:sp>
      <p:sp>
        <p:nvSpPr>
          <p:cNvPr id="3" name="Slide Number Placeholder 2"/>
          <p:cNvSpPr>
            <a:spLocks noGrp="1"/>
          </p:cNvSpPr>
          <p:nvPr>
            <p:ph type="sldNum" sz="quarter" idx="10"/>
          </p:nvPr>
        </p:nvSpPr>
        <p:spPr/>
        <p:txBody>
          <a:bodyPr/>
          <a:lstStyle/>
          <a:p>
            <a:fld id="{E35B1C7C-2FE3-440E-960B-DC336E9D4EC3}" type="slidenum">
              <a:rPr lang="en-US" smtClean="0"/>
              <a:pPr/>
              <a:t>3</a:t>
            </a:fld>
            <a:endParaRPr lang="en-US"/>
          </a:p>
        </p:txBody>
      </p:sp>
      <p:sp>
        <p:nvSpPr>
          <p:cNvPr id="4" name="Content Placeholder 3"/>
          <p:cNvSpPr>
            <a:spLocks noGrp="1"/>
          </p:cNvSpPr>
          <p:nvPr>
            <p:ph sz="quarter" idx="12"/>
          </p:nvPr>
        </p:nvSpPr>
        <p:spPr>
          <a:xfrm>
            <a:off x="457200" y="847026"/>
            <a:ext cx="8229600" cy="4114800"/>
          </a:xfrm>
        </p:spPr>
        <p:txBody>
          <a:bodyPr/>
          <a:lstStyle/>
          <a:p>
            <a:r>
              <a:rPr lang="en-US" sz="2400" dirty="0" smtClean="0"/>
              <a:t>1998-2001 – </a:t>
            </a:r>
            <a:r>
              <a:rPr lang="en-US" sz="2400" dirty="0"/>
              <a:t>Twelve Oregon communities passed </a:t>
            </a:r>
            <a:r>
              <a:rPr lang="en-US" sz="2400" dirty="0" err="1"/>
              <a:t>smokefree</a:t>
            </a:r>
            <a:r>
              <a:rPr lang="en-US" sz="2400" dirty="0"/>
              <a:t> workplace laws</a:t>
            </a:r>
            <a:r>
              <a:rPr lang="en-US" sz="2400" dirty="0" smtClean="0"/>
              <a:t>.</a:t>
            </a:r>
          </a:p>
          <a:p>
            <a:pPr marL="0" indent="0" algn="ctr">
              <a:buNone/>
            </a:pPr>
            <a:endParaRPr lang="en-US" dirty="0" smtClean="0"/>
          </a:p>
          <a:p>
            <a:r>
              <a:rPr lang="en-US" sz="2400" dirty="0" smtClean="0"/>
              <a:t>2001 – Passage of first private employer </a:t>
            </a:r>
            <a:r>
              <a:rPr lang="en-US" sz="2400" dirty="0" err="1" smtClean="0"/>
              <a:t>smokefree</a:t>
            </a:r>
            <a:r>
              <a:rPr lang="en-US" sz="2400" dirty="0" smtClean="0"/>
              <a:t> workplace law, excludes bars and taverns, bar areas of restaurants, bingo halls, bowling centers.</a:t>
            </a:r>
          </a:p>
        </p:txBody>
      </p:sp>
      <p:pic>
        <p:nvPicPr>
          <p:cNvPr id="5" name="Picture 4"/>
          <p:cNvPicPr>
            <a:picLocks noChangeAspect="1"/>
          </p:cNvPicPr>
          <p:nvPr/>
        </p:nvPicPr>
        <p:blipFill>
          <a:blip r:embed="rId3"/>
          <a:stretch>
            <a:fillRect/>
          </a:stretch>
        </p:blipFill>
        <p:spPr>
          <a:xfrm>
            <a:off x="5486400" y="3962400"/>
            <a:ext cx="2895600" cy="1581150"/>
          </a:xfrm>
          <a:prstGeom prst="rect">
            <a:avLst/>
          </a:prstGeom>
        </p:spPr>
      </p:pic>
      <p:pic>
        <p:nvPicPr>
          <p:cNvPr id="6" name="Picture 5"/>
          <p:cNvPicPr>
            <a:picLocks noChangeAspect="1"/>
          </p:cNvPicPr>
          <p:nvPr/>
        </p:nvPicPr>
        <p:blipFill>
          <a:blip r:embed="rId4"/>
          <a:stretch>
            <a:fillRect/>
          </a:stretch>
        </p:blipFill>
        <p:spPr>
          <a:xfrm>
            <a:off x="2105025" y="3900138"/>
            <a:ext cx="2466975" cy="1847850"/>
          </a:xfrm>
          <a:prstGeom prst="rect">
            <a:avLst/>
          </a:prstGeom>
        </p:spPr>
      </p:pic>
    </p:spTree>
    <p:extLst>
      <p:ext uri="{BB962C8B-B14F-4D97-AF65-F5344CB8AC3E}">
        <p14:creationId xmlns:p14="http://schemas.microsoft.com/office/powerpoint/2010/main" val="15621549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837" y="76200"/>
            <a:ext cx="7172325" cy="5800725"/>
          </a:xfrm>
          <a:prstGeom prst="rect">
            <a:avLst/>
          </a:prstGeom>
        </p:spPr>
      </p:pic>
      <p:sp>
        <p:nvSpPr>
          <p:cNvPr id="3" name="Slide Number Placeholder 2"/>
          <p:cNvSpPr>
            <a:spLocks noGrp="1"/>
          </p:cNvSpPr>
          <p:nvPr>
            <p:ph type="sldNum" sz="quarter" idx="10"/>
          </p:nvPr>
        </p:nvSpPr>
        <p:spPr/>
        <p:txBody>
          <a:bodyPr/>
          <a:lstStyle/>
          <a:p>
            <a:fld id="{E35B1C7C-2FE3-440E-960B-DC336E9D4EC3}" type="slidenum">
              <a:rPr lang="en-US" smtClean="0"/>
              <a:pPr/>
              <a:t>30</a:t>
            </a:fld>
            <a:endParaRPr lang="en-US"/>
          </a:p>
        </p:txBody>
      </p:sp>
      <p:sp>
        <p:nvSpPr>
          <p:cNvPr id="12" name="Oval 11"/>
          <p:cNvSpPr/>
          <p:nvPr/>
        </p:nvSpPr>
        <p:spPr bwMode="auto">
          <a:xfrm>
            <a:off x="685800" y="3086154"/>
            <a:ext cx="5867400" cy="3086046"/>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18013044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35B1C7C-2FE3-440E-960B-DC336E9D4EC3}" type="slidenum">
              <a:rPr lang="en-US" smtClean="0"/>
              <a:pPr/>
              <a:t>31</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0"/>
            <a:ext cx="9110865" cy="2343150"/>
          </a:xfrm>
          <a:prstGeom prst="rect">
            <a:avLst/>
          </a:prstGeom>
        </p:spPr>
      </p:pic>
      <p:pic>
        <p:nvPicPr>
          <p:cNvPr id="6" name="Picture 5"/>
          <p:cNvPicPr>
            <a:picLocks noChangeAspect="1"/>
          </p:cNvPicPr>
          <p:nvPr/>
        </p:nvPicPr>
        <p:blipFill>
          <a:blip r:embed="rId4"/>
          <a:stretch>
            <a:fillRect/>
          </a:stretch>
        </p:blipFill>
        <p:spPr>
          <a:xfrm>
            <a:off x="1076325" y="952500"/>
            <a:ext cx="6991350" cy="4953000"/>
          </a:xfrm>
          <a:prstGeom prst="rect">
            <a:avLst/>
          </a:prstGeom>
        </p:spPr>
      </p:pic>
    </p:spTree>
    <p:extLst>
      <p:ext uri="{BB962C8B-B14F-4D97-AF65-F5344CB8AC3E}">
        <p14:creationId xmlns:p14="http://schemas.microsoft.com/office/powerpoint/2010/main" val="29978154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35B1C7C-2FE3-440E-960B-DC336E9D4EC3}" type="slidenum">
              <a:rPr lang="en-US" smtClean="0"/>
              <a:pPr/>
              <a:t>32</a:t>
            </a:fld>
            <a:endParaRPr lang="en-US"/>
          </a:p>
        </p:txBody>
      </p:sp>
      <p:pic>
        <p:nvPicPr>
          <p:cNvPr id="5" name="Picture 4"/>
          <p:cNvPicPr>
            <a:picLocks noChangeAspect="1"/>
          </p:cNvPicPr>
          <p:nvPr/>
        </p:nvPicPr>
        <p:blipFill>
          <a:blip r:embed="rId3"/>
          <a:stretch>
            <a:fillRect/>
          </a:stretch>
        </p:blipFill>
        <p:spPr>
          <a:xfrm>
            <a:off x="762000" y="380999"/>
            <a:ext cx="7772400" cy="5506333"/>
          </a:xfrm>
          <a:prstGeom prst="rect">
            <a:avLst/>
          </a:prstGeom>
        </p:spPr>
      </p:pic>
    </p:spTree>
    <p:extLst>
      <p:ext uri="{BB962C8B-B14F-4D97-AF65-F5344CB8AC3E}">
        <p14:creationId xmlns:p14="http://schemas.microsoft.com/office/powerpoint/2010/main" val="1044554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35B1C7C-2FE3-440E-960B-DC336E9D4EC3}" type="slidenum">
              <a:rPr lang="en-US" smtClean="0"/>
              <a:pPr/>
              <a:t>33</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9144000" cy="5514005"/>
          </a:xfrm>
          <a:prstGeom prst="rect">
            <a:avLst/>
          </a:prstGeom>
        </p:spPr>
      </p:pic>
    </p:spTree>
    <p:extLst>
      <p:ext uri="{BB962C8B-B14F-4D97-AF65-F5344CB8AC3E}">
        <p14:creationId xmlns:p14="http://schemas.microsoft.com/office/powerpoint/2010/main" val="27872155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35B1C7C-2FE3-440E-960B-DC336E9D4EC3}" type="slidenum">
              <a:rPr lang="en-US" smtClean="0"/>
              <a:pPr/>
              <a:t>34</a:t>
            </a:fld>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005" t="4700" r="2504" b="4699"/>
          <a:stretch/>
        </p:blipFill>
        <p:spPr>
          <a:xfrm>
            <a:off x="290945" y="656968"/>
            <a:ext cx="8700655" cy="5173362"/>
          </a:xfrm>
          <a:prstGeom prst="rect">
            <a:avLst/>
          </a:prstGeom>
        </p:spPr>
      </p:pic>
    </p:spTree>
    <p:extLst>
      <p:ext uri="{BB962C8B-B14F-4D97-AF65-F5344CB8AC3E}">
        <p14:creationId xmlns:p14="http://schemas.microsoft.com/office/powerpoint/2010/main" val="30106298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#1</a:t>
            </a:r>
            <a:endParaRPr lang="en-US" dirty="0"/>
          </a:p>
        </p:txBody>
      </p:sp>
      <p:sp>
        <p:nvSpPr>
          <p:cNvPr id="3" name="Slide Number Placeholder 2"/>
          <p:cNvSpPr>
            <a:spLocks noGrp="1"/>
          </p:cNvSpPr>
          <p:nvPr>
            <p:ph type="sldNum" sz="quarter" idx="10"/>
          </p:nvPr>
        </p:nvSpPr>
        <p:spPr/>
        <p:txBody>
          <a:bodyPr/>
          <a:lstStyle/>
          <a:p>
            <a:fld id="{E35B1C7C-2FE3-440E-960B-DC336E9D4EC3}" type="slidenum">
              <a:rPr lang="en-US" smtClean="0"/>
              <a:pPr/>
              <a:t>35</a:t>
            </a:fld>
            <a:endParaRPr lang="en-US"/>
          </a:p>
        </p:txBody>
      </p:sp>
      <p:sp>
        <p:nvSpPr>
          <p:cNvPr id="4" name="Content Placeholder 3"/>
          <p:cNvSpPr>
            <a:spLocks noGrp="1"/>
          </p:cNvSpPr>
          <p:nvPr>
            <p:ph sz="quarter" idx="12"/>
          </p:nvPr>
        </p:nvSpPr>
        <p:spPr>
          <a:xfrm>
            <a:off x="457200" y="1219200"/>
            <a:ext cx="8229600" cy="3886200"/>
          </a:xfrm>
        </p:spPr>
        <p:txBody>
          <a:bodyPr/>
          <a:lstStyle/>
          <a:p>
            <a:pPr marL="0" indent="0">
              <a:buNone/>
            </a:pPr>
            <a:r>
              <a:rPr lang="en-US" dirty="0"/>
              <a:t>William Miller submitted the following complaint</a:t>
            </a:r>
            <a:r>
              <a:rPr lang="en-US" dirty="0" smtClean="0"/>
              <a:t>:</a:t>
            </a:r>
            <a:endParaRPr lang="en-US" dirty="0"/>
          </a:p>
          <a:p>
            <a:pPr marL="0" indent="0">
              <a:buNone/>
            </a:pPr>
            <a:r>
              <a:rPr lang="en-US" dirty="0" smtClean="0"/>
              <a:t>Russell’s Bar &amp; Grill</a:t>
            </a:r>
            <a:endParaRPr lang="en-US" dirty="0"/>
          </a:p>
          <a:p>
            <a:pPr marL="0" indent="0">
              <a:buNone/>
            </a:pPr>
            <a:r>
              <a:rPr lang="en-US" dirty="0"/>
              <a:t>5678 Penny Lane</a:t>
            </a:r>
          </a:p>
          <a:p>
            <a:pPr marL="0" indent="0">
              <a:buNone/>
            </a:pPr>
            <a:r>
              <a:rPr lang="en-US" dirty="0"/>
              <a:t>Stillwater, OR</a:t>
            </a:r>
          </a:p>
          <a:p>
            <a:pPr marL="0" indent="0">
              <a:buNone/>
            </a:pPr>
            <a:endParaRPr lang="en-US" sz="1100" i="1" dirty="0" smtClean="0"/>
          </a:p>
          <a:p>
            <a:pPr marL="0" indent="0">
              <a:buNone/>
            </a:pPr>
            <a:r>
              <a:rPr lang="en-US" i="1" dirty="0" smtClean="0"/>
              <a:t>This </a:t>
            </a:r>
            <a:r>
              <a:rPr lang="en-US" i="1" dirty="0"/>
              <a:t>establishment has a smoking area directly in front of the </a:t>
            </a:r>
            <a:r>
              <a:rPr lang="en-US" i="1" dirty="0" smtClean="0"/>
              <a:t>entrance, within 10 ft. </a:t>
            </a:r>
            <a:r>
              <a:rPr lang="en-US" i="1" dirty="0"/>
              <a:t>In order to enter or exit you have to walk through a haze of smoke. The smoke travels into the dining area. Our server told us that they had complained to management but nothing had changed. </a:t>
            </a:r>
            <a:endParaRPr lang="en-US" dirty="0"/>
          </a:p>
          <a:p>
            <a:pPr marL="0" indent="0">
              <a:buNone/>
            </a:pPr>
            <a:endParaRPr lang="en-US" sz="1100" dirty="0"/>
          </a:p>
          <a:p>
            <a:pPr lvl="0"/>
            <a:r>
              <a:rPr lang="en-US" dirty="0"/>
              <a:t>Is this a valid complaint?</a:t>
            </a:r>
          </a:p>
          <a:p>
            <a:pPr lvl="0"/>
            <a:r>
              <a:rPr lang="en-US" dirty="0"/>
              <a:t>What is your first step?</a:t>
            </a:r>
          </a:p>
          <a:p>
            <a:endParaRPr lang="en-US" dirty="0"/>
          </a:p>
        </p:txBody>
      </p:sp>
      <p:sp>
        <p:nvSpPr>
          <p:cNvPr id="6" name="Content Placeholder 3"/>
          <p:cNvSpPr txBox="1">
            <a:spLocks/>
          </p:cNvSpPr>
          <p:nvPr/>
        </p:nvSpPr>
        <p:spPr bwMode="auto">
          <a:xfrm>
            <a:off x="457200" y="5410200"/>
            <a:ext cx="8229600" cy="106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rgbClr val="005595"/>
                </a:solidFill>
                <a:latin typeface="+mn-lt"/>
                <a:ea typeface="+mn-ea"/>
                <a:cs typeface="+mn-cs"/>
              </a:defRPr>
            </a:lvl1pPr>
            <a:lvl2pPr marL="742950" indent="-285750" algn="l" rtl="0" fontAlgn="base">
              <a:spcBef>
                <a:spcPct val="20000"/>
              </a:spcBef>
              <a:spcAft>
                <a:spcPct val="0"/>
              </a:spcAft>
              <a:buChar char="–"/>
              <a:defRPr>
                <a:solidFill>
                  <a:srgbClr val="005595"/>
                </a:solidFill>
                <a:latin typeface="+mn-lt"/>
              </a:defRPr>
            </a:lvl2pPr>
            <a:lvl3pPr marL="1143000" indent="-228600" algn="l" rtl="0" fontAlgn="base">
              <a:spcBef>
                <a:spcPct val="20000"/>
              </a:spcBef>
              <a:spcAft>
                <a:spcPct val="0"/>
              </a:spcAft>
              <a:buChar char="•"/>
              <a:defRPr sz="1600">
                <a:solidFill>
                  <a:srgbClr val="005595"/>
                </a:solidFill>
                <a:latin typeface="+mn-lt"/>
              </a:defRPr>
            </a:lvl3pPr>
            <a:lvl4pPr marL="1600200" indent="-228600" algn="l" rtl="0" fontAlgn="base">
              <a:spcBef>
                <a:spcPct val="20000"/>
              </a:spcBef>
              <a:spcAft>
                <a:spcPct val="0"/>
              </a:spcAft>
              <a:buChar char="–"/>
              <a:defRPr sz="1400">
                <a:solidFill>
                  <a:srgbClr val="005595"/>
                </a:solidFill>
                <a:latin typeface="+mn-lt"/>
              </a:defRPr>
            </a:lvl4pPr>
            <a:lvl5pPr marL="2057400" indent="-228600" algn="l" rtl="0" fontAlgn="base">
              <a:spcBef>
                <a:spcPct val="20000"/>
              </a:spcBef>
              <a:spcAft>
                <a:spcPct val="0"/>
              </a:spcAft>
              <a:buChar char="»"/>
              <a:defRPr sz="1400">
                <a:solidFill>
                  <a:srgbClr val="005595"/>
                </a:solidFill>
                <a:latin typeface="+mn-lt"/>
              </a:defRPr>
            </a:lvl5pPr>
            <a:lvl6pPr marL="2514600" indent="-228600" algn="l" rtl="0" fontAlgn="base">
              <a:spcBef>
                <a:spcPct val="20000"/>
              </a:spcBef>
              <a:spcAft>
                <a:spcPct val="0"/>
              </a:spcAft>
              <a:buChar char="»"/>
              <a:defRPr sz="1400">
                <a:solidFill>
                  <a:srgbClr val="005595"/>
                </a:solidFill>
                <a:latin typeface="+mn-lt"/>
              </a:defRPr>
            </a:lvl6pPr>
            <a:lvl7pPr marL="2971800" indent="-228600" algn="l" rtl="0" fontAlgn="base">
              <a:spcBef>
                <a:spcPct val="20000"/>
              </a:spcBef>
              <a:spcAft>
                <a:spcPct val="0"/>
              </a:spcAft>
              <a:buChar char="»"/>
              <a:defRPr sz="1400">
                <a:solidFill>
                  <a:srgbClr val="005595"/>
                </a:solidFill>
                <a:latin typeface="+mn-lt"/>
              </a:defRPr>
            </a:lvl7pPr>
            <a:lvl8pPr marL="3429000" indent="-228600" algn="l" rtl="0" fontAlgn="base">
              <a:spcBef>
                <a:spcPct val="20000"/>
              </a:spcBef>
              <a:spcAft>
                <a:spcPct val="0"/>
              </a:spcAft>
              <a:buChar char="»"/>
              <a:defRPr sz="1400">
                <a:solidFill>
                  <a:srgbClr val="005595"/>
                </a:solidFill>
                <a:latin typeface="+mn-lt"/>
              </a:defRPr>
            </a:lvl8pPr>
            <a:lvl9pPr marL="3886200" indent="-228600" algn="l" rtl="0" fontAlgn="base">
              <a:spcBef>
                <a:spcPct val="20000"/>
              </a:spcBef>
              <a:spcAft>
                <a:spcPct val="0"/>
              </a:spcAft>
              <a:buChar char="»"/>
              <a:defRPr sz="1400">
                <a:solidFill>
                  <a:srgbClr val="005595"/>
                </a:solidFill>
                <a:latin typeface="+mn-lt"/>
              </a:defRPr>
            </a:lvl9pPr>
          </a:lstStyle>
          <a:p>
            <a:pPr marL="0" indent="0" eaLnBrk="1" hangingPunct="1">
              <a:buNone/>
            </a:pPr>
            <a:r>
              <a:rPr lang="en-US" kern="0" dirty="0" smtClean="0"/>
              <a:t>Russell’s Bar &amp; Grill cannot be found in WEMS</a:t>
            </a:r>
          </a:p>
          <a:p>
            <a:pPr eaLnBrk="1" hangingPunct="1"/>
            <a:r>
              <a:rPr lang="en-US" kern="0" dirty="0" smtClean="0"/>
              <a:t>What do you do next?</a:t>
            </a:r>
            <a:endParaRPr lang="en-US" kern="0" dirty="0"/>
          </a:p>
        </p:txBody>
      </p:sp>
    </p:spTree>
    <p:extLst>
      <p:ext uri="{BB962C8B-B14F-4D97-AF65-F5344CB8AC3E}">
        <p14:creationId xmlns:p14="http://schemas.microsoft.com/office/powerpoint/2010/main" val="328070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Scenario #2</a:t>
            </a:r>
            <a:endParaRPr lang="en-US" dirty="0"/>
          </a:p>
        </p:txBody>
      </p:sp>
      <p:sp>
        <p:nvSpPr>
          <p:cNvPr id="3" name="Slide Number Placeholder 2"/>
          <p:cNvSpPr>
            <a:spLocks noGrp="1"/>
          </p:cNvSpPr>
          <p:nvPr>
            <p:ph type="sldNum" sz="quarter" idx="10"/>
          </p:nvPr>
        </p:nvSpPr>
        <p:spPr/>
        <p:txBody>
          <a:bodyPr/>
          <a:lstStyle/>
          <a:p>
            <a:fld id="{E35B1C7C-2FE3-440E-960B-DC336E9D4EC3}" type="slidenum">
              <a:rPr lang="en-US" smtClean="0"/>
              <a:pPr/>
              <a:t>36</a:t>
            </a:fld>
            <a:endParaRPr lang="en-US"/>
          </a:p>
        </p:txBody>
      </p:sp>
      <p:sp>
        <p:nvSpPr>
          <p:cNvPr id="4" name="Content Placeholder 3"/>
          <p:cNvSpPr>
            <a:spLocks noGrp="1"/>
          </p:cNvSpPr>
          <p:nvPr>
            <p:ph sz="quarter" idx="12"/>
          </p:nvPr>
        </p:nvSpPr>
        <p:spPr>
          <a:xfrm>
            <a:off x="457200" y="1219200"/>
            <a:ext cx="8229600" cy="3733800"/>
          </a:xfrm>
        </p:spPr>
        <p:txBody>
          <a:bodyPr/>
          <a:lstStyle/>
          <a:p>
            <a:pPr marL="0" indent="0">
              <a:buNone/>
            </a:pPr>
            <a:r>
              <a:rPr lang="en-US" dirty="0"/>
              <a:t>Inigo Montoya submitted the following complaint:</a:t>
            </a:r>
          </a:p>
          <a:p>
            <a:pPr marL="0" indent="0">
              <a:buNone/>
            </a:pPr>
            <a:r>
              <a:rPr lang="en-US" dirty="0" smtClean="0"/>
              <a:t>Pirate Roberts Vape </a:t>
            </a:r>
            <a:r>
              <a:rPr lang="en-US" dirty="0"/>
              <a:t>Shop</a:t>
            </a:r>
          </a:p>
          <a:p>
            <a:pPr marL="0" indent="0">
              <a:buNone/>
            </a:pPr>
            <a:r>
              <a:rPr lang="en-US" dirty="0"/>
              <a:t>Buttercup Drive</a:t>
            </a:r>
          </a:p>
          <a:p>
            <a:pPr marL="0" indent="0">
              <a:buNone/>
            </a:pPr>
            <a:r>
              <a:rPr lang="en-US" dirty="0"/>
              <a:t>Humperdinck, OR</a:t>
            </a:r>
          </a:p>
          <a:p>
            <a:pPr marL="0" indent="0">
              <a:buNone/>
            </a:pPr>
            <a:endParaRPr lang="en-US" sz="1100" i="1" dirty="0" smtClean="0"/>
          </a:p>
          <a:p>
            <a:pPr marL="0" indent="0">
              <a:buNone/>
            </a:pPr>
            <a:r>
              <a:rPr lang="en-US" i="1" dirty="0"/>
              <a:t>They hold massive get together "vape competitions" </a:t>
            </a:r>
            <a:r>
              <a:rPr lang="en-US" i="1" dirty="0" smtClean="0"/>
              <a:t>in their shop at </a:t>
            </a:r>
            <a:r>
              <a:rPr lang="en-US" i="1" dirty="0"/>
              <a:t>night, literally flooding the building and surrounding buildings with vapors. When we come in the next morning, the smell is almost choking.</a:t>
            </a:r>
            <a:endParaRPr lang="en-US" sz="1100" dirty="0"/>
          </a:p>
          <a:p>
            <a:pPr marL="0" lvl="0" indent="0">
              <a:buNone/>
            </a:pPr>
            <a:endParaRPr lang="en-US" sz="1100" dirty="0" smtClean="0"/>
          </a:p>
          <a:p>
            <a:pPr lvl="0"/>
            <a:r>
              <a:rPr lang="en-US" dirty="0" smtClean="0"/>
              <a:t>Is </a:t>
            </a:r>
            <a:r>
              <a:rPr lang="en-US" dirty="0"/>
              <a:t>this a valid complaint?</a:t>
            </a:r>
          </a:p>
          <a:p>
            <a:pPr lvl="0"/>
            <a:r>
              <a:rPr lang="en-US" dirty="0"/>
              <a:t>What is your first step?</a:t>
            </a:r>
          </a:p>
          <a:p>
            <a:endParaRPr lang="en-US" dirty="0"/>
          </a:p>
        </p:txBody>
      </p:sp>
      <p:sp>
        <p:nvSpPr>
          <p:cNvPr id="6" name="Content Placeholder 3"/>
          <p:cNvSpPr txBox="1">
            <a:spLocks/>
          </p:cNvSpPr>
          <p:nvPr/>
        </p:nvSpPr>
        <p:spPr bwMode="auto">
          <a:xfrm>
            <a:off x="457200" y="5105400"/>
            <a:ext cx="8229600" cy="106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rgbClr val="005595"/>
                </a:solidFill>
                <a:latin typeface="+mn-lt"/>
                <a:ea typeface="+mn-ea"/>
                <a:cs typeface="+mn-cs"/>
              </a:defRPr>
            </a:lvl1pPr>
            <a:lvl2pPr marL="742950" indent="-285750" algn="l" rtl="0" fontAlgn="base">
              <a:spcBef>
                <a:spcPct val="20000"/>
              </a:spcBef>
              <a:spcAft>
                <a:spcPct val="0"/>
              </a:spcAft>
              <a:buChar char="–"/>
              <a:defRPr>
                <a:solidFill>
                  <a:srgbClr val="005595"/>
                </a:solidFill>
                <a:latin typeface="+mn-lt"/>
              </a:defRPr>
            </a:lvl2pPr>
            <a:lvl3pPr marL="1143000" indent="-228600" algn="l" rtl="0" fontAlgn="base">
              <a:spcBef>
                <a:spcPct val="20000"/>
              </a:spcBef>
              <a:spcAft>
                <a:spcPct val="0"/>
              </a:spcAft>
              <a:buChar char="•"/>
              <a:defRPr sz="1600">
                <a:solidFill>
                  <a:srgbClr val="005595"/>
                </a:solidFill>
                <a:latin typeface="+mn-lt"/>
              </a:defRPr>
            </a:lvl3pPr>
            <a:lvl4pPr marL="1600200" indent="-228600" algn="l" rtl="0" fontAlgn="base">
              <a:spcBef>
                <a:spcPct val="20000"/>
              </a:spcBef>
              <a:spcAft>
                <a:spcPct val="0"/>
              </a:spcAft>
              <a:buChar char="–"/>
              <a:defRPr sz="1400">
                <a:solidFill>
                  <a:srgbClr val="005595"/>
                </a:solidFill>
                <a:latin typeface="+mn-lt"/>
              </a:defRPr>
            </a:lvl4pPr>
            <a:lvl5pPr marL="2057400" indent="-228600" algn="l" rtl="0" fontAlgn="base">
              <a:spcBef>
                <a:spcPct val="20000"/>
              </a:spcBef>
              <a:spcAft>
                <a:spcPct val="0"/>
              </a:spcAft>
              <a:buChar char="»"/>
              <a:defRPr sz="1400">
                <a:solidFill>
                  <a:srgbClr val="005595"/>
                </a:solidFill>
                <a:latin typeface="+mn-lt"/>
              </a:defRPr>
            </a:lvl5pPr>
            <a:lvl6pPr marL="2514600" indent="-228600" algn="l" rtl="0" fontAlgn="base">
              <a:spcBef>
                <a:spcPct val="20000"/>
              </a:spcBef>
              <a:spcAft>
                <a:spcPct val="0"/>
              </a:spcAft>
              <a:buChar char="»"/>
              <a:defRPr sz="1400">
                <a:solidFill>
                  <a:srgbClr val="005595"/>
                </a:solidFill>
                <a:latin typeface="+mn-lt"/>
              </a:defRPr>
            </a:lvl6pPr>
            <a:lvl7pPr marL="2971800" indent="-228600" algn="l" rtl="0" fontAlgn="base">
              <a:spcBef>
                <a:spcPct val="20000"/>
              </a:spcBef>
              <a:spcAft>
                <a:spcPct val="0"/>
              </a:spcAft>
              <a:buChar char="»"/>
              <a:defRPr sz="1400">
                <a:solidFill>
                  <a:srgbClr val="005595"/>
                </a:solidFill>
                <a:latin typeface="+mn-lt"/>
              </a:defRPr>
            </a:lvl7pPr>
            <a:lvl8pPr marL="3429000" indent="-228600" algn="l" rtl="0" fontAlgn="base">
              <a:spcBef>
                <a:spcPct val="20000"/>
              </a:spcBef>
              <a:spcAft>
                <a:spcPct val="0"/>
              </a:spcAft>
              <a:buChar char="»"/>
              <a:defRPr sz="1400">
                <a:solidFill>
                  <a:srgbClr val="005595"/>
                </a:solidFill>
                <a:latin typeface="+mn-lt"/>
              </a:defRPr>
            </a:lvl8pPr>
            <a:lvl9pPr marL="3886200" indent="-228600" algn="l" rtl="0" fontAlgn="base">
              <a:spcBef>
                <a:spcPct val="20000"/>
              </a:spcBef>
              <a:spcAft>
                <a:spcPct val="0"/>
              </a:spcAft>
              <a:buChar char="»"/>
              <a:defRPr sz="1400">
                <a:solidFill>
                  <a:srgbClr val="005595"/>
                </a:solidFill>
                <a:latin typeface="+mn-lt"/>
              </a:defRPr>
            </a:lvl9pPr>
          </a:lstStyle>
          <a:p>
            <a:pPr marL="0" indent="0">
              <a:buNone/>
            </a:pPr>
            <a:r>
              <a:rPr lang="en-US" dirty="0"/>
              <a:t>This business is associated with a valid complaint dated 6 months ago.</a:t>
            </a:r>
          </a:p>
          <a:p>
            <a:pPr eaLnBrk="1" hangingPunct="1"/>
            <a:r>
              <a:rPr lang="en-US" kern="0" dirty="0" smtClean="0"/>
              <a:t>What do you do next?</a:t>
            </a:r>
            <a:endParaRPr lang="en-US" kern="0" dirty="0"/>
          </a:p>
        </p:txBody>
      </p:sp>
    </p:spTree>
    <p:extLst>
      <p:ext uri="{BB962C8B-B14F-4D97-AF65-F5344CB8AC3E}">
        <p14:creationId xmlns:p14="http://schemas.microsoft.com/office/powerpoint/2010/main" val="3671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#2, </a:t>
            </a:r>
            <a:r>
              <a:rPr lang="en-US" i="1" dirty="0" smtClean="0"/>
              <a:t>continued</a:t>
            </a:r>
            <a:endParaRPr lang="en-US" i="1" dirty="0"/>
          </a:p>
        </p:txBody>
      </p:sp>
      <p:sp>
        <p:nvSpPr>
          <p:cNvPr id="3" name="Slide Number Placeholder 2"/>
          <p:cNvSpPr>
            <a:spLocks noGrp="1"/>
          </p:cNvSpPr>
          <p:nvPr>
            <p:ph type="sldNum" sz="quarter" idx="10"/>
          </p:nvPr>
        </p:nvSpPr>
        <p:spPr/>
        <p:txBody>
          <a:bodyPr/>
          <a:lstStyle/>
          <a:p>
            <a:fld id="{E35B1C7C-2FE3-440E-960B-DC336E9D4EC3}" type="slidenum">
              <a:rPr lang="en-US" smtClean="0"/>
              <a:pPr/>
              <a:t>37</a:t>
            </a:fld>
            <a:endParaRPr lang="en-US"/>
          </a:p>
        </p:txBody>
      </p:sp>
      <p:sp>
        <p:nvSpPr>
          <p:cNvPr id="4" name="Content Placeholder 3"/>
          <p:cNvSpPr>
            <a:spLocks noGrp="1"/>
          </p:cNvSpPr>
          <p:nvPr>
            <p:ph sz="quarter" idx="12"/>
          </p:nvPr>
        </p:nvSpPr>
        <p:spPr>
          <a:xfrm>
            <a:off x="457200" y="1676400"/>
            <a:ext cx="8229600" cy="4648200"/>
          </a:xfrm>
        </p:spPr>
        <p:txBody>
          <a:bodyPr/>
          <a:lstStyle/>
          <a:p>
            <a:pPr marL="0" indent="0">
              <a:buNone/>
            </a:pPr>
            <a:r>
              <a:rPr lang="en-US" i="1" dirty="0"/>
              <a:t>During the site visit, no one </a:t>
            </a:r>
            <a:r>
              <a:rPr lang="en-US" i="1" dirty="0" smtClean="0"/>
              <a:t>was observed vaping </a:t>
            </a:r>
            <a:r>
              <a:rPr lang="en-US" i="1" dirty="0"/>
              <a:t>or smoking inside. The back entrance did not have a no smoking or vaping sign. The store employee verbally commented on their lounge area being a place that people vape. He explained that he had been told by the Police department that he needed to smoke inside because the neighboring store is a kids clothing store. The owner was </a:t>
            </a:r>
            <a:r>
              <a:rPr lang="en-US" i="1" dirty="0" smtClean="0"/>
              <a:t>extremely unhappy </a:t>
            </a:r>
            <a:r>
              <a:rPr lang="en-US" i="1" dirty="0"/>
              <a:t>with the complaint and stated that the complaint is not valid because they are not a "public place"; they only allow members access the facility. </a:t>
            </a:r>
            <a:endParaRPr lang="en-US" dirty="0"/>
          </a:p>
          <a:p>
            <a:pPr marL="0" indent="0">
              <a:buNone/>
            </a:pPr>
            <a:endParaRPr lang="en-US" sz="1100" dirty="0"/>
          </a:p>
          <a:p>
            <a:pPr lvl="0"/>
            <a:r>
              <a:rPr lang="en-US" dirty="0" smtClean="0"/>
              <a:t>What </a:t>
            </a:r>
            <a:r>
              <a:rPr lang="en-US" dirty="0"/>
              <a:t>tools or resources would help address the business owners concerns?</a:t>
            </a:r>
          </a:p>
          <a:p>
            <a:pPr lvl="0"/>
            <a:r>
              <a:rPr lang="en-US" dirty="0"/>
              <a:t>What are the next steps before leaving the store? </a:t>
            </a:r>
            <a:endParaRPr lang="en-US" dirty="0" smtClean="0"/>
          </a:p>
          <a:p>
            <a:pPr lvl="0"/>
            <a:r>
              <a:rPr lang="en-US" dirty="0" smtClean="0"/>
              <a:t>What </a:t>
            </a:r>
            <a:r>
              <a:rPr lang="en-US" dirty="0"/>
              <a:t>are the next steps moving forward</a:t>
            </a:r>
            <a:r>
              <a:rPr lang="en-US" dirty="0" smtClean="0"/>
              <a:t>?</a:t>
            </a:r>
          </a:p>
          <a:p>
            <a:pPr marL="0" indent="0">
              <a:buNone/>
            </a:pPr>
            <a:endParaRPr lang="en-US" dirty="0"/>
          </a:p>
        </p:txBody>
      </p:sp>
    </p:spTree>
    <p:extLst>
      <p:ext uri="{BB962C8B-B14F-4D97-AF65-F5344CB8AC3E}">
        <p14:creationId xmlns:p14="http://schemas.microsoft.com/office/powerpoint/2010/main" val="30652674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Scenario #3</a:t>
            </a:r>
            <a:endParaRPr lang="en-US" dirty="0"/>
          </a:p>
        </p:txBody>
      </p:sp>
      <p:sp>
        <p:nvSpPr>
          <p:cNvPr id="3" name="Slide Number Placeholder 2"/>
          <p:cNvSpPr>
            <a:spLocks noGrp="1"/>
          </p:cNvSpPr>
          <p:nvPr>
            <p:ph type="sldNum" sz="quarter" idx="10"/>
          </p:nvPr>
        </p:nvSpPr>
        <p:spPr/>
        <p:txBody>
          <a:bodyPr/>
          <a:lstStyle/>
          <a:p>
            <a:fld id="{E35B1C7C-2FE3-440E-960B-DC336E9D4EC3}" type="slidenum">
              <a:rPr lang="en-US" smtClean="0"/>
              <a:pPr/>
              <a:t>38</a:t>
            </a:fld>
            <a:endParaRPr lang="en-US"/>
          </a:p>
        </p:txBody>
      </p:sp>
      <p:sp>
        <p:nvSpPr>
          <p:cNvPr id="4" name="Content Placeholder 3"/>
          <p:cNvSpPr>
            <a:spLocks noGrp="1"/>
          </p:cNvSpPr>
          <p:nvPr>
            <p:ph sz="quarter" idx="12"/>
          </p:nvPr>
        </p:nvSpPr>
        <p:spPr>
          <a:xfrm>
            <a:off x="457200" y="1219200"/>
            <a:ext cx="8229600" cy="3886200"/>
          </a:xfrm>
        </p:spPr>
        <p:txBody>
          <a:bodyPr/>
          <a:lstStyle/>
          <a:p>
            <a:pPr marL="0" indent="0">
              <a:buNone/>
            </a:pPr>
            <a:r>
              <a:rPr lang="en-US" dirty="0" smtClean="0"/>
              <a:t>Christopher Robin submitted </a:t>
            </a:r>
            <a:r>
              <a:rPr lang="en-US" dirty="0"/>
              <a:t>the following complaint</a:t>
            </a:r>
            <a:r>
              <a:rPr lang="en-US" dirty="0" smtClean="0"/>
              <a:t>:</a:t>
            </a:r>
            <a:endParaRPr lang="en-US" dirty="0"/>
          </a:p>
          <a:p>
            <a:pPr marL="0" indent="0">
              <a:buNone/>
            </a:pPr>
            <a:r>
              <a:rPr lang="en-US" dirty="0"/>
              <a:t>Kanga Kitchen Supply</a:t>
            </a:r>
          </a:p>
          <a:p>
            <a:pPr marL="0" indent="0">
              <a:buNone/>
            </a:pPr>
            <a:r>
              <a:rPr lang="en-US" dirty="0"/>
              <a:t>4321 Honey Way</a:t>
            </a:r>
          </a:p>
          <a:p>
            <a:pPr marL="0" indent="0">
              <a:buNone/>
            </a:pPr>
            <a:r>
              <a:rPr lang="en-US" dirty="0"/>
              <a:t>Hundred Acre Wood, OR</a:t>
            </a:r>
          </a:p>
          <a:p>
            <a:pPr marL="0" indent="0">
              <a:buNone/>
            </a:pPr>
            <a:endParaRPr lang="en-US" sz="1100" i="1" dirty="0" smtClean="0"/>
          </a:p>
          <a:p>
            <a:pPr marL="0" indent="0">
              <a:buNone/>
            </a:pPr>
            <a:r>
              <a:rPr lang="en-US" i="1" dirty="0"/>
              <a:t>The building at this address contains multiple businesses. None of them have the proper no smoking signage posted. Employees of most of the businesses at this address ignore the no smoking laws and are frequently seen smoking in areas not allowed under the law.</a:t>
            </a:r>
            <a:endParaRPr lang="en-US" sz="1100" dirty="0"/>
          </a:p>
          <a:p>
            <a:pPr lvl="0"/>
            <a:r>
              <a:rPr lang="en-US" dirty="0"/>
              <a:t>Is this a valid complaint?</a:t>
            </a:r>
          </a:p>
          <a:p>
            <a:pPr lvl="0"/>
            <a:r>
              <a:rPr lang="en-US" dirty="0"/>
              <a:t>What is your first step?</a:t>
            </a:r>
          </a:p>
          <a:p>
            <a:endParaRPr lang="en-US" dirty="0"/>
          </a:p>
        </p:txBody>
      </p:sp>
      <p:sp>
        <p:nvSpPr>
          <p:cNvPr id="6" name="Content Placeholder 3"/>
          <p:cNvSpPr txBox="1">
            <a:spLocks/>
          </p:cNvSpPr>
          <p:nvPr/>
        </p:nvSpPr>
        <p:spPr bwMode="auto">
          <a:xfrm>
            <a:off x="457200" y="5410200"/>
            <a:ext cx="8229600" cy="106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rgbClr val="005595"/>
                </a:solidFill>
                <a:latin typeface="+mn-lt"/>
                <a:ea typeface="+mn-ea"/>
                <a:cs typeface="+mn-cs"/>
              </a:defRPr>
            </a:lvl1pPr>
            <a:lvl2pPr marL="742950" indent="-285750" algn="l" rtl="0" fontAlgn="base">
              <a:spcBef>
                <a:spcPct val="20000"/>
              </a:spcBef>
              <a:spcAft>
                <a:spcPct val="0"/>
              </a:spcAft>
              <a:buChar char="–"/>
              <a:defRPr>
                <a:solidFill>
                  <a:srgbClr val="005595"/>
                </a:solidFill>
                <a:latin typeface="+mn-lt"/>
              </a:defRPr>
            </a:lvl2pPr>
            <a:lvl3pPr marL="1143000" indent="-228600" algn="l" rtl="0" fontAlgn="base">
              <a:spcBef>
                <a:spcPct val="20000"/>
              </a:spcBef>
              <a:spcAft>
                <a:spcPct val="0"/>
              </a:spcAft>
              <a:buChar char="•"/>
              <a:defRPr sz="1600">
                <a:solidFill>
                  <a:srgbClr val="005595"/>
                </a:solidFill>
                <a:latin typeface="+mn-lt"/>
              </a:defRPr>
            </a:lvl3pPr>
            <a:lvl4pPr marL="1600200" indent="-228600" algn="l" rtl="0" fontAlgn="base">
              <a:spcBef>
                <a:spcPct val="20000"/>
              </a:spcBef>
              <a:spcAft>
                <a:spcPct val="0"/>
              </a:spcAft>
              <a:buChar char="–"/>
              <a:defRPr sz="1400">
                <a:solidFill>
                  <a:srgbClr val="005595"/>
                </a:solidFill>
                <a:latin typeface="+mn-lt"/>
              </a:defRPr>
            </a:lvl4pPr>
            <a:lvl5pPr marL="2057400" indent="-228600" algn="l" rtl="0" fontAlgn="base">
              <a:spcBef>
                <a:spcPct val="20000"/>
              </a:spcBef>
              <a:spcAft>
                <a:spcPct val="0"/>
              </a:spcAft>
              <a:buChar char="»"/>
              <a:defRPr sz="1400">
                <a:solidFill>
                  <a:srgbClr val="005595"/>
                </a:solidFill>
                <a:latin typeface="+mn-lt"/>
              </a:defRPr>
            </a:lvl5pPr>
            <a:lvl6pPr marL="2514600" indent="-228600" algn="l" rtl="0" fontAlgn="base">
              <a:spcBef>
                <a:spcPct val="20000"/>
              </a:spcBef>
              <a:spcAft>
                <a:spcPct val="0"/>
              </a:spcAft>
              <a:buChar char="»"/>
              <a:defRPr sz="1400">
                <a:solidFill>
                  <a:srgbClr val="005595"/>
                </a:solidFill>
                <a:latin typeface="+mn-lt"/>
              </a:defRPr>
            </a:lvl6pPr>
            <a:lvl7pPr marL="2971800" indent="-228600" algn="l" rtl="0" fontAlgn="base">
              <a:spcBef>
                <a:spcPct val="20000"/>
              </a:spcBef>
              <a:spcAft>
                <a:spcPct val="0"/>
              </a:spcAft>
              <a:buChar char="»"/>
              <a:defRPr sz="1400">
                <a:solidFill>
                  <a:srgbClr val="005595"/>
                </a:solidFill>
                <a:latin typeface="+mn-lt"/>
              </a:defRPr>
            </a:lvl7pPr>
            <a:lvl8pPr marL="3429000" indent="-228600" algn="l" rtl="0" fontAlgn="base">
              <a:spcBef>
                <a:spcPct val="20000"/>
              </a:spcBef>
              <a:spcAft>
                <a:spcPct val="0"/>
              </a:spcAft>
              <a:buChar char="»"/>
              <a:defRPr sz="1400">
                <a:solidFill>
                  <a:srgbClr val="005595"/>
                </a:solidFill>
                <a:latin typeface="+mn-lt"/>
              </a:defRPr>
            </a:lvl8pPr>
            <a:lvl9pPr marL="3886200" indent="-228600" algn="l" rtl="0" fontAlgn="base">
              <a:spcBef>
                <a:spcPct val="20000"/>
              </a:spcBef>
              <a:spcAft>
                <a:spcPct val="0"/>
              </a:spcAft>
              <a:buChar char="»"/>
              <a:defRPr sz="1400">
                <a:solidFill>
                  <a:srgbClr val="005595"/>
                </a:solidFill>
                <a:latin typeface="+mn-lt"/>
              </a:defRPr>
            </a:lvl9pPr>
          </a:lstStyle>
          <a:p>
            <a:pPr marL="0" indent="0" eaLnBrk="1" hangingPunct="1">
              <a:buNone/>
            </a:pPr>
            <a:r>
              <a:rPr lang="en-US" kern="0" dirty="0" smtClean="0"/>
              <a:t>This business is associated with a valid complaint dated 1 year ago.</a:t>
            </a:r>
          </a:p>
          <a:p>
            <a:pPr eaLnBrk="1" hangingPunct="1"/>
            <a:r>
              <a:rPr lang="en-US" kern="0" dirty="0" smtClean="0"/>
              <a:t>What do you do next?</a:t>
            </a:r>
            <a:endParaRPr lang="en-US" kern="0" dirty="0"/>
          </a:p>
        </p:txBody>
      </p:sp>
    </p:spTree>
    <p:extLst>
      <p:ext uri="{BB962C8B-B14F-4D97-AF65-F5344CB8AC3E}">
        <p14:creationId xmlns:p14="http://schemas.microsoft.com/office/powerpoint/2010/main" val="341219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#3, </a:t>
            </a:r>
            <a:r>
              <a:rPr lang="en-US" i="1" dirty="0" smtClean="0"/>
              <a:t>continued</a:t>
            </a:r>
            <a:endParaRPr lang="en-US" i="1" dirty="0"/>
          </a:p>
        </p:txBody>
      </p:sp>
      <p:sp>
        <p:nvSpPr>
          <p:cNvPr id="3" name="Slide Number Placeholder 2"/>
          <p:cNvSpPr>
            <a:spLocks noGrp="1"/>
          </p:cNvSpPr>
          <p:nvPr>
            <p:ph type="sldNum" sz="quarter" idx="10"/>
          </p:nvPr>
        </p:nvSpPr>
        <p:spPr/>
        <p:txBody>
          <a:bodyPr/>
          <a:lstStyle/>
          <a:p>
            <a:fld id="{E35B1C7C-2FE3-440E-960B-DC336E9D4EC3}" type="slidenum">
              <a:rPr lang="en-US" smtClean="0"/>
              <a:pPr/>
              <a:t>39</a:t>
            </a:fld>
            <a:endParaRPr lang="en-US"/>
          </a:p>
        </p:txBody>
      </p:sp>
      <p:sp>
        <p:nvSpPr>
          <p:cNvPr id="4" name="Content Placeholder 3"/>
          <p:cNvSpPr>
            <a:spLocks noGrp="1"/>
          </p:cNvSpPr>
          <p:nvPr>
            <p:ph sz="quarter" idx="12"/>
          </p:nvPr>
        </p:nvSpPr>
        <p:spPr>
          <a:xfrm>
            <a:off x="457200" y="1676400"/>
            <a:ext cx="8229600" cy="4038600"/>
          </a:xfrm>
        </p:spPr>
        <p:txBody>
          <a:bodyPr/>
          <a:lstStyle/>
          <a:p>
            <a:pPr marL="0" indent="0">
              <a:buNone/>
            </a:pPr>
            <a:r>
              <a:rPr lang="en-US" i="1" dirty="0"/>
              <a:t>At the site visit, the owner of Kanga Kitchen Supply reports that none of their employees smoke and they ask employees of other business not to smoke near their entrance during store business hours.  However, Kanga Kitchen Supply is open until 3 and some of the other business stay open until later in the evening.  The owner of Kanga Kitchen Supply believes these violations are occurring outside of their business hours</a:t>
            </a:r>
            <a:r>
              <a:rPr lang="en-US" i="1" dirty="0" smtClean="0"/>
              <a:t>.</a:t>
            </a:r>
          </a:p>
          <a:p>
            <a:pPr marL="0" indent="0">
              <a:buNone/>
            </a:pPr>
            <a:endParaRPr lang="en-US" sz="1100" dirty="0"/>
          </a:p>
          <a:p>
            <a:pPr lvl="0"/>
            <a:r>
              <a:rPr lang="en-US" dirty="0"/>
              <a:t>Who is the responsible party?</a:t>
            </a:r>
          </a:p>
          <a:p>
            <a:pPr lvl="0"/>
            <a:r>
              <a:rPr lang="en-US" dirty="0"/>
              <a:t>What technical assistance might you provide to the store owner? The property owner?</a:t>
            </a:r>
          </a:p>
          <a:p>
            <a:pPr marL="0" indent="0">
              <a:buNone/>
            </a:pPr>
            <a:endParaRPr lang="en-US" dirty="0"/>
          </a:p>
        </p:txBody>
      </p:sp>
    </p:spTree>
    <p:extLst>
      <p:ext uri="{BB962C8B-B14F-4D97-AF65-F5344CB8AC3E}">
        <p14:creationId xmlns:p14="http://schemas.microsoft.com/office/powerpoint/2010/main" val="1635679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lstStyle/>
          <a:p>
            <a:r>
              <a:rPr lang="en-US" dirty="0" smtClean="0"/>
              <a:t>History of the ICAA…</a:t>
            </a:r>
            <a:endParaRPr lang="en-US" dirty="0"/>
          </a:p>
        </p:txBody>
      </p:sp>
      <p:sp>
        <p:nvSpPr>
          <p:cNvPr id="3" name="Slide Number Placeholder 2"/>
          <p:cNvSpPr>
            <a:spLocks noGrp="1"/>
          </p:cNvSpPr>
          <p:nvPr>
            <p:ph type="sldNum" sz="quarter" idx="10"/>
          </p:nvPr>
        </p:nvSpPr>
        <p:spPr/>
        <p:txBody>
          <a:bodyPr/>
          <a:lstStyle/>
          <a:p>
            <a:fld id="{E35B1C7C-2FE3-440E-960B-DC336E9D4EC3}" type="slidenum">
              <a:rPr lang="en-US" smtClean="0"/>
              <a:pPr/>
              <a:t>4</a:t>
            </a:fld>
            <a:endParaRPr lang="en-US"/>
          </a:p>
        </p:txBody>
      </p:sp>
      <p:sp>
        <p:nvSpPr>
          <p:cNvPr id="4" name="Content Placeholder 3"/>
          <p:cNvSpPr>
            <a:spLocks noGrp="1"/>
          </p:cNvSpPr>
          <p:nvPr>
            <p:ph sz="quarter" idx="12"/>
          </p:nvPr>
        </p:nvSpPr>
        <p:spPr>
          <a:xfrm>
            <a:off x="457200" y="847026"/>
            <a:ext cx="8229600" cy="4114800"/>
          </a:xfrm>
        </p:spPr>
        <p:txBody>
          <a:bodyPr/>
          <a:lstStyle/>
          <a:p>
            <a:r>
              <a:rPr lang="en-US" sz="2400" dirty="0" smtClean="0"/>
              <a:t>2007 – Oregon passed a comprehensive </a:t>
            </a:r>
            <a:r>
              <a:rPr lang="en-US" sz="2400" dirty="0" err="1" smtClean="0"/>
              <a:t>smokefree</a:t>
            </a:r>
            <a:r>
              <a:rPr lang="en-US" sz="2400" dirty="0" smtClean="0"/>
              <a:t> workplace law called the Indoor Clear Air Act. </a:t>
            </a:r>
            <a:endParaRPr lang="en-US" sz="2400" dirty="0"/>
          </a:p>
          <a:p>
            <a:pPr lvl="1"/>
            <a:r>
              <a:rPr lang="en-US" dirty="0" smtClean="0"/>
              <a:t>Eliminated most exemptions </a:t>
            </a:r>
          </a:p>
          <a:p>
            <a:pPr lvl="1"/>
            <a:r>
              <a:rPr lang="en-US" dirty="0" smtClean="0"/>
              <a:t>Prohibited smoking within 10 feet of:</a:t>
            </a:r>
          </a:p>
          <a:p>
            <a:pPr lvl="2"/>
            <a:r>
              <a:rPr lang="en-US" dirty="0" smtClean="0"/>
              <a:t>entrances, </a:t>
            </a:r>
          </a:p>
          <a:p>
            <a:pPr lvl="2"/>
            <a:r>
              <a:rPr lang="en-US" dirty="0" smtClean="0"/>
              <a:t>exits, </a:t>
            </a:r>
          </a:p>
          <a:p>
            <a:pPr lvl="2"/>
            <a:r>
              <a:rPr lang="en-US" dirty="0" smtClean="0"/>
              <a:t>windows that open, and </a:t>
            </a:r>
          </a:p>
          <a:p>
            <a:pPr lvl="2"/>
            <a:r>
              <a:rPr lang="en-US" dirty="0" smtClean="0"/>
              <a:t>ventilation intakes for workplaces and public places.</a:t>
            </a:r>
          </a:p>
          <a:p>
            <a:pPr lvl="2"/>
            <a:r>
              <a:rPr lang="en-US" b="1" dirty="0" smtClean="0"/>
              <a:t>PREEMPTION LANGUAGE REMOVED</a:t>
            </a:r>
          </a:p>
        </p:txBody>
      </p:sp>
      <p:pic>
        <p:nvPicPr>
          <p:cNvPr id="5" name="Picture 4"/>
          <p:cNvPicPr>
            <a:picLocks noChangeAspect="1"/>
          </p:cNvPicPr>
          <p:nvPr/>
        </p:nvPicPr>
        <p:blipFill>
          <a:blip r:embed="rId3"/>
          <a:stretch>
            <a:fillRect/>
          </a:stretch>
        </p:blipFill>
        <p:spPr>
          <a:xfrm>
            <a:off x="3200400" y="3895026"/>
            <a:ext cx="3413760" cy="2133600"/>
          </a:xfrm>
          <a:prstGeom prst="rect">
            <a:avLst/>
          </a:prstGeom>
        </p:spPr>
      </p:pic>
    </p:spTree>
    <p:extLst>
      <p:ext uri="{BB962C8B-B14F-4D97-AF65-F5344CB8AC3E}">
        <p14:creationId xmlns:p14="http://schemas.microsoft.com/office/powerpoint/2010/main" val="39515001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Slide Number Placeholder 2"/>
          <p:cNvSpPr>
            <a:spLocks noGrp="1"/>
          </p:cNvSpPr>
          <p:nvPr>
            <p:ph type="sldNum" sz="quarter" idx="10"/>
          </p:nvPr>
        </p:nvSpPr>
        <p:spPr/>
        <p:txBody>
          <a:bodyPr/>
          <a:lstStyle/>
          <a:p>
            <a:fld id="{E35B1C7C-2FE3-440E-960B-DC336E9D4EC3}" type="slidenum">
              <a:rPr lang="en-US" smtClean="0"/>
              <a:pPr/>
              <a:t>40</a:t>
            </a:fld>
            <a:endParaRPr lang="en-US"/>
          </a:p>
        </p:txBody>
      </p:sp>
      <p:sp>
        <p:nvSpPr>
          <p:cNvPr id="4" name="Content Placeholder 3"/>
          <p:cNvSpPr>
            <a:spLocks noGrp="1"/>
          </p:cNvSpPr>
          <p:nvPr>
            <p:ph sz="quarter" idx="12"/>
          </p:nvPr>
        </p:nvSpPr>
        <p:spPr/>
        <p:txBody>
          <a:bodyPr/>
          <a:lstStyle/>
          <a:p>
            <a:r>
              <a:rPr lang="en-US" dirty="0" smtClean="0"/>
              <a:t>ICAA </a:t>
            </a:r>
            <a:r>
              <a:rPr lang="en-US" dirty="0"/>
              <a:t>Enforcement Toolkit: </a:t>
            </a:r>
            <a:r>
              <a:rPr lang="en-US" dirty="0">
                <a:hlinkClick r:id="rId3"/>
              </a:rPr>
              <a:t>http://</a:t>
            </a:r>
            <a:r>
              <a:rPr lang="en-US" dirty="0" smtClean="0">
                <a:hlinkClick r:id="rId3"/>
              </a:rPr>
              <a:t>www.oregon.gov/oha/PH/DISEASESCONDITIONS/CHRONICDISEASE/HPCDPCONNECTION/TOBACCO/Pages/ICAAToolkit.aspx</a:t>
            </a:r>
            <a:endParaRPr lang="en-US" dirty="0" smtClean="0"/>
          </a:p>
          <a:p>
            <a:endParaRPr lang="en-US" dirty="0"/>
          </a:p>
        </p:txBody>
      </p:sp>
    </p:spTree>
    <p:extLst>
      <p:ext uri="{BB962C8B-B14F-4D97-AF65-F5344CB8AC3E}">
        <p14:creationId xmlns:p14="http://schemas.microsoft.com/office/powerpoint/2010/main" val="33969251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lstStyle/>
          <a:p>
            <a:r>
              <a:rPr lang="en-US" dirty="0" smtClean="0"/>
              <a:t>History of the ICAA…</a:t>
            </a:r>
            <a:endParaRPr lang="en-US" dirty="0"/>
          </a:p>
        </p:txBody>
      </p:sp>
      <p:sp>
        <p:nvSpPr>
          <p:cNvPr id="3" name="Slide Number Placeholder 2"/>
          <p:cNvSpPr>
            <a:spLocks noGrp="1"/>
          </p:cNvSpPr>
          <p:nvPr>
            <p:ph type="sldNum" sz="quarter" idx="10"/>
          </p:nvPr>
        </p:nvSpPr>
        <p:spPr/>
        <p:txBody>
          <a:bodyPr/>
          <a:lstStyle/>
          <a:p>
            <a:fld id="{E35B1C7C-2FE3-440E-960B-DC336E9D4EC3}" type="slidenum">
              <a:rPr lang="en-US" smtClean="0"/>
              <a:pPr/>
              <a:t>5</a:t>
            </a:fld>
            <a:endParaRPr lang="en-US"/>
          </a:p>
        </p:txBody>
      </p:sp>
      <p:sp>
        <p:nvSpPr>
          <p:cNvPr id="4" name="Content Placeholder 3"/>
          <p:cNvSpPr>
            <a:spLocks noGrp="1"/>
          </p:cNvSpPr>
          <p:nvPr>
            <p:ph sz="quarter" idx="12"/>
          </p:nvPr>
        </p:nvSpPr>
        <p:spPr>
          <a:xfrm>
            <a:off x="457200" y="847026"/>
            <a:ext cx="8229600" cy="4114800"/>
          </a:xfrm>
        </p:spPr>
        <p:txBody>
          <a:bodyPr/>
          <a:lstStyle/>
          <a:p>
            <a:r>
              <a:rPr lang="en-US" sz="2400" dirty="0" smtClean="0"/>
              <a:t>2011 – HB 2726 passed, adding restrictions to smoke shops and created a new category of smoke shop.</a:t>
            </a:r>
          </a:p>
          <a:p>
            <a:endParaRPr lang="en-US" sz="2400" dirty="0" smtClean="0"/>
          </a:p>
          <a:p>
            <a:endParaRPr lang="en-US" sz="2400" dirty="0" smtClean="0"/>
          </a:p>
          <a:p>
            <a:endParaRPr lang="en-US" sz="2400" dirty="0" smtClean="0"/>
          </a:p>
          <a:p>
            <a:endParaRPr lang="en-US" sz="2400" dirty="0"/>
          </a:p>
          <a:p>
            <a:endParaRPr lang="en-US" sz="2400" dirty="0" smtClean="0"/>
          </a:p>
        </p:txBody>
      </p:sp>
      <p:pic>
        <p:nvPicPr>
          <p:cNvPr id="5" name="Picture 4"/>
          <p:cNvPicPr>
            <a:picLocks noChangeAspect="1"/>
          </p:cNvPicPr>
          <p:nvPr/>
        </p:nvPicPr>
        <p:blipFill>
          <a:blip r:embed="rId3"/>
          <a:stretch>
            <a:fillRect/>
          </a:stretch>
        </p:blipFill>
        <p:spPr>
          <a:xfrm>
            <a:off x="3777234" y="2590800"/>
            <a:ext cx="1589532" cy="1737395"/>
          </a:xfrm>
          <a:prstGeom prst="rect">
            <a:avLst/>
          </a:prstGeom>
        </p:spPr>
      </p:pic>
    </p:spTree>
    <p:extLst>
      <p:ext uri="{BB962C8B-B14F-4D97-AF65-F5344CB8AC3E}">
        <p14:creationId xmlns:p14="http://schemas.microsoft.com/office/powerpoint/2010/main" val="2303222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l="5319" t="21136" r="2911" b="13034"/>
          <a:stretch/>
        </p:blipFill>
        <p:spPr bwMode="auto">
          <a:xfrm>
            <a:off x="0" y="2145792"/>
            <a:ext cx="9185324" cy="4712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814337" y="625872"/>
            <a:ext cx="8883523" cy="1280160"/>
          </a:xfrm>
        </p:spPr>
        <p:txBody>
          <a:bodyPr>
            <a:noAutofit/>
          </a:bodyPr>
          <a:lstStyle/>
          <a:p>
            <a:r>
              <a:rPr lang="en-US" sz="3600" b="1" dirty="0" smtClean="0">
                <a:latin typeface="+mn-lt"/>
              </a:rPr>
              <a:t>2015 Legislative Session</a:t>
            </a:r>
            <a:br>
              <a:rPr lang="en-US" sz="3600" b="1" dirty="0" smtClean="0">
                <a:latin typeface="+mn-lt"/>
              </a:rPr>
            </a:br>
            <a:r>
              <a:rPr lang="en-US" sz="3200" b="1" dirty="0" smtClean="0">
                <a:latin typeface="+mn-lt"/>
              </a:rPr>
              <a:t>House Bill 2546 and the ICAA</a:t>
            </a:r>
            <a:endParaRPr lang="en-US" sz="3200" b="1" dirty="0">
              <a:latin typeface="+mn-lt"/>
            </a:endParaRPr>
          </a:p>
        </p:txBody>
      </p:sp>
      <p:sp>
        <p:nvSpPr>
          <p:cNvPr id="3" name="AutoShape 2" descr="Image result for oregon smoke free sign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706330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foodfraud.msu.edu/wp-content/uploads/2014/02/definition.jpg"/>
          <p:cNvPicPr>
            <a:picLocks noChangeAspect="1" noChangeArrowheads="1"/>
          </p:cNvPicPr>
          <p:nvPr/>
        </p:nvPicPr>
        <p:blipFill rotWithShape="1">
          <a:blip r:embed="rId3">
            <a:extLst>
              <a:ext uri="{28A0092B-C50C-407E-A947-70E740481C1C}">
                <a14:useLocalDpi xmlns:a14="http://schemas.microsoft.com/office/drawing/2010/main" val="0"/>
              </a:ext>
            </a:extLst>
          </a:blip>
          <a:srcRect l="34730" r="38436"/>
          <a:stretch/>
        </p:blipFill>
        <p:spPr bwMode="auto">
          <a:xfrm>
            <a:off x="6419850" y="0"/>
            <a:ext cx="2762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7"/>
          <p:cNvSpPr txBox="1">
            <a:spLocks/>
          </p:cNvSpPr>
          <p:nvPr/>
        </p:nvSpPr>
        <p:spPr>
          <a:xfrm>
            <a:off x="817032" y="563031"/>
            <a:ext cx="4572000" cy="1244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3200" b="1" dirty="0" smtClean="0"/>
              <a:t>Defined “Inhalant delivery systems”</a:t>
            </a:r>
          </a:p>
        </p:txBody>
      </p:sp>
      <p:sp>
        <p:nvSpPr>
          <p:cNvPr id="15" name="Rectangle 14"/>
          <p:cNvSpPr/>
          <p:nvPr/>
        </p:nvSpPr>
        <p:spPr>
          <a:xfrm>
            <a:off x="381000" y="1807631"/>
            <a:ext cx="5715000" cy="2862322"/>
          </a:xfrm>
          <a:prstGeom prst="rect">
            <a:avLst/>
          </a:prstGeom>
        </p:spPr>
        <p:txBody>
          <a:bodyPr wrap="square">
            <a:spAutoFit/>
          </a:bodyPr>
          <a:lstStyle/>
          <a:p>
            <a:pPr marL="285750" indent="-285750">
              <a:buFont typeface="Arial" panose="020B0604020202020204" pitchFamily="34" charset="0"/>
              <a:buChar char="•"/>
            </a:pPr>
            <a:r>
              <a:rPr lang="en-US" sz="2000" dirty="0" smtClean="0"/>
              <a:t>IDS </a:t>
            </a:r>
            <a:r>
              <a:rPr lang="en-US" sz="2000" dirty="0"/>
              <a:t>are devices that can be used to deliver nicotine, cannabinoids and other substances, in the form of a vapor or aerosol</a:t>
            </a:r>
            <a:r>
              <a:rPr lang="en-US" sz="2000" dirty="0" smtClean="0"/>
              <a:t>.</a:t>
            </a:r>
          </a:p>
          <a:p>
            <a:r>
              <a:rPr lang="en-US" sz="2000" dirty="0" smtClean="0"/>
              <a:t> </a:t>
            </a:r>
            <a:endParaRPr lang="en-US" sz="2000" dirty="0"/>
          </a:p>
          <a:p>
            <a:pPr marL="285750" indent="-285750">
              <a:buFont typeface="Arial" panose="020B0604020202020204" pitchFamily="34" charset="0"/>
              <a:buChar char="•"/>
            </a:pPr>
            <a:r>
              <a:rPr lang="en-US" sz="2000" dirty="0"/>
              <a:t>These include e-cigarettes, vape pens, e-hookah and other devices</a:t>
            </a:r>
            <a:r>
              <a:rPr lang="en-US" sz="2000" dirty="0" smtClean="0"/>
              <a:t>.</a:t>
            </a:r>
          </a:p>
          <a:p>
            <a:r>
              <a:rPr lang="en-US" sz="2000" dirty="0" smtClean="0"/>
              <a:t> </a:t>
            </a:r>
          </a:p>
          <a:p>
            <a:pPr marL="285750" indent="-285750">
              <a:buFont typeface="Arial" panose="020B0604020202020204" pitchFamily="34" charset="0"/>
              <a:buChar char="•"/>
            </a:pPr>
            <a:r>
              <a:rPr lang="en-US" sz="2000" dirty="0" smtClean="0"/>
              <a:t>These </a:t>
            </a:r>
            <a:r>
              <a:rPr lang="en-US" sz="2000" dirty="0"/>
              <a:t>are not considered tobacco products under the new law.</a:t>
            </a:r>
          </a:p>
        </p:txBody>
      </p:sp>
    </p:spTree>
    <p:extLst>
      <p:ext uri="{BB962C8B-B14F-4D97-AF65-F5344CB8AC3E}">
        <p14:creationId xmlns:p14="http://schemas.microsoft.com/office/powerpoint/2010/main" val="3098275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811" r="9300"/>
          <a:stretch/>
        </p:blipFill>
        <p:spPr>
          <a:xfrm>
            <a:off x="-1" y="0"/>
            <a:ext cx="9144001" cy="6858000"/>
          </a:xfrm>
          <a:prstGeom prst="rect">
            <a:avLst/>
          </a:prstGeom>
        </p:spPr>
      </p:pic>
      <p:sp>
        <p:nvSpPr>
          <p:cNvPr id="3" name="Slide Number Placeholder 2"/>
          <p:cNvSpPr>
            <a:spLocks noGrp="1"/>
          </p:cNvSpPr>
          <p:nvPr>
            <p:ph type="sldNum" sz="quarter" idx="12"/>
          </p:nvPr>
        </p:nvSpPr>
        <p:spPr/>
        <p:txBody>
          <a:bodyPr/>
          <a:lstStyle/>
          <a:p>
            <a:endParaRPr lang="en-US" dirty="0"/>
          </a:p>
        </p:txBody>
      </p:sp>
      <p:sp>
        <p:nvSpPr>
          <p:cNvPr id="6" name="Content Placeholder 7"/>
          <p:cNvSpPr txBox="1">
            <a:spLocks/>
          </p:cNvSpPr>
          <p:nvPr/>
        </p:nvSpPr>
        <p:spPr>
          <a:xfrm>
            <a:off x="1551128" y="3849290"/>
            <a:ext cx="2713567" cy="1244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3200" b="1" dirty="0" smtClean="0"/>
              <a:t>Prohibits use in indoor public places</a:t>
            </a:r>
          </a:p>
        </p:txBody>
      </p:sp>
    </p:spTree>
    <p:extLst>
      <p:ext uri="{BB962C8B-B14F-4D97-AF65-F5344CB8AC3E}">
        <p14:creationId xmlns:p14="http://schemas.microsoft.com/office/powerpoint/2010/main" val="3739689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515481" y="3205609"/>
            <a:ext cx="3451538" cy="3451538"/>
          </a:xfrm>
          <a:prstGeom prst="rect">
            <a:avLst/>
          </a:prstGeom>
        </p:spPr>
      </p:pic>
      <p:sp>
        <p:nvSpPr>
          <p:cNvPr id="2" name="Title 1"/>
          <p:cNvSpPr>
            <a:spLocks noGrp="1"/>
          </p:cNvSpPr>
          <p:nvPr>
            <p:ph type="title"/>
          </p:nvPr>
        </p:nvSpPr>
        <p:spPr/>
        <p:txBody>
          <a:bodyPr>
            <a:normAutofit/>
          </a:bodyPr>
          <a:lstStyle/>
          <a:p>
            <a:pPr>
              <a:spcBef>
                <a:spcPts val="1000"/>
              </a:spcBef>
              <a:defRPr/>
            </a:pPr>
            <a:r>
              <a:rPr lang="en-US" sz="3200" b="1" dirty="0">
                <a:latin typeface="+mn-lt"/>
                <a:ea typeface="+mn-ea"/>
                <a:cs typeface="+mn-cs"/>
              </a:rPr>
              <a:t>Prohibits </a:t>
            </a:r>
            <a:r>
              <a:rPr lang="en-US" sz="3200" b="1" dirty="0" smtClean="0">
                <a:latin typeface="+mn-lt"/>
                <a:ea typeface="+mn-ea"/>
                <a:cs typeface="+mn-cs"/>
              </a:rPr>
              <a:t>use of Inhalants</a:t>
            </a:r>
            <a:endParaRPr lang="en-US" sz="3200" b="1" dirty="0">
              <a:latin typeface="+mn-lt"/>
              <a:ea typeface="+mn-ea"/>
              <a:cs typeface="+mn-cs"/>
            </a:endParaRPr>
          </a:p>
        </p:txBody>
      </p:sp>
      <p:pic>
        <p:nvPicPr>
          <p:cNvPr id="6" name="Picture 5"/>
          <p:cNvPicPr>
            <a:picLocks noChangeAspect="1"/>
          </p:cNvPicPr>
          <p:nvPr/>
        </p:nvPicPr>
        <p:blipFill>
          <a:blip r:embed="rId4"/>
          <a:stretch>
            <a:fillRect/>
          </a:stretch>
        </p:blipFill>
        <p:spPr>
          <a:xfrm>
            <a:off x="3494325" y="2053432"/>
            <a:ext cx="2761706" cy="2725046"/>
          </a:xfrm>
          <a:prstGeom prst="rect">
            <a:avLst/>
          </a:prstGeom>
        </p:spPr>
      </p:pic>
      <p:pic>
        <p:nvPicPr>
          <p:cNvPr id="9" name="Picture 8"/>
          <p:cNvPicPr>
            <a:picLocks noChangeAspect="1"/>
          </p:cNvPicPr>
          <p:nvPr/>
        </p:nvPicPr>
        <p:blipFill>
          <a:blip r:embed="rId5"/>
          <a:stretch>
            <a:fillRect/>
          </a:stretch>
        </p:blipFill>
        <p:spPr>
          <a:xfrm>
            <a:off x="381000" y="4135769"/>
            <a:ext cx="3532718" cy="2532892"/>
          </a:xfrm>
          <a:prstGeom prst="rect">
            <a:avLst/>
          </a:prstGeom>
        </p:spPr>
      </p:pic>
      <p:sp>
        <p:nvSpPr>
          <p:cNvPr id="3" name="Content Placeholder 2"/>
          <p:cNvSpPr>
            <a:spLocks noGrp="1"/>
          </p:cNvSpPr>
          <p:nvPr>
            <p:ph idx="4294967295"/>
          </p:nvPr>
        </p:nvSpPr>
        <p:spPr>
          <a:xfrm>
            <a:off x="628650" y="1619855"/>
            <a:ext cx="7886700" cy="4351338"/>
          </a:xfrm>
          <a:prstGeom prst="rect">
            <a:avLst/>
          </a:prstGeom>
        </p:spPr>
        <p:txBody>
          <a:bodyPr/>
          <a:lstStyle/>
          <a:p>
            <a:pPr marL="0" indent="0">
              <a:buNone/>
            </a:pPr>
            <a:r>
              <a:rPr lang="en-US" dirty="0" smtClean="0"/>
              <a:t>Delivered into a person’s respiratory system: </a:t>
            </a:r>
          </a:p>
          <a:p>
            <a:pPr marL="857250" lvl="1" indent="-400050"/>
            <a:r>
              <a:rPr lang="en-US" dirty="0"/>
              <a:t>Nicotine</a:t>
            </a:r>
          </a:p>
          <a:p>
            <a:pPr marL="857250" lvl="1" indent="-400050"/>
            <a:r>
              <a:rPr lang="en-US" dirty="0"/>
              <a:t>Cannabinoid</a:t>
            </a:r>
          </a:p>
          <a:p>
            <a:pPr marL="857250" lvl="1" indent="-400050"/>
            <a:r>
              <a:rPr lang="en-US" dirty="0"/>
              <a:t>Other Substances</a:t>
            </a:r>
          </a:p>
          <a:p>
            <a:pPr marL="857250" lvl="1" indent="-400050"/>
            <a:r>
              <a:rPr lang="en-US" dirty="0"/>
              <a:t>Herbal </a:t>
            </a:r>
            <a:r>
              <a:rPr lang="en-US" dirty="0" smtClean="0"/>
              <a:t>hookah</a:t>
            </a:r>
            <a:endParaRPr lang="en-US" dirty="0"/>
          </a:p>
        </p:txBody>
      </p:sp>
    </p:spTree>
    <p:extLst>
      <p:ext uri="{BB962C8B-B14F-4D97-AF65-F5344CB8AC3E}">
        <p14:creationId xmlns:p14="http://schemas.microsoft.com/office/powerpoint/2010/main" val="108933425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876CFB192D4949B69117F5009FC1E2" ma:contentTypeVersion="18" ma:contentTypeDescription="Create a new document." ma:contentTypeScope="" ma:versionID="1e6bc059871add8073575aa0358797e9">
  <xsd:schema xmlns:xsd="http://www.w3.org/2001/XMLSchema" xmlns:xs="http://www.w3.org/2001/XMLSchema" xmlns:p="http://schemas.microsoft.com/office/2006/metadata/properties" xmlns:ns1="http://schemas.microsoft.com/sharepoint/v3" xmlns:ns2="59da1016-2a1b-4f8a-9768-d7a4932f6f16" xmlns:ns3="79257f31-63c5-4149-b880-907531c7fe90" targetNamespace="http://schemas.microsoft.com/office/2006/metadata/properties" ma:root="true" ma:fieldsID="36043475a372eeb6b72cbc9c49b19c21" ns1:_="" ns2:_="" ns3:_="">
    <xsd:import namespace="http://schemas.microsoft.com/sharepoint/v3"/>
    <xsd:import namespace="59da1016-2a1b-4f8a-9768-d7a4932f6f16"/>
    <xsd:import namespace="79257f31-63c5-4149-b880-907531c7fe90"/>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9257f31-63c5-4149-b880-907531c7fe90"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https://www.oregon.gov/oha/PH/DISEASESCONDITIONS/CHRONICDISEASE/HPCDPCONNECTION/TRAINING_EVENTS/MEETINGS/Documents/ICAA101Presentation.pptx</Url>
      <Description>Indoor Clean Air Act 101</Description>
    </URL>
    <PublishingExpirationDate xmlns="http://schemas.microsoft.com/sharepoint/v3" xsi:nil="true"/>
    <PublishingStartDate xmlns="http://schemas.microsoft.com/sharepoint/v3" xsi:nil="true"/>
    <IACategory xmlns="59da1016-2a1b-4f8a-9768-d7a4932f6f16" xsi:nil="true"/>
    <IASubtopic xmlns="59da1016-2a1b-4f8a-9768-d7a4932f6f16" xsi:nil="true"/>
    <DocumentExpirationDate xmlns="59da1016-2a1b-4f8a-9768-d7a4932f6f16">2019-01-19T08:00:00+00:00</DocumentExpirationDate>
    <IATopic xmlns="59da1016-2a1b-4f8a-9768-d7a4932f6f16" xsi:nil="true"/>
    <Meta_x0020_Description xmlns="79257f31-63c5-4149-b880-907531c7fe90" xsi:nil="true"/>
    <Meta_x0020_Keywords xmlns="79257f31-63c5-4149-b880-907531c7fe90" xsi:nil="true"/>
  </documentManagement>
</p:properties>
</file>

<file path=customXml/itemProps1.xml><?xml version="1.0" encoding="utf-8"?>
<ds:datastoreItem xmlns:ds="http://schemas.openxmlformats.org/officeDocument/2006/customXml" ds:itemID="{3A50D740-C64F-44A1-99CF-D339AE3FDE84}"/>
</file>

<file path=customXml/itemProps2.xml><?xml version="1.0" encoding="utf-8"?>
<ds:datastoreItem xmlns:ds="http://schemas.openxmlformats.org/officeDocument/2006/customXml" ds:itemID="{03EBE5C2-10CE-4C84-8AE8-BADFBA679C0B}"/>
</file>

<file path=customXml/itemProps3.xml><?xml version="1.0" encoding="utf-8"?>
<ds:datastoreItem xmlns:ds="http://schemas.openxmlformats.org/officeDocument/2006/customXml" ds:itemID="{2975448B-5545-49B1-A4C9-B44F58DE9AD5}"/>
</file>

<file path=docProps/app.xml><?xml version="1.0" encoding="utf-8"?>
<Properties xmlns="http://schemas.openxmlformats.org/officeDocument/2006/extended-properties" xmlns:vt="http://schemas.openxmlformats.org/officeDocument/2006/docPropsVTypes">
  <Template/>
  <TotalTime>3113</TotalTime>
  <Words>2824</Words>
  <Application>Microsoft Office PowerPoint</Application>
  <PresentationFormat>On-screen Show (4:3)</PresentationFormat>
  <Paragraphs>366</Paragraphs>
  <Slides>40</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ＭＳ Ｐゴシック</vt:lpstr>
      <vt:lpstr>ＭＳ Ｐゴシック</vt:lpstr>
      <vt:lpstr>Arial</vt:lpstr>
      <vt:lpstr>Calibri</vt:lpstr>
      <vt:lpstr>Symbol</vt:lpstr>
      <vt:lpstr>Times</vt:lpstr>
      <vt:lpstr>Times New Roman</vt:lpstr>
      <vt:lpstr>Custom Design</vt:lpstr>
      <vt:lpstr>Indoor Clean Air Act 101</vt:lpstr>
      <vt:lpstr>Outline</vt:lpstr>
      <vt:lpstr>History of the ICAA…</vt:lpstr>
      <vt:lpstr>History of the ICAA…</vt:lpstr>
      <vt:lpstr>History of the ICAA…</vt:lpstr>
      <vt:lpstr>2015 Legislative Session House Bill 2546 and the ICAA</vt:lpstr>
      <vt:lpstr>PowerPoint Presentation</vt:lpstr>
      <vt:lpstr>PowerPoint Presentation</vt:lpstr>
      <vt:lpstr>Prohibits use of Inhalants</vt:lpstr>
      <vt:lpstr>PowerPoint Presentation</vt:lpstr>
      <vt:lpstr>In 2017, SB 754 passed</vt:lpstr>
      <vt:lpstr>How are violations received?</vt:lpstr>
      <vt:lpstr>Who enforces the ICAA?</vt:lpstr>
      <vt:lpstr>Roles for Enforcement</vt:lpstr>
      <vt:lpstr>Data related to ICAA support </vt:lpstr>
      <vt:lpstr>Nearly 9 out of 10 Oregon adults support the ICAA1</vt:lpstr>
      <vt:lpstr>41%  Exposed to secondhand smoke outdoors at a restaurant or bar*</vt:lpstr>
      <vt:lpstr>Believe secondhand exposure is harmful, outdoors</vt:lpstr>
      <vt:lpstr>Believe people should be protected from breathing secondhand:</vt:lpstr>
      <vt:lpstr>Support for making locations tobacco free</vt:lpstr>
      <vt:lpstr>Numbers of food and drinking establishments in Oregon</vt:lpstr>
      <vt:lpstr>Restaurants and other food establishments</vt:lpstr>
      <vt:lpstr>On-premises liquor sales*</vt:lpstr>
      <vt:lpstr>Brew pubs</vt:lpstr>
      <vt:lpstr>ICAA complaints received</vt:lpstr>
      <vt:lpstr>Threats to the ICAA</vt:lpstr>
      <vt:lpstr>Threats to the ICAA</vt:lpstr>
      <vt:lpstr>Workplace Exposure Monitoring System</vt:lpstr>
      <vt:lpstr>PowerPoint Presentation</vt:lpstr>
      <vt:lpstr>PowerPoint Presentation</vt:lpstr>
      <vt:lpstr>PowerPoint Presentation</vt:lpstr>
      <vt:lpstr>PowerPoint Presentation</vt:lpstr>
      <vt:lpstr>PowerPoint Presentation</vt:lpstr>
      <vt:lpstr>PowerPoint Presentation</vt:lpstr>
      <vt:lpstr>Scenario #1</vt:lpstr>
      <vt:lpstr>Scenario #2</vt:lpstr>
      <vt:lpstr>Scenario #2, continued</vt:lpstr>
      <vt:lpstr>Scenario #3</vt:lpstr>
      <vt:lpstr>Scenario #3, continued</vt:lpstr>
      <vt:lpstr>Resources</vt:lpstr>
    </vt:vector>
  </TitlesOfParts>
  <Company>Joe's World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Indoor Clean Air Act 101</dc:title>
  <dc:creator>Joe B</dc:creator>
  <cp:lastModifiedBy>Chandler Jennifer J</cp:lastModifiedBy>
  <cp:revision>93</cp:revision>
  <cp:lastPrinted>2017-11-06T17:52:28Z</cp:lastPrinted>
  <dcterms:created xsi:type="dcterms:W3CDTF">2010-08-23T12:44:57Z</dcterms:created>
  <dcterms:modified xsi:type="dcterms:W3CDTF">2017-11-06T18:13:48Z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0x0101007E876CFB192D4949B69117F5009FC1E2</vt:lpwstr>
  </property>
  <property fmtid="{D5CDD505-2E9C-101B-9397-08002B2CF9AE}" pid="3" name="WorkflowChangePath">
    <vt:lpwstr>448e93d4-f4aa-4e38-a100-de6a2ed5204a,3;</vt:lpwstr>
  </property>
</Properties>
</file>