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theme/theme1.xml" ContentType="application/vnd.openxmlformats-officedocument.theme+xml"/>
  <Override PartName="/ppt/diagrams/drawing1.xml" ContentType="application/vnd.ms-office.drawingml.diagramDrawing+xml"/>
  <Override PartName="/ppt/theme/theme2.xml" ContentType="application/vnd.openxmlformats-officedocument.theme+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1.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1"/>
  </p:notesMasterIdLst>
  <p:sldIdLst>
    <p:sldId id="256" r:id="rId2"/>
    <p:sldId id="258" r:id="rId3"/>
    <p:sldId id="271" r:id="rId4"/>
    <p:sldId id="267" r:id="rId5"/>
    <p:sldId id="269" r:id="rId6"/>
    <p:sldId id="270" r:id="rId7"/>
    <p:sldId id="272" r:id="rId8"/>
    <p:sldId id="265" r:id="rId9"/>
    <p:sldId id="268" r:id="rId10"/>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58480" autoAdjust="0"/>
  </p:normalViewPr>
  <p:slideViewPr>
    <p:cSldViewPr snapToGrid="0">
      <p:cViewPr varScale="1">
        <p:scale>
          <a:sx n="55" d="100"/>
          <a:sy n="55" d="100"/>
        </p:scale>
        <p:origin x="2270"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16414A-9485-48B2-B810-379F0F3D5335}" type="doc">
      <dgm:prSet loTypeId="urn:microsoft.com/office/officeart/2005/8/layout/vList3" loCatId="list" qsTypeId="urn:microsoft.com/office/officeart/2005/8/quickstyle/simple1" qsCatId="simple" csTypeId="urn:microsoft.com/office/officeart/2005/8/colors/accent1_2" csCatId="accent1" phldr="1"/>
      <dgm:spPr/>
    </dgm:pt>
    <dgm:pt modelId="{CA9B427B-3C79-4B93-AFBD-7BD217BD7FD4}">
      <dgm:prSet phldrT="[Text]" custT="1"/>
      <dgm:spPr/>
      <dgm:t>
        <a:bodyPr/>
        <a:lstStyle/>
        <a:p>
          <a:r>
            <a:rPr lang="en-US" sz="2400" dirty="0" smtClean="0">
              <a:solidFill>
                <a:schemeClr val="tx1"/>
              </a:solidFill>
            </a:rPr>
            <a:t>Each RHEC has a unique structure</a:t>
          </a:r>
          <a:endParaRPr lang="en-US" sz="2400" dirty="0">
            <a:solidFill>
              <a:schemeClr val="tx1"/>
            </a:solidFill>
          </a:endParaRPr>
        </a:p>
      </dgm:t>
    </dgm:pt>
    <dgm:pt modelId="{6E18DE8E-BD36-4FB4-AE28-DE2016A6AE40}" type="parTrans" cxnId="{142D6065-B925-4BC0-871D-BD31241778A7}">
      <dgm:prSet/>
      <dgm:spPr/>
      <dgm:t>
        <a:bodyPr/>
        <a:lstStyle/>
        <a:p>
          <a:endParaRPr lang="en-US"/>
        </a:p>
      </dgm:t>
    </dgm:pt>
    <dgm:pt modelId="{4A3F5969-090F-4E66-B232-DF0762AC63B5}" type="sibTrans" cxnId="{142D6065-B925-4BC0-871D-BD31241778A7}">
      <dgm:prSet/>
      <dgm:spPr/>
      <dgm:t>
        <a:bodyPr/>
        <a:lstStyle/>
        <a:p>
          <a:endParaRPr lang="en-US"/>
        </a:p>
      </dgm:t>
    </dgm:pt>
    <dgm:pt modelId="{C216A520-2F0A-4AA4-8000-3C4D86C31C65}">
      <dgm:prSet phldrT="[Text]" custT="1"/>
      <dgm:spPr/>
      <dgm:t>
        <a:bodyPr/>
        <a:lstStyle/>
        <a:p>
          <a:r>
            <a:rPr lang="en-US" sz="2400" dirty="0" smtClean="0">
              <a:solidFill>
                <a:schemeClr val="tx1"/>
              </a:solidFill>
            </a:rPr>
            <a:t>Highest priority for all 3 = Funding</a:t>
          </a:r>
          <a:endParaRPr lang="en-US" sz="2400" dirty="0">
            <a:solidFill>
              <a:schemeClr val="tx1"/>
            </a:solidFill>
          </a:endParaRPr>
        </a:p>
      </dgm:t>
    </dgm:pt>
    <dgm:pt modelId="{2D3C7EFD-048D-4B46-9B79-43397249247F}" type="parTrans" cxnId="{67B0226B-DAD4-41AB-A01A-E24BF3B31D4F}">
      <dgm:prSet/>
      <dgm:spPr/>
      <dgm:t>
        <a:bodyPr/>
        <a:lstStyle/>
        <a:p>
          <a:endParaRPr lang="en-US"/>
        </a:p>
      </dgm:t>
    </dgm:pt>
    <dgm:pt modelId="{F0386AEB-4691-43F3-AA33-039298A0E53D}" type="sibTrans" cxnId="{67B0226B-DAD4-41AB-A01A-E24BF3B31D4F}">
      <dgm:prSet/>
      <dgm:spPr/>
      <dgm:t>
        <a:bodyPr/>
        <a:lstStyle/>
        <a:p>
          <a:endParaRPr lang="en-US"/>
        </a:p>
      </dgm:t>
    </dgm:pt>
    <dgm:pt modelId="{EEA2EFB9-1102-468D-B629-0E24496B9DA7}">
      <dgm:prSet phldrT="[Text]" custT="1"/>
      <dgm:spPr/>
      <dgm:t>
        <a:bodyPr/>
        <a:lstStyle/>
        <a:p>
          <a:r>
            <a:rPr lang="en-US" sz="2000" dirty="0" smtClean="0">
              <a:solidFill>
                <a:schemeClr val="tx1"/>
              </a:solidFill>
            </a:rPr>
            <a:t>HPCDP can build stronger relationships with RHECS and a deeper understanding of community level change process</a:t>
          </a:r>
          <a:endParaRPr lang="en-US" sz="2000" dirty="0">
            <a:solidFill>
              <a:schemeClr val="tx1"/>
            </a:solidFill>
          </a:endParaRPr>
        </a:p>
      </dgm:t>
    </dgm:pt>
    <dgm:pt modelId="{762FF06C-BAEA-4ADC-A4E1-BB7D9F9A57B2}" type="parTrans" cxnId="{7F5ACFA2-E467-404A-85D3-A908B684DABF}">
      <dgm:prSet/>
      <dgm:spPr/>
      <dgm:t>
        <a:bodyPr/>
        <a:lstStyle/>
        <a:p>
          <a:endParaRPr lang="en-US"/>
        </a:p>
      </dgm:t>
    </dgm:pt>
    <dgm:pt modelId="{46F96927-F9BF-488E-A61A-1F782588EB34}" type="sibTrans" cxnId="{7F5ACFA2-E467-404A-85D3-A908B684DABF}">
      <dgm:prSet/>
      <dgm:spPr/>
      <dgm:t>
        <a:bodyPr/>
        <a:lstStyle/>
        <a:p>
          <a:endParaRPr lang="en-US"/>
        </a:p>
      </dgm:t>
    </dgm:pt>
    <dgm:pt modelId="{04C976A7-6C8D-4D05-BDAF-4D6A3A72FAD1}" type="pres">
      <dgm:prSet presAssocID="{E316414A-9485-48B2-B810-379F0F3D5335}" presName="linearFlow" presStyleCnt="0">
        <dgm:presLayoutVars>
          <dgm:dir/>
          <dgm:resizeHandles val="exact"/>
        </dgm:presLayoutVars>
      </dgm:prSet>
      <dgm:spPr/>
    </dgm:pt>
    <dgm:pt modelId="{A67B9965-4674-4683-B9D0-14C94E5E508D}" type="pres">
      <dgm:prSet presAssocID="{CA9B427B-3C79-4B93-AFBD-7BD217BD7FD4}" presName="composite" presStyleCnt="0"/>
      <dgm:spPr/>
    </dgm:pt>
    <dgm:pt modelId="{FE0401D3-8D4B-4217-8436-81130B2B395E}" type="pres">
      <dgm:prSet presAssocID="{CA9B427B-3C79-4B93-AFBD-7BD217BD7FD4}" presName="imgShp" presStyleLbl="fgImgPlace1" presStyleIdx="0" presStyleCnt="3" custLinFactNeighborX="-65604" custLinFactNeighborY="1288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A010767E-EEBB-42D9-827A-624162287900}" type="pres">
      <dgm:prSet presAssocID="{CA9B427B-3C79-4B93-AFBD-7BD217BD7FD4}" presName="txShp" presStyleLbl="node1" presStyleIdx="0" presStyleCnt="3">
        <dgm:presLayoutVars>
          <dgm:bulletEnabled val="1"/>
        </dgm:presLayoutVars>
      </dgm:prSet>
      <dgm:spPr/>
      <dgm:t>
        <a:bodyPr/>
        <a:lstStyle/>
        <a:p>
          <a:endParaRPr lang="en-US"/>
        </a:p>
      </dgm:t>
    </dgm:pt>
    <dgm:pt modelId="{DC5CDB5C-C7CB-4872-931E-97BE8D47A93A}" type="pres">
      <dgm:prSet presAssocID="{4A3F5969-090F-4E66-B232-DF0762AC63B5}" presName="spacing" presStyleCnt="0"/>
      <dgm:spPr/>
    </dgm:pt>
    <dgm:pt modelId="{F1BA7F97-3C86-4D61-88FB-86807DFC6B64}" type="pres">
      <dgm:prSet presAssocID="{C216A520-2F0A-4AA4-8000-3C4D86C31C65}" presName="composite" presStyleCnt="0"/>
      <dgm:spPr/>
    </dgm:pt>
    <dgm:pt modelId="{25998664-7B92-4838-B4F9-39AE3AB737D7}" type="pres">
      <dgm:prSet presAssocID="{C216A520-2F0A-4AA4-8000-3C4D86C31C65}" presName="imgShp" presStyleLbl="fgImgPlace1" presStyleIdx="1" presStyleCnt="3" custLinFactNeighborX="-65604" custLinFactNeighborY="809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11000" b="-11000"/>
          </a:stretch>
        </a:blipFill>
      </dgm:spPr>
      <dgm:t>
        <a:bodyPr/>
        <a:lstStyle/>
        <a:p>
          <a:endParaRPr lang="en-US"/>
        </a:p>
      </dgm:t>
    </dgm:pt>
    <dgm:pt modelId="{9AC69819-9ECE-440E-95BD-71DF6499A17B}" type="pres">
      <dgm:prSet presAssocID="{C216A520-2F0A-4AA4-8000-3C4D86C31C65}" presName="txShp" presStyleLbl="node1" presStyleIdx="1" presStyleCnt="3" custLinFactNeighborX="-1169" custLinFactNeighborY="2014">
        <dgm:presLayoutVars>
          <dgm:bulletEnabled val="1"/>
        </dgm:presLayoutVars>
      </dgm:prSet>
      <dgm:spPr/>
      <dgm:t>
        <a:bodyPr/>
        <a:lstStyle/>
        <a:p>
          <a:endParaRPr lang="en-US"/>
        </a:p>
      </dgm:t>
    </dgm:pt>
    <dgm:pt modelId="{28086294-608F-48A2-A6A5-22FA7501183D}" type="pres">
      <dgm:prSet presAssocID="{F0386AEB-4691-43F3-AA33-039298A0E53D}" presName="spacing" presStyleCnt="0"/>
      <dgm:spPr/>
    </dgm:pt>
    <dgm:pt modelId="{12B309B3-746C-4FB7-A317-29AEBEDC6365}" type="pres">
      <dgm:prSet presAssocID="{EEA2EFB9-1102-468D-B629-0E24496B9DA7}" presName="composite" presStyleCnt="0"/>
      <dgm:spPr/>
    </dgm:pt>
    <dgm:pt modelId="{4962B054-90B5-4914-8A5D-3A05B2DF2540}" type="pres">
      <dgm:prSet presAssocID="{EEA2EFB9-1102-468D-B629-0E24496B9DA7}" presName="imgShp" presStyleLbl="fgImgPlace1" presStyleIdx="2" presStyleCnt="3" custLinFactNeighborX="-65604" custLinFactNeighborY="-904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36000" r="-36000"/>
          </a:stretch>
        </a:blipFill>
      </dgm:spPr>
      <dgm:t>
        <a:bodyPr/>
        <a:lstStyle/>
        <a:p>
          <a:endParaRPr lang="en-US"/>
        </a:p>
      </dgm:t>
    </dgm:pt>
    <dgm:pt modelId="{DDDAEA58-328D-4612-A7F7-AC2229095AD4}" type="pres">
      <dgm:prSet presAssocID="{EEA2EFB9-1102-468D-B629-0E24496B9DA7}" presName="txShp" presStyleLbl="node1" presStyleIdx="2" presStyleCnt="3">
        <dgm:presLayoutVars>
          <dgm:bulletEnabled val="1"/>
        </dgm:presLayoutVars>
      </dgm:prSet>
      <dgm:spPr/>
      <dgm:t>
        <a:bodyPr/>
        <a:lstStyle/>
        <a:p>
          <a:endParaRPr lang="en-US"/>
        </a:p>
      </dgm:t>
    </dgm:pt>
  </dgm:ptLst>
  <dgm:cxnLst>
    <dgm:cxn modelId="{67B0226B-DAD4-41AB-A01A-E24BF3B31D4F}" srcId="{E316414A-9485-48B2-B810-379F0F3D5335}" destId="{C216A520-2F0A-4AA4-8000-3C4D86C31C65}" srcOrd="1" destOrd="0" parTransId="{2D3C7EFD-048D-4B46-9B79-43397249247F}" sibTransId="{F0386AEB-4691-43F3-AA33-039298A0E53D}"/>
    <dgm:cxn modelId="{36CBD284-C494-4990-9A08-E59940D338F5}" type="presOf" srcId="{CA9B427B-3C79-4B93-AFBD-7BD217BD7FD4}" destId="{A010767E-EEBB-42D9-827A-624162287900}" srcOrd="0" destOrd="0" presId="urn:microsoft.com/office/officeart/2005/8/layout/vList3"/>
    <dgm:cxn modelId="{1321375F-BCD0-411E-8F70-F4FEB6D39DF9}" type="presOf" srcId="{E316414A-9485-48B2-B810-379F0F3D5335}" destId="{04C976A7-6C8D-4D05-BDAF-4D6A3A72FAD1}" srcOrd="0" destOrd="0" presId="urn:microsoft.com/office/officeart/2005/8/layout/vList3"/>
    <dgm:cxn modelId="{FD9F2F22-C039-44DF-BCF6-6B61DDC95E83}" type="presOf" srcId="{C216A520-2F0A-4AA4-8000-3C4D86C31C65}" destId="{9AC69819-9ECE-440E-95BD-71DF6499A17B}" srcOrd="0" destOrd="0" presId="urn:microsoft.com/office/officeart/2005/8/layout/vList3"/>
    <dgm:cxn modelId="{142D6065-B925-4BC0-871D-BD31241778A7}" srcId="{E316414A-9485-48B2-B810-379F0F3D5335}" destId="{CA9B427B-3C79-4B93-AFBD-7BD217BD7FD4}" srcOrd="0" destOrd="0" parTransId="{6E18DE8E-BD36-4FB4-AE28-DE2016A6AE40}" sibTransId="{4A3F5969-090F-4E66-B232-DF0762AC63B5}"/>
    <dgm:cxn modelId="{AAA30CA6-8E02-49B9-BEC6-9480BBC7A1C2}" type="presOf" srcId="{EEA2EFB9-1102-468D-B629-0E24496B9DA7}" destId="{DDDAEA58-328D-4612-A7F7-AC2229095AD4}" srcOrd="0" destOrd="0" presId="urn:microsoft.com/office/officeart/2005/8/layout/vList3"/>
    <dgm:cxn modelId="{7F5ACFA2-E467-404A-85D3-A908B684DABF}" srcId="{E316414A-9485-48B2-B810-379F0F3D5335}" destId="{EEA2EFB9-1102-468D-B629-0E24496B9DA7}" srcOrd="2" destOrd="0" parTransId="{762FF06C-BAEA-4ADC-A4E1-BB7D9F9A57B2}" sibTransId="{46F96927-F9BF-488E-A61A-1F782588EB34}"/>
    <dgm:cxn modelId="{00D6B0CC-0A4F-4B03-B686-B2FF9E687CC2}" type="presParOf" srcId="{04C976A7-6C8D-4D05-BDAF-4D6A3A72FAD1}" destId="{A67B9965-4674-4683-B9D0-14C94E5E508D}" srcOrd="0" destOrd="0" presId="urn:microsoft.com/office/officeart/2005/8/layout/vList3"/>
    <dgm:cxn modelId="{3DA8E352-2BCD-45EF-AA0C-4A9B2FD34A4D}" type="presParOf" srcId="{A67B9965-4674-4683-B9D0-14C94E5E508D}" destId="{FE0401D3-8D4B-4217-8436-81130B2B395E}" srcOrd="0" destOrd="0" presId="urn:microsoft.com/office/officeart/2005/8/layout/vList3"/>
    <dgm:cxn modelId="{F094E871-5406-4F6A-9168-6ACC2A4DAFB6}" type="presParOf" srcId="{A67B9965-4674-4683-B9D0-14C94E5E508D}" destId="{A010767E-EEBB-42D9-827A-624162287900}" srcOrd="1" destOrd="0" presId="urn:microsoft.com/office/officeart/2005/8/layout/vList3"/>
    <dgm:cxn modelId="{4DE0AA68-5983-42E4-8415-9EE7FD42B4A9}" type="presParOf" srcId="{04C976A7-6C8D-4D05-BDAF-4D6A3A72FAD1}" destId="{DC5CDB5C-C7CB-4872-931E-97BE8D47A93A}" srcOrd="1" destOrd="0" presId="urn:microsoft.com/office/officeart/2005/8/layout/vList3"/>
    <dgm:cxn modelId="{97BAFEFA-052D-4259-95F3-E4E29378F22D}" type="presParOf" srcId="{04C976A7-6C8D-4D05-BDAF-4D6A3A72FAD1}" destId="{F1BA7F97-3C86-4D61-88FB-86807DFC6B64}" srcOrd="2" destOrd="0" presId="urn:microsoft.com/office/officeart/2005/8/layout/vList3"/>
    <dgm:cxn modelId="{1BBCD16F-3CCB-4063-BD09-F3FF4DFF102F}" type="presParOf" srcId="{F1BA7F97-3C86-4D61-88FB-86807DFC6B64}" destId="{25998664-7B92-4838-B4F9-39AE3AB737D7}" srcOrd="0" destOrd="0" presId="urn:microsoft.com/office/officeart/2005/8/layout/vList3"/>
    <dgm:cxn modelId="{47F19ECD-A1AE-4F11-A238-14823F8D5ED5}" type="presParOf" srcId="{F1BA7F97-3C86-4D61-88FB-86807DFC6B64}" destId="{9AC69819-9ECE-440E-95BD-71DF6499A17B}" srcOrd="1" destOrd="0" presId="urn:microsoft.com/office/officeart/2005/8/layout/vList3"/>
    <dgm:cxn modelId="{BDAD0930-21EE-4E67-9FFB-7FAC6018C1AF}" type="presParOf" srcId="{04C976A7-6C8D-4D05-BDAF-4D6A3A72FAD1}" destId="{28086294-608F-48A2-A6A5-22FA7501183D}" srcOrd="3" destOrd="0" presId="urn:microsoft.com/office/officeart/2005/8/layout/vList3"/>
    <dgm:cxn modelId="{775993D2-02F1-42EA-980C-BE2C6C999802}" type="presParOf" srcId="{04C976A7-6C8D-4D05-BDAF-4D6A3A72FAD1}" destId="{12B309B3-746C-4FB7-A317-29AEBEDC6365}" srcOrd="4" destOrd="0" presId="urn:microsoft.com/office/officeart/2005/8/layout/vList3"/>
    <dgm:cxn modelId="{A9C574C5-06E2-4453-AF39-C85F41A19ACC}" type="presParOf" srcId="{12B309B3-746C-4FB7-A317-29AEBEDC6365}" destId="{4962B054-90B5-4914-8A5D-3A05B2DF2540}" srcOrd="0" destOrd="0" presId="urn:microsoft.com/office/officeart/2005/8/layout/vList3"/>
    <dgm:cxn modelId="{ECECD8ED-B7D6-422A-8E6D-9D5271AB532D}" type="presParOf" srcId="{12B309B3-746C-4FB7-A317-29AEBEDC6365}" destId="{DDDAEA58-328D-4612-A7F7-AC2229095AD4}"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159E39-FE7C-4858-AC41-43751D38D4E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3DF04DE3-02B3-4F19-9656-9837D71213D9}">
      <dgm:prSet phldrT="[Text]" custT="1"/>
      <dgm:spPr/>
      <dgm:t>
        <a:bodyPr/>
        <a:lstStyle/>
        <a:p>
          <a:r>
            <a:rPr lang="en-US" sz="2000" dirty="0" smtClean="0"/>
            <a:t>Relationship-based</a:t>
          </a:r>
          <a:endParaRPr lang="en-US" sz="2000" dirty="0"/>
        </a:p>
      </dgm:t>
    </dgm:pt>
    <dgm:pt modelId="{159D7AA1-E5F5-4B62-8262-09383D1E44D8}" type="parTrans" cxnId="{10EA35D4-C038-45E6-8E16-F0D0F095DE2A}">
      <dgm:prSet/>
      <dgm:spPr/>
      <dgm:t>
        <a:bodyPr/>
        <a:lstStyle/>
        <a:p>
          <a:endParaRPr lang="en-US"/>
        </a:p>
      </dgm:t>
    </dgm:pt>
    <dgm:pt modelId="{C8AC7FD3-D926-4AD9-8C5C-0D497EE41DDE}" type="sibTrans" cxnId="{10EA35D4-C038-45E6-8E16-F0D0F095DE2A}">
      <dgm:prSet/>
      <dgm:spPr/>
      <dgm:t>
        <a:bodyPr/>
        <a:lstStyle/>
        <a:p>
          <a:endParaRPr lang="en-US"/>
        </a:p>
      </dgm:t>
    </dgm:pt>
    <dgm:pt modelId="{1BC4C62D-5E8F-4633-ABF2-9232CA2170C0}">
      <dgm:prSet phldrT="[Text]" custT="1"/>
      <dgm:spPr/>
      <dgm:t>
        <a:bodyPr/>
        <a:lstStyle/>
        <a:p>
          <a:pPr algn="l"/>
          <a:r>
            <a:rPr lang="en-US" sz="1600" dirty="0" smtClean="0">
              <a:solidFill>
                <a:schemeClr val="tx1"/>
              </a:solidFill>
            </a:rPr>
            <a:t>Closer </a:t>
          </a:r>
          <a:r>
            <a:rPr lang="en-US" sz="1600" smtClean="0">
              <a:solidFill>
                <a:schemeClr val="tx1"/>
              </a:solidFill>
            </a:rPr>
            <a:t>Relationship with RHECs</a:t>
          </a:r>
          <a:endParaRPr lang="en-US" sz="1600" dirty="0">
            <a:solidFill>
              <a:schemeClr val="tx1"/>
            </a:solidFill>
          </a:endParaRPr>
        </a:p>
      </dgm:t>
    </dgm:pt>
    <dgm:pt modelId="{8D1E9EB4-D2FE-43DE-B8D0-D15602C7D830}" type="parTrans" cxnId="{46955A8F-6655-4EDE-AAF7-F593150790D8}">
      <dgm:prSet/>
      <dgm:spPr/>
      <dgm:t>
        <a:bodyPr/>
        <a:lstStyle/>
        <a:p>
          <a:endParaRPr lang="en-US"/>
        </a:p>
      </dgm:t>
    </dgm:pt>
    <dgm:pt modelId="{C4B77122-9C59-41E5-944E-1F0DD023AEF8}" type="sibTrans" cxnId="{46955A8F-6655-4EDE-AAF7-F593150790D8}">
      <dgm:prSet/>
      <dgm:spPr/>
      <dgm:t>
        <a:bodyPr/>
        <a:lstStyle/>
        <a:p>
          <a:endParaRPr lang="en-US"/>
        </a:p>
      </dgm:t>
    </dgm:pt>
    <dgm:pt modelId="{E7D11C6A-79E5-4AAF-A083-DA80C2A7F837}">
      <dgm:prSet phldrT="[Text]" custT="1"/>
      <dgm:spPr/>
      <dgm:t>
        <a:bodyPr/>
        <a:lstStyle/>
        <a:p>
          <a:pPr algn="l"/>
          <a:r>
            <a:rPr lang="en-US" sz="1600" dirty="0" smtClean="0">
              <a:solidFill>
                <a:schemeClr val="tx1"/>
              </a:solidFill>
            </a:rPr>
            <a:t>Development of communication channels to inform statewide transformation efforts</a:t>
          </a:r>
          <a:endParaRPr lang="en-US" sz="1600" dirty="0">
            <a:solidFill>
              <a:schemeClr val="tx1"/>
            </a:solidFill>
          </a:endParaRPr>
        </a:p>
      </dgm:t>
    </dgm:pt>
    <dgm:pt modelId="{78DB359A-1850-4C37-AE68-D68A5303881B}" type="parTrans" cxnId="{83E7E3ED-53E6-435C-84C9-FC6BA504AF03}">
      <dgm:prSet/>
      <dgm:spPr/>
      <dgm:t>
        <a:bodyPr/>
        <a:lstStyle/>
        <a:p>
          <a:endParaRPr lang="en-US"/>
        </a:p>
      </dgm:t>
    </dgm:pt>
    <dgm:pt modelId="{46A0B820-269E-452B-BFB0-76A5088BD802}" type="sibTrans" cxnId="{83E7E3ED-53E6-435C-84C9-FC6BA504AF03}">
      <dgm:prSet/>
      <dgm:spPr/>
      <dgm:t>
        <a:bodyPr/>
        <a:lstStyle/>
        <a:p>
          <a:endParaRPr lang="en-US"/>
        </a:p>
      </dgm:t>
    </dgm:pt>
    <dgm:pt modelId="{13794E60-23B0-44AD-9378-A1E27A839196}">
      <dgm:prSet phldrT="[Text]" custT="1"/>
      <dgm:spPr/>
      <dgm:t>
        <a:bodyPr/>
        <a:lstStyle/>
        <a:p>
          <a:r>
            <a:rPr lang="en-US" sz="2000" dirty="0" smtClean="0"/>
            <a:t>Capacity-building</a:t>
          </a:r>
          <a:r>
            <a:rPr lang="en-US" sz="2400" dirty="0" smtClean="0"/>
            <a:t> </a:t>
          </a:r>
          <a:endParaRPr lang="en-US" sz="2400" dirty="0"/>
        </a:p>
      </dgm:t>
    </dgm:pt>
    <dgm:pt modelId="{6501C9F0-8D5C-4732-96CB-C189F1F6D329}" type="parTrans" cxnId="{24BBBF4F-91DE-4199-8B7F-A87E03B66CE2}">
      <dgm:prSet/>
      <dgm:spPr/>
      <dgm:t>
        <a:bodyPr/>
        <a:lstStyle/>
        <a:p>
          <a:endParaRPr lang="en-US"/>
        </a:p>
      </dgm:t>
    </dgm:pt>
    <dgm:pt modelId="{47BC2607-5D75-4E4F-A51E-7268AFBA1BFD}" type="sibTrans" cxnId="{24BBBF4F-91DE-4199-8B7F-A87E03B66CE2}">
      <dgm:prSet/>
      <dgm:spPr/>
      <dgm:t>
        <a:bodyPr/>
        <a:lstStyle/>
        <a:p>
          <a:endParaRPr lang="en-US"/>
        </a:p>
      </dgm:t>
    </dgm:pt>
    <dgm:pt modelId="{AEEE578C-286B-440A-A93A-267142B7BCBF}">
      <dgm:prSet phldrT="[Text]"/>
      <dgm:spPr/>
      <dgm:t>
        <a:bodyPr/>
        <a:lstStyle/>
        <a:p>
          <a:pPr algn="l"/>
          <a:r>
            <a:rPr lang="en-US" dirty="0" smtClean="0">
              <a:solidFill>
                <a:schemeClr val="tx1"/>
              </a:solidFill>
            </a:rPr>
            <a:t>Develop materials in tandem with RHEC goals</a:t>
          </a:r>
          <a:endParaRPr lang="en-US" dirty="0">
            <a:solidFill>
              <a:schemeClr val="tx1"/>
            </a:solidFill>
          </a:endParaRPr>
        </a:p>
      </dgm:t>
    </dgm:pt>
    <dgm:pt modelId="{FE015239-D352-4616-BC7F-D32644F94974}" type="parTrans" cxnId="{EFC09784-3D20-4FF7-B7B8-F669541A83FA}">
      <dgm:prSet/>
      <dgm:spPr/>
      <dgm:t>
        <a:bodyPr/>
        <a:lstStyle/>
        <a:p>
          <a:endParaRPr lang="en-US"/>
        </a:p>
      </dgm:t>
    </dgm:pt>
    <dgm:pt modelId="{BF5E418A-890F-461D-BE7E-988260F0DDAA}" type="sibTrans" cxnId="{EFC09784-3D20-4FF7-B7B8-F669541A83FA}">
      <dgm:prSet/>
      <dgm:spPr/>
      <dgm:t>
        <a:bodyPr/>
        <a:lstStyle/>
        <a:p>
          <a:endParaRPr lang="en-US"/>
        </a:p>
      </dgm:t>
    </dgm:pt>
    <dgm:pt modelId="{D2640155-66AE-4419-B3B1-73C937F14CE3}">
      <dgm:prSet phldrT="[Text]" custT="1"/>
      <dgm:spPr/>
      <dgm:t>
        <a:bodyPr/>
        <a:lstStyle/>
        <a:p>
          <a:pPr algn="l"/>
          <a:r>
            <a:rPr lang="en-US" sz="1400" dirty="0" smtClean="0">
              <a:solidFill>
                <a:schemeClr val="tx1"/>
              </a:solidFill>
            </a:rPr>
            <a:t>Foster RHEC Peer relationships</a:t>
          </a:r>
          <a:endParaRPr lang="en-US" sz="1400" dirty="0">
            <a:solidFill>
              <a:schemeClr val="tx1"/>
            </a:solidFill>
          </a:endParaRPr>
        </a:p>
      </dgm:t>
    </dgm:pt>
    <dgm:pt modelId="{9EF46F72-0E10-47BD-85E5-D37A4BA81752}" type="parTrans" cxnId="{90533F87-3222-4FE2-B560-9C8D4AA53987}">
      <dgm:prSet/>
      <dgm:spPr/>
      <dgm:t>
        <a:bodyPr/>
        <a:lstStyle/>
        <a:p>
          <a:endParaRPr lang="en-US"/>
        </a:p>
      </dgm:t>
    </dgm:pt>
    <dgm:pt modelId="{0A9A23B6-A3E6-4453-93A0-BD9DEA1633A0}" type="sibTrans" cxnId="{90533F87-3222-4FE2-B560-9C8D4AA53987}">
      <dgm:prSet/>
      <dgm:spPr/>
      <dgm:t>
        <a:bodyPr/>
        <a:lstStyle/>
        <a:p>
          <a:endParaRPr lang="en-US"/>
        </a:p>
      </dgm:t>
    </dgm:pt>
    <dgm:pt modelId="{85905375-38D2-45D8-97B2-D048C8F17B42}">
      <dgm:prSet phldrT="[Text]" custT="1"/>
      <dgm:spPr/>
      <dgm:t>
        <a:bodyPr/>
        <a:lstStyle/>
        <a:p>
          <a:r>
            <a:rPr lang="en-US" sz="2400" dirty="0" smtClean="0"/>
            <a:t>Data and Surveillance</a:t>
          </a:r>
          <a:endParaRPr lang="en-US" sz="2400" dirty="0"/>
        </a:p>
      </dgm:t>
    </dgm:pt>
    <dgm:pt modelId="{889AD84A-A241-4992-8940-036D0B960E81}" type="parTrans" cxnId="{07901BDF-7805-453B-BF6A-60E791B4476A}">
      <dgm:prSet/>
      <dgm:spPr/>
      <dgm:t>
        <a:bodyPr/>
        <a:lstStyle/>
        <a:p>
          <a:endParaRPr lang="en-US"/>
        </a:p>
      </dgm:t>
    </dgm:pt>
    <dgm:pt modelId="{3955EBBD-02D3-4BFB-8A6E-0BD0A0510419}" type="sibTrans" cxnId="{07901BDF-7805-453B-BF6A-60E791B4476A}">
      <dgm:prSet/>
      <dgm:spPr/>
      <dgm:t>
        <a:bodyPr/>
        <a:lstStyle/>
        <a:p>
          <a:endParaRPr lang="en-US"/>
        </a:p>
      </dgm:t>
    </dgm:pt>
    <dgm:pt modelId="{3280580E-FD61-4D5B-BDA4-5527EAE4C1CE}">
      <dgm:prSet phldrT="[Text]" custT="1"/>
      <dgm:spPr/>
      <dgm:t>
        <a:bodyPr/>
        <a:lstStyle/>
        <a:p>
          <a:pPr algn="l"/>
          <a:r>
            <a:rPr lang="en-US" sz="1600" dirty="0" smtClean="0">
              <a:solidFill>
                <a:schemeClr val="tx1"/>
              </a:solidFill>
            </a:rPr>
            <a:t>Streamline access to data that RHECs need for their local/regional chronic disease prevention and health equity work</a:t>
          </a:r>
          <a:endParaRPr lang="en-US" sz="1600" dirty="0">
            <a:solidFill>
              <a:schemeClr val="tx1"/>
            </a:solidFill>
          </a:endParaRPr>
        </a:p>
      </dgm:t>
    </dgm:pt>
    <dgm:pt modelId="{F1C2A9D6-D4F0-452A-B40D-41438CA38D57}" type="parTrans" cxnId="{88E8D94F-C29C-4EBE-8B5C-E06994229B14}">
      <dgm:prSet/>
      <dgm:spPr/>
      <dgm:t>
        <a:bodyPr/>
        <a:lstStyle/>
        <a:p>
          <a:endParaRPr lang="en-US"/>
        </a:p>
      </dgm:t>
    </dgm:pt>
    <dgm:pt modelId="{98438F44-A948-486D-BBF1-3D19E79026AC}" type="sibTrans" cxnId="{88E8D94F-C29C-4EBE-8B5C-E06994229B14}">
      <dgm:prSet/>
      <dgm:spPr/>
      <dgm:t>
        <a:bodyPr/>
        <a:lstStyle/>
        <a:p>
          <a:endParaRPr lang="en-US"/>
        </a:p>
      </dgm:t>
    </dgm:pt>
    <dgm:pt modelId="{4EE986C3-21FD-4391-9262-DF735E1C20E5}">
      <dgm:prSet phldrT="[Text]" custT="1"/>
      <dgm:spPr/>
      <dgm:t>
        <a:bodyPr/>
        <a:lstStyle/>
        <a:p>
          <a:pPr algn="l"/>
          <a:r>
            <a:rPr lang="en-US" sz="1600" dirty="0" smtClean="0">
              <a:solidFill>
                <a:schemeClr val="tx1"/>
              </a:solidFill>
            </a:rPr>
            <a:t>Conduct a formal needs assessment to determine gap of current state and desired state</a:t>
          </a:r>
          <a:endParaRPr lang="en-US" sz="1600" dirty="0">
            <a:solidFill>
              <a:schemeClr val="tx1"/>
            </a:solidFill>
          </a:endParaRPr>
        </a:p>
      </dgm:t>
    </dgm:pt>
    <dgm:pt modelId="{7ECC4507-F0EC-4ED9-894F-1563057D28D7}" type="parTrans" cxnId="{53187A28-5247-4858-BDDB-59D504DD1703}">
      <dgm:prSet/>
      <dgm:spPr/>
      <dgm:t>
        <a:bodyPr/>
        <a:lstStyle/>
        <a:p>
          <a:endParaRPr lang="en-US"/>
        </a:p>
      </dgm:t>
    </dgm:pt>
    <dgm:pt modelId="{36CD0A03-DB8C-4ABB-9A0C-808018BE5436}" type="sibTrans" cxnId="{53187A28-5247-4858-BDDB-59D504DD1703}">
      <dgm:prSet/>
      <dgm:spPr/>
      <dgm:t>
        <a:bodyPr/>
        <a:lstStyle/>
        <a:p>
          <a:endParaRPr lang="en-US"/>
        </a:p>
      </dgm:t>
    </dgm:pt>
    <dgm:pt modelId="{7ABAFED1-935D-4737-BFC0-E01A3216DAA9}">
      <dgm:prSet/>
      <dgm:spPr/>
      <dgm:t>
        <a:bodyPr/>
        <a:lstStyle/>
        <a:p>
          <a:pPr algn="l"/>
          <a:r>
            <a:rPr lang="en-US" dirty="0" smtClean="0">
              <a:solidFill>
                <a:schemeClr val="tx1"/>
              </a:solidFill>
            </a:rPr>
            <a:t>Move beyond traditional concepts of technical assistance</a:t>
          </a:r>
          <a:endParaRPr lang="en-US" dirty="0">
            <a:solidFill>
              <a:schemeClr val="tx1"/>
            </a:solidFill>
          </a:endParaRPr>
        </a:p>
      </dgm:t>
    </dgm:pt>
    <dgm:pt modelId="{AEC3A435-263E-4651-94EB-3E180BD03DBA}" type="parTrans" cxnId="{8A513B97-867E-4FC7-B180-E7AD5C7D5657}">
      <dgm:prSet/>
      <dgm:spPr/>
      <dgm:t>
        <a:bodyPr/>
        <a:lstStyle/>
        <a:p>
          <a:endParaRPr lang="en-US"/>
        </a:p>
      </dgm:t>
    </dgm:pt>
    <dgm:pt modelId="{40CD7EA5-9931-4E01-B6A1-85443E36FD39}" type="sibTrans" cxnId="{8A513B97-867E-4FC7-B180-E7AD5C7D5657}">
      <dgm:prSet/>
      <dgm:spPr/>
      <dgm:t>
        <a:bodyPr/>
        <a:lstStyle/>
        <a:p>
          <a:endParaRPr lang="en-US"/>
        </a:p>
      </dgm:t>
    </dgm:pt>
    <dgm:pt modelId="{74923959-CFF0-40F4-84C2-E2D3AD2F67A8}">
      <dgm:prSet custT="1"/>
      <dgm:spPr/>
      <dgm:t>
        <a:bodyPr/>
        <a:lstStyle/>
        <a:p>
          <a:pPr algn="l"/>
          <a:r>
            <a:rPr lang="en-US" sz="1400" dirty="0" smtClean="0">
              <a:solidFill>
                <a:schemeClr val="tx1"/>
              </a:solidFill>
            </a:rPr>
            <a:t>Maintain shared tobacco prevention efforts, but also leverage RHECs to increase other areas of health promotion resources</a:t>
          </a:r>
          <a:endParaRPr lang="en-US" sz="1400" dirty="0">
            <a:solidFill>
              <a:schemeClr val="tx1"/>
            </a:solidFill>
          </a:endParaRPr>
        </a:p>
      </dgm:t>
    </dgm:pt>
    <dgm:pt modelId="{71EF2D80-FCC8-4D63-B731-1513A9018B57}" type="parTrans" cxnId="{19892437-B5CF-4987-B4E1-36443A99E8AF}">
      <dgm:prSet/>
      <dgm:spPr/>
      <dgm:t>
        <a:bodyPr/>
        <a:lstStyle/>
        <a:p>
          <a:endParaRPr lang="en-US"/>
        </a:p>
      </dgm:t>
    </dgm:pt>
    <dgm:pt modelId="{8EF25A7A-C667-4902-9BF6-B96A9D372A5D}" type="sibTrans" cxnId="{19892437-B5CF-4987-B4E1-36443A99E8AF}">
      <dgm:prSet/>
      <dgm:spPr/>
      <dgm:t>
        <a:bodyPr/>
        <a:lstStyle/>
        <a:p>
          <a:endParaRPr lang="en-US"/>
        </a:p>
      </dgm:t>
    </dgm:pt>
    <dgm:pt modelId="{57E456E8-29EE-420F-BB7C-2A2A0CED17FB}">
      <dgm:prSet custT="1"/>
      <dgm:spPr/>
      <dgm:t>
        <a:bodyPr/>
        <a:lstStyle/>
        <a:p>
          <a:pPr algn="l"/>
          <a:r>
            <a:rPr lang="en-US" sz="1400" dirty="0" smtClean="0">
              <a:solidFill>
                <a:schemeClr val="tx1"/>
              </a:solidFill>
            </a:rPr>
            <a:t>Foster stronger partnerships between county public health and RHECs</a:t>
          </a:r>
          <a:endParaRPr lang="en-US" sz="1400" dirty="0">
            <a:solidFill>
              <a:schemeClr val="tx1"/>
            </a:solidFill>
          </a:endParaRPr>
        </a:p>
      </dgm:t>
    </dgm:pt>
    <dgm:pt modelId="{98CB326B-BBD9-4D0A-B640-178ED2E779AE}" type="parTrans" cxnId="{191EE53D-43ED-4F50-920F-28BB0D65D9C8}">
      <dgm:prSet/>
      <dgm:spPr/>
      <dgm:t>
        <a:bodyPr/>
        <a:lstStyle/>
        <a:p>
          <a:endParaRPr lang="en-US"/>
        </a:p>
      </dgm:t>
    </dgm:pt>
    <dgm:pt modelId="{06B44362-4C75-4073-B747-C5271F946F17}" type="sibTrans" cxnId="{191EE53D-43ED-4F50-920F-28BB0D65D9C8}">
      <dgm:prSet/>
      <dgm:spPr/>
      <dgm:t>
        <a:bodyPr/>
        <a:lstStyle/>
        <a:p>
          <a:endParaRPr lang="en-US"/>
        </a:p>
      </dgm:t>
    </dgm:pt>
    <dgm:pt modelId="{77CB6809-02B6-488E-B6C2-32FB7438B724}" type="pres">
      <dgm:prSet presAssocID="{84159E39-FE7C-4858-AC41-43751D38D4EF}" presName="theList" presStyleCnt="0">
        <dgm:presLayoutVars>
          <dgm:dir/>
          <dgm:animLvl val="lvl"/>
          <dgm:resizeHandles val="exact"/>
        </dgm:presLayoutVars>
      </dgm:prSet>
      <dgm:spPr/>
      <dgm:t>
        <a:bodyPr/>
        <a:lstStyle/>
        <a:p>
          <a:endParaRPr lang="en-US"/>
        </a:p>
      </dgm:t>
    </dgm:pt>
    <dgm:pt modelId="{AD8A26A0-CF1E-4488-9C40-A56830DB9496}" type="pres">
      <dgm:prSet presAssocID="{3DF04DE3-02B3-4F19-9656-9837D71213D9}" presName="compNode" presStyleCnt="0"/>
      <dgm:spPr/>
    </dgm:pt>
    <dgm:pt modelId="{2CC8CFD0-C0CA-4118-93AA-70E2581499F8}" type="pres">
      <dgm:prSet presAssocID="{3DF04DE3-02B3-4F19-9656-9837D71213D9}" presName="aNode" presStyleLbl="bgShp" presStyleIdx="0" presStyleCnt="3" custScaleX="92333" custLinFactNeighborX="-87" custLinFactNeighborY="-3048"/>
      <dgm:spPr/>
      <dgm:t>
        <a:bodyPr/>
        <a:lstStyle/>
        <a:p>
          <a:endParaRPr lang="en-US"/>
        </a:p>
      </dgm:t>
    </dgm:pt>
    <dgm:pt modelId="{DA690ACD-2275-42FC-A2B3-074C9B161E53}" type="pres">
      <dgm:prSet presAssocID="{3DF04DE3-02B3-4F19-9656-9837D71213D9}" presName="textNode" presStyleLbl="bgShp" presStyleIdx="0" presStyleCnt="3"/>
      <dgm:spPr/>
      <dgm:t>
        <a:bodyPr/>
        <a:lstStyle/>
        <a:p>
          <a:endParaRPr lang="en-US"/>
        </a:p>
      </dgm:t>
    </dgm:pt>
    <dgm:pt modelId="{1C91D808-FA05-40FB-98C0-30826F9AC7D0}" type="pres">
      <dgm:prSet presAssocID="{3DF04DE3-02B3-4F19-9656-9837D71213D9}" presName="compChildNode" presStyleCnt="0"/>
      <dgm:spPr/>
    </dgm:pt>
    <dgm:pt modelId="{FD70EC0E-DE06-49F4-92EF-EAF85B17F963}" type="pres">
      <dgm:prSet presAssocID="{3DF04DE3-02B3-4F19-9656-9837D71213D9}" presName="theInnerList" presStyleCnt="0"/>
      <dgm:spPr/>
    </dgm:pt>
    <dgm:pt modelId="{2AA9F001-E6C6-4CF9-AA7E-5A931EEC888A}" type="pres">
      <dgm:prSet presAssocID="{1BC4C62D-5E8F-4633-ABF2-9232CA2170C0}" presName="childNode" presStyleLbl="node1" presStyleIdx="0" presStyleCnt="9" custScaleX="99169" custScaleY="324599" custLinFactY="-110208" custLinFactNeighborX="0" custLinFactNeighborY="-200000">
        <dgm:presLayoutVars>
          <dgm:bulletEnabled val="1"/>
        </dgm:presLayoutVars>
      </dgm:prSet>
      <dgm:spPr/>
      <dgm:t>
        <a:bodyPr/>
        <a:lstStyle/>
        <a:p>
          <a:endParaRPr lang="en-US"/>
        </a:p>
      </dgm:t>
    </dgm:pt>
    <dgm:pt modelId="{A205B503-3ABF-4ABA-A1FB-3C8F73B2B489}" type="pres">
      <dgm:prSet presAssocID="{1BC4C62D-5E8F-4633-ABF2-9232CA2170C0}" presName="aSpace2" presStyleCnt="0"/>
      <dgm:spPr/>
    </dgm:pt>
    <dgm:pt modelId="{B332C077-0F39-4A5C-BA63-72AD828D7D76}" type="pres">
      <dgm:prSet presAssocID="{E7D11C6A-79E5-4AAF-A083-DA80C2A7F837}" presName="childNode" presStyleLbl="node1" presStyleIdx="1" presStyleCnt="9" custScaleY="606089" custLinFactY="-30070" custLinFactNeighborX="1256" custLinFactNeighborY="-100000">
        <dgm:presLayoutVars>
          <dgm:bulletEnabled val="1"/>
        </dgm:presLayoutVars>
      </dgm:prSet>
      <dgm:spPr/>
      <dgm:t>
        <a:bodyPr/>
        <a:lstStyle/>
        <a:p>
          <a:endParaRPr lang="en-US"/>
        </a:p>
      </dgm:t>
    </dgm:pt>
    <dgm:pt modelId="{1B2AC9FE-A324-4896-A654-36F0577780D2}" type="pres">
      <dgm:prSet presAssocID="{E7D11C6A-79E5-4AAF-A083-DA80C2A7F837}" presName="aSpace2" presStyleCnt="0"/>
      <dgm:spPr/>
    </dgm:pt>
    <dgm:pt modelId="{038ECB44-FCC6-4F2C-A8E0-0E22EB03E46A}" type="pres">
      <dgm:prSet presAssocID="{7ABAFED1-935D-4737-BFC0-E01A3216DAA9}" presName="childNode" presStyleLbl="node1" presStyleIdx="2" presStyleCnt="9" custScaleY="416211" custLinFactNeighborX="348" custLinFactNeighborY="89822">
        <dgm:presLayoutVars>
          <dgm:bulletEnabled val="1"/>
        </dgm:presLayoutVars>
      </dgm:prSet>
      <dgm:spPr/>
      <dgm:t>
        <a:bodyPr/>
        <a:lstStyle/>
        <a:p>
          <a:endParaRPr lang="en-US"/>
        </a:p>
      </dgm:t>
    </dgm:pt>
    <dgm:pt modelId="{34EE2BEE-4C97-4A4E-9BB6-511C83E5A0CC}" type="pres">
      <dgm:prSet presAssocID="{3DF04DE3-02B3-4F19-9656-9837D71213D9}" presName="aSpace" presStyleCnt="0"/>
      <dgm:spPr/>
    </dgm:pt>
    <dgm:pt modelId="{CB863271-48AE-4C4D-88B5-04C33AB13CA6}" type="pres">
      <dgm:prSet presAssocID="{13794E60-23B0-44AD-9378-A1E27A839196}" presName="compNode" presStyleCnt="0"/>
      <dgm:spPr/>
    </dgm:pt>
    <dgm:pt modelId="{3A077117-2B3A-49F8-8EA2-0097E382341C}" type="pres">
      <dgm:prSet presAssocID="{13794E60-23B0-44AD-9378-A1E27A839196}" presName="aNode" presStyleLbl="bgShp" presStyleIdx="1" presStyleCnt="3" custLinFactNeighborX="-1005" custLinFactNeighborY="-2071"/>
      <dgm:spPr/>
      <dgm:t>
        <a:bodyPr/>
        <a:lstStyle/>
        <a:p>
          <a:endParaRPr lang="en-US"/>
        </a:p>
      </dgm:t>
    </dgm:pt>
    <dgm:pt modelId="{EF7CE5AC-FE98-490C-9DA3-8CDC18524CA9}" type="pres">
      <dgm:prSet presAssocID="{13794E60-23B0-44AD-9378-A1E27A839196}" presName="textNode" presStyleLbl="bgShp" presStyleIdx="1" presStyleCnt="3"/>
      <dgm:spPr/>
      <dgm:t>
        <a:bodyPr/>
        <a:lstStyle/>
        <a:p>
          <a:endParaRPr lang="en-US"/>
        </a:p>
      </dgm:t>
    </dgm:pt>
    <dgm:pt modelId="{8F88C9DA-F20D-475F-AFAC-20E5D079559C}" type="pres">
      <dgm:prSet presAssocID="{13794E60-23B0-44AD-9378-A1E27A839196}" presName="compChildNode" presStyleCnt="0"/>
      <dgm:spPr/>
    </dgm:pt>
    <dgm:pt modelId="{DE37F35B-EF54-4A91-980C-2999E436ED7A}" type="pres">
      <dgm:prSet presAssocID="{13794E60-23B0-44AD-9378-A1E27A839196}" presName="theInnerList" presStyleCnt="0"/>
      <dgm:spPr/>
    </dgm:pt>
    <dgm:pt modelId="{CEA8B683-D7DE-42EA-A39C-7EE5B66B9B9A}" type="pres">
      <dgm:prSet presAssocID="{AEEE578C-286B-440A-A93A-267142B7BCBF}" presName="childNode" presStyleLbl="node1" presStyleIdx="3" presStyleCnt="9" custScaleX="116357" custScaleY="343008" custLinFactY="-113345" custLinFactNeighborX="-3236" custLinFactNeighborY="-200000">
        <dgm:presLayoutVars>
          <dgm:bulletEnabled val="1"/>
        </dgm:presLayoutVars>
      </dgm:prSet>
      <dgm:spPr/>
      <dgm:t>
        <a:bodyPr/>
        <a:lstStyle/>
        <a:p>
          <a:endParaRPr lang="en-US"/>
        </a:p>
      </dgm:t>
    </dgm:pt>
    <dgm:pt modelId="{162E82B1-D0EA-48DD-9BC8-EBDF05A68C77}" type="pres">
      <dgm:prSet presAssocID="{AEEE578C-286B-440A-A93A-267142B7BCBF}" presName="aSpace2" presStyleCnt="0"/>
      <dgm:spPr/>
    </dgm:pt>
    <dgm:pt modelId="{FF038A94-2D57-4467-A5D5-62B1766535B6}" type="pres">
      <dgm:prSet presAssocID="{74923959-CFF0-40F4-84C2-E2D3AD2F67A8}" presName="childNode" presStyleLbl="node1" presStyleIdx="4" presStyleCnt="9" custScaleX="115101" custScaleY="636520" custLinFactY="-85758" custLinFactNeighborX="-3140" custLinFactNeighborY="-100000">
        <dgm:presLayoutVars>
          <dgm:bulletEnabled val="1"/>
        </dgm:presLayoutVars>
      </dgm:prSet>
      <dgm:spPr/>
      <dgm:t>
        <a:bodyPr/>
        <a:lstStyle/>
        <a:p>
          <a:endParaRPr lang="en-US"/>
        </a:p>
      </dgm:t>
    </dgm:pt>
    <dgm:pt modelId="{E40CE0DD-D3D0-4A5B-AD3E-8372F0DF5ACF}" type="pres">
      <dgm:prSet presAssocID="{74923959-CFF0-40F4-84C2-E2D3AD2F67A8}" presName="aSpace2" presStyleCnt="0"/>
      <dgm:spPr/>
    </dgm:pt>
    <dgm:pt modelId="{79A116D8-773D-4741-8839-709B7344DAF4}" type="pres">
      <dgm:prSet presAssocID="{57E456E8-29EE-420F-BB7C-2A2A0CED17FB}" presName="childNode" presStyleLbl="node1" presStyleIdx="5" presStyleCnt="9" custScaleX="115673" custScaleY="354669" custLinFactY="-37002" custLinFactNeighborX="-1922" custLinFactNeighborY="-100000">
        <dgm:presLayoutVars>
          <dgm:bulletEnabled val="1"/>
        </dgm:presLayoutVars>
      </dgm:prSet>
      <dgm:spPr/>
      <dgm:t>
        <a:bodyPr/>
        <a:lstStyle/>
        <a:p>
          <a:endParaRPr lang="en-US"/>
        </a:p>
      </dgm:t>
    </dgm:pt>
    <dgm:pt modelId="{7CEF177B-C1C7-454C-9E54-31B6A34FE9F0}" type="pres">
      <dgm:prSet presAssocID="{57E456E8-29EE-420F-BB7C-2A2A0CED17FB}" presName="aSpace2" presStyleCnt="0"/>
      <dgm:spPr/>
    </dgm:pt>
    <dgm:pt modelId="{EAA4FA1F-59F8-4D07-9909-CC7954991D24}" type="pres">
      <dgm:prSet presAssocID="{D2640155-66AE-4419-B3B1-73C937F14CE3}" presName="childNode" presStyleLbl="node1" presStyleIdx="6" presStyleCnt="9" custScaleX="118613" custScaleY="384873" custLinFactY="13283" custLinFactNeighborX="-157" custLinFactNeighborY="100000">
        <dgm:presLayoutVars>
          <dgm:bulletEnabled val="1"/>
        </dgm:presLayoutVars>
      </dgm:prSet>
      <dgm:spPr/>
      <dgm:t>
        <a:bodyPr/>
        <a:lstStyle/>
        <a:p>
          <a:endParaRPr lang="en-US"/>
        </a:p>
      </dgm:t>
    </dgm:pt>
    <dgm:pt modelId="{2CD1F74E-0536-4C56-82E3-C26AE0A40427}" type="pres">
      <dgm:prSet presAssocID="{13794E60-23B0-44AD-9378-A1E27A839196}" presName="aSpace" presStyleCnt="0"/>
      <dgm:spPr/>
    </dgm:pt>
    <dgm:pt modelId="{A4647B6B-3310-4309-9011-2DEC9FF81F5B}" type="pres">
      <dgm:prSet presAssocID="{85905375-38D2-45D8-97B2-D048C8F17B42}" presName="compNode" presStyleCnt="0"/>
      <dgm:spPr/>
    </dgm:pt>
    <dgm:pt modelId="{14E094B4-993C-431A-81EE-4407DD24301F}" type="pres">
      <dgm:prSet presAssocID="{85905375-38D2-45D8-97B2-D048C8F17B42}" presName="aNode" presStyleLbl="bgShp" presStyleIdx="2" presStyleCnt="3"/>
      <dgm:spPr/>
      <dgm:t>
        <a:bodyPr/>
        <a:lstStyle/>
        <a:p>
          <a:endParaRPr lang="en-US"/>
        </a:p>
      </dgm:t>
    </dgm:pt>
    <dgm:pt modelId="{44438E69-1C52-434E-AE15-6112A6540499}" type="pres">
      <dgm:prSet presAssocID="{85905375-38D2-45D8-97B2-D048C8F17B42}" presName="textNode" presStyleLbl="bgShp" presStyleIdx="2" presStyleCnt="3"/>
      <dgm:spPr/>
      <dgm:t>
        <a:bodyPr/>
        <a:lstStyle/>
        <a:p>
          <a:endParaRPr lang="en-US"/>
        </a:p>
      </dgm:t>
    </dgm:pt>
    <dgm:pt modelId="{FD4414FD-176D-4A46-8870-B3215E558599}" type="pres">
      <dgm:prSet presAssocID="{85905375-38D2-45D8-97B2-D048C8F17B42}" presName="compChildNode" presStyleCnt="0"/>
      <dgm:spPr/>
    </dgm:pt>
    <dgm:pt modelId="{46F1DA59-777B-49C9-97B3-AA7204311562}" type="pres">
      <dgm:prSet presAssocID="{85905375-38D2-45D8-97B2-D048C8F17B42}" presName="theInnerList" presStyleCnt="0"/>
      <dgm:spPr/>
    </dgm:pt>
    <dgm:pt modelId="{5A0D5C5B-8FFB-4FF3-AC48-9CBFB9FD525C}" type="pres">
      <dgm:prSet presAssocID="{3280580E-FD61-4D5B-BDA4-5527EAE4C1CE}" presName="childNode" presStyleLbl="node1" presStyleIdx="7" presStyleCnt="9" custScaleX="110144" custScaleY="262263" custLinFactY="-1001" custLinFactNeighborX="-628" custLinFactNeighborY="-100000">
        <dgm:presLayoutVars>
          <dgm:bulletEnabled val="1"/>
        </dgm:presLayoutVars>
      </dgm:prSet>
      <dgm:spPr/>
      <dgm:t>
        <a:bodyPr/>
        <a:lstStyle/>
        <a:p>
          <a:endParaRPr lang="en-US"/>
        </a:p>
      </dgm:t>
    </dgm:pt>
    <dgm:pt modelId="{4A7BD595-8988-4142-9657-EE721E62E57D}" type="pres">
      <dgm:prSet presAssocID="{3280580E-FD61-4D5B-BDA4-5527EAE4C1CE}" presName="aSpace2" presStyleCnt="0"/>
      <dgm:spPr/>
    </dgm:pt>
    <dgm:pt modelId="{2271F70B-0E65-4DAA-904D-43A02AF3A02E}" type="pres">
      <dgm:prSet presAssocID="{4EE986C3-21FD-4391-9262-DF735E1C20E5}" presName="childNode" presStyleLbl="node1" presStyleIdx="8" presStyleCnt="9" custScaleX="113913" custScaleY="165587">
        <dgm:presLayoutVars>
          <dgm:bulletEnabled val="1"/>
        </dgm:presLayoutVars>
      </dgm:prSet>
      <dgm:spPr/>
      <dgm:t>
        <a:bodyPr/>
        <a:lstStyle/>
        <a:p>
          <a:endParaRPr lang="en-US"/>
        </a:p>
      </dgm:t>
    </dgm:pt>
  </dgm:ptLst>
  <dgm:cxnLst>
    <dgm:cxn modelId="{46955A8F-6655-4EDE-AAF7-F593150790D8}" srcId="{3DF04DE3-02B3-4F19-9656-9837D71213D9}" destId="{1BC4C62D-5E8F-4633-ABF2-9232CA2170C0}" srcOrd="0" destOrd="0" parTransId="{8D1E9EB4-D2FE-43DE-B8D0-D15602C7D830}" sibTransId="{C4B77122-9C59-41E5-944E-1F0DD023AEF8}"/>
    <dgm:cxn modelId="{8A513B97-867E-4FC7-B180-E7AD5C7D5657}" srcId="{3DF04DE3-02B3-4F19-9656-9837D71213D9}" destId="{7ABAFED1-935D-4737-BFC0-E01A3216DAA9}" srcOrd="2" destOrd="0" parTransId="{AEC3A435-263E-4651-94EB-3E180BD03DBA}" sibTransId="{40CD7EA5-9931-4E01-B6A1-85443E36FD39}"/>
    <dgm:cxn modelId="{D074009D-EC8B-4E65-8A8F-51DA044EB199}" type="presOf" srcId="{4EE986C3-21FD-4391-9262-DF735E1C20E5}" destId="{2271F70B-0E65-4DAA-904D-43A02AF3A02E}" srcOrd="0" destOrd="0" presId="urn:microsoft.com/office/officeart/2005/8/layout/lProcess2"/>
    <dgm:cxn modelId="{10EA35D4-C038-45E6-8E16-F0D0F095DE2A}" srcId="{84159E39-FE7C-4858-AC41-43751D38D4EF}" destId="{3DF04DE3-02B3-4F19-9656-9837D71213D9}" srcOrd="0" destOrd="0" parTransId="{159D7AA1-E5F5-4B62-8262-09383D1E44D8}" sibTransId="{C8AC7FD3-D926-4AD9-8C5C-0D497EE41DDE}"/>
    <dgm:cxn modelId="{24BBBF4F-91DE-4199-8B7F-A87E03B66CE2}" srcId="{84159E39-FE7C-4858-AC41-43751D38D4EF}" destId="{13794E60-23B0-44AD-9378-A1E27A839196}" srcOrd="1" destOrd="0" parTransId="{6501C9F0-8D5C-4732-96CB-C189F1F6D329}" sibTransId="{47BC2607-5D75-4E4F-A51E-7268AFBA1BFD}"/>
    <dgm:cxn modelId="{F44B81F8-2D40-4492-847B-5A37B1527D2F}" type="presOf" srcId="{13794E60-23B0-44AD-9378-A1E27A839196}" destId="{EF7CE5AC-FE98-490C-9DA3-8CDC18524CA9}" srcOrd="1" destOrd="0" presId="urn:microsoft.com/office/officeart/2005/8/layout/lProcess2"/>
    <dgm:cxn modelId="{9E6F5EAD-F942-43E6-B060-88B1AB2E083D}" type="presOf" srcId="{3DF04DE3-02B3-4F19-9656-9837D71213D9}" destId="{DA690ACD-2275-42FC-A2B3-074C9B161E53}" srcOrd="1" destOrd="0" presId="urn:microsoft.com/office/officeart/2005/8/layout/lProcess2"/>
    <dgm:cxn modelId="{090DE1D5-3109-4E4C-81DC-3455E8910E60}" type="presOf" srcId="{57E456E8-29EE-420F-BB7C-2A2A0CED17FB}" destId="{79A116D8-773D-4741-8839-709B7344DAF4}" srcOrd="0" destOrd="0" presId="urn:microsoft.com/office/officeart/2005/8/layout/lProcess2"/>
    <dgm:cxn modelId="{EF9CA490-4A29-46AC-A4EF-DD626A705796}" type="presOf" srcId="{85905375-38D2-45D8-97B2-D048C8F17B42}" destId="{14E094B4-993C-431A-81EE-4407DD24301F}" srcOrd="0" destOrd="0" presId="urn:microsoft.com/office/officeart/2005/8/layout/lProcess2"/>
    <dgm:cxn modelId="{90533F87-3222-4FE2-B560-9C8D4AA53987}" srcId="{13794E60-23B0-44AD-9378-A1E27A839196}" destId="{D2640155-66AE-4419-B3B1-73C937F14CE3}" srcOrd="3" destOrd="0" parTransId="{9EF46F72-0E10-47BD-85E5-D37A4BA81752}" sibTransId="{0A9A23B6-A3E6-4453-93A0-BD9DEA1633A0}"/>
    <dgm:cxn modelId="{191EE53D-43ED-4F50-920F-28BB0D65D9C8}" srcId="{13794E60-23B0-44AD-9378-A1E27A839196}" destId="{57E456E8-29EE-420F-BB7C-2A2A0CED17FB}" srcOrd="2" destOrd="0" parTransId="{98CB326B-BBD9-4D0A-B640-178ED2E779AE}" sibTransId="{06B44362-4C75-4073-B747-C5271F946F17}"/>
    <dgm:cxn modelId="{53187A28-5247-4858-BDDB-59D504DD1703}" srcId="{85905375-38D2-45D8-97B2-D048C8F17B42}" destId="{4EE986C3-21FD-4391-9262-DF735E1C20E5}" srcOrd="1" destOrd="0" parTransId="{7ECC4507-F0EC-4ED9-894F-1563057D28D7}" sibTransId="{36CD0A03-DB8C-4ABB-9A0C-808018BE5436}"/>
    <dgm:cxn modelId="{07901BDF-7805-453B-BF6A-60E791B4476A}" srcId="{84159E39-FE7C-4858-AC41-43751D38D4EF}" destId="{85905375-38D2-45D8-97B2-D048C8F17B42}" srcOrd="2" destOrd="0" parTransId="{889AD84A-A241-4992-8940-036D0B960E81}" sibTransId="{3955EBBD-02D3-4BFB-8A6E-0BD0A0510419}"/>
    <dgm:cxn modelId="{65D518E9-CB6B-427D-8336-A2379A3E570C}" type="presOf" srcId="{7ABAFED1-935D-4737-BFC0-E01A3216DAA9}" destId="{038ECB44-FCC6-4F2C-A8E0-0E22EB03E46A}" srcOrd="0" destOrd="0" presId="urn:microsoft.com/office/officeart/2005/8/layout/lProcess2"/>
    <dgm:cxn modelId="{9119B43F-6C47-4D4C-8D31-57B54BC11A3B}" type="presOf" srcId="{D2640155-66AE-4419-B3B1-73C937F14CE3}" destId="{EAA4FA1F-59F8-4D07-9909-CC7954991D24}" srcOrd="0" destOrd="0" presId="urn:microsoft.com/office/officeart/2005/8/layout/lProcess2"/>
    <dgm:cxn modelId="{88E8D94F-C29C-4EBE-8B5C-E06994229B14}" srcId="{85905375-38D2-45D8-97B2-D048C8F17B42}" destId="{3280580E-FD61-4D5B-BDA4-5527EAE4C1CE}" srcOrd="0" destOrd="0" parTransId="{F1C2A9D6-D4F0-452A-B40D-41438CA38D57}" sibTransId="{98438F44-A948-486D-BBF1-3D19E79026AC}"/>
    <dgm:cxn modelId="{D7691EEB-28A3-438E-8637-A787E8A4F480}" type="presOf" srcId="{AEEE578C-286B-440A-A93A-267142B7BCBF}" destId="{CEA8B683-D7DE-42EA-A39C-7EE5B66B9B9A}" srcOrd="0" destOrd="0" presId="urn:microsoft.com/office/officeart/2005/8/layout/lProcess2"/>
    <dgm:cxn modelId="{9EC69C2F-F53A-4C87-817E-8D6D88103554}" type="presOf" srcId="{13794E60-23B0-44AD-9378-A1E27A839196}" destId="{3A077117-2B3A-49F8-8EA2-0097E382341C}" srcOrd="0" destOrd="0" presId="urn:microsoft.com/office/officeart/2005/8/layout/lProcess2"/>
    <dgm:cxn modelId="{83E7E3ED-53E6-435C-84C9-FC6BA504AF03}" srcId="{3DF04DE3-02B3-4F19-9656-9837D71213D9}" destId="{E7D11C6A-79E5-4AAF-A083-DA80C2A7F837}" srcOrd="1" destOrd="0" parTransId="{78DB359A-1850-4C37-AE68-D68A5303881B}" sibTransId="{46A0B820-269E-452B-BFB0-76A5088BD802}"/>
    <dgm:cxn modelId="{FE0F18D1-30EC-455F-A88F-4712EE208AE4}" type="presOf" srcId="{1BC4C62D-5E8F-4633-ABF2-9232CA2170C0}" destId="{2AA9F001-E6C6-4CF9-AA7E-5A931EEC888A}" srcOrd="0" destOrd="0" presId="urn:microsoft.com/office/officeart/2005/8/layout/lProcess2"/>
    <dgm:cxn modelId="{53C6107F-0BB5-4AFE-8210-B40C276CEEA6}" type="presOf" srcId="{84159E39-FE7C-4858-AC41-43751D38D4EF}" destId="{77CB6809-02B6-488E-B6C2-32FB7438B724}" srcOrd="0" destOrd="0" presId="urn:microsoft.com/office/officeart/2005/8/layout/lProcess2"/>
    <dgm:cxn modelId="{EFC09784-3D20-4FF7-B7B8-F669541A83FA}" srcId="{13794E60-23B0-44AD-9378-A1E27A839196}" destId="{AEEE578C-286B-440A-A93A-267142B7BCBF}" srcOrd="0" destOrd="0" parTransId="{FE015239-D352-4616-BC7F-D32644F94974}" sibTransId="{BF5E418A-890F-461D-BE7E-988260F0DDAA}"/>
    <dgm:cxn modelId="{F47609CE-4A3E-4765-91F5-985ABB28FDAE}" type="presOf" srcId="{85905375-38D2-45D8-97B2-D048C8F17B42}" destId="{44438E69-1C52-434E-AE15-6112A6540499}" srcOrd="1" destOrd="0" presId="urn:microsoft.com/office/officeart/2005/8/layout/lProcess2"/>
    <dgm:cxn modelId="{84D8E501-2C46-499D-9627-928B096704DF}" type="presOf" srcId="{74923959-CFF0-40F4-84C2-E2D3AD2F67A8}" destId="{FF038A94-2D57-4467-A5D5-62B1766535B6}" srcOrd="0" destOrd="0" presId="urn:microsoft.com/office/officeart/2005/8/layout/lProcess2"/>
    <dgm:cxn modelId="{22A0793E-38EF-467F-9155-2EC0B2475066}" type="presOf" srcId="{3280580E-FD61-4D5B-BDA4-5527EAE4C1CE}" destId="{5A0D5C5B-8FFB-4FF3-AC48-9CBFB9FD525C}" srcOrd="0" destOrd="0" presId="urn:microsoft.com/office/officeart/2005/8/layout/lProcess2"/>
    <dgm:cxn modelId="{19892437-B5CF-4987-B4E1-36443A99E8AF}" srcId="{13794E60-23B0-44AD-9378-A1E27A839196}" destId="{74923959-CFF0-40F4-84C2-E2D3AD2F67A8}" srcOrd="1" destOrd="0" parTransId="{71EF2D80-FCC8-4D63-B731-1513A9018B57}" sibTransId="{8EF25A7A-C667-4902-9BF6-B96A9D372A5D}"/>
    <dgm:cxn modelId="{BB59B2F7-D441-4CB4-8E19-7E6C95BE8800}" type="presOf" srcId="{E7D11C6A-79E5-4AAF-A083-DA80C2A7F837}" destId="{B332C077-0F39-4A5C-BA63-72AD828D7D76}" srcOrd="0" destOrd="0" presId="urn:microsoft.com/office/officeart/2005/8/layout/lProcess2"/>
    <dgm:cxn modelId="{FFEBA7AF-B253-4DCB-86FE-AF6DFEA15DF1}" type="presOf" srcId="{3DF04DE3-02B3-4F19-9656-9837D71213D9}" destId="{2CC8CFD0-C0CA-4118-93AA-70E2581499F8}" srcOrd="0" destOrd="0" presId="urn:microsoft.com/office/officeart/2005/8/layout/lProcess2"/>
    <dgm:cxn modelId="{E51B203F-03CE-4488-9962-B577FFDD7A8E}" type="presParOf" srcId="{77CB6809-02B6-488E-B6C2-32FB7438B724}" destId="{AD8A26A0-CF1E-4488-9C40-A56830DB9496}" srcOrd="0" destOrd="0" presId="urn:microsoft.com/office/officeart/2005/8/layout/lProcess2"/>
    <dgm:cxn modelId="{922DE0C0-6A6F-4F6E-8E6A-2CD44CD7DF92}" type="presParOf" srcId="{AD8A26A0-CF1E-4488-9C40-A56830DB9496}" destId="{2CC8CFD0-C0CA-4118-93AA-70E2581499F8}" srcOrd="0" destOrd="0" presId="urn:microsoft.com/office/officeart/2005/8/layout/lProcess2"/>
    <dgm:cxn modelId="{ECF55D26-692A-48EF-A754-70F0BB891EE9}" type="presParOf" srcId="{AD8A26A0-CF1E-4488-9C40-A56830DB9496}" destId="{DA690ACD-2275-42FC-A2B3-074C9B161E53}" srcOrd="1" destOrd="0" presId="urn:microsoft.com/office/officeart/2005/8/layout/lProcess2"/>
    <dgm:cxn modelId="{688D2068-6B88-4188-9BD7-41669A6B2A1D}" type="presParOf" srcId="{AD8A26A0-CF1E-4488-9C40-A56830DB9496}" destId="{1C91D808-FA05-40FB-98C0-30826F9AC7D0}" srcOrd="2" destOrd="0" presId="urn:microsoft.com/office/officeart/2005/8/layout/lProcess2"/>
    <dgm:cxn modelId="{7CC4E309-FB93-49A0-BC00-9F254AFB3DD5}" type="presParOf" srcId="{1C91D808-FA05-40FB-98C0-30826F9AC7D0}" destId="{FD70EC0E-DE06-49F4-92EF-EAF85B17F963}" srcOrd="0" destOrd="0" presId="urn:microsoft.com/office/officeart/2005/8/layout/lProcess2"/>
    <dgm:cxn modelId="{D0D5D04B-88CD-4528-A386-EE15BD641AB4}" type="presParOf" srcId="{FD70EC0E-DE06-49F4-92EF-EAF85B17F963}" destId="{2AA9F001-E6C6-4CF9-AA7E-5A931EEC888A}" srcOrd="0" destOrd="0" presId="urn:microsoft.com/office/officeart/2005/8/layout/lProcess2"/>
    <dgm:cxn modelId="{3CE2A114-326E-4C1E-8B4B-BE0B477016F3}" type="presParOf" srcId="{FD70EC0E-DE06-49F4-92EF-EAF85B17F963}" destId="{A205B503-3ABF-4ABA-A1FB-3C8F73B2B489}" srcOrd="1" destOrd="0" presId="urn:microsoft.com/office/officeart/2005/8/layout/lProcess2"/>
    <dgm:cxn modelId="{DD451352-2B64-4755-B13C-5CBC0AF0F7EB}" type="presParOf" srcId="{FD70EC0E-DE06-49F4-92EF-EAF85B17F963}" destId="{B332C077-0F39-4A5C-BA63-72AD828D7D76}" srcOrd="2" destOrd="0" presId="urn:microsoft.com/office/officeart/2005/8/layout/lProcess2"/>
    <dgm:cxn modelId="{F08BA55D-A8D6-4E35-B2AB-148D214A6F25}" type="presParOf" srcId="{FD70EC0E-DE06-49F4-92EF-EAF85B17F963}" destId="{1B2AC9FE-A324-4896-A654-36F0577780D2}" srcOrd="3" destOrd="0" presId="urn:microsoft.com/office/officeart/2005/8/layout/lProcess2"/>
    <dgm:cxn modelId="{A3AA972E-114E-4F78-8D98-B49793676E91}" type="presParOf" srcId="{FD70EC0E-DE06-49F4-92EF-EAF85B17F963}" destId="{038ECB44-FCC6-4F2C-A8E0-0E22EB03E46A}" srcOrd="4" destOrd="0" presId="urn:microsoft.com/office/officeart/2005/8/layout/lProcess2"/>
    <dgm:cxn modelId="{FC01EE8B-110B-4C9C-AD00-CB738456E50F}" type="presParOf" srcId="{77CB6809-02B6-488E-B6C2-32FB7438B724}" destId="{34EE2BEE-4C97-4A4E-9BB6-511C83E5A0CC}" srcOrd="1" destOrd="0" presId="urn:microsoft.com/office/officeart/2005/8/layout/lProcess2"/>
    <dgm:cxn modelId="{51B0681F-4916-4B54-8FE5-04F19C76D40F}" type="presParOf" srcId="{77CB6809-02B6-488E-B6C2-32FB7438B724}" destId="{CB863271-48AE-4C4D-88B5-04C33AB13CA6}" srcOrd="2" destOrd="0" presId="urn:microsoft.com/office/officeart/2005/8/layout/lProcess2"/>
    <dgm:cxn modelId="{6EE0B9A2-ACEB-480F-8F63-9208DC40E037}" type="presParOf" srcId="{CB863271-48AE-4C4D-88B5-04C33AB13CA6}" destId="{3A077117-2B3A-49F8-8EA2-0097E382341C}" srcOrd="0" destOrd="0" presId="urn:microsoft.com/office/officeart/2005/8/layout/lProcess2"/>
    <dgm:cxn modelId="{B39C1953-C001-4C42-9294-FE562DCB4D77}" type="presParOf" srcId="{CB863271-48AE-4C4D-88B5-04C33AB13CA6}" destId="{EF7CE5AC-FE98-490C-9DA3-8CDC18524CA9}" srcOrd="1" destOrd="0" presId="urn:microsoft.com/office/officeart/2005/8/layout/lProcess2"/>
    <dgm:cxn modelId="{D0D74761-5736-4D38-849E-7C81BC03B0C6}" type="presParOf" srcId="{CB863271-48AE-4C4D-88B5-04C33AB13CA6}" destId="{8F88C9DA-F20D-475F-AFAC-20E5D079559C}" srcOrd="2" destOrd="0" presId="urn:microsoft.com/office/officeart/2005/8/layout/lProcess2"/>
    <dgm:cxn modelId="{2609F59F-916C-4A25-9B60-CAFEED67E138}" type="presParOf" srcId="{8F88C9DA-F20D-475F-AFAC-20E5D079559C}" destId="{DE37F35B-EF54-4A91-980C-2999E436ED7A}" srcOrd="0" destOrd="0" presId="urn:microsoft.com/office/officeart/2005/8/layout/lProcess2"/>
    <dgm:cxn modelId="{4AC2C2DA-4FFD-4E73-BDB4-67E63863523E}" type="presParOf" srcId="{DE37F35B-EF54-4A91-980C-2999E436ED7A}" destId="{CEA8B683-D7DE-42EA-A39C-7EE5B66B9B9A}" srcOrd="0" destOrd="0" presId="urn:microsoft.com/office/officeart/2005/8/layout/lProcess2"/>
    <dgm:cxn modelId="{E687CA5E-A9DB-441E-8B99-987D996706B1}" type="presParOf" srcId="{DE37F35B-EF54-4A91-980C-2999E436ED7A}" destId="{162E82B1-D0EA-48DD-9BC8-EBDF05A68C77}" srcOrd="1" destOrd="0" presId="urn:microsoft.com/office/officeart/2005/8/layout/lProcess2"/>
    <dgm:cxn modelId="{5E5FC727-9230-4B8E-881E-764BE188B5D9}" type="presParOf" srcId="{DE37F35B-EF54-4A91-980C-2999E436ED7A}" destId="{FF038A94-2D57-4467-A5D5-62B1766535B6}" srcOrd="2" destOrd="0" presId="urn:microsoft.com/office/officeart/2005/8/layout/lProcess2"/>
    <dgm:cxn modelId="{3E37B556-9FF9-413A-8DD5-85482F5F60B9}" type="presParOf" srcId="{DE37F35B-EF54-4A91-980C-2999E436ED7A}" destId="{E40CE0DD-D3D0-4A5B-AD3E-8372F0DF5ACF}" srcOrd="3" destOrd="0" presId="urn:microsoft.com/office/officeart/2005/8/layout/lProcess2"/>
    <dgm:cxn modelId="{31BAC31D-5746-499C-B721-78E074C09EBC}" type="presParOf" srcId="{DE37F35B-EF54-4A91-980C-2999E436ED7A}" destId="{79A116D8-773D-4741-8839-709B7344DAF4}" srcOrd="4" destOrd="0" presId="urn:microsoft.com/office/officeart/2005/8/layout/lProcess2"/>
    <dgm:cxn modelId="{20DA3421-0AF3-4C81-8CE7-51C1168E7698}" type="presParOf" srcId="{DE37F35B-EF54-4A91-980C-2999E436ED7A}" destId="{7CEF177B-C1C7-454C-9E54-31B6A34FE9F0}" srcOrd="5" destOrd="0" presId="urn:microsoft.com/office/officeart/2005/8/layout/lProcess2"/>
    <dgm:cxn modelId="{A0FDFA9E-AADF-4C5C-9400-8943386E8599}" type="presParOf" srcId="{DE37F35B-EF54-4A91-980C-2999E436ED7A}" destId="{EAA4FA1F-59F8-4D07-9909-CC7954991D24}" srcOrd="6" destOrd="0" presId="urn:microsoft.com/office/officeart/2005/8/layout/lProcess2"/>
    <dgm:cxn modelId="{0AE4EAC6-DBD6-4EE5-8F4F-2C107E7993CC}" type="presParOf" srcId="{77CB6809-02B6-488E-B6C2-32FB7438B724}" destId="{2CD1F74E-0536-4C56-82E3-C26AE0A40427}" srcOrd="3" destOrd="0" presId="urn:microsoft.com/office/officeart/2005/8/layout/lProcess2"/>
    <dgm:cxn modelId="{0F8B9C65-E8CF-439A-8235-BF7F68D1EC0F}" type="presParOf" srcId="{77CB6809-02B6-488E-B6C2-32FB7438B724}" destId="{A4647B6B-3310-4309-9011-2DEC9FF81F5B}" srcOrd="4" destOrd="0" presId="urn:microsoft.com/office/officeart/2005/8/layout/lProcess2"/>
    <dgm:cxn modelId="{D8F50E9D-4EBA-49D4-A502-AA1347C35C44}" type="presParOf" srcId="{A4647B6B-3310-4309-9011-2DEC9FF81F5B}" destId="{14E094B4-993C-431A-81EE-4407DD24301F}" srcOrd="0" destOrd="0" presId="urn:microsoft.com/office/officeart/2005/8/layout/lProcess2"/>
    <dgm:cxn modelId="{34C4EE6E-EC1F-4FCB-ABB8-11F86E3CDDE2}" type="presParOf" srcId="{A4647B6B-3310-4309-9011-2DEC9FF81F5B}" destId="{44438E69-1C52-434E-AE15-6112A6540499}" srcOrd="1" destOrd="0" presId="urn:microsoft.com/office/officeart/2005/8/layout/lProcess2"/>
    <dgm:cxn modelId="{65E89DF6-74A1-4DAD-84A9-9168910434A0}" type="presParOf" srcId="{A4647B6B-3310-4309-9011-2DEC9FF81F5B}" destId="{FD4414FD-176D-4A46-8870-B3215E558599}" srcOrd="2" destOrd="0" presId="urn:microsoft.com/office/officeart/2005/8/layout/lProcess2"/>
    <dgm:cxn modelId="{76104304-E828-416F-990B-9C7E63E3914C}" type="presParOf" srcId="{FD4414FD-176D-4A46-8870-B3215E558599}" destId="{46F1DA59-777B-49C9-97B3-AA7204311562}" srcOrd="0" destOrd="0" presId="urn:microsoft.com/office/officeart/2005/8/layout/lProcess2"/>
    <dgm:cxn modelId="{45232EA4-1433-4D40-9599-961A51AE0AF6}" type="presParOf" srcId="{46F1DA59-777B-49C9-97B3-AA7204311562}" destId="{5A0D5C5B-8FFB-4FF3-AC48-9CBFB9FD525C}" srcOrd="0" destOrd="0" presId="urn:microsoft.com/office/officeart/2005/8/layout/lProcess2"/>
    <dgm:cxn modelId="{837A0E54-8D09-4353-9979-580B6BC4731D}" type="presParOf" srcId="{46F1DA59-777B-49C9-97B3-AA7204311562}" destId="{4A7BD595-8988-4142-9657-EE721E62E57D}" srcOrd="1" destOrd="0" presId="urn:microsoft.com/office/officeart/2005/8/layout/lProcess2"/>
    <dgm:cxn modelId="{3767654A-A023-4570-B824-AA00236B0B66}" type="presParOf" srcId="{46F1DA59-777B-49C9-97B3-AA7204311562}" destId="{2271F70B-0E65-4DAA-904D-43A02AF3A02E}"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0767E-EEBB-42D9-827A-624162287900}">
      <dsp:nvSpPr>
        <dsp:cNvPr id="0" name=""/>
        <dsp:cNvSpPr/>
      </dsp:nvSpPr>
      <dsp:spPr>
        <a:xfrm rot="10800000">
          <a:off x="1664178" y="1918"/>
          <a:ext cx="5472684" cy="114288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3979"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Each RHEC has a unique structure</a:t>
          </a:r>
          <a:endParaRPr lang="en-US" sz="2400" kern="1200" dirty="0">
            <a:solidFill>
              <a:schemeClr val="tx1"/>
            </a:solidFill>
          </a:endParaRPr>
        </a:p>
      </dsp:txBody>
      <dsp:txXfrm rot="10800000">
        <a:off x="1949898" y="1918"/>
        <a:ext cx="5186964" cy="1142881"/>
      </dsp:txXfrm>
    </dsp:sp>
    <dsp:sp modelId="{FE0401D3-8D4B-4217-8436-81130B2B395E}">
      <dsp:nvSpPr>
        <dsp:cNvPr id="0" name=""/>
        <dsp:cNvSpPr/>
      </dsp:nvSpPr>
      <dsp:spPr>
        <a:xfrm>
          <a:off x="342961" y="149133"/>
          <a:ext cx="1142881" cy="1142881"/>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C69819-9ECE-440E-95BD-71DF6499A17B}">
      <dsp:nvSpPr>
        <dsp:cNvPr id="0" name=""/>
        <dsp:cNvSpPr/>
      </dsp:nvSpPr>
      <dsp:spPr>
        <a:xfrm rot="10800000">
          <a:off x="1600202" y="1508976"/>
          <a:ext cx="5472684" cy="114288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3979"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Highest priority for all 3 = Funding</a:t>
          </a:r>
          <a:endParaRPr lang="en-US" sz="2400" kern="1200" dirty="0">
            <a:solidFill>
              <a:schemeClr val="tx1"/>
            </a:solidFill>
          </a:endParaRPr>
        </a:p>
      </dsp:txBody>
      <dsp:txXfrm rot="10800000">
        <a:off x="1885922" y="1508976"/>
        <a:ext cx="5186964" cy="1142881"/>
      </dsp:txXfrm>
    </dsp:sp>
    <dsp:sp modelId="{25998664-7B92-4838-B4F9-39AE3AB737D7}">
      <dsp:nvSpPr>
        <dsp:cNvPr id="0" name=""/>
        <dsp:cNvSpPr/>
      </dsp:nvSpPr>
      <dsp:spPr>
        <a:xfrm>
          <a:off x="342961" y="1578452"/>
          <a:ext cx="1142881" cy="1142881"/>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1000" b="-1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DAEA58-328D-4612-A7F7-AC2229095AD4}">
      <dsp:nvSpPr>
        <dsp:cNvPr id="0" name=""/>
        <dsp:cNvSpPr/>
      </dsp:nvSpPr>
      <dsp:spPr>
        <a:xfrm rot="10800000">
          <a:off x="1664178" y="2969999"/>
          <a:ext cx="5472684" cy="114288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3979" tIns="76200" rIns="14224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HPCDP can build stronger relationships with RHECS and a deeper understanding of community level change process</a:t>
          </a:r>
          <a:endParaRPr lang="en-US" sz="2000" kern="1200" dirty="0">
            <a:solidFill>
              <a:schemeClr val="tx1"/>
            </a:solidFill>
          </a:endParaRPr>
        </a:p>
      </dsp:txBody>
      <dsp:txXfrm rot="10800000">
        <a:off x="1949898" y="2969999"/>
        <a:ext cx="5186964" cy="1142881"/>
      </dsp:txXfrm>
    </dsp:sp>
    <dsp:sp modelId="{4962B054-90B5-4914-8A5D-3A05B2DF2540}">
      <dsp:nvSpPr>
        <dsp:cNvPr id="0" name=""/>
        <dsp:cNvSpPr/>
      </dsp:nvSpPr>
      <dsp:spPr>
        <a:xfrm>
          <a:off x="342961" y="2866648"/>
          <a:ext cx="1142881" cy="1142881"/>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6000" r="-3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8CFD0-C0CA-4118-93AA-70E2581499F8}">
      <dsp:nvSpPr>
        <dsp:cNvPr id="0" name=""/>
        <dsp:cNvSpPr/>
      </dsp:nvSpPr>
      <dsp:spPr>
        <a:xfrm>
          <a:off x="6" y="0"/>
          <a:ext cx="2471040" cy="454510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Relationship-based</a:t>
          </a:r>
          <a:endParaRPr lang="en-US" sz="2000" kern="1200" dirty="0"/>
        </a:p>
      </dsp:txBody>
      <dsp:txXfrm>
        <a:off x="6" y="0"/>
        <a:ext cx="2471040" cy="1363531"/>
      </dsp:txXfrm>
    </dsp:sp>
    <dsp:sp modelId="{2AA9F001-E6C6-4CF9-AA7E-5A931EEC888A}">
      <dsp:nvSpPr>
        <dsp:cNvPr id="0" name=""/>
        <dsp:cNvSpPr/>
      </dsp:nvSpPr>
      <dsp:spPr>
        <a:xfrm>
          <a:off x="176260" y="1063094"/>
          <a:ext cx="2123190" cy="695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rPr>
            <a:t>Closer </a:t>
          </a:r>
          <a:r>
            <a:rPr lang="en-US" sz="1600" kern="1200" smtClean="0">
              <a:solidFill>
                <a:schemeClr val="tx1"/>
              </a:solidFill>
            </a:rPr>
            <a:t>Relationship with RHECs</a:t>
          </a:r>
          <a:endParaRPr lang="en-US" sz="1600" kern="1200" dirty="0">
            <a:solidFill>
              <a:schemeClr val="tx1"/>
            </a:solidFill>
          </a:endParaRPr>
        </a:p>
      </dsp:txBody>
      <dsp:txXfrm>
        <a:off x="196626" y="1083460"/>
        <a:ext cx="2082458" cy="654614"/>
      </dsp:txXfrm>
    </dsp:sp>
    <dsp:sp modelId="{B332C077-0F39-4A5C-BA63-72AD828D7D76}">
      <dsp:nvSpPr>
        <dsp:cNvPr id="0" name=""/>
        <dsp:cNvSpPr/>
      </dsp:nvSpPr>
      <dsp:spPr>
        <a:xfrm>
          <a:off x="194255" y="1996022"/>
          <a:ext cx="2140981" cy="12983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rPr>
            <a:t>Development of communication channels to inform statewide transformation efforts</a:t>
          </a:r>
          <a:endParaRPr lang="en-US" sz="1600" kern="1200" dirty="0">
            <a:solidFill>
              <a:schemeClr val="tx1"/>
            </a:solidFill>
          </a:endParaRPr>
        </a:p>
      </dsp:txBody>
      <dsp:txXfrm>
        <a:off x="232282" y="2034049"/>
        <a:ext cx="2064927" cy="1222291"/>
      </dsp:txXfrm>
    </dsp:sp>
    <dsp:sp modelId="{038ECB44-FCC6-4F2C-A8E0-0E22EB03E46A}">
      <dsp:nvSpPr>
        <dsp:cNvPr id="0" name=""/>
        <dsp:cNvSpPr/>
      </dsp:nvSpPr>
      <dsp:spPr>
        <a:xfrm>
          <a:off x="174815" y="3454298"/>
          <a:ext cx="2140981" cy="8915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rPr>
            <a:t>Move beyond traditional concepts of technical assistance</a:t>
          </a:r>
          <a:endParaRPr lang="en-US" sz="1600" kern="1200" dirty="0">
            <a:solidFill>
              <a:schemeClr val="tx1"/>
            </a:solidFill>
          </a:endParaRPr>
        </a:p>
      </dsp:txBody>
      <dsp:txXfrm>
        <a:off x="200929" y="3480412"/>
        <a:ext cx="2088753" cy="839366"/>
      </dsp:txXfrm>
    </dsp:sp>
    <dsp:sp modelId="{3A077117-2B3A-49F8-8EA2-0097E382341C}">
      <dsp:nvSpPr>
        <dsp:cNvPr id="0" name=""/>
        <dsp:cNvSpPr/>
      </dsp:nvSpPr>
      <dsp:spPr>
        <a:xfrm>
          <a:off x="2647197" y="0"/>
          <a:ext cx="2676227" cy="454510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Capacity-building</a:t>
          </a:r>
          <a:r>
            <a:rPr lang="en-US" sz="2400" kern="1200" dirty="0" smtClean="0"/>
            <a:t> </a:t>
          </a:r>
          <a:endParaRPr lang="en-US" sz="2400" kern="1200" dirty="0"/>
        </a:p>
      </dsp:txBody>
      <dsp:txXfrm>
        <a:off x="2647197" y="0"/>
        <a:ext cx="2676227" cy="1363531"/>
      </dsp:txXfrm>
    </dsp:sp>
    <dsp:sp modelId="{CEA8B683-D7DE-42EA-A39C-7EE5B66B9B9A}">
      <dsp:nvSpPr>
        <dsp:cNvPr id="0" name=""/>
        <dsp:cNvSpPr/>
      </dsp:nvSpPr>
      <dsp:spPr>
        <a:xfrm>
          <a:off x="2697333" y="1122624"/>
          <a:ext cx="2491182" cy="5739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rPr>
            <a:t>Develop materials in tandem with RHEC goals</a:t>
          </a:r>
          <a:endParaRPr lang="en-US" sz="1600" kern="1200" dirty="0">
            <a:solidFill>
              <a:schemeClr val="tx1"/>
            </a:solidFill>
          </a:endParaRPr>
        </a:p>
      </dsp:txBody>
      <dsp:txXfrm>
        <a:off x="2714144" y="1139435"/>
        <a:ext cx="2457560" cy="540348"/>
      </dsp:txXfrm>
    </dsp:sp>
    <dsp:sp modelId="{FF038A94-2D57-4467-A5D5-62B1766535B6}">
      <dsp:nvSpPr>
        <dsp:cNvPr id="0" name=""/>
        <dsp:cNvSpPr/>
      </dsp:nvSpPr>
      <dsp:spPr>
        <a:xfrm>
          <a:off x="2712834" y="1794245"/>
          <a:ext cx="2464291" cy="10651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solidFill>
                <a:schemeClr val="tx1"/>
              </a:solidFill>
            </a:rPr>
            <a:t>Maintain shared tobacco prevention efforts, but also leverage RHECs to increase other areas of health promotion resources</a:t>
          </a:r>
          <a:endParaRPr lang="en-US" sz="1400" kern="1200" dirty="0">
            <a:solidFill>
              <a:schemeClr val="tx1"/>
            </a:solidFill>
          </a:endParaRPr>
        </a:p>
      </dsp:txBody>
      <dsp:txXfrm>
        <a:off x="2744030" y="1825441"/>
        <a:ext cx="2401899" cy="1002725"/>
      </dsp:txXfrm>
    </dsp:sp>
    <dsp:sp modelId="{79A116D8-773D-4741-8839-709B7344DAF4}">
      <dsp:nvSpPr>
        <dsp:cNvPr id="0" name=""/>
        <dsp:cNvSpPr/>
      </dsp:nvSpPr>
      <dsp:spPr>
        <a:xfrm>
          <a:off x="2732788" y="2966691"/>
          <a:ext cx="2476537" cy="5934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solidFill>
                <a:schemeClr val="tx1"/>
              </a:solidFill>
            </a:rPr>
            <a:t>Foster stronger partnerships between county public health and RHECs</a:t>
          </a:r>
          <a:endParaRPr lang="en-US" sz="1400" kern="1200" dirty="0">
            <a:solidFill>
              <a:schemeClr val="tx1"/>
            </a:solidFill>
          </a:endParaRPr>
        </a:p>
      </dsp:txBody>
      <dsp:txXfrm>
        <a:off x="2750171" y="2984074"/>
        <a:ext cx="2441771" cy="558717"/>
      </dsp:txXfrm>
    </dsp:sp>
    <dsp:sp modelId="{EAA4FA1F-59F8-4D07-9909-CC7954991D24}">
      <dsp:nvSpPr>
        <dsp:cNvPr id="0" name=""/>
        <dsp:cNvSpPr/>
      </dsp:nvSpPr>
      <dsp:spPr>
        <a:xfrm>
          <a:off x="2739104" y="3721550"/>
          <a:ext cx="2539482" cy="6440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solidFill>
                <a:schemeClr val="tx1"/>
              </a:solidFill>
            </a:rPr>
            <a:t>Foster RHEC Peer relationships</a:t>
          </a:r>
          <a:endParaRPr lang="en-US" sz="1400" kern="1200" dirty="0">
            <a:solidFill>
              <a:schemeClr val="tx1"/>
            </a:solidFill>
          </a:endParaRPr>
        </a:p>
      </dsp:txBody>
      <dsp:txXfrm>
        <a:off x="2757967" y="3740413"/>
        <a:ext cx="2501756" cy="606299"/>
      </dsp:txXfrm>
    </dsp:sp>
    <dsp:sp modelId="{14E094B4-993C-431A-81EE-4407DD24301F}">
      <dsp:nvSpPr>
        <dsp:cNvPr id="0" name=""/>
        <dsp:cNvSpPr/>
      </dsp:nvSpPr>
      <dsp:spPr>
        <a:xfrm>
          <a:off x="5551037" y="0"/>
          <a:ext cx="2676227" cy="454510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Data and Surveillance</a:t>
          </a:r>
          <a:endParaRPr lang="en-US" sz="2400" kern="1200" dirty="0"/>
        </a:p>
      </dsp:txBody>
      <dsp:txXfrm>
        <a:off x="5551037" y="0"/>
        <a:ext cx="2676227" cy="1363531"/>
      </dsp:txXfrm>
    </dsp:sp>
    <dsp:sp modelId="{5A0D5C5B-8FFB-4FF3-AC48-9CBFB9FD525C}">
      <dsp:nvSpPr>
        <dsp:cNvPr id="0" name=""/>
        <dsp:cNvSpPr/>
      </dsp:nvSpPr>
      <dsp:spPr>
        <a:xfrm>
          <a:off x="5696624" y="1254514"/>
          <a:ext cx="2358163" cy="17478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rPr>
            <a:t>Streamline access to data that RHECs need for their local/regional chronic disease prevention and health equity work</a:t>
          </a:r>
          <a:endParaRPr lang="en-US" sz="1600" kern="1200" dirty="0">
            <a:solidFill>
              <a:schemeClr val="tx1"/>
            </a:solidFill>
          </a:endParaRPr>
        </a:p>
      </dsp:txBody>
      <dsp:txXfrm>
        <a:off x="5747817" y="1305707"/>
        <a:ext cx="2255777" cy="1645473"/>
      </dsp:txXfrm>
    </dsp:sp>
    <dsp:sp modelId="{2271F70B-0E65-4DAA-904D-43A02AF3A02E}">
      <dsp:nvSpPr>
        <dsp:cNvPr id="0" name=""/>
        <dsp:cNvSpPr/>
      </dsp:nvSpPr>
      <dsp:spPr>
        <a:xfrm>
          <a:off x="5669722" y="3214106"/>
          <a:ext cx="2438856" cy="11035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rPr>
            <a:t>Conduct a formal needs assessment to determine gap of current state and desired state</a:t>
          </a:r>
          <a:endParaRPr lang="en-US" sz="1600" kern="1200" dirty="0">
            <a:solidFill>
              <a:schemeClr val="tx1"/>
            </a:solidFill>
          </a:endParaRPr>
        </a:p>
      </dsp:txBody>
      <dsp:txXfrm>
        <a:off x="5702044" y="3246428"/>
        <a:ext cx="2374212" cy="1038915"/>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8C9AAE6-0FDA-454E-9644-9DF282732CF7}" type="datetimeFigureOut">
              <a:rPr lang="en-US" smtClean="0"/>
              <a:t>12/11/2017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ECDC63B2-CCC1-405D-A9F6-64217AF414E1}" type="slidenum">
              <a:rPr lang="en-US" smtClean="0"/>
              <a:t>‹#›</a:t>
            </a:fld>
            <a:endParaRPr lang="en-US" dirty="0"/>
          </a:p>
        </p:txBody>
      </p:sp>
    </p:spTree>
    <p:extLst>
      <p:ext uri="{BB962C8B-B14F-4D97-AF65-F5344CB8AC3E}">
        <p14:creationId xmlns:p14="http://schemas.microsoft.com/office/powerpoint/2010/main" val="2358453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Regional Health Equity Coalition model supports regional, community-driven, culturally-specific, cross-sectoral strategies aimed at reducing local health disparities. We know that some of the most powerful ways that inequities can be addressed in Oregon are through system, policy and environmental change efforts. Our partnerships with RHECs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are key to ensure that we are doing this work well and in ways that enhance communities by building resilience while protecting marginalized communities who have been exploited through industry tactics and unfair resource distribution for far too long. Over the next biennium</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aim to better tie these local strategies with statewide goals –  to help inform and ensure that community voice and equitable solutions are interwoven throughout our public health strategies.</a:t>
            </a:r>
            <a:r>
              <a:rPr lang="en-US"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Health-E (Josephine</a:t>
            </a:r>
            <a:r>
              <a:rPr lang="en-US" sz="1200" kern="1200" baseline="0" dirty="0" smtClean="0">
                <a:solidFill>
                  <a:schemeClr val="tx1"/>
                </a:solidFill>
                <a:effectLst/>
                <a:latin typeface="+mn-lt"/>
                <a:ea typeface="+mn-ea"/>
                <a:cs typeface="+mn-cs"/>
              </a:rPr>
              <a:t> and Jackson)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MCHEA – Hood River, Wasco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Linn Benton – Linn and Benton Counties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Let’s Talk Diversity – Jefferson (Crook and Deschutes soon)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Oregon Health Equity Alliance – Multnomah, Washington and Clackamas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Klamath Regional Health Equity Coalition – Klamath County and Klamath Tribe</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r>
              <a:rPr lang="en-US" baseline="0" dirty="0" smtClean="0"/>
              <a:t>We will then go over the findings of an evaluation conducted by Oregon Research Institute which examined the  effectiveness of HPCDP’s work with RHECs towards the goals of integration of tobacco and chronic disease data in local equity planning and engagement of PSE change into community conversations and plans to increase equity.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will</a:t>
            </a:r>
            <a:r>
              <a:rPr lang="en-US" sz="1200" kern="1200" baseline="0" dirty="0" smtClean="0">
                <a:solidFill>
                  <a:schemeClr val="tx1"/>
                </a:solidFill>
                <a:effectLst/>
                <a:latin typeface="+mn-lt"/>
                <a:ea typeface="+mn-ea"/>
                <a:cs typeface="+mn-cs"/>
              </a:rPr>
              <a:t> also take a look at the plan to operationalize the recommendations within our section, and have a table discussion about the activities proposed. </a:t>
            </a:r>
            <a:endParaRPr lang="en-US" dirty="0"/>
          </a:p>
        </p:txBody>
      </p:sp>
      <p:sp>
        <p:nvSpPr>
          <p:cNvPr id="4" name="Slide Number Placeholder 3"/>
          <p:cNvSpPr>
            <a:spLocks noGrp="1"/>
          </p:cNvSpPr>
          <p:nvPr>
            <p:ph type="sldNum" sz="quarter" idx="10"/>
          </p:nvPr>
        </p:nvSpPr>
        <p:spPr/>
        <p:txBody>
          <a:bodyPr/>
          <a:lstStyle/>
          <a:p>
            <a:fld id="{ECDC63B2-CCC1-405D-A9F6-64217AF414E1}" type="slidenum">
              <a:rPr lang="en-US" smtClean="0"/>
              <a:t>1</a:t>
            </a:fld>
            <a:endParaRPr lang="en-US" dirty="0"/>
          </a:p>
        </p:txBody>
      </p:sp>
    </p:spTree>
    <p:extLst>
      <p:ext uri="{BB962C8B-B14F-4D97-AF65-F5344CB8AC3E}">
        <p14:creationId xmlns:p14="http://schemas.microsoft.com/office/powerpoint/2010/main" val="3898720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HPCDP is organized to support RHECs through a team model of a liaison and a Policy Specialist.  Over the course of the last few months, these HPCDP support teams have worked closely with RHECs to provide guidance and clarity of the budget and scope of work development process. Contracts are now in place with 5 RHECs and in development with the 6</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Over the course of the next biennium,</a:t>
            </a:r>
            <a:r>
              <a:rPr lang="en-US" sz="1200" kern="1200" baseline="0" dirty="0" smtClean="0">
                <a:solidFill>
                  <a:schemeClr val="tx1"/>
                </a:solidFill>
                <a:effectLst/>
                <a:latin typeface="+mn-lt"/>
                <a:ea typeface="+mn-ea"/>
                <a:cs typeface="+mn-cs"/>
              </a:rPr>
              <a:t> RHECs will </a:t>
            </a:r>
            <a:r>
              <a:rPr lang="en-US" sz="1200" kern="1200" dirty="0" smtClean="0">
                <a:solidFill>
                  <a:schemeClr val="tx1"/>
                </a:solidFill>
                <a:effectLst/>
                <a:latin typeface="+mn-lt"/>
                <a:ea typeface="+mn-ea"/>
                <a:cs typeface="+mn-cs"/>
              </a:rPr>
              <a:t>support and inform</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implementation of strategies to address, tobacco and alcohol prevention in Year 1 and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nutrition, physical activity</a:t>
            </a:r>
            <a:r>
              <a:rPr lang="en-US" sz="1200" kern="1200" baseline="0" dirty="0" smtClean="0">
                <a:solidFill>
                  <a:schemeClr val="tx1"/>
                </a:solidFill>
                <a:effectLst/>
                <a:latin typeface="+mn-lt"/>
                <a:ea typeface="+mn-ea"/>
                <a:cs typeface="+mn-cs"/>
              </a:rPr>
              <a:t> in Yr 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Over the course of the next year, we aim to provide resources and support to enhance their capacity to strongly communicate the links of social determinants of health to the burden of chronic diseases amongst Oregon culturally-specific communities.  We also aim to build our internal capacity to infuse health equity into the strategic decisions we make as a section.  Overall, we are hopeful that our successful partnership with RHECs can serve as a model for the rest of the Public Health Division that will ultimately lead to growing resources for RHECs in future years.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CDC63B2-CCC1-405D-A9F6-64217AF414E1}" type="slidenum">
              <a:rPr lang="en-US" smtClean="0"/>
              <a:t>2</a:t>
            </a:fld>
            <a:endParaRPr lang="en-US" dirty="0"/>
          </a:p>
        </p:txBody>
      </p:sp>
    </p:spTree>
    <p:extLst>
      <p:ext uri="{BB962C8B-B14F-4D97-AF65-F5344CB8AC3E}">
        <p14:creationId xmlns:p14="http://schemas.microsoft.com/office/powerpoint/2010/main" val="394671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Conducted</a:t>
            </a:r>
            <a:r>
              <a:rPr lang="en-US" baseline="0" dirty="0" smtClean="0"/>
              <a:t> in 2016 with three RHECs; Let’s Talk Diversity, Linn Benton, and OHEA</a:t>
            </a:r>
          </a:p>
          <a:p>
            <a:r>
              <a:rPr lang="en-US" baseline="0" dirty="0" smtClean="0"/>
              <a:t>Oregon Research Institute – Community and Evaluation Services used the CDC Evaluation Framework Process to develop RHEC Stakeholder perspectives on coalition histories, structure, functioning and use of HPCDP’s support. </a:t>
            </a:r>
          </a:p>
          <a:p>
            <a:r>
              <a:rPr lang="en-US" baseline="0" dirty="0" smtClean="0"/>
              <a:t>On-site interviews were conducted over the course of 4 months</a:t>
            </a:r>
          </a:p>
          <a:p>
            <a:r>
              <a:rPr lang="en-US" baseline="0" dirty="0" smtClean="0"/>
              <a:t>Online or mailed paper versions of the survey were made available to RHECs after site visits and were completed by 26 members across three Coalitions. </a:t>
            </a:r>
          </a:p>
          <a:p>
            <a:endParaRPr lang="en-US" dirty="0"/>
          </a:p>
        </p:txBody>
      </p:sp>
      <p:sp>
        <p:nvSpPr>
          <p:cNvPr id="4" name="Slide Number Placeholder 3"/>
          <p:cNvSpPr>
            <a:spLocks noGrp="1"/>
          </p:cNvSpPr>
          <p:nvPr>
            <p:ph type="sldNum" sz="quarter" idx="10"/>
          </p:nvPr>
        </p:nvSpPr>
        <p:spPr/>
        <p:txBody>
          <a:bodyPr/>
          <a:lstStyle/>
          <a:p>
            <a:fld id="{ECDC63B2-CCC1-405D-A9F6-64217AF414E1}" type="slidenum">
              <a:rPr lang="en-US" smtClean="0"/>
              <a:t>3</a:t>
            </a:fld>
            <a:endParaRPr lang="en-US" dirty="0"/>
          </a:p>
        </p:txBody>
      </p:sp>
    </p:spTree>
    <p:extLst>
      <p:ext uri="{BB962C8B-B14F-4D97-AF65-F5344CB8AC3E}">
        <p14:creationId xmlns:p14="http://schemas.microsoft.com/office/powerpoint/2010/main" val="2301617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Purpose of</a:t>
            </a:r>
            <a:r>
              <a:rPr lang="en-US" baseline="0" dirty="0" smtClean="0"/>
              <a:t> this unique evaluation was to assess the effectiveness of HPCDP’s work with three of the initially funded RHECs (Let’s Talk Diversity, Linn Benton Health Equity Alliance and Oregon Health Equity Alliance).   The evaluation assessed two levels. 1) the integration of tobacco and chronic disease data in local equity planning; and 2) engagement in public health related policy system, and environmental change into community conversations and plans that seek to increase health equity.  </a:t>
            </a:r>
          </a:p>
          <a:p>
            <a:endParaRPr lang="en-US" baseline="0" dirty="0" smtClean="0"/>
          </a:p>
          <a:p>
            <a:r>
              <a:rPr lang="en-US" baseline="0" dirty="0" smtClean="0"/>
              <a:t>On site interviews were conducted with RHECs one at a time at their own sites over 4 months.  There were also surveys used. </a:t>
            </a:r>
          </a:p>
          <a:p>
            <a:endParaRPr lang="en-US" baseline="0" dirty="0" smtClean="0"/>
          </a:p>
          <a:p>
            <a:r>
              <a:rPr lang="en-US" baseline="0" dirty="0" smtClean="0"/>
              <a:t>Main Findings: </a:t>
            </a:r>
            <a:endParaRPr lang="en-US" dirty="0" smtClean="0"/>
          </a:p>
          <a:p>
            <a:pPr marL="228600" lvl="0" indent="-228600">
              <a:buAutoNum type="arabicPeriod"/>
            </a:pPr>
            <a:r>
              <a:rPr lang="en-US" dirty="0" smtClean="0"/>
              <a:t>Each coalition had developed a unique organizational structure and approach to health equity transformation in their community environments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Funding was the highest priority need among RHECs and the most important facilitating factor that</a:t>
            </a:r>
            <a:r>
              <a:rPr lang="en-US" baseline="0" dirty="0" smtClean="0"/>
              <a:t> HPCDP provides for their sustainability.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HPCDP needs to invest in building stronger, functional relationships with RHECs and their community level change processes to better facilitate chronic disease prevention by RHECs</a:t>
            </a:r>
            <a:endParaRPr lang="en-US"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228600" lvl="0" indent="-228600">
              <a:buAutoNum type="arabicPeriod"/>
            </a:pPr>
            <a:endParaRPr lang="en-US" dirty="0"/>
          </a:p>
        </p:txBody>
      </p:sp>
      <p:sp>
        <p:nvSpPr>
          <p:cNvPr id="4" name="Slide Number Placeholder 3"/>
          <p:cNvSpPr>
            <a:spLocks noGrp="1"/>
          </p:cNvSpPr>
          <p:nvPr>
            <p:ph type="sldNum" sz="quarter" idx="10"/>
          </p:nvPr>
        </p:nvSpPr>
        <p:spPr/>
        <p:txBody>
          <a:bodyPr/>
          <a:lstStyle/>
          <a:p>
            <a:fld id="{ECDC63B2-CCC1-405D-A9F6-64217AF414E1}" type="slidenum">
              <a:rPr lang="en-US" smtClean="0"/>
              <a:t>4</a:t>
            </a:fld>
            <a:endParaRPr lang="en-US" dirty="0"/>
          </a:p>
        </p:txBody>
      </p:sp>
    </p:spTree>
    <p:extLst>
      <p:ext uri="{BB962C8B-B14F-4D97-AF65-F5344CB8AC3E}">
        <p14:creationId xmlns:p14="http://schemas.microsoft.com/office/powerpoint/2010/main" val="39824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DC63B2-CCC1-405D-A9F6-64217AF414E1}" type="slidenum">
              <a:rPr lang="en-US" smtClean="0"/>
              <a:t>5</a:t>
            </a:fld>
            <a:endParaRPr lang="en-US" dirty="0"/>
          </a:p>
        </p:txBody>
      </p:sp>
    </p:spTree>
    <p:extLst>
      <p:ext uri="{BB962C8B-B14F-4D97-AF65-F5344CB8AC3E}">
        <p14:creationId xmlns:p14="http://schemas.microsoft.com/office/powerpoint/2010/main" val="3490635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DC63B2-CCC1-405D-A9F6-64217AF414E1}" type="slidenum">
              <a:rPr lang="en-US" smtClean="0"/>
              <a:t>6</a:t>
            </a:fld>
            <a:endParaRPr lang="en-US" dirty="0"/>
          </a:p>
        </p:txBody>
      </p:sp>
    </p:spTree>
    <p:extLst>
      <p:ext uri="{BB962C8B-B14F-4D97-AF65-F5344CB8AC3E}">
        <p14:creationId xmlns:p14="http://schemas.microsoft.com/office/powerpoint/2010/main" val="1675034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aseline="0" dirty="0" smtClean="0"/>
          </a:p>
          <a:p>
            <a:r>
              <a:rPr lang="en-US" baseline="0" dirty="0" smtClean="0"/>
              <a:t>The feedback can be used to inform our  approach and work moving forward. </a:t>
            </a:r>
          </a:p>
          <a:p>
            <a:endParaRPr lang="en-US" baseline="0" dirty="0" smtClean="0"/>
          </a:p>
          <a:p>
            <a:r>
              <a:rPr lang="en-US" baseline="0" dirty="0" smtClean="0"/>
              <a:t>Report Recommendations are bucketed into 3 Categories: Relationships, Capacity-Building, Data and Surveillance</a:t>
            </a:r>
          </a:p>
          <a:p>
            <a:endParaRPr lang="en-US" baseline="0" dirty="0"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DC63B2-CCC1-405D-A9F6-64217AF414E1}" type="slidenum">
              <a:rPr lang="en-US" smtClean="0"/>
              <a:t>8</a:t>
            </a:fld>
            <a:endParaRPr lang="en-US" dirty="0"/>
          </a:p>
        </p:txBody>
      </p:sp>
    </p:spTree>
    <p:extLst>
      <p:ext uri="{BB962C8B-B14F-4D97-AF65-F5344CB8AC3E}">
        <p14:creationId xmlns:p14="http://schemas.microsoft.com/office/powerpoint/2010/main" val="1787545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DC63B2-CCC1-405D-A9F6-64217AF414E1}" type="slidenum">
              <a:rPr lang="en-US" smtClean="0"/>
              <a:t>9</a:t>
            </a:fld>
            <a:endParaRPr lang="en-US" dirty="0"/>
          </a:p>
        </p:txBody>
      </p:sp>
    </p:spTree>
    <p:extLst>
      <p:ext uri="{BB962C8B-B14F-4D97-AF65-F5344CB8AC3E}">
        <p14:creationId xmlns:p14="http://schemas.microsoft.com/office/powerpoint/2010/main" val="768813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15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pPr lvl="0"/>
            <a:r>
              <a:rPr lang="en-US" altLang="en-US" noProof="0" smtClean="0"/>
              <a:t>Click to edit Master title style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pPr lvl="0"/>
            <a:r>
              <a:rPr lang="en-US" altLang="en-US" noProof="0" smtClean="0"/>
              <a:t>Click to edit Master subtitle style</a:t>
            </a:r>
          </a:p>
        </p:txBody>
      </p:sp>
      <p:sp>
        <p:nvSpPr>
          <p:cNvPr id="6149" name="Rectangle 5"/>
          <p:cNvSpPr>
            <a:spLocks noGrp="1" noChangeArrowheads="1"/>
          </p:cNvSpPr>
          <p:nvPr>
            <p:ph type="ftr" sz="quarter" idx="3"/>
          </p:nvPr>
        </p:nvSpPr>
        <p:spPr>
          <a:xfrm>
            <a:off x="2895600" y="6096000"/>
            <a:ext cx="2895600" cy="476250"/>
          </a:xfrm>
        </p:spPr>
        <p:txBody>
          <a:bodyPr/>
          <a:lstStyle>
            <a:lvl1pPr algn="l" eaLnBrk="0" hangingPunct="0">
              <a:spcBef>
                <a:spcPct val="50000"/>
              </a:spcBef>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5" name="Slide Number Placeholder 4"/>
          <p:cNvSpPr>
            <a:spLocks noGrp="1"/>
          </p:cNvSpPr>
          <p:nvPr>
            <p:ph type="sldNum" sz="quarter" idx="11"/>
          </p:nvPr>
        </p:nvSpPr>
        <p:spPr/>
        <p:txBody>
          <a:bodyPr/>
          <a:lstStyle>
            <a:lvl1pPr>
              <a:defRPr/>
            </a:lvl1pPr>
          </a:lstStyle>
          <a:p>
            <a:fld id="{1384907B-912B-4B20-8065-EBD7269315EE}"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22550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5" name="Slide Number Placeholder 4"/>
          <p:cNvSpPr>
            <a:spLocks noGrp="1"/>
          </p:cNvSpPr>
          <p:nvPr>
            <p:ph type="sldNum" sz="quarter" idx="11"/>
          </p:nvPr>
        </p:nvSpPr>
        <p:spPr/>
        <p:txBody>
          <a:bodyPr/>
          <a:lstStyle>
            <a:lvl1pPr>
              <a:defRPr/>
            </a:lvl1pPr>
          </a:lstStyle>
          <a:p>
            <a:fld id="{FA9038FB-E480-4A1D-B75F-EFD3689218C5}"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856114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5" name="Slide Number Placeholder 4"/>
          <p:cNvSpPr>
            <a:spLocks noGrp="1"/>
          </p:cNvSpPr>
          <p:nvPr>
            <p:ph type="sldNum" sz="quarter" idx="11"/>
          </p:nvPr>
        </p:nvSpPr>
        <p:spPr/>
        <p:txBody>
          <a:bodyPr/>
          <a:lstStyle>
            <a:lvl1pPr>
              <a:defRPr/>
            </a:lvl1pPr>
          </a:lstStyle>
          <a:p>
            <a:fld id="{54F549A2-A65D-4965-ABC1-5B12F346E6D1}"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3425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5" name="Slide Number Placeholder 4"/>
          <p:cNvSpPr>
            <a:spLocks noGrp="1"/>
          </p:cNvSpPr>
          <p:nvPr>
            <p:ph type="sldNum" sz="quarter" idx="11"/>
          </p:nvPr>
        </p:nvSpPr>
        <p:spPr/>
        <p:txBody>
          <a:bodyPr/>
          <a:lstStyle>
            <a:lvl1pPr>
              <a:defRPr/>
            </a:lvl1pPr>
          </a:lstStyle>
          <a:p>
            <a:fld id="{CB74315B-297E-4258-8A3E-2C4509C362B8}"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224772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6" name="Slide Number Placeholder 5"/>
          <p:cNvSpPr>
            <a:spLocks noGrp="1"/>
          </p:cNvSpPr>
          <p:nvPr>
            <p:ph type="sldNum" sz="quarter" idx="11"/>
          </p:nvPr>
        </p:nvSpPr>
        <p:spPr/>
        <p:txBody>
          <a:bodyPr/>
          <a:lstStyle>
            <a:lvl1pPr>
              <a:defRPr/>
            </a:lvl1pPr>
          </a:lstStyle>
          <a:p>
            <a:fld id="{58FA6DBE-1C20-41CB-8472-6BDB400181E4}" type="slidenum">
              <a:rPr lang="en-US" altLang="en-US"/>
              <a:pPr/>
              <a:t>‹#›</a:t>
            </a:fld>
            <a:endParaRPr lang="en-US" altLang="en-US" dirty="0"/>
          </a:p>
        </p:txBody>
      </p:sp>
      <p:sp>
        <p:nvSpPr>
          <p:cNvPr id="7" name="Footer Placeholder 6"/>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08064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8" name="Slide Number Placeholder 7"/>
          <p:cNvSpPr>
            <a:spLocks noGrp="1"/>
          </p:cNvSpPr>
          <p:nvPr>
            <p:ph type="sldNum" sz="quarter" idx="11"/>
          </p:nvPr>
        </p:nvSpPr>
        <p:spPr/>
        <p:txBody>
          <a:bodyPr/>
          <a:lstStyle>
            <a:lvl1pPr>
              <a:defRPr/>
            </a:lvl1pPr>
          </a:lstStyle>
          <a:p>
            <a:fld id="{CE991706-0EB7-45B4-8653-7CC989A76162}" type="slidenum">
              <a:rPr lang="en-US" altLang="en-US"/>
              <a:pPr/>
              <a:t>‹#›</a:t>
            </a:fld>
            <a:endParaRPr lang="en-US" altLang="en-US" dirty="0"/>
          </a:p>
        </p:txBody>
      </p:sp>
      <p:sp>
        <p:nvSpPr>
          <p:cNvPr id="9" name="Footer Placeholder 8"/>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78389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4" name="Slide Number Placeholder 3"/>
          <p:cNvSpPr>
            <a:spLocks noGrp="1"/>
          </p:cNvSpPr>
          <p:nvPr>
            <p:ph type="sldNum" sz="quarter" idx="11"/>
          </p:nvPr>
        </p:nvSpPr>
        <p:spPr/>
        <p:txBody>
          <a:bodyPr/>
          <a:lstStyle>
            <a:lvl1pPr>
              <a:defRPr/>
            </a:lvl1pPr>
          </a:lstStyle>
          <a:p>
            <a:fld id="{0EB3D1C1-D414-416A-8DA3-F265E1C39290}" type="slidenum">
              <a:rPr lang="en-US" altLang="en-US"/>
              <a:pPr/>
              <a:t>‹#›</a:t>
            </a:fld>
            <a:endParaRPr lang="en-US" altLang="en-US" dirty="0"/>
          </a:p>
        </p:txBody>
      </p:sp>
      <p:sp>
        <p:nvSpPr>
          <p:cNvPr id="5" name="Footer Placeholder 4"/>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88638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3" name="Slide Number Placeholder 2"/>
          <p:cNvSpPr>
            <a:spLocks noGrp="1"/>
          </p:cNvSpPr>
          <p:nvPr>
            <p:ph type="sldNum" sz="quarter" idx="11"/>
          </p:nvPr>
        </p:nvSpPr>
        <p:spPr/>
        <p:txBody>
          <a:bodyPr/>
          <a:lstStyle>
            <a:lvl1pPr>
              <a:defRPr/>
            </a:lvl1pPr>
          </a:lstStyle>
          <a:p>
            <a:fld id="{55E337D2-C393-44AC-831B-674F29E3279C}" type="slidenum">
              <a:rPr lang="en-US" altLang="en-US"/>
              <a:pPr/>
              <a:t>‹#›</a:t>
            </a:fld>
            <a:endParaRPr lang="en-US" altLang="en-US" dirty="0"/>
          </a:p>
        </p:txBody>
      </p:sp>
      <p:sp>
        <p:nvSpPr>
          <p:cNvPr id="4" name="Footer Placeholder 3"/>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85692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6" name="Slide Number Placeholder 5"/>
          <p:cNvSpPr>
            <a:spLocks noGrp="1"/>
          </p:cNvSpPr>
          <p:nvPr>
            <p:ph type="sldNum" sz="quarter" idx="11"/>
          </p:nvPr>
        </p:nvSpPr>
        <p:spPr/>
        <p:txBody>
          <a:bodyPr/>
          <a:lstStyle>
            <a:lvl1pPr>
              <a:defRPr/>
            </a:lvl1pPr>
          </a:lstStyle>
          <a:p>
            <a:fld id="{3AC02E80-3AFB-46E9-8303-C83909E20264}" type="slidenum">
              <a:rPr lang="en-US" altLang="en-US"/>
              <a:pPr/>
              <a:t>‹#›</a:t>
            </a:fld>
            <a:endParaRPr lang="en-US" altLang="en-US" dirty="0"/>
          </a:p>
        </p:txBody>
      </p:sp>
      <p:sp>
        <p:nvSpPr>
          <p:cNvPr id="7" name="Footer Placeholder 6"/>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19647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6" name="Slide Number Placeholder 5"/>
          <p:cNvSpPr>
            <a:spLocks noGrp="1"/>
          </p:cNvSpPr>
          <p:nvPr>
            <p:ph type="sldNum" sz="quarter" idx="11"/>
          </p:nvPr>
        </p:nvSpPr>
        <p:spPr/>
        <p:txBody>
          <a:bodyPr/>
          <a:lstStyle>
            <a:lvl1pPr>
              <a:defRPr/>
            </a:lvl1pPr>
          </a:lstStyle>
          <a:p>
            <a:fld id="{20CF692D-6F42-4B02-A0B5-0B6C980FC812}" type="slidenum">
              <a:rPr lang="en-US" altLang="en-US"/>
              <a:pPr/>
              <a:t>‹#›</a:t>
            </a:fld>
            <a:endParaRPr lang="en-US" altLang="en-US" dirty="0"/>
          </a:p>
        </p:txBody>
      </p:sp>
      <p:sp>
        <p:nvSpPr>
          <p:cNvPr id="7" name="Footer Placeholder 6"/>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30073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32" name="Picture 12" descr="Power Point Template PG 2 new sm"/>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457200" y="1600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304800" y="5943600"/>
            <a:ext cx="3505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r>
              <a:rPr lang="en-US" altLang="en-US" dirty="0"/>
              <a:t>(Enter) DEPARTMENT (ALL CAPS)</a:t>
            </a:r>
            <a:br>
              <a:rPr lang="en-US" altLang="en-US" dirty="0"/>
            </a:br>
            <a:r>
              <a:rPr lang="en-US" altLang="en-US" dirty="0"/>
              <a:t>(Enter) Division or Office (Mixed Case)</a:t>
            </a:r>
          </a:p>
          <a:p>
            <a:endParaRPr lang="en-US" altLang="en-US" dirty="0"/>
          </a:p>
        </p:txBody>
      </p:sp>
      <p:sp>
        <p:nvSpPr>
          <p:cNvPr id="5128" name="Rectangle 8"/>
          <p:cNvSpPr>
            <a:spLocks noGrp="1" noChangeArrowheads="1"/>
          </p:cNvSpPr>
          <p:nvPr>
            <p:ph type="sldNum" sz="quarter" idx="4"/>
          </p:nvPr>
        </p:nvSpPr>
        <p:spPr bwMode="auto">
          <a:xfrm>
            <a:off x="304800" y="6477000"/>
            <a:ext cx="21336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fld id="{65B4EB79-DA1F-46F1-9AA8-0C161F164985}" type="slidenum">
              <a:rPr lang="en-US" altLang="en-US"/>
              <a:pPr/>
              <a:t>‹#›</a:t>
            </a:fld>
            <a:endParaRPr lang="en-US" altLang="en-US" dirty="0"/>
          </a:p>
        </p:txBody>
      </p:sp>
      <p:sp>
        <p:nvSpPr>
          <p:cNvPr id="5130" name="Rectangle 10"/>
          <p:cNvSpPr>
            <a:spLocks noGrp="1" noChangeArrowheads="1"/>
          </p:cNvSpPr>
          <p:nvPr>
            <p:ph type="ftr" sz="quarter" idx="3"/>
          </p:nvPr>
        </p:nvSpPr>
        <p:spPr bwMode="auto">
          <a:xfrm>
            <a:off x="3124200" y="6477000"/>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p:txStyles>
    <p:titleStyle>
      <a:lvl1pPr algn="l" rtl="0" eaLnBrk="1" fontAlgn="base" hangingPunct="1">
        <a:spcBef>
          <a:spcPct val="0"/>
        </a:spcBef>
        <a:spcAft>
          <a:spcPct val="0"/>
        </a:spcAft>
        <a:defRPr sz="3200" b="1" kern="1200">
          <a:solidFill>
            <a:srgbClr val="005595"/>
          </a:solidFill>
          <a:latin typeface="+mj-lt"/>
          <a:ea typeface="+mj-ea"/>
          <a:cs typeface="+mj-cs"/>
        </a:defRPr>
      </a:lvl1pPr>
      <a:lvl2pPr algn="l" rtl="0" eaLnBrk="1" fontAlgn="base" hangingPunct="1">
        <a:spcBef>
          <a:spcPct val="0"/>
        </a:spcBef>
        <a:spcAft>
          <a:spcPct val="0"/>
        </a:spcAft>
        <a:defRPr sz="3200" b="1">
          <a:solidFill>
            <a:srgbClr val="005595"/>
          </a:solidFill>
          <a:latin typeface="Arial" panose="020B0604020202020204" pitchFamily="34" charset="0"/>
        </a:defRPr>
      </a:lvl2pPr>
      <a:lvl3pPr algn="l" rtl="0" eaLnBrk="1" fontAlgn="base" hangingPunct="1">
        <a:spcBef>
          <a:spcPct val="0"/>
        </a:spcBef>
        <a:spcAft>
          <a:spcPct val="0"/>
        </a:spcAft>
        <a:defRPr sz="3200" b="1">
          <a:solidFill>
            <a:srgbClr val="005595"/>
          </a:solidFill>
          <a:latin typeface="Arial" panose="020B0604020202020204" pitchFamily="34" charset="0"/>
        </a:defRPr>
      </a:lvl3pPr>
      <a:lvl4pPr algn="l" rtl="0" eaLnBrk="1" fontAlgn="base" hangingPunct="1">
        <a:spcBef>
          <a:spcPct val="0"/>
        </a:spcBef>
        <a:spcAft>
          <a:spcPct val="0"/>
        </a:spcAft>
        <a:defRPr sz="3200" b="1">
          <a:solidFill>
            <a:srgbClr val="005595"/>
          </a:solidFill>
          <a:latin typeface="Arial" panose="020B0604020202020204" pitchFamily="34" charset="0"/>
        </a:defRPr>
      </a:lvl4pPr>
      <a:lvl5pPr algn="l" rtl="0" eaLnBrk="1" fontAlgn="base" hangingPunct="1">
        <a:spcBef>
          <a:spcPct val="0"/>
        </a:spcBef>
        <a:spcAft>
          <a:spcPct val="0"/>
        </a:spcAft>
        <a:defRPr sz="3200" b="1">
          <a:solidFill>
            <a:srgbClr val="005595"/>
          </a:solidFill>
          <a:latin typeface="Arial" panose="020B0604020202020204" pitchFamily="34" charset="0"/>
        </a:defRPr>
      </a:lvl5pPr>
      <a:lvl6pPr marL="457200" algn="l" rtl="0" eaLnBrk="1" fontAlgn="base" hangingPunct="1">
        <a:spcBef>
          <a:spcPct val="0"/>
        </a:spcBef>
        <a:spcAft>
          <a:spcPct val="0"/>
        </a:spcAft>
        <a:defRPr sz="3200" b="1">
          <a:solidFill>
            <a:srgbClr val="005595"/>
          </a:solidFill>
          <a:latin typeface="Arial" panose="020B0604020202020204" pitchFamily="34" charset="0"/>
        </a:defRPr>
      </a:lvl6pPr>
      <a:lvl7pPr marL="914400" algn="l" rtl="0" eaLnBrk="1" fontAlgn="base" hangingPunct="1">
        <a:spcBef>
          <a:spcPct val="0"/>
        </a:spcBef>
        <a:spcAft>
          <a:spcPct val="0"/>
        </a:spcAft>
        <a:defRPr sz="3200" b="1">
          <a:solidFill>
            <a:srgbClr val="005595"/>
          </a:solidFill>
          <a:latin typeface="Arial" panose="020B0604020202020204" pitchFamily="34" charset="0"/>
        </a:defRPr>
      </a:lvl7pPr>
      <a:lvl8pPr marL="1371600" algn="l" rtl="0" eaLnBrk="1" fontAlgn="base" hangingPunct="1">
        <a:spcBef>
          <a:spcPct val="0"/>
        </a:spcBef>
        <a:spcAft>
          <a:spcPct val="0"/>
        </a:spcAft>
        <a:defRPr sz="3200" b="1">
          <a:solidFill>
            <a:srgbClr val="005595"/>
          </a:solidFill>
          <a:latin typeface="Arial" panose="020B0604020202020204" pitchFamily="34" charset="0"/>
        </a:defRPr>
      </a:lvl8pPr>
      <a:lvl9pPr marL="1828800" algn="l" rtl="0" eaLnBrk="1" fontAlgn="base" hangingPunct="1">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000" kern="1200">
          <a:solidFill>
            <a:srgbClr val="005595"/>
          </a:solidFill>
          <a:latin typeface="+mn-lt"/>
          <a:ea typeface="+mn-ea"/>
          <a:cs typeface="+mn-cs"/>
        </a:defRPr>
      </a:lvl1pPr>
      <a:lvl2pPr marL="742950" indent="-285750" algn="l" rtl="0" eaLnBrk="1" fontAlgn="base" hangingPunct="1">
        <a:spcBef>
          <a:spcPct val="20000"/>
        </a:spcBef>
        <a:spcAft>
          <a:spcPct val="0"/>
        </a:spcAft>
        <a:buChar char="–"/>
        <a:defRPr kern="1200">
          <a:solidFill>
            <a:srgbClr val="005595"/>
          </a:solidFill>
          <a:latin typeface="+mn-lt"/>
          <a:ea typeface="+mn-ea"/>
          <a:cs typeface="+mn-cs"/>
        </a:defRPr>
      </a:lvl2pPr>
      <a:lvl3pPr marL="1143000" indent="-228600" algn="l" rtl="0" eaLnBrk="1" fontAlgn="base" hangingPunct="1">
        <a:spcBef>
          <a:spcPct val="20000"/>
        </a:spcBef>
        <a:spcAft>
          <a:spcPct val="0"/>
        </a:spcAft>
        <a:buChar char="•"/>
        <a:defRPr sz="1600" kern="1200">
          <a:solidFill>
            <a:srgbClr val="005595"/>
          </a:solidFill>
          <a:latin typeface="+mn-lt"/>
          <a:ea typeface="+mn-ea"/>
          <a:cs typeface="+mn-cs"/>
        </a:defRPr>
      </a:lvl3pPr>
      <a:lvl4pPr marL="1600200" indent="-228600" algn="l" rtl="0" eaLnBrk="1" fontAlgn="base" hangingPunct="1">
        <a:spcBef>
          <a:spcPct val="20000"/>
        </a:spcBef>
        <a:spcAft>
          <a:spcPct val="0"/>
        </a:spcAft>
        <a:buChar char="–"/>
        <a:defRPr sz="1400" kern="1200">
          <a:solidFill>
            <a:srgbClr val="005595"/>
          </a:solidFill>
          <a:latin typeface="+mn-lt"/>
          <a:ea typeface="+mn-ea"/>
          <a:cs typeface="+mn-cs"/>
        </a:defRPr>
      </a:lvl4pPr>
      <a:lvl5pPr marL="2057400" indent="-228600" algn="l" rtl="0" eaLnBrk="1" fontAlgn="base" hangingPunct="1">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63924" y="444500"/>
            <a:ext cx="8343900" cy="1101725"/>
          </a:xfrm>
        </p:spPr>
        <p:txBody>
          <a:bodyPr/>
          <a:lstStyle/>
          <a:p>
            <a:pPr algn="ctr"/>
            <a:r>
              <a:rPr lang="en-US" dirty="0" smtClean="0"/>
              <a:t>Regional Health Equity Coalitions</a:t>
            </a:r>
            <a:endParaRPr lang="en-US" dirty="0"/>
          </a:p>
        </p:txBody>
      </p:sp>
      <p:sp>
        <p:nvSpPr>
          <p:cNvPr id="3" name="Subtitle 2"/>
          <p:cNvSpPr>
            <a:spLocks noGrp="1"/>
          </p:cNvSpPr>
          <p:nvPr>
            <p:ph type="subTitle" idx="4294967295"/>
          </p:nvPr>
        </p:nvSpPr>
        <p:spPr>
          <a:xfrm>
            <a:off x="537882" y="1546225"/>
            <a:ext cx="8606118" cy="774419"/>
          </a:xfrm>
        </p:spPr>
        <p:txBody>
          <a:bodyPr/>
          <a:lstStyle/>
          <a:p>
            <a:pPr marL="0" indent="0" algn="ctr">
              <a:buNone/>
            </a:pPr>
            <a:r>
              <a:rPr lang="en-US" sz="2000" dirty="0" smtClean="0"/>
              <a:t>Building capacity to address chronic disease disparities and health promotion strategies together</a:t>
            </a:r>
          </a:p>
        </p:txBody>
      </p:sp>
      <p:sp>
        <p:nvSpPr>
          <p:cNvPr id="4" name="AutoShape 2" descr="Image result for southern oregon health equity coalition"/>
          <p:cNvSpPr>
            <a:spLocks noChangeAspect="1" noChangeArrowheads="1"/>
          </p:cNvSpPr>
          <p:nvPr/>
        </p:nvSpPr>
        <p:spPr bwMode="auto">
          <a:xfrm>
            <a:off x="881716" y="682626"/>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5" name="Picture 4"/>
          <p:cNvPicPr>
            <a:picLocks noChangeAspect="1"/>
          </p:cNvPicPr>
          <p:nvPr/>
        </p:nvPicPr>
        <p:blipFill>
          <a:blip r:embed="rId3"/>
          <a:stretch>
            <a:fillRect/>
          </a:stretch>
        </p:blipFill>
        <p:spPr>
          <a:xfrm>
            <a:off x="558613" y="2439113"/>
            <a:ext cx="2762250" cy="1657350"/>
          </a:xfrm>
          <a:prstGeom prst="rect">
            <a:avLst/>
          </a:prstGeom>
        </p:spPr>
      </p:pic>
      <p:pic>
        <p:nvPicPr>
          <p:cNvPr id="6" name="Picture 5"/>
          <p:cNvPicPr>
            <a:picLocks noChangeAspect="1"/>
          </p:cNvPicPr>
          <p:nvPr/>
        </p:nvPicPr>
        <p:blipFill>
          <a:blip r:embed="rId4"/>
          <a:stretch>
            <a:fillRect/>
          </a:stretch>
        </p:blipFill>
        <p:spPr>
          <a:xfrm>
            <a:off x="4292973" y="3885632"/>
            <a:ext cx="4324350" cy="1057275"/>
          </a:xfrm>
          <a:prstGeom prst="rect">
            <a:avLst/>
          </a:prstGeom>
        </p:spPr>
      </p:pic>
      <p:pic>
        <p:nvPicPr>
          <p:cNvPr id="7" name="Picture 6"/>
          <p:cNvPicPr>
            <a:picLocks noChangeAspect="1"/>
          </p:cNvPicPr>
          <p:nvPr/>
        </p:nvPicPr>
        <p:blipFill>
          <a:blip r:embed="rId5"/>
          <a:stretch>
            <a:fillRect/>
          </a:stretch>
        </p:blipFill>
        <p:spPr>
          <a:xfrm>
            <a:off x="4840941" y="2489129"/>
            <a:ext cx="4152900" cy="1095375"/>
          </a:xfrm>
          <a:prstGeom prst="rect">
            <a:avLst/>
          </a:prstGeom>
        </p:spPr>
      </p:pic>
      <p:pic>
        <p:nvPicPr>
          <p:cNvPr id="8" name="Picture 7"/>
          <p:cNvPicPr>
            <a:picLocks noChangeAspect="1"/>
          </p:cNvPicPr>
          <p:nvPr/>
        </p:nvPicPr>
        <p:blipFill>
          <a:blip r:embed="rId6"/>
          <a:stretch>
            <a:fillRect/>
          </a:stretch>
        </p:blipFill>
        <p:spPr>
          <a:xfrm>
            <a:off x="463924" y="5358406"/>
            <a:ext cx="3314700" cy="1381125"/>
          </a:xfrm>
          <a:prstGeom prst="rect">
            <a:avLst/>
          </a:prstGeom>
        </p:spPr>
      </p:pic>
      <p:sp>
        <p:nvSpPr>
          <p:cNvPr id="9" name="TextBox 8"/>
          <p:cNvSpPr txBox="1"/>
          <p:nvPr/>
        </p:nvSpPr>
        <p:spPr>
          <a:xfrm>
            <a:off x="501463" y="4365559"/>
            <a:ext cx="3412192" cy="830997"/>
          </a:xfrm>
          <a:prstGeom prst="rect">
            <a:avLst/>
          </a:prstGeom>
          <a:solidFill>
            <a:schemeClr val="accent5">
              <a:lumMod val="75000"/>
            </a:schemeClr>
          </a:solidFill>
        </p:spPr>
        <p:txBody>
          <a:bodyPr wrap="square" rtlCol="0">
            <a:spAutoFit/>
          </a:bodyPr>
          <a:lstStyle/>
          <a:p>
            <a:pPr algn="ctr"/>
            <a:r>
              <a:rPr lang="en-US" dirty="0" smtClean="0"/>
              <a:t>Mid-Columbia Health Equity Alliance</a:t>
            </a:r>
            <a:endParaRPr lang="en-US" dirty="0"/>
          </a:p>
        </p:txBody>
      </p:sp>
      <p:sp>
        <p:nvSpPr>
          <p:cNvPr id="11" name="TextBox 10"/>
          <p:cNvSpPr txBox="1"/>
          <p:nvPr/>
        </p:nvSpPr>
        <p:spPr>
          <a:xfrm>
            <a:off x="3778624" y="5358406"/>
            <a:ext cx="3192555" cy="830997"/>
          </a:xfrm>
          <a:prstGeom prst="rect">
            <a:avLst/>
          </a:prstGeom>
          <a:solidFill>
            <a:schemeClr val="accent6">
              <a:lumMod val="40000"/>
              <a:lumOff val="60000"/>
            </a:schemeClr>
          </a:solidFill>
          <a:ln>
            <a:solidFill>
              <a:schemeClr val="accent2">
                <a:lumMod val="20000"/>
                <a:lumOff val="80000"/>
              </a:schemeClr>
            </a:solidFill>
          </a:ln>
        </p:spPr>
        <p:txBody>
          <a:bodyPr wrap="square" rtlCol="0">
            <a:spAutoFit/>
          </a:bodyPr>
          <a:lstStyle/>
          <a:p>
            <a:r>
              <a:rPr lang="en-US" dirty="0" smtClean="0"/>
              <a:t>Klamath Regional Health Equity Coalition </a:t>
            </a:r>
            <a:endParaRPr lang="en-US" dirty="0"/>
          </a:p>
        </p:txBody>
      </p:sp>
    </p:spTree>
    <p:extLst>
      <p:ext uri="{BB962C8B-B14F-4D97-AF65-F5344CB8AC3E}">
        <p14:creationId xmlns:p14="http://schemas.microsoft.com/office/powerpoint/2010/main" val="1277390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2740"/>
            <a:ext cx="8229600" cy="1143000"/>
          </a:xfrm>
        </p:spPr>
        <p:txBody>
          <a:bodyPr/>
          <a:lstStyle/>
          <a:p>
            <a:pPr algn="ctr"/>
            <a:r>
              <a:rPr lang="en-US" dirty="0" smtClean="0"/>
              <a:t>HPCDP’s Evolving Relationship with RHECs</a:t>
            </a:r>
            <a:endParaRPr lang="en-US" dirty="0"/>
          </a:p>
        </p:txBody>
      </p:sp>
      <p:sp>
        <p:nvSpPr>
          <p:cNvPr id="3" name="Content Placeholder 2"/>
          <p:cNvSpPr>
            <a:spLocks noGrp="1"/>
          </p:cNvSpPr>
          <p:nvPr>
            <p:ph idx="1"/>
          </p:nvPr>
        </p:nvSpPr>
        <p:spPr>
          <a:xfrm>
            <a:off x="457200" y="1637414"/>
            <a:ext cx="8256494" cy="3324551"/>
          </a:xfrm>
          <a:solidFill>
            <a:schemeClr val="bg2">
              <a:lumMod val="40000"/>
              <a:lumOff val="60000"/>
            </a:schemeClr>
          </a:solidFill>
        </p:spPr>
        <p:txBody>
          <a:bodyPr/>
          <a:lstStyle/>
          <a:p>
            <a:pPr marL="0" indent="0">
              <a:buNone/>
            </a:pPr>
            <a:r>
              <a:rPr lang="en-US" sz="2400" b="1" dirty="0" smtClean="0"/>
              <a:t>Opportunities: </a:t>
            </a:r>
            <a:endParaRPr lang="en-US" sz="2400" b="1" dirty="0"/>
          </a:p>
          <a:p>
            <a:pPr lvl="1">
              <a:buFont typeface="Arial" panose="020B0604020202020204" pitchFamily="34" charset="0"/>
              <a:buChar char="•"/>
            </a:pPr>
            <a:r>
              <a:rPr lang="en-US" sz="2400" dirty="0" smtClean="0"/>
              <a:t>RHECs will </a:t>
            </a:r>
            <a:r>
              <a:rPr lang="en-US" sz="2400" dirty="0"/>
              <a:t>inform HPCDP 5 Year Strategic goal </a:t>
            </a:r>
            <a:r>
              <a:rPr lang="en-US" sz="2400" dirty="0" smtClean="0"/>
              <a:t>implementation plan through direct contracting relationship</a:t>
            </a:r>
            <a:endParaRPr lang="en-US" sz="2400" dirty="0"/>
          </a:p>
          <a:p>
            <a:pPr lvl="1">
              <a:buFont typeface="Arial" panose="020B0604020202020204" pitchFamily="34" charset="0"/>
              <a:buChar char="•"/>
            </a:pPr>
            <a:r>
              <a:rPr lang="en-US" sz="2400" dirty="0" smtClean="0"/>
              <a:t>Mutual Capacity-building</a:t>
            </a:r>
          </a:p>
          <a:p>
            <a:pPr lvl="1">
              <a:buFont typeface="Arial" panose="020B0604020202020204" pitchFamily="34" charset="0"/>
              <a:buChar char="•"/>
            </a:pPr>
            <a:r>
              <a:rPr lang="en-US" sz="2400" dirty="0" smtClean="0"/>
              <a:t>Implement promising </a:t>
            </a:r>
            <a:r>
              <a:rPr lang="en-US" sz="2400" dirty="0"/>
              <a:t>and emerging practices </a:t>
            </a:r>
            <a:r>
              <a:rPr lang="en-US" sz="2400" dirty="0" smtClean="0"/>
              <a:t>to </a:t>
            </a:r>
            <a:r>
              <a:rPr lang="en-US" sz="2400" dirty="0"/>
              <a:t>expand the evidence base for effective strategies to improve population health and equity</a:t>
            </a:r>
            <a:r>
              <a:rPr lang="en-US" sz="2400" dirty="0" smtClean="0"/>
              <a:t>.</a:t>
            </a:r>
          </a:p>
          <a:p>
            <a:pPr marL="0" indent="0">
              <a:buNone/>
            </a:pPr>
            <a:endParaRPr lang="en-US" sz="2400" dirty="0"/>
          </a:p>
          <a:p>
            <a:pPr marL="0" indent="0">
              <a:buNone/>
            </a:pPr>
            <a:r>
              <a:rPr lang="en-US" sz="1800" b="1" dirty="0" smtClean="0"/>
              <a:t>2017- 2018: 	Focus on Tobacco and Alcohol Prevention</a:t>
            </a:r>
          </a:p>
          <a:p>
            <a:pPr marL="0" indent="0">
              <a:buNone/>
            </a:pPr>
            <a:r>
              <a:rPr lang="en-US" sz="1800" b="1" dirty="0" smtClean="0"/>
              <a:t>2018- 2019: 	Add Nutrition and Physical Activity Focus</a:t>
            </a:r>
          </a:p>
          <a:p>
            <a:pPr marL="0" indent="0">
              <a:buNone/>
            </a:pPr>
            <a:r>
              <a:rPr lang="en-US" dirty="0" smtClean="0"/>
              <a:t>	</a:t>
            </a:r>
            <a:endParaRPr lang="en-US" dirty="0"/>
          </a:p>
        </p:txBody>
      </p:sp>
      <p:sp>
        <p:nvSpPr>
          <p:cNvPr id="4" name="Date Placeholder 3"/>
          <p:cNvSpPr>
            <a:spLocks noGrp="1"/>
          </p:cNvSpPr>
          <p:nvPr>
            <p:ph type="dt" sz="half" idx="10"/>
          </p:nvPr>
        </p:nvSpPr>
        <p:spPr>
          <a:xfrm>
            <a:off x="304800" y="5943600"/>
            <a:ext cx="3916326" cy="476250"/>
          </a:xfrm>
        </p:spPr>
        <p:txBody>
          <a:bodyPr/>
          <a:lstStyle/>
          <a:p>
            <a:endParaRPr lang="en-US" altLang="en-US" dirty="0"/>
          </a:p>
        </p:txBody>
      </p:sp>
      <p:sp>
        <p:nvSpPr>
          <p:cNvPr id="5" name="Slide Number Placeholder 4"/>
          <p:cNvSpPr>
            <a:spLocks noGrp="1"/>
          </p:cNvSpPr>
          <p:nvPr>
            <p:ph type="sldNum" sz="quarter" idx="11"/>
          </p:nvPr>
        </p:nvSpPr>
        <p:spPr/>
        <p:txBody>
          <a:bodyPr/>
          <a:lstStyle/>
          <a:p>
            <a:fld id="{54F549A2-A65D-4965-ABC1-5B12F346E6D1}" type="slidenum">
              <a:rPr lang="en-US" altLang="en-US" smtClean="0"/>
              <a:pPr/>
              <a:t>2</a:t>
            </a:fld>
            <a:endParaRPr lang="en-US" altLang="en-US" dirty="0"/>
          </a:p>
        </p:txBody>
      </p:sp>
    </p:spTree>
    <p:extLst>
      <p:ext uri="{BB962C8B-B14F-4D97-AF65-F5344CB8AC3E}">
        <p14:creationId xmlns:p14="http://schemas.microsoft.com/office/powerpoint/2010/main" val="3938924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Evaluation of Support Needs Among Oregon Regional Health Equity Coalitions</a:t>
            </a:r>
            <a:endParaRPr lang="en-US" sz="2800" dirty="0"/>
          </a:p>
        </p:txBody>
      </p:sp>
      <p:sp>
        <p:nvSpPr>
          <p:cNvPr id="3" name="Content Placeholder 2"/>
          <p:cNvSpPr>
            <a:spLocks noGrp="1"/>
          </p:cNvSpPr>
          <p:nvPr>
            <p:ph idx="1"/>
          </p:nvPr>
        </p:nvSpPr>
        <p:spPr>
          <a:xfrm>
            <a:off x="457200" y="1600200"/>
            <a:ext cx="8229600" cy="3012141"/>
          </a:xfrm>
        </p:spPr>
        <p:txBody>
          <a:bodyPr/>
          <a:lstStyle/>
          <a:p>
            <a:pPr marL="0" indent="0">
              <a:buNone/>
            </a:pPr>
            <a:r>
              <a:rPr lang="en-US" dirty="0" smtClean="0"/>
              <a:t>Evaluation Questions: </a:t>
            </a:r>
          </a:p>
          <a:p>
            <a:pPr marL="457200" indent="-457200">
              <a:buAutoNum type="arabicParenR"/>
            </a:pPr>
            <a:r>
              <a:rPr lang="en-US" dirty="0" smtClean="0"/>
              <a:t>How has using a coalition structure affected HPCDP’s ability to engage community-based organizations in health equity initiatives? </a:t>
            </a:r>
          </a:p>
          <a:p>
            <a:pPr marL="457200" indent="-457200">
              <a:buAutoNum type="arabicParenR"/>
            </a:pPr>
            <a:r>
              <a:rPr lang="en-US" dirty="0" smtClean="0"/>
              <a:t>What facilitating factors offered by HPCDP have supported, or not supported, RHECs to successfully participate in public health related policy change?</a:t>
            </a:r>
          </a:p>
          <a:p>
            <a:pPr marL="457200" indent="-457200">
              <a:buAutoNum type="arabicParenR"/>
            </a:pPr>
            <a:r>
              <a:rPr lang="en-US" dirty="0" smtClean="0"/>
              <a:t>How and how well are RHECs functioning overall, and in the process of engaging successfully in public health related policy change?</a:t>
            </a:r>
            <a:endParaRPr lang="en-US" dirty="0"/>
          </a:p>
        </p:txBody>
      </p:sp>
      <p:sp>
        <p:nvSpPr>
          <p:cNvPr id="4" name="Date Placeholder 3"/>
          <p:cNvSpPr>
            <a:spLocks noGrp="1"/>
          </p:cNvSpPr>
          <p:nvPr>
            <p:ph type="dt" sz="half" idx="10"/>
          </p:nvPr>
        </p:nvSpPr>
        <p:spPr>
          <a:xfrm>
            <a:off x="3585883" y="11306175"/>
            <a:ext cx="3505200" cy="476250"/>
          </a:xfrm>
        </p:spPr>
        <p:txBody>
          <a:bodyPr/>
          <a:lstStyle/>
          <a:p>
            <a:r>
              <a:rPr lang="en-US" altLang="en-US" dirty="0" smtClean="0"/>
              <a:t/>
            </a:r>
            <a:br>
              <a:rPr lang="en-US" altLang="en-US" dirty="0" smtClean="0"/>
            </a:br>
            <a:endParaRPr lang="en-US" altLang="en-US" dirty="0"/>
          </a:p>
        </p:txBody>
      </p:sp>
      <p:sp>
        <p:nvSpPr>
          <p:cNvPr id="5" name="Slide Number Placeholder 4"/>
          <p:cNvSpPr>
            <a:spLocks noGrp="1"/>
          </p:cNvSpPr>
          <p:nvPr>
            <p:ph type="sldNum" sz="quarter" idx="11"/>
          </p:nvPr>
        </p:nvSpPr>
        <p:spPr/>
        <p:txBody>
          <a:bodyPr/>
          <a:lstStyle/>
          <a:p>
            <a:fld id="{54F549A2-A65D-4965-ABC1-5B12F346E6D1}" type="slidenum">
              <a:rPr lang="en-US" altLang="en-US" smtClean="0"/>
              <a:pPr/>
              <a:t>3</a:t>
            </a:fld>
            <a:endParaRPr lang="en-US" altLang="en-US" dirty="0"/>
          </a:p>
        </p:txBody>
      </p:sp>
      <p:pic>
        <p:nvPicPr>
          <p:cNvPr id="1026" name="Picture 2" descr="Image result for conn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6658" y="433387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46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ORI Evaluation of Support Needs among </a:t>
            </a:r>
            <a:r>
              <a:rPr lang="en-US" sz="2400" dirty="0" smtClean="0"/>
              <a:t>RHECs</a:t>
            </a:r>
            <a:br>
              <a:rPr lang="en-US" sz="2400" dirty="0" smtClean="0"/>
            </a:br>
            <a:r>
              <a:rPr lang="en-US" sz="2400" dirty="0" smtClean="0"/>
              <a:t>Main Findings</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8602456"/>
              </p:ext>
            </p:extLst>
          </p:nvPr>
        </p:nvGraphicFramePr>
        <p:xfrm>
          <a:off x="457200" y="1600200"/>
          <a:ext cx="8229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a:xfrm flipV="1">
            <a:off x="457200" y="6279776"/>
            <a:ext cx="3505200" cy="197224"/>
          </a:xfrm>
        </p:spPr>
        <p:txBody>
          <a:bodyPr/>
          <a:lstStyle/>
          <a:p>
            <a:endParaRPr lang="en-US" altLang="en-US" dirty="0"/>
          </a:p>
        </p:txBody>
      </p:sp>
      <p:sp>
        <p:nvSpPr>
          <p:cNvPr id="5" name="Slide Number Placeholder 4"/>
          <p:cNvSpPr>
            <a:spLocks noGrp="1"/>
          </p:cNvSpPr>
          <p:nvPr>
            <p:ph type="sldNum" sz="quarter" idx="11"/>
          </p:nvPr>
        </p:nvSpPr>
        <p:spPr/>
        <p:txBody>
          <a:bodyPr/>
          <a:lstStyle/>
          <a:p>
            <a:fld id="{54F549A2-A65D-4965-ABC1-5B12F346E6D1}" type="slidenum">
              <a:rPr lang="en-US" altLang="en-US" smtClean="0"/>
              <a:pPr/>
              <a:t>4</a:t>
            </a:fld>
            <a:endParaRPr lang="en-US" altLang="en-US" dirty="0"/>
          </a:p>
        </p:txBody>
      </p:sp>
    </p:spTree>
    <p:extLst>
      <p:ext uri="{BB962C8B-B14F-4D97-AF65-F5344CB8AC3E}">
        <p14:creationId xmlns:p14="http://schemas.microsoft.com/office/powerpoint/2010/main" val="3531459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91091"/>
          </a:xfrm>
        </p:spPr>
        <p:txBody>
          <a:bodyPr/>
          <a:lstStyle/>
          <a:p>
            <a:r>
              <a:rPr lang="en-US" sz="2000" dirty="0" smtClean="0"/>
              <a:t>RHECs described facilitating factors offered by HPCDP that have supported, or not supported, RHECS ability to successfully participate in public health policy change process</a:t>
            </a:r>
            <a:endParaRPr lang="en-US" sz="2000" dirty="0"/>
          </a:p>
        </p:txBody>
      </p:sp>
      <p:sp>
        <p:nvSpPr>
          <p:cNvPr id="3" name="Content Placeholder 2"/>
          <p:cNvSpPr>
            <a:spLocks noGrp="1"/>
          </p:cNvSpPr>
          <p:nvPr>
            <p:ph idx="1"/>
          </p:nvPr>
        </p:nvSpPr>
        <p:spPr>
          <a:xfrm>
            <a:off x="457200" y="1317812"/>
            <a:ext cx="8229600" cy="4397188"/>
          </a:xfrm>
        </p:spPr>
        <p:txBody>
          <a:bodyPr/>
          <a:lstStyle/>
          <a:p>
            <a:pPr marL="0" indent="0">
              <a:buNone/>
            </a:pPr>
            <a:endParaRPr lang="en-US" i="1" dirty="0" smtClean="0"/>
          </a:p>
          <a:p>
            <a:pPr marL="0" indent="0">
              <a:buNone/>
            </a:pPr>
            <a:r>
              <a:rPr lang="en-US" i="1" dirty="0" smtClean="0"/>
              <a:t>What can the State do? I think the State’s solution often is ‘Oh, we’ll give them technical assistance. We’ll give them – no offense – consulting.’  When what we really need is support. It’s organic because relationships get developed…so if you are not sinking investment into those relationships, you’re not really going to get change to happen. Or even understand what change needs to happen.” </a:t>
            </a:r>
            <a:r>
              <a:rPr lang="en-US" dirty="0" smtClean="0"/>
              <a:t>– RHEC Leader</a:t>
            </a:r>
          </a:p>
          <a:p>
            <a:pPr marL="0" indent="0">
              <a:buNone/>
            </a:pPr>
            <a:endParaRPr lang="en-US" dirty="0"/>
          </a:p>
          <a:p>
            <a:pPr marL="0" indent="0">
              <a:buNone/>
            </a:pPr>
            <a:r>
              <a:rPr lang="en-US" i="1" dirty="0" smtClean="0"/>
              <a:t>It depends, developmentally, where different coalitions are and different communities in terms of readiness, ability and capacity. It’s not going to be one size fits all.  </a:t>
            </a:r>
            <a:r>
              <a:rPr lang="en-US" dirty="0" smtClean="0"/>
              <a:t>- RHEC Leader</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Slide Number Placeholder 4"/>
          <p:cNvSpPr>
            <a:spLocks noGrp="1"/>
          </p:cNvSpPr>
          <p:nvPr>
            <p:ph type="sldNum" sz="quarter" idx="11"/>
          </p:nvPr>
        </p:nvSpPr>
        <p:spPr/>
        <p:txBody>
          <a:bodyPr/>
          <a:lstStyle/>
          <a:p>
            <a:fld id="{54F549A2-A65D-4965-ABC1-5B12F346E6D1}" type="slidenum">
              <a:rPr lang="en-US" altLang="en-US" smtClean="0"/>
              <a:pPr/>
              <a:t>5</a:t>
            </a:fld>
            <a:endParaRPr lang="en-US" altLang="en-US" dirty="0"/>
          </a:p>
        </p:txBody>
      </p:sp>
    </p:spTree>
    <p:extLst>
      <p:ext uri="{BB962C8B-B14F-4D97-AF65-F5344CB8AC3E}">
        <p14:creationId xmlns:p14="http://schemas.microsoft.com/office/powerpoint/2010/main" val="178407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All RHECs discussed doing the hard work of systems change, and the need for a long term commitment to health equity. </a:t>
            </a:r>
            <a:endParaRPr lang="en-US" sz="2400" dirty="0"/>
          </a:p>
        </p:txBody>
      </p:sp>
      <p:sp>
        <p:nvSpPr>
          <p:cNvPr id="3" name="Content Placeholder 2"/>
          <p:cNvSpPr>
            <a:spLocks noGrp="1"/>
          </p:cNvSpPr>
          <p:nvPr>
            <p:ph idx="1"/>
          </p:nvPr>
        </p:nvSpPr>
        <p:spPr>
          <a:xfrm>
            <a:off x="457200" y="1414275"/>
            <a:ext cx="8229600" cy="4744477"/>
          </a:xfrm>
        </p:spPr>
        <p:txBody>
          <a:bodyPr/>
          <a:lstStyle/>
          <a:p>
            <a:pPr marL="0" indent="0">
              <a:buNone/>
            </a:pPr>
            <a:r>
              <a:rPr lang="en-US" i="1" dirty="0" smtClean="0"/>
              <a:t>“Systems work is really long and hard. It’s very hard when year after year, systems are saying ‘oh we have an equity plan – it’s in draft’. Another year passes…’where’s that equity plan?’ ‘Oh it’s still in draft. We’re working on it.” – RHEC Leader</a:t>
            </a:r>
          </a:p>
          <a:p>
            <a:pPr marL="0" indent="0">
              <a:buNone/>
            </a:pPr>
            <a:endParaRPr lang="en-US" i="1" dirty="0" smtClean="0"/>
          </a:p>
          <a:p>
            <a:pPr marL="0" indent="0">
              <a:buNone/>
            </a:pPr>
            <a:r>
              <a:rPr lang="en-US" sz="2400" b="1" dirty="0" smtClean="0"/>
              <a:t>RHECs identified the desire for HPCDP to support their communications.</a:t>
            </a:r>
            <a:endParaRPr lang="en-US" i="1" dirty="0" smtClean="0"/>
          </a:p>
          <a:p>
            <a:pPr marL="0" indent="0">
              <a:buNone/>
            </a:pPr>
            <a:r>
              <a:rPr lang="en-US" i="1" dirty="0" smtClean="0"/>
              <a:t>“Messaging tools are always helpful. How do you message to diverse populations, or diverse policy-makers? And what resonates for those policy-makers is important to know. And how you frame it in such a way that regardless of red, blue or purple, state or county – you’re talking high-level values. That kind of messaging could be helpful for us.                –RHEC Leader</a:t>
            </a:r>
            <a:endParaRPr lang="en-US" i="1" dirty="0"/>
          </a:p>
          <a:p>
            <a:pPr marL="0" indent="0">
              <a:buNone/>
            </a:pPr>
            <a:endParaRPr lang="en-US" sz="2400" b="1" dirty="0"/>
          </a:p>
          <a:p>
            <a:pPr marL="0" indent="0">
              <a:buNone/>
            </a:pPr>
            <a:endParaRPr lang="en-US" i="1" dirty="0" smtClean="0"/>
          </a:p>
        </p:txBody>
      </p:sp>
      <p:sp>
        <p:nvSpPr>
          <p:cNvPr id="4" name="Date Placeholder 3"/>
          <p:cNvSpPr>
            <a:spLocks noGrp="1"/>
          </p:cNvSpPr>
          <p:nvPr>
            <p:ph type="dt" sz="half" idx="10"/>
          </p:nvPr>
        </p:nvSpPr>
        <p:spPr/>
        <p:txBody>
          <a:bodyPr/>
          <a:lstStyle/>
          <a:p>
            <a:r>
              <a:rPr lang="en-US" altLang="en-US" dirty="0" smtClean="0"/>
              <a:t/>
            </a:r>
            <a:br>
              <a:rPr lang="en-US" altLang="en-US" dirty="0" smtClean="0"/>
            </a:br>
            <a:endParaRPr lang="en-US" altLang="en-US" dirty="0"/>
          </a:p>
        </p:txBody>
      </p:sp>
      <p:sp>
        <p:nvSpPr>
          <p:cNvPr id="5" name="Slide Number Placeholder 4"/>
          <p:cNvSpPr>
            <a:spLocks noGrp="1"/>
          </p:cNvSpPr>
          <p:nvPr>
            <p:ph type="sldNum" sz="quarter" idx="11"/>
          </p:nvPr>
        </p:nvSpPr>
        <p:spPr/>
        <p:txBody>
          <a:bodyPr/>
          <a:lstStyle/>
          <a:p>
            <a:fld id="{54F549A2-A65D-4965-ABC1-5B12F346E6D1}" type="slidenum">
              <a:rPr lang="en-US" altLang="en-US" smtClean="0"/>
              <a:pPr/>
              <a:t>6</a:t>
            </a:fld>
            <a:endParaRPr lang="en-US" altLang="en-US" dirty="0"/>
          </a:p>
        </p:txBody>
      </p:sp>
    </p:spTree>
    <p:extLst>
      <p:ext uri="{BB962C8B-B14F-4D97-AF65-F5344CB8AC3E}">
        <p14:creationId xmlns:p14="http://schemas.microsoft.com/office/powerpoint/2010/main" val="2755156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7799"/>
            <a:ext cx="8229600" cy="5187202"/>
          </a:xfrm>
        </p:spPr>
        <p:txBody>
          <a:bodyPr/>
          <a:lstStyle/>
          <a:p>
            <a:r>
              <a:rPr lang="en-US" sz="2400" i="1" dirty="0" smtClean="0"/>
              <a:t>“..having more tangible partnerships with criminal justice, education, and all these sectors we know impact someone’s health. RHECs doing that has been incredible in that they have a lot of success in showing OHA they are meaningfully bringing and adding value to the table compared to the Community Advisory Councils (CACs).  They are bringing different groups and different voices to the table. Other community coalitions are brought together to represent community needs, but they aren’t always engaging community groups effectively in decision-making and policy change. OHA relies on the RHECs to do the work that develops deep quality improvement in the State’s health.”                                                   </a:t>
            </a:r>
            <a:r>
              <a:rPr lang="en-US" sz="2400" dirty="0" smtClean="0"/>
              <a:t>- HPCDP Staff member</a:t>
            </a:r>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Slide Number Placeholder 4"/>
          <p:cNvSpPr>
            <a:spLocks noGrp="1"/>
          </p:cNvSpPr>
          <p:nvPr>
            <p:ph type="sldNum" sz="quarter" idx="11"/>
          </p:nvPr>
        </p:nvSpPr>
        <p:spPr/>
        <p:txBody>
          <a:bodyPr/>
          <a:lstStyle/>
          <a:p>
            <a:fld id="{54F549A2-A65D-4965-ABC1-5B12F346E6D1}" type="slidenum">
              <a:rPr lang="en-US" altLang="en-US" smtClean="0"/>
              <a:pPr/>
              <a:t>7</a:t>
            </a:fld>
            <a:endParaRPr lang="en-US" altLang="en-US" dirty="0"/>
          </a:p>
        </p:txBody>
      </p:sp>
    </p:spTree>
    <p:extLst>
      <p:ext uri="{BB962C8B-B14F-4D97-AF65-F5344CB8AC3E}">
        <p14:creationId xmlns:p14="http://schemas.microsoft.com/office/powerpoint/2010/main" val="3336843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Recommendations for HPCDP</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45328023"/>
              </p:ext>
            </p:extLst>
          </p:nvPr>
        </p:nvGraphicFramePr>
        <p:xfrm>
          <a:off x="457200" y="1169894"/>
          <a:ext cx="8229600" cy="45451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1"/>
          </p:nvPr>
        </p:nvSpPr>
        <p:spPr/>
        <p:txBody>
          <a:bodyPr/>
          <a:lstStyle/>
          <a:p>
            <a:fld id="{54F549A2-A65D-4965-ABC1-5B12F346E6D1}" type="slidenum">
              <a:rPr lang="en-US" altLang="en-US" smtClean="0"/>
              <a:pPr/>
              <a:t>8</a:t>
            </a:fld>
            <a:endParaRPr lang="en-US" altLang="en-US" dirty="0"/>
          </a:p>
        </p:txBody>
      </p:sp>
    </p:spTree>
    <p:extLst>
      <p:ext uri="{BB962C8B-B14F-4D97-AF65-F5344CB8AC3E}">
        <p14:creationId xmlns:p14="http://schemas.microsoft.com/office/powerpoint/2010/main" val="1894872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Conversation</a:t>
            </a:r>
            <a:endParaRPr lang="en-US" dirty="0"/>
          </a:p>
        </p:txBody>
      </p:sp>
      <p:sp>
        <p:nvSpPr>
          <p:cNvPr id="3" name="Content Placeholder 2"/>
          <p:cNvSpPr>
            <a:spLocks noGrp="1"/>
          </p:cNvSpPr>
          <p:nvPr>
            <p:ph idx="1"/>
          </p:nvPr>
        </p:nvSpPr>
        <p:spPr/>
        <p:txBody>
          <a:bodyPr/>
          <a:lstStyle/>
          <a:p>
            <a:r>
              <a:rPr lang="en-US" sz="2800" dirty="0" smtClean="0">
                <a:solidFill>
                  <a:schemeClr val="tx1"/>
                </a:solidFill>
              </a:rPr>
              <a:t>What </a:t>
            </a:r>
            <a:r>
              <a:rPr lang="en-US" sz="2800" dirty="0">
                <a:solidFill>
                  <a:schemeClr val="tx1"/>
                </a:solidFill>
              </a:rPr>
              <a:t>are facilitating factors offered by HPCDP that </a:t>
            </a:r>
            <a:r>
              <a:rPr lang="en-US" sz="2800" dirty="0" smtClean="0">
                <a:solidFill>
                  <a:schemeClr val="tx1"/>
                </a:solidFill>
              </a:rPr>
              <a:t>will support you this biennium to successfully implement PSE strategies aimed at tobacco prevention and alcohol prevention within your communities?</a:t>
            </a:r>
            <a:endParaRPr lang="en-US" sz="2800" dirty="0">
              <a:solidFill>
                <a:schemeClr val="tx1"/>
              </a:solidFill>
            </a:endParaRPr>
          </a:p>
          <a:p>
            <a:pPr marL="0" indent="0">
              <a:buNone/>
            </a:pPr>
            <a:endParaRPr lang="en-US" sz="2800" dirty="0">
              <a:solidFill>
                <a:schemeClr val="tx1"/>
              </a:solidFill>
            </a:endParaRPr>
          </a:p>
          <a:p>
            <a:r>
              <a:rPr lang="en-US" sz="2800" dirty="0" smtClean="0">
                <a:solidFill>
                  <a:schemeClr val="tx1"/>
                </a:solidFill>
              </a:rPr>
              <a:t>What are facilitating factors to support partnerships and collaborative efforts to advance </a:t>
            </a:r>
            <a:r>
              <a:rPr lang="en-US" sz="2800" dirty="0">
                <a:solidFill>
                  <a:schemeClr val="tx1"/>
                </a:solidFill>
              </a:rPr>
              <a:t>health </a:t>
            </a:r>
            <a:r>
              <a:rPr lang="en-US" sz="2800" dirty="0" smtClean="0">
                <a:solidFill>
                  <a:schemeClr val="tx1"/>
                </a:solidFill>
              </a:rPr>
              <a:t>equity and </a:t>
            </a:r>
            <a:r>
              <a:rPr lang="en-US" sz="2800" dirty="0">
                <a:solidFill>
                  <a:schemeClr val="tx1"/>
                </a:solidFill>
              </a:rPr>
              <a:t>public health policy change? </a:t>
            </a:r>
            <a:endParaRPr lang="en-US" sz="2800" dirty="0"/>
          </a:p>
          <a:p>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Slide Number Placeholder 4"/>
          <p:cNvSpPr>
            <a:spLocks noGrp="1"/>
          </p:cNvSpPr>
          <p:nvPr>
            <p:ph type="sldNum" sz="quarter" idx="11"/>
          </p:nvPr>
        </p:nvSpPr>
        <p:spPr/>
        <p:txBody>
          <a:bodyPr/>
          <a:lstStyle/>
          <a:p>
            <a:fld id="{54F549A2-A65D-4965-ABC1-5B12F346E6D1}" type="slidenum">
              <a:rPr lang="en-US" altLang="en-US" smtClean="0"/>
              <a:pPr/>
              <a:t>9</a:t>
            </a:fld>
            <a:endParaRPr lang="en-US" altLang="en-US" dirty="0"/>
          </a:p>
        </p:txBody>
      </p:sp>
    </p:spTree>
    <p:extLst>
      <p:ext uri="{BB962C8B-B14F-4D97-AF65-F5344CB8AC3E}">
        <p14:creationId xmlns:p14="http://schemas.microsoft.com/office/powerpoint/2010/main" val="2474455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HA Light Background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A Light Background Theme" id="{038A46B9-8DA7-4D4E-847D-848289F4C6CA}" vid="{E8B05288-826C-4FFD-BD39-9743065479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876CFB192D4949B69117F5009FC1E2" ma:contentTypeVersion="18" ma:contentTypeDescription="Create a new document." ma:contentTypeScope="" ma:versionID="1e6bc059871add8073575aa0358797e9">
  <xsd:schema xmlns:xsd="http://www.w3.org/2001/XMLSchema" xmlns:xs="http://www.w3.org/2001/XMLSchema" xmlns:p="http://schemas.microsoft.com/office/2006/metadata/properties" xmlns:ns1="http://schemas.microsoft.com/sharepoint/v3" xmlns:ns2="59da1016-2a1b-4f8a-9768-d7a4932f6f16" xmlns:ns3="79257f31-63c5-4149-b880-907531c7fe90" targetNamespace="http://schemas.microsoft.com/office/2006/metadata/properties" ma:root="true" ma:fieldsID="36043475a372eeb6b72cbc9c49b19c21" ns1:_="" ns2:_="" ns3:_="">
    <xsd:import namespace="http://schemas.microsoft.com/sharepoint/v3"/>
    <xsd:import namespace="59da1016-2a1b-4f8a-9768-d7a4932f6f16"/>
    <xsd:import namespace="79257f31-63c5-4149-b880-907531c7fe90"/>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9257f31-63c5-4149-b880-907531c7fe90"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https://www.oregon.gov/oha/PH/DISEASESCONDITIONS/CHRONICDISEASE/HPCDPCONNECTION/TRAINING_EVENTS/MEETINGS/Documents/RHECSession2017.pptx</Url>
      <Description>Regional Health Equity Coalitions: Building Capacity to Address Chronic Disease Disparities and Health Promotion Strategies Together</Description>
    </URL>
    <PublishingExpirationDate xmlns="http://schemas.microsoft.com/sharepoint/v3" xsi:nil="true"/>
    <PublishingStartDate xmlns="http://schemas.microsoft.com/sharepoint/v3" xsi:nil="true"/>
    <IACategory xmlns="59da1016-2a1b-4f8a-9768-d7a4932f6f16" xsi:nil="true"/>
    <IASubtopic xmlns="59da1016-2a1b-4f8a-9768-d7a4932f6f16" xsi:nil="true"/>
    <DocumentExpirationDate xmlns="59da1016-2a1b-4f8a-9768-d7a4932f6f16">2019-01-18T08:00:00+00:00</DocumentExpirationDate>
    <IATopic xmlns="59da1016-2a1b-4f8a-9768-d7a4932f6f16" xsi:nil="true"/>
    <Meta_x0020_Description xmlns="79257f31-63c5-4149-b880-907531c7fe90" xsi:nil="true"/>
    <Meta_x0020_Keywords xmlns="79257f31-63c5-4149-b880-907531c7fe90" xsi:nil="true"/>
  </documentManagement>
</p:properties>
</file>

<file path=customXml/itemProps1.xml><?xml version="1.0" encoding="utf-8"?>
<ds:datastoreItem xmlns:ds="http://schemas.openxmlformats.org/officeDocument/2006/customXml" ds:itemID="{00BA07AF-D9E6-4509-8967-3EDE1299DCFA}"/>
</file>

<file path=customXml/itemProps2.xml><?xml version="1.0" encoding="utf-8"?>
<ds:datastoreItem xmlns:ds="http://schemas.openxmlformats.org/officeDocument/2006/customXml" ds:itemID="{8A423DB2-BB80-4CDB-A8DF-7FFCE59ECEBD}"/>
</file>

<file path=customXml/itemProps3.xml><?xml version="1.0" encoding="utf-8"?>
<ds:datastoreItem xmlns:ds="http://schemas.openxmlformats.org/officeDocument/2006/customXml" ds:itemID="{7A74C5AF-D5EF-4D63-B32C-E86F4382EFE9}"/>
</file>

<file path=docProps/app.xml><?xml version="1.0" encoding="utf-8"?>
<Properties xmlns="http://schemas.openxmlformats.org/officeDocument/2006/extended-properties" xmlns:vt="http://schemas.openxmlformats.org/officeDocument/2006/docPropsVTypes">
  <Template>OHA Light Background Theme</Template>
  <TotalTime>1975</TotalTime>
  <Words>1513</Words>
  <Application>Microsoft Office PowerPoint</Application>
  <PresentationFormat>On-screen Show (4:3)</PresentationFormat>
  <Paragraphs>103</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vt:lpstr>
      <vt:lpstr>OHA Light Background Theme</vt:lpstr>
      <vt:lpstr>Regional Health Equity Coalitions</vt:lpstr>
      <vt:lpstr>HPCDP’s Evolving Relationship with RHECs</vt:lpstr>
      <vt:lpstr>Evaluation of Support Needs Among Oregon Regional Health Equity Coalitions</vt:lpstr>
      <vt:lpstr>ORI Evaluation of Support Needs among RHECs Main Findings</vt:lpstr>
      <vt:lpstr>RHECs described facilitating factors offered by HPCDP that have supported, or not supported, RHECS ability to successfully participate in public health policy change process</vt:lpstr>
      <vt:lpstr>All RHECs discussed doing the hard work of systems change, and the need for a long term commitment to health equity. </vt:lpstr>
      <vt:lpstr>PowerPoint Presentation</vt:lpstr>
      <vt:lpstr>Recommendations for HPCDP</vt:lpstr>
      <vt:lpstr>Table Conversation</vt:lpstr>
    </vt:vector>
  </TitlesOfParts>
  <Company>Oregon DHS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Health Equity Coalitions: Building Capacity to Address Chronic Disease Disparities and Health Promotion Strategies Together</dc:title>
  <dc:creator>Moseley Katarina</dc:creator>
  <cp:lastModifiedBy>Diallo Jennifer L</cp:lastModifiedBy>
  <cp:revision>48</cp:revision>
  <cp:lastPrinted>2017-10-02T21:40:03Z</cp:lastPrinted>
  <dcterms:created xsi:type="dcterms:W3CDTF">2017-06-01T17:59:17Z</dcterms:created>
  <dcterms:modified xsi:type="dcterms:W3CDTF">2017-12-11T22:08:16Z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0x0101007E876CFB192D4949B69117F5009FC1E2</vt:lpwstr>
  </property>
  <property fmtid="{D5CDD505-2E9C-101B-9397-08002B2CF9AE}" pid="3" name="WorkflowChangePath">
    <vt:lpwstr>448e93d4-f4aa-4e38-a100-de6a2ed5204a,3;</vt:lpwstr>
  </property>
</Properties>
</file>