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4.xml" ContentType="application/vnd.ms-office.chartcolorstyle+xml"/>
  <Override PartName="/ppt/charts/style4.xml" ContentType="application/vnd.ms-office.chartstyle+xml"/>
  <Override PartName="/ppt/charts/colors6.xml" ContentType="application/vnd.ms-office.chartcolorstyle+xml"/>
  <Override PartName="/ppt/charts/style6.xml" ContentType="application/vnd.ms-office.chartstyle+xml"/>
  <Override PartName="/ppt/charts/chart7.xml" ContentType="application/vnd.openxmlformats-officedocument.drawingml.chart+xml"/>
  <Override PartName="/ppt/charts/style5.xml" ContentType="application/vnd.ms-office.chartstyle+xml"/>
  <Override PartName="/ppt/charts/chart6.xml" ContentType="application/vnd.openxmlformats-officedocument.drawingml.chart+xml"/>
  <Override PartName="/ppt/handoutMasters/handoutMaster1.xml" ContentType="application/vnd.openxmlformats-officedocument.presentationml.handoutMaster+xml"/>
  <Override PartName="/ppt/charts/chart5.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5.xml" ContentType="application/vnd.ms-office.chartcolorstyle+xml"/>
  <Override PartName="/ppt/notesMasters/notesMaster1.xml" ContentType="application/vnd.openxmlformats-officedocument.presentationml.notesMaster+xml"/>
  <Override PartName="/ppt/charts/chart2.xml" ContentType="application/vnd.openxmlformats-officedocument.drawingml.chart+xml"/>
  <Override PartName="/ppt/charts/colors2.xml" ContentType="application/vnd.ms-office.chartcolorstyle+xml"/>
  <Override PartName="/ppt/charts/colors3.xml" ContentType="application/vnd.ms-office.chartcolorstyle+xml"/>
  <Override PartName="/ppt/charts/style2.xml" ContentType="application/vnd.ms-office.chartstyle+xml"/>
  <Override PartName="/ppt/charts/chart4.xml" ContentType="application/vnd.openxmlformats-officedocument.drawingml.chart+xml"/>
  <Override PartName="/ppt/charts/style3.xml" ContentType="application/vnd.ms-office.chartstyle+xml"/>
  <Override PartName="/ppt/charts/chart3.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handoutMasterIdLst>
    <p:handoutMasterId r:id="rId31"/>
  </p:handoutMasterIdLst>
  <p:sldIdLst>
    <p:sldId id="256" r:id="rId2"/>
    <p:sldId id="257" r:id="rId3"/>
    <p:sldId id="260" r:id="rId4"/>
    <p:sldId id="267" r:id="rId5"/>
    <p:sldId id="264" r:id="rId6"/>
    <p:sldId id="271" r:id="rId7"/>
    <p:sldId id="272" r:id="rId8"/>
    <p:sldId id="273" r:id="rId9"/>
    <p:sldId id="274" r:id="rId10"/>
    <p:sldId id="275" r:id="rId11"/>
    <p:sldId id="276" r:id="rId12"/>
    <p:sldId id="277" r:id="rId13"/>
    <p:sldId id="278" r:id="rId14"/>
    <p:sldId id="286" r:id="rId15"/>
    <p:sldId id="279" r:id="rId16"/>
    <p:sldId id="280" r:id="rId17"/>
    <p:sldId id="281" r:id="rId18"/>
    <p:sldId id="282" r:id="rId19"/>
    <p:sldId id="283" r:id="rId20"/>
    <p:sldId id="284" r:id="rId21"/>
    <p:sldId id="285" r:id="rId22"/>
    <p:sldId id="265" r:id="rId23"/>
    <p:sldId id="268" r:id="rId24"/>
    <p:sldId id="269" r:id="rId25"/>
    <p:sldId id="270" r:id="rId26"/>
    <p:sldId id="266" r:id="rId27"/>
    <p:sldId id="262" r:id="rId28"/>
    <p:sldId id="263" r:id="rId29"/>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2" autoAdjust="0"/>
    <p:restoredTop sz="63256" autoAdjust="0"/>
  </p:normalViewPr>
  <p:slideViewPr>
    <p:cSldViewPr snapToGrid="0">
      <p:cViewPr varScale="1">
        <p:scale>
          <a:sx n="47" d="100"/>
          <a:sy n="47" d="100"/>
        </p:scale>
        <p:origin x="1157" y="48"/>
      </p:cViewPr>
      <p:guideLst>
        <p:guide orient="horz" pos="2160"/>
        <p:guide pos="2880"/>
      </p:guideLst>
    </p:cSldViewPr>
  </p:slideViewPr>
  <p:notesTextViewPr>
    <p:cViewPr>
      <p:scale>
        <a:sx n="1" d="1"/>
        <a:sy n="1" d="1"/>
      </p:scale>
      <p:origin x="0" y="0"/>
    </p:cViewPr>
  </p:notesTextViewPr>
  <p:sorterViewPr>
    <p:cViewPr>
      <p:scale>
        <a:sx n="100" d="100"/>
        <a:sy n="100" d="100"/>
      </p:scale>
      <p:origin x="0" y="-40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PDHSFILL02\Home03$\OR0219007\ACES\2017%20ACEs%20Analysis\Grand%20rounds%20presentation\Graphs%20for%20grand%20rounds%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WPDHSFILL02\Home03$\OR0219007\ACES\2017%20ACEs%20Analysis\Grand%20rounds%20presentation\Graphs%20for%20grand%20rounds%20slid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WPDHSFILL02\Home03$\OR0219007\ACES\2017%20ACEs%20Analysis\Grand%20rounds%20presentation\Graphs%20for%20grand%20rounds%20slid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WPDHSFILL02\Home03$\OR0219007\ACES\2017%20ACEs%20Analysis\Grand%20rounds%20presentation\Graphs%20for%20grand%20rounds%20slid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Sheet1!$A$1:$B$8</c:f>
              <c:multiLvlStrCache>
                <c:ptCount val="8"/>
                <c:lvl>
                  <c:pt idx="0">
                    <c:v>Emotional Abuse</c:v>
                  </c:pt>
                  <c:pt idx="1">
                    <c:v>Physical Abuse</c:v>
                  </c:pt>
                  <c:pt idx="2">
                    <c:v>Sexual Abuse</c:v>
                  </c:pt>
                  <c:pt idx="3">
                    <c:v>Intimate Partner Violence</c:v>
                  </c:pt>
                  <c:pt idx="4">
                    <c:v>Household Substance Abuse</c:v>
                  </c:pt>
                  <c:pt idx="5">
                    <c:v>Household Mental Illness</c:v>
                  </c:pt>
                  <c:pt idx="6">
                    <c:v>Parental Separation or Divorce</c:v>
                  </c:pt>
                  <c:pt idx="7">
                    <c:v>Incarcerated Household Member</c:v>
                  </c:pt>
                </c:lvl>
                <c:lvl>
                  <c:pt idx="0">
                    <c:v>Abuse</c:v>
                  </c:pt>
                  <c:pt idx="3">
                    <c:v>Household challenges</c:v>
                  </c:pt>
                </c:lvl>
              </c:multiLvlStrCache>
            </c:multiLvlStrRef>
          </c:cat>
          <c:val>
            <c:numRef>
              <c:f>Sheet1!$C$1:$C$8</c:f>
              <c:numCache>
                <c:formatCode>0.0%</c:formatCode>
                <c:ptCount val="8"/>
                <c:pt idx="0">
                  <c:v>0.36299999999999999</c:v>
                </c:pt>
                <c:pt idx="1">
                  <c:v>0.24299999999999999</c:v>
                </c:pt>
                <c:pt idx="2">
                  <c:v>0.151</c:v>
                </c:pt>
                <c:pt idx="3">
                  <c:v>0.20399999999999999</c:v>
                </c:pt>
                <c:pt idx="4">
                  <c:v>0.33600000000000002</c:v>
                </c:pt>
                <c:pt idx="5">
                  <c:v>0.25700000000000001</c:v>
                </c:pt>
                <c:pt idx="6">
                  <c:v>0.313</c:v>
                </c:pt>
                <c:pt idx="7">
                  <c:v>9.2999999999999999E-2</c:v>
                </c:pt>
              </c:numCache>
            </c:numRef>
          </c:val>
        </c:ser>
        <c:dLbls>
          <c:showLegendKey val="0"/>
          <c:showVal val="0"/>
          <c:showCatName val="0"/>
          <c:showSerName val="0"/>
          <c:showPercent val="0"/>
          <c:showBubbleSize val="0"/>
        </c:dLbls>
        <c:gapWidth val="219"/>
        <c:overlap val="-27"/>
        <c:axId val="430259040"/>
        <c:axId val="534605416"/>
      </c:barChart>
      <c:catAx>
        <c:axId val="4302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4605416"/>
        <c:crosses val="autoZero"/>
        <c:auto val="1"/>
        <c:lblAlgn val="ctr"/>
        <c:lblOffset val="100"/>
        <c:noMultiLvlLbl val="0"/>
      </c:catAx>
      <c:valAx>
        <c:axId val="53460541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3025904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6351706036745E-2"/>
          <c:y val="1.2201177555508307E-4"/>
          <c:w val="0.93976526303777241"/>
          <c:h val="0.5731290345463573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Demographics!$C$3:$C$21</c:f>
              <c:strCache>
                <c:ptCount val="19"/>
                <c:pt idx="0">
                  <c:v>18-44 years old</c:v>
                </c:pt>
                <c:pt idx="1">
                  <c:v>45-64 years old</c:v>
                </c:pt>
                <c:pt idx="2">
                  <c:v>65+ years old</c:v>
                </c:pt>
                <c:pt idx="4">
                  <c:v>White, Non-Hispanic</c:v>
                </c:pt>
                <c:pt idx="5">
                  <c:v>Black, Non-Hispanic</c:v>
                </c:pt>
                <c:pt idx="6">
                  <c:v>American Indian/Alaska Native, Non-Hispanic</c:v>
                </c:pt>
                <c:pt idx="7">
                  <c:v>Asian, Non-Hispanic</c:v>
                </c:pt>
                <c:pt idx="8">
                  <c:v>Hispanic</c:v>
                </c:pt>
                <c:pt idx="10">
                  <c:v>Less than high school</c:v>
                </c:pt>
                <c:pt idx="11">
                  <c:v>High school</c:v>
                </c:pt>
                <c:pt idx="12">
                  <c:v>More than high school</c:v>
                </c:pt>
                <c:pt idx="14">
                  <c:v>&lt; 100% Federal Poverty Level</c:v>
                </c:pt>
                <c:pt idx="15">
                  <c:v>≥ 100% Federal Poverty Level</c:v>
                </c:pt>
                <c:pt idx="17">
                  <c:v>Medicaid in past 12 months</c:v>
                </c:pt>
                <c:pt idx="18">
                  <c:v>Not on Medicaid in past 12 months</c:v>
                </c:pt>
              </c:strCache>
            </c:strRef>
          </c:cat>
          <c:val>
            <c:numRef>
              <c:f>Demographics!$D$3:$D$21</c:f>
              <c:numCache>
                <c:formatCode>0.0%</c:formatCode>
                <c:ptCount val="19"/>
                <c:pt idx="0">
                  <c:v>0.252</c:v>
                </c:pt>
                <c:pt idx="1">
                  <c:v>0.19800000000000001</c:v>
                </c:pt>
                <c:pt idx="2">
                  <c:v>8.3000000000000004E-2</c:v>
                </c:pt>
                <c:pt idx="4">
                  <c:v>0.19700000000000001</c:v>
                </c:pt>
                <c:pt idx="5">
                  <c:v>0.27</c:v>
                </c:pt>
                <c:pt idx="6">
                  <c:v>0.37</c:v>
                </c:pt>
                <c:pt idx="7">
                  <c:v>2.1999999999999999E-2</c:v>
                </c:pt>
                <c:pt idx="8">
                  <c:v>0.216</c:v>
                </c:pt>
                <c:pt idx="10">
                  <c:v>0.29399999999999998</c:v>
                </c:pt>
                <c:pt idx="11">
                  <c:v>0.214</c:v>
                </c:pt>
                <c:pt idx="12">
                  <c:v>0.186</c:v>
                </c:pt>
                <c:pt idx="14">
                  <c:v>0.317</c:v>
                </c:pt>
                <c:pt idx="15">
                  <c:v>0.17399999999999999</c:v>
                </c:pt>
                <c:pt idx="17">
                  <c:v>0.34799999999999998</c:v>
                </c:pt>
                <c:pt idx="18">
                  <c:v>0.16800000000000001</c:v>
                </c:pt>
              </c:numCache>
            </c:numRef>
          </c:val>
        </c:ser>
        <c:dLbls>
          <c:showLegendKey val="0"/>
          <c:showVal val="0"/>
          <c:showCatName val="0"/>
          <c:showSerName val="0"/>
          <c:showPercent val="0"/>
          <c:showBubbleSize val="0"/>
        </c:dLbls>
        <c:gapWidth val="47"/>
        <c:overlap val="-27"/>
        <c:axId val="534606200"/>
        <c:axId val="534606592"/>
      </c:barChart>
      <c:catAx>
        <c:axId val="53460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1"/>
          <a:lstStyle/>
          <a:p>
            <a:pPr>
              <a:defRPr sz="1200" b="0" i="0" u="none" strike="noStrike" kern="1200" baseline="0">
                <a:solidFill>
                  <a:srgbClr val="005591"/>
                </a:solidFill>
                <a:latin typeface="+mn-lt"/>
                <a:ea typeface="+mn-ea"/>
                <a:cs typeface="+mn-cs"/>
              </a:defRPr>
            </a:pPr>
            <a:endParaRPr lang="en-US"/>
          </a:p>
        </c:txPr>
        <c:crossAx val="534606592"/>
        <c:crosses val="autoZero"/>
        <c:auto val="1"/>
        <c:lblAlgn val="ctr"/>
        <c:lblOffset val="100"/>
        <c:noMultiLvlLbl val="0"/>
      </c:catAx>
      <c:valAx>
        <c:axId val="534606592"/>
        <c:scaling>
          <c:orientation val="minMax"/>
        </c:scaling>
        <c:delete val="1"/>
        <c:axPos val="l"/>
        <c:numFmt formatCode="0%" sourceLinked="0"/>
        <c:majorTickMark val="none"/>
        <c:minorTickMark val="none"/>
        <c:tickLblPos val="nextTo"/>
        <c:crossAx val="534606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8345075286642"/>
          <c:y val="4.0366866455125945E-2"/>
          <c:w val="0.87823467790210441"/>
          <c:h val="0.79652368080855551"/>
        </c:manualLayout>
      </c:layout>
      <c:lineChart>
        <c:grouping val="stacked"/>
        <c:varyColors val="0"/>
        <c:ser>
          <c:idx val="0"/>
          <c:order val="0"/>
          <c:tx>
            <c:strRef>
              <c:f>'[Chart in Microsoft PowerPoint]Sheet1'!$B$1</c:f>
              <c:strCache>
                <c:ptCount val="1"/>
                <c:pt idx="0">
                  <c:v>Flourishing</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PowerPoint]Sheet1'!$A$2:$A$5</c:f>
              <c:strCache>
                <c:ptCount val="4"/>
                <c:pt idx="0">
                  <c:v>None of 9 ACEs</c:v>
                </c:pt>
                <c:pt idx="1">
                  <c:v>1 ACE</c:v>
                </c:pt>
                <c:pt idx="2">
                  <c:v>2-3 ACEs</c:v>
                </c:pt>
                <c:pt idx="3">
                  <c:v>4+ ACEs</c:v>
                </c:pt>
              </c:strCache>
            </c:strRef>
          </c:cat>
          <c:val>
            <c:numRef>
              <c:f>'[Chart in Microsoft PowerPoint]Sheet1'!$B$2:$B$5</c:f>
              <c:numCache>
                <c:formatCode>0.0%</c:formatCode>
                <c:ptCount val="4"/>
                <c:pt idx="0">
                  <c:v>0.55400000000000005</c:v>
                </c:pt>
                <c:pt idx="1">
                  <c:v>0.46300000000000002</c:v>
                </c:pt>
                <c:pt idx="2">
                  <c:v>0.38700000000000001</c:v>
                </c:pt>
                <c:pt idx="3">
                  <c:v>0.29499999999999998</c:v>
                </c:pt>
              </c:numCache>
            </c:numRef>
          </c:val>
          <c:smooth val="0"/>
        </c:ser>
        <c:dLbls>
          <c:showLegendKey val="0"/>
          <c:showVal val="0"/>
          <c:showCatName val="0"/>
          <c:showSerName val="0"/>
          <c:showPercent val="0"/>
          <c:showBubbleSize val="0"/>
        </c:dLbls>
        <c:marker val="1"/>
        <c:smooth val="0"/>
        <c:axId val="443608536"/>
        <c:axId val="443608928"/>
      </c:lineChart>
      <c:catAx>
        <c:axId val="443608536"/>
        <c:scaling>
          <c:orientation val="minMax"/>
        </c:scaling>
        <c:delete val="0"/>
        <c:axPos val="b"/>
        <c:numFmt formatCode="General" sourceLinked="0"/>
        <c:majorTickMark val="none"/>
        <c:minorTickMark val="none"/>
        <c:tickLblPos val="nextTo"/>
        <c:crossAx val="443608928"/>
        <c:crosses val="autoZero"/>
        <c:auto val="1"/>
        <c:lblAlgn val="ctr"/>
        <c:lblOffset val="100"/>
        <c:noMultiLvlLbl val="0"/>
      </c:catAx>
      <c:valAx>
        <c:axId val="443608928"/>
        <c:scaling>
          <c:orientation val="minMax"/>
        </c:scaling>
        <c:delete val="0"/>
        <c:axPos val="l"/>
        <c:numFmt formatCode="0%" sourceLinked="0"/>
        <c:majorTickMark val="none"/>
        <c:minorTickMark val="none"/>
        <c:tickLblPos val="nextTo"/>
        <c:crossAx val="443608536"/>
        <c:crosses val="autoZero"/>
        <c:crossBetween val="between"/>
        <c:majorUnit val="0.2"/>
      </c:valAx>
    </c:plotArea>
    <c:plotVisOnly val="1"/>
    <c:dispBlanksAs val="gap"/>
    <c:showDLblsOverMax val="0"/>
  </c:chart>
  <c:txPr>
    <a:bodyPr/>
    <a:lstStyle/>
    <a:p>
      <a:pPr>
        <a:defRPr sz="1600">
          <a:solidFill>
            <a:srgbClr val="00559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r>
              <a:rPr lang="en-US" sz="1600" b="1" dirty="0" smtClean="0"/>
              <a:t>2.0</a:t>
            </a:r>
            <a:r>
              <a:rPr lang="en-US" dirty="0" smtClean="0"/>
              <a:t> </a:t>
            </a:r>
            <a:r>
              <a:rPr lang="en-US" dirty="0"/>
              <a:t>times as likely to </a:t>
            </a:r>
          </a:p>
          <a:p>
            <a:pPr>
              <a:defRPr/>
            </a:pPr>
            <a:r>
              <a:rPr lang="en-US" sz="1600" b="1" dirty="0" smtClean="0"/>
              <a:t>drink</a:t>
            </a:r>
            <a:r>
              <a:rPr lang="en-US" sz="1600" b="1" baseline="0" dirty="0" smtClean="0"/>
              <a:t> heavily </a:t>
            </a:r>
            <a:endParaRPr lang="en-US" sz="1600" b="1" dirty="0"/>
          </a:p>
        </c:rich>
      </c:tx>
      <c:layout>
        <c:manualLayout>
          <c:xMode val="edge"/>
          <c:yMode val="edge"/>
          <c:x val="0.16566873877607405"/>
          <c:y val="5.35936539531071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'High risk behaviors'!$B$1:$E$2</c:f>
              <c:multiLvlStrCache>
                <c:ptCount val="4"/>
                <c:lvl>
                  <c:pt idx="0">
                    <c:v>0</c:v>
                  </c:pt>
                  <c:pt idx="1">
                    <c:v>1</c:v>
                  </c:pt>
                  <c:pt idx="2">
                    <c:v>2 to 3</c:v>
                  </c:pt>
                  <c:pt idx="3">
                    <c:v>4+</c:v>
                  </c:pt>
                </c:lvl>
                <c:lvl>
                  <c:pt idx="0">
                    <c:v>Number of ACEs</c:v>
                  </c:pt>
                </c:lvl>
              </c:multiLvlStrCache>
            </c:multiLvlStrRef>
          </c:cat>
          <c:val>
            <c:numRef>
              <c:f>'High risk behaviors'!$B$18:$E$18</c:f>
              <c:numCache>
                <c:formatCode>0.0%</c:formatCode>
                <c:ptCount val="4"/>
                <c:pt idx="0">
                  <c:v>3.7999999999999999E-2</c:v>
                </c:pt>
                <c:pt idx="1">
                  <c:v>3.9E-2</c:v>
                </c:pt>
                <c:pt idx="2">
                  <c:v>4.8000000000000001E-2</c:v>
                </c:pt>
                <c:pt idx="3">
                  <c:v>7.6999999999999999E-2</c:v>
                </c:pt>
              </c:numCache>
            </c:numRef>
          </c:val>
          <c:extLst xmlns:c16r2="http://schemas.microsoft.com/office/drawing/2015/06/chart">
            <c:ext xmlns:c16="http://schemas.microsoft.com/office/drawing/2014/chart" uri="{C3380CC4-5D6E-409C-BE32-E72D297353CC}">
              <c16:uniqueId val="{00000000-0780-4078-9BCA-496AFB051BCB}"/>
            </c:ext>
          </c:extLst>
        </c:ser>
        <c:dLbls>
          <c:showLegendKey val="0"/>
          <c:showVal val="0"/>
          <c:showCatName val="0"/>
          <c:showSerName val="0"/>
          <c:showPercent val="0"/>
          <c:showBubbleSize val="0"/>
        </c:dLbls>
        <c:gapWidth val="219"/>
        <c:overlap val="-27"/>
        <c:axId val="443609712"/>
        <c:axId val="443610104"/>
      </c:barChart>
      <c:catAx>
        <c:axId val="44360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crossAx val="443610104"/>
        <c:crosses val="autoZero"/>
        <c:auto val="1"/>
        <c:lblAlgn val="ctr"/>
        <c:lblOffset val="100"/>
        <c:noMultiLvlLbl val="0"/>
      </c:catAx>
      <c:valAx>
        <c:axId val="443610104"/>
        <c:scaling>
          <c:orientation val="minMax"/>
        </c:scaling>
        <c:delete val="1"/>
        <c:axPos val="l"/>
        <c:numFmt formatCode="0.0%" sourceLinked="1"/>
        <c:majorTickMark val="none"/>
        <c:minorTickMark val="none"/>
        <c:tickLblPos val="nextTo"/>
        <c:crossAx val="443609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559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r>
              <a:rPr lang="en-US" sz="1600" b="1" dirty="0" smtClean="0"/>
              <a:t>1.7</a:t>
            </a:r>
            <a:r>
              <a:rPr lang="en-US" dirty="0" smtClean="0"/>
              <a:t> </a:t>
            </a:r>
            <a:r>
              <a:rPr lang="en-US" dirty="0"/>
              <a:t>times as likely to </a:t>
            </a:r>
            <a:endParaRPr lang="en-US" dirty="0" smtClean="0"/>
          </a:p>
          <a:p>
            <a:pPr>
              <a:defRPr/>
            </a:pPr>
            <a:r>
              <a:rPr lang="en-US" sz="1600" b="1" dirty="0" smtClean="0"/>
              <a:t>binge drink</a:t>
            </a:r>
            <a:endParaRPr lang="en-US" sz="1600" b="1" dirty="0"/>
          </a:p>
        </c:rich>
      </c:tx>
      <c:layout>
        <c:manualLayout>
          <c:xMode val="edge"/>
          <c:yMode val="edge"/>
          <c:x val="0.19724768614449509"/>
          <c:y val="5.85502834450526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'High risk behaviors'!$B$1:$E$2</c:f>
              <c:multiLvlStrCache>
                <c:ptCount val="4"/>
                <c:lvl>
                  <c:pt idx="0">
                    <c:v>0</c:v>
                  </c:pt>
                  <c:pt idx="1">
                    <c:v>1</c:v>
                  </c:pt>
                  <c:pt idx="2">
                    <c:v>2 to 3</c:v>
                  </c:pt>
                  <c:pt idx="3">
                    <c:v>4+</c:v>
                  </c:pt>
                </c:lvl>
                <c:lvl>
                  <c:pt idx="0">
                    <c:v>Number of ACEs</c:v>
                  </c:pt>
                </c:lvl>
              </c:multiLvlStrCache>
            </c:multiLvlStrRef>
          </c:cat>
          <c:val>
            <c:numRef>
              <c:f>'High risk behaviors'!$B$19:$E$19</c:f>
              <c:numCache>
                <c:formatCode>0.0%</c:formatCode>
                <c:ptCount val="4"/>
                <c:pt idx="0">
                  <c:v>9.1999999999999998E-2</c:v>
                </c:pt>
                <c:pt idx="1">
                  <c:v>0.105</c:v>
                </c:pt>
                <c:pt idx="2">
                  <c:v>0.125</c:v>
                </c:pt>
                <c:pt idx="3">
                  <c:v>0.156</c:v>
                </c:pt>
              </c:numCache>
            </c:numRef>
          </c:val>
          <c:extLst xmlns:c16r2="http://schemas.microsoft.com/office/drawing/2015/06/chart">
            <c:ext xmlns:c16="http://schemas.microsoft.com/office/drawing/2014/chart" uri="{C3380CC4-5D6E-409C-BE32-E72D297353CC}">
              <c16:uniqueId val="{00000000-0C94-4089-8C3A-E045442B09BB}"/>
            </c:ext>
          </c:extLst>
        </c:ser>
        <c:dLbls>
          <c:showLegendKey val="0"/>
          <c:showVal val="0"/>
          <c:showCatName val="0"/>
          <c:showSerName val="0"/>
          <c:showPercent val="0"/>
          <c:showBubbleSize val="0"/>
        </c:dLbls>
        <c:gapWidth val="219"/>
        <c:overlap val="-27"/>
        <c:axId val="535171048"/>
        <c:axId val="535171440"/>
      </c:barChart>
      <c:catAx>
        <c:axId val="53517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crossAx val="535171440"/>
        <c:crosses val="autoZero"/>
        <c:auto val="1"/>
        <c:lblAlgn val="ctr"/>
        <c:lblOffset val="100"/>
        <c:noMultiLvlLbl val="0"/>
      </c:catAx>
      <c:valAx>
        <c:axId val="535171440"/>
        <c:scaling>
          <c:orientation val="minMax"/>
        </c:scaling>
        <c:delete val="1"/>
        <c:axPos val="l"/>
        <c:numFmt formatCode="0.0%" sourceLinked="1"/>
        <c:majorTickMark val="none"/>
        <c:minorTickMark val="none"/>
        <c:tickLblPos val="nextTo"/>
        <c:crossAx val="5351710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559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r>
              <a:rPr lang="en-US" sz="1600" b="1" dirty="0" smtClean="0"/>
              <a:t>3.4</a:t>
            </a:r>
            <a:r>
              <a:rPr lang="en-US" dirty="0" smtClean="0"/>
              <a:t> </a:t>
            </a:r>
            <a:r>
              <a:rPr lang="en-US" dirty="0"/>
              <a:t>times as likely to </a:t>
            </a:r>
          </a:p>
          <a:p>
            <a:pPr>
              <a:defRPr/>
            </a:pPr>
            <a:r>
              <a:rPr lang="en-US" sz="1600" b="1" dirty="0" smtClean="0"/>
              <a:t>Smoke</a:t>
            </a:r>
            <a:r>
              <a:rPr lang="en-US" sz="1600" b="1" baseline="0" dirty="0" smtClean="0"/>
              <a:t> cigarettes</a:t>
            </a:r>
            <a:endParaRPr lang="en-US" sz="1600" b="1" dirty="0"/>
          </a:p>
        </c:rich>
      </c:tx>
      <c:layout>
        <c:manualLayout>
          <c:xMode val="edge"/>
          <c:yMode val="edge"/>
          <c:x val="0.18836828291200441"/>
          <c:y val="3.593613298337711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5591"/>
              </a:solidFill>
              <a:latin typeface="+mn-lt"/>
              <a:ea typeface="+mn-ea"/>
              <a:cs typeface="+mn-cs"/>
            </a:defRPr>
          </a:pPr>
          <a:endParaRPr lang="en-US"/>
        </a:p>
      </c:txPr>
    </c:title>
    <c:autoTitleDeleted val="0"/>
    <c:plotArea>
      <c:layout>
        <c:manualLayout>
          <c:layoutTarget val="inner"/>
          <c:xMode val="edge"/>
          <c:yMode val="edge"/>
          <c:x val="3.8596491228070177E-2"/>
          <c:y val="0.23209405074365705"/>
          <c:w val="0.92280701754385963"/>
          <c:h val="0.5822305336832895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'High risk behaviors'!$B$1:$E$2</c:f>
              <c:multiLvlStrCache>
                <c:ptCount val="4"/>
                <c:lvl>
                  <c:pt idx="0">
                    <c:v>0</c:v>
                  </c:pt>
                  <c:pt idx="1">
                    <c:v>1</c:v>
                  </c:pt>
                  <c:pt idx="2">
                    <c:v>2 to 3</c:v>
                  </c:pt>
                  <c:pt idx="3">
                    <c:v>4+</c:v>
                  </c:pt>
                </c:lvl>
                <c:lvl>
                  <c:pt idx="0">
                    <c:v>Number of ACEs</c:v>
                  </c:pt>
                </c:lvl>
              </c:multiLvlStrCache>
            </c:multiLvlStrRef>
          </c:cat>
          <c:val>
            <c:numRef>
              <c:f>'High risk behaviors'!$B$20:$E$20</c:f>
              <c:numCache>
                <c:formatCode>0.0%</c:formatCode>
                <c:ptCount val="4"/>
                <c:pt idx="0">
                  <c:v>8.4000000000000005E-2</c:v>
                </c:pt>
                <c:pt idx="1">
                  <c:v>0.112</c:v>
                </c:pt>
                <c:pt idx="2">
                  <c:v>0.189</c:v>
                </c:pt>
                <c:pt idx="3">
                  <c:v>0.28499999999999998</c:v>
                </c:pt>
              </c:numCache>
            </c:numRef>
          </c:val>
          <c:extLst xmlns:c16r2="http://schemas.microsoft.com/office/drawing/2015/06/chart">
            <c:ext xmlns:c16="http://schemas.microsoft.com/office/drawing/2014/chart" uri="{C3380CC4-5D6E-409C-BE32-E72D297353CC}">
              <c16:uniqueId val="{00000000-7856-4B35-9EF5-CF5B125003CF}"/>
            </c:ext>
          </c:extLst>
        </c:ser>
        <c:dLbls>
          <c:showLegendKey val="0"/>
          <c:showVal val="0"/>
          <c:showCatName val="0"/>
          <c:showSerName val="0"/>
          <c:showPercent val="0"/>
          <c:showBubbleSize val="0"/>
        </c:dLbls>
        <c:gapWidth val="219"/>
        <c:overlap val="-27"/>
        <c:axId val="535172224"/>
        <c:axId val="443298920"/>
      </c:barChart>
      <c:catAx>
        <c:axId val="53517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5591"/>
                </a:solidFill>
                <a:latin typeface="+mn-lt"/>
                <a:ea typeface="+mn-ea"/>
                <a:cs typeface="+mn-cs"/>
              </a:defRPr>
            </a:pPr>
            <a:endParaRPr lang="en-US"/>
          </a:p>
        </c:txPr>
        <c:crossAx val="443298920"/>
        <c:crosses val="autoZero"/>
        <c:auto val="1"/>
        <c:lblAlgn val="ctr"/>
        <c:lblOffset val="100"/>
        <c:noMultiLvlLbl val="0"/>
      </c:catAx>
      <c:valAx>
        <c:axId val="443298920"/>
        <c:scaling>
          <c:orientation val="minMax"/>
        </c:scaling>
        <c:delete val="1"/>
        <c:axPos val="l"/>
        <c:numFmt formatCode="0.0%" sourceLinked="1"/>
        <c:majorTickMark val="none"/>
        <c:minorTickMark val="none"/>
        <c:tickLblPos val="nextTo"/>
        <c:crossAx val="535172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559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6520146520148E-2"/>
          <c:y val="3.6723163841807911E-2"/>
          <c:w val="0.95970695970695974"/>
          <c:h val="0.76883646959384311"/>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1"/>
              </a:solidFill>
              <a:ln>
                <a:solidFill>
                  <a:schemeClr val="accent1"/>
                </a:solidFill>
              </a:ln>
              <a:effectLst/>
            </c:spPr>
          </c:dPt>
          <c:dLbls>
            <c:dLbl>
              <c:idx val="0"/>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American Indian or
Alaska Native</c:v>
                </c:pt>
                <c:pt idx="1">
                  <c:v>Asian or Pacific Islander</c:v>
                </c:pt>
                <c:pt idx="2">
                  <c:v>Black or African 
American</c:v>
                </c:pt>
                <c:pt idx="3">
                  <c:v>Latino</c:v>
                </c:pt>
                <c:pt idx="4">
                  <c:v>White</c:v>
                </c:pt>
              </c:strCache>
            </c:strRef>
          </c:cat>
          <c:val>
            <c:numRef>
              <c:f>Sheet1!$B$2:$B$6</c:f>
              <c:numCache>
                <c:formatCode>General</c:formatCode>
                <c:ptCount val="5"/>
                <c:pt idx="0">
                  <c:v>35.299999999999997</c:v>
                </c:pt>
                <c:pt idx="1">
                  <c:v>14.1</c:v>
                </c:pt>
                <c:pt idx="2">
                  <c:v>33.299999999999997</c:v>
                </c:pt>
                <c:pt idx="3">
                  <c:v>20.8</c:v>
                </c:pt>
                <c:pt idx="4">
                  <c:v>21.4</c:v>
                </c:pt>
              </c:numCache>
            </c:numRef>
          </c:val>
        </c:ser>
        <c:dLbls>
          <c:showLegendKey val="0"/>
          <c:showVal val="0"/>
          <c:showCatName val="0"/>
          <c:showSerName val="0"/>
          <c:showPercent val="0"/>
          <c:showBubbleSize val="0"/>
        </c:dLbls>
        <c:gapWidth val="73"/>
        <c:overlap val="-27"/>
        <c:axId val="476833464"/>
        <c:axId val="476833856"/>
      </c:barChart>
      <c:catAx>
        <c:axId val="47683346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6833856"/>
        <c:crosses val="autoZero"/>
        <c:auto val="1"/>
        <c:lblAlgn val="ctr"/>
        <c:lblOffset val="100"/>
        <c:noMultiLvlLbl val="0"/>
      </c:catAx>
      <c:valAx>
        <c:axId val="476833856"/>
        <c:scaling>
          <c:orientation val="minMax"/>
        </c:scaling>
        <c:delete val="1"/>
        <c:axPos val="l"/>
        <c:numFmt formatCode="General" sourceLinked="1"/>
        <c:majorTickMark val="none"/>
        <c:minorTickMark val="none"/>
        <c:tickLblPos val="nextTo"/>
        <c:crossAx val="476833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0.17544</cdr:x>
      <cdr:y>0.5</cdr:y>
    </cdr:from>
    <cdr:to>
      <cdr:x>0.89474</cdr:x>
      <cdr:y>0.78252</cdr:y>
    </cdr:to>
    <cdr:sp macro="" textlink="">
      <cdr:nvSpPr>
        <cdr:cNvPr id="2" name="TextBox 1"/>
        <cdr:cNvSpPr txBox="1"/>
      </cdr:nvSpPr>
      <cdr:spPr>
        <a:xfrm xmlns:a="http://schemas.openxmlformats.org/drawingml/2006/main">
          <a:off x="1524000" y="2552700"/>
          <a:ext cx="6248415" cy="1442357"/>
        </a:xfrm>
        <a:prstGeom xmlns:a="http://schemas.openxmlformats.org/drawingml/2006/main" prst="rect">
          <a:avLst/>
        </a:prstGeom>
        <a:solidFill xmlns:a="http://schemas.openxmlformats.org/drawingml/2006/main">
          <a:schemeClr val="accent3">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700" b="1" dirty="0" smtClean="0">
              <a:solidFill>
                <a:srgbClr val="005591"/>
              </a:solidFill>
            </a:rPr>
            <a:t>Flourishing </a:t>
          </a:r>
          <a:r>
            <a:rPr lang="en-US" sz="1700" dirty="0" smtClean="0">
              <a:solidFill>
                <a:srgbClr val="005591"/>
              </a:solidFill>
            </a:rPr>
            <a:t>(based on factors possible for parents to observe):</a:t>
          </a:r>
        </a:p>
        <a:p xmlns:a="http://schemas.openxmlformats.org/drawingml/2006/main">
          <a:pPr marL="228600" indent="-228600">
            <a:buAutoNum type="arabicPeriod"/>
          </a:pPr>
          <a:r>
            <a:rPr lang="en-US" sz="1700" b="1" dirty="0" smtClean="0">
              <a:solidFill>
                <a:srgbClr val="005591"/>
              </a:solidFill>
            </a:rPr>
            <a:t>Motivation: </a:t>
          </a:r>
          <a:r>
            <a:rPr lang="en-US" sz="1700" dirty="0" smtClean="0">
              <a:solidFill>
                <a:srgbClr val="005591"/>
              </a:solidFill>
            </a:rPr>
            <a:t>Curious and interested in learning new things</a:t>
          </a:r>
        </a:p>
        <a:p xmlns:a="http://schemas.openxmlformats.org/drawingml/2006/main">
          <a:pPr marL="228600" indent="-228600">
            <a:buAutoNum type="arabicPeriod"/>
          </a:pPr>
          <a:r>
            <a:rPr lang="en-US" sz="1700" b="1" dirty="0" smtClean="0">
              <a:solidFill>
                <a:srgbClr val="005591"/>
              </a:solidFill>
            </a:rPr>
            <a:t>Resilience</a:t>
          </a:r>
          <a:r>
            <a:rPr lang="en-US" sz="1700" dirty="0" smtClean="0">
              <a:solidFill>
                <a:srgbClr val="005591"/>
              </a:solidFill>
            </a:rPr>
            <a:t>: Stays calm and in control when faced with a challenge</a:t>
          </a:r>
        </a:p>
        <a:p xmlns:a="http://schemas.openxmlformats.org/drawingml/2006/main">
          <a:pPr marL="228600" indent="-228600">
            <a:buAutoNum type="arabicPeriod"/>
          </a:pPr>
          <a:r>
            <a:rPr lang="en-US" sz="1700" b="1" dirty="0" smtClean="0">
              <a:solidFill>
                <a:srgbClr val="005591"/>
              </a:solidFill>
            </a:rPr>
            <a:t>Attention</a:t>
          </a:r>
          <a:r>
            <a:rPr lang="en-US" sz="1700" dirty="0" smtClean="0">
              <a:solidFill>
                <a:srgbClr val="005591"/>
              </a:solidFill>
            </a:rPr>
            <a:t>: Follows through and finishes tasks</a:t>
          </a:r>
        </a:p>
      </cdr:txBody>
    </cdr:sp>
  </cdr:relSizeAnchor>
  <cdr:relSizeAnchor xmlns:cdr="http://schemas.openxmlformats.org/drawingml/2006/chartDrawing">
    <cdr:from>
      <cdr:x>0.78947</cdr:x>
      <cdr:y>0.95449</cdr:y>
    </cdr:from>
    <cdr:to>
      <cdr:x>1</cdr:x>
      <cdr:y>1</cdr:y>
    </cdr:to>
    <cdr:sp macro="" textlink="">
      <cdr:nvSpPr>
        <cdr:cNvPr id="3" name="TextBox 2"/>
        <cdr:cNvSpPr txBox="1"/>
      </cdr:nvSpPr>
      <cdr:spPr>
        <a:xfrm xmlns:a="http://schemas.openxmlformats.org/drawingml/2006/main">
          <a:off x="6858000" y="5163979"/>
          <a:ext cx="182880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0" dirty="0" smtClean="0">
              <a:solidFill>
                <a:srgbClr val="005591"/>
              </a:solidFill>
            </a:rPr>
            <a:t>Source: Bethell, C  2016 </a:t>
          </a:r>
          <a:endParaRPr lang="en-US" sz="1000" b="0" dirty="0">
            <a:solidFill>
              <a:srgbClr val="00559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5833528-651F-46FB-896C-BBEAF4935F2B}" type="datetimeFigureOut">
              <a:rPr lang="en-US" smtClean="0"/>
              <a:t>11/7/2017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8E2E4DA-B324-40B2-BFDE-596247BB680E}" type="slidenum">
              <a:rPr lang="en-US" smtClean="0"/>
              <a:t>‹#›</a:t>
            </a:fld>
            <a:endParaRPr lang="en-US"/>
          </a:p>
        </p:txBody>
      </p:sp>
    </p:spTree>
    <p:extLst>
      <p:ext uri="{BB962C8B-B14F-4D97-AF65-F5344CB8AC3E}">
        <p14:creationId xmlns:p14="http://schemas.microsoft.com/office/powerpoint/2010/main" val="402789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043C38C-53A0-49A0-A51F-078069DEFA11}" type="datetimeFigureOut">
              <a:rPr lang="en-US" smtClean="0"/>
              <a:t>11/7/2017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4D8C5EE-F869-4108-ADC7-D016CD9F4A17}" type="slidenum">
              <a:rPr lang="en-US" smtClean="0"/>
              <a:t>‹#›</a:t>
            </a:fld>
            <a:endParaRPr lang="en-US"/>
          </a:p>
        </p:txBody>
      </p:sp>
    </p:spTree>
    <p:extLst>
      <p:ext uri="{BB962C8B-B14F-4D97-AF65-F5344CB8AC3E}">
        <p14:creationId xmlns:p14="http://schemas.microsoft.com/office/powerpoint/2010/main" val="71352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8C5EE-F869-4108-ADC7-D016CD9F4A17}" type="slidenum">
              <a:rPr lang="en-US" smtClean="0"/>
              <a:t>1</a:t>
            </a:fld>
            <a:endParaRPr lang="en-US"/>
          </a:p>
        </p:txBody>
      </p:sp>
    </p:spTree>
    <p:extLst>
      <p:ext uri="{BB962C8B-B14F-4D97-AF65-F5344CB8AC3E}">
        <p14:creationId xmlns:p14="http://schemas.microsoft.com/office/powerpoint/2010/main" val="292939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r>
              <a:rPr lang="en-US" sz="1100" i="1" dirty="0" smtClean="0">
                <a:solidFill>
                  <a:srgbClr val="005595"/>
                </a:solidFill>
              </a:rPr>
              <a:t>Public health approaches aim</a:t>
            </a:r>
            <a:r>
              <a:rPr lang="en-US" sz="1100" i="1" baseline="0" dirty="0" smtClean="0">
                <a:solidFill>
                  <a:srgbClr val="005595"/>
                </a:solidFill>
              </a:rPr>
              <a:t> to prevent the circumstances that create trauma, promote resiliency, and avoid re-traumatization through TI systems and services </a:t>
            </a:r>
            <a:endParaRPr lang="en-US" sz="1100" i="1" dirty="0" smtClean="0">
              <a:solidFill>
                <a:srgbClr val="005595"/>
              </a:solidFill>
            </a:endParaRPr>
          </a:p>
          <a:p>
            <a:pPr defTabSz="873161"/>
            <a:endParaRPr lang="en-US" sz="1100" i="1" dirty="0" smtClean="0">
              <a:solidFill>
                <a:srgbClr val="005595"/>
              </a:solidFill>
            </a:endParaRPr>
          </a:p>
          <a:p>
            <a:pPr defTabSz="873161"/>
            <a:r>
              <a:rPr lang="en-US" sz="1100" i="1" dirty="0" smtClean="0">
                <a:solidFill>
                  <a:srgbClr val="005595"/>
                </a:solidFill>
              </a:rPr>
              <a:t>Resiliency </a:t>
            </a:r>
            <a:r>
              <a:rPr lang="en-US" sz="1100" i="1" dirty="0">
                <a:solidFill>
                  <a:srgbClr val="005595"/>
                </a:solidFill>
              </a:rPr>
              <a:t>can be defined as the ability of an individual or community to withstand, rebound and/or adapt to toxic stress, trauma or </a:t>
            </a:r>
            <a:r>
              <a:rPr lang="en-US" sz="1100" i="1" dirty="0" smtClean="0">
                <a:solidFill>
                  <a:srgbClr val="005595"/>
                </a:solidFill>
              </a:rPr>
              <a:t>adversity</a:t>
            </a:r>
          </a:p>
          <a:p>
            <a:pPr defTabSz="873161"/>
            <a:endParaRPr lang="en-US" sz="1100" i="1" dirty="0" smtClean="0">
              <a:solidFill>
                <a:srgbClr val="005595"/>
              </a:solidFill>
            </a:endParaRPr>
          </a:p>
          <a:p>
            <a:pPr marL="0" marR="0" lvl="0" indent="0" algn="l" defTabSz="873161" rtl="0" eaLnBrk="1" fontAlgn="base" latinLnBrk="0" hangingPunct="1">
              <a:lnSpc>
                <a:spcPct val="100000"/>
              </a:lnSpc>
              <a:spcBef>
                <a:spcPct val="30000"/>
              </a:spcBef>
              <a:spcAft>
                <a:spcPct val="0"/>
              </a:spcAft>
              <a:buClrTx/>
              <a:buSzTx/>
              <a:buFontTx/>
              <a:buNone/>
              <a:tabLst/>
              <a:defRPr/>
            </a:pPr>
            <a:r>
              <a:rPr lang="en-US" sz="1100" i="1" dirty="0" err="1" smtClean="0">
                <a:solidFill>
                  <a:srgbClr val="005595"/>
                </a:solidFill>
              </a:rPr>
              <a:t>Resilliency</a:t>
            </a:r>
            <a:r>
              <a:rPr lang="en-US" sz="1100" i="1" baseline="0" dirty="0" smtClean="0">
                <a:solidFill>
                  <a:srgbClr val="005595"/>
                </a:solidFill>
              </a:rPr>
              <a:t> buffers the effects of trauma – building both </a:t>
            </a:r>
            <a:endParaRPr lang="en-US" sz="1100" i="1" dirty="0" smtClean="0">
              <a:solidFill>
                <a:srgbClr val="005595"/>
              </a:solidFill>
            </a:endParaRPr>
          </a:p>
          <a:p>
            <a:pPr defTabSz="873161"/>
            <a:endParaRPr lang="en-US" sz="1100" i="1" dirty="0">
              <a:solidFill>
                <a:srgbClr val="005595"/>
              </a:solidFill>
            </a:endParaRPr>
          </a:p>
          <a:p>
            <a:endParaRPr lang="en-US" dirty="0" smtClean="0"/>
          </a:p>
          <a:p>
            <a:r>
              <a:rPr lang="en-US" dirty="0" smtClean="0"/>
              <a:t>Relationship is central to resiliency.</a:t>
            </a:r>
            <a:endParaRPr lang="en-US" dirty="0"/>
          </a:p>
        </p:txBody>
      </p:sp>
      <p:sp>
        <p:nvSpPr>
          <p:cNvPr id="4" name="Slide Number Placeholder 3"/>
          <p:cNvSpPr>
            <a:spLocks noGrp="1"/>
          </p:cNvSpPr>
          <p:nvPr>
            <p:ph type="sldNum" sz="quarter" idx="10"/>
          </p:nvPr>
        </p:nvSpPr>
        <p:spPr/>
        <p:txBody>
          <a:bodyPr/>
          <a:lstStyle/>
          <a:p>
            <a:fld id="{2C115B28-AF38-4DAB-A5A3-5E034C3B6830}" type="slidenum">
              <a:rPr lang="en-US" smtClean="0"/>
              <a:pPr/>
              <a:t>12</a:t>
            </a:fld>
            <a:endParaRPr lang="en-US" dirty="0"/>
          </a:p>
        </p:txBody>
      </p:sp>
    </p:spTree>
    <p:extLst>
      <p:ext uri="{BB962C8B-B14F-4D97-AF65-F5344CB8AC3E}">
        <p14:creationId xmlns:p14="http://schemas.microsoft.com/office/powerpoint/2010/main" val="343193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13</a:t>
            </a:fld>
            <a:endParaRPr lang="en-US"/>
          </a:p>
        </p:txBody>
      </p:sp>
    </p:spTree>
    <p:extLst>
      <p:ext uri="{BB962C8B-B14F-4D97-AF65-F5344CB8AC3E}">
        <p14:creationId xmlns:p14="http://schemas.microsoft.com/office/powerpoint/2010/main" val="338329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14</a:t>
            </a:fld>
            <a:endParaRPr lang="en-US"/>
          </a:p>
        </p:txBody>
      </p:sp>
    </p:spTree>
    <p:extLst>
      <p:ext uri="{BB962C8B-B14F-4D97-AF65-F5344CB8AC3E}">
        <p14:creationId xmlns:p14="http://schemas.microsoft.com/office/powerpoint/2010/main" val="303253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abuse, household substance abuse,</a:t>
            </a:r>
            <a:r>
              <a:rPr lang="en-US" baseline="0" dirty="0" smtClean="0"/>
              <a:t> and parental separation or divorce are the most commonly experienced ACEs among Oregon adults</a:t>
            </a:r>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15</a:t>
            </a:fld>
            <a:endParaRPr lang="en-US"/>
          </a:p>
        </p:txBody>
      </p:sp>
    </p:spTree>
    <p:extLst>
      <p:ext uri="{BB962C8B-B14F-4D97-AF65-F5344CB8AC3E}">
        <p14:creationId xmlns:p14="http://schemas.microsoft.com/office/powerpoint/2010/main" val="428165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BRFSS surveys</a:t>
            </a:r>
            <a:r>
              <a:rPr lang="en-US" baseline="0" dirty="0" smtClean="0"/>
              <a:t> adult Oregonians about their experience of ACEs when they were children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16</a:t>
            </a:fld>
            <a:endParaRPr lang="en-US"/>
          </a:p>
        </p:txBody>
      </p:sp>
    </p:spTree>
    <p:extLst>
      <p:ext uri="{BB962C8B-B14F-4D97-AF65-F5344CB8AC3E}">
        <p14:creationId xmlns:p14="http://schemas.microsoft.com/office/powerpoint/2010/main" val="388338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Oregon BRFSS,</a:t>
            </a:r>
            <a:r>
              <a:rPr lang="en-US" baseline="0" dirty="0" smtClean="0"/>
              <a:t> 2013-15</a:t>
            </a:r>
            <a:endParaRPr lang="en-US" dirty="0" smtClean="0"/>
          </a:p>
          <a:p>
            <a:pPr defTabSz="931774">
              <a:defRPr/>
            </a:pPr>
            <a:endParaRPr lang="en-US" dirty="0" smtClean="0"/>
          </a:p>
          <a:p>
            <a:pPr defTabSz="931774">
              <a:defRPr/>
            </a:pPr>
            <a:r>
              <a:rPr lang="en-US" baseline="0" dirty="0" smtClean="0"/>
              <a:t>Native-Hawaiian/Pacific Islander and Multiple Race excluded due to sample size</a:t>
            </a:r>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17</a:t>
            </a:fld>
            <a:endParaRPr lang="en-US"/>
          </a:p>
        </p:txBody>
      </p:sp>
    </p:spTree>
    <p:extLst>
      <p:ext uri="{BB962C8B-B14F-4D97-AF65-F5344CB8AC3E}">
        <p14:creationId xmlns:p14="http://schemas.microsoft.com/office/powerpoint/2010/main" val="229663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9">
              <a:defRPr/>
            </a:pPr>
            <a:r>
              <a:rPr lang="en-US" dirty="0" smtClean="0"/>
              <a:t>Oregon BRFSS,</a:t>
            </a:r>
            <a:r>
              <a:rPr lang="en-US" baseline="0" dirty="0" smtClean="0"/>
              <a:t> 2013-15</a:t>
            </a:r>
            <a:endParaRPr lang="en-US" dirty="0" smtClean="0"/>
          </a:p>
          <a:p>
            <a:pPr defTabSz="931659">
              <a:defRPr/>
            </a:pPr>
            <a:endParaRPr lang="en-US" dirty="0" smtClean="0"/>
          </a:p>
          <a:p>
            <a:pPr defTabSz="931659">
              <a:defRPr/>
            </a:pPr>
            <a:r>
              <a:rPr lang="en-US" baseline="0" dirty="0" smtClean="0"/>
              <a:t>Native-Hawaiian/Pacific Islander and Multiple Race excluded due to sample size</a:t>
            </a:r>
          </a:p>
          <a:p>
            <a:pPr defTabSz="931659">
              <a:defRPr/>
            </a:pPr>
            <a:endParaRPr lang="en-US" baseline="0" dirty="0" smtClean="0"/>
          </a:p>
          <a:p>
            <a:pPr defTabSz="9316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18</a:t>
            </a:fld>
            <a:endParaRPr lang="en-US"/>
          </a:p>
        </p:txBody>
      </p:sp>
    </p:spTree>
    <p:extLst>
      <p:ext uri="{BB962C8B-B14F-4D97-AF65-F5344CB8AC3E}">
        <p14:creationId xmlns:p14="http://schemas.microsoft.com/office/powerpoint/2010/main" val="414831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Each of these are counted a 1 ACE</a:t>
            </a:r>
          </a:p>
          <a:p>
            <a:r>
              <a:rPr lang="en-US" sz="1200" kern="1200" dirty="0" smtClean="0">
                <a:solidFill>
                  <a:schemeClr val="tx1"/>
                </a:solidFill>
                <a:effectLst/>
                <a:latin typeface="Arial" charset="0"/>
                <a:ea typeface="+mn-ea"/>
                <a:cs typeface="+mn-cs"/>
              </a:rPr>
              <a:t>Were your parents ever separated or divorced after you were born?</a:t>
            </a:r>
          </a:p>
          <a:p>
            <a:r>
              <a:rPr lang="en-US" sz="1200" kern="1200" dirty="0" smtClean="0">
                <a:solidFill>
                  <a:schemeClr val="tx1"/>
                </a:solidFill>
                <a:effectLst/>
                <a:latin typeface="Arial" charset="0"/>
                <a:ea typeface="+mn-ea"/>
                <a:cs typeface="+mn-cs"/>
              </a:rPr>
              <a:t>Have you ever lived with a household member who is/was depressed or mentally ill?</a:t>
            </a:r>
          </a:p>
          <a:p>
            <a:r>
              <a:rPr lang="en-US" sz="1200" kern="1200" dirty="0" smtClean="0">
                <a:solidFill>
                  <a:schemeClr val="tx1"/>
                </a:solidFill>
                <a:effectLst/>
                <a:latin typeface="Arial" charset="0"/>
                <a:ea typeface="+mn-ea"/>
                <a:cs typeface="+mn-cs"/>
              </a:rPr>
              <a:t>Have you ever lived with someone who is/was a problem drinker?</a:t>
            </a:r>
          </a:p>
          <a:p>
            <a:r>
              <a:rPr lang="en-US" sz="1200" kern="1200" dirty="0" smtClean="0">
                <a:solidFill>
                  <a:schemeClr val="tx1"/>
                </a:solidFill>
                <a:effectLst/>
                <a:latin typeface="Arial" charset="0"/>
                <a:ea typeface="+mn-ea"/>
                <a:cs typeface="+mn-cs"/>
              </a:rPr>
              <a:t>Have you ever lived with someone who uses/used street drugs?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least one of these= 1 ACE (If they say yes to both, it is still only 1 ACE)</a:t>
            </a:r>
          </a:p>
          <a:p>
            <a:r>
              <a:rPr lang="en-US" sz="1200" kern="1200" dirty="0" smtClean="0">
                <a:solidFill>
                  <a:schemeClr val="tx1"/>
                </a:solidFill>
                <a:effectLst/>
                <a:latin typeface="Arial" charset="0"/>
                <a:ea typeface="+mn-ea"/>
                <a:cs typeface="+mn-cs"/>
              </a:rPr>
              <a:t>Have you ever felt that you did not have enough to eat?</a:t>
            </a:r>
          </a:p>
          <a:p>
            <a:r>
              <a:rPr lang="en-US" sz="1200" kern="1200" dirty="0" smtClean="0">
                <a:solidFill>
                  <a:schemeClr val="tx1"/>
                </a:solidFill>
                <a:effectLst/>
                <a:latin typeface="Arial" charset="0"/>
                <a:ea typeface="+mn-ea"/>
                <a:cs typeface="+mn-cs"/>
              </a:rPr>
              <a:t>Have you ever felt that you had to wear dirty clothes?</a:t>
            </a:r>
          </a:p>
          <a:p>
            <a:endParaRPr lang="en-US" dirty="0"/>
          </a:p>
        </p:txBody>
      </p:sp>
      <p:sp>
        <p:nvSpPr>
          <p:cNvPr id="4" name="Slide Number Placeholder 3"/>
          <p:cNvSpPr>
            <a:spLocks noGrp="1"/>
          </p:cNvSpPr>
          <p:nvPr>
            <p:ph type="sldNum" sz="quarter" idx="10"/>
          </p:nvPr>
        </p:nvSpPr>
        <p:spPr/>
        <p:txBody>
          <a:bodyPr/>
          <a:lstStyle/>
          <a:p>
            <a:fld id="{2C115B28-AF38-4DAB-A5A3-5E034C3B6830}" type="slidenum">
              <a:rPr lang="en-US" smtClean="0"/>
              <a:pPr/>
              <a:t>19</a:t>
            </a:fld>
            <a:endParaRPr lang="en-US" dirty="0"/>
          </a:p>
        </p:txBody>
      </p:sp>
    </p:spTree>
    <p:extLst>
      <p:ext uri="{BB962C8B-B14F-4D97-AF65-F5344CB8AC3E}">
        <p14:creationId xmlns:p14="http://schemas.microsoft.com/office/powerpoint/2010/main" val="368403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9751">
              <a:defRPr/>
            </a:pPr>
            <a:endParaRPr lang="en-US" baseline="0" dirty="0" smtClean="0"/>
          </a:p>
          <a:p>
            <a:pPr defTabSz="889751">
              <a:defRPr/>
            </a:pPr>
            <a:r>
              <a:rPr lang="en-US" baseline="0" dirty="0" smtClean="0"/>
              <a:t>Heavy drinkers (adult men having more than two drinks per day and adult women having more than one drink per day).</a:t>
            </a:r>
          </a:p>
          <a:p>
            <a:pPr defTabSz="889751">
              <a:defRPr/>
            </a:pPr>
            <a:endParaRPr lang="en-US" baseline="0" dirty="0" smtClean="0"/>
          </a:p>
          <a:p>
            <a:pPr defTabSz="889751">
              <a:defRPr/>
            </a:pPr>
            <a:r>
              <a:rPr lang="en-US" baseline="0" dirty="0" smtClean="0"/>
              <a:t>Binge drinkers (males having five or more drinks on one occasion, females having four or more drinks on one occasion).</a:t>
            </a:r>
          </a:p>
          <a:p>
            <a:pPr defTabSz="88975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A6F6AC6-C61D-4E8E-A2B9-2BF296A94B51}" type="slidenum">
              <a:rPr lang="en-US" smtClean="0"/>
              <a:pPr/>
              <a:t>21</a:t>
            </a:fld>
            <a:endParaRPr lang="en-US"/>
          </a:p>
        </p:txBody>
      </p:sp>
    </p:spTree>
    <p:extLst>
      <p:ext uri="{BB962C8B-B14F-4D97-AF65-F5344CB8AC3E}">
        <p14:creationId xmlns:p14="http://schemas.microsoft.com/office/powerpoint/2010/main" val="157323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When</a:t>
            </a:r>
            <a:r>
              <a:rPr lang="en-US" baseline="0" dirty="0" smtClean="0"/>
              <a:t> you look at Race ethnicity by these alcohol and tobacco risk factors, we see an over arching theme that disproportionally affects the American Indian and Alaska Natives. </a:t>
            </a:r>
          </a:p>
          <a:p>
            <a:r>
              <a:rPr lang="en-US" baseline="0" dirty="0" smtClean="0"/>
              <a:t>11</a:t>
            </a:r>
            <a:r>
              <a:rPr lang="en-US" baseline="30000" dirty="0" smtClean="0"/>
              <a:t>th</a:t>
            </a:r>
            <a:r>
              <a:rPr lang="en-US" baseline="0" dirty="0" smtClean="0"/>
              <a:t> graders who identify as AIAN are 28% more likely to be co-current alcohol and tobacco users</a:t>
            </a:r>
          </a:p>
          <a:p>
            <a:endParaRPr lang="en-US" baseline="0" dirty="0" smtClean="0"/>
          </a:p>
          <a:p>
            <a:r>
              <a:rPr lang="en-US" dirty="0" smtClean="0"/>
              <a:t>Comment</a:t>
            </a:r>
            <a:r>
              <a:rPr lang="en-US" baseline="0" dirty="0" smtClean="0"/>
              <a:t> a</a:t>
            </a:r>
            <a:r>
              <a:rPr lang="en-US" dirty="0" smtClean="0"/>
              <a:t>bout compounding</a:t>
            </a:r>
            <a:r>
              <a:rPr lang="en-US" baseline="0" dirty="0" smtClean="0"/>
              <a:t> affects of Risk factors and ACES as well as  of Risk factors and Race ethnicity data</a:t>
            </a:r>
            <a:endParaRPr lang="en-US" dirty="0"/>
          </a:p>
        </p:txBody>
      </p:sp>
      <p:sp>
        <p:nvSpPr>
          <p:cNvPr id="4" name="Slide Number Placeholder 3"/>
          <p:cNvSpPr>
            <a:spLocks noGrp="1"/>
          </p:cNvSpPr>
          <p:nvPr>
            <p:ph type="sldNum" sz="quarter" idx="10"/>
          </p:nvPr>
        </p:nvSpPr>
        <p:spPr/>
        <p:txBody>
          <a:bodyPr/>
          <a:lstStyle/>
          <a:p>
            <a:fld id="{B555A57C-40F1-4B89-99B9-CE0EC4A53031}" type="slidenum">
              <a:rPr lang="en-US" smtClean="0"/>
              <a:t>23</a:t>
            </a:fld>
            <a:endParaRPr lang="en-US"/>
          </a:p>
        </p:txBody>
      </p:sp>
    </p:spTree>
    <p:extLst>
      <p:ext uri="{BB962C8B-B14F-4D97-AF65-F5344CB8AC3E}">
        <p14:creationId xmlns:p14="http://schemas.microsoft.com/office/powerpoint/2010/main" val="387353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anose="02020603050405020304" pitchFamily="18" charset="0"/>
              </a:rPr>
              <a:t>The most effective approach leading to healthy behaviors is a combination of efforts at all levels </a:t>
            </a:r>
            <a:r>
              <a:rPr lang="en-US" altLang="en-US" sz="1200" dirty="0" smtClean="0">
                <a:latin typeface="Arial Rounded MT Bold" panose="020F0704030504030204" pitchFamily="34" charset="0"/>
                <a:cs typeface="Times New Roman" panose="02020603050405020304" pitchFamily="18" charset="0"/>
              </a:rPr>
              <a:t>–</a:t>
            </a:r>
            <a:r>
              <a:rPr lang="en-US" altLang="en-US" sz="1200" dirty="0" smtClean="0">
                <a:cs typeface="Times New Roman" panose="02020603050405020304" pitchFamily="18" charset="0"/>
              </a:rPr>
              <a:t> individual, interpersonal, organizational, community, and public policy. </a:t>
            </a:r>
            <a:endParaRPr lang="en-US" altLang="en-US" sz="1200" dirty="0" smtClean="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anose="02020603050405020304" pitchFamily="18" charset="0"/>
              </a:rPr>
              <a:t>Individual</a:t>
            </a:r>
            <a:r>
              <a:rPr lang="en-US" altLang="en-US" sz="1200" baseline="0" dirty="0" smtClean="0">
                <a:cs typeface="Times New Roman" panose="02020603050405020304" pitchFamily="18" charset="0"/>
              </a:rPr>
              <a:t> behavior is influenced at all of these levels, and the levels are influenced by those above and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cs typeface="Times New Roman" panose="02020603050405020304" pitchFamily="18" charset="0"/>
            </a:endParaRPr>
          </a:p>
          <a:p>
            <a:r>
              <a:rPr lang="en-US" dirty="0" smtClean="0"/>
              <a:t>For</a:t>
            </a:r>
            <a:r>
              <a:rPr lang="en-US" baseline="0" dirty="0" smtClean="0"/>
              <a:t> example, bars would likely not have chosen to go </a:t>
            </a:r>
            <a:r>
              <a:rPr lang="en-US" baseline="0" dirty="0" err="1" smtClean="0"/>
              <a:t>smokefree</a:t>
            </a:r>
            <a:r>
              <a:rPr lang="en-US" baseline="0" dirty="0" smtClean="0"/>
              <a:t> in the absence of a statewide clean indoor air law. Clean indoor air helps tobacco users quit, and protects people from starting to use tobacco….and, of course, it protects everyone from secondhand smoke. </a:t>
            </a:r>
            <a:endParaRPr lang="en-US" dirty="0"/>
          </a:p>
        </p:txBody>
      </p:sp>
      <p:sp>
        <p:nvSpPr>
          <p:cNvPr id="4" name="Slide Number Placeholder 3"/>
          <p:cNvSpPr>
            <a:spLocks noGrp="1"/>
          </p:cNvSpPr>
          <p:nvPr>
            <p:ph type="sldNum" sz="quarter" idx="10"/>
          </p:nvPr>
        </p:nvSpPr>
        <p:spPr/>
        <p:txBody>
          <a:bodyPr/>
          <a:lstStyle/>
          <a:p>
            <a:fld id="{94D8C5EE-F869-4108-ADC7-D016CD9F4A17}" type="slidenum">
              <a:rPr lang="en-US" smtClean="0"/>
              <a:t>3</a:t>
            </a:fld>
            <a:endParaRPr lang="en-US"/>
          </a:p>
        </p:txBody>
      </p:sp>
    </p:spTree>
    <p:extLst>
      <p:ext uri="{BB962C8B-B14F-4D97-AF65-F5344CB8AC3E}">
        <p14:creationId xmlns:p14="http://schemas.microsoft.com/office/powerpoint/2010/main" val="109489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these difference with</a:t>
            </a:r>
            <a:r>
              <a:rPr lang="en-US" baseline="0" dirty="0" smtClean="0"/>
              <a:t> other socio-demographics as well. </a:t>
            </a:r>
          </a:p>
          <a:p>
            <a:r>
              <a:rPr lang="en-US" baseline="0" dirty="0" smtClean="0"/>
              <a:t>These is a inverse relationship with education and cigarette smoking</a:t>
            </a:r>
            <a:endParaRPr lang="en-US" dirty="0"/>
          </a:p>
        </p:txBody>
      </p:sp>
      <p:sp>
        <p:nvSpPr>
          <p:cNvPr id="4" name="Slide Number Placeholder 3"/>
          <p:cNvSpPr>
            <a:spLocks noGrp="1"/>
          </p:cNvSpPr>
          <p:nvPr>
            <p:ph type="sldNum" sz="quarter" idx="10"/>
          </p:nvPr>
        </p:nvSpPr>
        <p:spPr/>
        <p:txBody>
          <a:bodyPr/>
          <a:lstStyle/>
          <a:p>
            <a:fld id="{226002CE-796F-46AA-9E06-CCA92D3776A4}" type="slidenum">
              <a:rPr lang="en-US" smtClean="0"/>
              <a:t>24</a:t>
            </a:fld>
            <a:endParaRPr lang="en-US"/>
          </a:p>
        </p:txBody>
      </p:sp>
    </p:spTree>
    <p:extLst>
      <p:ext uri="{BB962C8B-B14F-4D97-AF65-F5344CB8AC3E}">
        <p14:creationId xmlns:p14="http://schemas.microsoft.com/office/powerpoint/2010/main" val="25309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Even</a:t>
            </a:r>
            <a:r>
              <a:rPr lang="en-US" baseline="0" dirty="0" smtClean="0"/>
              <a:t> w</a:t>
            </a:r>
            <a:r>
              <a:rPr lang="en-US" dirty="0" smtClean="0"/>
              <a:t>hen looking</a:t>
            </a:r>
            <a:r>
              <a:rPr lang="en-US" baseline="0" dirty="0" smtClean="0"/>
              <a:t> at adult data by race ethnicity, we see that American Indian or Alaska Native individuals disproportionately smoke cigarettes compares to whites. </a:t>
            </a:r>
          </a:p>
          <a:p>
            <a:r>
              <a:rPr lang="en-US" baseline="0" dirty="0" smtClean="0"/>
              <a:t>We also note that black or African American individuals have a much higher prevalence.</a:t>
            </a:r>
          </a:p>
          <a:p>
            <a:r>
              <a:rPr lang="en-US" baseline="0" dirty="0" smtClean="0"/>
              <a:t>Comment about African Americans initiating smoking later in life.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25</a:t>
            </a:fld>
            <a:endParaRPr lang="en-US"/>
          </a:p>
        </p:txBody>
      </p:sp>
    </p:spTree>
    <p:extLst>
      <p:ext uri="{BB962C8B-B14F-4D97-AF65-F5344CB8AC3E}">
        <p14:creationId xmlns:p14="http://schemas.microsoft.com/office/powerpoint/2010/main" val="313345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A0E5B-60B3-4948-84EA-FBE690B14D89}" type="slidenum">
              <a:rPr lang="en-US" smtClean="0"/>
              <a:t>26</a:t>
            </a:fld>
            <a:endParaRPr lang="en-US" dirty="0"/>
          </a:p>
        </p:txBody>
      </p:sp>
    </p:spTree>
    <p:extLst>
      <p:ext uri="{BB962C8B-B14F-4D97-AF65-F5344CB8AC3E}">
        <p14:creationId xmlns:p14="http://schemas.microsoft.com/office/powerpoint/2010/main" val="1320132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now look again a</a:t>
            </a:r>
            <a:r>
              <a:rPr lang="en-US" sz="1200" kern="1200" baseline="0" dirty="0" smtClean="0">
                <a:solidFill>
                  <a:schemeClr val="tx1"/>
                </a:solidFill>
                <a:effectLst/>
                <a:latin typeface="+mn-lt"/>
                <a:ea typeface="+mn-ea"/>
                <a:cs typeface="+mn-cs"/>
              </a:rPr>
              <a:t> the model for action on </a:t>
            </a:r>
            <a:r>
              <a:rPr lang="en-US" sz="1200" kern="1200" baseline="0" smtClean="0">
                <a:solidFill>
                  <a:schemeClr val="tx1"/>
                </a:solidFill>
                <a:effectLst/>
                <a:latin typeface="+mn-lt"/>
                <a:ea typeface="+mn-ea"/>
                <a:cs typeface="+mn-cs"/>
              </a:rPr>
              <a:t>social determinates, </a:t>
            </a:r>
            <a:r>
              <a:rPr lang="en-US" sz="1200" kern="1200" baseline="0" dirty="0" smtClean="0">
                <a:solidFill>
                  <a:schemeClr val="tx1"/>
                </a:solidFill>
                <a:effectLst/>
                <a:latin typeface="+mn-lt"/>
                <a:ea typeface="+mn-ea"/>
                <a:cs typeface="+mn-cs"/>
              </a:rPr>
              <a:t>or root causes, we can see that there is an area of public health practice that is still emerging. As we become more modernized in this, we’ll see better health outcomes. </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smtClean="0"/>
              <a:t>Adapted from the World Health Organization, Commission on Social Determinants of Health: A conceptual framework for action on the Social Determinants of Health (2007).</a:t>
            </a:r>
            <a:endParaRPr lang="en-US"/>
          </a:p>
        </p:txBody>
      </p:sp>
      <p:sp>
        <p:nvSpPr>
          <p:cNvPr id="5" name="Slide Number Placeholder 4"/>
          <p:cNvSpPr>
            <a:spLocks noGrp="1"/>
          </p:cNvSpPr>
          <p:nvPr>
            <p:ph type="sldNum" sz="quarter" idx="11"/>
          </p:nvPr>
        </p:nvSpPr>
        <p:spPr/>
        <p:txBody>
          <a:bodyPr/>
          <a:lstStyle/>
          <a:p>
            <a:fld id="{2B2DAEEA-5EA3-4AEB-8570-2B21B92473D8}" type="slidenum">
              <a:rPr lang="en-US" smtClean="0"/>
              <a:t>27</a:t>
            </a:fld>
            <a:endParaRPr lang="en-US"/>
          </a:p>
        </p:txBody>
      </p:sp>
    </p:spTree>
    <p:extLst>
      <p:ext uri="{BB962C8B-B14F-4D97-AF65-F5344CB8AC3E}">
        <p14:creationId xmlns:p14="http://schemas.microsoft.com/office/powerpoint/2010/main" val="405350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influence</a:t>
            </a:r>
            <a:r>
              <a:rPr lang="en-US" sz="1200" kern="1200" baseline="0" dirty="0" smtClean="0">
                <a:solidFill>
                  <a:schemeClr val="tx1"/>
                </a:solidFill>
                <a:effectLst/>
                <a:latin typeface="+mn-lt"/>
                <a:ea typeface="+mn-ea"/>
                <a:cs typeface="+mn-cs"/>
              </a:rPr>
              <a:t> of government policy and organizational/institutional policy have clear effects on health, and are know as the social determinants of health. This model, slightly modified from the WHO, describes how action at all levels of the SEM influences health, and also shows the inter-relatedness of action at all the levels of the SEM.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INTRODUCE VIDEO – Larry Wallack.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a:t>
            </a:r>
            <a:r>
              <a:rPr lang="en-US" sz="1200" kern="1200" dirty="0" smtClean="0">
                <a:solidFill>
                  <a:schemeClr val="tx1"/>
                </a:solidFill>
                <a:effectLst/>
                <a:latin typeface="+mn-lt"/>
                <a:ea typeface="+mn-ea"/>
                <a:cs typeface="+mn-cs"/>
              </a:rPr>
              <a:t>starts where we live, learn, work and play.  It is also impacted by the experiences of our parents, grandparents and ancestors.  Supporting the health of all people requires us to uproot the causes of health inequity. As a group, these root causes are called the social determinants of health (</a:t>
            </a:r>
            <a:r>
              <a:rPr lang="en-US" sz="1200" kern="1200" dirty="0" err="1" smtClean="0">
                <a:solidFill>
                  <a:schemeClr val="tx1"/>
                </a:solidFill>
                <a:effectLst/>
                <a:latin typeface="+mn-lt"/>
                <a:ea typeface="+mn-ea"/>
                <a:cs typeface="+mn-cs"/>
              </a:rPr>
              <a:t>SDOH</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Social determinants of health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SDOH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 healthcare and also the things we rarely think of in relation to health: from food supply to housing, and transportation to education. We know that </a:t>
            </a:r>
            <a:r>
              <a:rPr lang="en-US" sz="1200" b="1" kern="1200" dirty="0" smtClean="0">
                <a:solidFill>
                  <a:schemeClr val="tx1"/>
                </a:solidFill>
                <a:effectLst/>
                <a:latin typeface="+mn-lt"/>
                <a:ea typeface="+mn-ea"/>
                <a:cs typeface="+mn-cs"/>
              </a:rPr>
              <a:t>the distribution of these resources across populations is inequitable</a:t>
            </a:r>
            <a:r>
              <a:rPr lang="en-US" sz="1200" kern="1200" dirty="0" smtClean="0">
                <a:solidFill>
                  <a:schemeClr val="tx1"/>
                </a:solidFill>
                <a:effectLst/>
                <a:latin typeface="+mn-lt"/>
                <a:ea typeface="+mn-ea"/>
                <a:cs typeface="+mn-cs"/>
              </a:rPr>
              <a:t>. People from vulnerable and disadvantage communities experience poor health outcomes, poor quality of life and shorter lifespans as a result of these inequities.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determinants can impact individual and community health, directly or indirectly. </a:t>
            </a:r>
            <a:endParaRPr lang="en-US" dirty="0" smtClean="0"/>
          </a:p>
        </p:txBody>
      </p:sp>
      <p:sp>
        <p:nvSpPr>
          <p:cNvPr id="4" name="Footer Placeholder 3"/>
          <p:cNvSpPr>
            <a:spLocks noGrp="1"/>
          </p:cNvSpPr>
          <p:nvPr>
            <p:ph type="ftr" sz="quarter" idx="10"/>
          </p:nvPr>
        </p:nvSpPr>
        <p:spPr/>
        <p:txBody>
          <a:bodyPr/>
          <a:lstStyle/>
          <a:p>
            <a:r>
              <a:rPr lang="en-US" smtClean="0"/>
              <a:t>Adapted from the World Health Organization, Commission on Social Determinants of Health: A conceptual framework for action on the Social Determinants of Health (2007).</a:t>
            </a:r>
            <a:endParaRPr lang="en-US"/>
          </a:p>
        </p:txBody>
      </p:sp>
      <p:sp>
        <p:nvSpPr>
          <p:cNvPr id="5" name="Slide Number Placeholder 4"/>
          <p:cNvSpPr>
            <a:spLocks noGrp="1"/>
          </p:cNvSpPr>
          <p:nvPr>
            <p:ph type="sldNum" sz="quarter" idx="11"/>
          </p:nvPr>
        </p:nvSpPr>
        <p:spPr/>
        <p:txBody>
          <a:bodyPr/>
          <a:lstStyle/>
          <a:p>
            <a:fld id="{2B2DAEEA-5EA3-4AEB-8570-2B21B92473D8}" type="slidenum">
              <a:rPr lang="en-US" smtClean="0"/>
              <a:t>4</a:t>
            </a:fld>
            <a:endParaRPr lang="en-US"/>
          </a:p>
        </p:txBody>
      </p:sp>
    </p:spTree>
    <p:extLst>
      <p:ext uri="{BB962C8B-B14F-4D97-AF65-F5344CB8AC3E}">
        <p14:creationId xmlns:p14="http://schemas.microsoft.com/office/powerpoint/2010/main" val="115119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of what is trauma and how</a:t>
            </a:r>
            <a:r>
              <a:rPr lang="en-US" baseline="0" dirty="0" smtClean="0"/>
              <a:t> ongoing and repeated traumatic experiences can lead to toxic stress and its multiple lifelong effects on health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7C924C-ED73-D74C-9EAF-97F660F476D6}" type="slidenum">
              <a:rPr lang="en-US" smtClean="0"/>
              <a:pPr/>
              <a:t>6</a:t>
            </a:fld>
            <a:endParaRPr lang="en-US"/>
          </a:p>
        </p:txBody>
      </p:sp>
    </p:spTree>
    <p:extLst>
      <p:ext uri="{BB962C8B-B14F-4D97-AF65-F5344CB8AC3E}">
        <p14:creationId xmlns:p14="http://schemas.microsoft.com/office/powerpoint/2010/main" val="307271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Adversity and trauma can arise from different</a:t>
            </a:r>
            <a:r>
              <a:rPr lang="en-US" baseline="0" dirty="0" smtClean="0"/>
              <a:t> sources across the lifespan: historical trauma, racism, </a:t>
            </a:r>
            <a:r>
              <a:rPr lang="en-US" baseline="0" dirty="0" err="1" smtClean="0"/>
              <a:t>childhhood</a:t>
            </a:r>
            <a:r>
              <a:rPr lang="en-US" baseline="0" dirty="0" smtClean="0"/>
              <a:t> adversity, etc.</a:t>
            </a:r>
          </a:p>
          <a:p>
            <a:endParaRPr lang="en-US" baseline="0" dirty="0" smtClean="0"/>
          </a:p>
          <a:p>
            <a:r>
              <a:rPr lang="en-US" baseline="0" dirty="0" smtClean="0"/>
              <a:t>The toxic stress resulting from these experiences results in multiple mental, physical, relational, and productivity problems</a:t>
            </a:r>
          </a:p>
          <a:p>
            <a:endParaRPr lang="en-US" baseline="0" dirty="0" smtClean="0"/>
          </a:p>
          <a:p>
            <a:r>
              <a:rPr lang="en-US" dirty="0" smtClean="0"/>
              <a:t>ACEs</a:t>
            </a:r>
            <a:r>
              <a:rPr lang="en-US" baseline="0" dirty="0" smtClean="0"/>
              <a:t> can be transmitted across generations, which makes our work with parents to prevent ACEs in the next generation so critical</a:t>
            </a:r>
          </a:p>
          <a:p>
            <a:endParaRPr lang="en-US" baseline="0" dirty="0" smtClean="0"/>
          </a:p>
          <a:p>
            <a:r>
              <a:rPr lang="en-US" baseline="0" dirty="0" smtClean="0"/>
              <a:t>Disparities in what populations are at risk for multiple ACES – race, income, </a:t>
            </a:r>
            <a:endParaRPr lang="en-US" dirty="0" smtClean="0"/>
          </a:p>
        </p:txBody>
      </p:sp>
      <p:sp>
        <p:nvSpPr>
          <p:cNvPr id="4" name="Slide Number Placeholder 3"/>
          <p:cNvSpPr>
            <a:spLocks noGrp="1"/>
          </p:cNvSpPr>
          <p:nvPr>
            <p:ph type="sldNum" sz="quarter" idx="10"/>
          </p:nvPr>
        </p:nvSpPr>
        <p:spPr/>
        <p:txBody>
          <a:bodyPr/>
          <a:lstStyle/>
          <a:p>
            <a:fld id="{1E74052B-35AB-4819-A426-C33BEB5FA61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829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C924C-ED73-D74C-9EAF-97F660F476D6}" type="slidenum">
              <a:rPr lang="en-US" smtClean="0"/>
              <a:t>8</a:t>
            </a:fld>
            <a:endParaRPr lang="en-US"/>
          </a:p>
        </p:txBody>
      </p:sp>
    </p:spTree>
    <p:extLst>
      <p:ext uri="{BB962C8B-B14F-4D97-AF65-F5344CB8AC3E}">
        <p14:creationId xmlns:p14="http://schemas.microsoft.com/office/powerpoint/2010/main" val="135664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97C924C-ED73-D74C-9EAF-97F660F476D6}" type="slidenum">
              <a:rPr lang="en-US" smtClean="0"/>
              <a:pPr/>
              <a:t>9</a:t>
            </a:fld>
            <a:endParaRPr lang="en-US"/>
          </a:p>
        </p:txBody>
      </p:sp>
    </p:spTree>
    <p:extLst>
      <p:ext uri="{BB962C8B-B14F-4D97-AF65-F5344CB8AC3E}">
        <p14:creationId xmlns:p14="http://schemas.microsoft.com/office/powerpoint/2010/main" val="338705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Science Tells Us that Early Life Experiences Are Built Into Our Bodies </a:t>
            </a:r>
            <a:r>
              <a:rPr lang="en-US" sz="1200" b="0" i="0" u="none" strike="noStrike" kern="1200" baseline="0" dirty="0" smtClean="0">
                <a:solidFill>
                  <a:schemeClr val="tx1"/>
                </a:solidFill>
                <a:latin typeface="Arial" charset="0"/>
                <a:ea typeface="+mn-ea"/>
                <a:cs typeface="+mn-cs"/>
              </a:rPr>
              <a:t>Research on the biology of stress illustrates how threat: </a:t>
            </a:r>
          </a:p>
          <a:p>
            <a:r>
              <a:rPr lang="en-US" sz="1200" b="0" i="0" u="none" strike="noStrike" kern="1200" baseline="0" dirty="0" smtClean="0">
                <a:solidFill>
                  <a:schemeClr val="tx1"/>
                </a:solidFill>
                <a:latin typeface="Arial" charset="0"/>
                <a:ea typeface="+mn-ea"/>
                <a:cs typeface="+mn-cs"/>
              </a:rPr>
              <a:t>- raises heart rate, blood pressure, and stress hormone levels, which can </a:t>
            </a:r>
          </a:p>
          <a:p>
            <a:r>
              <a:rPr lang="en-US" sz="1200" b="0" i="0" u="none" strike="noStrike" kern="1200" baseline="0" dirty="0" smtClean="0">
                <a:solidFill>
                  <a:schemeClr val="tx1"/>
                </a:solidFill>
                <a:latin typeface="Arial" charset="0"/>
                <a:ea typeface="+mn-ea"/>
                <a:cs typeface="+mn-cs"/>
              </a:rPr>
              <a:t>- impair brain architecture, immune status, metabolic systems, and cardiovascular function. </a:t>
            </a:r>
          </a:p>
          <a:p>
            <a:endParaRPr lang="en-US" dirty="0"/>
          </a:p>
        </p:txBody>
      </p:sp>
      <p:sp>
        <p:nvSpPr>
          <p:cNvPr id="4" name="Slide Number Placeholder 3"/>
          <p:cNvSpPr>
            <a:spLocks noGrp="1"/>
          </p:cNvSpPr>
          <p:nvPr>
            <p:ph type="sldNum" sz="quarter" idx="10"/>
          </p:nvPr>
        </p:nvSpPr>
        <p:spPr/>
        <p:txBody>
          <a:bodyPr/>
          <a:lstStyle/>
          <a:p>
            <a:fld id="{2C115B28-AF38-4DAB-A5A3-5E034C3B6830}" type="slidenum">
              <a:rPr lang="en-US" smtClean="0"/>
              <a:pPr/>
              <a:t>10</a:t>
            </a:fld>
            <a:endParaRPr lang="en-US" dirty="0"/>
          </a:p>
        </p:txBody>
      </p:sp>
    </p:spTree>
    <p:extLst>
      <p:ext uri="{BB962C8B-B14F-4D97-AF65-F5344CB8AC3E}">
        <p14:creationId xmlns:p14="http://schemas.microsoft.com/office/powerpoint/2010/main" val="327735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Connect the ‘why’ adversity is connected to health outcomes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97C924C-ED73-D74C-9EAF-97F660F476D6}" type="slidenum">
              <a:rPr lang="en-US" smtClean="0"/>
              <a:pPr/>
              <a:t>11</a:t>
            </a:fld>
            <a:endParaRPr lang="en-US"/>
          </a:p>
        </p:txBody>
      </p:sp>
    </p:spTree>
    <p:extLst>
      <p:ext uri="{BB962C8B-B14F-4D97-AF65-F5344CB8AC3E}">
        <p14:creationId xmlns:p14="http://schemas.microsoft.com/office/powerpoint/2010/main" val="284639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r>
              <a:rPr lang="en-US" altLang="en-US"/>
              <a:t>(Enter) DEPARTMENT (ALL CAPS)</a:t>
            </a:r>
            <a:br>
              <a:rPr lang="en-US" altLang="en-US"/>
            </a:br>
            <a:r>
              <a:rPr lang="en-US" altLang="en-US"/>
              <a:t>(Enter) Division or Office (Mixed Case)</a:t>
            </a:r>
          </a:p>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255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1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342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4772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8064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8389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8638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92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9647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30073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r>
              <a:rPr lang="en-US" altLang="en-US"/>
              <a:t>(Enter) DEPARTMENT (ALL CAPS)</a:t>
            </a:r>
            <a:br>
              <a:rPr lang="en-US" altLang="en-US"/>
            </a:br>
            <a:r>
              <a:rPr lang="en-US" altLang="en-US"/>
              <a:t>(Enter) Division or Office (Mixed Case)</a:t>
            </a:r>
          </a:p>
          <a:p>
            <a:endParaRPr lang="en-US" alt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65B4EB79-DA1F-46F1-9AA8-0C161F164985}" type="slidenum">
              <a:rPr lang="en-US" altLang="en-US"/>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UoJOSw61sv4?rel=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urit.R.Fischler@dhsoha.state.or.us" TargetMode="External"/><Relationship Id="rId2" Type="http://schemas.openxmlformats.org/officeDocument/2006/relationships/hyperlink" Target="mailto:Katarina.Moseley@dhsoha.state.o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hrj9BCik45k?rel=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Root Causes of Alcohol and Tobacco Use Disparities</a:t>
            </a:r>
            <a:endParaRPr lang="en-US" dirty="0"/>
          </a:p>
        </p:txBody>
      </p:sp>
      <p:sp>
        <p:nvSpPr>
          <p:cNvPr id="3" name="Subtitle 2"/>
          <p:cNvSpPr>
            <a:spLocks noGrp="1"/>
          </p:cNvSpPr>
          <p:nvPr>
            <p:ph type="subTitle" idx="1"/>
          </p:nvPr>
        </p:nvSpPr>
        <p:spPr>
          <a:xfrm>
            <a:off x="1371600" y="2453640"/>
            <a:ext cx="6400800" cy="1752600"/>
          </a:xfrm>
        </p:spPr>
        <p:txBody>
          <a:bodyPr>
            <a:normAutofit lnSpcReduction="10000"/>
          </a:bodyPr>
          <a:lstStyle/>
          <a:p>
            <a:r>
              <a:rPr lang="en-US" dirty="0" smtClean="0"/>
              <a:t>Kati Moseley</a:t>
            </a:r>
          </a:p>
          <a:p>
            <a:r>
              <a:rPr lang="en-US" dirty="0" smtClean="0"/>
              <a:t>Health Promotion Strategist</a:t>
            </a:r>
          </a:p>
          <a:p>
            <a:r>
              <a:rPr lang="en-US" dirty="0" smtClean="0"/>
              <a:t>Health Promotion and Chronic Disease Prevention</a:t>
            </a:r>
          </a:p>
          <a:p>
            <a:endParaRPr lang="en-US" dirty="0"/>
          </a:p>
          <a:p>
            <a:r>
              <a:rPr lang="en-US" dirty="0" err="1" smtClean="0"/>
              <a:t>Nurit</a:t>
            </a:r>
            <a:r>
              <a:rPr lang="en-US" dirty="0" smtClean="0"/>
              <a:t> </a:t>
            </a:r>
            <a:r>
              <a:rPr lang="en-US" dirty="0" err="1" smtClean="0"/>
              <a:t>Fischler</a:t>
            </a:r>
            <a:endParaRPr lang="en-US" dirty="0" smtClean="0"/>
          </a:p>
          <a:p>
            <a:r>
              <a:rPr lang="en-US" dirty="0" err="1"/>
              <a:t>MCH</a:t>
            </a:r>
            <a:r>
              <a:rPr lang="en-US" dirty="0"/>
              <a:t> Policy Lead and Title V Coordinator</a:t>
            </a:r>
          </a:p>
          <a:p>
            <a:r>
              <a:rPr lang="en-US" dirty="0"/>
              <a:t>Maternal Child Health Section</a:t>
            </a:r>
          </a:p>
          <a:p>
            <a:endParaRPr lang="en-US" dirty="0" smtClean="0"/>
          </a:p>
          <a:p>
            <a:endParaRPr lang="en-US" dirty="0"/>
          </a:p>
        </p:txBody>
      </p:sp>
    </p:spTree>
    <p:extLst>
      <p:ext uri="{BB962C8B-B14F-4D97-AF65-F5344CB8AC3E}">
        <p14:creationId xmlns:p14="http://schemas.microsoft.com/office/powerpoint/2010/main" val="1727696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6y5eh11fhgw3ve3ytpwxt9r.wpengine.netdna-cdn.com/wp-content/uploads/2015/03/Three-Types-of-Stress-1024x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803" y="175260"/>
            <a:ext cx="5902259"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0095" y="3902613"/>
            <a:ext cx="8427719" cy="2322342"/>
          </a:xfrm>
          <a:prstGeom prst="rect">
            <a:avLst/>
          </a:prstGeom>
        </p:spPr>
        <p:txBody>
          <a:bodyPr wrap="square">
            <a:normAutofit fontScale="92500" lnSpcReduction="10000"/>
          </a:bodyPr>
          <a:lstStyle/>
          <a:p>
            <a:r>
              <a:rPr lang="en-US" dirty="0" smtClean="0"/>
              <a:t>Research </a:t>
            </a:r>
            <a:r>
              <a:rPr lang="en-US" dirty="0"/>
              <a:t>on the biology of stress illustrates how </a:t>
            </a:r>
            <a:r>
              <a:rPr lang="en-US" dirty="0" smtClean="0"/>
              <a:t>threat raises </a:t>
            </a:r>
            <a:r>
              <a:rPr lang="en-US" dirty="0"/>
              <a:t>heart rate, blood pressure, and stress hormone levels, which </a:t>
            </a:r>
            <a:r>
              <a:rPr lang="en-US" dirty="0" smtClean="0"/>
              <a:t>can:</a:t>
            </a:r>
          </a:p>
          <a:p>
            <a:pPr marL="742950" lvl="1" indent="-285750">
              <a:buFontTx/>
              <a:buChar char="-"/>
            </a:pPr>
            <a:r>
              <a:rPr lang="en-US" dirty="0" smtClean="0"/>
              <a:t> impair </a:t>
            </a:r>
            <a:r>
              <a:rPr lang="en-US" dirty="0"/>
              <a:t>brain architecture, </a:t>
            </a:r>
            <a:endParaRPr lang="en-US" dirty="0" smtClean="0"/>
          </a:p>
          <a:p>
            <a:pPr marL="742950" lvl="1" indent="-285750">
              <a:buFontTx/>
              <a:buChar char="-"/>
            </a:pPr>
            <a:r>
              <a:rPr lang="en-US" dirty="0" smtClean="0"/>
              <a:t>immune </a:t>
            </a:r>
            <a:r>
              <a:rPr lang="en-US" dirty="0"/>
              <a:t>status, </a:t>
            </a:r>
            <a:endParaRPr lang="en-US" dirty="0" smtClean="0"/>
          </a:p>
          <a:p>
            <a:pPr marL="742950" lvl="1" indent="-285750">
              <a:buFontTx/>
              <a:buChar char="-"/>
            </a:pPr>
            <a:r>
              <a:rPr lang="en-US" dirty="0" smtClean="0"/>
              <a:t>metabolic </a:t>
            </a:r>
            <a:r>
              <a:rPr lang="en-US" dirty="0"/>
              <a:t>systems, and </a:t>
            </a:r>
            <a:endParaRPr lang="en-US" dirty="0" smtClean="0"/>
          </a:p>
          <a:p>
            <a:pPr marL="742950" lvl="1" indent="-285750">
              <a:buFontTx/>
              <a:buChar char="-"/>
            </a:pPr>
            <a:r>
              <a:rPr lang="en-US" dirty="0" smtClean="0"/>
              <a:t>cardiovascular </a:t>
            </a:r>
            <a:r>
              <a:rPr lang="en-US" dirty="0"/>
              <a:t>function. </a:t>
            </a:r>
          </a:p>
          <a:p>
            <a:pPr lvl="2"/>
            <a:r>
              <a:rPr lang="en-US" i="1" dirty="0" smtClean="0"/>
              <a:t>	</a:t>
            </a:r>
            <a:r>
              <a:rPr lang="en-US" sz="1400" i="1" dirty="0" smtClean="0"/>
              <a:t>Harvard University Center on the Developing Child</a:t>
            </a:r>
            <a:endParaRPr lang="en-US" sz="1400" i="1" dirty="0"/>
          </a:p>
        </p:txBody>
      </p:sp>
    </p:spTree>
    <p:extLst>
      <p:ext uri="{BB962C8B-B14F-4D97-AF65-F5344CB8AC3E}">
        <p14:creationId xmlns:p14="http://schemas.microsoft.com/office/powerpoint/2010/main" val="2136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304800"/>
            <a:ext cx="8042276" cy="555364"/>
          </a:xfrm>
        </p:spPr>
        <p:txBody>
          <a:bodyPr/>
          <a:lstStyle/>
          <a:p>
            <a:pPr algn="l"/>
            <a:r>
              <a:rPr lang="en-US" dirty="0"/>
              <a:t/>
            </a:r>
            <a:br>
              <a:rPr lang="en-US" dirty="0"/>
            </a:br>
            <a:r>
              <a:rPr lang="en-US" sz="2000" b="1" u="sng" dirty="0"/>
              <a:t>Adverse childhood experiences</a:t>
            </a:r>
            <a:r>
              <a:rPr lang="en-US" sz="2000" dirty="0"/>
              <a:t/>
            </a:r>
            <a:br>
              <a:rPr lang="en-US" sz="2000" dirty="0"/>
            </a:br>
            <a:r>
              <a:rPr lang="en-US" sz="2000" dirty="0"/>
              <a:t>Links adversities in childhood to adult health </a:t>
            </a:r>
          </a:p>
        </p:txBody>
      </p:sp>
      <p:pic>
        <p:nvPicPr>
          <p:cNvPr id="1026" name="Picture 2" descr="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0889"/>
            <a:ext cx="6640302" cy="4578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2955" y="6007110"/>
            <a:ext cx="8748215" cy="276999"/>
          </a:xfrm>
          <a:prstGeom prst="rect">
            <a:avLst/>
          </a:prstGeom>
        </p:spPr>
        <p:txBody>
          <a:bodyPr wrap="square">
            <a:spAutoFit/>
          </a:bodyPr>
          <a:lstStyle/>
          <a:p>
            <a:r>
              <a:rPr lang="en-US" sz="1200" dirty="0"/>
              <a:t>http://www.acesconnection.com/blog/adding-layers-to-the-aces-pyramid-what-do-you-think</a:t>
            </a:r>
          </a:p>
        </p:txBody>
      </p:sp>
    </p:spTree>
    <p:extLst>
      <p:ext uri="{BB962C8B-B14F-4D97-AF65-F5344CB8AC3E}">
        <p14:creationId xmlns:p14="http://schemas.microsoft.com/office/powerpoint/2010/main" val="168992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Key components of resilience for </a:t>
            </a:r>
            <a:r>
              <a:rPr lang="en-US" sz="2400" dirty="0" smtClean="0"/>
              <a:t>individuals</a:t>
            </a:r>
            <a:endParaRPr lang="en-US" sz="2400" dirty="0"/>
          </a:p>
        </p:txBody>
      </p:sp>
      <p:sp>
        <p:nvSpPr>
          <p:cNvPr id="3" name="Content Placeholder 2"/>
          <p:cNvSpPr>
            <a:spLocks noGrp="1"/>
          </p:cNvSpPr>
          <p:nvPr>
            <p:ph idx="1"/>
          </p:nvPr>
        </p:nvSpPr>
        <p:spPr>
          <a:xfrm>
            <a:off x="457200" y="1417638"/>
            <a:ext cx="4810836" cy="3573462"/>
          </a:xfrm>
        </p:spPr>
        <p:txBody>
          <a:bodyPr/>
          <a:lstStyle/>
          <a:p>
            <a:pPr marL="571500" lvl="1" indent="-457200">
              <a:buFont typeface="+mj-lt"/>
              <a:buAutoNum type="arabicPeriod"/>
            </a:pPr>
            <a:r>
              <a:rPr lang="en-US" sz="2000" b="1" dirty="0" smtClean="0"/>
              <a:t>Capability:</a:t>
            </a:r>
            <a:r>
              <a:rPr lang="en-US" sz="2000" dirty="0" smtClean="0"/>
              <a:t> Self-regulation</a:t>
            </a:r>
            <a:r>
              <a:rPr lang="en-US" sz="2000" dirty="0"/>
              <a:t>, self-efficacy and perceived control, intellectual and employable skills; social/emotional competence in </a:t>
            </a:r>
            <a:r>
              <a:rPr lang="en-US" sz="2000" dirty="0" smtClean="0"/>
              <a:t>children</a:t>
            </a:r>
            <a:endParaRPr lang="en-US" sz="2000" dirty="0"/>
          </a:p>
          <a:p>
            <a:pPr marL="571500" lvl="1" indent="-457200">
              <a:buFont typeface="+mj-lt"/>
              <a:buAutoNum type="arabicPeriod"/>
            </a:pPr>
            <a:r>
              <a:rPr lang="en-US" sz="2000" b="1" dirty="0" smtClean="0"/>
              <a:t>Attachment </a:t>
            </a:r>
            <a:r>
              <a:rPr lang="en-US" sz="2000" b="1" dirty="0"/>
              <a:t>and </a:t>
            </a:r>
            <a:r>
              <a:rPr lang="en-US" sz="2000" b="1" dirty="0" smtClean="0"/>
              <a:t>belonging: </a:t>
            </a:r>
            <a:r>
              <a:rPr lang="en-US" sz="2000" dirty="0"/>
              <a:t>S</a:t>
            </a:r>
            <a:r>
              <a:rPr lang="en-US" sz="2000" dirty="0" smtClean="0"/>
              <a:t>trong </a:t>
            </a:r>
            <a:r>
              <a:rPr lang="en-US" sz="2000" dirty="0"/>
              <a:t>adult/child relationship; social connections/positive relationships with friends, supportive </a:t>
            </a:r>
            <a:r>
              <a:rPr lang="en-US" sz="2000" dirty="0" smtClean="0"/>
              <a:t>adults</a:t>
            </a:r>
            <a:endParaRPr lang="en-US" sz="2000" dirty="0"/>
          </a:p>
          <a:p>
            <a:pPr marL="571500" lvl="1" indent="-457200">
              <a:buFont typeface="+mj-lt"/>
              <a:buAutoNum type="arabicPeriod"/>
            </a:pPr>
            <a:r>
              <a:rPr lang="en-US" sz="2000" b="1" dirty="0" smtClean="0"/>
              <a:t>Connection </a:t>
            </a:r>
            <a:r>
              <a:rPr lang="en-US" sz="2000" b="1" dirty="0"/>
              <a:t>to </a:t>
            </a:r>
            <a:r>
              <a:rPr lang="en-US" sz="2000" b="1" dirty="0" smtClean="0"/>
              <a:t>Community</a:t>
            </a:r>
            <a:r>
              <a:rPr lang="en-US" sz="2000" dirty="0" smtClean="0"/>
              <a:t>: Culture</a:t>
            </a:r>
            <a:r>
              <a:rPr lang="en-US" sz="2000" dirty="0"/>
              <a:t>, spirituality</a:t>
            </a:r>
          </a:p>
          <a:p>
            <a:pPr marL="342900" lvl="1" indent="0">
              <a:buNone/>
            </a:pPr>
            <a:endParaRPr lang="en-US" sz="2000" dirty="0"/>
          </a:p>
        </p:txBody>
      </p:sp>
      <p:cxnSp>
        <p:nvCxnSpPr>
          <p:cNvPr id="4" name="Straight Connector 3"/>
          <p:cNvCxnSpPr/>
          <p:nvPr/>
        </p:nvCxnSpPr>
        <p:spPr bwMode="auto">
          <a:xfrm>
            <a:off x="546100" y="1092200"/>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036" y="1417638"/>
            <a:ext cx="3677948" cy="4121624"/>
          </a:xfrm>
          <a:prstGeom prst="rect">
            <a:avLst/>
          </a:prstGeom>
        </p:spPr>
      </p:pic>
    </p:spTree>
    <p:extLst>
      <p:ext uri="{BB962C8B-B14F-4D97-AF65-F5344CB8AC3E}">
        <p14:creationId xmlns:p14="http://schemas.microsoft.com/office/powerpoint/2010/main" val="253115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Key components of resilience for </a:t>
            </a:r>
            <a:r>
              <a:rPr lang="en-US" sz="2400" dirty="0" smtClean="0"/>
              <a:t>communities</a:t>
            </a:r>
            <a:endParaRPr lang="en-US" sz="2400" dirty="0"/>
          </a:p>
        </p:txBody>
      </p:sp>
      <p:sp>
        <p:nvSpPr>
          <p:cNvPr id="3" name="Content Placeholder 2"/>
          <p:cNvSpPr>
            <a:spLocks noGrp="1"/>
          </p:cNvSpPr>
          <p:nvPr>
            <p:ph idx="1"/>
          </p:nvPr>
        </p:nvSpPr>
        <p:spPr>
          <a:xfrm>
            <a:off x="546100" y="1687269"/>
            <a:ext cx="4872061" cy="4194916"/>
          </a:xfrm>
        </p:spPr>
        <p:txBody>
          <a:bodyPr/>
          <a:lstStyle/>
          <a:p>
            <a:pPr marL="571500" lvl="1" indent="-457200">
              <a:buFont typeface="+mj-lt"/>
              <a:buAutoNum type="arabicPeriod"/>
            </a:pPr>
            <a:r>
              <a:rPr lang="en-US" sz="2000" b="1" dirty="0" smtClean="0"/>
              <a:t>Equitable opportunity</a:t>
            </a:r>
            <a:r>
              <a:rPr lang="en-US" sz="2000" dirty="0" smtClean="0"/>
              <a:t>: </a:t>
            </a:r>
            <a:r>
              <a:rPr lang="en-US" sz="2000" dirty="0"/>
              <a:t>living wages, quality education, local </a:t>
            </a:r>
            <a:r>
              <a:rPr lang="en-US" sz="2000" dirty="0" smtClean="0"/>
              <a:t>wealth</a:t>
            </a:r>
          </a:p>
          <a:p>
            <a:pPr marL="571500" lvl="1" indent="-457200">
              <a:buFont typeface="+mj-lt"/>
              <a:buAutoNum type="arabicPeriod"/>
            </a:pPr>
            <a:endParaRPr lang="en-US" sz="2000" dirty="0" smtClean="0"/>
          </a:p>
          <a:p>
            <a:pPr marL="571500" lvl="1" indent="-457200">
              <a:buFont typeface="+mj-lt"/>
              <a:buAutoNum type="arabicPeriod"/>
            </a:pPr>
            <a:r>
              <a:rPr lang="en-US" sz="2000" b="1" dirty="0" smtClean="0"/>
              <a:t>People:</a:t>
            </a:r>
            <a:r>
              <a:rPr lang="en-US" sz="2000" dirty="0" smtClean="0"/>
              <a:t> </a:t>
            </a:r>
            <a:r>
              <a:rPr lang="en-US" sz="2000" dirty="0"/>
              <a:t>connected to community and each other;  strong, healthy relationships and community </a:t>
            </a:r>
            <a:r>
              <a:rPr lang="en-US" sz="2000" dirty="0" smtClean="0"/>
              <a:t>norms</a:t>
            </a:r>
          </a:p>
          <a:p>
            <a:pPr marL="571500" lvl="1" indent="-457200">
              <a:buFont typeface="+mj-lt"/>
              <a:buAutoNum type="arabicPeriod"/>
            </a:pPr>
            <a:endParaRPr lang="en-US" sz="2000" dirty="0" smtClean="0"/>
          </a:p>
          <a:p>
            <a:pPr marL="571500" lvl="1" indent="-457200">
              <a:buFont typeface="+mj-lt"/>
              <a:buAutoNum type="arabicPeriod"/>
            </a:pPr>
            <a:r>
              <a:rPr lang="en-US" sz="2000" b="1" dirty="0" smtClean="0"/>
              <a:t>Place</a:t>
            </a:r>
            <a:r>
              <a:rPr lang="en-US" sz="2000" b="1" dirty="0"/>
              <a:t>: </a:t>
            </a:r>
            <a:r>
              <a:rPr lang="en-US" sz="2000" dirty="0"/>
              <a:t>safe, supportive environment – safe parks and open spaces, cultural expression,  access to healthy foods, quality housing, transportation, etc. </a:t>
            </a:r>
          </a:p>
          <a:p>
            <a:pPr marL="571500" lvl="1" indent="-457200">
              <a:buFont typeface="+mj-lt"/>
              <a:buAutoNum type="arabicPeriod"/>
            </a:pPr>
            <a:endParaRPr lang="en-US" sz="2000" dirty="0"/>
          </a:p>
          <a:p>
            <a:pPr marL="342900" lvl="1" indent="0">
              <a:buNone/>
            </a:pPr>
            <a:endParaRPr lang="en-US" sz="2000" dirty="0"/>
          </a:p>
        </p:txBody>
      </p:sp>
      <p:cxnSp>
        <p:nvCxnSpPr>
          <p:cNvPr id="4" name="Straight Connector 3"/>
          <p:cNvCxnSpPr/>
          <p:nvPr/>
        </p:nvCxnSpPr>
        <p:spPr bwMode="auto">
          <a:xfrm>
            <a:off x="546100" y="1092200"/>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746" y="1417638"/>
            <a:ext cx="3173154" cy="4466323"/>
          </a:xfrm>
          <a:prstGeom prst="rect">
            <a:avLst/>
          </a:prstGeom>
        </p:spPr>
      </p:pic>
    </p:spTree>
    <p:extLst>
      <p:ext uri="{BB962C8B-B14F-4D97-AF65-F5344CB8AC3E}">
        <p14:creationId xmlns:p14="http://schemas.microsoft.com/office/powerpoint/2010/main" val="2979731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Public health approach to trauma</a:t>
            </a:r>
            <a:endParaRPr lang="en-US" dirty="0"/>
          </a:p>
        </p:txBody>
      </p:sp>
      <p:cxnSp>
        <p:nvCxnSpPr>
          <p:cNvPr id="4" name="Straight Connector 3"/>
          <p:cNvCxnSpPr/>
          <p:nvPr/>
        </p:nvCxnSpPr>
        <p:spPr bwMode="auto">
          <a:xfrm>
            <a:off x="546100" y="1092200"/>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5" name="Content Placeholder 4"/>
          <p:cNvSpPr>
            <a:spLocks noGrp="1"/>
          </p:cNvSpPr>
          <p:nvPr>
            <p:ph idx="1"/>
          </p:nvPr>
        </p:nvSpPr>
        <p:spPr>
          <a:xfrm>
            <a:off x="457200" y="1417638"/>
            <a:ext cx="4583723" cy="4760424"/>
          </a:xfrm>
        </p:spPr>
        <p:txBody>
          <a:bodyPr/>
          <a:lstStyle/>
          <a:p>
            <a:r>
              <a:rPr lang="en-US" sz="2200" i="1" dirty="0" smtClean="0"/>
              <a:t>Work upstream to prevent adversity and trauma (e.g. family friendly policies)</a:t>
            </a:r>
          </a:p>
          <a:p>
            <a:pPr marL="0" indent="0">
              <a:buNone/>
            </a:pPr>
            <a:endParaRPr lang="en-US" sz="2200" i="1" dirty="0" smtClean="0"/>
          </a:p>
          <a:p>
            <a:r>
              <a:rPr lang="en-US" sz="2200" i="1" dirty="0" smtClean="0"/>
              <a:t>Develop </a:t>
            </a:r>
            <a:r>
              <a:rPr lang="en-US" sz="2200" i="1" dirty="0"/>
              <a:t>trauma informed  systems and services </a:t>
            </a:r>
            <a:r>
              <a:rPr lang="en-US" sz="2200" i="1" dirty="0" smtClean="0"/>
              <a:t>to assure equitable access and avoid re-traumatization</a:t>
            </a:r>
            <a:endParaRPr lang="en-US" sz="2200" i="1" dirty="0"/>
          </a:p>
          <a:p>
            <a:endParaRPr lang="en-US" sz="2200" i="1" dirty="0" smtClean="0"/>
          </a:p>
          <a:p>
            <a:r>
              <a:rPr lang="en-US" sz="2200" i="1" dirty="0" smtClean="0"/>
              <a:t>Promote resilience in communities, individuals, and families (community capacity and family protective factors)</a:t>
            </a:r>
            <a:endParaRPr lang="en-US" sz="2200" i="1" dirty="0"/>
          </a:p>
          <a:p>
            <a:endParaRPr lang="en-US" sz="2200" i="1" dirty="0" smtClean="0"/>
          </a:p>
          <a:p>
            <a:endParaRPr lang="en-US"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685" y="3124200"/>
            <a:ext cx="3315215" cy="2379662"/>
          </a:xfrm>
          <a:prstGeom prst="rect">
            <a:avLst/>
          </a:prstGeom>
        </p:spPr>
      </p:pic>
    </p:spTree>
    <p:extLst>
      <p:ext uri="{BB962C8B-B14F-4D97-AF65-F5344CB8AC3E}">
        <p14:creationId xmlns:p14="http://schemas.microsoft.com/office/powerpoint/2010/main" val="1782491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8114" cy="817562"/>
          </a:xfrm>
        </p:spPr>
        <p:txBody>
          <a:bodyPr/>
          <a:lstStyle/>
          <a:p>
            <a:r>
              <a:rPr lang="en-US" sz="2600" dirty="0" smtClean="0"/>
              <a:t>Adverse Childhood Experiences (ACEs)</a:t>
            </a:r>
            <a:endParaRPr lang="en-US" sz="2600" dirty="0"/>
          </a:p>
        </p:txBody>
      </p:sp>
      <p:cxnSp>
        <p:nvCxnSpPr>
          <p:cNvPr id="5" name="Straight Connector 4"/>
          <p:cNvCxnSpPr/>
          <p:nvPr/>
        </p:nvCxnSpPr>
        <p:spPr bwMode="auto">
          <a:xfrm>
            <a:off x="546100" y="1092200"/>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9" name="TextBox 8"/>
          <p:cNvSpPr txBox="1"/>
          <p:nvPr/>
        </p:nvSpPr>
        <p:spPr>
          <a:xfrm>
            <a:off x="4343400" y="6553201"/>
            <a:ext cx="5246914" cy="261610"/>
          </a:xfrm>
          <a:prstGeom prst="rect">
            <a:avLst/>
          </a:prstGeom>
          <a:noFill/>
        </p:spPr>
        <p:txBody>
          <a:bodyPr wrap="square" rtlCol="0">
            <a:spAutoFit/>
          </a:bodyPr>
          <a:lstStyle/>
          <a:p>
            <a:r>
              <a:rPr lang="en-US" sz="1100" dirty="0">
                <a:solidFill>
                  <a:srgbClr val="005591"/>
                </a:solidFill>
              </a:rPr>
              <a:t>Source: https://www.cdc.gov/violenceprevention/acestudy/ace_brfss.html</a:t>
            </a:r>
          </a:p>
        </p:txBody>
      </p:sp>
      <p:sp>
        <p:nvSpPr>
          <p:cNvPr id="4" name="TextBox 3"/>
          <p:cNvSpPr txBox="1"/>
          <p:nvPr/>
        </p:nvSpPr>
        <p:spPr>
          <a:xfrm>
            <a:off x="546100" y="1117937"/>
            <a:ext cx="7988300" cy="1015663"/>
          </a:xfrm>
          <a:prstGeom prst="rect">
            <a:avLst/>
          </a:prstGeom>
          <a:noFill/>
        </p:spPr>
        <p:txBody>
          <a:bodyPr wrap="square" rtlCol="0">
            <a:spAutoFit/>
          </a:bodyPr>
          <a:lstStyle/>
          <a:p>
            <a:r>
              <a:rPr lang="en-US" sz="2000" dirty="0" smtClean="0">
                <a:solidFill>
                  <a:srgbClr val="005591"/>
                </a:solidFill>
              </a:rPr>
              <a:t>Childhood experiences of physical, emotional, or sexual abuse </a:t>
            </a:r>
            <a:r>
              <a:rPr lang="en-US" sz="2000" dirty="0">
                <a:solidFill>
                  <a:srgbClr val="005591"/>
                </a:solidFill>
              </a:rPr>
              <a:t>and </a:t>
            </a:r>
            <a:r>
              <a:rPr lang="en-US" sz="2000" dirty="0" smtClean="0">
                <a:solidFill>
                  <a:srgbClr val="005591"/>
                </a:solidFill>
              </a:rPr>
              <a:t>household </a:t>
            </a:r>
            <a:r>
              <a:rPr lang="en-US" sz="2000" dirty="0">
                <a:solidFill>
                  <a:srgbClr val="005591"/>
                </a:solidFill>
              </a:rPr>
              <a:t>dysfunction </a:t>
            </a:r>
            <a:r>
              <a:rPr lang="en-US" sz="2000" dirty="0" smtClean="0">
                <a:solidFill>
                  <a:srgbClr val="005591"/>
                </a:solidFill>
              </a:rPr>
              <a:t>are associated with a myriad of diseases and high risk behaviors in adulthood.</a:t>
            </a:r>
            <a:endParaRPr lang="en-US" sz="2000" dirty="0">
              <a:solidFill>
                <a:srgbClr val="005591"/>
              </a:solidFill>
            </a:endParaRPr>
          </a:p>
        </p:txBody>
      </p:sp>
      <p:pic>
        <p:nvPicPr>
          <p:cNvPr id="6" name="Picture 5"/>
          <p:cNvPicPr>
            <a:picLocks noChangeAspect="1"/>
          </p:cNvPicPr>
          <p:nvPr/>
        </p:nvPicPr>
        <p:blipFill>
          <a:blip r:embed="rId3"/>
          <a:stretch>
            <a:fillRect/>
          </a:stretch>
        </p:blipFill>
        <p:spPr>
          <a:xfrm>
            <a:off x="1143000" y="2209801"/>
            <a:ext cx="6705599" cy="4343400"/>
          </a:xfrm>
          <a:prstGeom prst="rect">
            <a:avLst/>
          </a:prstGeom>
        </p:spPr>
      </p:pic>
    </p:spTree>
    <p:extLst>
      <p:ext uri="{BB962C8B-B14F-4D97-AF65-F5344CB8AC3E}">
        <p14:creationId xmlns:p14="http://schemas.microsoft.com/office/powerpoint/2010/main" val="594019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72643" y="255394"/>
            <a:ext cx="8229600" cy="817562"/>
          </a:xfrm>
        </p:spPr>
        <p:txBody>
          <a:bodyPr/>
          <a:lstStyle/>
          <a:p>
            <a:pPr lvl="0"/>
            <a:r>
              <a:rPr lang="en-US" sz="2400" dirty="0" smtClean="0"/>
              <a:t>Number of ACEs among adults, Oregon, 2015</a:t>
            </a:r>
            <a:endParaRPr lang="en-US" sz="2400" dirty="0"/>
          </a:p>
        </p:txBody>
      </p:sp>
      <p:cxnSp>
        <p:nvCxnSpPr>
          <p:cNvPr id="8" name="Straight Connector 7"/>
          <p:cNvCxnSpPr/>
          <p:nvPr/>
        </p:nvCxnSpPr>
        <p:spPr bwMode="auto">
          <a:xfrm>
            <a:off x="546100" y="1005116"/>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2" name="TextBox 1"/>
          <p:cNvSpPr txBox="1"/>
          <p:nvPr/>
        </p:nvSpPr>
        <p:spPr>
          <a:xfrm>
            <a:off x="890953" y="5156332"/>
            <a:ext cx="5474678" cy="707886"/>
          </a:xfrm>
          <a:prstGeom prst="rect">
            <a:avLst/>
          </a:prstGeom>
          <a:noFill/>
        </p:spPr>
        <p:txBody>
          <a:bodyPr wrap="square" rtlCol="0">
            <a:spAutoFit/>
          </a:bodyPr>
          <a:lstStyle/>
          <a:p>
            <a:r>
              <a:rPr lang="en-US" sz="2000" dirty="0" smtClean="0"/>
              <a:t>44% of Oregonians experienced 2 or more ACEs during childhood; 22% experience 4 or more.</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203" y="1311186"/>
            <a:ext cx="4935935" cy="3606916"/>
          </a:xfrm>
          <a:prstGeom prst="rect">
            <a:avLst/>
          </a:prstGeom>
        </p:spPr>
      </p:pic>
      <p:sp>
        <p:nvSpPr>
          <p:cNvPr id="5" name="TextBox 4"/>
          <p:cNvSpPr txBox="1"/>
          <p:nvPr/>
        </p:nvSpPr>
        <p:spPr>
          <a:xfrm>
            <a:off x="993421" y="6040893"/>
            <a:ext cx="5136446" cy="307777"/>
          </a:xfrm>
          <a:prstGeom prst="rect">
            <a:avLst/>
          </a:prstGeom>
          <a:noFill/>
        </p:spPr>
        <p:txBody>
          <a:bodyPr wrap="square" rtlCol="0">
            <a:spAutoFit/>
          </a:bodyPr>
          <a:lstStyle/>
          <a:p>
            <a:r>
              <a:rPr lang="en-US" sz="1400" dirty="0" smtClean="0"/>
              <a:t>Data source: Behavioral Risk Factor Surveillance System</a:t>
            </a:r>
            <a:endParaRPr lang="en-US" sz="1400" dirty="0"/>
          </a:p>
        </p:txBody>
      </p:sp>
    </p:spTree>
    <p:extLst>
      <p:ext uri="{BB962C8B-B14F-4D97-AF65-F5344CB8AC3E}">
        <p14:creationId xmlns:p14="http://schemas.microsoft.com/office/powerpoint/2010/main" val="189491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5552" y="163573"/>
            <a:ext cx="8229600" cy="663741"/>
          </a:xfrm>
        </p:spPr>
        <p:txBody>
          <a:bodyPr/>
          <a:lstStyle/>
          <a:p>
            <a:r>
              <a:rPr lang="en-US" sz="2200" dirty="0" smtClean="0"/>
              <a:t>Prevalence of ACEs types among adults in Oregon, 2015</a:t>
            </a:r>
            <a:endParaRPr lang="en-US" sz="2200" dirty="0"/>
          </a:p>
        </p:txBody>
      </p:sp>
      <p:cxnSp>
        <p:nvCxnSpPr>
          <p:cNvPr id="6" name="Straight Connector 5"/>
          <p:cNvCxnSpPr/>
          <p:nvPr/>
        </p:nvCxnSpPr>
        <p:spPr bwMode="auto">
          <a:xfrm>
            <a:off x="457200" y="827314"/>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11" name="TextBox 10"/>
          <p:cNvSpPr txBox="1"/>
          <p:nvPr/>
        </p:nvSpPr>
        <p:spPr>
          <a:xfrm>
            <a:off x="4493009" y="6459379"/>
            <a:ext cx="5136446" cy="246221"/>
          </a:xfrm>
          <a:prstGeom prst="rect">
            <a:avLst/>
          </a:prstGeom>
          <a:noFill/>
        </p:spPr>
        <p:txBody>
          <a:bodyPr wrap="square" rtlCol="0">
            <a:spAutoFit/>
          </a:bodyPr>
          <a:lstStyle/>
          <a:p>
            <a:pPr algn="ctr"/>
            <a:r>
              <a:rPr lang="en-US" sz="1000" dirty="0" smtClean="0">
                <a:solidFill>
                  <a:srgbClr val="005591"/>
                </a:solidFill>
              </a:rPr>
              <a:t>Data source: 2015 Behavioral Risk Factor Surveillance System</a:t>
            </a:r>
            <a:endParaRPr lang="en-US" sz="1000" dirty="0">
              <a:solidFill>
                <a:srgbClr val="005591"/>
              </a:solidFill>
            </a:endParaRPr>
          </a:p>
        </p:txBody>
      </p:sp>
      <p:graphicFrame>
        <p:nvGraphicFramePr>
          <p:cNvPr id="7" name="Chart 6"/>
          <p:cNvGraphicFramePr>
            <a:graphicFrameLocks/>
          </p:cNvGraphicFramePr>
          <p:nvPr>
            <p:extLst>
              <p:ext uri="{D42A27DB-BD31-4B8C-83A1-F6EECF244321}">
                <p14:modId xmlns:p14="http://schemas.microsoft.com/office/powerpoint/2010/main" val="1119539852"/>
              </p:ext>
            </p:extLst>
          </p:nvPr>
        </p:nvGraphicFramePr>
        <p:xfrm>
          <a:off x="345552" y="1066800"/>
          <a:ext cx="8059894" cy="4771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29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5552" y="163573"/>
            <a:ext cx="8229600" cy="663741"/>
          </a:xfrm>
        </p:spPr>
        <p:txBody>
          <a:bodyPr/>
          <a:lstStyle/>
          <a:p>
            <a:r>
              <a:rPr lang="en-US" sz="2400" dirty="0" smtClean="0"/>
              <a:t>Adults </a:t>
            </a:r>
            <a:r>
              <a:rPr lang="en-US" sz="2400" dirty="0"/>
              <a:t>in Oregon with high ACEs score (4+)</a:t>
            </a:r>
          </a:p>
        </p:txBody>
      </p:sp>
      <p:cxnSp>
        <p:nvCxnSpPr>
          <p:cNvPr id="6" name="Straight Connector 5"/>
          <p:cNvCxnSpPr/>
          <p:nvPr/>
        </p:nvCxnSpPr>
        <p:spPr bwMode="auto">
          <a:xfrm>
            <a:off x="457200" y="827314"/>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graphicFrame>
        <p:nvGraphicFramePr>
          <p:cNvPr id="10" name="Chart 9"/>
          <p:cNvGraphicFramePr>
            <a:graphicFrameLocks/>
          </p:cNvGraphicFramePr>
          <p:nvPr>
            <p:extLst>
              <p:ext uri="{D42A27DB-BD31-4B8C-83A1-F6EECF244321}">
                <p14:modId xmlns:p14="http://schemas.microsoft.com/office/powerpoint/2010/main" val="3459856399"/>
              </p:ext>
            </p:extLst>
          </p:nvPr>
        </p:nvGraphicFramePr>
        <p:xfrm>
          <a:off x="457200" y="1090246"/>
          <a:ext cx="8267979"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493009" y="6459379"/>
            <a:ext cx="5136446" cy="246221"/>
          </a:xfrm>
          <a:prstGeom prst="rect">
            <a:avLst/>
          </a:prstGeom>
          <a:noFill/>
        </p:spPr>
        <p:txBody>
          <a:bodyPr wrap="square" rtlCol="0">
            <a:spAutoFit/>
          </a:bodyPr>
          <a:lstStyle/>
          <a:p>
            <a:pPr algn="ctr"/>
            <a:r>
              <a:rPr lang="en-US" sz="1000" dirty="0" smtClean="0">
                <a:solidFill>
                  <a:srgbClr val="005591"/>
                </a:solidFill>
              </a:rPr>
              <a:t>Data source: 2013 – 2015 Behavioral Risk Factor Surveillance System</a:t>
            </a:r>
            <a:endParaRPr lang="en-US" sz="1000" dirty="0">
              <a:solidFill>
                <a:srgbClr val="005591"/>
              </a:solidFill>
            </a:endParaRPr>
          </a:p>
        </p:txBody>
      </p:sp>
    </p:spTree>
    <p:extLst>
      <p:ext uri="{BB962C8B-B14F-4D97-AF65-F5344CB8AC3E}">
        <p14:creationId xmlns:p14="http://schemas.microsoft.com/office/powerpoint/2010/main" val="2618284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50" y="356933"/>
            <a:ext cx="7328726" cy="54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4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lstStyle/>
          <a:p>
            <a:r>
              <a:rPr lang="en-US" dirty="0" smtClean="0"/>
              <a:t>Socio-ecological Framework</a:t>
            </a:r>
            <a:endParaRPr lang="en-US" dirty="0" smtClean="0"/>
          </a:p>
          <a:p>
            <a:r>
              <a:rPr lang="en-US" dirty="0" smtClean="0"/>
              <a:t>A brief on the </a:t>
            </a:r>
            <a:r>
              <a:rPr lang="en-US" dirty="0" smtClean="0"/>
              <a:t>social </a:t>
            </a:r>
            <a:r>
              <a:rPr lang="en-US" dirty="0"/>
              <a:t>determinants of health</a:t>
            </a:r>
          </a:p>
          <a:p>
            <a:r>
              <a:rPr lang="en-US" dirty="0"/>
              <a:t>Trauma, toxic stress and </a:t>
            </a:r>
            <a:r>
              <a:rPr lang="en-US" dirty="0" smtClean="0"/>
              <a:t>resilience</a:t>
            </a:r>
          </a:p>
          <a:p>
            <a:r>
              <a:rPr lang="en-US" dirty="0" smtClean="0"/>
              <a:t>Data – What’s happening to Oregonians?</a:t>
            </a:r>
            <a:endParaRPr lang="en-US" dirty="0"/>
          </a:p>
          <a:p>
            <a:r>
              <a:rPr lang="en-US" dirty="0" err="1" smtClean="0"/>
              <a:t>Frieden’s</a:t>
            </a:r>
            <a:r>
              <a:rPr lang="en-US" dirty="0" smtClean="0"/>
              <a:t> Pyramid</a:t>
            </a:r>
          </a:p>
          <a:p>
            <a:r>
              <a:rPr lang="en-US" dirty="0" smtClean="0"/>
              <a:t>Conclusion</a:t>
            </a:r>
            <a:endParaRPr lang="en-US" dirty="0"/>
          </a:p>
        </p:txBody>
      </p:sp>
      <p:sp>
        <p:nvSpPr>
          <p:cNvPr id="4" name="Date Placeholder 3"/>
          <p:cNvSpPr>
            <a:spLocks noGrp="1"/>
          </p:cNvSpPr>
          <p:nvPr>
            <p:ph type="dt" sz="half" idx="10"/>
          </p:nvPr>
        </p:nvSpPr>
        <p:spPr>
          <a:xfrm>
            <a:off x="304800" y="5857875"/>
            <a:ext cx="3505200" cy="476250"/>
          </a:xfrm>
        </p:spPr>
        <p:txBody>
          <a:bodyPr/>
          <a:lstStyle/>
          <a:p>
            <a:r>
              <a:rPr lang="en-US" altLang="en-US" dirty="0" smtClean="0"/>
              <a:t>Public Health Division</a:t>
            </a:r>
          </a:p>
          <a:p>
            <a:r>
              <a:rPr lang="en-US" altLang="en-US" dirty="0" smtClean="0"/>
              <a:t>Health Promotion &amp; Chronic Disease Prevention</a:t>
            </a:r>
            <a:endParaRPr lang="en-US" alt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2</a:t>
            </a:fld>
            <a:endParaRPr lang="en-US" altLang="en-US"/>
          </a:p>
        </p:txBody>
      </p:sp>
    </p:spTree>
    <p:extLst>
      <p:ext uri="{BB962C8B-B14F-4D97-AF65-F5344CB8AC3E}">
        <p14:creationId xmlns:p14="http://schemas.microsoft.com/office/powerpoint/2010/main" val="17831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543"/>
            <a:ext cx="8229600" cy="1143000"/>
          </a:xfrm>
        </p:spPr>
        <p:txBody>
          <a:bodyPr>
            <a:normAutofit/>
          </a:bodyPr>
          <a:lstStyle/>
          <a:p>
            <a:r>
              <a:rPr lang="en-US" sz="2800" dirty="0" smtClean="0"/>
              <a:t>Flourishing and ACEs (US Children Age 6-17)</a:t>
            </a:r>
            <a:endParaRPr lang="en-US" sz="2800" dirty="0"/>
          </a:p>
        </p:txBody>
      </p:sp>
      <p:graphicFrame>
        <p:nvGraphicFramePr>
          <p:cNvPr id="6" name="Content Placeholder 5"/>
          <p:cNvGraphicFramePr>
            <a:graphicFrameLocks noGrp="1"/>
          </p:cNvGraphicFramePr>
          <p:nvPr>
            <p:ph idx="1"/>
            <p:extLst/>
          </p:nvPr>
        </p:nvGraphicFramePr>
        <p:xfrm>
          <a:off x="152400" y="1219200"/>
          <a:ext cx="8686800" cy="5410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bwMode="auto">
          <a:xfrm>
            <a:off x="546100" y="1005116"/>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9497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anim calcmode="lin" valueType="num">
                                      <p:cBhvr>
                                        <p:cTn id="8"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4" dur="1000"/>
                                        <p:tgtEl>
                                          <p:spTgt spid="6">
                                            <p:graphicEl>
                                              <a:chart seriesIdx="-4" categoryIdx="0" bldStep="category"/>
                                            </p:graphicEl>
                                          </p:spTgt>
                                        </p:tgtEl>
                                      </p:cBhvr>
                                    </p:animEffect>
                                    <p:anim calcmode="lin" valueType="num">
                                      <p:cBhvr>
                                        <p:cTn id="15" dur="10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21" dur="1000"/>
                                        <p:tgtEl>
                                          <p:spTgt spid="6">
                                            <p:graphicEl>
                                              <a:chart seriesIdx="-4" categoryIdx="1" bldStep="category"/>
                                            </p:graphicEl>
                                          </p:spTgt>
                                        </p:tgtEl>
                                      </p:cBhvr>
                                    </p:animEffect>
                                    <p:anim calcmode="lin" valueType="num">
                                      <p:cBhvr>
                                        <p:cTn id="22" dur="100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8" dur="1000"/>
                                        <p:tgtEl>
                                          <p:spTgt spid="6">
                                            <p:graphicEl>
                                              <a:chart seriesIdx="-4" categoryIdx="2" bldStep="category"/>
                                            </p:graphicEl>
                                          </p:spTgt>
                                        </p:tgtEl>
                                      </p:cBhvr>
                                    </p:animEffect>
                                    <p:anim calcmode="lin" valueType="num">
                                      <p:cBhvr>
                                        <p:cTn id="29" dur="100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35" dur="1000"/>
                                        <p:tgtEl>
                                          <p:spTgt spid="6">
                                            <p:graphicEl>
                                              <a:chart seriesIdx="-4" categoryIdx="3" bldStep="category"/>
                                            </p:graphicEl>
                                          </p:spTgt>
                                        </p:tgtEl>
                                      </p:cBhvr>
                                    </p:animEffect>
                                    <p:anim calcmode="lin" valueType="num">
                                      <p:cBhvr>
                                        <p:cTn id="36" dur="100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52" y="163573"/>
            <a:ext cx="8229600" cy="663741"/>
          </a:xfrm>
        </p:spPr>
        <p:txBody>
          <a:bodyPr/>
          <a:lstStyle/>
          <a:p>
            <a:r>
              <a:rPr lang="en-US" sz="2400" dirty="0" smtClean="0"/>
              <a:t>Adverse Childhood Experiences and</a:t>
            </a:r>
            <a:br>
              <a:rPr lang="en-US" sz="2400" dirty="0" smtClean="0"/>
            </a:br>
            <a:r>
              <a:rPr lang="en-US" sz="2400" dirty="0" smtClean="0"/>
              <a:t>Adult High Risk Behaviors</a:t>
            </a:r>
            <a:endParaRPr lang="en-US" sz="2400" dirty="0"/>
          </a:p>
        </p:txBody>
      </p:sp>
      <p:cxnSp>
        <p:nvCxnSpPr>
          <p:cNvPr id="6" name="Straight Connector 5"/>
          <p:cNvCxnSpPr/>
          <p:nvPr/>
        </p:nvCxnSpPr>
        <p:spPr bwMode="auto">
          <a:xfrm>
            <a:off x="435429" y="969115"/>
            <a:ext cx="8305800"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9" name="TextBox 8"/>
          <p:cNvSpPr txBox="1"/>
          <p:nvPr/>
        </p:nvSpPr>
        <p:spPr>
          <a:xfrm>
            <a:off x="2324100" y="1047690"/>
            <a:ext cx="5029200" cy="400110"/>
          </a:xfrm>
          <a:prstGeom prst="rect">
            <a:avLst/>
          </a:prstGeom>
          <a:noFill/>
        </p:spPr>
        <p:txBody>
          <a:bodyPr wrap="square" rtlCol="0">
            <a:spAutoFit/>
          </a:bodyPr>
          <a:lstStyle/>
          <a:p>
            <a:r>
              <a:rPr lang="en-US" sz="2000" dirty="0" smtClean="0">
                <a:solidFill>
                  <a:srgbClr val="005591"/>
                </a:solidFill>
              </a:rPr>
              <a:t>Adults in Oregon with 4 or more ACEs are:</a:t>
            </a:r>
            <a:endParaRPr lang="en-US" sz="2000" dirty="0">
              <a:solidFill>
                <a:srgbClr val="005591"/>
              </a:solidFill>
            </a:endParaRPr>
          </a:p>
        </p:txBody>
      </p:sp>
      <p:graphicFrame>
        <p:nvGraphicFramePr>
          <p:cNvPr id="10" name="Chart 9"/>
          <p:cNvGraphicFramePr>
            <a:graphicFrameLocks/>
          </p:cNvGraphicFramePr>
          <p:nvPr>
            <p:extLst/>
          </p:nvPr>
        </p:nvGraphicFramePr>
        <p:xfrm>
          <a:off x="685800" y="1371600"/>
          <a:ext cx="3619500" cy="2562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4588329" y="1371600"/>
          <a:ext cx="3619500" cy="2562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2800350" y="4114801"/>
          <a:ext cx="36195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44123" y="6566752"/>
            <a:ext cx="5136446" cy="246221"/>
          </a:xfrm>
          <a:prstGeom prst="rect">
            <a:avLst/>
          </a:prstGeom>
          <a:noFill/>
        </p:spPr>
        <p:txBody>
          <a:bodyPr wrap="square" rtlCol="0">
            <a:spAutoFit/>
          </a:bodyPr>
          <a:lstStyle/>
          <a:p>
            <a:pPr algn="ctr"/>
            <a:r>
              <a:rPr lang="en-US" sz="1000" dirty="0" smtClean="0">
                <a:solidFill>
                  <a:srgbClr val="005591"/>
                </a:solidFill>
              </a:rPr>
              <a:t>Data source: 2013 – 2015 Behavioral Risk Factor Surveillance System</a:t>
            </a:r>
            <a:endParaRPr lang="en-US" sz="1000" dirty="0">
              <a:solidFill>
                <a:srgbClr val="005591"/>
              </a:solidFill>
            </a:endParaRPr>
          </a:p>
        </p:txBody>
      </p:sp>
    </p:spTree>
    <p:extLst>
      <p:ext uri="{BB962C8B-B14F-4D97-AF65-F5344CB8AC3E}">
        <p14:creationId xmlns:p14="http://schemas.microsoft.com/office/powerpoint/2010/main" val="1215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UoJOSw61sv4"/>
          <p:cNvPicPr>
            <a:picLocks noGrp="1" noRot="1" noChangeAspect="1"/>
          </p:cNvPicPr>
          <p:nvPr>
            <p:ph idx="1"/>
            <a:videoFile r:link="rId1"/>
          </p:nvPr>
        </p:nvPicPr>
        <p:blipFill>
          <a:blip r:embed="rId3"/>
          <a:stretch>
            <a:fillRect/>
          </a:stretch>
        </p:blipFill>
        <p:spPr>
          <a:xfrm>
            <a:off x="304800" y="796835"/>
            <a:ext cx="8337004" cy="4689565"/>
          </a:xfrm>
          <a:prstGeom prst="rect">
            <a:avLst/>
          </a:prstGeom>
        </p:spPr>
      </p:pic>
      <p:sp>
        <p:nvSpPr>
          <p:cNvPr id="5" name="Slide Number Placeholder 4"/>
          <p:cNvSpPr>
            <a:spLocks noGrp="1"/>
          </p:cNvSpPr>
          <p:nvPr>
            <p:ph type="sldNum" sz="quarter" idx="11"/>
          </p:nvPr>
        </p:nvSpPr>
        <p:spPr/>
        <p:txBody>
          <a:bodyPr/>
          <a:lstStyle/>
          <a:p>
            <a:fld id="{54F549A2-A65D-4965-ABC1-5B12F346E6D1}" type="slidenum">
              <a:rPr lang="en-US" altLang="en-US" smtClean="0"/>
              <a:pPr/>
              <a:t>22</a:t>
            </a:fld>
            <a:endParaRPr lang="en-US" altLang="en-US"/>
          </a:p>
        </p:txBody>
      </p:sp>
      <p:sp>
        <p:nvSpPr>
          <p:cNvPr id="7" name="Date Placeholder 3"/>
          <p:cNvSpPr>
            <a:spLocks noGrp="1"/>
          </p:cNvSpPr>
          <p:nvPr>
            <p:ph type="dt" sz="half" idx="10"/>
          </p:nvPr>
        </p:nvSpPr>
        <p:spPr>
          <a:xfrm>
            <a:off x="338187" y="5927991"/>
            <a:ext cx="3505200" cy="476250"/>
          </a:xfrm>
        </p:spPr>
        <p:txBody>
          <a:bodyPr/>
          <a:lstStyle/>
          <a:p>
            <a:r>
              <a:rPr lang="en-US" altLang="en-US" dirty="0"/>
              <a:t>Public Health Division</a:t>
            </a:r>
          </a:p>
          <a:p>
            <a:r>
              <a:rPr lang="en-US" altLang="en-US" dirty="0"/>
              <a:t>Health Promotion &amp; Chronic Disease Prevention</a:t>
            </a:r>
          </a:p>
          <a:p>
            <a:endParaRPr lang="en-US" altLang="en-US" dirty="0"/>
          </a:p>
        </p:txBody>
      </p:sp>
    </p:spTree>
    <p:extLst>
      <p:ext uri="{BB962C8B-B14F-4D97-AF65-F5344CB8AC3E}">
        <p14:creationId xmlns:p14="http://schemas.microsoft.com/office/powerpoint/2010/main" val="1525748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762" y="5049078"/>
            <a:ext cx="9151762" cy="177417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anose="02020603050405020304" pitchFamily="18" charset="0"/>
            </a:endParaRPr>
          </a:p>
        </p:txBody>
      </p:sp>
      <p:sp>
        <p:nvSpPr>
          <p:cNvPr id="7" name="TextBox 6"/>
          <p:cNvSpPr txBox="1"/>
          <p:nvPr/>
        </p:nvSpPr>
        <p:spPr>
          <a:xfrm>
            <a:off x="4848478" y="6484696"/>
            <a:ext cx="3720035" cy="338554"/>
          </a:xfrm>
          <a:prstGeom prst="rect">
            <a:avLst/>
          </a:prstGeom>
          <a:noFill/>
        </p:spPr>
        <p:txBody>
          <a:bodyPr wrap="square" rtlCol="0">
            <a:spAutoFit/>
          </a:bodyPr>
          <a:lstStyle/>
          <a:p>
            <a:r>
              <a:rPr lang="en-US" sz="1600" dirty="0"/>
              <a:t>Sources: Student Wellness Survey, (2016)</a:t>
            </a:r>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647" y="728447"/>
            <a:ext cx="4188534" cy="2758304"/>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316" y="728447"/>
            <a:ext cx="4539684" cy="259186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359" y="3334916"/>
            <a:ext cx="6956111" cy="3149780"/>
          </a:xfrm>
          <a:prstGeom prst="rect">
            <a:avLst/>
          </a:prstGeom>
        </p:spPr>
      </p:pic>
      <p:cxnSp>
        <p:nvCxnSpPr>
          <p:cNvPr id="22" name="Straight Connector 21"/>
          <p:cNvCxnSpPr/>
          <p:nvPr/>
        </p:nvCxnSpPr>
        <p:spPr>
          <a:xfrm>
            <a:off x="4279181" y="2358336"/>
            <a:ext cx="0" cy="54077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53423" y="2358336"/>
            <a:ext cx="0" cy="54077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79740" y="159060"/>
            <a:ext cx="5916114" cy="461665"/>
          </a:xfrm>
          <a:prstGeom prst="rect">
            <a:avLst/>
          </a:prstGeom>
        </p:spPr>
        <p:txBody>
          <a:bodyPr wrap="square">
            <a:spAutoFit/>
          </a:bodyPr>
          <a:lstStyle/>
          <a:p>
            <a:r>
              <a:rPr lang="en-US" b="1" dirty="0" smtClean="0">
                <a:solidFill>
                  <a:srgbClr val="00B0F0"/>
                </a:solidFill>
              </a:rPr>
              <a:t>Risk Factors and Race/Ethnicity</a:t>
            </a:r>
            <a:endParaRPr lang="en-US" dirty="0">
              <a:solidFill>
                <a:srgbClr val="00B0F0"/>
              </a:solidFill>
            </a:endParaRPr>
          </a:p>
        </p:txBody>
      </p:sp>
    </p:spTree>
    <p:extLst>
      <p:ext uri="{BB962C8B-B14F-4D97-AF65-F5344CB8AC3E}">
        <p14:creationId xmlns:p14="http://schemas.microsoft.com/office/powerpoint/2010/main" val="4287731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4228" y="138962"/>
            <a:ext cx="7216726" cy="523220"/>
          </a:xfrm>
          <a:prstGeom prst="rect">
            <a:avLst/>
          </a:prstGeom>
        </p:spPr>
        <p:txBody>
          <a:bodyPr wrap="square">
            <a:spAutoFit/>
          </a:bodyPr>
          <a:lstStyle/>
          <a:p>
            <a:r>
              <a:rPr lang="en-US" sz="2800" b="1" dirty="0" smtClean="0">
                <a:solidFill>
                  <a:srgbClr val="00B0F0"/>
                </a:solidFill>
              </a:rPr>
              <a:t>Risk Factors and other socio-demographics</a:t>
            </a:r>
            <a:endParaRPr lang="en-US" sz="2800" dirty="0">
              <a:solidFill>
                <a:srgbClr val="00B0F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3" y="861984"/>
            <a:ext cx="4820081" cy="22456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3" y="3461302"/>
            <a:ext cx="4677474" cy="235298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774" y="1959168"/>
            <a:ext cx="4235226" cy="2971343"/>
          </a:xfrm>
          <a:prstGeom prst="rect">
            <a:avLst/>
          </a:prstGeom>
        </p:spPr>
      </p:pic>
    </p:spTree>
    <p:extLst>
      <p:ext uri="{BB962C8B-B14F-4D97-AF65-F5344CB8AC3E}">
        <p14:creationId xmlns:p14="http://schemas.microsoft.com/office/powerpoint/2010/main" val="290782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Cigarette smoking </a:t>
            </a:r>
            <a:r>
              <a:rPr lang="en-US" dirty="0" smtClean="0"/>
              <a:t>among adults</a:t>
            </a:r>
            <a:endParaRPr lang="en-US" dirty="0"/>
          </a:p>
        </p:txBody>
      </p:sp>
      <p:graphicFrame>
        <p:nvGraphicFramePr>
          <p:cNvPr id="10" name="Chart 9"/>
          <p:cNvGraphicFramePr/>
          <p:nvPr>
            <p:extLst/>
          </p:nvPr>
        </p:nvGraphicFramePr>
        <p:xfrm>
          <a:off x="195071" y="1637373"/>
          <a:ext cx="8611303" cy="46086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059680" y="1149050"/>
            <a:ext cx="4084320" cy="307777"/>
          </a:xfrm>
          <a:prstGeom prst="rect">
            <a:avLst/>
          </a:prstGeom>
          <a:noFill/>
        </p:spPr>
        <p:txBody>
          <a:bodyPr wrap="square" rtlCol="0">
            <a:spAutoFit/>
          </a:bodyPr>
          <a:lstStyle/>
          <a:p>
            <a:r>
              <a:rPr lang="en-US" sz="1400" dirty="0"/>
              <a:t>Source: 2010-2011 Oregon BRFSS Race Oversample</a:t>
            </a:r>
          </a:p>
        </p:txBody>
      </p:sp>
      <p:cxnSp>
        <p:nvCxnSpPr>
          <p:cNvPr id="5" name="Straight Connector 4"/>
          <p:cNvCxnSpPr/>
          <p:nvPr/>
        </p:nvCxnSpPr>
        <p:spPr>
          <a:xfrm>
            <a:off x="6968197" y="1690689"/>
            <a:ext cx="12192" cy="363721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62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304800" y="381000"/>
            <a:ext cx="8551431" cy="5823432"/>
            <a:chOff x="561247" y="68249"/>
            <a:chExt cx="9134346" cy="683977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99970"/>
              <a:ext cx="7241879" cy="62702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819" y="838200"/>
              <a:ext cx="3757575" cy="990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8906" y="2108976"/>
              <a:ext cx="3757575" cy="9906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825" y="3333849"/>
              <a:ext cx="3757575" cy="9906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825" y="4573730"/>
              <a:ext cx="3757575" cy="9906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8905" y="5803110"/>
              <a:ext cx="3757575" cy="9906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1178" y="1418818"/>
              <a:ext cx="594540" cy="3525976"/>
            </a:xfrm>
            <a:prstGeom prst="rect">
              <a:avLst/>
            </a:prstGeom>
          </p:spPr>
        </p:pic>
        <p:sp>
          <p:nvSpPr>
            <p:cNvPr id="20" name="TextBox 19"/>
            <p:cNvSpPr txBox="1"/>
            <p:nvPr/>
          </p:nvSpPr>
          <p:spPr>
            <a:xfrm>
              <a:off x="1981200" y="68249"/>
              <a:ext cx="5188556" cy="523220"/>
            </a:xfrm>
            <a:prstGeom prst="rect">
              <a:avLst/>
            </a:prstGeom>
            <a:noFill/>
          </p:spPr>
          <p:txBody>
            <a:bodyPr wrap="square" rtlCol="0">
              <a:spAutoFit/>
            </a:bodyPr>
            <a:lstStyle/>
            <a:p>
              <a:pPr algn="ctr"/>
              <a:r>
                <a:rPr lang="en-US" sz="2800" b="1" dirty="0" smtClean="0">
                  <a:latin typeface="Arial" charset="0"/>
                  <a:ea typeface="Arial" charset="0"/>
                  <a:cs typeface="Arial" charset="0"/>
                </a:rPr>
                <a:t>Factors that Affect Health</a:t>
              </a:r>
              <a:endParaRPr lang="en-US" sz="2800" b="1" dirty="0">
                <a:latin typeface="Arial" charset="0"/>
                <a:ea typeface="Arial" charset="0"/>
                <a:cs typeface="Arial" charset="0"/>
              </a:endParaRPr>
            </a:p>
          </p:txBody>
        </p:sp>
        <p:sp>
          <p:nvSpPr>
            <p:cNvPr id="21" name="Rectangle 20"/>
            <p:cNvSpPr/>
            <p:nvPr/>
          </p:nvSpPr>
          <p:spPr>
            <a:xfrm>
              <a:off x="869824" y="6636910"/>
              <a:ext cx="5220700" cy="271118"/>
            </a:xfrm>
            <a:prstGeom prst="rect">
              <a:avLst/>
            </a:prstGeom>
          </p:spPr>
          <p:txBody>
            <a:bodyPr wrap="square">
              <a:spAutoFit/>
            </a:bodyPr>
            <a:lstStyle/>
            <a:p>
              <a:pPr algn="ctr"/>
              <a:r>
                <a:rPr lang="en-US" sz="900" dirty="0">
                  <a:solidFill>
                    <a:schemeClr val="bg1"/>
                  </a:solidFill>
                  <a:latin typeface="Arial" charset="0"/>
                  <a:ea typeface="Arial" charset="0"/>
                  <a:cs typeface="Arial" charset="0"/>
                </a:rPr>
                <a:t>Source: Dr. Tomas R. Frieden, Director, U.S. Centers for Disease Control &amp; Prevention</a:t>
              </a:r>
            </a:p>
          </p:txBody>
        </p:sp>
        <p:sp>
          <p:nvSpPr>
            <p:cNvPr id="22" name="TextBox 21"/>
            <p:cNvSpPr txBox="1"/>
            <p:nvPr/>
          </p:nvSpPr>
          <p:spPr>
            <a:xfrm>
              <a:off x="561247" y="814308"/>
              <a:ext cx="1058125" cy="639791"/>
            </a:xfrm>
            <a:prstGeom prst="rect">
              <a:avLst/>
            </a:prstGeom>
            <a:noFill/>
          </p:spPr>
          <p:txBody>
            <a:bodyPr wrap="square" rtlCol="0">
              <a:spAutoFit/>
            </a:bodyPr>
            <a:lstStyle/>
            <a:p>
              <a:pPr algn="ctr"/>
              <a:r>
                <a:rPr lang="en-US" sz="1400" b="1" dirty="0" smtClean="0">
                  <a:latin typeface="Arial" charset="0"/>
                  <a:ea typeface="Arial" charset="0"/>
                  <a:cs typeface="Arial" charset="0"/>
                </a:rPr>
                <a:t>Smallest</a:t>
              </a:r>
            </a:p>
            <a:p>
              <a:pPr algn="ctr"/>
              <a:r>
                <a:rPr lang="en-US" sz="1400" b="1" dirty="0" smtClean="0">
                  <a:latin typeface="Arial" charset="0"/>
                  <a:ea typeface="Arial" charset="0"/>
                  <a:cs typeface="Arial" charset="0"/>
                </a:rPr>
                <a:t>Impact</a:t>
              </a:r>
              <a:endParaRPr lang="en-US" sz="1400" b="1" dirty="0">
                <a:latin typeface="Arial" charset="0"/>
                <a:ea typeface="Arial" charset="0"/>
                <a:cs typeface="Arial" charset="0"/>
              </a:endParaRPr>
            </a:p>
          </p:txBody>
        </p:sp>
        <p:sp>
          <p:nvSpPr>
            <p:cNvPr id="23" name="TextBox 22"/>
            <p:cNvSpPr txBox="1"/>
            <p:nvPr/>
          </p:nvSpPr>
          <p:spPr>
            <a:xfrm>
              <a:off x="561247" y="5022863"/>
              <a:ext cx="914402" cy="523220"/>
            </a:xfrm>
            <a:prstGeom prst="rect">
              <a:avLst/>
            </a:prstGeom>
            <a:noFill/>
          </p:spPr>
          <p:txBody>
            <a:bodyPr wrap="square" rtlCol="0">
              <a:spAutoFit/>
            </a:bodyPr>
            <a:lstStyle/>
            <a:p>
              <a:pPr algn="ctr"/>
              <a:r>
                <a:rPr lang="en-US" sz="1400" b="1" dirty="0" smtClean="0">
                  <a:latin typeface="Arial" charset="0"/>
                  <a:ea typeface="Arial" charset="0"/>
                  <a:cs typeface="Arial" charset="0"/>
                </a:rPr>
                <a:t>Largest </a:t>
              </a:r>
            </a:p>
            <a:p>
              <a:pPr algn="ctr"/>
              <a:r>
                <a:rPr lang="en-US" sz="1400" b="1" dirty="0" smtClean="0">
                  <a:latin typeface="Arial" charset="0"/>
                  <a:ea typeface="Arial" charset="0"/>
                  <a:cs typeface="Arial" charset="0"/>
                </a:rPr>
                <a:t>Impact</a:t>
              </a:r>
              <a:endParaRPr lang="en-US" sz="1400" b="1" dirty="0">
                <a:latin typeface="Arial" charset="0"/>
                <a:ea typeface="Arial" charset="0"/>
                <a:cs typeface="Arial" charset="0"/>
              </a:endParaRPr>
            </a:p>
          </p:txBody>
        </p:sp>
        <p:sp>
          <p:nvSpPr>
            <p:cNvPr id="24" name="TextBox 23"/>
            <p:cNvSpPr txBox="1"/>
            <p:nvPr/>
          </p:nvSpPr>
          <p:spPr>
            <a:xfrm>
              <a:off x="3460624" y="1322694"/>
              <a:ext cx="2286002" cy="461665"/>
            </a:xfrm>
            <a:prstGeom prst="rect">
              <a:avLst/>
            </a:prstGeom>
            <a:noFill/>
          </p:spPr>
          <p:txBody>
            <a:bodyPr wrap="square" rtlCol="0">
              <a:spAutoFit/>
            </a:bodyPr>
            <a:lstStyle/>
            <a:p>
              <a:pPr algn="ctr"/>
              <a:r>
                <a:rPr lang="en-US" sz="1200" b="1" dirty="0" smtClean="0">
                  <a:solidFill>
                    <a:schemeClr val="bg1"/>
                  </a:solidFill>
                  <a:latin typeface="Arial" charset="0"/>
                  <a:ea typeface="Arial" charset="0"/>
                  <a:cs typeface="Arial" charset="0"/>
                </a:rPr>
                <a:t>Counseling</a:t>
              </a:r>
            </a:p>
            <a:p>
              <a:pPr algn="ctr"/>
              <a:r>
                <a:rPr lang="en-US" sz="1200" b="1" dirty="0" smtClean="0">
                  <a:solidFill>
                    <a:schemeClr val="bg1"/>
                  </a:solidFill>
                  <a:latin typeface="Arial" charset="0"/>
                  <a:ea typeface="Arial" charset="0"/>
                  <a:cs typeface="Arial" charset="0"/>
                </a:rPr>
                <a:t>&amp; Education</a:t>
              </a:r>
              <a:endParaRPr lang="en-US" sz="1200" b="1" dirty="0">
                <a:solidFill>
                  <a:schemeClr val="bg1"/>
                </a:solidFill>
                <a:latin typeface="Arial" charset="0"/>
                <a:ea typeface="Arial" charset="0"/>
                <a:cs typeface="Arial" charset="0"/>
              </a:endParaRPr>
            </a:p>
          </p:txBody>
        </p:sp>
        <p:sp>
          <p:nvSpPr>
            <p:cNvPr id="25" name="TextBox 24"/>
            <p:cNvSpPr txBox="1"/>
            <p:nvPr/>
          </p:nvSpPr>
          <p:spPr>
            <a:xfrm>
              <a:off x="3465659" y="2453728"/>
              <a:ext cx="2286002" cy="307777"/>
            </a:xfrm>
            <a:prstGeom prst="rect">
              <a:avLst/>
            </a:prstGeom>
            <a:noFill/>
          </p:spPr>
          <p:txBody>
            <a:bodyPr wrap="square" rtlCol="0">
              <a:spAutoFit/>
            </a:bodyPr>
            <a:lstStyle/>
            <a:p>
              <a:pPr algn="ctr"/>
              <a:r>
                <a:rPr lang="en-US" sz="1400" b="1" dirty="0" smtClean="0">
                  <a:solidFill>
                    <a:schemeClr val="bg1"/>
                  </a:solidFill>
                  <a:latin typeface="Arial" charset="0"/>
                  <a:ea typeface="Arial" charset="0"/>
                  <a:cs typeface="Arial" charset="0"/>
                </a:rPr>
                <a:t>Clinical Interventions</a:t>
              </a:r>
              <a:endParaRPr lang="en-US" sz="1400" b="1" dirty="0">
                <a:solidFill>
                  <a:schemeClr val="bg1"/>
                </a:solidFill>
                <a:latin typeface="Arial" charset="0"/>
                <a:ea typeface="Arial" charset="0"/>
                <a:cs typeface="Arial" charset="0"/>
              </a:endParaRPr>
            </a:p>
          </p:txBody>
        </p:sp>
        <p:sp>
          <p:nvSpPr>
            <p:cNvPr id="26" name="TextBox 25"/>
            <p:cNvSpPr txBox="1"/>
            <p:nvPr/>
          </p:nvSpPr>
          <p:spPr>
            <a:xfrm>
              <a:off x="3468538" y="3406077"/>
              <a:ext cx="2286002" cy="523220"/>
            </a:xfrm>
            <a:prstGeom prst="rect">
              <a:avLst/>
            </a:prstGeom>
            <a:noFill/>
          </p:spPr>
          <p:txBody>
            <a:bodyPr wrap="square" rtlCol="0">
              <a:spAutoFit/>
            </a:bodyPr>
            <a:lstStyle/>
            <a:p>
              <a:pPr algn="ctr"/>
              <a:r>
                <a:rPr lang="en-US" sz="1400" b="1" dirty="0" smtClean="0">
                  <a:solidFill>
                    <a:schemeClr val="bg1"/>
                  </a:solidFill>
                  <a:latin typeface="Arial" charset="0"/>
                  <a:ea typeface="Arial" charset="0"/>
                  <a:cs typeface="Arial" charset="0"/>
                </a:rPr>
                <a:t>Long-lasting Protective Interventions</a:t>
              </a:r>
              <a:endParaRPr lang="en-US" sz="1400" b="1" dirty="0">
                <a:solidFill>
                  <a:schemeClr val="bg1"/>
                </a:solidFill>
                <a:latin typeface="Arial" charset="0"/>
                <a:ea typeface="Arial" charset="0"/>
                <a:cs typeface="Arial" charset="0"/>
              </a:endParaRPr>
            </a:p>
          </p:txBody>
        </p:sp>
        <p:sp>
          <p:nvSpPr>
            <p:cNvPr id="27" name="TextBox 26"/>
            <p:cNvSpPr txBox="1"/>
            <p:nvPr/>
          </p:nvSpPr>
          <p:spPr>
            <a:xfrm>
              <a:off x="3132551" y="4599689"/>
              <a:ext cx="2957974" cy="738664"/>
            </a:xfrm>
            <a:prstGeom prst="rect">
              <a:avLst/>
            </a:prstGeom>
            <a:noFill/>
          </p:spPr>
          <p:txBody>
            <a:bodyPr wrap="square" rtlCol="0">
              <a:spAutoFit/>
            </a:bodyPr>
            <a:lstStyle/>
            <a:p>
              <a:pPr algn="ctr"/>
              <a:r>
                <a:rPr lang="en-US" sz="1400" b="1" dirty="0" smtClean="0">
                  <a:solidFill>
                    <a:schemeClr val="bg1"/>
                  </a:solidFill>
                  <a:latin typeface="Arial" charset="0"/>
                  <a:ea typeface="Arial" charset="0"/>
                  <a:cs typeface="Arial" charset="0"/>
                </a:rPr>
                <a:t>Changing the Context</a:t>
              </a:r>
            </a:p>
            <a:p>
              <a:pPr algn="ctr"/>
              <a:r>
                <a:rPr lang="en-US" sz="1400" i="1" dirty="0">
                  <a:solidFill>
                    <a:schemeClr val="bg1"/>
                  </a:solidFill>
                  <a:latin typeface="Arial" charset="0"/>
                  <a:ea typeface="Arial" charset="0"/>
                  <a:cs typeface="Arial" charset="0"/>
                </a:rPr>
                <a:t>to make individuals’ default decisions healthy</a:t>
              </a:r>
              <a:endParaRPr lang="en-US" sz="1400" b="1" i="1" dirty="0" smtClean="0">
                <a:solidFill>
                  <a:schemeClr val="bg1"/>
                </a:solidFill>
                <a:latin typeface="Arial" charset="0"/>
                <a:ea typeface="Arial" charset="0"/>
                <a:cs typeface="Arial" charset="0"/>
              </a:endParaRPr>
            </a:p>
          </p:txBody>
        </p:sp>
        <p:sp>
          <p:nvSpPr>
            <p:cNvPr id="28" name="TextBox 27"/>
            <p:cNvSpPr txBox="1"/>
            <p:nvPr/>
          </p:nvSpPr>
          <p:spPr>
            <a:xfrm>
              <a:off x="3432477" y="5932738"/>
              <a:ext cx="2286002" cy="307776"/>
            </a:xfrm>
            <a:prstGeom prst="rect">
              <a:avLst/>
            </a:prstGeom>
            <a:noFill/>
          </p:spPr>
          <p:txBody>
            <a:bodyPr wrap="square" rtlCol="0">
              <a:spAutoFit/>
            </a:bodyPr>
            <a:lstStyle/>
            <a:p>
              <a:pPr algn="ctr"/>
              <a:r>
                <a:rPr lang="en-US" sz="1400" b="1" dirty="0" smtClean="0">
                  <a:solidFill>
                    <a:schemeClr val="bg1"/>
                  </a:solidFill>
                  <a:latin typeface="Arial" charset="0"/>
                  <a:ea typeface="Arial" charset="0"/>
                  <a:cs typeface="Arial" charset="0"/>
                </a:rPr>
                <a:t>Socioeconomic Factors</a:t>
              </a:r>
            </a:p>
          </p:txBody>
        </p:sp>
        <p:sp>
          <p:nvSpPr>
            <p:cNvPr id="30" name="TextBox 29"/>
            <p:cNvSpPr txBox="1"/>
            <p:nvPr/>
          </p:nvSpPr>
          <p:spPr>
            <a:xfrm>
              <a:off x="6437453" y="1066935"/>
              <a:ext cx="2896178" cy="261610"/>
            </a:xfrm>
            <a:prstGeom prst="rect">
              <a:avLst/>
            </a:prstGeom>
            <a:noFill/>
          </p:spPr>
          <p:txBody>
            <a:bodyPr wrap="square" rtlCol="0">
              <a:spAutoFit/>
            </a:bodyPr>
            <a:lstStyle/>
            <a:p>
              <a:r>
                <a:rPr lang="en-US" sz="1100" dirty="0" smtClean="0">
                  <a:latin typeface="Arial" charset="0"/>
                  <a:ea typeface="Arial" charset="0"/>
                  <a:cs typeface="Arial" charset="0"/>
                </a:rPr>
                <a:t>Condoms, eat healthy, be physically active</a:t>
              </a:r>
              <a:endParaRPr lang="en-US" sz="1100" dirty="0">
                <a:latin typeface="Arial" charset="0"/>
                <a:ea typeface="Arial" charset="0"/>
                <a:cs typeface="Arial" charset="0"/>
              </a:endParaRPr>
            </a:p>
          </p:txBody>
        </p:sp>
        <p:sp>
          <p:nvSpPr>
            <p:cNvPr id="31" name="TextBox 30"/>
            <p:cNvSpPr txBox="1"/>
            <p:nvPr/>
          </p:nvSpPr>
          <p:spPr>
            <a:xfrm>
              <a:off x="6437453" y="2342666"/>
              <a:ext cx="2971800" cy="261610"/>
            </a:xfrm>
            <a:prstGeom prst="rect">
              <a:avLst/>
            </a:prstGeom>
            <a:noFill/>
          </p:spPr>
          <p:txBody>
            <a:bodyPr wrap="square" rtlCol="0">
              <a:spAutoFit/>
            </a:bodyPr>
            <a:lstStyle/>
            <a:p>
              <a:r>
                <a:rPr lang="en-US" sz="1100" dirty="0" smtClean="0">
                  <a:latin typeface="Arial" charset="0"/>
                  <a:ea typeface="Arial" charset="0"/>
                  <a:cs typeface="Arial" charset="0"/>
                </a:rPr>
                <a:t>Rx for high blood pressure, high cholesterol</a:t>
              </a:r>
              <a:endParaRPr lang="en-US" sz="1100" dirty="0">
                <a:latin typeface="Arial" charset="0"/>
                <a:ea typeface="Arial" charset="0"/>
                <a:cs typeface="Arial" charset="0"/>
              </a:endParaRPr>
            </a:p>
          </p:txBody>
        </p:sp>
        <p:sp>
          <p:nvSpPr>
            <p:cNvPr id="33" name="TextBox 32"/>
            <p:cNvSpPr txBox="1"/>
            <p:nvPr/>
          </p:nvSpPr>
          <p:spPr>
            <a:xfrm>
              <a:off x="6437453" y="3565704"/>
              <a:ext cx="3258140" cy="526887"/>
            </a:xfrm>
            <a:prstGeom prst="rect">
              <a:avLst/>
            </a:prstGeom>
            <a:noFill/>
          </p:spPr>
          <p:txBody>
            <a:bodyPr wrap="square" rtlCol="0">
              <a:spAutoFit/>
            </a:bodyPr>
            <a:lstStyle/>
            <a:p>
              <a:r>
                <a:rPr lang="en-US" sz="1100" dirty="0" smtClean="0">
                  <a:latin typeface="Arial" charset="0"/>
                  <a:ea typeface="Arial" charset="0"/>
                  <a:cs typeface="Arial" charset="0"/>
                </a:rPr>
                <a:t>Immunizations, brief intervention, cessation treatment</a:t>
              </a:r>
              <a:r>
                <a:rPr lang="en-US" sz="1100" dirty="0">
                  <a:latin typeface="Arial" charset="0"/>
                  <a:ea typeface="Arial" charset="0"/>
                  <a:cs typeface="Arial" charset="0"/>
                </a:rPr>
                <a:t>, colorectal </a:t>
              </a:r>
              <a:r>
                <a:rPr lang="en-US" sz="1100" dirty="0" smtClean="0">
                  <a:latin typeface="Arial" charset="0"/>
                  <a:ea typeface="Arial" charset="0"/>
                  <a:cs typeface="Arial" charset="0"/>
                </a:rPr>
                <a:t>cancer screening</a:t>
              </a:r>
              <a:endParaRPr lang="en-US" sz="1100" dirty="0">
                <a:latin typeface="Arial" charset="0"/>
                <a:ea typeface="Arial" charset="0"/>
                <a:cs typeface="Arial" charset="0"/>
              </a:endParaRPr>
            </a:p>
          </p:txBody>
        </p:sp>
        <p:sp>
          <p:nvSpPr>
            <p:cNvPr id="34" name="TextBox 33"/>
            <p:cNvSpPr txBox="1"/>
            <p:nvPr/>
          </p:nvSpPr>
          <p:spPr>
            <a:xfrm>
              <a:off x="6437453" y="4816315"/>
              <a:ext cx="2806962" cy="430887"/>
            </a:xfrm>
            <a:prstGeom prst="rect">
              <a:avLst/>
            </a:prstGeom>
            <a:noFill/>
          </p:spPr>
          <p:txBody>
            <a:bodyPr wrap="square" rtlCol="0">
              <a:spAutoFit/>
            </a:bodyPr>
            <a:lstStyle/>
            <a:p>
              <a:r>
                <a:rPr lang="en-US" sz="1100" dirty="0" smtClean="0">
                  <a:latin typeface="Arial" charset="0"/>
                  <a:ea typeface="Arial" charset="0"/>
                  <a:cs typeface="Arial" charset="0"/>
                </a:rPr>
                <a:t>Fluoridation, 0g trans fat, iodization, smoke-free laws, tobacco tax</a:t>
              </a:r>
              <a:endParaRPr lang="en-US" sz="1100" dirty="0">
                <a:latin typeface="Arial" charset="0"/>
                <a:ea typeface="Arial" charset="0"/>
                <a:cs typeface="Arial" charset="0"/>
              </a:endParaRPr>
            </a:p>
          </p:txBody>
        </p:sp>
        <p:sp>
          <p:nvSpPr>
            <p:cNvPr id="35" name="TextBox 34"/>
            <p:cNvSpPr txBox="1"/>
            <p:nvPr/>
          </p:nvSpPr>
          <p:spPr>
            <a:xfrm>
              <a:off x="6437453" y="6138461"/>
              <a:ext cx="2931421" cy="319896"/>
            </a:xfrm>
            <a:prstGeom prst="rect">
              <a:avLst/>
            </a:prstGeom>
            <a:noFill/>
          </p:spPr>
          <p:txBody>
            <a:bodyPr wrap="square" rtlCol="0">
              <a:spAutoFit/>
            </a:bodyPr>
            <a:lstStyle/>
            <a:p>
              <a:r>
                <a:rPr lang="en-US" sz="1100" dirty="0" smtClean="0">
                  <a:latin typeface="Arial" charset="0"/>
                  <a:ea typeface="Arial" charset="0"/>
                  <a:cs typeface="Arial" charset="0"/>
                </a:rPr>
                <a:t>Poverty, education, housing, racism</a:t>
              </a:r>
              <a:endParaRPr lang="en-US" sz="1100" dirty="0">
                <a:latin typeface="Arial" charset="0"/>
                <a:ea typeface="Arial" charset="0"/>
                <a:cs typeface="Arial" charset="0"/>
              </a:endParaRPr>
            </a:p>
          </p:txBody>
        </p:sp>
        <p:sp>
          <p:nvSpPr>
            <p:cNvPr id="36" name="TextBox 35"/>
            <p:cNvSpPr txBox="1"/>
            <p:nvPr/>
          </p:nvSpPr>
          <p:spPr>
            <a:xfrm>
              <a:off x="7045023" y="632615"/>
              <a:ext cx="1285988" cy="307777"/>
            </a:xfrm>
            <a:prstGeom prst="rect">
              <a:avLst/>
            </a:prstGeom>
            <a:noFill/>
          </p:spPr>
          <p:txBody>
            <a:bodyPr wrap="square" rtlCol="0">
              <a:spAutoFit/>
            </a:bodyPr>
            <a:lstStyle/>
            <a:p>
              <a:pPr algn="ctr"/>
              <a:r>
                <a:rPr lang="en-US" sz="1400" b="1" dirty="0" smtClean="0">
                  <a:latin typeface="Arial" charset="0"/>
                  <a:ea typeface="Arial" charset="0"/>
                  <a:cs typeface="Arial" charset="0"/>
                </a:rPr>
                <a:t>Examples</a:t>
              </a:r>
              <a:endParaRPr lang="en-US" sz="1400" b="1" dirty="0">
                <a:latin typeface="Arial" charset="0"/>
                <a:ea typeface="Arial" charset="0"/>
                <a:cs typeface="Arial" charset="0"/>
              </a:endParaRPr>
            </a:p>
          </p:txBody>
        </p:sp>
      </p:grpSp>
    </p:spTree>
    <p:extLst>
      <p:ext uri="{BB962C8B-B14F-4D97-AF65-F5344CB8AC3E}">
        <p14:creationId xmlns:p14="http://schemas.microsoft.com/office/powerpoint/2010/main" val="658990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p:nvPr/>
        </p:nvCxnSpPr>
        <p:spPr>
          <a:xfrm>
            <a:off x="634144" y="1265537"/>
            <a:ext cx="6306" cy="3923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22792" y="1708848"/>
            <a:ext cx="1153654" cy="7929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272497" y="1708848"/>
            <a:ext cx="3882147" cy="806158"/>
          </a:xfrm>
          <a:prstGeom prst="rect">
            <a:avLst/>
          </a:prstGeom>
          <a:solidFill>
            <a:srgbClr val="074183"/>
          </a:solidFill>
          <a:ln>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96A1A"/>
              </a:solidFill>
            </a:endParaRPr>
          </a:p>
        </p:txBody>
      </p:sp>
      <p:sp>
        <p:nvSpPr>
          <p:cNvPr id="5" name="TextBox 4"/>
          <p:cNvSpPr txBox="1"/>
          <p:nvPr/>
        </p:nvSpPr>
        <p:spPr>
          <a:xfrm>
            <a:off x="163324" y="1878908"/>
            <a:ext cx="3988052" cy="492443"/>
          </a:xfrm>
          <a:prstGeom prst="rect">
            <a:avLst/>
          </a:prstGeom>
          <a:noFill/>
        </p:spPr>
        <p:txBody>
          <a:bodyPr wrap="square" rtlCol="0">
            <a:spAutoFit/>
          </a:bodyPr>
          <a:lstStyle/>
          <a:p>
            <a:pPr algn="ctr"/>
            <a:r>
              <a:rPr lang="en-US" sz="1300" dirty="0" smtClean="0">
                <a:solidFill>
                  <a:schemeClr val="bg1"/>
                </a:solidFill>
                <a:latin typeface="Arial"/>
                <a:cs typeface="Arial"/>
              </a:rPr>
              <a:t>STRUCTURAL</a:t>
            </a:r>
          </a:p>
          <a:p>
            <a:pPr algn="ctr"/>
            <a:r>
              <a:rPr lang="en-US" sz="1300" dirty="0" smtClean="0">
                <a:solidFill>
                  <a:schemeClr val="bg1"/>
                </a:solidFill>
                <a:latin typeface="Arial"/>
                <a:cs typeface="Arial"/>
              </a:rPr>
              <a:t> DETERMINANTS OF HEALTH INEQUITIES</a:t>
            </a:r>
            <a:endParaRPr lang="en-US" sz="1300" dirty="0">
              <a:solidFill>
                <a:schemeClr val="bg1"/>
              </a:solidFill>
              <a:latin typeface="Arial"/>
              <a:cs typeface="Arial"/>
            </a:endParaRPr>
          </a:p>
        </p:txBody>
      </p:sp>
      <p:sp>
        <p:nvSpPr>
          <p:cNvPr id="6" name="Rectangle 5"/>
          <p:cNvSpPr/>
          <p:nvPr/>
        </p:nvSpPr>
        <p:spPr>
          <a:xfrm>
            <a:off x="4695062" y="1708848"/>
            <a:ext cx="2536805" cy="792956"/>
          </a:xfrm>
          <a:prstGeom prst="rect">
            <a:avLst/>
          </a:prstGeom>
          <a:solidFill>
            <a:srgbClr val="074183"/>
          </a:solidFill>
          <a:ln>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695063" y="1885007"/>
            <a:ext cx="2584043" cy="492443"/>
          </a:xfrm>
          <a:prstGeom prst="rect">
            <a:avLst/>
          </a:prstGeom>
          <a:noFill/>
        </p:spPr>
        <p:txBody>
          <a:bodyPr wrap="square" rtlCol="0">
            <a:spAutoFit/>
          </a:bodyPr>
          <a:lstStyle/>
          <a:p>
            <a:pPr algn="ctr"/>
            <a:r>
              <a:rPr lang="en-US" sz="1300" dirty="0" smtClean="0">
                <a:solidFill>
                  <a:schemeClr val="bg1"/>
                </a:solidFill>
                <a:latin typeface="Arial"/>
                <a:cs typeface="Arial"/>
              </a:rPr>
              <a:t>INTERMEDIARY </a:t>
            </a:r>
          </a:p>
          <a:p>
            <a:pPr algn="ctr"/>
            <a:r>
              <a:rPr lang="en-US" sz="1300" dirty="0" smtClean="0">
                <a:solidFill>
                  <a:schemeClr val="bg1"/>
                </a:solidFill>
                <a:latin typeface="Arial"/>
                <a:cs typeface="Arial"/>
              </a:rPr>
              <a:t>DETERMINANTS</a:t>
            </a:r>
            <a:r>
              <a:rPr lang="en-US" sz="1300" dirty="0">
                <a:solidFill>
                  <a:schemeClr val="bg1"/>
                </a:solidFill>
                <a:latin typeface="Arial"/>
                <a:cs typeface="Arial"/>
              </a:rPr>
              <a:t> </a:t>
            </a:r>
            <a:r>
              <a:rPr lang="en-US" sz="1300" dirty="0" smtClean="0">
                <a:solidFill>
                  <a:schemeClr val="bg1"/>
                </a:solidFill>
                <a:latin typeface="Arial"/>
                <a:cs typeface="Arial"/>
              </a:rPr>
              <a:t>OF HEALTH</a:t>
            </a:r>
            <a:endParaRPr lang="en-US" sz="1300" dirty="0">
              <a:solidFill>
                <a:schemeClr val="bg1"/>
              </a:solidFill>
              <a:latin typeface="Arial"/>
              <a:cs typeface="Arial"/>
            </a:endParaRPr>
          </a:p>
        </p:txBody>
      </p:sp>
      <p:sp>
        <p:nvSpPr>
          <p:cNvPr id="8" name="TextBox 7"/>
          <p:cNvSpPr txBox="1"/>
          <p:nvPr/>
        </p:nvSpPr>
        <p:spPr>
          <a:xfrm>
            <a:off x="7888976" y="1813262"/>
            <a:ext cx="1021285" cy="600164"/>
          </a:xfrm>
          <a:prstGeom prst="rect">
            <a:avLst/>
          </a:prstGeom>
          <a:noFill/>
          <a:ln w="38100">
            <a:noFill/>
          </a:ln>
        </p:spPr>
        <p:txBody>
          <a:bodyPr wrap="square" rtlCol="0">
            <a:spAutoFit/>
          </a:bodyPr>
          <a:lstStyle/>
          <a:p>
            <a:pPr algn="ctr"/>
            <a:r>
              <a:rPr lang="en-US" sz="1100" dirty="0" smtClean="0">
                <a:solidFill>
                  <a:srgbClr val="074183"/>
                </a:solidFill>
                <a:latin typeface="Arial"/>
                <a:cs typeface="Arial"/>
              </a:rPr>
              <a:t>IMPACT ON HEALTH EQUITY</a:t>
            </a:r>
          </a:p>
        </p:txBody>
      </p:sp>
      <p:sp>
        <p:nvSpPr>
          <p:cNvPr id="9" name="Rectangle 8"/>
          <p:cNvSpPr/>
          <p:nvPr/>
        </p:nvSpPr>
        <p:spPr>
          <a:xfrm>
            <a:off x="428008" y="2105326"/>
            <a:ext cx="1397219" cy="4102138"/>
          </a:xfrm>
          <a:prstGeom prst="rect">
            <a:avLst/>
          </a:prstGeom>
          <a:solidFill>
            <a:srgbClr val="074183">
              <a:alpha val="20000"/>
            </a:srgbClr>
          </a:solidFill>
          <a:ln w="19050">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069789" y="2377450"/>
            <a:ext cx="2081587" cy="3751914"/>
          </a:xfrm>
          <a:prstGeom prst="rect">
            <a:avLst/>
          </a:prstGeom>
          <a:solidFill>
            <a:srgbClr val="074183">
              <a:alpha val="20000"/>
            </a:srgbClr>
          </a:solidFill>
          <a:ln w="19050">
            <a:solidFill>
              <a:srgbClr val="07418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1779769" y="3215312"/>
            <a:ext cx="223836" cy="151064"/>
          </a:xfrm>
          <a:prstGeom prst="rightArrow">
            <a:avLst/>
          </a:prstGeom>
          <a:solidFill>
            <a:srgbClr val="074183">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ight Arrow 11"/>
          <p:cNvSpPr/>
          <p:nvPr/>
        </p:nvSpPr>
        <p:spPr>
          <a:xfrm>
            <a:off x="1779769" y="4372162"/>
            <a:ext cx="223836" cy="151064"/>
          </a:xfrm>
          <a:prstGeom prst="rightArrow">
            <a:avLst/>
          </a:prstGeom>
          <a:solidFill>
            <a:srgbClr val="074183">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1779769" y="3770874"/>
            <a:ext cx="223836"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1779769" y="4906640"/>
            <a:ext cx="223836"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Rectangle 14"/>
          <p:cNvSpPr/>
          <p:nvPr/>
        </p:nvSpPr>
        <p:spPr>
          <a:xfrm>
            <a:off x="63523" y="2720487"/>
            <a:ext cx="1837387" cy="600164"/>
          </a:xfrm>
          <a:prstGeom prst="rect">
            <a:avLst/>
          </a:prstGeom>
        </p:spPr>
        <p:txBody>
          <a:bodyPr wrap="square">
            <a:spAutoFit/>
          </a:bodyPr>
          <a:lstStyle/>
          <a:p>
            <a:pPr algn="ctr"/>
            <a:r>
              <a:rPr lang="en-US" sz="1100" b="1" dirty="0">
                <a:latin typeface="Arial"/>
                <a:cs typeface="Arial"/>
              </a:rPr>
              <a:t>SOCIOECONOMIC</a:t>
            </a:r>
          </a:p>
          <a:p>
            <a:pPr algn="ctr"/>
            <a:r>
              <a:rPr lang="en-US" sz="1100" b="1" dirty="0">
                <a:latin typeface="Arial"/>
                <a:cs typeface="Arial"/>
              </a:rPr>
              <a:t>AND POLITICAL</a:t>
            </a:r>
          </a:p>
          <a:p>
            <a:pPr algn="ctr"/>
            <a:r>
              <a:rPr lang="en-US" sz="1100" b="1" dirty="0">
                <a:latin typeface="Arial"/>
                <a:cs typeface="Arial"/>
              </a:rPr>
              <a:t>CONTEXT</a:t>
            </a:r>
          </a:p>
        </p:txBody>
      </p:sp>
      <p:sp>
        <p:nvSpPr>
          <p:cNvPr id="16" name="TextBox 15"/>
          <p:cNvSpPr txBox="1"/>
          <p:nvPr/>
        </p:nvSpPr>
        <p:spPr>
          <a:xfrm>
            <a:off x="363186" y="3358250"/>
            <a:ext cx="1205723" cy="267150"/>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Governance</a:t>
            </a:r>
            <a:endParaRPr lang="en-US" sz="1100" dirty="0">
              <a:latin typeface="Arial"/>
              <a:cs typeface="Arial"/>
            </a:endParaRPr>
          </a:p>
        </p:txBody>
      </p:sp>
      <p:sp>
        <p:nvSpPr>
          <p:cNvPr id="17" name="TextBox 16"/>
          <p:cNvSpPr txBox="1"/>
          <p:nvPr/>
        </p:nvSpPr>
        <p:spPr>
          <a:xfrm>
            <a:off x="374038" y="3854778"/>
            <a:ext cx="1205723" cy="430887"/>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Macroeconomic</a:t>
            </a:r>
          </a:p>
          <a:p>
            <a:pPr algn="ctr"/>
            <a:r>
              <a:rPr lang="en-US" sz="1100" dirty="0" smtClean="0">
                <a:latin typeface="Arial"/>
                <a:cs typeface="Arial"/>
              </a:rPr>
              <a:t>Policies</a:t>
            </a:r>
            <a:endParaRPr lang="en-US" sz="1100" dirty="0">
              <a:latin typeface="Arial"/>
              <a:cs typeface="Arial"/>
            </a:endParaRPr>
          </a:p>
        </p:txBody>
      </p:sp>
      <p:sp>
        <p:nvSpPr>
          <p:cNvPr id="18" name="TextBox 17"/>
          <p:cNvSpPr txBox="1"/>
          <p:nvPr/>
        </p:nvSpPr>
        <p:spPr>
          <a:xfrm>
            <a:off x="374038" y="4518240"/>
            <a:ext cx="1205723" cy="261610"/>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Public Policies</a:t>
            </a:r>
            <a:endParaRPr lang="en-US" sz="900" i="1" dirty="0">
              <a:latin typeface="10"/>
              <a:cs typeface="10"/>
            </a:endParaRPr>
          </a:p>
        </p:txBody>
      </p:sp>
      <p:sp>
        <p:nvSpPr>
          <p:cNvPr id="19" name="TextBox 18"/>
          <p:cNvSpPr txBox="1"/>
          <p:nvPr/>
        </p:nvSpPr>
        <p:spPr>
          <a:xfrm>
            <a:off x="363184" y="4991643"/>
            <a:ext cx="1205723" cy="600164"/>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Dominant Culture and Societal Values</a:t>
            </a:r>
            <a:endParaRPr lang="en-US" sz="1100" dirty="0">
              <a:latin typeface="Arial"/>
              <a:cs typeface="Arial"/>
            </a:endParaRPr>
          </a:p>
        </p:txBody>
      </p:sp>
      <p:sp>
        <p:nvSpPr>
          <p:cNvPr id="20" name="TextBox 19"/>
          <p:cNvSpPr txBox="1"/>
          <p:nvPr/>
        </p:nvSpPr>
        <p:spPr>
          <a:xfrm>
            <a:off x="2262697" y="2757288"/>
            <a:ext cx="1695103" cy="430887"/>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Socioeconomic</a:t>
            </a:r>
          </a:p>
          <a:p>
            <a:pPr algn="ctr"/>
            <a:r>
              <a:rPr lang="en-US" sz="1100" dirty="0" smtClean="0">
                <a:latin typeface="Arial"/>
                <a:cs typeface="Arial"/>
              </a:rPr>
              <a:t>Position </a:t>
            </a:r>
            <a:endParaRPr lang="en-US" sz="1100" dirty="0">
              <a:latin typeface="Arial"/>
              <a:cs typeface="Arial"/>
            </a:endParaRPr>
          </a:p>
        </p:txBody>
      </p:sp>
      <p:sp>
        <p:nvSpPr>
          <p:cNvPr id="23" name="Rectangle 22"/>
          <p:cNvSpPr/>
          <p:nvPr/>
        </p:nvSpPr>
        <p:spPr>
          <a:xfrm>
            <a:off x="2253997" y="3320651"/>
            <a:ext cx="1703804" cy="2464584"/>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2262697" y="3437850"/>
            <a:ext cx="1695103" cy="900246"/>
          </a:xfrm>
          <a:prstGeom prst="rect">
            <a:avLst/>
          </a:prstGeom>
          <a:solidFill>
            <a:srgbClr val="074183"/>
          </a:solidFill>
          <a:ln>
            <a:noFill/>
          </a:ln>
        </p:spPr>
        <p:txBody>
          <a:bodyPr wrap="square" rtlCol="0">
            <a:spAutoFit/>
          </a:bodyPr>
          <a:lstStyle/>
          <a:p>
            <a:pPr algn="ctr"/>
            <a:r>
              <a:rPr lang="en-US" sz="1050" b="1" dirty="0" smtClean="0">
                <a:solidFill>
                  <a:srgbClr val="FFFFFF"/>
                </a:solidFill>
                <a:latin typeface="Arial"/>
                <a:cs typeface="Arial"/>
              </a:rPr>
              <a:t>Social Class</a:t>
            </a:r>
          </a:p>
          <a:p>
            <a:pPr algn="ctr"/>
            <a:r>
              <a:rPr lang="en-US" sz="1050" b="1" dirty="0" smtClean="0">
                <a:solidFill>
                  <a:srgbClr val="FFFFFF"/>
                </a:solidFill>
                <a:latin typeface="Arial"/>
                <a:cs typeface="Arial"/>
              </a:rPr>
              <a:t>Gender</a:t>
            </a:r>
          </a:p>
          <a:p>
            <a:pPr algn="ctr"/>
            <a:r>
              <a:rPr lang="en-US" sz="1050" b="1" dirty="0" smtClean="0">
                <a:solidFill>
                  <a:srgbClr val="FFFFFF"/>
                </a:solidFill>
                <a:latin typeface="Arial"/>
                <a:cs typeface="Arial"/>
              </a:rPr>
              <a:t>Sexual Orientation</a:t>
            </a:r>
          </a:p>
          <a:p>
            <a:pPr algn="ctr"/>
            <a:r>
              <a:rPr lang="en-US" sz="1050" b="1" dirty="0" smtClean="0">
                <a:solidFill>
                  <a:srgbClr val="FFFFFF"/>
                </a:solidFill>
                <a:latin typeface="Arial"/>
                <a:cs typeface="Arial"/>
              </a:rPr>
              <a:t>Disability status</a:t>
            </a:r>
          </a:p>
          <a:p>
            <a:pPr algn="ctr"/>
            <a:r>
              <a:rPr lang="en-US" sz="1050" b="1" dirty="0" smtClean="0">
                <a:solidFill>
                  <a:srgbClr val="FFFFFF"/>
                </a:solidFill>
                <a:latin typeface="Arial"/>
                <a:cs typeface="Arial"/>
              </a:rPr>
              <a:t>Ethnicity, Race</a:t>
            </a:r>
            <a:endParaRPr lang="en-US" sz="1050" b="1" dirty="0">
              <a:solidFill>
                <a:srgbClr val="FFFFFF"/>
              </a:solidFill>
              <a:latin typeface="Arial"/>
              <a:cs typeface="Arial"/>
            </a:endParaRPr>
          </a:p>
        </p:txBody>
      </p:sp>
      <p:sp>
        <p:nvSpPr>
          <p:cNvPr id="24" name="Right Arrow 23"/>
          <p:cNvSpPr/>
          <p:nvPr/>
        </p:nvSpPr>
        <p:spPr>
          <a:xfrm rot="5400000">
            <a:off x="3026630" y="4473182"/>
            <a:ext cx="200662"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Arrow 24"/>
          <p:cNvSpPr/>
          <p:nvPr/>
        </p:nvSpPr>
        <p:spPr>
          <a:xfrm>
            <a:off x="4116402" y="1872426"/>
            <a:ext cx="444743" cy="510999"/>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ight Arrow 26"/>
          <p:cNvSpPr/>
          <p:nvPr/>
        </p:nvSpPr>
        <p:spPr>
          <a:xfrm>
            <a:off x="7231868" y="1899564"/>
            <a:ext cx="444743" cy="510999"/>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637376" y="2501804"/>
            <a:ext cx="2594492" cy="3574551"/>
          </a:xfrm>
          <a:prstGeom prst="rect">
            <a:avLst/>
          </a:prstGeom>
          <a:solidFill>
            <a:srgbClr val="074183">
              <a:alpha val="20000"/>
            </a:srgbClr>
          </a:solidFill>
          <a:ln w="19050">
            <a:solidFill>
              <a:srgbClr val="07418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870018" y="3360101"/>
            <a:ext cx="2234132" cy="1877437"/>
          </a:xfrm>
          <a:prstGeom prst="rect">
            <a:avLst/>
          </a:prstGeom>
          <a:solidFill>
            <a:schemeClr val="bg1"/>
          </a:solidFill>
          <a:ln>
            <a:solidFill>
              <a:srgbClr val="E96A1A"/>
            </a:solidFill>
          </a:ln>
        </p:spPr>
        <p:txBody>
          <a:bodyPr wrap="square" rtlCol="0">
            <a:spAutoFit/>
          </a:bodyPr>
          <a:lstStyle/>
          <a:p>
            <a:pPr marL="230188"/>
            <a:endParaRPr lang="en-US" sz="1100" dirty="0" smtClean="0">
              <a:latin typeface="Arial"/>
              <a:cs typeface="Arial"/>
            </a:endParaRPr>
          </a:p>
          <a:p>
            <a:pPr marL="230188"/>
            <a:r>
              <a:rPr lang="en-US" sz="1100" dirty="0" smtClean="0">
                <a:latin typeface="Arial"/>
                <a:cs typeface="Arial"/>
              </a:rPr>
              <a:t>Individual and Community Material Circumstances</a:t>
            </a:r>
          </a:p>
          <a:p>
            <a:pPr marL="230188"/>
            <a:endParaRPr lang="en-US" sz="1100" dirty="0" smtClean="0">
              <a:latin typeface="Arial"/>
              <a:cs typeface="Arial"/>
            </a:endParaRPr>
          </a:p>
          <a:p>
            <a:pPr marL="230188"/>
            <a:endParaRPr lang="en-US" sz="1100" dirty="0" smtClean="0">
              <a:latin typeface="Arial"/>
              <a:cs typeface="Arial"/>
            </a:endParaRPr>
          </a:p>
          <a:p>
            <a:pPr marL="230188"/>
            <a:r>
              <a:rPr lang="en-US" sz="1100" dirty="0" smtClean="0">
                <a:latin typeface="Arial"/>
                <a:cs typeface="Arial"/>
              </a:rPr>
              <a:t>Behaviors and Biological Factors</a:t>
            </a:r>
          </a:p>
          <a:p>
            <a:pPr marL="230188"/>
            <a:endParaRPr lang="en-US" sz="1100" dirty="0" smtClean="0">
              <a:latin typeface="Arial"/>
              <a:cs typeface="Arial"/>
            </a:endParaRPr>
          </a:p>
          <a:p>
            <a:pPr marL="230188"/>
            <a:endParaRPr lang="en-US" sz="1100" dirty="0" smtClean="0">
              <a:latin typeface="Arial"/>
              <a:cs typeface="Arial"/>
            </a:endParaRPr>
          </a:p>
          <a:p>
            <a:pPr marL="230188"/>
            <a:r>
              <a:rPr lang="en-US" sz="1100" dirty="0" smtClean="0">
                <a:latin typeface="Arial"/>
                <a:cs typeface="Arial"/>
              </a:rPr>
              <a:t>Psychological Factors</a:t>
            </a:r>
          </a:p>
          <a:p>
            <a:pPr marL="230188"/>
            <a:endParaRPr lang="en-US" sz="600" dirty="0" smtClean="0">
              <a:latin typeface="Arial"/>
              <a:cs typeface="Arial"/>
            </a:endParaRPr>
          </a:p>
        </p:txBody>
      </p:sp>
      <p:sp>
        <p:nvSpPr>
          <p:cNvPr id="30" name="TextBox 29"/>
          <p:cNvSpPr txBox="1"/>
          <p:nvPr/>
        </p:nvSpPr>
        <p:spPr>
          <a:xfrm>
            <a:off x="2876475" y="6002404"/>
            <a:ext cx="2488824" cy="253916"/>
          </a:xfrm>
          <a:prstGeom prst="rect">
            <a:avLst/>
          </a:prstGeom>
          <a:solidFill>
            <a:srgbClr val="074183">
              <a:alpha val="91000"/>
            </a:srgbClr>
          </a:solidFill>
          <a:ln w="19050">
            <a:solidFill>
              <a:srgbClr val="074183"/>
            </a:solidFill>
            <a:prstDash val="solid"/>
          </a:ln>
        </p:spPr>
        <p:txBody>
          <a:bodyPr wrap="square" rtlCol="0">
            <a:spAutoFit/>
          </a:bodyPr>
          <a:lstStyle/>
          <a:p>
            <a:pPr algn="ctr"/>
            <a:r>
              <a:rPr lang="en-US" sz="1050" dirty="0" smtClean="0">
                <a:solidFill>
                  <a:srgbClr val="FFFFFF"/>
                </a:solidFill>
                <a:latin typeface="Arial"/>
                <a:cs typeface="Arial"/>
              </a:rPr>
              <a:t>Social Cohesion/Social Capital</a:t>
            </a:r>
            <a:endParaRPr lang="en-US" sz="1050" dirty="0">
              <a:solidFill>
                <a:srgbClr val="FFFFFF"/>
              </a:solidFill>
              <a:latin typeface="Arial"/>
              <a:cs typeface="Arial"/>
            </a:endParaRPr>
          </a:p>
        </p:txBody>
      </p:sp>
      <p:sp>
        <p:nvSpPr>
          <p:cNvPr id="31" name="TextBox 30"/>
          <p:cNvSpPr txBox="1"/>
          <p:nvPr/>
        </p:nvSpPr>
        <p:spPr>
          <a:xfrm>
            <a:off x="6592352" y="5667916"/>
            <a:ext cx="1373510" cy="261610"/>
          </a:xfrm>
          <a:prstGeom prst="rect">
            <a:avLst/>
          </a:prstGeom>
          <a:solidFill>
            <a:srgbClr val="074183"/>
          </a:solidFill>
          <a:ln>
            <a:noFill/>
          </a:ln>
        </p:spPr>
        <p:txBody>
          <a:bodyPr wrap="square" rtlCol="0">
            <a:spAutoFit/>
          </a:bodyPr>
          <a:lstStyle/>
          <a:p>
            <a:pPr algn="ctr"/>
            <a:r>
              <a:rPr lang="en-US" sz="1100" dirty="0" smtClean="0">
                <a:solidFill>
                  <a:srgbClr val="FFFFFF"/>
                </a:solidFill>
                <a:latin typeface="Arial"/>
                <a:cs typeface="Arial"/>
              </a:rPr>
              <a:t>Health System</a:t>
            </a:r>
            <a:endParaRPr lang="en-US" sz="1100" dirty="0">
              <a:solidFill>
                <a:srgbClr val="FFFFFF"/>
              </a:solidFill>
              <a:latin typeface="Arial"/>
              <a:cs typeface="Arial"/>
            </a:endParaRPr>
          </a:p>
        </p:txBody>
      </p:sp>
      <p:cxnSp>
        <p:nvCxnSpPr>
          <p:cNvPr id="32" name="Elbow Connector 31"/>
          <p:cNvCxnSpPr/>
          <p:nvPr/>
        </p:nvCxnSpPr>
        <p:spPr>
          <a:xfrm rot="5400000" flipH="1" flipV="1">
            <a:off x="6716510" y="3855572"/>
            <a:ext cx="3199127" cy="700421"/>
          </a:xfrm>
          <a:prstGeom prst="bentConnector3">
            <a:avLst>
              <a:gd name="adj1" fmla="val 50000"/>
            </a:avLst>
          </a:prstGeom>
          <a:ln>
            <a:solidFill>
              <a:srgbClr val="074183"/>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739997" y="4720562"/>
            <a:ext cx="92499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education</a:t>
            </a:r>
            <a:endParaRPr lang="en-US" sz="1100" dirty="0">
              <a:latin typeface="Arial" panose="020B0604020202020204" pitchFamily="34" charset="0"/>
              <a:cs typeface="Arial" panose="020B0604020202020204" pitchFamily="34" charset="0"/>
            </a:endParaRPr>
          </a:p>
        </p:txBody>
      </p:sp>
      <p:sp>
        <p:nvSpPr>
          <p:cNvPr id="36" name="TextBox 35"/>
          <p:cNvSpPr txBox="1"/>
          <p:nvPr/>
        </p:nvSpPr>
        <p:spPr>
          <a:xfrm>
            <a:off x="2277501" y="5441984"/>
            <a:ext cx="924992"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occupation</a:t>
            </a:r>
          </a:p>
          <a:p>
            <a:endParaRPr lang="en-US" sz="1100" dirty="0">
              <a:latin typeface="Arial" panose="020B0604020202020204" pitchFamily="34" charset="0"/>
              <a:cs typeface="Arial" panose="020B0604020202020204" pitchFamily="34" charset="0"/>
            </a:endParaRPr>
          </a:p>
        </p:txBody>
      </p:sp>
      <p:sp>
        <p:nvSpPr>
          <p:cNvPr id="37" name="TextBox 36"/>
          <p:cNvSpPr txBox="1"/>
          <p:nvPr/>
        </p:nvSpPr>
        <p:spPr>
          <a:xfrm>
            <a:off x="3333592" y="5452473"/>
            <a:ext cx="924992"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income</a:t>
            </a:r>
          </a:p>
          <a:p>
            <a:endParaRPr lang="en-US" sz="1100" dirty="0">
              <a:latin typeface="Arial" panose="020B0604020202020204" pitchFamily="34" charset="0"/>
              <a:cs typeface="Arial" panose="020B0604020202020204" pitchFamily="34" charset="0"/>
            </a:endParaRPr>
          </a:p>
        </p:txBody>
      </p:sp>
      <p:cxnSp>
        <p:nvCxnSpPr>
          <p:cNvPr id="40" name="Straight Arrow Connector 39"/>
          <p:cNvCxnSpPr/>
          <p:nvPr/>
        </p:nvCxnSpPr>
        <p:spPr>
          <a:xfrm flipH="1">
            <a:off x="2712445" y="4961904"/>
            <a:ext cx="292323" cy="519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110248" y="5591807"/>
            <a:ext cx="2233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3266482" y="4943809"/>
            <a:ext cx="275436" cy="513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987084" y="5798721"/>
            <a:ext cx="567800" cy="0"/>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5975520" y="5221644"/>
            <a:ext cx="23126" cy="5687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32508" y="1253998"/>
            <a:ext cx="7990935" cy="0"/>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046303" y="1258459"/>
            <a:ext cx="6306" cy="3923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623443" y="1270790"/>
            <a:ext cx="0" cy="392333"/>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94074" y="437183"/>
            <a:ext cx="5387052" cy="461665"/>
          </a:xfrm>
          <a:prstGeom prst="rect">
            <a:avLst/>
          </a:prstGeom>
          <a:noFill/>
        </p:spPr>
        <p:txBody>
          <a:bodyPr wrap="none" rtlCol="0">
            <a:spAutoFit/>
          </a:bodyPr>
          <a:lstStyle/>
          <a:p>
            <a:r>
              <a:rPr lang="en-US" dirty="0" smtClean="0">
                <a:solidFill>
                  <a:srgbClr val="E96A1A"/>
                </a:solidFill>
                <a:latin typeface="Arial"/>
                <a:cs typeface="Arial"/>
              </a:rPr>
              <a:t>Framework for Action on Root Causes</a:t>
            </a:r>
          </a:p>
        </p:txBody>
      </p:sp>
      <p:sp>
        <p:nvSpPr>
          <p:cNvPr id="70" name="Right Arrow 69"/>
          <p:cNvSpPr/>
          <p:nvPr/>
        </p:nvSpPr>
        <p:spPr>
          <a:xfrm rot="5400000">
            <a:off x="5962718" y="1457669"/>
            <a:ext cx="194258" cy="223198"/>
          </a:xfrm>
          <a:prstGeom prst="rightArrow">
            <a:avLst/>
          </a:prstGeom>
          <a:solidFill>
            <a:srgbClr val="074183"/>
          </a:solidFill>
          <a:ln>
            <a:solidFill>
              <a:srgbClr val="0741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3" name="Right Arrow 42"/>
          <p:cNvSpPr/>
          <p:nvPr/>
        </p:nvSpPr>
        <p:spPr>
          <a:xfrm rot="5400000">
            <a:off x="541685" y="1446179"/>
            <a:ext cx="194258" cy="223198"/>
          </a:xfrm>
          <a:prstGeom prst="rightArrow">
            <a:avLst/>
          </a:prstGeom>
          <a:solidFill>
            <a:srgbClr val="074183"/>
          </a:solidFill>
          <a:ln>
            <a:solidFill>
              <a:srgbClr val="0741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3" name="Left-Right Arrow 32"/>
          <p:cNvSpPr/>
          <p:nvPr/>
        </p:nvSpPr>
        <p:spPr bwMode="auto">
          <a:xfrm>
            <a:off x="428008" y="976137"/>
            <a:ext cx="8482253" cy="64811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anose="02020603050405020304" pitchFamily="18" charset="0"/>
              </a:rPr>
              <a:t>Emerging PH</a:t>
            </a:r>
            <a:r>
              <a:rPr kumimoji="0" lang="en-US" sz="1400" b="0" i="0" u="none" strike="noStrike" cap="none" normalizeH="0" dirty="0" smtClean="0">
                <a:ln>
                  <a:noFill/>
                </a:ln>
                <a:solidFill>
                  <a:schemeClr val="tx1"/>
                </a:solidFill>
                <a:effectLst/>
                <a:latin typeface="Times" panose="02020603050405020304" pitchFamily="18" charset="0"/>
              </a:rPr>
              <a:t> Practice						Current PH Practice</a:t>
            </a:r>
            <a:endParaRPr kumimoji="0" lang="en-US" sz="1400" b="0" i="0" u="none" strike="noStrike" cap="none" normalizeH="0" baseline="0" dirty="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129845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connect? </a:t>
            </a:r>
            <a:endParaRPr lang="en-US" dirty="0"/>
          </a:p>
        </p:txBody>
      </p:sp>
      <p:sp>
        <p:nvSpPr>
          <p:cNvPr id="3" name="Content Placeholder 2"/>
          <p:cNvSpPr>
            <a:spLocks noGrp="1"/>
          </p:cNvSpPr>
          <p:nvPr>
            <p:ph idx="1"/>
          </p:nvPr>
        </p:nvSpPr>
        <p:spPr/>
        <p:txBody>
          <a:bodyPr/>
          <a:lstStyle/>
          <a:p>
            <a:pPr marL="0" indent="0">
              <a:buNone/>
            </a:pPr>
            <a:r>
              <a:rPr lang="en-US" dirty="0" smtClean="0"/>
              <a:t>Kati Moseley</a:t>
            </a:r>
          </a:p>
          <a:p>
            <a:pPr marL="0" indent="0">
              <a:buNone/>
            </a:pPr>
            <a:r>
              <a:rPr lang="en-US" dirty="0" smtClean="0"/>
              <a:t>Health Promotion Strategist</a:t>
            </a:r>
          </a:p>
          <a:p>
            <a:pPr marL="0" indent="0">
              <a:buNone/>
            </a:pPr>
            <a:r>
              <a:rPr lang="en-US" dirty="0" smtClean="0"/>
              <a:t>Health Promotion and Chronic Disease Prevention Section</a:t>
            </a:r>
          </a:p>
          <a:p>
            <a:pPr marL="0" indent="0">
              <a:buNone/>
            </a:pPr>
            <a:r>
              <a:rPr lang="en-US" dirty="0" smtClean="0"/>
              <a:t>971-673-1002</a:t>
            </a:r>
          </a:p>
          <a:p>
            <a:pPr marL="0" indent="0">
              <a:buNone/>
            </a:pPr>
            <a:r>
              <a:rPr lang="en-US" dirty="0" smtClean="0">
                <a:hlinkClick r:id="rId2"/>
              </a:rPr>
              <a:t>Katarina.Moseley@dhsoha.state.or.us</a:t>
            </a:r>
            <a:r>
              <a:rPr lang="en-US" dirty="0" smtClean="0"/>
              <a:t> </a:t>
            </a:r>
          </a:p>
          <a:p>
            <a:pPr marL="0" indent="0">
              <a:buNone/>
            </a:pPr>
            <a:endParaRPr lang="en-US" dirty="0"/>
          </a:p>
          <a:p>
            <a:pPr marL="0" indent="0">
              <a:buNone/>
            </a:pPr>
            <a:r>
              <a:rPr lang="en-US" dirty="0" err="1"/>
              <a:t>Nurit</a:t>
            </a:r>
            <a:r>
              <a:rPr lang="en-US" dirty="0"/>
              <a:t> </a:t>
            </a:r>
            <a:r>
              <a:rPr lang="en-US" dirty="0" err="1"/>
              <a:t>Fischler</a:t>
            </a:r>
            <a:r>
              <a:rPr lang="en-US" dirty="0"/>
              <a:t> </a:t>
            </a:r>
          </a:p>
          <a:p>
            <a:pPr marL="0" indent="0">
              <a:buNone/>
            </a:pPr>
            <a:r>
              <a:rPr lang="en-US" dirty="0" err="1"/>
              <a:t>MCH</a:t>
            </a:r>
            <a:r>
              <a:rPr lang="en-US" dirty="0"/>
              <a:t> Policy Lead and Title V Coordinator</a:t>
            </a:r>
          </a:p>
          <a:p>
            <a:pPr marL="0" indent="0">
              <a:buNone/>
            </a:pPr>
            <a:r>
              <a:rPr lang="en-US" dirty="0"/>
              <a:t>Maternal Child Health Section</a:t>
            </a:r>
          </a:p>
          <a:p>
            <a:pPr marL="0" indent="0">
              <a:buNone/>
            </a:pPr>
            <a:r>
              <a:rPr lang="en-US" dirty="0"/>
              <a:t>971-673-0344</a:t>
            </a:r>
          </a:p>
          <a:p>
            <a:pPr marL="0" indent="0">
              <a:buNone/>
            </a:pPr>
            <a:r>
              <a:rPr lang="en-US" dirty="0">
                <a:hlinkClick r:id="rId3"/>
              </a:rPr>
              <a:t>Nurit.R.Fischler@dhsoha.state.or.us</a:t>
            </a:r>
            <a:endParaRPr lang="en-US" dirty="0"/>
          </a:p>
          <a:p>
            <a:pPr marL="0" indent="0">
              <a:buNone/>
            </a:pPr>
            <a:endParaRPr lang="en-US" dirty="0"/>
          </a:p>
        </p:txBody>
      </p:sp>
      <p:sp>
        <p:nvSpPr>
          <p:cNvPr id="4" name="Date Placeholder 3"/>
          <p:cNvSpPr>
            <a:spLocks noGrp="1"/>
          </p:cNvSpPr>
          <p:nvPr>
            <p:ph type="dt" sz="half" idx="10"/>
          </p:nvPr>
        </p:nvSpPr>
        <p:spPr>
          <a:xfrm>
            <a:off x="304800" y="5857875"/>
            <a:ext cx="3505200" cy="476250"/>
          </a:xfrm>
        </p:spPr>
        <p:txBody>
          <a:bodyPr/>
          <a:lstStyle/>
          <a:p>
            <a:r>
              <a:rPr lang="en-US" altLang="en-US" dirty="0"/>
              <a:t>Public Health Division</a:t>
            </a:r>
          </a:p>
          <a:p>
            <a:r>
              <a:rPr lang="en-US" altLang="en-US" dirty="0"/>
              <a:t>Health Promotion &amp; Chronic Disease Prevention</a:t>
            </a:r>
          </a:p>
          <a:p>
            <a:endParaRPr lang="en-US" alt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28</a:t>
            </a:fld>
            <a:endParaRPr lang="en-US" altLang="en-US"/>
          </a:p>
        </p:txBody>
      </p:sp>
    </p:spTree>
    <p:extLst>
      <p:ext uri="{BB962C8B-B14F-4D97-AF65-F5344CB8AC3E}">
        <p14:creationId xmlns:p14="http://schemas.microsoft.com/office/powerpoint/2010/main" val="220836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Socio-Ecological Model</a:t>
            </a:r>
            <a:br>
              <a:rPr lang="en-US" altLang="en-US" dirty="0"/>
            </a:br>
            <a:endParaRPr lang="en-US" dirty="0"/>
          </a:p>
        </p:txBody>
      </p:sp>
      <p:grpSp>
        <p:nvGrpSpPr>
          <p:cNvPr id="114691" name="Group 3"/>
          <p:cNvGrpSpPr>
            <a:grpSpLocks/>
          </p:cNvGrpSpPr>
          <p:nvPr/>
        </p:nvGrpSpPr>
        <p:grpSpPr bwMode="auto">
          <a:xfrm>
            <a:off x="1320247" y="1442675"/>
            <a:ext cx="6503505" cy="4460772"/>
            <a:chOff x="7920" y="2151"/>
            <a:chExt cx="7077" cy="4665"/>
          </a:xfrm>
        </p:grpSpPr>
        <p:grpSp>
          <p:nvGrpSpPr>
            <p:cNvPr id="114693" name="Group 4"/>
            <p:cNvGrpSpPr>
              <a:grpSpLocks/>
            </p:cNvGrpSpPr>
            <p:nvPr/>
          </p:nvGrpSpPr>
          <p:grpSpPr bwMode="auto">
            <a:xfrm>
              <a:off x="7920" y="2151"/>
              <a:ext cx="7077" cy="4665"/>
              <a:chOff x="5163" y="1868"/>
              <a:chExt cx="7077" cy="4665"/>
            </a:xfrm>
          </p:grpSpPr>
          <p:grpSp>
            <p:nvGrpSpPr>
              <p:cNvPr id="114695" name="Group 5"/>
              <p:cNvGrpSpPr>
                <a:grpSpLocks/>
              </p:cNvGrpSpPr>
              <p:nvPr/>
            </p:nvGrpSpPr>
            <p:grpSpPr bwMode="auto">
              <a:xfrm>
                <a:off x="5163" y="1868"/>
                <a:ext cx="7077" cy="4532"/>
                <a:chOff x="960" y="1200"/>
                <a:chExt cx="2591" cy="1584"/>
              </a:xfrm>
            </p:grpSpPr>
            <p:sp>
              <p:nvSpPr>
                <p:cNvPr id="114710" name="Oval 6"/>
                <p:cNvSpPr>
                  <a:spLocks noChangeArrowheads="1"/>
                </p:cNvSpPr>
                <p:nvPr/>
              </p:nvSpPr>
              <p:spPr bwMode="auto">
                <a:xfrm>
                  <a:off x="960" y="1200"/>
                  <a:ext cx="2591" cy="1584"/>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endParaRPr lang="en-US" altLang="en-US" sz="1200">
                    <a:solidFill>
                      <a:srgbClr val="FFFFFF"/>
                    </a:solidFill>
                    <a:latin typeface="Times New Roman" panose="02020603050405020304" pitchFamily="18" charset="0"/>
                  </a:endParaRPr>
                </a:p>
              </p:txBody>
            </p:sp>
            <p:sp>
              <p:nvSpPr>
                <p:cNvPr id="114711" name="Oval 7"/>
                <p:cNvSpPr>
                  <a:spLocks noChangeArrowheads="1"/>
                </p:cNvSpPr>
                <p:nvPr/>
              </p:nvSpPr>
              <p:spPr bwMode="auto">
                <a:xfrm>
                  <a:off x="1104" y="1488"/>
                  <a:ext cx="2303" cy="1296"/>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endParaRPr lang="en-US" altLang="en-US" sz="1200">
                    <a:solidFill>
                      <a:srgbClr val="FFFFFF"/>
                    </a:solidFill>
                    <a:latin typeface="Times New Roman" panose="02020603050405020304" pitchFamily="18" charset="0"/>
                  </a:endParaRPr>
                </a:p>
              </p:txBody>
            </p:sp>
            <p:sp>
              <p:nvSpPr>
                <p:cNvPr id="114712" name="Oval 8"/>
                <p:cNvSpPr>
                  <a:spLocks noChangeArrowheads="1"/>
                </p:cNvSpPr>
                <p:nvPr/>
              </p:nvSpPr>
              <p:spPr bwMode="auto">
                <a:xfrm>
                  <a:off x="1248" y="1776"/>
                  <a:ext cx="2015" cy="1008"/>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endParaRPr lang="en-US" altLang="en-US" sz="1200">
                    <a:solidFill>
                      <a:srgbClr val="FFFFFF"/>
                    </a:solidFill>
                    <a:latin typeface="Times New Roman" panose="02020603050405020304" pitchFamily="18" charset="0"/>
                  </a:endParaRPr>
                </a:p>
              </p:txBody>
            </p:sp>
            <p:sp>
              <p:nvSpPr>
                <p:cNvPr id="114713" name="Oval 9"/>
                <p:cNvSpPr>
                  <a:spLocks noChangeArrowheads="1"/>
                </p:cNvSpPr>
                <p:nvPr/>
              </p:nvSpPr>
              <p:spPr bwMode="auto">
                <a:xfrm>
                  <a:off x="1392" y="2064"/>
                  <a:ext cx="1727" cy="720"/>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endParaRPr lang="en-US" altLang="en-US" sz="1200">
                    <a:solidFill>
                      <a:srgbClr val="FFFFFF"/>
                    </a:solidFill>
                    <a:latin typeface="Times New Roman" panose="02020603050405020304" pitchFamily="18" charset="0"/>
                  </a:endParaRPr>
                </a:p>
              </p:txBody>
            </p:sp>
            <p:sp>
              <p:nvSpPr>
                <p:cNvPr id="114714" name="Oval 10"/>
                <p:cNvSpPr>
                  <a:spLocks noChangeArrowheads="1"/>
                </p:cNvSpPr>
                <p:nvPr/>
              </p:nvSpPr>
              <p:spPr bwMode="auto">
                <a:xfrm>
                  <a:off x="1536" y="2304"/>
                  <a:ext cx="1440" cy="480"/>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endParaRPr lang="en-US" altLang="en-US" sz="1200">
                    <a:solidFill>
                      <a:srgbClr val="FFFFFF"/>
                    </a:solidFill>
                    <a:latin typeface="Times New Roman" panose="02020603050405020304" pitchFamily="18" charset="0"/>
                  </a:endParaRPr>
                </a:p>
              </p:txBody>
            </p:sp>
          </p:grpSp>
          <p:sp>
            <p:nvSpPr>
              <p:cNvPr id="114696" name="WordArt 11"/>
              <p:cNvSpPr>
                <a:spLocks noChangeArrowheads="1" noChangeShapeType="1"/>
              </p:cNvSpPr>
              <p:nvPr/>
            </p:nvSpPr>
            <p:spPr bwMode="auto">
              <a:xfrm rot="7277">
                <a:off x="7521" y="2553"/>
                <a:ext cx="2277" cy="344"/>
              </a:xfrm>
              <a:prstGeom prst="rect">
                <a:avLst/>
              </a:prstGeom>
            </p:spPr>
            <p:txBody>
              <a:bodyPr spcFirstLastPara="1" wrap="none" fromWordArt="1">
                <a:prstTxWarp prst="textArchUp">
                  <a:avLst>
                    <a:gd name="adj" fmla="val 10800000"/>
                  </a:avLst>
                </a:prstTxWarp>
              </a:bodyPr>
              <a:lstStyle/>
              <a:p>
                <a:pPr algn="ctr"/>
                <a:r>
                  <a:rPr lang="en-US" sz="900" kern="10">
                    <a:ln w="9525">
                      <a:solidFill>
                        <a:srgbClr val="000000"/>
                      </a:solidFill>
                      <a:round/>
                      <a:headEnd/>
                      <a:tailEnd/>
                    </a:ln>
                    <a:solidFill>
                      <a:srgbClr val="000000"/>
                    </a:solidFill>
                    <a:latin typeface="Lucida Sans" panose="020B0602030504020204" pitchFamily="34" charset="0"/>
                  </a:rPr>
                  <a:t>national, state, local laws</a:t>
                </a:r>
              </a:p>
            </p:txBody>
          </p:sp>
          <p:sp>
            <p:nvSpPr>
              <p:cNvPr id="114697" name="Text Box 12"/>
              <p:cNvSpPr txBox="1">
                <a:spLocks noChangeArrowheads="1"/>
              </p:cNvSpPr>
              <p:nvPr/>
            </p:nvSpPr>
            <p:spPr bwMode="auto">
              <a:xfrm>
                <a:off x="7400" y="1988"/>
                <a:ext cx="2761" cy="4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lgn="ctr">
                  <a:spcBef>
                    <a:spcPct val="0"/>
                  </a:spcBef>
                  <a:buFontTx/>
                  <a:buNone/>
                </a:pPr>
                <a:r>
                  <a:rPr lang="en-US" altLang="en-US" sz="1400" b="1">
                    <a:solidFill>
                      <a:srgbClr val="FFFFFF"/>
                    </a:solidFill>
                    <a:latin typeface="Lucida Sans" panose="020B0602030504020204" pitchFamily="34" charset="0"/>
                  </a:rPr>
                  <a:t>PUBLIC POLICY</a:t>
                </a:r>
              </a:p>
            </p:txBody>
          </p:sp>
          <p:sp>
            <p:nvSpPr>
              <p:cNvPr id="114698" name="WordArt 13"/>
              <p:cNvSpPr>
                <a:spLocks noChangeArrowheads="1" noChangeShapeType="1"/>
              </p:cNvSpPr>
              <p:nvPr/>
            </p:nvSpPr>
            <p:spPr bwMode="auto">
              <a:xfrm rot="7277">
                <a:off x="7180" y="3333"/>
                <a:ext cx="3001" cy="464"/>
              </a:xfrm>
              <a:prstGeom prst="rect">
                <a:avLst/>
              </a:prstGeom>
            </p:spPr>
            <p:txBody>
              <a:bodyPr spcFirstLastPara="1" wrap="none" fromWordArt="1">
                <a:prstTxWarp prst="textArchUp">
                  <a:avLst>
                    <a:gd name="adj" fmla="val 10800000"/>
                  </a:avLst>
                </a:prstTxWarp>
              </a:bodyPr>
              <a:lstStyle/>
              <a:p>
                <a:pPr algn="ctr"/>
                <a:r>
                  <a:rPr lang="en-US" sz="900" kern="10" dirty="0">
                    <a:ln w="9525">
                      <a:solidFill>
                        <a:srgbClr val="000000"/>
                      </a:solidFill>
                      <a:round/>
                      <a:headEnd/>
                      <a:tailEnd/>
                    </a:ln>
                    <a:solidFill>
                      <a:srgbClr val="000000"/>
                    </a:solidFill>
                    <a:latin typeface="Lucida Sans" panose="020B0602030504020204" pitchFamily="34" charset="0"/>
                  </a:rPr>
                  <a:t>relationships among organizations</a:t>
                </a:r>
              </a:p>
            </p:txBody>
          </p:sp>
          <p:sp>
            <p:nvSpPr>
              <p:cNvPr id="114699" name="WordArt 14"/>
              <p:cNvSpPr>
                <a:spLocks noChangeArrowheads="1" noChangeShapeType="1"/>
              </p:cNvSpPr>
              <p:nvPr/>
            </p:nvSpPr>
            <p:spPr bwMode="auto">
              <a:xfrm rot="7277">
                <a:off x="7333" y="4148"/>
                <a:ext cx="2637" cy="342"/>
              </a:xfrm>
              <a:prstGeom prst="rect">
                <a:avLst/>
              </a:prstGeom>
            </p:spPr>
            <p:txBody>
              <a:bodyPr spcFirstLastPara="1" wrap="none" fromWordArt="1">
                <a:prstTxWarp prst="textArchUp">
                  <a:avLst>
                    <a:gd name="adj" fmla="val 10800000"/>
                  </a:avLst>
                </a:prstTxWarp>
              </a:bodyPr>
              <a:lstStyle/>
              <a:p>
                <a:pPr algn="ctr"/>
                <a:r>
                  <a:rPr lang="en-US" sz="900" kern="10">
                    <a:ln w="9525">
                      <a:solidFill>
                        <a:srgbClr val="000000"/>
                      </a:solidFill>
                      <a:round/>
                      <a:headEnd/>
                      <a:tailEnd/>
                    </a:ln>
                    <a:solidFill>
                      <a:srgbClr val="000000"/>
                    </a:solidFill>
                    <a:latin typeface="Lucida Sans" panose="020B0602030504020204" pitchFamily="34" charset="0"/>
                  </a:rPr>
                  <a:t>organizations, social institutions</a:t>
                </a:r>
              </a:p>
            </p:txBody>
          </p:sp>
          <p:sp>
            <p:nvSpPr>
              <p:cNvPr id="114700" name="WordArt 15"/>
              <p:cNvSpPr>
                <a:spLocks noChangeArrowheads="1" noChangeShapeType="1"/>
              </p:cNvSpPr>
              <p:nvPr/>
            </p:nvSpPr>
            <p:spPr bwMode="auto">
              <a:xfrm rot="7277">
                <a:off x="7368" y="4868"/>
                <a:ext cx="2638" cy="292"/>
              </a:xfrm>
              <a:prstGeom prst="rect">
                <a:avLst/>
              </a:prstGeom>
            </p:spPr>
            <p:txBody>
              <a:bodyPr spcFirstLastPara="1" wrap="none" fromWordArt="1">
                <a:prstTxWarp prst="textArchUp">
                  <a:avLst>
                    <a:gd name="adj" fmla="val 10800000"/>
                  </a:avLst>
                </a:prstTxWarp>
              </a:bodyPr>
              <a:lstStyle/>
              <a:p>
                <a:pPr algn="ctr"/>
                <a:r>
                  <a:rPr lang="en-US" sz="900" kern="10">
                    <a:ln w="9525">
                      <a:solidFill>
                        <a:srgbClr val="000000"/>
                      </a:solidFill>
                      <a:round/>
                      <a:headEnd/>
                      <a:tailEnd/>
                    </a:ln>
                    <a:solidFill>
                      <a:srgbClr val="000000"/>
                    </a:solidFill>
                    <a:latin typeface="Lucida Sans" panose="020B0602030504020204" pitchFamily="34" charset="0"/>
                  </a:rPr>
                  <a:t>family, friends, social networks</a:t>
                </a:r>
              </a:p>
            </p:txBody>
          </p:sp>
          <p:sp>
            <p:nvSpPr>
              <p:cNvPr id="114701" name="Text Box 16"/>
              <p:cNvSpPr txBox="1">
                <a:spLocks noChangeArrowheads="1"/>
              </p:cNvSpPr>
              <p:nvPr/>
            </p:nvSpPr>
            <p:spPr bwMode="auto">
              <a:xfrm>
                <a:off x="7363" y="2760"/>
                <a:ext cx="2760" cy="4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lgn="ctr">
                  <a:spcBef>
                    <a:spcPct val="0"/>
                  </a:spcBef>
                  <a:buFontTx/>
                  <a:buNone/>
                </a:pPr>
                <a:r>
                  <a:rPr lang="en-US" altLang="en-US" sz="1400" b="1">
                    <a:solidFill>
                      <a:srgbClr val="FFFFFF"/>
                    </a:solidFill>
                    <a:latin typeface="Lucida Sans" panose="020B0602030504020204" pitchFamily="34" charset="0"/>
                  </a:rPr>
                  <a:t>COMMUNITY</a:t>
                </a:r>
              </a:p>
            </p:txBody>
          </p:sp>
          <p:sp>
            <p:nvSpPr>
              <p:cNvPr id="114702" name="Text Box 17"/>
              <p:cNvSpPr txBox="1">
                <a:spLocks noChangeArrowheads="1"/>
              </p:cNvSpPr>
              <p:nvPr/>
            </p:nvSpPr>
            <p:spPr bwMode="auto">
              <a:xfrm>
                <a:off x="7213" y="3668"/>
                <a:ext cx="2948" cy="4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lgn="ctr">
                  <a:spcBef>
                    <a:spcPct val="0"/>
                  </a:spcBef>
                  <a:buFontTx/>
                  <a:buNone/>
                </a:pPr>
                <a:r>
                  <a:rPr lang="en-US" altLang="en-US" sz="1400" b="1">
                    <a:solidFill>
                      <a:srgbClr val="FFFFFF"/>
                    </a:solidFill>
                    <a:latin typeface="Lucida Sans" panose="020B0602030504020204" pitchFamily="34" charset="0"/>
                  </a:rPr>
                  <a:t>ORGANIZATIONAL</a:t>
                </a:r>
              </a:p>
            </p:txBody>
          </p:sp>
          <p:sp>
            <p:nvSpPr>
              <p:cNvPr id="114703" name="Text Box 18"/>
              <p:cNvSpPr txBox="1">
                <a:spLocks noChangeArrowheads="1"/>
              </p:cNvSpPr>
              <p:nvPr/>
            </p:nvSpPr>
            <p:spPr bwMode="auto">
              <a:xfrm>
                <a:off x="7301" y="4388"/>
                <a:ext cx="2759" cy="4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lgn="ctr">
                  <a:spcBef>
                    <a:spcPct val="0"/>
                  </a:spcBef>
                  <a:buFontTx/>
                  <a:buNone/>
                </a:pPr>
                <a:r>
                  <a:rPr lang="en-US" altLang="en-US" sz="1400" b="1">
                    <a:solidFill>
                      <a:srgbClr val="FFFFFF"/>
                    </a:solidFill>
                    <a:latin typeface="Lucida Sans" panose="020B0602030504020204" pitchFamily="34" charset="0"/>
                  </a:rPr>
                  <a:t>INTERPERSONAL</a:t>
                </a:r>
              </a:p>
            </p:txBody>
          </p:sp>
          <p:sp>
            <p:nvSpPr>
              <p:cNvPr id="114704" name="Text Box 19"/>
              <p:cNvSpPr txBox="1">
                <a:spLocks noChangeArrowheads="1"/>
              </p:cNvSpPr>
              <p:nvPr/>
            </p:nvSpPr>
            <p:spPr bwMode="auto">
              <a:xfrm>
                <a:off x="7211" y="5520"/>
                <a:ext cx="2759" cy="6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r>
                  <a:rPr lang="en-US" altLang="en-US" sz="1000" b="1">
                    <a:solidFill>
                      <a:srgbClr val="FFFFFF"/>
                    </a:solidFill>
                    <a:latin typeface="Lucida Sans" panose="020B0602030504020204" pitchFamily="34" charset="0"/>
                  </a:rPr>
                  <a:t>knowledge,</a:t>
                </a:r>
              </a:p>
              <a:p>
                <a:pPr>
                  <a:spcBef>
                    <a:spcPct val="0"/>
                  </a:spcBef>
                  <a:buFontTx/>
                  <a:buNone/>
                </a:pPr>
                <a:r>
                  <a:rPr lang="en-US" altLang="en-US" sz="1000" b="1">
                    <a:solidFill>
                      <a:srgbClr val="FFFFFF"/>
                    </a:solidFill>
                    <a:latin typeface="Lucida Sans" panose="020B0602030504020204" pitchFamily="34" charset="0"/>
                  </a:rPr>
                  <a:t>attitudes, skills</a:t>
                </a:r>
              </a:p>
            </p:txBody>
          </p:sp>
          <p:pic>
            <p:nvPicPr>
              <p:cNvPr id="11470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 y="3668"/>
                <a:ext cx="916" cy="115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6"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0" y="1938"/>
                <a:ext cx="1321" cy="7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 y="2948"/>
                <a:ext cx="1234" cy="13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8"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1" y="5347"/>
                <a:ext cx="937" cy="118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709"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1" y="4508"/>
                <a:ext cx="1915" cy="9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4694" name="Text Box 25"/>
            <p:cNvSpPr txBox="1">
              <a:spLocks noChangeArrowheads="1"/>
            </p:cNvSpPr>
            <p:nvPr/>
          </p:nvSpPr>
          <p:spPr bwMode="auto">
            <a:xfrm>
              <a:off x="9980" y="5540"/>
              <a:ext cx="2760" cy="4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0B1"/>
                  </a:solidFill>
                  <a:latin typeface="Arial" panose="020B0604020202020204" pitchFamily="34" charset="0"/>
                </a:defRPr>
              </a:lvl1pPr>
              <a:lvl2pPr marL="742950" indent="-285750">
                <a:spcBef>
                  <a:spcPct val="20000"/>
                </a:spcBef>
                <a:buChar char="–"/>
                <a:defRPr sz="2800">
                  <a:solidFill>
                    <a:srgbClr val="FFF0B1"/>
                  </a:solidFill>
                  <a:latin typeface="Arial" panose="020B0604020202020204" pitchFamily="34" charset="0"/>
                </a:defRPr>
              </a:lvl2pPr>
              <a:lvl3pPr marL="1143000" indent="-228600">
                <a:spcBef>
                  <a:spcPct val="20000"/>
                </a:spcBef>
                <a:buChar char="•"/>
                <a:defRPr sz="2400">
                  <a:solidFill>
                    <a:srgbClr val="FFF0B1"/>
                  </a:solidFill>
                  <a:latin typeface="Arial" panose="020B0604020202020204" pitchFamily="34" charset="0"/>
                </a:defRPr>
              </a:lvl3pPr>
              <a:lvl4pPr marL="1600200" indent="-228600">
                <a:spcBef>
                  <a:spcPct val="20000"/>
                </a:spcBef>
                <a:buChar char="–"/>
                <a:defRPr sz="2000">
                  <a:solidFill>
                    <a:srgbClr val="FFF0B1"/>
                  </a:solidFill>
                  <a:latin typeface="Arial" panose="020B0604020202020204" pitchFamily="34" charset="0"/>
                </a:defRPr>
              </a:lvl4pPr>
              <a:lvl5pPr marL="2057400" indent="-228600">
                <a:spcBef>
                  <a:spcPct val="20000"/>
                </a:spcBef>
                <a:buChar char="»"/>
                <a:defRPr sz="2000">
                  <a:solidFill>
                    <a:srgbClr val="FFF0B1"/>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0B1"/>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0B1"/>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0B1"/>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0B1"/>
                  </a:solidFill>
                  <a:latin typeface="Arial" panose="020B0604020202020204" pitchFamily="34" charset="0"/>
                </a:defRPr>
              </a:lvl9pPr>
            </a:lstStyle>
            <a:p>
              <a:pPr>
                <a:spcBef>
                  <a:spcPct val="0"/>
                </a:spcBef>
                <a:buFontTx/>
                <a:buNone/>
              </a:pPr>
              <a:r>
                <a:rPr lang="en-US" altLang="en-US" sz="1400" b="1">
                  <a:solidFill>
                    <a:srgbClr val="FFFFFF"/>
                  </a:solidFill>
                  <a:latin typeface="Lucida Sans" panose="020B0602030504020204" pitchFamily="34" charset="0"/>
                </a:rPr>
                <a:t>INDIVIDUAL</a:t>
              </a:r>
            </a:p>
          </p:txBody>
        </p:sp>
      </p:grpSp>
      <p:sp>
        <p:nvSpPr>
          <p:cNvPr id="28" name="Date Placeholder 3"/>
          <p:cNvSpPr>
            <a:spLocks noGrp="1"/>
          </p:cNvSpPr>
          <p:nvPr>
            <p:ph type="dt" sz="half" idx="10"/>
          </p:nvPr>
        </p:nvSpPr>
        <p:spPr>
          <a:xfrm>
            <a:off x="338187" y="5927991"/>
            <a:ext cx="3505200" cy="476250"/>
          </a:xfrm>
        </p:spPr>
        <p:txBody>
          <a:bodyPr/>
          <a:lstStyle/>
          <a:p>
            <a:r>
              <a:rPr lang="en-US" altLang="en-US" dirty="0"/>
              <a:t>Public Health Division</a:t>
            </a:r>
          </a:p>
          <a:p>
            <a:r>
              <a:rPr lang="en-US" altLang="en-US" dirty="0"/>
              <a:t>Health Promotion &amp; Chronic Disease Prevention</a:t>
            </a:r>
          </a:p>
          <a:p>
            <a:endParaRPr lang="en-US" altLang="en-US" dirty="0"/>
          </a:p>
        </p:txBody>
      </p:sp>
    </p:spTree>
    <p:extLst>
      <p:ext uri="{BB962C8B-B14F-4D97-AF65-F5344CB8AC3E}">
        <p14:creationId xmlns:p14="http://schemas.microsoft.com/office/powerpoint/2010/main" val="57490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4" name="Straight Arrow Connector 43"/>
          <p:cNvCxnSpPr/>
          <p:nvPr/>
        </p:nvCxnSpPr>
        <p:spPr>
          <a:xfrm>
            <a:off x="634144" y="1265537"/>
            <a:ext cx="6306" cy="3923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22792" y="1708848"/>
            <a:ext cx="1153654" cy="7929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272497" y="1708848"/>
            <a:ext cx="3882147" cy="806158"/>
          </a:xfrm>
          <a:prstGeom prst="rect">
            <a:avLst/>
          </a:prstGeom>
          <a:solidFill>
            <a:srgbClr val="074183"/>
          </a:solidFill>
          <a:ln>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96A1A"/>
              </a:solidFill>
            </a:endParaRPr>
          </a:p>
        </p:txBody>
      </p:sp>
      <p:sp>
        <p:nvSpPr>
          <p:cNvPr id="5" name="TextBox 4"/>
          <p:cNvSpPr txBox="1"/>
          <p:nvPr/>
        </p:nvSpPr>
        <p:spPr>
          <a:xfrm>
            <a:off x="163324" y="1878908"/>
            <a:ext cx="3988052" cy="492443"/>
          </a:xfrm>
          <a:prstGeom prst="rect">
            <a:avLst/>
          </a:prstGeom>
          <a:noFill/>
        </p:spPr>
        <p:txBody>
          <a:bodyPr wrap="square" rtlCol="0">
            <a:spAutoFit/>
          </a:bodyPr>
          <a:lstStyle/>
          <a:p>
            <a:pPr algn="ctr"/>
            <a:r>
              <a:rPr lang="en-US" sz="1300" dirty="0" smtClean="0">
                <a:solidFill>
                  <a:schemeClr val="bg1"/>
                </a:solidFill>
                <a:latin typeface="Arial"/>
                <a:cs typeface="Arial"/>
              </a:rPr>
              <a:t>STRUCTURAL</a:t>
            </a:r>
          </a:p>
          <a:p>
            <a:pPr algn="ctr"/>
            <a:r>
              <a:rPr lang="en-US" sz="1300" dirty="0" smtClean="0">
                <a:solidFill>
                  <a:schemeClr val="bg1"/>
                </a:solidFill>
                <a:latin typeface="Arial"/>
                <a:cs typeface="Arial"/>
              </a:rPr>
              <a:t> DETERMINANTS OF HEALTH INEQUITIES</a:t>
            </a:r>
            <a:endParaRPr lang="en-US" sz="1300" dirty="0">
              <a:solidFill>
                <a:schemeClr val="bg1"/>
              </a:solidFill>
              <a:latin typeface="Arial"/>
              <a:cs typeface="Arial"/>
            </a:endParaRPr>
          </a:p>
        </p:txBody>
      </p:sp>
      <p:sp>
        <p:nvSpPr>
          <p:cNvPr id="6" name="Rectangle 5"/>
          <p:cNvSpPr/>
          <p:nvPr/>
        </p:nvSpPr>
        <p:spPr>
          <a:xfrm>
            <a:off x="4695062" y="1708848"/>
            <a:ext cx="2536805" cy="792956"/>
          </a:xfrm>
          <a:prstGeom prst="rect">
            <a:avLst/>
          </a:prstGeom>
          <a:solidFill>
            <a:srgbClr val="074183"/>
          </a:solidFill>
          <a:ln>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695063" y="1885007"/>
            <a:ext cx="2584043" cy="492443"/>
          </a:xfrm>
          <a:prstGeom prst="rect">
            <a:avLst/>
          </a:prstGeom>
          <a:noFill/>
        </p:spPr>
        <p:txBody>
          <a:bodyPr wrap="square" rtlCol="0">
            <a:spAutoFit/>
          </a:bodyPr>
          <a:lstStyle/>
          <a:p>
            <a:pPr algn="ctr"/>
            <a:r>
              <a:rPr lang="en-US" sz="1300" dirty="0" smtClean="0">
                <a:solidFill>
                  <a:schemeClr val="bg1"/>
                </a:solidFill>
                <a:latin typeface="Arial"/>
                <a:cs typeface="Arial"/>
              </a:rPr>
              <a:t>INTERMEDIARY </a:t>
            </a:r>
          </a:p>
          <a:p>
            <a:pPr algn="ctr"/>
            <a:r>
              <a:rPr lang="en-US" sz="1300" dirty="0" smtClean="0">
                <a:solidFill>
                  <a:schemeClr val="bg1"/>
                </a:solidFill>
                <a:latin typeface="Arial"/>
                <a:cs typeface="Arial"/>
              </a:rPr>
              <a:t>DETERMINANTS</a:t>
            </a:r>
            <a:r>
              <a:rPr lang="en-US" sz="1300" dirty="0">
                <a:solidFill>
                  <a:schemeClr val="bg1"/>
                </a:solidFill>
                <a:latin typeface="Arial"/>
                <a:cs typeface="Arial"/>
              </a:rPr>
              <a:t> </a:t>
            </a:r>
            <a:r>
              <a:rPr lang="en-US" sz="1300" dirty="0" smtClean="0">
                <a:solidFill>
                  <a:schemeClr val="bg1"/>
                </a:solidFill>
                <a:latin typeface="Arial"/>
                <a:cs typeface="Arial"/>
              </a:rPr>
              <a:t>OF HEALTH</a:t>
            </a:r>
            <a:endParaRPr lang="en-US" sz="1300" dirty="0">
              <a:solidFill>
                <a:schemeClr val="bg1"/>
              </a:solidFill>
              <a:latin typeface="Arial"/>
              <a:cs typeface="Arial"/>
            </a:endParaRPr>
          </a:p>
        </p:txBody>
      </p:sp>
      <p:sp>
        <p:nvSpPr>
          <p:cNvPr id="8" name="TextBox 7"/>
          <p:cNvSpPr txBox="1"/>
          <p:nvPr/>
        </p:nvSpPr>
        <p:spPr>
          <a:xfrm>
            <a:off x="7888976" y="1813262"/>
            <a:ext cx="1021285" cy="600164"/>
          </a:xfrm>
          <a:prstGeom prst="rect">
            <a:avLst/>
          </a:prstGeom>
          <a:noFill/>
          <a:ln w="38100">
            <a:noFill/>
          </a:ln>
        </p:spPr>
        <p:txBody>
          <a:bodyPr wrap="square" rtlCol="0">
            <a:spAutoFit/>
          </a:bodyPr>
          <a:lstStyle/>
          <a:p>
            <a:pPr algn="ctr"/>
            <a:r>
              <a:rPr lang="en-US" sz="1100" dirty="0" smtClean="0">
                <a:solidFill>
                  <a:srgbClr val="074183"/>
                </a:solidFill>
                <a:latin typeface="Arial"/>
                <a:cs typeface="Arial"/>
              </a:rPr>
              <a:t>IMPACT ON HEALTH EQUITY</a:t>
            </a:r>
          </a:p>
        </p:txBody>
      </p:sp>
      <p:sp>
        <p:nvSpPr>
          <p:cNvPr id="9" name="Rectangle 8"/>
          <p:cNvSpPr/>
          <p:nvPr/>
        </p:nvSpPr>
        <p:spPr>
          <a:xfrm>
            <a:off x="428008" y="2105326"/>
            <a:ext cx="1397219" cy="4102138"/>
          </a:xfrm>
          <a:prstGeom prst="rect">
            <a:avLst/>
          </a:prstGeom>
          <a:solidFill>
            <a:srgbClr val="074183">
              <a:alpha val="20000"/>
            </a:srgbClr>
          </a:solidFill>
          <a:ln w="19050">
            <a:solidFill>
              <a:srgbClr val="0741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069789" y="2377450"/>
            <a:ext cx="2081587" cy="3751914"/>
          </a:xfrm>
          <a:prstGeom prst="rect">
            <a:avLst/>
          </a:prstGeom>
          <a:solidFill>
            <a:srgbClr val="074183">
              <a:alpha val="20000"/>
            </a:srgbClr>
          </a:solidFill>
          <a:ln w="19050">
            <a:solidFill>
              <a:srgbClr val="07418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1779769" y="3215312"/>
            <a:ext cx="223836" cy="151064"/>
          </a:xfrm>
          <a:prstGeom prst="rightArrow">
            <a:avLst/>
          </a:prstGeom>
          <a:solidFill>
            <a:srgbClr val="074183">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ight Arrow 11"/>
          <p:cNvSpPr/>
          <p:nvPr/>
        </p:nvSpPr>
        <p:spPr>
          <a:xfrm>
            <a:off x="1779769" y="4372162"/>
            <a:ext cx="223836" cy="151064"/>
          </a:xfrm>
          <a:prstGeom prst="rightArrow">
            <a:avLst/>
          </a:prstGeom>
          <a:solidFill>
            <a:srgbClr val="074183">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1779769" y="3770874"/>
            <a:ext cx="223836"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1779769" y="4906640"/>
            <a:ext cx="223836"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Rectangle 14"/>
          <p:cNvSpPr/>
          <p:nvPr/>
        </p:nvSpPr>
        <p:spPr>
          <a:xfrm>
            <a:off x="63523" y="2720487"/>
            <a:ext cx="1837387" cy="600164"/>
          </a:xfrm>
          <a:prstGeom prst="rect">
            <a:avLst/>
          </a:prstGeom>
        </p:spPr>
        <p:txBody>
          <a:bodyPr wrap="square">
            <a:spAutoFit/>
          </a:bodyPr>
          <a:lstStyle/>
          <a:p>
            <a:pPr algn="ctr"/>
            <a:r>
              <a:rPr lang="en-US" sz="1100" b="1" dirty="0">
                <a:latin typeface="Arial"/>
                <a:cs typeface="Arial"/>
              </a:rPr>
              <a:t>SOCIOECONOMIC</a:t>
            </a:r>
          </a:p>
          <a:p>
            <a:pPr algn="ctr"/>
            <a:r>
              <a:rPr lang="en-US" sz="1100" b="1" dirty="0">
                <a:latin typeface="Arial"/>
                <a:cs typeface="Arial"/>
              </a:rPr>
              <a:t>AND POLITICAL</a:t>
            </a:r>
          </a:p>
          <a:p>
            <a:pPr algn="ctr"/>
            <a:r>
              <a:rPr lang="en-US" sz="1100" b="1" dirty="0">
                <a:latin typeface="Arial"/>
                <a:cs typeface="Arial"/>
              </a:rPr>
              <a:t>CONTEXT</a:t>
            </a:r>
          </a:p>
        </p:txBody>
      </p:sp>
      <p:sp>
        <p:nvSpPr>
          <p:cNvPr id="16" name="TextBox 15"/>
          <p:cNvSpPr txBox="1"/>
          <p:nvPr/>
        </p:nvSpPr>
        <p:spPr>
          <a:xfrm>
            <a:off x="363186" y="3358250"/>
            <a:ext cx="1205723" cy="267150"/>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Governance</a:t>
            </a:r>
            <a:endParaRPr lang="en-US" sz="1100" dirty="0">
              <a:latin typeface="Arial"/>
              <a:cs typeface="Arial"/>
            </a:endParaRPr>
          </a:p>
        </p:txBody>
      </p:sp>
      <p:sp>
        <p:nvSpPr>
          <p:cNvPr id="17" name="TextBox 16"/>
          <p:cNvSpPr txBox="1"/>
          <p:nvPr/>
        </p:nvSpPr>
        <p:spPr>
          <a:xfrm>
            <a:off x="374038" y="3854778"/>
            <a:ext cx="1205723" cy="430887"/>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Macroeconomic</a:t>
            </a:r>
          </a:p>
          <a:p>
            <a:pPr algn="ctr"/>
            <a:r>
              <a:rPr lang="en-US" sz="1100" dirty="0" smtClean="0">
                <a:latin typeface="Arial"/>
                <a:cs typeface="Arial"/>
              </a:rPr>
              <a:t>Policies</a:t>
            </a:r>
            <a:endParaRPr lang="en-US" sz="1100" dirty="0">
              <a:latin typeface="Arial"/>
              <a:cs typeface="Arial"/>
            </a:endParaRPr>
          </a:p>
        </p:txBody>
      </p:sp>
      <p:sp>
        <p:nvSpPr>
          <p:cNvPr id="18" name="TextBox 17"/>
          <p:cNvSpPr txBox="1"/>
          <p:nvPr/>
        </p:nvSpPr>
        <p:spPr>
          <a:xfrm>
            <a:off x="374038" y="4518240"/>
            <a:ext cx="1205723" cy="261610"/>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Public Policies</a:t>
            </a:r>
            <a:endParaRPr lang="en-US" sz="900" i="1" dirty="0">
              <a:latin typeface="10"/>
              <a:cs typeface="10"/>
            </a:endParaRPr>
          </a:p>
        </p:txBody>
      </p:sp>
      <p:sp>
        <p:nvSpPr>
          <p:cNvPr id="19" name="TextBox 18"/>
          <p:cNvSpPr txBox="1"/>
          <p:nvPr/>
        </p:nvSpPr>
        <p:spPr>
          <a:xfrm>
            <a:off x="363184" y="4991643"/>
            <a:ext cx="1205723" cy="600164"/>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Dominant Culture and Societal Values</a:t>
            </a:r>
            <a:endParaRPr lang="en-US" sz="1100" dirty="0">
              <a:latin typeface="Arial"/>
              <a:cs typeface="Arial"/>
            </a:endParaRPr>
          </a:p>
        </p:txBody>
      </p:sp>
      <p:sp>
        <p:nvSpPr>
          <p:cNvPr id="20" name="TextBox 19"/>
          <p:cNvSpPr txBox="1"/>
          <p:nvPr/>
        </p:nvSpPr>
        <p:spPr>
          <a:xfrm>
            <a:off x="2262697" y="2757288"/>
            <a:ext cx="1695103" cy="430887"/>
          </a:xfrm>
          <a:prstGeom prst="rect">
            <a:avLst/>
          </a:prstGeom>
          <a:solidFill>
            <a:schemeClr val="bg1"/>
          </a:solidFill>
          <a:ln>
            <a:solidFill>
              <a:srgbClr val="E96A1A"/>
            </a:solidFill>
          </a:ln>
        </p:spPr>
        <p:txBody>
          <a:bodyPr wrap="square" rtlCol="0">
            <a:spAutoFit/>
          </a:bodyPr>
          <a:lstStyle/>
          <a:p>
            <a:pPr algn="ctr"/>
            <a:r>
              <a:rPr lang="en-US" sz="1100" dirty="0" smtClean="0">
                <a:latin typeface="Arial"/>
                <a:cs typeface="Arial"/>
              </a:rPr>
              <a:t>Socioeconomic</a:t>
            </a:r>
          </a:p>
          <a:p>
            <a:pPr algn="ctr"/>
            <a:r>
              <a:rPr lang="en-US" sz="1100" dirty="0" smtClean="0">
                <a:latin typeface="Arial"/>
                <a:cs typeface="Arial"/>
              </a:rPr>
              <a:t>Position </a:t>
            </a:r>
            <a:endParaRPr lang="en-US" sz="1100" dirty="0">
              <a:latin typeface="Arial"/>
              <a:cs typeface="Arial"/>
            </a:endParaRPr>
          </a:p>
        </p:txBody>
      </p:sp>
      <p:sp>
        <p:nvSpPr>
          <p:cNvPr id="23" name="Rectangle 22"/>
          <p:cNvSpPr/>
          <p:nvPr/>
        </p:nvSpPr>
        <p:spPr>
          <a:xfrm>
            <a:off x="2253997" y="3320651"/>
            <a:ext cx="1703804" cy="2464584"/>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2262697" y="3437850"/>
            <a:ext cx="1695103" cy="900246"/>
          </a:xfrm>
          <a:prstGeom prst="rect">
            <a:avLst/>
          </a:prstGeom>
          <a:solidFill>
            <a:srgbClr val="074183"/>
          </a:solidFill>
          <a:ln>
            <a:noFill/>
          </a:ln>
        </p:spPr>
        <p:txBody>
          <a:bodyPr wrap="square" rtlCol="0">
            <a:spAutoFit/>
          </a:bodyPr>
          <a:lstStyle/>
          <a:p>
            <a:pPr algn="ctr"/>
            <a:r>
              <a:rPr lang="en-US" sz="1050" b="1" dirty="0" smtClean="0">
                <a:solidFill>
                  <a:srgbClr val="FFFFFF"/>
                </a:solidFill>
                <a:latin typeface="Arial"/>
                <a:cs typeface="Arial"/>
              </a:rPr>
              <a:t>Social Class</a:t>
            </a:r>
          </a:p>
          <a:p>
            <a:pPr algn="ctr"/>
            <a:r>
              <a:rPr lang="en-US" sz="1050" b="1" dirty="0" smtClean="0">
                <a:solidFill>
                  <a:srgbClr val="FFFFFF"/>
                </a:solidFill>
                <a:latin typeface="Arial"/>
                <a:cs typeface="Arial"/>
              </a:rPr>
              <a:t>Gender</a:t>
            </a:r>
          </a:p>
          <a:p>
            <a:pPr algn="ctr"/>
            <a:r>
              <a:rPr lang="en-US" sz="1050" b="1" dirty="0" smtClean="0">
                <a:solidFill>
                  <a:srgbClr val="FFFFFF"/>
                </a:solidFill>
                <a:latin typeface="Arial"/>
                <a:cs typeface="Arial"/>
              </a:rPr>
              <a:t>Sexual Orientation</a:t>
            </a:r>
          </a:p>
          <a:p>
            <a:pPr algn="ctr"/>
            <a:r>
              <a:rPr lang="en-US" sz="1050" b="1" dirty="0" smtClean="0">
                <a:solidFill>
                  <a:srgbClr val="FFFFFF"/>
                </a:solidFill>
                <a:latin typeface="Arial"/>
                <a:cs typeface="Arial"/>
              </a:rPr>
              <a:t>Disability status</a:t>
            </a:r>
          </a:p>
          <a:p>
            <a:pPr algn="ctr"/>
            <a:r>
              <a:rPr lang="en-US" sz="1050" b="1" dirty="0" smtClean="0">
                <a:solidFill>
                  <a:srgbClr val="FFFFFF"/>
                </a:solidFill>
                <a:latin typeface="Arial"/>
                <a:cs typeface="Arial"/>
              </a:rPr>
              <a:t>Ethnicity, Race</a:t>
            </a:r>
            <a:endParaRPr lang="en-US" sz="1050" b="1" dirty="0">
              <a:solidFill>
                <a:srgbClr val="FFFFFF"/>
              </a:solidFill>
              <a:latin typeface="Arial"/>
              <a:cs typeface="Arial"/>
            </a:endParaRPr>
          </a:p>
        </p:txBody>
      </p:sp>
      <p:sp>
        <p:nvSpPr>
          <p:cNvPr id="24" name="Right Arrow 23"/>
          <p:cNvSpPr/>
          <p:nvPr/>
        </p:nvSpPr>
        <p:spPr>
          <a:xfrm rot="5400000">
            <a:off x="3026630" y="4473182"/>
            <a:ext cx="200662" cy="151064"/>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Arrow 24"/>
          <p:cNvSpPr/>
          <p:nvPr/>
        </p:nvSpPr>
        <p:spPr>
          <a:xfrm>
            <a:off x="4116402" y="1872426"/>
            <a:ext cx="444743" cy="510999"/>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ight Arrow 26"/>
          <p:cNvSpPr/>
          <p:nvPr/>
        </p:nvSpPr>
        <p:spPr>
          <a:xfrm>
            <a:off x="7231868" y="1899564"/>
            <a:ext cx="444743" cy="510999"/>
          </a:xfrm>
          <a:prstGeom prst="rightArrow">
            <a:avLst/>
          </a:prstGeom>
          <a:solidFill>
            <a:srgbClr val="0741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637376" y="2501804"/>
            <a:ext cx="2594492" cy="3574551"/>
          </a:xfrm>
          <a:prstGeom prst="rect">
            <a:avLst/>
          </a:prstGeom>
          <a:solidFill>
            <a:srgbClr val="074183">
              <a:alpha val="20000"/>
            </a:srgbClr>
          </a:solidFill>
          <a:ln w="19050">
            <a:solidFill>
              <a:srgbClr val="07418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870018" y="3360101"/>
            <a:ext cx="2234132" cy="1877437"/>
          </a:xfrm>
          <a:prstGeom prst="rect">
            <a:avLst/>
          </a:prstGeom>
          <a:solidFill>
            <a:schemeClr val="bg1"/>
          </a:solidFill>
          <a:ln>
            <a:solidFill>
              <a:srgbClr val="E96A1A"/>
            </a:solidFill>
          </a:ln>
        </p:spPr>
        <p:txBody>
          <a:bodyPr wrap="square" rtlCol="0">
            <a:spAutoFit/>
          </a:bodyPr>
          <a:lstStyle/>
          <a:p>
            <a:pPr marL="230188"/>
            <a:endParaRPr lang="en-US" sz="1100" dirty="0" smtClean="0">
              <a:latin typeface="Arial"/>
              <a:cs typeface="Arial"/>
            </a:endParaRPr>
          </a:p>
          <a:p>
            <a:pPr marL="230188"/>
            <a:r>
              <a:rPr lang="en-US" sz="1100" dirty="0" smtClean="0">
                <a:latin typeface="Arial"/>
                <a:cs typeface="Arial"/>
              </a:rPr>
              <a:t>Individual and Community Material Circumstances</a:t>
            </a:r>
          </a:p>
          <a:p>
            <a:pPr marL="230188"/>
            <a:endParaRPr lang="en-US" sz="1100" dirty="0" smtClean="0">
              <a:latin typeface="Arial"/>
              <a:cs typeface="Arial"/>
            </a:endParaRPr>
          </a:p>
          <a:p>
            <a:pPr marL="230188"/>
            <a:endParaRPr lang="en-US" sz="1100" dirty="0" smtClean="0">
              <a:latin typeface="Arial"/>
              <a:cs typeface="Arial"/>
            </a:endParaRPr>
          </a:p>
          <a:p>
            <a:pPr marL="230188"/>
            <a:r>
              <a:rPr lang="en-US" sz="1100" dirty="0" smtClean="0">
                <a:latin typeface="Arial"/>
                <a:cs typeface="Arial"/>
              </a:rPr>
              <a:t>Behaviors and Biological Factors</a:t>
            </a:r>
          </a:p>
          <a:p>
            <a:pPr marL="230188"/>
            <a:endParaRPr lang="en-US" sz="1100" dirty="0" smtClean="0">
              <a:latin typeface="Arial"/>
              <a:cs typeface="Arial"/>
            </a:endParaRPr>
          </a:p>
          <a:p>
            <a:pPr marL="230188"/>
            <a:endParaRPr lang="en-US" sz="1100" dirty="0" smtClean="0">
              <a:latin typeface="Arial"/>
              <a:cs typeface="Arial"/>
            </a:endParaRPr>
          </a:p>
          <a:p>
            <a:pPr marL="230188"/>
            <a:r>
              <a:rPr lang="en-US" sz="1100" dirty="0" smtClean="0">
                <a:latin typeface="Arial"/>
                <a:cs typeface="Arial"/>
              </a:rPr>
              <a:t>Psychological Factors</a:t>
            </a:r>
          </a:p>
          <a:p>
            <a:pPr marL="230188"/>
            <a:endParaRPr lang="en-US" sz="600" dirty="0" smtClean="0">
              <a:latin typeface="Arial"/>
              <a:cs typeface="Arial"/>
            </a:endParaRPr>
          </a:p>
        </p:txBody>
      </p:sp>
      <p:sp>
        <p:nvSpPr>
          <p:cNvPr id="30" name="TextBox 29"/>
          <p:cNvSpPr txBox="1"/>
          <p:nvPr/>
        </p:nvSpPr>
        <p:spPr>
          <a:xfrm>
            <a:off x="2876475" y="6002404"/>
            <a:ext cx="2488824" cy="253916"/>
          </a:xfrm>
          <a:prstGeom prst="rect">
            <a:avLst/>
          </a:prstGeom>
          <a:solidFill>
            <a:srgbClr val="074183">
              <a:alpha val="91000"/>
            </a:srgbClr>
          </a:solidFill>
          <a:ln w="19050">
            <a:solidFill>
              <a:srgbClr val="074183"/>
            </a:solidFill>
            <a:prstDash val="solid"/>
          </a:ln>
        </p:spPr>
        <p:txBody>
          <a:bodyPr wrap="square" rtlCol="0">
            <a:spAutoFit/>
          </a:bodyPr>
          <a:lstStyle/>
          <a:p>
            <a:pPr algn="ctr"/>
            <a:r>
              <a:rPr lang="en-US" sz="1050" dirty="0" smtClean="0">
                <a:solidFill>
                  <a:srgbClr val="FFFFFF"/>
                </a:solidFill>
                <a:latin typeface="Arial"/>
                <a:cs typeface="Arial"/>
              </a:rPr>
              <a:t>Social Cohesion/Social Capital</a:t>
            </a:r>
            <a:endParaRPr lang="en-US" sz="1050" dirty="0">
              <a:solidFill>
                <a:srgbClr val="FFFFFF"/>
              </a:solidFill>
              <a:latin typeface="Arial"/>
              <a:cs typeface="Arial"/>
            </a:endParaRPr>
          </a:p>
        </p:txBody>
      </p:sp>
      <p:sp>
        <p:nvSpPr>
          <p:cNvPr id="31" name="TextBox 30"/>
          <p:cNvSpPr txBox="1"/>
          <p:nvPr/>
        </p:nvSpPr>
        <p:spPr>
          <a:xfrm>
            <a:off x="6592352" y="5667916"/>
            <a:ext cx="1373510" cy="261610"/>
          </a:xfrm>
          <a:prstGeom prst="rect">
            <a:avLst/>
          </a:prstGeom>
          <a:solidFill>
            <a:srgbClr val="074183"/>
          </a:solidFill>
          <a:ln>
            <a:noFill/>
          </a:ln>
        </p:spPr>
        <p:txBody>
          <a:bodyPr wrap="square" rtlCol="0">
            <a:spAutoFit/>
          </a:bodyPr>
          <a:lstStyle/>
          <a:p>
            <a:pPr algn="ctr"/>
            <a:r>
              <a:rPr lang="en-US" sz="1100" dirty="0" smtClean="0">
                <a:solidFill>
                  <a:srgbClr val="FFFFFF"/>
                </a:solidFill>
                <a:latin typeface="Arial"/>
                <a:cs typeface="Arial"/>
              </a:rPr>
              <a:t>Health System</a:t>
            </a:r>
            <a:endParaRPr lang="en-US" sz="1100" dirty="0">
              <a:solidFill>
                <a:srgbClr val="FFFFFF"/>
              </a:solidFill>
              <a:latin typeface="Arial"/>
              <a:cs typeface="Arial"/>
            </a:endParaRPr>
          </a:p>
        </p:txBody>
      </p:sp>
      <p:cxnSp>
        <p:nvCxnSpPr>
          <p:cNvPr id="32" name="Elbow Connector 31"/>
          <p:cNvCxnSpPr/>
          <p:nvPr/>
        </p:nvCxnSpPr>
        <p:spPr>
          <a:xfrm rot="5400000" flipH="1" flipV="1">
            <a:off x="6716510" y="3855572"/>
            <a:ext cx="3199127" cy="700421"/>
          </a:xfrm>
          <a:prstGeom prst="bentConnector3">
            <a:avLst>
              <a:gd name="adj1" fmla="val 50000"/>
            </a:avLst>
          </a:prstGeom>
          <a:ln>
            <a:solidFill>
              <a:srgbClr val="074183"/>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739997" y="4720562"/>
            <a:ext cx="92499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education</a:t>
            </a:r>
            <a:endParaRPr lang="en-US" sz="1100" dirty="0">
              <a:latin typeface="Arial" panose="020B0604020202020204" pitchFamily="34" charset="0"/>
              <a:cs typeface="Arial" panose="020B0604020202020204" pitchFamily="34" charset="0"/>
            </a:endParaRPr>
          </a:p>
        </p:txBody>
      </p:sp>
      <p:sp>
        <p:nvSpPr>
          <p:cNvPr id="36" name="TextBox 35"/>
          <p:cNvSpPr txBox="1"/>
          <p:nvPr/>
        </p:nvSpPr>
        <p:spPr>
          <a:xfrm>
            <a:off x="2277501" y="5441984"/>
            <a:ext cx="924992"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occupation</a:t>
            </a:r>
          </a:p>
          <a:p>
            <a:endParaRPr lang="en-US" sz="1100" dirty="0">
              <a:latin typeface="Arial" panose="020B0604020202020204" pitchFamily="34" charset="0"/>
              <a:cs typeface="Arial" panose="020B0604020202020204" pitchFamily="34" charset="0"/>
            </a:endParaRPr>
          </a:p>
        </p:txBody>
      </p:sp>
      <p:sp>
        <p:nvSpPr>
          <p:cNvPr id="37" name="TextBox 36"/>
          <p:cNvSpPr txBox="1"/>
          <p:nvPr/>
        </p:nvSpPr>
        <p:spPr>
          <a:xfrm>
            <a:off x="3333592" y="5452473"/>
            <a:ext cx="924992"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income</a:t>
            </a:r>
          </a:p>
          <a:p>
            <a:endParaRPr lang="en-US" sz="1100" dirty="0">
              <a:latin typeface="Arial" panose="020B0604020202020204" pitchFamily="34" charset="0"/>
              <a:cs typeface="Arial" panose="020B0604020202020204" pitchFamily="34" charset="0"/>
            </a:endParaRPr>
          </a:p>
        </p:txBody>
      </p:sp>
      <p:cxnSp>
        <p:nvCxnSpPr>
          <p:cNvPr id="40" name="Straight Arrow Connector 39"/>
          <p:cNvCxnSpPr/>
          <p:nvPr/>
        </p:nvCxnSpPr>
        <p:spPr>
          <a:xfrm flipH="1">
            <a:off x="2712445" y="4961904"/>
            <a:ext cx="292323" cy="519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110248" y="5591807"/>
            <a:ext cx="2233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3266482" y="4943809"/>
            <a:ext cx="275436" cy="513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987084" y="5798721"/>
            <a:ext cx="567800" cy="0"/>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5975520" y="5221644"/>
            <a:ext cx="23126" cy="5687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32508" y="1253998"/>
            <a:ext cx="7990935" cy="0"/>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046303" y="1258459"/>
            <a:ext cx="6306" cy="392333"/>
          </a:xfrm>
          <a:prstGeom prst="straightConnector1">
            <a:avLst/>
          </a:prstGeom>
          <a:ln>
            <a:solidFill>
              <a:schemeClr val="accent1">
                <a:lumMod val="7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623443" y="1270790"/>
            <a:ext cx="0" cy="392333"/>
          </a:xfrm>
          <a:prstGeom prst="line">
            <a:avLst/>
          </a:prstGeom>
          <a:ln>
            <a:solidFill>
              <a:schemeClr val="accent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94074" y="437183"/>
            <a:ext cx="5387052" cy="461665"/>
          </a:xfrm>
          <a:prstGeom prst="rect">
            <a:avLst/>
          </a:prstGeom>
          <a:noFill/>
        </p:spPr>
        <p:txBody>
          <a:bodyPr wrap="none" rtlCol="0">
            <a:spAutoFit/>
          </a:bodyPr>
          <a:lstStyle/>
          <a:p>
            <a:r>
              <a:rPr lang="en-US" dirty="0" smtClean="0">
                <a:solidFill>
                  <a:srgbClr val="E96A1A"/>
                </a:solidFill>
                <a:latin typeface="Arial"/>
                <a:cs typeface="Arial"/>
              </a:rPr>
              <a:t>Framework for Action on Root Causes</a:t>
            </a:r>
          </a:p>
        </p:txBody>
      </p:sp>
      <p:sp>
        <p:nvSpPr>
          <p:cNvPr id="70" name="Right Arrow 69"/>
          <p:cNvSpPr/>
          <p:nvPr/>
        </p:nvSpPr>
        <p:spPr>
          <a:xfrm rot="5400000">
            <a:off x="5962718" y="1457669"/>
            <a:ext cx="194258" cy="223198"/>
          </a:xfrm>
          <a:prstGeom prst="rightArrow">
            <a:avLst/>
          </a:prstGeom>
          <a:solidFill>
            <a:srgbClr val="074183"/>
          </a:solidFill>
          <a:ln>
            <a:solidFill>
              <a:srgbClr val="0741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3" name="Right Arrow 42"/>
          <p:cNvSpPr/>
          <p:nvPr/>
        </p:nvSpPr>
        <p:spPr>
          <a:xfrm rot="5400000">
            <a:off x="541685" y="1446179"/>
            <a:ext cx="194258" cy="223198"/>
          </a:xfrm>
          <a:prstGeom prst="rightArrow">
            <a:avLst/>
          </a:prstGeom>
          <a:solidFill>
            <a:srgbClr val="074183"/>
          </a:solidFill>
          <a:ln>
            <a:solidFill>
              <a:srgbClr val="07418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37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rj9BCik45k"/>
          <p:cNvPicPr>
            <a:picLocks noGrp="1" noRot="1" noChangeAspect="1"/>
          </p:cNvPicPr>
          <p:nvPr>
            <p:ph idx="1"/>
            <a:videoFile r:link="rId1"/>
          </p:nvPr>
        </p:nvPicPr>
        <p:blipFill>
          <a:blip r:embed="rId3"/>
          <a:stretch>
            <a:fillRect/>
          </a:stretch>
        </p:blipFill>
        <p:spPr>
          <a:xfrm>
            <a:off x="471715" y="522514"/>
            <a:ext cx="8383453" cy="4715692"/>
          </a:xfrm>
          <a:prstGeom prst="rect">
            <a:avLst/>
          </a:prstGeom>
        </p:spPr>
      </p:pic>
      <p:sp>
        <p:nvSpPr>
          <p:cNvPr id="5" name="Slide Number Placeholder 4"/>
          <p:cNvSpPr>
            <a:spLocks noGrp="1"/>
          </p:cNvSpPr>
          <p:nvPr>
            <p:ph type="sldNum" sz="quarter" idx="11"/>
          </p:nvPr>
        </p:nvSpPr>
        <p:spPr/>
        <p:txBody>
          <a:bodyPr/>
          <a:lstStyle/>
          <a:p>
            <a:fld id="{54F549A2-A65D-4965-ABC1-5B12F346E6D1}" type="slidenum">
              <a:rPr lang="en-US" altLang="en-US" smtClean="0"/>
              <a:pPr/>
              <a:t>5</a:t>
            </a:fld>
            <a:endParaRPr lang="en-US" altLang="en-US"/>
          </a:p>
        </p:txBody>
      </p:sp>
      <p:sp>
        <p:nvSpPr>
          <p:cNvPr id="7" name="Date Placeholder 3"/>
          <p:cNvSpPr>
            <a:spLocks noGrp="1"/>
          </p:cNvSpPr>
          <p:nvPr>
            <p:ph type="dt" sz="half" idx="10"/>
          </p:nvPr>
        </p:nvSpPr>
        <p:spPr>
          <a:xfrm>
            <a:off x="338187" y="5927991"/>
            <a:ext cx="3505200" cy="476250"/>
          </a:xfrm>
        </p:spPr>
        <p:txBody>
          <a:bodyPr/>
          <a:lstStyle/>
          <a:p>
            <a:r>
              <a:rPr lang="en-US" altLang="en-US" dirty="0"/>
              <a:t>Public Health Division</a:t>
            </a:r>
          </a:p>
          <a:p>
            <a:r>
              <a:rPr lang="en-US" altLang="en-US" dirty="0"/>
              <a:t>Health Promotion &amp; Chronic Disease Prevention</a:t>
            </a:r>
          </a:p>
          <a:p>
            <a:endParaRPr lang="en-US" altLang="en-US" dirty="0"/>
          </a:p>
        </p:txBody>
      </p:sp>
    </p:spTree>
    <p:extLst>
      <p:ext uri="{BB962C8B-B14F-4D97-AF65-F5344CB8AC3E}">
        <p14:creationId xmlns:p14="http://schemas.microsoft.com/office/powerpoint/2010/main" val="1506897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3200"/>
            <a:ext cx="8042276" cy="792163"/>
          </a:xfrm>
        </p:spPr>
        <p:txBody>
          <a:bodyPr/>
          <a:lstStyle/>
          <a:p>
            <a:r>
              <a:rPr lang="en-US" dirty="0" smtClean="0"/>
              <a:t>What is Trauma?</a:t>
            </a:r>
            <a:endParaRPr lang="en-US" dirty="0"/>
          </a:p>
        </p:txBody>
      </p:sp>
      <p:sp>
        <p:nvSpPr>
          <p:cNvPr id="3" name="Content Placeholder 2"/>
          <p:cNvSpPr>
            <a:spLocks noGrp="1"/>
          </p:cNvSpPr>
          <p:nvPr>
            <p:ph idx="1"/>
          </p:nvPr>
        </p:nvSpPr>
        <p:spPr>
          <a:xfrm>
            <a:off x="526621" y="1009779"/>
            <a:ext cx="8042276" cy="4933821"/>
          </a:xfrm>
        </p:spPr>
        <p:txBody>
          <a:bodyPr>
            <a:normAutofit fontScale="55000" lnSpcReduction="20000"/>
          </a:bodyPr>
          <a:lstStyle/>
          <a:p>
            <a:pPr marL="0" indent="0">
              <a:buNone/>
            </a:pPr>
            <a:r>
              <a:rPr lang="en-US" sz="3600" dirty="0" smtClean="0"/>
              <a:t>An</a:t>
            </a:r>
            <a:r>
              <a:rPr lang="en-US" sz="3600" dirty="0"/>
              <a:t> </a:t>
            </a:r>
            <a:r>
              <a:rPr lang="en-US" sz="3600" b="1" dirty="0"/>
              <a:t>event</a:t>
            </a:r>
            <a:r>
              <a:rPr lang="en-US" sz="3600" dirty="0"/>
              <a:t>, series of events, or set of circumstances that is </a:t>
            </a:r>
            <a:r>
              <a:rPr lang="en-US" sz="3600" b="1" dirty="0"/>
              <a:t>experienced </a:t>
            </a:r>
            <a:r>
              <a:rPr lang="en-US" sz="3600" dirty="0"/>
              <a:t>by an individual as physically or emotionally harmful or life threatening and that has lasting adverse </a:t>
            </a:r>
            <a:r>
              <a:rPr lang="en-US" sz="3600" b="1" dirty="0" smtClean="0"/>
              <a:t>effects </a:t>
            </a:r>
            <a:r>
              <a:rPr lang="en-US" sz="3600" dirty="0" smtClean="0"/>
              <a:t>on </a:t>
            </a:r>
            <a:r>
              <a:rPr lang="en-US" sz="3600" dirty="0"/>
              <a:t>the individual's functioning and mental, physical, social, emotional, or spiritual well-being</a:t>
            </a:r>
            <a:r>
              <a:rPr lang="en-US" sz="3600" dirty="0" smtClean="0"/>
              <a:t>. - </a:t>
            </a:r>
            <a:r>
              <a:rPr lang="en-US" sz="3600" i="1" dirty="0" smtClean="0"/>
              <a:t>SAHMSA</a:t>
            </a:r>
          </a:p>
          <a:p>
            <a:endParaRPr lang="en-US" sz="2900" dirty="0"/>
          </a:p>
          <a:p>
            <a:pPr lvl="1"/>
            <a:r>
              <a:rPr lang="en-US" sz="3700" dirty="0" smtClean="0"/>
              <a:t>Can </a:t>
            </a:r>
            <a:r>
              <a:rPr lang="en-US" sz="3700" dirty="0"/>
              <a:t>be single </a:t>
            </a:r>
            <a:r>
              <a:rPr lang="en-US" sz="3700" dirty="0" smtClean="0"/>
              <a:t>event. More </a:t>
            </a:r>
            <a:r>
              <a:rPr lang="en-US" sz="3700" dirty="0"/>
              <a:t>often multiple events, over time (complex, prolonged trauma).</a:t>
            </a:r>
          </a:p>
          <a:p>
            <a:pPr lvl="1">
              <a:spcBef>
                <a:spcPts val="3200"/>
              </a:spcBef>
            </a:pPr>
            <a:r>
              <a:rPr lang="en-US" sz="3700" dirty="0"/>
              <a:t>Interpersonal violence or violation, especially at the hands of an authority or trust figure, is especially damaging.</a:t>
            </a:r>
          </a:p>
          <a:p>
            <a:pPr lvl="1">
              <a:spcBef>
                <a:spcPts val="3200"/>
              </a:spcBef>
            </a:pPr>
            <a:r>
              <a:rPr lang="en-US" sz="3700" dirty="0"/>
              <a:t>Event, Experience, Effect (SAMHSA)</a:t>
            </a:r>
          </a:p>
          <a:p>
            <a:pPr lvl="1">
              <a:spcBef>
                <a:spcPts val="3200"/>
              </a:spcBef>
            </a:pPr>
            <a:r>
              <a:rPr lang="en-US" sz="3700" dirty="0"/>
              <a:t>Including experiences systemic oppression &amp; targeted violence (</a:t>
            </a:r>
            <a:r>
              <a:rPr lang="en-US" sz="3700" dirty="0" err="1"/>
              <a:t>eg</a:t>
            </a:r>
            <a:r>
              <a:rPr lang="en-US" sz="3700" dirty="0"/>
              <a:t>. ableism, ageism, racism, sexism, classism) </a:t>
            </a:r>
            <a:endParaRPr lang="en-US" dirty="0"/>
          </a:p>
        </p:txBody>
      </p:sp>
    </p:spTree>
    <p:extLst>
      <p:ext uri="{BB962C8B-B14F-4D97-AF65-F5344CB8AC3E}">
        <p14:creationId xmlns:p14="http://schemas.microsoft.com/office/powerpoint/2010/main" val="34472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90" y="5041943"/>
            <a:ext cx="8302739" cy="1015663"/>
          </a:xfrm>
          <a:prstGeom prst="rect">
            <a:avLst/>
          </a:prstGeom>
        </p:spPr>
        <p:txBody>
          <a:bodyPr wrap="square">
            <a:spAutoFit/>
          </a:bodyPr>
          <a:lstStyle/>
          <a:p>
            <a:pPr marL="171450" indent="-171450">
              <a:lnSpc>
                <a:spcPct val="200000"/>
              </a:lnSpc>
              <a:buFont typeface="Arial" panose="020B0604020202020204" pitchFamily="34" charset="0"/>
              <a:buChar char="•"/>
            </a:pPr>
            <a:r>
              <a:rPr lang="en-US" sz="1200" b="1" dirty="0" smtClean="0">
                <a:solidFill>
                  <a:srgbClr val="000000"/>
                </a:solidFill>
                <a:ea typeface="ＭＳ Ｐゴシック" charset="0"/>
              </a:rPr>
              <a:t>Adverse childhood experiences and other forms of trauma (historic and personal) are common.   </a:t>
            </a:r>
          </a:p>
          <a:p>
            <a:pPr>
              <a:lnSpc>
                <a:spcPct val="200000"/>
              </a:lnSpc>
            </a:pPr>
            <a:endParaRPr lang="en-US" sz="1200" b="1" dirty="0" smtClean="0">
              <a:solidFill>
                <a:srgbClr val="000000"/>
              </a:solidFill>
              <a:ea typeface="ＭＳ Ｐゴシック" charset="0"/>
            </a:endParaRPr>
          </a:p>
          <a:p>
            <a:endParaRPr lang="en-US" sz="1200" dirty="0">
              <a:solidFill>
                <a:srgbClr val="000000"/>
              </a:solidFill>
              <a:ea typeface="ＭＳ Ｐゴシック"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90" y="500104"/>
            <a:ext cx="7713905" cy="4446303"/>
          </a:xfrm>
          <a:prstGeom prst="rect">
            <a:avLst/>
          </a:prstGeom>
        </p:spPr>
      </p:pic>
    </p:spTree>
    <p:extLst>
      <p:ext uri="{BB962C8B-B14F-4D97-AF65-F5344CB8AC3E}">
        <p14:creationId xmlns:p14="http://schemas.microsoft.com/office/powerpoint/2010/main" val="402525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27" y="381000"/>
            <a:ext cx="8042276" cy="919163"/>
          </a:xfrm>
        </p:spPr>
        <p:txBody>
          <a:bodyPr>
            <a:normAutofit/>
          </a:bodyPr>
          <a:lstStyle/>
          <a:p>
            <a:r>
              <a:rPr lang="en-US" dirty="0"/>
              <a:t>Why Now? </a:t>
            </a:r>
            <a:r>
              <a:rPr lang="en-US" dirty="0" smtClean="0"/>
              <a:t>Why is it Important?</a:t>
            </a:r>
            <a:endParaRPr lang="en-US" dirty="0"/>
          </a:p>
        </p:txBody>
      </p:sp>
      <p:sp>
        <p:nvSpPr>
          <p:cNvPr id="3" name="Content Placeholder 2"/>
          <p:cNvSpPr>
            <a:spLocks noGrp="1"/>
          </p:cNvSpPr>
          <p:nvPr>
            <p:ph idx="1"/>
          </p:nvPr>
        </p:nvSpPr>
        <p:spPr>
          <a:xfrm>
            <a:off x="549275" y="1449388"/>
            <a:ext cx="8042276" cy="4699001"/>
          </a:xfrm>
        </p:spPr>
        <p:txBody>
          <a:bodyPr>
            <a:normAutofit fontScale="77500" lnSpcReduction="20000"/>
          </a:bodyPr>
          <a:lstStyle/>
          <a:p>
            <a:r>
              <a:rPr lang="en-US" sz="3100" dirty="0" smtClean="0"/>
              <a:t>Enormous </a:t>
            </a:r>
            <a:r>
              <a:rPr lang="en-US" sz="3100" dirty="0"/>
              <a:t>advances in neurobiology in the last two decades, </a:t>
            </a:r>
            <a:r>
              <a:rPr lang="en-US" sz="3100" dirty="0" smtClean="0"/>
              <a:t>understanding how toxic stress impacts the architecture of the developing brain.</a:t>
            </a:r>
            <a:endParaRPr lang="en-US" sz="2600" dirty="0"/>
          </a:p>
          <a:p>
            <a:r>
              <a:rPr lang="en-US" sz="3100" dirty="0"/>
              <a:t>Adverse Childhood Experiences Study (Kaiser &amp; CDC)</a:t>
            </a:r>
          </a:p>
          <a:p>
            <a:pPr lvl="1"/>
            <a:r>
              <a:rPr lang="en-US" sz="2800" dirty="0"/>
              <a:t>Link with mental, behavioral, and physical outcomes</a:t>
            </a:r>
          </a:p>
          <a:p>
            <a:pPr lvl="1">
              <a:lnSpc>
                <a:spcPct val="120000"/>
              </a:lnSpc>
            </a:pPr>
            <a:r>
              <a:rPr lang="en-US" sz="2800" dirty="0"/>
              <a:t>Compelling evidence for a public health </a:t>
            </a:r>
            <a:r>
              <a:rPr lang="en-US" sz="2800" dirty="0" smtClean="0"/>
              <a:t>perspective</a:t>
            </a:r>
          </a:p>
          <a:p>
            <a:pPr>
              <a:lnSpc>
                <a:spcPct val="120000"/>
              </a:lnSpc>
            </a:pPr>
            <a:r>
              <a:rPr lang="en-US" sz="3100" dirty="0" smtClean="0"/>
              <a:t>Trauma affects brain function - cognitive and social/behavioral, decision-making, etc.</a:t>
            </a:r>
          </a:p>
          <a:p>
            <a:pPr>
              <a:lnSpc>
                <a:spcPct val="120000"/>
              </a:lnSpc>
            </a:pPr>
            <a:r>
              <a:rPr lang="en-US" sz="3100" dirty="0" smtClean="0"/>
              <a:t>Trauma </a:t>
            </a:r>
            <a:r>
              <a:rPr lang="en-US" sz="3100" dirty="0"/>
              <a:t>affects how people approach </a:t>
            </a:r>
            <a:r>
              <a:rPr lang="en-US" sz="3100" dirty="0" smtClean="0"/>
              <a:t>societal institutions and services</a:t>
            </a:r>
            <a:r>
              <a:rPr lang="en-US" sz="3100" dirty="0"/>
              <a:t>.</a:t>
            </a:r>
          </a:p>
          <a:p>
            <a:r>
              <a:rPr lang="en-US" sz="3100" dirty="0" smtClean="0"/>
              <a:t>Societal institutions and service systems have </a:t>
            </a:r>
            <a:r>
              <a:rPr lang="en-US" sz="3100" dirty="0"/>
              <a:t>often been activating or re-traumatizing. </a:t>
            </a:r>
          </a:p>
          <a:p>
            <a:endParaRPr lang="en-US" dirty="0"/>
          </a:p>
          <a:p>
            <a:pPr lvl="1"/>
            <a:endParaRPr lang="en-US" dirty="0"/>
          </a:p>
          <a:p>
            <a:pPr lvl="1">
              <a:buNone/>
            </a:pPr>
            <a:endParaRPr lang="en-US" dirty="0"/>
          </a:p>
          <a:p>
            <a:pPr lvl="1"/>
            <a:endParaRPr lang="en-US" dirty="0"/>
          </a:p>
          <a:p>
            <a:pPr lvl="1"/>
            <a:endParaRPr lang="en-US" dirty="0"/>
          </a:p>
        </p:txBody>
      </p:sp>
    </p:spTree>
    <p:extLst>
      <p:ext uri="{BB962C8B-B14F-4D97-AF65-F5344CB8AC3E}">
        <p14:creationId xmlns:p14="http://schemas.microsoft.com/office/powerpoint/2010/main" val="31386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70466"/>
            <a:ext cx="8042276" cy="1336956"/>
          </a:xfrm>
        </p:spPr>
        <p:txBody>
          <a:bodyPr/>
          <a:lstStyle/>
          <a:p>
            <a:r>
              <a:rPr lang="en-US" dirty="0"/>
              <a:t>The Science</a:t>
            </a:r>
          </a:p>
        </p:txBody>
      </p:sp>
      <p:sp>
        <p:nvSpPr>
          <p:cNvPr id="3" name="Content Placeholder 2"/>
          <p:cNvSpPr>
            <a:spLocks noGrp="1"/>
          </p:cNvSpPr>
          <p:nvPr>
            <p:ph idx="1"/>
          </p:nvPr>
        </p:nvSpPr>
        <p:spPr>
          <a:xfrm>
            <a:off x="549275" y="1600200"/>
            <a:ext cx="8042276" cy="4652009"/>
          </a:xfrm>
        </p:spPr>
        <p:txBody>
          <a:bodyPr>
            <a:normAutofit/>
          </a:bodyPr>
          <a:lstStyle/>
          <a:p>
            <a:endParaRPr lang="en-US" b="1" dirty="0"/>
          </a:p>
          <a:p>
            <a:r>
              <a:rPr lang="en-US" sz="3600" b="1" dirty="0" smtClean="0"/>
              <a:t>N</a:t>
            </a:r>
            <a:r>
              <a:rPr lang="en-US" sz="3600" dirty="0" smtClean="0"/>
              <a:t>eurobiology </a:t>
            </a:r>
          </a:p>
          <a:p>
            <a:r>
              <a:rPr lang="en-US" sz="3600" b="1" dirty="0" smtClean="0"/>
              <a:t>E</a:t>
            </a:r>
            <a:r>
              <a:rPr lang="en-US" sz="3600" dirty="0" smtClean="0"/>
              <a:t>pigenetics</a:t>
            </a:r>
            <a:endParaRPr lang="en-US" sz="3600" dirty="0"/>
          </a:p>
          <a:p>
            <a:r>
              <a:rPr lang="en-US" sz="3600" b="1" dirty="0" smtClean="0"/>
              <a:t>A</a:t>
            </a:r>
            <a:r>
              <a:rPr lang="en-US" sz="3600" dirty="0" smtClean="0"/>
              <a:t>dverse </a:t>
            </a:r>
            <a:r>
              <a:rPr lang="en-US" sz="3600" dirty="0"/>
              <a:t>childhood experiences</a:t>
            </a:r>
          </a:p>
          <a:p>
            <a:r>
              <a:rPr lang="en-US" sz="3600" b="1" dirty="0" smtClean="0"/>
              <a:t>R</a:t>
            </a:r>
            <a:r>
              <a:rPr lang="en-US" sz="3600" dirty="0" smtClean="0"/>
              <a:t>esilience</a:t>
            </a:r>
            <a:endParaRPr lang="en-US" sz="3600" dirty="0"/>
          </a:p>
          <a:p>
            <a:endParaRPr lang="en-US" dirty="0"/>
          </a:p>
        </p:txBody>
      </p:sp>
    </p:spTree>
    <p:extLst>
      <p:ext uri="{BB962C8B-B14F-4D97-AF65-F5344CB8AC3E}">
        <p14:creationId xmlns:p14="http://schemas.microsoft.com/office/powerpoint/2010/main" val="759054300"/>
      </p:ext>
    </p:extLst>
  </p:cSld>
  <p:clrMapOvr>
    <a:masterClrMapping/>
  </p:clrMapOvr>
</p:sld>
</file>

<file path=ppt/theme/theme1.xml><?xml version="1.0" encoding="utf-8"?>
<a:theme xmlns:a="http://schemas.openxmlformats.org/drawingml/2006/main" name="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https://www.oregon.gov/oha/PH/DISEASESCONDITIONS/CHRONICDISEASE/HPCDPCONNECTION/TRAINING_EVENTS/MEETINGS/Documents/RootCausesAlc-TobUseDisparities.pptx</Url>
      <Description>Root Causes of Alcohol and Tobacco Use Disparities</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2019-01-18T08:00:00+00:00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Props1.xml><?xml version="1.0" encoding="utf-8"?>
<ds:datastoreItem xmlns:ds="http://schemas.openxmlformats.org/officeDocument/2006/customXml" ds:itemID="{13E6BEEF-1122-4426-ACE4-FDB0773F9BE8}"/>
</file>

<file path=customXml/itemProps2.xml><?xml version="1.0" encoding="utf-8"?>
<ds:datastoreItem xmlns:ds="http://schemas.openxmlformats.org/officeDocument/2006/customXml" ds:itemID="{7297C2D8-CD45-4B85-B162-614AC6AFECC2}"/>
</file>

<file path=customXml/itemProps3.xml><?xml version="1.0" encoding="utf-8"?>
<ds:datastoreItem xmlns:ds="http://schemas.openxmlformats.org/officeDocument/2006/customXml" ds:itemID="{EEDDDDDF-EB1D-4331-A7B3-A8F3DAD3B8ED}"/>
</file>

<file path=docProps/app.xml><?xml version="1.0" encoding="utf-8"?>
<Properties xmlns="http://schemas.openxmlformats.org/officeDocument/2006/extended-properties" xmlns:vt="http://schemas.openxmlformats.org/officeDocument/2006/docPropsVTypes">
  <Template>OHA Light Background Theme</Template>
  <TotalTime>315</TotalTime>
  <Words>1951</Words>
  <Application>Microsoft Office PowerPoint</Application>
  <PresentationFormat>On-screen Show (4:3)</PresentationFormat>
  <Paragraphs>324</Paragraphs>
  <Slides>28</Slides>
  <Notes>23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10</vt:lpstr>
      <vt:lpstr>Arial</vt:lpstr>
      <vt:lpstr>Arial Rounded MT Bold</vt:lpstr>
      <vt:lpstr>Calibri</vt:lpstr>
      <vt:lpstr>Lucida Sans</vt:lpstr>
      <vt:lpstr>Times</vt:lpstr>
      <vt:lpstr>Times New Roman</vt:lpstr>
      <vt:lpstr>OHA Light Background Theme</vt:lpstr>
      <vt:lpstr>Root Causes of Alcohol and Tobacco Use Disparities</vt:lpstr>
      <vt:lpstr>What we’ll cover</vt:lpstr>
      <vt:lpstr>Socio-Ecological Model </vt:lpstr>
      <vt:lpstr>PowerPoint Presentation</vt:lpstr>
      <vt:lpstr>PowerPoint Presentation</vt:lpstr>
      <vt:lpstr>What is Trauma?</vt:lpstr>
      <vt:lpstr>PowerPoint Presentation</vt:lpstr>
      <vt:lpstr>Why Now? Why is it Important?</vt:lpstr>
      <vt:lpstr>The Science</vt:lpstr>
      <vt:lpstr>PowerPoint Presentation</vt:lpstr>
      <vt:lpstr> Adverse childhood experiences Links adversities in childhood to adult health </vt:lpstr>
      <vt:lpstr>Key components of resilience for individuals</vt:lpstr>
      <vt:lpstr>Key components of resilience for communities</vt:lpstr>
      <vt:lpstr>Public health approach to trauma</vt:lpstr>
      <vt:lpstr>Adverse Childhood Experiences (ACEs)</vt:lpstr>
      <vt:lpstr>Number of ACEs among adults, Oregon, 2015</vt:lpstr>
      <vt:lpstr>Prevalence of ACEs types among adults in Oregon, 2015</vt:lpstr>
      <vt:lpstr>Adults in Oregon with high ACEs score (4+)</vt:lpstr>
      <vt:lpstr>PowerPoint Presentation</vt:lpstr>
      <vt:lpstr>Flourishing and ACEs (US Children Age 6-17)</vt:lpstr>
      <vt:lpstr>Adverse Childhood Experiences and Adult High Risk Behaviors</vt:lpstr>
      <vt:lpstr>PowerPoint Presentation</vt:lpstr>
      <vt:lpstr>PowerPoint Presentation</vt:lpstr>
      <vt:lpstr>PowerPoint Presentation</vt:lpstr>
      <vt:lpstr>Cigarette smoking among adults</vt:lpstr>
      <vt:lpstr>PowerPoint Presentation</vt:lpstr>
      <vt:lpstr>PowerPoint Presentation</vt:lpstr>
      <vt:lpstr>Want to connect? </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Causes of Alcohol and Tobacco Use Disparities</dc:title>
  <dc:creator>Moseley Katarina</dc:creator>
  <cp:lastModifiedBy>Moseley Katarina</cp:lastModifiedBy>
  <cp:revision>30</cp:revision>
  <cp:lastPrinted>2017-10-30T15:52:54Z</cp:lastPrinted>
  <dcterms:created xsi:type="dcterms:W3CDTF">2017-10-18T18:04:39Z</dcterms:created>
  <dcterms:modified xsi:type="dcterms:W3CDTF">2017-11-07T17:05:13Z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