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71.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41.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40.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8.xml" ContentType="application/vnd.openxmlformats-officedocument.presentationml.slide+xml"/>
  <Override PartName="/ppt/slides/slide78.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0.xml" ContentType="application/vnd.openxmlformats-officedocument.presentationml.slide+xml"/>
  <Override PartName="/ppt/slides/slide60.xml" ContentType="application/vnd.openxmlformats-officedocument.presentationml.slide+xml"/>
  <Override PartName="/ppt/slides/slide64.xml" ContentType="application/vnd.openxmlformats-officedocument.presentationml.slide+xml"/>
  <Override PartName="/ppt/slides/slide58.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9.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9.xml" ContentType="application/vnd.openxmlformats-officedocument.presentationml.slide+xml"/>
  <Override PartName="/ppt/slides/slide45.xml" ContentType="application/vnd.openxmlformats-officedocument.presentationml.slide+xml"/>
  <Override PartName="/ppt/slides/slide51.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0.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2.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41.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63.xml" ContentType="application/vnd.openxmlformats-officedocument.presentationml.notesSlide+xml"/>
  <Override PartName="/ppt/notesSlides/notesSlide60.xml" ContentType="application/vnd.openxmlformats-officedocument.presentationml.notesSlide+xml"/>
  <Override PartName="/ppt/notesSlides/notesSlide64.xml" ContentType="application/vnd.openxmlformats-officedocument.presentationml.notesSlide+xml"/>
  <Override PartName="/ppt/notesSlides/notesSlide54.xml" ContentType="application/vnd.openxmlformats-officedocument.presentationml.notesSlide+xml"/>
  <Override PartName="/ppt/notesSlides/notesSlide50.xml" ContentType="application/vnd.openxmlformats-officedocument.presentationml.notesSlide+xml"/>
  <Override PartName="/ppt/notesSlides/notesSlide62.xml" ContentType="application/vnd.openxmlformats-officedocument.presentationml.notesSlide+xml"/>
  <Override PartName="/ppt/notesSlides/notesSlide46.xml" ContentType="application/vnd.openxmlformats-officedocument.presentationml.notesSlide+xml"/>
  <Override PartName="/ppt/notesSlides/notesSlide53.xml" ContentType="application/vnd.openxmlformats-officedocument.presentationml.notesSlide+xml"/>
  <Override PartName="/ppt/notesSlides/notesSlide51.xml" ContentType="application/vnd.openxmlformats-officedocument.presentationml.notesSlide+xml"/>
  <Override PartName="/ppt/notesSlides/notesSlide49.xml" ContentType="application/vnd.openxmlformats-officedocument.presentationml.notesSlide+xml"/>
  <Override PartName="/ppt/notesSlides/notesSlide52.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5.xml" ContentType="application/vnd.openxmlformats-officedocument.presentationml.notesSlide+xml"/>
  <Override PartName="/ppt/notesSlides/notesSlide65.xml" ContentType="application/vnd.openxmlformats-officedocument.presentationml.notesSlide+xml"/>
  <Override PartName="/ppt/notesSlides/notesSlide72.xml" ContentType="application/vnd.openxmlformats-officedocument.presentationml.notesSlide+xml"/>
  <Override PartName="/ppt/notesSlides/notesSlide70.xml" ContentType="application/vnd.openxmlformats-officedocument.presentationml.notesSlide+xml"/>
  <Override PartName="/ppt/notesSlides/notesSlide44.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56.xml" ContentType="application/vnd.openxmlformats-officedocument.presentationml.notesSlide+xml"/>
  <Override PartName="/ppt/notesSlides/notesSlide71.xml" ContentType="application/vnd.openxmlformats-officedocument.presentationml.notesSlide+xml"/>
  <Override PartName="/ppt/notesSlides/notesSlide57.xml" ContentType="application/vnd.openxmlformats-officedocument.presentationml.notesSlide+xml"/>
  <Override PartName="/ppt/notesSlides/notesSlide55.xml" ContentType="application/vnd.openxmlformats-officedocument.presentationml.notesSlide+xml"/>
  <Override PartName="/ppt/notesSlides/notesSlide68.xml" ContentType="application/vnd.openxmlformats-officedocument.presentationml.notesSlide+xml"/>
  <Override PartName="/ppt/notesSlides/notesSlide66.xml" ContentType="application/vnd.openxmlformats-officedocument.presentationml.notesSlide+xml"/>
  <Override PartName="/ppt/notesSlides/notesSlide43.xml" ContentType="application/vnd.openxmlformats-officedocument.presentationml.notesSlide+xml"/>
  <Override PartName="/ppt/notesSlides/notesSlide67.xml" ContentType="application/vnd.openxmlformats-officedocument.presentationml.notesSlide+xml"/>
  <Override PartName="/ppt/notesSlides/notesSlide42.xml" ContentType="application/vnd.openxmlformats-officedocument.presentationml.notesSlide+xml"/>
  <Override PartName="/ppt/notesSlides/notesSlide6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1"/>
  </p:notesMasterIdLst>
  <p:sldIdLst>
    <p:sldId id="260" r:id="rId3"/>
    <p:sldId id="277" r:id="rId4"/>
    <p:sldId id="302" r:id="rId5"/>
    <p:sldId id="348" r:id="rId6"/>
    <p:sldId id="270" r:id="rId7"/>
    <p:sldId id="267" r:id="rId8"/>
    <p:sldId id="256" r:id="rId9"/>
    <p:sldId id="303" r:id="rId10"/>
    <p:sldId id="320" r:id="rId11"/>
    <p:sldId id="383" r:id="rId12"/>
    <p:sldId id="305" r:id="rId13"/>
    <p:sldId id="384" r:id="rId14"/>
    <p:sldId id="363" r:id="rId15"/>
    <p:sldId id="321" r:id="rId16"/>
    <p:sldId id="293" r:id="rId17"/>
    <p:sldId id="364" r:id="rId18"/>
    <p:sldId id="287" r:id="rId19"/>
    <p:sldId id="365" r:id="rId20"/>
    <p:sldId id="390" r:id="rId21"/>
    <p:sldId id="385" r:id="rId22"/>
    <p:sldId id="358" r:id="rId23"/>
    <p:sldId id="382" r:id="rId24"/>
    <p:sldId id="359" r:id="rId25"/>
    <p:sldId id="263" r:id="rId26"/>
    <p:sldId id="381" r:id="rId27"/>
    <p:sldId id="264" r:id="rId28"/>
    <p:sldId id="300" r:id="rId29"/>
    <p:sldId id="380" r:id="rId30"/>
    <p:sldId id="357" r:id="rId31"/>
    <p:sldId id="379" r:id="rId32"/>
    <p:sldId id="398" r:id="rId33"/>
    <p:sldId id="386" r:id="rId34"/>
    <p:sldId id="389" r:id="rId35"/>
    <p:sldId id="388" r:id="rId36"/>
    <p:sldId id="387" r:id="rId37"/>
    <p:sldId id="399" r:id="rId38"/>
    <p:sldId id="334" r:id="rId39"/>
    <p:sldId id="391" r:id="rId40"/>
    <p:sldId id="392" r:id="rId41"/>
    <p:sldId id="329" r:id="rId42"/>
    <p:sldId id="311" r:id="rId43"/>
    <p:sldId id="337" r:id="rId44"/>
    <p:sldId id="351" r:id="rId45"/>
    <p:sldId id="346" r:id="rId46"/>
    <p:sldId id="347" r:id="rId47"/>
    <p:sldId id="349" r:id="rId48"/>
    <p:sldId id="350" r:id="rId49"/>
    <p:sldId id="352" r:id="rId50"/>
    <p:sldId id="353" r:id="rId51"/>
    <p:sldId id="354" r:id="rId52"/>
    <p:sldId id="356" r:id="rId53"/>
    <p:sldId id="373" r:id="rId54"/>
    <p:sldId id="394" r:id="rId55"/>
    <p:sldId id="395" r:id="rId56"/>
    <p:sldId id="340" r:id="rId57"/>
    <p:sldId id="396" r:id="rId58"/>
    <p:sldId id="369" r:id="rId59"/>
    <p:sldId id="327" r:id="rId60"/>
    <p:sldId id="367" r:id="rId61"/>
    <p:sldId id="328" r:id="rId62"/>
    <p:sldId id="342" r:id="rId63"/>
    <p:sldId id="370" r:id="rId64"/>
    <p:sldId id="371" r:id="rId65"/>
    <p:sldId id="372" r:id="rId66"/>
    <p:sldId id="343" r:id="rId67"/>
    <p:sldId id="355" r:id="rId68"/>
    <p:sldId id="336" r:id="rId69"/>
    <p:sldId id="361" r:id="rId70"/>
    <p:sldId id="362" r:id="rId71"/>
    <p:sldId id="325" r:id="rId72"/>
    <p:sldId id="331" r:id="rId73"/>
    <p:sldId id="368" r:id="rId74"/>
    <p:sldId id="393" r:id="rId75"/>
    <p:sldId id="360" r:id="rId76"/>
    <p:sldId id="330" r:id="rId77"/>
    <p:sldId id="286" r:id="rId78"/>
    <p:sldId id="291" r:id="rId79"/>
    <p:sldId id="377" r:id="rId8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99"/>
    <a:srgbClr val="F9F9F9"/>
    <a:srgbClr val="FDFDFD"/>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78773" autoAdjust="0"/>
  </p:normalViewPr>
  <p:slideViewPr>
    <p:cSldViewPr snapToGrid="0">
      <p:cViewPr varScale="1">
        <p:scale>
          <a:sx n="71" d="100"/>
          <a:sy n="71" d="100"/>
        </p:scale>
        <p:origin x="1603"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89" Type="http://schemas.openxmlformats.org/officeDocument/2006/relationships/customXml" Target="../customXml/item3.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customXml" Target="../customXml/item1.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5"/>
          </a:xfrm>
          <a:prstGeom prst="rect">
            <a:avLst/>
          </a:prstGeom>
        </p:spPr>
        <p:txBody>
          <a:bodyPr vert="horz" lIns="92757" tIns="46378" rIns="92757" bIns="46378" rtlCol="0"/>
          <a:lstStyle>
            <a:lvl1pPr algn="r">
              <a:defRPr sz="1200"/>
            </a:lvl1pPr>
          </a:lstStyle>
          <a:p>
            <a:fld id="{D514CF5A-9B2D-4659-A274-81A78A5B71CB}" type="datetimeFigureOut">
              <a:rPr lang="en-US" smtClean="0"/>
              <a:t>11/6/2017</a:t>
            </a:fld>
            <a:endParaRPr lang="en-US" dirty="0"/>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4"/>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4"/>
          </a:xfrm>
          <a:prstGeom prst="rect">
            <a:avLst/>
          </a:prstGeom>
        </p:spPr>
        <p:txBody>
          <a:bodyPr vert="horz" lIns="92757" tIns="46378" rIns="92757" bIns="46378" rtlCol="0" anchor="b"/>
          <a:lstStyle>
            <a:lvl1pPr algn="r">
              <a:defRPr sz="1200"/>
            </a:lvl1pPr>
          </a:lstStyle>
          <a:p>
            <a:fld id="{4DA672B3-5022-4D31-944A-64E4C99B94F1}" type="slidenum">
              <a:rPr lang="en-US" smtClean="0"/>
              <a:t>‹#›</a:t>
            </a:fld>
            <a:endParaRPr lang="en-US" dirty="0"/>
          </a:p>
        </p:txBody>
      </p:sp>
    </p:spTree>
    <p:extLst>
      <p:ext uri="{BB962C8B-B14F-4D97-AF65-F5344CB8AC3E}">
        <p14:creationId xmlns:p14="http://schemas.microsoft.com/office/powerpoint/2010/main" val="888231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solidFill>
                  <a:schemeClr val="tx1">
                    <a:lumMod val="75000"/>
                    <a:lumOff val="25000"/>
                  </a:schemeClr>
                </a:solidFill>
                <a:latin typeface="Calibri" panose="020F0502020204030204" pitchFamily="34" charset="0"/>
                <a:cs typeface="Calibri" panose="020F0502020204030204" pitchFamily="34" charset="0"/>
              </a:rPr>
              <a:t>Good afternoon everyone. Let’s get started.</a:t>
            </a:r>
          </a:p>
          <a:p>
            <a:pPr eaLnBrk="1" hangingPunct="1"/>
            <a:endParaRPr lang="en-US"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4DA672B3-5022-4D31-944A-64E4C99B94F1}" type="slidenum">
              <a:rPr lang="en-US" smtClean="0"/>
              <a:t>1</a:t>
            </a:fld>
            <a:endParaRPr lang="en-US" dirty="0"/>
          </a:p>
        </p:txBody>
      </p:sp>
    </p:spTree>
    <p:extLst>
      <p:ext uri="{BB962C8B-B14F-4D97-AF65-F5344CB8AC3E}">
        <p14:creationId xmlns:p14="http://schemas.microsoft.com/office/powerpoint/2010/main" val="2549573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how is surveillance data used?</a:t>
            </a:r>
          </a:p>
          <a:p>
            <a:endParaRPr lang="en-US" dirty="0"/>
          </a:p>
          <a:p>
            <a:r>
              <a:rPr lang="en-US" dirty="0"/>
              <a:t>Magnitude</a:t>
            </a:r>
            <a:r>
              <a:rPr lang="en-US" baseline="0" dirty="0"/>
              <a:t> and scale being especially important – this is going to tell you where to put your efforts. We all struggle with limited resources and many identified problems – so knowing the magnitude and scale of the issues is key.</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10</a:t>
            </a:fld>
            <a:endParaRPr lang="en-US" dirty="0"/>
          </a:p>
        </p:txBody>
      </p:sp>
    </p:spTree>
    <p:extLst>
      <p:ext uri="{BB962C8B-B14F-4D97-AF65-F5344CB8AC3E}">
        <p14:creationId xmlns:p14="http://schemas.microsoft.com/office/powerpoint/2010/main" val="25630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how is surveillance data used?</a:t>
            </a:r>
          </a:p>
          <a:p>
            <a:endParaRPr lang="en-US" dirty="0"/>
          </a:p>
          <a:p>
            <a:r>
              <a:rPr lang="en-US" dirty="0"/>
              <a:t>Magnitude</a:t>
            </a:r>
            <a:r>
              <a:rPr lang="en-US" baseline="0" dirty="0"/>
              <a:t> and scale being especially important – this is going to tell you where to put your efforts. We all struggle with limited resources and many identified problems – so knowing the magnitude and scale of the issues is key.</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11</a:t>
            </a:fld>
            <a:endParaRPr lang="en-US" dirty="0"/>
          </a:p>
        </p:txBody>
      </p:sp>
    </p:spTree>
    <p:extLst>
      <p:ext uri="{BB962C8B-B14F-4D97-AF65-F5344CB8AC3E}">
        <p14:creationId xmlns:p14="http://schemas.microsoft.com/office/powerpoint/2010/main" val="3716950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how is surveillance data used?</a:t>
            </a:r>
          </a:p>
          <a:p>
            <a:endParaRPr lang="en-US" dirty="0"/>
          </a:p>
          <a:p>
            <a:r>
              <a:rPr lang="en-US" dirty="0"/>
              <a:t>Magnitude</a:t>
            </a:r>
            <a:r>
              <a:rPr lang="en-US" baseline="0" dirty="0"/>
              <a:t> and scale being especially important – this is going to tell you where to put your efforts. We all struggle with limited resources and many identified problems – so knowing the magnitude and scale of the issues is key.</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12</a:t>
            </a:fld>
            <a:endParaRPr lang="en-US" dirty="0"/>
          </a:p>
        </p:txBody>
      </p:sp>
    </p:spTree>
    <p:extLst>
      <p:ext uri="{BB962C8B-B14F-4D97-AF65-F5344CB8AC3E}">
        <p14:creationId xmlns:p14="http://schemas.microsoft.com/office/powerpoint/2010/main" val="1109943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how is surveillance data used?</a:t>
            </a:r>
          </a:p>
          <a:p>
            <a:endParaRPr lang="en-US"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13</a:t>
            </a:fld>
            <a:endParaRPr lang="en-US" dirty="0"/>
          </a:p>
        </p:txBody>
      </p:sp>
    </p:spTree>
    <p:extLst>
      <p:ext uri="{BB962C8B-B14F-4D97-AF65-F5344CB8AC3E}">
        <p14:creationId xmlns:p14="http://schemas.microsoft.com/office/powerpoint/2010/main" val="115385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where does surveillance data comes from?</a:t>
            </a:r>
          </a:p>
        </p:txBody>
      </p:sp>
      <p:sp>
        <p:nvSpPr>
          <p:cNvPr id="4" name="Slide Number Placeholder 3"/>
          <p:cNvSpPr>
            <a:spLocks noGrp="1"/>
          </p:cNvSpPr>
          <p:nvPr>
            <p:ph type="sldNum" sz="quarter" idx="10"/>
          </p:nvPr>
        </p:nvSpPr>
        <p:spPr/>
        <p:txBody>
          <a:bodyPr/>
          <a:lstStyle/>
          <a:p>
            <a:fld id="{4DA672B3-5022-4D31-944A-64E4C99B94F1}" type="slidenum">
              <a:rPr lang="en-US" smtClean="0"/>
              <a:t>14</a:t>
            </a:fld>
            <a:endParaRPr lang="en-US" dirty="0"/>
          </a:p>
        </p:txBody>
      </p:sp>
    </p:spTree>
    <p:extLst>
      <p:ext uri="{BB962C8B-B14F-4D97-AF65-F5344CB8AC3E}">
        <p14:creationId xmlns:p14="http://schemas.microsoft.com/office/powerpoint/2010/main" val="2598400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Surveillance data comes from surveillance systems.</a:t>
            </a:r>
          </a:p>
          <a:p>
            <a:r>
              <a:rPr lang="en-US" dirty="0"/>
              <a:t>Surveillance</a:t>
            </a:r>
            <a:r>
              <a:rPr lang="en-US" baseline="0" dirty="0"/>
              <a:t> systems are the methods and means in which we collect the data for public health surveillance.</a:t>
            </a:r>
          </a:p>
          <a:p>
            <a:r>
              <a:rPr lang="en-US" baseline="0" dirty="0"/>
              <a:t>Who can name some surveillance systems?</a:t>
            </a:r>
          </a:p>
          <a:p>
            <a:endParaRPr lang="en-US" baseline="0" dirty="0"/>
          </a:p>
          <a:p>
            <a:r>
              <a:rPr lang="en-US" dirty="0"/>
              <a:t>In order to carry out public health surveillance, we need good surveillance systems. </a:t>
            </a:r>
            <a:endParaRPr lang="en-US" baseline="0" dirty="0"/>
          </a:p>
          <a:p>
            <a:r>
              <a:rPr lang="en-US" baseline="0" dirty="0"/>
              <a:t>These are systems that are built to answer specific questions about population health. </a:t>
            </a:r>
          </a:p>
          <a:p>
            <a:r>
              <a:rPr lang="en-US" baseline="0" dirty="0"/>
              <a:t>We’ll go over what a surveillance system looks like later.</a:t>
            </a:r>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15</a:t>
            </a:fld>
            <a:endParaRPr lang="en-US" dirty="0"/>
          </a:p>
        </p:txBody>
      </p:sp>
    </p:spTree>
    <p:extLst>
      <p:ext uri="{BB962C8B-B14F-4D97-AF65-F5344CB8AC3E}">
        <p14:creationId xmlns:p14="http://schemas.microsoft.com/office/powerpoint/2010/main" val="86121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general attributes of a useful surveillance system:</a:t>
            </a:r>
          </a:p>
          <a:p>
            <a:endParaRPr lang="en-US" dirty="0"/>
          </a:p>
          <a:p>
            <a:r>
              <a:rPr lang="en-US" dirty="0"/>
              <a:t>Two components:</a:t>
            </a:r>
            <a:r>
              <a:rPr lang="en-US" baseline="0" dirty="0"/>
              <a:t> data itself and the system that generates it.</a:t>
            </a:r>
          </a:p>
          <a:p>
            <a:endParaRPr lang="en-US" baseline="0" dirty="0"/>
          </a:p>
          <a:p>
            <a:r>
              <a:rPr lang="en-US" baseline="0" dirty="0"/>
              <a:t>In terms of the system,</a:t>
            </a:r>
          </a:p>
          <a:p>
            <a:r>
              <a:rPr lang="en-US" baseline="0" dirty="0"/>
              <a:t>It has to be easy to use in structure and operation. The simpler the system, the more timely it is likely to be and take fewer resources to operate.</a:t>
            </a:r>
          </a:p>
          <a:p>
            <a:r>
              <a:rPr lang="en-US" baseline="0" dirty="0"/>
              <a:t>It has to be able to adapt to changing needs – can the system respond to changing information needs or conditions with little additional time, personnel, or resources?</a:t>
            </a:r>
          </a:p>
          <a:p>
            <a:r>
              <a:rPr lang="en-US" baseline="0" dirty="0"/>
              <a:t>It has to have buy in from users and stakeholders – everyone has to be willing to participate and use the system.</a:t>
            </a:r>
          </a:p>
          <a:p>
            <a:r>
              <a:rPr lang="en-US" baseline="0" dirty="0"/>
              <a:t>And has to be reliable and stable (Stability) – can it collect, manage, and provide data properly without failure?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16</a:t>
            </a:fld>
            <a:endParaRPr lang="en-US" dirty="0"/>
          </a:p>
        </p:txBody>
      </p:sp>
    </p:spTree>
    <p:extLst>
      <p:ext uri="{BB962C8B-B14F-4D97-AF65-F5344CB8AC3E}">
        <p14:creationId xmlns:p14="http://schemas.microsoft.com/office/powerpoint/2010/main" val="215055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general attributes of a useful surveillance system:</a:t>
            </a:r>
          </a:p>
          <a:p>
            <a:endParaRPr lang="en-US" dirty="0"/>
          </a:p>
          <a:p>
            <a:r>
              <a:rPr lang="en-US" dirty="0"/>
              <a:t>Two components:</a:t>
            </a:r>
            <a:r>
              <a:rPr lang="en-US" baseline="0" dirty="0"/>
              <a:t> data itself and the system that generates it.</a:t>
            </a:r>
          </a:p>
          <a:p>
            <a:endParaRPr lang="en-US" baseline="0" dirty="0"/>
          </a:p>
          <a:p>
            <a:r>
              <a:rPr lang="en-US" baseline="0" dirty="0"/>
              <a:t>In terms of the system,</a:t>
            </a:r>
          </a:p>
          <a:p>
            <a:r>
              <a:rPr lang="en-US" baseline="0" dirty="0"/>
              <a:t>It has to be easy to use in structure and operation. The simpler the system, the more timely it is likely to be and take fewer resources to operate.</a:t>
            </a:r>
          </a:p>
          <a:p>
            <a:r>
              <a:rPr lang="en-US" baseline="0" dirty="0"/>
              <a:t>It has to be able to adapt to changing needs – can the system respond to changing information needs or conditions with little additional time, personnel, or resources?</a:t>
            </a:r>
          </a:p>
          <a:p>
            <a:r>
              <a:rPr lang="en-US" baseline="0" dirty="0"/>
              <a:t>It has to have buy in from users and stakeholders – everyone has to be willing to participate and use the system.</a:t>
            </a:r>
          </a:p>
          <a:p>
            <a:r>
              <a:rPr lang="en-US" baseline="0" dirty="0"/>
              <a:t>And has to be reliable and stable (Stability) – can it collect, manage, and provide data properly without failure?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17</a:t>
            </a:fld>
            <a:endParaRPr lang="en-US" dirty="0"/>
          </a:p>
        </p:txBody>
      </p:sp>
    </p:spTree>
    <p:extLst>
      <p:ext uri="{BB962C8B-B14F-4D97-AF65-F5344CB8AC3E}">
        <p14:creationId xmlns:p14="http://schemas.microsoft.com/office/powerpoint/2010/main" val="237691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general attributes of a useful surveillance system:</a:t>
            </a:r>
          </a:p>
          <a:p>
            <a:endParaRPr lang="en-US" dirty="0"/>
          </a:p>
          <a:p>
            <a:r>
              <a:rPr lang="en-US" dirty="0"/>
              <a:t>Two components:</a:t>
            </a:r>
            <a:r>
              <a:rPr lang="en-US" baseline="0" dirty="0"/>
              <a:t> data itself and the system that generates it.</a:t>
            </a:r>
          </a:p>
          <a:p>
            <a:endParaRPr lang="en-US" baseline="0" dirty="0"/>
          </a:p>
          <a:p>
            <a:r>
              <a:rPr lang="en-US" baseline="0" dirty="0"/>
              <a:t>In terms of the system,</a:t>
            </a:r>
          </a:p>
          <a:p>
            <a:r>
              <a:rPr lang="en-US" baseline="0" dirty="0"/>
              <a:t>It has to be easy to use in structure and operation. The simpler the system, the more timely it is likely to be and take fewer resources to operate.</a:t>
            </a:r>
          </a:p>
          <a:p>
            <a:r>
              <a:rPr lang="en-US" baseline="0" dirty="0"/>
              <a:t>It has to be able to adapt to changing needs – can the system respond to changing information needs or conditions with little additional time, personnel, or resources?</a:t>
            </a:r>
          </a:p>
          <a:p>
            <a:r>
              <a:rPr lang="en-US" baseline="0" dirty="0"/>
              <a:t>It has to have buy in from users and stakeholders – everyone has to be willing to participate and use the system.</a:t>
            </a:r>
          </a:p>
          <a:p>
            <a:r>
              <a:rPr lang="en-US" baseline="0" dirty="0"/>
              <a:t>And has to be reliable and stable (Stability) – can it collect, manage, and provide data properly without failure?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18</a:t>
            </a:fld>
            <a:endParaRPr lang="en-US" dirty="0"/>
          </a:p>
        </p:txBody>
      </p:sp>
    </p:spTree>
    <p:extLst>
      <p:ext uri="{BB962C8B-B14F-4D97-AF65-F5344CB8AC3E}">
        <p14:creationId xmlns:p14="http://schemas.microsoft.com/office/powerpoint/2010/main" val="4017094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heard of the phrase</a:t>
            </a:r>
            <a:r>
              <a:rPr lang="en-US" baseline="0" dirty="0"/>
              <a:t> “</a:t>
            </a:r>
            <a:r>
              <a:rPr lang="en-US" dirty="0"/>
              <a:t>Garbage</a:t>
            </a:r>
            <a:r>
              <a:rPr lang="en-US" baseline="0" dirty="0"/>
              <a:t> in, garbage out”?</a:t>
            </a:r>
          </a:p>
          <a:p>
            <a:endParaRPr lang="en-US" baseline="0" dirty="0"/>
          </a:p>
          <a:p>
            <a:r>
              <a:rPr lang="en-US" baseline="0" dirty="0"/>
              <a:t>We don’t want data that ends up useless and in the trash bin!  This is what we want to avoid, and I’ll go into how we can avoid this later.</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19</a:t>
            </a:fld>
            <a:endParaRPr lang="en-US" dirty="0"/>
          </a:p>
        </p:txBody>
      </p:sp>
    </p:spTree>
    <p:extLst>
      <p:ext uri="{BB962C8B-B14F-4D97-AF65-F5344CB8AC3E}">
        <p14:creationId xmlns:p14="http://schemas.microsoft.com/office/powerpoint/2010/main" val="1403806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today are to……….</a:t>
            </a:r>
          </a:p>
          <a:p>
            <a:pPr defTabSz="927567"/>
            <a:endParaRPr lang="en-US" baseline="0"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2</a:t>
            </a:fld>
            <a:endParaRPr lang="en-US" dirty="0"/>
          </a:p>
        </p:txBody>
      </p:sp>
    </p:spTree>
    <p:extLst>
      <p:ext uri="{BB962C8B-B14F-4D97-AF65-F5344CB8AC3E}">
        <p14:creationId xmlns:p14="http://schemas.microsoft.com/office/powerpoint/2010/main" val="2554756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don’t want data that ends up useless and in the trash bin!  This is what we want to avoid, and I’ll go into how we can avoid this later.</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4DA672B3-5022-4D31-944A-64E4C99B94F1}" type="slidenum">
              <a:rPr lang="en-US" smtClean="0"/>
              <a:t>20</a:t>
            </a:fld>
            <a:endParaRPr lang="en-US" dirty="0"/>
          </a:p>
        </p:txBody>
      </p:sp>
    </p:spTree>
    <p:extLst>
      <p:ext uri="{BB962C8B-B14F-4D97-AF65-F5344CB8AC3E}">
        <p14:creationId xmlns:p14="http://schemas.microsoft.com/office/powerpoint/2010/main" val="3187476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would be sad </a:t>
            </a:r>
            <a:r>
              <a:rPr lang="en-US"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21</a:t>
            </a:fld>
            <a:endParaRPr lang="en-US" dirty="0"/>
          </a:p>
        </p:txBody>
      </p:sp>
    </p:spTree>
    <p:extLst>
      <p:ext uri="{BB962C8B-B14F-4D97-AF65-F5344CB8AC3E}">
        <p14:creationId xmlns:p14="http://schemas.microsoft.com/office/powerpoint/2010/main" val="1016010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two approaches to chronic disease surveillance: passive and active.</a:t>
            </a:r>
          </a:p>
          <a:p>
            <a:endParaRPr lang="en-US" baseline="0" dirty="0"/>
          </a:p>
          <a:p>
            <a:r>
              <a:rPr lang="en-US" baseline="0" dirty="0"/>
              <a:t>Passive systems rely on data that come from various institutions.  </a:t>
            </a:r>
          </a:p>
          <a:p>
            <a:r>
              <a:rPr lang="en-US" baseline="0" dirty="0"/>
              <a:t>Some examples include disease registries which Meena will talk about today;</a:t>
            </a:r>
          </a:p>
          <a:p>
            <a:r>
              <a:rPr lang="en-US" baseline="0" dirty="0"/>
              <a:t>Vital records which Craig will talk about; </a:t>
            </a:r>
          </a:p>
          <a:p>
            <a:r>
              <a:rPr lang="en-US" baseline="0" dirty="0"/>
              <a:t>And health services data such as medical claims data, clinical data, and electronic health record data which are a sort of new frontier in public health surveillance.</a:t>
            </a:r>
          </a:p>
          <a:p>
            <a:endParaRPr lang="en-US" baseline="0" dirty="0"/>
          </a:p>
          <a:p>
            <a:r>
              <a:rPr lang="en-US" baseline="0" dirty="0"/>
              <a:t>Some surveillance systems can have both active and passive elements, but the majority of chronic disease surveillance systems are passive.</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22</a:t>
            </a:fld>
            <a:endParaRPr lang="en-US" dirty="0"/>
          </a:p>
        </p:txBody>
      </p:sp>
    </p:spTree>
    <p:extLst>
      <p:ext uri="{BB962C8B-B14F-4D97-AF65-F5344CB8AC3E}">
        <p14:creationId xmlns:p14="http://schemas.microsoft.com/office/powerpoint/2010/main" val="2513022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two approaches to chronic disease surveillance: passive and active.</a:t>
            </a:r>
          </a:p>
          <a:p>
            <a:endParaRPr lang="en-US" baseline="0" dirty="0"/>
          </a:p>
          <a:p>
            <a:r>
              <a:rPr lang="en-US" baseline="0" dirty="0"/>
              <a:t>Passive systems rely on data that come from various institutions.  </a:t>
            </a:r>
          </a:p>
          <a:p>
            <a:r>
              <a:rPr lang="en-US" baseline="0" dirty="0"/>
              <a:t>Some examples include disease registries which Meena will talk about today;</a:t>
            </a:r>
          </a:p>
          <a:p>
            <a:r>
              <a:rPr lang="en-US" baseline="0" dirty="0"/>
              <a:t>Vital records which Craig will talk about; </a:t>
            </a:r>
          </a:p>
          <a:p>
            <a:r>
              <a:rPr lang="en-US" baseline="0" dirty="0"/>
              <a:t>And health services data such as medical claims data, clinical data, and electronic health record data which are a sort of new frontier in public health surveillance.</a:t>
            </a:r>
          </a:p>
          <a:p>
            <a:endParaRPr lang="en-US" baseline="0" dirty="0"/>
          </a:p>
          <a:p>
            <a:r>
              <a:rPr lang="en-US" baseline="0" dirty="0"/>
              <a:t>Some surveillance systems can have both active and passive elements, but the majority of chronic disease surveillance systems are passive.</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23</a:t>
            </a:fld>
            <a:endParaRPr lang="en-US" dirty="0"/>
          </a:p>
        </p:txBody>
      </p:sp>
    </p:spTree>
    <p:extLst>
      <p:ext uri="{BB962C8B-B14F-4D97-AF65-F5344CB8AC3E}">
        <p14:creationId xmlns:p14="http://schemas.microsoft.com/office/powerpoint/2010/main" val="4111163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a:t>
            </a:r>
            <a:r>
              <a:rPr lang="en-US" baseline="0" dirty="0"/>
              <a:t> two approaches to chronic disease surveillance: passive and active.</a:t>
            </a:r>
          </a:p>
          <a:p>
            <a:endParaRPr lang="en-US" baseline="0" dirty="0"/>
          </a:p>
          <a:p>
            <a:r>
              <a:rPr lang="en-US" baseline="0" dirty="0"/>
              <a:t>Passive systems rely on data that come from various institutions.  </a:t>
            </a:r>
          </a:p>
          <a:p>
            <a:r>
              <a:rPr lang="en-US" baseline="0" dirty="0"/>
              <a:t>Some examples include disease registries which Meena will talk about today;</a:t>
            </a:r>
          </a:p>
          <a:p>
            <a:r>
              <a:rPr lang="en-US" baseline="0" dirty="0"/>
              <a:t>Vital records which Craig will talk about; </a:t>
            </a:r>
          </a:p>
          <a:p>
            <a:r>
              <a:rPr lang="en-US" baseline="0" dirty="0"/>
              <a:t>And health services data such as medical claims data, clinical data, and electronic health record data which are a sort of new frontier in public health surveillance.</a:t>
            </a:r>
          </a:p>
          <a:p>
            <a:endParaRPr lang="en-US" baseline="0" dirty="0"/>
          </a:p>
          <a:p>
            <a:r>
              <a:rPr lang="en-US" baseline="0" dirty="0"/>
              <a:t>Some surveillance systems can have both active and passive elements, but the majority of chronic disease surveillance systems are passive.</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24</a:t>
            </a:fld>
            <a:endParaRPr lang="en-US" dirty="0"/>
          </a:p>
        </p:txBody>
      </p:sp>
    </p:spTree>
    <p:extLst>
      <p:ext uri="{BB962C8B-B14F-4D97-AF65-F5344CB8AC3E}">
        <p14:creationId xmlns:p14="http://schemas.microsoft.com/office/powerpoint/2010/main" val="3332570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systems are usually</a:t>
            </a:r>
            <a:r>
              <a:rPr lang="en-US" baseline="0" dirty="0"/>
              <a:t> less expensive compared to active systems.</a:t>
            </a:r>
          </a:p>
          <a:p>
            <a:r>
              <a:rPr lang="en-US" baseline="0" dirty="0"/>
              <a:t>Passive systems are useful for monitoring trends as active systems are more cross-sectional with the intent of measuring a certain point in time, but with active systems you can obtain more detailed information.</a:t>
            </a:r>
          </a:p>
          <a:p>
            <a:r>
              <a:rPr lang="en-US" baseline="0" dirty="0"/>
              <a:t>Passive systems can be less timely because data are received from several different places; which also poses challenges for data quality.</a:t>
            </a:r>
          </a:p>
          <a:p>
            <a:r>
              <a:rPr lang="en-US" baseline="0" dirty="0"/>
              <a:t>Actives systems can be more timely, but can also be difficult to sustain over time to due high cost.</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25</a:t>
            </a:fld>
            <a:endParaRPr lang="en-US" dirty="0"/>
          </a:p>
        </p:txBody>
      </p:sp>
    </p:spTree>
    <p:extLst>
      <p:ext uri="{BB962C8B-B14F-4D97-AF65-F5344CB8AC3E}">
        <p14:creationId xmlns:p14="http://schemas.microsoft.com/office/powerpoint/2010/main" val="2175331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systems are usually</a:t>
            </a:r>
            <a:r>
              <a:rPr lang="en-US" baseline="0" dirty="0"/>
              <a:t> less expensive compared to active systems.</a:t>
            </a:r>
          </a:p>
          <a:p>
            <a:r>
              <a:rPr lang="en-US" baseline="0" dirty="0"/>
              <a:t>Passive systems are useful for monitoring trends as active systems are more cross-sectional with the intent of measuring a certain point in time, but with active systems you can obtain more detailed information.</a:t>
            </a:r>
          </a:p>
          <a:p>
            <a:r>
              <a:rPr lang="en-US" baseline="0" dirty="0"/>
              <a:t>Passive systems can be less timely because data are received from several different places; which also poses challenges for data quality.</a:t>
            </a:r>
          </a:p>
          <a:p>
            <a:r>
              <a:rPr lang="en-US" baseline="0" dirty="0"/>
              <a:t>Actives systems can be more timely, but can also be difficult to sustain over time to due high cost.</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26</a:t>
            </a:fld>
            <a:endParaRPr lang="en-US" dirty="0"/>
          </a:p>
        </p:txBody>
      </p:sp>
    </p:spTree>
    <p:extLst>
      <p:ext uri="{BB962C8B-B14F-4D97-AF65-F5344CB8AC3E}">
        <p14:creationId xmlns:p14="http://schemas.microsoft.com/office/powerpoint/2010/main" val="2969700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r</a:t>
            </a:r>
            <a:r>
              <a:rPr lang="en-US" dirty="0"/>
              <a:t>eally,</a:t>
            </a:r>
            <a:r>
              <a:rPr lang="en-US" baseline="0" dirty="0"/>
              <a:t> it all c</a:t>
            </a:r>
            <a:r>
              <a:rPr lang="en-US" dirty="0"/>
              <a:t>omes down</a:t>
            </a:r>
            <a:r>
              <a:rPr lang="en-US" baseline="0" dirty="0"/>
              <a:t> to time and money.</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27</a:t>
            </a:fld>
            <a:endParaRPr lang="en-US" dirty="0"/>
          </a:p>
        </p:txBody>
      </p:sp>
    </p:spTree>
    <p:extLst>
      <p:ext uri="{BB962C8B-B14F-4D97-AF65-F5344CB8AC3E}">
        <p14:creationId xmlns:p14="http://schemas.microsoft.com/office/powerpoint/2010/main" val="1674076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r</a:t>
            </a:r>
            <a:r>
              <a:rPr lang="en-US" dirty="0"/>
              <a:t>eally,</a:t>
            </a:r>
            <a:r>
              <a:rPr lang="en-US" baseline="0" dirty="0"/>
              <a:t> it all c</a:t>
            </a:r>
            <a:r>
              <a:rPr lang="en-US" dirty="0"/>
              <a:t>omes down</a:t>
            </a:r>
            <a:r>
              <a:rPr lang="en-US" baseline="0" dirty="0"/>
              <a:t> to time and money.</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28</a:t>
            </a:fld>
            <a:endParaRPr lang="en-US" dirty="0"/>
          </a:p>
        </p:txBody>
      </p:sp>
    </p:spTree>
    <p:extLst>
      <p:ext uri="{BB962C8B-B14F-4D97-AF65-F5344CB8AC3E}">
        <p14:creationId xmlns:p14="http://schemas.microsoft.com/office/powerpoint/2010/main" val="936470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05F3A8E-65DF-4CAF-B981-4185BAB06CF1}" type="slidenum">
              <a:rPr lang="en-US" smtClean="0"/>
              <a:pPr/>
              <a:t>29</a:t>
            </a:fld>
            <a:endParaRPr lang="en-US" dirty="0"/>
          </a:p>
        </p:txBody>
      </p:sp>
    </p:spTree>
    <p:extLst>
      <p:ext uri="{BB962C8B-B14F-4D97-AF65-F5344CB8AC3E}">
        <p14:creationId xmlns:p14="http://schemas.microsoft.com/office/powerpoint/2010/main" val="161031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get to those learning objectives</a:t>
            </a:r>
            <a:r>
              <a:rPr lang="en-US" baseline="0" dirty="0"/>
              <a:t> within the context of:</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3</a:t>
            </a:fld>
            <a:endParaRPr lang="en-US" dirty="0"/>
          </a:p>
        </p:txBody>
      </p:sp>
    </p:spTree>
    <p:extLst>
      <p:ext uri="{BB962C8B-B14F-4D97-AF65-F5344CB8AC3E}">
        <p14:creationId xmlns:p14="http://schemas.microsoft.com/office/powerpoint/2010/main" val="585692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5E5D3-1E64-4637-9633-6F10B7CBEABF}" type="slidenum">
              <a:rPr lang="en-US">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494981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work as a team</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31</a:t>
            </a:fld>
            <a:endParaRPr lang="en-US" dirty="0"/>
          </a:p>
        </p:txBody>
      </p:sp>
    </p:spTree>
    <p:extLst>
      <p:ext uri="{BB962C8B-B14F-4D97-AF65-F5344CB8AC3E}">
        <p14:creationId xmlns:p14="http://schemas.microsoft.com/office/powerpoint/2010/main" val="79714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work as a team</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32</a:t>
            </a:fld>
            <a:endParaRPr lang="en-US" dirty="0"/>
          </a:p>
        </p:txBody>
      </p:sp>
    </p:spTree>
    <p:extLst>
      <p:ext uri="{BB962C8B-B14F-4D97-AF65-F5344CB8AC3E}">
        <p14:creationId xmlns:p14="http://schemas.microsoft.com/office/powerpoint/2010/main" val="2370527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work as a team</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33</a:t>
            </a:fld>
            <a:endParaRPr lang="en-US" dirty="0"/>
          </a:p>
        </p:txBody>
      </p:sp>
    </p:spTree>
    <p:extLst>
      <p:ext uri="{BB962C8B-B14F-4D97-AF65-F5344CB8AC3E}">
        <p14:creationId xmlns:p14="http://schemas.microsoft.com/office/powerpoint/2010/main" val="563181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work as a team</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34</a:t>
            </a:fld>
            <a:endParaRPr lang="en-US" dirty="0"/>
          </a:p>
        </p:txBody>
      </p:sp>
    </p:spTree>
    <p:extLst>
      <p:ext uri="{BB962C8B-B14F-4D97-AF65-F5344CB8AC3E}">
        <p14:creationId xmlns:p14="http://schemas.microsoft.com/office/powerpoint/2010/main" val="2233884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work as a team</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35</a:t>
            </a:fld>
            <a:endParaRPr lang="en-US" dirty="0"/>
          </a:p>
        </p:txBody>
      </p:sp>
    </p:spTree>
    <p:extLst>
      <p:ext uri="{BB962C8B-B14F-4D97-AF65-F5344CB8AC3E}">
        <p14:creationId xmlns:p14="http://schemas.microsoft.com/office/powerpoint/2010/main" val="2863458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fit within HPCDP</a:t>
            </a:r>
          </a:p>
        </p:txBody>
      </p:sp>
      <p:sp>
        <p:nvSpPr>
          <p:cNvPr id="4" name="Slide Number Placeholder 3"/>
          <p:cNvSpPr>
            <a:spLocks noGrp="1"/>
          </p:cNvSpPr>
          <p:nvPr>
            <p:ph type="sldNum" sz="quarter" idx="10"/>
          </p:nvPr>
        </p:nvSpPr>
        <p:spPr/>
        <p:txBody>
          <a:bodyPr/>
          <a:lstStyle/>
          <a:p>
            <a:fld id="{4DA672B3-5022-4D31-944A-64E4C99B94F1}" type="slidenum">
              <a:rPr lang="en-US" smtClean="0"/>
              <a:t>36</a:t>
            </a:fld>
            <a:endParaRPr lang="en-US" dirty="0"/>
          </a:p>
        </p:txBody>
      </p:sp>
    </p:spTree>
    <p:extLst>
      <p:ext uri="{BB962C8B-B14F-4D97-AF65-F5344CB8AC3E}">
        <p14:creationId xmlns:p14="http://schemas.microsoft.com/office/powerpoint/2010/main" val="2761625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fit within HPCDP</a:t>
            </a:r>
          </a:p>
        </p:txBody>
      </p:sp>
      <p:sp>
        <p:nvSpPr>
          <p:cNvPr id="4" name="Slide Number Placeholder 3"/>
          <p:cNvSpPr>
            <a:spLocks noGrp="1"/>
          </p:cNvSpPr>
          <p:nvPr>
            <p:ph type="sldNum" sz="quarter" idx="10"/>
          </p:nvPr>
        </p:nvSpPr>
        <p:spPr/>
        <p:txBody>
          <a:bodyPr/>
          <a:lstStyle/>
          <a:p>
            <a:fld id="{4DA672B3-5022-4D31-944A-64E4C99B94F1}" type="slidenum">
              <a:rPr lang="en-US" smtClean="0"/>
              <a:t>37</a:t>
            </a:fld>
            <a:endParaRPr lang="en-US" dirty="0"/>
          </a:p>
        </p:txBody>
      </p:sp>
    </p:spTree>
    <p:extLst>
      <p:ext uri="{BB962C8B-B14F-4D97-AF65-F5344CB8AC3E}">
        <p14:creationId xmlns:p14="http://schemas.microsoft.com/office/powerpoint/2010/main" val="688706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fit in the larger public health</a:t>
            </a:r>
            <a:r>
              <a:rPr lang="en-US" baseline="0" dirty="0"/>
              <a:t> system</a:t>
            </a:r>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38</a:t>
            </a:fld>
            <a:endParaRPr lang="en-US" dirty="0"/>
          </a:p>
        </p:txBody>
      </p:sp>
    </p:spTree>
    <p:extLst>
      <p:ext uri="{BB962C8B-B14F-4D97-AF65-F5344CB8AC3E}">
        <p14:creationId xmlns:p14="http://schemas.microsoft.com/office/powerpoint/2010/main" val="1524075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work</a:t>
            </a:r>
            <a:r>
              <a:rPr lang="en-US" baseline="0" dirty="0" smtClean="0"/>
              <a:t> in foundational programs (Prevention and Health Promotion; Access to clinical services)</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39</a:t>
            </a:fld>
            <a:endParaRPr lang="en-US" dirty="0"/>
          </a:p>
        </p:txBody>
      </p:sp>
    </p:spTree>
    <p:extLst>
      <p:ext uri="{BB962C8B-B14F-4D97-AF65-F5344CB8AC3E}">
        <p14:creationId xmlns:p14="http://schemas.microsoft.com/office/powerpoint/2010/main" val="2451149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l</a:t>
            </a:r>
            <a:r>
              <a:rPr lang="en-US" dirty="0"/>
              <a:t>et’s break some</a:t>
            </a:r>
            <a:r>
              <a:rPr lang="en-US" baseline="0" dirty="0"/>
              <a:t> ice.</a:t>
            </a:r>
          </a:p>
          <a:p>
            <a:r>
              <a:rPr lang="en-US" baseline="0" dirty="0"/>
              <a:t>Who is in the room?</a:t>
            </a:r>
          </a:p>
          <a:p>
            <a:r>
              <a:rPr lang="en-US" baseline="0" dirty="0"/>
              <a:t>Tell us your name, where you are from, what is you role, and one thing you like OR dislike about using data in your work.</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4</a:t>
            </a:fld>
            <a:endParaRPr lang="en-US" dirty="0"/>
          </a:p>
        </p:txBody>
      </p:sp>
    </p:spTree>
    <p:extLst>
      <p:ext uri="{BB962C8B-B14F-4D97-AF65-F5344CB8AC3E}">
        <p14:creationId xmlns:p14="http://schemas.microsoft.com/office/powerpoint/2010/main" val="1651574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 core </a:t>
            </a:r>
            <a:r>
              <a:rPr lang="en-US" baseline="0" dirty="0"/>
              <a:t>foundational capability of any public health </a:t>
            </a:r>
            <a:r>
              <a:rPr lang="en-US" baseline="0" dirty="0" smtClean="0"/>
              <a:t>program is assessment and epidemiology</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40</a:t>
            </a:fld>
            <a:endParaRPr lang="en-US" dirty="0"/>
          </a:p>
        </p:txBody>
      </p:sp>
    </p:spTree>
    <p:extLst>
      <p:ext uri="{BB962C8B-B14F-4D97-AF65-F5344CB8AC3E}">
        <p14:creationId xmlns:p14="http://schemas.microsoft.com/office/powerpoint/2010/main" val="952944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do</a:t>
            </a:r>
            <a:r>
              <a:rPr lang="en-US" baseline="0" dirty="0"/>
              <a:t> (or, </a:t>
            </a:r>
            <a:r>
              <a:rPr lang="en-US" baseline="0" dirty="0" smtClean="0"/>
              <a:t>what's </a:t>
            </a:r>
            <a:r>
              <a:rPr lang="en-US" baseline="0" dirty="0"/>
              <a:t>in the black box?)</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41</a:t>
            </a:fld>
            <a:endParaRPr lang="en-US" dirty="0"/>
          </a:p>
        </p:txBody>
      </p:sp>
    </p:spTree>
    <p:extLst>
      <p:ext uri="{BB962C8B-B14F-4D97-AF65-F5344CB8AC3E}">
        <p14:creationId xmlns:p14="http://schemas.microsoft.com/office/powerpoint/2010/main" val="2583708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“map” of how we</a:t>
            </a:r>
            <a:r>
              <a:rPr lang="en-US" baseline="0" dirty="0" smtClean="0"/>
              <a:t> work with data – this is a living document that we continue to refine</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42</a:t>
            </a:fld>
            <a:endParaRPr lang="en-US" dirty="0"/>
          </a:p>
        </p:txBody>
      </p:sp>
    </p:spTree>
    <p:extLst>
      <p:ext uri="{BB962C8B-B14F-4D97-AF65-F5344CB8AC3E}">
        <p14:creationId xmlns:p14="http://schemas.microsoft.com/office/powerpoint/2010/main" val="4254642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Plug</a:t>
            </a:r>
            <a:r>
              <a:rPr lang="en-US" baseline="0" dirty="0" smtClean="0"/>
              <a:t> retail assessment session</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44</a:t>
            </a:fld>
            <a:endParaRPr lang="en-US" dirty="0"/>
          </a:p>
        </p:txBody>
      </p:sp>
    </p:spTree>
    <p:extLst>
      <p:ext uri="{BB962C8B-B14F-4D97-AF65-F5344CB8AC3E}">
        <p14:creationId xmlns:p14="http://schemas.microsoft.com/office/powerpoint/2010/main" val="3663200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45</a:t>
            </a:fld>
            <a:endParaRPr lang="en-US" dirty="0"/>
          </a:p>
        </p:txBody>
      </p:sp>
    </p:spTree>
    <p:extLst>
      <p:ext uri="{BB962C8B-B14F-4D97-AF65-F5344CB8AC3E}">
        <p14:creationId xmlns:p14="http://schemas.microsoft.com/office/powerpoint/2010/main" val="2599266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Fulfilling data</a:t>
            </a:r>
            <a:r>
              <a:rPr lang="en-US" baseline="0" dirty="0"/>
              <a:t> requests is a big part of what we do – will talk more about that later.</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46</a:t>
            </a:fld>
            <a:endParaRPr lang="en-US" dirty="0"/>
          </a:p>
        </p:txBody>
      </p:sp>
    </p:spTree>
    <p:extLst>
      <p:ext uri="{BB962C8B-B14F-4D97-AF65-F5344CB8AC3E}">
        <p14:creationId xmlns:p14="http://schemas.microsoft.com/office/powerpoint/2010/main" val="3480983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50</a:t>
            </a:fld>
            <a:endParaRPr lang="en-US" dirty="0"/>
          </a:p>
        </p:txBody>
      </p:sp>
    </p:spTree>
    <p:extLst>
      <p:ext uri="{BB962C8B-B14F-4D97-AF65-F5344CB8AC3E}">
        <p14:creationId xmlns:p14="http://schemas.microsoft.com/office/powerpoint/2010/main" val="2941893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05F3A8E-65DF-4CAF-B981-4185BAB06CF1}" type="slidenum">
              <a:rPr lang="en-US" smtClean="0"/>
              <a:pPr/>
              <a:t>51</a:t>
            </a:fld>
            <a:endParaRPr lang="en-US" dirty="0"/>
          </a:p>
        </p:txBody>
      </p:sp>
    </p:spTree>
    <p:extLst>
      <p:ext uri="{BB962C8B-B14F-4D97-AF65-F5344CB8AC3E}">
        <p14:creationId xmlns:p14="http://schemas.microsoft.com/office/powerpoint/2010/main" val="2931484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assistance - What’s in it for me?</a:t>
            </a:r>
          </a:p>
        </p:txBody>
      </p:sp>
      <p:sp>
        <p:nvSpPr>
          <p:cNvPr id="4" name="Slide Number Placeholder 3"/>
          <p:cNvSpPr>
            <a:spLocks noGrp="1"/>
          </p:cNvSpPr>
          <p:nvPr>
            <p:ph type="sldNum" sz="quarter" idx="10"/>
          </p:nvPr>
        </p:nvSpPr>
        <p:spPr/>
        <p:txBody>
          <a:bodyPr/>
          <a:lstStyle/>
          <a:p>
            <a:fld id="{4DA672B3-5022-4D31-944A-64E4C99B94F1}" type="slidenum">
              <a:rPr lang="en-US" smtClean="0"/>
              <a:t>52</a:t>
            </a:fld>
            <a:endParaRPr lang="en-US" dirty="0"/>
          </a:p>
        </p:txBody>
      </p:sp>
    </p:spTree>
    <p:extLst>
      <p:ext uri="{BB962C8B-B14F-4D97-AF65-F5344CB8AC3E}">
        <p14:creationId xmlns:p14="http://schemas.microsoft.com/office/powerpoint/2010/main" val="848735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53</a:t>
            </a:fld>
            <a:endParaRPr lang="en-US" dirty="0"/>
          </a:p>
        </p:txBody>
      </p:sp>
    </p:spTree>
    <p:extLst>
      <p:ext uri="{BB962C8B-B14F-4D97-AF65-F5344CB8AC3E}">
        <p14:creationId xmlns:p14="http://schemas.microsoft.com/office/powerpoint/2010/main" val="3602204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some surveillance basics</a:t>
            </a:r>
          </a:p>
        </p:txBody>
      </p:sp>
      <p:sp>
        <p:nvSpPr>
          <p:cNvPr id="4" name="Slide Number Placeholder 3"/>
          <p:cNvSpPr>
            <a:spLocks noGrp="1"/>
          </p:cNvSpPr>
          <p:nvPr>
            <p:ph type="sldNum" sz="quarter" idx="10"/>
          </p:nvPr>
        </p:nvSpPr>
        <p:spPr/>
        <p:txBody>
          <a:bodyPr/>
          <a:lstStyle/>
          <a:p>
            <a:fld id="{4DA672B3-5022-4D31-944A-64E4C99B94F1}" type="slidenum">
              <a:rPr lang="en-US" smtClean="0"/>
              <a:t>5</a:t>
            </a:fld>
            <a:endParaRPr lang="en-US" dirty="0"/>
          </a:p>
        </p:txBody>
      </p:sp>
    </p:spTree>
    <p:extLst>
      <p:ext uri="{BB962C8B-B14F-4D97-AF65-F5344CB8AC3E}">
        <p14:creationId xmlns:p14="http://schemas.microsoft.com/office/powerpoint/2010/main" val="2715871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54</a:t>
            </a:fld>
            <a:endParaRPr lang="en-US" dirty="0"/>
          </a:p>
        </p:txBody>
      </p:sp>
    </p:spTree>
    <p:extLst>
      <p:ext uri="{BB962C8B-B14F-4D97-AF65-F5344CB8AC3E}">
        <p14:creationId xmlns:p14="http://schemas.microsoft.com/office/powerpoint/2010/main" val="2809181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55</a:t>
            </a:fld>
            <a:endParaRPr lang="en-US" dirty="0"/>
          </a:p>
        </p:txBody>
      </p:sp>
    </p:spTree>
    <p:extLst>
      <p:ext uri="{BB962C8B-B14F-4D97-AF65-F5344CB8AC3E}">
        <p14:creationId xmlns:p14="http://schemas.microsoft.com/office/powerpoint/2010/main" val="749368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56</a:t>
            </a:fld>
            <a:endParaRPr lang="en-US" dirty="0"/>
          </a:p>
        </p:txBody>
      </p:sp>
    </p:spTree>
    <p:extLst>
      <p:ext uri="{BB962C8B-B14F-4D97-AF65-F5344CB8AC3E}">
        <p14:creationId xmlns:p14="http://schemas.microsoft.com/office/powerpoint/2010/main" val="2895875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57</a:t>
            </a:fld>
            <a:endParaRPr lang="en-US" dirty="0"/>
          </a:p>
        </p:txBody>
      </p:sp>
    </p:spTree>
    <p:extLst>
      <p:ext uri="{BB962C8B-B14F-4D97-AF65-F5344CB8AC3E}">
        <p14:creationId xmlns:p14="http://schemas.microsoft.com/office/powerpoint/2010/main" val="2037572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liaison</a:t>
            </a:r>
            <a:r>
              <a:rPr lang="en-US" baseline="0" dirty="0"/>
              <a:t> may point you to our Online Data and Evaluation Request System.  This is where you make an ODER. Tee hee!</a:t>
            </a:r>
          </a:p>
          <a:p>
            <a:endParaRPr lang="en-US" baseline="0" dirty="0"/>
          </a:p>
          <a:p>
            <a:r>
              <a:rPr lang="en-US" baseline="0" dirty="0"/>
              <a:t>We use this so we can track requests. </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60</a:t>
            </a:fld>
            <a:endParaRPr lang="en-US" dirty="0"/>
          </a:p>
        </p:txBody>
      </p:sp>
    </p:spTree>
    <p:extLst>
      <p:ext uri="{BB962C8B-B14F-4D97-AF65-F5344CB8AC3E}">
        <p14:creationId xmlns:p14="http://schemas.microsoft.com/office/powerpoint/2010/main" val="748094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contacting your liaison,</a:t>
            </a:r>
            <a:r>
              <a:rPr lang="en-US" baseline="0" dirty="0"/>
              <a:t> ask yourself: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61</a:t>
            </a:fld>
            <a:endParaRPr lang="en-US" dirty="0"/>
          </a:p>
        </p:txBody>
      </p:sp>
    </p:spTree>
    <p:extLst>
      <p:ext uri="{BB962C8B-B14F-4D97-AF65-F5344CB8AC3E}">
        <p14:creationId xmlns:p14="http://schemas.microsoft.com/office/powerpoint/2010/main" val="3790316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contacting your liaison,</a:t>
            </a:r>
            <a:r>
              <a:rPr lang="en-US" baseline="0" dirty="0"/>
              <a:t> ask yourself: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62</a:t>
            </a:fld>
            <a:endParaRPr lang="en-US" dirty="0"/>
          </a:p>
        </p:txBody>
      </p:sp>
    </p:spTree>
    <p:extLst>
      <p:ext uri="{BB962C8B-B14F-4D97-AF65-F5344CB8AC3E}">
        <p14:creationId xmlns:p14="http://schemas.microsoft.com/office/powerpoint/2010/main" val="3519771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contacting your liaison,</a:t>
            </a:r>
            <a:r>
              <a:rPr lang="en-US" baseline="0" dirty="0"/>
              <a:t> ask yourself: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63</a:t>
            </a:fld>
            <a:endParaRPr lang="en-US" dirty="0"/>
          </a:p>
        </p:txBody>
      </p:sp>
    </p:spTree>
    <p:extLst>
      <p:ext uri="{BB962C8B-B14F-4D97-AF65-F5344CB8AC3E}">
        <p14:creationId xmlns:p14="http://schemas.microsoft.com/office/powerpoint/2010/main" val="4076581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contacting your liaison,</a:t>
            </a:r>
            <a:r>
              <a:rPr lang="en-US" baseline="0" dirty="0"/>
              <a:t> ask yourself: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64</a:t>
            </a:fld>
            <a:endParaRPr lang="en-US" dirty="0"/>
          </a:p>
        </p:txBody>
      </p:sp>
    </p:spTree>
    <p:extLst>
      <p:ext uri="{BB962C8B-B14F-4D97-AF65-F5344CB8AC3E}">
        <p14:creationId xmlns:p14="http://schemas.microsoft.com/office/powerpoint/2010/main" val="5726482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won’t have everything</a:t>
            </a:r>
          </a:p>
          <a:p>
            <a:r>
              <a:rPr lang="en-US" dirty="0"/>
              <a:t>Ex:</a:t>
            </a:r>
            <a:r>
              <a:rPr lang="en-US" baseline="0" dirty="0"/>
              <a:t> Race/ethnicity; small geographic areas</a:t>
            </a:r>
          </a:p>
          <a:p>
            <a:r>
              <a:rPr lang="en-US" baseline="0" dirty="0"/>
              <a:t>But, our job is to try and find something useable for you.  If the data you really want doesn’t exist, we can help you work through an alternative, or help you find a way to use other data that will serve the same purpose of your work.</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65</a:t>
            </a:fld>
            <a:endParaRPr lang="en-US" dirty="0"/>
          </a:p>
        </p:txBody>
      </p:sp>
    </p:spTree>
    <p:extLst>
      <p:ext uri="{BB962C8B-B14F-4D97-AF65-F5344CB8AC3E}">
        <p14:creationId xmlns:p14="http://schemas.microsoft.com/office/powerpoint/2010/main" val="880075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567">
              <a:defRPr/>
            </a:pPr>
            <a:r>
              <a:rPr lang="en-US" dirty="0"/>
              <a:t>What do you think of when you hear the word “surveillance”?</a:t>
            </a:r>
            <a:endParaRPr lang="en-US" baseline="0" dirty="0"/>
          </a:p>
          <a:p>
            <a:pPr defTabSz="927567">
              <a:defRPr/>
            </a:pPr>
            <a:r>
              <a:rPr lang="en-US" baseline="0" dirty="0"/>
              <a:t>M-W defines surveillance as “</a:t>
            </a:r>
            <a:r>
              <a:rPr lang="en-US" dirty="0"/>
              <a:t>the duty or function of watching or guarding for the sake of proper direction or control.”  </a:t>
            </a:r>
          </a:p>
          <a:p>
            <a:pPr defTabSz="927567">
              <a:defRPr/>
            </a:pPr>
            <a:r>
              <a:rPr lang="en-US" dirty="0"/>
              <a:t>Sounds</a:t>
            </a:r>
            <a:r>
              <a:rPr lang="en-US" baseline="0" dirty="0"/>
              <a:t> kind of creepy, maybe?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definition of surveillance</a:t>
            </a:r>
            <a:r>
              <a:rPr lang="en-US" baseline="0" dirty="0"/>
              <a:t> is “</a:t>
            </a:r>
            <a:r>
              <a:rPr lang="en-US" dirty="0"/>
              <a:t>an act or period of watching for signs of activity, danger, or opportunity.”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a:t>
            </a:fld>
            <a:endParaRPr lang="en-US" dirty="0"/>
          </a:p>
        </p:txBody>
      </p:sp>
    </p:spTree>
    <p:extLst>
      <p:ext uri="{BB962C8B-B14F-4D97-AF65-F5344CB8AC3E}">
        <p14:creationId xmlns:p14="http://schemas.microsoft.com/office/powerpoint/2010/main" val="388780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can I find data?</a:t>
            </a:r>
          </a:p>
        </p:txBody>
      </p:sp>
      <p:sp>
        <p:nvSpPr>
          <p:cNvPr id="4" name="Slide Number Placeholder 3"/>
          <p:cNvSpPr>
            <a:spLocks noGrp="1"/>
          </p:cNvSpPr>
          <p:nvPr>
            <p:ph type="sldNum" sz="quarter" idx="10"/>
          </p:nvPr>
        </p:nvSpPr>
        <p:spPr/>
        <p:txBody>
          <a:bodyPr/>
          <a:lstStyle/>
          <a:p>
            <a:fld id="{4DA672B3-5022-4D31-944A-64E4C99B94F1}" type="slidenum">
              <a:rPr lang="en-US" smtClean="0"/>
              <a:t>66</a:t>
            </a:fld>
            <a:endParaRPr lang="en-US" dirty="0"/>
          </a:p>
        </p:txBody>
      </p:sp>
    </p:spTree>
    <p:extLst>
      <p:ext uri="{BB962C8B-B14F-4D97-AF65-F5344CB8AC3E}">
        <p14:creationId xmlns:p14="http://schemas.microsoft.com/office/powerpoint/2010/main" val="2509885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being said, I</a:t>
            </a:r>
            <a:r>
              <a:rPr lang="en-US" baseline="0" dirty="0"/>
              <a:t> want to share some of our online data resources with you.</a:t>
            </a:r>
          </a:p>
          <a:p>
            <a:r>
              <a:rPr lang="en-US" baseline="0" dirty="0"/>
              <a:t>If you search for “Oregon chronic disease data”, our online data hub will be one of the first hits.</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67</a:t>
            </a:fld>
            <a:endParaRPr lang="en-US" dirty="0"/>
          </a:p>
        </p:txBody>
      </p:sp>
    </p:spTree>
    <p:extLst>
      <p:ext uri="{BB962C8B-B14F-4D97-AF65-F5344CB8AC3E}">
        <p14:creationId xmlns:p14="http://schemas.microsoft.com/office/powerpoint/2010/main" val="39915839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we</a:t>
            </a:r>
            <a:r>
              <a:rPr lang="en-US" baseline="0" dirty="0"/>
              <a:t> post high level data tables and information including……</a:t>
            </a:r>
          </a:p>
          <a:p>
            <a:endParaRPr lang="en-US" baseline="0" dirty="0"/>
          </a:p>
          <a:p>
            <a:r>
              <a:rPr lang="en-US" baseline="0" dirty="0"/>
              <a:t>We developed these tables based on feedback we’ve received over the years.</a:t>
            </a:r>
          </a:p>
          <a:p>
            <a:endParaRPr lang="en-US" baseline="0" dirty="0"/>
          </a:p>
          <a:p>
            <a:r>
              <a:rPr lang="en-US" baseline="0" dirty="0"/>
              <a:t>We do not post everything we have – if you don’t see what you need, ask!  </a:t>
            </a:r>
          </a:p>
          <a:p>
            <a:endParaRPr lang="en-US" baseline="0" dirty="0"/>
          </a:p>
          <a:p>
            <a:r>
              <a:rPr lang="en-US" baseline="0" dirty="0"/>
              <a:t>We are currently planning on adding more alcohol and drug data to these </a:t>
            </a:r>
            <a:r>
              <a:rPr lang="en-US" baseline="0" dirty="0" smtClean="0"/>
              <a:t>pages, and we love to have input from you all on what would be most useful.</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68</a:t>
            </a:fld>
            <a:endParaRPr lang="en-US" dirty="0"/>
          </a:p>
        </p:txBody>
      </p:sp>
    </p:spTree>
    <p:extLst>
      <p:ext uri="{BB962C8B-B14F-4D97-AF65-F5344CB8AC3E}">
        <p14:creationId xmlns:p14="http://schemas.microsoft.com/office/powerpoint/2010/main" val="1159051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t>
            </a:r>
            <a:r>
              <a:rPr lang="en-US" dirty="0" smtClean="0"/>
              <a:t>example data table</a:t>
            </a:r>
          </a:p>
          <a:p>
            <a:endParaRPr lang="en-US" dirty="0" smtClean="0"/>
          </a:p>
          <a:p>
            <a:r>
              <a:rPr lang="en-US" dirty="0" smtClean="0"/>
              <a:t>Other</a:t>
            </a:r>
            <a:r>
              <a:rPr lang="en-US" baseline="0" dirty="0" smtClean="0"/>
              <a:t> sources; IVPP Opioid Data Dashboard</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69</a:t>
            </a:fld>
            <a:endParaRPr lang="en-US" dirty="0"/>
          </a:p>
        </p:txBody>
      </p:sp>
    </p:spTree>
    <p:extLst>
      <p:ext uri="{BB962C8B-B14F-4D97-AF65-F5344CB8AC3E}">
        <p14:creationId xmlns:p14="http://schemas.microsoft.com/office/powerpoint/2010/main" val="565171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a:t>
            </a:r>
            <a:r>
              <a:rPr lang="en-US" baseline="0" dirty="0"/>
              <a:t>data is only part of the </a:t>
            </a:r>
            <a:r>
              <a:rPr lang="en-US" baseline="0" dirty="0" smtClean="0"/>
              <a:t>picture</a:t>
            </a:r>
            <a:endParaRPr lang="en-US" baseline="0" dirty="0"/>
          </a:p>
          <a:p>
            <a:r>
              <a:rPr lang="en-US" dirty="0"/>
              <a:t>There are many other moving </a:t>
            </a:r>
            <a:r>
              <a:rPr lang="en-US" dirty="0" smtClean="0"/>
              <a:t>pieces and elements</a:t>
            </a:r>
            <a:r>
              <a:rPr lang="en-US" baseline="0" dirty="0" smtClean="0"/>
              <a:t>.  You’re likely to paint different pictures depending on your audience, and some may not include any data at all.</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70</a:t>
            </a:fld>
            <a:endParaRPr lang="en-US" dirty="0"/>
          </a:p>
        </p:txBody>
      </p:sp>
    </p:spTree>
    <p:extLst>
      <p:ext uri="{BB962C8B-B14F-4D97-AF65-F5344CB8AC3E}">
        <p14:creationId xmlns:p14="http://schemas.microsoft.com/office/powerpoint/2010/main" val="2565427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being said, again,</a:t>
            </a:r>
            <a:r>
              <a:rPr lang="en-US" baseline="0" dirty="0"/>
              <a:t> we want to help.</a:t>
            </a:r>
            <a:r>
              <a:rPr lang="en-US" dirty="0"/>
              <a:t> </a:t>
            </a:r>
          </a:p>
          <a:p>
            <a:endParaRPr lang="en-US" dirty="0"/>
          </a:p>
          <a:p>
            <a:r>
              <a:rPr lang="en-US" dirty="0"/>
              <a:t>The best</a:t>
            </a:r>
            <a:r>
              <a:rPr lang="en-US" baseline="0" dirty="0"/>
              <a:t> </a:t>
            </a:r>
            <a:r>
              <a:rPr lang="en-US" baseline="0" dirty="0" smtClean="0"/>
              <a:t>way you </a:t>
            </a:r>
            <a:r>
              <a:rPr lang="en-US" baseline="0" dirty="0"/>
              <a:t>can help us help you is to ask. Voice your needs. The more you ask, the more we are able to understand what you need.  And when we understand what you need, we can plan and adjust our surveillance systems accordingly.  In that way you can help us </a:t>
            </a:r>
            <a:r>
              <a:rPr lang="en-US" baseline="0" dirty="0" smtClean="0"/>
              <a:t>grow and continue to build our capacity to meet your needs.</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71</a:t>
            </a:fld>
            <a:endParaRPr lang="en-US" dirty="0"/>
          </a:p>
        </p:txBody>
      </p:sp>
    </p:spTree>
    <p:extLst>
      <p:ext uri="{BB962C8B-B14F-4D97-AF65-F5344CB8AC3E}">
        <p14:creationId xmlns:p14="http://schemas.microsoft.com/office/powerpoint/2010/main" val="3499966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because we are all about the continuous quality improvement</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72</a:t>
            </a:fld>
            <a:endParaRPr lang="en-US" dirty="0"/>
          </a:p>
        </p:txBody>
      </p:sp>
    </p:spTree>
    <p:extLst>
      <p:ext uri="{BB962C8B-B14F-4D97-AF65-F5344CB8AC3E}">
        <p14:creationId xmlns:p14="http://schemas.microsoft.com/office/powerpoint/2010/main" val="38367231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feedback can help us improve our processes at all stages.</a:t>
            </a:r>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73</a:t>
            </a:fld>
            <a:endParaRPr lang="en-US" dirty="0"/>
          </a:p>
        </p:txBody>
      </p:sp>
    </p:spTree>
    <p:extLst>
      <p:ext uri="{BB962C8B-B14F-4D97-AF65-F5344CB8AC3E}">
        <p14:creationId xmlns:p14="http://schemas.microsoft.com/office/powerpoint/2010/main" val="5010596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05F3A8E-65DF-4CAF-B981-4185BAB06CF1}" type="slidenum">
              <a:rPr lang="en-US" smtClean="0"/>
              <a:pPr/>
              <a:t>74</a:t>
            </a:fld>
            <a:endParaRPr lang="en-US" dirty="0"/>
          </a:p>
        </p:txBody>
      </p:sp>
    </p:spTree>
    <p:extLst>
      <p:ext uri="{BB962C8B-B14F-4D97-AF65-F5344CB8AC3E}">
        <p14:creationId xmlns:p14="http://schemas.microsoft.com/office/powerpoint/2010/main" val="30832470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75</a:t>
            </a:fld>
            <a:endParaRPr lang="en-US" dirty="0"/>
          </a:p>
        </p:txBody>
      </p:sp>
    </p:spTree>
    <p:extLst>
      <p:ext uri="{BB962C8B-B14F-4D97-AF65-F5344CB8AC3E}">
        <p14:creationId xmlns:p14="http://schemas.microsoft.com/office/powerpoint/2010/main" val="4062879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kind of surveillance we are going</a:t>
            </a:r>
            <a:r>
              <a:rPr lang="en-US" baseline="0" dirty="0"/>
              <a:t> to talk about today probably looks a little more like this – essentially a bunch of nerds collecting, analyzing, and reporting data.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a:t>
            </a:r>
            <a:r>
              <a:rPr lang="en-US" baseline="0" dirty="0"/>
              <a:t> thought it was interesting when I looked up</a:t>
            </a:r>
            <a:r>
              <a:rPr lang="en-US" dirty="0"/>
              <a:t> synonyms</a:t>
            </a:r>
            <a:r>
              <a:rPr lang="en-US" baseline="0" dirty="0"/>
              <a:t> for surveillance and found: </a:t>
            </a:r>
            <a:r>
              <a:rPr lang="en-US" dirty="0"/>
              <a:t>lookout, vigil, care, watch, charge, and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in a board sense, surveillance involves a bunch of nerds watching over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7</a:t>
            </a:fld>
            <a:endParaRPr lang="en-US" dirty="0"/>
          </a:p>
        </p:txBody>
      </p:sp>
    </p:spTree>
    <p:extLst>
      <p:ext uri="{BB962C8B-B14F-4D97-AF65-F5344CB8AC3E}">
        <p14:creationId xmlns:p14="http://schemas.microsoft.com/office/powerpoint/2010/main" val="1309866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76</a:t>
            </a:fld>
            <a:endParaRPr lang="en-US" dirty="0"/>
          </a:p>
        </p:txBody>
      </p:sp>
    </p:spTree>
    <p:extLst>
      <p:ext uri="{BB962C8B-B14F-4D97-AF65-F5344CB8AC3E}">
        <p14:creationId xmlns:p14="http://schemas.microsoft.com/office/powerpoint/2010/main" val="42000640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34092914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1328140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a:t>
            </a:r>
            <a:r>
              <a:rPr lang="en-US" baseline="0" dirty="0"/>
              <a:t> we will be </a:t>
            </a:r>
            <a:r>
              <a:rPr lang="en-US" dirty="0"/>
              <a:t>talking about public health surveillance.  SAMSHA defines public health surveillance as:</a:t>
            </a:r>
          </a:p>
          <a:p>
            <a:endParaRPr lang="en-US" dirty="0"/>
          </a:p>
          <a:p>
            <a:r>
              <a:rPr lang="en-US" dirty="0"/>
              <a:t>Key words here being:</a:t>
            </a:r>
          </a:p>
          <a:p>
            <a:r>
              <a:rPr lang="en-US" dirty="0"/>
              <a:t>Ongoing</a:t>
            </a:r>
          </a:p>
          <a:p>
            <a:r>
              <a:rPr lang="en-US" dirty="0"/>
              <a:t>Systematic</a:t>
            </a:r>
          </a:p>
          <a:p>
            <a:r>
              <a:rPr lang="en-US" baseline="0" dirty="0"/>
              <a:t>Improve health</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8</a:t>
            </a:fld>
            <a:endParaRPr lang="en-US" dirty="0"/>
          </a:p>
        </p:txBody>
      </p:sp>
    </p:spTree>
    <p:extLst>
      <p:ext uri="{BB962C8B-B14F-4D97-AF65-F5344CB8AC3E}">
        <p14:creationId xmlns:p14="http://schemas.microsoft.com/office/powerpoint/2010/main" val="2010414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further includes</a:t>
            </a:r>
            <a:r>
              <a:rPr lang="en-US" baseline="0" dirty="0"/>
              <a:t> </a:t>
            </a:r>
            <a:r>
              <a:rPr lang="en-US" baseline="0" dirty="0" smtClean="0"/>
              <a:t>verbiage </a:t>
            </a:r>
            <a:r>
              <a:rPr lang="en-US" baseline="0" dirty="0"/>
              <a:t>around action in their definition.  </a:t>
            </a:r>
            <a:endParaRPr lang="en-US" dirty="0"/>
          </a:p>
          <a:p>
            <a:r>
              <a:rPr lang="en-US" dirty="0"/>
              <a:t>Yes we use surveillance</a:t>
            </a:r>
            <a:r>
              <a:rPr lang="en-US" baseline="0" dirty="0"/>
              <a:t> to improve health, but this definition is explicit about using it in action</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DA672B3-5022-4D31-944A-64E4C99B94F1}" type="slidenum">
              <a:rPr lang="en-US" smtClean="0"/>
              <a:t>9</a:t>
            </a:fld>
            <a:endParaRPr lang="en-US" dirty="0"/>
          </a:p>
        </p:txBody>
      </p:sp>
    </p:spTree>
    <p:extLst>
      <p:ext uri="{BB962C8B-B14F-4D97-AF65-F5344CB8AC3E}">
        <p14:creationId xmlns:p14="http://schemas.microsoft.com/office/powerpoint/2010/main" val="3491805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10797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64652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1628417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682629"/>
            <a:ext cx="7772400" cy="1470025"/>
          </a:xfrm>
        </p:spPr>
        <p:txBody>
          <a:bodyPr/>
          <a:lstStyle>
            <a:lvl1pPr algn="ctr">
              <a:defRPr/>
            </a:lvl1pPr>
          </a:lstStyle>
          <a:p>
            <a:pPr lvl="0"/>
            <a:r>
              <a:rPr lang="en-US" altLang="en-US" noProof="0"/>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050"/>
            </a:lvl1pPr>
          </a:lstStyle>
          <a:p>
            <a:pPr lvl="0"/>
            <a:r>
              <a:rPr lang="en-US" altLang="en-US" noProof="0"/>
              <a:t>Click to edit Master subtitle style</a:t>
            </a:r>
          </a:p>
        </p:txBody>
      </p:sp>
      <p:sp>
        <p:nvSpPr>
          <p:cNvPr id="5" name="Rectangle 5"/>
          <p:cNvSpPr>
            <a:spLocks noGrp="1" noChangeArrowheads="1"/>
          </p:cNvSpPr>
          <p:nvPr>
            <p:ph type="ftr" sz="quarter" idx="10"/>
          </p:nvPr>
        </p:nvSpPr>
        <p:spPr>
          <a:xfrm>
            <a:off x="2895600" y="6096000"/>
            <a:ext cx="2895600" cy="476250"/>
          </a:xfrm>
        </p:spPr>
        <p:txBody>
          <a:bodyPr/>
          <a:lstStyle>
            <a:lvl1pPr algn="l" eaLnBrk="0" hangingPunct="0">
              <a:spcBef>
                <a:spcPct val="50000"/>
              </a:spcBef>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Tree>
    <p:extLst>
      <p:ext uri="{BB962C8B-B14F-4D97-AF65-F5344CB8AC3E}">
        <p14:creationId xmlns:p14="http://schemas.microsoft.com/office/powerpoint/2010/main" val="1087540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5" name="Rectangle 8"/>
          <p:cNvSpPr>
            <a:spLocks noGrp="1" noChangeArrowheads="1"/>
          </p:cNvSpPr>
          <p:nvPr>
            <p:ph type="sldNum" sz="quarter" idx="11"/>
          </p:nvPr>
        </p:nvSpPr>
        <p:spPr>
          <a:ln/>
        </p:spPr>
        <p:txBody>
          <a:bodyPr/>
          <a:lstStyle>
            <a:lvl1pPr>
              <a:defRPr/>
            </a:lvl1pPr>
          </a:lstStyle>
          <a:p>
            <a:pPr>
              <a:defRPr/>
            </a:pPr>
            <a:fld id="{9DCE05ED-0F67-4513-9527-2A1227526633}" type="slidenum">
              <a:rPr lang="en-US" altLang="en-US"/>
              <a:pPr>
                <a:defRPr/>
              </a:pPr>
              <a:t>‹#›</a:t>
            </a:fld>
            <a:endParaRPr lang="en-US" altLang="en-US" dirty="0"/>
          </a:p>
        </p:txBody>
      </p:sp>
      <p:sp>
        <p:nvSpPr>
          <p:cNvPr id="6"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117594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2"/>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7"/>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5" name="Rectangle 8"/>
          <p:cNvSpPr>
            <a:spLocks noGrp="1" noChangeArrowheads="1"/>
          </p:cNvSpPr>
          <p:nvPr>
            <p:ph type="sldNum" sz="quarter" idx="11"/>
          </p:nvPr>
        </p:nvSpPr>
        <p:spPr>
          <a:ln/>
        </p:spPr>
        <p:txBody>
          <a:bodyPr/>
          <a:lstStyle>
            <a:lvl1pPr>
              <a:defRPr/>
            </a:lvl1pPr>
          </a:lstStyle>
          <a:p>
            <a:pPr>
              <a:defRPr/>
            </a:pPr>
            <a:fld id="{51C2228C-79F9-40A0-B584-78B0BD67D42B}" type="slidenum">
              <a:rPr lang="en-US" altLang="en-US"/>
              <a:pPr>
                <a:defRPr/>
              </a:pPr>
              <a:t>‹#›</a:t>
            </a:fld>
            <a:endParaRPr lang="en-US" altLang="en-US" dirty="0"/>
          </a:p>
        </p:txBody>
      </p:sp>
      <p:sp>
        <p:nvSpPr>
          <p:cNvPr id="6"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754255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6" name="Rectangle 8"/>
          <p:cNvSpPr>
            <a:spLocks noGrp="1" noChangeArrowheads="1"/>
          </p:cNvSpPr>
          <p:nvPr>
            <p:ph type="sldNum" sz="quarter" idx="11"/>
          </p:nvPr>
        </p:nvSpPr>
        <p:spPr>
          <a:ln/>
        </p:spPr>
        <p:txBody>
          <a:bodyPr/>
          <a:lstStyle>
            <a:lvl1pPr>
              <a:defRPr/>
            </a:lvl1pPr>
          </a:lstStyle>
          <a:p>
            <a:pPr>
              <a:defRPr/>
            </a:pPr>
            <a:fld id="{9129E693-EE9B-40C7-81B3-9AE651BDC064}" type="slidenum">
              <a:rPr lang="en-US" altLang="en-US"/>
              <a:pPr>
                <a:defRPr/>
              </a:pPr>
              <a:t>‹#›</a:t>
            </a:fld>
            <a:endParaRPr lang="en-US" altLang="en-US" dirty="0"/>
          </a:p>
        </p:txBody>
      </p:sp>
      <p:sp>
        <p:nvSpPr>
          <p:cNvPr id="7"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031329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8" name="Rectangle 8"/>
          <p:cNvSpPr>
            <a:spLocks noGrp="1" noChangeArrowheads="1"/>
          </p:cNvSpPr>
          <p:nvPr>
            <p:ph type="sldNum" sz="quarter" idx="11"/>
          </p:nvPr>
        </p:nvSpPr>
        <p:spPr>
          <a:ln/>
        </p:spPr>
        <p:txBody>
          <a:bodyPr/>
          <a:lstStyle>
            <a:lvl1pPr>
              <a:defRPr/>
            </a:lvl1pPr>
          </a:lstStyle>
          <a:p>
            <a:pPr>
              <a:defRPr/>
            </a:pPr>
            <a:fld id="{D75F34C6-6233-4238-AB9E-CE97219007F1}" type="slidenum">
              <a:rPr lang="en-US" altLang="en-US"/>
              <a:pPr>
                <a:defRPr/>
              </a:pPr>
              <a:t>‹#›</a:t>
            </a:fld>
            <a:endParaRPr lang="en-US" altLang="en-US" dirty="0"/>
          </a:p>
        </p:txBody>
      </p:sp>
      <p:sp>
        <p:nvSpPr>
          <p:cNvPr id="9"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882027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4" name="Rectangle 8"/>
          <p:cNvSpPr>
            <a:spLocks noGrp="1" noChangeArrowheads="1"/>
          </p:cNvSpPr>
          <p:nvPr>
            <p:ph type="sldNum" sz="quarter" idx="11"/>
          </p:nvPr>
        </p:nvSpPr>
        <p:spPr>
          <a:ln/>
        </p:spPr>
        <p:txBody>
          <a:bodyPr/>
          <a:lstStyle>
            <a:lvl1pPr>
              <a:defRPr/>
            </a:lvl1pPr>
          </a:lstStyle>
          <a:p>
            <a:pPr>
              <a:defRPr/>
            </a:pPr>
            <a:fld id="{3F14735C-7846-4008-9F15-28F3F03CA28D}" type="slidenum">
              <a:rPr lang="en-US" altLang="en-US"/>
              <a:pPr>
                <a:defRPr/>
              </a:pPr>
              <a:t>‹#›</a:t>
            </a:fld>
            <a:endParaRPr lang="en-US" altLang="en-US" dirty="0"/>
          </a:p>
        </p:txBody>
      </p:sp>
      <p:sp>
        <p:nvSpPr>
          <p:cNvPr id="5"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465699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3" name="Rectangle 8"/>
          <p:cNvSpPr>
            <a:spLocks noGrp="1" noChangeArrowheads="1"/>
          </p:cNvSpPr>
          <p:nvPr>
            <p:ph type="sldNum" sz="quarter" idx="11"/>
          </p:nvPr>
        </p:nvSpPr>
        <p:spPr>
          <a:ln/>
        </p:spPr>
        <p:txBody>
          <a:bodyPr/>
          <a:lstStyle>
            <a:lvl1pPr>
              <a:defRPr/>
            </a:lvl1pPr>
          </a:lstStyle>
          <a:p>
            <a:pPr>
              <a:defRPr/>
            </a:pPr>
            <a:fld id="{E6DDD10F-5FB1-41FC-979D-66BF25FD29F2}" type="slidenum">
              <a:rPr lang="en-US" altLang="en-US"/>
              <a:pPr>
                <a:defRPr/>
              </a:pPr>
              <a:t>‹#›</a:t>
            </a:fld>
            <a:endParaRPr lang="en-US" altLang="en-US" dirty="0"/>
          </a:p>
        </p:txBody>
      </p:sp>
      <p:sp>
        <p:nvSpPr>
          <p:cNvPr id="4"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650764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6" name="Rectangle 8"/>
          <p:cNvSpPr>
            <a:spLocks noGrp="1" noChangeArrowheads="1"/>
          </p:cNvSpPr>
          <p:nvPr>
            <p:ph type="sldNum" sz="quarter" idx="11"/>
          </p:nvPr>
        </p:nvSpPr>
        <p:spPr>
          <a:ln/>
        </p:spPr>
        <p:txBody>
          <a:bodyPr/>
          <a:lstStyle>
            <a:lvl1pPr>
              <a:defRPr/>
            </a:lvl1pPr>
          </a:lstStyle>
          <a:p>
            <a:pPr>
              <a:defRPr/>
            </a:pPr>
            <a:fld id="{BC002246-47F4-4677-8D39-9E6368BC7CC7}" type="slidenum">
              <a:rPr lang="en-US" altLang="en-US"/>
              <a:pPr>
                <a:defRPr/>
              </a:pPr>
              <a:t>‹#›</a:t>
            </a:fld>
            <a:endParaRPr lang="en-US" altLang="en-US" dirty="0"/>
          </a:p>
        </p:txBody>
      </p:sp>
      <p:sp>
        <p:nvSpPr>
          <p:cNvPr id="7"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64790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506141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6" name="Rectangle 8"/>
          <p:cNvSpPr>
            <a:spLocks noGrp="1" noChangeArrowheads="1"/>
          </p:cNvSpPr>
          <p:nvPr>
            <p:ph type="sldNum" sz="quarter" idx="11"/>
          </p:nvPr>
        </p:nvSpPr>
        <p:spPr>
          <a:ln/>
        </p:spPr>
        <p:txBody>
          <a:bodyPr/>
          <a:lstStyle>
            <a:lvl1pPr>
              <a:defRPr/>
            </a:lvl1pPr>
          </a:lstStyle>
          <a:p>
            <a:pPr>
              <a:defRPr/>
            </a:pPr>
            <a:fld id="{FF00511D-5066-404B-B476-D7AD4435950E}" type="slidenum">
              <a:rPr lang="en-US" altLang="en-US"/>
              <a:pPr>
                <a:defRPr/>
              </a:pPr>
              <a:t>‹#›</a:t>
            </a:fld>
            <a:endParaRPr lang="en-US" altLang="en-US" dirty="0"/>
          </a:p>
        </p:txBody>
      </p:sp>
      <p:sp>
        <p:nvSpPr>
          <p:cNvPr id="7"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22732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5" name="Rectangle 8"/>
          <p:cNvSpPr>
            <a:spLocks noGrp="1" noChangeArrowheads="1"/>
          </p:cNvSpPr>
          <p:nvPr>
            <p:ph type="sldNum" sz="quarter" idx="11"/>
          </p:nvPr>
        </p:nvSpPr>
        <p:spPr>
          <a:ln/>
        </p:spPr>
        <p:txBody>
          <a:bodyPr/>
          <a:lstStyle>
            <a:lvl1pPr>
              <a:defRPr/>
            </a:lvl1pPr>
          </a:lstStyle>
          <a:p>
            <a:pPr>
              <a:defRPr/>
            </a:pPr>
            <a:fld id="{C5C8FFA8-D26A-4F4E-9430-B76AFE838E52}" type="slidenum">
              <a:rPr lang="en-US" altLang="en-US"/>
              <a:pPr>
                <a:defRPr/>
              </a:pPr>
              <a:t>‹#›</a:t>
            </a:fld>
            <a:endParaRPr lang="en-US" altLang="en-US" dirty="0"/>
          </a:p>
        </p:txBody>
      </p:sp>
      <p:sp>
        <p:nvSpPr>
          <p:cNvPr id="6"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436467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dirty="0"/>
              <a:t>(Enter) DEPARTMENT (ALL CAPS)</a:t>
            </a:r>
            <a:br>
              <a:rPr lang="en-US" altLang="en-US" dirty="0"/>
            </a:br>
            <a:r>
              <a:rPr lang="en-US" altLang="en-US" dirty="0"/>
              <a:t>(Enter) Division or Office (Mixed Case)</a:t>
            </a:r>
          </a:p>
          <a:p>
            <a:pPr>
              <a:defRPr/>
            </a:pPr>
            <a:endParaRPr lang="en-US" altLang="en-US" dirty="0"/>
          </a:p>
        </p:txBody>
      </p:sp>
      <p:sp>
        <p:nvSpPr>
          <p:cNvPr id="5" name="Rectangle 8"/>
          <p:cNvSpPr>
            <a:spLocks noGrp="1" noChangeArrowheads="1"/>
          </p:cNvSpPr>
          <p:nvPr>
            <p:ph type="sldNum" sz="quarter" idx="11"/>
          </p:nvPr>
        </p:nvSpPr>
        <p:spPr>
          <a:ln/>
        </p:spPr>
        <p:txBody>
          <a:bodyPr/>
          <a:lstStyle>
            <a:lvl1pPr>
              <a:defRPr/>
            </a:lvl1pPr>
          </a:lstStyle>
          <a:p>
            <a:pPr>
              <a:defRPr/>
            </a:pPr>
            <a:fld id="{349713A6-7FF8-49D2-9B8F-6A64634B8750}" type="slidenum">
              <a:rPr lang="en-US" altLang="en-US"/>
              <a:pPr>
                <a:defRPr/>
              </a:pPr>
              <a:t>‹#›</a:t>
            </a:fld>
            <a:endParaRPr lang="en-US" altLang="en-US" dirty="0"/>
          </a:p>
        </p:txBody>
      </p:sp>
      <p:sp>
        <p:nvSpPr>
          <p:cNvPr id="6" name="Rectangle 10"/>
          <p:cNvSpPr>
            <a:spLocks noGrp="1" noChangeArrowheads="1"/>
          </p:cNvSpPr>
          <p:nvPr>
            <p:ph type="ftr"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870731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cxnSp>
        <p:nvCxnSpPr>
          <p:cNvPr id="4" name="Straight Connector 3"/>
          <p:cNvCxnSpPr/>
          <p:nvPr userDrawn="1"/>
        </p:nvCxnSpPr>
        <p:spPr>
          <a:xfrm>
            <a:off x="339725" y="765175"/>
            <a:ext cx="8375650" cy="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8" descr="CoraggioLogo_2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725" y="6581775"/>
            <a:ext cx="1016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1"/>
          </p:nvPr>
        </p:nvSpPr>
        <p:spPr>
          <a:xfrm>
            <a:off x="339725" y="192088"/>
            <a:ext cx="8375650" cy="573087"/>
          </a:xfrm>
          <a:prstGeom prst="rect">
            <a:avLst/>
          </a:prstGeom>
        </p:spPr>
        <p:txBody>
          <a:bodyPr/>
          <a:lstStyle>
            <a:lvl1pPr marL="0" indent="0">
              <a:buNone/>
              <a:defRPr sz="2600">
                <a:solidFill>
                  <a:schemeClr val="accent1"/>
                </a:solidFill>
                <a:latin typeface="Arial"/>
                <a:cs typeface="Arial"/>
              </a:defRPr>
            </a:lvl1pPr>
            <a:lvl2pPr>
              <a:defRPr sz="2600">
                <a:latin typeface="Arial"/>
                <a:cs typeface="Arial"/>
              </a:defRPr>
            </a:lvl2pPr>
            <a:lvl3pPr>
              <a:defRPr sz="2600">
                <a:latin typeface="Arial"/>
                <a:cs typeface="Arial"/>
              </a:defRPr>
            </a:lvl3pPr>
            <a:lvl4pPr>
              <a:defRPr sz="2600">
                <a:latin typeface="Arial"/>
                <a:cs typeface="Arial"/>
              </a:defRPr>
            </a:lvl4pPr>
            <a:lvl5pPr>
              <a:defRPr sz="2600">
                <a:latin typeface="Arial"/>
                <a:cs typeface="Arial"/>
              </a:defRPr>
            </a:lvl5pPr>
          </a:lstStyle>
          <a:p>
            <a:pPr lvl="0"/>
            <a:r>
              <a:rPr lang="en-US"/>
              <a:t>Click to edit Master text styles</a:t>
            </a:r>
          </a:p>
        </p:txBody>
      </p:sp>
      <p:sp>
        <p:nvSpPr>
          <p:cNvPr id="3" name="Content Placeholder 2"/>
          <p:cNvSpPr>
            <a:spLocks noGrp="1"/>
          </p:cNvSpPr>
          <p:nvPr>
            <p:ph sz="quarter" idx="12"/>
          </p:nvPr>
        </p:nvSpPr>
        <p:spPr>
          <a:xfrm>
            <a:off x="339725" y="862013"/>
            <a:ext cx="8375650" cy="5368925"/>
          </a:xfrm>
          <a:prstGeom prst="rect">
            <a:avLst/>
          </a:prstGeom>
        </p:spPr>
        <p:txBody>
          <a:bodyPr/>
          <a:lstStyle>
            <a:lvl1pPr marL="0" indent="0">
              <a:buNone/>
              <a:defRPr sz="1050"/>
            </a:lvl1pPr>
            <a:lvl2pPr marL="457200" indent="0">
              <a:buNone/>
              <a:defRPr sz="1050"/>
            </a:lvl2pPr>
            <a:lvl3pPr marL="914400" indent="0">
              <a:buNone/>
              <a:defRPr sz="1050"/>
            </a:lvl3pPr>
            <a:lvl4pPr marL="1371600" indent="0">
              <a:buNone/>
              <a:defRPr sz="1050"/>
            </a:lvl4pPr>
            <a:lvl5pPr marL="1828800" indent="0">
              <a:buNone/>
              <a:defRPr sz="1050"/>
            </a:lvl5pPr>
          </a:lstStyle>
          <a:p>
            <a:pPr lvl="0"/>
            <a:r>
              <a:rPr lang="en-US"/>
              <a:t>Click to edit Master text styles</a:t>
            </a:r>
          </a:p>
        </p:txBody>
      </p:sp>
      <p:sp>
        <p:nvSpPr>
          <p:cNvPr id="6" name="Slide Number Placeholder 12"/>
          <p:cNvSpPr>
            <a:spLocks noGrp="1"/>
          </p:cNvSpPr>
          <p:nvPr>
            <p:ph type="sldNum" sz="quarter" idx="13"/>
          </p:nvPr>
        </p:nvSpPr>
        <p:spPr>
          <a:xfrm>
            <a:off x="6691313" y="6477000"/>
            <a:ext cx="2133600" cy="365125"/>
          </a:xfrm>
        </p:spPr>
        <p:txBody>
          <a:bodyPr/>
          <a:lstStyle>
            <a:lvl1pPr>
              <a:defRPr/>
            </a:lvl1pPr>
          </a:lstStyle>
          <a:p>
            <a:pPr>
              <a:defRPr/>
            </a:pPr>
            <a:fld id="{E7FBDADC-476A-4821-B7E5-114366FDC3D3}" type="slidenum">
              <a:rPr lang="en-US"/>
              <a:pPr>
                <a:defRPr/>
              </a:pPr>
              <a:t>‹#›</a:t>
            </a:fld>
            <a:endParaRPr lang="en-US" dirty="0"/>
          </a:p>
        </p:txBody>
      </p:sp>
    </p:spTree>
    <p:extLst>
      <p:ext uri="{BB962C8B-B14F-4D97-AF65-F5344CB8AC3E}">
        <p14:creationId xmlns:p14="http://schemas.microsoft.com/office/powerpoint/2010/main" val="19580194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2021472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678383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86708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151295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4417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3319782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CAD594-92B1-48D8-AC6A-B5E264003951}" type="datetimeFigureOut">
              <a:rPr lang="en-US" smtClean="0"/>
              <a:t>11/6/2017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76CE21-0DF4-4B4E-B4AF-EE8C61114C52}" type="slidenum">
              <a:rPr lang="en-US" smtClean="0"/>
              <a:t>‹#›</a:t>
            </a:fld>
            <a:endParaRPr lang="en-US" dirty="0"/>
          </a:p>
        </p:txBody>
      </p:sp>
    </p:spTree>
    <p:extLst>
      <p:ext uri="{BB962C8B-B14F-4D97-AF65-F5344CB8AC3E}">
        <p14:creationId xmlns:p14="http://schemas.microsoft.com/office/powerpoint/2010/main" val="3796721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AD594-92B1-48D8-AC6A-B5E264003951}" type="datetimeFigureOut">
              <a:rPr lang="en-US" smtClean="0"/>
              <a:t>11/6/2017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6CE21-0DF4-4B4E-B4AF-EE8C61114C52}" type="slidenum">
              <a:rPr lang="en-US" smtClean="0"/>
              <a:t>‹#›</a:t>
            </a:fld>
            <a:endParaRPr lang="en-US" dirty="0"/>
          </a:p>
        </p:txBody>
      </p:sp>
    </p:spTree>
    <p:extLst>
      <p:ext uri="{BB962C8B-B14F-4D97-AF65-F5344CB8AC3E}">
        <p14:creationId xmlns:p14="http://schemas.microsoft.com/office/powerpoint/2010/main" val="1907034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457200" y="1600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304800" y="5943600"/>
            <a:ext cx="3505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50000"/>
              </a:spcBef>
              <a:defRPr sz="900">
                <a:solidFill>
                  <a:srgbClr val="005595"/>
                </a:solidFill>
                <a:latin typeface="+mn-lt"/>
              </a:defRPr>
            </a:lvl1pPr>
          </a:lstStyle>
          <a:p>
            <a:pPr eaLnBrk="0" fontAlgn="base" hangingPunct="0">
              <a:spcAft>
                <a:spcPct val="0"/>
              </a:spcAft>
              <a:defRPr/>
            </a:pPr>
            <a:r>
              <a:rPr lang="en-US" altLang="en-US" dirty="0"/>
              <a:t>(Enter) DEPARTMENT (ALL CAPS)</a:t>
            </a:r>
            <a:br>
              <a:rPr lang="en-US" altLang="en-US" dirty="0"/>
            </a:br>
            <a:r>
              <a:rPr lang="en-US" altLang="en-US" dirty="0"/>
              <a:t>(Enter) Division or Office (Mixed Case)</a:t>
            </a:r>
          </a:p>
          <a:p>
            <a:pPr eaLnBrk="0" fontAlgn="base" hangingPunct="0">
              <a:spcAft>
                <a:spcPct val="0"/>
              </a:spcAft>
              <a:defRPr/>
            </a:pPr>
            <a:endParaRPr lang="en-US" altLang="en-US" dirty="0"/>
          </a:p>
        </p:txBody>
      </p:sp>
      <p:sp>
        <p:nvSpPr>
          <p:cNvPr id="5128" name="Rectangle 8"/>
          <p:cNvSpPr>
            <a:spLocks noGrp="1" noChangeArrowheads="1"/>
          </p:cNvSpPr>
          <p:nvPr>
            <p:ph type="sldNum" sz="quarter" idx="4"/>
          </p:nvPr>
        </p:nvSpPr>
        <p:spPr bwMode="auto">
          <a:xfrm>
            <a:off x="304800" y="6477000"/>
            <a:ext cx="21336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750">
                <a:solidFill>
                  <a:srgbClr val="005595"/>
                </a:solidFill>
                <a:latin typeface="+mn-lt"/>
              </a:defRPr>
            </a:lvl1pPr>
          </a:lstStyle>
          <a:p>
            <a:pPr fontAlgn="base">
              <a:spcBef>
                <a:spcPct val="0"/>
              </a:spcBef>
              <a:spcAft>
                <a:spcPct val="0"/>
              </a:spcAft>
              <a:defRPr/>
            </a:pPr>
            <a:fld id="{259EC31F-4E85-44F5-ACFA-18376BFB02E8}" type="slidenum">
              <a:rPr lang="en-US" altLang="en-US"/>
              <a:pPr fontAlgn="base">
                <a:spcBef>
                  <a:spcPct val="0"/>
                </a:spcBef>
                <a:spcAft>
                  <a:spcPct val="0"/>
                </a:spcAft>
                <a:defRPr/>
              </a:pPr>
              <a:t>‹#›</a:t>
            </a:fld>
            <a:endParaRPr lang="en-US" altLang="en-US" dirty="0"/>
          </a:p>
        </p:txBody>
      </p:sp>
      <p:sp>
        <p:nvSpPr>
          <p:cNvPr id="5130" name="Rectangle 10"/>
          <p:cNvSpPr>
            <a:spLocks noGrp="1" noChangeArrowheads="1"/>
          </p:cNvSpPr>
          <p:nvPr>
            <p:ph type="ftr" sz="quarter" idx="3"/>
          </p:nvPr>
        </p:nvSpPr>
        <p:spPr bwMode="auto">
          <a:xfrm>
            <a:off x="3124200" y="6477000"/>
            <a:ext cx="2895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solidFill>
                  <a:srgbClr val="005595"/>
                </a:solidFill>
                <a:latin typeface="+mn-lt"/>
              </a:defRPr>
            </a:lvl1pPr>
          </a:lstStyle>
          <a:p>
            <a:pPr fontAlgn="base">
              <a:spcBef>
                <a:spcPct val="0"/>
              </a:spcBef>
              <a:spcAft>
                <a:spcPct val="0"/>
              </a:spcAft>
              <a:defRPr/>
            </a:pPr>
            <a:endParaRPr lang="en-US" altLang="en-US" dirty="0"/>
          </a:p>
        </p:txBody>
      </p:sp>
    </p:spTree>
    <p:extLst>
      <p:ext uri="{BB962C8B-B14F-4D97-AF65-F5344CB8AC3E}">
        <p14:creationId xmlns:p14="http://schemas.microsoft.com/office/powerpoint/2010/main" val="35917393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p:txStyles>
    <p:titleStyle>
      <a:lvl1pPr algn="l" rtl="0" eaLnBrk="0" fontAlgn="base" hangingPunct="0">
        <a:spcBef>
          <a:spcPct val="0"/>
        </a:spcBef>
        <a:spcAft>
          <a:spcPct val="0"/>
        </a:spcAft>
        <a:defRPr sz="2400" b="1" kern="1200">
          <a:solidFill>
            <a:srgbClr val="005595"/>
          </a:solidFill>
          <a:latin typeface="+mj-lt"/>
          <a:ea typeface="+mj-ea"/>
          <a:cs typeface="+mj-cs"/>
        </a:defRPr>
      </a:lvl1pPr>
      <a:lvl2pPr algn="l" rtl="0" eaLnBrk="0" fontAlgn="base" hangingPunct="0">
        <a:spcBef>
          <a:spcPct val="0"/>
        </a:spcBef>
        <a:spcAft>
          <a:spcPct val="0"/>
        </a:spcAft>
        <a:defRPr sz="2400" b="1">
          <a:solidFill>
            <a:srgbClr val="005595"/>
          </a:solidFill>
          <a:latin typeface="Arial" panose="020B0604020202020204" pitchFamily="34" charset="0"/>
        </a:defRPr>
      </a:lvl2pPr>
      <a:lvl3pPr algn="l" rtl="0" eaLnBrk="0" fontAlgn="base" hangingPunct="0">
        <a:spcBef>
          <a:spcPct val="0"/>
        </a:spcBef>
        <a:spcAft>
          <a:spcPct val="0"/>
        </a:spcAft>
        <a:defRPr sz="2400" b="1">
          <a:solidFill>
            <a:srgbClr val="005595"/>
          </a:solidFill>
          <a:latin typeface="Arial" panose="020B0604020202020204" pitchFamily="34" charset="0"/>
        </a:defRPr>
      </a:lvl3pPr>
      <a:lvl4pPr algn="l" rtl="0" eaLnBrk="0" fontAlgn="base" hangingPunct="0">
        <a:spcBef>
          <a:spcPct val="0"/>
        </a:spcBef>
        <a:spcAft>
          <a:spcPct val="0"/>
        </a:spcAft>
        <a:defRPr sz="2400" b="1">
          <a:solidFill>
            <a:srgbClr val="005595"/>
          </a:solidFill>
          <a:latin typeface="Arial" panose="020B0604020202020204" pitchFamily="34" charset="0"/>
        </a:defRPr>
      </a:lvl4pPr>
      <a:lvl5pPr algn="l" rtl="0" eaLnBrk="0" fontAlgn="base" hangingPunct="0">
        <a:spcBef>
          <a:spcPct val="0"/>
        </a:spcBef>
        <a:spcAft>
          <a:spcPct val="0"/>
        </a:spcAft>
        <a:defRPr sz="2400" b="1">
          <a:solidFill>
            <a:srgbClr val="005595"/>
          </a:solidFill>
          <a:latin typeface="Arial" panose="020B0604020202020204" pitchFamily="34" charset="0"/>
        </a:defRPr>
      </a:lvl5pPr>
      <a:lvl6pPr marL="342900" algn="l" rtl="0" fontAlgn="base">
        <a:spcBef>
          <a:spcPct val="0"/>
        </a:spcBef>
        <a:spcAft>
          <a:spcPct val="0"/>
        </a:spcAft>
        <a:defRPr sz="2400" b="1">
          <a:solidFill>
            <a:srgbClr val="005595"/>
          </a:solidFill>
          <a:latin typeface="Arial" panose="020B0604020202020204" pitchFamily="34" charset="0"/>
        </a:defRPr>
      </a:lvl6pPr>
      <a:lvl7pPr marL="685800" algn="l" rtl="0" fontAlgn="base">
        <a:spcBef>
          <a:spcPct val="0"/>
        </a:spcBef>
        <a:spcAft>
          <a:spcPct val="0"/>
        </a:spcAft>
        <a:defRPr sz="2400" b="1">
          <a:solidFill>
            <a:srgbClr val="005595"/>
          </a:solidFill>
          <a:latin typeface="Arial" panose="020B0604020202020204" pitchFamily="34" charset="0"/>
        </a:defRPr>
      </a:lvl7pPr>
      <a:lvl8pPr marL="1028700" algn="l" rtl="0" fontAlgn="base">
        <a:spcBef>
          <a:spcPct val="0"/>
        </a:spcBef>
        <a:spcAft>
          <a:spcPct val="0"/>
        </a:spcAft>
        <a:defRPr sz="2400" b="1">
          <a:solidFill>
            <a:srgbClr val="005595"/>
          </a:solidFill>
          <a:latin typeface="Arial" panose="020B0604020202020204" pitchFamily="34" charset="0"/>
        </a:defRPr>
      </a:lvl8pPr>
      <a:lvl9pPr marL="1371600" algn="l" rtl="0" fontAlgn="base">
        <a:spcBef>
          <a:spcPct val="0"/>
        </a:spcBef>
        <a:spcAft>
          <a:spcPct val="0"/>
        </a:spcAft>
        <a:defRPr sz="2400" b="1">
          <a:solidFill>
            <a:srgbClr val="005595"/>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1500" kern="1200">
          <a:solidFill>
            <a:srgbClr val="005595"/>
          </a:solidFill>
          <a:latin typeface="+mn-lt"/>
          <a:ea typeface="+mn-ea"/>
          <a:cs typeface="+mn-cs"/>
        </a:defRPr>
      </a:lvl1pPr>
      <a:lvl2pPr marL="557213" indent="-214313" algn="l" rtl="0" eaLnBrk="0" fontAlgn="base" hangingPunct="0">
        <a:spcBef>
          <a:spcPct val="20000"/>
        </a:spcBef>
        <a:spcAft>
          <a:spcPct val="0"/>
        </a:spcAft>
        <a:buChar char="–"/>
        <a:defRPr kern="1200">
          <a:solidFill>
            <a:srgbClr val="005595"/>
          </a:solidFill>
          <a:latin typeface="+mn-lt"/>
          <a:ea typeface="+mn-ea"/>
          <a:cs typeface="+mn-cs"/>
        </a:defRPr>
      </a:lvl2pPr>
      <a:lvl3pPr marL="857250" indent="-171450" algn="l" rtl="0" eaLnBrk="0" fontAlgn="base" hangingPunct="0">
        <a:spcBef>
          <a:spcPct val="20000"/>
        </a:spcBef>
        <a:spcAft>
          <a:spcPct val="0"/>
        </a:spcAft>
        <a:buChar char="•"/>
        <a:defRPr sz="1200" kern="1200">
          <a:solidFill>
            <a:srgbClr val="005595"/>
          </a:solidFill>
          <a:latin typeface="+mn-lt"/>
          <a:ea typeface="+mn-ea"/>
          <a:cs typeface="+mn-cs"/>
        </a:defRPr>
      </a:lvl3pPr>
      <a:lvl4pPr marL="1200150" indent="-171450" algn="l" rtl="0" eaLnBrk="0" fontAlgn="base" hangingPunct="0">
        <a:spcBef>
          <a:spcPct val="20000"/>
        </a:spcBef>
        <a:spcAft>
          <a:spcPct val="0"/>
        </a:spcAft>
        <a:buChar char="–"/>
        <a:defRPr sz="1000" kern="1200">
          <a:solidFill>
            <a:srgbClr val="005595"/>
          </a:solidFill>
          <a:latin typeface="+mn-lt"/>
          <a:ea typeface="+mn-ea"/>
          <a:cs typeface="+mn-cs"/>
        </a:defRPr>
      </a:lvl4pPr>
      <a:lvl5pPr marL="1543050" indent="-171450" algn="l" rtl="0" eaLnBrk="0" fontAlgn="base" hangingPunct="0">
        <a:spcBef>
          <a:spcPct val="20000"/>
        </a:spcBef>
        <a:spcAft>
          <a:spcPct val="0"/>
        </a:spcAft>
        <a:buChar char="»"/>
        <a:defRPr sz="1000" kern="1200">
          <a:solidFill>
            <a:srgbClr val="00559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g"/></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openxmlformats.org/officeDocument/2006/relationships/hyperlink" Target="mailto:victoria.h.buelow@state.or.us" TargetMode="External"/><Relationship Id="rId3" Type="http://schemas.openxmlformats.org/officeDocument/2006/relationships/hyperlink" Target="mailto:sarah.hargand@state.or.us" TargetMode="External"/><Relationship Id="rId7" Type="http://schemas.openxmlformats.org/officeDocument/2006/relationships/hyperlink" Target="mailto:shaun.w.parkman@state.or.us"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hyperlink" Target="mailto:todd.beran@state.or.us" TargetMode="External"/><Relationship Id="rId5" Type="http://schemas.openxmlformats.org/officeDocument/2006/relationships/hyperlink" Target="mailto:rodney.garland@state.or.us" TargetMode="External"/><Relationship Id="rId4" Type="http://schemas.openxmlformats.org/officeDocument/2006/relationships/hyperlink" Target="mailto:duyen.l.ngo@state.or.u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05740" y="813074"/>
            <a:ext cx="8763000" cy="1470025"/>
          </a:xfrm>
        </p:spPr>
        <p:txBody>
          <a:bodyPr/>
          <a:lstStyle/>
          <a:p>
            <a:pPr eaLnBrk="1" hangingPunct="1"/>
            <a:r>
              <a:rPr lang="en-US" altLang="en-US" sz="4400" dirty="0">
                <a:solidFill>
                  <a:schemeClr val="tx1">
                    <a:lumMod val="75000"/>
                    <a:lumOff val="25000"/>
                  </a:schemeClr>
                </a:solidFill>
                <a:latin typeface="Calibri" panose="020F0502020204030204" pitchFamily="34" charset="0"/>
                <a:cs typeface="Calibri" panose="020F0502020204030204" pitchFamily="34" charset="0"/>
              </a:rPr>
              <a:t>Surveillance data to support alcohol, tobacco and drug prevention</a:t>
            </a:r>
          </a:p>
        </p:txBody>
      </p:sp>
      <p:sp>
        <p:nvSpPr>
          <p:cNvPr id="5123" name="Rectangle 3"/>
          <p:cNvSpPr>
            <a:spLocks noGrp="1" noChangeArrowheads="1"/>
          </p:cNvSpPr>
          <p:nvPr>
            <p:ph type="subTitle" idx="1"/>
          </p:nvPr>
        </p:nvSpPr>
        <p:spPr>
          <a:xfrm>
            <a:off x="563880" y="2621280"/>
            <a:ext cx="8016240" cy="754380"/>
          </a:xfrm>
        </p:spPr>
        <p:txBody>
          <a:bodyPr/>
          <a:lstStyle/>
          <a:p>
            <a:pPr eaLnBrk="1" hangingPunct="1"/>
            <a:r>
              <a:rPr lang="en-US" altLang="en-US" sz="2400" b="1" dirty="0">
                <a:solidFill>
                  <a:schemeClr val="tx1">
                    <a:lumMod val="75000"/>
                    <a:lumOff val="25000"/>
                  </a:schemeClr>
                </a:solidFill>
                <a:latin typeface="Calibri" panose="020F0502020204030204" pitchFamily="34" charset="0"/>
                <a:cs typeface="Calibri" panose="020F0502020204030204" pitchFamily="34" charset="0"/>
              </a:rPr>
              <a:t>Vicky Buelow, MA</a:t>
            </a:r>
          </a:p>
          <a:p>
            <a:pPr eaLnBrk="1" hangingPunct="1"/>
            <a:r>
              <a:rPr lang="en-US" altLang="en-US" sz="2400" dirty="0">
                <a:solidFill>
                  <a:schemeClr val="tx1">
                    <a:lumMod val="75000"/>
                    <a:lumOff val="25000"/>
                  </a:schemeClr>
                </a:solidFill>
                <a:latin typeface="Calibri" panose="020F0502020204030204" pitchFamily="34" charset="0"/>
                <a:cs typeface="Calibri" panose="020F0502020204030204" pitchFamily="34" charset="0"/>
              </a:rPr>
              <a:t>Alcohol and Drug Prevention Lead Research Analyst</a:t>
            </a:r>
          </a:p>
          <a:p>
            <a:pPr eaLnBrk="1" hangingPunct="1"/>
            <a:r>
              <a:rPr lang="en-US" altLang="en-US" sz="2400" dirty="0">
                <a:solidFill>
                  <a:schemeClr val="tx1">
                    <a:lumMod val="75000"/>
                    <a:lumOff val="25000"/>
                  </a:schemeClr>
                </a:solidFill>
                <a:latin typeface="Calibri" panose="020F0502020204030204" pitchFamily="34" charset="0"/>
                <a:cs typeface="Calibri" panose="020F0502020204030204" pitchFamily="34" charset="0"/>
              </a:rPr>
              <a:t>Grantees &amp; Contractors Annual Meeting</a:t>
            </a:r>
          </a:p>
          <a:p>
            <a:pPr eaLnBrk="1" hangingPunct="1"/>
            <a:r>
              <a:rPr lang="en-US" altLang="en-US" sz="2400" dirty="0">
                <a:solidFill>
                  <a:schemeClr val="tx1">
                    <a:lumMod val="75000"/>
                    <a:lumOff val="25000"/>
                  </a:schemeClr>
                </a:solidFill>
                <a:latin typeface="Calibri" panose="020F0502020204030204" pitchFamily="34" charset="0"/>
                <a:cs typeface="Calibri" panose="020F0502020204030204" pitchFamily="34" charset="0"/>
              </a:rPr>
              <a:t>November 8, 2017</a:t>
            </a:r>
          </a:p>
          <a:p>
            <a:pPr eaLnBrk="1" hangingPunct="1"/>
            <a:endParaRPr lang="en-US" altLang="en-US" sz="28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454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panose="020F0502020204030204" pitchFamily="34" charset="0"/>
                <a:cs typeface="Calibri" panose="020F0502020204030204" pitchFamily="34" charset="0"/>
              </a:rPr>
              <a:t>How is it used?</a:t>
            </a:r>
          </a:p>
        </p:txBody>
      </p:sp>
    </p:spTree>
    <p:extLst>
      <p:ext uri="{BB962C8B-B14F-4D97-AF65-F5344CB8AC3E}">
        <p14:creationId xmlns:p14="http://schemas.microsoft.com/office/powerpoint/2010/main" val="3063729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28650" y="1654103"/>
            <a:ext cx="4238513" cy="1077218"/>
          </a:xfrm>
          <a:prstGeom prst="rect">
            <a:avLst/>
          </a:prstGeom>
          <a:noFill/>
        </p:spPr>
        <p:txBody>
          <a:bodyPr wrap="square" rtlCol="0">
            <a:spAutoFit/>
          </a:bodyPr>
          <a:lstStyle/>
          <a:p>
            <a:r>
              <a:rPr lang="en-US" sz="3200" dirty="0"/>
              <a:t>Identify problems</a:t>
            </a:r>
          </a:p>
          <a:p>
            <a:endParaRPr lang="en-US" sz="3200" dirty="0"/>
          </a:p>
        </p:txBody>
      </p:sp>
      <p:sp>
        <p:nvSpPr>
          <p:cNvPr id="10" name="TextBox 9"/>
          <p:cNvSpPr txBox="1"/>
          <p:nvPr/>
        </p:nvSpPr>
        <p:spPr>
          <a:xfrm>
            <a:off x="628651" y="2411588"/>
            <a:ext cx="3575359" cy="1569660"/>
          </a:xfrm>
          <a:prstGeom prst="rect">
            <a:avLst/>
          </a:prstGeom>
          <a:noFill/>
        </p:spPr>
        <p:txBody>
          <a:bodyPr wrap="square" rtlCol="0">
            <a:spAutoFit/>
          </a:bodyPr>
          <a:lstStyle/>
          <a:p>
            <a:r>
              <a:rPr lang="en-US" sz="3200" dirty="0"/>
              <a:t>Gauge magnitude and scale</a:t>
            </a:r>
          </a:p>
          <a:p>
            <a:endParaRPr lang="en-US" sz="3200" dirty="0"/>
          </a:p>
        </p:txBody>
      </p:sp>
      <p:sp>
        <p:nvSpPr>
          <p:cNvPr id="12" name="TextBox 11"/>
          <p:cNvSpPr txBox="1"/>
          <p:nvPr/>
        </p:nvSpPr>
        <p:spPr>
          <a:xfrm>
            <a:off x="628650" y="3625977"/>
            <a:ext cx="4238513" cy="1077218"/>
          </a:xfrm>
          <a:prstGeom prst="rect">
            <a:avLst/>
          </a:prstGeom>
          <a:noFill/>
        </p:spPr>
        <p:txBody>
          <a:bodyPr wrap="square" rtlCol="0">
            <a:spAutoFit/>
          </a:bodyPr>
          <a:lstStyle/>
          <a:p>
            <a:r>
              <a:rPr lang="en-US" sz="3200" dirty="0"/>
              <a:t>Inform decisions</a:t>
            </a:r>
          </a:p>
          <a:p>
            <a:endParaRPr lang="en-US" sz="3200" dirty="0"/>
          </a:p>
        </p:txBody>
      </p:sp>
      <p:sp>
        <p:nvSpPr>
          <p:cNvPr id="15"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panose="020F0502020204030204" pitchFamily="34" charset="0"/>
                <a:cs typeface="Calibri" panose="020F0502020204030204" pitchFamily="34" charset="0"/>
              </a:rPr>
              <a:t>How is it used?</a:t>
            </a:r>
          </a:p>
        </p:txBody>
      </p:sp>
    </p:spTree>
    <p:extLst>
      <p:ext uri="{BB962C8B-B14F-4D97-AF65-F5344CB8AC3E}">
        <p14:creationId xmlns:p14="http://schemas.microsoft.com/office/powerpoint/2010/main" val="1902944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28650" y="1654103"/>
            <a:ext cx="4238513" cy="1077218"/>
          </a:xfrm>
          <a:prstGeom prst="rect">
            <a:avLst/>
          </a:prstGeom>
          <a:noFill/>
        </p:spPr>
        <p:txBody>
          <a:bodyPr wrap="square" rtlCol="0">
            <a:spAutoFit/>
          </a:bodyPr>
          <a:lstStyle/>
          <a:p>
            <a:r>
              <a:rPr lang="en-US" sz="3200" dirty="0"/>
              <a:t>Identify problems</a:t>
            </a:r>
          </a:p>
          <a:p>
            <a:endParaRPr lang="en-US" sz="3200" dirty="0"/>
          </a:p>
        </p:txBody>
      </p:sp>
      <p:sp>
        <p:nvSpPr>
          <p:cNvPr id="10" name="TextBox 9"/>
          <p:cNvSpPr txBox="1"/>
          <p:nvPr/>
        </p:nvSpPr>
        <p:spPr>
          <a:xfrm>
            <a:off x="628651" y="2411588"/>
            <a:ext cx="3575359" cy="1569660"/>
          </a:xfrm>
          <a:prstGeom prst="rect">
            <a:avLst/>
          </a:prstGeom>
          <a:noFill/>
        </p:spPr>
        <p:txBody>
          <a:bodyPr wrap="square" rtlCol="0">
            <a:spAutoFit/>
          </a:bodyPr>
          <a:lstStyle/>
          <a:p>
            <a:r>
              <a:rPr lang="en-US" sz="3200" dirty="0"/>
              <a:t>Gauge magnitude and scale</a:t>
            </a:r>
          </a:p>
          <a:p>
            <a:endParaRPr lang="en-US" sz="3200" dirty="0"/>
          </a:p>
        </p:txBody>
      </p:sp>
      <p:sp>
        <p:nvSpPr>
          <p:cNvPr id="11" name="TextBox 10"/>
          <p:cNvSpPr txBox="1"/>
          <p:nvPr/>
        </p:nvSpPr>
        <p:spPr>
          <a:xfrm>
            <a:off x="4440550" y="3649710"/>
            <a:ext cx="4582759" cy="1077218"/>
          </a:xfrm>
          <a:prstGeom prst="rect">
            <a:avLst/>
          </a:prstGeom>
          <a:noFill/>
        </p:spPr>
        <p:txBody>
          <a:bodyPr wrap="square" rtlCol="0">
            <a:spAutoFit/>
          </a:bodyPr>
          <a:lstStyle/>
          <a:p>
            <a:r>
              <a:rPr lang="en-US" sz="3200" dirty="0"/>
              <a:t>Monitor changes</a:t>
            </a:r>
          </a:p>
          <a:p>
            <a:endParaRPr lang="en-US" sz="3200" dirty="0"/>
          </a:p>
        </p:txBody>
      </p:sp>
      <p:sp>
        <p:nvSpPr>
          <p:cNvPr id="12" name="TextBox 11"/>
          <p:cNvSpPr txBox="1"/>
          <p:nvPr/>
        </p:nvSpPr>
        <p:spPr>
          <a:xfrm>
            <a:off x="628650" y="3625977"/>
            <a:ext cx="4238513" cy="1077218"/>
          </a:xfrm>
          <a:prstGeom prst="rect">
            <a:avLst/>
          </a:prstGeom>
          <a:noFill/>
        </p:spPr>
        <p:txBody>
          <a:bodyPr wrap="square" rtlCol="0">
            <a:spAutoFit/>
          </a:bodyPr>
          <a:lstStyle/>
          <a:p>
            <a:r>
              <a:rPr lang="en-US" sz="3200" dirty="0"/>
              <a:t>Inform decisions</a:t>
            </a:r>
          </a:p>
          <a:p>
            <a:endParaRPr lang="en-US" sz="3200" dirty="0"/>
          </a:p>
        </p:txBody>
      </p:sp>
      <p:sp>
        <p:nvSpPr>
          <p:cNvPr id="13" name="TextBox 12"/>
          <p:cNvSpPr txBox="1"/>
          <p:nvPr/>
        </p:nvSpPr>
        <p:spPr>
          <a:xfrm>
            <a:off x="4478985" y="1662886"/>
            <a:ext cx="4335331" cy="1077218"/>
          </a:xfrm>
          <a:prstGeom prst="rect">
            <a:avLst/>
          </a:prstGeom>
          <a:noFill/>
        </p:spPr>
        <p:txBody>
          <a:bodyPr wrap="square" rtlCol="0">
            <a:spAutoFit/>
          </a:bodyPr>
          <a:lstStyle/>
          <a:p>
            <a:r>
              <a:rPr lang="en-US" sz="3200" dirty="0"/>
              <a:t>Planning and prioritizing</a:t>
            </a:r>
          </a:p>
          <a:p>
            <a:endParaRPr lang="en-US" sz="3200" dirty="0"/>
          </a:p>
        </p:txBody>
      </p:sp>
      <p:sp>
        <p:nvSpPr>
          <p:cNvPr id="14" name="TextBox 13"/>
          <p:cNvSpPr txBox="1"/>
          <p:nvPr/>
        </p:nvSpPr>
        <p:spPr>
          <a:xfrm>
            <a:off x="4478985" y="2431763"/>
            <a:ext cx="4206241" cy="1569660"/>
          </a:xfrm>
          <a:prstGeom prst="rect">
            <a:avLst/>
          </a:prstGeom>
          <a:noFill/>
        </p:spPr>
        <p:txBody>
          <a:bodyPr wrap="square" rtlCol="0">
            <a:spAutoFit/>
          </a:bodyPr>
          <a:lstStyle/>
          <a:p>
            <a:r>
              <a:rPr lang="en-US" sz="3200" dirty="0"/>
              <a:t>Evaluate programs and interventions</a:t>
            </a:r>
          </a:p>
          <a:p>
            <a:endParaRPr lang="en-US" sz="3200" dirty="0"/>
          </a:p>
        </p:txBody>
      </p:sp>
      <p:sp>
        <p:nvSpPr>
          <p:cNvPr id="15"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panose="020F0502020204030204" pitchFamily="34" charset="0"/>
                <a:cs typeface="Calibri" panose="020F0502020204030204" pitchFamily="34" charset="0"/>
              </a:rPr>
              <a:t>How is it used?</a:t>
            </a:r>
          </a:p>
        </p:txBody>
      </p:sp>
    </p:spTree>
    <p:extLst>
      <p:ext uri="{BB962C8B-B14F-4D97-AF65-F5344CB8AC3E}">
        <p14:creationId xmlns:p14="http://schemas.microsoft.com/office/powerpoint/2010/main" val="3506676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9081"/>
          <a:stretch/>
        </p:blipFill>
        <p:spPr>
          <a:xfrm>
            <a:off x="-8967" y="4513610"/>
            <a:ext cx="9144000" cy="3103581"/>
          </a:xfrm>
          <a:prstGeom prst="rect">
            <a:avLst/>
          </a:prstGeom>
        </p:spPr>
      </p:pic>
      <p:sp>
        <p:nvSpPr>
          <p:cNvPr id="2" name="Title 1"/>
          <p:cNvSpPr>
            <a:spLocks noGrp="1"/>
          </p:cNvSpPr>
          <p:nvPr>
            <p:ph type="title"/>
          </p:nvPr>
        </p:nvSpPr>
        <p:spPr>
          <a:xfrm>
            <a:off x="2886852" y="5114554"/>
            <a:ext cx="4919001" cy="1325563"/>
          </a:xfrm>
        </p:spPr>
        <p:txBody>
          <a:bodyPr>
            <a:noAutofit/>
          </a:bodyPr>
          <a:lstStyle/>
          <a:p>
            <a:r>
              <a:rPr lang="en-US" sz="4000" b="1" dirty="0">
                <a:solidFill>
                  <a:schemeClr val="bg1"/>
                </a:solidFill>
                <a:latin typeface="+mn-lt"/>
              </a:rPr>
              <a:t>Data is the foundation of our work!</a:t>
            </a:r>
          </a:p>
        </p:txBody>
      </p:sp>
      <p:sp>
        <p:nvSpPr>
          <p:cNvPr id="9" name="TextBox 8"/>
          <p:cNvSpPr txBox="1"/>
          <p:nvPr/>
        </p:nvSpPr>
        <p:spPr>
          <a:xfrm>
            <a:off x="628650" y="1654103"/>
            <a:ext cx="4238513" cy="1077218"/>
          </a:xfrm>
          <a:prstGeom prst="rect">
            <a:avLst/>
          </a:prstGeom>
          <a:noFill/>
        </p:spPr>
        <p:txBody>
          <a:bodyPr wrap="square" rtlCol="0">
            <a:spAutoFit/>
          </a:bodyPr>
          <a:lstStyle/>
          <a:p>
            <a:r>
              <a:rPr lang="en-US" sz="3200" dirty="0"/>
              <a:t>Identify problems</a:t>
            </a:r>
          </a:p>
          <a:p>
            <a:endParaRPr lang="en-US" sz="3200" dirty="0"/>
          </a:p>
        </p:txBody>
      </p:sp>
      <p:sp>
        <p:nvSpPr>
          <p:cNvPr id="10" name="TextBox 9"/>
          <p:cNvSpPr txBox="1"/>
          <p:nvPr/>
        </p:nvSpPr>
        <p:spPr>
          <a:xfrm>
            <a:off x="628651" y="2411588"/>
            <a:ext cx="3575359" cy="1569660"/>
          </a:xfrm>
          <a:prstGeom prst="rect">
            <a:avLst/>
          </a:prstGeom>
          <a:noFill/>
        </p:spPr>
        <p:txBody>
          <a:bodyPr wrap="square" rtlCol="0">
            <a:spAutoFit/>
          </a:bodyPr>
          <a:lstStyle/>
          <a:p>
            <a:r>
              <a:rPr lang="en-US" sz="3200" dirty="0"/>
              <a:t>Gauge magnitude and scale</a:t>
            </a:r>
          </a:p>
          <a:p>
            <a:endParaRPr lang="en-US" sz="3200" dirty="0"/>
          </a:p>
        </p:txBody>
      </p:sp>
      <p:sp>
        <p:nvSpPr>
          <p:cNvPr id="11" name="TextBox 10"/>
          <p:cNvSpPr txBox="1"/>
          <p:nvPr/>
        </p:nvSpPr>
        <p:spPr>
          <a:xfrm>
            <a:off x="4440550" y="3649710"/>
            <a:ext cx="4582759" cy="1077218"/>
          </a:xfrm>
          <a:prstGeom prst="rect">
            <a:avLst/>
          </a:prstGeom>
          <a:noFill/>
        </p:spPr>
        <p:txBody>
          <a:bodyPr wrap="square" rtlCol="0">
            <a:spAutoFit/>
          </a:bodyPr>
          <a:lstStyle/>
          <a:p>
            <a:r>
              <a:rPr lang="en-US" sz="3200" dirty="0"/>
              <a:t>Monitor changes</a:t>
            </a:r>
          </a:p>
          <a:p>
            <a:endParaRPr lang="en-US" sz="3200" dirty="0"/>
          </a:p>
        </p:txBody>
      </p:sp>
      <p:sp>
        <p:nvSpPr>
          <p:cNvPr id="12" name="TextBox 11"/>
          <p:cNvSpPr txBox="1"/>
          <p:nvPr/>
        </p:nvSpPr>
        <p:spPr>
          <a:xfrm>
            <a:off x="628650" y="3625977"/>
            <a:ext cx="4238513" cy="1077218"/>
          </a:xfrm>
          <a:prstGeom prst="rect">
            <a:avLst/>
          </a:prstGeom>
          <a:noFill/>
        </p:spPr>
        <p:txBody>
          <a:bodyPr wrap="square" rtlCol="0">
            <a:spAutoFit/>
          </a:bodyPr>
          <a:lstStyle/>
          <a:p>
            <a:r>
              <a:rPr lang="en-US" sz="3200" dirty="0"/>
              <a:t>Inform decisions</a:t>
            </a:r>
          </a:p>
          <a:p>
            <a:endParaRPr lang="en-US" sz="3200" dirty="0"/>
          </a:p>
        </p:txBody>
      </p:sp>
      <p:sp>
        <p:nvSpPr>
          <p:cNvPr id="13" name="TextBox 12"/>
          <p:cNvSpPr txBox="1"/>
          <p:nvPr/>
        </p:nvSpPr>
        <p:spPr>
          <a:xfrm>
            <a:off x="4478985" y="1662886"/>
            <a:ext cx="4335331" cy="1077218"/>
          </a:xfrm>
          <a:prstGeom prst="rect">
            <a:avLst/>
          </a:prstGeom>
          <a:noFill/>
        </p:spPr>
        <p:txBody>
          <a:bodyPr wrap="square" rtlCol="0">
            <a:spAutoFit/>
          </a:bodyPr>
          <a:lstStyle/>
          <a:p>
            <a:r>
              <a:rPr lang="en-US" sz="3200" dirty="0"/>
              <a:t>Planning and prioritizing</a:t>
            </a:r>
          </a:p>
          <a:p>
            <a:endParaRPr lang="en-US" sz="3200" dirty="0"/>
          </a:p>
        </p:txBody>
      </p:sp>
      <p:sp>
        <p:nvSpPr>
          <p:cNvPr id="14" name="TextBox 13"/>
          <p:cNvSpPr txBox="1"/>
          <p:nvPr/>
        </p:nvSpPr>
        <p:spPr>
          <a:xfrm>
            <a:off x="4478985" y="2431763"/>
            <a:ext cx="4206241" cy="1569660"/>
          </a:xfrm>
          <a:prstGeom prst="rect">
            <a:avLst/>
          </a:prstGeom>
          <a:noFill/>
        </p:spPr>
        <p:txBody>
          <a:bodyPr wrap="square" rtlCol="0">
            <a:spAutoFit/>
          </a:bodyPr>
          <a:lstStyle/>
          <a:p>
            <a:r>
              <a:rPr lang="en-US" sz="3200" dirty="0"/>
              <a:t>Evaluate programs and interventions</a:t>
            </a:r>
          </a:p>
          <a:p>
            <a:endParaRPr lang="en-US" sz="3200" dirty="0"/>
          </a:p>
        </p:txBody>
      </p:sp>
      <p:sp>
        <p:nvSpPr>
          <p:cNvPr id="15"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panose="020F0502020204030204" pitchFamily="34" charset="0"/>
                <a:cs typeface="Calibri" panose="020F0502020204030204" pitchFamily="34" charset="0"/>
              </a:rPr>
              <a:t>How is it used?</a:t>
            </a:r>
          </a:p>
        </p:txBody>
      </p:sp>
    </p:spTree>
    <p:extLst>
      <p:ext uri="{BB962C8B-B14F-4D97-AF65-F5344CB8AC3E}">
        <p14:creationId xmlns:p14="http://schemas.microsoft.com/office/powerpoint/2010/main" val="58243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471" y="1647658"/>
            <a:ext cx="5765529" cy="4909128"/>
          </a:xfrm>
          <a:prstGeom prst="rect">
            <a:avLst/>
          </a:prstGeom>
        </p:spPr>
      </p:pic>
      <p:sp>
        <p:nvSpPr>
          <p:cNvPr id="5" name="Title 4"/>
          <p:cNvSpPr>
            <a:spLocks noGrp="1"/>
          </p:cNvSpPr>
          <p:nvPr>
            <p:ph type="title"/>
          </p:nvPr>
        </p:nvSpPr>
        <p:spPr>
          <a:xfrm>
            <a:off x="682437" y="984876"/>
            <a:ext cx="4986842" cy="1325563"/>
          </a:xfrm>
        </p:spPr>
        <p:txBody>
          <a:bodyPr>
            <a:noAutofit/>
          </a:bodyPr>
          <a:lstStyle/>
          <a:p>
            <a:r>
              <a:rPr lang="en-US" b="1" dirty="0">
                <a:latin typeface="+mn-lt"/>
              </a:rPr>
              <a:t>Where does surveillance data come from?</a:t>
            </a:r>
          </a:p>
        </p:txBody>
      </p:sp>
    </p:spTree>
    <p:extLst>
      <p:ext uri="{BB962C8B-B14F-4D97-AF65-F5344CB8AC3E}">
        <p14:creationId xmlns:p14="http://schemas.microsoft.com/office/powerpoint/2010/main" val="54624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2" r="30528"/>
          <a:stretch/>
        </p:blipFill>
        <p:spPr>
          <a:xfrm>
            <a:off x="0" y="0"/>
            <a:ext cx="9144000" cy="6858000"/>
          </a:xfrm>
          <a:prstGeom prst="rect">
            <a:avLst/>
          </a:prstGeom>
        </p:spPr>
      </p:pic>
      <p:sp>
        <p:nvSpPr>
          <p:cNvPr id="2" name="Title 1"/>
          <p:cNvSpPr>
            <a:spLocks noGrp="1"/>
          </p:cNvSpPr>
          <p:nvPr>
            <p:ph type="title"/>
          </p:nvPr>
        </p:nvSpPr>
        <p:spPr>
          <a:xfrm>
            <a:off x="435012" y="106943"/>
            <a:ext cx="7886700" cy="1325563"/>
          </a:xfrm>
        </p:spPr>
        <p:txBody>
          <a:bodyPr/>
          <a:lstStyle/>
          <a:p>
            <a:r>
              <a:rPr lang="en-US" b="1" dirty="0">
                <a:solidFill>
                  <a:schemeClr val="bg1"/>
                </a:solidFill>
                <a:latin typeface="+mn-lt"/>
              </a:rPr>
              <a:t>Surveillance systems</a:t>
            </a:r>
          </a:p>
        </p:txBody>
      </p:sp>
    </p:spTree>
    <p:extLst>
      <p:ext uri="{BB962C8B-B14F-4D97-AF65-F5344CB8AC3E}">
        <p14:creationId xmlns:p14="http://schemas.microsoft.com/office/powerpoint/2010/main" val="4076594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What makes a good system?</a:t>
            </a:r>
          </a:p>
        </p:txBody>
      </p:sp>
      <p:sp>
        <p:nvSpPr>
          <p:cNvPr id="6" name="Content Placeholder 5">
            <a:extLst>
              <a:ext uri="{FF2B5EF4-FFF2-40B4-BE49-F238E27FC236}">
                <a16:creationId xmlns="" xmlns:a16="http://schemas.microsoft.com/office/drawing/2014/main" id="{DAB11867-3995-440E-8310-0E20687AF0F7}"/>
              </a:ext>
            </a:extLst>
          </p:cNvPr>
          <p:cNvSpPr>
            <a:spLocks noGrp="1"/>
          </p:cNvSpPr>
          <p:nvPr>
            <p:ph sz="half" idx="2"/>
          </p:nvPr>
        </p:nvSpPr>
        <p:spPr/>
        <p:txBody>
          <a:bodyPr/>
          <a:lstStyle/>
          <a:p>
            <a:endParaRPr lang="en-US" dirty="0"/>
          </a:p>
        </p:txBody>
      </p:sp>
      <p:sp>
        <p:nvSpPr>
          <p:cNvPr id="8" name="Content Placeholder 7">
            <a:extLst>
              <a:ext uri="{FF2B5EF4-FFF2-40B4-BE49-F238E27FC236}">
                <a16:creationId xmlns="" xmlns:a16="http://schemas.microsoft.com/office/drawing/2014/main" id="{F8F02DFB-8541-4A40-8F66-FEB21B63AA65}"/>
              </a:ext>
            </a:extLst>
          </p:cNvPr>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22933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What makes a good system?</a:t>
            </a:r>
          </a:p>
        </p:txBody>
      </p:sp>
      <p:sp>
        <p:nvSpPr>
          <p:cNvPr id="3" name="Content Placeholder 2"/>
          <p:cNvSpPr>
            <a:spLocks noGrp="1"/>
          </p:cNvSpPr>
          <p:nvPr>
            <p:ph sz="half" idx="1"/>
          </p:nvPr>
        </p:nvSpPr>
        <p:spPr/>
        <p:txBody>
          <a:bodyPr>
            <a:normAutofit/>
          </a:bodyPr>
          <a:lstStyle/>
          <a:p>
            <a:pPr marL="0" indent="0">
              <a:buNone/>
            </a:pPr>
            <a:r>
              <a:rPr lang="en-US" sz="3200" b="1" dirty="0">
                <a:solidFill>
                  <a:schemeClr val="accent2"/>
                </a:solidFill>
              </a:rPr>
              <a:t>System</a:t>
            </a:r>
          </a:p>
          <a:p>
            <a:pPr lvl="1"/>
            <a:r>
              <a:rPr lang="en-US" sz="3200" dirty="0"/>
              <a:t>Easy to use</a:t>
            </a:r>
          </a:p>
          <a:p>
            <a:pPr lvl="1"/>
            <a:r>
              <a:rPr lang="en-US" sz="3200" dirty="0"/>
              <a:t>Able to adapt to changing needs</a:t>
            </a:r>
          </a:p>
          <a:p>
            <a:pPr lvl="1"/>
            <a:r>
              <a:rPr lang="en-US" sz="3200" dirty="0"/>
              <a:t>Have buy-in from stakeholders</a:t>
            </a:r>
          </a:p>
          <a:p>
            <a:pPr lvl="1"/>
            <a:r>
              <a:rPr lang="en-US" sz="3200" dirty="0"/>
              <a:t>Reliable / stable</a:t>
            </a:r>
          </a:p>
          <a:p>
            <a:pPr marL="457200" lvl="1" indent="0">
              <a:buNone/>
            </a:pPr>
            <a:endParaRPr lang="en-US" dirty="0"/>
          </a:p>
          <a:p>
            <a:endParaRPr lang="en-US" dirty="0"/>
          </a:p>
        </p:txBody>
      </p:sp>
      <p:sp>
        <p:nvSpPr>
          <p:cNvPr id="6" name="Content Placeholder 5">
            <a:extLst>
              <a:ext uri="{FF2B5EF4-FFF2-40B4-BE49-F238E27FC236}">
                <a16:creationId xmlns="" xmlns:a16="http://schemas.microsoft.com/office/drawing/2014/main" id="{529A44E6-341E-4A24-9EB5-D7ECEB0E72DD}"/>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811390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What makes a good system?</a:t>
            </a:r>
          </a:p>
        </p:txBody>
      </p:sp>
      <p:sp>
        <p:nvSpPr>
          <p:cNvPr id="3" name="Content Placeholder 2"/>
          <p:cNvSpPr>
            <a:spLocks noGrp="1"/>
          </p:cNvSpPr>
          <p:nvPr>
            <p:ph sz="half" idx="1"/>
          </p:nvPr>
        </p:nvSpPr>
        <p:spPr/>
        <p:txBody>
          <a:bodyPr>
            <a:normAutofit/>
          </a:bodyPr>
          <a:lstStyle/>
          <a:p>
            <a:pPr marL="0" indent="0">
              <a:buNone/>
            </a:pPr>
            <a:r>
              <a:rPr lang="en-US" sz="3200" b="1" dirty="0">
                <a:solidFill>
                  <a:schemeClr val="accent2"/>
                </a:solidFill>
              </a:rPr>
              <a:t>System</a:t>
            </a:r>
          </a:p>
          <a:p>
            <a:pPr lvl="1"/>
            <a:r>
              <a:rPr lang="en-US" sz="3200" dirty="0"/>
              <a:t>Easy to use</a:t>
            </a:r>
          </a:p>
          <a:p>
            <a:pPr lvl="1"/>
            <a:r>
              <a:rPr lang="en-US" sz="3200" dirty="0"/>
              <a:t>Able to adapt to changing needs</a:t>
            </a:r>
          </a:p>
          <a:p>
            <a:pPr lvl="1"/>
            <a:r>
              <a:rPr lang="en-US" sz="3200" dirty="0"/>
              <a:t>Have buy-in from stakeholders</a:t>
            </a:r>
          </a:p>
          <a:p>
            <a:pPr lvl="1"/>
            <a:r>
              <a:rPr lang="en-US" sz="3200" dirty="0"/>
              <a:t>Reliable / stable</a:t>
            </a:r>
          </a:p>
          <a:p>
            <a:pPr marL="457200" lvl="1" indent="0">
              <a:buNone/>
            </a:pPr>
            <a:endParaRPr lang="en-US" dirty="0"/>
          </a:p>
          <a:p>
            <a:endParaRPr lang="en-US" dirty="0"/>
          </a:p>
        </p:txBody>
      </p:sp>
      <p:sp>
        <p:nvSpPr>
          <p:cNvPr id="4" name="Content Placeholder 3"/>
          <p:cNvSpPr>
            <a:spLocks noGrp="1"/>
          </p:cNvSpPr>
          <p:nvPr>
            <p:ph sz="half" idx="2"/>
          </p:nvPr>
        </p:nvSpPr>
        <p:spPr>
          <a:xfrm>
            <a:off x="4629149" y="1825625"/>
            <a:ext cx="4119995" cy="4351338"/>
          </a:xfrm>
        </p:spPr>
        <p:txBody>
          <a:bodyPr/>
          <a:lstStyle/>
          <a:p>
            <a:pPr marL="0" indent="0">
              <a:buNone/>
            </a:pPr>
            <a:r>
              <a:rPr lang="en-US" sz="3200" b="1" dirty="0">
                <a:solidFill>
                  <a:schemeClr val="accent2"/>
                </a:solidFill>
              </a:rPr>
              <a:t>Data (output)</a:t>
            </a:r>
          </a:p>
          <a:p>
            <a:pPr lvl="1"/>
            <a:r>
              <a:rPr lang="en-US" sz="3200" dirty="0"/>
              <a:t>Able to detect the health event</a:t>
            </a:r>
          </a:p>
          <a:p>
            <a:pPr lvl="1"/>
            <a:r>
              <a:rPr lang="en-US" sz="3200" dirty="0"/>
              <a:t>Complete and valid</a:t>
            </a:r>
          </a:p>
          <a:p>
            <a:pPr lvl="1"/>
            <a:r>
              <a:rPr lang="en-US" sz="3200" dirty="0"/>
              <a:t>Representative of the population</a:t>
            </a:r>
          </a:p>
          <a:p>
            <a:pPr lvl="1"/>
            <a:r>
              <a:rPr lang="en-US" sz="3200" dirty="0"/>
              <a:t>Timely</a:t>
            </a:r>
          </a:p>
          <a:p>
            <a:pPr marL="0" indent="0">
              <a:buNone/>
            </a:pPr>
            <a:endParaRPr lang="en-US" dirty="0"/>
          </a:p>
        </p:txBody>
      </p:sp>
    </p:spTree>
    <p:extLst>
      <p:ext uri="{BB962C8B-B14F-4D97-AF65-F5344CB8AC3E}">
        <p14:creationId xmlns:p14="http://schemas.microsoft.com/office/powerpoint/2010/main" val="359799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65503" y="4125952"/>
            <a:ext cx="1806498" cy="830997"/>
          </a:xfrm>
          <a:prstGeom prst="rect">
            <a:avLst/>
          </a:prstGeom>
          <a:noFill/>
        </p:spPr>
        <p:txBody>
          <a:bodyPr wrap="square" rtlCol="0">
            <a:spAutoFit/>
          </a:bodyPr>
          <a:lstStyle/>
          <a:p>
            <a:r>
              <a:rPr lang="en-US" sz="4800" dirty="0">
                <a:solidFill>
                  <a:schemeClr val="bg1"/>
                </a:solidFill>
              </a:rPr>
              <a:t>Data</a:t>
            </a:r>
            <a:endParaRPr lang="en-US" sz="4800" dirty="0"/>
          </a:p>
        </p:txBody>
      </p:sp>
      <p:grpSp>
        <p:nvGrpSpPr>
          <p:cNvPr id="4" name="Group 3"/>
          <p:cNvGrpSpPr/>
          <p:nvPr/>
        </p:nvGrpSpPr>
        <p:grpSpPr>
          <a:xfrm>
            <a:off x="428529" y="2069793"/>
            <a:ext cx="2592715" cy="2592715"/>
            <a:chOff x="774551" y="2100759"/>
            <a:chExt cx="2592715" cy="259271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51" y="2100759"/>
              <a:ext cx="2592715" cy="2592715"/>
            </a:xfrm>
            <a:prstGeom prst="rect">
              <a:avLst/>
            </a:prstGeom>
          </p:spPr>
        </p:pic>
        <p:sp>
          <p:nvSpPr>
            <p:cNvPr id="9" name="TextBox 8"/>
            <p:cNvSpPr txBox="1"/>
            <p:nvPr/>
          </p:nvSpPr>
          <p:spPr>
            <a:xfrm rot="20379683">
              <a:off x="1633796" y="3263106"/>
              <a:ext cx="978219" cy="461665"/>
            </a:xfrm>
            <a:prstGeom prst="rect">
              <a:avLst/>
            </a:prstGeom>
            <a:noFill/>
          </p:spPr>
          <p:txBody>
            <a:bodyPr wrap="square" rtlCol="0">
              <a:spAutoFit/>
            </a:bodyPr>
            <a:lstStyle/>
            <a:p>
              <a:r>
                <a:rPr lang="en-US" sz="2400" dirty="0">
                  <a:solidFill>
                    <a:schemeClr val="bg1"/>
                  </a:solidFill>
                </a:rPr>
                <a:t>Data</a:t>
              </a:r>
              <a:endParaRPr lang="en-US" sz="2400" dirty="0"/>
            </a:p>
          </p:txBody>
        </p:sp>
      </p:grpSp>
    </p:spTree>
    <p:extLst>
      <p:ext uri="{BB962C8B-B14F-4D97-AF65-F5344CB8AC3E}">
        <p14:creationId xmlns:p14="http://schemas.microsoft.com/office/powerpoint/2010/main" val="2236989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87" y="365126"/>
            <a:ext cx="7886700" cy="1325563"/>
          </a:xfrm>
        </p:spPr>
        <p:txBody>
          <a:bodyPr/>
          <a:lstStyle/>
          <a:p>
            <a:r>
              <a:rPr lang="en-US" b="1" dirty="0">
                <a:latin typeface="+mn-lt"/>
              </a:rPr>
              <a:t>Session objectives</a:t>
            </a:r>
          </a:p>
        </p:txBody>
      </p:sp>
      <p:sp>
        <p:nvSpPr>
          <p:cNvPr id="4" name="TextBox 3"/>
          <p:cNvSpPr txBox="1"/>
          <p:nvPr/>
        </p:nvSpPr>
        <p:spPr>
          <a:xfrm>
            <a:off x="1302079" y="3573324"/>
            <a:ext cx="7078128" cy="954107"/>
          </a:xfrm>
          <a:prstGeom prst="rect">
            <a:avLst/>
          </a:prstGeom>
          <a:noFill/>
        </p:spPr>
        <p:txBody>
          <a:bodyPr wrap="square" rtlCol="0">
            <a:spAutoFit/>
          </a:bodyPr>
          <a:lstStyle/>
          <a:p>
            <a:r>
              <a:rPr lang="en-US" sz="2800" dirty="0"/>
              <a:t>Understand the </a:t>
            </a:r>
            <a:r>
              <a:rPr lang="en-US" sz="2800" b="1" dirty="0">
                <a:solidFill>
                  <a:schemeClr val="accent2"/>
                </a:solidFill>
              </a:rPr>
              <a:t>limitations and opportunities </a:t>
            </a:r>
            <a:r>
              <a:rPr lang="en-US" sz="2800" dirty="0"/>
              <a:t>for improving statewide surveillance systems</a:t>
            </a:r>
          </a:p>
        </p:txBody>
      </p:sp>
      <p:sp>
        <p:nvSpPr>
          <p:cNvPr id="5" name="TextBox 4"/>
          <p:cNvSpPr txBox="1"/>
          <p:nvPr/>
        </p:nvSpPr>
        <p:spPr>
          <a:xfrm>
            <a:off x="1302079" y="5064598"/>
            <a:ext cx="5303116" cy="954107"/>
          </a:xfrm>
          <a:prstGeom prst="rect">
            <a:avLst/>
          </a:prstGeom>
          <a:noFill/>
        </p:spPr>
        <p:txBody>
          <a:bodyPr wrap="square" rtlCol="0">
            <a:spAutoFit/>
          </a:bodyPr>
          <a:lstStyle/>
          <a:p>
            <a:r>
              <a:rPr lang="en-US" sz="2800" dirty="0"/>
              <a:t>Learn when and how to </a:t>
            </a:r>
            <a:r>
              <a:rPr lang="en-US" sz="2800" b="1" dirty="0">
                <a:solidFill>
                  <a:schemeClr val="accent2"/>
                </a:solidFill>
              </a:rPr>
              <a:t>request assistance</a:t>
            </a:r>
            <a:r>
              <a:rPr lang="en-US" sz="2800" dirty="0"/>
              <a:t> with data-related needs</a:t>
            </a:r>
          </a:p>
        </p:txBody>
      </p:sp>
      <p:sp>
        <p:nvSpPr>
          <p:cNvPr id="6" name="TextBox 5"/>
          <p:cNvSpPr txBox="1"/>
          <p:nvPr/>
        </p:nvSpPr>
        <p:spPr>
          <a:xfrm>
            <a:off x="627887" y="1713948"/>
            <a:ext cx="1024128" cy="1200329"/>
          </a:xfrm>
          <a:prstGeom prst="rect">
            <a:avLst/>
          </a:prstGeom>
          <a:noFill/>
        </p:spPr>
        <p:txBody>
          <a:bodyPr wrap="square" rtlCol="0">
            <a:spAutoFit/>
          </a:bodyPr>
          <a:lstStyle/>
          <a:p>
            <a:r>
              <a:rPr lang="en-US" sz="7200" b="1" dirty="0">
                <a:solidFill>
                  <a:schemeClr val="accent2"/>
                </a:solidFill>
              </a:rPr>
              <a:t>1</a:t>
            </a:r>
          </a:p>
        </p:txBody>
      </p:sp>
      <p:sp>
        <p:nvSpPr>
          <p:cNvPr id="8" name="TextBox 7"/>
          <p:cNvSpPr txBox="1"/>
          <p:nvPr/>
        </p:nvSpPr>
        <p:spPr>
          <a:xfrm>
            <a:off x="627887" y="4869586"/>
            <a:ext cx="1024128" cy="1200329"/>
          </a:xfrm>
          <a:prstGeom prst="rect">
            <a:avLst/>
          </a:prstGeom>
          <a:noFill/>
        </p:spPr>
        <p:txBody>
          <a:bodyPr wrap="square" rtlCol="0">
            <a:spAutoFit/>
          </a:bodyPr>
          <a:lstStyle/>
          <a:p>
            <a:r>
              <a:rPr lang="en-US" sz="7200" b="1" dirty="0">
                <a:solidFill>
                  <a:schemeClr val="accent2"/>
                </a:solidFill>
              </a:rPr>
              <a:t>3</a:t>
            </a:r>
          </a:p>
        </p:txBody>
      </p:sp>
      <p:sp>
        <p:nvSpPr>
          <p:cNvPr id="9" name="TextBox 8"/>
          <p:cNvSpPr txBox="1"/>
          <p:nvPr/>
        </p:nvSpPr>
        <p:spPr>
          <a:xfrm>
            <a:off x="627887" y="3397139"/>
            <a:ext cx="1024128" cy="1200329"/>
          </a:xfrm>
          <a:prstGeom prst="rect">
            <a:avLst/>
          </a:prstGeom>
          <a:noFill/>
        </p:spPr>
        <p:txBody>
          <a:bodyPr wrap="square" rtlCol="0">
            <a:spAutoFit/>
          </a:bodyPr>
          <a:lstStyle/>
          <a:p>
            <a:r>
              <a:rPr lang="en-US" sz="7200" b="1" dirty="0">
                <a:solidFill>
                  <a:schemeClr val="accent2"/>
                </a:solidFill>
              </a:rPr>
              <a:t>2</a:t>
            </a:r>
          </a:p>
        </p:txBody>
      </p:sp>
      <p:sp>
        <p:nvSpPr>
          <p:cNvPr id="12" name="TextBox 11"/>
          <p:cNvSpPr txBox="1"/>
          <p:nvPr/>
        </p:nvSpPr>
        <p:spPr>
          <a:xfrm>
            <a:off x="1302079" y="1868331"/>
            <a:ext cx="7078128" cy="1384995"/>
          </a:xfrm>
          <a:prstGeom prst="rect">
            <a:avLst/>
          </a:prstGeom>
          <a:noFill/>
        </p:spPr>
        <p:txBody>
          <a:bodyPr wrap="square" rtlCol="0">
            <a:spAutoFit/>
          </a:bodyPr>
          <a:lstStyle/>
          <a:p>
            <a:r>
              <a:rPr lang="en-US" sz="2800" dirty="0"/>
              <a:t>Understand the </a:t>
            </a:r>
            <a:r>
              <a:rPr lang="en-US" sz="2800" b="1" dirty="0">
                <a:solidFill>
                  <a:schemeClr val="accent2"/>
                </a:solidFill>
              </a:rPr>
              <a:t>value</a:t>
            </a:r>
            <a:r>
              <a:rPr lang="en-US" sz="2800" dirty="0"/>
              <a:t> of statewide surveillance systems and how they can be used to support your work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195" y="4979506"/>
            <a:ext cx="2538805" cy="1878494"/>
          </a:xfrm>
          <a:prstGeom prst="rect">
            <a:avLst/>
          </a:prstGeom>
        </p:spPr>
      </p:pic>
    </p:spTree>
    <p:extLst>
      <p:ext uri="{BB962C8B-B14F-4D97-AF65-F5344CB8AC3E}">
        <p14:creationId xmlns:p14="http://schemas.microsoft.com/office/powerpoint/2010/main" val="4279789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65503" y="4125952"/>
            <a:ext cx="1806498" cy="830997"/>
          </a:xfrm>
          <a:prstGeom prst="rect">
            <a:avLst/>
          </a:prstGeom>
          <a:noFill/>
        </p:spPr>
        <p:txBody>
          <a:bodyPr wrap="square" rtlCol="0">
            <a:spAutoFit/>
          </a:bodyPr>
          <a:lstStyle/>
          <a:p>
            <a:r>
              <a:rPr lang="en-US" sz="4800" dirty="0">
                <a:solidFill>
                  <a:schemeClr val="bg1"/>
                </a:solidFill>
              </a:rPr>
              <a:t>Data</a:t>
            </a:r>
            <a:endParaRPr lang="en-US" sz="4800" dirty="0"/>
          </a:p>
        </p:txBody>
      </p:sp>
      <p:cxnSp>
        <p:nvCxnSpPr>
          <p:cNvPr id="8" name="Straight Arrow Connector 7">
            <a:extLst>
              <a:ext uri="{FF2B5EF4-FFF2-40B4-BE49-F238E27FC236}">
                <a16:creationId xmlns="" xmlns:a16="http://schemas.microsoft.com/office/drawing/2014/main" id="{29287CC3-5868-4C02-8979-3BC00F19909C}"/>
              </a:ext>
            </a:extLst>
          </p:cNvPr>
          <p:cNvCxnSpPr>
            <a:cxnSpLocks/>
          </p:cNvCxnSpPr>
          <p:nvPr/>
        </p:nvCxnSpPr>
        <p:spPr>
          <a:xfrm flipV="1">
            <a:off x="3021244" y="3711388"/>
            <a:ext cx="968734" cy="0"/>
          </a:xfrm>
          <a:prstGeom prst="straightConnector1">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8529" y="2069793"/>
            <a:ext cx="2592715" cy="2592715"/>
            <a:chOff x="774551" y="2100759"/>
            <a:chExt cx="2592715" cy="259271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51" y="2100759"/>
              <a:ext cx="2592715" cy="2592715"/>
            </a:xfrm>
            <a:prstGeom prst="rect">
              <a:avLst/>
            </a:prstGeom>
          </p:spPr>
        </p:pic>
        <p:sp>
          <p:nvSpPr>
            <p:cNvPr id="9" name="TextBox 8"/>
            <p:cNvSpPr txBox="1"/>
            <p:nvPr/>
          </p:nvSpPr>
          <p:spPr>
            <a:xfrm rot="20379683">
              <a:off x="1633796" y="3263106"/>
              <a:ext cx="978219" cy="461665"/>
            </a:xfrm>
            <a:prstGeom prst="rect">
              <a:avLst/>
            </a:prstGeom>
            <a:noFill/>
          </p:spPr>
          <p:txBody>
            <a:bodyPr wrap="square" rtlCol="0">
              <a:spAutoFit/>
            </a:bodyPr>
            <a:lstStyle/>
            <a:p>
              <a:r>
                <a:rPr lang="en-US" sz="2400" dirty="0">
                  <a:solidFill>
                    <a:schemeClr val="bg1"/>
                  </a:solidFill>
                </a:rPr>
                <a:t>Data</a:t>
              </a:r>
              <a:endParaRPr lang="en-US" sz="2400" dirty="0"/>
            </a:p>
          </p:txBody>
        </p:sp>
      </p:grpSp>
      <p:grpSp>
        <p:nvGrpSpPr>
          <p:cNvPr id="12" name="Group 11"/>
          <p:cNvGrpSpPr/>
          <p:nvPr/>
        </p:nvGrpSpPr>
        <p:grpSpPr>
          <a:xfrm>
            <a:off x="4176532" y="1410510"/>
            <a:ext cx="2732443" cy="3643258"/>
            <a:chOff x="4572001" y="1313691"/>
            <a:chExt cx="2732443" cy="364325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1313691"/>
              <a:ext cx="2732443" cy="3643258"/>
            </a:xfrm>
            <a:prstGeom prst="rect">
              <a:avLst/>
            </a:prstGeom>
          </p:spPr>
        </p:pic>
        <p:sp>
          <p:nvSpPr>
            <p:cNvPr id="10" name="TextBox 9"/>
            <p:cNvSpPr txBox="1"/>
            <p:nvPr/>
          </p:nvSpPr>
          <p:spPr>
            <a:xfrm>
              <a:off x="5567992" y="2904487"/>
              <a:ext cx="978219" cy="461665"/>
            </a:xfrm>
            <a:prstGeom prst="rect">
              <a:avLst/>
            </a:prstGeom>
            <a:noFill/>
          </p:spPr>
          <p:txBody>
            <a:bodyPr wrap="square" rtlCol="0">
              <a:spAutoFit/>
            </a:bodyPr>
            <a:lstStyle/>
            <a:p>
              <a:r>
                <a:rPr lang="en-US" sz="2400" dirty="0">
                  <a:solidFill>
                    <a:schemeClr val="bg1"/>
                  </a:solidFill>
                </a:rPr>
                <a:t>Data</a:t>
              </a:r>
              <a:endParaRPr lang="en-US" sz="2400" dirty="0"/>
            </a:p>
          </p:txBody>
        </p:sp>
      </p:grpSp>
    </p:spTree>
    <p:extLst>
      <p:ext uri="{BB962C8B-B14F-4D97-AF65-F5344CB8AC3E}">
        <p14:creationId xmlns:p14="http://schemas.microsoft.com/office/powerpoint/2010/main" val="303147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65503" y="4125952"/>
            <a:ext cx="1806498" cy="830997"/>
          </a:xfrm>
          <a:prstGeom prst="rect">
            <a:avLst/>
          </a:prstGeom>
          <a:noFill/>
        </p:spPr>
        <p:txBody>
          <a:bodyPr wrap="square" rtlCol="0">
            <a:spAutoFit/>
          </a:bodyPr>
          <a:lstStyle/>
          <a:p>
            <a:r>
              <a:rPr lang="en-US" sz="4800" dirty="0">
                <a:solidFill>
                  <a:schemeClr val="bg1"/>
                </a:solidFill>
              </a:rPr>
              <a:t>Data</a:t>
            </a:r>
            <a:endParaRPr lang="en-US" sz="4800" dirty="0"/>
          </a:p>
        </p:txBody>
      </p:sp>
      <p:cxnSp>
        <p:nvCxnSpPr>
          <p:cNvPr id="8" name="Straight Arrow Connector 7">
            <a:extLst>
              <a:ext uri="{FF2B5EF4-FFF2-40B4-BE49-F238E27FC236}">
                <a16:creationId xmlns="" xmlns:a16="http://schemas.microsoft.com/office/drawing/2014/main" id="{29287CC3-5868-4C02-8979-3BC00F19909C}"/>
              </a:ext>
            </a:extLst>
          </p:cNvPr>
          <p:cNvCxnSpPr>
            <a:cxnSpLocks/>
          </p:cNvCxnSpPr>
          <p:nvPr/>
        </p:nvCxnSpPr>
        <p:spPr>
          <a:xfrm flipV="1">
            <a:off x="3021244" y="3711388"/>
            <a:ext cx="968734" cy="0"/>
          </a:xfrm>
          <a:prstGeom prst="straightConnector1">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8529" y="2069793"/>
            <a:ext cx="2592715" cy="2592715"/>
            <a:chOff x="774551" y="2100759"/>
            <a:chExt cx="2592715" cy="259271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51" y="2100759"/>
              <a:ext cx="2592715" cy="2592715"/>
            </a:xfrm>
            <a:prstGeom prst="rect">
              <a:avLst/>
            </a:prstGeom>
          </p:spPr>
        </p:pic>
        <p:sp>
          <p:nvSpPr>
            <p:cNvPr id="9" name="TextBox 8"/>
            <p:cNvSpPr txBox="1"/>
            <p:nvPr/>
          </p:nvSpPr>
          <p:spPr>
            <a:xfrm rot="20379683">
              <a:off x="1636804" y="3263104"/>
              <a:ext cx="978219" cy="461665"/>
            </a:xfrm>
            <a:prstGeom prst="rect">
              <a:avLst/>
            </a:prstGeom>
            <a:noFill/>
          </p:spPr>
          <p:txBody>
            <a:bodyPr wrap="square" rtlCol="0">
              <a:spAutoFit/>
            </a:bodyPr>
            <a:lstStyle/>
            <a:p>
              <a:r>
                <a:rPr lang="en-US" sz="2400" dirty="0">
                  <a:solidFill>
                    <a:schemeClr val="bg1"/>
                  </a:solidFill>
                </a:rPr>
                <a:t>Data</a:t>
              </a:r>
              <a:endParaRPr lang="en-US" sz="2400" dirty="0"/>
            </a:p>
          </p:txBody>
        </p:sp>
      </p:grpSp>
      <p:grpSp>
        <p:nvGrpSpPr>
          <p:cNvPr id="12" name="Group 11"/>
          <p:cNvGrpSpPr/>
          <p:nvPr/>
        </p:nvGrpSpPr>
        <p:grpSpPr>
          <a:xfrm>
            <a:off x="4176532" y="1410510"/>
            <a:ext cx="2732443" cy="3643258"/>
            <a:chOff x="4572001" y="1313691"/>
            <a:chExt cx="2732443" cy="364325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1313691"/>
              <a:ext cx="2732443" cy="3643258"/>
            </a:xfrm>
            <a:prstGeom prst="rect">
              <a:avLst/>
            </a:prstGeom>
          </p:spPr>
        </p:pic>
        <p:sp>
          <p:nvSpPr>
            <p:cNvPr id="10" name="TextBox 9"/>
            <p:cNvSpPr txBox="1"/>
            <p:nvPr/>
          </p:nvSpPr>
          <p:spPr>
            <a:xfrm>
              <a:off x="5567992" y="2904487"/>
              <a:ext cx="978219" cy="461665"/>
            </a:xfrm>
            <a:prstGeom prst="rect">
              <a:avLst/>
            </a:prstGeom>
            <a:noFill/>
          </p:spPr>
          <p:txBody>
            <a:bodyPr wrap="square" rtlCol="0">
              <a:spAutoFit/>
            </a:bodyPr>
            <a:lstStyle/>
            <a:p>
              <a:r>
                <a:rPr lang="en-US" sz="2400" dirty="0">
                  <a:solidFill>
                    <a:schemeClr val="bg1"/>
                  </a:solidFill>
                </a:rPr>
                <a:t>Data</a:t>
              </a:r>
              <a:endParaRPr lang="en-US" sz="2400" dirty="0"/>
            </a:p>
          </p:txBody>
        </p:sp>
      </p:grpSp>
      <p:sp>
        <p:nvSpPr>
          <p:cNvPr id="11" name="TextBox 10"/>
          <p:cNvSpPr txBox="1"/>
          <p:nvPr/>
        </p:nvSpPr>
        <p:spPr>
          <a:xfrm>
            <a:off x="7304444" y="2335100"/>
            <a:ext cx="1728439" cy="2062103"/>
          </a:xfrm>
          <a:prstGeom prst="rect">
            <a:avLst/>
          </a:prstGeom>
          <a:noFill/>
        </p:spPr>
        <p:txBody>
          <a:bodyPr wrap="square" rtlCol="0">
            <a:spAutoFit/>
          </a:bodyPr>
          <a:lstStyle/>
          <a:p>
            <a:r>
              <a:rPr lang="en-US" sz="12800" dirty="0">
                <a:solidFill>
                  <a:schemeClr val="accent2"/>
                </a:solidFill>
              </a:rPr>
              <a:t>:(</a:t>
            </a:r>
          </a:p>
        </p:txBody>
      </p:sp>
    </p:spTree>
    <p:extLst>
      <p:ext uri="{BB962C8B-B14F-4D97-AF65-F5344CB8AC3E}">
        <p14:creationId xmlns:p14="http://schemas.microsoft.com/office/powerpoint/2010/main" val="1409315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Calibri" panose="020F0502020204030204" pitchFamily="34" charset="0"/>
                <a:cs typeface="Calibri" panose="020F0502020204030204" pitchFamily="34" charset="0"/>
              </a:rPr>
              <a:t>Two approaches</a:t>
            </a:r>
          </a:p>
        </p:txBody>
      </p:sp>
    </p:spTree>
    <p:extLst>
      <p:ext uri="{BB962C8B-B14F-4D97-AF65-F5344CB8AC3E}">
        <p14:creationId xmlns:p14="http://schemas.microsoft.com/office/powerpoint/2010/main" val="44402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Calibri" panose="020F0502020204030204" pitchFamily="34" charset="0"/>
                <a:cs typeface="Calibri" panose="020F0502020204030204" pitchFamily="34" charset="0"/>
              </a:rPr>
              <a:t>Two approaches</a:t>
            </a:r>
          </a:p>
        </p:txBody>
      </p:sp>
      <p:sp>
        <p:nvSpPr>
          <p:cNvPr id="3" name="Content Placeholder 2"/>
          <p:cNvSpPr>
            <a:spLocks noGrp="1"/>
          </p:cNvSpPr>
          <p:nvPr>
            <p:ph sz="half" idx="1"/>
          </p:nvPr>
        </p:nvSpPr>
        <p:spPr>
          <a:xfrm>
            <a:off x="611763" y="1690689"/>
            <a:ext cx="4685952" cy="4351338"/>
          </a:xfrm>
        </p:spPr>
        <p:txBody>
          <a:bodyPr>
            <a:normAutofit/>
          </a:bodyPr>
          <a:lstStyle/>
          <a:p>
            <a:pPr marL="0" indent="0">
              <a:buNone/>
            </a:pPr>
            <a:r>
              <a:rPr lang="en-US" sz="3200" b="1" dirty="0">
                <a:solidFill>
                  <a:schemeClr val="accent2">
                    <a:lumMod val="75000"/>
                  </a:schemeClr>
                </a:solidFill>
              </a:rPr>
              <a:t>1. Passive</a:t>
            </a:r>
          </a:p>
          <a:p>
            <a:pPr marL="0" indent="0">
              <a:buNone/>
            </a:pPr>
            <a:r>
              <a:rPr lang="en-US" dirty="0"/>
              <a:t>Relies on data reported by various institutions </a:t>
            </a:r>
          </a:p>
          <a:p>
            <a:pPr marL="0" indent="0">
              <a:buNone/>
            </a:pPr>
            <a:r>
              <a:rPr lang="en-US" sz="2400" dirty="0"/>
              <a:t>Ex: disease registries, vital records, health services data</a:t>
            </a:r>
          </a:p>
          <a:p>
            <a:pPr marL="0" indent="0">
              <a:buNone/>
            </a:pPr>
            <a:endParaRPr lang="en-US" dirty="0"/>
          </a:p>
          <a:p>
            <a:pPr marL="0" indent="0">
              <a:buNone/>
            </a:pPr>
            <a:endParaRPr lang="en-US" dirty="0"/>
          </a:p>
          <a:p>
            <a:pPr marL="457200" lvl="1" indent="0">
              <a:buNone/>
            </a:pPr>
            <a:endParaRPr lang="en-US" sz="3200" dirty="0"/>
          </a:p>
          <a:p>
            <a:pPr marL="457200" lvl="1" indent="0">
              <a:buNone/>
            </a:pPr>
            <a:endParaRPr lang="en-US" dirty="0"/>
          </a:p>
        </p:txBody>
      </p:sp>
      <p:grpSp>
        <p:nvGrpSpPr>
          <p:cNvPr id="51" name="Group 50"/>
          <p:cNvGrpSpPr/>
          <p:nvPr/>
        </p:nvGrpSpPr>
        <p:grpSpPr>
          <a:xfrm>
            <a:off x="6102952" y="1607562"/>
            <a:ext cx="2126648" cy="2119207"/>
            <a:chOff x="5680038" y="1790584"/>
            <a:chExt cx="2409713" cy="2349556"/>
          </a:xfrm>
        </p:grpSpPr>
        <p:cxnSp>
          <p:nvCxnSpPr>
            <p:cNvPr id="10" name="Straight Arrow Connector 9"/>
            <p:cNvCxnSpPr/>
            <p:nvPr/>
          </p:nvCxnSpPr>
          <p:spPr>
            <a:xfrm>
              <a:off x="6058675" y="2054956"/>
              <a:ext cx="465296" cy="620985"/>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329653" y="2973287"/>
              <a:ext cx="760098" cy="0"/>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256155" y="2026656"/>
              <a:ext cx="426234" cy="677585"/>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880189" y="1790584"/>
              <a:ext cx="0" cy="730189"/>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7228322" y="3325034"/>
              <a:ext cx="556047" cy="485309"/>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680038" y="2973287"/>
              <a:ext cx="725468" cy="0"/>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960537" y="3320338"/>
              <a:ext cx="574061" cy="490005"/>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880189" y="3466027"/>
              <a:ext cx="0" cy="674113"/>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0307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Calibri" panose="020F0502020204030204" pitchFamily="34" charset="0"/>
                <a:cs typeface="Calibri" panose="020F0502020204030204" pitchFamily="34" charset="0"/>
              </a:rPr>
              <a:t>Two approaches</a:t>
            </a:r>
          </a:p>
        </p:txBody>
      </p:sp>
      <p:sp>
        <p:nvSpPr>
          <p:cNvPr id="3" name="Content Placeholder 2"/>
          <p:cNvSpPr>
            <a:spLocks noGrp="1"/>
          </p:cNvSpPr>
          <p:nvPr>
            <p:ph sz="half" idx="1"/>
          </p:nvPr>
        </p:nvSpPr>
        <p:spPr>
          <a:xfrm>
            <a:off x="611763" y="1690689"/>
            <a:ext cx="4685952" cy="4351338"/>
          </a:xfrm>
        </p:spPr>
        <p:txBody>
          <a:bodyPr>
            <a:normAutofit/>
          </a:bodyPr>
          <a:lstStyle/>
          <a:p>
            <a:pPr marL="0" indent="0">
              <a:buNone/>
            </a:pPr>
            <a:r>
              <a:rPr lang="en-US" sz="3200" b="1" dirty="0">
                <a:solidFill>
                  <a:schemeClr val="accent2">
                    <a:lumMod val="75000"/>
                  </a:schemeClr>
                </a:solidFill>
              </a:rPr>
              <a:t>1. Passive</a:t>
            </a:r>
          </a:p>
          <a:p>
            <a:pPr marL="0" indent="0">
              <a:buNone/>
            </a:pPr>
            <a:r>
              <a:rPr lang="en-US" dirty="0"/>
              <a:t>Relies on data reported by various institutions </a:t>
            </a:r>
          </a:p>
          <a:p>
            <a:pPr marL="0" indent="0">
              <a:buNone/>
            </a:pPr>
            <a:r>
              <a:rPr lang="en-US" sz="2400" dirty="0"/>
              <a:t>Ex: disease registries, vital records, health services data</a:t>
            </a:r>
          </a:p>
          <a:p>
            <a:pPr marL="0" indent="0">
              <a:buNone/>
            </a:pPr>
            <a:endParaRPr lang="en-US" dirty="0"/>
          </a:p>
          <a:p>
            <a:pPr marL="0" indent="0">
              <a:buNone/>
            </a:pPr>
            <a:endParaRPr lang="en-US" dirty="0"/>
          </a:p>
          <a:p>
            <a:pPr marL="457200" lvl="1" indent="0">
              <a:buNone/>
            </a:pPr>
            <a:endParaRPr lang="en-US" sz="3200" dirty="0"/>
          </a:p>
          <a:p>
            <a:pPr marL="457200" lvl="1" indent="0">
              <a:buNone/>
            </a:pPr>
            <a:endParaRPr lang="en-US" dirty="0"/>
          </a:p>
        </p:txBody>
      </p:sp>
      <p:grpSp>
        <p:nvGrpSpPr>
          <p:cNvPr id="51" name="Group 50"/>
          <p:cNvGrpSpPr/>
          <p:nvPr/>
        </p:nvGrpSpPr>
        <p:grpSpPr>
          <a:xfrm>
            <a:off x="6102952" y="1607562"/>
            <a:ext cx="2126648" cy="2119207"/>
            <a:chOff x="5680038" y="1790584"/>
            <a:chExt cx="2409713" cy="2349556"/>
          </a:xfrm>
        </p:grpSpPr>
        <p:cxnSp>
          <p:nvCxnSpPr>
            <p:cNvPr id="10" name="Straight Arrow Connector 9"/>
            <p:cNvCxnSpPr/>
            <p:nvPr/>
          </p:nvCxnSpPr>
          <p:spPr>
            <a:xfrm>
              <a:off x="6058675" y="2054956"/>
              <a:ext cx="465296" cy="620985"/>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329653" y="2973287"/>
              <a:ext cx="760098" cy="0"/>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256155" y="2026656"/>
              <a:ext cx="426234" cy="677585"/>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880189" y="1790584"/>
              <a:ext cx="0" cy="730189"/>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7228322" y="3325034"/>
              <a:ext cx="556047" cy="485309"/>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680038" y="2973287"/>
              <a:ext cx="725468" cy="0"/>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960537" y="3320338"/>
              <a:ext cx="574061" cy="490005"/>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880189" y="3466027"/>
              <a:ext cx="0" cy="674113"/>
            </a:xfrm>
            <a:prstGeom prst="straightConnector1">
              <a:avLst/>
            </a:prstGeom>
            <a:ln w="92075" cap="rnd">
              <a:solidFill>
                <a:schemeClr val="accent5"/>
              </a:solidFill>
              <a:headEnd w="med" len="sm"/>
              <a:tailEnd type="arrow" w="lg" len="med"/>
            </a:ln>
          </p:spPr>
          <p:style>
            <a:lnRef idx="1">
              <a:schemeClr val="accent1"/>
            </a:lnRef>
            <a:fillRef idx="0">
              <a:schemeClr val="accent1"/>
            </a:fillRef>
            <a:effectRef idx="0">
              <a:schemeClr val="accent1"/>
            </a:effectRef>
            <a:fontRef idx="minor">
              <a:schemeClr val="tx1"/>
            </a:fontRef>
          </p:style>
        </p:cxnSp>
      </p:grpSp>
      <p:sp>
        <p:nvSpPr>
          <p:cNvPr id="13" name="Content Placeholder 2"/>
          <p:cNvSpPr>
            <a:spLocks noGrp="1"/>
          </p:cNvSpPr>
          <p:nvPr>
            <p:ph sz="half" idx="1"/>
          </p:nvPr>
        </p:nvSpPr>
        <p:spPr>
          <a:xfrm>
            <a:off x="628650" y="4050169"/>
            <a:ext cx="4581550" cy="4351338"/>
          </a:xfrm>
        </p:spPr>
        <p:txBody>
          <a:bodyPr>
            <a:normAutofit/>
          </a:bodyPr>
          <a:lstStyle/>
          <a:p>
            <a:pPr marL="0" indent="0">
              <a:buNone/>
            </a:pPr>
            <a:r>
              <a:rPr lang="en-US" sz="3200" b="1" dirty="0">
                <a:solidFill>
                  <a:schemeClr val="accent2">
                    <a:lumMod val="75000"/>
                  </a:schemeClr>
                </a:solidFill>
              </a:rPr>
              <a:t>2. Active</a:t>
            </a:r>
          </a:p>
          <a:p>
            <a:pPr marL="0" indent="0">
              <a:buNone/>
            </a:pPr>
            <a:r>
              <a:rPr lang="en-US" dirty="0"/>
              <a:t>Regularly contacting sources directly to obtain information.</a:t>
            </a:r>
          </a:p>
          <a:p>
            <a:pPr marL="0" indent="0">
              <a:buNone/>
            </a:pPr>
            <a:r>
              <a:rPr lang="en-US" sz="2400" dirty="0"/>
              <a:t>Ex: health surveys, cohort studies etc.</a:t>
            </a:r>
          </a:p>
          <a:p>
            <a:pPr marL="0" indent="0">
              <a:buNone/>
            </a:pPr>
            <a:endParaRPr lang="en-US" dirty="0"/>
          </a:p>
          <a:p>
            <a:pPr marL="0" indent="0">
              <a:buNone/>
            </a:pPr>
            <a:endParaRPr lang="en-US" dirty="0"/>
          </a:p>
          <a:p>
            <a:pPr marL="457200" lvl="1" indent="0">
              <a:buNone/>
            </a:pPr>
            <a:endParaRPr lang="en-US" sz="3200" dirty="0"/>
          </a:p>
          <a:p>
            <a:pPr marL="457200" lvl="1" indent="0">
              <a:buNone/>
            </a:pPr>
            <a:endParaRPr lang="en-US" dirty="0"/>
          </a:p>
        </p:txBody>
      </p:sp>
      <p:grpSp>
        <p:nvGrpSpPr>
          <p:cNvPr id="14" name="Group 13"/>
          <p:cNvGrpSpPr/>
          <p:nvPr/>
        </p:nvGrpSpPr>
        <p:grpSpPr>
          <a:xfrm>
            <a:off x="6106507" y="4281887"/>
            <a:ext cx="2221004" cy="1988516"/>
            <a:chOff x="5680038" y="1790584"/>
            <a:chExt cx="2409713" cy="2349556"/>
          </a:xfrm>
        </p:grpSpPr>
        <p:cxnSp>
          <p:nvCxnSpPr>
            <p:cNvPr id="15" name="Straight Arrow Connector 14"/>
            <p:cNvCxnSpPr/>
            <p:nvPr/>
          </p:nvCxnSpPr>
          <p:spPr>
            <a:xfrm>
              <a:off x="6058675" y="2054956"/>
              <a:ext cx="465296" cy="620985"/>
            </a:xfrm>
            <a:prstGeom prst="straightConnector1">
              <a:avLst/>
            </a:prstGeom>
            <a:ln w="92075" cap="rnd">
              <a:solidFill>
                <a:schemeClr val="accent5"/>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329653" y="2973287"/>
              <a:ext cx="760098" cy="0"/>
            </a:xfrm>
            <a:prstGeom prst="straightConnector1">
              <a:avLst/>
            </a:prstGeom>
            <a:ln w="92075" cap="rnd">
              <a:solidFill>
                <a:schemeClr val="accent5"/>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256155" y="2026656"/>
              <a:ext cx="426234" cy="677585"/>
            </a:xfrm>
            <a:prstGeom prst="straightConnector1">
              <a:avLst/>
            </a:prstGeom>
            <a:ln w="92075" cap="rnd">
              <a:solidFill>
                <a:schemeClr val="accent5"/>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880189" y="1790584"/>
              <a:ext cx="0" cy="730189"/>
            </a:xfrm>
            <a:prstGeom prst="straightConnector1">
              <a:avLst/>
            </a:prstGeom>
            <a:ln w="92075" cap="rnd">
              <a:solidFill>
                <a:schemeClr val="accent5"/>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7228322" y="3325034"/>
              <a:ext cx="556047" cy="485309"/>
            </a:xfrm>
            <a:prstGeom prst="straightConnector1">
              <a:avLst/>
            </a:prstGeom>
            <a:ln w="92075" cap="rnd">
              <a:solidFill>
                <a:schemeClr val="accent5"/>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680038" y="2973287"/>
              <a:ext cx="725468" cy="0"/>
            </a:xfrm>
            <a:prstGeom prst="straightConnector1">
              <a:avLst/>
            </a:prstGeom>
            <a:ln w="92075" cap="rnd">
              <a:solidFill>
                <a:schemeClr val="accent5"/>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960537" y="3320338"/>
              <a:ext cx="574061" cy="490005"/>
            </a:xfrm>
            <a:prstGeom prst="straightConnector1">
              <a:avLst/>
            </a:prstGeom>
            <a:ln w="92075" cap="rnd">
              <a:solidFill>
                <a:schemeClr val="accent5"/>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880189" y="3466027"/>
              <a:ext cx="0" cy="674113"/>
            </a:xfrm>
            <a:prstGeom prst="straightConnector1">
              <a:avLst/>
            </a:prstGeom>
            <a:ln w="92075" cap="rnd">
              <a:solidFill>
                <a:schemeClr val="accent5"/>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616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Strengths and limitations</a:t>
            </a:r>
          </a:p>
        </p:txBody>
      </p:sp>
    </p:spTree>
    <p:extLst>
      <p:ext uri="{BB962C8B-B14F-4D97-AF65-F5344CB8AC3E}">
        <p14:creationId xmlns:p14="http://schemas.microsoft.com/office/powerpoint/2010/main" val="673346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Strengths and limitations</a:t>
            </a:r>
          </a:p>
        </p:txBody>
      </p:sp>
      <p:sp>
        <p:nvSpPr>
          <p:cNvPr id="3" name="Content Placeholder 2"/>
          <p:cNvSpPr>
            <a:spLocks noGrp="1"/>
          </p:cNvSpPr>
          <p:nvPr>
            <p:ph sz="half" idx="1"/>
          </p:nvPr>
        </p:nvSpPr>
        <p:spPr/>
        <p:txBody>
          <a:bodyPr>
            <a:normAutofit/>
          </a:bodyPr>
          <a:lstStyle/>
          <a:p>
            <a:pPr marL="0" indent="0">
              <a:buNone/>
            </a:pPr>
            <a:r>
              <a:rPr lang="en-US" sz="3200" b="1" dirty="0">
                <a:solidFill>
                  <a:schemeClr val="accent2">
                    <a:lumMod val="75000"/>
                  </a:schemeClr>
                </a:solidFill>
              </a:rPr>
              <a:t>Passive</a:t>
            </a:r>
          </a:p>
          <a:p>
            <a:pPr lvl="1"/>
            <a:r>
              <a:rPr lang="en-US" sz="2800" dirty="0"/>
              <a:t>Less expensive</a:t>
            </a:r>
          </a:p>
          <a:p>
            <a:pPr lvl="1"/>
            <a:r>
              <a:rPr lang="en-US" sz="2800" dirty="0"/>
              <a:t>Useful for monitoring trends</a:t>
            </a:r>
          </a:p>
          <a:p>
            <a:pPr lvl="1"/>
            <a:r>
              <a:rPr lang="en-US" sz="2800" dirty="0"/>
              <a:t>Less timely</a:t>
            </a:r>
          </a:p>
          <a:p>
            <a:pPr lvl="1"/>
            <a:r>
              <a:rPr lang="en-US" sz="2800" dirty="0"/>
              <a:t>Difficult to control data quality</a:t>
            </a:r>
          </a:p>
        </p:txBody>
      </p:sp>
    </p:spTree>
    <p:extLst>
      <p:ext uri="{BB962C8B-B14F-4D97-AF65-F5344CB8AC3E}">
        <p14:creationId xmlns:p14="http://schemas.microsoft.com/office/powerpoint/2010/main" val="1840812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4328922" y="1825625"/>
            <a:ext cx="3886200" cy="4351338"/>
          </a:xfrm>
        </p:spPr>
        <p:txBody>
          <a:bodyPr/>
          <a:lstStyle/>
          <a:p>
            <a:pPr marL="0" indent="0">
              <a:buNone/>
            </a:pPr>
            <a:r>
              <a:rPr lang="en-US" sz="3200" b="1" dirty="0">
                <a:solidFill>
                  <a:schemeClr val="accent2">
                    <a:lumMod val="75000"/>
                  </a:schemeClr>
                </a:solidFill>
              </a:rPr>
              <a:t>Active</a:t>
            </a:r>
          </a:p>
          <a:p>
            <a:pPr lvl="1"/>
            <a:r>
              <a:rPr lang="en-US" sz="2800" dirty="0"/>
              <a:t>More expensive</a:t>
            </a:r>
          </a:p>
          <a:p>
            <a:pPr lvl="1"/>
            <a:r>
              <a:rPr lang="en-US" sz="2800" dirty="0"/>
              <a:t>Can obtain more detailed information</a:t>
            </a:r>
          </a:p>
          <a:p>
            <a:pPr lvl="1"/>
            <a:r>
              <a:rPr lang="en-US" sz="2800" dirty="0"/>
              <a:t>More timely</a:t>
            </a:r>
          </a:p>
          <a:p>
            <a:pPr lvl="1"/>
            <a:r>
              <a:rPr lang="en-US" sz="2800" dirty="0"/>
              <a:t>Difficult to sustain over time</a:t>
            </a:r>
          </a:p>
          <a:p>
            <a:endParaRPr lang="en-US" dirty="0"/>
          </a:p>
          <a:p>
            <a:pPr marL="457200" lvl="1" indent="0">
              <a:buNone/>
            </a:pPr>
            <a:endParaRPr lang="en-US" dirty="0"/>
          </a:p>
        </p:txBody>
      </p:sp>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Strengths and limitations</a:t>
            </a:r>
          </a:p>
        </p:txBody>
      </p:sp>
      <p:sp>
        <p:nvSpPr>
          <p:cNvPr id="3" name="Content Placeholder 2"/>
          <p:cNvSpPr>
            <a:spLocks noGrp="1"/>
          </p:cNvSpPr>
          <p:nvPr>
            <p:ph sz="half" idx="1"/>
          </p:nvPr>
        </p:nvSpPr>
        <p:spPr/>
        <p:txBody>
          <a:bodyPr>
            <a:normAutofit/>
          </a:bodyPr>
          <a:lstStyle/>
          <a:p>
            <a:pPr marL="0" indent="0">
              <a:buNone/>
            </a:pPr>
            <a:r>
              <a:rPr lang="en-US" sz="3200" b="1" dirty="0">
                <a:solidFill>
                  <a:schemeClr val="accent2">
                    <a:lumMod val="75000"/>
                  </a:schemeClr>
                </a:solidFill>
              </a:rPr>
              <a:t>Passive</a:t>
            </a:r>
          </a:p>
          <a:p>
            <a:pPr lvl="1"/>
            <a:r>
              <a:rPr lang="en-US" sz="2800" dirty="0"/>
              <a:t>Less expensive</a:t>
            </a:r>
          </a:p>
          <a:p>
            <a:pPr lvl="1"/>
            <a:r>
              <a:rPr lang="en-US" sz="2800" dirty="0"/>
              <a:t>Useful for monitoring trends</a:t>
            </a:r>
          </a:p>
          <a:p>
            <a:pPr lvl="1"/>
            <a:r>
              <a:rPr lang="en-US" sz="2800" dirty="0"/>
              <a:t>Less timely</a:t>
            </a:r>
          </a:p>
          <a:p>
            <a:pPr lvl="1"/>
            <a:r>
              <a:rPr lang="en-US" sz="2800" dirty="0"/>
              <a:t>Difficult to control data quality</a:t>
            </a:r>
          </a:p>
        </p:txBody>
      </p:sp>
    </p:spTree>
    <p:extLst>
      <p:ext uri="{BB962C8B-B14F-4D97-AF65-F5344CB8AC3E}">
        <p14:creationId xmlns:p14="http://schemas.microsoft.com/office/powerpoint/2010/main" val="2438536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Strengths and limitations</a:t>
            </a:r>
          </a:p>
        </p:txBody>
      </p:sp>
      <p:pic>
        <p:nvPicPr>
          <p:cNvPr id="8" name="Picture 7">
            <a:extLst>
              <a:ext uri="{FF2B5EF4-FFF2-40B4-BE49-F238E27FC236}">
                <a16:creationId xmlns="" xmlns:a16="http://schemas.microsoft.com/office/drawing/2014/main" id="{A02B2225-6FD8-4002-9118-683201770A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3"/>
          <a:stretch/>
        </p:blipFill>
        <p:spPr>
          <a:xfrm>
            <a:off x="628650" y="1499334"/>
            <a:ext cx="4818414" cy="409835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3572" y="1807975"/>
            <a:ext cx="3789714" cy="378971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7278" b="36664"/>
          <a:stretch/>
        </p:blipFill>
        <p:spPr>
          <a:xfrm>
            <a:off x="0" y="5168348"/>
            <a:ext cx="9144000" cy="1689652"/>
          </a:xfrm>
          <a:prstGeom prst="rect">
            <a:avLst/>
          </a:prstGeom>
        </p:spPr>
      </p:pic>
    </p:spTree>
    <p:extLst>
      <p:ext uri="{BB962C8B-B14F-4D97-AF65-F5344CB8AC3E}">
        <p14:creationId xmlns:p14="http://schemas.microsoft.com/office/powerpoint/2010/main" val="4159790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a:spLocks noChangeArrowheads="1"/>
          </p:cNvSpPr>
          <p:nvPr/>
        </p:nvSpPr>
        <p:spPr bwMode="auto">
          <a:xfrm>
            <a:off x="0" y="4189343"/>
            <a:ext cx="9144000" cy="990600"/>
          </a:xfrm>
          <a:prstGeom prst="rect">
            <a:avLst/>
          </a:prstGeom>
          <a:solidFill>
            <a:schemeClr val="bg1"/>
          </a:solidFill>
          <a:ln w="9525">
            <a:noFill/>
            <a:round/>
            <a:headEnd/>
            <a:tailEnd/>
          </a:ln>
        </p:spPr>
        <p:txBody>
          <a:bodyPr/>
          <a:lstStyle/>
          <a:p>
            <a:endParaRPr lang="en-US" dirty="0"/>
          </a:p>
        </p:txBody>
      </p:sp>
      <p:pic>
        <p:nvPicPr>
          <p:cNvPr id="1026" name="Picture 2" descr="http://media3.onsugar.com/files/2013/09/09/871/n/1922729/c395a0b39281ccdd_ribbon-tied-around-fing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6427"/>
          <a:stretch/>
        </p:blipFill>
        <p:spPr bwMode="auto">
          <a:xfrm>
            <a:off x="5746943" y="1326995"/>
            <a:ext cx="3397057" cy="555098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a:cs typeface="Calibri"/>
              </a:rPr>
              <a:t>Take aways</a:t>
            </a:r>
          </a:p>
        </p:txBody>
      </p:sp>
      <p:sp>
        <p:nvSpPr>
          <p:cNvPr id="12" name="Content Placeholder 2"/>
          <p:cNvSpPr txBox="1">
            <a:spLocks/>
          </p:cNvSpPr>
          <p:nvPr/>
        </p:nvSpPr>
        <p:spPr>
          <a:xfrm>
            <a:off x="1238825" y="1830364"/>
            <a:ext cx="495540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Calibri"/>
                <a:cs typeface="Calibri"/>
              </a:rPr>
              <a:t>Data is the foundation of the work we do</a:t>
            </a:r>
          </a:p>
          <a:p>
            <a:pPr marL="0" indent="0">
              <a:buFont typeface="Arial" panose="020B0604020202020204" pitchFamily="34" charset="0"/>
              <a:buNone/>
            </a:pPr>
            <a:endParaRPr lang="en-US" sz="2400" dirty="0">
              <a:latin typeface="Calibri"/>
              <a:cs typeface="Calibri"/>
            </a:endParaRPr>
          </a:p>
          <a:p>
            <a:pPr marL="0" indent="0">
              <a:buFont typeface="Arial" panose="020B0604020202020204" pitchFamily="34" charset="0"/>
              <a:buNone/>
            </a:pPr>
            <a:r>
              <a:rPr lang="en-US" sz="3200" dirty="0">
                <a:latin typeface="Calibri"/>
                <a:cs typeface="Calibri"/>
              </a:rPr>
              <a:t>Data come from surveillance systems</a:t>
            </a:r>
          </a:p>
          <a:p>
            <a:pPr marL="0" indent="0">
              <a:buFont typeface="Arial" panose="020B0604020202020204" pitchFamily="34" charset="0"/>
              <a:buNone/>
            </a:pPr>
            <a:endParaRPr lang="en-US" sz="2400" dirty="0">
              <a:latin typeface="Calibri"/>
              <a:cs typeface="Calibri"/>
            </a:endParaRPr>
          </a:p>
          <a:p>
            <a:pPr marL="0" indent="0">
              <a:buFont typeface="Arial" panose="020B0604020202020204" pitchFamily="34" charset="0"/>
              <a:buNone/>
            </a:pPr>
            <a:r>
              <a:rPr lang="en-US" sz="3200" dirty="0">
                <a:latin typeface="Calibri"/>
                <a:cs typeface="Calibri"/>
              </a:rPr>
              <a:t>There are strengths and limitations to all systems</a:t>
            </a:r>
          </a:p>
        </p:txBody>
      </p:sp>
      <p:sp>
        <p:nvSpPr>
          <p:cNvPr id="13" name="TextBox 12"/>
          <p:cNvSpPr txBox="1"/>
          <p:nvPr/>
        </p:nvSpPr>
        <p:spPr>
          <a:xfrm>
            <a:off x="628650" y="1690689"/>
            <a:ext cx="574647" cy="1015663"/>
          </a:xfrm>
          <a:prstGeom prst="rect">
            <a:avLst/>
          </a:prstGeom>
          <a:noFill/>
        </p:spPr>
        <p:txBody>
          <a:bodyPr wrap="none" rtlCol="0">
            <a:spAutoFit/>
          </a:bodyPr>
          <a:lstStyle/>
          <a:p>
            <a:r>
              <a:rPr lang="en-US" sz="6000" b="1" dirty="0">
                <a:solidFill>
                  <a:srgbClr val="ED7D31"/>
                </a:solidFill>
                <a:latin typeface="Calibri" panose="020F0502020204030204"/>
              </a:rPr>
              <a:t>1</a:t>
            </a:r>
          </a:p>
        </p:txBody>
      </p:sp>
      <p:sp>
        <p:nvSpPr>
          <p:cNvPr id="14" name="TextBox 13"/>
          <p:cNvSpPr txBox="1"/>
          <p:nvPr/>
        </p:nvSpPr>
        <p:spPr>
          <a:xfrm>
            <a:off x="581081" y="3086825"/>
            <a:ext cx="574647" cy="1015663"/>
          </a:xfrm>
          <a:prstGeom prst="rect">
            <a:avLst/>
          </a:prstGeom>
          <a:noFill/>
        </p:spPr>
        <p:txBody>
          <a:bodyPr wrap="none" rtlCol="0">
            <a:spAutoFit/>
          </a:bodyPr>
          <a:lstStyle/>
          <a:p>
            <a:r>
              <a:rPr lang="en-US" sz="6000" b="1" dirty="0">
                <a:solidFill>
                  <a:srgbClr val="ED7D31"/>
                </a:solidFill>
                <a:latin typeface="Calibri" panose="020F0502020204030204"/>
              </a:rPr>
              <a:t>2</a:t>
            </a:r>
          </a:p>
        </p:txBody>
      </p:sp>
      <p:sp>
        <p:nvSpPr>
          <p:cNvPr id="15" name="TextBox 14"/>
          <p:cNvSpPr txBox="1"/>
          <p:nvPr/>
        </p:nvSpPr>
        <p:spPr>
          <a:xfrm>
            <a:off x="628650" y="4443676"/>
            <a:ext cx="574647" cy="1015663"/>
          </a:xfrm>
          <a:prstGeom prst="rect">
            <a:avLst/>
          </a:prstGeom>
          <a:noFill/>
        </p:spPr>
        <p:txBody>
          <a:bodyPr wrap="none" rtlCol="0">
            <a:spAutoFit/>
          </a:bodyPr>
          <a:lstStyle/>
          <a:p>
            <a:r>
              <a:rPr lang="en-US" sz="6000" b="1" dirty="0">
                <a:solidFill>
                  <a:srgbClr val="ED7D31"/>
                </a:solidFill>
                <a:latin typeface="Calibri" panose="020F0502020204030204"/>
              </a:rPr>
              <a:t>3</a:t>
            </a:r>
          </a:p>
        </p:txBody>
      </p:sp>
    </p:spTree>
    <p:extLst>
      <p:ext uri="{BB962C8B-B14F-4D97-AF65-F5344CB8AC3E}">
        <p14:creationId xmlns:p14="http://schemas.microsoft.com/office/powerpoint/2010/main" val="194824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87" y="365126"/>
            <a:ext cx="7886700" cy="1325563"/>
          </a:xfrm>
        </p:spPr>
        <p:txBody>
          <a:bodyPr/>
          <a:lstStyle/>
          <a:p>
            <a:r>
              <a:rPr lang="en-US" b="1" dirty="0">
                <a:latin typeface="+mn-lt"/>
              </a:rPr>
              <a:t>In the context of…..</a:t>
            </a:r>
          </a:p>
        </p:txBody>
      </p:sp>
      <p:sp>
        <p:nvSpPr>
          <p:cNvPr id="6" name="TextBox 5"/>
          <p:cNvSpPr txBox="1"/>
          <p:nvPr/>
        </p:nvSpPr>
        <p:spPr>
          <a:xfrm>
            <a:off x="627887" y="1713948"/>
            <a:ext cx="1024128" cy="1200329"/>
          </a:xfrm>
          <a:prstGeom prst="rect">
            <a:avLst/>
          </a:prstGeom>
          <a:noFill/>
        </p:spPr>
        <p:txBody>
          <a:bodyPr wrap="square" rtlCol="0">
            <a:spAutoFit/>
          </a:bodyPr>
          <a:lstStyle/>
          <a:p>
            <a:r>
              <a:rPr lang="en-US" sz="7200" b="1" dirty="0">
                <a:solidFill>
                  <a:schemeClr val="accent2"/>
                </a:solidFill>
              </a:rPr>
              <a:t>1</a:t>
            </a:r>
          </a:p>
        </p:txBody>
      </p:sp>
      <p:sp>
        <p:nvSpPr>
          <p:cNvPr id="8" name="TextBox 7"/>
          <p:cNvSpPr txBox="1"/>
          <p:nvPr/>
        </p:nvSpPr>
        <p:spPr>
          <a:xfrm>
            <a:off x="627887" y="4343806"/>
            <a:ext cx="1024128" cy="1200329"/>
          </a:xfrm>
          <a:prstGeom prst="rect">
            <a:avLst/>
          </a:prstGeom>
          <a:noFill/>
        </p:spPr>
        <p:txBody>
          <a:bodyPr wrap="square" rtlCol="0">
            <a:spAutoFit/>
          </a:bodyPr>
          <a:lstStyle/>
          <a:p>
            <a:r>
              <a:rPr lang="en-US" sz="7200" b="1" dirty="0">
                <a:solidFill>
                  <a:schemeClr val="accent2"/>
                </a:solidFill>
              </a:rPr>
              <a:t>3</a:t>
            </a:r>
          </a:p>
        </p:txBody>
      </p:sp>
      <p:sp>
        <p:nvSpPr>
          <p:cNvPr id="9" name="TextBox 8"/>
          <p:cNvSpPr txBox="1"/>
          <p:nvPr/>
        </p:nvSpPr>
        <p:spPr>
          <a:xfrm>
            <a:off x="627887" y="2974462"/>
            <a:ext cx="1024128" cy="1200329"/>
          </a:xfrm>
          <a:prstGeom prst="rect">
            <a:avLst/>
          </a:prstGeom>
          <a:noFill/>
        </p:spPr>
        <p:txBody>
          <a:bodyPr wrap="square" rtlCol="0">
            <a:spAutoFit/>
          </a:bodyPr>
          <a:lstStyle/>
          <a:p>
            <a:r>
              <a:rPr lang="en-US" sz="7200" b="1" dirty="0">
                <a:solidFill>
                  <a:schemeClr val="accent2"/>
                </a:solidFill>
              </a:rPr>
              <a:t>2</a:t>
            </a:r>
          </a:p>
        </p:txBody>
      </p:sp>
      <p:sp>
        <p:nvSpPr>
          <p:cNvPr id="13" name="TextBox 12"/>
          <p:cNvSpPr txBox="1"/>
          <p:nvPr/>
        </p:nvSpPr>
        <p:spPr>
          <a:xfrm>
            <a:off x="1433634" y="3274709"/>
            <a:ext cx="4992121" cy="769441"/>
          </a:xfrm>
          <a:prstGeom prst="rect">
            <a:avLst/>
          </a:prstGeom>
          <a:noFill/>
        </p:spPr>
        <p:txBody>
          <a:bodyPr wrap="square" rtlCol="0">
            <a:spAutoFit/>
          </a:bodyPr>
          <a:lstStyle/>
          <a:p>
            <a:r>
              <a:rPr lang="en-US" sz="4400" dirty="0"/>
              <a:t>What we do</a:t>
            </a:r>
          </a:p>
        </p:txBody>
      </p:sp>
      <p:sp>
        <p:nvSpPr>
          <p:cNvPr id="14" name="TextBox 13"/>
          <p:cNvSpPr txBox="1"/>
          <p:nvPr/>
        </p:nvSpPr>
        <p:spPr>
          <a:xfrm>
            <a:off x="1433634" y="4579837"/>
            <a:ext cx="5085500" cy="1446550"/>
          </a:xfrm>
          <a:prstGeom prst="rect">
            <a:avLst/>
          </a:prstGeom>
          <a:noFill/>
        </p:spPr>
        <p:txBody>
          <a:bodyPr wrap="square" rtlCol="0">
            <a:spAutoFit/>
          </a:bodyPr>
          <a:lstStyle/>
          <a:p>
            <a:r>
              <a:rPr lang="en-US" sz="4400" dirty="0"/>
              <a:t>How you can help us help you</a:t>
            </a:r>
          </a:p>
        </p:txBody>
      </p:sp>
      <p:sp>
        <p:nvSpPr>
          <p:cNvPr id="15" name="TextBox 14"/>
          <p:cNvSpPr txBox="1"/>
          <p:nvPr/>
        </p:nvSpPr>
        <p:spPr>
          <a:xfrm>
            <a:off x="1433636" y="2008186"/>
            <a:ext cx="5085498" cy="769441"/>
          </a:xfrm>
          <a:prstGeom prst="rect">
            <a:avLst/>
          </a:prstGeom>
          <a:noFill/>
        </p:spPr>
        <p:txBody>
          <a:bodyPr wrap="square" rtlCol="0">
            <a:spAutoFit/>
          </a:bodyPr>
          <a:lstStyle/>
          <a:p>
            <a:r>
              <a:rPr lang="en-US" sz="4400" dirty="0"/>
              <a:t>Who we are</a:t>
            </a:r>
          </a:p>
        </p:txBody>
      </p:sp>
      <p:pic>
        <p:nvPicPr>
          <p:cNvPr id="10" name="Picture 9">
            <a:extLst>
              <a:ext uri="{FF2B5EF4-FFF2-40B4-BE49-F238E27FC236}">
                <a16:creationId xmlns="" xmlns:a16="http://schemas.microsoft.com/office/drawing/2014/main" id="{4EC258CD-9046-4DB4-AEBB-0823A2345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195" y="4979506"/>
            <a:ext cx="2538805" cy="1878494"/>
          </a:xfrm>
          <a:prstGeom prst="rect">
            <a:avLst/>
          </a:prstGeom>
        </p:spPr>
      </p:pic>
    </p:spTree>
    <p:extLst>
      <p:ext uri="{BB962C8B-B14F-4D97-AF65-F5344CB8AC3E}">
        <p14:creationId xmlns:p14="http://schemas.microsoft.com/office/powerpoint/2010/main" val="2702808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8235" y="178675"/>
            <a:ext cx="8870730" cy="3040227"/>
            <a:chOff x="-107731" y="3644570"/>
            <a:chExt cx="9735206" cy="3410608"/>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0268" r="49157"/>
            <a:stretch/>
          </p:blipFill>
          <p:spPr>
            <a:xfrm>
              <a:off x="6140668" y="3644570"/>
              <a:ext cx="3486807" cy="341060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0268"/>
            <a:stretch/>
          </p:blipFill>
          <p:spPr>
            <a:xfrm>
              <a:off x="-107731" y="3644571"/>
              <a:ext cx="6858000" cy="3410607"/>
            </a:xfrm>
            <a:prstGeom prst="rect">
              <a:avLst/>
            </a:prstGeom>
          </p:spPr>
        </p:pic>
      </p:grpSp>
      <p:sp>
        <p:nvSpPr>
          <p:cNvPr id="2" name="Title 1"/>
          <p:cNvSpPr>
            <a:spLocks noGrp="1"/>
          </p:cNvSpPr>
          <p:nvPr>
            <p:ph type="ctrTitle"/>
          </p:nvPr>
        </p:nvSpPr>
        <p:spPr>
          <a:xfrm>
            <a:off x="208235" y="1368725"/>
            <a:ext cx="8870730" cy="2387600"/>
          </a:xfrm>
        </p:spPr>
        <p:txBody>
          <a:bodyPr>
            <a:normAutofit/>
          </a:bodyPr>
          <a:lstStyle/>
          <a:p>
            <a:r>
              <a:rPr lang="en-US" sz="4400" b="1" dirty="0" smtClean="0">
                <a:latin typeface="Calibri" panose="020F0502020204030204" pitchFamily="34" charset="0"/>
                <a:cs typeface="Calibri" panose="020F0502020204030204" pitchFamily="34" charset="0"/>
              </a:rPr>
              <a:t>Surveillance &amp; Evaluation in HPCDP</a:t>
            </a:r>
            <a:endParaRPr lang="en-US" sz="4400" b="1" dirty="0">
              <a:latin typeface="Calibri" panose="020F0502020204030204" pitchFamily="34" charset="0"/>
              <a:cs typeface="Calibri" panose="020F0502020204030204" pitchFamily="34" charset="0"/>
            </a:endParaRPr>
          </a:p>
        </p:txBody>
      </p:sp>
      <p:sp>
        <p:nvSpPr>
          <p:cNvPr id="3" name="Content Placeholder 2"/>
          <p:cNvSpPr>
            <a:spLocks noGrp="1"/>
          </p:cNvSpPr>
          <p:nvPr>
            <p:ph type="subTitle" idx="1"/>
          </p:nvPr>
        </p:nvSpPr>
        <p:spPr/>
        <p:txBody>
          <a:bodyPr>
            <a:noAutofit/>
          </a:bodyPr>
          <a:lstStyle/>
          <a:p>
            <a:pPr marL="0" indent="0">
              <a:buNone/>
            </a:pPr>
            <a:endParaRPr lang="en-US" dirty="0" smtClean="0">
              <a:latin typeface="Calibri" panose="020F0502020204030204" pitchFamily="34" charset="0"/>
              <a:cs typeface="Calibri" panose="020F0502020204030204" pitchFamily="34" charset="0"/>
            </a:endParaRPr>
          </a:p>
          <a:p>
            <a:pPr marL="0" indent="0">
              <a:buNone/>
            </a:pPr>
            <a:endParaRPr lang="en-US" sz="800" dirty="0" smtClean="0">
              <a:latin typeface="Calibri" panose="020F0502020204030204" pitchFamily="34" charset="0"/>
              <a:cs typeface="Calibri" panose="020F0502020204030204" pitchFamily="34" charset="0"/>
            </a:endParaRPr>
          </a:p>
        </p:txBody>
      </p:sp>
      <p:grpSp>
        <p:nvGrpSpPr>
          <p:cNvPr id="6" name="Group 5"/>
          <p:cNvGrpSpPr/>
          <p:nvPr/>
        </p:nvGrpSpPr>
        <p:grpSpPr>
          <a:xfrm>
            <a:off x="136634" y="3947893"/>
            <a:ext cx="8870730" cy="3040227"/>
            <a:chOff x="-107731" y="3644570"/>
            <a:chExt cx="9735206" cy="3410608"/>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0268" r="49157"/>
            <a:stretch/>
          </p:blipFill>
          <p:spPr>
            <a:xfrm>
              <a:off x="6140668" y="3644570"/>
              <a:ext cx="3486807" cy="341060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0268"/>
            <a:stretch/>
          </p:blipFill>
          <p:spPr>
            <a:xfrm>
              <a:off x="-107731" y="3644571"/>
              <a:ext cx="6858000" cy="3410607"/>
            </a:xfrm>
            <a:prstGeom prst="rect">
              <a:avLst/>
            </a:prstGeom>
          </p:spPr>
        </p:pic>
      </p:grpSp>
    </p:spTree>
    <p:extLst>
      <p:ext uri="{BB962C8B-B14F-4D97-AF65-F5344CB8AC3E}">
        <p14:creationId xmlns:p14="http://schemas.microsoft.com/office/powerpoint/2010/main" val="3151443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51187"/>
            <a:ext cx="8168763" cy="1325563"/>
          </a:xfrm>
        </p:spPr>
        <p:txBody>
          <a:bodyPr>
            <a:normAutofit/>
          </a:bodyPr>
          <a:lstStyle/>
          <a:p>
            <a:r>
              <a:rPr lang="en-US" b="1" dirty="0" smtClean="0">
                <a:latin typeface="+mn-lt"/>
              </a:rPr>
              <a:t>The Surveillance and Evaluation Team (SET)</a:t>
            </a:r>
            <a:endParaRPr lang="en-US" b="1" dirty="0">
              <a:latin typeface="+mn-lt"/>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tretch>
            <a:fillRect/>
          </a:stretch>
        </p:blipFill>
        <p:spPr>
          <a:xfrm>
            <a:off x="4862456" y="4003637"/>
            <a:ext cx="4281544" cy="2854363"/>
          </a:xfrm>
          <a:prstGeom prst="rect">
            <a:avLst/>
          </a:prstGeom>
        </p:spPr>
      </p:pic>
      <p:sp>
        <p:nvSpPr>
          <p:cNvPr id="3" name="TextBox 2"/>
          <p:cNvSpPr txBox="1"/>
          <p:nvPr/>
        </p:nvSpPr>
        <p:spPr>
          <a:xfrm>
            <a:off x="656216" y="2022438"/>
            <a:ext cx="7637930" cy="646331"/>
          </a:xfrm>
          <a:prstGeom prst="rect">
            <a:avLst/>
          </a:prstGeom>
          <a:noFill/>
        </p:spPr>
        <p:txBody>
          <a:bodyPr wrap="square" rtlCol="0">
            <a:spAutoFit/>
          </a:bodyPr>
          <a:lstStyle/>
          <a:p>
            <a:r>
              <a:rPr lang="en-US" sz="3600" b="1" dirty="0" smtClean="0">
                <a:solidFill>
                  <a:schemeClr val="accent2"/>
                </a:solidFill>
              </a:rPr>
              <a:t>Who are we</a:t>
            </a:r>
            <a:r>
              <a:rPr lang="en-US" sz="3600" b="1" dirty="0" smtClean="0">
                <a:solidFill>
                  <a:schemeClr val="accent2"/>
                </a:solidFill>
              </a:rPr>
              <a:t>?</a:t>
            </a:r>
            <a:endParaRPr lang="en-US" sz="3600" b="1" dirty="0" smtClean="0">
              <a:solidFill>
                <a:schemeClr val="accent2"/>
              </a:solidFill>
            </a:endParaRPr>
          </a:p>
        </p:txBody>
      </p:sp>
    </p:spTree>
    <p:extLst>
      <p:ext uri="{BB962C8B-B14F-4D97-AF65-F5344CB8AC3E}">
        <p14:creationId xmlns:p14="http://schemas.microsoft.com/office/powerpoint/2010/main" val="25272004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51187"/>
            <a:ext cx="8168763" cy="1325563"/>
          </a:xfrm>
        </p:spPr>
        <p:txBody>
          <a:bodyPr>
            <a:normAutofit/>
          </a:bodyPr>
          <a:lstStyle/>
          <a:p>
            <a:r>
              <a:rPr lang="en-US" b="1" dirty="0" smtClean="0">
                <a:latin typeface="+mn-lt"/>
              </a:rPr>
              <a:t>The Surveillance and Evaluation Team (SET)</a:t>
            </a:r>
            <a:endParaRPr lang="en-US" b="1" dirty="0">
              <a:latin typeface="+mn-lt"/>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tretch>
            <a:fillRect/>
          </a:stretch>
        </p:blipFill>
        <p:spPr>
          <a:xfrm>
            <a:off x="4862456" y="4003637"/>
            <a:ext cx="4281544" cy="2854363"/>
          </a:xfrm>
          <a:prstGeom prst="rect">
            <a:avLst/>
          </a:prstGeom>
        </p:spPr>
      </p:pic>
      <p:sp>
        <p:nvSpPr>
          <p:cNvPr id="3" name="TextBox 2"/>
          <p:cNvSpPr txBox="1"/>
          <p:nvPr/>
        </p:nvSpPr>
        <p:spPr>
          <a:xfrm>
            <a:off x="656216" y="2022438"/>
            <a:ext cx="7637930" cy="1508105"/>
          </a:xfrm>
          <a:prstGeom prst="rect">
            <a:avLst/>
          </a:prstGeom>
          <a:noFill/>
        </p:spPr>
        <p:txBody>
          <a:bodyPr wrap="square" rtlCol="0">
            <a:spAutoFit/>
          </a:bodyPr>
          <a:lstStyle/>
          <a:p>
            <a:r>
              <a:rPr lang="en-US" sz="3600" b="1" dirty="0" smtClean="0">
                <a:solidFill>
                  <a:schemeClr val="accent2"/>
                </a:solidFill>
              </a:rPr>
              <a:t>Who are we?</a:t>
            </a:r>
          </a:p>
          <a:p>
            <a:r>
              <a:rPr lang="en-US" sz="2800" dirty="0" smtClean="0"/>
              <a:t>We are a t</a:t>
            </a:r>
            <a:r>
              <a:rPr lang="en-US" sz="2800" dirty="0" smtClean="0"/>
              <a:t>eam of 13 </a:t>
            </a:r>
            <a:r>
              <a:rPr lang="en-US" sz="2800" dirty="0" smtClean="0"/>
              <a:t>epidemiologists and research analysts </a:t>
            </a:r>
            <a:r>
              <a:rPr lang="en-US" sz="2800" dirty="0" smtClean="0"/>
              <a:t>tasked with using surveillance data to:</a:t>
            </a:r>
          </a:p>
        </p:txBody>
      </p:sp>
      <p:sp>
        <p:nvSpPr>
          <p:cNvPr id="4" name="TextBox 3"/>
          <p:cNvSpPr txBox="1"/>
          <p:nvPr/>
        </p:nvSpPr>
        <p:spPr>
          <a:xfrm>
            <a:off x="656215" y="3530543"/>
            <a:ext cx="5335793"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Identify strategic priorities and best practices for population level prevention</a:t>
            </a:r>
          </a:p>
          <a:p>
            <a:pPr marL="285750" indent="-285750">
              <a:buFont typeface="Arial" panose="020B0604020202020204" pitchFamily="34" charset="0"/>
              <a:buChar char="•"/>
            </a:pPr>
            <a:r>
              <a:rPr lang="en-US" sz="2400" dirty="0"/>
              <a:t>Measure progress towards health outcome goals and targets</a:t>
            </a:r>
          </a:p>
          <a:p>
            <a:pPr marL="285750" indent="-285750">
              <a:buFont typeface="Arial" panose="020B0604020202020204" pitchFamily="34" charset="0"/>
              <a:buChar char="•"/>
            </a:pPr>
            <a:r>
              <a:rPr lang="en-US" sz="2400" dirty="0"/>
              <a:t>Provide internal and external data-related technical assistance </a:t>
            </a:r>
          </a:p>
          <a:p>
            <a:endParaRPr lang="en-US" dirty="0"/>
          </a:p>
        </p:txBody>
      </p:sp>
    </p:spTree>
    <p:extLst>
      <p:ext uri="{BB962C8B-B14F-4D97-AF65-F5344CB8AC3E}">
        <p14:creationId xmlns:p14="http://schemas.microsoft.com/office/powerpoint/2010/main" val="8203045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40432"/>
            <a:ext cx="8168763" cy="1325563"/>
          </a:xfrm>
        </p:spPr>
        <p:txBody>
          <a:bodyPr>
            <a:normAutofit/>
          </a:bodyPr>
          <a:lstStyle/>
          <a:p>
            <a:r>
              <a:rPr lang="en-US" b="1" dirty="0">
                <a:latin typeface="Calibri" panose="020F0502020204030204" pitchFamily="34" charset="0"/>
              </a:rPr>
              <a:t>The Surveillance and Evaluation Team (SET)</a:t>
            </a:r>
            <a:endParaRPr lang="en-US" b="1" dirty="0">
              <a:latin typeface="+mn-lt"/>
            </a:endParaRPr>
          </a:p>
        </p:txBody>
      </p:sp>
      <p:sp>
        <p:nvSpPr>
          <p:cNvPr id="4" name="TextBox 3"/>
          <p:cNvSpPr txBox="1"/>
          <p:nvPr/>
        </p:nvSpPr>
        <p:spPr>
          <a:xfrm>
            <a:off x="628650" y="1886462"/>
            <a:ext cx="535724" cy="923330"/>
          </a:xfrm>
          <a:prstGeom prst="rect">
            <a:avLst/>
          </a:prstGeom>
          <a:noFill/>
        </p:spPr>
        <p:txBody>
          <a:bodyPr wrap="none" rtlCol="0">
            <a:spAutoFit/>
          </a:bodyPr>
          <a:lstStyle/>
          <a:p>
            <a:r>
              <a:rPr lang="en-US" sz="5400" b="1" dirty="0">
                <a:solidFill>
                  <a:srgbClr val="ED7D31"/>
                </a:solidFill>
                <a:latin typeface="Calibri" panose="020F0502020204030204"/>
              </a:rPr>
              <a:t>1</a:t>
            </a:r>
          </a:p>
        </p:txBody>
      </p:sp>
      <p:sp>
        <p:nvSpPr>
          <p:cNvPr id="7" name="TextBox 6"/>
          <p:cNvSpPr txBox="1"/>
          <p:nvPr/>
        </p:nvSpPr>
        <p:spPr>
          <a:xfrm>
            <a:off x="1254861" y="2037337"/>
            <a:ext cx="3593805" cy="707886"/>
          </a:xfrm>
          <a:prstGeom prst="rect">
            <a:avLst/>
          </a:prstGeom>
          <a:noFill/>
        </p:spPr>
        <p:txBody>
          <a:bodyPr wrap="square" rtlCol="0">
            <a:spAutoFit/>
          </a:bodyPr>
          <a:lstStyle/>
          <a:p>
            <a:r>
              <a:rPr lang="en-US" sz="4000" dirty="0"/>
              <a:t>Manager</a:t>
            </a:r>
          </a:p>
        </p:txBody>
      </p:sp>
      <p:sp>
        <p:nvSpPr>
          <p:cNvPr id="9" name="TextBox 8"/>
          <p:cNvSpPr txBox="1"/>
          <p:nvPr/>
        </p:nvSpPr>
        <p:spPr>
          <a:xfrm>
            <a:off x="5482125" y="2230682"/>
            <a:ext cx="4561367" cy="461665"/>
          </a:xfrm>
          <a:prstGeom prst="rect">
            <a:avLst/>
          </a:prstGeom>
          <a:noFill/>
        </p:spPr>
        <p:txBody>
          <a:bodyPr wrap="square" rtlCol="0">
            <a:spAutoFit/>
          </a:bodyPr>
          <a:lstStyle/>
          <a:p>
            <a:r>
              <a:rPr lang="en-US" sz="2400" dirty="0"/>
              <a:t>Todd Beran</a:t>
            </a:r>
          </a:p>
        </p:txBody>
      </p:sp>
      <p:cxnSp>
        <p:nvCxnSpPr>
          <p:cNvPr id="15" name="Straight Arrow Connector 14">
            <a:extLst>
              <a:ext uri="{FF2B5EF4-FFF2-40B4-BE49-F238E27FC236}">
                <a16:creationId xmlns="" xmlns:a16="http://schemas.microsoft.com/office/drawing/2014/main" id="{29287CC3-5868-4C02-8979-3BC00F19909C}"/>
              </a:ext>
            </a:extLst>
          </p:cNvPr>
          <p:cNvCxnSpPr>
            <a:cxnSpLocks/>
          </p:cNvCxnSpPr>
          <p:nvPr/>
        </p:nvCxnSpPr>
        <p:spPr>
          <a:xfrm>
            <a:off x="3652679" y="2461515"/>
            <a:ext cx="1726665" cy="0"/>
          </a:xfrm>
          <a:prstGeom prst="straightConnector1">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5237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29674"/>
            <a:ext cx="8168763" cy="1325563"/>
          </a:xfrm>
        </p:spPr>
        <p:txBody>
          <a:bodyPr>
            <a:normAutofit/>
          </a:bodyPr>
          <a:lstStyle/>
          <a:p>
            <a:r>
              <a:rPr lang="en-US" b="1" dirty="0">
                <a:latin typeface="Calibri" panose="020F0502020204030204" pitchFamily="34" charset="0"/>
              </a:rPr>
              <a:t>The Surveillance and Evaluation Team (SET)</a:t>
            </a:r>
            <a:endParaRPr lang="en-US" b="1" dirty="0">
              <a:latin typeface="+mn-lt"/>
            </a:endParaRPr>
          </a:p>
        </p:txBody>
      </p:sp>
      <p:sp>
        <p:nvSpPr>
          <p:cNvPr id="4" name="TextBox 3"/>
          <p:cNvSpPr txBox="1"/>
          <p:nvPr/>
        </p:nvSpPr>
        <p:spPr>
          <a:xfrm>
            <a:off x="628650" y="1886462"/>
            <a:ext cx="535724" cy="923330"/>
          </a:xfrm>
          <a:prstGeom prst="rect">
            <a:avLst/>
          </a:prstGeom>
          <a:noFill/>
        </p:spPr>
        <p:txBody>
          <a:bodyPr wrap="none" rtlCol="0">
            <a:spAutoFit/>
          </a:bodyPr>
          <a:lstStyle/>
          <a:p>
            <a:r>
              <a:rPr lang="en-US" sz="5400" b="1" dirty="0">
                <a:solidFill>
                  <a:srgbClr val="ED7D31"/>
                </a:solidFill>
                <a:latin typeface="Calibri" panose="020F0502020204030204"/>
              </a:rPr>
              <a:t>1</a:t>
            </a:r>
          </a:p>
        </p:txBody>
      </p:sp>
      <p:sp>
        <p:nvSpPr>
          <p:cNvPr id="5" name="TextBox 4"/>
          <p:cNvSpPr txBox="1"/>
          <p:nvPr/>
        </p:nvSpPr>
        <p:spPr>
          <a:xfrm>
            <a:off x="628650" y="2766153"/>
            <a:ext cx="535724" cy="923330"/>
          </a:xfrm>
          <a:prstGeom prst="rect">
            <a:avLst/>
          </a:prstGeom>
          <a:noFill/>
        </p:spPr>
        <p:txBody>
          <a:bodyPr wrap="none" rtlCol="0">
            <a:spAutoFit/>
          </a:bodyPr>
          <a:lstStyle/>
          <a:p>
            <a:r>
              <a:rPr lang="en-US" sz="5400" b="1" dirty="0">
                <a:solidFill>
                  <a:srgbClr val="ED7D31"/>
                </a:solidFill>
                <a:latin typeface="Calibri" panose="020F0502020204030204"/>
              </a:rPr>
              <a:t>5</a:t>
            </a:r>
          </a:p>
        </p:txBody>
      </p:sp>
      <p:sp>
        <p:nvSpPr>
          <p:cNvPr id="7" name="TextBox 6"/>
          <p:cNvSpPr txBox="1"/>
          <p:nvPr/>
        </p:nvSpPr>
        <p:spPr>
          <a:xfrm>
            <a:off x="1254861" y="2037337"/>
            <a:ext cx="3593805" cy="707886"/>
          </a:xfrm>
          <a:prstGeom prst="rect">
            <a:avLst/>
          </a:prstGeom>
          <a:noFill/>
        </p:spPr>
        <p:txBody>
          <a:bodyPr wrap="square" rtlCol="0">
            <a:spAutoFit/>
          </a:bodyPr>
          <a:lstStyle/>
          <a:p>
            <a:r>
              <a:rPr lang="en-US" sz="4000" dirty="0"/>
              <a:t>Manager</a:t>
            </a:r>
          </a:p>
        </p:txBody>
      </p:sp>
      <p:sp>
        <p:nvSpPr>
          <p:cNvPr id="8" name="TextBox 7"/>
          <p:cNvSpPr txBox="1"/>
          <p:nvPr/>
        </p:nvSpPr>
        <p:spPr>
          <a:xfrm>
            <a:off x="1254861" y="2891865"/>
            <a:ext cx="3593805" cy="707886"/>
          </a:xfrm>
          <a:prstGeom prst="rect">
            <a:avLst/>
          </a:prstGeom>
          <a:noFill/>
        </p:spPr>
        <p:txBody>
          <a:bodyPr wrap="square" rtlCol="0">
            <a:spAutoFit/>
          </a:bodyPr>
          <a:lstStyle/>
          <a:p>
            <a:r>
              <a:rPr lang="en-US" sz="4000" dirty="0"/>
              <a:t>Lead Analysts</a:t>
            </a:r>
          </a:p>
        </p:txBody>
      </p:sp>
      <p:sp>
        <p:nvSpPr>
          <p:cNvPr id="9" name="TextBox 8"/>
          <p:cNvSpPr txBox="1"/>
          <p:nvPr/>
        </p:nvSpPr>
        <p:spPr>
          <a:xfrm>
            <a:off x="5482125" y="2230682"/>
            <a:ext cx="4561367" cy="461665"/>
          </a:xfrm>
          <a:prstGeom prst="rect">
            <a:avLst/>
          </a:prstGeom>
          <a:noFill/>
        </p:spPr>
        <p:txBody>
          <a:bodyPr wrap="square" rtlCol="0">
            <a:spAutoFit/>
          </a:bodyPr>
          <a:lstStyle/>
          <a:p>
            <a:r>
              <a:rPr lang="en-US" sz="2400" dirty="0"/>
              <a:t>Todd Beran</a:t>
            </a:r>
          </a:p>
        </p:txBody>
      </p:sp>
      <p:cxnSp>
        <p:nvCxnSpPr>
          <p:cNvPr id="13" name="Straight Arrow Connector 12"/>
          <p:cNvCxnSpPr/>
          <p:nvPr/>
        </p:nvCxnSpPr>
        <p:spPr>
          <a:xfrm>
            <a:off x="4646428" y="3273984"/>
            <a:ext cx="732916" cy="0"/>
          </a:xfrm>
          <a:prstGeom prst="straightConnector1">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29287CC3-5868-4C02-8979-3BC00F19909C}"/>
              </a:ext>
            </a:extLst>
          </p:cNvPr>
          <p:cNvCxnSpPr>
            <a:cxnSpLocks/>
          </p:cNvCxnSpPr>
          <p:nvPr/>
        </p:nvCxnSpPr>
        <p:spPr>
          <a:xfrm>
            <a:off x="3652679" y="2461515"/>
            <a:ext cx="1726665" cy="0"/>
          </a:xfrm>
          <a:prstGeom prst="straightConnector1">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2B1BF3D9-FB00-4598-BBEB-655EAC09CB05}"/>
              </a:ext>
            </a:extLst>
          </p:cNvPr>
          <p:cNvSpPr txBox="1"/>
          <p:nvPr/>
        </p:nvSpPr>
        <p:spPr>
          <a:xfrm>
            <a:off x="5482125" y="3054188"/>
            <a:ext cx="4561367" cy="1785104"/>
          </a:xfrm>
          <a:prstGeom prst="rect">
            <a:avLst/>
          </a:prstGeom>
          <a:noFill/>
        </p:spPr>
        <p:txBody>
          <a:bodyPr wrap="square" rtlCol="0">
            <a:spAutoFit/>
          </a:bodyPr>
          <a:lstStyle/>
          <a:p>
            <a:r>
              <a:rPr lang="en-US" sz="2200" dirty="0"/>
              <a:t>Epidemiologist</a:t>
            </a:r>
          </a:p>
          <a:p>
            <a:r>
              <a:rPr lang="en-US" sz="2200" dirty="0"/>
              <a:t>Methods and Statistics</a:t>
            </a:r>
          </a:p>
          <a:p>
            <a:r>
              <a:rPr lang="en-US" sz="2200" dirty="0"/>
              <a:t>Evaluation</a:t>
            </a:r>
          </a:p>
          <a:p>
            <a:r>
              <a:rPr lang="en-US" sz="2200" dirty="0"/>
              <a:t>Tobacco &amp; Evaluation</a:t>
            </a:r>
          </a:p>
          <a:p>
            <a:r>
              <a:rPr lang="en-US" sz="2200" dirty="0"/>
              <a:t>Alcohol and Drug </a:t>
            </a:r>
          </a:p>
        </p:txBody>
      </p:sp>
    </p:spTree>
    <p:extLst>
      <p:ext uri="{BB962C8B-B14F-4D97-AF65-F5344CB8AC3E}">
        <p14:creationId xmlns:p14="http://schemas.microsoft.com/office/powerpoint/2010/main" val="1223239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29674"/>
            <a:ext cx="8168763" cy="1325563"/>
          </a:xfrm>
        </p:spPr>
        <p:txBody>
          <a:bodyPr>
            <a:normAutofit/>
          </a:bodyPr>
          <a:lstStyle/>
          <a:p>
            <a:r>
              <a:rPr lang="en-US" b="1" dirty="0">
                <a:latin typeface="Calibri" panose="020F0502020204030204" pitchFamily="34" charset="0"/>
              </a:rPr>
              <a:t>The Surveillance and Evaluation Team (SET)</a:t>
            </a:r>
            <a:endParaRPr lang="en-US" b="1" dirty="0">
              <a:latin typeface="+mn-lt"/>
            </a:endParaRPr>
          </a:p>
        </p:txBody>
      </p:sp>
      <p:sp>
        <p:nvSpPr>
          <p:cNvPr id="4" name="TextBox 3"/>
          <p:cNvSpPr txBox="1"/>
          <p:nvPr/>
        </p:nvSpPr>
        <p:spPr>
          <a:xfrm>
            <a:off x="628650" y="1886462"/>
            <a:ext cx="535724" cy="923330"/>
          </a:xfrm>
          <a:prstGeom prst="rect">
            <a:avLst/>
          </a:prstGeom>
          <a:noFill/>
        </p:spPr>
        <p:txBody>
          <a:bodyPr wrap="none" rtlCol="0">
            <a:spAutoFit/>
          </a:bodyPr>
          <a:lstStyle/>
          <a:p>
            <a:r>
              <a:rPr lang="en-US" sz="5400" b="1" dirty="0">
                <a:solidFill>
                  <a:srgbClr val="ED7D31"/>
                </a:solidFill>
                <a:latin typeface="Calibri" panose="020F0502020204030204"/>
              </a:rPr>
              <a:t>1</a:t>
            </a:r>
          </a:p>
        </p:txBody>
      </p:sp>
      <p:sp>
        <p:nvSpPr>
          <p:cNvPr id="5" name="TextBox 4"/>
          <p:cNvSpPr txBox="1"/>
          <p:nvPr/>
        </p:nvSpPr>
        <p:spPr>
          <a:xfrm>
            <a:off x="628650" y="2766153"/>
            <a:ext cx="535724" cy="923330"/>
          </a:xfrm>
          <a:prstGeom prst="rect">
            <a:avLst/>
          </a:prstGeom>
          <a:noFill/>
        </p:spPr>
        <p:txBody>
          <a:bodyPr wrap="none" rtlCol="0">
            <a:spAutoFit/>
          </a:bodyPr>
          <a:lstStyle/>
          <a:p>
            <a:r>
              <a:rPr lang="en-US" sz="5400" b="1" dirty="0">
                <a:solidFill>
                  <a:srgbClr val="ED7D31"/>
                </a:solidFill>
                <a:latin typeface="Calibri" panose="020F0502020204030204"/>
              </a:rPr>
              <a:t>5</a:t>
            </a:r>
          </a:p>
        </p:txBody>
      </p:sp>
      <p:sp>
        <p:nvSpPr>
          <p:cNvPr id="6" name="TextBox 5"/>
          <p:cNvSpPr txBox="1"/>
          <p:nvPr/>
        </p:nvSpPr>
        <p:spPr>
          <a:xfrm>
            <a:off x="628650" y="4706456"/>
            <a:ext cx="535724" cy="923330"/>
          </a:xfrm>
          <a:prstGeom prst="rect">
            <a:avLst/>
          </a:prstGeom>
          <a:noFill/>
        </p:spPr>
        <p:txBody>
          <a:bodyPr wrap="none" rtlCol="0">
            <a:spAutoFit/>
          </a:bodyPr>
          <a:lstStyle/>
          <a:p>
            <a:r>
              <a:rPr lang="en-US" sz="5400" b="1" dirty="0">
                <a:solidFill>
                  <a:srgbClr val="ED7D31"/>
                </a:solidFill>
                <a:latin typeface="Calibri" panose="020F0502020204030204"/>
              </a:rPr>
              <a:t>7</a:t>
            </a:r>
          </a:p>
        </p:txBody>
      </p:sp>
      <p:sp>
        <p:nvSpPr>
          <p:cNvPr id="7" name="TextBox 6"/>
          <p:cNvSpPr txBox="1"/>
          <p:nvPr/>
        </p:nvSpPr>
        <p:spPr>
          <a:xfrm>
            <a:off x="1254861" y="2037337"/>
            <a:ext cx="3593805" cy="707886"/>
          </a:xfrm>
          <a:prstGeom prst="rect">
            <a:avLst/>
          </a:prstGeom>
          <a:noFill/>
        </p:spPr>
        <p:txBody>
          <a:bodyPr wrap="square" rtlCol="0">
            <a:spAutoFit/>
          </a:bodyPr>
          <a:lstStyle/>
          <a:p>
            <a:r>
              <a:rPr lang="en-US" sz="4000" dirty="0"/>
              <a:t>Manager</a:t>
            </a:r>
          </a:p>
        </p:txBody>
      </p:sp>
      <p:sp>
        <p:nvSpPr>
          <p:cNvPr id="8" name="TextBox 7"/>
          <p:cNvSpPr txBox="1"/>
          <p:nvPr/>
        </p:nvSpPr>
        <p:spPr>
          <a:xfrm>
            <a:off x="1254861" y="2891865"/>
            <a:ext cx="3593805" cy="707886"/>
          </a:xfrm>
          <a:prstGeom prst="rect">
            <a:avLst/>
          </a:prstGeom>
          <a:noFill/>
        </p:spPr>
        <p:txBody>
          <a:bodyPr wrap="square" rtlCol="0">
            <a:spAutoFit/>
          </a:bodyPr>
          <a:lstStyle/>
          <a:p>
            <a:r>
              <a:rPr lang="en-US" sz="4000" dirty="0"/>
              <a:t>Lead Analysts</a:t>
            </a:r>
          </a:p>
        </p:txBody>
      </p:sp>
      <p:sp>
        <p:nvSpPr>
          <p:cNvPr id="9" name="TextBox 8"/>
          <p:cNvSpPr txBox="1"/>
          <p:nvPr/>
        </p:nvSpPr>
        <p:spPr>
          <a:xfrm>
            <a:off x="5482125" y="2230682"/>
            <a:ext cx="4561367" cy="461665"/>
          </a:xfrm>
          <a:prstGeom prst="rect">
            <a:avLst/>
          </a:prstGeom>
          <a:noFill/>
        </p:spPr>
        <p:txBody>
          <a:bodyPr wrap="square" rtlCol="0">
            <a:spAutoFit/>
          </a:bodyPr>
          <a:lstStyle/>
          <a:p>
            <a:r>
              <a:rPr lang="en-US" sz="2400" dirty="0"/>
              <a:t>Todd Beran</a:t>
            </a:r>
          </a:p>
        </p:txBody>
      </p:sp>
      <p:sp>
        <p:nvSpPr>
          <p:cNvPr id="10" name="TextBox 9"/>
          <p:cNvSpPr txBox="1"/>
          <p:nvPr/>
        </p:nvSpPr>
        <p:spPr>
          <a:xfrm>
            <a:off x="1254861" y="4850182"/>
            <a:ext cx="3593805" cy="707886"/>
          </a:xfrm>
          <a:prstGeom prst="rect">
            <a:avLst/>
          </a:prstGeom>
          <a:noFill/>
        </p:spPr>
        <p:txBody>
          <a:bodyPr wrap="square" rtlCol="0">
            <a:spAutoFit/>
          </a:bodyPr>
          <a:lstStyle/>
          <a:p>
            <a:r>
              <a:rPr lang="en-US" sz="4000" dirty="0"/>
              <a:t>Analysts</a:t>
            </a:r>
          </a:p>
        </p:txBody>
      </p:sp>
      <p:sp>
        <p:nvSpPr>
          <p:cNvPr id="11" name="TextBox 10"/>
          <p:cNvSpPr txBox="1"/>
          <p:nvPr/>
        </p:nvSpPr>
        <p:spPr>
          <a:xfrm>
            <a:off x="5482125" y="4984310"/>
            <a:ext cx="3167023" cy="1446550"/>
          </a:xfrm>
          <a:prstGeom prst="rect">
            <a:avLst/>
          </a:prstGeom>
          <a:noFill/>
        </p:spPr>
        <p:txBody>
          <a:bodyPr wrap="square" rtlCol="0">
            <a:spAutoFit/>
          </a:bodyPr>
          <a:lstStyle/>
          <a:p>
            <a:r>
              <a:rPr lang="en-US" sz="2200" dirty="0"/>
              <a:t>Risk factor &amp; chronic disease programs</a:t>
            </a:r>
          </a:p>
          <a:p>
            <a:r>
              <a:rPr lang="en-US" sz="2200" dirty="0"/>
              <a:t>Oregon State Cancer Registry </a:t>
            </a:r>
          </a:p>
        </p:txBody>
      </p:sp>
      <p:cxnSp>
        <p:nvCxnSpPr>
          <p:cNvPr id="13" name="Straight Arrow Connector 12"/>
          <p:cNvCxnSpPr/>
          <p:nvPr/>
        </p:nvCxnSpPr>
        <p:spPr>
          <a:xfrm>
            <a:off x="4646428" y="3273984"/>
            <a:ext cx="732916" cy="0"/>
          </a:xfrm>
          <a:prstGeom prst="straightConnector1">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468029" y="5207620"/>
            <a:ext cx="1911315" cy="9337"/>
          </a:xfrm>
          <a:prstGeom prst="straightConnector1">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29287CC3-5868-4C02-8979-3BC00F19909C}"/>
              </a:ext>
            </a:extLst>
          </p:cNvPr>
          <p:cNvCxnSpPr>
            <a:cxnSpLocks/>
          </p:cNvCxnSpPr>
          <p:nvPr/>
        </p:nvCxnSpPr>
        <p:spPr>
          <a:xfrm>
            <a:off x="3652679" y="2461515"/>
            <a:ext cx="1726665" cy="0"/>
          </a:xfrm>
          <a:prstGeom prst="straightConnector1">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2B1BF3D9-FB00-4598-BBEB-655EAC09CB05}"/>
              </a:ext>
            </a:extLst>
          </p:cNvPr>
          <p:cNvSpPr txBox="1"/>
          <p:nvPr/>
        </p:nvSpPr>
        <p:spPr>
          <a:xfrm>
            <a:off x="5482125" y="3054188"/>
            <a:ext cx="4561367" cy="1785104"/>
          </a:xfrm>
          <a:prstGeom prst="rect">
            <a:avLst/>
          </a:prstGeom>
          <a:noFill/>
        </p:spPr>
        <p:txBody>
          <a:bodyPr wrap="square" rtlCol="0">
            <a:spAutoFit/>
          </a:bodyPr>
          <a:lstStyle/>
          <a:p>
            <a:r>
              <a:rPr lang="en-US" sz="2200" dirty="0"/>
              <a:t>Epidemiologist</a:t>
            </a:r>
          </a:p>
          <a:p>
            <a:r>
              <a:rPr lang="en-US" sz="2200" dirty="0"/>
              <a:t>Methods and Statistics</a:t>
            </a:r>
          </a:p>
          <a:p>
            <a:r>
              <a:rPr lang="en-US" sz="2200" dirty="0"/>
              <a:t>Evaluation</a:t>
            </a:r>
          </a:p>
          <a:p>
            <a:r>
              <a:rPr lang="en-US" sz="2200" dirty="0"/>
              <a:t>Tobacco &amp; Evaluation</a:t>
            </a:r>
          </a:p>
          <a:p>
            <a:r>
              <a:rPr lang="en-US" sz="2200" dirty="0"/>
              <a:t>Alcohol and Drug </a:t>
            </a:r>
          </a:p>
        </p:txBody>
      </p:sp>
    </p:spTree>
    <p:extLst>
      <p:ext uri="{BB962C8B-B14F-4D97-AF65-F5344CB8AC3E}">
        <p14:creationId xmlns:p14="http://schemas.microsoft.com/office/powerpoint/2010/main" val="4003602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911906" y="1623046"/>
            <a:ext cx="6303370" cy="910788"/>
            <a:chOff x="911906" y="1623046"/>
            <a:chExt cx="6303370" cy="910788"/>
          </a:xfrm>
        </p:grpSpPr>
        <p:pic>
          <p:nvPicPr>
            <p:cNvPr id="42" name="Picture 41"/>
            <p:cNvPicPr>
              <a:picLocks noChangeAspect="1"/>
            </p:cNvPicPr>
            <p:nvPr/>
          </p:nvPicPr>
          <p:blipFill>
            <a:blip r:embed="rId3"/>
            <a:stretch>
              <a:fillRect/>
            </a:stretch>
          </p:blipFill>
          <p:spPr>
            <a:xfrm>
              <a:off x="911906" y="1623046"/>
              <a:ext cx="880209" cy="910788"/>
            </a:xfrm>
            <a:prstGeom prst="rect">
              <a:avLst/>
            </a:prstGeom>
          </p:spPr>
        </p:pic>
        <p:sp>
          <p:nvSpPr>
            <p:cNvPr id="47" name="TextBox 46"/>
            <p:cNvSpPr txBox="1"/>
            <p:nvPr/>
          </p:nvSpPr>
          <p:spPr>
            <a:xfrm>
              <a:off x="2050306" y="1924243"/>
              <a:ext cx="5164970" cy="584775"/>
            </a:xfrm>
            <a:prstGeom prst="rect">
              <a:avLst/>
            </a:prstGeom>
            <a:noFill/>
          </p:spPr>
          <p:txBody>
            <a:bodyPr wrap="square" rtlCol="0">
              <a:spAutoFit/>
            </a:bodyPr>
            <a:lstStyle/>
            <a:p>
              <a:r>
                <a:rPr lang="en-US" sz="3200" b="1" dirty="0">
                  <a:solidFill>
                    <a:schemeClr val="accent2"/>
                  </a:solidFill>
                </a:rPr>
                <a:t>Surveillance &amp; evaluation</a:t>
              </a:r>
            </a:p>
          </p:txBody>
        </p:sp>
      </p:grpSp>
      <p:sp>
        <p:nvSpPr>
          <p:cNvPr id="22" name="TextBox 21"/>
          <p:cNvSpPr txBox="1"/>
          <p:nvPr/>
        </p:nvSpPr>
        <p:spPr>
          <a:xfrm>
            <a:off x="768015" y="252098"/>
            <a:ext cx="7793424" cy="1323439"/>
          </a:xfrm>
          <a:prstGeom prst="rect">
            <a:avLst/>
          </a:prstGeom>
          <a:noFill/>
        </p:spPr>
        <p:txBody>
          <a:bodyPr wrap="square" rtlCol="0">
            <a:spAutoFit/>
          </a:bodyPr>
          <a:lstStyle/>
          <a:p>
            <a:r>
              <a:rPr lang="en-US" sz="4000" b="1" dirty="0"/>
              <a:t>HPCDP work streams reflect a comprehensive program approach</a:t>
            </a:r>
          </a:p>
        </p:txBody>
      </p:sp>
    </p:spTree>
    <p:extLst>
      <p:ext uri="{BB962C8B-B14F-4D97-AF65-F5344CB8AC3E}">
        <p14:creationId xmlns:p14="http://schemas.microsoft.com/office/powerpoint/2010/main" val="3306996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701531" y="5314461"/>
            <a:ext cx="5554546" cy="1300958"/>
            <a:chOff x="701531" y="5314461"/>
            <a:chExt cx="5554546" cy="1300958"/>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531" y="5314461"/>
              <a:ext cx="1300958" cy="1300958"/>
            </a:xfrm>
            <a:prstGeom prst="rect">
              <a:avLst/>
            </a:prstGeom>
          </p:spPr>
        </p:pic>
        <p:sp>
          <p:nvSpPr>
            <p:cNvPr id="25" name="TextBox 24"/>
            <p:cNvSpPr txBox="1"/>
            <p:nvPr/>
          </p:nvSpPr>
          <p:spPr>
            <a:xfrm>
              <a:off x="2050305" y="5640038"/>
              <a:ext cx="4205772" cy="584775"/>
            </a:xfrm>
            <a:prstGeom prst="rect">
              <a:avLst/>
            </a:prstGeom>
            <a:noFill/>
          </p:spPr>
          <p:txBody>
            <a:bodyPr wrap="square" rtlCol="0">
              <a:spAutoFit/>
            </a:bodyPr>
            <a:lstStyle/>
            <a:p>
              <a:r>
                <a:rPr lang="en-US" sz="3200" dirty="0"/>
                <a:t>Fiscal and operations</a:t>
              </a:r>
            </a:p>
          </p:txBody>
        </p:sp>
      </p:grpSp>
      <p:grpSp>
        <p:nvGrpSpPr>
          <p:cNvPr id="49" name="Group 48"/>
          <p:cNvGrpSpPr/>
          <p:nvPr/>
        </p:nvGrpSpPr>
        <p:grpSpPr>
          <a:xfrm>
            <a:off x="911906" y="2632550"/>
            <a:ext cx="6303369" cy="866488"/>
            <a:chOff x="911906" y="2632550"/>
            <a:chExt cx="6303369" cy="866488"/>
          </a:xfrm>
        </p:grpSpPr>
        <p:grpSp>
          <p:nvGrpSpPr>
            <p:cNvPr id="24" name="Group 23"/>
            <p:cNvGrpSpPr/>
            <p:nvPr/>
          </p:nvGrpSpPr>
          <p:grpSpPr>
            <a:xfrm>
              <a:off x="911906" y="2632550"/>
              <a:ext cx="859712" cy="866488"/>
              <a:chOff x="7001275" y="4510164"/>
              <a:chExt cx="1802939" cy="1707578"/>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r="19832"/>
              <a:stretch/>
            </p:blipFill>
            <p:spPr>
              <a:xfrm>
                <a:off x="7023256" y="5304285"/>
                <a:ext cx="1047141" cy="91345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5448" y="4547180"/>
                <a:ext cx="749449" cy="112417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1275" y="4546334"/>
                <a:ext cx="974466" cy="861535"/>
              </a:xfrm>
              <a:prstGeom prst="rect">
                <a:avLst/>
              </a:prstGeom>
            </p:spPr>
          </p:pic>
          <p:sp>
            <p:nvSpPr>
              <p:cNvPr id="21" name="Oval 20"/>
              <p:cNvSpPr/>
              <p:nvPr/>
            </p:nvSpPr>
            <p:spPr>
              <a:xfrm>
                <a:off x="7001275" y="4510164"/>
                <a:ext cx="1802939" cy="1671408"/>
              </a:xfrm>
              <a:prstGeom prst="ellipse">
                <a:avLst/>
              </a:prstGeom>
              <a:noFill/>
              <a:ln w="539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3" name="Straight Connector 22"/>
              <p:cNvCxnSpPr>
                <a:stCxn id="21" idx="3"/>
                <a:endCxn id="21" idx="7"/>
              </p:cNvCxnSpPr>
              <p:nvPr/>
            </p:nvCxnSpPr>
            <p:spPr>
              <a:xfrm flipV="1">
                <a:off x="7265309" y="4754936"/>
                <a:ext cx="1274871" cy="1181864"/>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2050305" y="2845892"/>
              <a:ext cx="5164970" cy="584775"/>
            </a:xfrm>
            <a:prstGeom prst="rect">
              <a:avLst/>
            </a:prstGeom>
            <a:noFill/>
          </p:spPr>
          <p:txBody>
            <a:bodyPr wrap="square" rtlCol="0">
              <a:spAutoFit/>
            </a:bodyPr>
            <a:lstStyle/>
            <a:p>
              <a:r>
                <a:rPr lang="en-US" sz="3200" dirty="0"/>
                <a:t>State &amp; community programs</a:t>
              </a:r>
            </a:p>
          </p:txBody>
        </p:sp>
      </p:grpSp>
      <p:grpSp>
        <p:nvGrpSpPr>
          <p:cNvPr id="51" name="Group 50"/>
          <p:cNvGrpSpPr/>
          <p:nvPr/>
        </p:nvGrpSpPr>
        <p:grpSpPr>
          <a:xfrm>
            <a:off x="753906" y="4545024"/>
            <a:ext cx="4395704" cy="914898"/>
            <a:chOff x="753906" y="4545024"/>
            <a:chExt cx="4395704" cy="914898"/>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906" y="4545024"/>
              <a:ext cx="1071122" cy="914898"/>
            </a:xfrm>
            <a:prstGeom prst="rect">
              <a:avLst/>
            </a:prstGeom>
          </p:spPr>
        </p:pic>
        <p:sp>
          <p:nvSpPr>
            <p:cNvPr id="31" name="TextBox 30"/>
            <p:cNvSpPr txBox="1"/>
            <p:nvPr/>
          </p:nvSpPr>
          <p:spPr>
            <a:xfrm>
              <a:off x="2050305" y="4718389"/>
              <a:ext cx="3099305" cy="584775"/>
            </a:xfrm>
            <a:prstGeom prst="rect">
              <a:avLst/>
            </a:prstGeom>
            <a:noFill/>
          </p:spPr>
          <p:txBody>
            <a:bodyPr wrap="square" rtlCol="0">
              <a:spAutoFit/>
            </a:bodyPr>
            <a:lstStyle/>
            <a:p>
              <a:r>
                <a:rPr lang="en-US" sz="3200" dirty="0"/>
                <a:t>Communications</a:t>
              </a:r>
            </a:p>
          </p:txBody>
        </p:sp>
      </p:grpSp>
      <p:grpSp>
        <p:nvGrpSpPr>
          <p:cNvPr id="50" name="Group 49"/>
          <p:cNvGrpSpPr/>
          <p:nvPr/>
        </p:nvGrpSpPr>
        <p:grpSpPr>
          <a:xfrm>
            <a:off x="801518" y="3533521"/>
            <a:ext cx="7651366" cy="1023510"/>
            <a:chOff x="801518" y="3533521"/>
            <a:chExt cx="7651366" cy="102351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518" y="3533521"/>
              <a:ext cx="1023510" cy="1023510"/>
            </a:xfrm>
            <a:prstGeom prst="rect">
              <a:avLst/>
            </a:prstGeom>
          </p:spPr>
        </p:pic>
        <p:sp>
          <p:nvSpPr>
            <p:cNvPr id="46" name="TextBox 45"/>
            <p:cNvSpPr txBox="1"/>
            <p:nvPr/>
          </p:nvSpPr>
          <p:spPr>
            <a:xfrm>
              <a:off x="2050305" y="3784908"/>
              <a:ext cx="6402579" cy="584775"/>
            </a:xfrm>
            <a:prstGeom prst="rect">
              <a:avLst/>
            </a:prstGeom>
            <a:noFill/>
          </p:spPr>
          <p:txBody>
            <a:bodyPr wrap="square" rtlCol="0">
              <a:spAutoFit/>
            </a:bodyPr>
            <a:lstStyle/>
            <a:p>
              <a:r>
                <a:rPr lang="en-US" sz="3200" dirty="0"/>
                <a:t>Health systems &amp; self-management</a:t>
              </a:r>
            </a:p>
          </p:txBody>
        </p:sp>
      </p:grpSp>
      <p:grpSp>
        <p:nvGrpSpPr>
          <p:cNvPr id="48" name="Group 47"/>
          <p:cNvGrpSpPr/>
          <p:nvPr/>
        </p:nvGrpSpPr>
        <p:grpSpPr>
          <a:xfrm>
            <a:off x="911906" y="1623046"/>
            <a:ext cx="6303370" cy="910788"/>
            <a:chOff x="911906" y="1623046"/>
            <a:chExt cx="6303370" cy="910788"/>
          </a:xfrm>
        </p:grpSpPr>
        <p:pic>
          <p:nvPicPr>
            <p:cNvPr id="42" name="Picture 41"/>
            <p:cNvPicPr>
              <a:picLocks noChangeAspect="1"/>
            </p:cNvPicPr>
            <p:nvPr/>
          </p:nvPicPr>
          <p:blipFill>
            <a:blip r:embed="rId9"/>
            <a:stretch>
              <a:fillRect/>
            </a:stretch>
          </p:blipFill>
          <p:spPr>
            <a:xfrm>
              <a:off x="911906" y="1623046"/>
              <a:ext cx="880209" cy="910788"/>
            </a:xfrm>
            <a:prstGeom prst="rect">
              <a:avLst/>
            </a:prstGeom>
          </p:spPr>
        </p:pic>
        <p:sp>
          <p:nvSpPr>
            <p:cNvPr id="47" name="TextBox 46"/>
            <p:cNvSpPr txBox="1"/>
            <p:nvPr/>
          </p:nvSpPr>
          <p:spPr>
            <a:xfrm>
              <a:off x="2050306" y="1924243"/>
              <a:ext cx="5164970" cy="584775"/>
            </a:xfrm>
            <a:prstGeom prst="rect">
              <a:avLst/>
            </a:prstGeom>
            <a:noFill/>
          </p:spPr>
          <p:txBody>
            <a:bodyPr wrap="square" rtlCol="0">
              <a:spAutoFit/>
            </a:bodyPr>
            <a:lstStyle/>
            <a:p>
              <a:r>
                <a:rPr lang="en-US" sz="3200" b="1" dirty="0">
                  <a:solidFill>
                    <a:schemeClr val="accent2"/>
                  </a:solidFill>
                </a:rPr>
                <a:t>Surveillance &amp; evaluation</a:t>
              </a:r>
            </a:p>
          </p:txBody>
        </p:sp>
      </p:grpSp>
      <p:sp>
        <p:nvSpPr>
          <p:cNvPr id="22" name="TextBox 21"/>
          <p:cNvSpPr txBox="1"/>
          <p:nvPr/>
        </p:nvSpPr>
        <p:spPr>
          <a:xfrm>
            <a:off x="768015" y="252098"/>
            <a:ext cx="7793424" cy="1323439"/>
          </a:xfrm>
          <a:prstGeom prst="rect">
            <a:avLst/>
          </a:prstGeom>
          <a:noFill/>
        </p:spPr>
        <p:txBody>
          <a:bodyPr wrap="square" rtlCol="0">
            <a:spAutoFit/>
          </a:bodyPr>
          <a:lstStyle/>
          <a:p>
            <a:r>
              <a:rPr lang="en-US" sz="4000" b="1" dirty="0"/>
              <a:t>HPCDP work streams reflect a comprehensive program approach</a:t>
            </a:r>
          </a:p>
        </p:txBody>
      </p:sp>
    </p:spTree>
    <p:extLst>
      <p:ext uri="{BB962C8B-B14F-4D97-AF65-F5344CB8AC3E}">
        <p14:creationId xmlns:p14="http://schemas.microsoft.com/office/powerpoint/2010/main" val="2242105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2898" y="0"/>
            <a:ext cx="4877873" cy="6858000"/>
          </a:xfrm>
          <a:prstGeom prst="rect">
            <a:avLst/>
          </a:prstGeom>
        </p:spPr>
      </p:pic>
    </p:spTree>
    <p:extLst>
      <p:ext uri="{BB962C8B-B14F-4D97-AF65-F5344CB8AC3E}">
        <p14:creationId xmlns:p14="http://schemas.microsoft.com/office/powerpoint/2010/main" val="1327077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2898" y="0"/>
            <a:ext cx="4877873" cy="6858000"/>
          </a:xfrm>
          <a:prstGeom prst="rect">
            <a:avLst/>
          </a:prstGeom>
        </p:spPr>
      </p:pic>
      <p:sp>
        <p:nvSpPr>
          <p:cNvPr id="5" name="Rectangle 4"/>
          <p:cNvSpPr/>
          <p:nvPr/>
        </p:nvSpPr>
        <p:spPr>
          <a:xfrm>
            <a:off x="1398494" y="4528969"/>
            <a:ext cx="2398955" cy="882127"/>
          </a:xfrm>
          <a:prstGeom prst="rect">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640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703799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2898" y="0"/>
            <a:ext cx="4877873" cy="6858000"/>
          </a:xfrm>
          <a:prstGeom prst="rect">
            <a:avLst/>
          </a:prstGeom>
        </p:spPr>
      </p:pic>
      <p:sp>
        <p:nvSpPr>
          <p:cNvPr id="5" name="Rectangle 4"/>
          <p:cNvSpPr/>
          <p:nvPr/>
        </p:nvSpPr>
        <p:spPr>
          <a:xfrm>
            <a:off x="1398494" y="4528969"/>
            <a:ext cx="2398955" cy="882127"/>
          </a:xfrm>
          <a:prstGeom prst="rect">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070846" y="2339788"/>
            <a:ext cx="1021976" cy="882127"/>
          </a:xfrm>
          <a:prstGeom prst="rect">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V="1">
            <a:off x="3092822" y="2780851"/>
            <a:ext cx="2490397" cy="2"/>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83219" y="2479638"/>
            <a:ext cx="3141233" cy="2246769"/>
          </a:xfrm>
          <a:prstGeom prst="rect">
            <a:avLst/>
          </a:prstGeom>
          <a:noFill/>
        </p:spPr>
        <p:txBody>
          <a:bodyPr wrap="square" rtlCol="0">
            <a:spAutoFit/>
          </a:bodyPr>
          <a:lstStyle/>
          <a:p>
            <a:r>
              <a:rPr lang="en-US" sz="2800" b="1" dirty="0">
                <a:solidFill>
                  <a:schemeClr val="accent2"/>
                </a:solidFill>
              </a:rPr>
              <a:t>Assessment and </a:t>
            </a:r>
            <a:r>
              <a:rPr lang="en-US" sz="2800" b="1" dirty="0" smtClean="0">
                <a:solidFill>
                  <a:schemeClr val="accent2"/>
                </a:solidFill>
              </a:rPr>
              <a:t>Epidemiology </a:t>
            </a:r>
          </a:p>
          <a:p>
            <a:r>
              <a:rPr lang="en-US" sz="2800" dirty="0" smtClean="0">
                <a:solidFill>
                  <a:schemeClr val="bg1">
                    <a:lumMod val="50000"/>
                  </a:schemeClr>
                </a:solidFill>
              </a:rPr>
              <a:t>is a core component of a modern public health system</a:t>
            </a:r>
            <a:endParaRPr lang="en-US" sz="2800" dirty="0">
              <a:solidFill>
                <a:schemeClr val="bg1">
                  <a:lumMod val="50000"/>
                </a:schemeClr>
              </a:solidFill>
            </a:endParaRPr>
          </a:p>
        </p:txBody>
      </p:sp>
    </p:spTree>
    <p:extLst>
      <p:ext uri="{BB962C8B-B14F-4D97-AF65-F5344CB8AC3E}">
        <p14:creationId xmlns:p14="http://schemas.microsoft.com/office/powerpoint/2010/main" val="1283188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vi.net/blog/wp-content/uploads/2012/04/black-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1" y="1198218"/>
            <a:ext cx="2324139" cy="2136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43354" y="5424067"/>
            <a:ext cx="4898520" cy="923330"/>
          </a:xfrm>
          <a:prstGeom prst="rect">
            <a:avLst/>
          </a:prstGeom>
          <a:noFill/>
        </p:spPr>
        <p:txBody>
          <a:bodyPr wrap="none" rtlCol="0">
            <a:spAutoFit/>
          </a:bodyPr>
          <a:lstStyle/>
          <a:p>
            <a:r>
              <a:rPr lang="en-US" sz="5400" b="1" dirty="0"/>
              <a:t>What do we do?</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16828"/>
            <a:ext cx="3560781" cy="5341172"/>
          </a:xfrm>
          <a:prstGeom prst="rect">
            <a:avLst/>
          </a:prstGeom>
        </p:spPr>
      </p:pic>
      <p:sp>
        <p:nvSpPr>
          <p:cNvPr id="3" name="Cloud Callout 2"/>
          <p:cNvSpPr/>
          <p:nvPr/>
        </p:nvSpPr>
        <p:spPr>
          <a:xfrm>
            <a:off x="3209263" y="341727"/>
            <a:ext cx="5432611" cy="3961332"/>
          </a:xfrm>
          <a:prstGeom prst="cloudCallout">
            <a:avLst/>
          </a:prstGeom>
          <a:noFill/>
          <a:ln w="635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6184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20392"/>
            <a:ext cx="9144000" cy="5417216"/>
          </a:xfrm>
          <a:prstGeom prst="rect">
            <a:avLst/>
          </a:prstGeom>
        </p:spPr>
      </p:pic>
    </p:spTree>
    <p:extLst>
      <p:ext uri="{BB962C8B-B14F-4D97-AF65-F5344CB8AC3E}">
        <p14:creationId xmlns:p14="http://schemas.microsoft.com/office/powerpoint/2010/main" val="1006246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61008"/>
            <a:ext cx="9144000" cy="6135984"/>
          </a:xfrm>
          <a:prstGeom prst="rect">
            <a:avLst/>
          </a:prstGeom>
        </p:spPr>
      </p:pic>
    </p:spTree>
    <p:extLst>
      <p:ext uri="{BB962C8B-B14F-4D97-AF65-F5344CB8AC3E}">
        <p14:creationId xmlns:p14="http://schemas.microsoft.com/office/powerpoint/2010/main" val="4192970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0" y="624468"/>
            <a:ext cx="9201110" cy="5574463"/>
          </a:xfrm>
          <a:prstGeom prst="rect">
            <a:avLst/>
          </a:prstGeom>
        </p:spPr>
      </p:pic>
    </p:spTree>
    <p:extLst>
      <p:ext uri="{BB962C8B-B14F-4D97-AF65-F5344CB8AC3E}">
        <p14:creationId xmlns:p14="http://schemas.microsoft.com/office/powerpoint/2010/main" val="2861502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8908" y="657922"/>
            <a:ext cx="9659387" cy="5456509"/>
          </a:xfrm>
          <a:prstGeom prst="rect">
            <a:avLst/>
          </a:prstGeom>
        </p:spPr>
      </p:pic>
    </p:spTree>
    <p:extLst>
      <p:ext uri="{BB962C8B-B14F-4D97-AF65-F5344CB8AC3E}">
        <p14:creationId xmlns:p14="http://schemas.microsoft.com/office/powerpoint/2010/main" val="499735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7326"/>
            <a:ext cx="9144000" cy="6143348"/>
          </a:xfrm>
          <a:prstGeom prst="rect">
            <a:avLst/>
          </a:prstGeom>
        </p:spPr>
      </p:pic>
    </p:spTree>
    <p:extLst>
      <p:ext uri="{BB962C8B-B14F-4D97-AF65-F5344CB8AC3E}">
        <p14:creationId xmlns:p14="http://schemas.microsoft.com/office/powerpoint/2010/main" val="3541611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129"/>
            <a:ext cx="9144000" cy="6349742"/>
          </a:xfrm>
          <a:prstGeom prst="rect">
            <a:avLst/>
          </a:prstGeom>
        </p:spPr>
      </p:pic>
    </p:spTree>
    <p:extLst>
      <p:ext uri="{BB962C8B-B14F-4D97-AF65-F5344CB8AC3E}">
        <p14:creationId xmlns:p14="http://schemas.microsoft.com/office/powerpoint/2010/main" val="3038323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9582"/>
            <a:ext cx="9144000" cy="5858836"/>
          </a:xfrm>
          <a:prstGeom prst="rect">
            <a:avLst/>
          </a:prstGeom>
        </p:spPr>
      </p:pic>
    </p:spTree>
    <p:extLst>
      <p:ext uri="{BB962C8B-B14F-4D97-AF65-F5344CB8AC3E}">
        <p14:creationId xmlns:p14="http://schemas.microsoft.com/office/powerpoint/2010/main" val="482074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5880" y="0"/>
            <a:ext cx="6232239" cy="6858000"/>
          </a:xfrm>
          <a:prstGeom prst="rect">
            <a:avLst/>
          </a:prstGeom>
        </p:spPr>
      </p:pic>
    </p:spTree>
    <p:extLst>
      <p:ext uri="{BB962C8B-B14F-4D97-AF65-F5344CB8AC3E}">
        <p14:creationId xmlns:p14="http://schemas.microsoft.com/office/powerpoint/2010/main" val="2349469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Title 3"/>
          <p:cNvSpPr>
            <a:spLocks noGrp="1"/>
          </p:cNvSpPr>
          <p:nvPr>
            <p:ph type="ctrTitle"/>
          </p:nvPr>
        </p:nvSpPr>
        <p:spPr>
          <a:xfrm>
            <a:off x="975018" y="2926983"/>
            <a:ext cx="4861560" cy="777950"/>
          </a:xfrm>
        </p:spPr>
        <p:txBody>
          <a:bodyPr>
            <a:noAutofit/>
          </a:bodyPr>
          <a:lstStyle/>
          <a:p>
            <a:r>
              <a:rPr lang="en-US" sz="4800" dirty="0">
                <a:latin typeface="Calibri" panose="020F0502020204030204" pitchFamily="34" charset="0"/>
                <a:cs typeface="Calibri" panose="020F0502020204030204" pitchFamily="34" charset="0"/>
              </a:rPr>
              <a:t>Surveillance </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Basics </a:t>
            </a:r>
            <a:br>
              <a:rPr lang="en-US" sz="4800" dirty="0">
                <a:latin typeface="Calibri" panose="020F0502020204030204" pitchFamily="34" charset="0"/>
                <a:cs typeface="Calibri" panose="020F0502020204030204" pitchFamily="34" charset="0"/>
              </a:rPr>
            </a:b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5523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5369"/>
            <a:ext cx="9144000" cy="3368842"/>
          </a:xfrm>
          <a:prstGeom prst="rect">
            <a:avLst/>
          </a:prstGeom>
        </p:spPr>
      </p:pic>
    </p:spTree>
    <p:extLst>
      <p:ext uri="{BB962C8B-B14F-4D97-AF65-F5344CB8AC3E}">
        <p14:creationId xmlns:p14="http://schemas.microsoft.com/office/powerpoint/2010/main" val="3804955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a:spLocks noChangeArrowheads="1"/>
          </p:cNvSpPr>
          <p:nvPr/>
        </p:nvSpPr>
        <p:spPr bwMode="auto">
          <a:xfrm>
            <a:off x="0" y="4189343"/>
            <a:ext cx="9144000" cy="990600"/>
          </a:xfrm>
          <a:prstGeom prst="rect">
            <a:avLst/>
          </a:prstGeom>
          <a:solidFill>
            <a:schemeClr val="bg1"/>
          </a:solidFill>
          <a:ln w="9525">
            <a:noFill/>
            <a:round/>
            <a:headEnd/>
            <a:tailEnd/>
          </a:ln>
        </p:spPr>
        <p:txBody>
          <a:bodyPr/>
          <a:lstStyle/>
          <a:p>
            <a:endParaRPr lang="en-US" dirty="0"/>
          </a:p>
        </p:txBody>
      </p:sp>
      <p:pic>
        <p:nvPicPr>
          <p:cNvPr id="1026" name="Picture 2" descr="http://media3.onsugar.com/files/2013/09/09/871/n/1922729/c395a0b39281ccdd_ribbon-tied-around-fing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6427"/>
          <a:stretch/>
        </p:blipFill>
        <p:spPr bwMode="auto">
          <a:xfrm>
            <a:off x="5746943" y="1326995"/>
            <a:ext cx="3397057" cy="555098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a:cs typeface="Calibri"/>
              </a:rPr>
              <a:t>Take aways</a:t>
            </a:r>
          </a:p>
        </p:txBody>
      </p:sp>
      <p:sp>
        <p:nvSpPr>
          <p:cNvPr id="12" name="Content Placeholder 2"/>
          <p:cNvSpPr txBox="1">
            <a:spLocks/>
          </p:cNvSpPr>
          <p:nvPr/>
        </p:nvSpPr>
        <p:spPr>
          <a:xfrm>
            <a:off x="1238822" y="1801402"/>
            <a:ext cx="495540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Calibri"/>
                <a:cs typeface="Calibri"/>
              </a:rPr>
              <a:t>There is an entire team within HPCDP dedicated to surveillance and evaluation</a:t>
            </a:r>
          </a:p>
          <a:p>
            <a:pPr marL="0" indent="0">
              <a:buFont typeface="Arial" panose="020B0604020202020204" pitchFamily="34" charset="0"/>
              <a:buNone/>
            </a:pPr>
            <a:endParaRPr lang="en-US" sz="1400" dirty="0">
              <a:latin typeface="Calibri"/>
              <a:cs typeface="Calibri"/>
            </a:endParaRPr>
          </a:p>
          <a:p>
            <a:pPr marL="0" indent="0">
              <a:buFont typeface="Arial" panose="020B0604020202020204" pitchFamily="34" charset="0"/>
              <a:buNone/>
            </a:pPr>
            <a:r>
              <a:rPr lang="en-US" sz="3200" dirty="0">
                <a:latin typeface="Calibri"/>
                <a:cs typeface="Calibri"/>
              </a:rPr>
              <a:t>We keep track of A LOT of data and information</a:t>
            </a:r>
          </a:p>
          <a:p>
            <a:pPr marL="0" indent="0">
              <a:buFont typeface="Arial" panose="020B0604020202020204" pitchFamily="34" charset="0"/>
              <a:buNone/>
            </a:pPr>
            <a:endParaRPr lang="en-US" sz="2400" dirty="0">
              <a:latin typeface="Calibri"/>
              <a:cs typeface="Calibri"/>
            </a:endParaRPr>
          </a:p>
          <a:p>
            <a:pPr marL="0" indent="0">
              <a:buFont typeface="Arial" panose="020B0604020202020204" pitchFamily="34" charset="0"/>
              <a:buNone/>
            </a:pPr>
            <a:r>
              <a:rPr lang="en-US" sz="3200" dirty="0">
                <a:latin typeface="Calibri"/>
                <a:cs typeface="Calibri"/>
              </a:rPr>
              <a:t>We are always looking for ways to improve</a:t>
            </a:r>
          </a:p>
        </p:txBody>
      </p:sp>
      <p:sp>
        <p:nvSpPr>
          <p:cNvPr id="13" name="TextBox 12"/>
          <p:cNvSpPr txBox="1"/>
          <p:nvPr/>
        </p:nvSpPr>
        <p:spPr>
          <a:xfrm>
            <a:off x="628650" y="1690689"/>
            <a:ext cx="574647" cy="1015663"/>
          </a:xfrm>
          <a:prstGeom prst="rect">
            <a:avLst/>
          </a:prstGeom>
          <a:noFill/>
        </p:spPr>
        <p:txBody>
          <a:bodyPr wrap="none" rtlCol="0">
            <a:spAutoFit/>
          </a:bodyPr>
          <a:lstStyle/>
          <a:p>
            <a:r>
              <a:rPr lang="en-US" sz="6000" b="1" dirty="0">
                <a:solidFill>
                  <a:srgbClr val="ED7D31"/>
                </a:solidFill>
                <a:latin typeface="Calibri" panose="020F0502020204030204"/>
              </a:rPr>
              <a:t>1</a:t>
            </a:r>
          </a:p>
        </p:txBody>
      </p:sp>
      <p:sp>
        <p:nvSpPr>
          <p:cNvPr id="14" name="TextBox 13"/>
          <p:cNvSpPr txBox="1"/>
          <p:nvPr/>
        </p:nvSpPr>
        <p:spPr>
          <a:xfrm>
            <a:off x="649837" y="3451913"/>
            <a:ext cx="574647" cy="1015663"/>
          </a:xfrm>
          <a:prstGeom prst="rect">
            <a:avLst/>
          </a:prstGeom>
          <a:noFill/>
        </p:spPr>
        <p:txBody>
          <a:bodyPr wrap="none" rtlCol="0">
            <a:spAutoFit/>
          </a:bodyPr>
          <a:lstStyle/>
          <a:p>
            <a:r>
              <a:rPr lang="en-US" sz="6000" b="1" dirty="0">
                <a:solidFill>
                  <a:srgbClr val="ED7D31"/>
                </a:solidFill>
                <a:latin typeface="Calibri" panose="020F0502020204030204"/>
              </a:rPr>
              <a:t>2</a:t>
            </a:r>
          </a:p>
        </p:txBody>
      </p:sp>
      <p:sp>
        <p:nvSpPr>
          <p:cNvPr id="15" name="TextBox 14"/>
          <p:cNvSpPr txBox="1"/>
          <p:nvPr/>
        </p:nvSpPr>
        <p:spPr>
          <a:xfrm>
            <a:off x="649837" y="4891791"/>
            <a:ext cx="574647" cy="1015663"/>
          </a:xfrm>
          <a:prstGeom prst="rect">
            <a:avLst/>
          </a:prstGeom>
          <a:noFill/>
        </p:spPr>
        <p:txBody>
          <a:bodyPr wrap="none" rtlCol="0">
            <a:spAutoFit/>
          </a:bodyPr>
          <a:lstStyle/>
          <a:p>
            <a:r>
              <a:rPr lang="en-US" sz="6000" b="1" dirty="0">
                <a:solidFill>
                  <a:srgbClr val="ED7D31"/>
                </a:solidFill>
                <a:latin typeface="Calibri" panose="020F0502020204030204"/>
              </a:rPr>
              <a:t>3</a:t>
            </a:r>
          </a:p>
        </p:txBody>
      </p:sp>
    </p:spTree>
    <p:extLst>
      <p:ext uri="{BB962C8B-B14F-4D97-AF65-F5344CB8AC3E}">
        <p14:creationId xmlns:p14="http://schemas.microsoft.com/office/powerpoint/2010/main" val="23469630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368" y="1309523"/>
            <a:ext cx="5488730" cy="5548477"/>
          </a:xfrm>
          <a:prstGeom prst="rect">
            <a:avLst/>
          </a:prstGeom>
        </p:spPr>
      </p:pic>
      <p:sp>
        <p:nvSpPr>
          <p:cNvPr id="3" name="TextBox 2"/>
          <p:cNvSpPr txBox="1"/>
          <p:nvPr/>
        </p:nvSpPr>
        <p:spPr>
          <a:xfrm>
            <a:off x="5475642" y="4212853"/>
            <a:ext cx="3248809" cy="1446550"/>
          </a:xfrm>
          <a:prstGeom prst="rect">
            <a:avLst/>
          </a:prstGeom>
          <a:noFill/>
        </p:spPr>
        <p:txBody>
          <a:bodyPr wrap="square" rtlCol="0">
            <a:spAutoFit/>
          </a:bodyPr>
          <a:lstStyle/>
          <a:p>
            <a:r>
              <a:rPr lang="en-US" sz="4400" b="1" dirty="0" smtClean="0"/>
              <a:t>What’s in our toolbox?</a:t>
            </a:r>
          </a:p>
        </p:txBody>
      </p:sp>
    </p:spTree>
    <p:extLst>
      <p:ext uri="{BB962C8B-B14F-4D97-AF65-F5344CB8AC3E}">
        <p14:creationId xmlns:p14="http://schemas.microsoft.com/office/powerpoint/2010/main" val="22988075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018" y="1333809"/>
            <a:ext cx="3972141" cy="3170542"/>
          </a:xfrm>
          <a:prstGeom prst="rect">
            <a:avLst/>
          </a:prstGeom>
        </p:spPr>
      </p:pic>
      <p:sp>
        <p:nvSpPr>
          <p:cNvPr id="5" name="TextBox 4"/>
          <p:cNvSpPr txBox="1"/>
          <p:nvPr/>
        </p:nvSpPr>
        <p:spPr>
          <a:xfrm>
            <a:off x="541157" y="564368"/>
            <a:ext cx="5497551" cy="769441"/>
          </a:xfrm>
          <a:prstGeom prst="rect">
            <a:avLst/>
          </a:prstGeom>
          <a:noFill/>
        </p:spPr>
        <p:txBody>
          <a:bodyPr wrap="square" rtlCol="0">
            <a:spAutoFit/>
          </a:bodyPr>
          <a:lstStyle/>
          <a:p>
            <a:r>
              <a:rPr lang="en-US" sz="4400" b="1" dirty="0"/>
              <a:t>We can help with:</a:t>
            </a:r>
          </a:p>
        </p:txBody>
      </p:sp>
    </p:spTree>
    <p:extLst>
      <p:ext uri="{BB962C8B-B14F-4D97-AF65-F5344CB8AC3E}">
        <p14:creationId xmlns:p14="http://schemas.microsoft.com/office/powerpoint/2010/main" val="914486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018" y="1333809"/>
            <a:ext cx="3972141" cy="3170542"/>
          </a:xfrm>
          <a:prstGeom prst="rect">
            <a:avLst/>
          </a:prstGeom>
        </p:spPr>
      </p:pic>
      <p:sp>
        <p:nvSpPr>
          <p:cNvPr id="5" name="TextBox 4"/>
          <p:cNvSpPr txBox="1"/>
          <p:nvPr/>
        </p:nvSpPr>
        <p:spPr>
          <a:xfrm>
            <a:off x="541157" y="564368"/>
            <a:ext cx="5497551" cy="769441"/>
          </a:xfrm>
          <a:prstGeom prst="rect">
            <a:avLst/>
          </a:prstGeom>
          <a:noFill/>
        </p:spPr>
        <p:txBody>
          <a:bodyPr wrap="square" rtlCol="0">
            <a:spAutoFit/>
          </a:bodyPr>
          <a:lstStyle/>
          <a:p>
            <a:r>
              <a:rPr lang="en-US" sz="4400" b="1" dirty="0"/>
              <a:t>We can help with:</a:t>
            </a:r>
          </a:p>
        </p:txBody>
      </p:sp>
      <p:sp>
        <p:nvSpPr>
          <p:cNvPr id="6" name="TextBox 5"/>
          <p:cNvSpPr txBox="1"/>
          <p:nvPr/>
        </p:nvSpPr>
        <p:spPr>
          <a:xfrm>
            <a:off x="541157" y="1837414"/>
            <a:ext cx="5107475" cy="1200329"/>
          </a:xfrm>
          <a:prstGeom prst="rect">
            <a:avLst/>
          </a:prstGeom>
          <a:noFill/>
        </p:spPr>
        <p:txBody>
          <a:bodyPr wrap="square" rtlCol="0">
            <a:spAutoFit/>
          </a:bodyPr>
          <a:lstStyle/>
          <a:p>
            <a:r>
              <a:rPr lang="en-US" sz="3600" dirty="0"/>
              <a:t>Getting current data</a:t>
            </a:r>
          </a:p>
          <a:p>
            <a:endParaRPr lang="en-US" sz="3600" dirty="0"/>
          </a:p>
        </p:txBody>
      </p:sp>
    </p:spTree>
    <p:extLst>
      <p:ext uri="{BB962C8B-B14F-4D97-AF65-F5344CB8AC3E}">
        <p14:creationId xmlns:p14="http://schemas.microsoft.com/office/powerpoint/2010/main" val="2209706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018" y="1333809"/>
            <a:ext cx="3972141" cy="3170542"/>
          </a:xfrm>
          <a:prstGeom prst="rect">
            <a:avLst/>
          </a:prstGeom>
        </p:spPr>
      </p:pic>
      <p:sp>
        <p:nvSpPr>
          <p:cNvPr id="5" name="TextBox 4"/>
          <p:cNvSpPr txBox="1"/>
          <p:nvPr/>
        </p:nvSpPr>
        <p:spPr>
          <a:xfrm>
            <a:off x="541157" y="564368"/>
            <a:ext cx="5497551" cy="769441"/>
          </a:xfrm>
          <a:prstGeom prst="rect">
            <a:avLst/>
          </a:prstGeom>
          <a:noFill/>
        </p:spPr>
        <p:txBody>
          <a:bodyPr wrap="square" rtlCol="0">
            <a:spAutoFit/>
          </a:bodyPr>
          <a:lstStyle/>
          <a:p>
            <a:r>
              <a:rPr lang="en-US" sz="4400" b="1" dirty="0"/>
              <a:t>We can help with:</a:t>
            </a:r>
          </a:p>
        </p:txBody>
      </p:sp>
      <p:sp>
        <p:nvSpPr>
          <p:cNvPr id="6" name="TextBox 5"/>
          <p:cNvSpPr txBox="1"/>
          <p:nvPr/>
        </p:nvSpPr>
        <p:spPr>
          <a:xfrm>
            <a:off x="541157" y="1837414"/>
            <a:ext cx="5107475" cy="1200329"/>
          </a:xfrm>
          <a:prstGeom prst="rect">
            <a:avLst/>
          </a:prstGeom>
          <a:noFill/>
        </p:spPr>
        <p:txBody>
          <a:bodyPr wrap="square" rtlCol="0">
            <a:spAutoFit/>
          </a:bodyPr>
          <a:lstStyle/>
          <a:p>
            <a:r>
              <a:rPr lang="en-US" sz="3600" dirty="0"/>
              <a:t>Getting current data</a:t>
            </a:r>
          </a:p>
          <a:p>
            <a:endParaRPr lang="en-US" sz="3600" dirty="0"/>
          </a:p>
        </p:txBody>
      </p:sp>
      <p:sp>
        <p:nvSpPr>
          <p:cNvPr id="7" name="TextBox 6"/>
          <p:cNvSpPr txBox="1"/>
          <p:nvPr/>
        </p:nvSpPr>
        <p:spPr>
          <a:xfrm>
            <a:off x="541157" y="2645347"/>
            <a:ext cx="5848491" cy="1200329"/>
          </a:xfrm>
          <a:prstGeom prst="rect">
            <a:avLst/>
          </a:prstGeom>
          <a:noFill/>
        </p:spPr>
        <p:txBody>
          <a:bodyPr wrap="square" rtlCol="0">
            <a:spAutoFit/>
          </a:bodyPr>
          <a:lstStyle/>
          <a:p>
            <a:r>
              <a:rPr lang="en-US" sz="3600" dirty="0"/>
              <a:t>Custom data analysis </a:t>
            </a:r>
          </a:p>
          <a:p>
            <a:endParaRPr lang="en-US" sz="3600" dirty="0"/>
          </a:p>
        </p:txBody>
      </p:sp>
    </p:spTree>
    <p:extLst>
      <p:ext uri="{BB962C8B-B14F-4D97-AF65-F5344CB8AC3E}">
        <p14:creationId xmlns:p14="http://schemas.microsoft.com/office/powerpoint/2010/main" val="3252521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018" y="1333809"/>
            <a:ext cx="3972141" cy="3170542"/>
          </a:xfrm>
          <a:prstGeom prst="rect">
            <a:avLst/>
          </a:prstGeom>
        </p:spPr>
      </p:pic>
      <p:sp>
        <p:nvSpPr>
          <p:cNvPr id="5" name="TextBox 4"/>
          <p:cNvSpPr txBox="1"/>
          <p:nvPr/>
        </p:nvSpPr>
        <p:spPr>
          <a:xfrm>
            <a:off x="541157" y="564368"/>
            <a:ext cx="5497551" cy="769441"/>
          </a:xfrm>
          <a:prstGeom prst="rect">
            <a:avLst/>
          </a:prstGeom>
          <a:noFill/>
        </p:spPr>
        <p:txBody>
          <a:bodyPr wrap="square" rtlCol="0">
            <a:spAutoFit/>
          </a:bodyPr>
          <a:lstStyle/>
          <a:p>
            <a:r>
              <a:rPr lang="en-US" sz="4400" b="1" dirty="0"/>
              <a:t>We can help with:</a:t>
            </a:r>
          </a:p>
        </p:txBody>
      </p:sp>
      <p:sp>
        <p:nvSpPr>
          <p:cNvPr id="6" name="TextBox 5"/>
          <p:cNvSpPr txBox="1"/>
          <p:nvPr/>
        </p:nvSpPr>
        <p:spPr>
          <a:xfrm>
            <a:off x="541157" y="1837414"/>
            <a:ext cx="5107475" cy="1200329"/>
          </a:xfrm>
          <a:prstGeom prst="rect">
            <a:avLst/>
          </a:prstGeom>
          <a:noFill/>
        </p:spPr>
        <p:txBody>
          <a:bodyPr wrap="square" rtlCol="0">
            <a:spAutoFit/>
          </a:bodyPr>
          <a:lstStyle/>
          <a:p>
            <a:r>
              <a:rPr lang="en-US" sz="3600" dirty="0"/>
              <a:t>Getting current data</a:t>
            </a:r>
          </a:p>
          <a:p>
            <a:endParaRPr lang="en-US" sz="3600" dirty="0"/>
          </a:p>
        </p:txBody>
      </p:sp>
      <p:sp>
        <p:nvSpPr>
          <p:cNvPr id="7" name="TextBox 6"/>
          <p:cNvSpPr txBox="1"/>
          <p:nvPr/>
        </p:nvSpPr>
        <p:spPr>
          <a:xfrm>
            <a:off x="541157" y="2645347"/>
            <a:ext cx="5848491" cy="1200329"/>
          </a:xfrm>
          <a:prstGeom prst="rect">
            <a:avLst/>
          </a:prstGeom>
          <a:noFill/>
        </p:spPr>
        <p:txBody>
          <a:bodyPr wrap="square" rtlCol="0">
            <a:spAutoFit/>
          </a:bodyPr>
          <a:lstStyle/>
          <a:p>
            <a:r>
              <a:rPr lang="en-US" sz="3600" dirty="0"/>
              <a:t>Custom data analysis </a:t>
            </a:r>
          </a:p>
          <a:p>
            <a:endParaRPr lang="en-US" sz="3600" dirty="0"/>
          </a:p>
        </p:txBody>
      </p:sp>
      <p:sp>
        <p:nvSpPr>
          <p:cNvPr id="8" name="TextBox 7"/>
          <p:cNvSpPr txBox="1"/>
          <p:nvPr/>
        </p:nvSpPr>
        <p:spPr>
          <a:xfrm>
            <a:off x="541157" y="3452863"/>
            <a:ext cx="5011611" cy="1754326"/>
          </a:xfrm>
          <a:prstGeom prst="rect">
            <a:avLst/>
          </a:prstGeom>
          <a:noFill/>
        </p:spPr>
        <p:txBody>
          <a:bodyPr wrap="square" rtlCol="0">
            <a:spAutoFit/>
          </a:bodyPr>
          <a:lstStyle/>
          <a:p>
            <a:r>
              <a:rPr lang="en-US" sz="3600" dirty="0"/>
              <a:t>Support for local data collection and evaluation</a:t>
            </a:r>
          </a:p>
          <a:p>
            <a:endParaRPr lang="en-US" sz="3600" dirty="0"/>
          </a:p>
        </p:txBody>
      </p:sp>
    </p:spTree>
    <p:extLst>
      <p:ext uri="{BB962C8B-B14F-4D97-AF65-F5344CB8AC3E}">
        <p14:creationId xmlns:p14="http://schemas.microsoft.com/office/powerpoint/2010/main" val="538657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018" y="1333809"/>
            <a:ext cx="3972141" cy="3170542"/>
          </a:xfrm>
          <a:prstGeom prst="rect">
            <a:avLst/>
          </a:prstGeom>
        </p:spPr>
      </p:pic>
      <p:sp>
        <p:nvSpPr>
          <p:cNvPr id="5" name="TextBox 4"/>
          <p:cNvSpPr txBox="1"/>
          <p:nvPr/>
        </p:nvSpPr>
        <p:spPr>
          <a:xfrm>
            <a:off x="541157" y="564368"/>
            <a:ext cx="5497551" cy="769441"/>
          </a:xfrm>
          <a:prstGeom prst="rect">
            <a:avLst/>
          </a:prstGeom>
          <a:noFill/>
        </p:spPr>
        <p:txBody>
          <a:bodyPr wrap="square" rtlCol="0">
            <a:spAutoFit/>
          </a:bodyPr>
          <a:lstStyle/>
          <a:p>
            <a:r>
              <a:rPr lang="en-US" sz="4400" b="1" dirty="0"/>
              <a:t>We can help with:</a:t>
            </a:r>
          </a:p>
        </p:txBody>
      </p:sp>
      <p:sp>
        <p:nvSpPr>
          <p:cNvPr id="6" name="TextBox 5"/>
          <p:cNvSpPr txBox="1"/>
          <p:nvPr/>
        </p:nvSpPr>
        <p:spPr>
          <a:xfrm>
            <a:off x="541157" y="1837414"/>
            <a:ext cx="5107475" cy="1200329"/>
          </a:xfrm>
          <a:prstGeom prst="rect">
            <a:avLst/>
          </a:prstGeom>
          <a:noFill/>
        </p:spPr>
        <p:txBody>
          <a:bodyPr wrap="square" rtlCol="0">
            <a:spAutoFit/>
          </a:bodyPr>
          <a:lstStyle/>
          <a:p>
            <a:r>
              <a:rPr lang="en-US" sz="3600" dirty="0"/>
              <a:t>Getting current data</a:t>
            </a:r>
          </a:p>
          <a:p>
            <a:endParaRPr lang="en-US" sz="3600" dirty="0"/>
          </a:p>
        </p:txBody>
      </p:sp>
      <p:sp>
        <p:nvSpPr>
          <p:cNvPr id="7" name="TextBox 6"/>
          <p:cNvSpPr txBox="1"/>
          <p:nvPr/>
        </p:nvSpPr>
        <p:spPr>
          <a:xfrm>
            <a:off x="541157" y="2645347"/>
            <a:ext cx="5848491" cy="1200329"/>
          </a:xfrm>
          <a:prstGeom prst="rect">
            <a:avLst/>
          </a:prstGeom>
          <a:noFill/>
        </p:spPr>
        <p:txBody>
          <a:bodyPr wrap="square" rtlCol="0">
            <a:spAutoFit/>
          </a:bodyPr>
          <a:lstStyle/>
          <a:p>
            <a:r>
              <a:rPr lang="en-US" sz="3600" dirty="0"/>
              <a:t>Custom data analysis </a:t>
            </a:r>
          </a:p>
          <a:p>
            <a:endParaRPr lang="en-US" sz="3600" dirty="0"/>
          </a:p>
        </p:txBody>
      </p:sp>
      <p:sp>
        <p:nvSpPr>
          <p:cNvPr id="8" name="TextBox 7"/>
          <p:cNvSpPr txBox="1"/>
          <p:nvPr/>
        </p:nvSpPr>
        <p:spPr>
          <a:xfrm>
            <a:off x="541157" y="3452863"/>
            <a:ext cx="5011611" cy="1754326"/>
          </a:xfrm>
          <a:prstGeom prst="rect">
            <a:avLst/>
          </a:prstGeom>
          <a:noFill/>
        </p:spPr>
        <p:txBody>
          <a:bodyPr wrap="square" rtlCol="0">
            <a:spAutoFit/>
          </a:bodyPr>
          <a:lstStyle/>
          <a:p>
            <a:r>
              <a:rPr lang="en-US" sz="3600" dirty="0"/>
              <a:t>Support for local data collection and evaluation</a:t>
            </a:r>
          </a:p>
          <a:p>
            <a:endParaRPr lang="en-US" sz="3600" dirty="0"/>
          </a:p>
        </p:txBody>
      </p:sp>
      <p:sp>
        <p:nvSpPr>
          <p:cNvPr id="9" name="TextBox 8"/>
          <p:cNvSpPr txBox="1"/>
          <p:nvPr/>
        </p:nvSpPr>
        <p:spPr>
          <a:xfrm>
            <a:off x="503530" y="4963342"/>
            <a:ext cx="8134492" cy="1477328"/>
          </a:xfrm>
          <a:prstGeom prst="rect">
            <a:avLst/>
          </a:prstGeom>
          <a:noFill/>
        </p:spPr>
        <p:txBody>
          <a:bodyPr wrap="square" rtlCol="0">
            <a:spAutoFit/>
          </a:bodyPr>
          <a:lstStyle/>
          <a:p>
            <a:r>
              <a:rPr lang="en-US" sz="3600" b="1" dirty="0">
                <a:solidFill>
                  <a:schemeClr val="accent2">
                    <a:lumMod val="75000"/>
                  </a:schemeClr>
                </a:solidFill>
              </a:rPr>
              <a:t>Our goal is to help you get the best data and information available for your needs</a:t>
            </a:r>
          </a:p>
          <a:p>
            <a:endParaRPr lang="en-US" dirty="0">
              <a:solidFill>
                <a:schemeClr val="accent2">
                  <a:lumMod val="75000"/>
                </a:schemeClr>
              </a:solidFill>
            </a:endParaRPr>
          </a:p>
        </p:txBody>
      </p:sp>
    </p:spTree>
    <p:extLst>
      <p:ext uri="{BB962C8B-B14F-4D97-AF65-F5344CB8AC3E}">
        <p14:creationId xmlns:p14="http://schemas.microsoft.com/office/powerpoint/2010/main" val="1990467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771" y="1850923"/>
            <a:ext cx="8013558" cy="5007077"/>
          </a:xfrm>
          <a:prstGeom prst="rect">
            <a:avLst/>
          </a:prstGeom>
        </p:spPr>
      </p:pic>
      <p:sp>
        <p:nvSpPr>
          <p:cNvPr id="4" name="TextBox 3">
            <a:extLst>
              <a:ext uri="{FF2B5EF4-FFF2-40B4-BE49-F238E27FC236}">
                <a16:creationId xmlns="" xmlns:a16="http://schemas.microsoft.com/office/drawing/2014/main" id="{9B6394F8-B625-4D01-925C-02C72B0FFA92}"/>
              </a:ext>
            </a:extLst>
          </p:cNvPr>
          <p:cNvSpPr txBox="1"/>
          <p:nvPr/>
        </p:nvSpPr>
        <p:spPr>
          <a:xfrm>
            <a:off x="710762" y="472696"/>
            <a:ext cx="7961289" cy="1323439"/>
          </a:xfrm>
          <a:prstGeom prst="rect">
            <a:avLst/>
          </a:prstGeom>
          <a:noFill/>
        </p:spPr>
        <p:txBody>
          <a:bodyPr wrap="square" rtlCol="0">
            <a:spAutoFit/>
          </a:bodyPr>
          <a:lstStyle/>
          <a:p>
            <a:r>
              <a:rPr lang="en-US" sz="4000" b="1" dirty="0"/>
              <a:t>Q: How do I request help from the Surveillance and Evaluation Team?</a:t>
            </a:r>
          </a:p>
        </p:txBody>
      </p:sp>
    </p:spTree>
    <p:extLst>
      <p:ext uri="{BB962C8B-B14F-4D97-AF65-F5344CB8AC3E}">
        <p14:creationId xmlns:p14="http://schemas.microsoft.com/office/powerpoint/2010/main" val="35689791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2B9D511-2497-41DA-BF71-427D8865B8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771" y="1850923"/>
            <a:ext cx="8013558" cy="5007077"/>
          </a:xfrm>
          <a:prstGeom prst="rect">
            <a:avLst/>
          </a:prstGeom>
        </p:spPr>
      </p:pic>
      <p:sp>
        <p:nvSpPr>
          <p:cNvPr id="5" name="TextBox 4">
            <a:extLst>
              <a:ext uri="{FF2B5EF4-FFF2-40B4-BE49-F238E27FC236}">
                <a16:creationId xmlns="" xmlns:a16="http://schemas.microsoft.com/office/drawing/2014/main" id="{33C55191-C65E-422E-A61D-F899D8B3E689}"/>
              </a:ext>
            </a:extLst>
          </p:cNvPr>
          <p:cNvSpPr txBox="1"/>
          <p:nvPr/>
        </p:nvSpPr>
        <p:spPr>
          <a:xfrm>
            <a:off x="828750" y="396944"/>
            <a:ext cx="8079276" cy="1692771"/>
          </a:xfrm>
          <a:prstGeom prst="rect">
            <a:avLst/>
          </a:prstGeom>
          <a:noFill/>
        </p:spPr>
        <p:txBody>
          <a:bodyPr wrap="square" rtlCol="0">
            <a:spAutoFit/>
          </a:bodyPr>
          <a:lstStyle/>
          <a:p>
            <a:r>
              <a:rPr lang="en-US" sz="4000" b="1" dirty="0">
                <a:solidFill>
                  <a:schemeClr val="accent2"/>
                </a:solidFill>
              </a:rPr>
              <a:t>A: Contact your program liaison. </a:t>
            </a:r>
          </a:p>
          <a:p>
            <a:r>
              <a:rPr lang="en-US" sz="3200" b="1" dirty="0"/>
              <a:t>You’ll be assigned a SET member who will follow up and work with you on your request.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984" y="2914305"/>
            <a:ext cx="1762345" cy="168862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750" y="2756289"/>
            <a:ext cx="1230323" cy="1846638"/>
          </a:xfrm>
          <a:prstGeom prst="rect">
            <a:avLst/>
          </a:prstGeom>
        </p:spPr>
      </p:pic>
    </p:spTree>
    <p:extLst>
      <p:ext uri="{BB962C8B-B14F-4D97-AF65-F5344CB8AC3E}">
        <p14:creationId xmlns:p14="http://schemas.microsoft.com/office/powerpoint/2010/main" val="1448300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972"/>
            <a:ext cx="9144000" cy="6092191"/>
          </a:xfrm>
          <a:prstGeom prst="rect">
            <a:avLst/>
          </a:prstGeom>
        </p:spPr>
      </p:pic>
    </p:spTree>
    <p:extLst>
      <p:ext uri="{BB962C8B-B14F-4D97-AF65-F5344CB8AC3E}">
        <p14:creationId xmlns:p14="http://schemas.microsoft.com/office/powerpoint/2010/main" val="577822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190"/>
          <a:stretch/>
        </p:blipFill>
        <p:spPr>
          <a:xfrm>
            <a:off x="0" y="682168"/>
            <a:ext cx="9144000" cy="5406267"/>
          </a:xfrm>
          <a:prstGeom prst="rect">
            <a:avLst/>
          </a:prstGeom>
        </p:spPr>
      </p:pic>
    </p:spTree>
    <p:extLst>
      <p:ext uri="{BB962C8B-B14F-4D97-AF65-F5344CB8AC3E}">
        <p14:creationId xmlns:p14="http://schemas.microsoft.com/office/powerpoint/2010/main" val="3923610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157" y="564368"/>
            <a:ext cx="7365058" cy="769441"/>
          </a:xfrm>
          <a:prstGeom prst="rect">
            <a:avLst/>
          </a:prstGeom>
          <a:noFill/>
        </p:spPr>
        <p:txBody>
          <a:bodyPr wrap="square" rtlCol="0">
            <a:spAutoFit/>
          </a:bodyPr>
          <a:lstStyle/>
          <a:p>
            <a:r>
              <a:rPr lang="en-US" sz="4400" b="1" dirty="0"/>
              <a:t>Save time – plan ahead</a:t>
            </a:r>
          </a:p>
        </p:txBody>
      </p:sp>
      <p:grpSp>
        <p:nvGrpSpPr>
          <p:cNvPr id="4" name="Group 3"/>
          <p:cNvGrpSpPr/>
          <p:nvPr/>
        </p:nvGrpSpPr>
        <p:grpSpPr>
          <a:xfrm>
            <a:off x="348957" y="1636809"/>
            <a:ext cx="4195486" cy="2301010"/>
            <a:chOff x="1868150" y="2548052"/>
            <a:chExt cx="3952786" cy="2046249"/>
          </a:xfrm>
        </p:grpSpPr>
        <p:sp>
          <p:nvSpPr>
            <p:cNvPr id="2" name="TextBox 1"/>
            <p:cNvSpPr txBox="1"/>
            <p:nvPr/>
          </p:nvSpPr>
          <p:spPr>
            <a:xfrm>
              <a:off x="2619543" y="2962956"/>
              <a:ext cx="2734075" cy="1067432"/>
            </a:xfrm>
            <a:prstGeom prst="rect">
              <a:avLst/>
            </a:prstGeom>
            <a:noFill/>
          </p:spPr>
          <p:txBody>
            <a:bodyPr wrap="square" rtlCol="0">
              <a:spAutoFit/>
            </a:bodyPr>
            <a:lstStyle/>
            <a:p>
              <a:r>
                <a:rPr lang="en-US" sz="2400" dirty="0"/>
                <a:t>What is the </a:t>
              </a:r>
              <a:r>
                <a:rPr lang="en-US" sz="2400" b="1" dirty="0">
                  <a:solidFill>
                    <a:schemeClr val="accent2">
                      <a:lumMod val="75000"/>
                    </a:schemeClr>
                  </a:solidFill>
                </a:rPr>
                <a:t>intent</a:t>
              </a:r>
              <a:r>
                <a:rPr lang="en-US" sz="2400" b="1" dirty="0">
                  <a:solidFill>
                    <a:schemeClr val="tx1">
                      <a:lumMod val="75000"/>
                      <a:lumOff val="25000"/>
                    </a:schemeClr>
                  </a:solidFill>
                </a:rPr>
                <a:t>?</a:t>
              </a:r>
              <a:r>
                <a:rPr lang="en-US" sz="2400" dirty="0"/>
                <a:t> What are you using the data for?</a:t>
              </a:r>
            </a:p>
          </p:txBody>
        </p:sp>
        <p:sp>
          <p:nvSpPr>
            <p:cNvPr id="3" name="Cloud Callout 2"/>
            <p:cNvSpPr/>
            <p:nvPr/>
          </p:nvSpPr>
          <p:spPr>
            <a:xfrm>
              <a:off x="1868150" y="2548052"/>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52628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157" y="564368"/>
            <a:ext cx="7365058" cy="769441"/>
          </a:xfrm>
          <a:prstGeom prst="rect">
            <a:avLst/>
          </a:prstGeom>
          <a:noFill/>
        </p:spPr>
        <p:txBody>
          <a:bodyPr wrap="square" rtlCol="0">
            <a:spAutoFit/>
          </a:bodyPr>
          <a:lstStyle/>
          <a:p>
            <a:r>
              <a:rPr lang="en-US" sz="4400" b="1" dirty="0"/>
              <a:t>Save time – plan ahead</a:t>
            </a:r>
          </a:p>
        </p:txBody>
      </p:sp>
      <p:grpSp>
        <p:nvGrpSpPr>
          <p:cNvPr id="4" name="Group 3"/>
          <p:cNvGrpSpPr/>
          <p:nvPr/>
        </p:nvGrpSpPr>
        <p:grpSpPr>
          <a:xfrm>
            <a:off x="348957" y="1636809"/>
            <a:ext cx="4195486" cy="2301010"/>
            <a:chOff x="1868150" y="2548052"/>
            <a:chExt cx="3952786" cy="2046249"/>
          </a:xfrm>
        </p:grpSpPr>
        <p:sp>
          <p:nvSpPr>
            <p:cNvPr id="2" name="TextBox 1"/>
            <p:cNvSpPr txBox="1"/>
            <p:nvPr/>
          </p:nvSpPr>
          <p:spPr>
            <a:xfrm>
              <a:off x="2619543" y="2962956"/>
              <a:ext cx="2734075" cy="1067432"/>
            </a:xfrm>
            <a:prstGeom prst="rect">
              <a:avLst/>
            </a:prstGeom>
            <a:noFill/>
          </p:spPr>
          <p:txBody>
            <a:bodyPr wrap="square" rtlCol="0">
              <a:spAutoFit/>
            </a:bodyPr>
            <a:lstStyle/>
            <a:p>
              <a:r>
                <a:rPr lang="en-US" sz="2400" dirty="0"/>
                <a:t>What is the </a:t>
              </a:r>
              <a:r>
                <a:rPr lang="en-US" sz="2400" b="1" dirty="0">
                  <a:solidFill>
                    <a:schemeClr val="accent2">
                      <a:lumMod val="75000"/>
                    </a:schemeClr>
                  </a:solidFill>
                </a:rPr>
                <a:t>intent</a:t>
              </a:r>
              <a:r>
                <a:rPr lang="en-US" sz="2400" b="1" dirty="0">
                  <a:solidFill>
                    <a:schemeClr val="tx1">
                      <a:lumMod val="75000"/>
                      <a:lumOff val="25000"/>
                    </a:schemeClr>
                  </a:solidFill>
                </a:rPr>
                <a:t>?</a:t>
              </a:r>
              <a:r>
                <a:rPr lang="en-US" sz="2400" dirty="0"/>
                <a:t> What are you using the data for?</a:t>
              </a:r>
            </a:p>
          </p:txBody>
        </p:sp>
        <p:sp>
          <p:nvSpPr>
            <p:cNvPr id="3" name="Cloud Callout 2"/>
            <p:cNvSpPr/>
            <p:nvPr/>
          </p:nvSpPr>
          <p:spPr>
            <a:xfrm>
              <a:off x="1868150" y="2548052"/>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654863" y="1567198"/>
            <a:ext cx="4135176" cy="2385370"/>
            <a:chOff x="4625128" y="1711709"/>
            <a:chExt cx="3952786" cy="2046249"/>
          </a:xfrm>
        </p:grpSpPr>
        <p:sp>
          <p:nvSpPr>
            <p:cNvPr id="13" name="TextBox 12"/>
            <p:cNvSpPr txBox="1"/>
            <p:nvPr/>
          </p:nvSpPr>
          <p:spPr>
            <a:xfrm>
              <a:off x="5171538" y="2196224"/>
              <a:ext cx="2749545" cy="1029682"/>
            </a:xfrm>
            <a:prstGeom prst="rect">
              <a:avLst/>
            </a:prstGeom>
            <a:noFill/>
            <a:ln>
              <a:noFill/>
            </a:ln>
          </p:spPr>
          <p:txBody>
            <a:bodyPr wrap="square" rtlCol="0">
              <a:spAutoFit/>
            </a:bodyPr>
            <a:lstStyle/>
            <a:p>
              <a:r>
                <a:rPr lang="en-US" sz="2400" dirty="0"/>
                <a:t>Who is the </a:t>
              </a:r>
              <a:r>
                <a:rPr lang="en-US" sz="2400" b="1" dirty="0">
                  <a:solidFill>
                    <a:schemeClr val="accent2">
                      <a:lumMod val="75000"/>
                    </a:schemeClr>
                  </a:solidFill>
                </a:rPr>
                <a:t>audience</a:t>
              </a:r>
              <a:r>
                <a:rPr lang="en-US" sz="2400" b="1" dirty="0"/>
                <a:t>? </a:t>
              </a:r>
              <a:r>
                <a:rPr lang="en-US" sz="2400" dirty="0"/>
                <a:t>Who will you be providing results to?</a:t>
              </a:r>
            </a:p>
          </p:txBody>
        </p:sp>
        <p:sp>
          <p:nvSpPr>
            <p:cNvPr id="14" name="Cloud Callout 13"/>
            <p:cNvSpPr/>
            <p:nvPr/>
          </p:nvSpPr>
          <p:spPr>
            <a:xfrm>
              <a:off x="4625128" y="1711709"/>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17553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157" y="564368"/>
            <a:ext cx="7365058" cy="769441"/>
          </a:xfrm>
          <a:prstGeom prst="rect">
            <a:avLst/>
          </a:prstGeom>
          <a:noFill/>
        </p:spPr>
        <p:txBody>
          <a:bodyPr wrap="square" rtlCol="0">
            <a:spAutoFit/>
          </a:bodyPr>
          <a:lstStyle/>
          <a:p>
            <a:r>
              <a:rPr lang="en-US" sz="4400" b="1" dirty="0"/>
              <a:t>Save time – plan ahead</a:t>
            </a:r>
          </a:p>
        </p:txBody>
      </p:sp>
      <p:grpSp>
        <p:nvGrpSpPr>
          <p:cNvPr id="4" name="Group 3"/>
          <p:cNvGrpSpPr/>
          <p:nvPr/>
        </p:nvGrpSpPr>
        <p:grpSpPr>
          <a:xfrm>
            <a:off x="348957" y="1636809"/>
            <a:ext cx="4195486" cy="2301010"/>
            <a:chOff x="1868150" y="2548052"/>
            <a:chExt cx="3952786" cy="2046249"/>
          </a:xfrm>
        </p:grpSpPr>
        <p:sp>
          <p:nvSpPr>
            <p:cNvPr id="2" name="TextBox 1"/>
            <p:cNvSpPr txBox="1"/>
            <p:nvPr/>
          </p:nvSpPr>
          <p:spPr>
            <a:xfrm>
              <a:off x="2619543" y="2962956"/>
              <a:ext cx="2734075" cy="1067432"/>
            </a:xfrm>
            <a:prstGeom prst="rect">
              <a:avLst/>
            </a:prstGeom>
            <a:noFill/>
          </p:spPr>
          <p:txBody>
            <a:bodyPr wrap="square" rtlCol="0">
              <a:spAutoFit/>
            </a:bodyPr>
            <a:lstStyle/>
            <a:p>
              <a:r>
                <a:rPr lang="en-US" sz="2400" dirty="0"/>
                <a:t>What is the </a:t>
              </a:r>
              <a:r>
                <a:rPr lang="en-US" sz="2400" b="1" dirty="0">
                  <a:solidFill>
                    <a:schemeClr val="accent2">
                      <a:lumMod val="75000"/>
                    </a:schemeClr>
                  </a:solidFill>
                </a:rPr>
                <a:t>intent</a:t>
              </a:r>
              <a:r>
                <a:rPr lang="en-US" sz="2400" b="1" dirty="0">
                  <a:solidFill>
                    <a:schemeClr val="tx1">
                      <a:lumMod val="75000"/>
                      <a:lumOff val="25000"/>
                    </a:schemeClr>
                  </a:solidFill>
                </a:rPr>
                <a:t>?</a:t>
              </a:r>
              <a:r>
                <a:rPr lang="en-US" sz="2400" dirty="0"/>
                <a:t> What are you using the data for?</a:t>
              </a:r>
            </a:p>
          </p:txBody>
        </p:sp>
        <p:sp>
          <p:nvSpPr>
            <p:cNvPr id="3" name="Cloud Callout 2"/>
            <p:cNvSpPr/>
            <p:nvPr/>
          </p:nvSpPr>
          <p:spPr>
            <a:xfrm>
              <a:off x="1868150" y="2548052"/>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391702" y="4185957"/>
            <a:ext cx="4263161" cy="2185602"/>
            <a:chOff x="1910896" y="2548051"/>
            <a:chExt cx="3952786" cy="2046249"/>
          </a:xfrm>
        </p:grpSpPr>
        <p:sp>
          <p:nvSpPr>
            <p:cNvPr id="10" name="TextBox 9"/>
            <p:cNvSpPr txBox="1"/>
            <p:nvPr/>
          </p:nvSpPr>
          <p:spPr>
            <a:xfrm>
              <a:off x="2467048" y="2926406"/>
              <a:ext cx="2861702" cy="1261884"/>
            </a:xfrm>
            <a:prstGeom prst="rect">
              <a:avLst/>
            </a:prstGeom>
            <a:noFill/>
          </p:spPr>
          <p:txBody>
            <a:bodyPr wrap="square" rtlCol="0">
              <a:spAutoFit/>
            </a:bodyPr>
            <a:lstStyle/>
            <a:p>
              <a:r>
                <a:rPr lang="en-US" sz="2400" dirty="0"/>
                <a:t>What </a:t>
              </a:r>
              <a:r>
                <a:rPr lang="en-US" sz="2400" b="1" dirty="0">
                  <a:solidFill>
                    <a:schemeClr val="accent2">
                      <a:lumMod val="75000"/>
                    </a:schemeClr>
                  </a:solidFill>
                </a:rPr>
                <a:t>specific</a:t>
              </a:r>
              <a:r>
                <a:rPr lang="en-US" sz="2400" dirty="0"/>
                <a:t> data do you need? </a:t>
              </a:r>
              <a:r>
                <a:rPr lang="en-US" sz="1600" dirty="0"/>
                <a:t>Ex: “I need the prevalence of binge drinking among 18-24 year old males.”</a:t>
              </a:r>
            </a:p>
          </p:txBody>
        </p:sp>
        <p:sp>
          <p:nvSpPr>
            <p:cNvPr id="11" name="Cloud Callout 10"/>
            <p:cNvSpPr/>
            <p:nvPr/>
          </p:nvSpPr>
          <p:spPr>
            <a:xfrm>
              <a:off x="1910896" y="2548051"/>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654863" y="1567198"/>
            <a:ext cx="4135176" cy="2385370"/>
            <a:chOff x="4625128" y="1711709"/>
            <a:chExt cx="3952786" cy="2046249"/>
          </a:xfrm>
        </p:grpSpPr>
        <p:sp>
          <p:nvSpPr>
            <p:cNvPr id="13" name="TextBox 12"/>
            <p:cNvSpPr txBox="1"/>
            <p:nvPr/>
          </p:nvSpPr>
          <p:spPr>
            <a:xfrm>
              <a:off x="5171538" y="2196224"/>
              <a:ext cx="2749545" cy="1029682"/>
            </a:xfrm>
            <a:prstGeom prst="rect">
              <a:avLst/>
            </a:prstGeom>
            <a:noFill/>
            <a:ln>
              <a:noFill/>
            </a:ln>
          </p:spPr>
          <p:txBody>
            <a:bodyPr wrap="square" rtlCol="0">
              <a:spAutoFit/>
            </a:bodyPr>
            <a:lstStyle/>
            <a:p>
              <a:r>
                <a:rPr lang="en-US" sz="2400" dirty="0"/>
                <a:t>Who is the </a:t>
              </a:r>
              <a:r>
                <a:rPr lang="en-US" sz="2400" b="1" dirty="0">
                  <a:solidFill>
                    <a:schemeClr val="accent2">
                      <a:lumMod val="75000"/>
                    </a:schemeClr>
                  </a:solidFill>
                </a:rPr>
                <a:t>audience</a:t>
              </a:r>
              <a:r>
                <a:rPr lang="en-US" sz="2400" b="1" dirty="0"/>
                <a:t>? </a:t>
              </a:r>
              <a:r>
                <a:rPr lang="en-US" sz="2400" dirty="0"/>
                <a:t>Who will you be providing results to?</a:t>
              </a:r>
            </a:p>
          </p:txBody>
        </p:sp>
        <p:sp>
          <p:nvSpPr>
            <p:cNvPr id="14" name="Cloud Callout 13"/>
            <p:cNvSpPr/>
            <p:nvPr/>
          </p:nvSpPr>
          <p:spPr>
            <a:xfrm>
              <a:off x="4625128" y="1711709"/>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4453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157" y="564368"/>
            <a:ext cx="7365058" cy="769441"/>
          </a:xfrm>
          <a:prstGeom prst="rect">
            <a:avLst/>
          </a:prstGeom>
          <a:noFill/>
        </p:spPr>
        <p:txBody>
          <a:bodyPr wrap="square" rtlCol="0">
            <a:spAutoFit/>
          </a:bodyPr>
          <a:lstStyle/>
          <a:p>
            <a:r>
              <a:rPr lang="en-US" sz="4400" b="1" dirty="0"/>
              <a:t>Save time – plan ahead</a:t>
            </a:r>
          </a:p>
        </p:txBody>
      </p:sp>
      <p:grpSp>
        <p:nvGrpSpPr>
          <p:cNvPr id="4" name="Group 3"/>
          <p:cNvGrpSpPr/>
          <p:nvPr/>
        </p:nvGrpSpPr>
        <p:grpSpPr>
          <a:xfrm>
            <a:off x="348957" y="1636809"/>
            <a:ext cx="4195486" cy="2301010"/>
            <a:chOff x="1868150" y="2548052"/>
            <a:chExt cx="3952786" cy="2046249"/>
          </a:xfrm>
        </p:grpSpPr>
        <p:sp>
          <p:nvSpPr>
            <p:cNvPr id="2" name="TextBox 1"/>
            <p:cNvSpPr txBox="1"/>
            <p:nvPr/>
          </p:nvSpPr>
          <p:spPr>
            <a:xfrm>
              <a:off x="2619543" y="2962956"/>
              <a:ext cx="2734075" cy="1067432"/>
            </a:xfrm>
            <a:prstGeom prst="rect">
              <a:avLst/>
            </a:prstGeom>
            <a:noFill/>
          </p:spPr>
          <p:txBody>
            <a:bodyPr wrap="square" rtlCol="0">
              <a:spAutoFit/>
            </a:bodyPr>
            <a:lstStyle/>
            <a:p>
              <a:r>
                <a:rPr lang="en-US" sz="2400" dirty="0"/>
                <a:t>What is the </a:t>
              </a:r>
              <a:r>
                <a:rPr lang="en-US" sz="2400" b="1" dirty="0">
                  <a:solidFill>
                    <a:schemeClr val="accent2">
                      <a:lumMod val="75000"/>
                    </a:schemeClr>
                  </a:solidFill>
                </a:rPr>
                <a:t>intent</a:t>
              </a:r>
              <a:r>
                <a:rPr lang="en-US" sz="2400" b="1" dirty="0">
                  <a:solidFill>
                    <a:schemeClr val="tx1">
                      <a:lumMod val="75000"/>
                      <a:lumOff val="25000"/>
                    </a:schemeClr>
                  </a:solidFill>
                </a:rPr>
                <a:t>?</a:t>
              </a:r>
              <a:r>
                <a:rPr lang="en-US" sz="2400" dirty="0"/>
                <a:t> What are you using the data for?</a:t>
              </a:r>
            </a:p>
          </p:txBody>
        </p:sp>
        <p:sp>
          <p:nvSpPr>
            <p:cNvPr id="3" name="Cloud Callout 2"/>
            <p:cNvSpPr/>
            <p:nvPr/>
          </p:nvSpPr>
          <p:spPr>
            <a:xfrm>
              <a:off x="1868150" y="2548052"/>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4803589" y="4185957"/>
            <a:ext cx="4076181" cy="2240555"/>
            <a:chOff x="4625128" y="1711709"/>
            <a:chExt cx="3952786" cy="2046249"/>
          </a:xfrm>
        </p:grpSpPr>
        <p:sp>
          <p:nvSpPr>
            <p:cNvPr id="6" name="TextBox 5"/>
            <p:cNvSpPr txBox="1"/>
            <p:nvPr/>
          </p:nvSpPr>
          <p:spPr>
            <a:xfrm>
              <a:off x="5467435" y="2080785"/>
              <a:ext cx="2268170" cy="1096234"/>
            </a:xfrm>
            <a:prstGeom prst="rect">
              <a:avLst/>
            </a:prstGeom>
            <a:noFill/>
          </p:spPr>
          <p:txBody>
            <a:bodyPr wrap="square" rtlCol="0">
              <a:spAutoFit/>
            </a:bodyPr>
            <a:lstStyle/>
            <a:p>
              <a:r>
                <a:rPr lang="en-US" sz="2400" b="1" dirty="0">
                  <a:solidFill>
                    <a:schemeClr val="accent2">
                      <a:lumMod val="75000"/>
                    </a:schemeClr>
                  </a:solidFill>
                </a:rPr>
                <a:t>When</a:t>
              </a:r>
              <a:r>
                <a:rPr lang="en-US" sz="2400" dirty="0"/>
                <a:t> do you need the request completed by?</a:t>
              </a:r>
            </a:p>
          </p:txBody>
        </p:sp>
        <p:sp>
          <p:nvSpPr>
            <p:cNvPr id="7" name="Cloud Callout 6"/>
            <p:cNvSpPr/>
            <p:nvPr/>
          </p:nvSpPr>
          <p:spPr>
            <a:xfrm>
              <a:off x="4625128" y="1711709"/>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391702" y="4185957"/>
            <a:ext cx="4263161" cy="2185602"/>
            <a:chOff x="1910896" y="2548051"/>
            <a:chExt cx="3952786" cy="2046249"/>
          </a:xfrm>
        </p:grpSpPr>
        <p:sp>
          <p:nvSpPr>
            <p:cNvPr id="10" name="TextBox 9"/>
            <p:cNvSpPr txBox="1"/>
            <p:nvPr/>
          </p:nvSpPr>
          <p:spPr>
            <a:xfrm>
              <a:off x="2467048" y="2926406"/>
              <a:ext cx="2861702" cy="1261884"/>
            </a:xfrm>
            <a:prstGeom prst="rect">
              <a:avLst/>
            </a:prstGeom>
            <a:noFill/>
          </p:spPr>
          <p:txBody>
            <a:bodyPr wrap="square" rtlCol="0">
              <a:spAutoFit/>
            </a:bodyPr>
            <a:lstStyle/>
            <a:p>
              <a:r>
                <a:rPr lang="en-US" sz="2400" dirty="0"/>
                <a:t>What </a:t>
              </a:r>
              <a:r>
                <a:rPr lang="en-US" sz="2400" b="1" dirty="0">
                  <a:solidFill>
                    <a:schemeClr val="accent2">
                      <a:lumMod val="75000"/>
                    </a:schemeClr>
                  </a:solidFill>
                </a:rPr>
                <a:t>specific</a:t>
              </a:r>
              <a:r>
                <a:rPr lang="en-US" sz="2400" dirty="0"/>
                <a:t> data do you need? </a:t>
              </a:r>
              <a:r>
                <a:rPr lang="en-US" sz="1600" dirty="0"/>
                <a:t>Ex: “I need the prevalence of binge drinking among 18-24 year old males.”</a:t>
              </a:r>
            </a:p>
          </p:txBody>
        </p:sp>
        <p:sp>
          <p:nvSpPr>
            <p:cNvPr id="11" name="Cloud Callout 10"/>
            <p:cNvSpPr/>
            <p:nvPr/>
          </p:nvSpPr>
          <p:spPr>
            <a:xfrm>
              <a:off x="1910896" y="2548051"/>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654863" y="1567198"/>
            <a:ext cx="4135176" cy="2385370"/>
            <a:chOff x="4625128" y="1711709"/>
            <a:chExt cx="3952786" cy="2046249"/>
          </a:xfrm>
        </p:grpSpPr>
        <p:sp>
          <p:nvSpPr>
            <p:cNvPr id="13" name="TextBox 12"/>
            <p:cNvSpPr txBox="1"/>
            <p:nvPr/>
          </p:nvSpPr>
          <p:spPr>
            <a:xfrm>
              <a:off x="5171538" y="2196224"/>
              <a:ext cx="2749545" cy="1029682"/>
            </a:xfrm>
            <a:prstGeom prst="rect">
              <a:avLst/>
            </a:prstGeom>
            <a:noFill/>
            <a:ln>
              <a:noFill/>
            </a:ln>
          </p:spPr>
          <p:txBody>
            <a:bodyPr wrap="square" rtlCol="0">
              <a:spAutoFit/>
            </a:bodyPr>
            <a:lstStyle/>
            <a:p>
              <a:r>
                <a:rPr lang="en-US" sz="2400" dirty="0"/>
                <a:t>Who is the </a:t>
              </a:r>
              <a:r>
                <a:rPr lang="en-US" sz="2400" b="1" dirty="0">
                  <a:solidFill>
                    <a:schemeClr val="accent2">
                      <a:lumMod val="75000"/>
                    </a:schemeClr>
                  </a:solidFill>
                </a:rPr>
                <a:t>audience</a:t>
              </a:r>
              <a:r>
                <a:rPr lang="en-US" sz="2400" b="1" dirty="0"/>
                <a:t>? </a:t>
              </a:r>
              <a:r>
                <a:rPr lang="en-US" sz="2400" dirty="0"/>
                <a:t>Who will you be providing results to?</a:t>
              </a:r>
            </a:p>
          </p:txBody>
        </p:sp>
        <p:sp>
          <p:nvSpPr>
            <p:cNvPr id="14" name="Cloud Callout 13"/>
            <p:cNvSpPr/>
            <p:nvPr/>
          </p:nvSpPr>
          <p:spPr>
            <a:xfrm>
              <a:off x="4625128" y="1711709"/>
              <a:ext cx="3952786" cy="2046249"/>
            </a:xfrm>
            <a:prstGeom prst="cloudCallou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33268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559" y="0"/>
            <a:ext cx="7166394" cy="6858000"/>
          </a:xfrm>
          <a:prstGeom prst="rect">
            <a:avLst/>
          </a:prstGeom>
        </p:spPr>
      </p:pic>
      <p:sp>
        <p:nvSpPr>
          <p:cNvPr id="3" name="TextBox 2"/>
          <p:cNvSpPr txBox="1"/>
          <p:nvPr/>
        </p:nvSpPr>
        <p:spPr>
          <a:xfrm rot="192745">
            <a:off x="3066585" y="3538882"/>
            <a:ext cx="4739269" cy="769441"/>
          </a:xfrm>
          <a:prstGeom prst="rect">
            <a:avLst/>
          </a:prstGeom>
          <a:noFill/>
        </p:spPr>
        <p:txBody>
          <a:bodyPr wrap="square" rtlCol="0">
            <a:spAutoFit/>
          </a:bodyPr>
          <a:lstStyle/>
          <a:p>
            <a:r>
              <a:rPr lang="en-US" sz="4400" b="1" dirty="0"/>
              <a:t>for caveats</a:t>
            </a:r>
          </a:p>
        </p:txBody>
      </p:sp>
    </p:spTree>
    <p:extLst>
      <p:ext uri="{BB962C8B-B14F-4D97-AF65-F5344CB8AC3E}">
        <p14:creationId xmlns:p14="http://schemas.microsoft.com/office/powerpoint/2010/main" val="829194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763793" y="1516575"/>
            <a:ext cx="8380207" cy="5588851"/>
          </a:xfrm>
          <a:prstGeom prst="rect">
            <a:avLst/>
          </a:prstGeom>
        </p:spPr>
      </p:pic>
      <p:sp>
        <p:nvSpPr>
          <p:cNvPr id="3" name="TextBox 2"/>
          <p:cNvSpPr txBox="1"/>
          <p:nvPr/>
        </p:nvSpPr>
        <p:spPr>
          <a:xfrm>
            <a:off x="548640" y="599316"/>
            <a:ext cx="7207624" cy="769441"/>
          </a:xfrm>
          <a:prstGeom prst="rect">
            <a:avLst/>
          </a:prstGeom>
          <a:noFill/>
        </p:spPr>
        <p:txBody>
          <a:bodyPr wrap="square" rtlCol="0">
            <a:spAutoFit/>
          </a:bodyPr>
          <a:lstStyle/>
          <a:p>
            <a:r>
              <a:rPr lang="en-US" sz="4400" b="1" dirty="0" smtClean="0">
                <a:latin typeface="Calibri" panose="020F0502020204030204" pitchFamily="34" charset="0"/>
              </a:rPr>
              <a:t>Where can I find HPCDP data?</a:t>
            </a:r>
            <a:endParaRPr lang="en-US" sz="4400" b="1" dirty="0">
              <a:latin typeface="Calibri" panose="020F0502020204030204" pitchFamily="34" charset="0"/>
            </a:endParaRPr>
          </a:p>
        </p:txBody>
      </p:sp>
    </p:spTree>
    <p:extLst>
      <p:ext uri="{BB962C8B-B14F-4D97-AF65-F5344CB8AC3E}">
        <p14:creationId xmlns:p14="http://schemas.microsoft.com/office/powerpoint/2010/main" val="2723966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17325"/>
            <a:ext cx="9144000" cy="4983797"/>
          </a:xfrm>
          <a:prstGeom prst="rect">
            <a:avLst/>
          </a:prstGeom>
        </p:spPr>
      </p:pic>
      <p:sp>
        <p:nvSpPr>
          <p:cNvPr id="3" name="TextBox 2"/>
          <p:cNvSpPr txBox="1"/>
          <p:nvPr/>
        </p:nvSpPr>
        <p:spPr>
          <a:xfrm>
            <a:off x="468350" y="216274"/>
            <a:ext cx="8028879" cy="1200329"/>
          </a:xfrm>
          <a:prstGeom prst="rect">
            <a:avLst/>
          </a:prstGeom>
          <a:noFill/>
        </p:spPr>
        <p:txBody>
          <a:bodyPr wrap="square" rtlCol="0">
            <a:spAutoFit/>
          </a:bodyPr>
          <a:lstStyle/>
          <a:p>
            <a:r>
              <a:rPr lang="en-US" sz="3600" dirty="0"/>
              <a:t>Search for </a:t>
            </a:r>
            <a:r>
              <a:rPr lang="en-US" sz="3600" b="1" dirty="0">
                <a:solidFill>
                  <a:schemeClr val="accent2"/>
                </a:solidFill>
              </a:rPr>
              <a:t>“Oregon chronic disease data” </a:t>
            </a:r>
            <a:r>
              <a:rPr lang="en-US" sz="3600" dirty="0"/>
              <a:t>to find the HPCDP online data hub</a:t>
            </a:r>
          </a:p>
        </p:txBody>
      </p:sp>
    </p:spTree>
    <p:extLst>
      <p:ext uri="{BB962C8B-B14F-4D97-AF65-F5344CB8AC3E}">
        <p14:creationId xmlns:p14="http://schemas.microsoft.com/office/powerpoint/2010/main" val="8522867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17325"/>
            <a:ext cx="9144000" cy="4983797"/>
          </a:xfrm>
          <a:prstGeom prst="rect">
            <a:avLst/>
          </a:prstGeom>
        </p:spPr>
      </p:pic>
      <p:sp>
        <p:nvSpPr>
          <p:cNvPr id="3" name="TextBox 2"/>
          <p:cNvSpPr txBox="1"/>
          <p:nvPr/>
        </p:nvSpPr>
        <p:spPr>
          <a:xfrm>
            <a:off x="468350" y="216274"/>
            <a:ext cx="8028879" cy="1200329"/>
          </a:xfrm>
          <a:prstGeom prst="rect">
            <a:avLst/>
          </a:prstGeom>
          <a:noFill/>
        </p:spPr>
        <p:txBody>
          <a:bodyPr wrap="square" rtlCol="0">
            <a:spAutoFit/>
          </a:bodyPr>
          <a:lstStyle/>
          <a:p>
            <a:r>
              <a:rPr lang="en-US" sz="3600" dirty="0"/>
              <a:t>Search for </a:t>
            </a:r>
            <a:r>
              <a:rPr lang="en-US" sz="3600" b="1" dirty="0">
                <a:solidFill>
                  <a:schemeClr val="accent2"/>
                </a:solidFill>
              </a:rPr>
              <a:t>“Oregon chronic disease data” </a:t>
            </a:r>
            <a:r>
              <a:rPr lang="en-US" sz="3600" dirty="0"/>
              <a:t>to find the HPCDP online data hub</a:t>
            </a:r>
          </a:p>
        </p:txBody>
      </p:sp>
      <p:sp>
        <p:nvSpPr>
          <p:cNvPr id="5" name="Rectangle 4"/>
          <p:cNvSpPr/>
          <p:nvPr/>
        </p:nvSpPr>
        <p:spPr>
          <a:xfrm>
            <a:off x="1014761" y="2821259"/>
            <a:ext cx="1984917" cy="3412273"/>
          </a:xfrm>
          <a:prstGeom prst="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23887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5133"/>
            <a:ext cx="9144000" cy="5087734"/>
          </a:xfrm>
          <a:prstGeom prst="rect">
            <a:avLst/>
          </a:prstGeom>
        </p:spPr>
      </p:pic>
    </p:spTree>
    <p:extLst>
      <p:ext uri="{BB962C8B-B14F-4D97-AF65-F5344CB8AC3E}">
        <p14:creationId xmlns:p14="http://schemas.microsoft.com/office/powerpoint/2010/main" val="1014141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236" y="182880"/>
            <a:ext cx="6424494" cy="650851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179"/>
          <a:stretch/>
        </p:blipFill>
        <p:spPr>
          <a:xfrm>
            <a:off x="5475642" y="1387736"/>
            <a:ext cx="3399416" cy="5470264"/>
          </a:xfrm>
          <a:prstGeom prst="rect">
            <a:avLst/>
          </a:prstGeom>
        </p:spPr>
      </p:pic>
    </p:spTree>
    <p:extLst>
      <p:ext uri="{BB962C8B-B14F-4D97-AF65-F5344CB8AC3E}">
        <p14:creationId xmlns:p14="http://schemas.microsoft.com/office/powerpoint/2010/main" val="10217511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62303"/>
          <a:stretch/>
        </p:blipFill>
        <p:spPr>
          <a:xfrm>
            <a:off x="0" y="-110975"/>
            <a:ext cx="5292762" cy="6968976"/>
          </a:xfrm>
          <a:prstGeom prst="rect">
            <a:avLst/>
          </a:prstGeom>
        </p:spPr>
      </p:pic>
      <p:sp>
        <p:nvSpPr>
          <p:cNvPr id="2" name="Title 1"/>
          <p:cNvSpPr>
            <a:spLocks noGrp="1"/>
          </p:cNvSpPr>
          <p:nvPr>
            <p:ph type="title"/>
          </p:nvPr>
        </p:nvSpPr>
        <p:spPr>
          <a:xfrm>
            <a:off x="5187892" y="4561198"/>
            <a:ext cx="3711388" cy="1325563"/>
          </a:xfrm>
        </p:spPr>
        <p:txBody>
          <a:bodyPr>
            <a:normAutofit/>
          </a:bodyPr>
          <a:lstStyle/>
          <a:p>
            <a:r>
              <a:rPr lang="en-US" sz="3600" b="1" dirty="0">
                <a:latin typeface="+mn-lt"/>
              </a:rPr>
              <a:t>Data is only part of the </a:t>
            </a:r>
            <a:r>
              <a:rPr lang="en-US" sz="3600" b="1" dirty="0" smtClean="0">
                <a:latin typeface="+mn-lt"/>
              </a:rPr>
              <a:t>picture</a:t>
            </a:r>
            <a:endParaRPr lang="en-US" sz="3600" b="1" dirty="0">
              <a:latin typeface="+mn-lt"/>
            </a:endParaRPr>
          </a:p>
        </p:txBody>
      </p:sp>
      <p:grpSp>
        <p:nvGrpSpPr>
          <p:cNvPr id="19" name="Group 18"/>
          <p:cNvGrpSpPr/>
          <p:nvPr/>
        </p:nvGrpSpPr>
        <p:grpSpPr>
          <a:xfrm>
            <a:off x="4964689" y="104526"/>
            <a:ext cx="3829721" cy="4625788"/>
            <a:chOff x="5169085" y="0"/>
            <a:chExt cx="3060514" cy="394665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6235" r="22470"/>
            <a:stretch/>
          </p:blipFill>
          <p:spPr>
            <a:xfrm>
              <a:off x="5169085" y="0"/>
              <a:ext cx="3060514" cy="394665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237" y="1301365"/>
              <a:ext cx="671962" cy="671962"/>
            </a:xfrm>
            <a:prstGeom prst="rect">
              <a:avLst/>
            </a:prstGeom>
          </p:spPr>
        </p:pic>
      </p:grpSp>
    </p:spTree>
    <p:extLst>
      <p:ext uri="{BB962C8B-B14F-4D97-AF65-F5344CB8AC3E}">
        <p14:creationId xmlns:p14="http://schemas.microsoft.com/office/powerpoint/2010/main" val="31391854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6811"/>
            <a:ext cx="9144000" cy="5341189"/>
          </a:xfrm>
          <a:prstGeom prst="rect">
            <a:avLst/>
          </a:prstGeom>
        </p:spPr>
      </p:pic>
      <p:sp>
        <p:nvSpPr>
          <p:cNvPr id="3" name="TextBox 2"/>
          <p:cNvSpPr txBox="1"/>
          <p:nvPr/>
        </p:nvSpPr>
        <p:spPr>
          <a:xfrm>
            <a:off x="1086521" y="685959"/>
            <a:ext cx="6271710" cy="1446550"/>
          </a:xfrm>
          <a:prstGeom prst="rect">
            <a:avLst/>
          </a:prstGeom>
          <a:noFill/>
        </p:spPr>
        <p:txBody>
          <a:bodyPr wrap="square" rtlCol="0">
            <a:spAutoFit/>
          </a:bodyPr>
          <a:lstStyle/>
          <a:p>
            <a:r>
              <a:rPr lang="en-US" sz="4400" b="1" dirty="0" smtClean="0"/>
              <a:t>Tell us your data needs – we want to hear from you</a:t>
            </a:r>
            <a:endParaRPr lang="en-US" sz="4400" b="1" dirty="0"/>
          </a:p>
        </p:txBody>
      </p:sp>
    </p:spTree>
    <p:extLst>
      <p:ext uri="{BB962C8B-B14F-4D97-AF65-F5344CB8AC3E}">
        <p14:creationId xmlns:p14="http://schemas.microsoft.com/office/powerpoint/2010/main" val="42915563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5369"/>
            <a:ext cx="9144000" cy="3368842"/>
          </a:xfrm>
          <a:prstGeom prst="rect">
            <a:avLst/>
          </a:prstGeom>
        </p:spPr>
      </p:pic>
    </p:spTree>
    <p:extLst>
      <p:ext uri="{BB962C8B-B14F-4D97-AF65-F5344CB8AC3E}">
        <p14:creationId xmlns:p14="http://schemas.microsoft.com/office/powerpoint/2010/main" val="938729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20392"/>
            <a:ext cx="9144000" cy="5417216"/>
          </a:xfrm>
          <a:prstGeom prst="rect">
            <a:avLst/>
          </a:prstGeom>
        </p:spPr>
      </p:pic>
    </p:spTree>
    <p:extLst>
      <p:ext uri="{BB962C8B-B14F-4D97-AF65-F5344CB8AC3E}">
        <p14:creationId xmlns:p14="http://schemas.microsoft.com/office/powerpoint/2010/main" val="16656794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a:spLocks noChangeArrowheads="1"/>
          </p:cNvSpPr>
          <p:nvPr/>
        </p:nvSpPr>
        <p:spPr bwMode="auto">
          <a:xfrm>
            <a:off x="0" y="4189343"/>
            <a:ext cx="9144000" cy="990600"/>
          </a:xfrm>
          <a:prstGeom prst="rect">
            <a:avLst/>
          </a:prstGeom>
          <a:solidFill>
            <a:schemeClr val="bg1"/>
          </a:solidFill>
          <a:ln w="9525">
            <a:noFill/>
            <a:round/>
            <a:headEnd/>
            <a:tailEnd/>
          </a:ln>
        </p:spPr>
        <p:txBody>
          <a:bodyPr/>
          <a:lstStyle/>
          <a:p>
            <a:endParaRPr lang="en-US" dirty="0"/>
          </a:p>
        </p:txBody>
      </p:sp>
      <p:pic>
        <p:nvPicPr>
          <p:cNvPr id="1026" name="Picture 2" descr="http://media3.onsugar.com/files/2013/09/09/871/n/1922729/c395a0b39281ccdd_ribbon-tied-around-fing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6427"/>
          <a:stretch/>
        </p:blipFill>
        <p:spPr bwMode="auto">
          <a:xfrm>
            <a:off x="5746943" y="1326995"/>
            <a:ext cx="3397057" cy="555098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a:cs typeface="Calibri"/>
              </a:rPr>
              <a:t>Take aways</a:t>
            </a:r>
          </a:p>
        </p:txBody>
      </p:sp>
      <p:sp>
        <p:nvSpPr>
          <p:cNvPr id="12" name="Content Placeholder 2"/>
          <p:cNvSpPr txBox="1">
            <a:spLocks/>
          </p:cNvSpPr>
          <p:nvPr/>
        </p:nvSpPr>
        <p:spPr>
          <a:xfrm>
            <a:off x="1238823" y="1801402"/>
            <a:ext cx="447259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Calibri"/>
                <a:cs typeface="Calibri"/>
              </a:rPr>
              <a:t>Need help with data? Contact your liaison first.</a:t>
            </a:r>
          </a:p>
          <a:p>
            <a:pPr marL="0" indent="0">
              <a:buFont typeface="Arial" panose="020B0604020202020204" pitchFamily="34" charset="0"/>
              <a:buNone/>
            </a:pPr>
            <a:endParaRPr lang="en-US" sz="2400" dirty="0">
              <a:latin typeface="Calibri"/>
              <a:cs typeface="Calibri"/>
            </a:endParaRPr>
          </a:p>
          <a:p>
            <a:pPr marL="0" indent="0">
              <a:buFont typeface="Arial" panose="020B0604020202020204" pitchFamily="34" charset="0"/>
              <a:buNone/>
            </a:pPr>
            <a:r>
              <a:rPr lang="en-US" sz="3200" dirty="0">
                <a:latin typeface="Calibri"/>
                <a:cs typeface="Calibri"/>
              </a:rPr>
              <a:t>Be as specific as possible about what you need</a:t>
            </a:r>
          </a:p>
          <a:p>
            <a:pPr marL="0" indent="0">
              <a:buFont typeface="Arial" panose="020B0604020202020204" pitchFamily="34" charset="0"/>
              <a:buNone/>
            </a:pPr>
            <a:endParaRPr lang="en-US" sz="2400" dirty="0">
              <a:latin typeface="Calibri"/>
              <a:cs typeface="Calibri"/>
            </a:endParaRPr>
          </a:p>
          <a:p>
            <a:pPr marL="0" indent="0">
              <a:buFont typeface="Arial" panose="020B0604020202020204" pitchFamily="34" charset="0"/>
              <a:buNone/>
            </a:pPr>
            <a:r>
              <a:rPr lang="en-US" sz="3200" dirty="0">
                <a:latin typeface="Calibri"/>
                <a:cs typeface="Calibri"/>
              </a:rPr>
              <a:t>Knowing your needs helps us improve</a:t>
            </a:r>
          </a:p>
        </p:txBody>
      </p:sp>
      <p:sp>
        <p:nvSpPr>
          <p:cNvPr id="13" name="TextBox 12"/>
          <p:cNvSpPr txBox="1"/>
          <p:nvPr/>
        </p:nvSpPr>
        <p:spPr>
          <a:xfrm>
            <a:off x="628650" y="1690689"/>
            <a:ext cx="574647" cy="1015663"/>
          </a:xfrm>
          <a:prstGeom prst="rect">
            <a:avLst/>
          </a:prstGeom>
          <a:noFill/>
        </p:spPr>
        <p:txBody>
          <a:bodyPr wrap="none" rtlCol="0">
            <a:spAutoFit/>
          </a:bodyPr>
          <a:lstStyle/>
          <a:p>
            <a:r>
              <a:rPr lang="en-US" sz="6000" b="1" dirty="0">
                <a:solidFill>
                  <a:srgbClr val="ED7D31"/>
                </a:solidFill>
                <a:latin typeface="Calibri" panose="020F0502020204030204"/>
              </a:rPr>
              <a:t>1</a:t>
            </a:r>
          </a:p>
        </p:txBody>
      </p:sp>
      <p:sp>
        <p:nvSpPr>
          <p:cNvPr id="14" name="TextBox 13"/>
          <p:cNvSpPr txBox="1"/>
          <p:nvPr/>
        </p:nvSpPr>
        <p:spPr>
          <a:xfrm>
            <a:off x="664175" y="3216546"/>
            <a:ext cx="574647" cy="1015663"/>
          </a:xfrm>
          <a:prstGeom prst="rect">
            <a:avLst/>
          </a:prstGeom>
          <a:noFill/>
        </p:spPr>
        <p:txBody>
          <a:bodyPr wrap="none" rtlCol="0">
            <a:spAutoFit/>
          </a:bodyPr>
          <a:lstStyle/>
          <a:p>
            <a:r>
              <a:rPr lang="en-US" sz="6000" b="1" dirty="0">
                <a:solidFill>
                  <a:srgbClr val="ED7D31"/>
                </a:solidFill>
                <a:latin typeface="Calibri" panose="020F0502020204030204"/>
              </a:rPr>
              <a:t>2</a:t>
            </a:r>
          </a:p>
        </p:txBody>
      </p:sp>
      <p:sp>
        <p:nvSpPr>
          <p:cNvPr id="15" name="TextBox 14"/>
          <p:cNvSpPr txBox="1"/>
          <p:nvPr/>
        </p:nvSpPr>
        <p:spPr>
          <a:xfrm>
            <a:off x="646412" y="4631690"/>
            <a:ext cx="574647" cy="1015663"/>
          </a:xfrm>
          <a:prstGeom prst="rect">
            <a:avLst/>
          </a:prstGeom>
          <a:noFill/>
        </p:spPr>
        <p:txBody>
          <a:bodyPr wrap="none" rtlCol="0">
            <a:spAutoFit/>
          </a:bodyPr>
          <a:lstStyle/>
          <a:p>
            <a:r>
              <a:rPr lang="en-US" sz="6000" b="1" dirty="0">
                <a:solidFill>
                  <a:srgbClr val="ED7D31"/>
                </a:solidFill>
                <a:latin typeface="Calibri" panose="020F0502020204030204"/>
              </a:rPr>
              <a:t>3</a:t>
            </a:r>
          </a:p>
        </p:txBody>
      </p:sp>
    </p:spTree>
    <p:extLst>
      <p:ext uri="{BB962C8B-B14F-4D97-AF65-F5344CB8AC3E}">
        <p14:creationId xmlns:p14="http://schemas.microsoft.com/office/powerpoint/2010/main" val="3327042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0882" y="457170"/>
            <a:ext cx="8893099" cy="5921748"/>
          </a:xfrm>
          <a:prstGeom prst="rect">
            <a:avLst/>
          </a:prstGeom>
        </p:spPr>
      </p:pic>
      <p:sp>
        <p:nvSpPr>
          <p:cNvPr id="5" name="TextBox 4"/>
          <p:cNvSpPr txBox="1"/>
          <p:nvPr/>
        </p:nvSpPr>
        <p:spPr>
          <a:xfrm>
            <a:off x="5005949" y="1277990"/>
            <a:ext cx="3657600" cy="3785652"/>
          </a:xfrm>
          <a:prstGeom prst="rect">
            <a:avLst/>
          </a:prstGeom>
          <a:noFill/>
        </p:spPr>
        <p:txBody>
          <a:bodyPr wrap="square" rtlCol="0">
            <a:spAutoFit/>
          </a:bodyPr>
          <a:lstStyle/>
          <a:p>
            <a:r>
              <a:rPr lang="en-US" sz="8000" b="1" dirty="0">
                <a:solidFill>
                  <a:schemeClr val="accent2">
                    <a:lumMod val="75000"/>
                  </a:schemeClr>
                </a:solidFill>
              </a:rPr>
              <a:t>Activity+</a:t>
            </a:r>
          </a:p>
          <a:p>
            <a:r>
              <a:rPr lang="en-US" sz="8000" b="1" dirty="0">
                <a:solidFill>
                  <a:schemeClr val="accent2">
                    <a:lumMod val="75000"/>
                  </a:schemeClr>
                </a:solidFill>
              </a:rPr>
              <a:t>Q&amp;A</a:t>
            </a:r>
          </a:p>
        </p:txBody>
      </p:sp>
    </p:spTree>
    <p:extLst>
      <p:ext uri="{BB962C8B-B14F-4D97-AF65-F5344CB8AC3E}">
        <p14:creationId xmlns:p14="http://schemas.microsoft.com/office/powerpoint/2010/main" val="2242201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1" y="0"/>
            <a:ext cx="10276863" cy="6858000"/>
          </a:xfrm>
          <a:prstGeom prst="rect">
            <a:avLst/>
          </a:prstGeom>
        </p:spPr>
      </p:pic>
    </p:spTree>
    <p:extLst>
      <p:ext uri="{BB962C8B-B14F-4D97-AF65-F5344CB8AC3E}">
        <p14:creationId xmlns:p14="http://schemas.microsoft.com/office/powerpoint/2010/main" val="23993008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21254" y="1773194"/>
            <a:ext cx="7772400" cy="1470025"/>
          </a:xfrm>
        </p:spPr>
        <p:txBody>
          <a:bodyPr/>
          <a:lstStyle/>
          <a:p>
            <a:pPr eaLnBrk="1" hangingPunct="1"/>
            <a:r>
              <a:rPr lang="en-US" altLang="en-US" sz="4400" dirty="0">
                <a:solidFill>
                  <a:schemeClr val="tx1">
                    <a:lumMod val="75000"/>
                    <a:lumOff val="25000"/>
                  </a:schemeClr>
                </a:solidFill>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2667263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9574" y="2469539"/>
            <a:ext cx="4797910" cy="1200329"/>
          </a:xfrm>
          <a:prstGeom prst="rect">
            <a:avLst/>
          </a:prstGeom>
          <a:noFill/>
        </p:spPr>
        <p:txBody>
          <a:bodyPr wrap="square" rtlCol="0">
            <a:spAutoFit/>
          </a:bodyPr>
          <a:lstStyle/>
          <a:p>
            <a:r>
              <a:rPr lang="en-US" altLang="en-US" b="1" dirty="0" smtClean="0">
                <a:solidFill>
                  <a:schemeClr val="tx1">
                    <a:lumMod val="75000"/>
                    <a:lumOff val="25000"/>
                  </a:schemeClr>
                </a:solidFill>
                <a:latin typeface="Calibri" panose="020F0502020204030204" pitchFamily="34" charset="0"/>
                <a:cs typeface="Calibri" panose="020F0502020204030204" pitchFamily="34" charset="0"/>
              </a:rPr>
              <a:t>Sarah Hargand, MPH</a:t>
            </a:r>
            <a:endParaRPr lang="en-US" altLang="en-US" b="1" dirty="0">
              <a:solidFill>
                <a:schemeClr val="tx1">
                  <a:lumMod val="75000"/>
                  <a:lumOff val="25000"/>
                </a:schemeClr>
              </a:solidFill>
              <a:latin typeface="Calibri" panose="020F0502020204030204" pitchFamily="34" charset="0"/>
              <a:cs typeface="Calibri" panose="020F0502020204030204" pitchFamily="34" charset="0"/>
            </a:endParaRPr>
          </a:p>
          <a:p>
            <a:r>
              <a:rPr lang="en-US" altLang="en-US" dirty="0" smtClean="0">
                <a:solidFill>
                  <a:schemeClr val="tx1">
                    <a:lumMod val="75000"/>
                    <a:lumOff val="25000"/>
                  </a:schemeClr>
                </a:solidFill>
                <a:latin typeface="Calibri" panose="020F0502020204030204" pitchFamily="34" charset="0"/>
                <a:cs typeface="Calibri" panose="020F0502020204030204" pitchFamily="34" charset="0"/>
              </a:rPr>
              <a:t>Tobacco and Evaluation Lead</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r>
              <a:rPr lang="en-US" altLang="en-US" dirty="0" smtClean="0">
                <a:solidFill>
                  <a:schemeClr val="tx1">
                    <a:lumMod val="75000"/>
                    <a:lumOff val="25000"/>
                  </a:schemeClr>
                </a:solidFill>
                <a:latin typeface="Calibri" panose="020F0502020204030204" pitchFamily="34" charset="0"/>
                <a:cs typeface="Calibri" panose="020F0502020204030204" pitchFamily="34" charset="0"/>
                <a:hlinkClick r:id="rId3"/>
              </a:rPr>
              <a:t>sarah.hargand@state.or.us</a:t>
            </a:r>
            <a:endParaRPr lang="en-US" altLang="en-US"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dirty="0"/>
          </a:p>
        </p:txBody>
      </p:sp>
      <p:sp>
        <p:nvSpPr>
          <p:cNvPr id="7" name="TextBox 6"/>
          <p:cNvSpPr txBox="1"/>
          <p:nvPr/>
        </p:nvSpPr>
        <p:spPr>
          <a:xfrm>
            <a:off x="656215" y="3486846"/>
            <a:ext cx="4797910" cy="923330"/>
          </a:xfrm>
          <a:prstGeom prst="rect">
            <a:avLst/>
          </a:prstGeom>
          <a:noFill/>
        </p:spPr>
        <p:txBody>
          <a:bodyPr wrap="square" rtlCol="0">
            <a:spAutoFit/>
          </a:bodyPr>
          <a:lstStyle/>
          <a:p>
            <a:r>
              <a:rPr lang="en-US" altLang="en-US" b="1" dirty="0" smtClean="0">
                <a:solidFill>
                  <a:schemeClr val="tx1">
                    <a:lumMod val="75000"/>
                    <a:lumOff val="25000"/>
                  </a:schemeClr>
                </a:solidFill>
                <a:latin typeface="Calibri" panose="020F0502020204030204" pitchFamily="34" charset="0"/>
                <a:cs typeface="Calibri" panose="020F0502020204030204" pitchFamily="34" charset="0"/>
              </a:rPr>
              <a:t>Duyen Ngo, MPH, PhD</a:t>
            </a:r>
            <a:endParaRPr lang="en-US" altLang="en-US" b="1" dirty="0">
              <a:solidFill>
                <a:schemeClr val="tx1">
                  <a:lumMod val="75000"/>
                  <a:lumOff val="25000"/>
                </a:schemeClr>
              </a:solidFill>
              <a:latin typeface="Calibri" panose="020F0502020204030204" pitchFamily="34" charset="0"/>
              <a:cs typeface="Calibri" panose="020F0502020204030204" pitchFamily="34" charset="0"/>
            </a:endParaRPr>
          </a:p>
          <a:p>
            <a:r>
              <a:rPr lang="en-US" altLang="en-US" dirty="0" smtClean="0">
                <a:solidFill>
                  <a:schemeClr val="tx1">
                    <a:lumMod val="75000"/>
                    <a:lumOff val="25000"/>
                  </a:schemeClr>
                </a:solidFill>
                <a:latin typeface="Calibri" panose="020F0502020204030204" pitchFamily="34" charset="0"/>
                <a:cs typeface="Calibri" panose="020F0502020204030204" pitchFamily="34" charset="0"/>
              </a:rPr>
              <a:t>Surveillance Technical Lead</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r>
              <a:rPr lang="en-US" dirty="0">
                <a:latin typeface="Calibri" panose="020F0502020204030204" pitchFamily="34" charset="0"/>
                <a:hlinkClick r:id="rId4"/>
              </a:rPr>
              <a:t>duyen.l.ngo@state.or.us</a:t>
            </a:r>
            <a:endParaRPr lang="en-US" dirty="0">
              <a:latin typeface="Calibri" panose="020F0502020204030204" pitchFamily="34" charset="0"/>
            </a:endParaRPr>
          </a:p>
        </p:txBody>
      </p:sp>
      <p:sp>
        <p:nvSpPr>
          <p:cNvPr id="8" name="TextBox 7"/>
          <p:cNvSpPr txBox="1"/>
          <p:nvPr/>
        </p:nvSpPr>
        <p:spPr>
          <a:xfrm>
            <a:off x="656215" y="2469539"/>
            <a:ext cx="4797910" cy="1200329"/>
          </a:xfrm>
          <a:prstGeom prst="rect">
            <a:avLst/>
          </a:prstGeom>
          <a:noFill/>
        </p:spPr>
        <p:txBody>
          <a:bodyPr wrap="square" rtlCol="0">
            <a:spAutoFit/>
          </a:bodyPr>
          <a:lstStyle/>
          <a:p>
            <a:r>
              <a:rPr lang="en-US" altLang="en-US" b="1" dirty="0">
                <a:solidFill>
                  <a:schemeClr val="tx1">
                    <a:lumMod val="75000"/>
                    <a:lumOff val="25000"/>
                  </a:schemeClr>
                </a:solidFill>
                <a:latin typeface="Calibri" panose="020F0502020204030204" pitchFamily="34" charset="0"/>
                <a:cs typeface="Calibri" panose="020F0502020204030204" pitchFamily="34" charset="0"/>
              </a:rPr>
              <a:t>Rodney </a:t>
            </a:r>
            <a:r>
              <a:rPr lang="en-US" altLang="en-US" b="1" dirty="0" smtClean="0">
                <a:solidFill>
                  <a:schemeClr val="tx1">
                    <a:lumMod val="75000"/>
                    <a:lumOff val="25000"/>
                  </a:schemeClr>
                </a:solidFill>
                <a:latin typeface="Calibri" panose="020F0502020204030204" pitchFamily="34" charset="0"/>
                <a:cs typeface="Calibri" panose="020F0502020204030204" pitchFamily="34" charset="0"/>
              </a:rPr>
              <a:t>Garland-Forshee, MS</a:t>
            </a:r>
            <a:endParaRPr lang="en-US" altLang="en-US" b="1" dirty="0">
              <a:solidFill>
                <a:schemeClr val="tx1">
                  <a:lumMod val="75000"/>
                  <a:lumOff val="25000"/>
                </a:schemeClr>
              </a:solidFill>
              <a:latin typeface="Calibri" panose="020F0502020204030204" pitchFamily="34" charset="0"/>
              <a:cs typeface="Calibri" panose="020F0502020204030204" pitchFamily="34" charset="0"/>
            </a:endParaRPr>
          </a:p>
          <a:p>
            <a:r>
              <a:rPr lang="en-US" altLang="en-US" dirty="0">
                <a:solidFill>
                  <a:schemeClr val="tx1">
                    <a:lumMod val="75000"/>
                    <a:lumOff val="25000"/>
                  </a:schemeClr>
                </a:solidFill>
                <a:latin typeface="Calibri" panose="020F0502020204030204" pitchFamily="34" charset="0"/>
                <a:cs typeface="Calibri" panose="020F0502020204030204" pitchFamily="34" charset="0"/>
              </a:rPr>
              <a:t>Epidemiologist </a:t>
            </a:r>
            <a:r>
              <a:rPr lang="en-US" altLang="en-US" dirty="0" smtClean="0">
                <a:solidFill>
                  <a:schemeClr val="tx1">
                    <a:lumMod val="75000"/>
                    <a:lumOff val="25000"/>
                  </a:schemeClr>
                </a:solidFill>
                <a:latin typeface="Calibri" panose="020F0502020204030204" pitchFamily="34" charset="0"/>
                <a:cs typeface="Calibri" panose="020F0502020204030204" pitchFamily="34" charset="0"/>
              </a:rPr>
              <a:t>&amp; Team </a:t>
            </a:r>
            <a:r>
              <a:rPr lang="en-US" altLang="en-US" dirty="0">
                <a:solidFill>
                  <a:schemeClr val="tx1">
                    <a:lumMod val="75000"/>
                    <a:lumOff val="25000"/>
                  </a:schemeClr>
                </a:solidFill>
                <a:latin typeface="Calibri" panose="020F0502020204030204" pitchFamily="34" charset="0"/>
                <a:cs typeface="Calibri" panose="020F0502020204030204" pitchFamily="34" charset="0"/>
              </a:rPr>
              <a:t>Lead</a:t>
            </a:r>
          </a:p>
          <a:p>
            <a:r>
              <a:rPr lang="en-US" altLang="en-US" dirty="0" smtClean="0">
                <a:solidFill>
                  <a:schemeClr val="tx1">
                    <a:lumMod val="75000"/>
                    <a:lumOff val="25000"/>
                  </a:schemeClr>
                </a:solidFill>
                <a:latin typeface="Calibri" panose="020F0502020204030204" pitchFamily="34" charset="0"/>
                <a:cs typeface="Calibri" panose="020F0502020204030204" pitchFamily="34" charset="0"/>
                <a:hlinkClick r:id="rId5"/>
              </a:rPr>
              <a:t>rodney.garland@state.or.us</a:t>
            </a:r>
            <a:endParaRPr lang="en-US" altLang="en-US" dirty="0"/>
          </a:p>
          <a:p>
            <a:endParaRPr lang="en-US" altLang="en-US" dirty="0" smtClean="0">
              <a:solidFill>
                <a:schemeClr val="tx1">
                  <a:lumMod val="75000"/>
                  <a:lumOff val="25000"/>
                </a:schemeClr>
              </a:solidFill>
              <a:latin typeface="Calibri" panose="020F0502020204030204" pitchFamily="34" charset="0"/>
              <a:cs typeface="Calibri" panose="020F0502020204030204" pitchFamily="34" charset="0"/>
            </a:endParaRPr>
          </a:p>
        </p:txBody>
      </p:sp>
      <p:sp>
        <p:nvSpPr>
          <p:cNvPr id="9" name="TextBox 8"/>
          <p:cNvSpPr txBox="1"/>
          <p:nvPr/>
        </p:nvSpPr>
        <p:spPr>
          <a:xfrm>
            <a:off x="656215" y="1456952"/>
            <a:ext cx="4797910" cy="1200329"/>
          </a:xfrm>
          <a:prstGeom prst="rect">
            <a:avLst/>
          </a:prstGeom>
          <a:noFill/>
        </p:spPr>
        <p:txBody>
          <a:bodyPr wrap="square" rtlCol="0">
            <a:spAutoFit/>
          </a:bodyPr>
          <a:lstStyle/>
          <a:p>
            <a:r>
              <a:rPr lang="en-US" altLang="en-US" b="1" dirty="0">
                <a:solidFill>
                  <a:schemeClr val="tx1">
                    <a:lumMod val="75000"/>
                    <a:lumOff val="25000"/>
                  </a:schemeClr>
                </a:solidFill>
                <a:latin typeface="Calibri" panose="020F0502020204030204" pitchFamily="34" charset="0"/>
                <a:cs typeface="Calibri" panose="020F0502020204030204" pitchFamily="34" charset="0"/>
              </a:rPr>
              <a:t>Todd </a:t>
            </a:r>
            <a:r>
              <a:rPr lang="en-US" altLang="en-US" b="1" dirty="0" smtClean="0">
                <a:solidFill>
                  <a:schemeClr val="tx1">
                    <a:lumMod val="75000"/>
                    <a:lumOff val="25000"/>
                  </a:schemeClr>
                </a:solidFill>
                <a:latin typeface="Calibri" panose="020F0502020204030204" pitchFamily="34" charset="0"/>
                <a:cs typeface="Calibri" panose="020F0502020204030204" pitchFamily="34" charset="0"/>
              </a:rPr>
              <a:t>Beran, MS</a:t>
            </a:r>
            <a:endParaRPr lang="en-US" altLang="en-US" b="1" dirty="0">
              <a:solidFill>
                <a:schemeClr val="tx1">
                  <a:lumMod val="75000"/>
                  <a:lumOff val="25000"/>
                </a:schemeClr>
              </a:solidFill>
              <a:latin typeface="Calibri" panose="020F0502020204030204" pitchFamily="34" charset="0"/>
              <a:cs typeface="Calibri" panose="020F0502020204030204" pitchFamily="34" charset="0"/>
            </a:endParaRPr>
          </a:p>
          <a:p>
            <a:r>
              <a:rPr lang="en-US" altLang="en-US" dirty="0">
                <a:solidFill>
                  <a:schemeClr val="tx1">
                    <a:lumMod val="75000"/>
                    <a:lumOff val="25000"/>
                  </a:schemeClr>
                </a:solidFill>
                <a:latin typeface="Calibri" panose="020F0502020204030204" pitchFamily="34" charset="0"/>
                <a:cs typeface="Calibri" panose="020F0502020204030204" pitchFamily="34" charset="0"/>
              </a:rPr>
              <a:t>Data &amp; Surveillance Manager</a:t>
            </a:r>
          </a:p>
          <a:p>
            <a:r>
              <a:rPr lang="en-US" altLang="en-US" dirty="0" smtClean="0">
                <a:solidFill>
                  <a:schemeClr val="tx1">
                    <a:lumMod val="75000"/>
                    <a:lumOff val="25000"/>
                  </a:schemeClr>
                </a:solidFill>
                <a:latin typeface="Calibri" panose="020F0502020204030204" pitchFamily="34" charset="0"/>
                <a:cs typeface="Calibri" panose="020F0502020204030204" pitchFamily="34" charset="0"/>
                <a:hlinkClick r:id="rId6"/>
              </a:rPr>
              <a:t>todd.beran@state.or.us</a:t>
            </a:r>
            <a:endParaRPr lang="en-US" altLang="en-US" dirty="0" smtClean="0">
              <a:solidFill>
                <a:schemeClr val="tx1">
                  <a:lumMod val="75000"/>
                  <a:lumOff val="25000"/>
                </a:schemeClr>
              </a:solidFill>
              <a:latin typeface="Calibri" panose="020F0502020204030204" pitchFamily="34" charset="0"/>
              <a:cs typeface="Calibri" panose="020F0502020204030204" pitchFamily="34" charset="0"/>
            </a:endParaRPr>
          </a:p>
          <a:p>
            <a:endParaRPr lang="en-US" dirty="0"/>
          </a:p>
        </p:txBody>
      </p:sp>
      <p:sp>
        <p:nvSpPr>
          <p:cNvPr id="10" name="TextBox 9"/>
          <p:cNvSpPr txBox="1"/>
          <p:nvPr/>
        </p:nvSpPr>
        <p:spPr>
          <a:xfrm>
            <a:off x="4679574" y="1456952"/>
            <a:ext cx="4797910" cy="1200329"/>
          </a:xfrm>
          <a:prstGeom prst="rect">
            <a:avLst/>
          </a:prstGeom>
          <a:noFill/>
        </p:spPr>
        <p:txBody>
          <a:bodyPr wrap="square" rtlCol="0">
            <a:spAutoFit/>
          </a:bodyPr>
          <a:lstStyle/>
          <a:p>
            <a:r>
              <a:rPr lang="en-US" altLang="en-US" b="1" dirty="0" smtClean="0">
                <a:solidFill>
                  <a:schemeClr val="tx1">
                    <a:lumMod val="75000"/>
                    <a:lumOff val="25000"/>
                  </a:schemeClr>
                </a:solidFill>
                <a:latin typeface="Calibri" panose="020F0502020204030204" pitchFamily="34" charset="0"/>
                <a:cs typeface="Calibri" panose="020F0502020204030204" pitchFamily="34" charset="0"/>
              </a:rPr>
              <a:t>Shaun Parkman, MA</a:t>
            </a:r>
            <a:endParaRPr lang="en-US" altLang="en-US" b="1" dirty="0">
              <a:solidFill>
                <a:schemeClr val="tx1">
                  <a:lumMod val="75000"/>
                  <a:lumOff val="25000"/>
                </a:schemeClr>
              </a:solidFill>
              <a:latin typeface="Calibri" panose="020F0502020204030204" pitchFamily="34" charset="0"/>
              <a:cs typeface="Calibri" panose="020F0502020204030204" pitchFamily="34" charset="0"/>
            </a:endParaRPr>
          </a:p>
          <a:p>
            <a:r>
              <a:rPr lang="en-US" altLang="en-US" dirty="0" smtClean="0">
                <a:solidFill>
                  <a:schemeClr val="tx1">
                    <a:lumMod val="75000"/>
                    <a:lumOff val="25000"/>
                  </a:schemeClr>
                </a:solidFill>
                <a:latin typeface="Calibri" panose="020F0502020204030204" pitchFamily="34" charset="0"/>
                <a:cs typeface="Calibri" panose="020F0502020204030204" pitchFamily="34" charset="0"/>
              </a:rPr>
              <a:t>Evaluation Lead</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r>
              <a:rPr lang="en-US" altLang="en-US" dirty="0" smtClean="0">
                <a:solidFill>
                  <a:schemeClr val="tx1">
                    <a:lumMod val="75000"/>
                    <a:lumOff val="25000"/>
                  </a:schemeClr>
                </a:solidFill>
                <a:latin typeface="Calibri" panose="020F0502020204030204" pitchFamily="34" charset="0"/>
                <a:cs typeface="Calibri" panose="020F0502020204030204" pitchFamily="34" charset="0"/>
                <a:hlinkClick r:id="rId7"/>
              </a:rPr>
              <a:t>shaun.w.parkman@state.or.us</a:t>
            </a:r>
            <a:endParaRPr lang="en-US" altLang="en-US" dirty="0"/>
          </a:p>
          <a:p>
            <a:endParaRPr lang="en-US" altLang="en-US" dirty="0" smtClean="0">
              <a:solidFill>
                <a:schemeClr val="tx1">
                  <a:lumMod val="75000"/>
                  <a:lumOff val="25000"/>
                </a:schemeClr>
              </a:solidFill>
              <a:latin typeface="Calibri" panose="020F0502020204030204" pitchFamily="34" charset="0"/>
              <a:cs typeface="Calibri" panose="020F0502020204030204" pitchFamily="34" charset="0"/>
            </a:endParaRPr>
          </a:p>
        </p:txBody>
      </p:sp>
      <p:sp>
        <p:nvSpPr>
          <p:cNvPr id="4" name="TextBox 3"/>
          <p:cNvSpPr txBox="1"/>
          <p:nvPr/>
        </p:nvSpPr>
        <p:spPr>
          <a:xfrm>
            <a:off x="656215" y="709744"/>
            <a:ext cx="8326420" cy="523220"/>
          </a:xfrm>
          <a:prstGeom prst="rect">
            <a:avLst/>
          </a:prstGeom>
          <a:noFill/>
        </p:spPr>
        <p:txBody>
          <a:bodyPr wrap="square" rtlCol="0">
            <a:spAutoFit/>
          </a:bodyPr>
          <a:lstStyle/>
          <a:p>
            <a:r>
              <a:rPr lang="en-US" sz="2800" b="1" dirty="0" smtClean="0">
                <a:latin typeface="Calibri" panose="020F0502020204030204" pitchFamily="34" charset="0"/>
              </a:rPr>
              <a:t>HPCDP Surveillance and Evaluation Team Leads</a:t>
            </a:r>
            <a:endParaRPr lang="en-US" sz="2800" b="1" dirty="0">
              <a:latin typeface="Calibri" panose="020F0502020204030204" pitchFamily="34" charset="0"/>
            </a:endParaRPr>
          </a:p>
        </p:txBody>
      </p:sp>
      <p:sp>
        <p:nvSpPr>
          <p:cNvPr id="11" name="TextBox 10"/>
          <p:cNvSpPr txBox="1"/>
          <p:nvPr/>
        </p:nvSpPr>
        <p:spPr>
          <a:xfrm>
            <a:off x="4679574" y="3486846"/>
            <a:ext cx="6238569" cy="1200329"/>
          </a:xfrm>
          <a:prstGeom prst="rect">
            <a:avLst/>
          </a:prstGeom>
          <a:noFill/>
        </p:spPr>
        <p:txBody>
          <a:bodyPr wrap="square" rtlCol="0">
            <a:spAutoFit/>
          </a:bodyPr>
          <a:lstStyle/>
          <a:p>
            <a:r>
              <a:rPr lang="en-US" altLang="en-US" b="1" dirty="0">
                <a:solidFill>
                  <a:schemeClr val="tx1">
                    <a:lumMod val="75000"/>
                    <a:lumOff val="25000"/>
                  </a:schemeClr>
                </a:solidFill>
                <a:latin typeface="Calibri" panose="020F0502020204030204" pitchFamily="34" charset="0"/>
                <a:cs typeface="Calibri" panose="020F0502020204030204" pitchFamily="34" charset="0"/>
              </a:rPr>
              <a:t>Vicky Buelow, MA</a:t>
            </a:r>
          </a:p>
          <a:p>
            <a:r>
              <a:rPr lang="en-US" altLang="en-US" dirty="0">
                <a:solidFill>
                  <a:schemeClr val="tx1">
                    <a:lumMod val="75000"/>
                    <a:lumOff val="25000"/>
                  </a:schemeClr>
                </a:solidFill>
                <a:latin typeface="Calibri" panose="020F0502020204030204" pitchFamily="34" charset="0"/>
                <a:cs typeface="Calibri" panose="020F0502020204030204" pitchFamily="34" charset="0"/>
              </a:rPr>
              <a:t>Alcohol &amp;</a:t>
            </a:r>
            <a:r>
              <a:rPr lang="en-US" altLang="en-US" dirty="0" smtClean="0">
                <a:solidFill>
                  <a:schemeClr val="tx1">
                    <a:lumMod val="75000"/>
                    <a:lumOff val="25000"/>
                  </a:schemeClr>
                </a:solidFill>
                <a:latin typeface="Calibri" panose="020F0502020204030204" pitchFamily="34" charset="0"/>
                <a:cs typeface="Calibri" panose="020F0502020204030204" pitchFamily="34" charset="0"/>
              </a:rPr>
              <a:t> </a:t>
            </a:r>
            <a:r>
              <a:rPr lang="en-US" altLang="en-US" dirty="0">
                <a:solidFill>
                  <a:schemeClr val="tx1">
                    <a:lumMod val="75000"/>
                    <a:lumOff val="25000"/>
                  </a:schemeClr>
                </a:solidFill>
                <a:latin typeface="Calibri" panose="020F0502020204030204" pitchFamily="34" charset="0"/>
                <a:cs typeface="Calibri" panose="020F0502020204030204" pitchFamily="34" charset="0"/>
              </a:rPr>
              <a:t>Drug Prevention </a:t>
            </a:r>
            <a:r>
              <a:rPr lang="en-US" altLang="en-US" dirty="0" smtClean="0">
                <a:solidFill>
                  <a:schemeClr val="tx1">
                    <a:lumMod val="75000"/>
                    <a:lumOff val="25000"/>
                  </a:schemeClr>
                </a:solidFill>
                <a:latin typeface="Calibri" panose="020F0502020204030204" pitchFamily="34" charset="0"/>
                <a:cs typeface="Calibri" panose="020F0502020204030204" pitchFamily="34" charset="0"/>
              </a:rPr>
              <a:t>Lead</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r>
              <a:rPr lang="en-US" altLang="en-US" dirty="0">
                <a:solidFill>
                  <a:schemeClr val="tx1">
                    <a:lumMod val="75000"/>
                    <a:lumOff val="25000"/>
                  </a:schemeClr>
                </a:solidFill>
                <a:latin typeface="Calibri" panose="020F0502020204030204" pitchFamily="34" charset="0"/>
                <a:cs typeface="Calibri" panose="020F0502020204030204" pitchFamily="34" charset="0"/>
                <a:hlinkClick r:id="rId8"/>
              </a:rPr>
              <a:t>victoria.h.buelow@state.or.us</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294422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746" y="3409815"/>
            <a:ext cx="6336254" cy="3448185"/>
          </a:xfrm>
          <a:prstGeom prst="rect">
            <a:avLst/>
          </a:prstGeom>
        </p:spPr>
      </p:pic>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Public health surveillance</a:t>
            </a:r>
          </a:p>
        </p:txBody>
      </p:sp>
      <p:sp>
        <p:nvSpPr>
          <p:cNvPr id="3" name="Content Placeholder 2"/>
          <p:cNvSpPr>
            <a:spLocks noGrp="1"/>
          </p:cNvSpPr>
          <p:nvPr>
            <p:ph idx="1"/>
          </p:nvPr>
        </p:nvSpPr>
        <p:spPr>
          <a:xfrm>
            <a:off x="628650" y="1825625"/>
            <a:ext cx="7886700" cy="4351338"/>
          </a:xfrm>
        </p:spPr>
        <p:txBody>
          <a:bodyPr>
            <a:normAutofit/>
          </a:bodyPr>
          <a:lstStyle/>
          <a:p>
            <a:pPr marL="0" indent="0">
              <a:buNone/>
            </a:pPr>
            <a:r>
              <a:rPr lang="en-US" sz="3000" dirty="0"/>
              <a:t>“The </a:t>
            </a:r>
            <a:r>
              <a:rPr lang="en-US" sz="3000" b="1" dirty="0">
                <a:solidFill>
                  <a:schemeClr val="accent2"/>
                </a:solidFill>
              </a:rPr>
              <a:t>ongoing</a:t>
            </a:r>
            <a:r>
              <a:rPr lang="en-US" sz="3000" dirty="0"/>
              <a:t>, </a:t>
            </a:r>
            <a:r>
              <a:rPr lang="en-US" sz="3000" b="1" dirty="0">
                <a:solidFill>
                  <a:schemeClr val="accent2"/>
                </a:solidFill>
              </a:rPr>
              <a:t>systematic</a:t>
            </a:r>
            <a:r>
              <a:rPr lang="en-US" sz="3000" dirty="0"/>
              <a:t> collection, analysis, interpretation, and dissemination of data about health-related events in order to reduce morbidity and mortality and to improve the public’s health.”</a:t>
            </a:r>
          </a:p>
        </p:txBody>
      </p:sp>
      <p:sp>
        <p:nvSpPr>
          <p:cNvPr id="6" name="TextBox 5"/>
          <p:cNvSpPr txBox="1"/>
          <p:nvPr/>
        </p:nvSpPr>
        <p:spPr>
          <a:xfrm>
            <a:off x="1343547" y="4001294"/>
            <a:ext cx="4218157" cy="707886"/>
          </a:xfrm>
          <a:prstGeom prst="rect">
            <a:avLst/>
          </a:prstGeom>
          <a:noFill/>
        </p:spPr>
        <p:txBody>
          <a:bodyPr wrap="square" rtlCol="0">
            <a:spAutoFit/>
          </a:bodyPr>
          <a:lstStyle/>
          <a:p>
            <a:r>
              <a:rPr lang="en-US" sz="2000" dirty="0"/>
              <a:t>- SAMSHA’s Center for the Application of Prevention Technologies</a:t>
            </a:r>
          </a:p>
        </p:txBody>
      </p:sp>
    </p:spTree>
    <p:extLst>
      <p:ext uri="{BB962C8B-B14F-4D97-AF65-F5344CB8AC3E}">
        <p14:creationId xmlns:p14="http://schemas.microsoft.com/office/powerpoint/2010/main" val="759169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746" y="3409815"/>
            <a:ext cx="6336254" cy="3448185"/>
          </a:xfrm>
          <a:prstGeom prst="rect">
            <a:avLst/>
          </a:prstGeom>
        </p:spPr>
      </p:pic>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Public health surveillance</a:t>
            </a:r>
          </a:p>
        </p:txBody>
      </p:sp>
      <p:sp>
        <p:nvSpPr>
          <p:cNvPr id="3" name="Content Placeholder 2"/>
          <p:cNvSpPr>
            <a:spLocks noGrp="1"/>
          </p:cNvSpPr>
          <p:nvPr>
            <p:ph idx="1"/>
          </p:nvPr>
        </p:nvSpPr>
        <p:spPr>
          <a:xfrm>
            <a:off x="628650" y="1825625"/>
            <a:ext cx="7886700" cy="4351338"/>
          </a:xfrm>
        </p:spPr>
        <p:txBody>
          <a:bodyPr>
            <a:normAutofit/>
          </a:bodyPr>
          <a:lstStyle/>
          <a:p>
            <a:pPr marL="0" indent="0">
              <a:buNone/>
            </a:pPr>
            <a:r>
              <a:rPr lang="en-US" sz="3000" dirty="0"/>
              <a:t>“The ongoing, systematic collection, analysis, interpretation, and dissemination of data about health-related event </a:t>
            </a:r>
            <a:r>
              <a:rPr lang="en-US" sz="3000" b="1" dirty="0">
                <a:solidFill>
                  <a:schemeClr val="accent2"/>
                </a:solidFill>
              </a:rPr>
              <a:t>for use in public health action </a:t>
            </a:r>
            <a:r>
              <a:rPr lang="en-US" sz="3000" dirty="0"/>
              <a:t>to reduce morbidity and mortality and to improve health.”</a:t>
            </a:r>
          </a:p>
        </p:txBody>
      </p:sp>
      <p:sp>
        <p:nvSpPr>
          <p:cNvPr id="6" name="TextBox 5"/>
          <p:cNvSpPr txBox="1"/>
          <p:nvPr/>
        </p:nvSpPr>
        <p:spPr>
          <a:xfrm>
            <a:off x="1343547" y="4001294"/>
            <a:ext cx="4218157" cy="707886"/>
          </a:xfrm>
          <a:prstGeom prst="rect">
            <a:avLst/>
          </a:prstGeom>
          <a:noFill/>
        </p:spPr>
        <p:txBody>
          <a:bodyPr wrap="square" rtlCol="0">
            <a:spAutoFit/>
          </a:bodyPr>
          <a:lstStyle/>
          <a:p>
            <a:r>
              <a:rPr lang="en-US" sz="2000" dirty="0"/>
              <a:t>- Centers for Disease Control and Prevention (CDC)</a:t>
            </a:r>
          </a:p>
        </p:txBody>
      </p:sp>
    </p:spTree>
    <p:extLst>
      <p:ext uri="{BB962C8B-B14F-4D97-AF65-F5344CB8AC3E}">
        <p14:creationId xmlns:p14="http://schemas.microsoft.com/office/powerpoint/2010/main" val="10112158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876CFB192D4949B69117F5009FC1E2" ma:contentTypeVersion="18" ma:contentTypeDescription="Create a new document." ma:contentTypeScope="" ma:versionID="1e6bc059871add8073575aa0358797e9">
  <xsd:schema xmlns:xsd="http://www.w3.org/2001/XMLSchema" xmlns:xs="http://www.w3.org/2001/XMLSchema" xmlns:p="http://schemas.microsoft.com/office/2006/metadata/properties" xmlns:ns1="http://schemas.microsoft.com/sharepoint/v3" xmlns:ns2="59da1016-2a1b-4f8a-9768-d7a4932f6f16" xmlns:ns3="79257f31-63c5-4149-b880-907531c7fe90" targetNamespace="http://schemas.microsoft.com/office/2006/metadata/properties" ma:root="true" ma:fieldsID="36043475a372eeb6b72cbc9c49b19c21" ns1:_="" ns2:_="" ns3:_="">
    <xsd:import namespace="http://schemas.microsoft.com/sharepoint/v3"/>
    <xsd:import namespace="59da1016-2a1b-4f8a-9768-d7a4932f6f16"/>
    <xsd:import namespace="79257f31-63c5-4149-b880-907531c7fe90"/>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9257f31-63c5-4149-b880-907531c7fe90"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https://www.oregon.gov/oha/PH/DISEASESCONDITIONS/CHRONICDISEASE/HPCDPCONNECTION/TRAINING_EVENTS/MEETINGS/Documents/SurveillanceToSupportATODPrevention.pptx</Url>
      <Description>Surveillance Data to Support Alcohol, Tobacco and Drug Prevention</Description>
    </URL>
    <PublishingExpirationDate xmlns="http://schemas.microsoft.com/sharepoint/v3" xsi:nil="true"/>
    <PublishingStartDate xmlns="http://schemas.microsoft.com/sharepoint/v3" xsi:nil="true"/>
    <IACategory xmlns="59da1016-2a1b-4f8a-9768-d7a4932f6f16" xsi:nil="true"/>
    <IASubtopic xmlns="59da1016-2a1b-4f8a-9768-d7a4932f6f16" xsi:nil="true"/>
    <DocumentExpirationDate xmlns="59da1016-2a1b-4f8a-9768-d7a4932f6f16">2019-01-18T08:00:00+00:00</DocumentExpirationDate>
    <IATopic xmlns="59da1016-2a1b-4f8a-9768-d7a4932f6f16" xsi:nil="true"/>
    <Meta_x0020_Description xmlns="79257f31-63c5-4149-b880-907531c7fe90" xsi:nil="true"/>
    <Meta_x0020_Keywords xmlns="79257f31-63c5-4149-b880-907531c7fe90" xsi:nil="true"/>
  </documentManagement>
</p:properties>
</file>

<file path=customXml/itemProps1.xml><?xml version="1.0" encoding="utf-8"?>
<ds:datastoreItem xmlns:ds="http://schemas.openxmlformats.org/officeDocument/2006/customXml" ds:itemID="{A4C9B100-80D9-471B-A187-6589B6A2C5D1}"/>
</file>

<file path=customXml/itemProps2.xml><?xml version="1.0" encoding="utf-8"?>
<ds:datastoreItem xmlns:ds="http://schemas.openxmlformats.org/officeDocument/2006/customXml" ds:itemID="{6E092FE9-74B0-4535-855B-F17FA0D2B5B7}"/>
</file>

<file path=customXml/itemProps3.xml><?xml version="1.0" encoding="utf-8"?>
<ds:datastoreItem xmlns:ds="http://schemas.openxmlformats.org/officeDocument/2006/customXml" ds:itemID="{F30DC358-AF90-4C9F-9509-CA5E11CF408F}"/>
</file>

<file path=docProps/app.xml><?xml version="1.0" encoding="utf-8"?>
<Properties xmlns="http://schemas.openxmlformats.org/officeDocument/2006/extended-properties" xmlns:vt="http://schemas.openxmlformats.org/officeDocument/2006/docPropsVTypes">
  <Template>Office Theme</Template>
  <TotalTime>7954</TotalTime>
  <Words>3271</Words>
  <Application>Microsoft Office PowerPoint</Application>
  <PresentationFormat>On-screen Show (4:3)</PresentationFormat>
  <Paragraphs>488</Paragraphs>
  <Slides>78</Slides>
  <Notes>72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78</vt:i4>
      </vt:variant>
    </vt:vector>
  </HeadingPairs>
  <TitlesOfParts>
    <vt:vector size="84" baseType="lpstr">
      <vt:lpstr>Arial</vt:lpstr>
      <vt:lpstr>Calibri</vt:lpstr>
      <vt:lpstr>Calibri Light</vt:lpstr>
      <vt:lpstr>Wingdings</vt:lpstr>
      <vt:lpstr>Office Theme</vt:lpstr>
      <vt:lpstr>Custom Design</vt:lpstr>
      <vt:lpstr>Surveillance data to support alcohol, tobacco and drug prevention</vt:lpstr>
      <vt:lpstr>Session objectives</vt:lpstr>
      <vt:lpstr>In the context of…..</vt:lpstr>
      <vt:lpstr>PowerPoint Presentation</vt:lpstr>
      <vt:lpstr>Surveillance  Basics  </vt:lpstr>
      <vt:lpstr>PowerPoint Presentation</vt:lpstr>
      <vt:lpstr>PowerPoint Presentation</vt:lpstr>
      <vt:lpstr>Public health surveillance</vt:lpstr>
      <vt:lpstr>Public health surveillance</vt:lpstr>
      <vt:lpstr>PowerPoint Presentation</vt:lpstr>
      <vt:lpstr>PowerPoint Presentation</vt:lpstr>
      <vt:lpstr>PowerPoint Presentation</vt:lpstr>
      <vt:lpstr>Data is the foundation of our work!</vt:lpstr>
      <vt:lpstr>Where does surveillance data come from?</vt:lpstr>
      <vt:lpstr>Surveillance systems</vt:lpstr>
      <vt:lpstr>What makes a good system?</vt:lpstr>
      <vt:lpstr>What makes a good system?</vt:lpstr>
      <vt:lpstr>What makes a good system?</vt:lpstr>
      <vt:lpstr>PowerPoint Presentation</vt:lpstr>
      <vt:lpstr>PowerPoint Presentation</vt:lpstr>
      <vt:lpstr>PowerPoint Presentation</vt:lpstr>
      <vt:lpstr>Two approaches</vt:lpstr>
      <vt:lpstr>Two approaches</vt:lpstr>
      <vt:lpstr>Two approaches</vt:lpstr>
      <vt:lpstr>Strengths and limitations</vt:lpstr>
      <vt:lpstr>Strengths and limitations</vt:lpstr>
      <vt:lpstr>Strengths and limitations</vt:lpstr>
      <vt:lpstr>Strengths and limitations</vt:lpstr>
      <vt:lpstr>PowerPoint Presentation</vt:lpstr>
      <vt:lpstr>Surveillance &amp; Evaluation in HPCDP</vt:lpstr>
      <vt:lpstr>The Surveillance and Evaluation Team (SET)</vt:lpstr>
      <vt:lpstr>The Surveillance and Evaluation Team (SET)</vt:lpstr>
      <vt:lpstr>The Surveillance and Evaluation Team (SET)</vt:lpstr>
      <vt:lpstr>The Surveillance and Evaluation Team (SET)</vt:lpstr>
      <vt:lpstr>The Surveillance and Evaluation Team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is only part of the picture</vt:lpstr>
      <vt:lpstr>PowerPoint Presentation</vt:lpstr>
      <vt:lpstr>PowerPoint Presentation</vt:lpstr>
      <vt:lpstr>PowerPoint Presentation</vt:lpstr>
      <vt:lpstr>PowerPoint Presentation</vt:lpstr>
      <vt:lpstr>PowerPoint Presentation</vt:lpstr>
      <vt:lpstr>d</vt:lpstr>
      <vt:lpstr>Thank you!</vt:lpstr>
      <vt:lpstr>PowerPoint Presentation</vt:lpstr>
    </vt:vector>
  </TitlesOfParts>
  <Company>Oregon DHS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Surveillance Data to Support Alcohol, Tobacco and Drug Prevention</dc:title>
  <dc:creator>Buelow Victoria H</dc:creator>
  <cp:lastModifiedBy>Buelow Victoria H</cp:lastModifiedBy>
  <cp:revision>133</cp:revision>
  <cp:lastPrinted>2016-09-28T21:27:39Z</cp:lastPrinted>
  <dcterms:created xsi:type="dcterms:W3CDTF">2016-09-02T21:38:43Z</dcterms:created>
  <dcterms:modified xsi:type="dcterms:W3CDTF">2017-11-07T01:17:49Z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0x0101007E876CFB192D4949B69117F5009FC1E2</vt:lpwstr>
  </property>
  <property fmtid="{D5CDD505-2E9C-101B-9397-08002B2CF9AE}" pid="3" name="WorkflowChangePath">
    <vt:lpwstr>448e93d4-f4aa-4e38-a100-de6a2ed5204a,3;</vt:lpwstr>
  </property>
</Properties>
</file>