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13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65.xml" ContentType="application/vnd.openxmlformats-officedocument.presentationml.slide+xml"/>
  <Override PartName="/ppt/slides/slide60.xml" ContentType="application/vnd.openxmlformats-officedocument.presentationml.slide+xml"/>
  <Override PartName="/ppt/slides/slide91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9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84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92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93.xml" ContentType="application/vnd.openxmlformats-officedocument.presentationml.slide+xml"/>
  <Override PartName="/ppt/slides/slide76.xml" ContentType="application/vnd.openxmlformats-officedocument.presentationml.slide+xml"/>
  <Override PartName="/ppt/slides/slide79.xml" ContentType="application/vnd.openxmlformats-officedocument.presentationml.slide+xml"/>
  <Override PartName="/ppt/slides/slide69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notesSlides/notesSlide61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5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6" r:id="rId2"/>
    <p:sldId id="363" r:id="rId3"/>
    <p:sldId id="381" r:id="rId4"/>
    <p:sldId id="371" r:id="rId5"/>
    <p:sldId id="364" r:id="rId6"/>
    <p:sldId id="416" r:id="rId7"/>
    <p:sldId id="372" r:id="rId8"/>
    <p:sldId id="367" r:id="rId9"/>
    <p:sldId id="304" r:id="rId10"/>
    <p:sldId id="383" r:id="rId11"/>
    <p:sldId id="384" r:id="rId12"/>
    <p:sldId id="429" r:id="rId13"/>
    <p:sldId id="386" r:id="rId14"/>
    <p:sldId id="387" r:id="rId15"/>
    <p:sldId id="388" r:id="rId16"/>
    <p:sldId id="389" r:id="rId17"/>
    <p:sldId id="435" r:id="rId18"/>
    <p:sldId id="390" r:id="rId19"/>
    <p:sldId id="430" r:id="rId20"/>
    <p:sldId id="391" r:id="rId21"/>
    <p:sldId id="392" r:id="rId22"/>
    <p:sldId id="393" r:id="rId23"/>
    <p:sldId id="394" r:id="rId24"/>
    <p:sldId id="431" r:id="rId25"/>
    <p:sldId id="428" r:id="rId26"/>
    <p:sldId id="432" r:id="rId27"/>
    <p:sldId id="433" r:id="rId28"/>
    <p:sldId id="434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3" r:id="rId54"/>
    <p:sldId id="464" r:id="rId55"/>
    <p:sldId id="465" r:id="rId56"/>
    <p:sldId id="466" r:id="rId57"/>
    <p:sldId id="467" r:id="rId58"/>
    <p:sldId id="468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7" r:id="rId68"/>
    <p:sldId id="478" r:id="rId69"/>
    <p:sldId id="479" r:id="rId70"/>
    <p:sldId id="480" r:id="rId71"/>
    <p:sldId id="481" r:id="rId72"/>
    <p:sldId id="482" r:id="rId73"/>
    <p:sldId id="483" r:id="rId74"/>
    <p:sldId id="500" r:id="rId75"/>
    <p:sldId id="499" r:id="rId76"/>
    <p:sldId id="484" r:id="rId77"/>
    <p:sldId id="497" r:id="rId78"/>
    <p:sldId id="485" r:id="rId79"/>
    <p:sldId id="486" r:id="rId80"/>
    <p:sldId id="487" r:id="rId81"/>
    <p:sldId id="460" r:id="rId82"/>
    <p:sldId id="461" r:id="rId83"/>
    <p:sldId id="462" r:id="rId84"/>
    <p:sldId id="498" r:id="rId85"/>
    <p:sldId id="488" r:id="rId86"/>
    <p:sldId id="489" r:id="rId87"/>
    <p:sldId id="490" r:id="rId88"/>
    <p:sldId id="491" r:id="rId89"/>
    <p:sldId id="492" r:id="rId90"/>
    <p:sldId id="493" r:id="rId91"/>
    <p:sldId id="494" r:id="rId92"/>
    <p:sldId id="495" r:id="rId93"/>
    <p:sldId id="496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6" autoAdjust="0"/>
    <p:restoredTop sz="82619" autoAdjust="0"/>
  </p:normalViewPr>
  <p:slideViewPr>
    <p:cSldViewPr>
      <p:cViewPr>
        <p:scale>
          <a:sx n="70" d="100"/>
          <a:sy n="70" d="100"/>
        </p:scale>
        <p:origin x="-5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88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customXml" Target="../customXml/item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794E6C-F897-49B6-99B6-EBF7B6D539FF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9DB613-913A-41FD-8CCD-E5314A5AC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9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F52C9B0-923F-47D2-9CE8-83F8D6DD4F2B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47F646-6C55-4CE0-9F75-98D98541C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7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009DC9-3B0D-4649-B99D-2C645534A5A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885AB1-E921-4011-A40E-2A9A1D3A77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EA500B-08DD-4E71-AE17-8AE67B13DF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A4A31E-A12E-4346-945B-D675285B84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C13477-30BF-47E1-BA07-CECA5FE4042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C300A6-AA08-41A1-8360-8821C7D6CC1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14BC29-A9C3-45B6-A64C-E077AF838F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A65A66-B05E-49EF-BD63-2D8EA4C316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7F646-6C55-4CE0-9F75-98D98541CF1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2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F8F68F-3F9D-41DF-BED6-DE92C1F7293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7A63A1-EAB5-470B-A26E-27A9929FA8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381065-7A94-4984-B65E-3C6F58883F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B5096D-DB3B-4564-AC18-09F5FBEBD4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E2BA78-5832-4446-9039-DB740381A48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C7DC747-348A-435C-AE79-1331FA78D8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A549D5-040D-4FC1-9181-B45130DC81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AA2BBC-33D8-4ADF-B672-977D388CFD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24F4B8-8872-4760-803B-D570712F88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F5AF21-FFE0-47C0-B366-6782074C10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C42C37-B4DA-48B0-B72C-780DBD18A5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1F8BCD-22EC-4A7D-954E-FC6061D938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038B8F-CC67-49ED-8F4B-2F2D0F3A2E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906D15-2FBA-4B06-A09A-2EFF3B0FCB8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n-US" b="1" u="sng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412834-E914-428A-97F8-B5BFDCED560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B89662-F4BB-40A3-BF32-4578BA0319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2443E7-3871-46C1-96CF-60381EC3CE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F8AB4E-2CFC-4966-ADB0-072AE213CC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spcBef>
                <a:spcPct val="0"/>
              </a:spcBef>
              <a:buFontTx/>
              <a:buChar char="•"/>
            </a:pPr>
            <a:endParaRPr lang="en-US" dirty="0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87482C-A376-41B9-8AB4-8D675A0611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5DA34C-836E-44F8-868D-AB218B8F41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58418E-D5E7-443F-8299-8903330CB2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BCC6CE-C941-4B05-8601-3CBBFCEFF5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483F46-4C53-4708-A047-CC5A16FA32C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A7CFD3-3DED-416D-82AB-6E91C16593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C901D5-BDD2-4C4E-9560-E21601B847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8CDCEA-C91B-42C6-A55A-C2A212AC0D5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Example of types of alcohol.  You do not need to record the types of alcohol sold you only need to record if any alcohol is sold.  </a:t>
            </a:r>
            <a:endParaRPr lang="en-US" dirty="0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1EF1F1-59F0-4FC2-924B-AFADE4ADE3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416A63-076B-40C4-8CC9-BBFA682843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928E66-15BE-4429-8714-7476103504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1F53ED-D778-4394-B368-4A14F6294B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FFD499-6432-45DB-997F-53CCDE6AF17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8DAE40-AE21-4470-AD2D-76CC1C2C84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90E170-4A43-437B-960B-68CF460F91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F16C79-AC16-4157-82B3-7F55F8856F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E56B391-12BD-47DF-8004-44F7F47AC2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9BBD0D-F85E-4862-8257-801A01B8C8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2C093B-1668-4169-84F4-07ECB654E4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1BD375-479C-4297-9DAA-85166236F2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9A616E-1708-4F33-A9A7-074D79CF01D0}" type="slidenum">
              <a:rPr lang="en-US" sz="1200">
                <a:latin typeface="Calibri" pitchFamily="34" charset="0"/>
              </a:rPr>
              <a:pPr algn="r"/>
              <a:t>72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9A616E-1708-4F33-A9A7-074D79CF01D0}" type="slidenum">
              <a:rPr lang="en-US" sz="1200">
                <a:latin typeface="Calibri" pitchFamily="34" charset="0"/>
              </a:rPr>
              <a:pPr algn="r"/>
              <a:t>73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9A616E-1708-4F33-A9A7-074D79CF01D0}" type="slidenum">
              <a:rPr lang="en-US" sz="1200">
                <a:latin typeface="Calibri" pitchFamily="34" charset="0"/>
              </a:rPr>
              <a:pPr algn="r"/>
              <a:t>74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9A616E-1708-4F33-A9A7-074D79CF01D0}" type="slidenum">
              <a:rPr lang="en-US" sz="1200">
                <a:latin typeface="Calibri" pitchFamily="34" charset="0"/>
              </a:rPr>
              <a:pPr algn="r"/>
              <a:t>75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F8DB90-44D7-46AE-8D19-41FA586870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b="1" dirty="0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BC4F82-764C-42AE-87A7-C356596EEC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BC4F82-764C-42AE-87A7-C356596EEC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52D503-0D27-4A8E-8F3D-E1115E1698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C236B0-BE8C-4CEB-A1F8-7BA7F99F7B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BC4F82-764C-42AE-87A7-C356596EEC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D44686-1D88-43A2-9C09-5696DC871D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>
              <a:ea typeface="ＭＳ Ｐゴシック"/>
              <a:cs typeface="ＭＳ Ｐゴシック"/>
            </a:endParaRPr>
          </a:p>
          <a:p>
            <a:pPr>
              <a:spcBef>
                <a:spcPct val="0"/>
              </a:spcBef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62D108-D8A2-458E-8273-DCCEDE9882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F2D820-7F7A-48ED-9C6B-95B828E373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F8DB90-44D7-46AE-8D19-41FA5868702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BC4F82-764C-42AE-87A7-C356596EEC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C9B3-BCFC-424C-9B49-6E10657D5CB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807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C9B3-BCFC-424C-9B49-6E10657D5CBC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807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AC9B3-BCFC-424C-9B49-6E10657D5CBC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79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Contact information is purposely </a:t>
            </a:r>
            <a:r>
              <a:rPr lang="en-US" smtClean="0"/>
              <a:t>left blank - please </a:t>
            </a:r>
            <a:r>
              <a:rPr lang="en-US" dirty="0" smtClean="0"/>
              <a:t>include your local contact information on this</a:t>
            </a:r>
            <a:r>
              <a:rPr lang="en-US" baseline="0" dirty="0" smtClean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7F646-6C55-4CE0-9F75-98D98541CF15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4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3B626E-5B1C-44A2-8F9D-D4C2A7265F6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471EAB-3F78-4DCE-9EB1-75B6784B8D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1656D4-1C76-4950-834A-A5A456DE69F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4F669-B6F5-48E9-9EBC-474DB517B72C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27113-7F47-4E3F-8884-65AA08961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4CC2-E0D8-496F-9A5C-FAF4D9DC584D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6AF32-ADDA-4C4F-8D8E-F242B385A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31EF7-D703-4117-91E2-6B44A1DFC487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480A-CD74-4289-AB06-65FEE4443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2486" y="3686848"/>
            <a:ext cx="4933756" cy="24393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102485" y="274637"/>
            <a:ext cx="2450715" cy="2342333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645988" y="274637"/>
            <a:ext cx="2390254" cy="2342333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02487" y="2753062"/>
            <a:ext cx="5041512" cy="8106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0939-CD6F-401D-83DC-61BB0028E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2486" y="1208423"/>
            <a:ext cx="4933756" cy="4917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677269" y="3024909"/>
            <a:ext cx="2379498" cy="3558761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02487" y="274638"/>
            <a:ext cx="5041512" cy="8106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F713-769E-41F7-8F34-EB4211AD7532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E5D1-8640-445C-851F-E93D4530E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84666" y="84667"/>
            <a:ext cx="3282319" cy="5141576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193029" y="1585576"/>
            <a:ext cx="3282319" cy="5141576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rd_Drive:private:var:folders:pc:l5n793p95cg93lklvfhj8gvh0000gn:T:TemporaryItems:SPRC main logo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075" y="6238875"/>
            <a:ext cx="267335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090075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ard_Drive:private:var:folders:pc:l5n793p95cg93lklvfhj8gvh0000gn:T:TemporaryItems:SPRC main logo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8763" y="6238875"/>
            <a:ext cx="267493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2486" y="1208423"/>
            <a:ext cx="4933756" cy="4917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677269" y="3024909"/>
            <a:ext cx="2379498" cy="3558761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02487" y="274638"/>
            <a:ext cx="5041512" cy="8106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D92B-50C0-45F2-9AE3-07B4523787A4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0D4A-4C22-4FC9-834D-9AE47A894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Hard_Drive:private:var:folders:pc:l5n793p95cg93lklvfhj8gvh0000gn:T:TemporaryItems:SPRC main logo.jp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8763" y="6238875"/>
            <a:ext cx="267493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2486" y="1208423"/>
            <a:ext cx="4933756" cy="4917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677269" y="3024909"/>
            <a:ext cx="2379498" cy="3558761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02487" y="274638"/>
            <a:ext cx="5041512" cy="8106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63BCF-4511-42ED-A689-180A705EC61C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D110A-43C8-4E4B-A281-76C2F3675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4089124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48200" y="1600200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48200" y="4089124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5100"/>
          </a:xfrm>
          <a:solidFill>
            <a:schemeClr val="tx1">
              <a:lumMod val="50000"/>
              <a:lumOff val="50000"/>
            </a:schemeClr>
          </a:solidFill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2C633-CCBC-48FC-A107-77AE65F37AE7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A9564-E2FB-4D72-8224-3F7E5154A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18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4089124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648200" y="1600200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48200" y="4089124"/>
            <a:ext cx="4038600" cy="22650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5100"/>
          </a:xfrm>
          <a:solidFill>
            <a:schemeClr val="tx1">
              <a:lumMod val="50000"/>
              <a:lumOff val="50000"/>
            </a:schemeClr>
          </a:solidFill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0D683-BB55-4490-9BB1-B3BA24963E03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9A91-C5EB-4F5C-B1BB-0F4140A4A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4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561BF-BAAE-4FDF-B483-DCB942186A8C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C691A-0D9A-4A57-9473-0BA884AD2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02486" y="1208423"/>
            <a:ext cx="4933756" cy="49177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7069" y="274637"/>
            <a:ext cx="3867912" cy="5851525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1677269" y="3024909"/>
            <a:ext cx="2379498" cy="3558761"/>
          </a:xfrm>
          <a:ln cap="sq">
            <a:round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02487" y="274638"/>
            <a:ext cx="5041512" cy="810635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C5DB-EC58-40BD-817E-44A953A1CDF6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1C48-843A-4EE5-BDCC-CF389F30F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8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B1FE0-F63F-413B-9B3B-53CD80C5D642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EF00E-01B0-4168-81C9-96568CECA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F223E-065C-48E2-AC2F-FA018C8CFA3D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4568-61A6-4951-950F-5104C6BB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7DA7B-DA96-4BDE-8980-6556448D3C1C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69A1-6B27-405C-BCE2-90911F04B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58A89-E600-4D45-ABA0-2F46A9DD13E2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D73C-21D3-4569-8D14-BA299E2C6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E6493-8A82-43AD-B597-174C7E2EEAD0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B7D7-5C0E-4D1E-95A2-DD62AC52D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7A32-03DF-41AB-B3CA-47DD53B24749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D6176-B980-4778-9245-AD40EF7B9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B9820-D8B1-4269-9B54-F37DDFD946D1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4C4DD-4B9E-4256-974E-73BFAE9D8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E362A6-28E5-4B5F-B82E-B71A6412B0E2}" type="datetimeFigureOut">
              <a:rPr lang="en-US"/>
              <a:pPr>
                <a:defRPr/>
              </a:pPr>
              <a:t>7/6/2015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0ED159-AC9F-440D-872D-AFC1C251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6" r:id="rId12"/>
    <p:sldLayoutId id="2147483665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jpe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png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4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emf"/><Relationship Id="rId4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8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12" Type="http://schemas.openxmlformats.org/officeDocument/2006/relationships/image" Target="../media/image1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1.png"/><Relationship Id="rId11" Type="http://schemas.openxmlformats.org/officeDocument/2006/relationships/image" Target="../media/image186.jpeg"/><Relationship Id="rId5" Type="http://schemas.openxmlformats.org/officeDocument/2006/relationships/image" Target="../media/image180.png"/><Relationship Id="rId10" Type="http://schemas.openxmlformats.org/officeDocument/2006/relationships/image" Target="../media/image185.jpeg"/><Relationship Id="rId4" Type="http://schemas.openxmlformats.org/officeDocument/2006/relationships/image" Target="../media/image179.jpeg"/><Relationship Id="rId9" Type="http://schemas.openxmlformats.org/officeDocument/2006/relationships/image" Target="../media/image1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jpeg"/><Relationship Id="rId5" Type="http://schemas.openxmlformats.org/officeDocument/2006/relationships/image" Target="../media/image191.jpeg"/><Relationship Id="rId4" Type="http://schemas.openxmlformats.org/officeDocument/2006/relationships/image" Target="../media/image1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20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pn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7.png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3.jpeg"/><Relationship Id="rId4" Type="http://schemas.openxmlformats.org/officeDocument/2006/relationships/image" Target="../media/image19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5.jpeg"/><Relationship Id="rId4" Type="http://schemas.openxmlformats.org/officeDocument/2006/relationships/image" Target="../media/image2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4.jpeg"/><Relationship Id="rId4" Type="http://schemas.openxmlformats.org/officeDocument/2006/relationships/image" Target="../media/image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6.png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3.jpe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9.png"/><Relationship Id="rId7" Type="http://schemas.openxmlformats.org/officeDocument/2006/relationships/image" Target="../media/image25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jpeg"/><Relationship Id="rId5" Type="http://schemas.openxmlformats.org/officeDocument/2006/relationships/image" Target="../media/image91.jpeg"/><Relationship Id="rId4" Type="http://schemas.openxmlformats.org/officeDocument/2006/relationships/image" Target="../media/image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1.png"/><Relationship Id="rId4" Type="http://schemas.openxmlformats.org/officeDocument/2006/relationships/image" Target="../media/image26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4.png"/><Relationship Id="rId4" Type="http://schemas.openxmlformats.org/officeDocument/2006/relationships/image" Target="../media/image26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772400" cy="1470025"/>
          </a:xfrm>
        </p:spPr>
        <p:txBody>
          <a:bodyPr/>
          <a:lstStyle/>
          <a:p>
            <a:r>
              <a:rPr lang="en-US" sz="4800" b="1" dirty="0" smtClean="0"/>
              <a:t>Standardized Tobacco Assessment for Retail Settings (STARS)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85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Training for data collectors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538537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Acknowledgement: This presentation is based on materials developed by the Stanford Prevention Research Center </a:t>
            </a:r>
            <a:r>
              <a:rPr lang="en-US" sz="1400" dirty="0" smtClean="0">
                <a:latin typeface="+mn-lt"/>
              </a:rPr>
              <a:t>for </a:t>
            </a:r>
            <a:r>
              <a:rPr lang="en-US" sz="1400" dirty="0">
                <a:latin typeface="+mn-lt"/>
              </a:rPr>
              <a:t>the California Tobacco Control </a:t>
            </a:r>
            <a:r>
              <a:rPr lang="en-US" sz="1400" dirty="0" smtClean="0">
                <a:latin typeface="+mn-lt"/>
              </a:rPr>
              <a:t>Program </a:t>
            </a:r>
            <a:r>
              <a:rPr lang="en-US" sz="1400" dirty="0">
                <a:latin typeface="+mn-lt"/>
              </a:rPr>
              <a:t>(CTCP). Thanks are due to CTCP and the Tobacco Control Evaluation Center for sharing photos and training materials for STARS.</a:t>
            </a:r>
          </a:p>
          <a:p>
            <a:endParaRPr lang="en-US" sz="1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Product overview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057275"/>
            <a:ext cx="36734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681" y="1071748"/>
            <a:ext cx="367982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Cigarettes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12738" y="1289050"/>
            <a:ext cx="8831262" cy="22161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Refer exclusively to tobacco cigarettes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Does not include electronic cigarettes</a:t>
            </a: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Cigarettes may be menthol cigarettes or non-menthol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1818" y="3200400"/>
            <a:ext cx="5534121" cy="217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3581400" y="5486400"/>
            <a:ext cx="3375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087" y="5464175"/>
            <a:ext cx="72231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Popular brands of cigarettes</a:t>
            </a: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288" y="1485900"/>
            <a:ext cx="1455737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601788"/>
            <a:ext cx="14732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5" y="4046538"/>
            <a:ext cx="446722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826" y="4114800"/>
            <a:ext cx="1565660" cy="231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4038600"/>
            <a:ext cx="1295400" cy="238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" y="1466850"/>
            <a:ext cx="16398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2" descr="http://www.cigarettepurchase.com/images/l/Camel/Camel%20Filters%20cigarettes%20hard%20box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863" y="1485900"/>
            <a:ext cx="1706562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2"/>
          <p:cNvSpPr>
            <a:spLocks noChangeArrowheads="1"/>
          </p:cNvSpPr>
          <p:nvPr/>
        </p:nvSpPr>
        <p:spPr bwMode="auto">
          <a:xfrm>
            <a:off x="0" y="1011238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Popular brands include Marlboro, Newport, Pall Mall, Camel, and Winston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Menthol cigarettes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36538" y="1219200"/>
            <a:ext cx="8907462" cy="5008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Menthol is the only flavored cigarette permitted by federal law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Typically green </a:t>
            </a:r>
            <a:r>
              <a:rPr lang="en-US" sz="2800" dirty="0" smtClean="0"/>
              <a:t>packs but may come in other colors </a:t>
            </a:r>
            <a:endParaRPr lang="en-US" sz="2800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030436"/>
            <a:ext cx="5468937" cy="30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954211" y="3047933"/>
            <a:ext cx="5191125" cy="3001341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6172200"/>
            <a:ext cx="72231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10"/>
          <p:cNvSpPr txBox="1">
            <a:spLocks noChangeArrowheads="1"/>
          </p:cNvSpPr>
          <p:nvPr/>
        </p:nvSpPr>
        <p:spPr bwMode="auto">
          <a:xfrm>
            <a:off x="3198813" y="6172200"/>
            <a:ext cx="3332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Popular brands of menthol cigarettes</a:t>
            </a:r>
            <a:endParaRPr lang="en-US" dirty="0"/>
          </a:p>
        </p:txBody>
      </p:sp>
      <p:pic>
        <p:nvPicPr>
          <p:cNvPr id="46082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67" b="-3667"/>
          <a:stretch>
            <a:fillRect/>
          </a:stretch>
        </p:blipFill>
        <p:spPr>
          <a:xfrm>
            <a:off x="533400" y="1592263"/>
            <a:ext cx="8229600" cy="4525963"/>
          </a:xfrm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1250950"/>
            <a:ext cx="883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Popular brands include Newport, Salem, Kool, and Marlboro menthol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Cigarillos/little cigars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2250" y="1143000"/>
            <a:ext cx="8921750" cy="27432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Tobacco wrapped in a tobacco leaf (or a brown paper containing tobacco)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Short (3-4 inches) or the size of a cigarette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Smaller than a large cigar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May be sold individually, a few in a pack, or in a pack of 20 or more that looks like a cigarette pack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Blunt and blunt wrappers are considered cigarillos/little cigars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3810000"/>
            <a:ext cx="42957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1238" y="3790950"/>
            <a:ext cx="4064000" cy="2439988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950" y="6297613"/>
            <a:ext cx="72231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9"/>
          <p:cNvSpPr txBox="1">
            <a:spLocks noChangeArrowheads="1"/>
          </p:cNvSpPr>
          <p:nvPr/>
        </p:nvSpPr>
        <p:spPr bwMode="auto">
          <a:xfrm>
            <a:off x="3092450" y="6340475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685925"/>
            <a:ext cx="31559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4154488"/>
            <a:ext cx="20002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713" y="4114800"/>
            <a:ext cx="1323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2587" y="1766579"/>
            <a:ext cx="3121025" cy="210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2"/>
          <p:cNvSpPr>
            <a:spLocks noChangeArrowheads="1"/>
          </p:cNvSpPr>
          <p:nvPr/>
        </p:nvSpPr>
        <p:spPr bwMode="auto">
          <a:xfrm>
            <a:off x="1" y="1143000"/>
            <a:ext cx="9164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Popular brands include Swisher Sweets, Black &amp; Mild, Phillies, and White Owl </a:t>
            </a:r>
          </a:p>
        </p:txBody>
      </p:sp>
      <p:pic>
        <p:nvPicPr>
          <p:cNvPr id="49159" name="Picture 2" descr="http://scene7.samsclub.com/is/image/samsclub/0002590041722_A?$img_size_380x380$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049713"/>
            <a:ext cx="2416175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3" y="4092575"/>
            <a:ext cx="16240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1755775"/>
            <a:ext cx="20510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Popular brands of </a:t>
            </a:r>
            <a:r>
              <a:rPr lang="en-US" b="1" dirty="0" smtClean="0"/>
              <a:t>cigarillos/little cigars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31750" y="0"/>
            <a:ext cx="9090025" cy="1219200"/>
          </a:xfrm>
        </p:spPr>
        <p:txBody>
          <a:bodyPr/>
          <a:lstStyle/>
          <a:p>
            <a:r>
              <a:rPr lang="en-US" sz="4000" b="1" dirty="0" smtClean="0"/>
              <a:t>Single cigarillos/little cigars</a:t>
            </a:r>
          </a:p>
        </p:txBody>
      </p:sp>
      <p:sp>
        <p:nvSpPr>
          <p:cNvPr id="56323" name="Content Placeholder 3"/>
          <p:cNvSpPr>
            <a:spLocks noGrp="1"/>
          </p:cNvSpPr>
          <p:nvPr>
            <p:ph sz="half" idx="4294967295"/>
          </p:nvPr>
        </p:nvSpPr>
        <p:spPr>
          <a:xfrm>
            <a:off x="3294556" y="990600"/>
            <a:ext cx="5296788" cy="4372426"/>
          </a:xfrm>
        </p:spPr>
        <p:txBody>
          <a:bodyPr/>
          <a:lstStyle/>
          <a:p>
            <a:r>
              <a:rPr lang="en-US" sz="2800" dirty="0" smtClean="0"/>
              <a:t>Smaller unit sizes indicate lower purchase prices</a:t>
            </a:r>
          </a:p>
          <a:p>
            <a:r>
              <a:rPr lang="en-US" sz="2800" dirty="0" smtClean="0"/>
              <a:t>Examine the brands of cigarillos/little cigars to try and find single cigarillos/little cigars</a:t>
            </a:r>
          </a:p>
        </p:txBody>
      </p:sp>
      <p:pic>
        <p:nvPicPr>
          <p:cNvPr id="56324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315" y="4647014"/>
            <a:ext cx="772967" cy="209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8" descr="Screen Shot 2013-05-23 at 11.02.58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4774" y="4589035"/>
            <a:ext cx="2768600" cy="117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9" descr="Screen Shot 2013-05-23 at 11.05.07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973"/>
            <a:ext cx="2279650" cy="23542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&quot;No&quot; Symbol 10"/>
          <p:cNvSpPr/>
          <p:nvPr/>
        </p:nvSpPr>
        <p:spPr>
          <a:xfrm>
            <a:off x="837406" y="1536085"/>
            <a:ext cx="1671637" cy="1570037"/>
          </a:xfrm>
          <a:prstGeom prst="noSmoking">
            <a:avLst>
              <a:gd name="adj" fmla="val 61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2" descr="http://scene7.samsclub.com/is/image/samsclub/0002590041722_A?$img_size_380x380$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0" y="4723088"/>
            <a:ext cx="2097242" cy="209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3135" y="4811404"/>
            <a:ext cx="2895600" cy="19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8"/>
          <a:stretch/>
        </p:blipFill>
        <p:spPr bwMode="auto">
          <a:xfrm>
            <a:off x="6414654" y="3521144"/>
            <a:ext cx="2019869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4555" y="5869480"/>
            <a:ext cx="2412953" cy="8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498236"/>
            <a:ext cx="227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Does not count as single cigarillo/little cigars because it is sold in packs of two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57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Large cigars 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sz="half" idx="4294967295"/>
          </p:nvPr>
        </p:nvSpPr>
        <p:spPr>
          <a:xfrm>
            <a:off x="280988" y="1219200"/>
            <a:ext cx="8863012" cy="5008563"/>
          </a:xfrm>
        </p:spPr>
        <p:txBody>
          <a:bodyPr/>
          <a:lstStyle/>
          <a:p>
            <a:r>
              <a:rPr lang="en-US" sz="2800" smtClean="0"/>
              <a:t>Typically contains at least one-half ounce of aged, fermented tobacco wrapped in tobacco leaf (or a brown paper containing tobacco)</a:t>
            </a:r>
          </a:p>
          <a:p>
            <a:r>
              <a:rPr lang="en-US" sz="2800" smtClean="0"/>
              <a:t>Often sold as singles but can be found in boxes</a:t>
            </a:r>
          </a:p>
          <a:p>
            <a:r>
              <a:rPr lang="en-US" sz="2800" smtClean="0"/>
              <a:t>Larger than cigarillos/little cigars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114800"/>
            <a:ext cx="4983163" cy="1844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88" y="6097588"/>
            <a:ext cx="722312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Box 9"/>
          <p:cNvSpPr txBox="1">
            <a:spLocks noChangeArrowheads="1"/>
          </p:cNvSpPr>
          <p:nvPr/>
        </p:nvSpPr>
        <p:spPr bwMode="auto">
          <a:xfrm>
            <a:off x="3429000" y="6118225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Images of large cigars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524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4803775" y="5075238"/>
            <a:ext cx="41973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NOTE:</a:t>
            </a:r>
            <a:r>
              <a:rPr lang="en-US" dirty="0">
                <a:latin typeface="Calibri" pitchFamily="34" charset="0"/>
              </a:rPr>
              <a:t> Some cigarillos/little cigars have the word “cigar” on the package (e.g.  “25 pipe-tobacco cigars”). These are not considered large cigars since they are sold in a pack and are smaller than a large cigar.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94250" y="1371600"/>
            <a:ext cx="4206875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2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162425"/>
            <a:ext cx="2590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2700" y="1720850"/>
            <a:ext cx="20574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1544638"/>
            <a:ext cx="233838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096000" y="1499287"/>
            <a:ext cx="1752600" cy="35299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1499287"/>
            <a:ext cx="1752600" cy="352991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4000" b="1" dirty="0">
                <a:latin typeface="Calibri" pitchFamily="34" charset="0"/>
              </a:rPr>
              <a:t>Objectives for data </a:t>
            </a:r>
            <a:r>
              <a:rPr lang="en-US" sz="4000" b="1" dirty="0" smtClean="0">
                <a:latin typeface="Calibri" pitchFamily="34" charset="0"/>
              </a:rPr>
              <a:t>collectors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 pitchFamily="34" charset="0"/>
              </a:rPr>
              <a:t>Recognize </a:t>
            </a:r>
            <a:r>
              <a:rPr lang="en-US" sz="2800" dirty="0">
                <a:latin typeface="Calibri" pitchFamily="34" charset="0"/>
              </a:rPr>
              <a:t>key product categories and brands</a:t>
            </a:r>
          </a:p>
          <a:p>
            <a:r>
              <a:rPr lang="en-US" sz="2800" dirty="0">
                <a:latin typeface="Calibri" pitchFamily="34" charset="0"/>
              </a:rPr>
              <a:t>Learn key concepts: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Tobacco flavors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Store types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Advertisements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Product placement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Price promotions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How to record price of product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Chew, moist or dry snuff, dip or snus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14325" y="1295400"/>
            <a:ext cx="8829675" cy="226377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These are different forms of smokeless </a:t>
            </a:r>
            <a:r>
              <a:rPr lang="en-US" sz="2800" dirty="0"/>
              <a:t>tobacco </a:t>
            </a:r>
            <a:r>
              <a:rPr lang="en-US" sz="2800" dirty="0" smtClean="0"/>
              <a:t>all treated as one product category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You don’t need to recognize the difference between chew, snuff, dip or </a:t>
            </a:r>
            <a:r>
              <a:rPr lang="en-US" sz="2800" dirty="0" err="1" smtClean="0"/>
              <a:t>snus</a:t>
            </a:r>
            <a:endParaRPr lang="en-US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The products are packaged in cans or pouches and are usually shelved near cigarettes.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0061" y="3559175"/>
            <a:ext cx="3309697" cy="2636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788" y="6378575"/>
            <a:ext cx="72231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Box 9"/>
          <p:cNvSpPr txBox="1">
            <a:spLocks noChangeArrowheads="1"/>
          </p:cNvSpPr>
          <p:nvPr/>
        </p:nvSpPr>
        <p:spPr bwMode="auto">
          <a:xfrm>
            <a:off x="3213100" y="6378575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Popular brands of smokeless tobacco</a:t>
            </a:r>
            <a:endParaRPr lang="en-US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1741488"/>
            <a:ext cx="2632075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611438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630738"/>
            <a:ext cx="2514600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88" y="4678363"/>
            <a:ext cx="343217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4108450"/>
            <a:ext cx="269557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392113" y="1143000"/>
            <a:ext cx="877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Popular brands include Marlboro, </a:t>
            </a:r>
            <a:r>
              <a:rPr lang="en-US" dirty="0" smtClean="0">
                <a:latin typeface="Calibri" pitchFamily="34" charset="0"/>
              </a:rPr>
              <a:t>Camel, </a:t>
            </a:r>
            <a:r>
              <a:rPr lang="en-US" dirty="0" err="1" smtClean="0">
                <a:latin typeface="Calibri" pitchFamily="34" charset="0"/>
              </a:rPr>
              <a:t>Skoal</a:t>
            </a:r>
            <a:r>
              <a:rPr lang="en-US" dirty="0" smtClean="0">
                <a:latin typeface="Calibri" pitchFamily="34" charset="0"/>
              </a:rPr>
              <a:t> and </a:t>
            </a:r>
            <a:r>
              <a:rPr lang="en-US" dirty="0">
                <a:latin typeface="Calibri" pitchFamily="34" charset="0"/>
              </a:rPr>
              <a:t>General </a:t>
            </a:r>
          </a:p>
        </p:txBody>
      </p:sp>
      <p:pic>
        <p:nvPicPr>
          <p:cNvPr id="5530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838" y="1524000"/>
            <a:ext cx="23622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163" y="3494088"/>
            <a:ext cx="33274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Electronic cigarettes (E-cigarettes)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36538" y="1066800"/>
            <a:ext cx="8907462" cy="2840037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B</a:t>
            </a:r>
            <a:r>
              <a:rPr lang="en-US" sz="2800" dirty="0" smtClean="0"/>
              <a:t>attery-powered devices that produce vapor instead of smoke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Can be disposable or refillable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Using e-cigarettes is called </a:t>
            </a:r>
            <a:r>
              <a:rPr lang="en-US" sz="2800" dirty="0" err="1" smtClean="0"/>
              <a:t>vaping</a:t>
            </a:r>
            <a:r>
              <a:rPr lang="en-US" sz="2800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Category does not include e-hookah or e-cigars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May be shelved with tobacco products, in a self-service container or with nicotine-replacement products like Nicorette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Some e-cigarette displays advertise “100% water vapor” </a:t>
            </a:r>
            <a:endParaRPr lang="en-US" sz="24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6726" y="4225636"/>
            <a:ext cx="4641273" cy="1908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788" y="6334125"/>
            <a:ext cx="72231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10"/>
          <p:cNvSpPr txBox="1">
            <a:spLocks noChangeArrowheads="1"/>
          </p:cNvSpPr>
          <p:nvPr/>
        </p:nvSpPr>
        <p:spPr bwMode="auto">
          <a:xfrm>
            <a:off x="3352800" y="6335713"/>
            <a:ext cx="3332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Popular brands of e-cigarettes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1447800"/>
            <a:ext cx="7635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133475"/>
            <a:ext cx="19589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888" y="1447800"/>
            <a:ext cx="652462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4305300"/>
            <a:ext cx="250666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4630738"/>
            <a:ext cx="318770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3238" y="1533525"/>
            <a:ext cx="16875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4313" y="4365625"/>
            <a:ext cx="582612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7"/>
          <p:cNvSpPr>
            <a:spLocks noChangeArrowheads="1"/>
          </p:cNvSpPr>
          <p:nvPr/>
        </p:nvSpPr>
        <p:spPr bwMode="auto">
          <a:xfrm>
            <a:off x="371475" y="850900"/>
            <a:ext cx="877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Popular brands include </a:t>
            </a:r>
            <a:r>
              <a:rPr lang="en-US" dirty="0" err="1">
                <a:latin typeface="Calibri" pitchFamily="34" charset="0"/>
              </a:rPr>
              <a:t>Blu</a:t>
            </a:r>
            <a:r>
              <a:rPr lang="en-US" dirty="0">
                <a:latin typeface="Calibri" pitchFamily="34" charset="0"/>
              </a:rPr>
              <a:t>, NJOY, Swisher and </a:t>
            </a:r>
            <a:r>
              <a:rPr lang="en-US" dirty="0" err="1">
                <a:latin typeface="Calibri" pitchFamily="34" charset="0"/>
              </a:rPr>
              <a:t>Starbuzz</a:t>
            </a:r>
            <a:r>
              <a:rPr lang="en-US" dirty="0">
                <a:latin typeface="Calibri" pitchFamily="34" charset="0"/>
              </a:rPr>
              <a:t> </a:t>
            </a:r>
          </a:p>
        </p:txBody>
      </p:sp>
      <p:pic>
        <p:nvPicPr>
          <p:cNvPr id="58378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1346200"/>
            <a:ext cx="15636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663" y="4325938"/>
            <a:ext cx="17653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38" y="1365250"/>
            <a:ext cx="1546225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831393"/>
              </p:ext>
            </p:extLst>
          </p:nvPr>
        </p:nvGraphicFramePr>
        <p:xfrm>
          <a:off x="1066800" y="3657600"/>
          <a:ext cx="3810000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459"/>
                <a:gridCol w="1362414"/>
                <a:gridCol w="1012127"/>
              </a:tblGrid>
              <a:tr h="2540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Flavor</a:t>
                      </a:r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 examples</a:t>
                      </a:r>
                      <a:endParaRPr lang="en-US" sz="1100" dirty="0" smtClean="0">
                        <a:latin typeface="Avenir Black"/>
                        <a:cs typeface="Avenir Black"/>
                      </a:endParaRPr>
                    </a:p>
                  </a:txBody>
                  <a:tcPr marL="84667" marR="84667" marT="42333" marB="42333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84667" marR="84667" marT="42333" marB="42333"/>
                </a:tc>
                <a:tc h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84667" marR="84667" marT="42333" marB="42333"/>
                </a:tc>
              </a:tr>
              <a:tr h="25400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Fruit or sweet</a:t>
                      </a:r>
                    </a:p>
                  </a:txBody>
                  <a:tcPr marL="84667" marR="84667" marT="42333" marB="42333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Liquor</a:t>
                      </a:r>
                      <a:endParaRPr lang="en-US" sz="1100" dirty="0"/>
                    </a:p>
                  </a:txBody>
                  <a:tcPr marL="84667" marR="84667" marT="42333" marB="42333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Mint</a:t>
                      </a:r>
                      <a:endParaRPr lang="en-US" sz="1100" dirty="0"/>
                    </a:p>
                  </a:txBody>
                  <a:tcPr marL="84667" marR="84667" marT="42333" marB="42333"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Apple (green, wild)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Cherry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Chocolate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Cinnamon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Cream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Grape (white, red) 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Honey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Java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Peach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Spice 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Strawberry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Sweet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Vanilla</a:t>
                      </a:r>
                    </a:p>
                  </a:txBody>
                  <a:tcPr marL="84667" marR="84667" marT="42333" marB="42333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Bourbon 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Cognac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Margarita</a:t>
                      </a:r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 </a:t>
                      </a:r>
                    </a:p>
                    <a:p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Peach schnapps </a:t>
                      </a:r>
                    </a:p>
                    <a:p>
                      <a:r>
                        <a:rPr lang="en-US" sz="1100" baseline="0" dirty="0" err="1" smtClean="0">
                          <a:latin typeface="Avenir Black"/>
                          <a:cs typeface="Avenir Black"/>
                        </a:rPr>
                        <a:t>Pina</a:t>
                      </a:r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 Colada</a:t>
                      </a:r>
                    </a:p>
                    <a:p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Spiced Rum </a:t>
                      </a:r>
                    </a:p>
                    <a:p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Whiskey </a:t>
                      </a:r>
                    </a:p>
                    <a:p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Wine </a:t>
                      </a:r>
                    </a:p>
                    <a:p>
                      <a:r>
                        <a:rPr lang="en-US" sz="1100" baseline="0" dirty="0" smtClean="0">
                          <a:latin typeface="Avenir Black"/>
                          <a:cs typeface="Avenir Black"/>
                        </a:rPr>
                        <a:t>Wine grape </a:t>
                      </a:r>
                    </a:p>
                    <a:p>
                      <a:endParaRPr lang="en-US" sz="1100" dirty="0"/>
                    </a:p>
                  </a:txBody>
                  <a:tcPr marL="84667" marR="84667" marT="42333" marB="42333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Fresh 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Frost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Menthol 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Peppermint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Spearmint</a:t>
                      </a:r>
                    </a:p>
                    <a:p>
                      <a:r>
                        <a:rPr lang="en-US" sz="1100" dirty="0" smtClean="0">
                          <a:latin typeface="Avenir Black"/>
                          <a:cs typeface="Avenir Black"/>
                        </a:rPr>
                        <a:t>Wintergreen</a:t>
                      </a:r>
                    </a:p>
                    <a:p>
                      <a:r>
                        <a:rPr lang="en-US" sz="1100" dirty="0" err="1" smtClean="0">
                          <a:latin typeface="Avenir Black"/>
                          <a:cs typeface="Avenir Black"/>
                        </a:rPr>
                        <a:t>Winterchill</a:t>
                      </a:r>
                      <a:endParaRPr lang="en-US" sz="1100" dirty="0"/>
                    </a:p>
                  </a:txBody>
                  <a:tcPr marL="84667" marR="84667" marT="42333" marB="42333"/>
                </a:tc>
              </a:tr>
            </a:tbl>
          </a:graphicData>
        </a:graphic>
      </p:graphicFrame>
      <p:sp>
        <p:nvSpPr>
          <p:cNvPr id="59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Tobacco product flavors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4294967295"/>
          </p:nvPr>
        </p:nvSpPr>
        <p:spPr>
          <a:xfrm>
            <a:off x="152400" y="990600"/>
            <a:ext cx="8991600" cy="2971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Tobacco products come in a variety of flavors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Tobacco products that can be flavored include cigarillos/little cigars, large cigars, chew, snuff, dip or </a:t>
            </a:r>
            <a:r>
              <a:rPr lang="en-US" sz="2600" dirty="0" err="1" smtClean="0"/>
              <a:t>snus</a:t>
            </a:r>
            <a:r>
              <a:rPr lang="en-US" sz="2600" dirty="0" smtClean="0"/>
              <a:t>, and e-cigarettes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The only flavored cigarettes are menthol cigarettes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You do not need to tell the difference between flavor types (e.g. fruit, liquor) – you only need to find one flavor of any type </a:t>
            </a:r>
          </a:p>
        </p:txBody>
      </p:sp>
      <p:pic>
        <p:nvPicPr>
          <p:cNvPr id="594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0" y="3733800"/>
            <a:ext cx="1979612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4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488" y="4365625"/>
            <a:ext cx="72231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3" name="TextBox 17"/>
          <p:cNvSpPr txBox="1">
            <a:spLocks noChangeArrowheads="1"/>
          </p:cNvSpPr>
          <p:nvPr/>
        </p:nvSpPr>
        <p:spPr bwMode="auto">
          <a:xfrm>
            <a:off x="5124450" y="4932363"/>
            <a:ext cx="13223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496297"/>
            <a:ext cx="693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Note: </a:t>
            </a:r>
            <a:r>
              <a:rPr lang="en-US" dirty="0" smtClean="0">
                <a:latin typeface="+mn-lt"/>
              </a:rPr>
              <a:t>these are only examples of flavors and not an exhaustive list 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dirty="0" smtClean="0"/>
              <a:t>Not flavors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half" idx="4294967295"/>
          </p:nvPr>
        </p:nvSpPr>
        <p:spPr>
          <a:xfrm>
            <a:off x="6019800" y="2190750"/>
            <a:ext cx="3124200" cy="4238625"/>
          </a:xfrm>
        </p:spPr>
        <p:txBody>
          <a:bodyPr rtlCol="0">
            <a:normAutofit fontScale="85000" lnSpcReduction="20000"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Black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Bold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Diamond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Jazz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Mild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Perfecto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Purple or purple haze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Red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Regular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Royale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75" y="1395867"/>
            <a:ext cx="12382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1284742"/>
            <a:ext cx="900112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625897" y="4545468"/>
            <a:ext cx="149542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1624467"/>
            <a:ext cx="1982787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4369255"/>
            <a:ext cx="12319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438" y="4262892"/>
            <a:ext cx="90328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425" y="1349830"/>
            <a:ext cx="106521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6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3996" y="4057846"/>
            <a:ext cx="1231900" cy="268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2" name="TextBox 1"/>
          <p:cNvSpPr txBox="1">
            <a:spLocks noChangeArrowheads="1"/>
          </p:cNvSpPr>
          <p:nvPr/>
        </p:nvSpPr>
        <p:spPr bwMode="auto">
          <a:xfrm>
            <a:off x="5438775" y="1219200"/>
            <a:ext cx="36496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following are </a:t>
            </a:r>
            <a:r>
              <a:rPr lang="en-US" sz="2800" u="sng" dirty="0">
                <a:latin typeface="Calibri" pitchFamily="34" charset="0"/>
              </a:rPr>
              <a:t>not</a:t>
            </a:r>
            <a:r>
              <a:rPr lang="en-US" sz="2800" dirty="0">
                <a:latin typeface="Calibri" pitchFamily="34" charset="0"/>
              </a:rPr>
              <a:t> considered flavors: </a:t>
            </a: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Examples of flavored cigarillos/little cigars</a:t>
            </a:r>
            <a:endParaRPr lang="en-US" b="1" dirty="0"/>
          </a:p>
        </p:txBody>
      </p:sp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36700"/>
            <a:ext cx="140176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736725"/>
            <a:ext cx="1566862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4392613"/>
            <a:ext cx="1566863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7"/>
          <a:stretch>
            <a:fillRect/>
          </a:stretch>
        </p:blipFill>
        <p:spPr bwMode="auto">
          <a:xfrm>
            <a:off x="2209800" y="4552950"/>
            <a:ext cx="19510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0" y="1851025"/>
            <a:ext cx="391690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418013"/>
            <a:ext cx="2133600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0082" y="4912302"/>
            <a:ext cx="2146753" cy="9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42" r="23731"/>
          <a:stretch/>
        </p:blipFill>
        <p:spPr bwMode="auto">
          <a:xfrm>
            <a:off x="7656393" y="1513717"/>
            <a:ext cx="14466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088572" y="3606800"/>
            <a:ext cx="582304" cy="33337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1862" y="5334000"/>
            <a:ext cx="582304" cy="33337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8871" y="6476300"/>
            <a:ext cx="731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Note: </a:t>
            </a:r>
            <a:r>
              <a:rPr lang="en-US" dirty="0" smtClean="0">
                <a:latin typeface="+mn-lt"/>
              </a:rPr>
              <a:t>Cigarillos/little cigars that are labeled “sweet” are considered flavored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/>
              <a:t>Examples of flavored chew, snuff, dip and snus </a:t>
            </a:r>
          </a:p>
        </p:txBody>
      </p:sp>
      <p:pic>
        <p:nvPicPr>
          <p:cNvPr id="64514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1676400"/>
            <a:ext cx="19050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018" y="1797132"/>
            <a:ext cx="3933825" cy="427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4986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15" y="4260078"/>
            <a:ext cx="3886200" cy="180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Examples of flavored e-cigarettes</a:t>
            </a:r>
          </a:p>
        </p:txBody>
      </p:sp>
      <p:sp>
        <p:nvSpPr>
          <p:cNvPr id="65538" name="Rectangle 17"/>
          <p:cNvSpPr>
            <a:spLocks noChangeArrowheads="1"/>
          </p:cNvSpPr>
          <p:nvPr/>
        </p:nvSpPr>
        <p:spPr bwMode="auto">
          <a:xfrm>
            <a:off x="487363" y="6403944"/>
            <a:ext cx="8809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Tobacco is not </a:t>
            </a:r>
            <a:r>
              <a:rPr lang="en-US" dirty="0">
                <a:latin typeface="Calibri" pitchFamily="34" charset="0"/>
              </a:rPr>
              <a:t>considered </a:t>
            </a:r>
            <a:r>
              <a:rPr lang="en-US" dirty="0" smtClean="0">
                <a:latin typeface="Calibri" pitchFamily="34" charset="0"/>
              </a:rPr>
              <a:t>flavors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1735138"/>
            <a:ext cx="2916238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ultiply 2"/>
          <p:cNvSpPr/>
          <p:nvPr/>
        </p:nvSpPr>
        <p:spPr>
          <a:xfrm>
            <a:off x="1487488" y="4337050"/>
            <a:ext cx="228600" cy="2809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38" y="1598613"/>
            <a:ext cx="480695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Multiply 16"/>
          <p:cNvSpPr/>
          <p:nvPr/>
        </p:nvSpPr>
        <p:spPr>
          <a:xfrm>
            <a:off x="7013575" y="2473325"/>
            <a:ext cx="306388" cy="3746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 rot="20459252">
            <a:off x="5719552" y="2498725"/>
            <a:ext cx="1294024" cy="52387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rot="19731473">
            <a:off x="5727700" y="4235450"/>
            <a:ext cx="1766888" cy="52387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20386777">
            <a:off x="1727200" y="3943350"/>
            <a:ext cx="1174750" cy="3905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269347" y="6444580"/>
            <a:ext cx="228600" cy="2809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6250" y="6086959"/>
            <a:ext cx="254794" cy="26193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487363" y="6054725"/>
            <a:ext cx="6832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Examples of flavored e-cigarettes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6. </a:t>
            </a:r>
            <a:r>
              <a:rPr lang="en-US" sz="2800" b="1" dirty="0">
                <a:latin typeface="Calibri" pitchFamily="34" charset="0"/>
              </a:rPr>
              <a:t>Which products are advertised outside the store (on windows/doors, buildings, sidewalk or elsewhere)? 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758" y="4725938"/>
            <a:ext cx="3494424" cy="1500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288" y="6375400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5403850" y="6375400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724400" y="1447800"/>
            <a:ext cx="4175125" cy="2895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Select </a:t>
            </a:r>
            <a:r>
              <a:rPr lang="en-US" sz="2800" b="1" dirty="0" smtClean="0"/>
              <a:t>Yes</a:t>
            </a:r>
            <a:r>
              <a:rPr lang="en-US" sz="2800" dirty="0" smtClean="0"/>
              <a:t> for each tobacco product advertised outside the store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If there are no exterior advertisements for a tobacco product, select </a:t>
            </a:r>
            <a:r>
              <a:rPr lang="en-US" sz="2800" b="1" dirty="0" smtClean="0"/>
              <a:t>No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93" y="954088"/>
            <a:ext cx="4313705" cy="55824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2819400"/>
            <a:ext cx="2743200" cy="11430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5"/>
          <p:cNvSpPr>
            <a:spLocks noGrp="1"/>
          </p:cNvSpPr>
          <p:nvPr>
            <p:ph type="title"/>
          </p:nvPr>
        </p:nvSpPr>
        <p:spPr>
          <a:xfrm>
            <a:off x="4318000" y="274638"/>
            <a:ext cx="4826000" cy="1143000"/>
          </a:xfrm>
        </p:spPr>
        <p:txBody>
          <a:bodyPr/>
          <a:lstStyle/>
          <a:p>
            <a:r>
              <a:rPr lang="en-US" sz="3600" b="1" smtClean="0"/>
              <a:t>Pocket Guide 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half" idx="1"/>
          </p:nvPr>
        </p:nvSpPr>
        <p:spPr>
          <a:xfrm>
            <a:off x="3962400" y="1514475"/>
            <a:ext cx="5170488" cy="15335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Follow along with your pocket guide during presentation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Take notes in the “training notes” section of pocket guide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50" y="457200"/>
            <a:ext cx="3671035" cy="570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Advertisements are</a:t>
            </a:r>
          </a:p>
        </p:txBody>
      </p:sp>
      <p:pic>
        <p:nvPicPr>
          <p:cNvPr id="18434" name="Picture 14" descr="Screen Shot 2013-05-27 at 5.36.0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1417638"/>
            <a:ext cx="170973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ontent Placeholder 6"/>
          <p:cNvSpPr txBox="1">
            <a:spLocks/>
          </p:cNvSpPr>
          <p:nvPr/>
        </p:nvSpPr>
        <p:spPr>
          <a:xfrm>
            <a:off x="4508500" y="1385888"/>
            <a:ext cx="46355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Intended to sell products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Branded (name or logo</a:t>
            </a:r>
            <a:r>
              <a:rPr lang="en-US" sz="2800" dirty="0"/>
              <a:t>) </a:t>
            </a:r>
            <a:endParaRPr lang="en-US" sz="28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Displayed as a sign, </a:t>
            </a:r>
            <a:r>
              <a:rPr lang="en-US" sz="2800" dirty="0"/>
              <a:t>poster, </a:t>
            </a:r>
            <a:r>
              <a:rPr lang="en-US" sz="2800" dirty="0" smtClean="0"/>
              <a:t>banner or neon light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/>
              <a:t>With or </a:t>
            </a:r>
            <a:r>
              <a:rPr lang="en-US" sz="2400" u="sng" dirty="0"/>
              <a:t>without</a:t>
            </a:r>
            <a:r>
              <a:rPr lang="en-US" sz="2400" dirty="0"/>
              <a:t> price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Printed, not hand-written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Can have hand-written price information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</p:txBody>
      </p:sp>
      <p:pic>
        <p:nvPicPr>
          <p:cNvPr id="18436" name="Picture 17" descr="Screen Shot 2013-05-27 at 5.40.29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038" y="1435100"/>
            <a:ext cx="16827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105400"/>
            <a:ext cx="346075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4419600"/>
            <a:ext cx="168116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8" y="4764088"/>
            <a:ext cx="1939925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66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Advertisements are </a:t>
            </a:r>
            <a:r>
              <a:rPr lang="en-US" b="1" u="sng" smtClean="0"/>
              <a:t>not</a:t>
            </a:r>
          </a:p>
        </p:txBody>
      </p:sp>
      <p:sp>
        <p:nvSpPr>
          <p:cNvPr id="20482" name="Content Placeholder 6"/>
          <p:cNvSpPr txBox="1">
            <a:spLocks/>
          </p:cNvSpPr>
          <p:nvPr/>
        </p:nvSpPr>
        <p:spPr bwMode="auto">
          <a:xfrm>
            <a:off x="5778500" y="5894388"/>
            <a:ext cx="281940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>
                <a:latin typeface="Calibri" pitchFamily="34" charset="0"/>
              </a:rPr>
              <a:t>Product displays inside that are visible through the window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40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3841750"/>
            <a:ext cx="178435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1352550"/>
            <a:ext cx="273208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1263" y="3829050"/>
            <a:ext cx="1884362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1103313"/>
            <a:ext cx="219233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0" y="3933825"/>
            <a:ext cx="2819400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Box 22"/>
          <p:cNvSpPr txBox="1">
            <a:spLocks noChangeArrowheads="1"/>
          </p:cNvSpPr>
          <p:nvPr/>
        </p:nvSpPr>
        <p:spPr bwMode="auto">
          <a:xfrm>
            <a:off x="422275" y="5995988"/>
            <a:ext cx="3943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Unbranded references (e.g., cigars, hookah, cigarettes)</a:t>
            </a:r>
          </a:p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20489" name="TextBox 23"/>
          <p:cNvSpPr txBox="1">
            <a:spLocks noChangeArrowheads="1"/>
          </p:cNvSpPr>
          <p:nvPr/>
        </p:nvSpPr>
        <p:spPr bwMode="auto">
          <a:xfrm>
            <a:off x="6457950" y="2901950"/>
            <a:ext cx="12652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Store name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20490" name="TextBox 24"/>
          <p:cNvSpPr txBox="1">
            <a:spLocks noChangeArrowheads="1"/>
          </p:cNvSpPr>
          <p:nvPr/>
        </p:nvSpPr>
        <p:spPr bwMode="auto">
          <a:xfrm>
            <a:off x="1120775" y="3152775"/>
            <a:ext cx="2579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Hand-written promotions</a:t>
            </a:r>
          </a:p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675" y="4125913"/>
            <a:ext cx="2101850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Signs that advertise more than one product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2282825"/>
            <a:ext cx="889000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4508500"/>
            <a:ext cx="1608137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3508375"/>
            <a:ext cx="1439863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0638" y="2427288"/>
            <a:ext cx="6286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2725" y="1752600"/>
            <a:ext cx="2154238" cy="414338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Marlboro</a:t>
            </a:r>
            <a:endParaRPr lang="en-US" dirty="0"/>
          </a:p>
        </p:txBody>
      </p:sp>
      <p:pic>
        <p:nvPicPr>
          <p:cNvPr id="2253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4913" y="2292350"/>
            <a:ext cx="26606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663" y="4171950"/>
            <a:ext cx="9461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474913" y="1763713"/>
            <a:ext cx="2628900" cy="412750"/>
          </a:xfrm>
          <a:prstGeom prst="rect">
            <a:avLst/>
          </a:prstGeom>
        </p:spPr>
        <p:txBody>
          <a:bodyPr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Swisher Sweets</a:t>
            </a:r>
            <a:endParaRPr lang="en-US" dirty="0"/>
          </a:p>
        </p:txBody>
      </p:sp>
      <p:pic>
        <p:nvPicPr>
          <p:cNvPr id="22539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741488"/>
            <a:ext cx="2979738" cy="384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672138" y="5591175"/>
            <a:ext cx="29464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This sign advertises:</a:t>
            </a:r>
          </a:p>
          <a:p>
            <a:r>
              <a:rPr lang="en-US" dirty="0">
                <a:solidFill>
                  <a:srgbClr val="FF0066"/>
                </a:solidFill>
                <a:latin typeface="Calibri" pitchFamily="34" charset="0"/>
              </a:rPr>
              <a:t>-</a:t>
            </a:r>
            <a:r>
              <a:rPr lang="en-US" b="1" dirty="0">
                <a:solidFill>
                  <a:srgbClr val="FF0066"/>
                </a:solidFill>
                <a:latin typeface="Calibri" pitchFamily="34" charset="0"/>
              </a:rPr>
              <a:t>Cigarettes – non-menthol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FFC000"/>
                </a:solidFill>
                <a:latin typeface="Calibri" pitchFamily="34" charset="0"/>
              </a:rPr>
              <a:t>Cigarettes – menthol </a:t>
            </a:r>
          </a:p>
          <a:p>
            <a:pPr>
              <a:buFontTx/>
              <a:buChar char="-"/>
            </a:pPr>
            <a:r>
              <a:rPr lang="en-US" b="1" dirty="0" err="1">
                <a:solidFill>
                  <a:srgbClr val="00B050"/>
                </a:solidFill>
                <a:latin typeface="Calibri" pitchFamily="34" charset="0"/>
              </a:rPr>
              <a:t>Snus</a:t>
            </a:r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2541" name="TextBox 2"/>
          <p:cNvSpPr txBox="1">
            <a:spLocks noChangeArrowheads="1"/>
          </p:cNvSpPr>
          <p:nvPr/>
        </p:nvSpPr>
        <p:spPr bwMode="auto">
          <a:xfrm>
            <a:off x="374650" y="908050"/>
            <a:ext cx="8769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Some brands sell multiple tobacco products, therefore you might see signs that advertise more than one type of tobacco product. </a:t>
            </a:r>
          </a:p>
        </p:txBody>
      </p:sp>
      <p:sp>
        <p:nvSpPr>
          <p:cNvPr id="25" name="Rectangle 24"/>
          <p:cNvSpPr/>
          <p:nvPr/>
        </p:nvSpPr>
        <p:spPr>
          <a:xfrm rot="3550948">
            <a:off x="6257925" y="3398838"/>
            <a:ext cx="484187" cy="6492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19975029">
            <a:off x="7340600" y="3624263"/>
            <a:ext cx="450850" cy="61118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 rot="1874996">
            <a:off x="6207125" y="2595563"/>
            <a:ext cx="609600" cy="45085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486400" y="2286000"/>
            <a:ext cx="685800" cy="304800"/>
          </a:xfrm>
          <a:prstGeom prst="straightConnector1">
            <a:avLst/>
          </a:prstGeom>
          <a:ln w="57150" cmpd="sng">
            <a:solidFill>
              <a:srgbClr val="FF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01000" y="3886200"/>
            <a:ext cx="762000" cy="0"/>
          </a:xfrm>
          <a:prstGeom prst="straightConnector1">
            <a:avLst/>
          </a:prstGeom>
          <a:ln w="57150" cmpd="sng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86400" y="4038600"/>
            <a:ext cx="609600" cy="381000"/>
          </a:xfrm>
          <a:prstGeom prst="straightConnector1">
            <a:avLst/>
          </a:prstGeom>
          <a:ln w="5715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60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Where to look for advertisements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060450"/>
            <a:ext cx="9144000" cy="4191000"/>
          </a:xfrm>
        </p:spPr>
        <p:txBody>
          <a:bodyPr/>
          <a:lstStyle/>
          <a:p>
            <a:r>
              <a:rPr lang="en-US" dirty="0" smtClean="0"/>
              <a:t>Storefront windows, doors, building &amp; sidewalk </a:t>
            </a:r>
          </a:p>
          <a:p>
            <a:r>
              <a:rPr lang="en-US" dirty="0" smtClean="0"/>
              <a:t>Push/pull, enter/exit signs and functional items (e.g. shopping basket, trash can) with product advertisement</a:t>
            </a:r>
          </a:p>
          <a:p>
            <a:r>
              <a:rPr lang="en-US" dirty="0" smtClean="0"/>
              <a:t>Include advertisements on a door that is propped open and on top of gas pumps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93" y="4913847"/>
            <a:ext cx="18780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8" b="-1232"/>
          <a:stretch/>
        </p:blipFill>
        <p:spPr bwMode="auto">
          <a:xfrm>
            <a:off x="2369375" y="4356243"/>
            <a:ext cx="2190750" cy="24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0753" y="4356243"/>
            <a:ext cx="2228850" cy="244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47699" y="5434975"/>
            <a:ext cx="1143000" cy="6096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235473">
            <a:off x="2989613" y="4706156"/>
            <a:ext cx="762000" cy="130175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81353" y="4742747"/>
            <a:ext cx="533400" cy="74612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5714" y="4916321"/>
            <a:ext cx="1531917" cy="19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48600" y="5761903"/>
            <a:ext cx="533400" cy="101989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87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buy-personalised-gifts-online.co.uk/images/stories/random_image/cheap%20gift%20ideas%20thinking%20ma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3844925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1752600"/>
            <a:ext cx="9525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Screen Shot 2013-05-27 at 5.40.29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2667000"/>
            <a:ext cx="615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658813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Calibri" pitchFamily="34" charset="0"/>
              </a:rPr>
              <a:t>Let’s practice</a:t>
            </a:r>
            <a:r>
              <a:rPr lang="en-US" sz="3600" b="1" dirty="0" smtClean="0">
                <a:latin typeface="Calibri" pitchFamily="34" charset="0"/>
              </a:rPr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25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219200"/>
          </a:xfrm>
          <a:noFill/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Quiz #1: Which storefront windows/doors advertise tobacco products? (Choose all)</a:t>
            </a:r>
          </a:p>
        </p:txBody>
      </p:sp>
      <p:pic>
        <p:nvPicPr>
          <p:cNvPr id="27650" name="Picture 5" descr="17w1"/>
          <p:cNvPicPr>
            <a:picLocks noGrp="1" noChangeAspect="1" noChangeArrowheads="1"/>
          </p:cNvPicPr>
          <p:nvPr>
            <p:ph sz="half" idx="14"/>
          </p:nvPr>
        </p:nvPicPr>
        <p:blipFill>
          <a:blip r:embed="rId3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00" y="1817688"/>
            <a:ext cx="4038600" cy="2265362"/>
          </a:xfrm>
        </p:spPr>
      </p:pic>
      <p:pic>
        <p:nvPicPr>
          <p:cNvPr id="27651" name="Picture 5" descr="11w3"/>
          <p:cNvPicPr>
            <a:picLocks noGrp="1" noChangeAspect="1" noChangeArrowheads="1"/>
          </p:cNvPicPr>
          <p:nvPr>
            <p:ph sz="half" idx="15"/>
          </p:nvPr>
        </p:nvPicPr>
        <p:blipFill>
          <a:blip r:embed="rId4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817688"/>
            <a:ext cx="4038600" cy="2265362"/>
          </a:xfrm>
        </p:spPr>
      </p:pic>
      <p:sp>
        <p:nvSpPr>
          <p:cNvPr id="12" name="TextBox 11"/>
          <p:cNvSpPr txBox="1"/>
          <p:nvPr/>
        </p:nvSpPr>
        <p:spPr>
          <a:xfrm>
            <a:off x="406400" y="1847162"/>
            <a:ext cx="145989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6905" y="1881319"/>
            <a:ext cx="145989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</a:t>
            </a:r>
          </a:p>
        </p:txBody>
      </p:sp>
      <p:pic>
        <p:nvPicPr>
          <p:cNvPr id="27654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4281488"/>
            <a:ext cx="40306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4423" y="4281290"/>
            <a:ext cx="145989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</a:t>
            </a:r>
          </a:p>
        </p:txBody>
      </p:sp>
      <p:pic>
        <p:nvPicPr>
          <p:cNvPr id="27656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281488"/>
            <a:ext cx="4038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26905" y="4292475"/>
            <a:ext cx="145989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207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noFill/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Quiz #1: Which storefront windows/doors advertise tobacco products? Answer: </a:t>
            </a:r>
            <a:r>
              <a:rPr lang="en-US" sz="3200" b="1" dirty="0" smtClean="0">
                <a:solidFill>
                  <a:srgbClr val="00FF00"/>
                </a:solidFill>
              </a:rPr>
              <a:t>B, C, D</a:t>
            </a:r>
          </a:p>
        </p:txBody>
      </p:sp>
      <p:sp>
        <p:nvSpPr>
          <p:cNvPr id="29698" name="Content Placeholder 5"/>
          <p:cNvSpPr>
            <a:spLocks noGrp="1"/>
          </p:cNvSpPr>
          <p:nvPr>
            <p:ph sz="half" idx="14"/>
          </p:nvPr>
        </p:nvSpPr>
        <p:spPr>
          <a:xfrm>
            <a:off x="4648200" y="1600200"/>
            <a:ext cx="4038600" cy="226536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9699" name="Content Placeholder 6"/>
          <p:cNvSpPr>
            <a:spLocks noGrp="1"/>
          </p:cNvSpPr>
          <p:nvPr>
            <p:ph sz="half" idx="15"/>
          </p:nvPr>
        </p:nvSpPr>
        <p:spPr>
          <a:xfrm>
            <a:off x="4648200" y="4089400"/>
            <a:ext cx="4038600" cy="22653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9700" name="Picture 12" descr="Screen Shot 2013-05-29 at 6.09.29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9388"/>
            <a:ext cx="9144000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11430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Not an advertisement because it is unbranded.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9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219200"/>
          </a:xfrm>
          <a:noFill/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Quiz #2: Which products are advertised outside the store? </a:t>
            </a: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240536"/>
            <a:ext cx="5792001" cy="348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886325"/>
            <a:ext cx="4159250" cy="1828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00" y="5123597"/>
            <a:ext cx="249872" cy="2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1219200"/>
          </a:xfrm>
          <a:noFill/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Quiz #2: Which products are advertised outside the store? </a:t>
            </a:r>
            <a:r>
              <a:rPr lang="en-US" sz="2800" b="1" dirty="0" smtClean="0">
                <a:solidFill>
                  <a:schemeClr val="tx1"/>
                </a:solidFill>
              </a:rPr>
              <a:t>Answer: </a:t>
            </a:r>
            <a:r>
              <a:rPr lang="en-US" sz="2800" b="1" dirty="0" smtClean="0">
                <a:solidFill>
                  <a:srgbClr val="FF0066"/>
                </a:solidFill>
              </a:rPr>
              <a:t>Cigarettes – non menthol </a:t>
            </a:r>
            <a:r>
              <a:rPr lang="en-US" sz="2800" b="1" dirty="0" smtClean="0">
                <a:solidFill>
                  <a:schemeClr val="tx1"/>
                </a:solidFill>
              </a:rPr>
              <a:t>and</a:t>
            </a:r>
            <a:r>
              <a:rPr lang="en-US" sz="2800" b="1" dirty="0" smtClean="0">
                <a:solidFill>
                  <a:srgbClr val="00FF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cigarettes - menthol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7912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4175" y="4808538"/>
            <a:ext cx="3933825" cy="1869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2716213"/>
            <a:ext cx="22177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Cigarettes – menthol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1108075" y="3086100"/>
            <a:ext cx="1393825" cy="17938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138238" y="2700338"/>
            <a:ext cx="1363662" cy="1206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03988" y="2859088"/>
            <a:ext cx="26400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Cigarettes – non menthol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276600" y="1905000"/>
            <a:ext cx="4343400" cy="1035050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105400" y="2700338"/>
            <a:ext cx="2514600" cy="239712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59500" y="3043238"/>
            <a:ext cx="406400" cy="0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343400" y="3227388"/>
            <a:ext cx="3276600" cy="904875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4175" y="5047397"/>
            <a:ext cx="192722" cy="2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219200"/>
          </a:xfrm>
          <a:noFill/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Quiz #3: Which products are advertised outside the store?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886325"/>
            <a:ext cx="4159250" cy="18288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7725" y="1208088"/>
            <a:ext cx="5715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5600" y="5123597"/>
            <a:ext cx="249872" cy="2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8313" y="1066800"/>
            <a:ext cx="86868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Copies </a:t>
            </a:r>
            <a:r>
              <a:rPr lang="en-US" sz="2800" dirty="0">
                <a:latin typeface="+mn-lt"/>
              </a:rPr>
              <a:t>of survey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Pocket guide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Pen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Hard writing surface (e.g. </a:t>
            </a:r>
            <a:r>
              <a:rPr lang="en-US" sz="2800" dirty="0" smtClean="0">
                <a:latin typeface="+mn-lt"/>
              </a:rPr>
              <a:t>notebook, clipboard)</a:t>
            </a:r>
            <a:endParaRPr lang="en-US" sz="2800" dirty="0"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</a:rPr>
              <a:t>Optional: list of stores to visit, map of area </a:t>
            </a:r>
            <a:endParaRPr lang="en-US" dirty="0">
              <a:latin typeface="+mn-lt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5261">
            <a:off x="6752115" y="4004009"/>
            <a:ext cx="17023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Supplies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400" y="3504654"/>
            <a:ext cx="1935163" cy="300760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504654"/>
            <a:ext cx="2334030" cy="30205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  <a:noFill/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Quiz #3: Which products are advertised outside the store?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Answer: </a:t>
            </a:r>
            <a:r>
              <a:rPr lang="en-US" sz="2200" b="1" dirty="0" smtClean="0">
                <a:solidFill>
                  <a:srgbClr val="FF0066"/>
                </a:solidFill>
              </a:rPr>
              <a:t>Cigarettes – non menthol</a:t>
            </a:r>
            <a:r>
              <a:rPr lang="en-US" sz="2200" b="1" dirty="0" smtClean="0">
                <a:solidFill>
                  <a:schemeClr val="tx1"/>
                </a:solidFill>
              </a:rPr>
              <a:t>, </a:t>
            </a:r>
            <a:r>
              <a:rPr lang="en-US" sz="2200" b="1" dirty="0" smtClean="0">
                <a:solidFill>
                  <a:srgbClr val="FFC000"/>
                </a:solidFill>
              </a:rPr>
              <a:t>cigarettes – menthol </a:t>
            </a:r>
            <a:r>
              <a:rPr lang="en-US" sz="2200" b="1" dirty="0" smtClean="0">
                <a:solidFill>
                  <a:schemeClr val="tx1"/>
                </a:solidFill>
              </a:rPr>
              <a:t>and </a:t>
            </a:r>
            <a:r>
              <a:rPr lang="en-US" sz="2200" b="1" dirty="0" smtClean="0">
                <a:solidFill>
                  <a:srgbClr val="FF00FF"/>
                </a:solidFill>
              </a:rPr>
              <a:t>e-cigarettes</a:t>
            </a:r>
            <a:endParaRPr lang="en-US" sz="2000" b="1" dirty="0" smtClean="0">
              <a:solidFill>
                <a:srgbClr val="FF00FF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1208088"/>
            <a:ext cx="5715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4876800"/>
            <a:ext cx="4406900" cy="18780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1"/>
          <p:cNvSpPr>
            <a:spLocks noChangeArrowheads="1"/>
          </p:cNvSpPr>
          <p:nvPr/>
        </p:nvSpPr>
        <p:spPr bwMode="auto">
          <a:xfrm>
            <a:off x="76200" y="22209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FF"/>
                </a:solidFill>
                <a:latin typeface="Calibri" pitchFamily="34" charset="0"/>
              </a:rPr>
              <a:t>E-cigarettes</a:t>
            </a:r>
            <a:endParaRPr lang="en-US" b="1">
              <a:latin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1600" y="2438400"/>
            <a:ext cx="762000" cy="152400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732213" y="4117975"/>
            <a:ext cx="22177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Cigarettes – menthol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572000" y="3048000"/>
            <a:ext cx="228600" cy="11747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70450" y="3352800"/>
            <a:ext cx="539750" cy="8699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62400" y="3276600"/>
            <a:ext cx="749300" cy="94615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49650" y="1865313"/>
            <a:ext cx="26416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Cigarettes – non menthol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646613" y="2209800"/>
            <a:ext cx="153987" cy="533400"/>
          </a:xfrm>
          <a:prstGeom prst="straightConnector1">
            <a:avLst/>
          </a:prstGeom>
          <a:ln w="57150">
            <a:solidFill>
              <a:srgbClr val="FF0066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0" y="5123597"/>
            <a:ext cx="249872" cy="28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46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219200"/>
          </a:xfrm>
        </p:spPr>
        <p:txBody>
          <a:bodyPr/>
          <a:lstStyle/>
          <a:p>
            <a:r>
              <a:rPr lang="en-US" sz="3600" b="1" dirty="0" smtClean="0"/>
              <a:t>Time to go inside the store!</a:t>
            </a:r>
            <a:endParaRPr lang="en-US" sz="3600" b="1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52400" y="873125"/>
            <a:ext cx="8970963" cy="30892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0D0D0D"/>
                </a:solidFill>
              </a:rPr>
              <a:t>Completing this survey may require talking with a cashier or other store employee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0D0D0D"/>
                </a:solidFill>
              </a:rPr>
              <a:t>Refer to the training materials from your local health department or community agency about introducing yourself in each store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0D0D0D"/>
                </a:solidFill>
              </a:rPr>
              <a:t>Courtesy is important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D0D0D"/>
                </a:solidFill>
              </a:rPr>
              <a:t>Wait for paying customers to finish before asking questions of a cashier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D0D0D"/>
                </a:solidFill>
              </a:rPr>
              <a:t>Don’t block the doors or aisles and avoid disrupting store employees or customers 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486275"/>
            <a:ext cx="2857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611" y="3886200"/>
            <a:ext cx="5085389" cy="2865074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7</a:t>
            </a:r>
            <a:r>
              <a:rPr lang="en-US" sz="3600" b="1" dirty="0" smtClean="0"/>
              <a:t>. Store type</a:t>
            </a:r>
            <a:endParaRPr lang="en-US" sz="3600" b="1" dirty="0"/>
          </a:p>
        </p:txBody>
      </p:sp>
      <p:sp>
        <p:nvSpPr>
          <p:cNvPr id="40964" name="Content Placeholder 6"/>
          <p:cNvSpPr txBox="1">
            <a:spLocks/>
          </p:cNvSpPr>
          <p:nvPr/>
        </p:nvSpPr>
        <p:spPr bwMode="auto">
          <a:xfrm>
            <a:off x="4706938" y="1676400"/>
            <a:ext cx="42513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2800" dirty="0">
                <a:latin typeface="Calibri" pitchFamily="34" charset="0"/>
              </a:rPr>
              <a:t>Choose </a:t>
            </a:r>
            <a:r>
              <a:rPr lang="en-US" sz="2800" dirty="0" smtClean="0">
                <a:latin typeface="Calibri" pitchFamily="34" charset="0"/>
              </a:rPr>
              <a:t>one from </a:t>
            </a:r>
            <a:r>
              <a:rPr lang="en-US" sz="2800" dirty="0">
                <a:latin typeface="Calibri" pitchFamily="34" charset="0"/>
              </a:rPr>
              <a:t>seven store types defined in the following slides. 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3163" y="3714750"/>
            <a:ext cx="35814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0288" y="6375400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Box 7"/>
          <p:cNvSpPr txBox="1">
            <a:spLocks noChangeArrowheads="1"/>
          </p:cNvSpPr>
          <p:nvPr/>
        </p:nvSpPr>
        <p:spPr bwMode="auto">
          <a:xfrm>
            <a:off x="5403850" y="6375400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1168198"/>
            <a:ext cx="4129086" cy="534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2450" y="4305300"/>
            <a:ext cx="3828550" cy="8001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D0D0D"/>
                </a:solidFill>
              </a:rPr>
              <a:t/>
            </a:r>
            <a:br>
              <a:rPr lang="en-US" sz="3600" b="1" dirty="0" smtClean="0">
                <a:solidFill>
                  <a:srgbClr val="0D0D0D"/>
                </a:solidFill>
              </a:rPr>
            </a:br>
            <a:r>
              <a:rPr lang="en-US" sz="3600" b="1" dirty="0" smtClean="0">
                <a:solidFill>
                  <a:srgbClr val="0D0D0D"/>
                </a:solidFill>
              </a:rPr>
              <a:t>Convenience </a:t>
            </a:r>
            <a:r>
              <a:rPr lang="en-US" sz="3600" b="1" dirty="0">
                <a:solidFill>
                  <a:srgbClr val="0D0D0D"/>
                </a:solidFill>
              </a:rPr>
              <a:t>store with or without </a:t>
            </a:r>
            <a:r>
              <a:rPr lang="en-US" sz="3600" b="1" dirty="0" smtClean="0">
                <a:solidFill>
                  <a:srgbClr val="0D0D0D"/>
                </a:solidFill>
              </a:rPr>
              <a:t>gas</a:t>
            </a:r>
            <a:r>
              <a:rPr lang="en-US" sz="3600" dirty="0">
                <a:solidFill>
                  <a:srgbClr val="0D0D0D"/>
                </a:solidFill>
              </a:rPr>
              <a:t/>
            </a:r>
            <a:br>
              <a:rPr lang="en-US" sz="3600" dirty="0">
                <a:solidFill>
                  <a:srgbClr val="0D0D0D"/>
                </a:solidFill>
              </a:rPr>
            </a:br>
            <a:endParaRPr lang="en-US" sz="3600" dirty="0"/>
          </a:p>
        </p:txBody>
      </p:sp>
      <p:sp>
        <p:nvSpPr>
          <p:cNvPr id="43009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066800"/>
            <a:ext cx="4953000" cy="5827713"/>
          </a:xfrm>
        </p:spPr>
        <p:txBody>
          <a:bodyPr/>
          <a:lstStyle/>
          <a:p>
            <a:r>
              <a:rPr lang="en-US" sz="2800" dirty="0" smtClean="0">
                <a:solidFill>
                  <a:srgbClr val="0D0D0D"/>
                </a:solidFill>
              </a:rPr>
              <a:t>Sell limited line of goods (e.g., milk, bread, soda, snacks)</a:t>
            </a:r>
          </a:p>
          <a:p>
            <a:r>
              <a:rPr lang="en-US" sz="2800" dirty="0" smtClean="0">
                <a:solidFill>
                  <a:srgbClr val="0D0D0D"/>
                </a:solidFill>
              </a:rPr>
              <a:t>Can have gas pumps </a:t>
            </a:r>
          </a:p>
          <a:p>
            <a:r>
              <a:rPr lang="en-US" sz="2800" dirty="0" smtClean="0">
                <a:solidFill>
                  <a:srgbClr val="0D0D0D"/>
                </a:solidFill>
              </a:rPr>
              <a:t>Do </a:t>
            </a:r>
            <a:r>
              <a:rPr lang="en-US" sz="2800" u="sng" dirty="0" smtClean="0">
                <a:solidFill>
                  <a:srgbClr val="0D0D0D"/>
                </a:solidFill>
              </a:rPr>
              <a:t>NOT</a:t>
            </a:r>
            <a:r>
              <a:rPr lang="en-US" sz="2800" dirty="0" smtClean="0">
                <a:solidFill>
                  <a:srgbClr val="0D0D0D"/>
                </a:solidFill>
              </a:rPr>
              <a:t> sell uncooked meats intended to be cooked before eating </a:t>
            </a:r>
          </a:p>
          <a:p>
            <a:r>
              <a:rPr lang="en-US" sz="2800" dirty="0" smtClean="0">
                <a:solidFill>
                  <a:srgbClr val="0D0D0D"/>
                </a:solidFill>
              </a:rPr>
              <a:t>Popular convenience stores include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7-Eleven 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Arco AM/PM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Chevron Food Mart 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5030788"/>
            <a:ext cx="310673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00" y="990600"/>
            <a:ext cx="31480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944813"/>
            <a:ext cx="26749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05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D0D0D"/>
                </a:solidFill>
              </a:rPr>
              <a:t>Drug store/pharmacy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123950"/>
            <a:ext cx="4953000" cy="5734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D0D0D"/>
                </a:solidFill>
              </a:rPr>
              <a:t>Known primarily for selling prescription drugs and over the counter medicines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D0D0D"/>
                </a:solidFill>
              </a:rPr>
              <a:t>Popular drug store/pharmacies include</a:t>
            </a:r>
            <a:endParaRPr lang="en-US" dirty="0">
              <a:solidFill>
                <a:srgbClr val="0D0D0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D0D0D"/>
                </a:solidFill>
              </a:rPr>
              <a:t>Duane Reade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D0D0D"/>
                </a:solidFill>
              </a:rPr>
              <a:t>Walgreens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D0D0D"/>
                </a:solidFill>
              </a:rPr>
              <a:t>Rite Aid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D0D0D"/>
                </a:solidFill>
              </a:rPr>
              <a:t> 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3124200"/>
            <a:ext cx="3313113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0" y="1241425"/>
            <a:ext cx="2252663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519" y="4996062"/>
            <a:ext cx="2651124" cy="176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1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D0D0D"/>
                </a:solidFill>
              </a:rPr>
              <a:t>Beer, wine or liquor store</a:t>
            </a:r>
            <a:endParaRPr lang="en-US" sz="3600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066800"/>
            <a:ext cx="4953000" cy="58277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rgbClr val="0D0D0D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rgbClr val="0D0D0D"/>
              </a:solidFill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219200"/>
            <a:ext cx="4953000" cy="54895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D0D0D"/>
                </a:solidFill>
              </a:rPr>
              <a:t>Sell mostly beer, wine and/or liquor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D0D0D"/>
                </a:solidFill>
              </a:rPr>
              <a:t>May sell a limited supply of snack foods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D0D0D"/>
                </a:solidFill>
              </a:rPr>
              <a:t>Popular </a:t>
            </a:r>
            <a:r>
              <a:rPr lang="en-US" dirty="0" smtClean="0">
                <a:solidFill>
                  <a:srgbClr val="0D0D0D"/>
                </a:solidFill>
              </a:rPr>
              <a:t>beer, wine or liquor stores include</a:t>
            </a:r>
            <a:endParaRPr lang="en-US" dirty="0">
              <a:solidFill>
                <a:srgbClr val="0D0D0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D0D0D"/>
                </a:solidFill>
              </a:rPr>
              <a:t>ABC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err="1" smtClean="0">
                <a:solidFill>
                  <a:srgbClr val="0D0D0D"/>
                </a:solidFill>
              </a:rPr>
              <a:t>BevMo</a:t>
            </a:r>
            <a:r>
              <a:rPr lang="en-US" dirty="0" smtClean="0">
                <a:solidFill>
                  <a:srgbClr val="0D0D0D"/>
                </a:solidFill>
              </a:rPr>
              <a:t>! </a:t>
            </a:r>
            <a:endParaRPr lang="en-US" dirty="0">
              <a:solidFill>
                <a:srgbClr val="0D0D0D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>
              <a:solidFill>
                <a:srgbClr val="0D0D0D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>
              <a:solidFill>
                <a:srgbClr val="0D0D0D"/>
              </a:solidFill>
            </a:endParaRPr>
          </a:p>
        </p:txBody>
      </p:sp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7623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4375150"/>
            <a:ext cx="37623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2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D0D0D"/>
                </a:solidFill>
              </a:rPr>
              <a:t>Grocery store or supermarket </a:t>
            </a:r>
            <a:endParaRPr lang="en-US" sz="3600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066800"/>
            <a:ext cx="4953000" cy="5638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Includes small market, deli and produce market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Some have gas pumps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Sell raw meat that is meant to be cooked at home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The sale of raw meat (meant to be cooked at home) distinguishes a grocery store from a convenience store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D0D0D"/>
                </a:solidFill>
              </a:rPr>
              <a:t>Popular </a:t>
            </a:r>
            <a:r>
              <a:rPr lang="en-US" sz="2400" dirty="0" smtClean="0">
                <a:solidFill>
                  <a:srgbClr val="0D0D0D"/>
                </a:solidFill>
              </a:rPr>
              <a:t>grocery stores or supermarkets include</a:t>
            </a:r>
            <a:endParaRPr lang="en-US" sz="2400" dirty="0">
              <a:solidFill>
                <a:srgbClr val="0D0D0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Stop &amp; Shop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err="1" smtClean="0">
                <a:solidFill>
                  <a:srgbClr val="0D0D0D"/>
                </a:solidFill>
              </a:rPr>
              <a:t>Piggly</a:t>
            </a:r>
            <a:r>
              <a:rPr lang="en-US" sz="2000" dirty="0" smtClean="0">
                <a:solidFill>
                  <a:srgbClr val="0D0D0D"/>
                </a:solidFill>
              </a:rPr>
              <a:t> Wiggly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Safeway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Lucky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9163"/>
            <a:ext cx="371316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4"/>
          <a:stretch>
            <a:fillRect/>
          </a:stretch>
        </p:blipFill>
        <p:spPr bwMode="auto">
          <a:xfrm>
            <a:off x="727075" y="3276600"/>
            <a:ext cx="25241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1066800"/>
            <a:ext cx="2792413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91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D0D0D"/>
                </a:solidFill>
              </a:rPr>
              <a:t>Mass merchandiser or discount store</a:t>
            </a:r>
            <a:endParaRPr lang="en-US" sz="3600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447800"/>
            <a:ext cx="4953000" cy="5257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Sell variety of goods including clothes, electronics and food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0D0D0D"/>
                </a:solidFill>
              </a:rPr>
              <a:t>Sell products at lower prices than traditional retail outlets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D0D0D"/>
                </a:solidFill>
              </a:rPr>
              <a:t>Some have gas </a:t>
            </a:r>
            <a:r>
              <a:rPr lang="en-US" sz="2400" dirty="0" smtClean="0">
                <a:solidFill>
                  <a:srgbClr val="0D0D0D"/>
                </a:solidFill>
              </a:rPr>
              <a:t>pumps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D0D0D"/>
                </a:solidFill>
              </a:rPr>
              <a:t>Popular </a:t>
            </a:r>
            <a:r>
              <a:rPr lang="en-US" sz="2400" dirty="0" smtClean="0">
                <a:solidFill>
                  <a:srgbClr val="0D0D0D"/>
                </a:solidFill>
              </a:rPr>
              <a:t>mass merchandisers and discount stores include </a:t>
            </a:r>
            <a:endParaRPr lang="en-US" sz="2400" dirty="0">
              <a:solidFill>
                <a:srgbClr val="0D0D0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err="1" smtClean="0">
                <a:solidFill>
                  <a:srgbClr val="0D0D0D"/>
                </a:solidFill>
              </a:rPr>
              <a:t>Walmart</a:t>
            </a:r>
            <a:endParaRPr lang="en-US" sz="2000" dirty="0" smtClean="0">
              <a:solidFill>
                <a:srgbClr val="0D0D0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Costco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Sam’s Club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Dollar General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sz="2000" dirty="0" smtClean="0">
                <a:solidFill>
                  <a:srgbClr val="0D0D0D"/>
                </a:solidFill>
              </a:rPr>
              <a:t>Family Dollar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38" y="1524000"/>
            <a:ext cx="35115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303" y="4191000"/>
            <a:ext cx="4144827" cy="21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4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D0D0D"/>
                </a:solidFill>
              </a:rPr>
              <a:t>Tobacco shop </a:t>
            </a:r>
            <a:endParaRPr lang="en-US" sz="3600" b="1" dirty="0" smtClean="0"/>
          </a:p>
        </p:txBody>
      </p:sp>
      <p:sp>
        <p:nvSpPr>
          <p:cNvPr id="53249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295400"/>
            <a:ext cx="4953000" cy="5410200"/>
          </a:xfrm>
        </p:spPr>
        <p:txBody>
          <a:bodyPr/>
          <a:lstStyle/>
          <a:p>
            <a:r>
              <a:rPr lang="en-US" smtClean="0">
                <a:solidFill>
                  <a:srgbClr val="0D0D0D"/>
                </a:solidFill>
              </a:rPr>
              <a:t>Smoke shop or other retailer that primarily sells tobacco products</a:t>
            </a:r>
          </a:p>
          <a:p>
            <a:r>
              <a:rPr lang="en-US" smtClean="0">
                <a:solidFill>
                  <a:srgbClr val="0D0D0D"/>
                </a:solidFill>
              </a:rPr>
              <a:t>Includes hookah bars, e-cigarette shops and cigar shops</a:t>
            </a:r>
          </a:p>
          <a:p>
            <a:r>
              <a:rPr lang="en-US" smtClean="0">
                <a:solidFill>
                  <a:srgbClr val="0D0D0D"/>
                </a:solidFill>
              </a:rPr>
              <a:t>Popular tobacco shops include</a:t>
            </a:r>
          </a:p>
          <a:p>
            <a:pPr lvl="1"/>
            <a:r>
              <a:rPr lang="en-US" smtClean="0">
                <a:solidFill>
                  <a:srgbClr val="0D0D0D"/>
                </a:solidFill>
              </a:rPr>
              <a:t>Cigarettes cheaper</a:t>
            </a:r>
          </a:p>
          <a:p>
            <a:pPr lvl="1"/>
            <a:r>
              <a:rPr lang="en-US" smtClean="0">
                <a:solidFill>
                  <a:srgbClr val="0D0D0D"/>
                </a:solidFill>
              </a:rPr>
              <a:t>Cigar shops </a:t>
            </a:r>
          </a:p>
          <a:p>
            <a:endParaRPr lang="en-US" smtClean="0">
              <a:solidFill>
                <a:srgbClr val="0D0D0D"/>
              </a:solidFill>
            </a:endParaRPr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76350"/>
            <a:ext cx="1798638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767138"/>
            <a:ext cx="3651250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323975"/>
            <a:ext cx="16700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8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D0D0D"/>
                </a:solidFill>
              </a:rPr>
              <a:t>Other shops </a:t>
            </a:r>
            <a:endParaRPr lang="en-US" sz="3600" b="1" dirty="0" smtClean="0"/>
          </a:p>
        </p:txBody>
      </p:sp>
      <p:sp>
        <p:nvSpPr>
          <p:cNvPr id="55297" name="Content Placeholder 5"/>
          <p:cNvSpPr>
            <a:spLocks noGrp="1"/>
          </p:cNvSpPr>
          <p:nvPr>
            <p:ph sz="half" idx="4294967295"/>
          </p:nvPr>
        </p:nvSpPr>
        <p:spPr>
          <a:xfrm>
            <a:off x="4191000" y="1219200"/>
            <a:ext cx="4953000" cy="4953000"/>
          </a:xfrm>
        </p:spPr>
        <p:txBody>
          <a:bodyPr/>
          <a:lstStyle/>
          <a:p>
            <a:r>
              <a:rPr lang="en-US" sz="2800" dirty="0" smtClean="0">
                <a:solidFill>
                  <a:srgbClr val="0D0D0D"/>
                </a:solidFill>
              </a:rPr>
              <a:t>Select “other” if none of the six store types fit </a:t>
            </a:r>
          </a:p>
          <a:p>
            <a:r>
              <a:rPr lang="en-US" sz="2800" dirty="0" smtClean="0">
                <a:solidFill>
                  <a:srgbClr val="0D0D0D"/>
                </a:solidFill>
              </a:rPr>
              <a:t>Specify the store type (write a brief description) </a:t>
            </a:r>
          </a:p>
          <a:p>
            <a:r>
              <a:rPr lang="en-US" sz="2800" dirty="0" smtClean="0">
                <a:solidFill>
                  <a:srgbClr val="0D0D0D"/>
                </a:solidFill>
              </a:rPr>
              <a:t>Other shops may include 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Gas station kiosk 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Donut shop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Bait &amp; Tackle 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Cell phone or electronic store </a:t>
            </a:r>
          </a:p>
          <a:p>
            <a:pPr lvl="1"/>
            <a:r>
              <a:rPr lang="en-US" sz="2400" dirty="0" smtClean="0">
                <a:solidFill>
                  <a:srgbClr val="0D0D0D"/>
                </a:solidFill>
              </a:rPr>
              <a:t>Auto repair shop 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3886200"/>
            <a:ext cx="3733800" cy="2753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312381"/>
            <a:ext cx="3733801" cy="2218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0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00400" y="723900"/>
            <a:ext cx="59563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</a:rPr>
              <a:t>20 </a:t>
            </a:r>
            <a:r>
              <a:rPr lang="en-US" sz="2800" dirty="0">
                <a:latin typeface="+mn-lt"/>
              </a:rPr>
              <a:t>questions, </a:t>
            </a:r>
            <a:r>
              <a:rPr lang="en-US" sz="2800" dirty="0" smtClean="0">
                <a:latin typeface="+mn-lt"/>
              </a:rPr>
              <a:t>≈10 </a:t>
            </a:r>
            <a:r>
              <a:rPr lang="en-US" sz="2800" dirty="0">
                <a:latin typeface="+mn-lt"/>
              </a:rPr>
              <a:t>minutes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Tasks include assessing the </a:t>
            </a:r>
            <a:r>
              <a:rPr lang="en-US" sz="2800" dirty="0" smtClean="0">
                <a:latin typeface="+mn-lt"/>
              </a:rPr>
              <a:t>following:</a:t>
            </a:r>
            <a:endParaRPr lang="en-US" sz="2800" dirty="0">
              <a:latin typeface="+mn-lt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Types of tobacco products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</a:rPr>
              <a:t>Outside </a:t>
            </a:r>
            <a:r>
              <a:rPr lang="en-US" sz="2800" dirty="0">
                <a:latin typeface="+mn-lt"/>
              </a:rPr>
              <a:t>advertisements </a:t>
            </a:r>
            <a:endParaRPr lang="en-US" sz="2800" dirty="0" smtClean="0">
              <a:latin typeface="+mn-lt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</a:rPr>
              <a:t>Store </a:t>
            </a:r>
            <a:r>
              <a:rPr lang="en-US" sz="2800" dirty="0">
                <a:latin typeface="+mn-lt"/>
              </a:rPr>
              <a:t>type 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Store qualities (e.g., pharmacy, </a:t>
            </a:r>
            <a:r>
              <a:rPr lang="en-US" sz="2800" dirty="0" smtClean="0">
                <a:latin typeface="+mn-lt"/>
              </a:rPr>
              <a:t>alcohol sold)</a:t>
            </a:r>
            <a:endParaRPr lang="en-US" sz="2800" dirty="0">
              <a:latin typeface="+mn-lt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</a:rPr>
              <a:t>Product </a:t>
            </a:r>
            <a:r>
              <a:rPr lang="en-US" sz="2800" dirty="0">
                <a:latin typeface="+mn-lt"/>
              </a:rPr>
              <a:t>placement </a:t>
            </a:r>
            <a:endParaRPr lang="en-US" sz="2800" dirty="0" smtClean="0">
              <a:latin typeface="+mn-lt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latin typeface="+mn-lt"/>
              </a:rPr>
              <a:t>Interior tobacco ad placement</a:t>
            </a:r>
            <a:endParaRPr lang="en-US" sz="2800" dirty="0">
              <a:latin typeface="+mn-lt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Price promotions 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latin typeface="+mn-lt"/>
              </a:rPr>
              <a:t>Prices </a:t>
            </a:r>
            <a:r>
              <a:rPr lang="en-US" sz="2800" dirty="0" smtClean="0">
                <a:latin typeface="+mn-lt"/>
              </a:rPr>
              <a:t>for three tobacco products</a:t>
            </a:r>
            <a:endParaRPr lang="en-US" sz="28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9698" name="Title 5"/>
          <p:cNvSpPr txBox="1">
            <a:spLocks/>
          </p:cNvSpPr>
          <p:nvPr/>
        </p:nvSpPr>
        <p:spPr bwMode="auto">
          <a:xfrm>
            <a:off x="3441700" y="0"/>
            <a:ext cx="5702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dirty="0" smtClean="0">
                <a:latin typeface="Calibri" pitchFamily="34" charset="0"/>
              </a:rPr>
              <a:t>STARS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74745"/>
            <a:ext cx="2334030" cy="30205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2334032" cy="302051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8</a:t>
            </a:r>
            <a:r>
              <a:rPr lang="en-US" sz="3600" b="1" dirty="0" smtClean="0"/>
              <a:t>. Any tobacco products sold here?</a:t>
            </a:r>
            <a:endParaRPr lang="en-US" sz="3600" b="1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6405563"/>
            <a:ext cx="5635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12"/>
          <p:cNvSpPr txBox="1">
            <a:spLocks noChangeArrowheads="1"/>
          </p:cNvSpPr>
          <p:nvPr/>
        </p:nvSpPr>
        <p:spPr bwMode="auto">
          <a:xfrm>
            <a:off x="5562600" y="6388100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57350" name="Rectangle 1"/>
          <p:cNvSpPr>
            <a:spLocks noChangeArrowheads="1"/>
          </p:cNvSpPr>
          <p:nvPr/>
        </p:nvSpPr>
        <p:spPr bwMode="auto">
          <a:xfrm>
            <a:off x="4567238" y="879475"/>
            <a:ext cx="4495800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Select </a:t>
            </a:r>
            <a:r>
              <a:rPr lang="en-US" sz="2000" b="1" dirty="0">
                <a:latin typeface="Calibri" pitchFamily="34" charset="0"/>
              </a:rPr>
              <a:t>Yes</a:t>
            </a:r>
            <a:r>
              <a:rPr lang="en-US" sz="2000" dirty="0">
                <a:latin typeface="Calibri" pitchFamily="34" charset="0"/>
              </a:rPr>
              <a:t> if any tobacco product(s) is sold and is visible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If you cannot see tobacco products, ask the cashier whether the store sells them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Select </a:t>
            </a:r>
            <a:r>
              <a:rPr lang="en-US" sz="2000" b="1" dirty="0">
                <a:latin typeface="Calibri" pitchFamily="34" charset="0"/>
              </a:rPr>
              <a:t>Yes but not visible to customers </a:t>
            </a:r>
            <a:r>
              <a:rPr lang="en-US" sz="2000" dirty="0">
                <a:latin typeface="Calibri" pitchFamily="34" charset="0"/>
              </a:rPr>
              <a:t>if tobacco products are kept in a case so that they can not be seen by customers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Select </a:t>
            </a:r>
            <a:r>
              <a:rPr lang="en-US" sz="2000" b="1" dirty="0">
                <a:latin typeface="Calibri" pitchFamily="34" charset="0"/>
              </a:rPr>
              <a:t>No</a:t>
            </a:r>
            <a:r>
              <a:rPr lang="en-US" sz="2000" dirty="0">
                <a:latin typeface="Calibri" pitchFamily="34" charset="0"/>
              </a:rPr>
              <a:t> if there are no tobacco products sold at the location </a:t>
            </a:r>
          </a:p>
          <a:p>
            <a:pPr lvl="1"/>
            <a:r>
              <a:rPr lang="en-US" dirty="0">
                <a:latin typeface="Calibri" pitchFamily="34" charset="0"/>
              </a:rPr>
              <a:t>- Do not continue with survey if focusing on tobacco retailers</a:t>
            </a:r>
          </a:p>
        </p:txBody>
      </p:sp>
      <p:pic>
        <p:nvPicPr>
          <p:cNvPr id="5735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3498850" cy="12033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44576"/>
            <a:ext cx="4129086" cy="534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33400" y="4914531"/>
            <a:ext cx="3810000" cy="5778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/>
              <a:t>Where to look for tobacco products</a:t>
            </a:r>
            <a:endParaRPr lang="en-US" b="1" smtClean="0"/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2839829" cy="3179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124200" cy="2088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987425"/>
            <a:ext cx="2814638" cy="89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987425"/>
            <a:ext cx="3094037" cy="2320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74" name="Rectangle 2"/>
          <p:cNvSpPr>
            <a:spLocks noChangeArrowheads="1"/>
          </p:cNvSpPr>
          <p:nvPr/>
        </p:nvSpPr>
        <p:spPr bwMode="auto">
          <a:xfrm>
            <a:off x="793750" y="3308350"/>
            <a:ext cx="2435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Often near cash register</a:t>
            </a:r>
          </a:p>
        </p:txBody>
      </p:sp>
      <p:sp>
        <p:nvSpPr>
          <p:cNvPr id="58375" name="Rectangle 4"/>
          <p:cNvSpPr>
            <a:spLocks noChangeArrowheads="1"/>
          </p:cNvSpPr>
          <p:nvPr/>
        </p:nvSpPr>
        <p:spPr bwMode="auto">
          <a:xfrm>
            <a:off x="323850" y="5921375"/>
            <a:ext cx="3375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Walk around store, particularly if you are in a supermarket or mass merchandiser.</a:t>
            </a:r>
          </a:p>
        </p:txBody>
      </p:sp>
      <p:sp>
        <p:nvSpPr>
          <p:cNvPr id="58376" name="Rectangle 5"/>
          <p:cNvSpPr>
            <a:spLocks noChangeArrowheads="1"/>
          </p:cNvSpPr>
          <p:nvPr/>
        </p:nvSpPr>
        <p:spPr bwMode="auto">
          <a:xfrm>
            <a:off x="4610100" y="1935163"/>
            <a:ext cx="419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Indicate that tobacco is still sold at the store even if the product is “out of stock” </a:t>
            </a:r>
          </a:p>
        </p:txBody>
      </p:sp>
      <p:sp>
        <p:nvSpPr>
          <p:cNvPr id="58377" name="Rectangle 6"/>
          <p:cNvSpPr>
            <a:spLocks noChangeArrowheads="1"/>
          </p:cNvSpPr>
          <p:nvPr/>
        </p:nvSpPr>
        <p:spPr bwMode="auto">
          <a:xfrm>
            <a:off x="4610100" y="5911850"/>
            <a:ext cx="4191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Sometimes advertisements are visible but products are not. Products might not be visible if they are in a covered display case.</a:t>
            </a:r>
          </a:p>
        </p:txBody>
      </p:sp>
    </p:spTree>
    <p:extLst>
      <p:ext uri="{BB962C8B-B14F-4D97-AF65-F5344CB8AC3E}">
        <p14:creationId xmlns:p14="http://schemas.microsoft.com/office/powerpoint/2010/main" val="18352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9. Does the store have a pharmacy counter?</a:t>
            </a:r>
            <a:endParaRPr lang="en-US" b="1" dirty="0"/>
          </a:p>
        </p:txBody>
      </p:sp>
      <p:sp>
        <p:nvSpPr>
          <p:cNvPr id="60420" name="Content Placeholder 6"/>
          <p:cNvSpPr txBox="1">
            <a:spLocks/>
          </p:cNvSpPr>
          <p:nvPr/>
        </p:nvSpPr>
        <p:spPr bwMode="auto">
          <a:xfrm>
            <a:off x="4724400" y="9906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smtClean="0">
                <a:latin typeface="Calibri" pitchFamily="34" charset="0"/>
              </a:rPr>
              <a:t>Select </a:t>
            </a:r>
            <a:r>
              <a:rPr lang="en-US" sz="2800" b="1" dirty="0">
                <a:latin typeface="Calibri" pitchFamily="34" charset="0"/>
              </a:rPr>
              <a:t>Yes</a:t>
            </a:r>
            <a:r>
              <a:rPr lang="en-US" sz="2800" dirty="0">
                <a:latin typeface="Calibri" pitchFamily="34" charset="0"/>
              </a:rPr>
              <a:t> if the store has a pharmacy counter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Select </a:t>
            </a:r>
            <a:r>
              <a:rPr lang="en-US" sz="2800" b="1" dirty="0">
                <a:latin typeface="Calibri" pitchFamily="34" charset="0"/>
              </a:rPr>
              <a:t>No</a:t>
            </a:r>
            <a:r>
              <a:rPr lang="en-US" sz="2800" dirty="0">
                <a:latin typeface="Calibri" pitchFamily="34" charset="0"/>
              </a:rPr>
              <a:t> if the store does not have a pharmacy </a:t>
            </a:r>
            <a:r>
              <a:rPr lang="en-US" sz="2800" dirty="0" smtClean="0">
                <a:latin typeface="Calibri" pitchFamily="34" charset="0"/>
              </a:rPr>
              <a:t>counter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b="1" dirty="0" smtClean="0">
                <a:latin typeface="Calibri" pitchFamily="34" charset="0"/>
              </a:rPr>
              <a:t>NOTE: </a:t>
            </a:r>
            <a:r>
              <a:rPr lang="en-US" sz="2400" dirty="0" smtClean="0">
                <a:latin typeface="Calibri" pitchFamily="34" charset="0"/>
              </a:rPr>
              <a:t>Stores do not have to be a drug store/pharmacy to have a pharmacy counter (e.g. </a:t>
            </a:r>
            <a:r>
              <a:rPr lang="en-US" sz="2400" dirty="0" err="1" smtClean="0">
                <a:latin typeface="Calibri" pitchFamily="34" charset="0"/>
              </a:rPr>
              <a:t>WalMart</a:t>
            </a:r>
            <a:r>
              <a:rPr lang="en-US" sz="2400" dirty="0" smtClean="0">
                <a:latin typeface="Calibri" pitchFamily="34" charset="0"/>
              </a:rPr>
              <a:t>) </a:t>
            </a:r>
            <a:endParaRPr lang="en-US" sz="20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b="1" dirty="0">
              <a:latin typeface="Calibri" pitchFamily="34" charset="0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994275"/>
            <a:ext cx="3582988" cy="1393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6511215"/>
            <a:ext cx="5635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14"/>
          <p:cNvSpPr txBox="1">
            <a:spLocks noChangeArrowheads="1"/>
          </p:cNvSpPr>
          <p:nvPr/>
        </p:nvSpPr>
        <p:spPr bwMode="auto">
          <a:xfrm>
            <a:off x="5583237" y="6477000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33476"/>
            <a:ext cx="4129086" cy="534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33400" y="5475287"/>
            <a:ext cx="3810000" cy="31591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4724400"/>
            <a:ext cx="3582987" cy="15954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6405563"/>
            <a:ext cx="5635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10"/>
          <p:cNvSpPr txBox="1">
            <a:spLocks noChangeArrowheads="1"/>
          </p:cNvSpPr>
          <p:nvPr/>
        </p:nvSpPr>
        <p:spPr bwMode="auto">
          <a:xfrm>
            <a:off x="5562600" y="6388100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572000" y="1447800"/>
            <a:ext cx="4572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Select </a:t>
            </a:r>
            <a:r>
              <a:rPr lang="en-US" sz="2800" b="1" dirty="0" smtClean="0"/>
              <a:t>Yes </a:t>
            </a:r>
            <a:r>
              <a:rPr lang="en-US" sz="2800" dirty="0" smtClean="0"/>
              <a:t>if alcoholic beverages are sold at the store</a:t>
            </a:r>
            <a:endParaRPr lang="en-US" sz="28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/>
              <a:t>Select </a:t>
            </a:r>
            <a:r>
              <a:rPr lang="en-US" sz="2800" b="1" dirty="0" smtClean="0"/>
              <a:t>No</a:t>
            </a:r>
            <a:r>
              <a:rPr lang="en-US" sz="2800" dirty="0" smtClean="0"/>
              <a:t> if the store does not sell alcoholic beverages</a:t>
            </a:r>
            <a:endParaRPr lang="en-US" sz="24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06"/>
            <a:ext cx="9144000" cy="12192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10. </a:t>
            </a:r>
            <a:r>
              <a:rPr lang="en-US" sz="3600" b="1" dirty="0">
                <a:latin typeface="Calibri" pitchFamily="34" charset="0"/>
              </a:rPr>
              <a:t>Alcoholic beverages sold here</a:t>
            </a:r>
            <a:r>
              <a:rPr lang="en-US" sz="3600" b="1" dirty="0" smtClean="0">
                <a:latin typeface="Calibri" pitchFamily="34" charset="0"/>
              </a:rPr>
              <a:t>?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4" y="1223170"/>
            <a:ext cx="4129086" cy="534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95314" y="5791200"/>
            <a:ext cx="3810000" cy="31591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Alcoholic beverages </a:t>
            </a:r>
          </a:p>
        </p:txBody>
      </p:sp>
      <p:sp>
        <p:nvSpPr>
          <p:cNvPr id="70660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191000" y="1447800"/>
            <a:ext cx="4953000" cy="5410200"/>
          </a:xfrm>
        </p:spPr>
        <p:txBody>
          <a:bodyPr/>
          <a:lstStyle/>
          <a:p>
            <a:r>
              <a:rPr lang="en-US" sz="2800" smtClean="0"/>
              <a:t>Includes any beverage designed for consumption that contains at least 0.5% alcohol by volume </a:t>
            </a:r>
          </a:p>
          <a:p>
            <a:r>
              <a:rPr lang="en-US" sz="2800" smtClean="0"/>
              <a:t>Do </a:t>
            </a:r>
            <a:r>
              <a:rPr lang="en-US" sz="2800" u="sng" smtClean="0"/>
              <a:t>not</a:t>
            </a:r>
            <a:r>
              <a:rPr lang="en-US" sz="2800" smtClean="0"/>
              <a:t> include products that contain alcohol but are not meant for consumption as a beverage (e.g., cooking wine, vanilla)</a:t>
            </a:r>
          </a:p>
        </p:txBody>
      </p:sp>
      <p:pic>
        <p:nvPicPr>
          <p:cNvPr id="70658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3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Examples of alcoholic beverages </a:t>
            </a:r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98563"/>
            <a:ext cx="2378075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ctangle 1"/>
          <p:cNvSpPr>
            <a:spLocks noChangeArrowheads="1"/>
          </p:cNvSpPr>
          <p:nvPr/>
        </p:nvSpPr>
        <p:spPr bwMode="auto">
          <a:xfrm>
            <a:off x="1584325" y="3789363"/>
            <a:ext cx="620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Beer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600" y="6043613"/>
            <a:ext cx="28225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Wine (including fortified wine, and champagne)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latin typeface="+mn-lt"/>
            </a:endParaRP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4289425"/>
            <a:ext cx="23399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7" descr="http://nakeddc.com/wp-content/uploads/2013/07/liquor-store-643e6c4185bdf38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198563"/>
            <a:ext cx="35623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Rectangle 4"/>
          <p:cNvSpPr>
            <a:spLocks noChangeArrowheads="1"/>
          </p:cNvSpPr>
          <p:nvPr/>
        </p:nvSpPr>
        <p:spPr bwMode="auto">
          <a:xfrm>
            <a:off x="4638675" y="3551238"/>
            <a:ext cx="419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Distilled spirits (e.g., whiskey, rum, vodka and other distilled products)</a:t>
            </a:r>
          </a:p>
        </p:txBody>
      </p:sp>
      <p:sp>
        <p:nvSpPr>
          <p:cNvPr id="72712" name="Rectangle 5"/>
          <p:cNvSpPr>
            <a:spLocks noChangeArrowheads="1"/>
          </p:cNvSpPr>
          <p:nvPr/>
        </p:nvSpPr>
        <p:spPr bwMode="auto">
          <a:xfrm>
            <a:off x="4800600" y="5867400"/>
            <a:ext cx="3683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600" dirty="0">
              <a:latin typeface="Calibri" pitchFamily="34" charset="0"/>
            </a:endParaRPr>
          </a:p>
          <a:p>
            <a:pPr algn="ctr"/>
            <a:r>
              <a:rPr lang="en-US" dirty="0" err="1">
                <a:latin typeface="Calibri" pitchFamily="34" charset="0"/>
              </a:rPr>
              <a:t>Alcopops</a:t>
            </a:r>
            <a:r>
              <a:rPr lang="en-US" dirty="0">
                <a:latin typeface="Calibri" pitchFamily="34" charset="0"/>
              </a:rPr>
              <a:t> (labeled “malt beverages” usually with a sweet, fruity flavor)</a:t>
            </a:r>
          </a:p>
        </p:txBody>
      </p:sp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25" y="4308475"/>
            <a:ext cx="3683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7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400" b="1" dirty="0" smtClean="0">
                <a:latin typeface="Calibri" pitchFamily="34" charset="0"/>
              </a:rPr>
              <a:t>11. Does </a:t>
            </a:r>
            <a:r>
              <a:rPr lang="en-US" sz="3400" b="1" dirty="0">
                <a:latin typeface="Calibri" pitchFamily="34" charset="0"/>
              </a:rPr>
              <a:t>store display a graphic health warning sign?</a:t>
            </a:r>
            <a:br>
              <a:rPr lang="en-US" sz="3400" b="1" dirty="0">
                <a:latin typeface="Calibri" pitchFamily="34" charset="0"/>
              </a:rPr>
            </a:br>
            <a:endParaRPr lang="en-US" sz="3400" b="1" dirty="0">
              <a:latin typeface="Calibri" pitchFamily="34" charset="0"/>
            </a:endParaRP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814888"/>
            <a:ext cx="3582988" cy="15097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6405563"/>
            <a:ext cx="5635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Box 10"/>
          <p:cNvSpPr txBox="1">
            <a:spLocks noChangeArrowheads="1"/>
          </p:cNvSpPr>
          <p:nvPr/>
        </p:nvSpPr>
        <p:spPr bwMode="auto">
          <a:xfrm>
            <a:off x="5562600" y="6388100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74759" name="Content Placeholder 6"/>
          <p:cNvSpPr txBox="1">
            <a:spLocks/>
          </p:cNvSpPr>
          <p:nvPr/>
        </p:nvSpPr>
        <p:spPr bwMode="auto">
          <a:xfrm>
            <a:off x="4649788" y="12954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Select </a:t>
            </a:r>
            <a:r>
              <a:rPr lang="en-US" sz="2800" b="1" dirty="0">
                <a:latin typeface="Calibri" pitchFamily="34" charset="0"/>
              </a:rPr>
              <a:t>Yes </a:t>
            </a:r>
            <a:r>
              <a:rPr lang="en-US" sz="2800" dirty="0">
                <a:latin typeface="Calibri" pitchFamily="34" charset="0"/>
              </a:rPr>
              <a:t>if a graphic health warning sign is visible in the store </a:t>
            </a:r>
            <a:endParaRPr lang="en-US" sz="2800" b="1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Select </a:t>
            </a:r>
            <a:r>
              <a:rPr lang="en-US" sz="2800" b="1" dirty="0">
                <a:latin typeface="Calibri" pitchFamily="34" charset="0"/>
              </a:rPr>
              <a:t>No</a:t>
            </a:r>
            <a:r>
              <a:rPr lang="en-US" sz="2800" dirty="0">
                <a:latin typeface="Calibri" pitchFamily="34" charset="0"/>
              </a:rPr>
              <a:t> if the store does not have a graphic health warning sign</a:t>
            </a:r>
            <a:endParaRPr lang="en-US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800" b="1" dirty="0">
              <a:latin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29086" cy="534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381000" y="5932486"/>
            <a:ext cx="3810000" cy="31591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0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Graphic health warning</a:t>
            </a:r>
          </a:p>
        </p:txBody>
      </p:sp>
      <p:sp>
        <p:nvSpPr>
          <p:cNvPr id="76801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210050" y="1371600"/>
            <a:ext cx="4933950" cy="5486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Realistic photo or illustration that depicts negative health consequences of tobacco use</a:t>
            </a:r>
          </a:p>
          <a:p>
            <a:r>
              <a:rPr lang="en-US" dirty="0" smtClean="0"/>
              <a:t>Does not include graphic health warnings that appear on tobacco products or signs requesting ID if under 18</a:t>
            </a:r>
          </a:p>
        </p:txBody>
      </p: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" y="1371600"/>
            <a:ext cx="3505200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505200" cy="282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96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Calibri" pitchFamily="34" charset="0"/>
              </a:rPr>
              <a:t>On the flip side (pg. 2</a:t>
            </a:r>
            <a:r>
              <a:rPr lang="en-US" sz="3600" b="1" dirty="0" smtClean="0">
                <a:latin typeface="Calibri" pitchFamily="34" charset="0"/>
              </a:rPr>
              <a:t>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094" y="1143000"/>
            <a:ext cx="4056106" cy="52490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9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latin typeface="Calibri" pitchFamily="34" charset="0"/>
              </a:rPr>
              <a:t>12a-12f: </a:t>
            </a:r>
            <a:r>
              <a:rPr lang="en-US" sz="3600" b="1" dirty="0">
                <a:latin typeface="Calibri" pitchFamily="34" charset="0"/>
              </a:rPr>
              <a:t>Answer these questions about </a:t>
            </a:r>
            <a:r>
              <a:rPr lang="en-US" sz="3600" b="1" dirty="0" smtClean="0">
                <a:latin typeface="Calibri" pitchFamily="34" charset="0"/>
              </a:rPr>
              <a:t>cigarettes</a:t>
            </a:r>
            <a:r>
              <a:rPr lang="en-US" sz="3600" b="1" dirty="0">
                <a:latin typeface="Calibri" pitchFamily="34" charset="0"/>
              </a:rPr>
              <a:t/>
            </a:r>
            <a:br>
              <a:rPr lang="en-US" sz="3600" b="1" dirty="0">
                <a:latin typeface="Calibri" pitchFamily="34" charset="0"/>
              </a:rPr>
            </a:br>
            <a:endParaRPr lang="en-US" sz="3600" b="1" dirty="0">
              <a:latin typeface="Calibri" pitchFamily="34" charset="0"/>
            </a:endParaRPr>
          </a:p>
        </p:txBody>
      </p:sp>
      <p:sp>
        <p:nvSpPr>
          <p:cNvPr id="2" name="Content Placeholder 2"/>
          <p:cNvSpPr>
            <a:spLocks/>
          </p:cNvSpPr>
          <p:nvPr/>
        </p:nvSpPr>
        <p:spPr bwMode="auto">
          <a:xfrm>
            <a:off x="4876800" y="1454150"/>
            <a:ext cx="41830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latin typeface="Calibri" pitchFamily="34" charset="0"/>
              </a:rPr>
              <a:t>The next set of slides will guide you through </a:t>
            </a:r>
            <a:r>
              <a:rPr lang="en-US" sz="2800" dirty="0" smtClean="0">
                <a:latin typeface="Calibri" pitchFamily="34" charset="0"/>
              </a:rPr>
              <a:t>12a-12f</a:t>
            </a:r>
            <a:endParaRPr lang="en-US" sz="2800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sz="2400" dirty="0">
                <a:latin typeface="Calibri" pitchFamily="34" charset="0"/>
              </a:rPr>
              <a:t>Key concepts include product placement, </a:t>
            </a:r>
            <a:r>
              <a:rPr lang="en-US" sz="2400" dirty="0" smtClean="0">
                <a:latin typeface="Calibri" pitchFamily="34" charset="0"/>
              </a:rPr>
              <a:t>advertisement </a:t>
            </a:r>
            <a:r>
              <a:rPr lang="en-US" sz="2400" dirty="0">
                <a:latin typeface="Calibri" pitchFamily="34" charset="0"/>
              </a:rPr>
              <a:t>placement and price promotions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2800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1" y="1295400"/>
            <a:ext cx="4036699" cy="52239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1454149"/>
            <a:ext cx="3810000" cy="102552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97" y="914400"/>
            <a:ext cx="4266231" cy="55210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Let’s begin…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725612" y="1066800"/>
            <a:ext cx="2770187" cy="1752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09738" y="1092200"/>
            <a:ext cx="3090862" cy="11604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25613" y="2819400"/>
            <a:ext cx="3074987" cy="19937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95800" y="1066800"/>
            <a:ext cx="4406599" cy="11858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799" y="2819400"/>
            <a:ext cx="4335464" cy="19937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0600" y="2252663"/>
            <a:ext cx="4101799" cy="256044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12a &amp; 12b. Any cigarettes or menthol cigarettes sold here?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41350" y="1524000"/>
            <a:ext cx="8502650" cy="2743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Select </a:t>
            </a:r>
            <a:r>
              <a:rPr lang="en-US" sz="2400" b="1" dirty="0" smtClean="0"/>
              <a:t>Yes</a:t>
            </a:r>
            <a:r>
              <a:rPr lang="en-US" sz="2400" dirty="0" smtClean="0"/>
              <a:t> if cigarettes (any kind) or menthol cigarettes are sold at the store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If  cigarettes or menthol cigarettes are usually sold but are currently “out of stock,” select </a:t>
            </a:r>
            <a:r>
              <a:rPr lang="en-US" sz="2200" b="1" dirty="0" smtClean="0"/>
              <a:t>Yes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If there are no cigarettes or menthol cigarettes sold at the store, select </a:t>
            </a:r>
            <a:r>
              <a:rPr lang="en-US" sz="2400" b="1" dirty="0" smtClean="0"/>
              <a:t>No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Please ask the cashier in stores where tobacco products are not visible to customers </a:t>
            </a:r>
          </a:p>
          <a:p>
            <a:pPr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9963" y="4343400"/>
            <a:ext cx="7434842" cy="216427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00731" y="4892139"/>
            <a:ext cx="7105070" cy="533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0903" y="4572000"/>
            <a:ext cx="274497" cy="2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8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810000" y="1250576"/>
            <a:ext cx="5560065" cy="5378824"/>
          </a:xfrm>
        </p:spPr>
        <p:txBody>
          <a:bodyPr/>
          <a:lstStyle/>
          <a:p>
            <a:r>
              <a:rPr lang="en-US" sz="2400" dirty="0" smtClean="0">
                <a:latin typeface="Calibri" pitchFamily="34" charset="0"/>
              </a:rPr>
              <a:t>Mints also count but </a:t>
            </a:r>
            <a:r>
              <a:rPr lang="en-US" sz="2400" dirty="0">
                <a:latin typeface="Calibri" pitchFamily="34" charset="0"/>
              </a:rPr>
              <a:t>e</a:t>
            </a:r>
            <a:r>
              <a:rPr lang="en-US" sz="2400" dirty="0" smtClean="0">
                <a:latin typeface="Calibri" pitchFamily="34" charset="0"/>
              </a:rPr>
              <a:t>nergy drinks and bottled soda are excluded</a:t>
            </a:r>
          </a:p>
          <a:p>
            <a:r>
              <a:rPr lang="en-US" sz="2400" dirty="0" smtClean="0">
                <a:latin typeface="Calibri" pitchFamily="34" charset="0"/>
              </a:rPr>
              <a:t>Look carefully at the cigarette display</a:t>
            </a:r>
          </a:p>
          <a:p>
            <a:r>
              <a:rPr lang="en-US" sz="2400" dirty="0" smtClean="0">
                <a:latin typeface="Calibri" pitchFamily="34" charset="0"/>
              </a:rPr>
              <a:t>12 </a:t>
            </a:r>
            <a:r>
              <a:rPr lang="en-US" sz="2400" dirty="0">
                <a:latin typeface="Calibri" pitchFamily="34" charset="0"/>
              </a:rPr>
              <a:t>inches is roughly equal to two hand lengths </a:t>
            </a:r>
          </a:p>
          <a:p>
            <a:r>
              <a:rPr lang="en-US" sz="2400" dirty="0">
                <a:latin typeface="Calibri" pitchFamily="34" charset="0"/>
              </a:rPr>
              <a:t>Do </a:t>
            </a:r>
            <a:r>
              <a:rPr lang="en-US" sz="2400" u="sng" dirty="0">
                <a:latin typeface="Calibri" pitchFamily="34" charset="0"/>
              </a:rPr>
              <a:t>not</a:t>
            </a:r>
            <a:r>
              <a:rPr lang="en-US" sz="2400" dirty="0">
                <a:latin typeface="Calibri" pitchFamily="34" charset="0"/>
              </a:rPr>
              <a:t> count </a:t>
            </a:r>
            <a:r>
              <a:rPr lang="en-US" sz="2400" dirty="0" smtClean="0">
                <a:latin typeface="Calibri" pitchFamily="34" charset="0"/>
              </a:rPr>
              <a:t>cigarette </a:t>
            </a:r>
            <a:r>
              <a:rPr lang="en-US" sz="2400" i="1" dirty="0">
                <a:latin typeface="Calibri" pitchFamily="34" charset="0"/>
              </a:rPr>
              <a:t>advertisements</a:t>
            </a:r>
            <a:r>
              <a:rPr lang="en-US" sz="2400" dirty="0">
                <a:latin typeface="Calibri" pitchFamily="34" charset="0"/>
              </a:rPr>
              <a:t> near toys, candy, </a:t>
            </a:r>
            <a:r>
              <a:rPr lang="en-US" sz="2400" dirty="0" smtClean="0">
                <a:latin typeface="Calibri" pitchFamily="34" charset="0"/>
              </a:rPr>
              <a:t>etc.</a:t>
            </a:r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/>
              <a:t>Select </a:t>
            </a:r>
            <a:r>
              <a:rPr lang="en-US" sz="2400" b="1" dirty="0" smtClean="0"/>
              <a:t>Yes</a:t>
            </a:r>
            <a:r>
              <a:rPr lang="en-US" sz="2400" dirty="0" smtClean="0"/>
              <a:t> if any cigarette (menthol or non-menthol) is within 12 inches of question items </a:t>
            </a:r>
          </a:p>
          <a:p>
            <a:r>
              <a:rPr lang="en-US" sz="2400" dirty="0" smtClean="0"/>
              <a:t>If there are no cigarettes (menthol or non-menthol) within 12 inches of question items, select </a:t>
            </a:r>
            <a:r>
              <a:rPr lang="en-US" sz="2400" b="1" dirty="0" smtClean="0"/>
              <a:t>No</a:t>
            </a:r>
            <a:endParaRPr lang="en-US" sz="2800" dirty="0" smtClean="0"/>
          </a:p>
        </p:txBody>
      </p:sp>
      <p:sp>
        <p:nvSpPr>
          <p:cNvPr id="27651" name="Title 5"/>
          <p:cNvSpPr txBox="1">
            <a:spLocks/>
          </p:cNvSpPr>
          <p:nvPr/>
        </p:nvSpPr>
        <p:spPr bwMode="auto">
          <a:xfrm>
            <a:off x="0" y="9525"/>
            <a:ext cx="91440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700" b="1" dirty="0" smtClean="0">
                <a:latin typeface="Calibri" pitchFamily="34" charset="0"/>
              </a:rPr>
              <a:t>12c</a:t>
            </a:r>
            <a:r>
              <a:rPr lang="en-US" sz="2700" b="1" dirty="0">
                <a:latin typeface="Calibri" pitchFamily="34" charset="0"/>
              </a:rPr>
              <a:t>. Any cigarettes (menthol or non-menthol) within 12 inches of toys, candy, gum, slushy/soda machines or ice cream?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881" y="4795177"/>
            <a:ext cx="2523565" cy="166958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19" y="6488112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39881" y="6488112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12" name="Picture 9" descr="Screen Shot 2013-05-24 at 11.39.3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97" y="1143000"/>
            <a:ext cx="3583935" cy="328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15306" y="1828800"/>
            <a:ext cx="2170894" cy="10772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Within 12 inches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31950" y="2176776"/>
            <a:ext cx="366713" cy="620713"/>
          </a:xfrm>
          <a:prstGeom prst="straightConnector1">
            <a:avLst/>
          </a:prstGeom>
          <a:ln w="57150" cmpd="sng">
            <a:solidFill>
              <a:srgbClr val="00D3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0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 txBox="1">
            <a:spLocks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b="1" dirty="0" smtClean="0">
                <a:latin typeface="Calibri" pitchFamily="34" charset="0"/>
              </a:rPr>
              <a:t>12d</a:t>
            </a:r>
            <a:r>
              <a:rPr lang="en-US" sz="3600" b="1" dirty="0">
                <a:latin typeface="Calibri" pitchFamily="34" charset="0"/>
              </a:rPr>
              <a:t>. Product ad (menthol or non-menthol) within 3 feet of floor? </a:t>
            </a:r>
          </a:p>
        </p:txBody>
      </p:sp>
      <p:sp>
        <p:nvSpPr>
          <p:cNvPr id="31745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429000" y="1447800"/>
            <a:ext cx="5715000" cy="1981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Look on door, near counter and around store entrance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Do </a:t>
            </a:r>
            <a:r>
              <a:rPr lang="en-US" sz="2800" u="sng" dirty="0"/>
              <a:t>not</a:t>
            </a:r>
            <a:r>
              <a:rPr lang="en-US" sz="2800" dirty="0"/>
              <a:t> include advertisements outside of the store (e.g., sidewalk </a:t>
            </a:r>
            <a:r>
              <a:rPr lang="en-US" sz="2800" dirty="0" smtClean="0"/>
              <a:t>signs) or behind the counter</a:t>
            </a:r>
            <a:endParaRPr lang="en-US" sz="2800" dirty="0"/>
          </a:p>
          <a:p>
            <a:r>
              <a:rPr lang="en-US" sz="2800" dirty="0" smtClean="0"/>
              <a:t>Select </a:t>
            </a:r>
            <a:r>
              <a:rPr lang="en-US" sz="2800" b="1" dirty="0" smtClean="0"/>
              <a:t>Yes</a:t>
            </a:r>
            <a:r>
              <a:rPr lang="en-US" sz="2800" dirty="0" smtClean="0"/>
              <a:t> if any cigarette (menthol or non-menthol) advertisement is within 3 feet of floor </a:t>
            </a:r>
          </a:p>
          <a:p>
            <a:r>
              <a:rPr lang="en-US" sz="2800" dirty="0" smtClean="0"/>
              <a:t>If there are no cigarette (menthol or non-menthol) advertisements within 3 feet of floor, select </a:t>
            </a:r>
            <a:r>
              <a:rPr lang="en-US" sz="2800" b="1" dirty="0" smtClean="0"/>
              <a:t>No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9" y="6509917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62781" y="6462292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916" y="5105400"/>
            <a:ext cx="2523565" cy="122881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929" y="1632929"/>
            <a:ext cx="2376336" cy="252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1930124" y="2894105"/>
            <a:ext cx="67002" cy="1437391"/>
          </a:xfrm>
          <a:prstGeom prst="straightConnector1">
            <a:avLst/>
          </a:prstGeom>
          <a:ln w="57150" cmpd="sng">
            <a:solidFill>
              <a:srgbClr val="00D3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73528" y="2819400"/>
            <a:ext cx="289284" cy="1512096"/>
          </a:xfrm>
          <a:prstGeom prst="straightConnector1">
            <a:avLst/>
          </a:prstGeom>
          <a:ln w="57150" cmpd="sng">
            <a:solidFill>
              <a:srgbClr val="00D3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33400" y="4278868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Within 3 feet of floor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12e </a:t>
            </a:r>
            <a:r>
              <a:rPr lang="en-US" sz="3600" b="1" dirty="0">
                <a:latin typeface="Calibri" pitchFamily="34" charset="0"/>
              </a:rPr>
              <a:t>&amp; </a:t>
            </a:r>
            <a:r>
              <a:rPr lang="en-US" sz="3600" b="1" dirty="0" smtClean="0">
                <a:latin typeface="Calibri" pitchFamily="34" charset="0"/>
              </a:rPr>
              <a:t>12f</a:t>
            </a:r>
            <a:r>
              <a:rPr lang="en-US" sz="3600" b="1" dirty="0">
                <a:latin typeface="Calibri" pitchFamily="34" charset="0"/>
              </a:rPr>
              <a:t>. Any cigarette or menthol cigarette price promotions</a:t>
            </a:r>
            <a:r>
              <a:rPr lang="en-US" sz="3600" b="1" dirty="0" smtClean="0">
                <a:latin typeface="Calibri" pitchFamily="34" charset="0"/>
              </a:rPr>
              <a:t>?</a:t>
            </a:r>
            <a:endParaRPr lang="en-US" sz="3600" dirty="0"/>
          </a:p>
        </p:txBody>
      </p:sp>
      <p:sp>
        <p:nvSpPr>
          <p:cNvPr id="41985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41350" y="1524000"/>
            <a:ext cx="8502650" cy="1981200"/>
          </a:xfrm>
        </p:spPr>
        <p:txBody>
          <a:bodyPr/>
          <a:lstStyle/>
          <a:p>
            <a:r>
              <a:rPr lang="en-US" sz="2800" smtClean="0"/>
              <a:t>Select </a:t>
            </a:r>
            <a:r>
              <a:rPr lang="en-US" sz="2800" b="1" smtClean="0"/>
              <a:t>Yes</a:t>
            </a:r>
            <a:r>
              <a:rPr lang="en-US" sz="2800" smtClean="0"/>
              <a:t> if there is a visible cigarette or menthol cigarette price promotion inside or outside the store </a:t>
            </a:r>
          </a:p>
          <a:p>
            <a:r>
              <a:rPr lang="en-US" sz="2800" smtClean="0"/>
              <a:t>If there are no cigarette or menthol cigarette price promotions inside or outside the store, select </a:t>
            </a:r>
            <a:r>
              <a:rPr lang="en-US" sz="2800" b="1" smtClean="0"/>
              <a:t>No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841" y="3954978"/>
            <a:ext cx="7434842" cy="216427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1567" y="5585856"/>
            <a:ext cx="7105070" cy="533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4236493"/>
            <a:ext cx="274497" cy="25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b="1" dirty="0" smtClean="0"/>
              <a:t>Price promotions are 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4104197" y="860442"/>
            <a:ext cx="5035490" cy="54864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Signs </a:t>
            </a:r>
            <a:r>
              <a:rPr lang="en-US" sz="2000" dirty="0">
                <a:latin typeface="Calibri" pitchFamily="34" charset="0"/>
              </a:rPr>
              <a:t>or package labels that indicate </a:t>
            </a:r>
            <a:r>
              <a:rPr lang="en-US" sz="2000" dirty="0" smtClean="0">
                <a:latin typeface="Calibri" pitchFamily="34" charset="0"/>
              </a:rPr>
              <a:t>sale (cents or dollar-off), </a:t>
            </a:r>
            <a:r>
              <a:rPr lang="en-US" sz="2000" dirty="0">
                <a:latin typeface="Calibri" pitchFamily="34" charset="0"/>
              </a:rPr>
              <a:t>discount, time-limited or trial offer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dirty="0">
                <a:latin typeface="Calibri" pitchFamily="34" charset="0"/>
              </a:rPr>
              <a:t>Can be hand-written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Do not need to know difference between special price and multi-pack discount price promotions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itchFamily="34" charset="0"/>
              </a:rPr>
              <a:t>Look </a:t>
            </a:r>
            <a:r>
              <a:rPr lang="en-US" sz="2000" dirty="0">
                <a:latin typeface="Calibri" pitchFamily="34" charset="0"/>
              </a:rPr>
              <a:t>outside the store on windows, doors, side of building or </a:t>
            </a:r>
            <a:r>
              <a:rPr lang="en-US" sz="2000" dirty="0" smtClean="0">
                <a:latin typeface="Calibri" pitchFamily="34" charset="0"/>
              </a:rPr>
              <a:t>sidewalk for price promotions if none are visible in the store for a tobacco product 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800" y="4538433"/>
            <a:ext cx="1828800" cy="18084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932" y="6394467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5413494" y="6394467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7" name="Picture 9" descr="Screen Shot 2013-05-23 at 3.21.16 PM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517" y="1219200"/>
            <a:ext cx="2152722" cy="118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3"/>
          <p:cNvSpPr/>
          <p:nvPr/>
        </p:nvSpPr>
        <p:spPr>
          <a:xfrm>
            <a:off x="2311377" y="1746848"/>
            <a:ext cx="685800" cy="23911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2" descr="H:\Picture and media files\Photos 2006-01-22 Products\DSC_04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0582" y="3434643"/>
            <a:ext cx="1302589" cy="116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4442" y="2333886"/>
            <a:ext cx="4138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 smtClean="0">
                <a:latin typeface="Calibri" pitchFamily="34" charset="0"/>
              </a:rPr>
              <a:t>Special price:</a:t>
            </a:r>
            <a:r>
              <a:rPr lang="en-US" sz="1600" dirty="0" smtClean="0">
                <a:latin typeface="Calibri" pitchFamily="34" charset="0"/>
              </a:rPr>
              <a:t> Indicated by </a:t>
            </a:r>
            <a:r>
              <a:rPr lang="en-US" sz="1600" dirty="0">
                <a:latin typeface="Calibri" pitchFamily="34" charset="0"/>
              </a:rPr>
              <a:t>terms such as “special value”, “discount”, “cents off”, “on sale”, “reduced price”, or “limited time </a:t>
            </a:r>
            <a:r>
              <a:rPr lang="en-US" sz="1600" dirty="0" smtClean="0">
                <a:latin typeface="Calibri" pitchFamily="34" charset="0"/>
              </a:rPr>
              <a:t>offer”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42" y="4555466"/>
            <a:ext cx="44554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600" b="1" dirty="0">
                <a:latin typeface="Calibri" pitchFamily="34" charset="0"/>
              </a:rPr>
              <a:t>Multi-pack discount:</a:t>
            </a:r>
            <a:r>
              <a:rPr lang="en-US" sz="1600" dirty="0">
                <a:latin typeface="Calibri" pitchFamily="34" charset="0"/>
              </a:rPr>
              <a:t> An offer to purchase more than one item that results in a lower price (e.g., buy-one-get-one free, get 5 free when you buy 3, pay $__ when you buy more than one)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1878" y="3641066"/>
            <a:ext cx="685800" cy="838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89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2675"/>
          </a:xfrm>
        </p:spPr>
        <p:txBody>
          <a:bodyPr/>
          <a:lstStyle/>
          <a:p>
            <a:r>
              <a:rPr lang="en-US" sz="3600" b="1" dirty="0" smtClean="0"/>
              <a:t>Price promotions are </a:t>
            </a:r>
            <a:r>
              <a:rPr lang="en-US" sz="3600" b="1" u="sng" dirty="0" smtClean="0"/>
              <a:t>not 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381000" y="1082675"/>
            <a:ext cx="8639175" cy="57150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2800" dirty="0"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 dirty="0">
              <a:latin typeface="Calibri" pitchFamily="34" charset="0"/>
            </a:endParaRPr>
          </a:p>
        </p:txBody>
      </p:sp>
      <p:pic>
        <p:nvPicPr>
          <p:cNvPr id="37894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0538" y="1209571"/>
            <a:ext cx="9937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6" descr="Screen Shot 2013-05-23 at 3.58.54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538" y="1057171"/>
            <a:ext cx="1277938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342" y="3967071"/>
            <a:ext cx="181610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430" y="3991678"/>
            <a:ext cx="5810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0" descr="Screen Shot 2013-05-26 at 2.16.54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817" y="4039302"/>
            <a:ext cx="177165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865430" y="3991678"/>
            <a:ext cx="6096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2960538" y="1209571"/>
            <a:ext cx="9144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4103538" y="2200171"/>
            <a:ext cx="1219200" cy="381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235592" y="4881471"/>
            <a:ext cx="1219200" cy="381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4654817" y="4115502"/>
            <a:ext cx="4572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959617" y="5106102"/>
            <a:ext cx="4572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7091" y="3010981"/>
            <a:ext cx="60596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latin typeface="Calibri" pitchFamily="34" charset="0"/>
              </a:rPr>
              <a:t>Signs </a:t>
            </a:r>
            <a:r>
              <a:rPr lang="en-US" dirty="0" smtClean="0">
                <a:latin typeface="Calibri" pitchFamily="34" charset="0"/>
              </a:rPr>
              <a:t>that have statements like, “low </a:t>
            </a:r>
            <a:r>
              <a:rPr lang="en-US" dirty="0">
                <a:latin typeface="Calibri" pitchFamily="34" charset="0"/>
              </a:rPr>
              <a:t>price”, “everyday low price</a:t>
            </a:r>
            <a:r>
              <a:rPr lang="en-US" dirty="0" smtClean="0">
                <a:latin typeface="Calibri" pitchFamily="34" charset="0"/>
              </a:rPr>
              <a:t>”, “value </a:t>
            </a:r>
            <a:r>
              <a:rPr lang="en-US" dirty="0">
                <a:latin typeface="Calibri" pitchFamily="34" charset="0"/>
              </a:rPr>
              <a:t>brand</a:t>
            </a:r>
            <a:r>
              <a:rPr lang="en-US" dirty="0" smtClean="0">
                <a:latin typeface="Calibri" pitchFamily="34" charset="0"/>
              </a:rPr>
              <a:t>”, “great price”, and “best value”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7304" y="5849100"/>
            <a:ext cx="8412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dirty="0">
                <a:latin typeface="Calibri" pitchFamily="34" charset="0"/>
              </a:rPr>
              <a:t>Just any sign with a </a:t>
            </a:r>
            <a:r>
              <a:rPr lang="en-US" sz="2000" dirty="0" smtClean="0">
                <a:latin typeface="Calibri" pitchFamily="34" charset="0"/>
              </a:rPr>
              <a:t>price is n</a:t>
            </a:r>
            <a:r>
              <a:rPr lang="en-US" dirty="0" smtClean="0">
                <a:latin typeface="Calibri" pitchFamily="34" charset="0"/>
              </a:rPr>
              <a:t>ot </a:t>
            </a:r>
            <a:r>
              <a:rPr lang="en-US" dirty="0">
                <a:latin typeface="Calibri" pitchFamily="34" charset="0"/>
              </a:rPr>
              <a:t>a promotion because it is only displaying the everyday price of the item and doesn’t have words associated with a special price (e.g., “reduced price”)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337" y="4075696"/>
            <a:ext cx="1167442" cy="17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254392" y="4372678"/>
            <a:ext cx="3810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7405" y="4344102"/>
            <a:ext cx="1869866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617341" y="5137334"/>
            <a:ext cx="1889993" cy="4572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6151" y="1243808"/>
            <a:ext cx="148697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5724135" y="1970089"/>
            <a:ext cx="1219200" cy="2286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6351" y="1389542"/>
            <a:ext cx="1800462" cy="162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7396086" y="1498496"/>
            <a:ext cx="1219200" cy="381000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984" y="2958489"/>
            <a:ext cx="223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Cigarette carton deals</a:t>
            </a:r>
            <a:endParaRPr lang="en-US" dirty="0">
              <a:latin typeface="+mn-lt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575" y="1012033"/>
            <a:ext cx="2050900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5902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Examples of cigarette price promotions</a:t>
            </a:r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8626" y="6248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NOTE: Ignore </a:t>
            </a:r>
            <a:r>
              <a:rPr lang="en-US" dirty="0">
                <a:latin typeface="+mn-lt"/>
              </a:rPr>
              <a:t>cigarette </a:t>
            </a:r>
            <a:r>
              <a:rPr lang="en-US" dirty="0" smtClean="0">
                <a:latin typeface="+mn-lt"/>
              </a:rPr>
              <a:t>cartons. Menthol cigarette price promotions are considered cigarette price promotions</a:t>
            </a:r>
            <a:endParaRPr lang="en-US" dirty="0">
              <a:latin typeface="+mn-lt"/>
            </a:endParaRPr>
          </a:p>
        </p:txBody>
      </p:sp>
      <p:pic>
        <p:nvPicPr>
          <p:cNvPr id="85004" name="Picture 6" descr="P100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23399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2" descr="H:\Picture and media files\Photos 2006-01-22 Products\DSC_04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439549"/>
            <a:ext cx="15144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182374"/>
            <a:ext cx="233997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3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612587"/>
            <a:ext cx="2190565" cy="141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10" descr="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1287" y="1281704"/>
            <a:ext cx="1600200" cy="255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1584035"/>
            <a:ext cx="1752600" cy="19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3352799"/>
            <a:ext cx="1600200" cy="3810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51287" y="3505199"/>
            <a:ext cx="1600200" cy="3810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421446">
            <a:off x="6591300" y="2819400"/>
            <a:ext cx="1524000" cy="3048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71210" y="5319024"/>
            <a:ext cx="1267190" cy="54837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00601" y="5128523"/>
            <a:ext cx="457200" cy="51027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71563" y="4612587"/>
            <a:ext cx="658037" cy="159861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b="1" dirty="0" smtClean="0"/>
              <a:t>Examples of menthol cigarette price promotions</a:t>
            </a:r>
          </a:p>
        </p:txBody>
      </p:sp>
      <p:pic>
        <p:nvPicPr>
          <p:cNvPr id="86026" name="Picture 10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381052"/>
            <a:ext cx="1447800" cy="231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603446"/>
            <a:ext cx="268764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3" descr="Screen Shot 2013-05-24 at 10.22.54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962400"/>
            <a:ext cx="35179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362200" y="5029200"/>
            <a:ext cx="762000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13"/>
          <p:cNvSpPr/>
          <p:nvPr/>
        </p:nvSpPr>
        <p:spPr>
          <a:xfrm rot="748511">
            <a:off x="3422994" y="1741148"/>
            <a:ext cx="1997075" cy="41191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13"/>
          <p:cNvSpPr/>
          <p:nvPr/>
        </p:nvSpPr>
        <p:spPr>
          <a:xfrm>
            <a:off x="990600" y="3429000"/>
            <a:ext cx="1485900" cy="26359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6033" name="Picture 3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337843"/>
            <a:ext cx="170815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4" name="Picture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1451" y="3849492"/>
            <a:ext cx="171291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6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808638"/>
            <a:ext cx="2117364" cy="156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651944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NOTE: Ignore menthol cigarette cartons. Only consider menthol cigarette price promotions. </a:t>
            </a:r>
            <a:endParaRPr lang="en-US" dirty="0">
              <a:latin typeface="+mn-lt"/>
            </a:endParaRPr>
          </a:p>
        </p:txBody>
      </p:sp>
      <p:sp>
        <p:nvSpPr>
          <p:cNvPr id="15" name="Rectangle 13"/>
          <p:cNvSpPr/>
          <p:nvPr/>
        </p:nvSpPr>
        <p:spPr>
          <a:xfrm>
            <a:off x="5179863" y="4882954"/>
            <a:ext cx="742950" cy="41294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003224" y="3962400"/>
            <a:ext cx="1454976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53200" y="2114621"/>
            <a:ext cx="982482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11882" y="1828776"/>
            <a:ext cx="982482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Examples of cigarillo/little cigar price promotions</a:t>
            </a:r>
          </a:p>
        </p:txBody>
      </p:sp>
      <p:pic>
        <p:nvPicPr>
          <p:cNvPr id="87049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5775"/>
            <a:ext cx="20510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4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9674" y="1952625"/>
            <a:ext cx="182721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663222"/>
            <a:ext cx="1554163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4876800"/>
            <a:ext cx="17081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6" name="Picture 1" descr="Screen Shot 2013-05-26 at 2.16.54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38977" y="4284453"/>
            <a:ext cx="2127370" cy="221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5554" y="1879673"/>
            <a:ext cx="954215" cy="19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02102" y="2895600"/>
            <a:ext cx="674298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02102" y="4904117"/>
            <a:ext cx="674298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88983" y="5437517"/>
            <a:ext cx="674298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25165" y="2743200"/>
            <a:ext cx="674298" cy="4191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27679" y="1879673"/>
            <a:ext cx="952090" cy="33012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05600" y="5791200"/>
            <a:ext cx="698124" cy="533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Examples of chew, moist/dry snuff, dip or </a:t>
            </a:r>
            <a:r>
              <a:rPr lang="en-US" sz="3600" b="1" dirty="0" err="1" smtClean="0"/>
              <a:t>snus</a:t>
            </a:r>
            <a:r>
              <a:rPr lang="en-US" sz="3600" b="1" dirty="0" smtClean="0"/>
              <a:t> price promotions</a:t>
            </a:r>
          </a:p>
        </p:txBody>
      </p:sp>
      <p:pic>
        <p:nvPicPr>
          <p:cNvPr id="880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253150"/>
            <a:ext cx="2717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2800" y="4343400"/>
            <a:ext cx="2370847" cy="18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1409" y="1329695"/>
            <a:ext cx="1574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1" name="Content Placeholder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22" y="1521725"/>
            <a:ext cx="266907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1747" y="1371598"/>
            <a:ext cx="3733800" cy="196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4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22" y="4048950"/>
            <a:ext cx="2914650" cy="217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362199" y="2064884"/>
            <a:ext cx="534357" cy="37351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96001" y="2743200"/>
            <a:ext cx="381000" cy="457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166340" y="1385035"/>
            <a:ext cx="381000" cy="27338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37808" y="4572000"/>
            <a:ext cx="539391" cy="27338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1801" y="4587710"/>
            <a:ext cx="533400" cy="25767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568460" y="5334000"/>
            <a:ext cx="1079740" cy="457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5791200"/>
            <a:ext cx="2591756" cy="3810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0" y="2741234"/>
            <a:ext cx="5862572" cy="365956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770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 1 &amp; 2. Date and Coder Name/ID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41350" y="1208088"/>
            <a:ext cx="8502650" cy="16875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Record </a:t>
            </a:r>
            <a:r>
              <a:rPr lang="en-US" sz="2800" dirty="0" smtClean="0"/>
              <a:t>date and start/end times of survey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Record data collector (coder) name or ID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8828" y="2705977"/>
            <a:ext cx="5862572" cy="773254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Examples of e-cigarette price promotions</a:t>
            </a:r>
          </a:p>
        </p:txBody>
      </p:sp>
      <p:pic>
        <p:nvPicPr>
          <p:cNvPr id="89098" name="Picture 7" descr="Screen Shot 2013-05-26 at 2.04.0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77388"/>
            <a:ext cx="2971800" cy="248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19200" y="3648988"/>
            <a:ext cx="838200" cy="304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056" y="2824162"/>
            <a:ext cx="224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30756" y="3667124"/>
            <a:ext cx="342900" cy="3048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024" y="3670448"/>
            <a:ext cx="462232" cy="37291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571749"/>
            <a:ext cx="2857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29250" y="2571748"/>
            <a:ext cx="990600" cy="48668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4" descr="http://www.buy-personalised-gifts-online.co.uk/images/stories/random_image/cheap%20gift%20ideas%20thinking%20ma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3844925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6889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Picture 10" descr="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6207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6" descr="Screen Shot 2013-05-23 at 3.58.54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614363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Calibri" pitchFamily="34" charset="0"/>
              </a:rPr>
              <a:t>Let’s practice</a:t>
            </a:r>
            <a:r>
              <a:rPr lang="en-US" sz="3600" b="1" dirty="0" smtClean="0">
                <a:latin typeface="Calibri" pitchFamily="34" charset="0"/>
              </a:rPr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05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3600" b="1" dirty="0" smtClean="0"/>
              <a:t>Quiz #4: Which of these are price promotions? (choose all)</a:t>
            </a:r>
          </a:p>
        </p:txBody>
      </p:sp>
      <p:pic>
        <p:nvPicPr>
          <p:cNvPr id="8" name="Content Placeholder 3" descr="Screen Shot 2013-05-26 at 2.43.27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4038600" cy="2265017"/>
          </a:xfrm>
          <a:prstGeom prst="rect">
            <a:avLst/>
          </a:prstGeom>
        </p:spPr>
      </p:pic>
      <p:pic>
        <p:nvPicPr>
          <p:cNvPr id="9" name="Content Placeholder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4094939"/>
            <a:ext cx="4038600" cy="2265017"/>
          </a:xfrm>
          <a:prstGeom prst="rect">
            <a:avLst/>
          </a:prstGeom>
        </p:spPr>
      </p:pic>
      <p:pic>
        <p:nvPicPr>
          <p:cNvPr id="10" name="Content Placeholder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24" y="1600200"/>
            <a:ext cx="4038476" cy="2265018"/>
          </a:xfrm>
          <a:prstGeom prst="rect">
            <a:avLst/>
          </a:prstGeom>
        </p:spPr>
      </p:pic>
      <p:pic>
        <p:nvPicPr>
          <p:cNvPr id="11" name="Content Placeholder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4089124"/>
            <a:ext cx="4038600" cy="22650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8200" y="1612296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594225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4083149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89124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4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 anchor="b"/>
          <a:lstStyle/>
          <a:p>
            <a:r>
              <a:rPr lang="en-US" sz="3600" b="1" dirty="0" smtClean="0"/>
              <a:t>Quiz #4: Which of these are price promotions? Answer: A, B &amp; D </a:t>
            </a:r>
          </a:p>
        </p:txBody>
      </p:sp>
      <p:pic>
        <p:nvPicPr>
          <p:cNvPr id="16" name="Content Placeholder 3" descr="Screen Shot 2013-05-26 at 2.43.27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1376293"/>
            <a:ext cx="4038600" cy="2265017"/>
          </a:xfrm>
          <a:prstGeom prst="rect">
            <a:avLst/>
          </a:prstGeom>
        </p:spPr>
      </p:pic>
      <p:pic>
        <p:nvPicPr>
          <p:cNvPr id="17" name="Content Placeholder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24" y="1376293"/>
            <a:ext cx="4038476" cy="2265018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865217"/>
            <a:ext cx="4038600" cy="2265017"/>
          </a:xfrm>
          <a:prstGeom prst="rect">
            <a:avLst/>
          </a:prstGeom>
        </p:spPr>
      </p:pic>
      <p:pic>
        <p:nvPicPr>
          <p:cNvPr id="19" name="Content Placeholder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3865217"/>
            <a:ext cx="4038600" cy="226501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48200" y="1388389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1370318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3859242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3865217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80555" y="1477670"/>
            <a:ext cx="1081810" cy="1115514"/>
          </a:xfrm>
          <a:prstGeom prst="donut">
            <a:avLst>
              <a:gd name="adj" fmla="val 7103"/>
            </a:avLst>
          </a:prstGeom>
          <a:solidFill>
            <a:srgbClr val="70FF4A"/>
          </a:solidFill>
          <a:ln>
            <a:solidFill>
              <a:srgbClr val="70FF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4509657" y="1477670"/>
            <a:ext cx="1081810" cy="1115514"/>
          </a:xfrm>
          <a:prstGeom prst="donut">
            <a:avLst>
              <a:gd name="adj" fmla="val 7103"/>
            </a:avLst>
          </a:prstGeom>
          <a:solidFill>
            <a:srgbClr val="70FF4A"/>
          </a:solidFill>
          <a:ln>
            <a:solidFill>
              <a:srgbClr val="70FF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4495800" y="3877347"/>
            <a:ext cx="1081810" cy="1115514"/>
          </a:xfrm>
          <a:prstGeom prst="donut">
            <a:avLst>
              <a:gd name="adj" fmla="val 7103"/>
            </a:avLst>
          </a:prstGeom>
          <a:solidFill>
            <a:srgbClr val="70FF4A"/>
          </a:solidFill>
          <a:ln>
            <a:solidFill>
              <a:srgbClr val="70FF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&quot;No&quot; Symbol 26"/>
          <p:cNvSpPr/>
          <p:nvPr/>
        </p:nvSpPr>
        <p:spPr>
          <a:xfrm>
            <a:off x="2467594" y="3859242"/>
            <a:ext cx="1997364" cy="2085471"/>
          </a:xfrm>
          <a:prstGeom prst="noSmoking">
            <a:avLst>
              <a:gd name="adj" fmla="val 5451"/>
            </a:avLst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80555" y="2773293"/>
            <a:ext cx="464127" cy="540328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20584" y="6130234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Not a price promotion because it is only stating the price of the product.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3762078"/>
            <a:ext cx="346233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8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3600" b="1" dirty="0" smtClean="0"/>
              <a:t>Quiz #5: Which of these are price promotions? (choose all)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3459888" cy="2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199" y="1272258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5092" y="1272258"/>
            <a:ext cx="4276510" cy="23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69641" y="1272258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8" y="5660773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2063" y="3858288"/>
            <a:ext cx="4162567" cy="28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90113" y="5556661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71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" y="3769057"/>
            <a:ext cx="3459888" cy="299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3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3600" b="1" dirty="0" smtClean="0"/>
              <a:t>Quiz #5: Which of these are price promotions? </a:t>
            </a:r>
            <a:r>
              <a:rPr lang="en-US" sz="3600" dirty="0"/>
              <a:t>Answer: </a:t>
            </a:r>
            <a:r>
              <a:rPr lang="en-US" sz="3600" dirty="0" smtClean="0"/>
              <a:t>D </a:t>
            </a:r>
            <a:endParaRPr lang="en-US" sz="36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3459888" cy="2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199" y="1272258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5092" y="1272258"/>
            <a:ext cx="4276510" cy="23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69641" y="1272258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8" y="5660773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2063" y="3858288"/>
            <a:ext cx="4162567" cy="28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490113" y="5556661"/>
            <a:ext cx="1459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endParaRPr lang="en-US" sz="6600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&quot;No&quot; Symbol 15"/>
          <p:cNvSpPr/>
          <p:nvPr/>
        </p:nvSpPr>
        <p:spPr>
          <a:xfrm>
            <a:off x="191995" y="5392602"/>
            <a:ext cx="1355436" cy="1465398"/>
          </a:xfrm>
          <a:prstGeom prst="noSmoking">
            <a:avLst>
              <a:gd name="adj" fmla="val 5451"/>
            </a:avLst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164910" y="1093557"/>
            <a:ext cx="1355436" cy="1465398"/>
          </a:xfrm>
          <a:prstGeom prst="noSmoking">
            <a:avLst>
              <a:gd name="adj" fmla="val 5451"/>
            </a:avLst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4191000" y="1124863"/>
            <a:ext cx="1355436" cy="1465398"/>
          </a:xfrm>
          <a:prstGeom prst="noSmoking">
            <a:avLst>
              <a:gd name="adj" fmla="val 5451"/>
            </a:avLst>
          </a:prstGeom>
          <a:solidFill>
            <a:schemeClr val="accent2"/>
          </a:solidFill>
          <a:ln>
            <a:solidFill>
              <a:srgbClr val="C0504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4327813" y="5521200"/>
            <a:ext cx="1081810" cy="1115514"/>
          </a:xfrm>
          <a:prstGeom prst="donut">
            <a:avLst>
              <a:gd name="adj" fmla="val 7103"/>
            </a:avLst>
          </a:prstGeom>
          <a:solidFill>
            <a:srgbClr val="70FF4A"/>
          </a:solidFill>
          <a:ln>
            <a:solidFill>
              <a:srgbClr val="70FF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04504" y="3588124"/>
            <a:ext cx="464127" cy="540328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29536" y="3813316"/>
            <a:ext cx="464127" cy="540328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7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/>
          </p:cNvSpPr>
          <p:nvPr/>
        </p:nvSpPr>
        <p:spPr bwMode="auto">
          <a:xfrm>
            <a:off x="4876800" y="1454150"/>
            <a:ext cx="41830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 bwMode="auto">
          <a:xfrm>
            <a:off x="4413104" y="1219199"/>
            <a:ext cx="4426095" cy="5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Focus on one product at a time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Work down the columns </a:t>
            </a:r>
            <a:r>
              <a:rPr lang="en-US" sz="2000" dirty="0"/>
              <a:t>(e.g., </a:t>
            </a:r>
            <a:r>
              <a:rPr lang="en-US" sz="2000" dirty="0" smtClean="0"/>
              <a:t>13a-13h) to answer the questions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As you become more familiar with this form you may develop your own method for answering the questions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The next set of slides addresses the following concepts: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Advertised for less than $1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Self-service display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Cross-product promotion with cigarettes</a:t>
            </a:r>
            <a:endParaRPr lang="en-US" sz="2400" dirty="0"/>
          </a:p>
          <a:p>
            <a:pPr lvl="1" fontAlgn="auto">
              <a:spcAft>
                <a:spcPts val="0"/>
              </a:spcAft>
              <a:defRPr/>
            </a:pPr>
            <a:endParaRPr lang="en-US" sz="24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13a </a:t>
            </a:r>
            <a:r>
              <a:rPr lang="en-US" sz="3600" b="1" dirty="0">
                <a:latin typeface="Calibri" pitchFamily="34" charset="0"/>
              </a:rPr>
              <a:t>– </a:t>
            </a:r>
            <a:r>
              <a:rPr lang="en-US" sz="3600" b="1" dirty="0" smtClean="0">
                <a:latin typeface="Calibri" pitchFamily="34" charset="0"/>
              </a:rPr>
              <a:t>16i: </a:t>
            </a:r>
            <a:r>
              <a:rPr lang="en-US" sz="3600" b="1" dirty="0">
                <a:latin typeface="Calibri" pitchFamily="34" charset="0"/>
              </a:rPr>
              <a:t>Other products 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4" y="1066797"/>
            <a:ext cx="4254213" cy="55054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2362200"/>
            <a:ext cx="3962400" cy="16001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81200" y="152400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90800" y="152400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00400" y="152400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0000" y="152400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81400" y="1219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16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71800" y="1219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15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1219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14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12192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990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13d. Advertised for less than $1?</a:t>
            </a:r>
            <a:endParaRPr lang="en-US" dirty="0" smtClean="0"/>
          </a:p>
        </p:txBody>
      </p:sp>
      <p:sp>
        <p:nvSpPr>
          <p:cNvPr id="6861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210050" y="1752600"/>
            <a:ext cx="4933950" cy="4343400"/>
          </a:xfrm>
        </p:spPr>
        <p:txBody>
          <a:bodyPr/>
          <a:lstStyle/>
          <a:p>
            <a:r>
              <a:rPr lang="en-US" sz="2800" dirty="0" smtClean="0"/>
              <a:t>Include cigarillos/little </a:t>
            </a:r>
            <a:r>
              <a:rPr lang="en-US" sz="2800" dirty="0"/>
              <a:t>cigars </a:t>
            </a:r>
            <a:r>
              <a:rPr lang="en-US" sz="2800" dirty="0" smtClean="0"/>
              <a:t>in packs and singles </a:t>
            </a:r>
            <a:endParaRPr lang="en-US" sz="2800" dirty="0"/>
          </a:p>
          <a:p>
            <a:r>
              <a:rPr lang="en-US" sz="2800" dirty="0" smtClean="0"/>
              <a:t>Select </a:t>
            </a:r>
            <a:r>
              <a:rPr lang="en-US" sz="2800" b="1" dirty="0" smtClean="0"/>
              <a:t>Yes </a:t>
            </a:r>
            <a:r>
              <a:rPr lang="en-US" sz="2800" dirty="0" smtClean="0"/>
              <a:t>if there is any cigarillo/little cigar advertised for less than $1</a:t>
            </a:r>
            <a:endParaRPr lang="en-US" sz="2000" dirty="0"/>
          </a:p>
          <a:p>
            <a:endParaRPr lang="en-US" sz="2800" dirty="0" smtClean="0"/>
          </a:p>
          <a:p>
            <a:endParaRPr lang="en-US" sz="24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1807391"/>
            <a:ext cx="2292824" cy="202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37.media.tumblr.com/b41f1bec29420bb1cbfb84852a18723d/tumblr_n59ez2hDFA1s7bejao1_128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61" y="4876799"/>
            <a:ext cx="4193418" cy="178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goodhealth.freeservers.com/White_Owl_SEETS_cigarillos_8_20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1104899"/>
            <a:ext cx="1445236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13g, 14g, &amp; 16g. Self-service display?</a:t>
            </a:r>
            <a:endParaRPr lang="en-US" dirty="0" smtClean="0"/>
          </a:p>
        </p:txBody>
      </p:sp>
      <p:sp>
        <p:nvSpPr>
          <p:cNvPr id="6861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210050" y="990600"/>
            <a:ext cx="4933950" cy="5562600"/>
          </a:xfrm>
        </p:spPr>
        <p:txBody>
          <a:bodyPr/>
          <a:lstStyle/>
          <a:p>
            <a:r>
              <a:rPr lang="en-US" sz="2800" dirty="0" smtClean="0"/>
              <a:t>Displayed so customers can take tobacco product instead of asking clerk for assistance</a:t>
            </a:r>
          </a:p>
          <a:p>
            <a:r>
              <a:rPr lang="en-US" sz="2800" dirty="0" smtClean="0"/>
              <a:t>The opening must face the customer</a:t>
            </a:r>
          </a:p>
          <a:p>
            <a:r>
              <a:rPr lang="en-US" sz="2800" dirty="0" smtClean="0"/>
              <a:t>Do not include </a:t>
            </a:r>
          </a:p>
          <a:p>
            <a:pPr lvl="1"/>
            <a:r>
              <a:rPr lang="en-US" sz="2000" dirty="0" smtClean="0"/>
              <a:t>Products that face the customer but that are behind the counter</a:t>
            </a:r>
          </a:p>
          <a:p>
            <a:pPr lvl="1"/>
            <a:r>
              <a:rPr lang="en-US" sz="2000" dirty="0" smtClean="0"/>
              <a:t>Products that are on the counter but are protected by a display case</a:t>
            </a:r>
          </a:p>
          <a:p>
            <a:pPr lvl="1"/>
            <a:r>
              <a:rPr lang="en-US" sz="2000" dirty="0" smtClean="0"/>
              <a:t>Cigarettes (menthol or non-menthol), chew, snuff, dip or </a:t>
            </a:r>
            <a:r>
              <a:rPr lang="en-US" sz="2000" dirty="0" err="1" smtClean="0"/>
              <a:t>snus</a:t>
            </a:r>
            <a:r>
              <a:rPr lang="en-US" sz="2000" dirty="0" smtClean="0"/>
              <a:t> that are self-service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695700"/>
            <a:ext cx="2254956" cy="301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156" y="1321858"/>
            <a:ext cx="2926644" cy="219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994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 descr="Screen Shot 2013-05-24 at 1.39.14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066800"/>
            <a:ext cx="3651250" cy="108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53059" y="1085404"/>
            <a:ext cx="3451544" cy="5184476"/>
            <a:chOff x="239204" y="1066800"/>
            <a:chExt cx="3451544" cy="5184476"/>
          </a:xfrm>
        </p:grpSpPr>
        <p:pic>
          <p:nvPicPr>
            <p:cNvPr id="70657" name="Picture 7" descr="Screen Shot 2013-05-24 at 1.38.17 PM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17" b="-314"/>
            <a:stretch/>
          </p:blipFill>
          <p:spPr bwMode="auto">
            <a:xfrm>
              <a:off x="239204" y="1066800"/>
              <a:ext cx="3451544" cy="5184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 rot="21412266">
              <a:off x="742054" y="3310910"/>
              <a:ext cx="1314450" cy="20970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06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 of self-service displays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2315" y="2209800"/>
            <a:ext cx="3065126" cy="264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1613" y="4953000"/>
            <a:ext cx="2937073" cy="125408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884" y="6332241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082446" y="6332241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</p:spTree>
    <p:extLst>
      <p:ext uri="{BB962C8B-B14F-4D97-AF65-F5344CB8AC3E}">
        <p14:creationId xmlns:p14="http://schemas.microsoft.com/office/powerpoint/2010/main" val="37514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3 &amp; 4</a:t>
            </a:r>
            <a:r>
              <a:rPr lang="en-US" sz="3600" b="1" dirty="0" smtClean="0"/>
              <a:t>. Store Name and Address </a:t>
            </a:r>
          </a:p>
        </p:txBody>
      </p:sp>
      <p:sp>
        <p:nvSpPr>
          <p:cNvPr id="34818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533400" y="1066800"/>
            <a:ext cx="8610600" cy="1839912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If stores are not assigned then record the name and address of the store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If you are visiting assigned stores and the store name and address match the assigned name and address then simply check the boxes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/>
              <a:t>If the name or address does not match then record the actual name or address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0" y="4139004"/>
            <a:ext cx="4114800" cy="25685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09800" y="4572000"/>
            <a:ext cx="4114800" cy="85128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15i &amp; 16i. Cross-product promotion with cigarettes?</a:t>
            </a:r>
            <a:endParaRPr lang="en-US" sz="3200" dirty="0" smtClean="0"/>
          </a:p>
        </p:txBody>
      </p:sp>
      <p:sp>
        <p:nvSpPr>
          <p:cNvPr id="6861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210050" y="1143000"/>
            <a:ext cx="4933950" cy="5562600"/>
          </a:xfrm>
        </p:spPr>
        <p:txBody>
          <a:bodyPr/>
          <a:lstStyle/>
          <a:p>
            <a:r>
              <a:rPr lang="en-US" sz="2800" dirty="0" smtClean="0"/>
              <a:t>An offer to purchase any brand of cigarettes (menthol or non-menthol) that results in a free or discounted price of any brand of smokeless tobacco (e.g., chew, snuff, dip or </a:t>
            </a:r>
            <a:r>
              <a:rPr lang="en-US" sz="2800" dirty="0" err="1" smtClean="0"/>
              <a:t>snus</a:t>
            </a:r>
            <a:r>
              <a:rPr lang="en-US" sz="2800" dirty="0" smtClean="0"/>
              <a:t>) or e-cigarettes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1824" y="5181600"/>
            <a:ext cx="3771900" cy="100929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884" y="6332241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5082446" y="6332241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905000"/>
            <a:ext cx="291600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60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6"/>
          <p:cNvSpPr txBox="1">
            <a:spLocks/>
          </p:cNvSpPr>
          <p:nvPr/>
        </p:nvSpPr>
        <p:spPr>
          <a:xfrm>
            <a:off x="4524375" y="1143000"/>
            <a:ext cx="4619625" cy="3200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latin typeface="Calibri" pitchFamily="34" charset="0"/>
              </a:rPr>
              <a:t>Ask cashier if WIC or SNAP (i.e</a:t>
            </a:r>
            <a:r>
              <a:rPr lang="en-US" sz="2600" dirty="0" smtClean="0">
                <a:latin typeface="Calibri" pitchFamily="34" charset="0"/>
              </a:rPr>
              <a:t>., </a:t>
            </a:r>
            <a:r>
              <a:rPr lang="en-US" sz="2600" dirty="0">
                <a:latin typeface="Calibri" pitchFamily="34" charset="0"/>
              </a:rPr>
              <a:t>food stamps, EBT) is accepted if there is no visible sign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latin typeface="Calibri" pitchFamily="34" charset="0"/>
              </a:rPr>
              <a:t>Select </a:t>
            </a:r>
            <a:r>
              <a:rPr lang="en-US" sz="2600" b="1" dirty="0">
                <a:latin typeface="Calibri" pitchFamily="34" charset="0"/>
              </a:rPr>
              <a:t>Yes </a:t>
            </a:r>
            <a:r>
              <a:rPr lang="en-US" sz="2600" dirty="0">
                <a:latin typeface="Calibri" pitchFamily="34" charset="0"/>
              </a:rPr>
              <a:t>if WIC or SNAP is accepted</a:t>
            </a:r>
            <a:endParaRPr lang="en-US" sz="2600" b="1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600" dirty="0">
                <a:latin typeface="Calibri" pitchFamily="34" charset="0"/>
              </a:rPr>
              <a:t>Select </a:t>
            </a:r>
            <a:r>
              <a:rPr lang="en-US" sz="2600" b="1" dirty="0">
                <a:latin typeface="Calibri" pitchFamily="34" charset="0"/>
              </a:rPr>
              <a:t>No</a:t>
            </a:r>
            <a:r>
              <a:rPr lang="en-US" sz="2600" dirty="0">
                <a:latin typeface="Calibri" pitchFamily="34" charset="0"/>
              </a:rPr>
              <a:t> if the store does not accept WIC or SNAP</a:t>
            </a:r>
            <a:endParaRPr lang="en-US" sz="2200" dirty="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600" b="1" dirty="0">
              <a:latin typeface="Calibri" pitchFamily="34" charset="0"/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4666" y="4933757"/>
            <a:ext cx="3479031" cy="129309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038" y="6405563"/>
            <a:ext cx="5635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Box 12"/>
          <p:cNvSpPr txBox="1">
            <a:spLocks noChangeArrowheads="1"/>
          </p:cNvSpPr>
          <p:nvPr/>
        </p:nvSpPr>
        <p:spPr bwMode="auto">
          <a:xfrm>
            <a:off x="5562600" y="6388100"/>
            <a:ext cx="33321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Follow along in your pocket guide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09"/>
            <a:ext cx="9144000" cy="1219200"/>
          </a:xfrm>
        </p:spPr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17. </a:t>
            </a:r>
            <a:r>
              <a:rPr lang="en-US" sz="3600" b="1" dirty="0">
                <a:latin typeface="Calibri" pitchFamily="34" charset="0"/>
              </a:rPr>
              <a:t>WIC and SNAP accepted here</a:t>
            </a:r>
            <a:r>
              <a:rPr lang="en-US" sz="3600" b="1" dirty="0" smtClean="0">
                <a:latin typeface="Calibri" pitchFamily="34" charset="0"/>
              </a:rPr>
              <a:t>?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28252"/>
            <a:ext cx="4156076" cy="53784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1402" y="3882788"/>
            <a:ext cx="2046998" cy="68921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WIC</a:t>
            </a:r>
          </a:p>
        </p:txBody>
      </p:sp>
      <p:sp>
        <p:nvSpPr>
          <p:cNvPr id="64514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191000" y="914400"/>
            <a:ext cx="4953000" cy="5943600"/>
          </a:xfrm>
        </p:spPr>
        <p:txBody>
          <a:bodyPr/>
          <a:lstStyle/>
          <a:p>
            <a:r>
              <a:rPr lang="en-US" sz="2800" dirty="0" smtClean="0"/>
              <a:t>WIC stands for Women Infants and Children</a:t>
            </a:r>
          </a:p>
          <a:p>
            <a:pPr lvl="1"/>
            <a:r>
              <a:rPr lang="en-US" sz="2400" dirty="0" smtClean="0"/>
              <a:t>Special supplemental nutrition program that provides food to women, infants and children who may be nutritionally at risk</a:t>
            </a:r>
          </a:p>
          <a:p>
            <a:r>
              <a:rPr lang="en-US" sz="2800" dirty="0" smtClean="0"/>
              <a:t>WIC symbol differs state-by-state</a:t>
            </a:r>
          </a:p>
          <a:p>
            <a:r>
              <a:rPr lang="en-US" sz="2800" dirty="0" smtClean="0"/>
              <a:t>Look for WIC symbol on </a:t>
            </a:r>
          </a:p>
          <a:p>
            <a:pPr lvl="1"/>
            <a:r>
              <a:rPr lang="en-US" sz="2400" dirty="0" smtClean="0"/>
              <a:t>Windows/doors</a:t>
            </a:r>
          </a:p>
          <a:p>
            <a:pPr lvl="1"/>
            <a:r>
              <a:rPr lang="en-US" sz="2400" dirty="0" smtClean="0"/>
              <a:t>Near cash register </a:t>
            </a:r>
          </a:p>
          <a:p>
            <a:pPr lvl="1"/>
            <a:r>
              <a:rPr lang="en-US" sz="2400" dirty="0" smtClean="0"/>
              <a:t>Food price labels</a:t>
            </a:r>
          </a:p>
          <a:p>
            <a:endParaRPr lang="en-US" sz="2800" b="1" dirty="0" smtClean="0"/>
          </a:p>
        </p:txBody>
      </p:sp>
      <p:pic>
        <p:nvPicPr>
          <p:cNvPr id="64515" name="Picture 15" descr="WIC old 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112838"/>
            <a:ext cx="2105025" cy="244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12838"/>
            <a:ext cx="15240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4038600"/>
            <a:ext cx="3810000" cy="246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60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SNAP (food stamps/EBT)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483100" y="1143000"/>
            <a:ext cx="4660900" cy="5943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 smtClean="0"/>
              <a:t>Referred to as food stamps 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SNAP stands for Supplemental Nutrition Assistance Program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Provides financial assistance for purchasing foods to low-income people in US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Funds for SNAP can be placed on a payment card called an Electronic Benefit Transfer (EBT)</a:t>
            </a:r>
          </a:p>
          <a:p>
            <a:pPr>
              <a:lnSpc>
                <a:spcPct val="80000"/>
              </a:lnSpc>
            </a:pPr>
            <a:r>
              <a:rPr lang="en-US" sz="2600" dirty="0" smtClean="0"/>
              <a:t>Look for SNAP, food stamp or EBT symbol on 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Windows/doors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Near cash register 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Food price labels</a:t>
            </a:r>
          </a:p>
          <a:p>
            <a:pPr>
              <a:lnSpc>
                <a:spcPct val="80000"/>
              </a:lnSpc>
            </a:pPr>
            <a:endParaRPr lang="en-US" sz="2600" b="1" dirty="0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775" y="1447800"/>
            <a:ext cx="2446338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405765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609725"/>
            <a:ext cx="1919288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775" y="4057650"/>
            <a:ext cx="2125663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02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/>
          </p:cNvSpPr>
          <p:nvPr/>
        </p:nvSpPr>
        <p:spPr bwMode="auto">
          <a:xfrm>
            <a:off x="4876800" y="1454150"/>
            <a:ext cx="41830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 bwMode="auto">
          <a:xfrm>
            <a:off x="4565505" y="1066800"/>
            <a:ext cx="4426095" cy="5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Focus on one product at a time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Work down the columns </a:t>
            </a:r>
            <a:r>
              <a:rPr lang="en-US" sz="2000" dirty="0"/>
              <a:t>(e.g., </a:t>
            </a:r>
            <a:r>
              <a:rPr lang="en-US" sz="2000" dirty="0" smtClean="0"/>
              <a:t>18a-18d) to answer the questions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The next set of slides addresses the following concepts: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Obtaining price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dirty="0" smtClean="0"/>
              <a:t>Sales tax 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sz="24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libri" pitchFamily="34" charset="0"/>
              </a:rPr>
              <a:t>18a </a:t>
            </a:r>
            <a:r>
              <a:rPr lang="en-US" sz="3600" b="1" dirty="0">
                <a:latin typeface="Calibri" pitchFamily="34" charset="0"/>
              </a:rPr>
              <a:t>– </a:t>
            </a:r>
            <a:r>
              <a:rPr lang="en-US" sz="3600" b="1" dirty="0" smtClean="0">
                <a:latin typeface="Calibri" pitchFamily="34" charset="0"/>
              </a:rPr>
              <a:t>20d: Prices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324" y="1066797"/>
            <a:ext cx="4254213" cy="550544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4724401"/>
            <a:ext cx="3962400" cy="1752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38066" y="367864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19400" y="367864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89528" y="3678640"/>
            <a:ext cx="0" cy="1045761"/>
          </a:xfrm>
          <a:prstGeom prst="straightConnector1">
            <a:avLst/>
          </a:prstGeom>
          <a:ln w="76200" cmpd="sng">
            <a:solidFill>
              <a:srgbClr val="70FF4A"/>
            </a:solidFill>
            <a:tailEnd type="arrow"/>
          </a:ln>
          <a:effectLst>
            <a:outerShdw blurRad="50800" dist="38100" dir="5400000" sx="102000" sy="102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78759" y="329764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18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90800" y="33147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560928" y="329764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404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18a, 18b &amp; 18d. What is the cheapest price to purchase a single pack of cigarettes?</a:t>
            </a:r>
            <a:r>
              <a:rPr lang="en-US" sz="3200" b="1" dirty="0">
                <a:latin typeface="Calibri" pitchFamily="34" charset="0"/>
              </a:rPr>
              <a:t/>
            </a:r>
            <a:br>
              <a:rPr lang="en-US" sz="3200" b="1" dirty="0">
                <a:latin typeface="Calibri" pitchFamily="34" charset="0"/>
              </a:rPr>
            </a:b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304800" y="1143000"/>
            <a:ext cx="8839200" cy="333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Ask the cashier, “What’s the cheapest single pack of cigarettes? How much is it?” </a:t>
            </a:r>
          </a:p>
          <a:p>
            <a:pPr lvl="1"/>
            <a:r>
              <a:rPr lang="en-US" sz="1600" dirty="0" smtClean="0"/>
              <a:t>You do not need to record the brand name </a:t>
            </a:r>
          </a:p>
          <a:p>
            <a:pPr lvl="1"/>
            <a:r>
              <a:rPr lang="en-US" sz="1600" dirty="0" smtClean="0"/>
              <a:t>This price must be for a </a:t>
            </a:r>
            <a:r>
              <a:rPr lang="en-US" sz="1600" b="1" dirty="0" smtClean="0"/>
              <a:t>single pack</a:t>
            </a:r>
            <a:r>
              <a:rPr lang="en-US" sz="1600" dirty="0" smtClean="0"/>
              <a:t> purchase not a 2-pack price or carton price </a:t>
            </a:r>
          </a:p>
          <a:p>
            <a:pPr lvl="1"/>
            <a:r>
              <a:rPr lang="en-US" sz="1600" dirty="0" smtClean="0"/>
              <a:t>Record discounted price if on sale </a:t>
            </a:r>
          </a:p>
          <a:p>
            <a:pPr lvl="1"/>
            <a:r>
              <a:rPr lang="en-US" sz="1600" dirty="0" smtClean="0"/>
              <a:t>Can be menthol or non-menthol</a:t>
            </a:r>
          </a:p>
          <a:p>
            <a:r>
              <a:rPr lang="en-US" sz="2000" dirty="0" smtClean="0"/>
              <a:t>If you are unable to get an answer from the cashier then look for the lowest advertised price of cigarettes</a:t>
            </a:r>
          </a:p>
          <a:p>
            <a:r>
              <a:rPr lang="en-US" sz="2000" dirty="0" smtClean="0"/>
              <a:t>Record </a:t>
            </a:r>
            <a:r>
              <a:rPr lang="en-US" sz="2000" dirty="0"/>
              <a:t>price in </a:t>
            </a:r>
            <a:r>
              <a:rPr lang="en-US" sz="2000" dirty="0" smtClean="0"/>
              <a:t>blanks (18b) and select </a:t>
            </a:r>
            <a:r>
              <a:rPr lang="en-US" sz="2000" dirty="0"/>
              <a:t>whether you received the price from the </a:t>
            </a:r>
            <a:r>
              <a:rPr lang="en-US" sz="2000" b="1" dirty="0"/>
              <a:t>cashier</a:t>
            </a:r>
            <a:r>
              <a:rPr lang="en-US" sz="2000" dirty="0"/>
              <a:t> or if it was an </a:t>
            </a:r>
            <a:r>
              <a:rPr lang="en-US" sz="2000" b="1" dirty="0" smtClean="0"/>
              <a:t>advertised </a:t>
            </a:r>
            <a:r>
              <a:rPr lang="en-US" sz="2000" dirty="0" smtClean="0"/>
              <a:t>price that you observed (18d)</a:t>
            </a:r>
            <a:endParaRPr lang="en-US" sz="2000" dirty="0"/>
          </a:p>
          <a:p>
            <a:r>
              <a:rPr lang="en-US" sz="2000" dirty="0" smtClean="0"/>
              <a:t>Select </a:t>
            </a:r>
            <a:r>
              <a:rPr lang="en-US" sz="2000" b="1" dirty="0" smtClean="0"/>
              <a:t>unable to determine </a:t>
            </a:r>
            <a:r>
              <a:rPr lang="en-US" sz="2000" dirty="0" smtClean="0"/>
              <a:t>only if you have no information from the cashier, advertised price, or the location only sells cigarette cartons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8358" y="5121322"/>
            <a:ext cx="3860042" cy="173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05200" y="5029200"/>
            <a:ext cx="1066800" cy="184472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0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7079" y="990600"/>
            <a:ext cx="9126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2400" dirty="0" smtClean="0"/>
              <a:t>Popular brands include Pall Mall, Fortuna, Maverick, Basic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886" y="1460938"/>
            <a:ext cx="7470228" cy="229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8784" y="3956507"/>
            <a:ext cx="1371600" cy="25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59" y="4038600"/>
            <a:ext cx="3385318" cy="254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714" y="4132873"/>
            <a:ext cx="1619792" cy="234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Calibri" pitchFamily="34" charset="0"/>
              </a:rPr>
              <a:t>Examples of cheap cigarette </a:t>
            </a:r>
            <a:r>
              <a:rPr lang="en-US" sz="3600" b="1" dirty="0" smtClean="0">
                <a:latin typeface="Calibri" pitchFamily="34" charset="0"/>
              </a:rPr>
              <a:t>brands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7"/>
          <p:cNvSpPr>
            <a:spLocks noGrp="1"/>
          </p:cNvSpPr>
          <p:nvPr>
            <p:ph type="title"/>
          </p:nvPr>
        </p:nvSpPr>
        <p:spPr>
          <a:xfrm>
            <a:off x="0" y="76199"/>
            <a:ext cx="9144000" cy="914401"/>
          </a:xfrm>
        </p:spPr>
        <p:txBody>
          <a:bodyPr/>
          <a:lstStyle/>
          <a:p>
            <a:r>
              <a:rPr lang="en-US" sz="3600" b="1" dirty="0" smtClean="0"/>
              <a:t>18c, 19c &amp; 20c. Sales tax included in price?</a:t>
            </a:r>
            <a:endParaRPr lang="en-US" sz="3600" dirty="0" smtClean="0"/>
          </a:p>
        </p:txBody>
      </p:sp>
      <p:sp>
        <p:nvSpPr>
          <p:cNvPr id="68610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210050" y="1524000"/>
            <a:ext cx="4933950" cy="5562600"/>
          </a:xfrm>
        </p:spPr>
        <p:txBody>
          <a:bodyPr/>
          <a:lstStyle/>
          <a:p>
            <a:r>
              <a:rPr lang="en-US" sz="2000" dirty="0" smtClean="0"/>
              <a:t>Ask cashier, “Does the price include sales tax?” </a:t>
            </a:r>
          </a:p>
          <a:p>
            <a:r>
              <a:rPr lang="en-US" sz="2000" dirty="0" smtClean="0"/>
              <a:t>If you recorded an advertised price then look carefully at the sign or label</a:t>
            </a:r>
          </a:p>
          <a:p>
            <a:r>
              <a:rPr lang="en-US" sz="2000" dirty="0" smtClean="0"/>
              <a:t>Select </a:t>
            </a:r>
            <a:r>
              <a:rPr lang="en-US" sz="2000" b="1" dirty="0" smtClean="0"/>
              <a:t>Yes</a:t>
            </a:r>
            <a:r>
              <a:rPr lang="en-US" sz="2000" dirty="0" smtClean="0"/>
              <a:t> if tax is included in the price </a:t>
            </a:r>
          </a:p>
          <a:p>
            <a:r>
              <a:rPr lang="en-US" sz="2000" dirty="0" smtClean="0"/>
              <a:t>Select </a:t>
            </a:r>
            <a:r>
              <a:rPr lang="en-US" sz="2000" b="1" dirty="0" smtClean="0"/>
              <a:t>No</a:t>
            </a:r>
            <a:r>
              <a:rPr lang="en-US" sz="2000" dirty="0" smtClean="0"/>
              <a:t> if tax is not included in the price </a:t>
            </a:r>
            <a:endParaRPr lang="en-US" sz="2000" dirty="0"/>
          </a:p>
          <a:p>
            <a:endParaRPr lang="en-US" sz="20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1205" y="4343400"/>
            <a:ext cx="3091145" cy="189807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80" y="6356053"/>
            <a:ext cx="5635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5082446" y="6332241"/>
            <a:ext cx="3332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Follow along in your pocket guide</a:t>
            </a:r>
          </a:p>
        </p:txBody>
      </p:sp>
      <p:pic>
        <p:nvPicPr>
          <p:cNvPr id="10" name="Picture 14" descr="Screen Shot 2013-05-27 at 5.36.06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58873"/>
            <a:ext cx="170973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http://images.politico.com/global/news/090518_cigarettes_ap_297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1741" y="1158873"/>
            <a:ext cx="2066859" cy="83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873" y="2089148"/>
            <a:ext cx="158341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403" y="4413428"/>
            <a:ext cx="2967487" cy="170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" y="3505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Prices </a:t>
            </a:r>
            <a:r>
              <a:rPr lang="en-US" u="sng" dirty="0" smtClean="0">
                <a:latin typeface="+mn-lt"/>
              </a:rPr>
              <a:t>without</a:t>
            </a:r>
            <a:r>
              <a:rPr lang="en-US" dirty="0" smtClean="0">
                <a:latin typeface="+mn-lt"/>
              </a:rPr>
              <a:t> tax are indicated by </a:t>
            </a: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igns or labels that state “plus tax”</a:t>
            </a:r>
            <a:endParaRPr lang="en-US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426" y="604142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Prices </a:t>
            </a:r>
            <a:r>
              <a:rPr lang="en-US" u="sng" dirty="0" smtClean="0">
                <a:latin typeface="+mn-lt"/>
              </a:rPr>
              <a:t>with </a:t>
            </a:r>
            <a:r>
              <a:rPr lang="en-US" dirty="0" smtClean="0">
                <a:latin typeface="+mn-lt"/>
              </a:rPr>
              <a:t>tax are indicated by </a:t>
            </a:r>
            <a:r>
              <a:rPr lang="en-US" dirty="0">
                <a:latin typeface="+mn-lt"/>
              </a:rPr>
              <a:t>s</a:t>
            </a:r>
            <a:r>
              <a:rPr lang="en-US" dirty="0" smtClean="0">
                <a:latin typeface="+mn-lt"/>
              </a:rPr>
              <a:t>igns or labels that state “tax included”</a:t>
            </a:r>
            <a:endParaRPr lang="en-US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03" y="3048000"/>
            <a:ext cx="281797" cy="412748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200401" y="1577470"/>
            <a:ext cx="381000" cy="32753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18527" y="3296983"/>
            <a:ext cx="381000" cy="208217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24000" y="5410200"/>
            <a:ext cx="465826" cy="43969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18527" y="5337012"/>
            <a:ext cx="501049" cy="36349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15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19. What is the price to purchase one regular hard pack of Newport menthol?</a:t>
            </a:r>
            <a:r>
              <a:rPr lang="en-US" sz="3200" b="1" dirty="0">
                <a:latin typeface="Calibri" pitchFamily="34" charset="0"/>
              </a:rPr>
              <a:t/>
            </a:r>
            <a:br>
              <a:rPr lang="en-US" sz="3200" b="1" dirty="0">
                <a:latin typeface="Calibri" pitchFamily="34" charset="0"/>
              </a:rPr>
            </a:b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381000" y="990600"/>
            <a:ext cx="8763000" cy="199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Look for the price of one Newport menthol regular hard pack (green pack)</a:t>
            </a:r>
          </a:p>
          <a:p>
            <a:pPr lvl="1"/>
            <a:r>
              <a:rPr lang="en-US" sz="1600" dirty="0" smtClean="0"/>
              <a:t>Do not substitute the price for any other variety of Newport, such as different cigarette length or flavor (e.g., Newport 100’s or red pack)</a:t>
            </a:r>
          </a:p>
          <a:p>
            <a:pPr lvl="1"/>
            <a:r>
              <a:rPr lang="en-US" sz="1600" dirty="0" smtClean="0"/>
              <a:t>Do not compute this price from a multi-pack discount or from a carton price</a:t>
            </a:r>
          </a:p>
          <a:p>
            <a:pPr lvl="1"/>
            <a:r>
              <a:rPr lang="en-US" sz="1600" dirty="0"/>
              <a:t>Record discounted price if on </a:t>
            </a:r>
            <a:r>
              <a:rPr lang="en-US" sz="1600" dirty="0" smtClean="0"/>
              <a:t>sale</a:t>
            </a:r>
          </a:p>
          <a:p>
            <a:r>
              <a:rPr lang="en-US" sz="2000" dirty="0" smtClean="0"/>
              <a:t>If price is not advertised, please ask cashier and ask if the price includes sales tax</a:t>
            </a:r>
          </a:p>
          <a:p>
            <a:r>
              <a:rPr lang="en-US" sz="2000" dirty="0" smtClean="0"/>
              <a:t>Select </a:t>
            </a:r>
            <a:r>
              <a:rPr lang="en-US" sz="2000" b="1" dirty="0" smtClean="0"/>
              <a:t>sold here but price unavailable </a:t>
            </a:r>
            <a:r>
              <a:rPr lang="en-US" sz="2000" dirty="0" smtClean="0"/>
              <a:t>if the cashier is unwilling or unable to help or if there is no advertised price for the product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99" y="4442272"/>
            <a:ext cx="1753951" cy="234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036" y="4442271"/>
            <a:ext cx="1387865" cy="234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2084539" y="6248400"/>
            <a:ext cx="876300" cy="409903"/>
          </a:xfrm>
          <a:prstGeom prst="straightConnector1">
            <a:avLst/>
          </a:prstGeom>
          <a:ln w="76200" cmpd="sng">
            <a:solidFill>
              <a:srgbClr val="00D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5" name="Picture 7" descr="http://thenypost.files.wordpress.com/2013/10/ciggies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2718" y="4442271"/>
            <a:ext cx="1356482" cy="234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1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05-23 at 12.30.22 P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299" y="1016758"/>
            <a:ext cx="6429703" cy="3145809"/>
          </a:xfrm>
          <a:prstGeom prst="rect">
            <a:avLst/>
          </a:prstGeom>
        </p:spPr>
      </p:pic>
      <p:sp>
        <p:nvSpPr>
          <p:cNvPr id="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Newport menthol price example</a:t>
            </a:r>
            <a:endParaRPr lang="en-US" sz="40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58002" y="1560786"/>
            <a:ext cx="952598" cy="0"/>
          </a:xfrm>
          <a:prstGeom prst="straightConnector1">
            <a:avLst/>
          </a:prstGeom>
          <a:ln w="76200" cmpd="sng">
            <a:solidFill>
              <a:srgbClr val="00D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58002" y="2286000"/>
            <a:ext cx="952598" cy="0"/>
          </a:xfrm>
          <a:prstGeom prst="straightConnector1">
            <a:avLst/>
          </a:prstGeom>
          <a:ln w="76200" cmpd="sng">
            <a:solidFill>
              <a:srgbClr val="00D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050" y="4314744"/>
            <a:ext cx="5410200" cy="244445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5</a:t>
            </a:r>
            <a:r>
              <a:rPr lang="en-US" sz="3600" b="1" dirty="0" smtClean="0"/>
              <a:t>. Can you survey this store?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65150" y="1066800"/>
            <a:ext cx="8578850" cy="2514600"/>
          </a:xfrm>
        </p:spPr>
        <p:txBody>
          <a:bodyPr rtlCol="0">
            <a:noAutofit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/>
              <a:t>Yes </a:t>
            </a:r>
            <a:r>
              <a:rPr lang="en-US" sz="2400" dirty="0" smtClean="0"/>
              <a:t>answer is most common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If </a:t>
            </a:r>
            <a:r>
              <a:rPr lang="en-US" sz="2400" b="1" dirty="0" smtClean="0"/>
              <a:t>No</a:t>
            </a:r>
            <a:r>
              <a:rPr lang="en-US" sz="2400" dirty="0" smtClean="0"/>
              <a:t>, select the option that explains why not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If asked to leave store before completing survey mark, “No, asked to leave before completing survey”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400" dirty="0" smtClean="0"/>
              <a:t>If store is temporarily closed, note reopening date in “field notes” section of survey form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If you answer </a:t>
            </a:r>
            <a:r>
              <a:rPr lang="en-US" sz="2400" b="1" dirty="0" smtClean="0"/>
              <a:t>No</a:t>
            </a:r>
            <a:r>
              <a:rPr lang="en-US" sz="2400" dirty="0" smtClean="0"/>
              <a:t>, then stop survey and continue to next store</a:t>
            </a:r>
          </a:p>
          <a:p>
            <a:pPr marL="457200" lvl="1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4887" y="4343400"/>
            <a:ext cx="6871002" cy="234009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</a:rPr>
              <a:t>20. What is the price to purchase one </a:t>
            </a:r>
            <a:r>
              <a:rPr lang="en-US" sz="3200" b="1" dirty="0" err="1" smtClean="0">
                <a:latin typeface="Calibri" pitchFamily="34" charset="0"/>
              </a:rPr>
              <a:t>Blu</a:t>
            </a:r>
            <a:r>
              <a:rPr lang="en-US" sz="3200" b="1" dirty="0" smtClean="0">
                <a:latin typeface="Calibri" pitchFamily="34" charset="0"/>
              </a:rPr>
              <a:t> disposable e-cigarette (menthol)?</a:t>
            </a:r>
            <a:r>
              <a:rPr lang="en-US" sz="3200" b="1" dirty="0">
                <a:latin typeface="Calibri" pitchFamily="34" charset="0"/>
              </a:rPr>
              <a:t/>
            </a:r>
            <a:br>
              <a:rPr lang="en-US" sz="3200" b="1" dirty="0">
                <a:latin typeface="Calibri" pitchFamily="34" charset="0"/>
              </a:rPr>
            </a:br>
            <a:endParaRPr lang="en-US" sz="3200" b="1" dirty="0">
              <a:latin typeface="Calibri" pitchFamily="34" charset="0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381000" y="1143000"/>
            <a:ext cx="876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Look for the price of one </a:t>
            </a:r>
            <a:r>
              <a:rPr lang="en-US" sz="2000" dirty="0" err="1" smtClean="0"/>
              <a:t>Blu</a:t>
            </a:r>
            <a:r>
              <a:rPr lang="en-US" sz="2000" dirty="0" smtClean="0"/>
              <a:t> disposable e-cigarette (menthol)</a:t>
            </a:r>
          </a:p>
          <a:p>
            <a:pPr lvl="1"/>
            <a:r>
              <a:rPr lang="en-US" sz="1600" dirty="0" smtClean="0"/>
              <a:t>Do not substitute the price for any other </a:t>
            </a:r>
            <a:r>
              <a:rPr lang="en-US" sz="1600" dirty="0" err="1" smtClean="0"/>
              <a:t>Blu</a:t>
            </a:r>
            <a:r>
              <a:rPr lang="en-US" sz="1600" dirty="0" smtClean="0"/>
              <a:t> product (e.g., </a:t>
            </a:r>
            <a:r>
              <a:rPr lang="en-US" sz="1600" dirty="0" err="1" smtClean="0"/>
              <a:t>Blu</a:t>
            </a:r>
            <a:r>
              <a:rPr lang="en-US" sz="1600" dirty="0" smtClean="0"/>
              <a:t> starter kits, </a:t>
            </a:r>
            <a:r>
              <a:rPr lang="en-US" sz="1600" dirty="0" err="1" smtClean="0"/>
              <a:t>Blu</a:t>
            </a:r>
            <a:r>
              <a:rPr lang="en-US" sz="1600" dirty="0" smtClean="0"/>
              <a:t> cartridges )</a:t>
            </a:r>
          </a:p>
          <a:p>
            <a:pPr lvl="1"/>
            <a:r>
              <a:rPr lang="en-US" sz="1600" dirty="0" smtClean="0"/>
              <a:t>Record discounted price if on sale </a:t>
            </a:r>
          </a:p>
          <a:p>
            <a:r>
              <a:rPr lang="en-US" sz="2000" dirty="0" smtClean="0"/>
              <a:t>If price is not advertised, please ask cashier and ask if the price includes sales tax</a:t>
            </a:r>
          </a:p>
          <a:p>
            <a:r>
              <a:rPr lang="en-US" sz="2000" dirty="0" smtClean="0"/>
              <a:t>Select </a:t>
            </a:r>
            <a:r>
              <a:rPr lang="en-US" sz="2000" b="1" dirty="0" smtClean="0"/>
              <a:t>sold here but price unavailable </a:t>
            </a:r>
            <a:r>
              <a:rPr lang="en-US" sz="2000" dirty="0" smtClean="0"/>
              <a:t>if the cashier is unwilling or unable to help or if there is no advertised price for the product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4075122"/>
            <a:ext cx="609600" cy="274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4075122"/>
            <a:ext cx="762000" cy="26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1400" y="4075122"/>
            <a:ext cx="1521474" cy="272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2195" y="4534329"/>
            <a:ext cx="1987138" cy="207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5286499" y="6096000"/>
            <a:ext cx="914400" cy="0"/>
          </a:xfrm>
          <a:prstGeom prst="straightConnector1">
            <a:avLst/>
          </a:prstGeom>
          <a:ln w="76200" cmpd="sng">
            <a:solidFill>
              <a:srgbClr val="00D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219200"/>
          </a:xfrm>
        </p:spPr>
        <p:txBody>
          <a:bodyPr/>
          <a:lstStyle/>
          <a:p>
            <a:r>
              <a:rPr lang="en-US" b="1" dirty="0" err="1" smtClean="0"/>
              <a:t>Blu</a:t>
            </a:r>
            <a:r>
              <a:rPr lang="en-US" b="1" dirty="0" smtClean="0"/>
              <a:t> disposable e-cigarette price example</a:t>
            </a:r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9897" y="832513"/>
            <a:ext cx="4437797" cy="389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5309614" y="1671507"/>
            <a:ext cx="1574402" cy="5118"/>
          </a:xfrm>
          <a:prstGeom prst="straightConnector1">
            <a:avLst/>
          </a:prstGeom>
          <a:ln w="76200" cmpd="sng">
            <a:solidFill>
              <a:srgbClr val="00D3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814" y="1533675"/>
            <a:ext cx="429986" cy="2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724" y="4794913"/>
            <a:ext cx="4308142" cy="194651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Field notes &amp; photo opportunity</a:t>
            </a:r>
            <a:endParaRPr lang="en-US" dirty="0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210050" y="990600"/>
            <a:ext cx="4933950" cy="3276600"/>
          </a:xfrm>
          <a:prstGeom prst="rect">
            <a:avLst/>
          </a:prstGeom>
        </p:spPr>
        <p:txBody>
          <a:bodyPr/>
          <a:lstStyle/>
          <a:p>
            <a:r>
              <a:rPr lang="en-US" sz="2800" dirty="0" smtClean="0"/>
              <a:t>Take any necessary notes in this section while completing the store observation</a:t>
            </a:r>
            <a:endParaRPr lang="en-US" sz="2800" dirty="0"/>
          </a:p>
          <a:p>
            <a:r>
              <a:rPr lang="en-US" sz="2800" dirty="0" smtClean="0"/>
              <a:t>Check box if a photo at the store:</a:t>
            </a:r>
          </a:p>
          <a:p>
            <a:pPr lvl="1"/>
            <a:r>
              <a:rPr lang="en-US" sz="2400" dirty="0" smtClean="0"/>
              <a:t>Could be useful to illustrate results, to interest the public, or to educate policy makers</a:t>
            </a:r>
          </a:p>
          <a:p>
            <a:pPr lvl="1"/>
            <a:r>
              <a:rPr lang="en-US" sz="2400" dirty="0" smtClean="0"/>
              <a:t>Illustrates a local priority issue (e.g., tobacco products near candy)</a:t>
            </a:r>
          </a:p>
          <a:p>
            <a:pPr lvl="1"/>
            <a:r>
              <a:rPr lang="en-US" sz="2400" dirty="0" smtClean="0"/>
              <a:t>Good examples for training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310" y="3979365"/>
            <a:ext cx="1751689" cy="2345235"/>
          </a:xfrm>
          <a:prstGeom prst="rect">
            <a:avLst/>
          </a:prstGeom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1219200"/>
            <a:ext cx="2169319" cy="221242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92" y="3931543"/>
            <a:ext cx="1787408" cy="239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0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clipartlord.com/wp-content/uploads/2013/10/balloons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57" y="1066800"/>
            <a:ext cx="2867025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953301" y="1447800"/>
            <a:ext cx="493375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Take this time to review any concepts you’d like (e.g., price promotion) </a:t>
            </a:r>
          </a:p>
          <a:p>
            <a:r>
              <a:rPr lang="en-US" sz="2400" dirty="0" smtClean="0"/>
              <a:t>Feel free to review these slides at any time during your data collection</a:t>
            </a:r>
          </a:p>
          <a:p>
            <a:r>
              <a:rPr lang="en-US" sz="2400" dirty="0" smtClean="0"/>
              <a:t>If you have any questions, please contact: 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Congratulations, you have completed the training</a:t>
            </a:r>
            <a:r>
              <a:rPr lang="en-US" b="1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8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E6F2DC69EB5408794DAE4AB4C42E1" ma:contentTypeVersion="19" ma:contentTypeDescription="Create a new document." ma:contentTypeScope="" ma:versionID="0dcfb0cb6fde850ac358e5e46780e33c">
  <xsd:schema xmlns:xsd="http://www.w3.org/2001/XMLSchema" xmlns:xs="http://www.w3.org/2001/XMLSchema" xmlns:p="http://schemas.microsoft.com/office/2006/metadata/properties" xmlns:ns1="http://schemas.microsoft.com/sharepoint/v3" xmlns:ns2="59da1016-2a1b-4f8a-9768-d7a4932f6f16" xmlns:ns3="a5e3e67d-79ba-441f-aac9-67aba1bfb908" targetNamespace="http://schemas.microsoft.com/office/2006/metadata/properties" ma:root="true" ma:fieldsID="a03055a969cd8519e61bad80f4ae54a9" ns1:_="" ns2:_="" ns3:_="">
    <xsd:import namespace="http://schemas.microsoft.com/sharepoint/v3"/>
    <xsd:import namespace="59da1016-2a1b-4f8a-9768-d7a4932f6f16"/>
    <xsd:import namespace="a5e3e67d-79ba-441f-aac9-67aba1bfb908"/>
    <xsd:element name="properties">
      <xsd:complexType>
        <xsd:sequence>
          <xsd:element name="documentManagement">
            <xsd:complexType>
              <xsd:all>
                <xsd:element ref="ns2:IACategory" minOccurs="0"/>
                <xsd:element ref="ns2:IATopic" minOccurs="0"/>
                <xsd:element ref="ns2:IASubtopic" minOccurs="0"/>
                <xsd:element ref="ns2:DocumentExpirationDate" minOccurs="0"/>
                <xsd:element ref="ns3:Meta_x0020_Description" minOccurs="0"/>
                <xsd:element ref="ns3:Meta_x0020_Keywords" minOccurs="0"/>
                <xsd:element ref="ns1:PublishingStartDate" minOccurs="0"/>
                <xsd:element ref="ns1:PublishingExpirationDate" minOccurs="0"/>
                <xsd:element ref="ns1:URL" minOccurs="0"/>
                <xsd:element ref="ns2:SharedWithUsers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  <xsd:element name="URL" ma:index="12" nillable="true" ma:displayName="URL" ma:format="Hyperlink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4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5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6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7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3e67d-79ba-441f-aac9-67aba1bfb908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8" nillable="true" ma:displayName="Meta Description" ma:internalName="Meta_x0020_Description" ma:readOnly="false">
      <xsd:simpleType>
        <xsd:restriction base="dms:Text"/>
      </xsd:simpleType>
    </xsd:element>
    <xsd:element name="Meta_x0020_Keywords" ma:index="9" nillable="true" ma:displayName="Meta Keywords" ma:internalName="Meta_x0020_Keywords" ma:readOnly="false">
      <xsd:simpleType>
        <xsd:restriction base="dms:Text"/>
      </xsd:simpleType>
    </xsd:element>
    <xsd:element name="Category" ma:index="18" nillable="true" ma:displayName="Category" ma:default="Alcohol and Other Drugs" ma:format="Dropdown" ma:internalName="Category">
      <xsd:simpleType>
        <xsd:restriction base="dms:Choice">
          <xsd:enumeration value="Alcohol and Other Drugs"/>
          <xsd:enumeration value="Appendices Tribal"/>
          <xsd:enumeration value="Attachments Tribal"/>
          <xsd:enumeration value="cahip"/>
          <xsd:enumeration value="Grantee Workgroups"/>
          <xsd:enumeration value="Health Systems"/>
          <xsd:enumeration value="Message Frame"/>
          <xsd:enumeration value="RFAs"/>
          <xsd:enumeration value="Schools"/>
          <xsd:enumeration value="srch"/>
          <xsd:enumeration value="Success Stories"/>
          <xsd:enumeration value="TA"/>
          <xsd:enumeration value="Vaping"/>
          <xsd:enumeration value="Wellness Toolki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 xmlns="http://schemas.microsoft.com/sharepoint/v3">
      <Url>https://www.oregon.gov/oha/PH/DISEASESCONDITIONS/CHRONICDISEASE/HPCDPCONNECTION/Documents/TA/stars_training_powerpoint.pptx</Url>
      <Description>Sample Slides</Description>
    </URL>
    <PublishingExpirationDate xmlns="http://schemas.microsoft.com/sharepoint/v3" xsi:nil="true"/>
    <PublishingStartDate xmlns="http://schemas.microsoft.com/sharepoint/v3" xsi:nil="true"/>
    <IACategory xmlns="59da1016-2a1b-4f8a-9768-d7a4932f6f16">Public Health</IACategory>
    <IASubtopic xmlns="59da1016-2a1b-4f8a-9768-d7a4932f6f16" xsi:nil="true"/>
    <DocumentExpirationDate xmlns="59da1016-2a1b-4f8a-9768-d7a4932f6f16">2017-12-31T08:00:00+00:00</DocumentExpirationDate>
    <Meta_x0020_Keywords xmlns="a5e3e67d-79ba-441f-aac9-67aba1bfb908" xsi:nil="true"/>
    <IATopic xmlns="59da1016-2a1b-4f8a-9768-d7a4932f6f16">Public Health - Prevention</IATopic>
    <Meta_x0020_Description xmlns="a5e3e67d-79ba-441f-aac9-67aba1bfb908" xsi:nil="true"/>
    <Category xmlns="a5e3e67d-79ba-441f-aac9-67aba1bfb908">Alcohol and Other Drugs</Categor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7564FE-52AC-4C89-B873-FF88722F6B6E}"/>
</file>

<file path=customXml/itemProps2.xml><?xml version="1.0" encoding="utf-8"?>
<ds:datastoreItem xmlns:ds="http://schemas.openxmlformats.org/officeDocument/2006/customXml" ds:itemID="{A7394B0D-8ADE-4A68-B501-591ED597FD7A}"/>
</file>

<file path=customXml/itemProps3.xml><?xml version="1.0" encoding="utf-8"?>
<ds:datastoreItem xmlns:ds="http://schemas.openxmlformats.org/officeDocument/2006/customXml" ds:itemID="{10775576-392A-4676-96BB-92BFD7050DC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8629</TotalTime>
  <Words>3968</Words>
  <Application>Microsoft Office PowerPoint</Application>
  <PresentationFormat>On-screen Show (4:3)</PresentationFormat>
  <Paragraphs>546</Paragraphs>
  <Slides>93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Standardized Tobacco Assessment for Retail Settings (STARS)</vt:lpstr>
      <vt:lpstr>Objectives for data collectors</vt:lpstr>
      <vt:lpstr>Pocket Guide </vt:lpstr>
      <vt:lpstr>Supplies</vt:lpstr>
      <vt:lpstr>PowerPoint Presentation</vt:lpstr>
      <vt:lpstr>Let’s begin…</vt:lpstr>
      <vt:lpstr> 1 &amp; 2. Date and Coder Name/ID</vt:lpstr>
      <vt:lpstr>3 &amp; 4. Store Name and Address </vt:lpstr>
      <vt:lpstr>5. Can you survey this store?</vt:lpstr>
      <vt:lpstr>Product overview</vt:lpstr>
      <vt:lpstr>Cigarettes</vt:lpstr>
      <vt:lpstr>Popular brands of cigarettes</vt:lpstr>
      <vt:lpstr>Menthol cigarettes</vt:lpstr>
      <vt:lpstr>Popular brands of menthol cigarettes</vt:lpstr>
      <vt:lpstr>Cigarillos/little cigars</vt:lpstr>
      <vt:lpstr>Popular brands of cigarillos/little cigars</vt:lpstr>
      <vt:lpstr>Single cigarillos/little cigars</vt:lpstr>
      <vt:lpstr>Large cigars </vt:lpstr>
      <vt:lpstr>Images of large cigars</vt:lpstr>
      <vt:lpstr>Chew, moist or dry snuff, dip or snus</vt:lpstr>
      <vt:lpstr>Popular brands of smokeless tobacco</vt:lpstr>
      <vt:lpstr>Electronic cigarettes (E-cigarettes) </vt:lpstr>
      <vt:lpstr>Popular brands of e-cigarettes</vt:lpstr>
      <vt:lpstr>Tobacco product flavors</vt:lpstr>
      <vt:lpstr>Not flavors</vt:lpstr>
      <vt:lpstr>Examples of flavored cigarillos/little cigars</vt:lpstr>
      <vt:lpstr>Examples of flavored chew, snuff, dip and snus </vt:lpstr>
      <vt:lpstr>Examples of flavored e-cigarettes</vt:lpstr>
      <vt:lpstr>PowerPoint Presentation</vt:lpstr>
      <vt:lpstr>Advertisements are</vt:lpstr>
      <vt:lpstr>Advertisements are not</vt:lpstr>
      <vt:lpstr>Signs that advertise more than one product</vt:lpstr>
      <vt:lpstr>Where to look for advertisements</vt:lpstr>
      <vt:lpstr>Let’s practice…</vt:lpstr>
      <vt:lpstr>Quiz #1: Which storefront windows/doors advertise tobacco products? (Choose all)</vt:lpstr>
      <vt:lpstr>Quiz #1: Which storefront windows/doors advertise tobacco products? Answer: B, C, D</vt:lpstr>
      <vt:lpstr>Quiz #2: Which products are advertised outside the store? </vt:lpstr>
      <vt:lpstr>Quiz #2: Which products are advertised outside the store? Answer: Cigarettes – non menthol and cigarettes - menthol</vt:lpstr>
      <vt:lpstr>Quiz #3: Which products are advertised outside the store? </vt:lpstr>
      <vt:lpstr>Quiz #3: Which products are advertised outside the store?  Answer: Cigarettes – non menthol, cigarettes – menthol and e-cigarettes</vt:lpstr>
      <vt:lpstr>Time to go inside the store!</vt:lpstr>
      <vt:lpstr>7. Store type</vt:lpstr>
      <vt:lpstr> Convenience store with or without gas </vt:lpstr>
      <vt:lpstr>Drug store/pharmacy</vt:lpstr>
      <vt:lpstr>Beer, wine or liquor store</vt:lpstr>
      <vt:lpstr>Grocery store or supermarket </vt:lpstr>
      <vt:lpstr>Mass merchandiser or discount store</vt:lpstr>
      <vt:lpstr>Tobacco shop </vt:lpstr>
      <vt:lpstr>Other shops </vt:lpstr>
      <vt:lpstr>8. Any tobacco products sold here?</vt:lpstr>
      <vt:lpstr>Where to look for tobacco products</vt:lpstr>
      <vt:lpstr>9. Does the store have a pharmacy counter?</vt:lpstr>
      <vt:lpstr>10. Alcoholic beverages sold here?</vt:lpstr>
      <vt:lpstr>Alcoholic beverages </vt:lpstr>
      <vt:lpstr>Examples of alcoholic beverages </vt:lpstr>
      <vt:lpstr>PowerPoint Presentation</vt:lpstr>
      <vt:lpstr>Graphic health warning</vt:lpstr>
      <vt:lpstr>On the flip side (pg. 2)</vt:lpstr>
      <vt:lpstr>PowerPoint Presentation</vt:lpstr>
      <vt:lpstr>12a &amp; 12b. Any cigarettes or menthol cigarettes sold here? </vt:lpstr>
      <vt:lpstr>PowerPoint Presentation</vt:lpstr>
      <vt:lpstr>PowerPoint Presentation</vt:lpstr>
      <vt:lpstr>12e &amp; 12f. Any cigarette or menthol cigarette price promotions?</vt:lpstr>
      <vt:lpstr>Price promotions are </vt:lpstr>
      <vt:lpstr>Price promotions are not </vt:lpstr>
      <vt:lpstr>Examples of cigarette price promotions</vt:lpstr>
      <vt:lpstr>Examples of menthol cigarette price promotions</vt:lpstr>
      <vt:lpstr>Examples of cigarillo/little cigar price promotions</vt:lpstr>
      <vt:lpstr>Examples of chew, moist/dry snuff, dip or snus price promotions</vt:lpstr>
      <vt:lpstr>Examples of e-cigarette price promotions</vt:lpstr>
      <vt:lpstr>Let’s practice…</vt:lpstr>
      <vt:lpstr>Quiz #4: Which of these are price promotions? (choose all)</vt:lpstr>
      <vt:lpstr>Quiz #4: Which of these are price promotions? Answer: A, B &amp; D </vt:lpstr>
      <vt:lpstr>Quiz #5: Which of these are price promotions? (choose all)</vt:lpstr>
      <vt:lpstr>Quiz #5: Which of these are price promotions? Answer: D </vt:lpstr>
      <vt:lpstr>13a – 16i: Other products </vt:lpstr>
      <vt:lpstr>13d. Advertised for less than $1?</vt:lpstr>
      <vt:lpstr>13g, 14g, &amp; 16g. Self-service display?</vt:lpstr>
      <vt:lpstr>Examples of self-service displays</vt:lpstr>
      <vt:lpstr>15i &amp; 16i. Cross-product promotion with cigarettes?</vt:lpstr>
      <vt:lpstr>17. WIC and SNAP accepted here?</vt:lpstr>
      <vt:lpstr>WIC</vt:lpstr>
      <vt:lpstr>SNAP (food stamps/EBT)</vt:lpstr>
      <vt:lpstr>18a – 20d: Prices</vt:lpstr>
      <vt:lpstr>PowerPoint Presentation</vt:lpstr>
      <vt:lpstr>Examples of cheap cigarette brands</vt:lpstr>
      <vt:lpstr>18c, 19c &amp; 20c. Sales tax included in price?</vt:lpstr>
      <vt:lpstr>PowerPoint Presentation</vt:lpstr>
      <vt:lpstr>Newport menthol price example</vt:lpstr>
      <vt:lpstr>PowerPoint Presentation</vt:lpstr>
      <vt:lpstr>Blu disposable e-cigarette price example</vt:lpstr>
      <vt:lpstr>Field notes &amp; photo opportunity</vt:lpstr>
      <vt:lpstr>Congratulations, you have completed the training!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Slides</dc:title>
  <dc:creator>nparikh</dc:creator>
  <cp:lastModifiedBy>DHS-OIS-NDS</cp:lastModifiedBy>
  <cp:revision>337</cp:revision>
  <dcterms:created xsi:type="dcterms:W3CDTF">2013-07-24T19:38:54Z</dcterms:created>
  <dcterms:modified xsi:type="dcterms:W3CDTF">2015-07-06T16:19:16Z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0x010100417E6F2DC69EB5408794DAE4AB4C42E1</vt:lpwstr>
  </property>
  <property fmtid="{D5CDD505-2E9C-101B-9397-08002B2CF9AE}" pid="3" name="WorkflowChangePath">
    <vt:lpwstr>4b2fd419-2f13-4a38-98ea-c43cb3194170,2;4b2fd419-2f13-4a38-98ea-c43cb3194170,4;</vt:lpwstr>
  </property>
  <property fmtid="{D5CDD505-2E9C-101B-9397-08002B2CF9AE}" pid="4" name="Order">
    <vt:r8>30900</vt:r8>
  </property>
</Properties>
</file>